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29"/>
  </p:notesMasterIdLst>
  <p:sldIdLst>
    <p:sldId id="259" r:id="rId2"/>
    <p:sldId id="269" r:id="rId3"/>
    <p:sldId id="270" r:id="rId4"/>
    <p:sldId id="271" r:id="rId5"/>
    <p:sldId id="272" r:id="rId6"/>
    <p:sldId id="273" r:id="rId7"/>
    <p:sldId id="274" r:id="rId8"/>
    <p:sldId id="275" r:id="rId9"/>
    <p:sldId id="276" r:id="rId10"/>
    <p:sldId id="280" r:id="rId11"/>
    <p:sldId id="277" r:id="rId12"/>
    <p:sldId id="281" r:id="rId13"/>
    <p:sldId id="282" r:id="rId14"/>
    <p:sldId id="287" r:id="rId15"/>
    <p:sldId id="284" r:id="rId16"/>
    <p:sldId id="286" r:id="rId17"/>
    <p:sldId id="290" r:id="rId18"/>
    <p:sldId id="288" r:id="rId19"/>
    <p:sldId id="304" r:id="rId20"/>
    <p:sldId id="305" r:id="rId21"/>
    <p:sldId id="289" r:id="rId22"/>
    <p:sldId id="291" r:id="rId23"/>
    <p:sldId id="292" r:id="rId24"/>
    <p:sldId id="294" r:id="rId25"/>
    <p:sldId id="295" r:id="rId26"/>
    <p:sldId id="306" r:id="rId27"/>
    <p:sldId id="303" r:id="rId28"/>
  </p:sldIdLst>
  <p:sldSz cx="12192000" cy="6858000"/>
  <p:notesSz cx="6858000" cy="9144000"/>
  <p:defaultTextStyle>
    <a:defPPr>
      <a:defRPr lang="en-T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2F2F2"/>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1185"/>
    <p:restoredTop sz="95934"/>
  </p:normalViewPr>
  <p:slideViewPr>
    <p:cSldViewPr snapToGrid="0" snapToObjects="1">
      <p:cViewPr varScale="1">
        <p:scale>
          <a:sx n="92" d="100"/>
          <a:sy n="92" d="100"/>
        </p:scale>
        <p:origin x="192" y="24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tr-TR"/>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CBDCEE5-E569-324D-A017-20EC9BA48888}" type="datetimeFigureOut">
              <a:rPr lang="tr-TR" smtClean="0"/>
              <a:t>2.12.2025</a:t>
            </a:fld>
            <a:endParaRPr lang="tr-TR"/>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tr-TR"/>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tr-T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tr-TR"/>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1781BD8-44C4-F04B-A311-847562521B91}" type="slidenum">
              <a:rPr lang="tr-TR" smtClean="0"/>
              <a:t>‹#›</a:t>
            </a:fld>
            <a:endParaRPr lang="tr-TR"/>
          </a:p>
        </p:txBody>
      </p:sp>
    </p:spTree>
    <p:extLst>
      <p:ext uri="{BB962C8B-B14F-4D97-AF65-F5344CB8AC3E}">
        <p14:creationId xmlns:p14="http://schemas.microsoft.com/office/powerpoint/2010/main" val="288837825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644299-5215-3D49-8B88-E257D2B45208}"/>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tr-TR"/>
          </a:p>
        </p:txBody>
      </p:sp>
      <p:sp>
        <p:nvSpPr>
          <p:cNvPr id="3" name="Subtitle 2">
            <a:extLst>
              <a:ext uri="{FF2B5EF4-FFF2-40B4-BE49-F238E27FC236}">
                <a16:creationId xmlns:a16="http://schemas.microsoft.com/office/drawing/2014/main" id="{0FAD7A5B-3858-5E4A-AD67-5A9B681AC2F1}"/>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tr-TR"/>
          </a:p>
        </p:txBody>
      </p:sp>
      <p:sp>
        <p:nvSpPr>
          <p:cNvPr id="4" name="Date Placeholder 3">
            <a:extLst>
              <a:ext uri="{FF2B5EF4-FFF2-40B4-BE49-F238E27FC236}">
                <a16:creationId xmlns:a16="http://schemas.microsoft.com/office/drawing/2014/main" id="{A24DA6CB-9281-0D46-8CF5-D576FF57E530}"/>
              </a:ext>
            </a:extLst>
          </p:cNvPr>
          <p:cNvSpPr>
            <a:spLocks noGrp="1"/>
          </p:cNvSpPr>
          <p:nvPr>
            <p:ph type="dt" sz="half" idx="10"/>
          </p:nvPr>
        </p:nvSpPr>
        <p:spPr/>
        <p:txBody>
          <a:bodyPr/>
          <a:lstStyle/>
          <a:p>
            <a:fld id="{A03DF744-540E-7D47-853C-E1EAEA108AE2}" type="datetime1">
              <a:rPr lang="tr-TR" smtClean="0"/>
              <a:t>2.12.2025</a:t>
            </a:fld>
            <a:endParaRPr lang="tr-TR"/>
          </a:p>
        </p:txBody>
      </p:sp>
      <p:sp>
        <p:nvSpPr>
          <p:cNvPr id="5" name="Footer Placeholder 4">
            <a:extLst>
              <a:ext uri="{FF2B5EF4-FFF2-40B4-BE49-F238E27FC236}">
                <a16:creationId xmlns:a16="http://schemas.microsoft.com/office/drawing/2014/main" id="{9B42745F-05BC-BB49-99DD-7CF4591E740C}"/>
              </a:ext>
            </a:extLst>
          </p:cNvPr>
          <p:cNvSpPr>
            <a:spLocks noGrp="1"/>
          </p:cNvSpPr>
          <p:nvPr>
            <p:ph type="ftr" sz="quarter" idx="11"/>
          </p:nvPr>
        </p:nvSpPr>
        <p:spPr/>
        <p:txBody>
          <a:bodyPr/>
          <a:lstStyle/>
          <a:p>
            <a:endParaRPr lang="tr-TR"/>
          </a:p>
        </p:txBody>
      </p:sp>
      <p:sp>
        <p:nvSpPr>
          <p:cNvPr id="6" name="Slide Number Placeholder 5">
            <a:extLst>
              <a:ext uri="{FF2B5EF4-FFF2-40B4-BE49-F238E27FC236}">
                <a16:creationId xmlns:a16="http://schemas.microsoft.com/office/drawing/2014/main" id="{9BDD7A44-C0A0-674A-ADD7-CF471DA3A777}"/>
              </a:ext>
            </a:extLst>
          </p:cNvPr>
          <p:cNvSpPr>
            <a:spLocks noGrp="1"/>
          </p:cNvSpPr>
          <p:nvPr>
            <p:ph type="sldNum" sz="quarter" idx="12"/>
          </p:nvPr>
        </p:nvSpPr>
        <p:spPr/>
        <p:txBody>
          <a:bodyPr/>
          <a:lstStyle/>
          <a:p>
            <a:fld id="{D37B9231-3471-F44A-816A-718D444B216D}" type="slidenum">
              <a:rPr lang="tr-TR" smtClean="0"/>
              <a:t>‹#›</a:t>
            </a:fld>
            <a:endParaRPr lang="tr-TR"/>
          </a:p>
        </p:txBody>
      </p:sp>
    </p:spTree>
    <p:extLst>
      <p:ext uri="{BB962C8B-B14F-4D97-AF65-F5344CB8AC3E}">
        <p14:creationId xmlns:p14="http://schemas.microsoft.com/office/powerpoint/2010/main" val="104423308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5B6B73-F126-DD45-B2AC-55E26EFDB62F}"/>
              </a:ext>
            </a:extLst>
          </p:cNvPr>
          <p:cNvSpPr>
            <a:spLocks noGrp="1"/>
          </p:cNvSpPr>
          <p:nvPr>
            <p:ph type="title"/>
          </p:nvPr>
        </p:nvSpPr>
        <p:spPr/>
        <p:txBody>
          <a:bodyPr/>
          <a:lstStyle/>
          <a:p>
            <a:r>
              <a:rPr lang="en-US"/>
              <a:t>Click to edit Master title style</a:t>
            </a:r>
            <a:endParaRPr lang="tr-TR"/>
          </a:p>
        </p:txBody>
      </p:sp>
      <p:sp>
        <p:nvSpPr>
          <p:cNvPr id="3" name="Vertical Text Placeholder 2">
            <a:extLst>
              <a:ext uri="{FF2B5EF4-FFF2-40B4-BE49-F238E27FC236}">
                <a16:creationId xmlns:a16="http://schemas.microsoft.com/office/drawing/2014/main" id="{92BC3EF3-4BFC-644B-A885-6ECCDE671091}"/>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tr-TR"/>
          </a:p>
        </p:txBody>
      </p:sp>
      <p:sp>
        <p:nvSpPr>
          <p:cNvPr id="4" name="Date Placeholder 3">
            <a:extLst>
              <a:ext uri="{FF2B5EF4-FFF2-40B4-BE49-F238E27FC236}">
                <a16:creationId xmlns:a16="http://schemas.microsoft.com/office/drawing/2014/main" id="{44D219AD-85A1-2648-AD73-CE081CAF8208}"/>
              </a:ext>
            </a:extLst>
          </p:cNvPr>
          <p:cNvSpPr>
            <a:spLocks noGrp="1"/>
          </p:cNvSpPr>
          <p:nvPr>
            <p:ph type="dt" sz="half" idx="10"/>
          </p:nvPr>
        </p:nvSpPr>
        <p:spPr/>
        <p:txBody>
          <a:bodyPr/>
          <a:lstStyle/>
          <a:p>
            <a:fld id="{145990B0-924D-5E4C-813B-F4A7001C8116}" type="datetime1">
              <a:rPr lang="tr-TR" smtClean="0"/>
              <a:t>2.12.2025</a:t>
            </a:fld>
            <a:endParaRPr lang="tr-TR"/>
          </a:p>
        </p:txBody>
      </p:sp>
      <p:sp>
        <p:nvSpPr>
          <p:cNvPr id="5" name="Footer Placeholder 4">
            <a:extLst>
              <a:ext uri="{FF2B5EF4-FFF2-40B4-BE49-F238E27FC236}">
                <a16:creationId xmlns:a16="http://schemas.microsoft.com/office/drawing/2014/main" id="{6F0BF896-06F3-8643-9A7C-3396B150389B}"/>
              </a:ext>
            </a:extLst>
          </p:cNvPr>
          <p:cNvSpPr>
            <a:spLocks noGrp="1"/>
          </p:cNvSpPr>
          <p:nvPr>
            <p:ph type="ftr" sz="quarter" idx="11"/>
          </p:nvPr>
        </p:nvSpPr>
        <p:spPr/>
        <p:txBody>
          <a:bodyPr/>
          <a:lstStyle/>
          <a:p>
            <a:endParaRPr lang="tr-TR"/>
          </a:p>
        </p:txBody>
      </p:sp>
      <p:sp>
        <p:nvSpPr>
          <p:cNvPr id="6" name="Slide Number Placeholder 5">
            <a:extLst>
              <a:ext uri="{FF2B5EF4-FFF2-40B4-BE49-F238E27FC236}">
                <a16:creationId xmlns:a16="http://schemas.microsoft.com/office/drawing/2014/main" id="{1B2826BA-4257-594A-83AD-BC0E97325E37}"/>
              </a:ext>
            </a:extLst>
          </p:cNvPr>
          <p:cNvSpPr>
            <a:spLocks noGrp="1"/>
          </p:cNvSpPr>
          <p:nvPr>
            <p:ph type="sldNum" sz="quarter" idx="12"/>
          </p:nvPr>
        </p:nvSpPr>
        <p:spPr/>
        <p:txBody>
          <a:bodyPr/>
          <a:lstStyle/>
          <a:p>
            <a:fld id="{D37B9231-3471-F44A-816A-718D444B216D}" type="slidenum">
              <a:rPr lang="tr-TR" smtClean="0"/>
              <a:t>‹#›</a:t>
            </a:fld>
            <a:endParaRPr lang="tr-TR"/>
          </a:p>
        </p:txBody>
      </p:sp>
    </p:spTree>
    <p:extLst>
      <p:ext uri="{BB962C8B-B14F-4D97-AF65-F5344CB8AC3E}">
        <p14:creationId xmlns:p14="http://schemas.microsoft.com/office/powerpoint/2010/main" val="174625173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9C6F0304-47E1-8945-A9B3-4B74E9DD4D31}"/>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tr-TR"/>
          </a:p>
        </p:txBody>
      </p:sp>
      <p:sp>
        <p:nvSpPr>
          <p:cNvPr id="3" name="Vertical Text Placeholder 2">
            <a:extLst>
              <a:ext uri="{FF2B5EF4-FFF2-40B4-BE49-F238E27FC236}">
                <a16:creationId xmlns:a16="http://schemas.microsoft.com/office/drawing/2014/main" id="{090D4024-054D-A640-86B5-8D6DC5BE7828}"/>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tr-TR"/>
          </a:p>
        </p:txBody>
      </p:sp>
      <p:sp>
        <p:nvSpPr>
          <p:cNvPr id="4" name="Date Placeholder 3">
            <a:extLst>
              <a:ext uri="{FF2B5EF4-FFF2-40B4-BE49-F238E27FC236}">
                <a16:creationId xmlns:a16="http://schemas.microsoft.com/office/drawing/2014/main" id="{9E980A6D-CE85-1B42-9CBD-C71B4DECD770}"/>
              </a:ext>
            </a:extLst>
          </p:cNvPr>
          <p:cNvSpPr>
            <a:spLocks noGrp="1"/>
          </p:cNvSpPr>
          <p:nvPr>
            <p:ph type="dt" sz="half" idx="10"/>
          </p:nvPr>
        </p:nvSpPr>
        <p:spPr/>
        <p:txBody>
          <a:bodyPr/>
          <a:lstStyle/>
          <a:p>
            <a:fld id="{A75EE0E5-19E2-4D45-9D39-BE453317D7EA}" type="datetime1">
              <a:rPr lang="tr-TR" smtClean="0"/>
              <a:t>2.12.2025</a:t>
            </a:fld>
            <a:endParaRPr lang="tr-TR"/>
          </a:p>
        </p:txBody>
      </p:sp>
      <p:sp>
        <p:nvSpPr>
          <p:cNvPr id="5" name="Footer Placeholder 4">
            <a:extLst>
              <a:ext uri="{FF2B5EF4-FFF2-40B4-BE49-F238E27FC236}">
                <a16:creationId xmlns:a16="http://schemas.microsoft.com/office/drawing/2014/main" id="{B160360C-4875-AC4E-986A-A78F9F3D84E9}"/>
              </a:ext>
            </a:extLst>
          </p:cNvPr>
          <p:cNvSpPr>
            <a:spLocks noGrp="1"/>
          </p:cNvSpPr>
          <p:nvPr>
            <p:ph type="ftr" sz="quarter" idx="11"/>
          </p:nvPr>
        </p:nvSpPr>
        <p:spPr/>
        <p:txBody>
          <a:bodyPr/>
          <a:lstStyle/>
          <a:p>
            <a:endParaRPr lang="tr-TR"/>
          </a:p>
        </p:txBody>
      </p:sp>
      <p:sp>
        <p:nvSpPr>
          <p:cNvPr id="6" name="Slide Number Placeholder 5">
            <a:extLst>
              <a:ext uri="{FF2B5EF4-FFF2-40B4-BE49-F238E27FC236}">
                <a16:creationId xmlns:a16="http://schemas.microsoft.com/office/drawing/2014/main" id="{45CFBA62-60BA-AA43-BAFF-A8E45149AED3}"/>
              </a:ext>
            </a:extLst>
          </p:cNvPr>
          <p:cNvSpPr>
            <a:spLocks noGrp="1"/>
          </p:cNvSpPr>
          <p:nvPr>
            <p:ph type="sldNum" sz="quarter" idx="12"/>
          </p:nvPr>
        </p:nvSpPr>
        <p:spPr/>
        <p:txBody>
          <a:bodyPr/>
          <a:lstStyle/>
          <a:p>
            <a:fld id="{D37B9231-3471-F44A-816A-718D444B216D}" type="slidenum">
              <a:rPr lang="tr-TR" smtClean="0"/>
              <a:t>‹#›</a:t>
            </a:fld>
            <a:endParaRPr lang="tr-TR"/>
          </a:p>
        </p:txBody>
      </p:sp>
    </p:spTree>
    <p:extLst>
      <p:ext uri="{BB962C8B-B14F-4D97-AF65-F5344CB8AC3E}">
        <p14:creationId xmlns:p14="http://schemas.microsoft.com/office/powerpoint/2010/main" val="261870633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038F24-7B7C-CA4A-B376-9784873A70AD}"/>
              </a:ext>
            </a:extLst>
          </p:cNvPr>
          <p:cNvSpPr>
            <a:spLocks noGrp="1"/>
          </p:cNvSpPr>
          <p:nvPr>
            <p:ph type="title"/>
          </p:nvPr>
        </p:nvSpPr>
        <p:spPr/>
        <p:txBody>
          <a:bodyPr/>
          <a:lstStyle/>
          <a:p>
            <a:r>
              <a:rPr lang="en-US"/>
              <a:t>Click to edit Master title style</a:t>
            </a:r>
            <a:endParaRPr lang="tr-TR"/>
          </a:p>
        </p:txBody>
      </p:sp>
      <p:sp>
        <p:nvSpPr>
          <p:cNvPr id="3" name="Content Placeholder 2">
            <a:extLst>
              <a:ext uri="{FF2B5EF4-FFF2-40B4-BE49-F238E27FC236}">
                <a16:creationId xmlns:a16="http://schemas.microsoft.com/office/drawing/2014/main" id="{B9D43F5C-29D7-8245-A10F-1157B17A5669}"/>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tr-TR"/>
          </a:p>
        </p:txBody>
      </p:sp>
      <p:sp>
        <p:nvSpPr>
          <p:cNvPr id="4" name="Date Placeholder 3">
            <a:extLst>
              <a:ext uri="{FF2B5EF4-FFF2-40B4-BE49-F238E27FC236}">
                <a16:creationId xmlns:a16="http://schemas.microsoft.com/office/drawing/2014/main" id="{58B902D6-764A-2A4B-8908-6B64AF2D1375}"/>
              </a:ext>
            </a:extLst>
          </p:cNvPr>
          <p:cNvSpPr>
            <a:spLocks noGrp="1"/>
          </p:cNvSpPr>
          <p:nvPr>
            <p:ph type="dt" sz="half" idx="10"/>
          </p:nvPr>
        </p:nvSpPr>
        <p:spPr/>
        <p:txBody>
          <a:bodyPr/>
          <a:lstStyle/>
          <a:p>
            <a:fld id="{D2B3635F-7012-3B4A-A201-8B977F457FAC}" type="datetime1">
              <a:rPr lang="tr-TR" smtClean="0"/>
              <a:t>2.12.2025</a:t>
            </a:fld>
            <a:endParaRPr lang="tr-TR"/>
          </a:p>
        </p:txBody>
      </p:sp>
      <p:sp>
        <p:nvSpPr>
          <p:cNvPr id="5" name="Footer Placeholder 4">
            <a:extLst>
              <a:ext uri="{FF2B5EF4-FFF2-40B4-BE49-F238E27FC236}">
                <a16:creationId xmlns:a16="http://schemas.microsoft.com/office/drawing/2014/main" id="{F589E8A2-C641-1E4D-B7BB-B5B940F04F61}"/>
              </a:ext>
            </a:extLst>
          </p:cNvPr>
          <p:cNvSpPr>
            <a:spLocks noGrp="1"/>
          </p:cNvSpPr>
          <p:nvPr>
            <p:ph type="ftr" sz="quarter" idx="11"/>
          </p:nvPr>
        </p:nvSpPr>
        <p:spPr/>
        <p:txBody>
          <a:bodyPr/>
          <a:lstStyle/>
          <a:p>
            <a:endParaRPr lang="tr-TR"/>
          </a:p>
        </p:txBody>
      </p:sp>
      <p:sp>
        <p:nvSpPr>
          <p:cNvPr id="6" name="Slide Number Placeholder 5">
            <a:extLst>
              <a:ext uri="{FF2B5EF4-FFF2-40B4-BE49-F238E27FC236}">
                <a16:creationId xmlns:a16="http://schemas.microsoft.com/office/drawing/2014/main" id="{FACD39A1-77E2-194D-9597-736B9C0C119D}"/>
              </a:ext>
            </a:extLst>
          </p:cNvPr>
          <p:cNvSpPr>
            <a:spLocks noGrp="1"/>
          </p:cNvSpPr>
          <p:nvPr>
            <p:ph type="sldNum" sz="quarter" idx="12"/>
          </p:nvPr>
        </p:nvSpPr>
        <p:spPr/>
        <p:txBody>
          <a:bodyPr/>
          <a:lstStyle/>
          <a:p>
            <a:fld id="{D37B9231-3471-F44A-816A-718D444B216D}" type="slidenum">
              <a:rPr lang="tr-TR" smtClean="0"/>
              <a:t>‹#›</a:t>
            </a:fld>
            <a:endParaRPr lang="tr-TR"/>
          </a:p>
        </p:txBody>
      </p:sp>
    </p:spTree>
    <p:extLst>
      <p:ext uri="{BB962C8B-B14F-4D97-AF65-F5344CB8AC3E}">
        <p14:creationId xmlns:p14="http://schemas.microsoft.com/office/powerpoint/2010/main" val="250712471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012926-B1DF-5A45-BB16-211F239B1B59}"/>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tr-TR"/>
          </a:p>
        </p:txBody>
      </p:sp>
      <p:sp>
        <p:nvSpPr>
          <p:cNvPr id="3" name="Text Placeholder 2">
            <a:extLst>
              <a:ext uri="{FF2B5EF4-FFF2-40B4-BE49-F238E27FC236}">
                <a16:creationId xmlns:a16="http://schemas.microsoft.com/office/drawing/2014/main" id="{CA2EF835-936F-764C-8ECC-5641F6E4B0A6}"/>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185DD686-DD7E-DD45-983F-C4DEDE74709C}"/>
              </a:ext>
            </a:extLst>
          </p:cNvPr>
          <p:cNvSpPr>
            <a:spLocks noGrp="1"/>
          </p:cNvSpPr>
          <p:nvPr>
            <p:ph type="dt" sz="half" idx="10"/>
          </p:nvPr>
        </p:nvSpPr>
        <p:spPr/>
        <p:txBody>
          <a:bodyPr/>
          <a:lstStyle/>
          <a:p>
            <a:fld id="{99B0CE68-9AA8-8341-8A0C-C27BA921AEBD}" type="datetime1">
              <a:rPr lang="tr-TR" smtClean="0"/>
              <a:t>2.12.2025</a:t>
            </a:fld>
            <a:endParaRPr lang="tr-TR"/>
          </a:p>
        </p:txBody>
      </p:sp>
      <p:sp>
        <p:nvSpPr>
          <p:cNvPr id="5" name="Footer Placeholder 4">
            <a:extLst>
              <a:ext uri="{FF2B5EF4-FFF2-40B4-BE49-F238E27FC236}">
                <a16:creationId xmlns:a16="http://schemas.microsoft.com/office/drawing/2014/main" id="{2ACFB26D-AA11-8343-BBB6-1B63E60FB103}"/>
              </a:ext>
            </a:extLst>
          </p:cNvPr>
          <p:cNvSpPr>
            <a:spLocks noGrp="1"/>
          </p:cNvSpPr>
          <p:nvPr>
            <p:ph type="ftr" sz="quarter" idx="11"/>
          </p:nvPr>
        </p:nvSpPr>
        <p:spPr/>
        <p:txBody>
          <a:bodyPr/>
          <a:lstStyle/>
          <a:p>
            <a:endParaRPr lang="tr-TR"/>
          </a:p>
        </p:txBody>
      </p:sp>
      <p:sp>
        <p:nvSpPr>
          <p:cNvPr id="6" name="Slide Number Placeholder 5">
            <a:extLst>
              <a:ext uri="{FF2B5EF4-FFF2-40B4-BE49-F238E27FC236}">
                <a16:creationId xmlns:a16="http://schemas.microsoft.com/office/drawing/2014/main" id="{BA33CA93-1502-2C42-8A65-F4DEB2DC60C6}"/>
              </a:ext>
            </a:extLst>
          </p:cNvPr>
          <p:cNvSpPr>
            <a:spLocks noGrp="1"/>
          </p:cNvSpPr>
          <p:nvPr>
            <p:ph type="sldNum" sz="quarter" idx="12"/>
          </p:nvPr>
        </p:nvSpPr>
        <p:spPr/>
        <p:txBody>
          <a:bodyPr/>
          <a:lstStyle/>
          <a:p>
            <a:fld id="{D37B9231-3471-F44A-816A-718D444B216D}" type="slidenum">
              <a:rPr lang="tr-TR" smtClean="0"/>
              <a:t>‹#›</a:t>
            </a:fld>
            <a:endParaRPr lang="tr-TR"/>
          </a:p>
        </p:txBody>
      </p:sp>
    </p:spTree>
    <p:extLst>
      <p:ext uri="{BB962C8B-B14F-4D97-AF65-F5344CB8AC3E}">
        <p14:creationId xmlns:p14="http://schemas.microsoft.com/office/powerpoint/2010/main" val="229718768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85C50B-7939-764A-940A-AC74CE75E1CE}"/>
              </a:ext>
            </a:extLst>
          </p:cNvPr>
          <p:cNvSpPr>
            <a:spLocks noGrp="1"/>
          </p:cNvSpPr>
          <p:nvPr>
            <p:ph type="title"/>
          </p:nvPr>
        </p:nvSpPr>
        <p:spPr/>
        <p:txBody>
          <a:bodyPr/>
          <a:lstStyle/>
          <a:p>
            <a:r>
              <a:rPr lang="en-US"/>
              <a:t>Click to edit Master title style</a:t>
            </a:r>
            <a:endParaRPr lang="tr-TR"/>
          </a:p>
        </p:txBody>
      </p:sp>
      <p:sp>
        <p:nvSpPr>
          <p:cNvPr id="3" name="Content Placeholder 2">
            <a:extLst>
              <a:ext uri="{FF2B5EF4-FFF2-40B4-BE49-F238E27FC236}">
                <a16:creationId xmlns:a16="http://schemas.microsoft.com/office/drawing/2014/main" id="{A820B5A4-6B17-C149-BB96-0D7C427DFDBC}"/>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tr-TR"/>
          </a:p>
        </p:txBody>
      </p:sp>
      <p:sp>
        <p:nvSpPr>
          <p:cNvPr id="4" name="Content Placeholder 3">
            <a:extLst>
              <a:ext uri="{FF2B5EF4-FFF2-40B4-BE49-F238E27FC236}">
                <a16:creationId xmlns:a16="http://schemas.microsoft.com/office/drawing/2014/main" id="{A0B78BBB-3BF5-0F41-810D-BBE1CA533C8A}"/>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tr-TR"/>
          </a:p>
        </p:txBody>
      </p:sp>
      <p:sp>
        <p:nvSpPr>
          <p:cNvPr id="5" name="Date Placeholder 4">
            <a:extLst>
              <a:ext uri="{FF2B5EF4-FFF2-40B4-BE49-F238E27FC236}">
                <a16:creationId xmlns:a16="http://schemas.microsoft.com/office/drawing/2014/main" id="{DFEE584A-8CFA-7B41-8B9C-3D8B00510B64}"/>
              </a:ext>
            </a:extLst>
          </p:cNvPr>
          <p:cNvSpPr>
            <a:spLocks noGrp="1"/>
          </p:cNvSpPr>
          <p:nvPr>
            <p:ph type="dt" sz="half" idx="10"/>
          </p:nvPr>
        </p:nvSpPr>
        <p:spPr/>
        <p:txBody>
          <a:bodyPr/>
          <a:lstStyle/>
          <a:p>
            <a:fld id="{5CAB060A-C2E8-5D42-81B9-EC986B058C2A}" type="datetime1">
              <a:rPr lang="tr-TR" smtClean="0"/>
              <a:t>2.12.2025</a:t>
            </a:fld>
            <a:endParaRPr lang="tr-TR"/>
          </a:p>
        </p:txBody>
      </p:sp>
      <p:sp>
        <p:nvSpPr>
          <p:cNvPr id="6" name="Footer Placeholder 5">
            <a:extLst>
              <a:ext uri="{FF2B5EF4-FFF2-40B4-BE49-F238E27FC236}">
                <a16:creationId xmlns:a16="http://schemas.microsoft.com/office/drawing/2014/main" id="{C96C38DA-8CB9-B343-89B9-070105E1D1C7}"/>
              </a:ext>
            </a:extLst>
          </p:cNvPr>
          <p:cNvSpPr>
            <a:spLocks noGrp="1"/>
          </p:cNvSpPr>
          <p:nvPr>
            <p:ph type="ftr" sz="quarter" idx="11"/>
          </p:nvPr>
        </p:nvSpPr>
        <p:spPr/>
        <p:txBody>
          <a:bodyPr/>
          <a:lstStyle/>
          <a:p>
            <a:endParaRPr lang="tr-TR"/>
          </a:p>
        </p:txBody>
      </p:sp>
      <p:sp>
        <p:nvSpPr>
          <p:cNvPr id="7" name="Slide Number Placeholder 6">
            <a:extLst>
              <a:ext uri="{FF2B5EF4-FFF2-40B4-BE49-F238E27FC236}">
                <a16:creationId xmlns:a16="http://schemas.microsoft.com/office/drawing/2014/main" id="{F149F14F-BAF0-4849-A025-13FF635E5CE2}"/>
              </a:ext>
            </a:extLst>
          </p:cNvPr>
          <p:cNvSpPr>
            <a:spLocks noGrp="1"/>
          </p:cNvSpPr>
          <p:nvPr>
            <p:ph type="sldNum" sz="quarter" idx="12"/>
          </p:nvPr>
        </p:nvSpPr>
        <p:spPr/>
        <p:txBody>
          <a:bodyPr/>
          <a:lstStyle/>
          <a:p>
            <a:fld id="{D37B9231-3471-F44A-816A-718D444B216D}" type="slidenum">
              <a:rPr lang="tr-TR" smtClean="0"/>
              <a:t>‹#›</a:t>
            </a:fld>
            <a:endParaRPr lang="tr-TR"/>
          </a:p>
        </p:txBody>
      </p:sp>
    </p:spTree>
    <p:extLst>
      <p:ext uri="{BB962C8B-B14F-4D97-AF65-F5344CB8AC3E}">
        <p14:creationId xmlns:p14="http://schemas.microsoft.com/office/powerpoint/2010/main" val="350354595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8AFFD0-0C58-E447-9D66-2AAAA739B51B}"/>
              </a:ext>
            </a:extLst>
          </p:cNvPr>
          <p:cNvSpPr>
            <a:spLocks noGrp="1"/>
          </p:cNvSpPr>
          <p:nvPr>
            <p:ph type="title"/>
          </p:nvPr>
        </p:nvSpPr>
        <p:spPr>
          <a:xfrm>
            <a:off x="839788" y="365125"/>
            <a:ext cx="10515600" cy="1325563"/>
          </a:xfrm>
        </p:spPr>
        <p:txBody>
          <a:bodyPr/>
          <a:lstStyle/>
          <a:p>
            <a:r>
              <a:rPr lang="en-US"/>
              <a:t>Click to edit Master title style</a:t>
            </a:r>
            <a:endParaRPr lang="tr-TR"/>
          </a:p>
        </p:txBody>
      </p:sp>
      <p:sp>
        <p:nvSpPr>
          <p:cNvPr id="3" name="Text Placeholder 2">
            <a:extLst>
              <a:ext uri="{FF2B5EF4-FFF2-40B4-BE49-F238E27FC236}">
                <a16:creationId xmlns:a16="http://schemas.microsoft.com/office/drawing/2014/main" id="{F50C2905-2C91-424C-B7FD-D358D5A326CA}"/>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B22333FE-6CE3-B540-A934-779360DBCC20}"/>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tr-TR"/>
          </a:p>
        </p:txBody>
      </p:sp>
      <p:sp>
        <p:nvSpPr>
          <p:cNvPr id="5" name="Text Placeholder 4">
            <a:extLst>
              <a:ext uri="{FF2B5EF4-FFF2-40B4-BE49-F238E27FC236}">
                <a16:creationId xmlns:a16="http://schemas.microsoft.com/office/drawing/2014/main" id="{1F45448A-4F24-B945-BCE1-3BB34B4DEEE2}"/>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4499F5C8-3B76-A144-937D-074CACDAB4F2}"/>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tr-TR"/>
          </a:p>
        </p:txBody>
      </p:sp>
      <p:sp>
        <p:nvSpPr>
          <p:cNvPr id="7" name="Date Placeholder 6">
            <a:extLst>
              <a:ext uri="{FF2B5EF4-FFF2-40B4-BE49-F238E27FC236}">
                <a16:creationId xmlns:a16="http://schemas.microsoft.com/office/drawing/2014/main" id="{0B2B598E-D091-1941-B0E0-795E40BAE921}"/>
              </a:ext>
            </a:extLst>
          </p:cNvPr>
          <p:cNvSpPr>
            <a:spLocks noGrp="1"/>
          </p:cNvSpPr>
          <p:nvPr>
            <p:ph type="dt" sz="half" idx="10"/>
          </p:nvPr>
        </p:nvSpPr>
        <p:spPr/>
        <p:txBody>
          <a:bodyPr/>
          <a:lstStyle/>
          <a:p>
            <a:fld id="{9B1CC9B1-EED4-3344-A654-EB86E2E96076}" type="datetime1">
              <a:rPr lang="tr-TR" smtClean="0"/>
              <a:t>2.12.2025</a:t>
            </a:fld>
            <a:endParaRPr lang="tr-TR"/>
          </a:p>
        </p:txBody>
      </p:sp>
      <p:sp>
        <p:nvSpPr>
          <p:cNvPr id="8" name="Footer Placeholder 7">
            <a:extLst>
              <a:ext uri="{FF2B5EF4-FFF2-40B4-BE49-F238E27FC236}">
                <a16:creationId xmlns:a16="http://schemas.microsoft.com/office/drawing/2014/main" id="{82AD230E-DD48-7848-9472-0D6A0DCB4A58}"/>
              </a:ext>
            </a:extLst>
          </p:cNvPr>
          <p:cNvSpPr>
            <a:spLocks noGrp="1"/>
          </p:cNvSpPr>
          <p:nvPr>
            <p:ph type="ftr" sz="quarter" idx="11"/>
          </p:nvPr>
        </p:nvSpPr>
        <p:spPr/>
        <p:txBody>
          <a:bodyPr/>
          <a:lstStyle/>
          <a:p>
            <a:endParaRPr lang="tr-TR"/>
          </a:p>
        </p:txBody>
      </p:sp>
      <p:sp>
        <p:nvSpPr>
          <p:cNvPr id="9" name="Slide Number Placeholder 8">
            <a:extLst>
              <a:ext uri="{FF2B5EF4-FFF2-40B4-BE49-F238E27FC236}">
                <a16:creationId xmlns:a16="http://schemas.microsoft.com/office/drawing/2014/main" id="{8258417A-AE8A-2B46-BE89-E0B58C7DA39C}"/>
              </a:ext>
            </a:extLst>
          </p:cNvPr>
          <p:cNvSpPr>
            <a:spLocks noGrp="1"/>
          </p:cNvSpPr>
          <p:nvPr>
            <p:ph type="sldNum" sz="quarter" idx="12"/>
          </p:nvPr>
        </p:nvSpPr>
        <p:spPr/>
        <p:txBody>
          <a:bodyPr/>
          <a:lstStyle/>
          <a:p>
            <a:fld id="{D37B9231-3471-F44A-816A-718D444B216D}" type="slidenum">
              <a:rPr lang="tr-TR" smtClean="0"/>
              <a:t>‹#›</a:t>
            </a:fld>
            <a:endParaRPr lang="tr-TR"/>
          </a:p>
        </p:txBody>
      </p:sp>
    </p:spTree>
    <p:extLst>
      <p:ext uri="{BB962C8B-B14F-4D97-AF65-F5344CB8AC3E}">
        <p14:creationId xmlns:p14="http://schemas.microsoft.com/office/powerpoint/2010/main" val="344243875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46EB05-35EC-7B4A-849B-F23E90B1CFDF}"/>
              </a:ext>
            </a:extLst>
          </p:cNvPr>
          <p:cNvSpPr>
            <a:spLocks noGrp="1"/>
          </p:cNvSpPr>
          <p:nvPr>
            <p:ph type="title"/>
          </p:nvPr>
        </p:nvSpPr>
        <p:spPr/>
        <p:txBody>
          <a:bodyPr/>
          <a:lstStyle/>
          <a:p>
            <a:r>
              <a:rPr lang="en-US"/>
              <a:t>Click to edit Master title style</a:t>
            </a:r>
            <a:endParaRPr lang="tr-TR"/>
          </a:p>
        </p:txBody>
      </p:sp>
      <p:sp>
        <p:nvSpPr>
          <p:cNvPr id="3" name="Date Placeholder 2">
            <a:extLst>
              <a:ext uri="{FF2B5EF4-FFF2-40B4-BE49-F238E27FC236}">
                <a16:creationId xmlns:a16="http://schemas.microsoft.com/office/drawing/2014/main" id="{D101A539-7948-0140-A6AD-52F1219C2797}"/>
              </a:ext>
            </a:extLst>
          </p:cNvPr>
          <p:cNvSpPr>
            <a:spLocks noGrp="1"/>
          </p:cNvSpPr>
          <p:nvPr>
            <p:ph type="dt" sz="half" idx="10"/>
          </p:nvPr>
        </p:nvSpPr>
        <p:spPr/>
        <p:txBody>
          <a:bodyPr/>
          <a:lstStyle/>
          <a:p>
            <a:fld id="{63E8DAE1-3E11-F642-97CC-36B46240365C}" type="datetime1">
              <a:rPr lang="tr-TR" smtClean="0"/>
              <a:t>2.12.2025</a:t>
            </a:fld>
            <a:endParaRPr lang="tr-TR"/>
          </a:p>
        </p:txBody>
      </p:sp>
      <p:sp>
        <p:nvSpPr>
          <p:cNvPr id="4" name="Footer Placeholder 3">
            <a:extLst>
              <a:ext uri="{FF2B5EF4-FFF2-40B4-BE49-F238E27FC236}">
                <a16:creationId xmlns:a16="http://schemas.microsoft.com/office/drawing/2014/main" id="{D760DB19-58CC-E24D-A252-C85121FFBB9C}"/>
              </a:ext>
            </a:extLst>
          </p:cNvPr>
          <p:cNvSpPr>
            <a:spLocks noGrp="1"/>
          </p:cNvSpPr>
          <p:nvPr>
            <p:ph type="ftr" sz="quarter" idx="11"/>
          </p:nvPr>
        </p:nvSpPr>
        <p:spPr/>
        <p:txBody>
          <a:bodyPr/>
          <a:lstStyle/>
          <a:p>
            <a:endParaRPr lang="tr-TR"/>
          </a:p>
        </p:txBody>
      </p:sp>
      <p:sp>
        <p:nvSpPr>
          <p:cNvPr id="5" name="Slide Number Placeholder 4">
            <a:extLst>
              <a:ext uri="{FF2B5EF4-FFF2-40B4-BE49-F238E27FC236}">
                <a16:creationId xmlns:a16="http://schemas.microsoft.com/office/drawing/2014/main" id="{1C772E8D-069C-1C47-AB53-F0011CE42BBB}"/>
              </a:ext>
            </a:extLst>
          </p:cNvPr>
          <p:cNvSpPr>
            <a:spLocks noGrp="1"/>
          </p:cNvSpPr>
          <p:nvPr>
            <p:ph type="sldNum" sz="quarter" idx="12"/>
          </p:nvPr>
        </p:nvSpPr>
        <p:spPr/>
        <p:txBody>
          <a:bodyPr/>
          <a:lstStyle/>
          <a:p>
            <a:fld id="{D37B9231-3471-F44A-816A-718D444B216D}" type="slidenum">
              <a:rPr lang="tr-TR" smtClean="0"/>
              <a:t>‹#›</a:t>
            </a:fld>
            <a:endParaRPr lang="tr-TR"/>
          </a:p>
        </p:txBody>
      </p:sp>
    </p:spTree>
    <p:extLst>
      <p:ext uri="{BB962C8B-B14F-4D97-AF65-F5344CB8AC3E}">
        <p14:creationId xmlns:p14="http://schemas.microsoft.com/office/powerpoint/2010/main" val="136039758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0E452464-E78D-FF4C-B0CD-79BA14050EAB}"/>
              </a:ext>
            </a:extLst>
          </p:cNvPr>
          <p:cNvSpPr>
            <a:spLocks noGrp="1"/>
          </p:cNvSpPr>
          <p:nvPr>
            <p:ph type="dt" sz="half" idx="10"/>
          </p:nvPr>
        </p:nvSpPr>
        <p:spPr/>
        <p:txBody>
          <a:bodyPr/>
          <a:lstStyle/>
          <a:p>
            <a:fld id="{DEFC8188-197A-174E-A983-240BA54117A6}" type="datetime1">
              <a:rPr lang="tr-TR" smtClean="0"/>
              <a:t>2.12.2025</a:t>
            </a:fld>
            <a:endParaRPr lang="tr-TR"/>
          </a:p>
        </p:txBody>
      </p:sp>
      <p:sp>
        <p:nvSpPr>
          <p:cNvPr id="3" name="Footer Placeholder 2">
            <a:extLst>
              <a:ext uri="{FF2B5EF4-FFF2-40B4-BE49-F238E27FC236}">
                <a16:creationId xmlns:a16="http://schemas.microsoft.com/office/drawing/2014/main" id="{A21623AA-F6F2-A74D-9D81-9E1A73510618}"/>
              </a:ext>
            </a:extLst>
          </p:cNvPr>
          <p:cNvSpPr>
            <a:spLocks noGrp="1"/>
          </p:cNvSpPr>
          <p:nvPr>
            <p:ph type="ftr" sz="quarter" idx="11"/>
          </p:nvPr>
        </p:nvSpPr>
        <p:spPr/>
        <p:txBody>
          <a:bodyPr/>
          <a:lstStyle/>
          <a:p>
            <a:endParaRPr lang="tr-TR"/>
          </a:p>
        </p:txBody>
      </p:sp>
      <p:sp>
        <p:nvSpPr>
          <p:cNvPr id="4" name="Slide Number Placeholder 3">
            <a:extLst>
              <a:ext uri="{FF2B5EF4-FFF2-40B4-BE49-F238E27FC236}">
                <a16:creationId xmlns:a16="http://schemas.microsoft.com/office/drawing/2014/main" id="{CA2A130B-B504-EE41-8A66-34E75FE4306E}"/>
              </a:ext>
            </a:extLst>
          </p:cNvPr>
          <p:cNvSpPr>
            <a:spLocks noGrp="1"/>
          </p:cNvSpPr>
          <p:nvPr>
            <p:ph type="sldNum" sz="quarter" idx="12"/>
          </p:nvPr>
        </p:nvSpPr>
        <p:spPr/>
        <p:txBody>
          <a:bodyPr/>
          <a:lstStyle/>
          <a:p>
            <a:fld id="{D37B9231-3471-F44A-816A-718D444B216D}" type="slidenum">
              <a:rPr lang="tr-TR" smtClean="0"/>
              <a:t>‹#›</a:t>
            </a:fld>
            <a:endParaRPr lang="tr-TR"/>
          </a:p>
        </p:txBody>
      </p:sp>
    </p:spTree>
    <p:extLst>
      <p:ext uri="{BB962C8B-B14F-4D97-AF65-F5344CB8AC3E}">
        <p14:creationId xmlns:p14="http://schemas.microsoft.com/office/powerpoint/2010/main" val="285744210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64379D-32C9-004D-A3BB-1FF72F630744}"/>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tr-TR"/>
          </a:p>
        </p:txBody>
      </p:sp>
      <p:sp>
        <p:nvSpPr>
          <p:cNvPr id="3" name="Content Placeholder 2">
            <a:extLst>
              <a:ext uri="{FF2B5EF4-FFF2-40B4-BE49-F238E27FC236}">
                <a16:creationId xmlns:a16="http://schemas.microsoft.com/office/drawing/2014/main" id="{066B3CC5-EC01-C74D-8578-8FB7FD05AF2F}"/>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tr-TR"/>
          </a:p>
        </p:txBody>
      </p:sp>
      <p:sp>
        <p:nvSpPr>
          <p:cNvPr id="4" name="Text Placeholder 3">
            <a:extLst>
              <a:ext uri="{FF2B5EF4-FFF2-40B4-BE49-F238E27FC236}">
                <a16:creationId xmlns:a16="http://schemas.microsoft.com/office/drawing/2014/main" id="{C3CB42AC-0C9E-434B-B680-78D6DAB2671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69A93E0A-CC46-1745-B65E-EC62590FF371}"/>
              </a:ext>
            </a:extLst>
          </p:cNvPr>
          <p:cNvSpPr>
            <a:spLocks noGrp="1"/>
          </p:cNvSpPr>
          <p:nvPr>
            <p:ph type="dt" sz="half" idx="10"/>
          </p:nvPr>
        </p:nvSpPr>
        <p:spPr/>
        <p:txBody>
          <a:bodyPr/>
          <a:lstStyle/>
          <a:p>
            <a:fld id="{638A5545-D864-3843-9C48-2B8712250C51}" type="datetime1">
              <a:rPr lang="tr-TR" smtClean="0"/>
              <a:t>2.12.2025</a:t>
            </a:fld>
            <a:endParaRPr lang="tr-TR"/>
          </a:p>
        </p:txBody>
      </p:sp>
      <p:sp>
        <p:nvSpPr>
          <p:cNvPr id="6" name="Footer Placeholder 5">
            <a:extLst>
              <a:ext uri="{FF2B5EF4-FFF2-40B4-BE49-F238E27FC236}">
                <a16:creationId xmlns:a16="http://schemas.microsoft.com/office/drawing/2014/main" id="{E8DF05F3-0650-114F-A747-68D73E877BDA}"/>
              </a:ext>
            </a:extLst>
          </p:cNvPr>
          <p:cNvSpPr>
            <a:spLocks noGrp="1"/>
          </p:cNvSpPr>
          <p:nvPr>
            <p:ph type="ftr" sz="quarter" idx="11"/>
          </p:nvPr>
        </p:nvSpPr>
        <p:spPr/>
        <p:txBody>
          <a:bodyPr/>
          <a:lstStyle/>
          <a:p>
            <a:endParaRPr lang="tr-TR"/>
          </a:p>
        </p:txBody>
      </p:sp>
      <p:sp>
        <p:nvSpPr>
          <p:cNvPr id="7" name="Slide Number Placeholder 6">
            <a:extLst>
              <a:ext uri="{FF2B5EF4-FFF2-40B4-BE49-F238E27FC236}">
                <a16:creationId xmlns:a16="http://schemas.microsoft.com/office/drawing/2014/main" id="{31D546BC-2791-D842-8EED-AB82F3FE1165}"/>
              </a:ext>
            </a:extLst>
          </p:cNvPr>
          <p:cNvSpPr>
            <a:spLocks noGrp="1"/>
          </p:cNvSpPr>
          <p:nvPr>
            <p:ph type="sldNum" sz="quarter" idx="12"/>
          </p:nvPr>
        </p:nvSpPr>
        <p:spPr/>
        <p:txBody>
          <a:bodyPr/>
          <a:lstStyle/>
          <a:p>
            <a:fld id="{D37B9231-3471-F44A-816A-718D444B216D}" type="slidenum">
              <a:rPr lang="tr-TR" smtClean="0"/>
              <a:t>‹#›</a:t>
            </a:fld>
            <a:endParaRPr lang="tr-TR"/>
          </a:p>
        </p:txBody>
      </p:sp>
    </p:spTree>
    <p:extLst>
      <p:ext uri="{BB962C8B-B14F-4D97-AF65-F5344CB8AC3E}">
        <p14:creationId xmlns:p14="http://schemas.microsoft.com/office/powerpoint/2010/main" val="339359554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FA8A7F-D57F-6A45-9E85-E4C2D8C51757}"/>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tr-TR"/>
          </a:p>
        </p:txBody>
      </p:sp>
      <p:sp>
        <p:nvSpPr>
          <p:cNvPr id="3" name="Picture Placeholder 2">
            <a:extLst>
              <a:ext uri="{FF2B5EF4-FFF2-40B4-BE49-F238E27FC236}">
                <a16:creationId xmlns:a16="http://schemas.microsoft.com/office/drawing/2014/main" id="{511E4E11-B942-2047-8802-DC335954A97B}"/>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tr-TR"/>
          </a:p>
        </p:txBody>
      </p:sp>
      <p:sp>
        <p:nvSpPr>
          <p:cNvPr id="4" name="Text Placeholder 3">
            <a:extLst>
              <a:ext uri="{FF2B5EF4-FFF2-40B4-BE49-F238E27FC236}">
                <a16:creationId xmlns:a16="http://schemas.microsoft.com/office/drawing/2014/main" id="{93EA395A-9966-4D41-AFA9-F6E9BA2BE95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6A7FBC63-BAF2-8448-B825-83F10133BD49}"/>
              </a:ext>
            </a:extLst>
          </p:cNvPr>
          <p:cNvSpPr>
            <a:spLocks noGrp="1"/>
          </p:cNvSpPr>
          <p:nvPr>
            <p:ph type="dt" sz="half" idx="10"/>
          </p:nvPr>
        </p:nvSpPr>
        <p:spPr/>
        <p:txBody>
          <a:bodyPr/>
          <a:lstStyle/>
          <a:p>
            <a:fld id="{C06CE68E-478D-0F4C-9306-309B274BFDC6}" type="datetime1">
              <a:rPr lang="tr-TR" smtClean="0"/>
              <a:t>2.12.2025</a:t>
            </a:fld>
            <a:endParaRPr lang="tr-TR"/>
          </a:p>
        </p:txBody>
      </p:sp>
      <p:sp>
        <p:nvSpPr>
          <p:cNvPr id="6" name="Footer Placeholder 5">
            <a:extLst>
              <a:ext uri="{FF2B5EF4-FFF2-40B4-BE49-F238E27FC236}">
                <a16:creationId xmlns:a16="http://schemas.microsoft.com/office/drawing/2014/main" id="{D25E98A3-B8CA-C34F-8196-BA38F1288B1F}"/>
              </a:ext>
            </a:extLst>
          </p:cNvPr>
          <p:cNvSpPr>
            <a:spLocks noGrp="1"/>
          </p:cNvSpPr>
          <p:nvPr>
            <p:ph type="ftr" sz="quarter" idx="11"/>
          </p:nvPr>
        </p:nvSpPr>
        <p:spPr/>
        <p:txBody>
          <a:bodyPr/>
          <a:lstStyle/>
          <a:p>
            <a:endParaRPr lang="tr-TR"/>
          </a:p>
        </p:txBody>
      </p:sp>
      <p:sp>
        <p:nvSpPr>
          <p:cNvPr id="7" name="Slide Number Placeholder 6">
            <a:extLst>
              <a:ext uri="{FF2B5EF4-FFF2-40B4-BE49-F238E27FC236}">
                <a16:creationId xmlns:a16="http://schemas.microsoft.com/office/drawing/2014/main" id="{79B29E9F-A426-6347-A575-757FED024F3A}"/>
              </a:ext>
            </a:extLst>
          </p:cNvPr>
          <p:cNvSpPr>
            <a:spLocks noGrp="1"/>
          </p:cNvSpPr>
          <p:nvPr>
            <p:ph type="sldNum" sz="quarter" idx="12"/>
          </p:nvPr>
        </p:nvSpPr>
        <p:spPr/>
        <p:txBody>
          <a:bodyPr/>
          <a:lstStyle/>
          <a:p>
            <a:fld id="{D37B9231-3471-F44A-816A-718D444B216D}" type="slidenum">
              <a:rPr lang="tr-TR" smtClean="0"/>
              <a:t>‹#›</a:t>
            </a:fld>
            <a:endParaRPr lang="tr-TR"/>
          </a:p>
        </p:txBody>
      </p:sp>
    </p:spTree>
    <p:extLst>
      <p:ext uri="{BB962C8B-B14F-4D97-AF65-F5344CB8AC3E}">
        <p14:creationId xmlns:p14="http://schemas.microsoft.com/office/powerpoint/2010/main" val="124757094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3E5CBC97-3482-6148-BC36-8006529D161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tr-TR"/>
          </a:p>
        </p:txBody>
      </p:sp>
      <p:sp>
        <p:nvSpPr>
          <p:cNvPr id="3" name="Text Placeholder 2">
            <a:extLst>
              <a:ext uri="{FF2B5EF4-FFF2-40B4-BE49-F238E27FC236}">
                <a16:creationId xmlns:a16="http://schemas.microsoft.com/office/drawing/2014/main" id="{0D75C0EC-11FC-2248-8713-44B419A1861B}"/>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tr-TR"/>
          </a:p>
        </p:txBody>
      </p:sp>
      <p:sp>
        <p:nvSpPr>
          <p:cNvPr id="4" name="Date Placeholder 3">
            <a:extLst>
              <a:ext uri="{FF2B5EF4-FFF2-40B4-BE49-F238E27FC236}">
                <a16:creationId xmlns:a16="http://schemas.microsoft.com/office/drawing/2014/main" id="{AF8DFDE1-8D5F-E844-A744-251765CF10F3}"/>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BD85B26-2538-4148-A904-410CE6917BA2}" type="datetime1">
              <a:rPr lang="tr-TR" smtClean="0"/>
              <a:t>2.12.2025</a:t>
            </a:fld>
            <a:endParaRPr lang="tr-TR"/>
          </a:p>
        </p:txBody>
      </p:sp>
      <p:sp>
        <p:nvSpPr>
          <p:cNvPr id="5" name="Footer Placeholder 4">
            <a:extLst>
              <a:ext uri="{FF2B5EF4-FFF2-40B4-BE49-F238E27FC236}">
                <a16:creationId xmlns:a16="http://schemas.microsoft.com/office/drawing/2014/main" id="{C4C032BE-B0F7-3448-A5A9-4798C4BFA26E}"/>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tr-TR"/>
          </a:p>
        </p:txBody>
      </p:sp>
      <p:sp>
        <p:nvSpPr>
          <p:cNvPr id="6" name="Slide Number Placeholder 5">
            <a:extLst>
              <a:ext uri="{FF2B5EF4-FFF2-40B4-BE49-F238E27FC236}">
                <a16:creationId xmlns:a16="http://schemas.microsoft.com/office/drawing/2014/main" id="{87084F74-5C72-254B-9869-8AC006291813}"/>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37B9231-3471-F44A-816A-718D444B216D}" type="slidenum">
              <a:rPr lang="tr-TR" smtClean="0"/>
              <a:t>‹#›</a:t>
            </a:fld>
            <a:endParaRPr lang="tr-TR"/>
          </a:p>
        </p:txBody>
      </p:sp>
    </p:spTree>
    <p:extLst>
      <p:ext uri="{BB962C8B-B14F-4D97-AF65-F5344CB8AC3E}">
        <p14:creationId xmlns:p14="http://schemas.microsoft.com/office/powerpoint/2010/main" val="337047700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T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image" Target="../media/image2.png"/><Relationship Id="rId1" Type="http://schemas.openxmlformats.org/officeDocument/2006/relationships/slideLayout" Target="../slideLayouts/slideLayout7.xml"/><Relationship Id="rId5" Type="http://schemas.openxmlformats.org/officeDocument/2006/relationships/image" Target="../media/image12.png"/><Relationship Id="rId4" Type="http://schemas.openxmlformats.org/officeDocument/2006/relationships/image" Target="../media/image11.emf"/></Relationships>
</file>

<file path=ppt/slides/_rels/slide12.xml.rels><?xml version="1.0" encoding="UTF-8" standalone="yes"?>
<Relationships xmlns="http://schemas.openxmlformats.org/package/2006/relationships"><Relationship Id="rId3" Type="http://schemas.openxmlformats.org/officeDocument/2006/relationships/image" Target="../media/image14.emf"/><Relationship Id="rId7" Type="http://schemas.openxmlformats.org/officeDocument/2006/relationships/image" Target="../media/image17.emf"/><Relationship Id="rId2" Type="http://schemas.openxmlformats.org/officeDocument/2006/relationships/image" Target="../media/image13.emf"/><Relationship Id="rId1" Type="http://schemas.openxmlformats.org/officeDocument/2006/relationships/slideLayout" Target="../slideLayouts/slideLayout7.xml"/><Relationship Id="rId6" Type="http://schemas.openxmlformats.org/officeDocument/2006/relationships/image" Target="../media/image16.emf"/><Relationship Id="rId5" Type="http://schemas.openxmlformats.org/officeDocument/2006/relationships/image" Target="../media/image2.png"/><Relationship Id="rId4" Type="http://schemas.openxmlformats.org/officeDocument/2006/relationships/image" Target="../media/image15.emf"/></Relationships>
</file>

<file path=ppt/slides/_rels/slide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8" Type="http://schemas.openxmlformats.org/officeDocument/2006/relationships/image" Target="../media/image23.jpeg"/><Relationship Id="rId3" Type="http://schemas.openxmlformats.org/officeDocument/2006/relationships/image" Target="../media/image18.png"/><Relationship Id="rId7" Type="http://schemas.openxmlformats.org/officeDocument/2006/relationships/image" Target="../media/image22.jpeg"/><Relationship Id="rId2" Type="http://schemas.openxmlformats.org/officeDocument/2006/relationships/image" Target="../media/image2.png"/><Relationship Id="rId1" Type="http://schemas.openxmlformats.org/officeDocument/2006/relationships/slideLayout" Target="../slideLayouts/slideLayout7.xml"/><Relationship Id="rId6" Type="http://schemas.openxmlformats.org/officeDocument/2006/relationships/image" Target="../media/image21.png"/><Relationship Id="rId5" Type="http://schemas.openxmlformats.org/officeDocument/2006/relationships/image" Target="../media/image20.jpeg"/><Relationship Id="rId4" Type="http://schemas.openxmlformats.org/officeDocument/2006/relationships/image" Target="../media/image19.png"/><Relationship Id="rId9" Type="http://schemas.openxmlformats.org/officeDocument/2006/relationships/image" Target="../media/image24.jpeg"/></Relationships>
</file>

<file path=ppt/slides/_rels/slide16.xml.rels><?xml version="1.0" encoding="UTF-8" standalone="yes"?>
<Relationships xmlns="http://schemas.openxmlformats.org/package/2006/relationships"><Relationship Id="rId8" Type="http://schemas.openxmlformats.org/officeDocument/2006/relationships/hyperlink" Target="https://lisansustu.istinye.edu.tr/" TargetMode="External"/><Relationship Id="rId3" Type="http://schemas.openxmlformats.org/officeDocument/2006/relationships/hyperlink" Target="https://temelbilimler.istinye.edu.tr/tr/yuksek-enerji-parcacik-fizigi-yepaf-arastirma-grubu" TargetMode="External"/><Relationship Id="rId7" Type="http://schemas.microsoft.com/office/2007/relationships/hdphoto" Target="../media/hdphoto1.wdp"/><Relationship Id="rId2" Type="http://schemas.openxmlformats.org/officeDocument/2006/relationships/image" Target="../media/image2.png"/><Relationship Id="rId1" Type="http://schemas.openxmlformats.org/officeDocument/2006/relationships/slideLayout" Target="../slideLayouts/slideLayout7.xml"/><Relationship Id="rId6" Type="http://schemas.openxmlformats.org/officeDocument/2006/relationships/image" Target="../media/image27.png"/><Relationship Id="rId5" Type="http://schemas.openxmlformats.org/officeDocument/2006/relationships/image" Target="../media/image26.jpeg"/><Relationship Id="rId4" Type="http://schemas.openxmlformats.org/officeDocument/2006/relationships/image" Target="../media/image25.png"/></Relationships>
</file>

<file path=ppt/slides/_rels/slide1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8" Type="http://schemas.openxmlformats.org/officeDocument/2006/relationships/hyperlink" Target="https://indico.global/e/TR-PH-PA" TargetMode="External"/><Relationship Id="rId3" Type="http://schemas.openxmlformats.org/officeDocument/2006/relationships/hyperlink" Target="https://indico.global/e/TR-PH-PA-2025" TargetMode="External"/><Relationship Id="rId7" Type="http://schemas.openxmlformats.org/officeDocument/2006/relationships/hyperlink" Target="https://indico.global/e/TR-PH-PA-2021" TargetMode="External"/><Relationship Id="rId2" Type="http://schemas.openxmlformats.org/officeDocument/2006/relationships/image" Target="../media/image2.png"/><Relationship Id="rId1" Type="http://schemas.openxmlformats.org/officeDocument/2006/relationships/slideLayout" Target="../slideLayouts/slideLayout7.xml"/><Relationship Id="rId6" Type="http://schemas.openxmlformats.org/officeDocument/2006/relationships/hyperlink" Target="https://indico.global/e/TR-PH-PA-2022" TargetMode="External"/><Relationship Id="rId5" Type="http://schemas.openxmlformats.org/officeDocument/2006/relationships/hyperlink" Target="https://indico.global/e/TR-PH-PA-2023" TargetMode="External"/><Relationship Id="rId4" Type="http://schemas.openxmlformats.org/officeDocument/2006/relationships/hyperlink" Target="https://indico.global/e/TR-PH-PA-2024" TargetMode="External"/></Relationships>
</file>

<file path=ppt/slides/_rels/slide19.xml.rels><?xml version="1.0" encoding="UTF-8" standalone="yes"?>
<Relationships xmlns="http://schemas.openxmlformats.org/package/2006/relationships"><Relationship Id="rId3" Type="http://schemas.openxmlformats.org/officeDocument/2006/relationships/hyperlink" Target="mailto:cerntr@cern.ch" TargetMode="External"/><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png"/><Relationship Id="rId1" Type="http://schemas.openxmlformats.org/officeDocument/2006/relationships/slideLayout" Target="../slideLayouts/slideLayout7.xml"/><Relationship Id="rId4" Type="http://schemas.openxmlformats.org/officeDocument/2006/relationships/hyperlink" Target="https://indico.global/category/227/" TargetMode="External"/></Relationships>
</file>

<file path=ppt/slides/_rels/slide22.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png"/><Relationship Id="rId1" Type="http://schemas.openxmlformats.org/officeDocument/2006/relationships/slideLayout" Target="../slideLayouts/slideLayout7.xml"/><Relationship Id="rId4" Type="http://schemas.openxmlformats.org/officeDocument/2006/relationships/image" Target="../media/image30.png"/></Relationships>
</file>

<file path=ppt/slides/_rels/slide2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hyperlink" Target="https://indico.cern.ch/event/658901/" TargetMode="External"/><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hyperlink" Target="https://indico.global/category/227/" TargetMode="External"/><Relationship Id="rId2" Type="http://schemas.openxmlformats.org/officeDocument/2006/relationships/image" Target="../media/image2.png"/><Relationship Id="rId1" Type="http://schemas.openxmlformats.org/officeDocument/2006/relationships/slideLayout" Target="../slideLayouts/slideLayout7.xml"/><Relationship Id="rId6" Type="http://schemas.openxmlformats.org/officeDocument/2006/relationships/hyperlink" Target="https://indico.global/event/15350/contributions/140117/" TargetMode="External"/><Relationship Id="rId5" Type="http://schemas.openxmlformats.org/officeDocument/2006/relationships/image" Target="../media/image32.png"/><Relationship Id="rId4" Type="http://schemas.openxmlformats.org/officeDocument/2006/relationships/image" Target="../media/image31.png"/></Relationships>
</file>

<file path=ppt/slides/_rels/slide2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2.png"/><Relationship Id="rId1" Type="http://schemas.openxmlformats.org/officeDocument/2006/relationships/slideLayout" Target="../slideLayouts/slideLayout7.xml"/><Relationship Id="rId4" Type="http://schemas.openxmlformats.org/officeDocument/2006/relationships/image" Target="../media/image6.png"/></Relationships>
</file>

<file path=ppt/slides/_rels/slide9.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2.png"/><Relationship Id="rId1" Type="http://schemas.openxmlformats.org/officeDocument/2006/relationships/slideLayout" Target="../slideLayouts/slideLayout7.xml"/><Relationship Id="rId5" Type="http://schemas.openxmlformats.org/officeDocument/2006/relationships/image" Target="../media/image9.png"/><Relationship Id="rId4"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a:extLst>
              <a:ext uri="{FF2B5EF4-FFF2-40B4-BE49-F238E27FC236}">
                <a16:creationId xmlns:a16="http://schemas.microsoft.com/office/drawing/2014/main" id="{F8F829B2-438E-2349-8798-B64D0866CCE0}"/>
              </a:ext>
            </a:extLst>
          </p:cNvPr>
          <p:cNvGrpSpPr>
            <a:grpSpLocks noChangeAspect="1"/>
          </p:cNvGrpSpPr>
          <p:nvPr/>
        </p:nvGrpSpPr>
        <p:grpSpPr>
          <a:xfrm>
            <a:off x="0" y="-1"/>
            <a:ext cx="8029575" cy="6763060"/>
            <a:chOff x="0" y="-1"/>
            <a:chExt cx="8029575" cy="6763060"/>
          </a:xfrm>
        </p:grpSpPr>
        <p:pic>
          <p:nvPicPr>
            <p:cNvPr id="1026" name="Picture 2">
              <a:extLst>
                <a:ext uri="{FF2B5EF4-FFF2-40B4-BE49-F238E27FC236}">
                  <a16:creationId xmlns:a16="http://schemas.microsoft.com/office/drawing/2014/main" id="{5F6741C3-18BD-5F49-B169-1B5F0140D14C}"/>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r="36367"/>
            <a:stretch/>
          </p:blipFill>
          <p:spPr bwMode="auto">
            <a:xfrm>
              <a:off x="0" y="89209"/>
              <a:ext cx="7758113" cy="6673850"/>
            </a:xfrm>
            <a:prstGeom prst="parallelogram">
              <a:avLst>
                <a:gd name="adj" fmla="val 0"/>
              </a:avLst>
            </a:prstGeom>
            <a:noFill/>
            <a:extLst>
              <a:ext uri="{909E8E84-426E-40DD-AFC4-6F175D3DCCD1}">
                <a14:hiddenFill xmlns:a14="http://schemas.microsoft.com/office/drawing/2010/main">
                  <a:solidFill>
                    <a:srgbClr val="FFFFFF"/>
                  </a:solidFill>
                </a14:hiddenFill>
              </a:ext>
            </a:extLst>
          </p:spPr>
        </p:pic>
        <p:sp>
          <p:nvSpPr>
            <p:cNvPr id="2" name="Triangle 1">
              <a:extLst>
                <a:ext uri="{FF2B5EF4-FFF2-40B4-BE49-F238E27FC236}">
                  <a16:creationId xmlns:a16="http://schemas.microsoft.com/office/drawing/2014/main" id="{01403A68-3C64-C14B-8F4D-CE70CC534DE8}"/>
                </a:ext>
              </a:extLst>
            </p:cNvPr>
            <p:cNvSpPr/>
            <p:nvPr/>
          </p:nvSpPr>
          <p:spPr>
            <a:xfrm>
              <a:off x="5815012" y="-1"/>
              <a:ext cx="2214563" cy="6763059"/>
            </a:xfrm>
            <a:prstGeom prst="triangle">
              <a:avLst>
                <a:gd name="adj" fmla="val 92718"/>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grpSp>
      <p:sp>
        <p:nvSpPr>
          <p:cNvPr id="6" name="TextBox 5">
            <a:extLst>
              <a:ext uri="{FF2B5EF4-FFF2-40B4-BE49-F238E27FC236}">
                <a16:creationId xmlns:a16="http://schemas.microsoft.com/office/drawing/2014/main" id="{71BC484B-6E8A-1B42-BFE4-5AC58A7E6702}"/>
              </a:ext>
            </a:extLst>
          </p:cNvPr>
          <p:cNvSpPr txBox="1"/>
          <p:nvPr/>
        </p:nvSpPr>
        <p:spPr>
          <a:xfrm>
            <a:off x="6868042" y="882783"/>
            <a:ext cx="4678017" cy="5509200"/>
          </a:xfrm>
          <a:prstGeom prst="rect">
            <a:avLst/>
          </a:prstGeom>
          <a:noFill/>
        </p:spPr>
        <p:txBody>
          <a:bodyPr wrap="square">
            <a:spAutoFit/>
          </a:bodyPr>
          <a:lstStyle/>
          <a:p>
            <a:pPr algn="r"/>
            <a:r>
              <a:rPr lang="en-US" sz="4000" dirty="0" err="1"/>
              <a:t>Çalıştay</a:t>
            </a:r>
            <a:r>
              <a:rPr lang="en-US" sz="4000" dirty="0"/>
              <a:t> </a:t>
            </a:r>
            <a:r>
              <a:rPr lang="en-US" sz="4000" dirty="0" err="1"/>
              <a:t>Bilimsel</a:t>
            </a:r>
            <a:r>
              <a:rPr lang="en-US" sz="4000" dirty="0"/>
              <a:t> </a:t>
            </a:r>
            <a:r>
              <a:rPr lang="en-US" sz="4000" dirty="0" err="1"/>
              <a:t>Programı</a:t>
            </a:r>
            <a:r>
              <a:rPr lang="en-US" sz="4000" dirty="0"/>
              <a:t> </a:t>
            </a:r>
            <a:r>
              <a:rPr lang="en-US" sz="4000" dirty="0" err="1"/>
              <a:t>ve</a:t>
            </a:r>
            <a:r>
              <a:rPr lang="en-US" sz="4000" dirty="0"/>
              <a:t> </a:t>
            </a:r>
            <a:r>
              <a:rPr lang="en-US" sz="4000" dirty="0" err="1"/>
              <a:t>Organizasyonu</a:t>
            </a:r>
            <a:r>
              <a:rPr lang="en-US" sz="4000" dirty="0"/>
              <a:t> </a:t>
            </a:r>
            <a:r>
              <a:rPr lang="en-US" sz="4000" dirty="0" err="1"/>
              <a:t>Hakkında</a:t>
            </a:r>
            <a:r>
              <a:rPr lang="en-US" sz="4000" dirty="0"/>
              <a:t> </a:t>
            </a:r>
            <a:r>
              <a:rPr lang="en-US" sz="4000" dirty="0" err="1"/>
              <a:t>Bilgilendirme</a:t>
            </a:r>
            <a:endParaRPr lang="en-US" sz="4000" dirty="0"/>
          </a:p>
          <a:p>
            <a:pPr algn="r"/>
            <a:endParaRPr lang="en-US" sz="4000" dirty="0"/>
          </a:p>
          <a:p>
            <a:pPr algn="r"/>
            <a:r>
              <a:rPr lang="en-US" sz="2800" dirty="0"/>
              <a:t>29.11.2025</a:t>
            </a:r>
          </a:p>
          <a:p>
            <a:pPr algn="r"/>
            <a:endParaRPr lang="en-US" sz="2800" dirty="0"/>
          </a:p>
          <a:p>
            <a:pPr algn="r"/>
            <a:r>
              <a:rPr lang="en-US" sz="2800" dirty="0" err="1"/>
              <a:t>Serkant</a:t>
            </a:r>
            <a:r>
              <a:rPr lang="en-US" sz="2800" dirty="0"/>
              <a:t> Ali </a:t>
            </a:r>
            <a:r>
              <a:rPr lang="en-US" sz="2800" dirty="0" err="1"/>
              <a:t>Çetin</a:t>
            </a:r>
            <a:endParaRPr lang="en-US" sz="2800" dirty="0"/>
          </a:p>
          <a:p>
            <a:pPr algn="r"/>
            <a:r>
              <a:rPr lang="en-US" sz="2800" dirty="0" err="1">
                <a:solidFill>
                  <a:schemeClr val="bg1">
                    <a:lumMod val="50000"/>
                  </a:schemeClr>
                </a:solidFill>
              </a:rPr>
              <a:t>İstinye</a:t>
            </a:r>
            <a:r>
              <a:rPr lang="en-US" sz="2800" dirty="0">
                <a:solidFill>
                  <a:schemeClr val="bg1">
                    <a:lumMod val="50000"/>
                  </a:schemeClr>
                </a:solidFill>
              </a:rPr>
              <a:t> </a:t>
            </a:r>
            <a:r>
              <a:rPr lang="en-US" sz="2800" dirty="0" err="1">
                <a:solidFill>
                  <a:schemeClr val="bg1">
                    <a:lumMod val="50000"/>
                  </a:schemeClr>
                </a:solidFill>
              </a:rPr>
              <a:t>Üniversitesi</a:t>
            </a:r>
            <a:r>
              <a:rPr lang="en-US" sz="2800" dirty="0">
                <a:solidFill>
                  <a:schemeClr val="bg1">
                    <a:lumMod val="50000"/>
                  </a:schemeClr>
                </a:solidFill>
              </a:rPr>
              <a:t> </a:t>
            </a:r>
            <a:endParaRPr lang="tr-TR" sz="2800" dirty="0">
              <a:solidFill>
                <a:schemeClr val="bg1">
                  <a:lumMod val="50000"/>
                </a:schemeClr>
              </a:solidFill>
            </a:endParaRPr>
          </a:p>
        </p:txBody>
      </p:sp>
    </p:spTree>
    <p:extLst>
      <p:ext uri="{BB962C8B-B14F-4D97-AF65-F5344CB8AC3E}">
        <p14:creationId xmlns:p14="http://schemas.microsoft.com/office/powerpoint/2010/main" val="163645883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E25B3F51-E521-7A4B-90F1-4A59AD76F3CA}"/>
              </a:ext>
            </a:extLst>
          </p:cNvPr>
          <p:cNvSpPr>
            <a:spLocks noGrp="1"/>
          </p:cNvSpPr>
          <p:nvPr>
            <p:ph type="sldNum" sz="quarter" idx="12"/>
          </p:nvPr>
        </p:nvSpPr>
        <p:spPr>
          <a:xfrm>
            <a:off x="-128016" y="6519037"/>
            <a:ext cx="582168" cy="338963"/>
          </a:xfrm>
        </p:spPr>
        <p:txBody>
          <a:bodyPr/>
          <a:lstStyle/>
          <a:p>
            <a:fld id="{D37B9231-3471-F44A-816A-718D444B216D}" type="slidenum">
              <a:rPr lang="tr-TR" smtClean="0"/>
              <a:t>10</a:t>
            </a:fld>
            <a:endParaRPr lang="tr-TR"/>
          </a:p>
        </p:txBody>
      </p:sp>
      <p:pic>
        <p:nvPicPr>
          <p:cNvPr id="3" name="Picture 2" descr="A white and blue background with text&#10;&#10;Description automatically generated">
            <a:extLst>
              <a:ext uri="{FF2B5EF4-FFF2-40B4-BE49-F238E27FC236}">
                <a16:creationId xmlns:a16="http://schemas.microsoft.com/office/drawing/2014/main" id="{97D8C67C-0C46-344C-A1B4-B5E5307679C9}"/>
              </a:ext>
            </a:extLst>
          </p:cNvPr>
          <p:cNvPicPr>
            <a:picLocks noChangeAspect="1"/>
          </p:cNvPicPr>
          <p:nvPr/>
        </p:nvPicPr>
        <p:blipFill rotWithShape="1">
          <a:blip r:embed="rId2"/>
          <a:srcRect l="9851" r="9699" b="34796"/>
          <a:stretch/>
        </p:blipFill>
        <p:spPr>
          <a:xfrm>
            <a:off x="0" y="0"/>
            <a:ext cx="2588974" cy="2966224"/>
          </a:xfrm>
          <a:prstGeom prst="rect">
            <a:avLst/>
          </a:prstGeom>
        </p:spPr>
      </p:pic>
      <p:graphicFrame>
        <p:nvGraphicFramePr>
          <p:cNvPr id="4" name="Table 3">
            <a:extLst>
              <a:ext uri="{FF2B5EF4-FFF2-40B4-BE49-F238E27FC236}">
                <a16:creationId xmlns:a16="http://schemas.microsoft.com/office/drawing/2014/main" id="{57CC6C1F-1432-BD46-9005-B57E75C1C1EE}"/>
              </a:ext>
            </a:extLst>
          </p:cNvPr>
          <p:cNvGraphicFramePr>
            <a:graphicFrameLocks noGrp="1"/>
          </p:cNvGraphicFramePr>
          <p:nvPr>
            <p:extLst>
              <p:ext uri="{D42A27DB-BD31-4B8C-83A1-F6EECF244321}">
                <p14:modId xmlns:p14="http://schemas.microsoft.com/office/powerpoint/2010/main" val="62511338"/>
              </p:ext>
            </p:extLst>
          </p:nvPr>
        </p:nvGraphicFramePr>
        <p:xfrm>
          <a:off x="2798692" y="828976"/>
          <a:ext cx="9207778" cy="2178050"/>
        </p:xfrm>
        <a:graphic>
          <a:graphicData uri="http://schemas.openxmlformats.org/drawingml/2006/table">
            <a:tbl>
              <a:tblPr>
                <a:tableStyleId>{5C22544A-7EE6-4342-B048-85BDC9FD1C3A}</a:tableStyleId>
              </a:tblPr>
              <a:tblGrid>
                <a:gridCol w="8592286">
                  <a:extLst>
                    <a:ext uri="{9D8B030D-6E8A-4147-A177-3AD203B41FA5}">
                      <a16:colId xmlns:a16="http://schemas.microsoft.com/office/drawing/2014/main" val="20000"/>
                    </a:ext>
                  </a:extLst>
                </a:gridCol>
                <a:gridCol w="615492">
                  <a:extLst>
                    <a:ext uri="{9D8B030D-6E8A-4147-A177-3AD203B41FA5}">
                      <a16:colId xmlns:a16="http://schemas.microsoft.com/office/drawing/2014/main" val="20001"/>
                    </a:ext>
                  </a:extLst>
                </a:gridCol>
              </a:tblGrid>
              <a:tr h="293386">
                <a:tc gridSpan="2">
                  <a:txBody>
                    <a:bodyPr/>
                    <a:lstStyle/>
                    <a:p>
                      <a:pPr algn="l" fontAlgn="ctr"/>
                      <a:r>
                        <a:rPr lang="en-US" sz="2000" b="1" u="none" strike="noStrike" dirty="0">
                          <a:effectLst/>
                        </a:rPr>
                        <a:t>BİLDİRİ ÖZETİ BAŞVURULARI</a:t>
                      </a:r>
                      <a:endParaRPr lang="en-US" sz="2000" b="1" i="0" u="none" strike="noStrike" dirty="0">
                        <a:solidFill>
                          <a:srgbClr val="000000"/>
                        </a:solidFill>
                        <a:effectLst/>
                        <a:latin typeface="Calibri" charset="0"/>
                      </a:endParaRPr>
                    </a:p>
                  </a:txBody>
                  <a:tcPr marL="6350" marR="6350" marT="6350" marB="0" anchor="ctr">
                    <a:solidFill>
                      <a:schemeClr val="bg1">
                        <a:lumMod val="95000"/>
                      </a:schemeClr>
                    </a:solidFill>
                  </a:tcPr>
                </a:tc>
                <a:tc hMerge="1">
                  <a:txBody>
                    <a:bodyPr/>
                    <a:lstStyle/>
                    <a:p>
                      <a:endParaRPr lang="en-GB"/>
                    </a:p>
                  </a:txBody>
                  <a:tcPr/>
                </a:tc>
                <a:extLst>
                  <a:ext uri="{0D108BD9-81ED-4DB2-BD59-A6C34878D82A}">
                    <a16:rowId xmlns:a16="http://schemas.microsoft.com/office/drawing/2014/main" val="10000"/>
                  </a:ext>
                </a:extLst>
              </a:tr>
              <a:tr h="293386">
                <a:tc>
                  <a:txBody>
                    <a:bodyPr/>
                    <a:lstStyle/>
                    <a:p>
                      <a:pPr algn="r" fontAlgn="ctr"/>
                      <a:r>
                        <a:rPr lang="en-US" sz="2000" u="none" strike="noStrike" dirty="0" err="1">
                          <a:effectLst/>
                        </a:rPr>
                        <a:t>Toplam</a:t>
                      </a:r>
                      <a:r>
                        <a:rPr lang="en-US" sz="2000" u="none" strike="noStrike" dirty="0">
                          <a:effectLst/>
                        </a:rPr>
                        <a:t> </a:t>
                      </a:r>
                      <a:r>
                        <a:rPr lang="en-US" sz="2000" u="none" strike="noStrike" dirty="0" err="1">
                          <a:effectLst/>
                        </a:rPr>
                        <a:t>başvuru</a:t>
                      </a:r>
                      <a:r>
                        <a:rPr lang="en-US" sz="2000" u="none" strike="noStrike" dirty="0">
                          <a:effectLst/>
                        </a:rPr>
                        <a:t> </a:t>
                      </a:r>
                      <a:r>
                        <a:rPr lang="en-US" sz="2000" u="none" strike="noStrike" dirty="0" err="1">
                          <a:effectLst/>
                        </a:rPr>
                        <a:t>sayısı</a:t>
                      </a:r>
                      <a:endParaRPr lang="en-US" sz="2000" b="0" i="0" u="none" strike="noStrike" dirty="0">
                        <a:solidFill>
                          <a:srgbClr val="000000"/>
                        </a:solidFill>
                        <a:effectLst/>
                        <a:latin typeface="Calibri" charset="0"/>
                      </a:endParaRPr>
                    </a:p>
                  </a:txBody>
                  <a:tcPr marL="6350" marR="6350" marT="6350" marB="0" anchor="ctr">
                    <a:solidFill>
                      <a:schemeClr val="bg1">
                        <a:lumMod val="95000"/>
                      </a:schemeClr>
                    </a:solidFill>
                  </a:tcPr>
                </a:tc>
                <a:tc>
                  <a:txBody>
                    <a:bodyPr/>
                    <a:lstStyle/>
                    <a:p>
                      <a:pPr algn="r" fontAlgn="ctr"/>
                      <a:r>
                        <a:rPr lang="tr-TR" sz="2000" b="1" i="0" u="none" strike="noStrike" dirty="0">
                          <a:solidFill>
                            <a:srgbClr val="0070C0"/>
                          </a:solidFill>
                          <a:effectLst/>
                          <a:latin typeface="Calibri" charset="0"/>
                        </a:rPr>
                        <a:t>22</a:t>
                      </a:r>
                      <a:endParaRPr lang="ru-RU" sz="2000" b="1" i="0" u="none" strike="noStrike" dirty="0">
                        <a:solidFill>
                          <a:srgbClr val="0070C0"/>
                        </a:solidFill>
                        <a:effectLst/>
                        <a:latin typeface="Calibri" charset="0"/>
                      </a:endParaRPr>
                    </a:p>
                  </a:txBody>
                  <a:tcPr marL="6350" marR="6350" marT="6350" marB="0" anchor="ctr">
                    <a:solidFill>
                      <a:schemeClr val="bg1">
                        <a:lumMod val="95000"/>
                      </a:schemeClr>
                    </a:solidFill>
                  </a:tcPr>
                </a:tc>
                <a:extLst>
                  <a:ext uri="{0D108BD9-81ED-4DB2-BD59-A6C34878D82A}">
                    <a16:rowId xmlns:a16="http://schemas.microsoft.com/office/drawing/2014/main" val="10001"/>
                  </a:ext>
                </a:extLst>
              </a:tr>
              <a:tr h="293386">
                <a:tc>
                  <a:txBody>
                    <a:bodyPr/>
                    <a:lstStyle/>
                    <a:p>
                      <a:pPr algn="r" fontAlgn="ctr"/>
                      <a:r>
                        <a:rPr lang="en-US" sz="2000" u="none" strike="noStrike" dirty="0">
                          <a:effectLst/>
                        </a:rPr>
                        <a:t>Kabul </a:t>
                      </a:r>
                      <a:r>
                        <a:rPr lang="en-US" sz="2000" u="none" strike="noStrike" dirty="0" err="1">
                          <a:effectLst/>
                        </a:rPr>
                        <a:t>edilen</a:t>
                      </a:r>
                      <a:r>
                        <a:rPr lang="en-US" sz="2000" u="none" strike="noStrike" dirty="0">
                          <a:effectLst/>
                        </a:rPr>
                        <a:t> </a:t>
                      </a:r>
                      <a:r>
                        <a:rPr lang="en-US" sz="2000" u="none" strike="noStrike" dirty="0" err="1">
                          <a:effectLst/>
                        </a:rPr>
                        <a:t>bildiri</a:t>
                      </a:r>
                      <a:r>
                        <a:rPr lang="en-US" sz="2000" u="none" strike="noStrike" dirty="0">
                          <a:effectLst/>
                        </a:rPr>
                        <a:t> </a:t>
                      </a:r>
                      <a:r>
                        <a:rPr lang="en-US" sz="2000" u="none" strike="noStrike" dirty="0" err="1">
                          <a:effectLst/>
                        </a:rPr>
                        <a:t>sayısı</a:t>
                      </a:r>
                      <a:endParaRPr lang="en-US" sz="2000" b="0" i="0" u="none" strike="noStrike" dirty="0">
                        <a:solidFill>
                          <a:srgbClr val="000000"/>
                        </a:solidFill>
                        <a:effectLst/>
                        <a:latin typeface="Calibri" charset="0"/>
                      </a:endParaRPr>
                    </a:p>
                  </a:txBody>
                  <a:tcPr marL="6350" marR="6350" marT="6350" marB="0" anchor="ctr">
                    <a:solidFill>
                      <a:schemeClr val="bg1">
                        <a:lumMod val="95000"/>
                      </a:schemeClr>
                    </a:solidFill>
                  </a:tcPr>
                </a:tc>
                <a:tc>
                  <a:txBody>
                    <a:bodyPr/>
                    <a:lstStyle/>
                    <a:p>
                      <a:pPr algn="r" fontAlgn="ctr"/>
                      <a:r>
                        <a:rPr lang="is-IS" sz="2000" b="1" i="0" u="none" strike="noStrike" dirty="0">
                          <a:solidFill>
                            <a:srgbClr val="00B050"/>
                          </a:solidFill>
                          <a:effectLst/>
                          <a:latin typeface="Calibri" charset="0"/>
                        </a:rPr>
                        <a:t>18</a:t>
                      </a:r>
                    </a:p>
                  </a:txBody>
                  <a:tcPr marL="6350" marR="6350" marT="6350" marB="0" anchor="ctr">
                    <a:solidFill>
                      <a:schemeClr val="bg1">
                        <a:lumMod val="95000"/>
                      </a:schemeClr>
                    </a:solidFill>
                  </a:tcPr>
                </a:tc>
                <a:extLst>
                  <a:ext uri="{0D108BD9-81ED-4DB2-BD59-A6C34878D82A}">
                    <a16:rowId xmlns:a16="http://schemas.microsoft.com/office/drawing/2014/main" val="10002"/>
                  </a:ext>
                </a:extLst>
              </a:tr>
              <a:tr h="293386">
                <a:tc>
                  <a:txBody>
                    <a:bodyPr/>
                    <a:lstStyle/>
                    <a:p>
                      <a:pPr algn="r" fontAlgn="ctr"/>
                      <a:r>
                        <a:rPr lang="en-US" sz="2000" b="0" i="0" u="none" strike="noStrike" dirty="0">
                          <a:solidFill>
                            <a:srgbClr val="000000"/>
                          </a:solidFill>
                          <a:effectLst/>
                          <a:latin typeface="Calibri" charset="0"/>
                        </a:rPr>
                        <a:t>Geri </a:t>
                      </a:r>
                      <a:r>
                        <a:rPr lang="en-US" sz="2000" b="0" i="0" u="none" strike="noStrike" dirty="0" err="1">
                          <a:solidFill>
                            <a:srgbClr val="000000"/>
                          </a:solidFill>
                          <a:effectLst/>
                          <a:latin typeface="Calibri" charset="0"/>
                        </a:rPr>
                        <a:t>çekilen</a:t>
                      </a:r>
                      <a:r>
                        <a:rPr lang="en-US" sz="2000" b="0" i="0" u="none" strike="noStrike" dirty="0">
                          <a:solidFill>
                            <a:srgbClr val="000000"/>
                          </a:solidFill>
                          <a:effectLst/>
                          <a:latin typeface="Calibri" charset="0"/>
                        </a:rPr>
                        <a:t> </a:t>
                      </a:r>
                      <a:r>
                        <a:rPr lang="en-US" sz="2000" b="0" i="0" u="none" strike="noStrike" dirty="0" err="1">
                          <a:solidFill>
                            <a:srgbClr val="000000"/>
                          </a:solidFill>
                          <a:effectLst/>
                          <a:latin typeface="Calibri" charset="0"/>
                        </a:rPr>
                        <a:t>başvuru</a:t>
                      </a:r>
                      <a:r>
                        <a:rPr lang="en-US" sz="2000" b="0" i="0" u="none" strike="noStrike" dirty="0">
                          <a:solidFill>
                            <a:srgbClr val="000000"/>
                          </a:solidFill>
                          <a:effectLst/>
                          <a:latin typeface="Calibri" charset="0"/>
                        </a:rPr>
                        <a:t> </a:t>
                      </a:r>
                      <a:r>
                        <a:rPr lang="en-US" sz="2000" b="0" i="0" u="none" strike="noStrike" dirty="0" err="1">
                          <a:solidFill>
                            <a:srgbClr val="000000"/>
                          </a:solidFill>
                          <a:effectLst/>
                          <a:latin typeface="Calibri" charset="0"/>
                        </a:rPr>
                        <a:t>sayısı</a:t>
                      </a:r>
                      <a:endParaRPr lang="en-US" sz="2000" b="0" i="0" u="none" strike="noStrike" dirty="0">
                        <a:solidFill>
                          <a:srgbClr val="000000"/>
                        </a:solidFill>
                        <a:effectLst/>
                        <a:latin typeface="Calibri" charset="0"/>
                      </a:endParaRPr>
                    </a:p>
                  </a:txBody>
                  <a:tcPr marL="6350" marR="6350" marT="6350" marB="0" anchor="ctr">
                    <a:solidFill>
                      <a:schemeClr val="bg1">
                        <a:lumMod val="95000"/>
                      </a:schemeClr>
                    </a:solidFill>
                  </a:tcPr>
                </a:tc>
                <a:tc>
                  <a:txBody>
                    <a:bodyPr/>
                    <a:lstStyle/>
                    <a:p>
                      <a:pPr algn="r" fontAlgn="ctr"/>
                      <a:r>
                        <a:rPr lang="is-IS" sz="2000" b="0" i="0" u="none" strike="noStrike" dirty="0">
                          <a:solidFill>
                            <a:srgbClr val="000000"/>
                          </a:solidFill>
                          <a:effectLst/>
                          <a:latin typeface="Calibri" charset="0"/>
                        </a:rPr>
                        <a:t>1</a:t>
                      </a:r>
                    </a:p>
                  </a:txBody>
                  <a:tcPr marL="6350" marR="6350" marT="6350" marB="0" anchor="ctr">
                    <a:solidFill>
                      <a:schemeClr val="bg1">
                        <a:lumMod val="95000"/>
                      </a:schemeClr>
                    </a:solidFill>
                  </a:tcPr>
                </a:tc>
                <a:extLst>
                  <a:ext uri="{0D108BD9-81ED-4DB2-BD59-A6C34878D82A}">
                    <a16:rowId xmlns:a16="http://schemas.microsoft.com/office/drawing/2014/main" val="1260149230"/>
                  </a:ext>
                </a:extLst>
              </a:tr>
              <a:tr h="293386">
                <a:tc>
                  <a:txBody>
                    <a:bodyPr/>
                    <a:lstStyle/>
                    <a:p>
                      <a:pPr algn="r" fontAlgn="ctr"/>
                      <a:r>
                        <a:rPr lang="en-US" sz="2000" u="none" strike="noStrike" dirty="0" err="1">
                          <a:effectLst/>
                        </a:rPr>
                        <a:t>Kapsam</a:t>
                      </a:r>
                      <a:r>
                        <a:rPr lang="en-US" sz="2000" u="none" strike="noStrike" dirty="0">
                          <a:effectLst/>
                        </a:rPr>
                        <a:t> </a:t>
                      </a:r>
                      <a:r>
                        <a:rPr lang="en-US" sz="2000" u="none" strike="noStrike" dirty="0" err="1">
                          <a:effectLst/>
                        </a:rPr>
                        <a:t>dışı</a:t>
                      </a:r>
                      <a:r>
                        <a:rPr lang="en-US" sz="2000" u="none" strike="noStrike" dirty="0">
                          <a:effectLst/>
                        </a:rPr>
                        <a:t> </a:t>
                      </a:r>
                      <a:r>
                        <a:rPr lang="en-US" sz="2000" u="none" strike="noStrike" dirty="0" err="1">
                          <a:effectLst/>
                        </a:rPr>
                        <a:t>olup</a:t>
                      </a:r>
                      <a:r>
                        <a:rPr lang="en-US" sz="2000" u="none" strike="noStrike" dirty="0">
                          <a:effectLst/>
                        </a:rPr>
                        <a:t> </a:t>
                      </a:r>
                      <a:r>
                        <a:rPr lang="en-US" sz="2000" u="none" strike="noStrike" dirty="0" err="1">
                          <a:effectLst/>
                        </a:rPr>
                        <a:t>programa</a:t>
                      </a:r>
                      <a:r>
                        <a:rPr lang="en-US" sz="2000" u="none" strike="noStrike" baseline="0" dirty="0">
                          <a:effectLst/>
                        </a:rPr>
                        <a:t> </a:t>
                      </a:r>
                      <a:r>
                        <a:rPr lang="en-US" sz="2000" u="none" strike="noStrike" baseline="0" dirty="0" err="1">
                          <a:effectLst/>
                        </a:rPr>
                        <a:t>alınamayan</a:t>
                      </a:r>
                      <a:r>
                        <a:rPr lang="en-US" sz="2000" u="none" strike="noStrike" baseline="0" dirty="0">
                          <a:effectLst/>
                        </a:rPr>
                        <a:t> </a:t>
                      </a:r>
                      <a:r>
                        <a:rPr lang="en-US" sz="2000" u="none" strike="noStrike" dirty="0" err="1">
                          <a:effectLst/>
                        </a:rPr>
                        <a:t>başvuru</a:t>
                      </a:r>
                      <a:r>
                        <a:rPr lang="en-US" sz="2000" u="none" strike="noStrike" dirty="0">
                          <a:effectLst/>
                        </a:rPr>
                        <a:t> </a:t>
                      </a:r>
                      <a:r>
                        <a:rPr lang="en-US" sz="2000" u="none" strike="noStrike" dirty="0" err="1">
                          <a:effectLst/>
                        </a:rPr>
                        <a:t>sayısı</a:t>
                      </a:r>
                      <a:endParaRPr lang="en-US" sz="2000" b="0" i="0" u="none" strike="noStrike" dirty="0">
                        <a:solidFill>
                          <a:srgbClr val="000000"/>
                        </a:solidFill>
                        <a:effectLst/>
                        <a:latin typeface="Calibri" charset="0"/>
                      </a:endParaRPr>
                    </a:p>
                  </a:txBody>
                  <a:tcPr marL="6350" marR="6350" marT="6350" marB="0" anchor="ctr">
                    <a:solidFill>
                      <a:schemeClr val="bg1">
                        <a:lumMod val="95000"/>
                      </a:schemeClr>
                    </a:solidFill>
                  </a:tcPr>
                </a:tc>
                <a:tc>
                  <a:txBody>
                    <a:bodyPr/>
                    <a:lstStyle/>
                    <a:p>
                      <a:pPr algn="r" fontAlgn="b"/>
                      <a:r>
                        <a:rPr lang="en-US" sz="2000" b="0" i="0" u="none" strike="noStrike" dirty="0">
                          <a:solidFill>
                            <a:srgbClr val="000000"/>
                          </a:solidFill>
                          <a:effectLst/>
                          <a:latin typeface="Calibri" charset="0"/>
                        </a:rPr>
                        <a:t>1</a:t>
                      </a:r>
                    </a:p>
                  </a:txBody>
                  <a:tcPr marL="6350" marR="6350" marT="6350" marB="0" anchor="b">
                    <a:solidFill>
                      <a:schemeClr val="bg1">
                        <a:lumMod val="95000"/>
                      </a:schemeClr>
                    </a:solidFill>
                  </a:tcPr>
                </a:tc>
                <a:extLst>
                  <a:ext uri="{0D108BD9-81ED-4DB2-BD59-A6C34878D82A}">
                    <a16:rowId xmlns:a16="http://schemas.microsoft.com/office/drawing/2014/main" val="10003"/>
                  </a:ext>
                </a:extLst>
              </a:tr>
              <a:tr h="293386">
                <a:tc>
                  <a:txBody>
                    <a:bodyPr/>
                    <a:lstStyle/>
                    <a:p>
                      <a:pPr algn="r" fontAlgn="ctr"/>
                      <a:r>
                        <a:rPr lang="en-US" sz="2000" b="0" i="0" u="none" strike="noStrike" dirty="0" err="1">
                          <a:solidFill>
                            <a:srgbClr val="000000"/>
                          </a:solidFill>
                          <a:effectLst/>
                          <a:latin typeface="Calibri" charset="0"/>
                        </a:rPr>
                        <a:t>Yakın</a:t>
                      </a:r>
                      <a:r>
                        <a:rPr lang="en-US" sz="2000" b="0" i="0" u="none" strike="noStrike" dirty="0">
                          <a:solidFill>
                            <a:srgbClr val="000000"/>
                          </a:solidFill>
                          <a:effectLst/>
                          <a:latin typeface="Calibri" charset="0"/>
                        </a:rPr>
                        <a:t> </a:t>
                      </a:r>
                      <a:r>
                        <a:rPr lang="en-US" sz="2000" b="0" i="0" u="none" strike="noStrike" dirty="0" err="1">
                          <a:solidFill>
                            <a:srgbClr val="000000"/>
                          </a:solidFill>
                          <a:effectLst/>
                          <a:latin typeface="Calibri" charset="0"/>
                        </a:rPr>
                        <a:t>içeriği</a:t>
                      </a:r>
                      <a:r>
                        <a:rPr lang="en-US" sz="2000" b="0" i="0" u="none" strike="noStrike" dirty="0">
                          <a:solidFill>
                            <a:srgbClr val="000000"/>
                          </a:solidFill>
                          <a:effectLst/>
                          <a:latin typeface="Calibri" charset="0"/>
                        </a:rPr>
                        <a:t> </a:t>
                      </a:r>
                      <a:r>
                        <a:rPr lang="en-US" sz="2000" b="0" i="0" u="none" strike="noStrike" dirty="0" err="1">
                          <a:solidFill>
                            <a:srgbClr val="000000"/>
                          </a:solidFill>
                          <a:effectLst/>
                          <a:latin typeface="Calibri" charset="0"/>
                        </a:rPr>
                        <a:t>sebebiyle</a:t>
                      </a:r>
                      <a:r>
                        <a:rPr lang="en-US" sz="2000" b="0" i="0" u="none" strike="noStrike" dirty="0">
                          <a:solidFill>
                            <a:srgbClr val="000000"/>
                          </a:solidFill>
                          <a:effectLst/>
                          <a:latin typeface="Calibri" charset="0"/>
                        </a:rPr>
                        <a:t> </a:t>
                      </a:r>
                      <a:r>
                        <a:rPr lang="en-US" sz="2000" b="0" i="0" u="none" strike="noStrike" dirty="0" err="1">
                          <a:solidFill>
                            <a:srgbClr val="000000"/>
                          </a:solidFill>
                          <a:effectLst/>
                          <a:latin typeface="Calibri" charset="0"/>
                        </a:rPr>
                        <a:t>birleştirilen</a:t>
                      </a:r>
                      <a:r>
                        <a:rPr lang="en-US" sz="2000" b="0" i="0" u="none" strike="noStrike" dirty="0">
                          <a:solidFill>
                            <a:srgbClr val="000000"/>
                          </a:solidFill>
                          <a:effectLst/>
                          <a:latin typeface="Calibri" charset="0"/>
                        </a:rPr>
                        <a:t> </a:t>
                      </a:r>
                      <a:r>
                        <a:rPr lang="en-US" sz="2000" b="0" i="0" u="none" strike="noStrike" dirty="0" err="1">
                          <a:solidFill>
                            <a:srgbClr val="000000"/>
                          </a:solidFill>
                          <a:effectLst/>
                          <a:latin typeface="Calibri" charset="0"/>
                        </a:rPr>
                        <a:t>başvuru</a:t>
                      </a:r>
                      <a:r>
                        <a:rPr lang="en-US" sz="2000" b="0" i="0" u="none" strike="noStrike" dirty="0">
                          <a:solidFill>
                            <a:srgbClr val="000000"/>
                          </a:solidFill>
                          <a:effectLst/>
                          <a:latin typeface="Calibri" charset="0"/>
                        </a:rPr>
                        <a:t> </a:t>
                      </a:r>
                      <a:r>
                        <a:rPr lang="en-US" sz="2000" b="0" i="0" u="none" strike="noStrike" dirty="0" err="1">
                          <a:solidFill>
                            <a:srgbClr val="000000"/>
                          </a:solidFill>
                          <a:effectLst/>
                          <a:latin typeface="Calibri" charset="0"/>
                        </a:rPr>
                        <a:t>sayısı</a:t>
                      </a:r>
                      <a:endParaRPr lang="en-US" sz="2000" b="0" i="0" u="none" strike="noStrike" dirty="0">
                        <a:solidFill>
                          <a:srgbClr val="000000"/>
                        </a:solidFill>
                        <a:effectLst/>
                        <a:latin typeface="Calibri" charset="0"/>
                      </a:endParaRPr>
                    </a:p>
                  </a:txBody>
                  <a:tcPr marL="6350" marR="6350" marT="6350" marB="0" anchor="ctr">
                    <a:solidFill>
                      <a:schemeClr val="bg1">
                        <a:lumMod val="95000"/>
                      </a:schemeClr>
                    </a:solidFill>
                  </a:tcPr>
                </a:tc>
                <a:tc>
                  <a:txBody>
                    <a:bodyPr/>
                    <a:lstStyle/>
                    <a:p>
                      <a:pPr algn="r" fontAlgn="b"/>
                      <a:r>
                        <a:rPr lang="en-US" sz="2000" b="0" i="0" u="none" strike="noStrike" dirty="0">
                          <a:solidFill>
                            <a:srgbClr val="000000"/>
                          </a:solidFill>
                          <a:effectLst/>
                          <a:latin typeface="Calibri" charset="0"/>
                        </a:rPr>
                        <a:t>1</a:t>
                      </a:r>
                    </a:p>
                  </a:txBody>
                  <a:tcPr marL="6350" marR="6350" marT="6350" marB="0" anchor="b">
                    <a:solidFill>
                      <a:schemeClr val="bg1">
                        <a:lumMod val="95000"/>
                      </a:schemeClr>
                    </a:solidFill>
                  </a:tcPr>
                </a:tc>
                <a:extLst>
                  <a:ext uri="{0D108BD9-81ED-4DB2-BD59-A6C34878D82A}">
                    <a16:rowId xmlns:a16="http://schemas.microsoft.com/office/drawing/2014/main" val="3156556204"/>
                  </a:ext>
                </a:extLst>
              </a:tr>
              <a:tr h="293386">
                <a:tc>
                  <a:txBody>
                    <a:bodyPr/>
                    <a:lstStyle/>
                    <a:p>
                      <a:pPr marL="0" marR="0" lvl="0" indent="0" algn="r" defTabSz="914400" rtl="0" eaLnBrk="1" fontAlgn="ctr" latinLnBrk="0" hangingPunct="1">
                        <a:lnSpc>
                          <a:spcPct val="100000"/>
                        </a:lnSpc>
                        <a:spcBef>
                          <a:spcPts val="0"/>
                        </a:spcBef>
                        <a:spcAft>
                          <a:spcPts val="0"/>
                        </a:spcAft>
                        <a:buClrTx/>
                        <a:buSzTx/>
                        <a:buFontTx/>
                        <a:buNone/>
                        <a:tabLst/>
                        <a:defRPr/>
                      </a:pPr>
                      <a:r>
                        <a:rPr lang="en-US" sz="2000" u="none" strike="noStrike" dirty="0" err="1">
                          <a:effectLst/>
                        </a:rPr>
                        <a:t>Önceki</a:t>
                      </a:r>
                      <a:r>
                        <a:rPr lang="en-US" sz="2000" u="none" strike="noStrike" dirty="0">
                          <a:effectLst/>
                        </a:rPr>
                        <a:t> </a:t>
                      </a:r>
                      <a:r>
                        <a:rPr lang="en-US" sz="2000" u="none" strike="noStrike" dirty="0" err="1">
                          <a:effectLst/>
                        </a:rPr>
                        <a:t>çalıştay</a:t>
                      </a:r>
                      <a:r>
                        <a:rPr lang="en-US" sz="2000" u="none" strike="noStrike" dirty="0">
                          <a:effectLst/>
                        </a:rPr>
                        <a:t> </a:t>
                      </a:r>
                      <a:r>
                        <a:rPr lang="en-US" sz="2000" u="none" strike="noStrike" dirty="0" err="1">
                          <a:effectLst/>
                        </a:rPr>
                        <a:t>sunumlarıyla</a:t>
                      </a:r>
                      <a:r>
                        <a:rPr lang="en-US" sz="2000" u="none" strike="noStrike" dirty="0">
                          <a:effectLst/>
                        </a:rPr>
                        <a:t> </a:t>
                      </a:r>
                      <a:r>
                        <a:rPr lang="en-US" sz="2000" u="none" strike="noStrike" dirty="0" err="1">
                          <a:effectLst/>
                        </a:rPr>
                        <a:t>örtüştüğünden</a:t>
                      </a:r>
                      <a:r>
                        <a:rPr lang="en-US" sz="2000" u="none" strike="noStrike" dirty="0">
                          <a:effectLst/>
                        </a:rPr>
                        <a:t> </a:t>
                      </a:r>
                      <a:r>
                        <a:rPr lang="en-US" sz="2000" u="none" strike="noStrike" dirty="0" err="1">
                          <a:effectLst/>
                        </a:rPr>
                        <a:t>programa</a:t>
                      </a:r>
                      <a:r>
                        <a:rPr lang="en-US" sz="2000" u="none" strike="noStrike" dirty="0">
                          <a:effectLst/>
                        </a:rPr>
                        <a:t> </a:t>
                      </a:r>
                      <a:r>
                        <a:rPr lang="en-US" sz="2000" u="none" strike="noStrike" dirty="0" err="1">
                          <a:effectLst/>
                        </a:rPr>
                        <a:t>alınmayan</a:t>
                      </a:r>
                      <a:r>
                        <a:rPr lang="en-US" sz="2000" u="none" strike="noStrike" dirty="0">
                          <a:effectLst/>
                        </a:rPr>
                        <a:t> </a:t>
                      </a:r>
                      <a:r>
                        <a:rPr lang="en-US" sz="2000" u="none" strike="noStrike" dirty="0" err="1">
                          <a:effectLst/>
                        </a:rPr>
                        <a:t>başvuru</a:t>
                      </a:r>
                      <a:r>
                        <a:rPr lang="en-US" sz="2000" u="none" strike="noStrike" dirty="0">
                          <a:effectLst/>
                        </a:rPr>
                        <a:t> </a:t>
                      </a:r>
                      <a:r>
                        <a:rPr lang="en-US" sz="2000" u="none" strike="noStrike" dirty="0" err="1">
                          <a:effectLst/>
                        </a:rPr>
                        <a:t>sayısı</a:t>
                      </a:r>
                      <a:endParaRPr lang="en-US" sz="2000" b="0" i="0" u="none" strike="noStrike" dirty="0">
                        <a:solidFill>
                          <a:srgbClr val="000000"/>
                        </a:solidFill>
                        <a:effectLst/>
                        <a:latin typeface="Calibri" charset="0"/>
                      </a:endParaRPr>
                    </a:p>
                  </a:txBody>
                  <a:tcPr marL="6350" marR="6350" marT="6350" marB="0" anchor="ctr">
                    <a:solidFill>
                      <a:schemeClr val="bg1">
                        <a:lumMod val="95000"/>
                      </a:schemeClr>
                    </a:solidFill>
                  </a:tcPr>
                </a:tc>
                <a:tc>
                  <a:txBody>
                    <a:bodyPr/>
                    <a:lstStyle/>
                    <a:p>
                      <a:pPr algn="r" fontAlgn="b"/>
                      <a:r>
                        <a:rPr lang="en-US" sz="2000" b="0" i="0" u="none" strike="noStrike" dirty="0">
                          <a:solidFill>
                            <a:srgbClr val="000000"/>
                          </a:solidFill>
                          <a:effectLst/>
                          <a:latin typeface="Calibri" charset="0"/>
                        </a:rPr>
                        <a:t>1</a:t>
                      </a:r>
                    </a:p>
                  </a:txBody>
                  <a:tcPr marL="6350" marR="6350" marT="6350" marB="0" anchor="b">
                    <a:solidFill>
                      <a:schemeClr val="bg1">
                        <a:lumMod val="95000"/>
                      </a:schemeClr>
                    </a:solidFill>
                  </a:tcPr>
                </a:tc>
                <a:extLst>
                  <a:ext uri="{0D108BD9-81ED-4DB2-BD59-A6C34878D82A}">
                    <a16:rowId xmlns:a16="http://schemas.microsoft.com/office/drawing/2014/main" val="2990395725"/>
                  </a:ext>
                </a:extLst>
              </a:tr>
            </a:tbl>
          </a:graphicData>
        </a:graphic>
      </p:graphicFrame>
      <p:graphicFrame>
        <p:nvGraphicFramePr>
          <p:cNvPr id="5" name="Table 4">
            <a:extLst>
              <a:ext uri="{FF2B5EF4-FFF2-40B4-BE49-F238E27FC236}">
                <a16:creationId xmlns:a16="http://schemas.microsoft.com/office/drawing/2014/main" id="{51339D15-226E-F54B-92CA-C91E6E66075C}"/>
              </a:ext>
            </a:extLst>
          </p:cNvPr>
          <p:cNvGraphicFramePr>
            <a:graphicFrameLocks noGrp="1"/>
          </p:cNvGraphicFramePr>
          <p:nvPr>
            <p:extLst>
              <p:ext uri="{D42A27DB-BD31-4B8C-83A1-F6EECF244321}">
                <p14:modId xmlns:p14="http://schemas.microsoft.com/office/powerpoint/2010/main" val="1428843622"/>
              </p:ext>
            </p:extLst>
          </p:nvPr>
        </p:nvGraphicFramePr>
        <p:xfrm>
          <a:off x="6414050" y="3105889"/>
          <a:ext cx="5592419" cy="1758950"/>
        </p:xfrm>
        <a:graphic>
          <a:graphicData uri="http://schemas.openxmlformats.org/drawingml/2006/table">
            <a:tbl>
              <a:tblPr>
                <a:tableStyleId>{5C22544A-7EE6-4342-B048-85BDC9FD1C3A}</a:tableStyleId>
              </a:tblPr>
              <a:tblGrid>
                <a:gridCol w="4943810">
                  <a:extLst>
                    <a:ext uri="{9D8B030D-6E8A-4147-A177-3AD203B41FA5}">
                      <a16:colId xmlns:a16="http://schemas.microsoft.com/office/drawing/2014/main" val="20000"/>
                    </a:ext>
                  </a:extLst>
                </a:gridCol>
                <a:gridCol w="648609">
                  <a:extLst>
                    <a:ext uri="{9D8B030D-6E8A-4147-A177-3AD203B41FA5}">
                      <a16:colId xmlns:a16="http://schemas.microsoft.com/office/drawing/2014/main" val="20001"/>
                    </a:ext>
                  </a:extLst>
                </a:gridCol>
              </a:tblGrid>
              <a:tr h="203200">
                <a:tc gridSpan="2">
                  <a:txBody>
                    <a:bodyPr/>
                    <a:lstStyle/>
                    <a:p>
                      <a:pPr algn="l" fontAlgn="b"/>
                      <a:r>
                        <a:rPr lang="en-US" sz="2000" b="1" u="none" strike="noStrike" dirty="0">
                          <a:effectLst/>
                        </a:rPr>
                        <a:t>KABUL EDİLEN BİLDİRİLERİN İLLERE GÖRE DAĞILIMI*</a:t>
                      </a:r>
                      <a:endParaRPr lang="en-US" sz="2000" b="1" i="0" u="none" strike="noStrike" dirty="0">
                        <a:solidFill>
                          <a:srgbClr val="000000"/>
                        </a:solidFill>
                        <a:effectLst/>
                        <a:latin typeface="Calibri" charset="0"/>
                      </a:endParaRPr>
                    </a:p>
                  </a:txBody>
                  <a:tcPr marL="6350" marR="6350" marT="6350" marB="0" anchor="b">
                    <a:solidFill>
                      <a:schemeClr val="bg1">
                        <a:lumMod val="95000"/>
                      </a:schemeClr>
                    </a:solidFill>
                  </a:tcPr>
                </a:tc>
                <a:tc hMerge="1">
                  <a:txBody>
                    <a:bodyPr/>
                    <a:lstStyle/>
                    <a:p>
                      <a:endParaRPr lang="en-GB"/>
                    </a:p>
                  </a:txBody>
                  <a:tcPr/>
                </a:tc>
                <a:extLst>
                  <a:ext uri="{0D108BD9-81ED-4DB2-BD59-A6C34878D82A}">
                    <a16:rowId xmlns:a16="http://schemas.microsoft.com/office/drawing/2014/main" val="10000"/>
                  </a:ext>
                </a:extLst>
              </a:tr>
              <a:tr h="203200">
                <a:tc gridSpan="2">
                  <a:txBody>
                    <a:bodyPr/>
                    <a:lstStyle/>
                    <a:p>
                      <a:pPr algn="l" fontAlgn="b"/>
                      <a:r>
                        <a:rPr lang="en-US" sz="1200" i="1" u="none" strike="noStrike" dirty="0">
                          <a:effectLst/>
                        </a:rPr>
                        <a:t>*</a:t>
                      </a:r>
                      <a:r>
                        <a:rPr lang="en-US" sz="1200" i="1" u="none" strike="noStrike" dirty="0" err="1">
                          <a:effectLst/>
                        </a:rPr>
                        <a:t>Konuşmacıların</a:t>
                      </a:r>
                      <a:r>
                        <a:rPr lang="en-US" sz="1200" i="1" u="none" strike="noStrike" dirty="0">
                          <a:effectLst/>
                        </a:rPr>
                        <a:t> </a:t>
                      </a:r>
                      <a:r>
                        <a:rPr lang="en-US" sz="1200" i="1" u="none" strike="noStrike" dirty="0" err="1">
                          <a:effectLst/>
                        </a:rPr>
                        <a:t>bağlı</a:t>
                      </a:r>
                      <a:r>
                        <a:rPr lang="en-US" sz="1200" i="1" u="none" strike="noStrike" dirty="0">
                          <a:effectLst/>
                        </a:rPr>
                        <a:t> </a:t>
                      </a:r>
                      <a:r>
                        <a:rPr lang="en-US" sz="1200" i="1" u="none" strike="noStrike" dirty="0" err="1">
                          <a:effectLst/>
                        </a:rPr>
                        <a:t>bulundukları</a:t>
                      </a:r>
                      <a:r>
                        <a:rPr lang="en-US" sz="1200" i="1" u="none" strike="noStrike" dirty="0">
                          <a:effectLst/>
                        </a:rPr>
                        <a:t> </a:t>
                      </a:r>
                      <a:r>
                        <a:rPr lang="en-US" sz="1200" i="1" u="none" strike="noStrike" dirty="0" err="1">
                          <a:effectLst/>
                        </a:rPr>
                        <a:t>kurum</a:t>
                      </a:r>
                      <a:r>
                        <a:rPr lang="en-US" sz="1200" i="1" u="none" strike="noStrike" dirty="0">
                          <a:effectLst/>
                        </a:rPr>
                        <a:t> </a:t>
                      </a:r>
                      <a:r>
                        <a:rPr lang="en-US" sz="1200" i="1" u="none" strike="noStrike" dirty="0" err="1">
                          <a:effectLst/>
                        </a:rPr>
                        <a:t>itibarıyla</a:t>
                      </a:r>
                      <a:endParaRPr lang="en-US" sz="1200" b="0" i="1" u="none" strike="noStrike" dirty="0">
                        <a:solidFill>
                          <a:srgbClr val="000000"/>
                        </a:solidFill>
                        <a:effectLst/>
                        <a:latin typeface="Calibri" charset="0"/>
                      </a:endParaRPr>
                    </a:p>
                  </a:txBody>
                  <a:tcPr marL="6350" marR="6350" marT="6350" marB="0" anchor="b">
                    <a:solidFill>
                      <a:schemeClr val="bg1">
                        <a:lumMod val="95000"/>
                      </a:schemeClr>
                    </a:solidFill>
                  </a:tcPr>
                </a:tc>
                <a:tc hMerge="1">
                  <a:txBody>
                    <a:bodyPr/>
                    <a:lstStyle/>
                    <a:p>
                      <a:endParaRPr lang="en-GB"/>
                    </a:p>
                  </a:txBody>
                  <a:tcPr/>
                </a:tc>
                <a:extLst>
                  <a:ext uri="{0D108BD9-81ED-4DB2-BD59-A6C34878D82A}">
                    <a16:rowId xmlns:a16="http://schemas.microsoft.com/office/drawing/2014/main" val="10001"/>
                  </a:ext>
                </a:extLst>
              </a:tr>
              <a:tr h="203200">
                <a:tc>
                  <a:txBody>
                    <a:bodyPr/>
                    <a:lstStyle/>
                    <a:p>
                      <a:pPr algn="r" fontAlgn="ctr"/>
                      <a:r>
                        <a:rPr lang="en-US" sz="2000" u="none" strike="noStrike" dirty="0">
                          <a:effectLst/>
                        </a:rPr>
                        <a:t>Ankara</a:t>
                      </a:r>
                      <a:endParaRPr lang="en-US" sz="2000" b="0" i="0" u="none" strike="noStrike" dirty="0">
                        <a:solidFill>
                          <a:srgbClr val="000000"/>
                        </a:solidFill>
                        <a:effectLst/>
                        <a:latin typeface="Calibri" charset="0"/>
                      </a:endParaRPr>
                    </a:p>
                  </a:txBody>
                  <a:tcPr marL="6350" marR="6350" marT="6350" marB="0" anchor="ctr">
                    <a:solidFill>
                      <a:schemeClr val="bg1">
                        <a:lumMod val="95000"/>
                      </a:schemeClr>
                    </a:solidFill>
                  </a:tcPr>
                </a:tc>
                <a:tc>
                  <a:txBody>
                    <a:bodyPr/>
                    <a:lstStyle/>
                    <a:p>
                      <a:pPr algn="r" fontAlgn="ctr"/>
                      <a:r>
                        <a:rPr lang="cs-CZ" sz="2000" b="0" i="0" u="none" strike="noStrike" dirty="0">
                          <a:solidFill>
                            <a:srgbClr val="000000"/>
                          </a:solidFill>
                          <a:effectLst/>
                          <a:latin typeface="Calibri" charset="0"/>
                        </a:rPr>
                        <a:t>4</a:t>
                      </a:r>
                    </a:p>
                  </a:txBody>
                  <a:tcPr marL="6350" marR="6350" marT="6350" marB="0" anchor="ctr">
                    <a:solidFill>
                      <a:schemeClr val="bg1">
                        <a:lumMod val="95000"/>
                      </a:schemeClr>
                    </a:solidFill>
                  </a:tcPr>
                </a:tc>
                <a:extLst>
                  <a:ext uri="{0D108BD9-81ED-4DB2-BD59-A6C34878D82A}">
                    <a16:rowId xmlns:a16="http://schemas.microsoft.com/office/drawing/2014/main" val="10002"/>
                  </a:ext>
                </a:extLst>
              </a:tr>
              <a:tr h="203200">
                <a:tc>
                  <a:txBody>
                    <a:bodyPr/>
                    <a:lstStyle/>
                    <a:p>
                      <a:pPr algn="r" fontAlgn="ctr"/>
                      <a:r>
                        <a:rPr lang="en-US" sz="2000" b="0" i="0" u="none" strike="noStrike" dirty="0" err="1">
                          <a:solidFill>
                            <a:srgbClr val="000000"/>
                          </a:solidFill>
                          <a:effectLst/>
                          <a:latin typeface="Calibri" charset="0"/>
                        </a:rPr>
                        <a:t>Bolu</a:t>
                      </a:r>
                      <a:endParaRPr lang="en-US" sz="2000" b="0" i="0" u="none" strike="noStrike" dirty="0">
                        <a:solidFill>
                          <a:srgbClr val="000000"/>
                        </a:solidFill>
                        <a:effectLst/>
                        <a:latin typeface="Calibri" charset="0"/>
                      </a:endParaRPr>
                    </a:p>
                  </a:txBody>
                  <a:tcPr marL="6350" marR="6350" marT="6350" marB="0" anchor="ctr">
                    <a:solidFill>
                      <a:schemeClr val="bg1">
                        <a:lumMod val="95000"/>
                      </a:schemeClr>
                    </a:solidFill>
                  </a:tcPr>
                </a:tc>
                <a:tc>
                  <a:txBody>
                    <a:bodyPr/>
                    <a:lstStyle/>
                    <a:p>
                      <a:pPr algn="r" fontAlgn="ctr"/>
                      <a:r>
                        <a:rPr lang="en-US" sz="2000" b="0" i="0" u="none" strike="noStrike" dirty="0">
                          <a:solidFill>
                            <a:srgbClr val="000000"/>
                          </a:solidFill>
                          <a:effectLst/>
                          <a:latin typeface="Calibri" charset="0"/>
                        </a:rPr>
                        <a:t>1</a:t>
                      </a:r>
                    </a:p>
                  </a:txBody>
                  <a:tcPr marL="6350" marR="6350" marT="6350" marB="0" anchor="ctr">
                    <a:solidFill>
                      <a:schemeClr val="bg1">
                        <a:lumMod val="95000"/>
                      </a:schemeClr>
                    </a:solidFill>
                  </a:tcPr>
                </a:tc>
                <a:extLst>
                  <a:ext uri="{0D108BD9-81ED-4DB2-BD59-A6C34878D82A}">
                    <a16:rowId xmlns:a16="http://schemas.microsoft.com/office/drawing/2014/main" val="1544022140"/>
                  </a:ext>
                </a:extLst>
              </a:tr>
              <a:tr h="203200">
                <a:tc>
                  <a:txBody>
                    <a:bodyPr/>
                    <a:lstStyle/>
                    <a:p>
                      <a:pPr algn="r" fontAlgn="ctr"/>
                      <a:r>
                        <a:rPr lang="en-US" sz="2000" b="0" i="0" u="none" strike="noStrike" dirty="0">
                          <a:solidFill>
                            <a:srgbClr val="000000"/>
                          </a:solidFill>
                          <a:effectLst/>
                          <a:latin typeface="Calibri" charset="0"/>
                        </a:rPr>
                        <a:t>Bursa</a:t>
                      </a:r>
                    </a:p>
                  </a:txBody>
                  <a:tcPr marL="6350" marR="6350" marT="6350" marB="0" anchor="ctr">
                    <a:solidFill>
                      <a:schemeClr val="bg1">
                        <a:lumMod val="95000"/>
                      </a:schemeClr>
                    </a:solidFill>
                  </a:tcPr>
                </a:tc>
                <a:tc>
                  <a:txBody>
                    <a:bodyPr/>
                    <a:lstStyle/>
                    <a:p>
                      <a:pPr algn="r" fontAlgn="ctr"/>
                      <a:r>
                        <a:rPr lang="en-US" sz="2000" b="0" i="0" u="none" strike="noStrike" dirty="0">
                          <a:solidFill>
                            <a:srgbClr val="000000"/>
                          </a:solidFill>
                          <a:effectLst/>
                          <a:latin typeface="Calibri" charset="0"/>
                        </a:rPr>
                        <a:t>1</a:t>
                      </a:r>
                    </a:p>
                  </a:txBody>
                  <a:tcPr marL="6350" marR="6350" marT="6350" marB="0" anchor="ctr">
                    <a:solidFill>
                      <a:schemeClr val="bg1">
                        <a:lumMod val="95000"/>
                      </a:schemeClr>
                    </a:solidFill>
                  </a:tcPr>
                </a:tc>
                <a:extLst>
                  <a:ext uri="{0D108BD9-81ED-4DB2-BD59-A6C34878D82A}">
                    <a16:rowId xmlns:a16="http://schemas.microsoft.com/office/drawing/2014/main" val="10003"/>
                  </a:ext>
                </a:extLst>
              </a:tr>
              <a:tr h="203200">
                <a:tc>
                  <a:txBody>
                    <a:bodyPr/>
                    <a:lstStyle/>
                    <a:p>
                      <a:pPr algn="r" fontAlgn="ctr"/>
                      <a:r>
                        <a:rPr lang="en-US" sz="2000" u="none" strike="noStrike" dirty="0">
                          <a:effectLst/>
                        </a:rPr>
                        <a:t>İstanbul</a:t>
                      </a:r>
                      <a:endParaRPr lang="en-US" sz="2000" b="0" i="0" u="none" strike="noStrike" dirty="0">
                        <a:solidFill>
                          <a:srgbClr val="000000"/>
                        </a:solidFill>
                        <a:effectLst/>
                        <a:latin typeface="Calibri" charset="0"/>
                      </a:endParaRPr>
                    </a:p>
                  </a:txBody>
                  <a:tcPr marL="6350" marR="6350" marT="6350" marB="0" anchor="ctr">
                    <a:solidFill>
                      <a:schemeClr val="bg1">
                        <a:lumMod val="95000"/>
                      </a:schemeClr>
                    </a:solidFill>
                  </a:tcPr>
                </a:tc>
                <a:tc>
                  <a:txBody>
                    <a:bodyPr/>
                    <a:lstStyle/>
                    <a:p>
                      <a:pPr algn="r" fontAlgn="ctr"/>
                      <a:r>
                        <a:rPr lang="en-US" sz="2000" b="0" i="0" u="none" strike="noStrike" dirty="0">
                          <a:solidFill>
                            <a:srgbClr val="000000"/>
                          </a:solidFill>
                          <a:effectLst/>
                          <a:latin typeface="Calibri" charset="0"/>
                        </a:rPr>
                        <a:t>13</a:t>
                      </a:r>
                    </a:p>
                  </a:txBody>
                  <a:tcPr marL="6350" marR="6350" marT="6350" marB="0" anchor="ctr">
                    <a:solidFill>
                      <a:schemeClr val="bg1">
                        <a:lumMod val="95000"/>
                      </a:schemeClr>
                    </a:solidFill>
                  </a:tcPr>
                </a:tc>
                <a:extLst>
                  <a:ext uri="{0D108BD9-81ED-4DB2-BD59-A6C34878D82A}">
                    <a16:rowId xmlns:a16="http://schemas.microsoft.com/office/drawing/2014/main" val="10007"/>
                  </a:ext>
                </a:extLst>
              </a:tr>
            </a:tbl>
          </a:graphicData>
        </a:graphic>
      </p:graphicFrame>
      <p:graphicFrame>
        <p:nvGraphicFramePr>
          <p:cNvPr id="6" name="Table 5">
            <a:extLst>
              <a:ext uri="{FF2B5EF4-FFF2-40B4-BE49-F238E27FC236}">
                <a16:creationId xmlns:a16="http://schemas.microsoft.com/office/drawing/2014/main" id="{9E0A8FD4-1B07-F94D-B872-A038EAB7DEA5}"/>
              </a:ext>
            </a:extLst>
          </p:cNvPr>
          <p:cNvGraphicFramePr>
            <a:graphicFrameLocks noGrp="1"/>
          </p:cNvGraphicFramePr>
          <p:nvPr>
            <p:extLst>
              <p:ext uri="{D42A27DB-BD31-4B8C-83A1-F6EECF244321}">
                <p14:modId xmlns:p14="http://schemas.microsoft.com/office/powerpoint/2010/main" val="1532795855"/>
              </p:ext>
            </p:extLst>
          </p:nvPr>
        </p:nvGraphicFramePr>
        <p:xfrm>
          <a:off x="2798692" y="3116701"/>
          <a:ext cx="3477868" cy="1549400"/>
        </p:xfrm>
        <a:graphic>
          <a:graphicData uri="http://schemas.openxmlformats.org/drawingml/2006/table">
            <a:tbl>
              <a:tblPr>
                <a:tableStyleId>{5C22544A-7EE6-4342-B048-85BDC9FD1C3A}</a:tableStyleId>
              </a:tblPr>
              <a:tblGrid>
                <a:gridCol w="3005760">
                  <a:extLst>
                    <a:ext uri="{9D8B030D-6E8A-4147-A177-3AD203B41FA5}">
                      <a16:colId xmlns:a16="http://schemas.microsoft.com/office/drawing/2014/main" val="20000"/>
                    </a:ext>
                  </a:extLst>
                </a:gridCol>
                <a:gridCol w="472108">
                  <a:extLst>
                    <a:ext uri="{9D8B030D-6E8A-4147-A177-3AD203B41FA5}">
                      <a16:colId xmlns:a16="http://schemas.microsoft.com/office/drawing/2014/main" val="20001"/>
                    </a:ext>
                  </a:extLst>
                </a:gridCol>
              </a:tblGrid>
              <a:tr h="52019">
                <a:tc gridSpan="2">
                  <a:txBody>
                    <a:bodyPr/>
                    <a:lstStyle/>
                    <a:p>
                      <a:pPr algn="r" fontAlgn="b"/>
                      <a:r>
                        <a:rPr lang="en-US" sz="2000" b="1" u="none" strike="noStrike" dirty="0">
                          <a:effectLst/>
                        </a:rPr>
                        <a:t>KABUL EDİLEN BİLDİRİLERİN KONULARA GÖRE DAĞILIMI</a:t>
                      </a:r>
                      <a:endParaRPr lang="en-US" sz="2000" b="1" i="0" u="none" strike="noStrike" dirty="0">
                        <a:solidFill>
                          <a:srgbClr val="000000"/>
                        </a:solidFill>
                        <a:effectLst/>
                        <a:latin typeface="Calibri" charset="0"/>
                      </a:endParaRPr>
                    </a:p>
                  </a:txBody>
                  <a:tcPr marL="6350" marR="6350" marT="6350" marB="0" anchor="b">
                    <a:solidFill>
                      <a:schemeClr val="bg1">
                        <a:lumMod val="95000"/>
                      </a:schemeClr>
                    </a:solidFill>
                  </a:tcPr>
                </a:tc>
                <a:tc hMerge="1">
                  <a:txBody>
                    <a:bodyPr/>
                    <a:lstStyle/>
                    <a:p>
                      <a:endParaRPr lang="en-GB"/>
                    </a:p>
                  </a:txBody>
                  <a:tcPr/>
                </a:tc>
                <a:extLst>
                  <a:ext uri="{0D108BD9-81ED-4DB2-BD59-A6C34878D82A}">
                    <a16:rowId xmlns:a16="http://schemas.microsoft.com/office/drawing/2014/main" val="10000"/>
                  </a:ext>
                </a:extLst>
              </a:tr>
              <a:tr h="203200">
                <a:tc>
                  <a:txBody>
                    <a:bodyPr/>
                    <a:lstStyle/>
                    <a:p>
                      <a:pPr algn="r" fontAlgn="b"/>
                      <a:r>
                        <a:rPr lang="en-US" sz="2000" u="none" strike="noStrike" dirty="0">
                          <a:effectLst/>
                        </a:rPr>
                        <a:t>Algıç</a:t>
                      </a:r>
                      <a:endParaRPr lang="en-US" sz="2000" b="0" i="0" u="none" strike="noStrike" dirty="0">
                        <a:solidFill>
                          <a:srgbClr val="000000"/>
                        </a:solidFill>
                        <a:effectLst/>
                        <a:latin typeface="Calibri" charset="0"/>
                      </a:endParaRPr>
                    </a:p>
                  </a:txBody>
                  <a:tcPr marL="6350" marR="6350" marT="6350" marB="0" anchor="b">
                    <a:solidFill>
                      <a:schemeClr val="bg1">
                        <a:lumMod val="95000"/>
                      </a:schemeClr>
                    </a:solidFill>
                  </a:tcPr>
                </a:tc>
                <a:tc>
                  <a:txBody>
                    <a:bodyPr/>
                    <a:lstStyle/>
                    <a:p>
                      <a:pPr algn="r" fontAlgn="b"/>
                      <a:r>
                        <a:rPr lang="en-US" sz="2000" b="0" i="0" u="none" strike="noStrike" dirty="0">
                          <a:solidFill>
                            <a:srgbClr val="000000"/>
                          </a:solidFill>
                          <a:effectLst/>
                          <a:latin typeface="Calibri" charset="0"/>
                        </a:rPr>
                        <a:t>10</a:t>
                      </a:r>
                    </a:p>
                  </a:txBody>
                  <a:tcPr marL="6350" marR="6350" marT="6350" marB="0" anchor="b">
                    <a:solidFill>
                      <a:schemeClr val="bg1">
                        <a:lumMod val="95000"/>
                      </a:schemeClr>
                    </a:solidFill>
                  </a:tcPr>
                </a:tc>
                <a:extLst>
                  <a:ext uri="{0D108BD9-81ED-4DB2-BD59-A6C34878D82A}">
                    <a16:rowId xmlns:a16="http://schemas.microsoft.com/office/drawing/2014/main" val="10001"/>
                  </a:ext>
                </a:extLst>
              </a:tr>
              <a:tr h="203200">
                <a:tc>
                  <a:txBody>
                    <a:bodyPr/>
                    <a:lstStyle/>
                    <a:p>
                      <a:pPr algn="r" fontAlgn="b"/>
                      <a:r>
                        <a:rPr lang="en-US" sz="2000" u="none" strike="noStrike" dirty="0" err="1">
                          <a:effectLst/>
                        </a:rPr>
                        <a:t>Hızlandırıcı</a:t>
                      </a:r>
                      <a:endParaRPr lang="en-US" sz="2000" b="0" i="0" u="none" strike="noStrike" dirty="0">
                        <a:solidFill>
                          <a:srgbClr val="000000"/>
                        </a:solidFill>
                        <a:effectLst/>
                        <a:latin typeface="Calibri" charset="0"/>
                      </a:endParaRPr>
                    </a:p>
                  </a:txBody>
                  <a:tcPr marL="6350" marR="6350" marT="6350" marB="0" anchor="b">
                    <a:solidFill>
                      <a:schemeClr val="bg1">
                        <a:lumMod val="95000"/>
                      </a:schemeClr>
                    </a:solidFill>
                  </a:tcPr>
                </a:tc>
                <a:tc>
                  <a:txBody>
                    <a:bodyPr/>
                    <a:lstStyle/>
                    <a:p>
                      <a:pPr algn="r" fontAlgn="b"/>
                      <a:r>
                        <a:rPr lang="en-US" sz="2000" b="0" i="0" u="none" strike="noStrike" dirty="0">
                          <a:solidFill>
                            <a:srgbClr val="000000"/>
                          </a:solidFill>
                          <a:effectLst/>
                          <a:latin typeface="Calibri" charset="0"/>
                        </a:rPr>
                        <a:t>6</a:t>
                      </a:r>
                    </a:p>
                  </a:txBody>
                  <a:tcPr marL="6350" marR="6350" marT="6350" marB="0" anchor="b">
                    <a:solidFill>
                      <a:schemeClr val="bg1">
                        <a:lumMod val="95000"/>
                      </a:schemeClr>
                    </a:solidFill>
                  </a:tcPr>
                </a:tc>
                <a:extLst>
                  <a:ext uri="{0D108BD9-81ED-4DB2-BD59-A6C34878D82A}">
                    <a16:rowId xmlns:a16="http://schemas.microsoft.com/office/drawing/2014/main" val="10002"/>
                  </a:ext>
                </a:extLst>
              </a:tr>
              <a:tr h="203200">
                <a:tc>
                  <a:txBody>
                    <a:bodyPr/>
                    <a:lstStyle/>
                    <a:p>
                      <a:pPr algn="r" fontAlgn="b"/>
                      <a:r>
                        <a:rPr lang="en-US" sz="2000" u="none" strike="noStrike" dirty="0" err="1">
                          <a:effectLst/>
                        </a:rPr>
                        <a:t>Hızlandırıcı</a:t>
                      </a:r>
                      <a:r>
                        <a:rPr lang="en-US" sz="2000" u="none" strike="noStrike" dirty="0">
                          <a:effectLst/>
                        </a:rPr>
                        <a:t> &amp; Algıç</a:t>
                      </a:r>
                      <a:endParaRPr lang="en-US" sz="2000" b="0" i="0" u="none" strike="noStrike" dirty="0">
                        <a:solidFill>
                          <a:srgbClr val="000000"/>
                        </a:solidFill>
                        <a:effectLst/>
                        <a:latin typeface="Calibri" charset="0"/>
                      </a:endParaRPr>
                    </a:p>
                  </a:txBody>
                  <a:tcPr marL="6350" marR="6350" marT="6350" marB="0" anchor="b">
                    <a:solidFill>
                      <a:schemeClr val="bg1">
                        <a:lumMod val="95000"/>
                      </a:schemeClr>
                    </a:solidFill>
                  </a:tcPr>
                </a:tc>
                <a:tc>
                  <a:txBody>
                    <a:bodyPr/>
                    <a:lstStyle/>
                    <a:p>
                      <a:pPr algn="r" fontAlgn="b"/>
                      <a:r>
                        <a:rPr lang="en-US" sz="2000" b="0" i="0" u="none" strike="noStrike" dirty="0">
                          <a:solidFill>
                            <a:srgbClr val="000000"/>
                          </a:solidFill>
                          <a:effectLst/>
                          <a:latin typeface="Calibri" charset="0"/>
                        </a:rPr>
                        <a:t>2</a:t>
                      </a:r>
                    </a:p>
                  </a:txBody>
                  <a:tcPr marL="6350" marR="6350" marT="6350" marB="0" anchor="b">
                    <a:solidFill>
                      <a:schemeClr val="bg1">
                        <a:lumMod val="95000"/>
                      </a:schemeClr>
                    </a:solidFill>
                  </a:tcPr>
                </a:tc>
                <a:extLst>
                  <a:ext uri="{0D108BD9-81ED-4DB2-BD59-A6C34878D82A}">
                    <a16:rowId xmlns:a16="http://schemas.microsoft.com/office/drawing/2014/main" val="10003"/>
                  </a:ext>
                </a:extLst>
              </a:tr>
            </a:tbl>
          </a:graphicData>
        </a:graphic>
      </p:graphicFrame>
      <p:sp>
        <p:nvSpPr>
          <p:cNvPr id="7" name="TextBox 6">
            <a:extLst>
              <a:ext uri="{FF2B5EF4-FFF2-40B4-BE49-F238E27FC236}">
                <a16:creationId xmlns:a16="http://schemas.microsoft.com/office/drawing/2014/main" id="{EF0E002F-072F-7C4F-9DF1-D274DE08CA23}"/>
              </a:ext>
            </a:extLst>
          </p:cNvPr>
          <p:cNvSpPr txBox="1"/>
          <p:nvPr/>
        </p:nvSpPr>
        <p:spPr>
          <a:xfrm>
            <a:off x="137490" y="3117698"/>
            <a:ext cx="2221875" cy="3139321"/>
          </a:xfrm>
          <a:prstGeom prst="rect">
            <a:avLst/>
          </a:prstGeom>
          <a:noFill/>
        </p:spPr>
        <p:txBody>
          <a:bodyPr wrap="square" rtlCol="0">
            <a:spAutoFit/>
          </a:bodyPr>
          <a:lstStyle/>
          <a:p>
            <a:r>
              <a:rPr lang="en-GB" dirty="0"/>
              <a:t>Program </a:t>
            </a:r>
            <a:r>
              <a:rPr lang="en-GB" dirty="0" err="1"/>
              <a:t>akışında</a:t>
            </a:r>
            <a:r>
              <a:rPr lang="en-GB" dirty="0"/>
              <a:t> </a:t>
            </a:r>
            <a:r>
              <a:rPr lang="en-GB" dirty="0" err="1"/>
              <a:t>bildirilerin</a:t>
            </a:r>
            <a:r>
              <a:rPr lang="en-GB" dirty="0"/>
              <a:t> </a:t>
            </a:r>
            <a:r>
              <a:rPr lang="en-GB" dirty="0" err="1"/>
              <a:t>sunumu</a:t>
            </a:r>
            <a:r>
              <a:rPr lang="en-GB" dirty="0"/>
              <a:t> </a:t>
            </a:r>
            <a:r>
              <a:rPr lang="en-GB" dirty="0" err="1"/>
              <a:t>için</a:t>
            </a:r>
            <a:r>
              <a:rPr lang="en-GB" dirty="0"/>
              <a:t> 20 </a:t>
            </a:r>
            <a:r>
              <a:rPr lang="en-GB" dirty="0" err="1"/>
              <a:t>dakika</a:t>
            </a:r>
            <a:r>
              <a:rPr lang="en-GB" dirty="0"/>
              <a:t> </a:t>
            </a:r>
            <a:r>
              <a:rPr lang="en-GB" dirty="0" err="1"/>
              <a:t>öngörülmüş</a:t>
            </a:r>
            <a:r>
              <a:rPr lang="en-GB" dirty="0"/>
              <a:t>, 5 </a:t>
            </a:r>
            <a:r>
              <a:rPr lang="en-GB" dirty="0" err="1"/>
              <a:t>dakika</a:t>
            </a:r>
            <a:r>
              <a:rPr lang="en-GB" dirty="0"/>
              <a:t> da </a:t>
            </a:r>
            <a:r>
              <a:rPr lang="en-GB" dirty="0" err="1"/>
              <a:t>soru</a:t>
            </a:r>
            <a:r>
              <a:rPr lang="en-GB" dirty="0"/>
              <a:t> </a:t>
            </a:r>
            <a:r>
              <a:rPr lang="en-GB" dirty="0" err="1"/>
              <a:t>cevap</a:t>
            </a:r>
            <a:r>
              <a:rPr lang="en-GB" dirty="0"/>
              <a:t> </a:t>
            </a:r>
            <a:r>
              <a:rPr lang="en-GB" dirty="0" err="1"/>
              <a:t>için</a:t>
            </a:r>
            <a:r>
              <a:rPr lang="en-GB" dirty="0"/>
              <a:t> </a:t>
            </a:r>
            <a:r>
              <a:rPr lang="en-GB" dirty="0" err="1"/>
              <a:t>planlanmıştır</a:t>
            </a:r>
            <a:r>
              <a:rPr lang="en-GB" dirty="0"/>
              <a:t>. </a:t>
            </a:r>
          </a:p>
          <a:p>
            <a:endParaRPr lang="en-GB" dirty="0"/>
          </a:p>
          <a:p>
            <a:r>
              <a:rPr lang="en-GB" dirty="0" err="1"/>
              <a:t>Birleştirilmiş</a:t>
            </a:r>
            <a:r>
              <a:rPr lang="en-GB" dirty="0"/>
              <a:t> </a:t>
            </a:r>
            <a:r>
              <a:rPr lang="en-GB" dirty="0" err="1"/>
              <a:t>olan</a:t>
            </a:r>
            <a:r>
              <a:rPr lang="en-GB" dirty="0"/>
              <a:t> </a:t>
            </a:r>
            <a:r>
              <a:rPr lang="en-GB" dirty="0" err="1"/>
              <a:t>bir</a:t>
            </a:r>
            <a:r>
              <a:rPr lang="en-GB" dirty="0"/>
              <a:t> </a:t>
            </a:r>
            <a:r>
              <a:rPr lang="en-GB" dirty="0" err="1"/>
              <a:t>sunumun</a:t>
            </a:r>
            <a:r>
              <a:rPr lang="en-GB" dirty="0"/>
              <a:t> </a:t>
            </a:r>
            <a:r>
              <a:rPr lang="en-GB" dirty="0" err="1"/>
              <a:t>süresi</a:t>
            </a:r>
            <a:r>
              <a:rPr lang="en-GB" dirty="0"/>
              <a:t> 30+5 </a:t>
            </a:r>
            <a:r>
              <a:rPr lang="en-GB" dirty="0" err="1"/>
              <a:t>dakika</a:t>
            </a:r>
            <a:r>
              <a:rPr lang="en-GB" dirty="0"/>
              <a:t> </a:t>
            </a:r>
            <a:r>
              <a:rPr lang="en-GB" dirty="0" err="1"/>
              <a:t>olarak</a:t>
            </a:r>
            <a:r>
              <a:rPr lang="en-GB" dirty="0"/>
              <a:t> </a:t>
            </a:r>
            <a:r>
              <a:rPr lang="en-GB" dirty="0" err="1"/>
              <a:t>planlanmıştır</a:t>
            </a:r>
            <a:r>
              <a:rPr lang="en-GB" dirty="0"/>
              <a:t>.</a:t>
            </a:r>
          </a:p>
        </p:txBody>
      </p:sp>
      <p:sp>
        <p:nvSpPr>
          <p:cNvPr id="8" name="TextBox 7">
            <a:extLst>
              <a:ext uri="{FF2B5EF4-FFF2-40B4-BE49-F238E27FC236}">
                <a16:creationId xmlns:a16="http://schemas.microsoft.com/office/drawing/2014/main" id="{BE1B2C6F-E75D-8841-933C-BCD6F4922A83}"/>
              </a:ext>
            </a:extLst>
          </p:cNvPr>
          <p:cNvSpPr txBox="1"/>
          <p:nvPr/>
        </p:nvSpPr>
        <p:spPr>
          <a:xfrm>
            <a:off x="2798691" y="5041709"/>
            <a:ext cx="9207778" cy="1754326"/>
          </a:xfrm>
          <a:prstGeom prst="rect">
            <a:avLst/>
          </a:prstGeom>
          <a:noFill/>
        </p:spPr>
        <p:txBody>
          <a:bodyPr wrap="square" rtlCol="0">
            <a:spAutoFit/>
          </a:bodyPr>
          <a:lstStyle/>
          <a:p>
            <a:r>
              <a:rPr lang="en-GB" b="1" dirty="0"/>
              <a:t>Bu </a:t>
            </a:r>
            <a:r>
              <a:rPr lang="en-GB" b="1" dirty="0" err="1"/>
              <a:t>yılki</a:t>
            </a:r>
            <a:r>
              <a:rPr lang="en-GB" b="1" dirty="0"/>
              <a:t> </a:t>
            </a:r>
            <a:r>
              <a:rPr lang="en-GB" b="1" dirty="0" err="1"/>
              <a:t>çalıştay</a:t>
            </a:r>
            <a:r>
              <a:rPr lang="en-GB" b="1" dirty="0"/>
              <a:t> </a:t>
            </a:r>
            <a:r>
              <a:rPr lang="en-GB" b="1" dirty="0" err="1"/>
              <a:t>açılışında</a:t>
            </a:r>
            <a:r>
              <a:rPr lang="en-GB" b="1" dirty="0"/>
              <a:t> </a:t>
            </a:r>
            <a:r>
              <a:rPr lang="en-GB" b="1" dirty="0" err="1"/>
              <a:t>genel</a:t>
            </a:r>
            <a:r>
              <a:rPr lang="en-GB" b="1" dirty="0"/>
              <a:t> </a:t>
            </a:r>
            <a:r>
              <a:rPr lang="en-GB" b="1" dirty="0" err="1"/>
              <a:t>bir</a:t>
            </a:r>
            <a:r>
              <a:rPr lang="en-GB" b="1" dirty="0"/>
              <a:t> </a:t>
            </a:r>
            <a:r>
              <a:rPr lang="en-GB" b="1" dirty="0" err="1"/>
              <a:t>bilgilendirme</a:t>
            </a:r>
            <a:r>
              <a:rPr lang="en-GB" b="1" dirty="0"/>
              <a:t> </a:t>
            </a:r>
            <a:r>
              <a:rPr lang="en-GB" b="1" dirty="0" err="1"/>
              <a:t>oturumuna</a:t>
            </a:r>
            <a:r>
              <a:rPr lang="en-GB" b="1" dirty="0"/>
              <a:t> </a:t>
            </a:r>
            <a:r>
              <a:rPr lang="en-GB" b="1" dirty="0" err="1"/>
              <a:t>yer</a:t>
            </a:r>
            <a:r>
              <a:rPr lang="en-GB" b="1" dirty="0"/>
              <a:t> </a:t>
            </a:r>
            <a:r>
              <a:rPr lang="en-GB" b="1" dirty="0" err="1"/>
              <a:t>verilmektedir</a:t>
            </a:r>
            <a:r>
              <a:rPr lang="en-GB" b="1" dirty="0"/>
              <a:t>:</a:t>
            </a:r>
          </a:p>
          <a:p>
            <a:pPr marL="285750" indent="-285750">
              <a:buFont typeface="Courier New" panose="02070309020205020404" pitchFamily="49" charset="0"/>
              <a:buChar char="o"/>
            </a:pPr>
            <a:r>
              <a:rPr lang="en-GB" dirty="0" err="1"/>
              <a:t>Eylül-Ekim</a:t>
            </a:r>
            <a:r>
              <a:rPr lang="en-GB" dirty="0"/>
              <a:t> 2025 </a:t>
            </a:r>
            <a:r>
              <a:rPr lang="en-GB" dirty="0" err="1"/>
              <a:t>döneminde</a:t>
            </a:r>
            <a:r>
              <a:rPr lang="en-GB" dirty="0"/>
              <a:t> </a:t>
            </a:r>
            <a:r>
              <a:rPr lang="en-GB" dirty="0" err="1"/>
              <a:t>yoğun</a:t>
            </a:r>
            <a:r>
              <a:rPr lang="en-GB" dirty="0"/>
              <a:t> </a:t>
            </a:r>
            <a:r>
              <a:rPr lang="en-GB" dirty="0" err="1"/>
              <a:t>bir</a:t>
            </a:r>
            <a:r>
              <a:rPr lang="en-GB" dirty="0"/>
              <a:t> </a:t>
            </a:r>
            <a:r>
              <a:rPr lang="en-GB" dirty="0" err="1"/>
              <a:t>ulusal</a:t>
            </a:r>
            <a:r>
              <a:rPr lang="en-GB" dirty="0"/>
              <a:t> </a:t>
            </a:r>
            <a:r>
              <a:rPr lang="en-GB" dirty="0" err="1"/>
              <a:t>etkinlik</a:t>
            </a:r>
            <a:r>
              <a:rPr lang="en-GB" dirty="0"/>
              <a:t>/</a:t>
            </a:r>
            <a:r>
              <a:rPr lang="en-GB" dirty="0" err="1"/>
              <a:t>ziyaret</a:t>
            </a:r>
            <a:r>
              <a:rPr lang="en-GB" dirty="0"/>
              <a:t> </a:t>
            </a:r>
            <a:r>
              <a:rPr lang="en-GB" dirty="0" err="1"/>
              <a:t>akışı</a:t>
            </a:r>
            <a:r>
              <a:rPr lang="en-GB" dirty="0"/>
              <a:t> </a:t>
            </a:r>
            <a:r>
              <a:rPr lang="en-GB" dirty="0" err="1"/>
              <a:t>gerçekleşmiştir</a:t>
            </a:r>
            <a:r>
              <a:rPr lang="en-GB" dirty="0"/>
              <a:t>.</a:t>
            </a:r>
          </a:p>
          <a:p>
            <a:pPr marL="285750" indent="-285750">
              <a:buFont typeface="Courier New" panose="02070309020205020404" pitchFamily="49" charset="0"/>
              <a:buChar char="o"/>
            </a:pPr>
            <a:r>
              <a:rPr lang="en-GB" dirty="0" err="1"/>
              <a:t>Özellikle</a:t>
            </a:r>
            <a:r>
              <a:rPr lang="en-GB" dirty="0"/>
              <a:t>, 8 </a:t>
            </a:r>
            <a:r>
              <a:rPr lang="en-GB" dirty="0" err="1"/>
              <a:t>yıldan</a:t>
            </a:r>
            <a:r>
              <a:rPr lang="en-GB" dirty="0"/>
              <a:t> </a:t>
            </a:r>
            <a:r>
              <a:rPr lang="en-GB" dirty="0" err="1"/>
              <a:t>sonra</a:t>
            </a:r>
            <a:r>
              <a:rPr lang="en-GB" dirty="0"/>
              <a:t> </a:t>
            </a:r>
            <a:r>
              <a:rPr lang="en-GB" dirty="0" err="1"/>
              <a:t>gerçekleşen</a:t>
            </a:r>
            <a:r>
              <a:rPr lang="en-GB" dirty="0"/>
              <a:t> RECFA </a:t>
            </a:r>
            <a:r>
              <a:rPr lang="en-GB" dirty="0" err="1"/>
              <a:t>Ülke</a:t>
            </a:r>
            <a:r>
              <a:rPr lang="en-GB" dirty="0"/>
              <a:t> </a:t>
            </a:r>
            <a:r>
              <a:rPr lang="en-GB" dirty="0" err="1"/>
              <a:t>Ziyareti</a:t>
            </a:r>
            <a:r>
              <a:rPr lang="en-GB" dirty="0"/>
              <a:t> </a:t>
            </a:r>
            <a:r>
              <a:rPr lang="en-GB" dirty="0" err="1"/>
              <a:t>ile</a:t>
            </a:r>
            <a:r>
              <a:rPr lang="en-GB" dirty="0"/>
              <a:t> 5 </a:t>
            </a:r>
            <a:r>
              <a:rPr lang="en-GB" dirty="0" err="1"/>
              <a:t>yılda</a:t>
            </a:r>
            <a:r>
              <a:rPr lang="en-GB" dirty="0"/>
              <a:t> </a:t>
            </a:r>
            <a:r>
              <a:rPr lang="en-GB" dirty="0" err="1"/>
              <a:t>bir</a:t>
            </a:r>
            <a:r>
              <a:rPr lang="en-GB" dirty="0"/>
              <a:t> </a:t>
            </a:r>
            <a:r>
              <a:rPr lang="en-GB" dirty="0" err="1"/>
              <a:t>gerçekleşen</a:t>
            </a:r>
            <a:r>
              <a:rPr lang="en-GB" dirty="0"/>
              <a:t> CERN </a:t>
            </a:r>
            <a:r>
              <a:rPr lang="en-GB" dirty="0" err="1"/>
              <a:t>Asosiye</a:t>
            </a:r>
            <a:r>
              <a:rPr lang="en-GB" dirty="0"/>
              <a:t> </a:t>
            </a:r>
            <a:r>
              <a:rPr lang="en-GB" dirty="0" err="1"/>
              <a:t>Üyelik</a:t>
            </a:r>
            <a:r>
              <a:rPr lang="en-GB" dirty="0"/>
              <a:t> </a:t>
            </a:r>
            <a:r>
              <a:rPr lang="en-GB" dirty="0" err="1"/>
              <a:t>Değerlendirme</a:t>
            </a:r>
            <a:r>
              <a:rPr lang="en-GB" dirty="0"/>
              <a:t> </a:t>
            </a:r>
            <a:r>
              <a:rPr lang="en-GB" dirty="0" err="1"/>
              <a:t>Ziyaretinin</a:t>
            </a:r>
            <a:r>
              <a:rPr lang="en-GB" dirty="0"/>
              <a:t> </a:t>
            </a:r>
            <a:r>
              <a:rPr lang="en-GB" dirty="0" err="1"/>
              <a:t>bu</a:t>
            </a:r>
            <a:r>
              <a:rPr lang="en-GB" dirty="0"/>
              <a:t> </a:t>
            </a:r>
            <a:r>
              <a:rPr lang="en-GB" dirty="0" err="1"/>
              <a:t>yıl</a:t>
            </a:r>
            <a:r>
              <a:rPr lang="en-GB" dirty="0"/>
              <a:t> </a:t>
            </a:r>
            <a:r>
              <a:rPr lang="en-GB" dirty="0" err="1"/>
              <a:t>gerçekleşmesi</a:t>
            </a:r>
            <a:r>
              <a:rPr lang="en-GB" dirty="0"/>
              <a:t> </a:t>
            </a:r>
            <a:r>
              <a:rPr lang="en-GB" dirty="0" err="1"/>
              <a:t>sebebiyle</a:t>
            </a:r>
            <a:r>
              <a:rPr lang="en-GB" dirty="0"/>
              <a:t> </a:t>
            </a:r>
            <a:r>
              <a:rPr lang="en-GB" dirty="0" err="1"/>
              <a:t>Bilim</a:t>
            </a:r>
            <a:r>
              <a:rPr lang="en-GB" dirty="0"/>
              <a:t> </a:t>
            </a:r>
            <a:r>
              <a:rPr lang="en-GB" dirty="0" err="1"/>
              <a:t>Kurulu</a:t>
            </a:r>
            <a:r>
              <a:rPr lang="en-GB" dirty="0"/>
              <a:t> </a:t>
            </a:r>
            <a:r>
              <a:rPr lang="en-GB" dirty="0" err="1"/>
              <a:t>böyle</a:t>
            </a:r>
            <a:r>
              <a:rPr lang="en-GB" dirty="0"/>
              <a:t> </a:t>
            </a:r>
            <a:r>
              <a:rPr lang="en-GB" dirty="0" err="1"/>
              <a:t>bir</a:t>
            </a:r>
            <a:r>
              <a:rPr lang="en-GB" dirty="0"/>
              <a:t> </a:t>
            </a:r>
            <a:r>
              <a:rPr lang="en-GB" dirty="0" err="1"/>
              <a:t>oturum</a:t>
            </a:r>
            <a:r>
              <a:rPr lang="en-GB" dirty="0"/>
              <a:t> </a:t>
            </a:r>
            <a:r>
              <a:rPr lang="en-GB" dirty="0" err="1"/>
              <a:t>düzenleme</a:t>
            </a:r>
            <a:r>
              <a:rPr lang="en-GB" dirty="0"/>
              <a:t> </a:t>
            </a:r>
            <a:r>
              <a:rPr lang="en-GB" dirty="0" err="1"/>
              <a:t>kararı</a:t>
            </a:r>
            <a:r>
              <a:rPr lang="en-GB" dirty="0"/>
              <a:t> </a:t>
            </a:r>
            <a:r>
              <a:rPr lang="en-GB" dirty="0" err="1"/>
              <a:t>almıştır</a:t>
            </a:r>
            <a:r>
              <a:rPr lang="en-GB" dirty="0"/>
              <a:t>; 40 </a:t>
            </a:r>
            <a:r>
              <a:rPr lang="en-GB" dirty="0" err="1"/>
              <a:t>yılda</a:t>
            </a:r>
            <a:r>
              <a:rPr lang="en-GB" dirty="0"/>
              <a:t> 1 :) </a:t>
            </a:r>
          </a:p>
          <a:p>
            <a:pPr marL="285750" indent="-285750">
              <a:buFont typeface="Courier New" panose="02070309020205020404" pitchFamily="49" charset="0"/>
              <a:buChar char="o"/>
            </a:pPr>
            <a:r>
              <a:rPr lang="en-GB" dirty="0"/>
              <a:t>10 </a:t>
            </a:r>
            <a:r>
              <a:rPr lang="en-GB" dirty="0" err="1"/>
              <a:t>dakikalık</a:t>
            </a:r>
            <a:r>
              <a:rPr lang="en-GB" dirty="0"/>
              <a:t> </a:t>
            </a:r>
            <a:r>
              <a:rPr lang="en-GB" dirty="0" err="1"/>
              <a:t>dört</a:t>
            </a:r>
            <a:r>
              <a:rPr lang="en-GB" dirty="0"/>
              <a:t> </a:t>
            </a:r>
            <a:r>
              <a:rPr lang="en-GB" dirty="0" err="1"/>
              <a:t>bilgilendirme</a:t>
            </a:r>
            <a:r>
              <a:rPr lang="en-GB" dirty="0"/>
              <a:t> </a:t>
            </a:r>
            <a:r>
              <a:rPr lang="en-GB" dirty="0" err="1"/>
              <a:t>sunumu</a:t>
            </a:r>
            <a:r>
              <a:rPr lang="en-GB" dirty="0"/>
              <a:t> </a:t>
            </a:r>
            <a:r>
              <a:rPr lang="en-GB" dirty="0" err="1"/>
              <a:t>yapılacaktır</a:t>
            </a:r>
            <a:r>
              <a:rPr lang="en-GB" dirty="0"/>
              <a:t>.</a:t>
            </a:r>
          </a:p>
        </p:txBody>
      </p:sp>
      <p:sp>
        <p:nvSpPr>
          <p:cNvPr id="9" name="TextBox 8">
            <a:extLst>
              <a:ext uri="{FF2B5EF4-FFF2-40B4-BE49-F238E27FC236}">
                <a16:creationId xmlns:a16="http://schemas.microsoft.com/office/drawing/2014/main" id="{DE2BBE74-82AD-DA4E-9965-3D1BF5F0B60F}"/>
              </a:ext>
            </a:extLst>
          </p:cNvPr>
          <p:cNvSpPr txBox="1"/>
          <p:nvPr/>
        </p:nvSpPr>
        <p:spPr>
          <a:xfrm>
            <a:off x="2691848" y="251675"/>
            <a:ext cx="3404152" cy="461665"/>
          </a:xfrm>
          <a:prstGeom prst="rect">
            <a:avLst/>
          </a:prstGeom>
          <a:noFill/>
        </p:spPr>
        <p:txBody>
          <a:bodyPr wrap="square" rtlCol="0">
            <a:spAutoFit/>
          </a:bodyPr>
          <a:lstStyle/>
          <a:p>
            <a:r>
              <a:rPr lang="en-GB" sz="2400" b="1" dirty="0">
                <a:solidFill>
                  <a:schemeClr val="tx1">
                    <a:lumMod val="65000"/>
                    <a:lumOff val="35000"/>
                  </a:schemeClr>
                </a:solidFill>
              </a:rPr>
              <a:t>Bu </a:t>
            </a:r>
            <a:r>
              <a:rPr lang="en-GB" sz="2400" b="1" dirty="0" err="1">
                <a:solidFill>
                  <a:schemeClr val="tx1">
                    <a:lumMod val="65000"/>
                    <a:lumOff val="35000"/>
                  </a:schemeClr>
                </a:solidFill>
              </a:rPr>
              <a:t>Çalıştayda</a:t>
            </a:r>
            <a:endParaRPr lang="en-GB" sz="2400" b="1" dirty="0">
              <a:solidFill>
                <a:schemeClr val="bg1">
                  <a:lumMod val="50000"/>
                </a:schemeClr>
              </a:solidFill>
            </a:endParaRPr>
          </a:p>
        </p:txBody>
      </p:sp>
    </p:spTree>
    <p:extLst>
      <p:ext uri="{BB962C8B-B14F-4D97-AF65-F5344CB8AC3E}">
        <p14:creationId xmlns:p14="http://schemas.microsoft.com/office/powerpoint/2010/main" val="40552691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E25B3F51-E521-7A4B-90F1-4A59AD76F3CA}"/>
              </a:ext>
            </a:extLst>
          </p:cNvPr>
          <p:cNvSpPr>
            <a:spLocks noGrp="1"/>
          </p:cNvSpPr>
          <p:nvPr>
            <p:ph type="sldNum" sz="quarter" idx="12"/>
          </p:nvPr>
        </p:nvSpPr>
        <p:spPr>
          <a:xfrm>
            <a:off x="-128016" y="6519037"/>
            <a:ext cx="582168" cy="338963"/>
          </a:xfrm>
        </p:spPr>
        <p:txBody>
          <a:bodyPr/>
          <a:lstStyle/>
          <a:p>
            <a:fld id="{D37B9231-3471-F44A-816A-718D444B216D}" type="slidenum">
              <a:rPr lang="tr-TR" smtClean="0"/>
              <a:t>11</a:t>
            </a:fld>
            <a:endParaRPr lang="tr-TR"/>
          </a:p>
        </p:txBody>
      </p:sp>
      <p:pic>
        <p:nvPicPr>
          <p:cNvPr id="3" name="Picture 2" descr="A white and blue background with text&#10;&#10;Description automatically generated">
            <a:extLst>
              <a:ext uri="{FF2B5EF4-FFF2-40B4-BE49-F238E27FC236}">
                <a16:creationId xmlns:a16="http://schemas.microsoft.com/office/drawing/2014/main" id="{97D8C67C-0C46-344C-A1B4-B5E5307679C9}"/>
              </a:ext>
            </a:extLst>
          </p:cNvPr>
          <p:cNvPicPr>
            <a:picLocks noChangeAspect="1"/>
          </p:cNvPicPr>
          <p:nvPr/>
        </p:nvPicPr>
        <p:blipFill rotWithShape="1">
          <a:blip r:embed="rId2"/>
          <a:srcRect l="9851" r="9699" b="34796"/>
          <a:stretch/>
        </p:blipFill>
        <p:spPr>
          <a:xfrm>
            <a:off x="0" y="0"/>
            <a:ext cx="2588974" cy="2966224"/>
          </a:xfrm>
          <a:prstGeom prst="rect">
            <a:avLst/>
          </a:prstGeom>
        </p:spPr>
      </p:pic>
      <p:pic>
        <p:nvPicPr>
          <p:cNvPr id="9" name="Picture 8">
            <a:extLst>
              <a:ext uri="{FF2B5EF4-FFF2-40B4-BE49-F238E27FC236}">
                <a16:creationId xmlns:a16="http://schemas.microsoft.com/office/drawing/2014/main" id="{0574F081-0607-4444-8735-78111E5D38EA}"/>
              </a:ext>
            </a:extLst>
          </p:cNvPr>
          <p:cNvPicPr>
            <a:picLocks noChangeAspect="1"/>
          </p:cNvPicPr>
          <p:nvPr/>
        </p:nvPicPr>
        <p:blipFill rotWithShape="1">
          <a:blip r:embed="rId3"/>
          <a:srcRect l="9964" t="7733" r="14476" b="4943"/>
          <a:stretch/>
        </p:blipFill>
        <p:spPr>
          <a:xfrm>
            <a:off x="8191098" y="-16329"/>
            <a:ext cx="4209480" cy="6884293"/>
          </a:xfrm>
          <a:prstGeom prst="rect">
            <a:avLst/>
          </a:prstGeom>
        </p:spPr>
      </p:pic>
      <p:pic>
        <p:nvPicPr>
          <p:cNvPr id="11" name="Picture 10">
            <a:extLst>
              <a:ext uri="{FF2B5EF4-FFF2-40B4-BE49-F238E27FC236}">
                <a16:creationId xmlns:a16="http://schemas.microsoft.com/office/drawing/2014/main" id="{6C8B2B63-8F3F-D241-A938-0C138F557558}"/>
              </a:ext>
            </a:extLst>
          </p:cNvPr>
          <p:cNvPicPr>
            <a:picLocks noChangeAspect="1"/>
          </p:cNvPicPr>
          <p:nvPr/>
        </p:nvPicPr>
        <p:blipFill rotWithShape="1">
          <a:blip r:embed="rId4"/>
          <a:srcRect l="9229" t="7733" r="19274" b="4943"/>
          <a:stretch/>
        </p:blipFill>
        <p:spPr>
          <a:xfrm>
            <a:off x="4294424" y="0"/>
            <a:ext cx="3967843" cy="6858000"/>
          </a:xfrm>
          <a:prstGeom prst="rect">
            <a:avLst/>
          </a:prstGeom>
        </p:spPr>
      </p:pic>
      <p:sp>
        <p:nvSpPr>
          <p:cNvPr id="13" name="TextBox 12">
            <a:extLst>
              <a:ext uri="{FF2B5EF4-FFF2-40B4-BE49-F238E27FC236}">
                <a16:creationId xmlns:a16="http://schemas.microsoft.com/office/drawing/2014/main" id="{8AD3D669-AAC6-0042-92DF-383CCECD0BAE}"/>
              </a:ext>
            </a:extLst>
          </p:cNvPr>
          <p:cNvSpPr txBox="1"/>
          <p:nvPr/>
        </p:nvSpPr>
        <p:spPr>
          <a:xfrm>
            <a:off x="2544887" y="251675"/>
            <a:ext cx="3404152" cy="461665"/>
          </a:xfrm>
          <a:prstGeom prst="rect">
            <a:avLst/>
          </a:prstGeom>
          <a:noFill/>
        </p:spPr>
        <p:txBody>
          <a:bodyPr wrap="square" rtlCol="0">
            <a:spAutoFit/>
          </a:bodyPr>
          <a:lstStyle/>
          <a:p>
            <a:r>
              <a:rPr lang="en-GB" sz="2400" b="1" dirty="0">
                <a:solidFill>
                  <a:schemeClr val="tx1">
                    <a:lumMod val="65000"/>
                    <a:lumOff val="35000"/>
                  </a:schemeClr>
                </a:solidFill>
              </a:rPr>
              <a:t>Bu </a:t>
            </a:r>
            <a:r>
              <a:rPr lang="en-GB" sz="2400" b="1" dirty="0" err="1">
                <a:solidFill>
                  <a:schemeClr val="tx1">
                    <a:lumMod val="65000"/>
                    <a:lumOff val="35000"/>
                  </a:schemeClr>
                </a:solidFill>
              </a:rPr>
              <a:t>Çalıştayda</a:t>
            </a:r>
            <a:endParaRPr lang="en-GB" sz="2400" b="1" dirty="0">
              <a:solidFill>
                <a:schemeClr val="bg1">
                  <a:lumMod val="50000"/>
                </a:schemeClr>
              </a:solidFill>
            </a:endParaRPr>
          </a:p>
        </p:txBody>
      </p:sp>
      <p:pic>
        <p:nvPicPr>
          <p:cNvPr id="14" name="Picture 13">
            <a:extLst>
              <a:ext uri="{FF2B5EF4-FFF2-40B4-BE49-F238E27FC236}">
                <a16:creationId xmlns:a16="http://schemas.microsoft.com/office/drawing/2014/main" id="{6862D141-8FE6-F14A-9655-D60FFAEE755A}"/>
              </a:ext>
            </a:extLst>
          </p:cNvPr>
          <p:cNvPicPr>
            <a:picLocks noChangeAspect="1"/>
          </p:cNvPicPr>
          <p:nvPr/>
        </p:nvPicPr>
        <p:blipFill rotWithShape="1">
          <a:blip r:embed="rId5"/>
          <a:srcRect l="85974" t="71498" r="7005" b="23671"/>
          <a:stretch/>
        </p:blipFill>
        <p:spPr>
          <a:xfrm>
            <a:off x="2345238" y="6379201"/>
            <a:ext cx="770405" cy="331305"/>
          </a:xfrm>
          <a:prstGeom prst="rect">
            <a:avLst/>
          </a:prstGeom>
        </p:spPr>
      </p:pic>
      <p:pic>
        <p:nvPicPr>
          <p:cNvPr id="15" name="Picture 14">
            <a:extLst>
              <a:ext uri="{FF2B5EF4-FFF2-40B4-BE49-F238E27FC236}">
                <a16:creationId xmlns:a16="http://schemas.microsoft.com/office/drawing/2014/main" id="{E973272E-514F-D344-B905-9252E5C1A58E}"/>
              </a:ext>
            </a:extLst>
          </p:cNvPr>
          <p:cNvPicPr>
            <a:picLocks noChangeAspect="1"/>
          </p:cNvPicPr>
          <p:nvPr/>
        </p:nvPicPr>
        <p:blipFill rotWithShape="1">
          <a:blip r:embed="rId5"/>
          <a:srcRect l="74141" t="71498" r="13717" b="23671"/>
          <a:stretch/>
        </p:blipFill>
        <p:spPr>
          <a:xfrm>
            <a:off x="539498" y="5641112"/>
            <a:ext cx="1332295" cy="331305"/>
          </a:xfrm>
          <a:prstGeom prst="rect">
            <a:avLst/>
          </a:prstGeom>
        </p:spPr>
      </p:pic>
      <p:pic>
        <p:nvPicPr>
          <p:cNvPr id="16" name="Picture 15">
            <a:extLst>
              <a:ext uri="{FF2B5EF4-FFF2-40B4-BE49-F238E27FC236}">
                <a16:creationId xmlns:a16="http://schemas.microsoft.com/office/drawing/2014/main" id="{A1F1BD40-1F1B-0448-A600-CF1957E10186}"/>
              </a:ext>
            </a:extLst>
          </p:cNvPr>
          <p:cNvPicPr>
            <a:picLocks noChangeAspect="1"/>
          </p:cNvPicPr>
          <p:nvPr/>
        </p:nvPicPr>
        <p:blipFill rotWithShape="1">
          <a:blip r:embed="rId5"/>
          <a:srcRect l="58273" t="71498" r="25909" b="23671"/>
          <a:stretch/>
        </p:blipFill>
        <p:spPr>
          <a:xfrm>
            <a:off x="529258" y="6013976"/>
            <a:ext cx="1735668" cy="331305"/>
          </a:xfrm>
          <a:prstGeom prst="rect">
            <a:avLst/>
          </a:prstGeom>
        </p:spPr>
      </p:pic>
      <p:pic>
        <p:nvPicPr>
          <p:cNvPr id="17" name="Picture 16">
            <a:extLst>
              <a:ext uri="{FF2B5EF4-FFF2-40B4-BE49-F238E27FC236}">
                <a16:creationId xmlns:a16="http://schemas.microsoft.com/office/drawing/2014/main" id="{37657F95-8A7C-BA4B-BC29-BE9504F40399}"/>
              </a:ext>
            </a:extLst>
          </p:cNvPr>
          <p:cNvPicPr>
            <a:picLocks noChangeAspect="1"/>
          </p:cNvPicPr>
          <p:nvPr/>
        </p:nvPicPr>
        <p:blipFill rotWithShape="1">
          <a:blip r:embed="rId5"/>
          <a:srcRect l="41122" t="71498" r="42156" b="23671"/>
          <a:stretch/>
        </p:blipFill>
        <p:spPr>
          <a:xfrm>
            <a:off x="509665" y="6376150"/>
            <a:ext cx="1834894" cy="331305"/>
          </a:xfrm>
          <a:prstGeom prst="rect">
            <a:avLst/>
          </a:prstGeom>
        </p:spPr>
      </p:pic>
      <p:pic>
        <p:nvPicPr>
          <p:cNvPr id="18" name="Picture 17">
            <a:extLst>
              <a:ext uri="{FF2B5EF4-FFF2-40B4-BE49-F238E27FC236}">
                <a16:creationId xmlns:a16="http://schemas.microsoft.com/office/drawing/2014/main" id="{BA79D3A7-A5B3-4E49-B8FA-CCC13C1C0DB7}"/>
              </a:ext>
            </a:extLst>
          </p:cNvPr>
          <p:cNvPicPr>
            <a:picLocks noChangeAspect="1"/>
          </p:cNvPicPr>
          <p:nvPr/>
        </p:nvPicPr>
        <p:blipFill rotWithShape="1">
          <a:blip r:embed="rId5"/>
          <a:srcRect l="31600" t="71498" r="58778" b="23671"/>
          <a:stretch/>
        </p:blipFill>
        <p:spPr>
          <a:xfrm>
            <a:off x="509665" y="5264650"/>
            <a:ext cx="1055675" cy="331305"/>
          </a:xfrm>
          <a:prstGeom prst="rect">
            <a:avLst/>
          </a:prstGeom>
        </p:spPr>
      </p:pic>
      <p:sp>
        <p:nvSpPr>
          <p:cNvPr id="19" name="Rectangle 18">
            <a:extLst>
              <a:ext uri="{FF2B5EF4-FFF2-40B4-BE49-F238E27FC236}">
                <a16:creationId xmlns:a16="http://schemas.microsoft.com/office/drawing/2014/main" id="{B34D5D94-920A-6A4D-BC83-134CFDE1D1BC}"/>
              </a:ext>
            </a:extLst>
          </p:cNvPr>
          <p:cNvSpPr/>
          <p:nvPr/>
        </p:nvSpPr>
        <p:spPr>
          <a:xfrm>
            <a:off x="1323768" y="2546325"/>
            <a:ext cx="3352800" cy="2800767"/>
          </a:xfrm>
          <a:prstGeom prst="rect">
            <a:avLst/>
          </a:prstGeom>
        </p:spPr>
        <p:txBody>
          <a:bodyPr wrap="square">
            <a:spAutoFit/>
          </a:bodyPr>
          <a:lstStyle/>
          <a:p>
            <a:pPr fontAlgn="base"/>
            <a:r>
              <a:rPr lang="en-US" sz="1600" b="1" dirty="0" err="1">
                <a:latin typeface="Calibri" panose="020F0502020204030204" pitchFamily="34" charset="0"/>
              </a:rPr>
              <a:t>Oturum</a:t>
            </a:r>
            <a:r>
              <a:rPr lang="en-US" sz="1600" b="1" dirty="0">
                <a:latin typeface="Calibri" panose="020F0502020204030204" pitchFamily="34" charset="0"/>
              </a:rPr>
              <a:t> </a:t>
            </a:r>
            <a:r>
              <a:rPr lang="en-US" sz="1600" b="1" dirty="0" err="1">
                <a:latin typeface="Calibri" panose="020F0502020204030204" pitchFamily="34" charset="0"/>
              </a:rPr>
              <a:t>başkanları</a:t>
            </a:r>
            <a:r>
              <a:rPr lang="en-US" sz="1600" b="1" dirty="0">
                <a:latin typeface="Calibri" panose="020F0502020204030204" pitchFamily="34" charset="0"/>
              </a:rPr>
              <a:t>:</a:t>
            </a:r>
          </a:p>
          <a:p>
            <a:pPr fontAlgn="base"/>
            <a:r>
              <a:rPr lang="en-US" sz="1600" dirty="0">
                <a:latin typeface="Calibri" panose="020F0502020204030204" pitchFamily="34" charset="0"/>
              </a:rPr>
              <a:t>29.11.2025 / </a:t>
            </a:r>
            <a:r>
              <a:rPr lang="en-US" sz="1600" dirty="0" err="1">
                <a:latin typeface="Calibri" panose="020F0502020204030204" pitchFamily="34" charset="0"/>
              </a:rPr>
              <a:t>Cumartesi</a:t>
            </a:r>
            <a:endParaRPr lang="en-US" sz="1600" dirty="0">
              <a:latin typeface="Calibri" panose="020F0502020204030204" pitchFamily="34" charset="0"/>
            </a:endParaRPr>
          </a:p>
          <a:p>
            <a:pPr lvl="1" fontAlgn="base"/>
            <a:r>
              <a:rPr lang="en-US" sz="1600" dirty="0">
                <a:solidFill>
                  <a:schemeClr val="tx1">
                    <a:lumMod val="50000"/>
                    <a:lumOff val="50000"/>
                  </a:schemeClr>
                </a:solidFill>
                <a:latin typeface="Calibri" panose="020F0502020204030204" pitchFamily="34" charset="0"/>
              </a:rPr>
              <a:t>10.00-11.15 </a:t>
            </a:r>
            <a:r>
              <a:rPr lang="en-US" sz="1600" dirty="0" err="1">
                <a:solidFill>
                  <a:schemeClr val="tx1">
                    <a:lumMod val="50000"/>
                    <a:lumOff val="50000"/>
                  </a:schemeClr>
                </a:solidFill>
                <a:latin typeface="Calibri" panose="020F0502020204030204" pitchFamily="34" charset="0"/>
              </a:rPr>
              <a:t>Serkant</a:t>
            </a:r>
            <a:r>
              <a:rPr lang="en-US" sz="1600" dirty="0">
                <a:solidFill>
                  <a:schemeClr val="tx1">
                    <a:lumMod val="50000"/>
                    <a:lumOff val="50000"/>
                  </a:schemeClr>
                </a:solidFill>
                <a:latin typeface="Calibri" panose="020F0502020204030204" pitchFamily="34" charset="0"/>
              </a:rPr>
              <a:t> </a:t>
            </a:r>
            <a:r>
              <a:rPr lang="en-US" sz="1600" dirty="0" err="1">
                <a:solidFill>
                  <a:schemeClr val="tx1">
                    <a:lumMod val="50000"/>
                    <a:lumOff val="50000"/>
                  </a:schemeClr>
                </a:solidFill>
                <a:latin typeface="Calibri" panose="020F0502020204030204" pitchFamily="34" charset="0"/>
              </a:rPr>
              <a:t>Çetin</a:t>
            </a:r>
            <a:endParaRPr lang="en-US" sz="1600" dirty="0">
              <a:solidFill>
                <a:schemeClr val="tx1">
                  <a:lumMod val="50000"/>
                  <a:lumOff val="50000"/>
                </a:schemeClr>
              </a:solidFill>
              <a:latin typeface="Calibri" panose="020F0502020204030204" pitchFamily="34" charset="0"/>
            </a:endParaRPr>
          </a:p>
          <a:p>
            <a:pPr lvl="1" fontAlgn="base"/>
            <a:r>
              <a:rPr lang="en-US" sz="1600" dirty="0">
                <a:solidFill>
                  <a:schemeClr val="tx1">
                    <a:lumMod val="50000"/>
                    <a:lumOff val="50000"/>
                  </a:schemeClr>
                </a:solidFill>
                <a:latin typeface="Calibri" panose="020F0502020204030204" pitchFamily="34" charset="0"/>
              </a:rPr>
              <a:t>11.45-12.45 </a:t>
            </a:r>
            <a:r>
              <a:rPr lang="en-US" sz="1600" dirty="0" err="1">
                <a:solidFill>
                  <a:schemeClr val="tx1">
                    <a:lumMod val="50000"/>
                    <a:lumOff val="50000"/>
                  </a:schemeClr>
                </a:solidFill>
                <a:latin typeface="Calibri" panose="020F0502020204030204" pitchFamily="34" charset="0"/>
              </a:rPr>
              <a:t>Haluk</a:t>
            </a:r>
            <a:r>
              <a:rPr lang="en-US" sz="1600" dirty="0">
                <a:solidFill>
                  <a:schemeClr val="tx1">
                    <a:lumMod val="50000"/>
                    <a:lumOff val="50000"/>
                  </a:schemeClr>
                </a:solidFill>
                <a:latin typeface="Calibri" panose="020F0502020204030204" pitchFamily="34" charset="0"/>
              </a:rPr>
              <a:t> </a:t>
            </a:r>
            <a:r>
              <a:rPr lang="en-US" sz="1600" dirty="0" err="1">
                <a:solidFill>
                  <a:schemeClr val="tx1">
                    <a:lumMod val="50000"/>
                    <a:lumOff val="50000"/>
                  </a:schemeClr>
                </a:solidFill>
                <a:latin typeface="Calibri" panose="020F0502020204030204" pitchFamily="34" charset="0"/>
              </a:rPr>
              <a:t>Denizli</a:t>
            </a:r>
            <a:endParaRPr lang="en-US" sz="1600" dirty="0">
              <a:solidFill>
                <a:schemeClr val="tx1">
                  <a:lumMod val="50000"/>
                  <a:lumOff val="50000"/>
                </a:schemeClr>
              </a:solidFill>
              <a:latin typeface="Calibri" panose="020F0502020204030204" pitchFamily="34" charset="0"/>
            </a:endParaRPr>
          </a:p>
          <a:p>
            <a:pPr lvl="1" fontAlgn="base"/>
            <a:r>
              <a:rPr lang="en-US" sz="1600" dirty="0">
                <a:solidFill>
                  <a:schemeClr val="tx1">
                    <a:lumMod val="50000"/>
                    <a:lumOff val="50000"/>
                  </a:schemeClr>
                </a:solidFill>
                <a:latin typeface="Calibri" panose="020F0502020204030204" pitchFamily="34" charset="0"/>
              </a:rPr>
              <a:t>14.00-15:15 E. </a:t>
            </a:r>
            <a:r>
              <a:rPr lang="en-US" sz="1600" dirty="0" err="1">
                <a:solidFill>
                  <a:schemeClr val="tx1">
                    <a:lumMod val="50000"/>
                    <a:lumOff val="50000"/>
                  </a:schemeClr>
                </a:solidFill>
                <a:latin typeface="Calibri" panose="020F0502020204030204" pitchFamily="34" charset="0"/>
              </a:rPr>
              <a:t>Aslı</a:t>
            </a:r>
            <a:r>
              <a:rPr lang="en-US" sz="1600" dirty="0">
                <a:solidFill>
                  <a:schemeClr val="tx1">
                    <a:lumMod val="50000"/>
                    <a:lumOff val="50000"/>
                  </a:schemeClr>
                </a:solidFill>
                <a:latin typeface="Calibri" panose="020F0502020204030204" pitchFamily="34" charset="0"/>
              </a:rPr>
              <a:t> </a:t>
            </a:r>
            <a:r>
              <a:rPr lang="en-US" sz="1600" dirty="0" err="1">
                <a:solidFill>
                  <a:schemeClr val="tx1">
                    <a:lumMod val="50000"/>
                    <a:lumOff val="50000"/>
                  </a:schemeClr>
                </a:solidFill>
                <a:latin typeface="Calibri" panose="020F0502020204030204" pitchFamily="34" charset="0"/>
              </a:rPr>
              <a:t>Yetkin</a:t>
            </a:r>
            <a:endParaRPr lang="en-US" sz="1600" dirty="0">
              <a:solidFill>
                <a:schemeClr val="tx1">
                  <a:lumMod val="50000"/>
                  <a:lumOff val="50000"/>
                </a:schemeClr>
              </a:solidFill>
              <a:latin typeface="Calibri" panose="020F0502020204030204" pitchFamily="34" charset="0"/>
            </a:endParaRPr>
          </a:p>
          <a:p>
            <a:pPr lvl="1" fontAlgn="base"/>
            <a:r>
              <a:rPr lang="en-US" sz="1600" dirty="0">
                <a:solidFill>
                  <a:schemeClr val="tx1">
                    <a:lumMod val="50000"/>
                    <a:lumOff val="50000"/>
                  </a:schemeClr>
                </a:solidFill>
                <a:latin typeface="Calibri" panose="020F0502020204030204" pitchFamily="34" charset="0"/>
              </a:rPr>
              <a:t>15.45-17:00 İlhan </a:t>
            </a:r>
            <a:r>
              <a:rPr lang="en-US" sz="1600" dirty="0" err="1">
                <a:solidFill>
                  <a:schemeClr val="tx1">
                    <a:lumMod val="50000"/>
                    <a:lumOff val="50000"/>
                  </a:schemeClr>
                </a:solidFill>
                <a:latin typeface="Calibri" panose="020F0502020204030204" pitchFamily="34" charset="0"/>
              </a:rPr>
              <a:t>Tapan</a:t>
            </a:r>
            <a:endParaRPr lang="en-US" sz="1600" dirty="0">
              <a:solidFill>
                <a:schemeClr val="tx1">
                  <a:lumMod val="50000"/>
                  <a:lumOff val="50000"/>
                </a:schemeClr>
              </a:solidFill>
              <a:latin typeface="Calibri" panose="020F0502020204030204" pitchFamily="34" charset="0"/>
            </a:endParaRPr>
          </a:p>
          <a:p>
            <a:pPr fontAlgn="base"/>
            <a:r>
              <a:rPr lang="en-US" sz="1600" dirty="0">
                <a:latin typeface="Calibri" panose="020F0502020204030204" pitchFamily="34" charset="0"/>
              </a:rPr>
              <a:t>30.11.2025 / </a:t>
            </a:r>
            <a:r>
              <a:rPr lang="en-US" sz="1600" dirty="0" err="1">
                <a:latin typeface="Calibri" panose="020F0502020204030204" pitchFamily="34" charset="0"/>
              </a:rPr>
              <a:t>Pazar</a:t>
            </a:r>
            <a:endParaRPr lang="en-US" sz="1600" dirty="0">
              <a:latin typeface="Calibri" panose="020F0502020204030204" pitchFamily="34" charset="0"/>
            </a:endParaRPr>
          </a:p>
          <a:p>
            <a:pPr lvl="1" fontAlgn="base"/>
            <a:r>
              <a:rPr lang="en-US" sz="1600" dirty="0">
                <a:solidFill>
                  <a:schemeClr val="tx1">
                    <a:lumMod val="50000"/>
                    <a:lumOff val="50000"/>
                  </a:schemeClr>
                </a:solidFill>
                <a:latin typeface="Calibri" panose="020F0502020204030204" pitchFamily="34" charset="0"/>
              </a:rPr>
              <a:t>10.00-11.15 Bora </a:t>
            </a:r>
            <a:r>
              <a:rPr lang="en-US" sz="1600" dirty="0" err="1">
                <a:solidFill>
                  <a:schemeClr val="tx1">
                    <a:lumMod val="50000"/>
                    <a:lumOff val="50000"/>
                  </a:schemeClr>
                </a:solidFill>
                <a:latin typeface="Calibri" panose="020F0502020204030204" pitchFamily="34" charset="0"/>
              </a:rPr>
              <a:t>Işıldak</a:t>
            </a:r>
            <a:endParaRPr lang="en-US" sz="1600" dirty="0">
              <a:solidFill>
                <a:schemeClr val="tx1">
                  <a:lumMod val="50000"/>
                  <a:lumOff val="50000"/>
                </a:schemeClr>
              </a:solidFill>
              <a:latin typeface="Calibri" panose="020F0502020204030204" pitchFamily="34" charset="0"/>
            </a:endParaRPr>
          </a:p>
          <a:p>
            <a:pPr lvl="1" fontAlgn="base"/>
            <a:r>
              <a:rPr lang="en-US" sz="1600" dirty="0">
                <a:solidFill>
                  <a:schemeClr val="tx1">
                    <a:lumMod val="50000"/>
                    <a:lumOff val="50000"/>
                  </a:schemeClr>
                </a:solidFill>
                <a:latin typeface="Calibri" panose="020F0502020204030204" pitchFamily="34" charset="0"/>
              </a:rPr>
              <a:t>11.45-12.45 </a:t>
            </a:r>
            <a:r>
              <a:rPr lang="en-US" sz="1600" dirty="0" err="1">
                <a:solidFill>
                  <a:schemeClr val="tx1">
                    <a:lumMod val="50000"/>
                    <a:lumOff val="50000"/>
                  </a:schemeClr>
                </a:solidFill>
                <a:latin typeface="Calibri" panose="020F0502020204030204" pitchFamily="34" charset="0"/>
              </a:rPr>
              <a:t>Oktay</a:t>
            </a:r>
            <a:r>
              <a:rPr lang="en-US" sz="1600" dirty="0">
                <a:solidFill>
                  <a:schemeClr val="tx1">
                    <a:lumMod val="50000"/>
                    <a:lumOff val="50000"/>
                  </a:schemeClr>
                </a:solidFill>
                <a:latin typeface="Calibri" panose="020F0502020204030204" pitchFamily="34" charset="0"/>
              </a:rPr>
              <a:t> </a:t>
            </a:r>
            <a:r>
              <a:rPr lang="en-US" sz="1600" dirty="0" err="1">
                <a:solidFill>
                  <a:schemeClr val="tx1">
                    <a:lumMod val="50000"/>
                    <a:lumOff val="50000"/>
                  </a:schemeClr>
                </a:solidFill>
                <a:latin typeface="Calibri" panose="020F0502020204030204" pitchFamily="34" charset="0"/>
              </a:rPr>
              <a:t>Doğangün</a:t>
            </a:r>
            <a:endParaRPr lang="en-US" sz="1600" dirty="0">
              <a:solidFill>
                <a:schemeClr val="tx1">
                  <a:lumMod val="50000"/>
                  <a:lumOff val="50000"/>
                </a:schemeClr>
              </a:solidFill>
              <a:latin typeface="Calibri" panose="020F0502020204030204" pitchFamily="34" charset="0"/>
            </a:endParaRPr>
          </a:p>
          <a:p>
            <a:pPr lvl="1" fontAlgn="base"/>
            <a:r>
              <a:rPr lang="en-US" sz="1600" dirty="0">
                <a:solidFill>
                  <a:schemeClr val="tx1">
                    <a:lumMod val="50000"/>
                    <a:lumOff val="50000"/>
                  </a:schemeClr>
                </a:solidFill>
                <a:latin typeface="Calibri" panose="020F0502020204030204" pitchFamily="34" charset="0"/>
              </a:rPr>
              <a:t>14.00-15:15 Bora </a:t>
            </a:r>
            <a:r>
              <a:rPr lang="en-US" sz="1600" dirty="0" err="1">
                <a:solidFill>
                  <a:schemeClr val="tx1">
                    <a:lumMod val="50000"/>
                    <a:lumOff val="50000"/>
                  </a:schemeClr>
                </a:solidFill>
                <a:latin typeface="Calibri" panose="020F0502020204030204" pitchFamily="34" charset="0"/>
              </a:rPr>
              <a:t>Akgün</a:t>
            </a:r>
            <a:endParaRPr lang="en-US" sz="1600" dirty="0">
              <a:solidFill>
                <a:schemeClr val="tx1">
                  <a:lumMod val="50000"/>
                  <a:lumOff val="50000"/>
                </a:schemeClr>
              </a:solidFill>
              <a:latin typeface="Calibri" panose="020F0502020204030204" pitchFamily="34" charset="0"/>
            </a:endParaRPr>
          </a:p>
          <a:p>
            <a:pPr lvl="1" fontAlgn="base"/>
            <a:r>
              <a:rPr lang="en-US" sz="1600" dirty="0">
                <a:solidFill>
                  <a:schemeClr val="tx1">
                    <a:lumMod val="50000"/>
                    <a:lumOff val="50000"/>
                  </a:schemeClr>
                </a:solidFill>
                <a:latin typeface="Calibri" panose="020F0502020204030204" pitchFamily="34" charset="0"/>
              </a:rPr>
              <a:t>15.45-17:00 </a:t>
            </a:r>
            <a:r>
              <a:rPr lang="en-US" sz="1600" dirty="0" err="1">
                <a:solidFill>
                  <a:schemeClr val="tx1">
                    <a:lumMod val="50000"/>
                    <a:lumOff val="50000"/>
                  </a:schemeClr>
                </a:solidFill>
                <a:latin typeface="Calibri" panose="020F0502020204030204" pitchFamily="34" charset="0"/>
              </a:rPr>
              <a:t>Aytül</a:t>
            </a:r>
            <a:r>
              <a:rPr lang="en-US" sz="1600" dirty="0">
                <a:solidFill>
                  <a:schemeClr val="tx1">
                    <a:lumMod val="50000"/>
                    <a:lumOff val="50000"/>
                  </a:schemeClr>
                </a:solidFill>
                <a:latin typeface="Calibri" panose="020F0502020204030204" pitchFamily="34" charset="0"/>
              </a:rPr>
              <a:t> </a:t>
            </a:r>
            <a:r>
              <a:rPr lang="en-US" sz="1600" dirty="0" err="1">
                <a:solidFill>
                  <a:schemeClr val="tx1">
                    <a:lumMod val="50000"/>
                    <a:lumOff val="50000"/>
                  </a:schemeClr>
                </a:solidFill>
                <a:latin typeface="Calibri" panose="020F0502020204030204" pitchFamily="34" charset="0"/>
              </a:rPr>
              <a:t>Adıgüzel</a:t>
            </a:r>
            <a:endParaRPr lang="en-US" sz="1600" dirty="0">
              <a:solidFill>
                <a:schemeClr val="tx1">
                  <a:lumMod val="50000"/>
                  <a:lumOff val="50000"/>
                </a:schemeClr>
              </a:solidFill>
              <a:latin typeface="Calibri" panose="020F0502020204030204" pitchFamily="34" charset="0"/>
            </a:endParaRPr>
          </a:p>
        </p:txBody>
      </p:sp>
    </p:spTree>
    <p:extLst>
      <p:ext uri="{BB962C8B-B14F-4D97-AF65-F5344CB8AC3E}">
        <p14:creationId xmlns:p14="http://schemas.microsoft.com/office/powerpoint/2010/main" val="42775428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9"/>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8"/>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5"/>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6"/>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7"/>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4"/>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1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 name="Picture 25">
            <a:extLst>
              <a:ext uri="{FF2B5EF4-FFF2-40B4-BE49-F238E27FC236}">
                <a16:creationId xmlns:a16="http://schemas.microsoft.com/office/drawing/2014/main" id="{FCEA828E-16B1-1C46-93E0-AA1A1424AC16}"/>
              </a:ext>
            </a:extLst>
          </p:cNvPr>
          <p:cNvPicPr>
            <a:picLocks noChangeAspect="1"/>
          </p:cNvPicPr>
          <p:nvPr/>
        </p:nvPicPr>
        <p:blipFill rotWithShape="1">
          <a:blip r:embed="rId2"/>
          <a:srcRect l="7883" t="8649" r="40104" b="8373"/>
          <a:stretch/>
        </p:blipFill>
        <p:spPr>
          <a:xfrm>
            <a:off x="6097729" y="3474376"/>
            <a:ext cx="3296210" cy="3214142"/>
          </a:xfrm>
          <a:prstGeom prst="rect">
            <a:avLst/>
          </a:prstGeom>
        </p:spPr>
      </p:pic>
      <p:grpSp>
        <p:nvGrpSpPr>
          <p:cNvPr id="22" name="Group 21">
            <a:extLst>
              <a:ext uri="{FF2B5EF4-FFF2-40B4-BE49-F238E27FC236}">
                <a16:creationId xmlns:a16="http://schemas.microsoft.com/office/drawing/2014/main" id="{A88EBA64-85E6-FC4B-B28F-8A4872B95A76}"/>
              </a:ext>
            </a:extLst>
          </p:cNvPr>
          <p:cNvGrpSpPr>
            <a:grpSpLocks noChangeAspect="1"/>
          </p:cNvGrpSpPr>
          <p:nvPr/>
        </p:nvGrpSpPr>
        <p:grpSpPr>
          <a:xfrm>
            <a:off x="9144307" y="251675"/>
            <a:ext cx="3105913" cy="3471248"/>
            <a:chOff x="5686825" y="2036685"/>
            <a:chExt cx="3532460" cy="3947967"/>
          </a:xfrm>
        </p:grpSpPr>
        <p:pic>
          <p:nvPicPr>
            <p:cNvPr id="21" name="Picture 20">
              <a:extLst>
                <a:ext uri="{FF2B5EF4-FFF2-40B4-BE49-F238E27FC236}">
                  <a16:creationId xmlns:a16="http://schemas.microsoft.com/office/drawing/2014/main" id="{E0C694C5-CCF3-E641-B3B3-CF9960478C4D}"/>
                </a:ext>
              </a:extLst>
            </p:cNvPr>
            <p:cNvPicPr>
              <a:picLocks noChangeAspect="1"/>
            </p:cNvPicPr>
            <p:nvPr/>
          </p:nvPicPr>
          <p:blipFill rotWithShape="1">
            <a:blip r:embed="rId3"/>
            <a:srcRect l="4742" t="21271" r="10457"/>
            <a:stretch/>
          </p:blipFill>
          <p:spPr>
            <a:xfrm>
              <a:off x="5686825" y="2036685"/>
              <a:ext cx="3532460" cy="3749460"/>
            </a:xfrm>
            <a:prstGeom prst="rect">
              <a:avLst/>
            </a:prstGeom>
          </p:spPr>
        </p:pic>
        <p:pic>
          <p:nvPicPr>
            <p:cNvPr id="20" name="Picture 19">
              <a:extLst>
                <a:ext uri="{FF2B5EF4-FFF2-40B4-BE49-F238E27FC236}">
                  <a16:creationId xmlns:a16="http://schemas.microsoft.com/office/drawing/2014/main" id="{2DEB38B4-AF99-6F42-8E9A-D05A13136E65}"/>
                </a:ext>
              </a:extLst>
            </p:cNvPr>
            <p:cNvPicPr>
              <a:picLocks noChangeAspect="1"/>
            </p:cNvPicPr>
            <p:nvPr/>
          </p:nvPicPr>
          <p:blipFill rotWithShape="1">
            <a:blip r:embed="rId4"/>
            <a:srcRect l="9093" t="8310" r="12159" b="81233"/>
            <a:stretch/>
          </p:blipFill>
          <p:spPr>
            <a:xfrm>
              <a:off x="5868037" y="5486624"/>
              <a:ext cx="3280343" cy="498028"/>
            </a:xfrm>
            <a:prstGeom prst="rect">
              <a:avLst/>
            </a:prstGeom>
          </p:spPr>
        </p:pic>
      </p:grpSp>
      <p:sp>
        <p:nvSpPr>
          <p:cNvPr id="2" name="Slide Number Placeholder 1">
            <a:extLst>
              <a:ext uri="{FF2B5EF4-FFF2-40B4-BE49-F238E27FC236}">
                <a16:creationId xmlns:a16="http://schemas.microsoft.com/office/drawing/2014/main" id="{E25B3F51-E521-7A4B-90F1-4A59AD76F3CA}"/>
              </a:ext>
            </a:extLst>
          </p:cNvPr>
          <p:cNvSpPr>
            <a:spLocks noGrp="1"/>
          </p:cNvSpPr>
          <p:nvPr>
            <p:ph type="sldNum" sz="quarter" idx="12"/>
          </p:nvPr>
        </p:nvSpPr>
        <p:spPr>
          <a:xfrm>
            <a:off x="-128016" y="6519037"/>
            <a:ext cx="582168" cy="338963"/>
          </a:xfrm>
        </p:spPr>
        <p:txBody>
          <a:bodyPr/>
          <a:lstStyle/>
          <a:p>
            <a:fld id="{D37B9231-3471-F44A-816A-718D444B216D}" type="slidenum">
              <a:rPr lang="tr-TR" smtClean="0"/>
              <a:t>12</a:t>
            </a:fld>
            <a:endParaRPr lang="tr-TR"/>
          </a:p>
        </p:txBody>
      </p:sp>
      <p:pic>
        <p:nvPicPr>
          <p:cNvPr id="3" name="Picture 2" descr="A white and blue background with text&#10;&#10;Description automatically generated">
            <a:extLst>
              <a:ext uri="{FF2B5EF4-FFF2-40B4-BE49-F238E27FC236}">
                <a16:creationId xmlns:a16="http://schemas.microsoft.com/office/drawing/2014/main" id="{97D8C67C-0C46-344C-A1B4-B5E5307679C9}"/>
              </a:ext>
            </a:extLst>
          </p:cNvPr>
          <p:cNvPicPr>
            <a:picLocks noChangeAspect="1"/>
          </p:cNvPicPr>
          <p:nvPr/>
        </p:nvPicPr>
        <p:blipFill rotWithShape="1">
          <a:blip r:embed="rId5"/>
          <a:srcRect l="9851" r="9699" b="34796"/>
          <a:stretch/>
        </p:blipFill>
        <p:spPr>
          <a:xfrm>
            <a:off x="0" y="0"/>
            <a:ext cx="2588974" cy="2966224"/>
          </a:xfrm>
          <a:prstGeom prst="rect">
            <a:avLst/>
          </a:prstGeom>
        </p:spPr>
      </p:pic>
      <p:pic>
        <p:nvPicPr>
          <p:cNvPr id="7" name="Picture 6">
            <a:extLst>
              <a:ext uri="{FF2B5EF4-FFF2-40B4-BE49-F238E27FC236}">
                <a16:creationId xmlns:a16="http://schemas.microsoft.com/office/drawing/2014/main" id="{1046EE12-3FB7-6A44-9AC4-095B81A41043}"/>
              </a:ext>
            </a:extLst>
          </p:cNvPr>
          <p:cNvPicPr>
            <a:picLocks noChangeAspect="1"/>
          </p:cNvPicPr>
          <p:nvPr/>
        </p:nvPicPr>
        <p:blipFill rotWithShape="1">
          <a:blip r:embed="rId6"/>
          <a:srcRect l="26375" t="15161" r="26373" b="4398"/>
          <a:stretch/>
        </p:blipFill>
        <p:spPr>
          <a:xfrm>
            <a:off x="4798981" y="1483112"/>
            <a:ext cx="2011888" cy="2003297"/>
          </a:xfrm>
          <a:prstGeom prst="rect">
            <a:avLst/>
          </a:prstGeom>
        </p:spPr>
      </p:pic>
      <p:sp>
        <p:nvSpPr>
          <p:cNvPr id="11" name="TextBox 10">
            <a:extLst>
              <a:ext uri="{FF2B5EF4-FFF2-40B4-BE49-F238E27FC236}">
                <a16:creationId xmlns:a16="http://schemas.microsoft.com/office/drawing/2014/main" id="{39C61A4E-A922-764A-8394-B1823343D9C9}"/>
              </a:ext>
            </a:extLst>
          </p:cNvPr>
          <p:cNvSpPr txBox="1"/>
          <p:nvPr/>
        </p:nvSpPr>
        <p:spPr>
          <a:xfrm>
            <a:off x="2691848" y="251675"/>
            <a:ext cx="3404152" cy="461665"/>
          </a:xfrm>
          <a:prstGeom prst="rect">
            <a:avLst/>
          </a:prstGeom>
          <a:noFill/>
        </p:spPr>
        <p:txBody>
          <a:bodyPr wrap="square" rtlCol="0">
            <a:spAutoFit/>
          </a:bodyPr>
          <a:lstStyle/>
          <a:p>
            <a:r>
              <a:rPr lang="en-GB" sz="2400" b="1" dirty="0">
                <a:solidFill>
                  <a:schemeClr val="tx1">
                    <a:lumMod val="65000"/>
                    <a:lumOff val="35000"/>
                  </a:schemeClr>
                </a:solidFill>
              </a:rPr>
              <a:t>Bu </a:t>
            </a:r>
            <a:r>
              <a:rPr lang="en-GB" sz="2400" b="1" dirty="0" err="1">
                <a:solidFill>
                  <a:schemeClr val="tx1">
                    <a:lumMod val="65000"/>
                    <a:lumOff val="35000"/>
                  </a:schemeClr>
                </a:solidFill>
              </a:rPr>
              <a:t>Çalıştayda</a:t>
            </a:r>
            <a:endParaRPr lang="en-GB" sz="2400" b="1" dirty="0">
              <a:solidFill>
                <a:schemeClr val="bg1">
                  <a:lumMod val="50000"/>
                </a:schemeClr>
              </a:solidFill>
            </a:endParaRPr>
          </a:p>
        </p:txBody>
      </p:sp>
      <p:graphicFrame>
        <p:nvGraphicFramePr>
          <p:cNvPr id="13" name="Table 12">
            <a:extLst>
              <a:ext uri="{FF2B5EF4-FFF2-40B4-BE49-F238E27FC236}">
                <a16:creationId xmlns:a16="http://schemas.microsoft.com/office/drawing/2014/main" id="{F4BFC7E1-2728-7141-B38F-B714CB86DE50}"/>
              </a:ext>
            </a:extLst>
          </p:cNvPr>
          <p:cNvGraphicFramePr>
            <a:graphicFrameLocks noGrp="1"/>
          </p:cNvGraphicFramePr>
          <p:nvPr>
            <p:extLst>
              <p:ext uri="{D42A27DB-BD31-4B8C-83A1-F6EECF244321}">
                <p14:modId xmlns:p14="http://schemas.microsoft.com/office/powerpoint/2010/main" val="3391913813"/>
              </p:ext>
            </p:extLst>
          </p:nvPr>
        </p:nvGraphicFramePr>
        <p:xfrm>
          <a:off x="2794722" y="1067009"/>
          <a:ext cx="1868556" cy="1548064"/>
        </p:xfrm>
        <a:graphic>
          <a:graphicData uri="http://schemas.openxmlformats.org/drawingml/2006/table">
            <a:tbl>
              <a:tblPr>
                <a:tableStyleId>{5C22544A-7EE6-4342-B048-85BDC9FD1C3A}</a:tableStyleId>
              </a:tblPr>
              <a:tblGrid>
                <a:gridCol w="1395922">
                  <a:extLst>
                    <a:ext uri="{9D8B030D-6E8A-4147-A177-3AD203B41FA5}">
                      <a16:colId xmlns:a16="http://schemas.microsoft.com/office/drawing/2014/main" val="20000"/>
                    </a:ext>
                  </a:extLst>
                </a:gridCol>
                <a:gridCol w="472634">
                  <a:extLst>
                    <a:ext uri="{9D8B030D-6E8A-4147-A177-3AD203B41FA5}">
                      <a16:colId xmlns:a16="http://schemas.microsoft.com/office/drawing/2014/main" val="20001"/>
                    </a:ext>
                  </a:extLst>
                </a:gridCol>
              </a:tblGrid>
              <a:tr h="387016">
                <a:tc gridSpan="2">
                  <a:txBody>
                    <a:bodyPr/>
                    <a:lstStyle/>
                    <a:p>
                      <a:pPr algn="ctr" fontAlgn="b"/>
                      <a:r>
                        <a:rPr lang="en-US" sz="2000" b="1" u="none" strike="noStrike" dirty="0">
                          <a:effectLst/>
                        </a:rPr>
                        <a:t>KATILIM ŞEKLİ</a:t>
                      </a:r>
                      <a:endParaRPr lang="en-US" sz="2000" b="1" i="0" u="none" strike="noStrike" dirty="0">
                        <a:solidFill>
                          <a:srgbClr val="000000"/>
                        </a:solidFill>
                        <a:effectLst/>
                        <a:latin typeface="Calibri" charset="0"/>
                      </a:endParaRPr>
                    </a:p>
                  </a:txBody>
                  <a:tcPr marL="6350" marR="6350" marT="6350" marB="0" anchor="b">
                    <a:solidFill>
                      <a:schemeClr val="bg1">
                        <a:lumMod val="95000"/>
                      </a:schemeClr>
                    </a:solidFill>
                  </a:tcPr>
                </a:tc>
                <a:tc hMerge="1">
                  <a:txBody>
                    <a:bodyPr/>
                    <a:lstStyle/>
                    <a:p>
                      <a:endParaRPr lang="en-GB"/>
                    </a:p>
                  </a:txBody>
                  <a:tcPr/>
                </a:tc>
                <a:extLst>
                  <a:ext uri="{0D108BD9-81ED-4DB2-BD59-A6C34878D82A}">
                    <a16:rowId xmlns:a16="http://schemas.microsoft.com/office/drawing/2014/main" val="10000"/>
                  </a:ext>
                </a:extLst>
              </a:tr>
              <a:tr h="387016">
                <a:tc>
                  <a:txBody>
                    <a:bodyPr/>
                    <a:lstStyle/>
                    <a:p>
                      <a:pPr algn="r" fontAlgn="b"/>
                      <a:r>
                        <a:rPr lang="en-US" sz="2000" u="none" strike="noStrike" dirty="0" err="1">
                          <a:effectLst/>
                        </a:rPr>
                        <a:t>Yüz</a:t>
                      </a:r>
                      <a:r>
                        <a:rPr lang="en-US" sz="2000" u="none" strike="noStrike" dirty="0">
                          <a:effectLst/>
                        </a:rPr>
                        <a:t> </a:t>
                      </a:r>
                      <a:r>
                        <a:rPr lang="en-US" sz="2000" u="none" strike="noStrike" dirty="0" err="1">
                          <a:effectLst/>
                        </a:rPr>
                        <a:t>yüze</a:t>
                      </a:r>
                      <a:endParaRPr lang="en-US" sz="2000" b="0" i="0" u="none" strike="noStrike" dirty="0">
                        <a:solidFill>
                          <a:srgbClr val="000000"/>
                        </a:solidFill>
                        <a:effectLst/>
                        <a:latin typeface="Calibri" charset="0"/>
                      </a:endParaRPr>
                    </a:p>
                  </a:txBody>
                  <a:tcPr marL="6350" marR="6350" marT="6350" marB="0" anchor="b">
                    <a:solidFill>
                      <a:schemeClr val="bg1">
                        <a:lumMod val="95000"/>
                      </a:schemeClr>
                    </a:solidFill>
                  </a:tcPr>
                </a:tc>
                <a:tc>
                  <a:txBody>
                    <a:bodyPr/>
                    <a:lstStyle/>
                    <a:p>
                      <a:pPr algn="r" fontAlgn="b"/>
                      <a:r>
                        <a:rPr lang="en-US" sz="2000" b="0" i="0" u="none" strike="noStrike" dirty="0">
                          <a:solidFill>
                            <a:srgbClr val="000000"/>
                          </a:solidFill>
                          <a:effectLst/>
                          <a:latin typeface="Calibri" charset="0"/>
                        </a:rPr>
                        <a:t>89</a:t>
                      </a:r>
                    </a:p>
                  </a:txBody>
                  <a:tcPr marL="6350" marR="6350" marT="6350" marB="0" anchor="b">
                    <a:solidFill>
                      <a:schemeClr val="bg1">
                        <a:lumMod val="95000"/>
                      </a:schemeClr>
                    </a:solidFill>
                  </a:tcPr>
                </a:tc>
                <a:extLst>
                  <a:ext uri="{0D108BD9-81ED-4DB2-BD59-A6C34878D82A}">
                    <a16:rowId xmlns:a16="http://schemas.microsoft.com/office/drawing/2014/main" val="10001"/>
                  </a:ext>
                </a:extLst>
              </a:tr>
              <a:tr h="387016">
                <a:tc>
                  <a:txBody>
                    <a:bodyPr/>
                    <a:lstStyle/>
                    <a:p>
                      <a:pPr algn="r" fontAlgn="b"/>
                      <a:r>
                        <a:rPr lang="en-US" sz="2000" u="none" strike="noStrike" dirty="0" err="1">
                          <a:effectLst/>
                        </a:rPr>
                        <a:t>Uzaktan</a:t>
                      </a:r>
                      <a:endParaRPr lang="en-US" sz="2000" b="0" i="0" u="none" strike="noStrike" dirty="0">
                        <a:solidFill>
                          <a:srgbClr val="000000"/>
                        </a:solidFill>
                        <a:effectLst/>
                        <a:latin typeface="Calibri" charset="0"/>
                      </a:endParaRPr>
                    </a:p>
                  </a:txBody>
                  <a:tcPr marL="6350" marR="6350" marT="6350" marB="0" anchor="b">
                    <a:solidFill>
                      <a:schemeClr val="bg1">
                        <a:lumMod val="95000"/>
                      </a:schemeClr>
                    </a:solidFill>
                  </a:tcPr>
                </a:tc>
                <a:tc>
                  <a:txBody>
                    <a:bodyPr/>
                    <a:lstStyle/>
                    <a:p>
                      <a:pPr algn="r" fontAlgn="b"/>
                      <a:r>
                        <a:rPr lang="en-US" sz="2000" b="0" i="0" u="none" strike="noStrike" dirty="0">
                          <a:solidFill>
                            <a:srgbClr val="000000"/>
                          </a:solidFill>
                          <a:effectLst/>
                          <a:latin typeface="Calibri" charset="0"/>
                        </a:rPr>
                        <a:t>86</a:t>
                      </a:r>
                    </a:p>
                  </a:txBody>
                  <a:tcPr marL="6350" marR="6350" marT="6350" marB="0" anchor="b">
                    <a:solidFill>
                      <a:schemeClr val="bg1">
                        <a:lumMod val="95000"/>
                      </a:schemeClr>
                    </a:solidFill>
                  </a:tcPr>
                </a:tc>
                <a:extLst>
                  <a:ext uri="{0D108BD9-81ED-4DB2-BD59-A6C34878D82A}">
                    <a16:rowId xmlns:a16="http://schemas.microsoft.com/office/drawing/2014/main" val="10002"/>
                  </a:ext>
                </a:extLst>
              </a:tr>
              <a:tr h="387016">
                <a:tc>
                  <a:txBody>
                    <a:bodyPr/>
                    <a:lstStyle/>
                    <a:p>
                      <a:pPr algn="r" fontAlgn="b"/>
                      <a:r>
                        <a:rPr lang="en-US" sz="2000" u="none" strike="noStrike" dirty="0" err="1">
                          <a:solidFill>
                            <a:schemeClr val="tx1">
                              <a:lumMod val="50000"/>
                              <a:lumOff val="50000"/>
                            </a:schemeClr>
                          </a:solidFill>
                          <a:effectLst/>
                        </a:rPr>
                        <a:t>Toplam</a:t>
                      </a:r>
                      <a:endParaRPr lang="en-US" sz="2000" b="0" i="0" u="none" strike="noStrike" dirty="0">
                        <a:solidFill>
                          <a:schemeClr val="tx1">
                            <a:lumMod val="50000"/>
                            <a:lumOff val="50000"/>
                          </a:schemeClr>
                        </a:solidFill>
                        <a:effectLst/>
                        <a:latin typeface="Calibri" charset="0"/>
                      </a:endParaRPr>
                    </a:p>
                  </a:txBody>
                  <a:tcPr marL="6350" marR="6350" marT="6350" marB="0" anchor="b">
                    <a:solidFill>
                      <a:schemeClr val="bg1">
                        <a:lumMod val="95000"/>
                      </a:schemeClr>
                    </a:solidFill>
                  </a:tcPr>
                </a:tc>
                <a:tc>
                  <a:txBody>
                    <a:bodyPr/>
                    <a:lstStyle/>
                    <a:p>
                      <a:pPr algn="r" fontAlgn="b"/>
                      <a:r>
                        <a:rPr lang="en-US" sz="2000" b="0" i="0" u="none" strike="noStrike" dirty="0">
                          <a:solidFill>
                            <a:schemeClr val="tx1">
                              <a:lumMod val="50000"/>
                              <a:lumOff val="50000"/>
                            </a:schemeClr>
                          </a:solidFill>
                          <a:effectLst/>
                          <a:latin typeface="Calibri" charset="0"/>
                        </a:rPr>
                        <a:t>175</a:t>
                      </a:r>
                    </a:p>
                  </a:txBody>
                  <a:tcPr marL="6350" marR="6350" marT="6350" marB="0" anchor="b">
                    <a:solidFill>
                      <a:schemeClr val="bg1">
                        <a:lumMod val="95000"/>
                      </a:schemeClr>
                    </a:solidFill>
                  </a:tcPr>
                </a:tc>
                <a:extLst>
                  <a:ext uri="{0D108BD9-81ED-4DB2-BD59-A6C34878D82A}">
                    <a16:rowId xmlns:a16="http://schemas.microsoft.com/office/drawing/2014/main" val="10003"/>
                  </a:ext>
                </a:extLst>
              </a:tr>
            </a:tbl>
          </a:graphicData>
        </a:graphic>
      </p:graphicFrame>
      <p:sp>
        <p:nvSpPr>
          <p:cNvPr id="15" name="TextBox 14">
            <a:extLst>
              <a:ext uri="{FF2B5EF4-FFF2-40B4-BE49-F238E27FC236}">
                <a16:creationId xmlns:a16="http://schemas.microsoft.com/office/drawing/2014/main" id="{A1039188-E17E-A843-84C7-40FF25E789FA}"/>
              </a:ext>
            </a:extLst>
          </p:cNvPr>
          <p:cNvSpPr txBox="1"/>
          <p:nvPr/>
        </p:nvSpPr>
        <p:spPr>
          <a:xfrm>
            <a:off x="0" y="3429000"/>
            <a:ext cx="1605754" cy="1569660"/>
          </a:xfrm>
          <a:prstGeom prst="rect">
            <a:avLst/>
          </a:prstGeom>
          <a:noFill/>
        </p:spPr>
        <p:txBody>
          <a:bodyPr wrap="square" rtlCol="0">
            <a:spAutoFit/>
          </a:bodyPr>
          <a:lstStyle/>
          <a:p>
            <a:r>
              <a:rPr lang="en-GB" sz="2400" b="1" dirty="0" err="1">
                <a:solidFill>
                  <a:schemeClr val="tx1">
                    <a:lumMod val="65000"/>
                    <a:lumOff val="35000"/>
                  </a:schemeClr>
                </a:solidFill>
              </a:rPr>
              <a:t>Çalıştaya</a:t>
            </a:r>
            <a:r>
              <a:rPr lang="en-GB" sz="2400" b="1" dirty="0">
                <a:solidFill>
                  <a:schemeClr val="tx1">
                    <a:lumMod val="65000"/>
                    <a:lumOff val="35000"/>
                  </a:schemeClr>
                </a:solidFill>
              </a:rPr>
              <a:t> </a:t>
            </a:r>
            <a:r>
              <a:rPr lang="en-GB" sz="2400" b="1" dirty="0" err="1">
                <a:solidFill>
                  <a:schemeClr val="tx1">
                    <a:lumMod val="65000"/>
                    <a:lumOff val="35000"/>
                  </a:schemeClr>
                </a:solidFill>
              </a:rPr>
              <a:t>kayıt</a:t>
            </a:r>
            <a:r>
              <a:rPr lang="en-GB" sz="2400" b="1" dirty="0">
                <a:solidFill>
                  <a:schemeClr val="tx1">
                    <a:lumMod val="65000"/>
                    <a:lumOff val="35000"/>
                  </a:schemeClr>
                </a:solidFill>
              </a:rPr>
              <a:t> </a:t>
            </a:r>
            <a:r>
              <a:rPr lang="en-GB" sz="2400" b="1" dirty="0" err="1">
                <a:solidFill>
                  <a:schemeClr val="tx1">
                    <a:lumMod val="65000"/>
                    <a:lumOff val="35000"/>
                  </a:schemeClr>
                </a:solidFill>
              </a:rPr>
              <a:t>olan</a:t>
            </a:r>
            <a:r>
              <a:rPr lang="en-GB" sz="2400" b="1" dirty="0">
                <a:solidFill>
                  <a:schemeClr val="tx1">
                    <a:lumMod val="65000"/>
                    <a:lumOff val="35000"/>
                  </a:schemeClr>
                </a:solidFill>
              </a:rPr>
              <a:t> </a:t>
            </a:r>
            <a:r>
              <a:rPr lang="en-GB" sz="2400" b="1" dirty="0" err="1">
                <a:solidFill>
                  <a:schemeClr val="tx1">
                    <a:lumMod val="65000"/>
                    <a:lumOff val="35000"/>
                  </a:schemeClr>
                </a:solidFill>
              </a:rPr>
              <a:t>katılımcı</a:t>
            </a:r>
            <a:r>
              <a:rPr lang="en-GB" sz="2400" b="1" dirty="0">
                <a:solidFill>
                  <a:schemeClr val="tx1">
                    <a:lumMod val="65000"/>
                    <a:lumOff val="35000"/>
                  </a:schemeClr>
                </a:solidFill>
              </a:rPr>
              <a:t> </a:t>
            </a:r>
            <a:r>
              <a:rPr lang="en-GB" sz="2400" b="1" dirty="0" err="1">
                <a:solidFill>
                  <a:schemeClr val="tx1">
                    <a:lumMod val="65000"/>
                    <a:lumOff val="35000"/>
                  </a:schemeClr>
                </a:solidFill>
              </a:rPr>
              <a:t>dağılımı</a:t>
            </a:r>
            <a:endParaRPr lang="en-GB" sz="2400" b="1" dirty="0">
              <a:solidFill>
                <a:schemeClr val="bg1">
                  <a:lumMod val="50000"/>
                </a:schemeClr>
              </a:solidFill>
            </a:endParaRPr>
          </a:p>
        </p:txBody>
      </p:sp>
      <p:graphicFrame>
        <p:nvGraphicFramePr>
          <p:cNvPr id="18" name="Table 17">
            <a:extLst>
              <a:ext uri="{FF2B5EF4-FFF2-40B4-BE49-F238E27FC236}">
                <a16:creationId xmlns:a16="http://schemas.microsoft.com/office/drawing/2014/main" id="{B5CDE840-A00C-CD4C-960C-C7F009E2579E}"/>
              </a:ext>
            </a:extLst>
          </p:cNvPr>
          <p:cNvGraphicFramePr>
            <a:graphicFrameLocks noGrp="1"/>
          </p:cNvGraphicFramePr>
          <p:nvPr>
            <p:extLst>
              <p:ext uri="{D42A27DB-BD31-4B8C-83A1-F6EECF244321}">
                <p14:modId xmlns:p14="http://schemas.microsoft.com/office/powerpoint/2010/main" val="629438302"/>
              </p:ext>
            </p:extLst>
          </p:nvPr>
        </p:nvGraphicFramePr>
        <p:xfrm>
          <a:off x="6904720" y="114299"/>
          <a:ext cx="2398918" cy="2324172"/>
        </p:xfrm>
        <a:graphic>
          <a:graphicData uri="http://schemas.openxmlformats.org/drawingml/2006/table">
            <a:tbl>
              <a:tblPr>
                <a:tableStyleId>{5C22544A-7EE6-4342-B048-85BDC9FD1C3A}</a:tableStyleId>
              </a:tblPr>
              <a:tblGrid>
                <a:gridCol w="2002072">
                  <a:extLst>
                    <a:ext uri="{9D8B030D-6E8A-4147-A177-3AD203B41FA5}">
                      <a16:colId xmlns:a16="http://schemas.microsoft.com/office/drawing/2014/main" val="3990307576"/>
                    </a:ext>
                  </a:extLst>
                </a:gridCol>
                <a:gridCol w="396846">
                  <a:extLst>
                    <a:ext uri="{9D8B030D-6E8A-4147-A177-3AD203B41FA5}">
                      <a16:colId xmlns:a16="http://schemas.microsoft.com/office/drawing/2014/main" val="1278874239"/>
                    </a:ext>
                  </a:extLst>
                </a:gridCol>
              </a:tblGrid>
              <a:tr h="387362">
                <a:tc>
                  <a:txBody>
                    <a:bodyPr/>
                    <a:lstStyle/>
                    <a:p>
                      <a:pPr algn="r" fontAlgn="b"/>
                      <a:r>
                        <a:rPr lang="en-US" sz="2000" u="none" strike="noStrike" dirty="0" err="1">
                          <a:solidFill>
                            <a:schemeClr val="tx1">
                              <a:lumMod val="95000"/>
                              <a:lumOff val="5000"/>
                            </a:schemeClr>
                          </a:solidFill>
                          <a:effectLst/>
                        </a:rPr>
                        <a:t>Doktora</a:t>
                      </a:r>
                      <a:r>
                        <a:rPr lang="en-US" sz="2000" u="none" strike="noStrike" dirty="0">
                          <a:solidFill>
                            <a:schemeClr val="tx1">
                              <a:lumMod val="95000"/>
                              <a:lumOff val="5000"/>
                            </a:schemeClr>
                          </a:solidFill>
                          <a:effectLst/>
                        </a:rPr>
                        <a:t> </a:t>
                      </a:r>
                      <a:r>
                        <a:rPr lang="en-US" sz="2000" u="none" strike="noStrike" dirty="0" err="1">
                          <a:solidFill>
                            <a:schemeClr val="tx1">
                              <a:lumMod val="95000"/>
                              <a:lumOff val="5000"/>
                            </a:schemeClr>
                          </a:solidFill>
                          <a:effectLst/>
                        </a:rPr>
                        <a:t>Derecesi</a:t>
                      </a:r>
                      <a:endParaRPr lang="en-US" sz="2000" b="0" i="0" u="none" strike="noStrike" dirty="0">
                        <a:solidFill>
                          <a:schemeClr val="tx1">
                            <a:lumMod val="95000"/>
                            <a:lumOff val="5000"/>
                          </a:schemeClr>
                        </a:solidFill>
                        <a:effectLst/>
                        <a:latin typeface="Calibri" panose="020F0502020204030204" pitchFamily="34" charset="0"/>
                      </a:endParaRPr>
                    </a:p>
                  </a:txBody>
                  <a:tcPr marL="9525" marR="9525" marT="9525" marB="0" anchor="b">
                    <a:solidFill>
                      <a:srgbClr val="F2F2F2"/>
                    </a:solidFill>
                  </a:tcPr>
                </a:tc>
                <a:tc>
                  <a:txBody>
                    <a:bodyPr/>
                    <a:lstStyle/>
                    <a:p>
                      <a:pPr algn="r" fontAlgn="b"/>
                      <a:r>
                        <a:rPr lang="en-TR" sz="2000" u="none" strike="noStrike">
                          <a:solidFill>
                            <a:schemeClr val="tx1">
                              <a:lumMod val="95000"/>
                              <a:lumOff val="5000"/>
                            </a:schemeClr>
                          </a:solidFill>
                          <a:effectLst/>
                        </a:rPr>
                        <a:t>60</a:t>
                      </a:r>
                      <a:endParaRPr lang="en-TR" sz="2000" b="0" i="0" u="none" strike="noStrike">
                        <a:solidFill>
                          <a:schemeClr val="tx1">
                            <a:lumMod val="95000"/>
                            <a:lumOff val="5000"/>
                          </a:schemeClr>
                        </a:solidFill>
                        <a:effectLst/>
                        <a:latin typeface="Calibri" panose="020F0502020204030204" pitchFamily="34" charset="0"/>
                      </a:endParaRPr>
                    </a:p>
                  </a:txBody>
                  <a:tcPr marL="9525" marR="9525" marT="9525" marB="0" anchor="b">
                    <a:solidFill>
                      <a:srgbClr val="F2F2F2"/>
                    </a:solidFill>
                  </a:tcPr>
                </a:tc>
                <a:extLst>
                  <a:ext uri="{0D108BD9-81ED-4DB2-BD59-A6C34878D82A}">
                    <a16:rowId xmlns:a16="http://schemas.microsoft.com/office/drawing/2014/main" val="1990592898"/>
                  </a:ext>
                </a:extLst>
              </a:tr>
              <a:tr h="387362">
                <a:tc>
                  <a:txBody>
                    <a:bodyPr/>
                    <a:lstStyle/>
                    <a:p>
                      <a:pPr algn="r" fontAlgn="b"/>
                      <a:r>
                        <a:rPr lang="en-US" sz="2000" u="none" strike="noStrike" dirty="0">
                          <a:solidFill>
                            <a:schemeClr val="tx1">
                              <a:lumMod val="95000"/>
                              <a:lumOff val="5000"/>
                            </a:schemeClr>
                          </a:solidFill>
                          <a:effectLst/>
                        </a:rPr>
                        <a:t>Y. </a:t>
                      </a:r>
                      <a:r>
                        <a:rPr lang="en-US" sz="2000" u="none" strike="noStrike" dirty="0" err="1">
                          <a:solidFill>
                            <a:schemeClr val="tx1">
                              <a:lumMod val="95000"/>
                              <a:lumOff val="5000"/>
                            </a:schemeClr>
                          </a:solidFill>
                          <a:effectLst/>
                        </a:rPr>
                        <a:t>Lisans</a:t>
                      </a:r>
                      <a:r>
                        <a:rPr lang="en-US" sz="2000" u="none" strike="noStrike" dirty="0">
                          <a:solidFill>
                            <a:schemeClr val="tx1">
                              <a:lumMod val="95000"/>
                              <a:lumOff val="5000"/>
                            </a:schemeClr>
                          </a:solidFill>
                          <a:effectLst/>
                        </a:rPr>
                        <a:t> </a:t>
                      </a:r>
                      <a:r>
                        <a:rPr lang="en-US" sz="2000" u="none" strike="noStrike" dirty="0" err="1">
                          <a:solidFill>
                            <a:schemeClr val="tx1">
                              <a:lumMod val="95000"/>
                              <a:lumOff val="5000"/>
                            </a:schemeClr>
                          </a:solidFill>
                          <a:effectLst/>
                        </a:rPr>
                        <a:t>Derecesi</a:t>
                      </a:r>
                      <a:endParaRPr lang="en-US" sz="2000" b="0" i="0" u="none" strike="noStrike" dirty="0">
                        <a:solidFill>
                          <a:schemeClr val="tx1">
                            <a:lumMod val="95000"/>
                            <a:lumOff val="5000"/>
                          </a:schemeClr>
                        </a:solidFill>
                        <a:effectLst/>
                        <a:latin typeface="Calibri" panose="020F0502020204030204" pitchFamily="34" charset="0"/>
                      </a:endParaRPr>
                    </a:p>
                  </a:txBody>
                  <a:tcPr marL="9525" marR="9525" marT="9525" marB="0" anchor="b">
                    <a:solidFill>
                      <a:srgbClr val="F2F2F2"/>
                    </a:solidFill>
                  </a:tcPr>
                </a:tc>
                <a:tc>
                  <a:txBody>
                    <a:bodyPr/>
                    <a:lstStyle/>
                    <a:p>
                      <a:pPr algn="r" fontAlgn="b"/>
                      <a:r>
                        <a:rPr lang="en-TR" sz="2000" u="none" strike="noStrike">
                          <a:solidFill>
                            <a:schemeClr val="tx1">
                              <a:lumMod val="95000"/>
                              <a:lumOff val="5000"/>
                            </a:schemeClr>
                          </a:solidFill>
                          <a:effectLst/>
                        </a:rPr>
                        <a:t>11</a:t>
                      </a:r>
                      <a:endParaRPr lang="en-TR" sz="2000" b="0" i="0" u="none" strike="noStrike">
                        <a:solidFill>
                          <a:schemeClr val="tx1">
                            <a:lumMod val="95000"/>
                            <a:lumOff val="5000"/>
                          </a:schemeClr>
                        </a:solidFill>
                        <a:effectLst/>
                        <a:latin typeface="Calibri" panose="020F0502020204030204" pitchFamily="34" charset="0"/>
                      </a:endParaRPr>
                    </a:p>
                  </a:txBody>
                  <a:tcPr marL="9525" marR="9525" marT="9525" marB="0" anchor="b">
                    <a:solidFill>
                      <a:srgbClr val="F2F2F2"/>
                    </a:solidFill>
                  </a:tcPr>
                </a:tc>
                <a:extLst>
                  <a:ext uri="{0D108BD9-81ED-4DB2-BD59-A6C34878D82A}">
                    <a16:rowId xmlns:a16="http://schemas.microsoft.com/office/drawing/2014/main" val="2142560684"/>
                  </a:ext>
                </a:extLst>
              </a:tr>
              <a:tr h="387362">
                <a:tc>
                  <a:txBody>
                    <a:bodyPr/>
                    <a:lstStyle/>
                    <a:p>
                      <a:pPr algn="r" fontAlgn="b"/>
                      <a:r>
                        <a:rPr lang="en-US" sz="2000" u="none" strike="noStrike" dirty="0" err="1">
                          <a:solidFill>
                            <a:schemeClr val="tx1">
                              <a:lumMod val="95000"/>
                              <a:lumOff val="5000"/>
                            </a:schemeClr>
                          </a:solidFill>
                          <a:effectLst/>
                        </a:rPr>
                        <a:t>Lisans</a:t>
                      </a:r>
                      <a:r>
                        <a:rPr lang="en-US" sz="2000" u="none" strike="noStrike" dirty="0">
                          <a:solidFill>
                            <a:schemeClr val="tx1">
                              <a:lumMod val="95000"/>
                              <a:lumOff val="5000"/>
                            </a:schemeClr>
                          </a:solidFill>
                          <a:effectLst/>
                        </a:rPr>
                        <a:t> </a:t>
                      </a:r>
                      <a:r>
                        <a:rPr lang="en-US" sz="2000" u="none" strike="noStrike" dirty="0" err="1">
                          <a:solidFill>
                            <a:schemeClr val="tx1">
                              <a:lumMod val="95000"/>
                              <a:lumOff val="5000"/>
                            </a:schemeClr>
                          </a:solidFill>
                          <a:effectLst/>
                        </a:rPr>
                        <a:t>Derecesi</a:t>
                      </a:r>
                      <a:endParaRPr lang="en-US" sz="2000" b="0" i="0" u="none" strike="noStrike" dirty="0">
                        <a:solidFill>
                          <a:schemeClr val="tx1">
                            <a:lumMod val="95000"/>
                            <a:lumOff val="5000"/>
                          </a:schemeClr>
                        </a:solidFill>
                        <a:effectLst/>
                        <a:latin typeface="Calibri" panose="020F0502020204030204" pitchFamily="34" charset="0"/>
                      </a:endParaRPr>
                    </a:p>
                  </a:txBody>
                  <a:tcPr marL="9525" marR="9525" marT="9525" marB="0" anchor="b">
                    <a:solidFill>
                      <a:srgbClr val="F2F2F2"/>
                    </a:solidFill>
                  </a:tcPr>
                </a:tc>
                <a:tc>
                  <a:txBody>
                    <a:bodyPr/>
                    <a:lstStyle/>
                    <a:p>
                      <a:pPr algn="r" fontAlgn="b"/>
                      <a:r>
                        <a:rPr lang="en-TR" sz="2000" u="none" strike="noStrike" dirty="0">
                          <a:solidFill>
                            <a:schemeClr val="tx1">
                              <a:lumMod val="95000"/>
                              <a:lumOff val="5000"/>
                            </a:schemeClr>
                          </a:solidFill>
                          <a:effectLst/>
                        </a:rPr>
                        <a:t>7</a:t>
                      </a:r>
                      <a:endParaRPr lang="en-TR" sz="2000" b="0" i="0" u="none" strike="noStrike" dirty="0">
                        <a:solidFill>
                          <a:schemeClr val="tx1">
                            <a:lumMod val="95000"/>
                            <a:lumOff val="5000"/>
                          </a:schemeClr>
                        </a:solidFill>
                        <a:effectLst/>
                        <a:latin typeface="Calibri" panose="020F0502020204030204" pitchFamily="34" charset="0"/>
                      </a:endParaRPr>
                    </a:p>
                  </a:txBody>
                  <a:tcPr marL="9525" marR="9525" marT="9525" marB="0" anchor="b">
                    <a:solidFill>
                      <a:srgbClr val="F2F2F2"/>
                    </a:solidFill>
                  </a:tcPr>
                </a:tc>
                <a:extLst>
                  <a:ext uri="{0D108BD9-81ED-4DB2-BD59-A6C34878D82A}">
                    <a16:rowId xmlns:a16="http://schemas.microsoft.com/office/drawing/2014/main" val="1622581893"/>
                  </a:ext>
                </a:extLst>
              </a:tr>
              <a:tr h="387362">
                <a:tc>
                  <a:txBody>
                    <a:bodyPr/>
                    <a:lstStyle/>
                    <a:p>
                      <a:pPr algn="r" fontAlgn="b"/>
                      <a:r>
                        <a:rPr lang="en-US" sz="2000" u="none" strike="noStrike" dirty="0" err="1">
                          <a:solidFill>
                            <a:schemeClr val="tx1">
                              <a:lumMod val="95000"/>
                              <a:lumOff val="5000"/>
                            </a:schemeClr>
                          </a:solidFill>
                          <a:effectLst/>
                        </a:rPr>
                        <a:t>Doktora</a:t>
                      </a:r>
                      <a:r>
                        <a:rPr lang="en-US" sz="2000" u="none" strike="noStrike" dirty="0">
                          <a:solidFill>
                            <a:schemeClr val="tx1">
                              <a:lumMod val="95000"/>
                              <a:lumOff val="5000"/>
                            </a:schemeClr>
                          </a:solidFill>
                          <a:effectLst/>
                        </a:rPr>
                        <a:t> </a:t>
                      </a:r>
                      <a:r>
                        <a:rPr lang="en-US" sz="2000" u="none" strike="noStrike" dirty="0" err="1">
                          <a:solidFill>
                            <a:schemeClr val="tx1">
                              <a:lumMod val="95000"/>
                              <a:lumOff val="5000"/>
                            </a:schemeClr>
                          </a:solidFill>
                          <a:effectLst/>
                        </a:rPr>
                        <a:t>Öğrencisi</a:t>
                      </a:r>
                      <a:endParaRPr lang="en-US" sz="2000" b="0" i="0" u="none" strike="noStrike" dirty="0">
                        <a:solidFill>
                          <a:schemeClr val="tx1">
                            <a:lumMod val="95000"/>
                            <a:lumOff val="5000"/>
                          </a:schemeClr>
                        </a:solidFill>
                        <a:effectLst/>
                        <a:latin typeface="Calibri" panose="020F0502020204030204" pitchFamily="34" charset="0"/>
                      </a:endParaRPr>
                    </a:p>
                  </a:txBody>
                  <a:tcPr marL="9525" marR="9525" marT="9525" marB="0" anchor="b">
                    <a:solidFill>
                      <a:srgbClr val="F2F2F2"/>
                    </a:solidFill>
                  </a:tcPr>
                </a:tc>
                <a:tc>
                  <a:txBody>
                    <a:bodyPr/>
                    <a:lstStyle/>
                    <a:p>
                      <a:pPr algn="r" fontAlgn="b"/>
                      <a:r>
                        <a:rPr lang="en-TR" sz="2000" u="none" strike="noStrike">
                          <a:solidFill>
                            <a:schemeClr val="tx1">
                              <a:lumMod val="95000"/>
                              <a:lumOff val="5000"/>
                            </a:schemeClr>
                          </a:solidFill>
                          <a:effectLst/>
                        </a:rPr>
                        <a:t>19</a:t>
                      </a:r>
                      <a:endParaRPr lang="en-TR" sz="2000" b="0" i="0" u="none" strike="noStrike">
                        <a:solidFill>
                          <a:schemeClr val="tx1">
                            <a:lumMod val="95000"/>
                            <a:lumOff val="5000"/>
                          </a:schemeClr>
                        </a:solidFill>
                        <a:effectLst/>
                        <a:latin typeface="Calibri" panose="020F0502020204030204" pitchFamily="34" charset="0"/>
                      </a:endParaRPr>
                    </a:p>
                  </a:txBody>
                  <a:tcPr marL="9525" marR="9525" marT="9525" marB="0" anchor="b">
                    <a:solidFill>
                      <a:srgbClr val="F2F2F2"/>
                    </a:solidFill>
                  </a:tcPr>
                </a:tc>
                <a:extLst>
                  <a:ext uri="{0D108BD9-81ED-4DB2-BD59-A6C34878D82A}">
                    <a16:rowId xmlns:a16="http://schemas.microsoft.com/office/drawing/2014/main" val="2744941400"/>
                  </a:ext>
                </a:extLst>
              </a:tr>
              <a:tr h="387362">
                <a:tc>
                  <a:txBody>
                    <a:bodyPr/>
                    <a:lstStyle/>
                    <a:p>
                      <a:pPr algn="r" fontAlgn="b"/>
                      <a:r>
                        <a:rPr lang="en-US" sz="2000" u="none" strike="noStrike" dirty="0">
                          <a:solidFill>
                            <a:schemeClr val="tx1">
                              <a:lumMod val="95000"/>
                              <a:lumOff val="5000"/>
                            </a:schemeClr>
                          </a:solidFill>
                          <a:effectLst/>
                        </a:rPr>
                        <a:t>Y. </a:t>
                      </a:r>
                      <a:r>
                        <a:rPr lang="en-US" sz="2000" u="none" strike="noStrike" dirty="0" err="1">
                          <a:solidFill>
                            <a:schemeClr val="tx1">
                              <a:lumMod val="95000"/>
                              <a:lumOff val="5000"/>
                            </a:schemeClr>
                          </a:solidFill>
                          <a:effectLst/>
                        </a:rPr>
                        <a:t>Lisans</a:t>
                      </a:r>
                      <a:r>
                        <a:rPr lang="en-US" sz="2000" u="none" strike="noStrike" dirty="0">
                          <a:solidFill>
                            <a:schemeClr val="tx1">
                              <a:lumMod val="95000"/>
                              <a:lumOff val="5000"/>
                            </a:schemeClr>
                          </a:solidFill>
                          <a:effectLst/>
                        </a:rPr>
                        <a:t> </a:t>
                      </a:r>
                      <a:r>
                        <a:rPr lang="en-US" sz="2000" u="none" strike="noStrike" dirty="0" err="1">
                          <a:solidFill>
                            <a:schemeClr val="tx1">
                              <a:lumMod val="95000"/>
                              <a:lumOff val="5000"/>
                            </a:schemeClr>
                          </a:solidFill>
                          <a:effectLst/>
                        </a:rPr>
                        <a:t>Öğrencisi</a:t>
                      </a:r>
                      <a:endParaRPr lang="en-US" sz="2000" b="0" i="0" u="none" strike="noStrike" dirty="0">
                        <a:solidFill>
                          <a:schemeClr val="tx1">
                            <a:lumMod val="95000"/>
                            <a:lumOff val="5000"/>
                          </a:schemeClr>
                        </a:solidFill>
                        <a:effectLst/>
                        <a:latin typeface="Calibri" panose="020F0502020204030204" pitchFamily="34" charset="0"/>
                      </a:endParaRPr>
                    </a:p>
                  </a:txBody>
                  <a:tcPr marL="9525" marR="9525" marT="9525" marB="0" anchor="b">
                    <a:solidFill>
                      <a:srgbClr val="F2F2F2"/>
                    </a:solidFill>
                  </a:tcPr>
                </a:tc>
                <a:tc>
                  <a:txBody>
                    <a:bodyPr/>
                    <a:lstStyle/>
                    <a:p>
                      <a:pPr algn="r" fontAlgn="b"/>
                      <a:r>
                        <a:rPr lang="en-TR" sz="2000" u="none" strike="noStrike">
                          <a:solidFill>
                            <a:schemeClr val="tx1">
                              <a:lumMod val="95000"/>
                              <a:lumOff val="5000"/>
                            </a:schemeClr>
                          </a:solidFill>
                          <a:effectLst/>
                        </a:rPr>
                        <a:t>28</a:t>
                      </a:r>
                      <a:endParaRPr lang="en-TR" sz="2000" b="0" i="0" u="none" strike="noStrike">
                        <a:solidFill>
                          <a:schemeClr val="tx1">
                            <a:lumMod val="95000"/>
                            <a:lumOff val="5000"/>
                          </a:schemeClr>
                        </a:solidFill>
                        <a:effectLst/>
                        <a:latin typeface="Calibri" panose="020F0502020204030204" pitchFamily="34" charset="0"/>
                      </a:endParaRPr>
                    </a:p>
                  </a:txBody>
                  <a:tcPr marL="9525" marR="9525" marT="9525" marB="0" anchor="b">
                    <a:solidFill>
                      <a:srgbClr val="F2F2F2"/>
                    </a:solidFill>
                  </a:tcPr>
                </a:tc>
                <a:extLst>
                  <a:ext uri="{0D108BD9-81ED-4DB2-BD59-A6C34878D82A}">
                    <a16:rowId xmlns:a16="http://schemas.microsoft.com/office/drawing/2014/main" val="1540570051"/>
                  </a:ext>
                </a:extLst>
              </a:tr>
              <a:tr h="387362">
                <a:tc>
                  <a:txBody>
                    <a:bodyPr/>
                    <a:lstStyle/>
                    <a:p>
                      <a:pPr algn="r" fontAlgn="b"/>
                      <a:r>
                        <a:rPr lang="en-US" sz="2000" u="none" strike="noStrike" dirty="0" err="1">
                          <a:solidFill>
                            <a:schemeClr val="tx1">
                              <a:lumMod val="95000"/>
                              <a:lumOff val="5000"/>
                            </a:schemeClr>
                          </a:solidFill>
                          <a:effectLst/>
                        </a:rPr>
                        <a:t>Lisans</a:t>
                      </a:r>
                      <a:r>
                        <a:rPr lang="en-US" sz="2000" u="none" strike="noStrike" dirty="0">
                          <a:solidFill>
                            <a:schemeClr val="tx1">
                              <a:lumMod val="95000"/>
                              <a:lumOff val="5000"/>
                            </a:schemeClr>
                          </a:solidFill>
                          <a:effectLst/>
                        </a:rPr>
                        <a:t> </a:t>
                      </a:r>
                      <a:r>
                        <a:rPr lang="en-US" sz="2000" u="none" strike="noStrike" dirty="0" err="1">
                          <a:solidFill>
                            <a:schemeClr val="tx1">
                              <a:lumMod val="95000"/>
                              <a:lumOff val="5000"/>
                            </a:schemeClr>
                          </a:solidFill>
                          <a:effectLst/>
                        </a:rPr>
                        <a:t>Öğrencisi</a:t>
                      </a:r>
                      <a:endParaRPr lang="en-US" sz="2000" b="0" i="0" u="none" strike="noStrike" dirty="0">
                        <a:solidFill>
                          <a:schemeClr val="tx1">
                            <a:lumMod val="95000"/>
                            <a:lumOff val="5000"/>
                          </a:schemeClr>
                        </a:solidFill>
                        <a:effectLst/>
                        <a:latin typeface="Calibri" panose="020F0502020204030204" pitchFamily="34" charset="0"/>
                      </a:endParaRPr>
                    </a:p>
                  </a:txBody>
                  <a:tcPr marL="9525" marR="9525" marT="9525" marB="0" anchor="b">
                    <a:solidFill>
                      <a:srgbClr val="F2F2F2"/>
                    </a:solidFill>
                  </a:tcPr>
                </a:tc>
                <a:tc>
                  <a:txBody>
                    <a:bodyPr/>
                    <a:lstStyle/>
                    <a:p>
                      <a:pPr algn="r" fontAlgn="b"/>
                      <a:r>
                        <a:rPr lang="en-TR" sz="2000" u="none" strike="noStrike" dirty="0">
                          <a:solidFill>
                            <a:schemeClr val="tx1">
                              <a:lumMod val="95000"/>
                              <a:lumOff val="5000"/>
                            </a:schemeClr>
                          </a:solidFill>
                          <a:effectLst/>
                        </a:rPr>
                        <a:t>50</a:t>
                      </a:r>
                      <a:endParaRPr lang="en-TR" sz="2000" b="0" i="0" u="none" strike="noStrike" dirty="0">
                        <a:solidFill>
                          <a:schemeClr val="tx1">
                            <a:lumMod val="95000"/>
                            <a:lumOff val="5000"/>
                          </a:schemeClr>
                        </a:solidFill>
                        <a:effectLst/>
                        <a:latin typeface="Calibri" panose="020F0502020204030204" pitchFamily="34" charset="0"/>
                      </a:endParaRPr>
                    </a:p>
                  </a:txBody>
                  <a:tcPr marL="9525" marR="9525" marT="9525" marB="0" anchor="b">
                    <a:solidFill>
                      <a:srgbClr val="F2F2F2"/>
                    </a:solidFill>
                  </a:tcPr>
                </a:tc>
                <a:extLst>
                  <a:ext uri="{0D108BD9-81ED-4DB2-BD59-A6C34878D82A}">
                    <a16:rowId xmlns:a16="http://schemas.microsoft.com/office/drawing/2014/main" val="891155856"/>
                  </a:ext>
                </a:extLst>
              </a:tr>
            </a:tbl>
          </a:graphicData>
        </a:graphic>
      </p:graphicFrame>
      <p:graphicFrame>
        <p:nvGraphicFramePr>
          <p:cNvPr id="23" name="Table 22">
            <a:extLst>
              <a:ext uri="{FF2B5EF4-FFF2-40B4-BE49-F238E27FC236}">
                <a16:creationId xmlns:a16="http://schemas.microsoft.com/office/drawing/2014/main" id="{DEEB0A30-2B6F-7E4A-9AD3-D4E4C1529117}"/>
              </a:ext>
            </a:extLst>
          </p:cNvPr>
          <p:cNvGraphicFramePr>
            <a:graphicFrameLocks noGrp="1"/>
          </p:cNvGraphicFramePr>
          <p:nvPr>
            <p:extLst>
              <p:ext uri="{D42A27DB-BD31-4B8C-83A1-F6EECF244321}">
                <p14:modId xmlns:p14="http://schemas.microsoft.com/office/powerpoint/2010/main" val="838785672"/>
              </p:ext>
            </p:extLst>
          </p:nvPr>
        </p:nvGraphicFramePr>
        <p:xfrm>
          <a:off x="1475115" y="3690112"/>
          <a:ext cx="4549545" cy="2828925"/>
        </p:xfrm>
        <a:graphic>
          <a:graphicData uri="http://schemas.openxmlformats.org/drawingml/2006/table">
            <a:tbl>
              <a:tblPr>
                <a:tableStyleId>{5C22544A-7EE6-4342-B048-85BDC9FD1C3A}</a:tableStyleId>
              </a:tblPr>
              <a:tblGrid>
                <a:gridCol w="4120023">
                  <a:extLst>
                    <a:ext uri="{9D8B030D-6E8A-4147-A177-3AD203B41FA5}">
                      <a16:colId xmlns:a16="http://schemas.microsoft.com/office/drawing/2014/main" val="987106045"/>
                    </a:ext>
                  </a:extLst>
                </a:gridCol>
                <a:gridCol w="429522">
                  <a:extLst>
                    <a:ext uri="{9D8B030D-6E8A-4147-A177-3AD203B41FA5}">
                      <a16:colId xmlns:a16="http://schemas.microsoft.com/office/drawing/2014/main" val="1898326346"/>
                    </a:ext>
                  </a:extLst>
                </a:gridCol>
              </a:tblGrid>
              <a:tr h="190500">
                <a:tc>
                  <a:txBody>
                    <a:bodyPr/>
                    <a:lstStyle/>
                    <a:p>
                      <a:pPr algn="r" fontAlgn="b"/>
                      <a:r>
                        <a:rPr lang="en-US" sz="2000" u="none" strike="noStrike">
                          <a:effectLst/>
                        </a:rPr>
                        <a:t>Araştırmacı</a:t>
                      </a:r>
                      <a:endParaRPr lang="en-US" sz="2000" b="0" i="0" u="none" strike="noStrike">
                        <a:solidFill>
                          <a:srgbClr val="000000"/>
                        </a:solidFill>
                        <a:effectLst/>
                        <a:latin typeface="Calibri" panose="020F0502020204030204" pitchFamily="34" charset="0"/>
                      </a:endParaRPr>
                    </a:p>
                  </a:txBody>
                  <a:tcPr marL="9525" marR="9525" marT="9525" marB="0" anchor="b">
                    <a:solidFill>
                      <a:srgbClr val="F2F2F2"/>
                    </a:solidFill>
                  </a:tcPr>
                </a:tc>
                <a:tc>
                  <a:txBody>
                    <a:bodyPr/>
                    <a:lstStyle/>
                    <a:p>
                      <a:pPr algn="r" fontAlgn="b"/>
                      <a:r>
                        <a:rPr lang="en-TR" sz="2000" u="none" strike="noStrike" dirty="0">
                          <a:effectLst/>
                        </a:rPr>
                        <a:t>28</a:t>
                      </a:r>
                      <a:endParaRPr lang="en-TR" sz="2000" b="0" i="0" u="none" strike="noStrike" dirty="0">
                        <a:solidFill>
                          <a:srgbClr val="000000"/>
                        </a:solidFill>
                        <a:effectLst/>
                        <a:latin typeface="Calibri" panose="020F0502020204030204" pitchFamily="34" charset="0"/>
                      </a:endParaRPr>
                    </a:p>
                  </a:txBody>
                  <a:tcPr marL="9525" marR="9525" marT="9525" marB="0" anchor="b">
                    <a:solidFill>
                      <a:srgbClr val="F2F2F2"/>
                    </a:solidFill>
                  </a:tcPr>
                </a:tc>
                <a:extLst>
                  <a:ext uri="{0D108BD9-81ED-4DB2-BD59-A6C34878D82A}">
                    <a16:rowId xmlns:a16="http://schemas.microsoft.com/office/drawing/2014/main" val="351607104"/>
                  </a:ext>
                </a:extLst>
              </a:tr>
              <a:tr h="190500">
                <a:tc>
                  <a:txBody>
                    <a:bodyPr/>
                    <a:lstStyle/>
                    <a:p>
                      <a:pPr algn="r" fontAlgn="b"/>
                      <a:r>
                        <a:rPr lang="en-US" sz="2000" u="none" strike="noStrike" dirty="0" err="1">
                          <a:effectLst/>
                        </a:rPr>
                        <a:t>Diğer</a:t>
                      </a:r>
                      <a:endParaRPr lang="en-US" sz="2000" b="0" i="0" u="none" strike="noStrike" dirty="0">
                        <a:solidFill>
                          <a:srgbClr val="000000"/>
                        </a:solidFill>
                        <a:effectLst/>
                        <a:latin typeface="Calibri" panose="020F0502020204030204" pitchFamily="34" charset="0"/>
                      </a:endParaRPr>
                    </a:p>
                  </a:txBody>
                  <a:tcPr marL="9525" marR="9525" marT="9525" marB="0" anchor="b">
                    <a:solidFill>
                      <a:srgbClr val="F2F2F2"/>
                    </a:solidFill>
                  </a:tcPr>
                </a:tc>
                <a:tc>
                  <a:txBody>
                    <a:bodyPr/>
                    <a:lstStyle/>
                    <a:p>
                      <a:pPr algn="r" fontAlgn="b"/>
                      <a:r>
                        <a:rPr lang="en-TR" sz="2000" u="none" strike="noStrike">
                          <a:effectLst/>
                        </a:rPr>
                        <a:t>65</a:t>
                      </a:r>
                      <a:endParaRPr lang="en-TR" sz="2000" b="0" i="0" u="none" strike="noStrike">
                        <a:solidFill>
                          <a:srgbClr val="000000"/>
                        </a:solidFill>
                        <a:effectLst/>
                        <a:latin typeface="Calibri" panose="020F0502020204030204" pitchFamily="34" charset="0"/>
                      </a:endParaRPr>
                    </a:p>
                  </a:txBody>
                  <a:tcPr marL="9525" marR="9525" marT="9525" marB="0" anchor="b">
                    <a:solidFill>
                      <a:srgbClr val="F2F2F2"/>
                    </a:solidFill>
                  </a:tcPr>
                </a:tc>
                <a:extLst>
                  <a:ext uri="{0D108BD9-81ED-4DB2-BD59-A6C34878D82A}">
                    <a16:rowId xmlns:a16="http://schemas.microsoft.com/office/drawing/2014/main" val="877392563"/>
                  </a:ext>
                </a:extLst>
              </a:tr>
              <a:tr h="190500">
                <a:tc>
                  <a:txBody>
                    <a:bodyPr/>
                    <a:lstStyle/>
                    <a:p>
                      <a:pPr algn="r" fontAlgn="b"/>
                      <a:r>
                        <a:rPr lang="en-US" sz="2000" u="none" strike="noStrike">
                          <a:effectLst/>
                        </a:rPr>
                        <a:t>Öğretim Üyesi</a:t>
                      </a:r>
                      <a:endParaRPr lang="en-US" sz="2000" b="0" i="0" u="none" strike="noStrike">
                        <a:solidFill>
                          <a:srgbClr val="000000"/>
                        </a:solidFill>
                        <a:effectLst/>
                        <a:latin typeface="Calibri" panose="020F0502020204030204" pitchFamily="34" charset="0"/>
                      </a:endParaRPr>
                    </a:p>
                  </a:txBody>
                  <a:tcPr marL="9525" marR="9525" marT="9525" marB="0" anchor="b">
                    <a:solidFill>
                      <a:srgbClr val="F2F2F2"/>
                    </a:solidFill>
                  </a:tcPr>
                </a:tc>
                <a:tc>
                  <a:txBody>
                    <a:bodyPr/>
                    <a:lstStyle/>
                    <a:p>
                      <a:pPr algn="r" fontAlgn="b"/>
                      <a:r>
                        <a:rPr lang="en-TR" sz="2000" u="none" strike="noStrike">
                          <a:effectLst/>
                        </a:rPr>
                        <a:t>41</a:t>
                      </a:r>
                      <a:endParaRPr lang="en-TR" sz="2000" b="0" i="0" u="none" strike="noStrike">
                        <a:solidFill>
                          <a:srgbClr val="000000"/>
                        </a:solidFill>
                        <a:effectLst/>
                        <a:latin typeface="Calibri" panose="020F0502020204030204" pitchFamily="34" charset="0"/>
                      </a:endParaRPr>
                    </a:p>
                  </a:txBody>
                  <a:tcPr marL="9525" marR="9525" marT="9525" marB="0" anchor="b">
                    <a:solidFill>
                      <a:srgbClr val="F2F2F2"/>
                    </a:solidFill>
                  </a:tcPr>
                </a:tc>
                <a:extLst>
                  <a:ext uri="{0D108BD9-81ED-4DB2-BD59-A6C34878D82A}">
                    <a16:rowId xmlns:a16="http://schemas.microsoft.com/office/drawing/2014/main" val="3406712794"/>
                  </a:ext>
                </a:extLst>
              </a:tr>
              <a:tr h="190500">
                <a:tc>
                  <a:txBody>
                    <a:bodyPr/>
                    <a:lstStyle/>
                    <a:p>
                      <a:pPr algn="r" fontAlgn="b"/>
                      <a:r>
                        <a:rPr lang="en-US" sz="2000" u="none" strike="noStrike">
                          <a:effectLst/>
                        </a:rPr>
                        <a:t>Bursiyer</a:t>
                      </a:r>
                      <a:endParaRPr lang="en-US" sz="2000" b="0" i="0" u="none" strike="noStrike">
                        <a:solidFill>
                          <a:srgbClr val="000000"/>
                        </a:solidFill>
                        <a:effectLst/>
                        <a:latin typeface="Calibri" panose="020F0502020204030204" pitchFamily="34" charset="0"/>
                      </a:endParaRPr>
                    </a:p>
                  </a:txBody>
                  <a:tcPr marL="9525" marR="9525" marT="9525" marB="0" anchor="b">
                    <a:solidFill>
                      <a:srgbClr val="F2F2F2"/>
                    </a:solidFill>
                  </a:tcPr>
                </a:tc>
                <a:tc>
                  <a:txBody>
                    <a:bodyPr/>
                    <a:lstStyle/>
                    <a:p>
                      <a:pPr algn="r" fontAlgn="b"/>
                      <a:r>
                        <a:rPr lang="en-TR" sz="2000" u="none" strike="noStrike">
                          <a:effectLst/>
                        </a:rPr>
                        <a:t>5</a:t>
                      </a:r>
                      <a:endParaRPr lang="en-TR" sz="2000" b="0" i="0" u="none" strike="noStrike">
                        <a:solidFill>
                          <a:srgbClr val="000000"/>
                        </a:solidFill>
                        <a:effectLst/>
                        <a:latin typeface="Calibri" panose="020F0502020204030204" pitchFamily="34" charset="0"/>
                      </a:endParaRPr>
                    </a:p>
                  </a:txBody>
                  <a:tcPr marL="9525" marR="9525" marT="9525" marB="0" anchor="b">
                    <a:solidFill>
                      <a:srgbClr val="F2F2F2"/>
                    </a:solidFill>
                  </a:tcPr>
                </a:tc>
                <a:extLst>
                  <a:ext uri="{0D108BD9-81ED-4DB2-BD59-A6C34878D82A}">
                    <a16:rowId xmlns:a16="http://schemas.microsoft.com/office/drawing/2014/main" val="3208914119"/>
                  </a:ext>
                </a:extLst>
              </a:tr>
              <a:tr h="190500">
                <a:tc>
                  <a:txBody>
                    <a:bodyPr/>
                    <a:lstStyle/>
                    <a:p>
                      <a:pPr algn="r" fontAlgn="b"/>
                      <a:r>
                        <a:rPr lang="en-US" sz="2000" u="none" strike="noStrike" dirty="0" err="1">
                          <a:effectLst/>
                        </a:rPr>
                        <a:t>Araştırma</a:t>
                      </a:r>
                      <a:r>
                        <a:rPr lang="en-US" sz="2000" u="none" strike="noStrike" dirty="0">
                          <a:effectLst/>
                        </a:rPr>
                        <a:t> </a:t>
                      </a:r>
                      <a:r>
                        <a:rPr lang="en-US" sz="2000" u="none" strike="noStrike" dirty="0" err="1">
                          <a:effectLst/>
                        </a:rPr>
                        <a:t>Görevlisi</a:t>
                      </a:r>
                      <a:endParaRPr lang="en-US" sz="2000" b="0" i="0" u="none" strike="noStrike" dirty="0">
                        <a:solidFill>
                          <a:srgbClr val="000000"/>
                        </a:solidFill>
                        <a:effectLst/>
                        <a:latin typeface="Calibri" panose="020F0502020204030204" pitchFamily="34" charset="0"/>
                      </a:endParaRPr>
                    </a:p>
                  </a:txBody>
                  <a:tcPr marL="9525" marR="9525" marT="9525" marB="0" anchor="b">
                    <a:solidFill>
                      <a:srgbClr val="F2F2F2"/>
                    </a:solidFill>
                  </a:tcPr>
                </a:tc>
                <a:tc>
                  <a:txBody>
                    <a:bodyPr/>
                    <a:lstStyle/>
                    <a:p>
                      <a:pPr algn="r" fontAlgn="b"/>
                      <a:r>
                        <a:rPr lang="en-TR" sz="2000" u="none" strike="noStrike">
                          <a:effectLst/>
                        </a:rPr>
                        <a:t>9</a:t>
                      </a:r>
                      <a:endParaRPr lang="en-TR" sz="2000" b="0" i="0" u="none" strike="noStrike">
                        <a:solidFill>
                          <a:srgbClr val="000000"/>
                        </a:solidFill>
                        <a:effectLst/>
                        <a:latin typeface="Calibri" panose="020F0502020204030204" pitchFamily="34" charset="0"/>
                      </a:endParaRPr>
                    </a:p>
                  </a:txBody>
                  <a:tcPr marL="9525" marR="9525" marT="9525" marB="0" anchor="b">
                    <a:solidFill>
                      <a:srgbClr val="F2F2F2"/>
                    </a:solidFill>
                  </a:tcPr>
                </a:tc>
                <a:extLst>
                  <a:ext uri="{0D108BD9-81ED-4DB2-BD59-A6C34878D82A}">
                    <a16:rowId xmlns:a16="http://schemas.microsoft.com/office/drawing/2014/main" val="2586309071"/>
                  </a:ext>
                </a:extLst>
              </a:tr>
              <a:tr h="190500">
                <a:tc>
                  <a:txBody>
                    <a:bodyPr/>
                    <a:lstStyle/>
                    <a:p>
                      <a:pPr algn="r" fontAlgn="b"/>
                      <a:r>
                        <a:rPr lang="en-US" sz="2000" u="none" strike="noStrike">
                          <a:effectLst/>
                        </a:rPr>
                        <a:t>Doktora Sonrası Araştırmacı</a:t>
                      </a:r>
                      <a:endParaRPr lang="en-US" sz="2000" b="0" i="0" u="none" strike="noStrike">
                        <a:solidFill>
                          <a:srgbClr val="000000"/>
                        </a:solidFill>
                        <a:effectLst/>
                        <a:latin typeface="Calibri" panose="020F0502020204030204" pitchFamily="34" charset="0"/>
                      </a:endParaRPr>
                    </a:p>
                  </a:txBody>
                  <a:tcPr marL="9525" marR="9525" marT="9525" marB="0" anchor="b">
                    <a:solidFill>
                      <a:srgbClr val="F2F2F2"/>
                    </a:solidFill>
                  </a:tcPr>
                </a:tc>
                <a:tc>
                  <a:txBody>
                    <a:bodyPr/>
                    <a:lstStyle/>
                    <a:p>
                      <a:pPr algn="r" fontAlgn="b"/>
                      <a:r>
                        <a:rPr lang="en-TR" sz="2000" u="none" strike="noStrike">
                          <a:effectLst/>
                        </a:rPr>
                        <a:t>8</a:t>
                      </a:r>
                      <a:endParaRPr lang="en-TR" sz="2000" b="0" i="0" u="none" strike="noStrike">
                        <a:solidFill>
                          <a:srgbClr val="000000"/>
                        </a:solidFill>
                        <a:effectLst/>
                        <a:latin typeface="Calibri" panose="020F0502020204030204" pitchFamily="34" charset="0"/>
                      </a:endParaRPr>
                    </a:p>
                  </a:txBody>
                  <a:tcPr marL="9525" marR="9525" marT="9525" marB="0" anchor="b">
                    <a:solidFill>
                      <a:srgbClr val="F2F2F2"/>
                    </a:solidFill>
                  </a:tcPr>
                </a:tc>
                <a:extLst>
                  <a:ext uri="{0D108BD9-81ED-4DB2-BD59-A6C34878D82A}">
                    <a16:rowId xmlns:a16="http://schemas.microsoft.com/office/drawing/2014/main" val="2871042288"/>
                  </a:ext>
                </a:extLst>
              </a:tr>
              <a:tr h="190500">
                <a:tc>
                  <a:txBody>
                    <a:bodyPr/>
                    <a:lstStyle/>
                    <a:p>
                      <a:pPr algn="r" fontAlgn="b"/>
                      <a:r>
                        <a:rPr lang="en-US" sz="2000" u="none" strike="noStrike">
                          <a:effectLst/>
                        </a:rPr>
                        <a:t>Uzman</a:t>
                      </a:r>
                      <a:endParaRPr lang="en-US" sz="2000" b="0" i="0" u="none" strike="noStrike">
                        <a:solidFill>
                          <a:srgbClr val="000000"/>
                        </a:solidFill>
                        <a:effectLst/>
                        <a:latin typeface="Calibri" panose="020F0502020204030204" pitchFamily="34" charset="0"/>
                      </a:endParaRPr>
                    </a:p>
                  </a:txBody>
                  <a:tcPr marL="9525" marR="9525" marT="9525" marB="0" anchor="b">
                    <a:solidFill>
                      <a:srgbClr val="F2F2F2"/>
                    </a:solidFill>
                  </a:tcPr>
                </a:tc>
                <a:tc>
                  <a:txBody>
                    <a:bodyPr/>
                    <a:lstStyle/>
                    <a:p>
                      <a:pPr algn="r" fontAlgn="b"/>
                      <a:r>
                        <a:rPr lang="en-TR" sz="2000" u="none" strike="noStrike">
                          <a:effectLst/>
                        </a:rPr>
                        <a:t>8</a:t>
                      </a:r>
                      <a:endParaRPr lang="en-TR" sz="2000" b="0" i="0" u="none" strike="noStrike">
                        <a:solidFill>
                          <a:srgbClr val="000000"/>
                        </a:solidFill>
                        <a:effectLst/>
                        <a:latin typeface="Calibri" panose="020F0502020204030204" pitchFamily="34" charset="0"/>
                      </a:endParaRPr>
                    </a:p>
                  </a:txBody>
                  <a:tcPr marL="9525" marR="9525" marT="9525" marB="0" anchor="b">
                    <a:solidFill>
                      <a:srgbClr val="F2F2F2"/>
                    </a:solidFill>
                  </a:tcPr>
                </a:tc>
                <a:extLst>
                  <a:ext uri="{0D108BD9-81ED-4DB2-BD59-A6C34878D82A}">
                    <a16:rowId xmlns:a16="http://schemas.microsoft.com/office/drawing/2014/main" val="2306596590"/>
                  </a:ext>
                </a:extLst>
              </a:tr>
              <a:tr h="190500">
                <a:tc>
                  <a:txBody>
                    <a:bodyPr/>
                    <a:lstStyle/>
                    <a:p>
                      <a:pPr algn="r" fontAlgn="b"/>
                      <a:r>
                        <a:rPr lang="en-US" sz="2000" u="none" strike="noStrike">
                          <a:effectLst/>
                        </a:rPr>
                        <a:t>Üniversite dışı kamu kurumu personeli</a:t>
                      </a:r>
                      <a:endParaRPr lang="en-US" sz="2000" b="0" i="0" u="none" strike="noStrike">
                        <a:solidFill>
                          <a:srgbClr val="000000"/>
                        </a:solidFill>
                        <a:effectLst/>
                        <a:latin typeface="Calibri" panose="020F0502020204030204" pitchFamily="34" charset="0"/>
                      </a:endParaRPr>
                    </a:p>
                  </a:txBody>
                  <a:tcPr marL="9525" marR="9525" marT="9525" marB="0" anchor="b">
                    <a:solidFill>
                      <a:srgbClr val="F2F2F2"/>
                    </a:solidFill>
                  </a:tcPr>
                </a:tc>
                <a:tc>
                  <a:txBody>
                    <a:bodyPr/>
                    <a:lstStyle/>
                    <a:p>
                      <a:pPr algn="r" fontAlgn="b"/>
                      <a:r>
                        <a:rPr lang="en-TR" sz="2000" u="none" strike="noStrike">
                          <a:effectLst/>
                        </a:rPr>
                        <a:t>7</a:t>
                      </a:r>
                      <a:endParaRPr lang="en-TR" sz="2000" b="0" i="0" u="none" strike="noStrike">
                        <a:solidFill>
                          <a:srgbClr val="000000"/>
                        </a:solidFill>
                        <a:effectLst/>
                        <a:latin typeface="Calibri" panose="020F0502020204030204" pitchFamily="34" charset="0"/>
                      </a:endParaRPr>
                    </a:p>
                  </a:txBody>
                  <a:tcPr marL="9525" marR="9525" marT="9525" marB="0" anchor="b">
                    <a:solidFill>
                      <a:srgbClr val="F2F2F2"/>
                    </a:solidFill>
                  </a:tcPr>
                </a:tc>
                <a:extLst>
                  <a:ext uri="{0D108BD9-81ED-4DB2-BD59-A6C34878D82A}">
                    <a16:rowId xmlns:a16="http://schemas.microsoft.com/office/drawing/2014/main" val="1037070838"/>
                  </a:ext>
                </a:extLst>
              </a:tr>
              <a:tr h="190500">
                <a:tc>
                  <a:txBody>
                    <a:bodyPr/>
                    <a:lstStyle/>
                    <a:p>
                      <a:pPr algn="r" fontAlgn="b"/>
                      <a:r>
                        <a:rPr lang="en-US" sz="2000" u="none" strike="noStrike">
                          <a:effectLst/>
                        </a:rPr>
                        <a:t>Öğretim Görevlisi</a:t>
                      </a:r>
                      <a:endParaRPr lang="en-US" sz="2000" b="0" i="0" u="none" strike="noStrike">
                        <a:solidFill>
                          <a:srgbClr val="000000"/>
                        </a:solidFill>
                        <a:effectLst/>
                        <a:latin typeface="Calibri" panose="020F0502020204030204" pitchFamily="34" charset="0"/>
                      </a:endParaRPr>
                    </a:p>
                  </a:txBody>
                  <a:tcPr marL="9525" marR="9525" marT="9525" marB="0" anchor="b">
                    <a:solidFill>
                      <a:srgbClr val="F2F2F2"/>
                    </a:solidFill>
                  </a:tcPr>
                </a:tc>
                <a:tc>
                  <a:txBody>
                    <a:bodyPr/>
                    <a:lstStyle/>
                    <a:p>
                      <a:pPr algn="r" fontAlgn="b"/>
                      <a:r>
                        <a:rPr lang="en-TR" sz="2000" u="none" strike="noStrike" dirty="0">
                          <a:effectLst/>
                        </a:rPr>
                        <a:t>4</a:t>
                      </a:r>
                      <a:endParaRPr lang="en-TR" sz="2000" b="0" i="0" u="none" strike="noStrike" dirty="0">
                        <a:solidFill>
                          <a:srgbClr val="000000"/>
                        </a:solidFill>
                        <a:effectLst/>
                        <a:latin typeface="Calibri" panose="020F0502020204030204" pitchFamily="34" charset="0"/>
                      </a:endParaRPr>
                    </a:p>
                  </a:txBody>
                  <a:tcPr marL="9525" marR="9525" marT="9525" marB="0" anchor="b">
                    <a:solidFill>
                      <a:srgbClr val="F2F2F2"/>
                    </a:solidFill>
                  </a:tcPr>
                </a:tc>
                <a:extLst>
                  <a:ext uri="{0D108BD9-81ED-4DB2-BD59-A6C34878D82A}">
                    <a16:rowId xmlns:a16="http://schemas.microsoft.com/office/drawing/2014/main" val="12887449"/>
                  </a:ext>
                </a:extLst>
              </a:tr>
            </a:tbl>
          </a:graphicData>
        </a:graphic>
      </p:graphicFrame>
      <p:pic>
        <p:nvPicPr>
          <p:cNvPr id="25" name="Picture 24">
            <a:extLst>
              <a:ext uri="{FF2B5EF4-FFF2-40B4-BE49-F238E27FC236}">
                <a16:creationId xmlns:a16="http://schemas.microsoft.com/office/drawing/2014/main" id="{468BB109-A617-4048-8FB5-1B202B4BE7EA}"/>
              </a:ext>
            </a:extLst>
          </p:cNvPr>
          <p:cNvPicPr>
            <a:picLocks noChangeAspect="1"/>
          </p:cNvPicPr>
          <p:nvPr/>
        </p:nvPicPr>
        <p:blipFill rotWithShape="1">
          <a:blip r:embed="rId7"/>
          <a:srcRect l="65246" t="22031" r="2090" b="25944"/>
          <a:stretch/>
        </p:blipFill>
        <p:spPr>
          <a:xfrm>
            <a:off x="9290216" y="4152546"/>
            <a:ext cx="2734581" cy="2662149"/>
          </a:xfrm>
          <a:prstGeom prst="rect">
            <a:avLst/>
          </a:prstGeom>
        </p:spPr>
      </p:pic>
    </p:spTree>
    <p:extLst>
      <p:ext uri="{BB962C8B-B14F-4D97-AF65-F5344CB8AC3E}">
        <p14:creationId xmlns:p14="http://schemas.microsoft.com/office/powerpoint/2010/main" val="6959971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8"/>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2"/>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3"/>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26"/>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2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E25B3F51-E521-7A4B-90F1-4A59AD76F3CA}"/>
              </a:ext>
            </a:extLst>
          </p:cNvPr>
          <p:cNvSpPr>
            <a:spLocks noGrp="1"/>
          </p:cNvSpPr>
          <p:nvPr>
            <p:ph type="sldNum" sz="quarter" idx="12"/>
          </p:nvPr>
        </p:nvSpPr>
        <p:spPr>
          <a:xfrm>
            <a:off x="-128016" y="6519037"/>
            <a:ext cx="582168" cy="338963"/>
          </a:xfrm>
        </p:spPr>
        <p:txBody>
          <a:bodyPr/>
          <a:lstStyle/>
          <a:p>
            <a:fld id="{D37B9231-3471-F44A-816A-718D444B216D}" type="slidenum">
              <a:rPr lang="tr-TR" smtClean="0"/>
              <a:t>13</a:t>
            </a:fld>
            <a:endParaRPr lang="tr-TR"/>
          </a:p>
        </p:txBody>
      </p:sp>
      <p:pic>
        <p:nvPicPr>
          <p:cNvPr id="3" name="Picture 2" descr="A white and blue background with text&#10;&#10;Description automatically generated">
            <a:extLst>
              <a:ext uri="{FF2B5EF4-FFF2-40B4-BE49-F238E27FC236}">
                <a16:creationId xmlns:a16="http://schemas.microsoft.com/office/drawing/2014/main" id="{97D8C67C-0C46-344C-A1B4-B5E5307679C9}"/>
              </a:ext>
            </a:extLst>
          </p:cNvPr>
          <p:cNvPicPr>
            <a:picLocks noChangeAspect="1"/>
          </p:cNvPicPr>
          <p:nvPr/>
        </p:nvPicPr>
        <p:blipFill rotWithShape="1">
          <a:blip r:embed="rId2"/>
          <a:srcRect l="9851" r="9699" b="34796"/>
          <a:stretch/>
        </p:blipFill>
        <p:spPr>
          <a:xfrm>
            <a:off x="0" y="0"/>
            <a:ext cx="2588974" cy="2966224"/>
          </a:xfrm>
          <a:prstGeom prst="rect">
            <a:avLst/>
          </a:prstGeom>
        </p:spPr>
      </p:pic>
      <p:graphicFrame>
        <p:nvGraphicFramePr>
          <p:cNvPr id="5" name="Table 4">
            <a:extLst>
              <a:ext uri="{FF2B5EF4-FFF2-40B4-BE49-F238E27FC236}">
                <a16:creationId xmlns:a16="http://schemas.microsoft.com/office/drawing/2014/main" id="{A2ABA2EA-FAA6-814B-AA1A-ECAC29009BB0}"/>
              </a:ext>
            </a:extLst>
          </p:cNvPr>
          <p:cNvGraphicFramePr>
            <a:graphicFrameLocks noGrp="1"/>
          </p:cNvGraphicFramePr>
          <p:nvPr>
            <p:extLst>
              <p:ext uri="{D42A27DB-BD31-4B8C-83A1-F6EECF244321}">
                <p14:modId xmlns:p14="http://schemas.microsoft.com/office/powerpoint/2010/main" val="69245708"/>
              </p:ext>
            </p:extLst>
          </p:nvPr>
        </p:nvGraphicFramePr>
        <p:xfrm>
          <a:off x="2306531" y="2412651"/>
          <a:ext cx="6824663" cy="2383855"/>
        </p:xfrm>
        <a:graphic>
          <a:graphicData uri="http://schemas.openxmlformats.org/drawingml/2006/table">
            <a:tbl>
              <a:tblPr>
                <a:tableStyleId>{5C22544A-7EE6-4342-B048-85BDC9FD1C3A}</a:tableStyleId>
              </a:tblPr>
              <a:tblGrid>
                <a:gridCol w="936371">
                  <a:extLst>
                    <a:ext uri="{9D8B030D-6E8A-4147-A177-3AD203B41FA5}">
                      <a16:colId xmlns:a16="http://schemas.microsoft.com/office/drawing/2014/main" val="2077299545"/>
                    </a:ext>
                  </a:extLst>
                </a:gridCol>
                <a:gridCol w="383917">
                  <a:extLst>
                    <a:ext uri="{9D8B030D-6E8A-4147-A177-3AD203B41FA5}">
                      <a16:colId xmlns:a16="http://schemas.microsoft.com/office/drawing/2014/main" val="1448922339"/>
                    </a:ext>
                  </a:extLst>
                </a:gridCol>
                <a:gridCol w="1124395">
                  <a:extLst>
                    <a:ext uri="{9D8B030D-6E8A-4147-A177-3AD203B41FA5}">
                      <a16:colId xmlns:a16="http://schemas.microsoft.com/office/drawing/2014/main" val="2349032356"/>
                    </a:ext>
                  </a:extLst>
                </a:gridCol>
                <a:gridCol w="399914">
                  <a:extLst>
                    <a:ext uri="{9D8B030D-6E8A-4147-A177-3AD203B41FA5}">
                      <a16:colId xmlns:a16="http://schemas.microsoft.com/office/drawing/2014/main" val="210198449"/>
                    </a:ext>
                  </a:extLst>
                </a:gridCol>
                <a:gridCol w="1100201">
                  <a:extLst>
                    <a:ext uri="{9D8B030D-6E8A-4147-A177-3AD203B41FA5}">
                      <a16:colId xmlns:a16="http://schemas.microsoft.com/office/drawing/2014/main" val="4273928841"/>
                    </a:ext>
                  </a:extLst>
                </a:gridCol>
                <a:gridCol w="271941">
                  <a:extLst>
                    <a:ext uri="{9D8B030D-6E8A-4147-A177-3AD203B41FA5}">
                      <a16:colId xmlns:a16="http://schemas.microsoft.com/office/drawing/2014/main" val="2732572743"/>
                    </a:ext>
                  </a:extLst>
                </a:gridCol>
                <a:gridCol w="1007783">
                  <a:extLst>
                    <a:ext uri="{9D8B030D-6E8A-4147-A177-3AD203B41FA5}">
                      <a16:colId xmlns:a16="http://schemas.microsoft.com/office/drawing/2014/main" val="859046980"/>
                    </a:ext>
                  </a:extLst>
                </a:gridCol>
                <a:gridCol w="271941">
                  <a:extLst>
                    <a:ext uri="{9D8B030D-6E8A-4147-A177-3AD203B41FA5}">
                      <a16:colId xmlns:a16="http://schemas.microsoft.com/office/drawing/2014/main" val="2596242664"/>
                    </a:ext>
                  </a:extLst>
                </a:gridCol>
                <a:gridCol w="1056259">
                  <a:extLst>
                    <a:ext uri="{9D8B030D-6E8A-4147-A177-3AD203B41FA5}">
                      <a16:colId xmlns:a16="http://schemas.microsoft.com/office/drawing/2014/main" val="2505900464"/>
                    </a:ext>
                  </a:extLst>
                </a:gridCol>
                <a:gridCol w="271941">
                  <a:extLst>
                    <a:ext uri="{9D8B030D-6E8A-4147-A177-3AD203B41FA5}">
                      <a16:colId xmlns:a16="http://schemas.microsoft.com/office/drawing/2014/main" val="4273229506"/>
                    </a:ext>
                  </a:extLst>
                </a:gridCol>
              </a:tblGrid>
              <a:tr h="266073">
                <a:tc gridSpan="10">
                  <a:txBody>
                    <a:bodyPr/>
                    <a:lstStyle/>
                    <a:p>
                      <a:pPr algn="ctr" fontAlgn="b"/>
                      <a:r>
                        <a:rPr lang="en-US" sz="2000" b="1" u="none" strike="noStrike" dirty="0">
                          <a:effectLst/>
                        </a:rPr>
                        <a:t>İLLERE GÖRE DAĞILIM</a:t>
                      </a:r>
                      <a:endParaRPr lang="en-US" sz="2000" b="1" i="0" u="none" strike="noStrike" dirty="0">
                        <a:solidFill>
                          <a:srgbClr val="000000"/>
                        </a:solidFill>
                        <a:effectLst/>
                        <a:latin typeface="Calibri" panose="020F0502020204030204" pitchFamily="34" charset="0"/>
                      </a:endParaRPr>
                    </a:p>
                  </a:txBody>
                  <a:tcPr marL="9525" marR="9525" marT="9525" marB="0" anchor="b"/>
                </a:tc>
                <a:tc hMerge="1">
                  <a:txBody>
                    <a:bodyPr/>
                    <a:lstStyle/>
                    <a:p>
                      <a:endParaRPr lang="tr-TR"/>
                    </a:p>
                  </a:txBody>
                  <a:tcPr/>
                </a:tc>
                <a:tc hMerge="1">
                  <a:txBody>
                    <a:bodyPr/>
                    <a:lstStyle/>
                    <a:p>
                      <a:endParaRPr lang="tr-TR"/>
                    </a:p>
                  </a:txBody>
                  <a:tcPr/>
                </a:tc>
                <a:tc hMerge="1">
                  <a:txBody>
                    <a:bodyPr/>
                    <a:lstStyle/>
                    <a:p>
                      <a:endParaRPr lang="tr-TR"/>
                    </a:p>
                  </a:txBody>
                  <a:tcPr/>
                </a:tc>
                <a:tc hMerge="1">
                  <a:txBody>
                    <a:bodyPr/>
                    <a:lstStyle/>
                    <a:p>
                      <a:endParaRPr lang="tr-TR"/>
                    </a:p>
                  </a:txBody>
                  <a:tcPr/>
                </a:tc>
                <a:tc hMerge="1">
                  <a:txBody>
                    <a:bodyPr/>
                    <a:lstStyle/>
                    <a:p>
                      <a:endParaRPr lang="tr-TR"/>
                    </a:p>
                  </a:txBody>
                  <a:tcPr/>
                </a:tc>
                <a:tc hMerge="1">
                  <a:txBody>
                    <a:bodyPr/>
                    <a:lstStyle/>
                    <a:p>
                      <a:endParaRPr lang="tr-TR"/>
                    </a:p>
                  </a:txBody>
                  <a:tcPr/>
                </a:tc>
                <a:tc hMerge="1">
                  <a:txBody>
                    <a:bodyPr/>
                    <a:lstStyle/>
                    <a:p>
                      <a:endParaRPr lang="tr-TR"/>
                    </a:p>
                  </a:txBody>
                  <a:tcPr/>
                </a:tc>
                <a:tc hMerge="1">
                  <a:txBody>
                    <a:bodyPr/>
                    <a:lstStyle/>
                    <a:p>
                      <a:endParaRPr lang="tr-TR"/>
                    </a:p>
                  </a:txBody>
                  <a:tcPr/>
                </a:tc>
                <a:tc hMerge="1">
                  <a:txBody>
                    <a:bodyPr/>
                    <a:lstStyle/>
                    <a:p>
                      <a:endParaRPr lang="tr-TR"/>
                    </a:p>
                  </a:txBody>
                  <a:tcPr/>
                </a:tc>
                <a:extLst>
                  <a:ext uri="{0D108BD9-81ED-4DB2-BD59-A6C34878D82A}">
                    <a16:rowId xmlns:a16="http://schemas.microsoft.com/office/drawing/2014/main" val="2702085776"/>
                  </a:ext>
                </a:extLst>
              </a:tr>
              <a:tr h="413906">
                <a:tc>
                  <a:txBody>
                    <a:bodyPr/>
                    <a:lstStyle/>
                    <a:p>
                      <a:pPr algn="r" fontAlgn="b"/>
                      <a:r>
                        <a:rPr lang="en-US" sz="2000" u="none" strike="noStrike" dirty="0">
                          <a:effectLst/>
                        </a:rPr>
                        <a:t>Adana</a:t>
                      </a:r>
                      <a:endParaRPr lang="en-US" sz="20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en-TR" sz="2000" u="none" strike="noStrike" dirty="0">
                          <a:effectLst/>
                        </a:rPr>
                        <a:t>1</a:t>
                      </a:r>
                      <a:endParaRPr lang="en-TR" sz="20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n-US" sz="2000" u="none" strike="noStrike" dirty="0" err="1">
                          <a:effectLst/>
                        </a:rPr>
                        <a:t>Çanakkale</a:t>
                      </a:r>
                      <a:endParaRPr lang="en-US" sz="20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en-TR" sz="2000" u="none" strike="noStrike" dirty="0">
                          <a:effectLst/>
                        </a:rPr>
                        <a:t>1</a:t>
                      </a:r>
                      <a:endParaRPr lang="en-TR" sz="20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n-US" sz="2000" u="none" strike="noStrike" dirty="0" err="1">
                          <a:effectLst/>
                        </a:rPr>
                        <a:t>Kırıkkale</a:t>
                      </a:r>
                      <a:endParaRPr lang="en-US" sz="20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en-TR" sz="2000" u="none" strike="noStrike">
                          <a:effectLst/>
                        </a:rPr>
                        <a:t>1</a:t>
                      </a:r>
                      <a:endParaRPr lang="en-TR" sz="20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2000" u="none" strike="noStrike" dirty="0" err="1">
                          <a:effectLst/>
                        </a:rPr>
                        <a:t>Rize</a:t>
                      </a:r>
                      <a:endParaRPr lang="en-US" sz="20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en-TR" sz="2000" u="none" strike="noStrike">
                          <a:effectLst/>
                        </a:rPr>
                        <a:t>1</a:t>
                      </a:r>
                      <a:endParaRPr lang="en-TR" sz="20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2000" u="none" strike="noStrike" dirty="0">
                          <a:effectLst/>
                        </a:rPr>
                        <a:t>Trabzon</a:t>
                      </a:r>
                      <a:endParaRPr lang="en-US" sz="20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en-TR" sz="2000" u="none" strike="noStrike">
                          <a:effectLst/>
                        </a:rPr>
                        <a:t>3</a:t>
                      </a:r>
                      <a:endParaRPr lang="en-TR" sz="20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200920347"/>
                  </a:ext>
                </a:extLst>
              </a:tr>
              <a:tr h="413906">
                <a:tc>
                  <a:txBody>
                    <a:bodyPr/>
                    <a:lstStyle/>
                    <a:p>
                      <a:pPr algn="r" fontAlgn="b"/>
                      <a:r>
                        <a:rPr lang="en-US" sz="2000" u="none" strike="noStrike" dirty="0">
                          <a:effectLst/>
                        </a:rPr>
                        <a:t>Ankara</a:t>
                      </a:r>
                      <a:endParaRPr lang="en-US" sz="20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en-TR" sz="2000" u="none" strike="noStrike" dirty="0">
                          <a:effectLst/>
                        </a:rPr>
                        <a:t>30</a:t>
                      </a:r>
                      <a:endParaRPr lang="en-TR" sz="20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n-US" sz="2000" u="none" strike="noStrike" dirty="0" err="1">
                          <a:effectLst/>
                        </a:rPr>
                        <a:t>Eskişehir</a:t>
                      </a:r>
                      <a:endParaRPr lang="en-US" sz="20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en-TR" sz="2000" u="none" strike="noStrike">
                          <a:effectLst/>
                        </a:rPr>
                        <a:t>1</a:t>
                      </a:r>
                      <a:endParaRPr lang="en-TR" sz="20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2000" u="none" strike="noStrike" dirty="0" err="1">
                          <a:effectLst/>
                        </a:rPr>
                        <a:t>Kocaeli</a:t>
                      </a:r>
                      <a:endParaRPr lang="en-US" sz="20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en-TR" sz="2000" u="none" strike="noStrike" dirty="0">
                          <a:effectLst/>
                        </a:rPr>
                        <a:t>3</a:t>
                      </a:r>
                      <a:endParaRPr lang="en-TR" sz="20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n-US" sz="2000" u="none" strike="noStrike" dirty="0" err="1">
                          <a:effectLst/>
                        </a:rPr>
                        <a:t>Sakarya</a:t>
                      </a:r>
                      <a:endParaRPr lang="en-US" sz="20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en-TR" sz="2000" u="none" strike="noStrike">
                          <a:effectLst/>
                        </a:rPr>
                        <a:t>3</a:t>
                      </a:r>
                      <a:endParaRPr lang="en-TR" sz="20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2000" u="none" strike="noStrike" dirty="0" err="1">
                          <a:effectLst/>
                        </a:rPr>
                        <a:t>Brüksel</a:t>
                      </a:r>
                      <a:endParaRPr lang="en-US" sz="2000" b="0" i="0" u="none" strike="noStrike" dirty="0">
                        <a:solidFill>
                          <a:srgbClr val="595959"/>
                        </a:solidFill>
                        <a:effectLst/>
                        <a:latin typeface="Calibri" panose="020F0502020204030204" pitchFamily="34" charset="0"/>
                      </a:endParaRPr>
                    </a:p>
                  </a:txBody>
                  <a:tcPr marL="9525" marR="9525" marT="9525" marB="0" anchor="b"/>
                </a:tc>
                <a:tc>
                  <a:txBody>
                    <a:bodyPr/>
                    <a:lstStyle/>
                    <a:p>
                      <a:pPr algn="ctr" fontAlgn="b"/>
                      <a:r>
                        <a:rPr lang="en-TR" sz="2000" u="none" strike="noStrike">
                          <a:effectLst/>
                        </a:rPr>
                        <a:t>1</a:t>
                      </a:r>
                      <a:endParaRPr lang="en-TR" sz="2000" b="0" i="0" u="none" strike="noStrike">
                        <a:solidFill>
                          <a:srgbClr val="595959"/>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1324263132"/>
                  </a:ext>
                </a:extLst>
              </a:tr>
              <a:tr h="413906">
                <a:tc>
                  <a:txBody>
                    <a:bodyPr/>
                    <a:lstStyle/>
                    <a:p>
                      <a:pPr algn="r" fontAlgn="b"/>
                      <a:r>
                        <a:rPr lang="en-US" sz="2000" u="none" strike="noStrike" dirty="0" err="1">
                          <a:effectLst/>
                        </a:rPr>
                        <a:t>Balıkesir</a:t>
                      </a:r>
                      <a:endParaRPr lang="en-US" sz="20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en-TR" sz="2000" u="none" strike="noStrike" dirty="0">
                          <a:effectLst/>
                        </a:rPr>
                        <a:t>1</a:t>
                      </a:r>
                      <a:endParaRPr lang="en-TR" sz="20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n-US" sz="2000" u="none" strike="noStrike" dirty="0">
                          <a:effectLst/>
                        </a:rPr>
                        <a:t>Giresun</a:t>
                      </a:r>
                      <a:endParaRPr lang="en-US" sz="20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en-TR" sz="2000" u="none" strike="noStrike">
                          <a:effectLst/>
                        </a:rPr>
                        <a:t>3</a:t>
                      </a:r>
                      <a:endParaRPr lang="en-TR" sz="20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2000" u="none" strike="noStrike" dirty="0">
                          <a:effectLst/>
                        </a:rPr>
                        <a:t>Konya</a:t>
                      </a:r>
                      <a:endParaRPr lang="en-US" sz="20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en-TR" sz="2000" u="none" strike="noStrike">
                          <a:effectLst/>
                        </a:rPr>
                        <a:t>2</a:t>
                      </a:r>
                      <a:endParaRPr lang="en-TR" sz="20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2000" u="none" strike="noStrike" dirty="0">
                          <a:effectLst/>
                        </a:rPr>
                        <a:t>Samsun</a:t>
                      </a:r>
                      <a:endParaRPr lang="en-US" sz="20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en-TR" sz="2000" u="none" strike="noStrike" dirty="0">
                          <a:effectLst/>
                        </a:rPr>
                        <a:t>2</a:t>
                      </a:r>
                      <a:endParaRPr lang="en-TR" sz="20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n-US" sz="2000" u="none" strike="noStrike" dirty="0" err="1">
                          <a:effectLst/>
                        </a:rPr>
                        <a:t>Cenevre</a:t>
                      </a:r>
                      <a:endParaRPr lang="en-US" sz="2000" b="0" i="0" u="none" strike="noStrike" dirty="0">
                        <a:solidFill>
                          <a:srgbClr val="595959"/>
                        </a:solidFill>
                        <a:effectLst/>
                        <a:latin typeface="Calibri" panose="020F0502020204030204" pitchFamily="34" charset="0"/>
                      </a:endParaRPr>
                    </a:p>
                  </a:txBody>
                  <a:tcPr marL="9525" marR="9525" marT="9525" marB="0" anchor="b"/>
                </a:tc>
                <a:tc>
                  <a:txBody>
                    <a:bodyPr/>
                    <a:lstStyle/>
                    <a:p>
                      <a:pPr algn="ctr" fontAlgn="b"/>
                      <a:r>
                        <a:rPr lang="en-TR" sz="2000" u="none" strike="noStrike">
                          <a:effectLst/>
                        </a:rPr>
                        <a:t>6</a:t>
                      </a:r>
                      <a:endParaRPr lang="en-TR" sz="2000" b="0" i="0" u="none" strike="noStrike">
                        <a:solidFill>
                          <a:srgbClr val="595959"/>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2974849336"/>
                  </a:ext>
                </a:extLst>
              </a:tr>
              <a:tr h="413906">
                <a:tc>
                  <a:txBody>
                    <a:bodyPr/>
                    <a:lstStyle/>
                    <a:p>
                      <a:pPr algn="r" fontAlgn="b"/>
                      <a:r>
                        <a:rPr lang="en-US" sz="2000" u="none" strike="noStrike" dirty="0" err="1">
                          <a:effectLst/>
                        </a:rPr>
                        <a:t>Bolu</a:t>
                      </a:r>
                      <a:endParaRPr lang="en-US" sz="20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en-TR" sz="2000" u="none" strike="noStrike" dirty="0">
                          <a:effectLst/>
                        </a:rPr>
                        <a:t>4</a:t>
                      </a:r>
                      <a:endParaRPr lang="en-TR" sz="20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n-US" sz="2000" u="none" strike="noStrike" dirty="0">
                          <a:effectLst/>
                        </a:rPr>
                        <a:t>İstanbul</a:t>
                      </a:r>
                      <a:endParaRPr lang="en-US" sz="20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en-TR" sz="2000" u="none" strike="noStrike">
                          <a:effectLst/>
                        </a:rPr>
                        <a:t>93</a:t>
                      </a:r>
                      <a:endParaRPr lang="en-TR" sz="20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2000" u="none" strike="noStrike" dirty="0">
                          <a:effectLst/>
                        </a:rPr>
                        <a:t>Mersin</a:t>
                      </a:r>
                      <a:endParaRPr lang="en-US" sz="20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en-TR" sz="2000" u="none" strike="noStrike">
                          <a:effectLst/>
                        </a:rPr>
                        <a:t>2</a:t>
                      </a:r>
                      <a:endParaRPr lang="en-TR" sz="20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2000" u="none" strike="noStrike" dirty="0" err="1">
                          <a:effectLst/>
                        </a:rPr>
                        <a:t>Şanlıurfa</a:t>
                      </a:r>
                      <a:endParaRPr lang="en-US" sz="20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en-TR" sz="2000" u="none" strike="noStrike">
                          <a:effectLst/>
                        </a:rPr>
                        <a:t>2</a:t>
                      </a:r>
                      <a:endParaRPr lang="en-TR" sz="20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2000" u="none" strike="noStrike" dirty="0">
                          <a:effectLst/>
                        </a:rPr>
                        <a:t>Hamburg</a:t>
                      </a:r>
                      <a:endParaRPr lang="en-US" sz="2000" b="0" i="0" u="none" strike="noStrike" dirty="0">
                        <a:solidFill>
                          <a:srgbClr val="595959"/>
                        </a:solidFill>
                        <a:effectLst/>
                        <a:latin typeface="Calibri" panose="020F0502020204030204" pitchFamily="34" charset="0"/>
                      </a:endParaRPr>
                    </a:p>
                  </a:txBody>
                  <a:tcPr marL="9525" marR="9525" marT="9525" marB="0" anchor="b"/>
                </a:tc>
                <a:tc>
                  <a:txBody>
                    <a:bodyPr/>
                    <a:lstStyle/>
                    <a:p>
                      <a:pPr algn="ctr" fontAlgn="b"/>
                      <a:r>
                        <a:rPr lang="en-TR" sz="2000" u="none" strike="noStrike">
                          <a:effectLst/>
                        </a:rPr>
                        <a:t>1</a:t>
                      </a:r>
                      <a:endParaRPr lang="en-TR" sz="2000" b="0" i="0" u="none" strike="noStrike">
                        <a:solidFill>
                          <a:srgbClr val="595959"/>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401109229"/>
                  </a:ext>
                </a:extLst>
              </a:tr>
              <a:tr h="413906">
                <a:tc>
                  <a:txBody>
                    <a:bodyPr/>
                    <a:lstStyle/>
                    <a:p>
                      <a:pPr algn="r" fontAlgn="b"/>
                      <a:r>
                        <a:rPr lang="en-US" sz="2000" u="none" strike="noStrike" dirty="0">
                          <a:effectLst/>
                        </a:rPr>
                        <a:t>Bursa</a:t>
                      </a:r>
                      <a:endParaRPr lang="en-US" sz="20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en-TR" sz="2000" u="none" strike="noStrike" dirty="0">
                          <a:effectLst/>
                        </a:rPr>
                        <a:t>9</a:t>
                      </a:r>
                      <a:endParaRPr lang="en-TR" sz="20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n-US" sz="2000" u="none" strike="noStrike" dirty="0">
                          <a:effectLst/>
                        </a:rPr>
                        <a:t>İzmir</a:t>
                      </a:r>
                      <a:endParaRPr lang="en-US" sz="20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en-TR" sz="2000" u="none" strike="noStrike">
                          <a:effectLst/>
                        </a:rPr>
                        <a:t>2</a:t>
                      </a:r>
                      <a:endParaRPr lang="en-TR" sz="20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2000" u="none" strike="noStrike" dirty="0" err="1">
                          <a:effectLst/>
                        </a:rPr>
                        <a:t>Osmaniye</a:t>
                      </a:r>
                      <a:endParaRPr lang="en-US" sz="20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en-TR" sz="2000" u="none" strike="noStrike">
                          <a:effectLst/>
                        </a:rPr>
                        <a:t>1</a:t>
                      </a:r>
                      <a:endParaRPr lang="en-TR" sz="20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2000" u="none" strike="noStrike" dirty="0" err="1">
                          <a:effectLst/>
                        </a:rPr>
                        <a:t>Tokat</a:t>
                      </a:r>
                      <a:endParaRPr lang="en-US" sz="20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en-TR" sz="2000" u="none" strike="noStrike">
                          <a:effectLst/>
                        </a:rPr>
                        <a:t>1</a:t>
                      </a:r>
                      <a:endParaRPr lang="en-TR" sz="20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2000" u="none" strike="noStrike" dirty="0">
                          <a:effectLst/>
                        </a:rPr>
                        <a:t>Karlsruhe</a:t>
                      </a:r>
                      <a:endParaRPr lang="en-US" sz="2000" b="0" i="0" u="none" strike="noStrike" dirty="0">
                        <a:solidFill>
                          <a:srgbClr val="595959"/>
                        </a:solidFill>
                        <a:effectLst/>
                        <a:latin typeface="Calibri" panose="020F0502020204030204" pitchFamily="34" charset="0"/>
                      </a:endParaRPr>
                    </a:p>
                  </a:txBody>
                  <a:tcPr marL="9525" marR="9525" marT="9525" marB="0" anchor="b"/>
                </a:tc>
                <a:tc>
                  <a:txBody>
                    <a:bodyPr/>
                    <a:lstStyle/>
                    <a:p>
                      <a:pPr algn="ctr" fontAlgn="b"/>
                      <a:r>
                        <a:rPr lang="en-TR" sz="2000" u="none" strike="noStrike" dirty="0">
                          <a:effectLst/>
                        </a:rPr>
                        <a:t>1</a:t>
                      </a:r>
                      <a:endParaRPr lang="en-TR" sz="2000" b="0" i="0" u="none" strike="noStrike" dirty="0">
                        <a:solidFill>
                          <a:srgbClr val="595959"/>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3382377690"/>
                  </a:ext>
                </a:extLst>
              </a:tr>
            </a:tbl>
          </a:graphicData>
        </a:graphic>
      </p:graphicFrame>
      <p:graphicFrame>
        <p:nvGraphicFramePr>
          <p:cNvPr id="6" name="Table 5">
            <a:extLst>
              <a:ext uri="{FF2B5EF4-FFF2-40B4-BE49-F238E27FC236}">
                <a16:creationId xmlns:a16="http://schemas.microsoft.com/office/drawing/2014/main" id="{4DAFD786-477B-D241-9524-93C5D9061C74}"/>
              </a:ext>
            </a:extLst>
          </p:cNvPr>
          <p:cNvGraphicFramePr>
            <a:graphicFrameLocks noGrp="1"/>
          </p:cNvGraphicFramePr>
          <p:nvPr>
            <p:extLst>
              <p:ext uri="{D42A27DB-BD31-4B8C-83A1-F6EECF244321}">
                <p14:modId xmlns:p14="http://schemas.microsoft.com/office/powerpoint/2010/main" val="2164995840"/>
              </p:ext>
            </p:extLst>
          </p:nvPr>
        </p:nvGraphicFramePr>
        <p:xfrm>
          <a:off x="9400651" y="990343"/>
          <a:ext cx="1880205" cy="5228470"/>
        </p:xfrm>
        <a:graphic>
          <a:graphicData uri="http://schemas.openxmlformats.org/drawingml/2006/table">
            <a:tbl>
              <a:tblPr>
                <a:tableStyleId>{5C22544A-7EE6-4342-B048-85BDC9FD1C3A}</a:tableStyleId>
              </a:tblPr>
              <a:tblGrid>
                <a:gridCol w="1161986">
                  <a:extLst>
                    <a:ext uri="{9D8B030D-6E8A-4147-A177-3AD203B41FA5}">
                      <a16:colId xmlns:a16="http://schemas.microsoft.com/office/drawing/2014/main" val="1821047741"/>
                    </a:ext>
                  </a:extLst>
                </a:gridCol>
                <a:gridCol w="718219">
                  <a:extLst>
                    <a:ext uri="{9D8B030D-6E8A-4147-A177-3AD203B41FA5}">
                      <a16:colId xmlns:a16="http://schemas.microsoft.com/office/drawing/2014/main" val="2379922621"/>
                    </a:ext>
                  </a:extLst>
                </a:gridCol>
              </a:tblGrid>
              <a:tr h="417044">
                <a:tc>
                  <a:txBody>
                    <a:bodyPr/>
                    <a:lstStyle/>
                    <a:p>
                      <a:pPr algn="r" fontAlgn="b"/>
                      <a:r>
                        <a:rPr lang="en-US" sz="2000" u="none" strike="noStrike">
                          <a:effectLst/>
                        </a:rPr>
                        <a:t>İstanbul</a:t>
                      </a:r>
                      <a:endParaRPr lang="en-US" sz="20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r>
                        <a:rPr lang="en-TR" sz="2000" u="none" strike="noStrike" dirty="0">
                          <a:effectLst/>
                        </a:rPr>
                        <a:t>53%</a:t>
                      </a:r>
                      <a:endParaRPr lang="en-TR" sz="2000" b="0"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1343246985"/>
                  </a:ext>
                </a:extLst>
              </a:tr>
              <a:tr h="417044">
                <a:tc>
                  <a:txBody>
                    <a:bodyPr/>
                    <a:lstStyle/>
                    <a:p>
                      <a:pPr algn="r" fontAlgn="b"/>
                      <a:r>
                        <a:rPr lang="en-US" sz="2000" u="none" strike="noStrike">
                          <a:effectLst/>
                        </a:rPr>
                        <a:t>Ankara</a:t>
                      </a:r>
                      <a:endParaRPr lang="en-US" sz="20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r>
                        <a:rPr lang="en-TR" sz="2000" u="none" strike="noStrike">
                          <a:effectLst/>
                        </a:rPr>
                        <a:t>17%</a:t>
                      </a:r>
                      <a:endParaRPr lang="en-TR" sz="20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3924460669"/>
                  </a:ext>
                </a:extLst>
              </a:tr>
              <a:tr h="290192">
                <a:tc>
                  <a:txBody>
                    <a:bodyPr/>
                    <a:lstStyle/>
                    <a:p>
                      <a:pPr algn="r" fontAlgn="b"/>
                      <a:r>
                        <a:rPr lang="en-US" sz="2000" u="none" strike="noStrike" dirty="0">
                          <a:effectLst/>
                        </a:rPr>
                        <a:t>Bursa</a:t>
                      </a:r>
                      <a:endParaRPr lang="en-US" sz="20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en-TR" sz="2000" u="none" strike="noStrike">
                          <a:effectLst/>
                        </a:rPr>
                        <a:t>5%</a:t>
                      </a:r>
                      <a:endParaRPr lang="en-TR" sz="20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558899539"/>
                  </a:ext>
                </a:extLst>
              </a:tr>
              <a:tr h="290192">
                <a:tc>
                  <a:txBody>
                    <a:bodyPr/>
                    <a:lstStyle/>
                    <a:p>
                      <a:pPr algn="r" fontAlgn="b"/>
                      <a:r>
                        <a:rPr lang="en-US" sz="2000" u="none" strike="noStrike" dirty="0" err="1">
                          <a:effectLst/>
                        </a:rPr>
                        <a:t>Bolu</a:t>
                      </a:r>
                      <a:endParaRPr lang="en-US" sz="20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en-TR" sz="2000" u="none" strike="noStrike">
                          <a:effectLst/>
                        </a:rPr>
                        <a:t>2%</a:t>
                      </a:r>
                      <a:endParaRPr lang="en-TR" sz="20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83894976"/>
                  </a:ext>
                </a:extLst>
              </a:tr>
              <a:tr h="290192">
                <a:tc>
                  <a:txBody>
                    <a:bodyPr/>
                    <a:lstStyle/>
                    <a:p>
                      <a:pPr algn="r" fontAlgn="b"/>
                      <a:r>
                        <a:rPr lang="en-US" sz="2000" u="none" strike="noStrike">
                          <a:effectLst/>
                        </a:rPr>
                        <a:t>Giresun</a:t>
                      </a:r>
                      <a:endParaRPr lang="en-US" sz="20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r>
                        <a:rPr lang="en-TR" sz="2000" u="none" strike="noStrike">
                          <a:effectLst/>
                        </a:rPr>
                        <a:t>2%</a:t>
                      </a:r>
                      <a:endParaRPr lang="en-TR" sz="20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836720823"/>
                  </a:ext>
                </a:extLst>
              </a:tr>
              <a:tr h="290192">
                <a:tc>
                  <a:txBody>
                    <a:bodyPr/>
                    <a:lstStyle/>
                    <a:p>
                      <a:pPr algn="r" fontAlgn="b"/>
                      <a:r>
                        <a:rPr lang="en-US" sz="2000" u="none" strike="noStrike">
                          <a:effectLst/>
                        </a:rPr>
                        <a:t>Kocaeli</a:t>
                      </a:r>
                      <a:endParaRPr lang="en-US" sz="20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r>
                        <a:rPr lang="en-TR" sz="2000" u="none" strike="noStrike">
                          <a:effectLst/>
                        </a:rPr>
                        <a:t>2%</a:t>
                      </a:r>
                      <a:endParaRPr lang="en-TR" sz="20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4226103147"/>
                  </a:ext>
                </a:extLst>
              </a:tr>
              <a:tr h="290192">
                <a:tc>
                  <a:txBody>
                    <a:bodyPr/>
                    <a:lstStyle/>
                    <a:p>
                      <a:pPr algn="r" fontAlgn="b"/>
                      <a:r>
                        <a:rPr lang="en-US" sz="2000" u="none" strike="noStrike">
                          <a:effectLst/>
                        </a:rPr>
                        <a:t>Sakarya</a:t>
                      </a:r>
                      <a:endParaRPr lang="en-US" sz="20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r>
                        <a:rPr lang="en-TR" sz="2000" u="none" strike="noStrike">
                          <a:effectLst/>
                        </a:rPr>
                        <a:t>2%</a:t>
                      </a:r>
                      <a:endParaRPr lang="en-TR" sz="20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1277147786"/>
                  </a:ext>
                </a:extLst>
              </a:tr>
              <a:tr h="290192">
                <a:tc>
                  <a:txBody>
                    <a:bodyPr/>
                    <a:lstStyle/>
                    <a:p>
                      <a:pPr algn="r" fontAlgn="b"/>
                      <a:r>
                        <a:rPr lang="en-US" sz="2000" u="none" strike="noStrike">
                          <a:effectLst/>
                        </a:rPr>
                        <a:t>Trabzon</a:t>
                      </a:r>
                      <a:endParaRPr lang="en-US" sz="20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r>
                        <a:rPr lang="en-TR" sz="2000" u="none" strike="noStrike">
                          <a:effectLst/>
                        </a:rPr>
                        <a:t>2%</a:t>
                      </a:r>
                      <a:endParaRPr lang="en-TR" sz="20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4256057731"/>
                  </a:ext>
                </a:extLst>
              </a:tr>
              <a:tr h="290192">
                <a:tc>
                  <a:txBody>
                    <a:bodyPr/>
                    <a:lstStyle/>
                    <a:p>
                      <a:pPr algn="r" fontAlgn="b"/>
                      <a:r>
                        <a:rPr lang="en-US" sz="2000" u="none" strike="noStrike">
                          <a:effectLst/>
                        </a:rPr>
                        <a:t>İzmir</a:t>
                      </a:r>
                      <a:endParaRPr lang="en-US" sz="20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r>
                        <a:rPr lang="en-TR" sz="2000" u="none" strike="noStrike">
                          <a:effectLst/>
                        </a:rPr>
                        <a:t>1%</a:t>
                      </a:r>
                      <a:endParaRPr lang="en-TR" sz="20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3100548657"/>
                  </a:ext>
                </a:extLst>
              </a:tr>
              <a:tr h="290192">
                <a:tc>
                  <a:txBody>
                    <a:bodyPr/>
                    <a:lstStyle/>
                    <a:p>
                      <a:pPr algn="r" fontAlgn="b"/>
                      <a:r>
                        <a:rPr lang="en-US" sz="2000" u="none" strike="noStrike">
                          <a:effectLst/>
                        </a:rPr>
                        <a:t>Konya</a:t>
                      </a:r>
                      <a:endParaRPr lang="en-US" sz="20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r>
                        <a:rPr lang="en-TR" sz="2000" u="none" strike="noStrike">
                          <a:effectLst/>
                        </a:rPr>
                        <a:t>1%</a:t>
                      </a:r>
                      <a:endParaRPr lang="en-TR" sz="20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589128139"/>
                  </a:ext>
                </a:extLst>
              </a:tr>
              <a:tr h="290192">
                <a:tc>
                  <a:txBody>
                    <a:bodyPr/>
                    <a:lstStyle/>
                    <a:p>
                      <a:pPr algn="r" fontAlgn="b"/>
                      <a:r>
                        <a:rPr lang="en-US" sz="2000" u="none" strike="noStrike">
                          <a:effectLst/>
                        </a:rPr>
                        <a:t>Mersin</a:t>
                      </a:r>
                      <a:endParaRPr lang="en-US" sz="20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r>
                        <a:rPr lang="en-TR" sz="2000" u="none" strike="noStrike">
                          <a:effectLst/>
                        </a:rPr>
                        <a:t>1%</a:t>
                      </a:r>
                      <a:endParaRPr lang="en-TR" sz="20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2027005779"/>
                  </a:ext>
                </a:extLst>
              </a:tr>
              <a:tr h="417044">
                <a:tc>
                  <a:txBody>
                    <a:bodyPr/>
                    <a:lstStyle/>
                    <a:p>
                      <a:pPr algn="r" fontAlgn="b"/>
                      <a:r>
                        <a:rPr lang="en-US" sz="2000" u="none" strike="noStrike">
                          <a:effectLst/>
                        </a:rPr>
                        <a:t>Samsun</a:t>
                      </a:r>
                      <a:endParaRPr lang="en-US" sz="20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r>
                        <a:rPr lang="en-TR" sz="2000" u="none" strike="noStrike">
                          <a:effectLst/>
                        </a:rPr>
                        <a:t>1%</a:t>
                      </a:r>
                      <a:endParaRPr lang="en-TR" sz="20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3599328604"/>
                  </a:ext>
                </a:extLst>
              </a:tr>
              <a:tr h="417044">
                <a:tc>
                  <a:txBody>
                    <a:bodyPr/>
                    <a:lstStyle/>
                    <a:p>
                      <a:pPr algn="r" fontAlgn="b"/>
                      <a:r>
                        <a:rPr lang="en-US" sz="2000" u="none" strike="noStrike">
                          <a:effectLst/>
                        </a:rPr>
                        <a:t>Şanlıurfa</a:t>
                      </a:r>
                      <a:endParaRPr lang="en-US" sz="20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r>
                        <a:rPr lang="en-TR" sz="2000" u="none" strike="noStrike">
                          <a:effectLst/>
                        </a:rPr>
                        <a:t>1%</a:t>
                      </a:r>
                      <a:endParaRPr lang="en-TR" sz="20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1760369465"/>
                  </a:ext>
                </a:extLst>
              </a:tr>
              <a:tr h="417044">
                <a:tc>
                  <a:txBody>
                    <a:bodyPr/>
                    <a:lstStyle/>
                    <a:p>
                      <a:pPr algn="r" fontAlgn="b"/>
                      <a:r>
                        <a:rPr lang="en-US" sz="2000" u="none" strike="noStrike">
                          <a:effectLst/>
                        </a:rPr>
                        <a:t>Diğer (tek)</a:t>
                      </a:r>
                      <a:endParaRPr lang="en-US" sz="20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r>
                        <a:rPr lang="en-TR" sz="2000" u="none" strike="noStrike">
                          <a:effectLst/>
                        </a:rPr>
                        <a:t>5%</a:t>
                      </a:r>
                      <a:endParaRPr lang="en-TR" sz="20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4192533160"/>
                  </a:ext>
                </a:extLst>
              </a:tr>
              <a:tr h="290192">
                <a:tc>
                  <a:txBody>
                    <a:bodyPr/>
                    <a:lstStyle/>
                    <a:p>
                      <a:pPr algn="r" fontAlgn="b"/>
                      <a:r>
                        <a:rPr lang="en-US" sz="2000" u="none" strike="noStrike">
                          <a:effectLst/>
                        </a:rPr>
                        <a:t>Yurtdışı</a:t>
                      </a:r>
                      <a:endParaRPr lang="en-US" sz="20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r>
                        <a:rPr lang="en-TR" sz="2000" u="none" strike="noStrike" dirty="0">
                          <a:effectLst/>
                        </a:rPr>
                        <a:t>5%</a:t>
                      </a:r>
                      <a:endParaRPr lang="en-TR" sz="2000" b="0"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548770394"/>
                  </a:ext>
                </a:extLst>
              </a:tr>
            </a:tbl>
          </a:graphicData>
        </a:graphic>
      </p:graphicFrame>
      <p:sp>
        <p:nvSpPr>
          <p:cNvPr id="8" name="TextBox 7">
            <a:extLst>
              <a:ext uri="{FF2B5EF4-FFF2-40B4-BE49-F238E27FC236}">
                <a16:creationId xmlns:a16="http://schemas.microsoft.com/office/drawing/2014/main" id="{B8C4D791-EC59-6C4A-9FA1-7C618EF60CDB}"/>
              </a:ext>
            </a:extLst>
          </p:cNvPr>
          <p:cNvSpPr txBox="1"/>
          <p:nvPr/>
        </p:nvSpPr>
        <p:spPr>
          <a:xfrm>
            <a:off x="2691848" y="251675"/>
            <a:ext cx="3404152" cy="461665"/>
          </a:xfrm>
          <a:prstGeom prst="rect">
            <a:avLst/>
          </a:prstGeom>
          <a:noFill/>
        </p:spPr>
        <p:txBody>
          <a:bodyPr wrap="square" rtlCol="0">
            <a:spAutoFit/>
          </a:bodyPr>
          <a:lstStyle/>
          <a:p>
            <a:r>
              <a:rPr lang="en-GB" sz="2400" b="1" dirty="0">
                <a:solidFill>
                  <a:schemeClr val="tx1">
                    <a:lumMod val="65000"/>
                    <a:lumOff val="35000"/>
                  </a:schemeClr>
                </a:solidFill>
              </a:rPr>
              <a:t>Bu </a:t>
            </a:r>
            <a:r>
              <a:rPr lang="en-GB" sz="2400" b="1" dirty="0" err="1">
                <a:solidFill>
                  <a:schemeClr val="tx1">
                    <a:lumMod val="65000"/>
                    <a:lumOff val="35000"/>
                  </a:schemeClr>
                </a:solidFill>
              </a:rPr>
              <a:t>Çalıştayda</a:t>
            </a:r>
            <a:endParaRPr lang="en-GB" sz="2400" b="1" dirty="0">
              <a:solidFill>
                <a:schemeClr val="bg1">
                  <a:lumMod val="50000"/>
                </a:schemeClr>
              </a:solidFill>
            </a:endParaRPr>
          </a:p>
        </p:txBody>
      </p:sp>
      <p:sp>
        <p:nvSpPr>
          <p:cNvPr id="9" name="TextBox 8">
            <a:extLst>
              <a:ext uri="{FF2B5EF4-FFF2-40B4-BE49-F238E27FC236}">
                <a16:creationId xmlns:a16="http://schemas.microsoft.com/office/drawing/2014/main" id="{DF38A44A-8095-394C-9C3E-B3BF357B4BD5}"/>
              </a:ext>
            </a:extLst>
          </p:cNvPr>
          <p:cNvSpPr txBox="1"/>
          <p:nvPr/>
        </p:nvSpPr>
        <p:spPr>
          <a:xfrm>
            <a:off x="0" y="3429000"/>
            <a:ext cx="1605754" cy="1569660"/>
          </a:xfrm>
          <a:prstGeom prst="rect">
            <a:avLst/>
          </a:prstGeom>
          <a:noFill/>
        </p:spPr>
        <p:txBody>
          <a:bodyPr wrap="square" rtlCol="0">
            <a:spAutoFit/>
          </a:bodyPr>
          <a:lstStyle/>
          <a:p>
            <a:r>
              <a:rPr lang="en-GB" sz="2400" b="1" dirty="0" err="1">
                <a:solidFill>
                  <a:schemeClr val="tx1">
                    <a:lumMod val="65000"/>
                    <a:lumOff val="35000"/>
                  </a:schemeClr>
                </a:solidFill>
              </a:rPr>
              <a:t>Çalıştaya</a:t>
            </a:r>
            <a:r>
              <a:rPr lang="en-GB" sz="2400" b="1" dirty="0">
                <a:solidFill>
                  <a:schemeClr val="tx1">
                    <a:lumMod val="65000"/>
                    <a:lumOff val="35000"/>
                  </a:schemeClr>
                </a:solidFill>
              </a:rPr>
              <a:t> </a:t>
            </a:r>
            <a:r>
              <a:rPr lang="en-GB" sz="2400" b="1" dirty="0" err="1">
                <a:solidFill>
                  <a:schemeClr val="tx1">
                    <a:lumMod val="65000"/>
                    <a:lumOff val="35000"/>
                  </a:schemeClr>
                </a:solidFill>
              </a:rPr>
              <a:t>kayıt</a:t>
            </a:r>
            <a:r>
              <a:rPr lang="en-GB" sz="2400" b="1" dirty="0">
                <a:solidFill>
                  <a:schemeClr val="tx1">
                    <a:lumMod val="65000"/>
                    <a:lumOff val="35000"/>
                  </a:schemeClr>
                </a:solidFill>
              </a:rPr>
              <a:t> </a:t>
            </a:r>
            <a:r>
              <a:rPr lang="en-GB" sz="2400" b="1" dirty="0" err="1">
                <a:solidFill>
                  <a:schemeClr val="tx1">
                    <a:lumMod val="65000"/>
                    <a:lumOff val="35000"/>
                  </a:schemeClr>
                </a:solidFill>
              </a:rPr>
              <a:t>olan</a:t>
            </a:r>
            <a:r>
              <a:rPr lang="en-GB" sz="2400" b="1" dirty="0">
                <a:solidFill>
                  <a:schemeClr val="tx1">
                    <a:lumMod val="65000"/>
                    <a:lumOff val="35000"/>
                  </a:schemeClr>
                </a:solidFill>
              </a:rPr>
              <a:t> </a:t>
            </a:r>
            <a:r>
              <a:rPr lang="en-GB" sz="2400" b="1" dirty="0" err="1">
                <a:solidFill>
                  <a:schemeClr val="tx1">
                    <a:lumMod val="65000"/>
                    <a:lumOff val="35000"/>
                  </a:schemeClr>
                </a:solidFill>
              </a:rPr>
              <a:t>katılımcı</a:t>
            </a:r>
            <a:r>
              <a:rPr lang="en-GB" sz="2400" b="1" dirty="0">
                <a:solidFill>
                  <a:schemeClr val="tx1">
                    <a:lumMod val="65000"/>
                    <a:lumOff val="35000"/>
                  </a:schemeClr>
                </a:solidFill>
              </a:rPr>
              <a:t> </a:t>
            </a:r>
            <a:r>
              <a:rPr lang="en-GB" sz="2400" b="1" dirty="0" err="1">
                <a:solidFill>
                  <a:schemeClr val="tx1">
                    <a:lumMod val="65000"/>
                    <a:lumOff val="35000"/>
                  </a:schemeClr>
                </a:solidFill>
              </a:rPr>
              <a:t>dağılımı</a:t>
            </a:r>
            <a:endParaRPr lang="en-GB" sz="2400" b="1" dirty="0">
              <a:solidFill>
                <a:schemeClr val="bg1">
                  <a:lumMod val="50000"/>
                </a:schemeClr>
              </a:solidFill>
            </a:endParaRPr>
          </a:p>
        </p:txBody>
      </p:sp>
    </p:spTree>
    <p:extLst>
      <p:ext uri="{BB962C8B-B14F-4D97-AF65-F5344CB8AC3E}">
        <p14:creationId xmlns:p14="http://schemas.microsoft.com/office/powerpoint/2010/main" val="35614589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E25B3F51-E521-7A4B-90F1-4A59AD76F3CA}"/>
              </a:ext>
            </a:extLst>
          </p:cNvPr>
          <p:cNvSpPr>
            <a:spLocks noGrp="1"/>
          </p:cNvSpPr>
          <p:nvPr>
            <p:ph type="sldNum" sz="quarter" idx="12"/>
          </p:nvPr>
        </p:nvSpPr>
        <p:spPr>
          <a:xfrm>
            <a:off x="-128016" y="6519037"/>
            <a:ext cx="582168" cy="338963"/>
          </a:xfrm>
        </p:spPr>
        <p:txBody>
          <a:bodyPr/>
          <a:lstStyle/>
          <a:p>
            <a:fld id="{D37B9231-3471-F44A-816A-718D444B216D}" type="slidenum">
              <a:rPr lang="tr-TR" smtClean="0"/>
              <a:t>14</a:t>
            </a:fld>
            <a:endParaRPr lang="tr-TR"/>
          </a:p>
        </p:txBody>
      </p:sp>
      <p:pic>
        <p:nvPicPr>
          <p:cNvPr id="3" name="Picture 2" descr="A white and blue background with text&#10;&#10;Description automatically generated">
            <a:extLst>
              <a:ext uri="{FF2B5EF4-FFF2-40B4-BE49-F238E27FC236}">
                <a16:creationId xmlns:a16="http://schemas.microsoft.com/office/drawing/2014/main" id="{97D8C67C-0C46-344C-A1B4-B5E5307679C9}"/>
              </a:ext>
            </a:extLst>
          </p:cNvPr>
          <p:cNvPicPr>
            <a:picLocks noChangeAspect="1"/>
          </p:cNvPicPr>
          <p:nvPr/>
        </p:nvPicPr>
        <p:blipFill rotWithShape="1">
          <a:blip r:embed="rId2"/>
          <a:srcRect l="9851" r="9699" b="34796"/>
          <a:stretch/>
        </p:blipFill>
        <p:spPr>
          <a:xfrm>
            <a:off x="0" y="-1"/>
            <a:ext cx="5394598" cy="6180667"/>
          </a:xfrm>
          <a:prstGeom prst="rect">
            <a:avLst/>
          </a:prstGeom>
        </p:spPr>
      </p:pic>
      <p:pic>
        <p:nvPicPr>
          <p:cNvPr id="4" name="Picture 3">
            <a:extLst>
              <a:ext uri="{FF2B5EF4-FFF2-40B4-BE49-F238E27FC236}">
                <a16:creationId xmlns:a16="http://schemas.microsoft.com/office/drawing/2014/main" id="{4FD98C3F-B460-8B4E-B357-CCAA65F35619}"/>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56246" t="77312" r="22645" b="8734"/>
          <a:stretch/>
        </p:blipFill>
        <p:spPr bwMode="auto">
          <a:xfrm>
            <a:off x="4401131" y="2616199"/>
            <a:ext cx="7604603" cy="2751667"/>
          </a:xfrm>
          <a:prstGeom prst="rect">
            <a:avLst/>
          </a:prstGeom>
          <a:solidFill>
            <a:srgbClr val="FFFFFF">
              <a:shade val="85000"/>
            </a:srgbClr>
          </a:solidFill>
          <a:ln w="190500" cap="rnd">
            <a:solidFill>
              <a:srgbClr val="FFFFFF"/>
            </a:solidFill>
          </a:ln>
          <a:effectLst>
            <a:outerShdw blurRad="36195" dist="12700" dir="11400000" algn="tl" rotWithShape="0">
              <a:srgbClr val="000000">
                <a:alpha val="33000"/>
              </a:srgbClr>
            </a:outerShdw>
          </a:effectLst>
          <a:scene3d>
            <a:camera prst="perspectiveContrastingLeftFacing">
              <a:rot lat="540000" lon="2100000" rev="0"/>
            </a:camera>
            <a:lightRig rig="soft" dir="t"/>
          </a:scene3d>
          <a:sp3d contourW="12700" prstMaterial="matte">
            <a:bevelT w="63500" h="50800"/>
            <a:contourClr>
              <a:srgbClr val="C0C0C0"/>
            </a:contourClr>
          </a:sp3d>
        </p:spPr>
      </p:pic>
    </p:spTree>
    <p:extLst>
      <p:ext uri="{BB962C8B-B14F-4D97-AF65-F5344CB8AC3E}">
        <p14:creationId xmlns:p14="http://schemas.microsoft.com/office/powerpoint/2010/main" val="97241768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E25B3F51-E521-7A4B-90F1-4A59AD76F3CA}"/>
              </a:ext>
            </a:extLst>
          </p:cNvPr>
          <p:cNvSpPr>
            <a:spLocks noGrp="1"/>
          </p:cNvSpPr>
          <p:nvPr>
            <p:ph type="sldNum" sz="quarter" idx="12"/>
          </p:nvPr>
        </p:nvSpPr>
        <p:spPr>
          <a:xfrm>
            <a:off x="-128016" y="6519037"/>
            <a:ext cx="582168" cy="338963"/>
          </a:xfrm>
        </p:spPr>
        <p:txBody>
          <a:bodyPr/>
          <a:lstStyle/>
          <a:p>
            <a:fld id="{D37B9231-3471-F44A-816A-718D444B216D}" type="slidenum">
              <a:rPr lang="tr-TR" smtClean="0"/>
              <a:t>15</a:t>
            </a:fld>
            <a:endParaRPr lang="tr-TR"/>
          </a:p>
        </p:txBody>
      </p:sp>
      <p:pic>
        <p:nvPicPr>
          <p:cNvPr id="3" name="Picture 2" descr="A white and blue background with text&#10;&#10;Description automatically generated">
            <a:extLst>
              <a:ext uri="{FF2B5EF4-FFF2-40B4-BE49-F238E27FC236}">
                <a16:creationId xmlns:a16="http://schemas.microsoft.com/office/drawing/2014/main" id="{97D8C67C-0C46-344C-A1B4-B5E5307679C9}"/>
              </a:ext>
            </a:extLst>
          </p:cNvPr>
          <p:cNvPicPr>
            <a:picLocks noChangeAspect="1"/>
          </p:cNvPicPr>
          <p:nvPr/>
        </p:nvPicPr>
        <p:blipFill rotWithShape="1">
          <a:blip r:embed="rId2"/>
          <a:srcRect l="9851" r="9699" b="34796"/>
          <a:stretch/>
        </p:blipFill>
        <p:spPr>
          <a:xfrm>
            <a:off x="0" y="0"/>
            <a:ext cx="2588974" cy="2966224"/>
          </a:xfrm>
          <a:prstGeom prst="rect">
            <a:avLst/>
          </a:prstGeom>
        </p:spPr>
      </p:pic>
      <p:pic>
        <p:nvPicPr>
          <p:cNvPr id="4" name="Picture 2" descr="Vadi Kampüs">
            <a:extLst>
              <a:ext uri="{FF2B5EF4-FFF2-40B4-BE49-F238E27FC236}">
                <a16:creationId xmlns:a16="http://schemas.microsoft.com/office/drawing/2014/main" id="{4816BF7F-0585-0540-B744-1798E36E6F7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350416" y="1444176"/>
            <a:ext cx="3840000" cy="2138121"/>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F6921046-6DAB-A94D-8547-4AAE095E87E0}"/>
              </a:ext>
            </a:extLst>
          </p:cNvPr>
          <p:cNvSpPr txBox="1"/>
          <p:nvPr/>
        </p:nvSpPr>
        <p:spPr>
          <a:xfrm>
            <a:off x="2359914" y="81058"/>
            <a:ext cx="4141277" cy="461665"/>
          </a:xfrm>
          <a:prstGeom prst="rect">
            <a:avLst/>
          </a:prstGeom>
          <a:noFill/>
        </p:spPr>
        <p:txBody>
          <a:bodyPr wrap="square" rtlCol="0">
            <a:spAutoFit/>
          </a:bodyPr>
          <a:lstStyle/>
          <a:p>
            <a:pPr algn="r"/>
            <a:r>
              <a:rPr lang="en-GB" sz="2400" b="1" dirty="0" err="1">
                <a:solidFill>
                  <a:schemeClr val="tx1">
                    <a:lumMod val="65000"/>
                    <a:lumOff val="35000"/>
                  </a:schemeClr>
                </a:solidFill>
              </a:rPr>
              <a:t>İstinye</a:t>
            </a:r>
            <a:r>
              <a:rPr lang="en-GB" sz="2400" b="1" dirty="0">
                <a:solidFill>
                  <a:schemeClr val="tx1">
                    <a:lumMod val="65000"/>
                    <a:lumOff val="35000"/>
                  </a:schemeClr>
                </a:solidFill>
              </a:rPr>
              <a:t> </a:t>
            </a:r>
            <a:r>
              <a:rPr lang="en-GB" sz="2400" b="1" dirty="0" err="1">
                <a:solidFill>
                  <a:schemeClr val="tx1">
                    <a:lumMod val="65000"/>
                    <a:lumOff val="35000"/>
                  </a:schemeClr>
                </a:solidFill>
              </a:rPr>
              <a:t>Üniversitesi</a:t>
            </a:r>
            <a:r>
              <a:rPr lang="en-GB" sz="2400" b="1" dirty="0">
                <a:solidFill>
                  <a:schemeClr val="tx1">
                    <a:lumMod val="65000"/>
                    <a:lumOff val="35000"/>
                  </a:schemeClr>
                </a:solidFill>
              </a:rPr>
              <a:t> </a:t>
            </a:r>
            <a:r>
              <a:rPr lang="en-GB" sz="2400" b="1" dirty="0" err="1">
                <a:solidFill>
                  <a:schemeClr val="tx1">
                    <a:lumMod val="65000"/>
                    <a:lumOff val="35000"/>
                  </a:schemeClr>
                </a:solidFill>
              </a:rPr>
              <a:t>hakkında</a:t>
            </a:r>
            <a:endParaRPr lang="en-GB" sz="2400" b="1" dirty="0">
              <a:solidFill>
                <a:schemeClr val="bg1">
                  <a:lumMod val="50000"/>
                </a:schemeClr>
              </a:solidFill>
            </a:endParaRPr>
          </a:p>
        </p:txBody>
      </p:sp>
      <p:sp>
        <p:nvSpPr>
          <p:cNvPr id="6" name="TextBox 5">
            <a:extLst>
              <a:ext uri="{FF2B5EF4-FFF2-40B4-BE49-F238E27FC236}">
                <a16:creationId xmlns:a16="http://schemas.microsoft.com/office/drawing/2014/main" id="{EF36FCCF-6832-774D-9108-A3FE8A7219EA}"/>
              </a:ext>
            </a:extLst>
          </p:cNvPr>
          <p:cNvSpPr txBox="1"/>
          <p:nvPr/>
        </p:nvSpPr>
        <p:spPr>
          <a:xfrm>
            <a:off x="2884463" y="563654"/>
            <a:ext cx="4415675" cy="4062651"/>
          </a:xfrm>
          <a:prstGeom prst="rect">
            <a:avLst/>
          </a:prstGeom>
          <a:noFill/>
        </p:spPr>
        <p:txBody>
          <a:bodyPr wrap="square" rtlCol="0">
            <a:spAutoFit/>
          </a:bodyPr>
          <a:lstStyle/>
          <a:p>
            <a:r>
              <a:rPr lang="tr-TR" sz="2400" dirty="0"/>
              <a:t>Kuruluş: 2015</a:t>
            </a:r>
          </a:p>
          <a:p>
            <a:endParaRPr lang="tr-TR" sz="1000" dirty="0"/>
          </a:p>
          <a:p>
            <a:r>
              <a:rPr lang="tr-TR" sz="2400" b="1" dirty="0"/>
              <a:t>9 Fakülte</a:t>
            </a:r>
            <a:r>
              <a:rPr lang="tr-TR" sz="2400" dirty="0"/>
              <a:t>: 11.201 öğrenci</a:t>
            </a:r>
          </a:p>
          <a:p>
            <a:r>
              <a:rPr lang="tr-TR" sz="2400" b="1" dirty="0"/>
              <a:t>2 Yüksekokul</a:t>
            </a:r>
            <a:r>
              <a:rPr lang="tr-TR" sz="2400" dirty="0"/>
              <a:t>: 2.741 öğrenci</a:t>
            </a:r>
          </a:p>
          <a:p>
            <a:r>
              <a:rPr lang="tr-TR" sz="2400" b="1" dirty="0"/>
              <a:t>Lisansüstü Enstitü</a:t>
            </a:r>
            <a:r>
              <a:rPr lang="tr-TR" sz="2400" dirty="0"/>
              <a:t>: 1.732 öğrenc</a:t>
            </a:r>
            <a:r>
              <a:rPr lang="tr-TR" sz="2400" i="1" dirty="0"/>
              <a:t>i</a:t>
            </a:r>
          </a:p>
          <a:p>
            <a:r>
              <a:rPr lang="tr-TR" sz="2400" i="1" dirty="0"/>
              <a:t>Toplam: 15.674 öğrenci</a:t>
            </a:r>
          </a:p>
          <a:p>
            <a:endParaRPr lang="tr-TR" sz="800" i="1" dirty="0"/>
          </a:p>
          <a:p>
            <a:r>
              <a:rPr lang="tr-TR" sz="2400" dirty="0"/>
              <a:t>513 öğretim üyesi</a:t>
            </a:r>
          </a:p>
          <a:p>
            <a:r>
              <a:rPr lang="tr-TR" sz="2400" dirty="0"/>
              <a:t>108 öğretim görevlisi</a:t>
            </a:r>
          </a:p>
          <a:p>
            <a:r>
              <a:rPr lang="tr-TR" sz="2400" dirty="0"/>
              <a:t>72 araştırma görevlisi</a:t>
            </a:r>
          </a:p>
          <a:p>
            <a:r>
              <a:rPr lang="tr-TR" sz="2400" i="1" dirty="0"/>
              <a:t>Toplam: 693</a:t>
            </a:r>
          </a:p>
          <a:p>
            <a:r>
              <a:rPr lang="tr-TR" sz="2400" i="1" dirty="0"/>
              <a:t>4 Üniversite Hastanesi</a:t>
            </a:r>
          </a:p>
        </p:txBody>
      </p:sp>
      <p:pic>
        <p:nvPicPr>
          <p:cNvPr id="7" name="Picture 2" descr="Topkapı Kampüs">
            <a:extLst>
              <a:ext uri="{FF2B5EF4-FFF2-40B4-BE49-F238E27FC236}">
                <a16:creationId xmlns:a16="http://schemas.microsoft.com/office/drawing/2014/main" id="{B2C511AF-856E-8B4F-BCE4-688BEBEB8860}"/>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l="15408" t="10951" r="28053" b="22227"/>
          <a:stretch/>
        </p:blipFill>
        <p:spPr bwMode="auto">
          <a:xfrm>
            <a:off x="9191995" y="-194511"/>
            <a:ext cx="2977975" cy="1972204"/>
          </a:xfrm>
          <a:prstGeom prst="rect">
            <a:avLst/>
          </a:prstGeom>
          <a:noFill/>
          <a:extLst>
            <a:ext uri="{909E8E84-426E-40DD-AFC4-6F175D3DCCD1}">
              <a14:hiddenFill xmlns:a14="http://schemas.microsoft.com/office/drawing/2010/main">
                <a:solidFill>
                  <a:srgbClr val="FFFFFF"/>
                </a:solidFill>
              </a14:hiddenFill>
            </a:ext>
          </a:extLst>
        </p:spPr>
      </p:pic>
      <p:sp>
        <p:nvSpPr>
          <p:cNvPr id="8" name="TextBox 7">
            <a:extLst>
              <a:ext uri="{FF2B5EF4-FFF2-40B4-BE49-F238E27FC236}">
                <a16:creationId xmlns:a16="http://schemas.microsoft.com/office/drawing/2014/main" id="{814BDDB0-F778-D344-9489-59DB4476AD90}"/>
              </a:ext>
            </a:extLst>
          </p:cNvPr>
          <p:cNvSpPr txBox="1"/>
          <p:nvPr/>
        </p:nvSpPr>
        <p:spPr>
          <a:xfrm>
            <a:off x="7923723" y="258666"/>
            <a:ext cx="1217994" cy="646331"/>
          </a:xfrm>
          <a:prstGeom prst="rect">
            <a:avLst/>
          </a:prstGeom>
          <a:noFill/>
        </p:spPr>
        <p:txBody>
          <a:bodyPr wrap="square">
            <a:spAutoFit/>
          </a:bodyPr>
          <a:lstStyle/>
          <a:p>
            <a:pPr algn="r"/>
            <a:r>
              <a:rPr lang="tr-TR" sz="1800" b="1" dirty="0"/>
              <a:t>TOPKAPI </a:t>
            </a:r>
          </a:p>
          <a:p>
            <a:pPr algn="r"/>
            <a:r>
              <a:rPr lang="tr-TR" sz="1800" b="1" dirty="0"/>
              <a:t>KAMPÜS</a:t>
            </a:r>
          </a:p>
        </p:txBody>
      </p:sp>
      <p:sp>
        <p:nvSpPr>
          <p:cNvPr id="9" name="TextBox 8">
            <a:extLst>
              <a:ext uri="{FF2B5EF4-FFF2-40B4-BE49-F238E27FC236}">
                <a16:creationId xmlns:a16="http://schemas.microsoft.com/office/drawing/2014/main" id="{A422D7C1-6AE1-5047-999B-D35555EC5EE2}"/>
              </a:ext>
            </a:extLst>
          </p:cNvPr>
          <p:cNvSpPr txBox="1"/>
          <p:nvPr/>
        </p:nvSpPr>
        <p:spPr>
          <a:xfrm>
            <a:off x="11190416" y="2242687"/>
            <a:ext cx="1127591" cy="646331"/>
          </a:xfrm>
          <a:prstGeom prst="rect">
            <a:avLst/>
          </a:prstGeom>
          <a:noFill/>
        </p:spPr>
        <p:txBody>
          <a:bodyPr wrap="square">
            <a:spAutoFit/>
          </a:bodyPr>
          <a:lstStyle/>
          <a:p>
            <a:r>
              <a:rPr lang="tr-TR" sz="1800" b="1" dirty="0"/>
              <a:t>VADİ </a:t>
            </a:r>
          </a:p>
          <a:p>
            <a:r>
              <a:rPr lang="tr-TR" sz="1800" b="1" dirty="0"/>
              <a:t>KAMPÜS</a:t>
            </a:r>
          </a:p>
        </p:txBody>
      </p:sp>
      <p:pic>
        <p:nvPicPr>
          <p:cNvPr id="10" name="Picture 4" descr="Vadi Kampüs">
            <a:extLst>
              <a:ext uri="{FF2B5EF4-FFF2-40B4-BE49-F238E27FC236}">
                <a16:creationId xmlns:a16="http://schemas.microsoft.com/office/drawing/2014/main" id="{A792D9D8-27BA-F540-8408-71FC2A19540A}"/>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337429" y="2897435"/>
            <a:ext cx="2813541" cy="1582616"/>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12">
            <a:extLst>
              <a:ext uri="{FF2B5EF4-FFF2-40B4-BE49-F238E27FC236}">
                <a16:creationId xmlns:a16="http://schemas.microsoft.com/office/drawing/2014/main" id="{366BB302-4BD6-FA45-997E-F044987BFDB4}"/>
              </a:ext>
            </a:extLst>
          </p:cNvPr>
          <p:cNvPicPr>
            <a:picLocks noChangeAspect="1"/>
          </p:cNvPicPr>
          <p:nvPr/>
        </p:nvPicPr>
        <p:blipFill rotWithShape="1">
          <a:blip r:embed="rId6"/>
          <a:srcRect l="27463" t="25894" r="42505" b="32076"/>
          <a:stretch/>
        </p:blipFill>
        <p:spPr>
          <a:xfrm>
            <a:off x="634831" y="2731979"/>
            <a:ext cx="2187623" cy="1913527"/>
          </a:xfrm>
          <a:prstGeom prst="rect">
            <a:avLst/>
          </a:prstGeom>
        </p:spPr>
      </p:pic>
      <p:pic>
        <p:nvPicPr>
          <p:cNvPr id="3074" name="Picture 2" descr="İSÜ">
            <a:extLst>
              <a:ext uri="{FF2B5EF4-FFF2-40B4-BE49-F238E27FC236}">
                <a16:creationId xmlns:a16="http://schemas.microsoft.com/office/drawing/2014/main" id="{7030260A-506D-EE4D-BC1B-2C34CB9B6778}"/>
              </a:ext>
            </a:extLst>
          </p:cNvPr>
          <p:cNvPicPr>
            <a:picLocks noChangeAspect="1" noChangeArrowheads="1"/>
          </p:cNvPicPr>
          <p:nvPr/>
        </p:nvPicPr>
        <p:blipFill rotWithShape="1">
          <a:blip r:embed="rId7">
            <a:extLst>
              <a:ext uri="{28A0092B-C50C-407E-A947-70E740481C1C}">
                <a14:useLocalDpi xmlns:a14="http://schemas.microsoft.com/office/drawing/2010/main" val="0"/>
              </a:ext>
            </a:extLst>
          </a:blip>
          <a:srcRect t="4792" r="6784" b="10259"/>
          <a:stretch/>
        </p:blipFill>
        <p:spPr bwMode="auto">
          <a:xfrm>
            <a:off x="5934187" y="3797863"/>
            <a:ext cx="3322880" cy="3028212"/>
          </a:xfrm>
          <a:prstGeom prst="rect">
            <a:avLst/>
          </a:prstGeom>
          <a:noFill/>
          <a:extLst>
            <a:ext uri="{909E8E84-426E-40DD-AFC4-6F175D3DCCD1}">
              <a14:hiddenFill xmlns:a14="http://schemas.microsoft.com/office/drawing/2010/main">
                <a:solidFill>
                  <a:srgbClr val="FFFFFF"/>
                </a:solidFill>
              </a14:hiddenFill>
            </a:ext>
          </a:extLst>
        </p:spPr>
      </p:pic>
      <p:pic>
        <p:nvPicPr>
          <p:cNvPr id="3076" name="Picture 4" descr="İSÜ">
            <a:extLst>
              <a:ext uri="{FF2B5EF4-FFF2-40B4-BE49-F238E27FC236}">
                <a16:creationId xmlns:a16="http://schemas.microsoft.com/office/drawing/2014/main" id="{38DCCC7C-CED5-164A-91BC-D7236788FF5E}"/>
              </a:ext>
            </a:extLst>
          </p:cNvPr>
          <p:cNvPicPr>
            <a:picLocks noChangeAspect="1" noChangeArrowheads="1"/>
          </p:cNvPicPr>
          <p:nvPr/>
        </p:nvPicPr>
        <p:blipFill rotWithShape="1">
          <a:blip r:embed="rId8">
            <a:extLst>
              <a:ext uri="{28A0092B-C50C-407E-A947-70E740481C1C}">
                <a14:useLocalDpi xmlns:a14="http://schemas.microsoft.com/office/drawing/2010/main" val="0"/>
              </a:ext>
            </a:extLst>
          </a:blip>
          <a:srcRect l="11261" t="22858" r="2939" b="8994"/>
          <a:stretch/>
        </p:blipFill>
        <p:spPr bwMode="auto">
          <a:xfrm>
            <a:off x="9308629" y="4821040"/>
            <a:ext cx="2761058" cy="1567996"/>
          </a:xfrm>
          <a:prstGeom prst="rect">
            <a:avLst/>
          </a:prstGeom>
          <a:noFill/>
          <a:extLst>
            <a:ext uri="{909E8E84-426E-40DD-AFC4-6F175D3DCCD1}">
              <a14:hiddenFill xmlns:a14="http://schemas.microsoft.com/office/drawing/2010/main">
                <a:solidFill>
                  <a:srgbClr val="FFFFFF"/>
                </a:solidFill>
              </a14:hiddenFill>
            </a:ext>
          </a:extLst>
        </p:spPr>
      </p:pic>
      <p:pic>
        <p:nvPicPr>
          <p:cNvPr id="3078" name="Picture 6" descr="İstinye Üniversitesi URAP Dünya Sıralamasında Türkiye Vakıf Üniversiteleri Arasında 4. Sıraya Yükseldi">
            <a:extLst>
              <a:ext uri="{FF2B5EF4-FFF2-40B4-BE49-F238E27FC236}">
                <a16:creationId xmlns:a16="http://schemas.microsoft.com/office/drawing/2014/main" id="{F0F1DC6A-5893-5240-9D02-F49E2E5308E2}"/>
              </a:ext>
            </a:extLst>
          </p:cNvPr>
          <p:cNvPicPr>
            <a:picLocks noChangeAspect="1" noChangeArrowheads="1"/>
          </p:cNvPicPr>
          <p:nvPr/>
        </p:nvPicPr>
        <p:blipFill rotWithShape="1">
          <a:blip r:embed="rId9">
            <a:extLst>
              <a:ext uri="{28A0092B-C50C-407E-A947-70E740481C1C}">
                <a14:useLocalDpi xmlns:a14="http://schemas.microsoft.com/office/drawing/2010/main" val="0"/>
              </a:ext>
            </a:extLst>
          </a:blip>
          <a:srcRect l="7370" t="21058" r="3170" b="11595"/>
          <a:stretch/>
        </p:blipFill>
        <p:spPr bwMode="auto">
          <a:xfrm>
            <a:off x="2945984" y="4594698"/>
            <a:ext cx="2936641" cy="2210720"/>
          </a:xfrm>
          <a:prstGeom prst="rect">
            <a:avLst/>
          </a:prstGeom>
          <a:noFill/>
          <a:extLst>
            <a:ext uri="{909E8E84-426E-40DD-AFC4-6F175D3DCCD1}">
              <a14:hiddenFill xmlns:a14="http://schemas.microsoft.com/office/drawing/2010/main">
                <a:solidFill>
                  <a:srgbClr val="FFFFFF"/>
                </a:solidFill>
              </a14:hiddenFill>
            </a:ext>
          </a:extLst>
        </p:spPr>
      </p:pic>
      <p:sp>
        <p:nvSpPr>
          <p:cNvPr id="18" name="TextBox 17">
            <a:extLst>
              <a:ext uri="{FF2B5EF4-FFF2-40B4-BE49-F238E27FC236}">
                <a16:creationId xmlns:a16="http://schemas.microsoft.com/office/drawing/2014/main" id="{58E437C9-3967-4143-B0C3-C40C196E7451}"/>
              </a:ext>
            </a:extLst>
          </p:cNvPr>
          <p:cNvSpPr txBox="1"/>
          <p:nvPr/>
        </p:nvSpPr>
        <p:spPr>
          <a:xfrm>
            <a:off x="-70020" y="4821040"/>
            <a:ext cx="2804895" cy="1754326"/>
          </a:xfrm>
          <a:prstGeom prst="rect">
            <a:avLst/>
          </a:prstGeom>
          <a:noFill/>
        </p:spPr>
        <p:txBody>
          <a:bodyPr wrap="square">
            <a:spAutoFit/>
          </a:bodyPr>
          <a:lstStyle/>
          <a:p>
            <a:pPr algn="r"/>
            <a:r>
              <a:rPr lang="en-US" i="0" dirty="0">
                <a:solidFill>
                  <a:srgbClr val="000000"/>
                </a:solidFill>
                <a:effectLst/>
              </a:rPr>
              <a:t>URAP </a:t>
            </a:r>
            <a:r>
              <a:rPr lang="en-US" i="0" dirty="0" err="1">
                <a:solidFill>
                  <a:srgbClr val="000000"/>
                </a:solidFill>
                <a:effectLst/>
              </a:rPr>
              <a:t>Dünya</a:t>
            </a:r>
            <a:r>
              <a:rPr lang="en-US" i="0" dirty="0">
                <a:solidFill>
                  <a:srgbClr val="000000"/>
                </a:solidFill>
                <a:effectLst/>
              </a:rPr>
              <a:t> </a:t>
            </a:r>
            <a:r>
              <a:rPr lang="en-US" i="0" dirty="0" err="1">
                <a:solidFill>
                  <a:srgbClr val="000000"/>
                </a:solidFill>
                <a:effectLst/>
              </a:rPr>
              <a:t>Sıralamasında</a:t>
            </a:r>
            <a:r>
              <a:rPr lang="en-US" i="0" dirty="0">
                <a:solidFill>
                  <a:srgbClr val="000000"/>
                </a:solidFill>
                <a:effectLst/>
              </a:rPr>
              <a:t> </a:t>
            </a:r>
            <a:r>
              <a:rPr lang="en-US" i="0" dirty="0" err="1">
                <a:solidFill>
                  <a:srgbClr val="000000"/>
                </a:solidFill>
                <a:effectLst/>
              </a:rPr>
              <a:t>Türkiye'deki</a:t>
            </a:r>
            <a:r>
              <a:rPr lang="en-US" i="0" dirty="0">
                <a:solidFill>
                  <a:srgbClr val="000000"/>
                </a:solidFill>
                <a:effectLst/>
              </a:rPr>
              <a:t> </a:t>
            </a:r>
            <a:r>
              <a:rPr lang="en-US" i="0" dirty="0" err="1">
                <a:solidFill>
                  <a:srgbClr val="000000"/>
                </a:solidFill>
                <a:effectLst/>
              </a:rPr>
              <a:t>vakıf</a:t>
            </a:r>
            <a:r>
              <a:rPr lang="en-US" i="0" dirty="0">
                <a:solidFill>
                  <a:srgbClr val="000000"/>
                </a:solidFill>
                <a:effectLst/>
              </a:rPr>
              <a:t> </a:t>
            </a:r>
            <a:r>
              <a:rPr lang="en-US" i="0" dirty="0" err="1">
                <a:solidFill>
                  <a:srgbClr val="000000"/>
                </a:solidFill>
                <a:effectLst/>
              </a:rPr>
              <a:t>üniversiteleri</a:t>
            </a:r>
            <a:r>
              <a:rPr lang="en-US" i="0" dirty="0">
                <a:solidFill>
                  <a:srgbClr val="000000"/>
                </a:solidFill>
                <a:effectLst/>
              </a:rPr>
              <a:t> </a:t>
            </a:r>
            <a:r>
              <a:rPr lang="en-US" i="0" dirty="0" err="1">
                <a:solidFill>
                  <a:srgbClr val="000000"/>
                </a:solidFill>
                <a:effectLst/>
              </a:rPr>
              <a:t>arasında</a:t>
            </a:r>
            <a:r>
              <a:rPr lang="en-US" i="0" dirty="0">
                <a:solidFill>
                  <a:srgbClr val="000000"/>
                </a:solidFill>
                <a:effectLst/>
              </a:rPr>
              <a:t> 4. </a:t>
            </a:r>
            <a:r>
              <a:rPr lang="en-US" dirty="0" err="1">
                <a:solidFill>
                  <a:srgbClr val="000000"/>
                </a:solidFill>
              </a:rPr>
              <a:t>s</a:t>
            </a:r>
            <a:r>
              <a:rPr lang="en-US" i="0" dirty="0" err="1">
                <a:solidFill>
                  <a:srgbClr val="000000"/>
                </a:solidFill>
                <a:effectLst/>
              </a:rPr>
              <a:t>ırada</a:t>
            </a:r>
            <a:r>
              <a:rPr lang="en-US" i="0" dirty="0">
                <a:solidFill>
                  <a:srgbClr val="000000"/>
                </a:solidFill>
                <a:effectLst/>
              </a:rPr>
              <a:t>; </a:t>
            </a:r>
            <a:r>
              <a:rPr lang="en-US" i="0" dirty="0" err="1">
                <a:solidFill>
                  <a:srgbClr val="000000"/>
                </a:solidFill>
                <a:effectLst/>
              </a:rPr>
              <a:t>Türkiye’deki</a:t>
            </a:r>
            <a:r>
              <a:rPr lang="en-US" i="0" dirty="0">
                <a:solidFill>
                  <a:srgbClr val="000000"/>
                </a:solidFill>
                <a:effectLst/>
              </a:rPr>
              <a:t> </a:t>
            </a:r>
            <a:r>
              <a:rPr lang="en-US" i="0" dirty="0" err="1">
                <a:solidFill>
                  <a:srgbClr val="000000"/>
                </a:solidFill>
                <a:effectLst/>
              </a:rPr>
              <a:t>tüm</a:t>
            </a:r>
            <a:r>
              <a:rPr lang="en-US" i="0" dirty="0">
                <a:solidFill>
                  <a:srgbClr val="000000"/>
                </a:solidFill>
                <a:effectLst/>
              </a:rPr>
              <a:t> </a:t>
            </a:r>
            <a:r>
              <a:rPr lang="en-US" i="0" dirty="0" err="1">
                <a:solidFill>
                  <a:srgbClr val="000000"/>
                </a:solidFill>
                <a:effectLst/>
              </a:rPr>
              <a:t>üniversiteler</a:t>
            </a:r>
            <a:r>
              <a:rPr lang="en-US" i="0" dirty="0">
                <a:solidFill>
                  <a:srgbClr val="000000"/>
                </a:solidFill>
                <a:effectLst/>
              </a:rPr>
              <a:t> </a:t>
            </a:r>
            <a:r>
              <a:rPr lang="en-US" i="0" dirty="0" err="1">
                <a:solidFill>
                  <a:srgbClr val="000000"/>
                </a:solidFill>
                <a:effectLst/>
              </a:rPr>
              <a:t>sıralamasında</a:t>
            </a:r>
            <a:r>
              <a:rPr lang="en-US" i="0" dirty="0">
                <a:solidFill>
                  <a:srgbClr val="000000"/>
                </a:solidFill>
                <a:effectLst/>
              </a:rPr>
              <a:t> </a:t>
            </a:r>
            <a:r>
              <a:rPr lang="en-US" i="0" dirty="0" err="1">
                <a:solidFill>
                  <a:srgbClr val="000000"/>
                </a:solidFill>
                <a:effectLst/>
              </a:rPr>
              <a:t>ise</a:t>
            </a:r>
            <a:r>
              <a:rPr lang="en-US" i="0" dirty="0">
                <a:solidFill>
                  <a:srgbClr val="000000"/>
                </a:solidFill>
                <a:effectLst/>
              </a:rPr>
              <a:t> 29. </a:t>
            </a:r>
            <a:r>
              <a:rPr lang="en-US" i="0" dirty="0" err="1">
                <a:solidFill>
                  <a:srgbClr val="000000"/>
                </a:solidFill>
                <a:effectLst/>
              </a:rPr>
              <a:t>sırada</a:t>
            </a:r>
            <a:r>
              <a:rPr lang="en-US" dirty="0">
                <a:solidFill>
                  <a:srgbClr val="000000"/>
                </a:solidFill>
              </a:rPr>
              <a:t>.</a:t>
            </a:r>
            <a:endParaRPr lang="tr-TR" dirty="0"/>
          </a:p>
        </p:txBody>
      </p:sp>
    </p:spTree>
    <p:extLst>
      <p:ext uri="{BB962C8B-B14F-4D97-AF65-F5344CB8AC3E}">
        <p14:creationId xmlns:p14="http://schemas.microsoft.com/office/powerpoint/2010/main" val="8806485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6">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6">
                                            <p:txEl>
                                              <p:pRg st="4" end="4"/>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6">
                                            <p:txEl>
                                              <p:pRg st="5" end="5"/>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6">
                                            <p:txEl>
                                              <p:pRg st="7" end="7"/>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6">
                                            <p:txEl>
                                              <p:pRg st="8" end="8"/>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6">
                                            <p:txEl>
                                              <p:pRg st="9" end="9"/>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6">
                                            <p:txEl>
                                              <p:pRg st="10" end="10"/>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13"/>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6">
                                            <p:txEl>
                                              <p:pRg st="11" end="11"/>
                                            </p:txEl>
                                          </p:spTgt>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8"/>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7"/>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4"/>
                                        </p:tgtEl>
                                        <p:attrNameLst>
                                          <p:attrName>style.visibility</p:attrName>
                                        </p:attrNameLst>
                                      </p:cBhvr>
                                      <p:to>
                                        <p:strVal val="visible"/>
                                      </p:to>
                                    </p:set>
                                  </p:childTnLst>
                                </p:cTn>
                              </p:par>
                              <p:par>
                                <p:cTn id="41" presetID="1" presetClass="entr" presetSubtype="0" fill="hold" nodeType="withEffect">
                                  <p:stCondLst>
                                    <p:cond delay="0"/>
                                  </p:stCondLst>
                                  <p:childTnLst>
                                    <p:set>
                                      <p:cBhvr>
                                        <p:cTn id="42" dur="1" fill="hold">
                                          <p:stCondLst>
                                            <p:cond delay="0"/>
                                          </p:stCondLst>
                                        </p:cTn>
                                        <p:tgtEl>
                                          <p:spTgt spid="10"/>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9"/>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nodeType="clickEffect">
                                  <p:stCondLst>
                                    <p:cond delay="0"/>
                                  </p:stCondLst>
                                  <p:childTnLst>
                                    <p:set>
                                      <p:cBhvr>
                                        <p:cTn id="48" dur="1" fill="hold">
                                          <p:stCondLst>
                                            <p:cond delay="0"/>
                                          </p:stCondLst>
                                        </p:cTn>
                                        <p:tgtEl>
                                          <p:spTgt spid="3076"/>
                                        </p:tgtEl>
                                        <p:attrNameLst>
                                          <p:attrName>style.visibility</p:attrName>
                                        </p:attrNameLst>
                                      </p:cBhvr>
                                      <p:to>
                                        <p:strVal val="visible"/>
                                      </p:to>
                                    </p:set>
                                  </p:childTnLst>
                                </p:cTn>
                              </p:par>
                              <p:par>
                                <p:cTn id="49" presetID="1" presetClass="entr" presetSubtype="0" fill="hold" nodeType="withEffect">
                                  <p:stCondLst>
                                    <p:cond delay="0"/>
                                  </p:stCondLst>
                                  <p:childTnLst>
                                    <p:set>
                                      <p:cBhvr>
                                        <p:cTn id="50" dur="1" fill="hold">
                                          <p:stCondLst>
                                            <p:cond delay="0"/>
                                          </p:stCondLst>
                                        </p:cTn>
                                        <p:tgtEl>
                                          <p:spTgt spid="3074"/>
                                        </p:tgtEl>
                                        <p:attrNameLst>
                                          <p:attrName>style.visibility</p:attrName>
                                        </p:attrNameLst>
                                      </p:cBhvr>
                                      <p:to>
                                        <p:strVal val="visible"/>
                                      </p:to>
                                    </p:set>
                                  </p:childTnLst>
                                </p:cTn>
                              </p:par>
                              <p:par>
                                <p:cTn id="51" presetID="1" presetClass="entr" presetSubtype="0" fill="hold" nodeType="withEffect">
                                  <p:stCondLst>
                                    <p:cond delay="0"/>
                                  </p:stCondLst>
                                  <p:childTnLst>
                                    <p:set>
                                      <p:cBhvr>
                                        <p:cTn id="52" dur="1" fill="hold">
                                          <p:stCondLst>
                                            <p:cond delay="0"/>
                                          </p:stCondLst>
                                        </p:cTn>
                                        <p:tgtEl>
                                          <p:spTgt spid="3078"/>
                                        </p:tgtEl>
                                        <p:attrNameLst>
                                          <p:attrName>style.visibility</p:attrName>
                                        </p:attrNameLst>
                                      </p:cBhvr>
                                      <p:to>
                                        <p:strVal val="visible"/>
                                      </p:to>
                                    </p:set>
                                  </p:childTnLst>
                                </p:cTn>
                              </p:par>
                              <p:par>
                                <p:cTn id="53" presetID="1" presetClass="entr" presetSubtype="0" fill="hold" grpId="0" nodeType="withEffect">
                                  <p:stCondLst>
                                    <p:cond delay="0"/>
                                  </p:stCondLst>
                                  <p:childTnLst>
                                    <p:set>
                                      <p:cBhvr>
                                        <p:cTn id="54" dur="1" fill="hold">
                                          <p:stCondLst>
                                            <p:cond delay="0"/>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8"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E25B3F51-E521-7A4B-90F1-4A59AD76F3CA}"/>
              </a:ext>
            </a:extLst>
          </p:cNvPr>
          <p:cNvSpPr>
            <a:spLocks noGrp="1"/>
          </p:cNvSpPr>
          <p:nvPr>
            <p:ph type="sldNum" sz="quarter" idx="12"/>
          </p:nvPr>
        </p:nvSpPr>
        <p:spPr>
          <a:xfrm>
            <a:off x="-128016" y="6519037"/>
            <a:ext cx="582168" cy="338963"/>
          </a:xfrm>
        </p:spPr>
        <p:txBody>
          <a:bodyPr/>
          <a:lstStyle/>
          <a:p>
            <a:fld id="{D37B9231-3471-F44A-816A-718D444B216D}" type="slidenum">
              <a:rPr lang="tr-TR" smtClean="0"/>
              <a:t>16</a:t>
            </a:fld>
            <a:endParaRPr lang="tr-TR"/>
          </a:p>
        </p:txBody>
      </p:sp>
      <p:pic>
        <p:nvPicPr>
          <p:cNvPr id="3" name="Picture 2" descr="A white and blue background with text&#10;&#10;Description automatically generated">
            <a:extLst>
              <a:ext uri="{FF2B5EF4-FFF2-40B4-BE49-F238E27FC236}">
                <a16:creationId xmlns:a16="http://schemas.microsoft.com/office/drawing/2014/main" id="{97D8C67C-0C46-344C-A1B4-B5E5307679C9}"/>
              </a:ext>
            </a:extLst>
          </p:cNvPr>
          <p:cNvPicPr>
            <a:picLocks noChangeAspect="1"/>
          </p:cNvPicPr>
          <p:nvPr/>
        </p:nvPicPr>
        <p:blipFill rotWithShape="1">
          <a:blip r:embed="rId2"/>
          <a:srcRect l="9851" r="9699" b="34796"/>
          <a:stretch/>
        </p:blipFill>
        <p:spPr>
          <a:xfrm>
            <a:off x="0" y="0"/>
            <a:ext cx="2588974" cy="2966224"/>
          </a:xfrm>
          <a:prstGeom prst="rect">
            <a:avLst/>
          </a:prstGeom>
        </p:spPr>
      </p:pic>
      <p:sp>
        <p:nvSpPr>
          <p:cNvPr id="4" name="TextBox 3">
            <a:extLst>
              <a:ext uri="{FF2B5EF4-FFF2-40B4-BE49-F238E27FC236}">
                <a16:creationId xmlns:a16="http://schemas.microsoft.com/office/drawing/2014/main" id="{274A38AC-D5CE-AD47-801B-749A1B6D7394}"/>
              </a:ext>
            </a:extLst>
          </p:cNvPr>
          <p:cNvSpPr txBox="1"/>
          <p:nvPr/>
        </p:nvSpPr>
        <p:spPr>
          <a:xfrm>
            <a:off x="2655536" y="184968"/>
            <a:ext cx="9690100" cy="461665"/>
          </a:xfrm>
          <a:prstGeom prst="rect">
            <a:avLst/>
          </a:prstGeom>
          <a:noFill/>
        </p:spPr>
        <p:txBody>
          <a:bodyPr wrap="square" rtlCol="0">
            <a:spAutoFit/>
          </a:bodyPr>
          <a:lstStyle/>
          <a:p>
            <a:r>
              <a:rPr lang="en-GB" sz="2400" b="1" dirty="0">
                <a:solidFill>
                  <a:schemeClr val="tx1">
                    <a:lumMod val="65000"/>
                    <a:lumOff val="35000"/>
                  </a:schemeClr>
                </a:solidFill>
              </a:rPr>
              <a:t>İSÜ </a:t>
            </a:r>
            <a:r>
              <a:rPr lang="en-GB" sz="2400" b="1" dirty="0" err="1">
                <a:solidFill>
                  <a:schemeClr val="tx1">
                    <a:lumMod val="65000"/>
                    <a:lumOff val="35000"/>
                  </a:schemeClr>
                </a:solidFill>
              </a:rPr>
              <a:t>Yüksek</a:t>
            </a:r>
            <a:r>
              <a:rPr lang="en-GB" sz="2400" b="1" dirty="0">
                <a:solidFill>
                  <a:schemeClr val="tx1">
                    <a:lumMod val="65000"/>
                    <a:lumOff val="35000"/>
                  </a:schemeClr>
                </a:solidFill>
              </a:rPr>
              <a:t> </a:t>
            </a:r>
            <a:r>
              <a:rPr lang="en-GB" sz="2400" b="1" dirty="0" err="1">
                <a:solidFill>
                  <a:schemeClr val="tx1">
                    <a:lumMod val="65000"/>
                    <a:lumOff val="35000"/>
                  </a:schemeClr>
                </a:solidFill>
              </a:rPr>
              <a:t>Enerji</a:t>
            </a:r>
            <a:r>
              <a:rPr lang="en-GB" sz="2400" b="1" dirty="0">
                <a:solidFill>
                  <a:schemeClr val="tx1">
                    <a:lumMod val="65000"/>
                    <a:lumOff val="35000"/>
                  </a:schemeClr>
                </a:solidFill>
              </a:rPr>
              <a:t> </a:t>
            </a:r>
            <a:r>
              <a:rPr lang="en-GB" sz="2400" b="1" dirty="0" err="1">
                <a:solidFill>
                  <a:schemeClr val="tx1">
                    <a:lumMod val="65000"/>
                    <a:lumOff val="35000"/>
                  </a:schemeClr>
                </a:solidFill>
              </a:rPr>
              <a:t>ve</a:t>
            </a:r>
            <a:r>
              <a:rPr lang="en-GB" sz="2400" b="1" dirty="0">
                <a:solidFill>
                  <a:schemeClr val="tx1">
                    <a:lumMod val="65000"/>
                    <a:lumOff val="35000"/>
                  </a:schemeClr>
                </a:solidFill>
              </a:rPr>
              <a:t> </a:t>
            </a:r>
            <a:r>
              <a:rPr lang="en-GB" sz="2400" b="1" dirty="0" err="1">
                <a:solidFill>
                  <a:schemeClr val="tx1">
                    <a:lumMod val="65000"/>
                    <a:lumOff val="35000"/>
                  </a:schemeClr>
                </a:solidFill>
              </a:rPr>
              <a:t>Parçacık</a:t>
            </a:r>
            <a:r>
              <a:rPr lang="en-GB" sz="2400" b="1" dirty="0">
                <a:solidFill>
                  <a:schemeClr val="tx1">
                    <a:lumMod val="65000"/>
                    <a:lumOff val="35000"/>
                  </a:schemeClr>
                </a:solidFill>
              </a:rPr>
              <a:t> </a:t>
            </a:r>
            <a:r>
              <a:rPr lang="en-GB" sz="2400" b="1" dirty="0" err="1">
                <a:solidFill>
                  <a:schemeClr val="tx1">
                    <a:lumMod val="65000"/>
                    <a:lumOff val="35000"/>
                  </a:schemeClr>
                </a:solidFill>
              </a:rPr>
              <a:t>Fiziği</a:t>
            </a:r>
            <a:r>
              <a:rPr lang="en-GB" sz="2400" b="1" dirty="0">
                <a:solidFill>
                  <a:schemeClr val="tx1">
                    <a:lumMod val="65000"/>
                    <a:lumOff val="35000"/>
                  </a:schemeClr>
                </a:solidFill>
              </a:rPr>
              <a:t> (YEPAF) </a:t>
            </a:r>
            <a:r>
              <a:rPr lang="en-GB" sz="2400" b="1" dirty="0" err="1">
                <a:solidFill>
                  <a:schemeClr val="tx1">
                    <a:lumMod val="65000"/>
                    <a:lumOff val="35000"/>
                  </a:schemeClr>
                </a:solidFill>
              </a:rPr>
              <a:t>Araştırma</a:t>
            </a:r>
            <a:r>
              <a:rPr lang="en-GB" sz="2400" b="1" dirty="0">
                <a:solidFill>
                  <a:schemeClr val="tx1">
                    <a:lumMod val="65000"/>
                    <a:lumOff val="35000"/>
                  </a:schemeClr>
                </a:solidFill>
              </a:rPr>
              <a:t> </a:t>
            </a:r>
            <a:r>
              <a:rPr lang="en-GB" sz="2400" b="1" dirty="0" err="1">
                <a:solidFill>
                  <a:schemeClr val="tx1">
                    <a:lumMod val="65000"/>
                    <a:lumOff val="35000"/>
                  </a:schemeClr>
                </a:solidFill>
              </a:rPr>
              <a:t>Grubu</a:t>
            </a:r>
            <a:r>
              <a:rPr lang="en-GB" sz="2400" b="1" dirty="0">
                <a:solidFill>
                  <a:schemeClr val="tx1">
                    <a:lumMod val="65000"/>
                    <a:lumOff val="35000"/>
                  </a:schemeClr>
                </a:solidFill>
              </a:rPr>
              <a:t> </a:t>
            </a:r>
            <a:r>
              <a:rPr lang="en-GB" sz="2400" b="1" dirty="0" err="1">
                <a:solidFill>
                  <a:schemeClr val="tx1">
                    <a:lumMod val="65000"/>
                    <a:lumOff val="35000"/>
                  </a:schemeClr>
                </a:solidFill>
              </a:rPr>
              <a:t>hakkında</a:t>
            </a:r>
            <a:endParaRPr lang="en-GB" sz="2400" b="1" dirty="0">
              <a:solidFill>
                <a:schemeClr val="bg1">
                  <a:lumMod val="50000"/>
                </a:schemeClr>
              </a:solidFill>
            </a:endParaRPr>
          </a:p>
        </p:txBody>
      </p:sp>
      <p:sp>
        <p:nvSpPr>
          <p:cNvPr id="5" name="TextBox 4">
            <a:extLst>
              <a:ext uri="{FF2B5EF4-FFF2-40B4-BE49-F238E27FC236}">
                <a16:creationId xmlns:a16="http://schemas.microsoft.com/office/drawing/2014/main" id="{4ADD437A-87C9-9B49-BCD3-BDD7D854BAEB}"/>
              </a:ext>
            </a:extLst>
          </p:cNvPr>
          <p:cNvSpPr txBox="1"/>
          <p:nvPr/>
        </p:nvSpPr>
        <p:spPr>
          <a:xfrm>
            <a:off x="2863522" y="882398"/>
            <a:ext cx="4393758" cy="3785652"/>
          </a:xfrm>
          <a:prstGeom prst="rect">
            <a:avLst/>
          </a:prstGeom>
          <a:noFill/>
        </p:spPr>
        <p:txBody>
          <a:bodyPr wrap="square" rtlCol="0">
            <a:spAutoFit/>
          </a:bodyPr>
          <a:lstStyle/>
          <a:p>
            <a:r>
              <a:rPr lang="tr-TR" sz="1600" u="sng" dirty="0">
                <a:solidFill>
                  <a:schemeClr val="tx1">
                    <a:lumMod val="50000"/>
                    <a:lumOff val="50000"/>
                  </a:schemeClr>
                </a:solidFill>
              </a:rPr>
              <a:t>Kadro:</a:t>
            </a:r>
          </a:p>
          <a:p>
            <a:pPr marL="742950" lvl="1" indent="-285750">
              <a:buFont typeface="Arial" panose="020B0604020202020204" pitchFamily="34" charset="0"/>
              <a:buChar char="•"/>
            </a:pPr>
            <a:r>
              <a:rPr lang="tr-TR" sz="1600" dirty="0">
                <a:solidFill>
                  <a:schemeClr val="tx1">
                    <a:lumMod val="50000"/>
                    <a:lumOff val="50000"/>
                  </a:schemeClr>
                </a:solidFill>
              </a:rPr>
              <a:t>Prof. Dr. </a:t>
            </a:r>
            <a:r>
              <a:rPr lang="tr-TR" sz="1600" dirty="0" err="1">
                <a:solidFill>
                  <a:schemeClr val="tx1">
                    <a:lumMod val="50000"/>
                    <a:lumOff val="50000"/>
                  </a:schemeClr>
                </a:solidFill>
              </a:rPr>
              <a:t>Serkant</a:t>
            </a:r>
            <a:r>
              <a:rPr lang="tr-TR" sz="1600" dirty="0">
                <a:solidFill>
                  <a:schemeClr val="tx1">
                    <a:lumMod val="50000"/>
                    <a:lumOff val="50000"/>
                  </a:schemeClr>
                </a:solidFill>
              </a:rPr>
              <a:t> Ali Çetin</a:t>
            </a:r>
          </a:p>
          <a:p>
            <a:pPr marL="742950" lvl="1" indent="-285750">
              <a:buFont typeface="Arial" panose="020B0604020202020204" pitchFamily="34" charset="0"/>
              <a:buChar char="•"/>
            </a:pPr>
            <a:r>
              <a:rPr lang="tr-TR" sz="1600" dirty="0">
                <a:solidFill>
                  <a:schemeClr val="tx1">
                    <a:lumMod val="50000"/>
                    <a:lumOff val="50000"/>
                  </a:schemeClr>
                </a:solidFill>
              </a:rPr>
              <a:t>Prof. Dr. V. </a:t>
            </a:r>
            <a:r>
              <a:rPr lang="tr-TR" sz="1600" dirty="0" err="1">
                <a:solidFill>
                  <a:schemeClr val="tx1">
                    <a:lumMod val="50000"/>
                    <a:lumOff val="50000"/>
                  </a:schemeClr>
                </a:solidFill>
              </a:rPr>
              <a:t>Erkcan</a:t>
            </a:r>
            <a:r>
              <a:rPr lang="tr-TR" sz="1600" dirty="0">
                <a:solidFill>
                  <a:schemeClr val="tx1">
                    <a:lumMod val="50000"/>
                    <a:lumOff val="50000"/>
                  </a:schemeClr>
                </a:solidFill>
              </a:rPr>
              <a:t> Özcan</a:t>
            </a:r>
          </a:p>
          <a:p>
            <a:pPr marL="742950" lvl="1" indent="-285750">
              <a:buFont typeface="Arial" panose="020B0604020202020204" pitchFamily="34" charset="0"/>
              <a:buChar char="•"/>
            </a:pPr>
            <a:r>
              <a:rPr lang="tr-TR" sz="1600" dirty="0">
                <a:solidFill>
                  <a:schemeClr val="tx1">
                    <a:lumMod val="50000"/>
                    <a:lumOff val="50000"/>
                  </a:schemeClr>
                </a:solidFill>
              </a:rPr>
              <a:t>Prof. Dr. Sertaç Öztürk</a:t>
            </a:r>
          </a:p>
          <a:p>
            <a:pPr marL="742950" lvl="1" indent="-285750">
              <a:buFont typeface="Arial" panose="020B0604020202020204" pitchFamily="34" charset="0"/>
              <a:buChar char="•"/>
            </a:pPr>
            <a:r>
              <a:rPr lang="tr-TR" sz="1600" dirty="0">
                <a:solidFill>
                  <a:schemeClr val="tx1">
                    <a:lumMod val="50000"/>
                    <a:lumOff val="50000"/>
                  </a:schemeClr>
                </a:solidFill>
              </a:rPr>
              <a:t>Prof. Dr. Taylan Yetkin</a:t>
            </a:r>
          </a:p>
          <a:p>
            <a:pPr marL="742950" lvl="1" indent="-285750">
              <a:buFont typeface="Arial" panose="020B0604020202020204" pitchFamily="34" charset="0"/>
              <a:buChar char="•"/>
            </a:pPr>
            <a:r>
              <a:rPr lang="tr-TR" sz="1600" dirty="0">
                <a:solidFill>
                  <a:schemeClr val="tx1">
                    <a:lumMod val="50000"/>
                    <a:lumOff val="50000"/>
                  </a:schemeClr>
                </a:solidFill>
              </a:rPr>
              <a:t>Doç. Dr. Andrew </a:t>
            </a:r>
            <a:r>
              <a:rPr lang="tr-TR" sz="1600" dirty="0" err="1">
                <a:solidFill>
                  <a:schemeClr val="tx1">
                    <a:lumMod val="50000"/>
                    <a:lumOff val="50000"/>
                  </a:schemeClr>
                </a:solidFill>
              </a:rPr>
              <a:t>Beddall</a:t>
            </a:r>
            <a:endParaRPr lang="tr-TR" sz="1600" dirty="0">
              <a:solidFill>
                <a:schemeClr val="tx1">
                  <a:lumMod val="50000"/>
                  <a:lumOff val="50000"/>
                </a:schemeClr>
              </a:solidFill>
            </a:endParaRPr>
          </a:p>
          <a:p>
            <a:pPr marL="742950" lvl="1" indent="-285750">
              <a:buFont typeface="Arial" panose="020B0604020202020204" pitchFamily="34" charset="0"/>
              <a:buChar char="•"/>
            </a:pPr>
            <a:r>
              <a:rPr lang="tr-TR" sz="1600" dirty="0">
                <a:solidFill>
                  <a:schemeClr val="tx1">
                    <a:lumMod val="50000"/>
                    <a:lumOff val="50000"/>
                  </a:schemeClr>
                </a:solidFill>
              </a:rPr>
              <a:t>Doç. Dr. Selçuk Hacıömeroğlu</a:t>
            </a:r>
          </a:p>
          <a:p>
            <a:pPr marL="742950" lvl="1" indent="-285750">
              <a:buFont typeface="Arial" panose="020B0604020202020204" pitchFamily="34" charset="0"/>
              <a:buChar char="•"/>
            </a:pPr>
            <a:r>
              <a:rPr lang="tr-TR" sz="1600" dirty="0">
                <a:solidFill>
                  <a:schemeClr val="tx1">
                    <a:lumMod val="50000"/>
                    <a:lumOff val="50000"/>
                  </a:schemeClr>
                </a:solidFill>
              </a:rPr>
              <a:t>Dr. </a:t>
            </a:r>
            <a:r>
              <a:rPr lang="tr-TR" sz="1600" dirty="0" err="1">
                <a:solidFill>
                  <a:schemeClr val="tx1">
                    <a:lumMod val="50000"/>
                    <a:lumOff val="50000"/>
                  </a:schemeClr>
                </a:solidFill>
              </a:rPr>
              <a:t>Öğr</a:t>
            </a:r>
            <a:r>
              <a:rPr lang="tr-TR" sz="1600" dirty="0">
                <a:solidFill>
                  <a:schemeClr val="tx1">
                    <a:lumMod val="50000"/>
                    <a:lumOff val="50000"/>
                  </a:schemeClr>
                </a:solidFill>
              </a:rPr>
              <a:t>. Üyesi Onur Buğra Kolcu</a:t>
            </a:r>
          </a:p>
          <a:p>
            <a:pPr marL="742950" lvl="1" indent="-285750">
              <a:buFont typeface="Arial" panose="020B0604020202020204" pitchFamily="34" charset="0"/>
              <a:buChar char="•"/>
            </a:pPr>
            <a:r>
              <a:rPr lang="tr-TR" sz="1600" dirty="0">
                <a:solidFill>
                  <a:schemeClr val="tx1">
                    <a:lumMod val="50000"/>
                    <a:lumOff val="50000"/>
                  </a:schemeClr>
                </a:solidFill>
              </a:rPr>
              <a:t>Dr. </a:t>
            </a:r>
            <a:r>
              <a:rPr lang="tr-TR" sz="1600" dirty="0" err="1">
                <a:solidFill>
                  <a:schemeClr val="tx1">
                    <a:lumMod val="50000"/>
                    <a:lumOff val="50000"/>
                  </a:schemeClr>
                </a:solidFill>
              </a:rPr>
              <a:t>Öğr</a:t>
            </a:r>
            <a:r>
              <a:rPr lang="tr-TR" sz="1600" dirty="0">
                <a:solidFill>
                  <a:schemeClr val="tx1">
                    <a:lumMod val="50000"/>
                    <a:lumOff val="50000"/>
                  </a:schemeClr>
                </a:solidFill>
              </a:rPr>
              <a:t>. Üyesi Sinem Şimşek</a:t>
            </a:r>
          </a:p>
          <a:p>
            <a:pPr marL="742950" lvl="1" indent="-285750">
              <a:buFont typeface="Arial" panose="020B0604020202020204" pitchFamily="34" charset="0"/>
              <a:buChar char="•"/>
            </a:pPr>
            <a:r>
              <a:rPr lang="tr-TR" sz="1600" dirty="0">
                <a:solidFill>
                  <a:schemeClr val="tx1">
                    <a:lumMod val="50000"/>
                    <a:lumOff val="50000"/>
                  </a:schemeClr>
                </a:solidFill>
              </a:rPr>
              <a:t>Dr. Candan </a:t>
            </a:r>
            <a:r>
              <a:rPr lang="tr-TR" sz="1600" dirty="0" err="1">
                <a:solidFill>
                  <a:schemeClr val="tx1">
                    <a:lumMod val="50000"/>
                    <a:lumOff val="50000"/>
                  </a:schemeClr>
                </a:solidFill>
              </a:rPr>
              <a:t>Dözen</a:t>
            </a:r>
            <a:r>
              <a:rPr lang="tr-TR" sz="1600" dirty="0">
                <a:solidFill>
                  <a:schemeClr val="tx1">
                    <a:lumMod val="50000"/>
                    <a:lumOff val="50000"/>
                  </a:schemeClr>
                </a:solidFill>
              </a:rPr>
              <a:t> Altuntaş</a:t>
            </a:r>
          </a:p>
          <a:p>
            <a:pPr marL="742950" lvl="1" indent="-285750">
              <a:buFont typeface="Arial" panose="020B0604020202020204" pitchFamily="34" charset="0"/>
              <a:buChar char="•"/>
            </a:pPr>
            <a:r>
              <a:rPr lang="tr-TR" sz="1600" dirty="0">
                <a:solidFill>
                  <a:schemeClr val="tx1">
                    <a:lumMod val="50000"/>
                    <a:lumOff val="50000"/>
                  </a:schemeClr>
                </a:solidFill>
              </a:rPr>
              <a:t>Dr. Emre Çelebi</a:t>
            </a:r>
          </a:p>
          <a:p>
            <a:pPr marL="742950" lvl="1" indent="-285750">
              <a:buFont typeface="Arial" panose="020B0604020202020204" pitchFamily="34" charset="0"/>
              <a:buChar char="•"/>
            </a:pPr>
            <a:r>
              <a:rPr lang="tr-TR" sz="1600" dirty="0">
                <a:solidFill>
                  <a:schemeClr val="tx1">
                    <a:lumMod val="50000"/>
                    <a:lumOff val="50000"/>
                  </a:schemeClr>
                </a:solidFill>
              </a:rPr>
              <a:t>Dr. Zekeriya Uysal</a:t>
            </a:r>
          </a:p>
          <a:p>
            <a:pPr marL="742950" lvl="1" indent="-285750">
              <a:buFont typeface="Arial" panose="020B0604020202020204" pitchFamily="34" charset="0"/>
              <a:buChar char="•"/>
            </a:pPr>
            <a:r>
              <a:rPr lang="tr-TR" sz="1600" dirty="0">
                <a:solidFill>
                  <a:schemeClr val="tx1">
                    <a:lumMod val="50000"/>
                    <a:lumOff val="50000"/>
                  </a:schemeClr>
                </a:solidFill>
              </a:rPr>
              <a:t>Teknik personel: Müh. Ahmet </a:t>
            </a:r>
            <a:r>
              <a:rPr lang="tr-TR" sz="1600" dirty="0" err="1">
                <a:solidFill>
                  <a:schemeClr val="tx1">
                    <a:lumMod val="50000"/>
                    <a:lumOff val="50000"/>
                  </a:schemeClr>
                </a:solidFill>
              </a:rPr>
              <a:t>Renklioğlu</a:t>
            </a:r>
            <a:r>
              <a:rPr lang="tr-TR" sz="1600" dirty="0">
                <a:solidFill>
                  <a:schemeClr val="tx1">
                    <a:lumMod val="50000"/>
                    <a:lumOff val="50000"/>
                  </a:schemeClr>
                </a:solidFill>
              </a:rPr>
              <a:t>          &amp; Müh. Orhan Seyrek</a:t>
            </a:r>
          </a:p>
          <a:p>
            <a:pPr marL="742950" lvl="1" indent="-285750">
              <a:buFont typeface="Arial" panose="020B0604020202020204" pitchFamily="34" charset="0"/>
              <a:buChar char="•"/>
            </a:pPr>
            <a:r>
              <a:rPr lang="tr-TR" sz="1600" dirty="0">
                <a:solidFill>
                  <a:schemeClr val="tx1">
                    <a:lumMod val="50000"/>
                    <a:lumOff val="50000"/>
                  </a:schemeClr>
                </a:solidFill>
              </a:rPr>
              <a:t>İdari personel: Neslihan Sözeri</a:t>
            </a:r>
          </a:p>
        </p:txBody>
      </p:sp>
      <p:sp>
        <p:nvSpPr>
          <p:cNvPr id="6" name="TextBox 5">
            <a:extLst>
              <a:ext uri="{FF2B5EF4-FFF2-40B4-BE49-F238E27FC236}">
                <a16:creationId xmlns:a16="http://schemas.microsoft.com/office/drawing/2014/main" id="{300F3ED6-510A-0A45-806B-4A5E26073E7F}"/>
              </a:ext>
            </a:extLst>
          </p:cNvPr>
          <p:cNvSpPr txBox="1"/>
          <p:nvPr/>
        </p:nvSpPr>
        <p:spPr>
          <a:xfrm>
            <a:off x="382538" y="3010793"/>
            <a:ext cx="2492191" cy="2554545"/>
          </a:xfrm>
          <a:prstGeom prst="rect">
            <a:avLst/>
          </a:prstGeom>
          <a:noFill/>
        </p:spPr>
        <p:txBody>
          <a:bodyPr wrap="square" rtlCol="0">
            <a:spAutoFit/>
          </a:bodyPr>
          <a:lstStyle/>
          <a:p>
            <a:r>
              <a:rPr lang="en-GB" sz="1600" b="1" dirty="0" err="1">
                <a:solidFill>
                  <a:schemeClr val="tx1">
                    <a:lumMod val="50000"/>
                    <a:lumOff val="50000"/>
                  </a:schemeClr>
                </a:solidFill>
              </a:rPr>
              <a:t>Doktora</a:t>
            </a:r>
            <a:r>
              <a:rPr lang="en-GB" sz="1600" b="1" dirty="0">
                <a:solidFill>
                  <a:schemeClr val="tx1">
                    <a:lumMod val="50000"/>
                    <a:lumOff val="50000"/>
                  </a:schemeClr>
                </a:solidFill>
              </a:rPr>
              <a:t> </a:t>
            </a:r>
            <a:r>
              <a:rPr lang="en-GB" sz="1600" b="1" dirty="0" err="1">
                <a:solidFill>
                  <a:schemeClr val="tx1">
                    <a:lumMod val="50000"/>
                    <a:lumOff val="50000"/>
                  </a:schemeClr>
                </a:solidFill>
              </a:rPr>
              <a:t>Programı</a:t>
            </a:r>
            <a:endParaRPr lang="en-GB" sz="1600" dirty="0">
              <a:solidFill>
                <a:schemeClr val="tx1">
                  <a:lumMod val="50000"/>
                  <a:lumOff val="50000"/>
                </a:schemeClr>
              </a:solidFill>
            </a:endParaRPr>
          </a:p>
          <a:p>
            <a:pPr marL="285750" indent="-285750">
              <a:buFont typeface="Arial" panose="020B0604020202020204" pitchFamily="34" charset="0"/>
              <a:buChar char="•"/>
            </a:pPr>
            <a:r>
              <a:rPr lang="tr-TR" sz="1600" u="sng" dirty="0">
                <a:solidFill>
                  <a:schemeClr val="tx1">
                    <a:lumMod val="50000"/>
                    <a:lumOff val="50000"/>
                  </a:schemeClr>
                </a:solidFill>
                <a:latin typeface="Calibri" panose="020F0502020204030204" pitchFamily="34" charset="0"/>
                <a:ea typeface="Calibri" panose="020F0502020204030204" pitchFamily="34" charset="0"/>
                <a:cs typeface="Times New Roman" panose="02020603050405020304" pitchFamily="18" charset="0"/>
              </a:rPr>
              <a:t>Yüksek Enerji ve Parçacık Fiziği </a:t>
            </a:r>
            <a:r>
              <a:rPr lang="tr-TR" sz="1600" dirty="0">
                <a:solidFill>
                  <a:schemeClr val="tx1">
                    <a:lumMod val="50000"/>
                    <a:lumOff val="50000"/>
                  </a:schemeClr>
                </a:solidFill>
                <a:latin typeface="Calibri" panose="020F0502020204030204" pitchFamily="34" charset="0"/>
                <a:ea typeface="Calibri" panose="020F0502020204030204" pitchFamily="34" charset="0"/>
                <a:cs typeface="Times New Roman" panose="02020603050405020304" pitchFamily="18" charset="0"/>
              </a:rPr>
              <a:t>alanında kurgulanmış tematik bir doktora programı</a:t>
            </a:r>
          </a:p>
          <a:p>
            <a:pPr marL="285750" indent="-285750">
              <a:buFont typeface="Arial" panose="020B0604020202020204" pitchFamily="34" charset="0"/>
              <a:buChar char="•"/>
            </a:pPr>
            <a:r>
              <a:rPr lang="tr-TR" sz="1600" dirty="0">
                <a:solidFill>
                  <a:schemeClr val="tx1">
                    <a:lumMod val="50000"/>
                    <a:lumOff val="50000"/>
                  </a:schemeClr>
                </a:solidFill>
              </a:rPr>
              <a:t>Eğitim dili İngilizce</a:t>
            </a:r>
          </a:p>
          <a:p>
            <a:pPr marL="285750" indent="-285750">
              <a:buFont typeface="Arial" panose="020B0604020202020204" pitchFamily="34" charset="0"/>
              <a:buChar char="•"/>
            </a:pPr>
            <a:r>
              <a:rPr lang="tr-TR" sz="1600" dirty="0">
                <a:solidFill>
                  <a:schemeClr val="tx1">
                    <a:lumMod val="50000"/>
                    <a:lumOff val="50000"/>
                  </a:schemeClr>
                </a:solidFill>
              </a:rPr>
              <a:t>İlgili alanlardan hem lisans hem yüksek lisans mezunları kabul edilmekte.</a:t>
            </a:r>
            <a:endParaRPr lang="tr-TR" sz="1600" dirty="0">
              <a:solidFill>
                <a:schemeClr val="tx1">
                  <a:lumMod val="50000"/>
                  <a:lumOff val="50000"/>
                </a:schemeClr>
              </a:solidFill>
              <a:hlinkClick r:id="" action="ppaction://noaction"/>
            </a:endParaRPr>
          </a:p>
        </p:txBody>
      </p:sp>
      <p:sp>
        <p:nvSpPr>
          <p:cNvPr id="8" name="TextBox 7">
            <a:extLst>
              <a:ext uri="{FF2B5EF4-FFF2-40B4-BE49-F238E27FC236}">
                <a16:creationId xmlns:a16="http://schemas.microsoft.com/office/drawing/2014/main" id="{BD283908-AB37-0B4D-BC9A-B217822BAF04}"/>
              </a:ext>
            </a:extLst>
          </p:cNvPr>
          <p:cNvSpPr txBox="1"/>
          <p:nvPr/>
        </p:nvSpPr>
        <p:spPr>
          <a:xfrm>
            <a:off x="3698661" y="6499839"/>
            <a:ext cx="5718601" cy="276999"/>
          </a:xfrm>
          <a:prstGeom prst="rect">
            <a:avLst/>
          </a:prstGeom>
          <a:noFill/>
        </p:spPr>
        <p:txBody>
          <a:bodyPr wrap="square">
            <a:spAutoFit/>
          </a:bodyPr>
          <a:lstStyle/>
          <a:p>
            <a:r>
              <a:rPr lang="tr-TR" sz="1200" dirty="0">
                <a:hlinkClick r:id="rId3"/>
              </a:rPr>
              <a:t>https://temelbilimler.istinye.edu.tr/tr/yuksek-enerji-parcacik-fizigi-yepaf-arastirma-grubu</a:t>
            </a:r>
            <a:r>
              <a:rPr lang="tr-TR" sz="1200" dirty="0"/>
              <a:t> </a:t>
            </a:r>
          </a:p>
        </p:txBody>
      </p:sp>
      <p:pic>
        <p:nvPicPr>
          <p:cNvPr id="11" name="Picture 10">
            <a:extLst>
              <a:ext uri="{FF2B5EF4-FFF2-40B4-BE49-F238E27FC236}">
                <a16:creationId xmlns:a16="http://schemas.microsoft.com/office/drawing/2014/main" id="{1BE1BFE2-F31C-6749-BCDB-0A8D855BBB9C}"/>
              </a:ext>
            </a:extLst>
          </p:cNvPr>
          <p:cNvPicPr>
            <a:picLocks noChangeAspect="1"/>
          </p:cNvPicPr>
          <p:nvPr/>
        </p:nvPicPr>
        <p:blipFill rotWithShape="1">
          <a:blip r:embed="rId4"/>
          <a:srcRect l="10039" t="66476" r="47580" b="14569"/>
          <a:stretch/>
        </p:blipFill>
        <p:spPr>
          <a:xfrm>
            <a:off x="7244861" y="2846530"/>
            <a:ext cx="4443288" cy="1242000"/>
          </a:xfrm>
          <a:prstGeom prst="rect">
            <a:avLst/>
          </a:prstGeom>
          <a:ln>
            <a:noFill/>
          </a:ln>
          <a:effectLst>
            <a:outerShdw blurRad="292100" dist="139700" dir="2700000" algn="tl" rotWithShape="0">
              <a:srgbClr val="333333">
                <a:alpha val="65000"/>
              </a:srgbClr>
            </a:outerShdw>
          </a:effectLst>
        </p:spPr>
      </p:pic>
      <p:grpSp>
        <p:nvGrpSpPr>
          <p:cNvPr id="16" name="Group 15">
            <a:extLst>
              <a:ext uri="{FF2B5EF4-FFF2-40B4-BE49-F238E27FC236}">
                <a16:creationId xmlns:a16="http://schemas.microsoft.com/office/drawing/2014/main" id="{E6D412FB-A9BA-6F4B-AB39-42AFAE5E7E20}"/>
              </a:ext>
            </a:extLst>
          </p:cNvPr>
          <p:cNvGrpSpPr>
            <a:grpSpLocks noChangeAspect="1"/>
          </p:cNvGrpSpPr>
          <p:nvPr/>
        </p:nvGrpSpPr>
        <p:grpSpPr>
          <a:xfrm>
            <a:off x="6557963" y="985313"/>
            <a:ext cx="5121934" cy="1578791"/>
            <a:chOff x="6833651" y="3714327"/>
            <a:chExt cx="4746234" cy="1462985"/>
          </a:xfrm>
        </p:grpSpPr>
        <p:pic>
          <p:nvPicPr>
            <p:cNvPr id="1026" name="Picture 2">
              <a:extLst>
                <a:ext uri="{FF2B5EF4-FFF2-40B4-BE49-F238E27FC236}">
                  <a16:creationId xmlns:a16="http://schemas.microsoft.com/office/drawing/2014/main" id="{8B8EF980-5015-3F4A-8AE4-1A7B2ED0E593}"/>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l="1039" t="2760" b="6350"/>
            <a:stretch/>
          </p:blipFill>
          <p:spPr bwMode="auto">
            <a:xfrm>
              <a:off x="6870467" y="3716954"/>
              <a:ext cx="4709418" cy="1460358"/>
            </a:xfrm>
            <a:prstGeom prst="rect">
              <a:avLst/>
            </a:prstGeom>
            <a:noFill/>
            <a:extLst>
              <a:ext uri="{909E8E84-426E-40DD-AFC4-6F175D3DCCD1}">
                <a14:hiddenFill xmlns:a14="http://schemas.microsoft.com/office/drawing/2010/main">
                  <a:solidFill>
                    <a:srgbClr val="FFFFFF"/>
                  </a:solidFill>
                </a14:hiddenFill>
              </a:ext>
            </a:extLst>
          </p:spPr>
        </p:pic>
        <p:pic>
          <p:nvPicPr>
            <p:cNvPr id="15" name="Picture 14" descr="A person standing in front of a white board&#10;&#10;Description automatically generated">
              <a:extLst>
                <a:ext uri="{FF2B5EF4-FFF2-40B4-BE49-F238E27FC236}">
                  <a16:creationId xmlns:a16="http://schemas.microsoft.com/office/drawing/2014/main" id="{CF1509A9-BA7A-944A-9F3C-D2E3BC8BD3E4}"/>
                </a:ext>
              </a:extLst>
            </p:cNvPr>
            <p:cNvPicPr>
              <a:picLocks noChangeAspect="1"/>
            </p:cNvPicPr>
            <p:nvPr/>
          </p:nvPicPr>
          <p:blipFill rotWithShape="1">
            <a:blip r:embed="rId6">
              <a:extLst>
                <a:ext uri="{BEBA8EAE-BF5A-486C-A8C5-ECC9F3942E4B}">
                  <a14:imgProps xmlns:a14="http://schemas.microsoft.com/office/drawing/2010/main">
                    <a14:imgLayer r:embed="rId7">
                      <a14:imgEffect>
                        <a14:saturation sat="0"/>
                      </a14:imgEffect>
                    </a14:imgLayer>
                  </a14:imgProps>
                </a:ext>
              </a:extLst>
            </a:blip>
            <a:srcRect l="23992" t="50417" r="24244" b="12750"/>
            <a:stretch/>
          </p:blipFill>
          <p:spPr>
            <a:xfrm rot="5400000">
              <a:off x="6493129" y="4054849"/>
              <a:ext cx="1460359" cy="779316"/>
            </a:xfrm>
            <a:prstGeom prst="rect">
              <a:avLst/>
            </a:prstGeom>
          </p:spPr>
        </p:pic>
      </p:grpSp>
      <p:sp>
        <p:nvSpPr>
          <p:cNvPr id="19" name="TextBox 18">
            <a:extLst>
              <a:ext uri="{FF2B5EF4-FFF2-40B4-BE49-F238E27FC236}">
                <a16:creationId xmlns:a16="http://schemas.microsoft.com/office/drawing/2014/main" id="{F63F6BD0-CB45-DC4A-872B-46BEEC0CDB4D}"/>
              </a:ext>
            </a:extLst>
          </p:cNvPr>
          <p:cNvSpPr txBox="1"/>
          <p:nvPr/>
        </p:nvSpPr>
        <p:spPr>
          <a:xfrm>
            <a:off x="5906759" y="5653392"/>
            <a:ext cx="4836319" cy="830997"/>
          </a:xfrm>
          <a:prstGeom prst="rect">
            <a:avLst/>
          </a:prstGeom>
          <a:noFill/>
        </p:spPr>
        <p:txBody>
          <a:bodyPr wrap="square">
            <a:spAutoFit/>
          </a:bodyPr>
          <a:lstStyle/>
          <a:p>
            <a:r>
              <a:rPr lang="en-US" sz="1600" u="sng" dirty="0" err="1">
                <a:solidFill>
                  <a:schemeClr val="tx1">
                    <a:lumMod val="50000"/>
                    <a:lumOff val="50000"/>
                  </a:schemeClr>
                </a:solidFill>
              </a:rPr>
              <a:t>Laboratuar</a:t>
            </a:r>
            <a:r>
              <a:rPr lang="en-US" sz="1600" u="sng" dirty="0">
                <a:solidFill>
                  <a:schemeClr val="tx1">
                    <a:lumMod val="50000"/>
                    <a:lumOff val="50000"/>
                  </a:schemeClr>
                </a:solidFill>
              </a:rPr>
              <a:t> </a:t>
            </a:r>
            <a:r>
              <a:rPr lang="en-US" sz="1600" u="sng" dirty="0" err="1">
                <a:solidFill>
                  <a:schemeClr val="tx1">
                    <a:lumMod val="50000"/>
                    <a:lumOff val="50000"/>
                  </a:schemeClr>
                </a:solidFill>
              </a:rPr>
              <a:t>altyapısı</a:t>
            </a:r>
            <a:r>
              <a:rPr lang="en-US" sz="1600" u="sng" dirty="0">
                <a:solidFill>
                  <a:schemeClr val="tx1">
                    <a:lumMod val="50000"/>
                    <a:lumOff val="50000"/>
                  </a:schemeClr>
                </a:solidFill>
              </a:rPr>
              <a:t>:</a:t>
            </a:r>
          </a:p>
          <a:p>
            <a:pPr lvl="1"/>
            <a:r>
              <a:rPr lang="en-GB" sz="1600" dirty="0">
                <a:solidFill>
                  <a:schemeClr val="tx1">
                    <a:lumMod val="50000"/>
                    <a:lumOff val="50000"/>
                  </a:schemeClr>
                </a:solidFill>
              </a:rPr>
              <a:t>Algıç </a:t>
            </a:r>
            <a:r>
              <a:rPr lang="en-GB" sz="1600" dirty="0" err="1">
                <a:solidFill>
                  <a:schemeClr val="tx1">
                    <a:lumMod val="50000"/>
                    <a:lumOff val="50000"/>
                  </a:schemeClr>
                </a:solidFill>
              </a:rPr>
              <a:t>ve</a:t>
            </a:r>
            <a:r>
              <a:rPr lang="en-GB" sz="1600" dirty="0">
                <a:solidFill>
                  <a:schemeClr val="tx1">
                    <a:lumMod val="50000"/>
                    <a:lumOff val="50000"/>
                  </a:schemeClr>
                </a:solidFill>
              </a:rPr>
              <a:t> </a:t>
            </a:r>
            <a:r>
              <a:rPr lang="en-GB" sz="1600" dirty="0" err="1">
                <a:solidFill>
                  <a:schemeClr val="tx1">
                    <a:lumMod val="50000"/>
                    <a:lumOff val="50000"/>
                  </a:schemeClr>
                </a:solidFill>
              </a:rPr>
              <a:t>Hızlandırıcı</a:t>
            </a:r>
            <a:r>
              <a:rPr lang="en-GB" sz="1600" dirty="0">
                <a:solidFill>
                  <a:schemeClr val="tx1">
                    <a:lumMod val="50000"/>
                    <a:lumOff val="50000"/>
                  </a:schemeClr>
                </a:solidFill>
              </a:rPr>
              <a:t> </a:t>
            </a:r>
            <a:r>
              <a:rPr lang="en-GB" sz="1600" dirty="0" err="1">
                <a:solidFill>
                  <a:schemeClr val="tx1">
                    <a:lumMod val="50000"/>
                    <a:lumOff val="50000"/>
                  </a:schemeClr>
                </a:solidFill>
              </a:rPr>
              <a:t>Enstümantasyonu</a:t>
            </a:r>
            <a:r>
              <a:rPr lang="en-GB" sz="1600" dirty="0">
                <a:solidFill>
                  <a:schemeClr val="tx1">
                    <a:lumMod val="50000"/>
                    <a:lumOff val="50000"/>
                  </a:schemeClr>
                </a:solidFill>
              </a:rPr>
              <a:t> &amp; </a:t>
            </a:r>
            <a:r>
              <a:rPr lang="en-GB" sz="1600" dirty="0" err="1">
                <a:solidFill>
                  <a:schemeClr val="tx1">
                    <a:lumMod val="50000"/>
                    <a:lumOff val="50000"/>
                  </a:schemeClr>
                </a:solidFill>
              </a:rPr>
              <a:t>Ar-Ge’si</a:t>
            </a:r>
            <a:r>
              <a:rPr lang="en-GB" sz="1600" dirty="0">
                <a:solidFill>
                  <a:schemeClr val="tx1">
                    <a:lumMod val="50000"/>
                    <a:lumOff val="50000"/>
                  </a:schemeClr>
                </a:solidFill>
              </a:rPr>
              <a:t> </a:t>
            </a:r>
          </a:p>
          <a:p>
            <a:pPr lvl="1"/>
            <a:r>
              <a:rPr lang="en-GB" sz="1600" dirty="0" err="1">
                <a:solidFill>
                  <a:schemeClr val="tx1">
                    <a:lumMod val="50000"/>
                    <a:lumOff val="50000"/>
                  </a:schemeClr>
                </a:solidFill>
              </a:rPr>
              <a:t>için</a:t>
            </a:r>
            <a:r>
              <a:rPr lang="en-GB" sz="1600" dirty="0">
                <a:solidFill>
                  <a:schemeClr val="tx1">
                    <a:lumMod val="50000"/>
                    <a:lumOff val="50000"/>
                  </a:schemeClr>
                </a:solidFill>
              </a:rPr>
              <a:t> </a:t>
            </a:r>
            <a:r>
              <a:rPr lang="en-GB" sz="1600" dirty="0" err="1">
                <a:solidFill>
                  <a:schemeClr val="tx1">
                    <a:lumMod val="50000"/>
                    <a:lumOff val="50000"/>
                  </a:schemeClr>
                </a:solidFill>
              </a:rPr>
              <a:t>toplam</a:t>
            </a:r>
            <a:r>
              <a:rPr lang="en-GB" sz="1600" dirty="0">
                <a:solidFill>
                  <a:schemeClr val="tx1">
                    <a:lumMod val="50000"/>
                    <a:lumOff val="50000"/>
                  </a:schemeClr>
                </a:solidFill>
              </a:rPr>
              <a:t> ~500 m</a:t>
            </a:r>
            <a:r>
              <a:rPr lang="en-GB" sz="1600" baseline="30000" dirty="0">
                <a:solidFill>
                  <a:schemeClr val="tx1">
                    <a:lumMod val="50000"/>
                    <a:lumOff val="50000"/>
                  </a:schemeClr>
                </a:solidFill>
              </a:rPr>
              <a:t>2</a:t>
            </a:r>
            <a:r>
              <a:rPr lang="en-GB" sz="1600" dirty="0">
                <a:solidFill>
                  <a:schemeClr val="tx1">
                    <a:lumMod val="50000"/>
                    <a:lumOff val="50000"/>
                  </a:schemeClr>
                </a:solidFill>
              </a:rPr>
              <a:t> </a:t>
            </a:r>
            <a:r>
              <a:rPr lang="en-GB" sz="1600" dirty="0" err="1">
                <a:solidFill>
                  <a:schemeClr val="tx1">
                    <a:lumMod val="50000"/>
                    <a:lumOff val="50000"/>
                  </a:schemeClr>
                </a:solidFill>
              </a:rPr>
              <a:t>alanda</a:t>
            </a:r>
            <a:r>
              <a:rPr lang="en-GB" sz="1600" dirty="0">
                <a:solidFill>
                  <a:schemeClr val="tx1">
                    <a:lumMod val="50000"/>
                    <a:lumOff val="50000"/>
                  </a:schemeClr>
                </a:solidFill>
              </a:rPr>
              <a:t> </a:t>
            </a:r>
            <a:r>
              <a:rPr lang="en-GB" sz="1600" dirty="0" err="1">
                <a:solidFill>
                  <a:schemeClr val="tx1">
                    <a:lumMod val="50000"/>
                    <a:lumOff val="50000"/>
                  </a:schemeClr>
                </a:solidFill>
              </a:rPr>
              <a:t>dört</a:t>
            </a:r>
            <a:r>
              <a:rPr lang="en-GB" sz="1600" dirty="0">
                <a:solidFill>
                  <a:schemeClr val="tx1">
                    <a:lumMod val="50000"/>
                    <a:lumOff val="50000"/>
                  </a:schemeClr>
                </a:solidFill>
              </a:rPr>
              <a:t> </a:t>
            </a:r>
            <a:r>
              <a:rPr lang="en-GB" sz="1600" dirty="0" err="1">
                <a:solidFill>
                  <a:schemeClr val="tx1">
                    <a:lumMod val="50000"/>
                    <a:lumOff val="50000"/>
                  </a:schemeClr>
                </a:solidFill>
              </a:rPr>
              <a:t>farklı</a:t>
            </a:r>
            <a:r>
              <a:rPr lang="en-GB" sz="1600" dirty="0">
                <a:solidFill>
                  <a:schemeClr val="tx1">
                    <a:lumMod val="50000"/>
                    <a:lumOff val="50000"/>
                  </a:schemeClr>
                </a:solidFill>
              </a:rPr>
              <a:t> </a:t>
            </a:r>
            <a:r>
              <a:rPr lang="en-GB" sz="1600" dirty="0" err="1">
                <a:solidFill>
                  <a:schemeClr val="tx1">
                    <a:lumMod val="50000"/>
                    <a:lumOff val="50000"/>
                  </a:schemeClr>
                </a:solidFill>
              </a:rPr>
              <a:t>laboratuar</a:t>
            </a:r>
            <a:endParaRPr lang="tr-TR" dirty="0"/>
          </a:p>
        </p:txBody>
      </p:sp>
      <p:sp>
        <p:nvSpPr>
          <p:cNvPr id="21" name="TextBox 20">
            <a:extLst>
              <a:ext uri="{FF2B5EF4-FFF2-40B4-BE49-F238E27FC236}">
                <a16:creationId xmlns:a16="http://schemas.microsoft.com/office/drawing/2014/main" id="{A9AE8A34-22CE-D94B-8152-6DF4CC6F5AAB}"/>
              </a:ext>
            </a:extLst>
          </p:cNvPr>
          <p:cNvSpPr txBox="1"/>
          <p:nvPr/>
        </p:nvSpPr>
        <p:spPr>
          <a:xfrm>
            <a:off x="6843578" y="4464657"/>
            <a:ext cx="4114935" cy="1077218"/>
          </a:xfrm>
          <a:prstGeom prst="rect">
            <a:avLst/>
          </a:prstGeom>
          <a:noFill/>
        </p:spPr>
        <p:txBody>
          <a:bodyPr wrap="square">
            <a:spAutoFit/>
          </a:bodyPr>
          <a:lstStyle/>
          <a:p>
            <a:r>
              <a:rPr lang="en-US" sz="1600" u="sng" dirty="0" err="1">
                <a:solidFill>
                  <a:schemeClr val="tx1">
                    <a:lumMod val="50000"/>
                    <a:lumOff val="50000"/>
                  </a:schemeClr>
                </a:solidFill>
              </a:rPr>
              <a:t>Uluslararası</a:t>
            </a:r>
            <a:r>
              <a:rPr lang="en-US" sz="1600" u="sng" dirty="0">
                <a:solidFill>
                  <a:schemeClr val="tx1">
                    <a:lumMod val="50000"/>
                    <a:lumOff val="50000"/>
                  </a:schemeClr>
                </a:solidFill>
              </a:rPr>
              <a:t> </a:t>
            </a:r>
            <a:r>
              <a:rPr lang="en-US" sz="1600" u="sng" dirty="0" err="1">
                <a:solidFill>
                  <a:schemeClr val="tx1">
                    <a:lumMod val="50000"/>
                    <a:lumOff val="50000"/>
                  </a:schemeClr>
                </a:solidFill>
              </a:rPr>
              <a:t>işbirlikleri</a:t>
            </a:r>
            <a:endParaRPr lang="en-US" sz="1600" u="sng" dirty="0">
              <a:solidFill>
                <a:schemeClr val="tx1">
                  <a:lumMod val="50000"/>
                  <a:lumOff val="50000"/>
                </a:schemeClr>
              </a:solidFill>
            </a:endParaRPr>
          </a:p>
          <a:p>
            <a:pPr lvl="1"/>
            <a:r>
              <a:rPr lang="en-GB" sz="1600" dirty="0">
                <a:solidFill>
                  <a:schemeClr val="tx1">
                    <a:lumMod val="50000"/>
                    <a:lumOff val="50000"/>
                  </a:schemeClr>
                </a:solidFill>
              </a:rPr>
              <a:t>ATLAS(CERN), BESIII(IHEP), CAST(CERN), FCC(CERN), </a:t>
            </a:r>
            <a:r>
              <a:rPr lang="en-GB" sz="1600" dirty="0" err="1">
                <a:solidFill>
                  <a:schemeClr val="tx1">
                    <a:lumMod val="50000"/>
                    <a:lumOff val="50000"/>
                  </a:schemeClr>
                </a:solidFill>
              </a:rPr>
              <a:t>sr</a:t>
            </a:r>
            <a:r>
              <a:rPr lang="en-GB" sz="1600" dirty="0">
                <a:solidFill>
                  <a:schemeClr val="tx1">
                    <a:lumMod val="50000"/>
                    <a:lumOff val="50000"/>
                  </a:schemeClr>
                </a:solidFill>
              </a:rPr>
              <a:t>-EDM(BNL), DRD1(CERN), DRD6(CERN), </a:t>
            </a:r>
            <a:r>
              <a:rPr lang="en-GB" sz="1600" dirty="0" err="1">
                <a:solidFill>
                  <a:schemeClr val="tx1">
                    <a:lumMod val="50000"/>
                    <a:lumOff val="50000"/>
                  </a:schemeClr>
                </a:solidFill>
              </a:rPr>
              <a:t>CosmicWISPers</a:t>
            </a:r>
            <a:r>
              <a:rPr lang="en-GB" sz="1600" dirty="0">
                <a:solidFill>
                  <a:schemeClr val="tx1">
                    <a:lumMod val="50000"/>
                    <a:lumOff val="50000"/>
                  </a:schemeClr>
                </a:solidFill>
              </a:rPr>
              <a:t>(COST)</a:t>
            </a:r>
            <a:endParaRPr lang="en-US" sz="1600" dirty="0">
              <a:solidFill>
                <a:schemeClr val="tx1">
                  <a:lumMod val="50000"/>
                  <a:lumOff val="50000"/>
                </a:schemeClr>
              </a:solidFill>
            </a:endParaRPr>
          </a:p>
        </p:txBody>
      </p:sp>
      <p:sp>
        <p:nvSpPr>
          <p:cNvPr id="23" name="TextBox 22">
            <a:extLst>
              <a:ext uri="{FF2B5EF4-FFF2-40B4-BE49-F238E27FC236}">
                <a16:creationId xmlns:a16="http://schemas.microsoft.com/office/drawing/2014/main" id="{69D715DB-44C8-F443-995C-9EC7177500DD}"/>
              </a:ext>
            </a:extLst>
          </p:cNvPr>
          <p:cNvSpPr txBox="1"/>
          <p:nvPr/>
        </p:nvSpPr>
        <p:spPr>
          <a:xfrm>
            <a:off x="3145403" y="4738656"/>
            <a:ext cx="3584010" cy="1077218"/>
          </a:xfrm>
          <a:prstGeom prst="rect">
            <a:avLst/>
          </a:prstGeom>
          <a:noFill/>
        </p:spPr>
        <p:txBody>
          <a:bodyPr wrap="square">
            <a:spAutoFit/>
          </a:bodyPr>
          <a:lstStyle/>
          <a:p>
            <a:r>
              <a:rPr lang="tr-TR" sz="1600" u="sng" dirty="0">
                <a:solidFill>
                  <a:schemeClr val="tx1">
                    <a:lumMod val="50000"/>
                    <a:lumOff val="50000"/>
                  </a:schemeClr>
                </a:solidFill>
              </a:rPr>
              <a:t>Yürütülen Dış kaynaklı Proje </a:t>
            </a:r>
            <a:r>
              <a:rPr lang="tr-TR" sz="1600" u="sng" dirty="0" err="1">
                <a:solidFill>
                  <a:schemeClr val="tx1">
                    <a:lumMod val="50000"/>
                    <a:lumOff val="50000"/>
                  </a:schemeClr>
                </a:solidFill>
              </a:rPr>
              <a:t>Fonlayıcıları</a:t>
            </a:r>
            <a:r>
              <a:rPr lang="tr-TR" sz="1600" u="sng" dirty="0">
                <a:solidFill>
                  <a:schemeClr val="tx1">
                    <a:lumMod val="50000"/>
                    <a:lumOff val="50000"/>
                  </a:schemeClr>
                </a:solidFill>
              </a:rPr>
              <a:t>:</a:t>
            </a:r>
          </a:p>
          <a:p>
            <a:pPr marL="742950" lvl="1" indent="-285750">
              <a:buFont typeface="Arial" panose="020B0604020202020204" pitchFamily="34" charset="0"/>
              <a:buChar char="•"/>
            </a:pPr>
            <a:r>
              <a:rPr lang="tr-TR" sz="1600" dirty="0">
                <a:solidFill>
                  <a:schemeClr val="tx1">
                    <a:lumMod val="50000"/>
                    <a:lumOff val="50000"/>
                  </a:schemeClr>
                </a:solidFill>
              </a:rPr>
              <a:t>TENMAK (CERN), TÜSEB B,                                TÜBİTAK (1001, 1002, 1005), </a:t>
            </a:r>
            <a:r>
              <a:rPr lang="tr-TR" sz="1600" dirty="0" err="1">
                <a:solidFill>
                  <a:schemeClr val="tx1">
                    <a:lumMod val="50000"/>
                    <a:lumOff val="50000"/>
                  </a:schemeClr>
                </a:solidFill>
              </a:rPr>
              <a:t>Erasmus</a:t>
            </a:r>
            <a:r>
              <a:rPr lang="tr-TR" sz="1600" dirty="0">
                <a:solidFill>
                  <a:schemeClr val="tx1">
                    <a:lumMod val="50000"/>
                    <a:lumOff val="50000"/>
                  </a:schemeClr>
                </a:solidFill>
              </a:rPr>
              <a:t>+ KA220</a:t>
            </a:r>
            <a:endParaRPr lang="en-US" sz="1600" dirty="0">
              <a:solidFill>
                <a:schemeClr val="tx1">
                  <a:lumMod val="50000"/>
                  <a:lumOff val="50000"/>
                </a:schemeClr>
              </a:solidFill>
            </a:endParaRPr>
          </a:p>
        </p:txBody>
      </p:sp>
      <p:sp>
        <p:nvSpPr>
          <p:cNvPr id="25" name="TextBox 24">
            <a:extLst>
              <a:ext uri="{FF2B5EF4-FFF2-40B4-BE49-F238E27FC236}">
                <a16:creationId xmlns:a16="http://schemas.microsoft.com/office/drawing/2014/main" id="{4F24D1EA-A3AA-A046-852D-6FFBE9D74326}"/>
              </a:ext>
            </a:extLst>
          </p:cNvPr>
          <p:cNvSpPr txBox="1"/>
          <p:nvPr/>
        </p:nvSpPr>
        <p:spPr>
          <a:xfrm>
            <a:off x="388560" y="5698603"/>
            <a:ext cx="3203630" cy="276999"/>
          </a:xfrm>
          <a:prstGeom prst="rect">
            <a:avLst/>
          </a:prstGeom>
          <a:noFill/>
        </p:spPr>
        <p:txBody>
          <a:bodyPr wrap="square">
            <a:spAutoFit/>
          </a:bodyPr>
          <a:lstStyle/>
          <a:p>
            <a:r>
              <a:rPr lang="tr-TR" sz="1200" dirty="0">
                <a:solidFill>
                  <a:schemeClr val="tx1">
                    <a:lumMod val="50000"/>
                    <a:lumOff val="50000"/>
                  </a:schemeClr>
                </a:solidFill>
                <a:hlinkClick r:id="rId8"/>
              </a:rPr>
              <a:t>https://lisansustu.istinye.edu.tr/</a:t>
            </a:r>
            <a:endParaRPr lang="tr-TR" sz="1200" dirty="0">
              <a:solidFill>
                <a:schemeClr val="tx1">
                  <a:lumMod val="50000"/>
                  <a:lumOff val="50000"/>
                </a:schemeClr>
              </a:solidFill>
            </a:endParaRPr>
          </a:p>
        </p:txBody>
      </p:sp>
    </p:spTree>
    <p:extLst>
      <p:ext uri="{BB962C8B-B14F-4D97-AF65-F5344CB8AC3E}">
        <p14:creationId xmlns:p14="http://schemas.microsoft.com/office/powerpoint/2010/main" val="31881704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6"/>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1"/>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3"/>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1"/>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9"/>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6"/>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2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19" grpId="0"/>
      <p:bldP spid="21" grpId="0"/>
      <p:bldP spid="23" grpId="0"/>
      <p:bldP spid="25"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E25B3F51-E521-7A4B-90F1-4A59AD76F3CA}"/>
              </a:ext>
            </a:extLst>
          </p:cNvPr>
          <p:cNvSpPr>
            <a:spLocks noGrp="1"/>
          </p:cNvSpPr>
          <p:nvPr>
            <p:ph type="sldNum" sz="quarter" idx="12"/>
          </p:nvPr>
        </p:nvSpPr>
        <p:spPr>
          <a:xfrm>
            <a:off x="-128016" y="6519037"/>
            <a:ext cx="582168" cy="338963"/>
          </a:xfrm>
        </p:spPr>
        <p:txBody>
          <a:bodyPr/>
          <a:lstStyle/>
          <a:p>
            <a:fld id="{D37B9231-3471-F44A-816A-718D444B216D}" type="slidenum">
              <a:rPr lang="tr-TR" smtClean="0"/>
              <a:t>17</a:t>
            </a:fld>
            <a:endParaRPr lang="tr-TR"/>
          </a:p>
        </p:txBody>
      </p:sp>
      <p:pic>
        <p:nvPicPr>
          <p:cNvPr id="3" name="Picture 2">
            <a:extLst>
              <a:ext uri="{FF2B5EF4-FFF2-40B4-BE49-F238E27FC236}">
                <a16:creationId xmlns:a16="http://schemas.microsoft.com/office/drawing/2014/main" id="{CA9BDB36-FE21-6843-A5CF-DFF1F6C57A7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89209"/>
            <a:ext cx="12192000" cy="66738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6067178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E25B3F51-E521-7A4B-90F1-4A59AD76F3CA}"/>
              </a:ext>
            </a:extLst>
          </p:cNvPr>
          <p:cNvSpPr>
            <a:spLocks noGrp="1"/>
          </p:cNvSpPr>
          <p:nvPr>
            <p:ph type="sldNum" sz="quarter" idx="12"/>
          </p:nvPr>
        </p:nvSpPr>
        <p:spPr>
          <a:xfrm>
            <a:off x="-128016" y="6519037"/>
            <a:ext cx="582168" cy="338963"/>
          </a:xfrm>
        </p:spPr>
        <p:txBody>
          <a:bodyPr/>
          <a:lstStyle/>
          <a:p>
            <a:fld id="{D37B9231-3471-F44A-816A-718D444B216D}" type="slidenum">
              <a:rPr lang="tr-TR" smtClean="0"/>
              <a:t>18</a:t>
            </a:fld>
            <a:endParaRPr lang="tr-TR"/>
          </a:p>
        </p:txBody>
      </p:sp>
      <p:pic>
        <p:nvPicPr>
          <p:cNvPr id="3" name="Picture 2" descr="A white and blue background with text&#10;&#10;Description automatically generated">
            <a:extLst>
              <a:ext uri="{FF2B5EF4-FFF2-40B4-BE49-F238E27FC236}">
                <a16:creationId xmlns:a16="http://schemas.microsoft.com/office/drawing/2014/main" id="{97D8C67C-0C46-344C-A1B4-B5E5307679C9}"/>
              </a:ext>
            </a:extLst>
          </p:cNvPr>
          <p:cNvPicPr>
            <a:picLocks noChangeAspect="1"/>
          </p:cNvPicPr>
          <p:nvPr/>
        </p:nvPicPr>
        <p:blipFill rotWithShape="1">
          <a:blip r:embed="rId2"/>
          <a:srcRect l="9851" r="9699" b="34796"/>
          <a:stretch/>
        </p:blipFill>
        <p:spPr>
          <a:xfrm>
            <a:off x="0" y="0"/>
            <a:ext cx="2588974" cy="2966224"/>
          </a:xfrm>
          <a:prstGeom prst="rect">
            <a:avLst/>
          </a:prstGeom>
        </p:spPr>
      </p:pic>
      <p:sp>
        <p:nvSpPr>
          <p:cNvPr id="4" name="TextBox 3">
            <a:extLst>
              <a:ext uri="{FF2B5EF4-FFF2-40B4-BE49-F238E27FC236}">
                <a16:creationId xmlns:a16="http://schemas.microsoft.com/office/drawing/2014/main" id="{334FCCB9-BB83-8648-A1CB-E4FD9EF0686D}"/>
              </a:ext>
            </a:extLst>
          </p:cNvPr>
          <p:cNvSpPr txBox="1"/>
          <p:nvPr/>
        </p:nvSpPr>
        <p:spPr>
          <a:xfrm>
            <a:off x="2655536" y="184968"/>
            <a:ext cx="2954850" cy="461665"/>
          </a:xfrm>
          <a:prstGeom prst="rect">
            <a:avLst/>
          </a:prstGeom>
          <a:noFill/>
        </p:spPr>
        <p:txBody>
          <a:bodyPr wrap="square" rtlCol="0">
            <a:spAutoFit/>
          </a:bodyPr>
          <a:lstStyle/>
          <a:p>
            <a:r>
              <a:rPr lang="en-GB" sz="2400" b="1" dirty="0">
                <a:solidFill>
                  <a:schemeClr val="tx1">
                    <a:lumMod val="65000"/>
                    <a:lumOff val="35000"/>
                  </a:schemeClr>
                </a:solidFill>
              </a:rPr>
              <a:t>ÇALIŞTAYIN 6. YILI !</a:t>
            </a:r>
            <a:endParaRPr lang="en-GB" sz="2400" b="1" dirty="0">
              <a:solidFill>
                <a:schemeClr val="bg1">
                  <a:lumMod val="50000"/>
                </a:schemeClr>
              </a:solidFill>
            </a:endParaRPr>
          </a:p>
        </p:txBody>
      </p:sp>
      <p:sp>
        <p:nvSpPr>
          <p:cNvPr id="5" name="TextBox 4">
            <a:extLst>
              <a:ext uri="{FF2B5EF4-FFF2-40B4-BE49-F238E27FC236}">
                <a16:creationId xmlns:a16="http://schemas.microsoft.com/office/drawing/2014/main" id="{F9D0108C-5E82-E74B-A981-092C96D1B9DC}"/>
              </a:ext>
            </a:extLst>
          </p:cNvPr>
          <p:cNvSpPr txBox="1"/>
          <p:nvPr/>
        </p:nvSpPr>
        <p:spPr>
          <a:xfrm>
            <a:off x="163068" y="3542301"/>
            <a:ext cx="2588974" cy="1200329"/>
          </a:xfrm>
          <a:prstGeom prst="rect">
            <a:avLst/>
          </a:prstGeom>
          <a:noFill/>
        </p:spPr>
        <p:txBody>
          <a:bodyPr wrap="square" rtlCol="0">
            <a:spAutoFit/>
          </a:bodyPr>
          <a:lstStyle/>
          <a:p>
            <a:r>
              <a:rPr lang="en-GB" sz="2400" b="1" dirty="0">
                <a:solidFill>
                  <a:srgbClr val="0070C0"/>
                </a:solidFill>
              </a:rPr>
              <a:t>ÇALIŞTAY KURGUSUNU NE TETİKLEDİ?</a:t>
            </a:r>
          </a:p>
        </p:txBody>
      </p:sp>
      <p:sp>
        <p:nvSpPr>
          <p:cNvPr id="7" name="TextBox 6">
            <a:extLst>
              <a:ext uri="{FF2B5EF4-FFF2-40B4-BE49-F238E27FC236}">
                <a16:creationId xmlns:a16="http://schemas.microsoft.com/office/drawing/2014/main" id="{B7DCA015-AD5F-CC44-9610-3899FBA1E6E9}"/>
              </a:ext>
            </a:extLst>
          </p:cNvPr>
          <p:cNvSpPr txBox="1"/>
          <p:nvPr/>
        </p:nvSpPr>
        <p:spPr>
          <a:xfrm>
            <a:off x="3059781" y="983288"/>
            <a:ext cx="8527616" cy="5355312"/>
          </a:xfrm>
          <a:prstGeom prst="rect">
            <a:avLst/>
          </a:prstGeom>
          <a:noFill/>
        </p:spPr>
        <p:txBody>
          <a:bodyPr wrap="square">
            <a:spAutoFit/>
          </a:bodyPr>
          <a:lstStyle/>
          <a:p>
            <a:r>
              <a:rPr lang="en-US" dirty="0" err="1"/>
              <a:t>Hibrit</a:t>
            </a:r>
            <a:r>
              <a:rPr lang="en-US" dirty="0"/>
              <a:t> </a:t>
            </a:r>
            <a:r>
              <a:rPr lang="en-US" dirty="0" err="1"/>
              <a:t>olarak</a:t>
            </a:r>
            <a:r>
              <a:rPr lang="en-US" dirty="0"/>
              <a:t> (hem </a:t>
            </a:r>
            <a:r>
              <a:rPr lang="en-US" dirty="0" err="1"/>
              <a:t>yüzyüze</a:t>
            </a:r>
            <a:r>
              <a:rPr lang="en-US" dirty="0"/>
              <a:t> hem </a:t>
            </a:r>
            <a:r>
              <a:rPr lang="en-US" dirty="0" err="1"/>
              <a:t>uzaktan</a:t>
            </a:r>
            <a:r>
              <a:rPr lang="en-US" dirty="0"/>
              <a:t> </a:t>
            </a:r>
            <a:r>
              <a:rPr lang="en-US" dirty="0" err="1"/>
              <a:t>erişim</a:t>
            </a:r>
            <a:r>
              <a:rPr lang="en-US" dirty="0"/>
              <a:t> </a:t>
            </a:r>
            <a:r>
              <a:rPr lang="en-US" dirty="0" err="1"/>
              <a:t>ile</a:t>
            </a:r>
            <a:r>
              <a:rPr lang="en-US" dirty="0"/>
              <a:t>) </a:t>
            </a:r>
            <a:r>
              <a:rPr lang="en-US" dirty="0" err="1"/>
              <a:t>yapılaN</a:t>
            </a:r>
            <a:r>
              <a:rPr lang="en-US" dirty="0"/>
              <a:t> </a:t>
            </a:r>
            <a:r>
              <a:rPr lang="en-US" dirty="0" err="1"/>
              <a:t>bu</a:t>
            </a:r>
            <a:r>
              <a:rPr lang="en-US" dirty="0"/>
              <a:t> </a:t>
            </a:r>
            <a:r>
              <a:rPr lang="en-US" dirty="0" err="1"/>
              <a:t>çalıştayın</a:t>
            </a:r>
            <a:r>
              <a:rPr lang="en-US" dirty="0"/>
              <a:t> </a:t>
            </a:r>
            <a:r>
              <a:rPr lang="en-US" dirty="0" err="1"/>
              <a:t>amacı</a:t>
            </a:r>
            <a:r>
              <a:rPr lang="en-US" dirty="0"/>
              <a:t> </a:t>
            </a:r>
            <a:r>
              <a:rPr lang="en-US" dirty="0" err="1"/>
              <a:t>parçacık</a:t>
            </a:r>
            <a:r>
              <a:rPr lang="en-US" dirty="0"/>
              <a:t> </a:t>
            </a:r>
            <a:r>
              <a:rPr lang="en-US" dirty="0" err="1"/>
              <a:t>hızlandırıcıları</a:t>
            </a:r>
            <a:r>
              <a:rPr lang="en-US" dirty="0"/>
              <a:t> </a:t>
            </a:r>
            <a:r>
              <a:rPr lang="en-US" dirty="0" err="1"/>
              <a:t>ve</a:t>
            </a:r>
            <a:r>
              <a:rPr lang="en-US" dirty="0"/>
              <a:t> </a:t>
            </a:r>
            <a:r>
              <a:rPr lang="en-US" dirty="0" err="1"/>
              <a:t>parçacık</a:t>
            </a:r>
            <a:r>
              <a:rPr lang="en-US" dirty="0"/>
              <a:t> algıçları </a:t>
            </a:r>
            <a:r>
              <a:rPr lang="en-US" dirty="0" err="1"/>
              <a:t>konularında</a:t>
            </a:r>
            <a:r>
              <a:rPr lang="en-US" dirty="0"/>
              <a:t> </a:t>
            </a:r>
            <a:r>
              <a:rPr lang="en-US" dirty="0" err="1"/>
              <a:t>yerel</a:t>
            </a:r>
            <a:r>
              <a:rPr lang="en-US" dirty="0"/>
              <a:t> </a:t>
            </a:r>
            <a:r>
              <a:rPr lang="en-US" dirty="0" err="1"/>
              <a:t>olarak</a:t>
            </a:r>
            <a:r>
              <a:rPr lang="en-US" dirty="0"/>
              <a:t> </a:t>
            </a:r>
            <a:r>
              <a:rPr lang="en-US" dirty="0" err="1"/>
              <a:t>yürütülen</a:t>
            </a:r>
            <a:r>
              <a:rPr lang="en-US" dirty="0"/>
              <a:t> </a:t>
            </a:r>
            <a:r>
              <a:rPr lang="en-US" dirty="0" err="1"/>
              <a:t>Ar</a:t>
            </a:r>
            <a:r>
              <a:rPr lang="en-US" dirty="0"/>
              <a:t>-Ge </a:t>
            </a:r>
            <a:r>
              <a:rPr lang="en-US" dirty="0" err="1"/>
              <a:t>faaliyetleri</a:t>
            </a:r>
            <a:r>
              <a:rPr lang="en-US" dirty="0"/>
              <a:t> </a:t>
            </a:r>
            <a:r>
              <a:rPr lang="en-US" dirty="0" err="1"/>
              <a:t>ile</a:t>
            </a:r>
            <a:r>
              <a:rPr lang="en-US" dirty="0"/>
              <a:t> </a:t>
            </a:r>
            <a:r>
              <a:rPr lang="en-US" dirty="0" err="1"/>
              <a:t>mevcut</a:t>
            </a:r>
            <a:r>
              <a:rPr lang="en-US" dirty="0"/>
              <a:t> </a:t>
            </a:r>
            <a:r>
              <a:rPr lang="en-US" dirty="0" err="1"/>
              <a:t>ve</a:t>
            </a:r>
            <a:r>
              <a:rPr lang="en-US" dirty="0"/>
              <a:t> </a:t>
            </a:r>
            <a:r>
              <a:rPr lang="en-US" dirty="0" err="1"/>
              <a:t>kurulmakta</a:t>
            </a:r>
            <a:r>
              <a:rPr lang="en-US" dirty="0"/>
              <a:t> </a:t>
            </a:r>
            <a:r>
              <a:rPr lang="en-US" dirty="0" err="1"/>
              <a:t>olan</a:t>
            </a:r>
            <a:r>
              <a:rPr lang="en-US" dirty="0"/>
              <a:t> </a:t>
            </a:r>
            <a:r>
              <a:rPr lang="en-US" dirty="0" err="1"/>
              <a:t>ya</a:t>
            </a:r>
            <a:r>
              <a:rPr lang="en-US" dirty="0"/>
              <a:t> da </a:t>
            </a:r>
            <a:r>
              <a:rPr lang="en-US" dirty="0" err="1"/>
              <a:t>kurulması</a:t>
            </a:r>
            <a:r>
              <a:rPr lang="en-US" dirty="0"/>
              <a:t> </a:t>
            </a:r>
            <a:r>
              <a:rPr lang="en-US" dirty="0" err="1"/>
              <a:t>önerilen</a:t>
            </a:r>
            <a:r>
              <a:rPr lang="en-US" dirty="0"/>
              <a:t>/</a:t>
            </a:r>
            <a:r>
              <a:rPr lang="en-US" dirty="0" err="1"/>
              <a:t>planlanan</a:t>
            </a:r>
            <a:r>
              <a:rPr lang="en-US" dirty="0"/>
              <a:t> </a:t>
            </a:r>
            <a:r>
              <a:rPr lang="en-US" dirty="0" err="1"/>
              <a:t>altyapı</a:t>
            </a:r>
            <a:r>
              <a:rPr lang="en-US" dirty="0"/>
              <a:t> </a:t>
            </a:r>
            <a:r>
              <a:rPr lang="en-US" dirty="0" err="1"/>
              <a:t>tesisleri</a:t>
            </a:r>
            <a:r>
              <a:rPr lang="en-US" dirty="0"/>
              <a:t> </a:t>
            </a:r>
            <a:r>
              <a:rPr lang="en-US" dirty="0" err="1"/>
              <a:t>hakkında</a:t>
            </a:r>
            <a:r>
              <a:rPr lang="en-US" dirty="0"/>
              <a:t> </a:t>
            </a:r>
            <a:r>
              <a:rPr lang="en-US" dirty="0" err="1"/>
              <a:t>bilgilendirme</a:t>
            </a:r>
            <a:r>
              <a:rPr lang="en-US" dirty="0"/>
              <a:t> </a:t>
            </a:r>
            <a:r>
              <a:rPr lang="en-US" dirty="0" err="1"/>
              <a:t>ve</a:t>
            </a:r>
            <a:r>
              <a:rPr lang="en-US" dirty="0"/>
              <a:t> </a:t>
            </a:r>
            <a:r>
              <a:rPr lang="en-US" dirty="0" err="1"/>
              <a:t>değerlendirme</a:t>
            </a:r>
            <a:r>
              <a:rPr lang="en-US" dirty="0"/>
              <a:t> </a:t>
            </a:r>
            <a:r>
              <a:rPr lang="en-US" dirty="0" err="1"/>
              <a:t>ortamı</a:t>
            </a:r>
            <a:r>
              <a:rPr lang="en-US" dirty="0"/>
              <a:t> </a:t>
            </a:r>
            <a:r>
              <a:rPr lang="en-US" dirty="0" err="1"/>
              <a:t>yaratmak</a:t>
            </a:r>
            <a:r>
              <a:rPr lang="en-US" dirty="0"/>
              <a:t>.</a:t>
            </a:r>
          </a:p>
          <a:p>
            <a:r>
              <a:rPr lang="en-US" dirty="0"/>
              <a:t> </a:t>
            </a:r>
          </a:p>
          <a:p>
            <a:r>
              <a:rPr lang="en-US" dirty="0"/>
              <a:t>Bu </a:t>
            </a:r>
            <a:r>
              <a:rPr lang="en-US" dirty="0" err="1"/>
              <a:t>çerçevede</a:t>
            </a:r>
            <a:r>
              <a:rPr lang="en-US" dirty="0"/>
              <a:t> </a:t>
            </a:r>
            <a:r>
              <a:rPr lang="en-US" dirty="0" err="1"/>
              <a:t>etkinliğin</a:t>
            </a:r>
            <a:r>
              <a:rPr lang="en-US" dirty="0"/>
              <a:t> </a:t>
            </a:r>
            <a:r>
              <a:rPr lang="en-US" dirty="0" err="1"/>
              <a:t>kapsamı</a:t>
            </a:r>
            <a:r>
              <a:rPr lang="en-US" dirty="0"/>
              <a:t> </a:t>
            </a:r>
            <a:r>
              <a:rPr lang="en-US" dirty="0" err="1"/>
              <a:t>ulusal</a:t>
            </a:r>
            <a:r>
              <a:rPr lang="en-US" dirty="0"/>
              <a:t> </a:t>
            </a:r>
            <a:r>
              <a:rPr lang="en-US" dirty="0" err="1"/>
              <a:t>kaynaklarla</a:t>
            </a:r>
            <a:r>
              <a:rPr lang="en-US" dirty="0"/>
              <a:t> </a:t>
            </a:r>
            <a:r>
              <a:rPr lang="en-US" dirty="0" err="1"/>
              <a:t>ve</a:t>
            </a:r>
            <a:r>
              <a:rPr lang="en-US" dirty="0"/>
              <a:t> </a:t>
            </a:r>
            <a:r>
              <a:rPr lang="en-US" dirty="0" err="1"/>
              <a:t>yerel</a:t>
            </a:r>
            <a:r>
              <a:rPr lang="en-US" dirty="0"/>
              <a:t> </a:t>
            </a:r>
            <a:r>
              <a:rPr lang="en-US" dirty="0" err="1"/>
              <a:t>olarak</a:t>
            </a:r>
            <a:r>
              <a:rPr lang="en-US" dirty="0"/>
              <a:t> </a:t>
            </a:r>
            <a:r>
              <a:rPr lang="en-US" dirty="0" err="1"/>
              <a:t>yürütülen</a:t>
            </a:r>
            <a:r>
              <a:rPr lang="en-US" dirty="0"/>
              <a:t> </a:t>
            </a:r>
            <a:r>
              <a:rPr lang="en-US" dirty="0" err="1"/>
              <a:t>hızlandırıcı</a:t>
            </a:r>
            <a:r>
              <a:rPr lang="en-US" dirty="0"/>
              <a:t> </a:t>
            </a:r>
            <a:r>
              <a:rPr lang="en-US" dirty="0" err="1"/>
              <a:t>ve</a:t>
            </a:r>
            <a:r>
              <a:rPr lang="en-US" dirty="0"/>
              <a:t> algıç </a:t>
            </a:r>
            <a:r>
              <a:rPr lang="en-US" dirty="0" err="1"/>
              <a:t>odaklı</a:t>
            </a:r>
            <a:r>
              <a:rPr lang="en-US" dirty="0"/>
              <a:t> </a:t>
            </a:r>
            <a:r>
              <a:rPr lang="en-US" dirty="0" err="1"/>
              <a:t>projeler</a:t>
            </a:r>
            <a:r>
              <a:rPr lang="en-US" dirty="0"/>
              <a:t>, </a:t>
            </a:r>
            <a:r>
              <a:rPr lang="en-US" dirty="0" err="1"/>
              <a:t>faaliyetler</a:t>
            </a:r>
            <a:r>
              <a:rPr lang="en-US" dirty="0"/>
              <a:t> </a:t>
            </a:r>
            <a:r>
              <a:rPr lang="en-US" dirty="0" err="1"/>
              <a:t>ve</a:t>
            </a:r>
            <a:r>
              <a:rPr lang="en-US" dirty="0"/>
              <a:t> </a:t>
            </a:r>
            <a:r>
              <a:rPr lang="en-US" dirty="0" err="1"/>
              <a:t>tesislerle</a:t>
            </a:r>
            <a:r>
              <a:rPr lang="en-US" dirty="0"/>
              <a:t> </a:t>
            </a:r>
            <a:r>
              <a:rPr lang="en-US" dirty="0" err="1"/>
              <a:t>sınırlı</a:t>
            </a:r>
            <a:r>
              <a:rPr lang="en-US" dirty="0"/>
              <a:t>. </a:t>
            </a:r>
            <a:r>
              <a:rPr lang="en-US" dirty="0" err="1"/>
              <a:t>Uluslararası</a:t>
            </a:r>
            <a:r>
              <a:rPr lang="en-US" dirty="0"/>
              <a:t> </a:t>
            </a:r>
            <a:r>
              <a:rPr lang="en-US" dirty="0" err="1"/>
              <a:t>işbirlikleri</a:t>
            </a:r>
            <a:r>
              <a:rPr lang="en-US" dirty="0"/>
              <a:t> </a:t>
            </a:r>
            <a:r>
              <a:rPr lang="en-US" dirty="0" err="1"/>
              <a:t>bünyesinde</a:t>
            </a:r>
            <a:r>
              <a:rPr lang="en-US" dirty="0"/>
              <a:t> </a:t>
            </a:r>
            <a:r>
              <a:rPr lang="en-US" dirty="0" err="1"/>
              <a:t>katılınan</a:t>
            </a:r>
            <a:r>
              <a:rPr lang="en-US" dirty="0"/>
              <a:t> </a:t>
            </a:r>
            <a:r>
              <a:rPr lang="en-US" dirty="0" err="1"/>
              <a:t>deneylerde</a:t>
            </a:r>
            <a:r>
              <a:rPr lang="en-US" dirty="0"/>
              <a:t> </a:t>
            </a:r>
            <a:r>
              <a:rPr lang="en-US" dirty="0" err="1"/>
              <a:t>gerçekleştirilen</a:t>
            </a:r>
            <a:r>
              <a:rPr lang="en-US" dirty="0"/>
              <a:t>  </a:t>
            </a:r>
            <a:r>
              <a:rPr lang="en-US" dirty="0" err="1"/>
              <a:t>çalışmalar</a:t>
            </a:r>
            <a:r>
              <a:rPr lang="en-US" dirty="0"/>
              <a:t> </a:t>
            </a:r>
            <a:r>
              <a:rPr lang="en-US" dirty="0" err="1"/>
              <a:t>bu</a:t>
            </a:r>
            <a:r>
              <a:rPr lang="en-US" dirty="0"/>
              <a:t> </a:t>
            </a:r>
            <a:r>
              <a:rPr lang="en-US" dirty="0" err="1"/>
              <a:t>çalıştay</a:t>
            </a:r>
            <a:r>
              <a:rPr lang="en-US" dirty="0"/>
              <a:t> </a:t>
            </a:r>
            <a:r>
              <a:rPr lang="en-US" dirty="0" err="1"/>
              <a:t>kapsamı</a:t>
            </a:r>
            <a:r>
              <a:rPr lang="en-US" dirty="0"/>
              <a:t> </a:t>
            </a:r>
            <a:r>
              <a:rPr lang="en-US" dirty="0" err="1"/>
              <a:t>dışında</a:t>
            </a:r>
            <a:r>
              <a:rPr lang="en-US" dirty="0"/>
              <a:t>.</a:t>
            </a:r>
          </a:p>
          <a:p>
            <a:endParaRPr lang="en-US" dirty="0"/>
          </a:p>
          <a:p>
            <a:r>
              <a:rPr lang="en-US" dirty="0" err="1"/>
              <a:t>Amaç</a:t>
            </a:r>
            <a:r>
              <a:rPr lang="en-US" dirty="0"/>
              <a:t> </a:t>
            </a:r>
            <a:r>
              <a:rPr lang="en-US" dirty="0" err="1"/>
              <a:t>ve</a:t>
            </a:r>
            <a:r>
              <a:rPr lang="en-US" dirty="0"/>
              <a:t> </a:t>
            </a:r>
            <a:r>
              <a:rPr lang="en-US" dirty="0" err="1"/>
              <a:t>kapsamı</a:t>
            </a:r>
            <a:r>
              <a:rPr lang="en-US" dirty="0"/>
              <a:t> </a:t>
            </a:r>
            <a:r>
              <a:rPr lang="en-US" dirty="0" err="1"/>
              <a:t>çerçevesinde</a:t>
            </a:r>
            <a:r>
              <a:rPr lang="en-US" dirty="0"/>
              <a:t>, her </a:t>
            </a:r>
            <a:r>
              <a:rPr lang="en-US" dirty="0" err="1"/>
              <a:t>yıl</a:t>
            </a:r>
            <a:r>
              <a:rPr lang="en-US" dirty="0"/>
              <a:t> </a:t>
            </a:r>
            <a:r>
              <a:rPr lang="en-US" dirty="0" err="1"/>
              <a:t>Kasım</a:t>
            </a:r>
            <a:r>
              <a:rPr lang="en-US" dirty="0"/>
              <a:t> </a:t>
            </a:r>
            <a:r>
              <a:rPr lang="en-US" dirty="0" err="1"/>
              <a:t>ayı</a:t>
            </a:r>
            <a:r>
              <a:rPr lang="en-US" dirty="0"/>
              <a:t> </a:t>
            </a:r>
            <a:r>
              <a:rPr lang="en-US" dirty="0" err="1"/>
              <a:t>sonunda</a:t>
            </a:r>
            <a:r>
              <a:rPr lang="en-US" dirty="0"/>
              <a:t> / </a:t>
            </a:r>
            <a:r>
              <a:rPr lang="en-US" dirty="0" err="1"/>
              <a:t>Aralık</a:t>
            </a:r>
            <a:r>
              <a:rPr lang="en-US" dirty="0"/>
              <a:t> </a:t>
            </a:r>
            <a:r>
              <a:rPr lang="en-US" dirty="0" err="1"/>
              <a:t>ayı</a:t>
            </a:r>
            <a:r>
              <a:rPr lang="en-US" dirty="0"/>
              <a:t>  </a:t>
            </a:r>
            <a:r>
              <a:rPr lang="en-US" dirty="0" err="1"/>
              <a:t>başında</a:t>
            </a:r>
            <a:r>
              <a:rPr lang="en-US" dirty="0"/>
              <a:t> </a:t>
            </a:r>
            <a:r>
              <a:rPr lang="en-US" dirty="0" err="1"/>
              <a:t>düzenlenen</a:t>
            </a:r>
            <a:r>
              <a:rPr lang="en-US" dirty="0"/>
              <a:t> </a:t>
            </a:r>
            <a:r>
              <a:rPr lang="en-US" dirty="0" err="1"/>
              <a:t>bu</a:t>
            </a:r>
            <a:r>
              <a:rPr lang="en-US" dirty="0"/>
              <a:t> </a:t>
            </a:r>
            <a:r>
              <a:rPr lang="en-US" dirty="0" err="1"/>
              <a:t>çalıştay</a:t>
            </a:r>
            <a:r>
              <a:rPr lang="en-US" dirty="0"/>
              <a:t> </a:t>
            </a:r>
            <a:r>
              <a:rPr lang="en-US" dirty="0" err="1"/>
              <a:t>serisi</a:t>
            </a:r>
            <a:r>
              <a:rPr lang="en-US" dirty="0"/>
              <a:t>, 30 </a:t>
            </a:r>
            <a:r>
              <a:rPr lang="en-US" dirty="0" err="1"/>
              <a:t>Kasım</a:t>
            </a:r>
            <a:r>
              <a:rPr lang="en-US" dirty="0"/>
              <a:t> 2007 </a:t>
            </a:r>
            <a:r>
              <a:rPr lang="en-US" dirty="0" err="1"/>
              <a:t>Isparta</a:t>
            </a:r>
            <a:r>
              <a:rPr lang="en-US" dirty="0"/>
              <a:t> </a:t>
            </a:r>
            <a:r>
              <a:rPr lang="en-US" dirty="0" err="1"/>
              <a:t>uçak</a:t>
            </a:r>
            <a:r>
              <a:rPr lang="en-US" dirty="0"/>
              <a:t> </a:t>
            </a:r>
            <a:r>
              <a:rPr lang="en-US" dirty="0" err="1"/>
              <a:t>kazasında</a:t>
            </a:r>
            <a:r>
              <a:rPr lang="en-US" dirty="0"/>
              <a:t> </a:t>
            </a:r>
            <a:r>
              <a:rPr lang="en-US" dirty="0" err="1"/>
              <a:t>aramızdan</a:t>
            </a:r>
            <a:r>
              <a:rPr lang="en-US" dirty="0"/>
              <a:t> </a:t>
            </a:r>
            <a:r>
              <a:rPr lang="en-US" dirty="0" err="1"/>
              <a:t>ayrılmış</a:t>
            </a:r>
            <a:r>
              <a:rPr lang="en-US" dirty="0"/>
              <a:t> </a:t>
            </a:r>
            <a:r>
              <a:rPr lang="en-US" dirty="0" err="1"/>
              <a:t>olan</a:t>
            </a:r>
            <a:r>
              <a:rPr lang="en-US" dirty="0"/>
              <a:t> Prof. Dr. </a:t>
            </a:r>
            <a:r>
              <a:rPr lang="en-US" dirty="0" err="1"/>
              <a:t>Engin</a:t>
            </a:r>
            <a:r>
              <a:rPr lang="en-US" dirty="0"/>
              <a:t> </a:t>
            </a:r>
            <a:r>
              <a:rPr lang="en-US" dirty="0" err="1"/>
              <a:t>Arık</a:t>
            </a:r>
            <a:r>
              <a:rPr lang="en-US" dirty="0"/>
              <a:t> </a:t>
            </a:r>
            <a:r>
              <a:rPr lang="en-US" dirty="0" err="1"/>
              <a:t>ve</a:t>
            </a:r>
            <a:r>
              <a:rPr lang="en-US" dirty="0"/>
              <a:t> </a:t>
            </a:r>
            <a:r>
              <a:rPr lang="en-US" dirty="0" err="1"/>
              <a:t>çalışma</a:t>
            </a:r>
            <a:r>
              <a:rPr lang="en-US" dirty="0"/>
              <a:t> </a:t>
            </a:r>
            <a:r>
              <a:rPr lang="en-US" dirty="0" err="1"/>
              <a:t>arkadaşlarının</a:t>
            </a:r>
            <a:r>
              <a:rPr lang="en-US" dirty="0"/>
              <a:t> </a:t>
            </a:r>
            <a:r>
              <a:rPr lang="en-US" dirty="0" err="1"/>
              <a:t>anısına</a:t>
            </a:r>
            <a:r>
              <a:rPr lang="en-US" dirty="0"/>
              <a:t> </a:t>
            </a:r>
            <a:r>
              <a:rPr lang="en-US" dirty="0" err="1"/>
              <a:t>düzenlenmekte</a:t>
            </a:r>
            <a:r>
              <a:rPr lang="en-US" dirty="0"/>
              <a:t>. </a:t>
            </a:r>
          </a:p>
          <a:p>
            <a:pPr algn="l" fontAlgn="base"/>
            <a:endParaRPr lang="en-US" b="0" i="0" u="none" strike="noStrike" dirty="0">
              <a:solidFill>
                <a:srgbClr val="000000"/>
              </a:solidFill>
              <a:effectLst/>
            </a:endParaRPr>
          </a:p>
          <a:p>
            <a:pPr fontAlgn="base"/>
            <a:r>
              <a:rPr lang="en-US" b="0" i="0" u="none" strike="noStrike" dirty="0">
                <a:solidFill>
                  <a:srgbClr val="000000"/>
                </a:solidFill>
                <a:effectLst/>
              </a:rPr>
              <a:t>2025: </a:t>
            </a:r>
            <a:r>
              <a:rPr lang="en-US" b="0" i="0" u="none" strike="noStrike" dirty="0">
                <a:solidFill>
                  <a:srgbClr val="000000"/>
                </a:solidFill>
                <a:effectLst/>
                <a:hlinkClick r:id="rId3"/>
              </a:rPr>
              <a:t>https://indico.global/e/TR-PH-PA-2025</a:t>
            </a:r>
            <a:endParaRPr lang="en-US" b="0" i="0" u="none" strike="noStrike" dirty="0">
              <a:solidFill>
                <a:srgbClr val="000000"/>
              </a:solidFill>
              <a:effectLst/>
            </a:endParaRPr>
          </a:p>
          <a:p>
            <a:pPr algn="l" fontAlgn="base"/>
            <a:r>
              <a:rPr lang="en-US" b="0" i="0" u="none" strike="noStrike" dirty="0">
                <a:solidFill>
                  <a:srgbClr val="000000"/>
                </a:solidFill>
                <a:effectLst/>
              </a:rPr>
              <a:t>2024: </a:t>
            </a:r>
            <a:r>
              <a:rPr lang="en-US" b="0" i="0" u="none" strike="noStrike" dirty="0">
                <a:solidFill>
                  <a:srgbClr val="000000"/>
                </a:solidFill>
                <a:effectLst/>
                <a:hlinkClick r:id="rId4"/>
              </a:rPr>
              <a:t>https://indico.global/e/TR-PH-PA-2024</a:t>
            </a:r>
            <a:endParaRPr lang="en-US" b="0" i="0" u="none" strike="noStrike" dirty="0">
              <a:solidFill>
                <a:srgbClr val="000000"/>
              </a:solidFill>
              <a:effectLst/>
            </a:endParaRPr>
          </a:p>
          <a:p>
            <a:pPr algn="l" fontAlgn="base"/>
            <a:r>
              <a:rPr lang="en-US" b="0" i="0" u="none" strike="noStrike" dirty="0">
                <a:solidFill>
                  <a:srgbClr val="000000"/>
                </a:solidFill>
                <a:effectLst/>
              </a:rPr>
              <a:t>2023: </a:t>
            </a:r>
            <a:r>
              <a:rPr lang="en-US" b="0" i="0" u="none" strike="noStrike" dirty="0">
                <a:solidFill>
                  <a:srgbClr val="000000"/>
                </a:solidFill>
                <a:effectLst/>
                <a:hlinkClick r:id="rId5"/>
              </a:rPr>
              <a:t>https://indico.global/e/TR-PH-PA-2023</a:t>
            </a:r>
            <a:endParaRPr lang="en-US" b="0" i="0" u="none" strike="noStrike" dirty="0">
              <a:solidFill>
                <a:srgbClr val="000000"/>
              </a:solidFill>
              <a:effectLst/>
            </a:endParaRPr>
          </a:p>
          <a:p>
            <a:pPr algn="l" fontAlgn="base"/>
            <a:r>
              <a:rPr lang="en-US" b="0" i="0" u="none" strike="noStrike" dirty="0">
                <a:solidFill>
                  <a:srgbClr val="000000"/>
                </a:solidFill>
                <a:effectLst/>
              </a:rPr>
              <a:t>2022: </a:t>
            </a:r>
            <a:r>
              <a:rPr lang="en-US" b="0" i="0" u="none" strike="noStrike" dirty="0">
                <a:solidFill>
                  <a:srgbClr val="000000"/>
                </a:solidFill>
                <a:effectLst/>
                <a:hlinkClick r:id="rId6"/>
              </a:rPr>
              <a:t>https://indico.global/e/TR-PH-PA-2022</a:t>
            </a:r>
            <a:endParaRPr lang="en-US" b="0" i="0" u="none" strike="noStrike" dirty="0">
              <a:solidFill>
                <a:srgbClr val="000000"/>
              </a:solidFill>
              <a:effectLst/>
            </a:endParaRPr>
          </a:p>
          <a:p>
            <a:pPr algn="l" fontAlgn="base"/>
            <a:r>
              <a:rPr lang="en-US" b="0" i="0" u="none" strike="noStrike" dirty="0">
                <a:solidFill>
                  <a:srgbClr val="000000"/>
                </a:solidFill>
                <a:effectLst/>
              </a:rPr>
              <a:t>2021: </a:t>
            </a:r>
            <a:r>
              <a:rPr lang="en-US" b="0" i="0" u="none" strike="noStrike" dirty="0">
                <a:solidFill>
                  <a:srgbClr val="000000"/>
                </a:solidFill>
                <a:effectLst/>
                <a:hlinkClick r:id="rId7"/>
              </a:rPr>
              <a:t>https://indico.global/e/TR-PH-PA-2021</a:t>
            </a:r>
            <a:endParaRPr lang="en-US" b="0" i="0" u="none" strike="noStrike" dirty="0">
              <a:solidFill>
                <a:srgbClr val="000000"/>
              </a:solidFill>
              <a:effectLst/>
            </a:endParaRPr>
          </a:p>
          <a:p>
            <a:pPr algn="l" fontAlgn="base"/>
            <a:r>
              <a:rPr lang="en-US" b="0" i="0" u="none" strike="noStrike" dirty="0">
                <a:solidFill>
                  <a:srgbClr val="000000"/>
                </a:solidFill>
                <a:effectLst/>
              </a:rPr>
              <a:t>2020: </a:t>
            </a:r>
            <a:r>
              <a:rPr lang="en-US" b="0" i="0" u="none" strike="noStrike" dirty="0">
                <a:solidFill>
                  <a:srgbClr val="000000"/>
                </a:solidFill>
                <a:effectLst/>
                <a:hlinkClick r:id="rId8"/>
              </a:rPr>
              <a:t>https://indico.global/e/TR-PH-PA</a:t>
            </a:r>
            <a:endParaRPr lang="en-US" b="0" i="0" u="none" strike="noStrike" dirty="0">
              <a:solidFill>
                <a:srgbClr val="000000"/>
              </a:solidFill>
              <a:effectLst/>
            </a:endParaRPr>
          </a:p>
        </p:txBody>
      </p:sp>
    </p:spTree>
    <p:extLst>
      <p:ext uri="{BB962C8B-B14F-4D97-AF65-F5344CB8AC3E}">
        <p14:creationId xmlns:p14="http://schemas.microsoft.com/office/powerpoint/2010/main" val="11574605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7"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E25B3F51-E521-7A4B-90F1-4A59AD76F3CA}"/>
              </a:ext>
            </a:extLst>
          </p:cNvPr>
          <p:cNvSpPr>
            <a:spLocks noGrp="1"/>
          </p:cNvSpPr>
          <p:nvPr>
            <p:ph type="sldNum" sz="quarter" idx="12"/>
          </p:nvPr>
        </p:nvSpPr>
        <p:spPr>
          <a:xfrm>
            <a:off x="-128016" y="6519037"/>
            <a:ext cx="582168" cy="338963"/>
          </a:xfrm>
        </p:spPr>
        <p:txBody>
          <a:bodyPr/>
          <a:lstStyle/>
          <a:p>
            <a:fld id="{D37B9231-3471-F44A-816A-718D444B216D}" type="slidenum">
              <a:rPr lang="tr-TR" smtClean="0"/>
              <a:t>19</a:t>
            </a:fld>
            <a:endParaRPr lang="tr-TR"/>
          </a:p>
        </p:txBody>
      </p:sp>
      <p:pic>
        <p:nvPicPr>
          <p:cNvPr id="3" name="Picture 2" descr="A white and blue background with text&#10;&#10;Description automatically generated">
            <a:extLst>
              <a:ext uri="{FF2B5EF4-FFF2-40B4-BE49-F238E27FC236}">
                <a16:creationId xmlns:a16="http://schemas.microsoft.com/office/drawing/2014/main" id="{97D8C67C-0C46-344C-A1B4-B5E5307679C9}"/>
              </a:ext>
            </a:extLst>
          </p:cNvPr>
          <p:cNvPicPr>
            <a:picLocks noChangeAspect="1"/>
          </p:cNvPicPr>
          <p:nvPr/>
        </p:nvPicPr>
        <p:blipFill rotWithShape="1">
          <a:blip r:embed="rId2"/>
          <a:srcRect l="9851" r="9699" b="34796"/>
          <a:stretch/>
        </p:blipFill>
        <p:spPr>
          <a:xfrm>
            <a:off x="0" y="0"/>
            <a:ext cx="2588974" cy="2966224"/>
          </a:xfrm>
          <a:prstGeom prst="rect">
            <a:avLst/>
          </a:prstGeom>
        </p:spPr>
      </p:pic>
      <p:sp>
        <p:nvSpPr>
          <p:cNvPr id="4" name="1 Başlık">
            <a:extLst>
              <a:ext uri="{FF2B5EF4-FFF2-40B4-BE49-F238E27FC236}">
                <a16:creationId xmlns:a16="http://schemas.microsoft.com/office/drawing/2014/main" id="{E91E9DAD-4647-D948-8563-B3CCAFC8C9B8}"/>
              </a:ext>
            </a:extLst>
          </p:cNvPr>
          <p:cNvSpPr txBox="1">
            <a:spLocks/>
          </p:cNvSpPr>
          <p:nvPr/>
        </p:nvSpPr>
        <p:spPr>
          <a:xfrm>
            <a:off x="2895600" y="420412"/>
            <a:ext cx="8229600" cy="1143000"/>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tr-TR" dirty="0"/>
              <a:t>Geçmişe bakış…</a:t>
            </a:r>
          </a:p>
        </p:txBody>
      </p:sp>
      <p:sp>
        <p:nvSpPr>
          <p:cNvPr id="5" name="2 İçerik Yer Tutucusu">
            <a:extLst>
              <a:ext uri="{FF2B5EF4-FFF2-40B4-BE49-F238E27FC236}">
                <a16:creationId xmlns:a16="http://schemas.microsoft.com/office/drawing/2014/main" id="{DE2DD6EA-9C80-454C-9CDF-E394002C6CDE}"/>
              </a:ext>
            </a:extLst>
          </p:cNvPr>
          <p:cNvSpPr txBox="1">
            <a:spLocks/>
          </p:cNvSpPr>
          <p:nvPr/>
        </p:nvSpPr>
        <p:spPr>
          <a:xfrm>
            <a:off x="2895599" y="1166191"/>
            <a:ext cx="4485861" cy="5144887"/>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tr-TR" sz="1800" dirty="0"/>
              <a:t>Sistematik ve sürdürülebilir bir koordinasyon kurulması mümkün olmadı; çoğu kez kişiler masrafları ceplerinden karşılayarak bir araya geldiler.</a:t>
            </a:r>
          </a:p>
          <a:p>
            <a:r>
              <a:rPr lang="tr-TR" sz="1800" dirty="0"/>
              <a:t>TAEK Başkanlığı’nın kurduğu “CERN Bilim Komitesi” 2006-2009 yılları arasında yedi toplantı yaparak son derece verimli çalıştı:</a:t>
            </a:r>
          </a:p>
          <a:p>
            <a:pPr lvl="1"/>
            <a:r>
              <a:rPr lang="tr-TR" sz="1800" dirty="0"/>
              <a:t>Üyelerin toplantı seyahat masrafları TAEK tarafından karşılandı.</a:t>
            </a:r>
          </a:p>
          <a:p>
            <a:pPr lvl="1"/>
            <a:r>
              <a:rPr lang="tr-TR" sz="1800" dirty="0"/>
              <a:t>Proje desteklerine yönelik önemli kararlar alındı.</a:t>
            </a:r>
          </a:p>
          <a:p>
            <a:pPr lvl="1"/>
            <a:r>
              <a:rPr lang="tr-TR" sz="1800" dirty="0" err="1"/>
              <a:t>CERN’e</a:t>
            </a:r>
            <a:r>
              <a:rPr lang="tr-TR" sz="1800" dirty="0"/>
              <a:t> üyelik başvuru dosyasının oluşturulmasına önemli katkı verildi. </a:t>
            </a:r>
          </a:p>
          <a:p>
            <a:pPr lvl="1"/>
            <a:r>
              <a:rPr lang="tr-TR" sz="1800" dirty="0"/>
              <a:t>Komite, gerek kendi teşkiline yönelik gerekse proje destek ve değerlendirme mekanizmaları hakkındaki iyileştirme önerilerini de TAEK ile paylaştı.</a:t>
            </a:r>
          </a:p>
          <a:p>
            <a:pPr lvl="1"/>
            <a:r>
              <a:rPr lang="tr-TR" sz="1800" dirty="0"/>
              <a:t>2009 sonrasında “CERN Bilim Komitesi”  toplantıya çağırılmadı.</a:t>
            </a:r>
          </a:p>
        </p:txBody>
      </p:sp>
      <p:sp>
        <p:nvSpPr>
          <p:cNvPr id="6" name="3 İçerik Yer Tutucusu">
            <a:extLst>
              <a:ext uri="{FF2B5EF4-FFF2-40B4-BE49-F238E27FC236}">
                <a16:creationId xmlns:a16="http://schemas.microsoft.com/office/drawing/2014/main" id="{523D6883-038F-5840-B480-8192CDC8CD94}"/>
              </a:ext>
            </a:extLst>
          </p:cNvPr>
          <p:cNvSpPr txBox="1">
            <a:spLocks/>
          </p:cNvSpPr>
          <p:nvPr/>
        </p:nvSpPr>
        <p:spPr>
          <a:xfrm>
            <a:off x="7523921" y="1166191"/>
            <a:ext cx="4345226" cy="5873266"/>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tr-TR" sz="1800" dirty="0" err="1"/>
              <a:t>CERN’e</a:t>
            </a:r>
            <a:r>
              <a:rPr lang="tr-TR" sz="1800" dirty="0"/>
              <a:t> gidenlerin iletişim halinde olmaları ve çeşitli haftalık seminerler düzenlenmesi amacıyla 2009 yılında CERNTR adında bir iletişim grubu oluşturuldu (</a:t>
            </a:r>
            <a:r>
              <a:rPr lang="tr-TR" sz="1800" dirty="0">
                <a:hlinkClick r:id="rId3"/>
              </a:rPr>
              <a:t>cerntr@cern.ch</a:t>
            </a:r>
            <a:r>
              <a:rPr lang="tr-TR" sz="1800" dirty="0"/>
              <a:t>).</a:t>
            </a:r>
          </a:p>
          <a:p>
            <a:r>
              <a:rPr lang="tr-TR" sz="1800" dirty="0"/>
              <a:t>Türkiye’de yapılan çeşitli </a:t>
            </a:r>
            <a:r>
              <a:rPr lang="tr-TR" sz="1800" dirty="0" err="1"/>
              <a:t>çalıştaylarda</a:t>
            </a:r>
            <a:r>
              <a:rPr lang="tr-TR" sz="1800" dirty="0"/>
              <a:t> (İZYEF gibi) ulusal yapılanmanın ve temsilin önemi ve ihtiyacı vurgulanmaya devam edildi; CERNTR iletişim listesi üzerinden çeşitli girişimler oldu ancak sonuçlanamadı.</a:t>
            </a:r>
          </a:p>
          <a:p>
            <a:r>
              <a:rPr lang="tr-TR" sz="1800" dirty="0"/>
              <a:t>TAEK Başkanlığı yedi sene aradan sonra 26 Nisan 2013 tarihinde proje yürütücülerini, bundan üç sene sonra ise 15 Nisan 2016 tarihinde proje temsilcilerini toplantıya çağırdı.</a:t>
            </a:r>
          </a:p>
          <a:p>
            <a:r>
              <a:rPr lang="tr-TR" sz="1800" dirty="0"/>
              <a:t>15 Nisan 2016 tarihli TAEK toplantısının gündeminde de bir komite oluşturulması vardı ve katılımcılardan bu konuda çalışmaları talep edildi.</a:t>
            </a:r>
          </a:p>
        </p:txBody>
      </p:sp>
      <p:sp>
        <p:nvSpPr>
          <p:cNvPr id="7" name="TextBox 6">
            <a:extLst>
              <a:ext uri="{FF2B5EF4-FFF2-40B4-BE49-F238E27FC236}">
                <a16:creationId xmlns:a16="http://schemas.microsoft.com/office/drawing/2014/main" id="{288B69E2-9EFA-4146-84F5-E4DC154551AC}"/>
              </a:ext>
            </a:extLst>
          </p:cNvPr>
          <p:cNvSpPr txBox="1"/>
          <p:nvPr/>
        </p:nvSpPr>
        <p:spPr>
          <a:xfrm>
            <a:off x="163068" y="3245446"/>
            <a:ext cx="2425906" cy="923330"/>
          </a:xfrm>
          <a:prstGeom prst="rect">
            <a:avLst/>
          </a:prstGeom>
          <a:noFill/>
        </p:spPr>
        <p:txBody>
          <a:bodyPr wrap="square">
            <a:spAutoFit/>
          </a:bodyPr>
          <a:lstStyle/>
          <a:p>
            <a:r>
              <a:rPr lang="tr-TR" dirty="0"/>
              <a:t>1 Kasım 2017’de</a:t>
            </a:r>
          </a:p>
          <a:p>
            <a:r>
              <a:rPr lang="tr-TR" dirty="0"/>
              <a:t>TAEK Başkanlığında yapılan sunumdan</a:t>
            </a:r>
          </a:p>
        </p:txBody>
      </p:sp>
    </p:spTree>
    <p:extLst>
      <p:ext uri="{BB962C8B-B14F-4D97-AF65-F5344CB8AC3E}">
        <p14:creationId xmlns:p14="http://schemas.microsoft.com/office/powerpoint/2010/main" val="37968109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5">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5">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5">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5">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6">
                                            <p:txEl>
                                              <p:pRg st="1" end="1"/>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6">
                                            <p:txEl>
                                              <p:pRg st="2" end="2"/>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6">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E25B3F51-E521-7A4B-90F1-4A59AD76F3CA}"/>
              </a:ext>
            </a:extLst>
          </p:cNvPr>
          <p:cNvSpPr>
            <a:spLocks noGrp="1"/>
          </p:cNvSpPr>
          <p:nvPr>
            <p:ph type="sldNum" sz="quarter" idx="12"/>
          </p:nvPr>
        </p:nvSpPr>
        <p:spPr>
          <a:xfrm>
            <a:off x="-128016" y="6519037"/>
            <a:ext cx="582168" cy="338963"/>
          </a:xfrm>
        </p:spPr>
        <p:txBody>
          <a:bodyPr/>
          <a:lstStyle/>
          <a:p>
            <a:fld id="{D37B9231-3471-F44A-816A-718D444B216D}" type="slidenum">
              <a:rPr lang="tr-TR" smtClean="0"/>
              <a:t>2</a:t>
            </a:fld>
            <a:endParaRPr lang="tr-TR"/>
          </a:p>
        </p:txBody>
      </p:sp>
      <p:pic>
        <p:nvPicPr>
          <p:cNvPr id="3" name="Picture 2" descr="A white and blue background with text&#10;&#10;Description automatically generated">
            <a:extLst>
              <a:ext uri="{FF2B5EF4-FFF2-40B4-BE49-F238E27FC236}">
                <a16:creationId xmlns:a16="http://schemas.microsoft.com/office/drawing/2014/main" id="{7DF296B7-A319-DF43-95CF-0101B7B6C91A}"/>
              </a:ext>
            </a:extLst>
          </p:cNvPr>
          <p:cNvPicPr>
            <a:picLocks noChangeAspect="1"/>
          </p:cNvPicPr>
          <p:nvPr/>
        </p:nvPicPr>
        <p:blipFill rotWithShape="1">
          <a:blip r:embed="rId2"/>
          <a:srcRect l="9851" r="9699" b="34796"/>
          <a:stretch/>
        </p:blipFill>
        <p:spPr>
          <a:xfrm>
            <a:off x="0" y="0"/>
            <a:ext cx="2588974" cy="2966224"/>
          </a:xfrm>
          <a:prstGeom prst="rect">
            <a:avLst/>
          </a:prstGeom>
        </p:spPr>
      </p:pic>
      <p:sp>
        <p:nvSpPr>
          <p:cNvPr id="4" name="Rectangle 3">
            <a:extLst>
              <a:ext uri="{FF2B5EF4-FFF2-40B4-BE49-F238E27FC236}">
                <a16:creationId xmlns:a16="http://schemas.microsoft.com/office/drawing/2014/main" id="{7A3B78CB-EE1D-E845-ABBD-3B6AF58C2BC2}"/>
              </a:ext>
            </a:extLst>
          </p:cNvPr>
          <p:cNvSpPr/>
          <p:nvPr/>
        </p:nvSpPr>
        <p:spPr>
          <a:xfrm>
            <a:off x="2808374" y="435676"/>
            <a:ext cx="9012926" cy="3970318"/>
          </a:xfrm>
          <a:prstGeom prst="rect">
            <a:avLst/>
          </a:prstGeom>
        </p:spPr>
        <p:txBody>
          <a:bodyPr wrap="square">
            <a:spAutoFit/>
          </a:bodyPr>
          <a:lstStyle/>
          <a:p>
            <a:pPr algn="just"/>
            <a:r>
              <a:rPr lang="tr-TR" sz="2800" dirty="0"/>
              <a:t>Her yıl Kasım ayı sonunda / Aralık ayı başında Engin Arık ve çalışma arkadaşları anısına düzenlenen “</a:t>
            </a:r>
            <a:r>
              <a:rPr lang="tr-TR" sz="2800" b="1" dirty="0"/>
              <a:t>Parçacık Hızlandırıcıları ve Algıçları Yerel Altyapı ve Ar-Ge </a:t>
            </a:r>
            <a:r>
              <a:rPr lang="tr-TR" sz="2800" b="1" dirty="0" err="1"/>
              <a:t>Çalıştayı</a:t>
            </a:r>
            <a:r>
              <a:rPr lang="tr-TR" sz="2800" dirty="0" err="1"/>
              <a:t>”na</a:t>
            </a:r>
            <a:r>
              <a:rPr lang="tr-TR" sz="2800" dirty="0"/>
              <a:t> hoş geldiniz.</a:t>
            </a:r>
          </a:p>
          <a:p>
            <a:pPr algn="just"/>
            <a:endParaRPr lang="tr-TR" sz="2800" dirty="0"/>
          </a:p>
          <a:p>
            <a:pPr algn="just"/>
            <a:r>
              <a:rPr lang="tr-TR" sz="2800" i="1" dirty="0">
                <a:solidFill>
                  <a:schemeClr val="tx1">
                    <a:lumMod val="75000"/>
                    <a:lumOff val="25000"/>
                  </a:schemeClr>
                </a:solidFill>
              </a:rPr>
              <a:t>Prof. Dr. Engin Arık ve çalışma arkadaşları, 30 Kasım 2007 tarihinde Türk Hızlandırıcı Merkezi Projesinin Isparta'da yapılacak olan </a:t>
            </a:r>
            <a:r>
              <a:rPr lang="tr-TR" sz="2800" i="1" dirty="0" err="1">
                <a:solidFill>
                  <a:schemeClr val="tx1">
                    <a:lumMod val="75000"/>
                    <a:lumOff val="25000"/>
                  </a:schemeClr>
                </a:solidFill>
              </a:rPr>
              <a:t>çalıştayına</a:t>
            </a:r>
            <a:r>
              <a:rPr lang="tr-TR" sz="2800" i="1" dirty="0">
                <a:solidFill>
                  <a:schemeClr val="tx1">
                    <a:lumMod val="75000"/>
                    <a:lumOff val="25000"/>
                  </a:schemeClr>
                </a:solidFill>
              </a:rPr>
              <a:t> gitmek üzere bindikleri uçağın düşmesi sonucu aramızdan ayrıldılar… </a:t>
            </a:r>
          </a:p>
        </p:txBody>
      </p:sp>
      <p:pic>
        <p:nvPicPr>
          <p:cNvPr id="5" name="Picture 4">
            <a:extLst>
              <a:ext uri="{FF2B5EF4-FFF2-40B4-BE49-F238E27FC236}">
                <a16:creationId xmlns:a16="http://schemas.microsoft.com/office/drawing/2014/main" id="{EF2AD00B-1A55-D44D-BE96-E4846151FA95}"/>
              </a:ext>
            </a:extLst>
          </p:cNvPr>
          <p:cNvPicPr>
            <a:picLocks noChangeAspect="1"/>
          </p:cNvPicPr>
          <p:nvPr/>
        </p:nvPicPr>
        <p:blipFill rotWithShape="1">
          <a:blip r:embed="rId3"/>
          <a:srcRect l="24537" t="37840" r="926" b="35864"/>
          <a:stretch/>
        </p:blipFill>
        <p:spPr>
          <a:xfrm>
            <a:off x="2808374" y="4514634"/>
            <a:ext cx="9045872" cy="2121240"/>
          </a:xfrm>
          <a:prstGeom prst="rect">
            <a:avLst/>
          </a:prstGeom>
          <a:ln>
            <a:noFill/>
          </a:ln>
          <a:effectLst>
            <a:outerShdw blurRad="190500" algn="tl" rotWithShape="0">
              <a:srgbClr val="000000">
                <a:alpha val="70000"/>
              </a:srgbClr>
            </a:outerShdw>
          </a:effectLst>
        </p:spPr>
      </p:pic>
    </p:spTree>
    <p:extLst>
      <p:ext uri="{BB962C8B-B14F-4D97-AF65-F5344CB8AC3E}">
        <p14:creationId xmlns:p14="http://schemas.microsoft.com/office/powerpoint/2010/main" val="31077575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E25B3F51-E521-7A4B-90F1-4A59AD76F3CA}"/>
              </a:ext>
            </a:extLst>
          </p:cNvPr>
          <p:cNvSpPr>
            <a:spLocks noGrp="1"/>
          </p:cNvSpPr>
          <p:nvPr>
            <p:ph type="sldNum" sz="quarter" idx="12"/>
          </p:nvPr>
        </p:nvSpPr>
        <p:spPr>
          <a:xfrm>
            <a:off x="-128016" y="6519037"/>
            <a:ext cx="582168" cy="338963"/>
          </a:xfrm>
        </p:spPr>
        <p:txBody>
          <a:bodyPr/>
          <a:lstStyle/>
          <a:p>
            <a:fld id="{D37B9231-3471-F44A-816A-718D444B216D}" type="slidenum">
              <a:rPr lang="tr-TR" smtClean="0"/>
              <a:t>20</a:t>
            </a:fld>
            <a:endParaRPr lang="tr-TR"/>
          </a:p>
        </p:txBody>
      </p:sp>
      <p:pic>
        <p:nvPicPr>
          <p:cNvPr id="3" name="Picture 2" descr="A white and blue background with text&#10;&#10;Description automatically generated">
            <a:extLst>
              <a:ext uri="{FF2B5EF4-FFF2-40B4-BE49-F238E27FC236}">
                <a16:creationId xmlns:a16="http://schemas.microsoft.com/office/drawing/2014/main" id="{97D8C67C-0C46-344C-A1B4-B5E5307679C9}"/>
              </a:ext>
            </a:extLst>
          </p:cNvPr>
          <p:cNvPicPr>
            <a:picLocks noChangeAspect="1"/>
          </p:cNvPicPr>
          <p:nvPr/>
        </p:nvPicPr>
        <p:blipFill rotWithShape="1">
          <a:blip r:embed="rId2"/>
          <a:srcRect l="9851" r="9699" b="34796"/>
          <a:stretch/>
        </p:blipFill>
        <p:spPr>
          <a:xfrm>
            <a:off x="0" y="0"/>
            <a:ext cx="2588974" cy="2966224"/>
          </a:xfrm>
          <a:prstGeom prst="rect">
            <a:avLst/>
          </a:prstGeom>
        </p:spPr>
      </p:pic>
      <p:sp>
        <p:nvSpPr>
          <p:cNvPr id="4" name="2 İçerik Yer Tutucusu">
            <a:extLst>
              <a:ext uri="{FF2B5EF4-FFF2-40B4-BE49-F238E27FC236}">
                <a16:creationId xmlns:a16="http://schemas.microsoft.com/office/drawing/2014/main" id="{3CCD28A0-68B9-264A-9C22-07ACF4EA4A29}"/>
              </a:ext>
            </a:extLst>
          </p:cNvPr>
          <p:cNvSpPr txBox="1">
            <a:spLocks/>
          </p:cNvSpPr>
          <p:nvPr/>
        </p:nvSpPr>
        <p:spPr>
          <a:xfrm>
            <a:off x="2587318" y="1202327"/>
            <a:ext cx="4807396" cy="5257800"/>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tr-TR" sz="1800" dirty="0"/>
              <a:t>15 Nisan 2016 tarihli TAEK toplantısında öngörülmüş olan süre ilgili gündem maddelerini ayrıntılı olarak tartışmak ve sonuca bağlamak için yeterli olamadı. Bu sebeple “CERN Proje Temsilcileri” kendi arasında daha geniş katılımlı bir diğer toplantıyı 29.04.2016 tarihinde gerçekleştirdi:</a:t>
            </a:r>
          </a:p>
          <a:p>
            <a:pPr lvl="1"/>
            <a:r>
              <a:rPr lang="tr-TR" sz="1800" dirty="0"/>
              <a:t>Yirmi farklı üniversite ve 13 farklı bilimsel işbirliğinden toplam 29 doktoralı fizikçinin katıldığı, son derece verimli geçen bu  toplantıyla “Türk Deneysel Parçacık Fiziği” camiasının temsili ve yapılanması hususlarında oldukça önemli bir süreç başladı.</a:t>
            </a:r>
          </a:p>
          <a:p>
            <a:pPr lvl="1"/>
            <a:r>
              <a:rPr lang="tr-TR" sz="1800" dirty="0"/>
              <a:t>İstanbul Bilgi Üniversitesi Yüksek Enerji Fiziği Uygulama ve Araştırma Merkezi’ne bu süreç tamamlanıncaya kadar koordinasyonu yürütme yetkisi verildi; toplantı çağrıları, tutanakların derlenmesi ve TAEK Başkanlığı ile yazışmalar Merkez aracılığı ile gerçekleşti.</a:t>
            </a:r>
          </a:p>
        </p:txBody>
      </p:sp>
      <p:sp>
        <p:nvSpPr>
          <p:cNvPr id="5" name="3 İçerik Yer Tutucusu">
            <a:extLst>
              <a:ext uri="{FF2B5EF4-FFF2-40B4-BE49-F238E27FC236}">
                <a16:creationId xmlns:a16="http://schemas.microsoft.com/office/drawing/2014/main" id="{31738E7B-23F5-9940-A8C6-6D5A103C3337}"/>
              </a:ext>
            </a:extLst>
          </p:cNvPr>
          <p:cNvSpPr txBox="1">
            <a:spLocks/>
          </p:cNvSpPr>
          <p:nvPr/>
        </p:nvSpPr>
        <p:spPr>
          <a:xfrm>
            <a:off x="6941755" y="397873"/>
            <a:ext cx="5087177" cy="5589240"/>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tr-TR" sz="1800" dirty="0"/>
              <a:t>Yürütülen çalışmalarda özellikle aşağıdaki unsurlar göz önünde bulunduruldu:</a:t>
            </a:r>
          </a:p>
          <a:p>
            <a:pPr lvl="1"/>
            <a:r>
              <a:rPr lang="tr-TR" sz="1800" dirty="0" err="1"/>
              <a:t>Dünyanin</a:t>
            </a:r>
            <a:r>
              <a:rPr lang="tr-TR" sz="1800" dirty="0"/>
              <a:t> her yerinde deneysel parçacık fiziği alanının ihtiyaçları  (alt yapı, insan kaynağı, sürdürülebilirlik vb. konularda) son derece özeldir.</a:t>
            </a:r>
          </a:p>
          <a:p>
            <a:pPr lvl="1"/>
            <a:r>
              <a:rPr lang="tr-TR" sz="1800" dirty="0"/>
              <a:t>Ulusal boyutta ilgili mekanizmaların teşkili hem ulusal hem de uluslar arası işbirliklerindeki çalışmalardan azami ulusal fayda sağlanması için kritik önemde.</a:t>
            </a:r>
          </a:p>
          <a:p>
            <a:pPr lvl="1"/>
            <a:r>
              <a:rPr lang="tr-TR" sz="1800" dirty="0"/>
              <a:t>Bu işleyiş içerisinde camianın dağılmaması için fizikçilerin kendi aralarında bir araya gelip bilimsel ve teknik öncelikler listesi hazırladıkları, en tecrübeli araştırmacıların  dahi birbirleriyle fikir yarıştırdıkları ve meslektaşlarını ikna etmek zorunda oldukları bir tartışma ortamı sağlanması gerekli.</a:t>
            </a:r>
          </a:p>
          <a:p>
            <a:pPr lvl="1"/>
            <a:r>
              <a:rPr lang="tr-TR" sz="1800" dirty="0"/>
              <a:t>Bu ortamın olmadığı durumda, kişisel girişimlerle ya da “ben yaptım oldu” modeliyle ilerlenmeye çalışıldığında orta ve uzun vadede ciddi kırılmalar söz konusu olacak ve böyle bir durum ulusal kaynakların kullanımında verimsizliğe sebep olacaktır.</a:t>
            </a:r>
          </a:p>
        </p:txBody>
      </p:sp>
      <p:sp>
        <p:nvSpPr>
          <p:cNvPr id="6" name="1 Başlık">
            <a:extLst>
              <a:ext uri="{FF2B5EF4-FFF2-40B4-BE49-F238E27FC236}">
                <a16:creationId xmlns:a16="http://schemas.microsoft.com/office/drawing/2014/main" id="{F03AB637-B5F4-BF4D-9280-DCD88F47AE65}"/>
              </a:ext>
            </a:extLst>
          </p:cNvPr>
          <p:cNvSpPr txBox="1">
            <a:spLocks/>
          </p:cNvSpPr>
          <p:nvPr/>
        </p:nvSpPr>
        <p:spPr>
          <a:xfrm>
            <a:off x="2895600" y="420412"/>
            <a:ext cx="8229600" cy="1143000"/>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tr-TR" dirty="0"/>
              <a:t>Geçmişe bakış…</a:t>
            </a:r>
          </a:p>
        </p:txBody>
      </p:sp>
      <p:sp>
        <p:nvSpPr>
          <p:cNvPr id="8" name="TextBox 7">
            <a:extLst>
              <a:ext uri="{FF2B5EF4-FFF2-40B4-BE49-F238E27FC236}">
                <a16:creationId xmlns:a16="http://schemas.microsoft.com/office/drawing/2014/main" id="{29CF5BFC-FA2A-CF49-AB41-51A58C4E92DD}"/>
              </a:ext>
            </a:extLst>
          </p:cNvPr>
          <p:cNvSpPr txBox="1"/>
          <p:nvPr/>
        </p:nvSpPr>
        <p:spPr>
          <a:xfrm>
            <a:off x="163068" y="3245446"/>
            <a:ext cx="2425906" cy="923330"/>
          </a:xfrm>
          <a:prstGeom prst="rect">
            <a:avLst/>
          </a:prstGeom>
          <a:noFill/>
        </p:spPr>
        <p:txBody>
          <a:bodyPr wrap="square">
            <a:spAutoFit/>
          </a:bodyPr>
          <a:lstStyle/>
          <a:p>
            <a:r>
              <a:rPr lang="tr-TR" dirty="0"/>
              <a:t>1 Kasım 2017’de</a:t>
            </a:r>
          </a:p>
          <a:p>
            <a:r>
              <a:rPr lang="tr-TR" dirty="0"/>
              <a:t>TAEK Başkanlığında yapılan sunumdan</a:t>
            </a:r>
          </a:p>
        </p:txBody>
      </p:sp>
    </p:spTree>
    <p:extLst>
      <p:ext uri="{BB962C8B-B14F-4D97-AF65-F5344CB8AC3E}">
        <p14:creationId xmlns:p14="http://schemas.microsoft.com/office/powerpoint/2010/main" val="34166706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5">
                                            <p:txEl>
                                              <p:pRg st="1" end="1"/>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5">
                                            <p:txEl>
                                              <p:pRg st="3" end="3"/>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5">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E25B3F51-E521-7A4B-90F1-4A59AD76F3CA}"/>
              </a:ext>
            </a:extLst>
          </p:cNvPr>
          <p:cNvSpPr>
            <a:spLocks noGrp="1"/>
          </p:cNvSpPr>
          <p:nvPr>
            <p:ph type="sldNum" sz="quarter" idx="12"/>
          </p:nvPr>
        </p:nvSpPr>
        <p:spPr>
          <a:xfrm>
            <a:off x="-128016" y="6519037"/>
            <a:ext cx="582168" cy="338963"/>
          </a:xfrm>
        </p:spPr>
        <p:txBody>
          <a:bodyPr/>
          <a:lstStyle/>
          <a:p>
            <a:fld id="{D37B9231-3471-F44A-816A-718D444B216D}" type="slidenum">
              <a:rPr lang="tr-TR" smtClean="0"/>
              <a:t>21</a:t>
            </a:fld>
            <a:endParaRPr lang="tr-TR"/>
          </a:p>
        </p:txBody>
      </p:sp>
      <p:pic>
        <p:nvPicPr>
          <p:cNvPr id="3" name="Picture 2" descr="A white and blue background with text&#10;&#10;Description automatically generated">
            <a:extLst>
              <a:ext uri="{FF2B5EF4-FFF2-40B4-BE49-F238E27FC236}">
                <a16:creationId xmlns:a16="http://schemas.microsoft.com/office/drawing/2014/main" id="{97D8C67C-0C46-344C-A1B4-B5E5307679C9}"/>
              </a:ext>
            </a:extLst>
          </p:cNvPr>
          <p:cNvPicPr>
            <a:picLocks noChangeAspect="1"/>
          </p:cNvPicPr>
          <p:nvPr/>
        </p:nvPicPr>
        <p:blipFill rotWithShape="1">
          <a:blip r:embed="rId2"/>
          <a:srcRect l="9851" r="9699" b="34796"/>
          <a:stretch/>
        </p:blipFill>
        <p:spPr>
          <a:xfrm>
            <a:off x="0" y="0"/>
            <a:ext cx="2588974" cy="2966224"/>
          </a:xfrm>
          <a:prstGeom prst="rect">
            <a:avLst/>
          </a:prstGeom>
        </p:spPr>
      </p:pic>
      <p:sp>
        <p:nvSpPr>
          <p:cNvPr id="4" name="TextBox 3">
            <a:extLst>
              <a:ext uri="{FF2B5EF4-FFF2-40B4-BE49-F238E27FC236}">
                <a16:creationId xmlns:a16="http://schemas.microsoft.com/office/drawing/2014/main" id="{6E59CD60-4998-3D49-B70B-A1DA0C6CE9DC}"/>
              </a:ext>
            </a:extLst>
          </p:cNvPr>
          <p:cNvSpPr txBox="1"/>
          <p:nvPr/>
        </p:nvSpPr>
        <p:spPr>
          <a:xfrm>
            <a:off x="2374900" y="159953"/>
            <a:ext cx="9690100" cy="461665"/>
          </a:xfrm>
          <a:prstGeom prst="rect">
            <a:avLst/>
          </a:prstGeom>
          <a:noFill/>
        </p:spPr>
        <p:txBody>
          <a:bodyPr wrap="square" rtlCol="0">
            <a:spAutoFit/>
          </a:bodyPr>
          <a:lstStyle/>
          <a:p>
            <a:pPr algn="r"/>
            <a:r>
              <a:rPr lang="en-GB" sz="2400" b="1" dirty="0" err="1">
                <a:solidFill>
                  <a:schemeClr val="tx1">
                    <a:lumMod val="65000"/>
                    <a:lumOff val="35000"/>
                  </a:schemeClr>
                </a:solidFill>
              </a:rPr>
              <a:t>Türkiye</a:t>
            </a:r>
            <a:r>
              <a:rPr lang="en-GB" sz="2400" b="1" dirty="0">
                <a:solidFill>
                  <a:schemeClr val="tx1">
                    <a:lumMod val="65000"/>
                    <a:lumOff val="35000"/>
                  </a:schemeClr>
                </a:solidFill>
              </a:rPr>
              <a:t> </a:t>
            </a:r>
            <a:r>
              <a:rPr lang="en-GB" sz="2400" b="1" dirty="0" err="1">
                <a:solidFill>
                  <a:schemeClr val="tx1">
                    <a:lumMod val="65000"/>
                    <a:lumOff val="35000"/>
                  </a:schemeClr>
                </a:solidFill>
              </a:rPr>
              <a:t>Deneysel</a:t>
            </a:r>
            <a:r>
              <a:rPr lang="en-GB" sz="2400" b="1" dirty="0">
                <a:solidFill>
                  <a:schemeClr val="tx1">
                    <a:lumMod val="65000"/>
                    <a:lumOff val="35000"/>
                  </a:schemeClr>
                </a:solidFill>
              </a:rPr>
              <a:t> </a:t>
            </a:r>
            <a:r>
              <a:rPr lang="en-GB" sz="2400" b="1" dirty="0" err="1">
                <a:solidFill>
                  <a:schemeClr val="tx1">
                    <a:lumMod val="65000"/>
                    <a:lumOff val="35000"/>
                  </a:schemeClr>
                </a:solidFill>
              </a:rPr>
              <a:t>Parçacık</a:t>
            </a:r>
            <a:r>
              <a:rPr lang="en-GB" sz="2400" b="1" dirty="0">
                <a:solidFill>
                  <a:schemeClr val="tx1">
                    <a:lumMod val="65000"/>
                    <a:lumOff val="35000"/>
                  </a:schemeClr>
                </a:solidFill>
              </a:rPr>
              <a:t> </a:t>
            </a:r>
            <a:r>
              <a:rPr lang="en-GB" sz="2400" b="1" dirty="0" err="1">
                <a:solidFill>
                  <a:schemeClr val="tx1">
                    <a:lumMod val="65000"/>
                    <a:lumOff val="35000"/>
                  </a:schemeClr>
                </a:solidFill>
              </a:rPr>
              <a:t>Fiziği</a:t>
            </a:r>
            <a:r>
              <a:rPr lang="en-GB" sz="2400" b="1" dirty="0">
                <a:solidFill>
                  <a:schemeClr val="tx1">
                    <a:lumMod val="65000"/>
                    <a:lumOff val="35000"/>
                  </a:schemeClr>
                </a:solidFill>
              </a:rPr>
              <a:t> </a:t>
            </a:r>
            <a:r>
              <a:rPr lang="en-GB" sz="2400" b="1" dirty="0" err="1">
                <a:solidFill>
                  <a:schemeClr val="tx1">
                    <a:lumMod val="65000"/>
                    <a:lumOff val="35000"/>
                  </a:schemeClr>
                </a:solidFill>
              </a:rPr>
              <a:t>Camiası</a:t>
            </a:r>
            <a:endParaRPr lang="en-GB" sz="2400" b="1" dirty="0">
              <a:solidFill>
                <a:schemeClr val="bg1">
                  <a:lumMod val="50000"/>
                </a:schemeClr>
              </a:solidFill>
            </a:endParaRPr>
          </a:p>
        </p:txBody>
      </p:sp>
      <p:sp>
        <p:nvSpPr>
          <p:cNvPr id="5" name="12 Metin kutusu">
            <a:extLst>
              <a:ext uri="{FF2B5EF4-FFF2-40B4-BE49-F238E27FC236}">
                <a16:creationId xmlns:a16="http://schemas.microsoft.com/office/drawing/2014/main" id="{B8C2C365-DA42-D04B-A23B-E2238A6A3B4A}"/>
              </a:ext>
            </a:extLst>
          </p:cNvPr>
          <p:cNvSpPr txBox="1"/>
          <p:nvPr/>
        </p:nvSpPr>
        <p:spPr>
          <a:xfrm>
            <a:off x="3047664" y="3081000"/>
            <a:ext cx="4407261" cy="3139321"/>
          </a:xfrm>
          <a:prstGeom prst="rect">
            <a:avLst/>
          </a:prstGeom>
          <a:noFill/>
        </p:spPr>
        <p:txBody>
          <a:bodyPr wrap="square" rtlCol="0">
            <a:spAutoFit/>
          </a:bodyPr>
          <a:lstStyle/>
          <a:p>
            <a:pPr marL="266700" indent="-266700">
              <a:buFont typeface="Wingdings" pitchFamily="2" charset="2"/>
              <a:buChar char="ü"/>
            </a:pPr>
            <a:r>
              <a:rPr lang="tr-TR" dirty="0"/>
              <a:t>Türkiye’de ilk defa, diğer ülkelerde olduğu gibi, deneysel parçacık fiziği camiası sivil bir </a:t>
            </a:r>
            <a:r>
              <a:rPr lang="tr-TR" dirty="0" err="1"/>
              <a:t>insiyatif</a:t>
            </a:r>
            <a:r>
              <a:rPr lang="tr-TR" dirty="0"/>
              <a:t> aldı ve kendi arasında bir iletişim </a:t>
            </a:r>
            <a:r>
              <a:rPr lang="tr-TR" dirty="0" err="1"/>
              <a:t>platfromu</a:t>
            </a:r>
            <a:r>
              <a:rPr lang="tr-TR" dirty="0"/>
              <a:t> oluşturdu (2016).</a:t>
            </a:r>
          </a:p>
          <a:p>
            <a:pPr marL="266700" indent="-266700">
              <a:buFont typeface="Wingdings" pitchFamily="2" charset="2"/>
              <a:buChar char="ü"/>
            </a:pPr>
            <a:r>
              <a:rPr lang="tr-TR" dirty="0"/>
              <a:t>45 farklı kurumdan 80 doktoralı araştırmacıdan oluşan bir Genel Kurul oluştu (Türkiye’de bu alanda çalışan herkese davet gitti).</a:t>
            </a:r>
          </a:p>
          <a:p>
            <a:pPr marL="266700" indent="-266700">
              <a:buFont typeface="Wingdings" pitchFamily="2" charset="2"/>
              <a:buChar char="ü"/>
            </a:pPr>
            <a:r>
              <a:rPr lang="tr-TR" dirty="0"/>
              <a:t>Genel Kurulun amacı ve yapısı ile  kendisini temsil edecek Üst Kurulun yapısı ve seçim süreci belirlendi.</a:t>
            </a:r>
          </a:p>
        </p:txBody>
      </p:sp>
      <p:pic>
        <p:nvPicPr>
          <p:cNvPr id="6" name="Picture 2">
            <a:extLst>
              <a:ext uri="{FF2B5EF4-FFF2-40B4-BE49-F238E27FC236}">
                <a16:creationId xmlns:a16="http://schemas.microsoft.com/office/drawing/2014/main" id="{899AF80D-38DB-9447-ACEB-F07F5F7F9BD0}"/>
              </a:ext>
            </a:extLst>
          </p:cNvPr>
          <p:cNvPicPr>
            <a:picLocks noChangeAspect="1" noChangeArrowheads="1"/>
          </p:cNvPicPr>
          <p:nvPr/>
        </p:nvPicPr>
        <p:blipFill>
          <a:blip r:embed="rId3" cstate="print"/>
          <a:srcRect l="21553" t="15350" r="50142" b="50000"/>
          <a:stretch>
            <a:fillRect/>
          </a:stretch>
        </p:blipFill>
        <p:spPr bwMode="auto">
          <a:xfrm>
            <a:off x="3047664" y="164532"/>
            <a:ext cx="3724907" cy="2564904"/>
          </a:xfrm>
          <a:prstGeom prst="rect">
            <a:avLst/>
          </a:prstGeom>
          <a:ln>
            <a:noFill/>
          </a:ln>
          <a:effectLst>
            <a:outerShdw blurRad="190500" algn="tl" rotWithShape="0">
              <a:srgbClr val="000000">
                <a:alpha val="70000"/>
              </a:srgbClr>
            </a:outerShdw>
          </a:effectLst>
        </p:spPr>
      </p:pic>
      <p:sp>
        <p:nvSpPr>
          <p:cNvPr id="7" name="12 Metin kutusu">
            <a:extLst>
              <a:ext uri="{FF2B5EF4-FFF2-40B4-BE49-F238E27FC236}">
                <a16:creationId xmlns:a16="http://schemas.microsoft.com/office/drawing/2014/main" id="{2DD4F000-53B9-634D-A4EE-639348C95CC0}"/>
              </a:ext>
            </a:extLst>
          </p:cNvPr>
          <p:cNvSpPr txBox="1"/>
          <p:nvPr/>
        </p:nvSpPr>
        <p:spPr>
          <a:xfrm>
            <a:off x="7533564" y="1592370"/>
            <a:ext cx="4258102" cy="5355312"/>
          </a:xfrm>
          <a:prstGeom prst="rect">
            <a:avLst/>
          </a:prstGeom>
          <a:noFill/>
        </p:spPr>
        <p:txBody>
          <a:bodyPr wrap="square" rtlCol="0">
            <a:spAutoFit/>
          </a:bodyPr>
          <a:lstStyle/>
          <a:p>
            <a:pPr marL="266700" indent="-266700">
              <a:buFont typeface="Wingdings" pitchFamily="2" charset="2"/>
              <a:buChar char="ü"/>
            </a:pPr>
            <a:r>
              <a:rPr lang="tr-TR" dirty="0"/>
              <a:t>Genel Kurul kendi içinden seçeceği Üst Kurulun görev ve sorumluluk çerçevesini belirledi; 9 kişiden oluşması ve görev süresinin 3 sene olması kararlaştırıldı</a:t>
            </a:r>
          </a:p>
          <a:p>
            <a:pPr marL="266700" indent="-266700">
              <a:buFont typeface="Wingdings" pitchFamily="2" charset="2"/>
              <a:buChar char="ü"/>
            </a:pPr>
            <a:r>
              <a:rPr lang="tr-TR" dirty="0"/>
              <a:t>Üst Kurul kompozisyonunun, dünya genelinde sınıflandırıldığı gibi aşağıdaki dört alanı kapsaması benimsendi:</a:t>
            </a:r>
          </a:p>
          <a:p>
            <a:pPr marL="533400" lvl="1" indent="-266700">
              <a:buFont typeface="Arial" pitchFamily="34" charset="0"/>
              <a:buChar char="•"/>
            </a:pPr>
            <a:r>
              <a:rPr lang="tr-TR" b="1" dirty="0">
                <a:solidFill>
                  <a:schemeClr val="tx1">
                    <a:lumMod val="50000"/>
                    <a:lumOff val="50000"/>
                  </a:schemeClr>
                </a:solidFill>
              </a:rPr>
              <a:t>Hızlandırıcı bazlı parçacık fiziği deneyleri</a:t>
            </a:r>
          </a:p>
          <a:p>
            <a:pPr marL="533400" lvl="1" indent="-266700">
              <a:buFont typeface="Arial" pitchFamily="34" charset="0"/>
              <a:buChar char="•"/>
            </a:pPr>
            <a:r>
              <a:rPr lang="tr-TR" b="1" dirty="0">
                <a:solidFill>
                  <a:schemeClr val="tx1">
                    <a:lumMod val="50000"/>
                    <a:lumOff val="50000"/>
                  </a:schemeClr>
                </a:solidFill>
              </a:rPr>
              <a:t>Hızlandırıcı dışı parçacık fiziği deneyleri</a:t>
            </a:r>
          </a:p>
          <a:p>
            <a:pPr marL="533400" lvl="1" indent="-266700">
              <a:buFont typeface="Arial" pitchFamily="34" charset="0"/>
              <a:buChar char="•"/>
            </a:pPr>
            <a:r>
              <a:rPr lang="tr-TR" b="1" dirty="0">
                <a:solidFill>
                  <a:schemeClr val="tx1">
                    <a:lumMod val="50000"/>
                    <a:lumOff val="50000"/>
                  </a:schemeClr>
                </a:solidFill>
              </a:rPr>
              <a:t>Hızlandırıcı Ar-</a:t>
            </a:r>
            <a:r>
              <a:rPr lang="tr-TR" b="1" dirty="0" err="1">
                <a:solidFill>
                  <a:schemeClr val="tx1">
                    <a:lumMod val="50000"/>
                    <a:lumOff val="50000"/>
                  </a:schemeClr>
                </a:solidFill>
              </a:rPr>
              <a:t>Ge</a:t>
            </a:r>
            <a:endParaRPr lang="tr-TR" b="1" dirty="0">
              <a:solidFill>
                <a:schemeClr val="tx1">
                  <a:lumMod val="50000"/>
                  <a:lumOff val="50000"/>
                </a:schemeClr>
              </a:solidFill>
            </a:endParaRPr>
          </a:p>
          <a:p>
            <a:pPr marL="533400" lvl="1" indent="-266700">
              <a:buFont typeface="Arial" pitchFamily="34" charset="0"/>
              <a:buChar char="•"/>
            </a:pPr>
            <a:r>
              <a:rPr lang="tr-TR" b="1" dirty="0" err="1">
                <a:solidFill>
                  <a:schemeClr val="tx1">
                    <a:lumMod val="50000"/>
                    <a:lumOff val="50000"/>
                  </a:schemeClr>
                </a:solidFill>
              </a:rPr>
              <a:t>Algıç</a:t>
            </a:r>
            <a:r>
              <a:rPr lang="tr-TR" b="1" dirty="0">
                <a:solidFill>
                  <a:schemeClr val="tx1">
                    <a:lumMod val="50000"/>
                    <a:lumOff val="50000"/>
                  </a:schemeClr>
                </a:solidFill>
              </a:rPr>
              <a:t> Ar-</a:t>
            </a:r>
            <a:r>
              <a:rPr lang="tr-TR" b="1" dirty="0" err="1">
                <a:solidFill>
                  <a:schemeClr val="tx1">
                    <a:lumMod val="50000"/>
                    <a:lumOff val="50000"/>
                  </a:schemeClr>
                </a:solidFill>
              </a:rPr>
              <a:t>Ge</a:t>
            </a:r>
            <a:endParaRPr lang="tr-TR" b="1" dirty="0">
              <a:solidFill>
                <a:schemeClr val="tx1">
                  <a:lumMod val="50000"/>
                  <a:lumOff val="50000"/>
                </a:schemeClr>
              </a:solidFill>
            </a:endParaRPr>
          </a:p>
          <a:p>
            <a:pPr marL="266700" indent="-266700">
              <a:buFont typeface="Wingdings" pitchFamily="2" charset="2"/>
              <a:buChar char="ü"/>
            </a:pPr>
            <a:r>
              <a:rPr lang="tr-TR" dirty="0"/>
              <a:t>Genel Kurul bir Seçim Komitesi görevlendirdi ve </a:t>
            </a:r>
            <a:r>
              <a:rPr lang="tr-TR" u="sng" dirty="0"/>
              <a:t>Kasım 2016’da Üst Kurul seçimleri </a:t>
            </a:r>
            <a:r>
              <a:rPr lang="tr-TR" dirty="0"/>
              <a:t>tamamlandı</a:t>
            </a:r>
          </a:p>
          <a:p>
            <a:pPr marL="266700" indent="-266700">
              <a:buFont typeface="Wingdings" pitchFamily="2" charset="2"/>
              <a:buChar char="ü"/>
            </a:pPr>
            <a:r>
              <a:rPr lang="tr-TR" dirty="0"/>
              <a:t>Genel Kurul yaklaşık 10 farklı toplantı/çalışma yaptı.</a:t>
            </a:r>
          </a:p>
          <a:p>
            <a:pPr marL="266700" indent="-266700">
              <a:buFont typeface="Wingdings" pitchFamily="2" charset="2"/>
              <a:buChar char="ü"/>
            </a:pPr>
            <a:endParaRPr lang="tr-TR" dirty="0"/>
          </a:p>
        </p:txBody>
      </p:sp>
      <p:sp>
        <p:nvSpPr>
          <p:cNvPr id="10" name="TextBox 9">
            <a:extLst>
              <a:ext uri="{FF2B5EF4-FFF2-40B4-BE49-F238E27FC236}">
                <a16:creationId xmlns:a16="http://schemas.microsoft.com/office/drawing/2014/main" id="{04147D87-2B6C-1E4B-946E-7E098E0A1FCE}"/>
              </a:ext>
            </a:extLst>
          </p:cNvPr>
          <p:cNvSpPr txBox="1"/>
          <p:nvPr/>
        </p:nvSpPr>
        <p:spPr>
          <a:xfrm>
            <a:off x="6919583" y="788516"/>
            <a:ext cx="3559896" cy="369332"/>
          </a:xfrm>
          <a:prstGeom prst="rect">
            <a:avLst/>
          </a:prstGeom>
          <a:noFill/>
        </p:spPr>
        <p:txBody>
          <a:bodyPr wrap="square">
            <a:spAutoFit/>
          </a:bodyPr>
          <a:lstStyle/>
          <a:p>
            <a:r>
              <a:rPr lang="tr-TR" dirty="0">
                <a:hlinkClick r:id="rId4"/>
              </a:rPr>
              <a:t>https://indico.global/category/227/</a:t>
            </a:r>
            <a:r>
              <a:rPr lang="tr-TR" dirty="0"/>
              <a:t> </a:t>
            </a:r>
          </a:p>
        </p:txBody>
      </p:sp>
    </p:spTree>
    <p:extLst>
      <p:ext uri="{BB962C8B-B14F-4D97-AF65-F5344CB8AC3E}">
        <p14:creationId xmlns:p14="http://schemas.microsoft.com/office/powerpoint/2010/main" val="17208109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nodeType="click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nodeType="clickEffect">
                                  <p:stCondLst>
                                    <p:cond delay="0"/>
                                  </p:stCondLst>
                                  <p:childTnLst>
                                    <p:set>
                                      <p:cBhvr>
                                        <p:cTn id="15" dur="1" fill="hold">
                                          <p:stCondLst>
                                            <p:cond delay="0"/>
                                          </p:stCondLst>
                                        </p:cTn>
                                        <p:tgtEl>
                                          <p:spTgt spid="5">
                                            <p:txEl>
                                              <p:pRg st="1" end="1"/>
                                            </p:txEl>
                                          </p:spTgt>
                                        </p:tgtEl>
                                        <p:attrNameLst>
                                          <p:attrName>style.visibility</p:attrName>
                                        </p:attrNameLst>
                                      </p:cBhvr>
                                      <p:to>
                                        <p:strVal val="visible"/>
                                      </p:to>
                                    </p:set>
                                  </p:childTnLst>
                                </p:cTn>
                              </p:par>
                            </p:childTnLst>
                          </p:cTn>
                        </p:par>
                      </p:childTnLst>
                    </p:cTn>
                  </p:par>
                  <p:par>
                    <p:cTn id="16" fill="hold">
                      <p:stCondLst>
                        <p:cond delay="indefinite"/>
                      </p:stCondLst>
                      <p:childTnLst>
                        <p:par>
                          <p:cTn id="17" fill="hold">
                            <p:stCondLst>
                              <p:cond delay="0"/>
                            </p:stCondLst>
                            <p:childTnLst>
                              <p:par>
                                <p:cTn id="18" presetID="1" presetClass="entr" presetSubtype="0" fill="hold" nodeType="clickEffect">
                                  <p:stCondLst>
                                    <p:cond delay="0"/>
                                  </p:stCondLst>
                                  <p:childTnLst>
                                    <p:set>
                                      <p:cBhvr>
                                        <p:cTn id="19"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par>
                    <p:cTn id="20" fill="hold">
                      <p:stCondLst>
                        <p:cond delay="indefinite"/>
                      </p:stCondLst>
                      <p:childTnLst>
                        <p:par>
                          <p:cTn id="21" fill="hold">
                            <p:stCondLst>
                              <p:cond delay="0"/>
                            </p:stCondLst>
                            <p:childTnLst>
                              <p:par>
                                <p:cTn id="22" presetID="1" presetClass="entr" presetSubtype="0" fill="hold" nodeType="clickEffect">
                                  <p:stCondLst>
                                    <p:cond delay="0"/>
                                  </p:stCondLst>
                                  <p:childTnLst>
                                    <p:set>
                                      <p:cBhvr>
                                        <p:cTn id="23" dur="1" fill="hold">
                                          <p:stCondLst>
                                            <p:cond delay="0"/>
                                          </p:stCondLst>
                                        </p:cTn>
                                        <p:tgtEl>
                                          <p:spTgt spid="7">
                                            <p:txEl>
                                              <p:pRg st="0" end="0"/>
                                            </p:txEl>
                                          </p:spTgt>
                                        </p:tgtEl>
                                        <p:attrNameLst>
                                          <p:attrName>style.visibility</p:attrName>
                                        </p:attrNameLst>
                                      </p:cBhvr>
                                      <p:to>
                                        <p:strVal val="visible"/>
                                      </p:to>
                                    </p:set>
                                  </p:childTnLst>
                                </p:cTn>
                              </p:par>
                            </p:childTnLst>
                          </p:cTn>
                        </p:par>
                      </p:childTnLst>
                    </p:cTn>
                  </p:par>
                  <p:par>
                    <p:cTn id="24" fill="hold">
                      <p:stCondLst>
                        <p:cond delay="indefinite"/>
                      </p:stCondLst>
                      <p:childTnLst>
                        <p:par>
                          <p:cTn id="25" fill="hold">
                            <p:stCondLst>
                              <p:cond delay="0"/>
                            </p:stCondLst>
                            <p:childTnLst>
                              <p:par>
                                <p:cTn id="26" presetID="1" presetClass="entr" presetSubtype="0" fill="hold" nodeType="clickEffect">
                                  <p:stCondLst>
                                    <p:cond delay="0"/>
                                  </p:stCondLst>
                                  <p:childTnLst>
                                    <p:set>
                                      <p:cBhvr>
                                        <p:cTn id="27" dur="1" fill="hold">
                                          <p:stCondLst>
                                            <p:cond delay="0"/>
                                          </p:stCondLst>
                                        </p:cTn>
                                        <p:tgtEl>
                                          <p:spTgt spid="7">
                                            <p:txEl>
                                              <p:pRg st="1" end="1"/>
                                            </p:txEl>
                                          </p:spTgt>
                                        </p:tgtEl>
                                        <p:attrNameLst>
                                          <p:attrName>style.visibility</p:attrName>
                                        </p:attrNameLst>
                                      </p:cBhvr>
                                      <p:to>
                                        <p:strVal val="visible"/>
                                      </p:to>
                                    </p:set>
                                  </p:childTnLst>
                                </p:cTn>
                              </p:par>
                            </p:childTnLst>
                          </p:cTn>
                        </p:par>
                      </p:childTnLst>
                    </p:cTn>
                  </p:par>
                  <p:par>
                    <p:cTn id="28" fill="hold">
                      <p:stCondLst>
                        <p:cond delay="indefinite"/>
                      </p:stCondLst>
                      <p:childTnLst>
                        <p:par>
                          <p:cTn id="29" fill="hold">
                            <p:stCondLst>
                              <p:cond delay="0"/>
                            </p:stCondLst>
                            <p:childTnLst>
                              <p:par>
                                <p:cTn id="30" presetID="1" presetClass="entr" presetSubtype="0" fill="hold" nodeType="clickEffect">
                                  <p:stCondLst>
                                    <p:cond delay="0"/>
                                  </p:stCondLst>
                                  <p:childTnLst>
                                    <p:set>
                                      <p:cBhvr>
                                        <p:cTn id="31" dur="1" fill="hold">
                                          <p:stCondLst>
                                            <p:cond delay="0"/>
                                          </p:stCondLst>
                                        </p:cTn>
                                        <p:tgtEl>
                                          <p:spTgt spid="7">
                                            <p:txEl>
                                              <p:pRg st="2" end="2"/>
                                            </p:txEl>
                                          </p:spTgt>
                                        </p:tgtEl>
                                        <p:attrNameLst>
                                          <p:attrName>style.visibility</p:attrName>
                                        </p:attrNameLst>
                                      </p:cBhvr>
                                      <p:to>
                                        <p:strVal val="visible"/>
                                      </p:to>
                                    </p:set>
                                  </p:childTnLst>
                                </p:cTn>
                              </p:par>
                            </p:childTnLst>
                          </p:cTn>
                        </p:par>
                      </p:childTnLst>
                    </p:cTn>
                  </p:par>
                  <p:par>
                    <p:cTn id="32" fill="hold">
                      <p:stCondLst>
                        <p:cond delay="indefinite"/>
                      </p:stCondLst>
                      <p:childTnLst>
                        <p:par>
                          <p:cTn id="33" fill="hold">
                            <p:stCondLst>
                              <p:cond delay="0"/>
                            </p:stCondLst>
                            <p:childTnLst>
                              <p:par>
                                <p:cTn id="34" presetID="1" presetClass="entr" presetSubtype="0" fill="hold" nodeType="clickEffect">
                                  <p:stCondLst>
                                    <p:cond delay="0"/>
                                  </p:stCondLst>
                                  <p:childTnLst>
                                    <p:set>
                                      <p:cBhvr>
                                        <p:cTn id="35" dur="1" fill="hold">
                                          <p:stCondLst>
                                            <p:cond delay="0"/>
                                          </p:stCondLst>
                                        </p:cTn>
                                        <p:tgtEl>
                                          <p:spTgt spid="7">
                                            <p:txEl>
                                              <p:pRg st="3" end="3"/>
                                            </p:txEl>
                                          </p:spTgt>
                                        </p:tgtEl>
                                        <p:attrNameLst>
                                          <p:attrName>style.visibility</p:attrName>
                                        </p:attrNameLst>
                                      </p:cBhvr>
                                      <p:to>
                                        <p:strVal val="visible"/>
                                      </p:to>
                                    </p:set>
                                  </p:childTnLst>
                                </p:cTn>
                              </p:par>
                            </p:childTnLst>
                          </p:cTn>
                        </p:par>
                      </p:childTnLst>
                    </p:cTn>
                  </p:par>
                  <p:par>
                    <p:cTn id="36" fill="hold">
                      <p:stCondLst>
                        <p:cond delay="indefinite"/>
                      </p:stCondLst>
                      <p:childTnLst>
                        <p:par>
                          <p:cTn id="37" fill="hold">
                            <p:stCondLst>
                              <p:cond delay="0"/>
                            </p:stCondLst>
                            <p:childTnLst>
                              <p:par>
                                <p:cTn id="38" presetID="1" presetClass="entr" presetSubtype="0" fill="hold" nodeType="clickEffect">
                                  <p:stCondLst>
                                    <p:cond delay="0"/>
                                  </p:stCondLst>
                                  <p:childTnLst>
                                    <p:set>
                                      <p:cBhvr>
                                        <p:cTn id="39" dur="1" fill="hold">
                                          <p:stCondLst>
                                            <p:cond delay="0"/>
                                          </p:stCondLst>
                                        </p:cTn>
                                        <p:tgtEl>
                                          <p:spTgt spid="7">
                                            <p:txEl>
                                              <p:pRg st="4" end="4"/>
                                            </p:txEl>
                                          </p:spTgt>
                                        </p:tgtEl>
                                        <p:attrNameLst>
                                          <p:attrName>style.visibility</p:attrName>
                                        </p:attrNameLst>
                                      </p:cBhvr>
                                      <p:to>
                                        <p:strVal val="visible"/>
                                      </p:to>
                                    </p:set>
                                  </p:childTnLst>
                                </p:cTn>
                              </p:par>
                            </p:childTnLst>
                          </p:cTn>
                        </p:par>
                      </p:childTnLst>
                    </p:cTn>
                  </p:par>
                  <p:par>
                    <p:cTn id="40" fill="hold">
                      <p:stCondLst>
                        <p:cond delay="indefinite"/>
                      </p:stCondLst>
                      <p:childTnLst>
                        <p:par>
                          <p:cTn id="41" fill="hold">
                            <p:stCondLst>
                              <p:cond delay="0"/>
                            </p:stCondLst>
                            <p:childTnLst>
                              <p:par>
                                <p:cTn id="42" presetID="1" presetClass="entr" presetSubtype="0" fill="hold" nodeType="clickEffect">
                                  <p:stCondLst>
                                    <p:cond delay="0"/>
                                  </p:stCondLst>
                                  <p:childTnLst>
                                    <p:set>
                                      <p:cBhvr>
                                        <p:cTn id="43" dur="1" fill="hold">
                                          <p:stCondLst>
                                            <p:cond delay="0"/>
                                          </p:stCondLst>
                                        </p:cTn>
                                        <p:tgtEl>
                                          <p:spTgt spid="7">
                                            <p:txEl>
                                              <p:pRg st="5" end="5"/>
                                            </p:txEl>
                                          </p:spTgt>
                                        </p:tgtEl>
                                        <p:attrNameLst>
                                          <p:attrName>style.visibility</p:attrName>
                                        </p:attrNameLst>
                                      </p:cBhvr>
                                      <p:to>
                                        <p:strVal val="visible"/>
                                      </p:to>
                                    </p:set>
                                  </p:childTnLst>
                                </p:cTn>
                              </p:par>
                            </p:childTnLst>
                          </p:cTn>
                        </p:par>
                      </p:childTnLst>
                    </p:cTn>
                  </p:par>
                  <p:par>
                    <p:cTn id="44" fill="hold">
                      <p:stCondLst>
                        <p:cond delay="indefinite"/>
                      </p:stCondLst>
                      <p:childTnLst>
                        <p:par>
                          <p:cTn id="45" fill="hold">
                            <p:stCondLst>
                              <p:cond delay="0"/>
                            </p:stCondLst>
                            <p:childTnLst>
                              <p:par>
                                <p:cTn id="46" presetID="1" presetClass="entr" presetSubtype="0" fill="hold" nodeType="clickEffect">
                                  <p:stCondLst>
                                    <p:cond delay="0"/>
                                  </p:stCondLst>
                                  <p:childTnLst>
                                    <p:set>
                                      <p:cBhvr>
                                        <p:cTn id="47" dur="1" fill="hold">
                                          <p:stCondLst>
                                            <p:cond delay="0"/>
                                          </p:stCondLst>
                                        </p:cTn>
                                        <p:tgtEl>
                                          <p:spTgt spid="7">
                                            <p:txEl>
                                              <p:pRg st="6" end="6"/>
                                            </p:txEl>
                                          </p:spTgt>
                                        </p:tgtEl>
                                        <p:attrNameLst>
                                          <p:attrName>style.visibility</p:attrName>
                                        </p:attrNameLst>
                                      </p:cBhvr>
                                      <p:to>
                                        <p:strVal val="visible"/>
                                      </p:to>
                                    </p:set>
                                  </p:childTnLst>
                                </p:cTn>
                              </p:par>
                            </p:childTnLst>
                          </p:cTn>
                        </p:par>
                      </p:childTnLst>
                    </p:cTn>
                  </p:par>
                  <p:par>
                    <p:cTn id="48" fill="hold">
                      <p:stCondLst>
                        <p:cond delay="indefinite"/>
                      </p:stCondLst>
                      <p:childTnLst>
                        <p:par>
                          <p:cTn id="49" fill="hold">
                            <p:stCondLst>
                              <p:cond delay="0"/>
                            </p:stCondLst>
                            <p:childTnLst>
                              <p:par>
                                <p:cTn id="50" presetID="1" presetClass="entr" presetSubtype="0" fill="hold" nodeType="clickEffect">
                                  <p:stCondLst>
                                    <p:cond delay="0"/>
                                  </p:stCondLst>
                                  <p:childTnLst>
                                    <p:set>
                                      <p:cBhvr>
                                        <p:cTn id="51" dur="1" fill="hold">
                                          <p:stCondLst>
                                            <p:cond delay="0"/>
                                          </p:stCondLst>
                                        </p:cTn>
                                        <p:tgtEl>
                                          <p:spTgt spid="7">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E25B3F51-E521-7A4B-90F1-4A59AD76F3CA}"/>
              </a:ext>
            </a:extLst>
          </p:cNvPr>
          <p:cNvSpPr>
            <a:spLocks noGrp="1"/>
          </p:cNvSpPr>
          <p:nvPr>
            <p:ph type="sldNum" sz="quarter" idx="12"/>
          </p:nvPr>
        </p:nvSpPr>
        <p:spPr>
          <a:xfrm>
            <a:off x="-128016" y="6519037"/>
            <a:ext cx="582168" cy="338963"/>
          </a:xfrm>
        </p:spPr>
        <p:txBody>
          <a:bodyPr/>
          <a:lstStyle/>
          <a:p>
            <a:fld id="{D37B9231-3471-F44A-816A-718D444B216D}" type="slidenum">
              <a:rPr lang="tr-TR" smtClean="0"/>
              <a:t>22</a:t>
            </a:fld>
            <a:endParaRPr lang="tr-TR"/>
          </a:p>
        </p:txBody>
      </p:sp>
      <p:pic>
        <p:nvPicPr>
          <p:cNvPr id="3" name="Picture 2" descr="A white and blue background with text&#10;&#10;Description automatically generated">
            <a:extLst>
              <a:ext uri="{FF2B5EF4-FFF2-40B4-BE49-F238E27FC236}">
                <a16:creationId xmlns:a16="http://schemas.microsoft.com/office/drawing/2014/main" id="{97D8C67C-0C46-344C-A1B4-B5E5307679C9}"/>
              </a:ext>
            </a:extLst>
          </p:cNvPr>
          <p:cNvPicPr>
            <a:picLocks noChangeAspect="1"/>
          </p:cNvPicPr>
          <p:nvPr/>
        </p:nvPicPr>
        <p:blipFill rotWithShape="1">
          <a:blip r:embed="rId2"/>
          <a:srcRect l="9851" r="9699" b="34796"/>
          <a:stretch/>
        </p:blipFill>
        <p:spPr>
          <a:xfrm>
            <a:off x="0" y="0"/>
            <a:ext cx="2588974" cy="2966224"/>
          </a:xfrm>
          <a:prstGeom prst="rect">
            <a:avLst/>
          </a:prstGeom>
        </p:spPr>
      </p:pic>
      <p:sp>
        <p:nvSpPr>
          <p:cNvPr id="4" name="TextBox 3">
            <a:extLst>
              <a:ext uri="{FF2B5EF4-FFF2-40B4-BE49-F238E27FC236}">
                <a16:creationId xmlns:a16="http://schemas.microsoft.com/office/drawing/2014/main" id="{01866036-B96E-A047-941A-E62628073F76}"/>
              </a:ext>
            </a:extLst>
          </p:cNvPr>
          <p:cNvSpPr txBox="1"/>
          <p:nvPr/>
        </p:nvSpPr>
        <p:spPr>
          <a:xfrm>
            <a:off x="2374900" y="159953"/>
            <a:ext cx="9690100" cy="461665"/>
          </a:xfrm>
          <a:prstGeom prst="rect">
            <a:avLst/>
          </a:prstGeom>
          <a:noFill/>
        </p:spPr>
        <p:txBody>
          <a:bodyPr wrap="square" rtlCol="0">
            <a:spAutoFit/>
          </a:bodyPr>
          <a:lstStyle/>
          <a:p>
            <a:pPr algn="r"/>
            <a:r>
              <a:rPr lang="en-GB" sz="2400" b="1" dirty="0" err="1">
                <a:solidFill>
                  <a:schemeClr val="tx1">
                    <a:lumMod val="65000"/>
                    <a:lumOff val="35000"/>
                  </a:schemeClr>
                </a:solidFill>
              </a:rPr>
              <a:t>Türkiye</a:t>
            </a:r>
            <a:r>
              <a:rPr lang="en-GB" sz="2400" b="1" dirty="0">
                <a:solidFill>
                  <a:schemeClr val="tx1">
                    <a:lumMod val="65000"/>
                    <a:lumOff val="35000"/>
                  </a:schemeClr>
                </a:solidFill>
              </a:rPr>
              <a:t> </a:t>
            </a:r>
            <a:r>
              <a:rPr lang="en-GB" sz="2400" b="1" dirty="0" err="1">
                <a:solidFill>
                  <a:schemeClr val="tx1">
                    <a:lumMod val="65000"/>
                    <a:lumOff val="35000"/>
                  </a:schemeClr>
                </a:solidFill>
              </a:rPr>
              <a:t>Deneysel</a:t>
            </a:r>
            <a:r>
              <a:rPr lang="en-GB" sz="2400" b="1" dirty="0">
                <a:solidFill>
                  <a:schemeClr val="tx1">
                    <a:lumMod val="65000"/>
                    <a:lumOff val="35000"/>
                  </a:schemeClr>
                </a:solidFill>
              </a:rPr>
              <a:t> </a:t>
            </a:r>
            <a:r>
              <a:rPr lang="en-GB" sz="2400" b="1" dirty="0" err="1">
                <a:solidFill>
                  <a:schemeClr val="tx1">
                    <a:lumMod val="65000"/>
                    <a:lumOff val="35000"/>
                  </a:schemeClr>
                </a:solidFill>
              </a:rPr>
              <a:t>Parçacık</a:t>
            </a:r>
            <a:r>
              <a:rPr lang="en-GB" sz="2400" b="1" dirty="0">
                <a:solidFill>
                  <a:schemeClr val="tx1">
                    <a:lumMod val="65000"/>
                    <a:lumOff val="35000"/>
                  </a:schemeClr>
                </a:solidFill>
              </a:rPr>
              <a:t> </a:t>
            </a:r>
            <a:r>
              <a:rPr lang="en-GB" sz="2400" b="1" dirty="0" err="1">
                <a:solidFill>
                  <a:schemeClr val="tx1">
                    <a:lumMod val="65000"/>
                    <a:lumOff val="35000"/>
                  </a:schemeClr>
                </a:solidFill>
              </a:rPr>
              <a:t>Fiziği</a:t>
            </a:r>
            <a:r>
              <a:rPr lang="en-GB" sz="2400" b="1" dirty="0">
                <a:solidFill>
                  <a:schemeClr val="tx1">
                    <a:lumMod val="65000"/>
                    <a:lumOff val="35000"/>
                  </a:schemeClr>
                </a:solidFill>
              </a:rPr>
              <a:t> </a:t>
            </a:r>
            <a:r>
              <a:rPr lang="en-GB" sz="2400" b="1" dirty="0" err="1">
                <a:solidFill>
                  <a:schemeClr val="tx1">
                    <a:lumMod val="65000"/>
                    <a:lumOff val="35000"/>
                  </a:schemeClr>
                </a:solidFill>
              </a:rPr>
              <a:t>Camiası</a:t>
            </a:r>
            <a:endParaRPr lang="en-GB" sz="2400" b="1" dirty="0">
              <a:solidFill>
                <a:schemeClr val="bg1">
                  <a:lumMod val="50000"/>
                </a:schemeClr>
              </a:solidFill>
            </a:endParaRPr>
          </a:p>
        </p:txBody>
      </p:sp>
      <p:pic>
        <p:nvPicPr>
          <p:cNvPr id="5" name="Picture 10">
            <a:extLst>
              <a:ext uri="{FF2B5EF4-FFF2-40B4-BE49-F238E27FC236}">
                <a16:creationId xmlns:a16="http://schemas.microsoft.com/office/drawing/2014/main" id="{DA25A781-0487-854C-855E-77133DFDC71B}"/>
              </a:ext>
            </a:extLst>
          </p:cNvPr>
          <p:cNvPicPr>
            <a:picLocks noChangeAspect="1" noChangeArrowheads="1"/>
          </p:cNvPicPr>
          <p:nvPr/>
        </p:nvPicPr>
        <p:blipFill>
          <a:blip r:embed="rId3" cstate="print"/>
          <a:srcRect l="31691" t="52100" r="16335" b="30050"/>
          <a:stretch>
            <a:fillRect/>
          </a:stretch>
        </p:blipFill>
        <p:spPr bwMode="auto">
          <a:xfrm>
            <a:off x="2705196" y="731353"/>
            <a:ext cx="9359804" cy="1808144"/>
          </a:xfrm>
          <a:prstGeom prst="rect">
            <a:avLst/>
          </a:prstGeom>
          <a:ln>
            <a:noFill/>
          </a:ln>
          <a:effectLst>
            <a:outerShdw blurRad="190500" algn="tl" rotWithShape="0">
              <a:srgbClr val="000000">
                <a:alpha val="70000"/>
              </a:srgbClr>
            </a:outerShdw>
          </a:effectLst>
        </p:spPr>
      </p:pic>
      <p:pic>
        <p:nvPicPr>
          <p:cNvPr id="6" name="Picture 2">
            <a:extLst>
              <a:ext uri="{FF2B5EF4-FFF2-40B4-BE49-F238E27FC236}">
                <a16:creationId xmlns:a16="http://schemas.microsoft.com/office/drawing/2014/main" id="{01AE87FE-A6B4-3D49-B895-C2C3178F4051}"/>
              </a:ext>
            </a:extLst>
          </p:cNvPr>
          <p:cNvPicPr>
            <a:picLocks noChangeAspect="1" noChangeArrowheads="1"/>
          </p:cNvPicPr>
          <p:nvPr/>
        </p:nvPicPr>
        <p:blipFill>
          <a:blip r:embed="rId4" cstate="print"/>
          <a:srcRect l="31594" t="38450" r="16432" b="14301"/>
          <a:stretch>
            <a:fillRect/>
          </a:stretch>
        </p:blipFill>
        <p:spPr bwMode="auto">
          <a:xfrm>
            <a:off x="3685286" y="2765188"/>
            <a:ext cx="7571713" cy="3871899"/>
          </a:xfrm>
          <a:prstGeom prst="rect">
            <a:avLst/>
          </a:prstGeom>
          <a:ln>
            <a:noFill/>
          </a:ln>
          <a:effectLst>
            <a:outerShdw blurRad="190500" algn="tl" rotWithShape="0">
              <a:srgbClr val="000000">
                <a:alpha val="70000"/>
              </a:srgbClr>
            </a:outerShdw>
          </a:effectLst>
        </p:spPr>
      </p:pic>
    </p:spTree>
    <p:extLst>
      <p:ext uri="{BB962C8B-B14F-4D97-AF65-F5344CB8AC3E}">
        <p14:creationId xmlns:p14="http://schemas.microsoft.com/office/powerpoint/2010/main" val="24054074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childTnLst>
                                </p:cTn>
                              </p:par>
                            </p:childTnLst>
                          </p:cTn>
                        </p:par>
                        <p:par>
                          <p:cTn id="8" fill="hold">
                            <p:stCondLst>
                              <p:cond delay="1000"/>
                            </p:stCondLst>
                            <p:childTnLst>
                              <p:par>
                                <p:cTn id="9" presetID="10" presetClass="entr" presetSubtype="0"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E25B3F51-E521-7A4B-90F1-4A59AD76F3CA}"/>
              </a:ext>
            </a:extLst>
          </p:cNvPr>
          <p:cNvSpPr>
            <a:spLocks noGrp="1"/>
          </p:cNvSpPr>
          <p:nvPr>
            <p:ph type="sldNum" sz="quarter" idx="12"/>
          </p:nvPr>
        </p:nvSpPr>
        <p:spPr>
          <a:xfrm>
            <a:off x="-128016" y="6519037"/>
            <a:ext cx="582168" cy="338963"/>
          </a:xfrm>
        </p:spPr>
        <p:txBody>
          <a:bodyPr/>
          <a:lstStyle/>
          <a:p>
            <a:fld id="{D37B9231-3471-F44A-816A-718D444B216D}" type="slidenum">
              <a:rPr lang="tr-TR" smtClean="0"/>
              <a:t>23</a:t>
            </a:fld>
            <a:endParaRPr lang="tr-TR"/>
          </a:p>
        </p:txBody>
      </p:sp>
      <p:pic>
        <p:nvPicPr>
          <p:cNvPr id="3" name="Picture 2" descr="A white and blue background with text&#10;&#10;Description automatically generated">
            <a:extLst>
              <a:ext uri="{FF2B5EF4-FFF2-40B4-BE49-F238E27FC236}">
                <a16:creationId xmlns:a16="http://schemas.microsoft.com/office/drawing/2014/main" id="{97D8C67C-0C46-344C-A1B4-B5E5307679C9}"/>
              </a:ext>
            </a:extLst>
          </p:cNvPr>
          <p:cNvPicPr>
            <a:picLocks noChangeAspect="1"/>
          </p:cNvPicPr>
          <p:nvPr/>
        </p:nvPicPr>
        <p:blipFill rotWithShape="1">
          <a:blip r:embed="rId2"/>
          <a:srcRect l="9851" r="9699" b="34796"/>
          <a:stretch/>
        </p:blipFill>
        <p:spPr>
          <a:xfrm>
            <a:off x="0" y="0"/>
            <a:ext cx="2588974" cy="2966224"/>
          </a:xfrm>
          <a:prstGeom prst="rect">
            <a:avLst/>
          </a:prstGeom>
        </p:spPr>
      </p:pic>
      <p:sp>
        <p:nvSpPr>
          <p:cNvPr id="4" name="TextBox 3">
            <a:extLst>
              <a:ext uri="{FF2B5EF4-FFF2-40B4-BE49-F238E27FC236}">
                <a16:creationId xmlns:a16="http://schemas.microsoft.com/office/drawing/2014/main" id="{71243323-A410-004B-9D4A-148BAF62A83C}"/>
              </a:ext>
            </a:extLst>
          </p:cNvPr>
          <p:cNvSpPr txBox="1"/>
          <p:nvPr/>
        </p:nvSpPr>
        <p:spPr>
          <a:xfrm>
            <a:off x="2374900" y="159953"/>
            <a:ext cx="9690100" cy="461665"/>
          </a:xfrm>
          <a:prstGeom prst="rect">
            <a:avLst/>
          </a:prstGeom>
          <a:noFill/>
        </p:spPr>
        <p:txBody>
          <a:bodyPr wrap="square" rtlCol="0">
            <a:spAutoFit/>
          </a:bodyPr>
          <a:lstStyle/>
          <a:p>
            <a:pPr algn="r"/>
            <a:r>
              <a:rPr lang="en-GB" sz="2400" b="1" dirty="0" err="1">
                <a:solidFill>
                  <a:schemeClr val="tx1">
                    <a:lumMod val="65000"/>
                    <a:lumOff val="35000"/>
                  </a:schemeClr>
                </a:solidFill>
              </a:rPr>
              <a:t>Türkiye</a:t>
            </a:r>
            <a:r>
              <a:rPr lang="en-GB" sz="2400" b="1" dirty="0">
                <a:solidFill>
                  <a:schemeClr val="tx1">
                    <a:lumMod val="65000"/>
                    <a:lumOff val="35000"/>
                  </a:schemeClr>
                </a:solidFill>
              </a:rPr>
              <a:t> </a:t>
            </a:r>
            <a:r>
              <a:rPr lang="en-GB" sz="2400" b="1" dirty="0" err="1">
                <a:solidFill>
                  <a:schemeClr val="tx1">
                    <a:lumMod val="65000"/>
                    <a:lumOff val="35000"/>
                  </a:schemeClr>
                </a:solidFill>
              </a:rPr>
              <a:t>Deneysel</a:t>
            </a:r>
            <a:r>
              <a:rPr lang="en-GB" sz="2400" b="1" dirty="0">
                <a:solidFill>
                  <a:schemeClr val="tx1">
                    <a:lumMod val="65000"/>
                    <a:lumOff val="35000"/>
                  </a:schemeClr>
                </a:solidFill>
              </a:rPr>
              <a:t> </a:t>
            </a:r>
            <a:r>
              <a:rPr lang="en-GB" sz="2400" b="1" dirty="0" err="1">
                <a:solidFill>
                  <a:schemeClr val="tx1">
                    <a:lumMod val="65000"/>
                    <a:lumOff val="35000"/>
                  </a:schemeClr>
                </a:solidFill>
              </a:rPr>
              <a:t>Parçacık</a:t>
            </a:r>
            <a:r>
              <a:rPr lang="en-GB" sz="2400" b="1" dirty="0">
                <a:solidFill>
                  <a:schemeClr val="tx1">
                    <a:lumMod val="65000"/>
                    <a:lumOff val="35000"/>
                  </a:schemeClr>
                </a:solidFill>
              </a:rPr>
              <a:t> </a:t>
            </a:r>
            <a:r>
              <a:rPr lang="en-GB" sz="2400" b="1" dirty="0" err="1">
                <a:solidFill>
                  <a:schemeClr val="tx1">
                    <a:lumMod val="65000"/>
                    <a:lumOff val="35000"/>
                  </a:schemeClr>
                </a:solidFill>
              </a:rPr>
              <a:t>Fiziği</a:t>
            </a:r>
            <a:r>
              <a:rPr lang="en-GB" sz="2400" b="1" dirty="0">
                <a:solidFill>
                  <a:schemeClr val="tx1">
                    <a:lumMod val="65000"/>
                    <a:lumOff val="35000"/>
                  </a:schemeClr>
                </a:solidFill>
              </a:rPr>
              <a:t> </a:t>
            </a:r>
            <a:r>
              <a:rPr lang="en-GB" sz="2400" b="1" dirty="0" err="1">
                <a:solidFill>
                  <a:schemeClr val="tx1">
                    <a:lumMod val="65000"/>
                    <a:lumOff val="35000"/>
                  </a:schemeClr>
                </a:solidFill>
              </a:rPr>
              <a:t>Camiası</a:t>
            </a:r>
            <a:endParaRPr lang="en-GB" sz="2400" b="1" dirty="0">
              <a:solidFill>
                <a:schemeClr val="bg1">
                  <a:lumMod val="50000"/>
                </a:schemeClr>
              </a:solidFill>
            </a:endParaRPr>
          </a:p>
        </p:txBody>
      </p:sp>
      <p:sp>
        <p:nvSpPr>
          <p:cNvPr id="5" name="12 Metin kutusu">
            <a:extLst>
              <a:ext uri="{FF2B5EF4-FFF2-40B4-BE49-F238E27FC236}">
                <a16:creationId xmlns:a16="http://schemas.microsoft.com/office/drawing/2014/main" id="{0C279361-9E59-3E4F-8BEC-1B0AD18BC967}"/>
              </a:ext>
            </a:extLst>
          </p:cNvPr>
          <p:cNvSpPr txBox="1"/>
          <p:nvPr/>
        </p:nvSpPr>
        <p:spPr>
          <a:xfrm>
            <a:off x="3119127" y="1311592"/>
            <a:ext cx="4100823" cy="1477328"/>
          </a:xfrm>
          <a:prstGeom prst="rect">
            <a:avLst/>
          </a:prstGeom>
          <a:noFill/>
        </p:spPr>
        <p:txBody>
          <a:bodyPr wrap="square" rtlCol="0">
            <a:spAutoFit/>
          </a:bodyPr>
          <a:lstStyle/>
          <a:p>
            <a:pPr marL="266700" indent="-266700">
              <a:buFont typeface="Wingdings" pitchFamily="2" charset="2"/>
              <a:buChar char="ü"/>
            </a:pPr>
            <a:r>
              <a:rPr lang="tr-TR" dirty="0"/>
              <a:t>Üst Kurul çalışma esaslarını belirledi</a:t>
            </a:r>
          </a:p>
          <a:p>
            <a:pPr marL="266700" indent="-266700">
              <a:buFont typeface="Wingdings" pitchFamily="2" charset="2"/>
              <a:buChar char="ü"/>
            </a:pPr>
            <a:r>
              <a:rPr lang="tr-TR" dirty="0"/>
              <a:t>İcraatlarını planladı ve hayata geçirmeye başladı</a:t>
            </a:r>
          </a:p>
          <a:p>
            <a:pPr marL="266700" indent="-266700">
              <a:buFont typeface="Wingdings" pitchFamily="2" charset="2"/>
              <a:buChar char="ü"/>
            </a:pPr>
            <a:r>
              <a:rPr lang="tr-TR" dirty="0"/>
              <a:t>Üst Kurul görev süresince yaklaşık 20 kez toplandı/çalıştı</a:t>
            </a:r>
          </a:p>
        </p:txBody>
      </p:sp>
      <p:sp>
        <p:nvSpPr>
          <p:cNvPr id="6" name="11 Metin kutusu">
            <a:extLst>
              <a:ext uri="{FF2B5EF4-FFF2-40B4-BE49-F238E27FC236}">
                <a16:creationId xmlns:a16="http://schemas.microsoft.com/office/drawing/2014/main" id="{7DFF1D26-0FFC-404C-BA96-3F1860218077}"/>
              </a:ext>
            </a:extLst>
          </p:cNvPr>
          <p:cNvSpPr txBox="1"/>
          <p:nvPr/>
        </p:nvSpPr>
        <p:spPr>
          <a:xfrm>
            <a:off x="2955052" y="3099503"/>
            <a:ext cx="4484420" cy="3693319"/>
          </a:xfrm>
          <a:prstGeom prst="rect">
            <a:avLst/>
          </a:prstGeom>
          <a:noFill/>
        </p:spPr>
        <p:txBody>
          <a:bodyPr wrap="square" rtlCol="0">
            <a:spAutoFit/>
          </a:bodyPr>
          <a:lstStyle/>
          <a:p>
            <a:r>
              <a:rPr lang="tr-TR" b="1" dirty="0">
                <a:solidFill>
                  <a:schemeClr val="bg2">
                    <a:lumMod val="50000"/>
                  </a:schemeClr>
                </a:solidFill>
              </a:rPr>
              <a:t>Üst Kurul Üyeleri:</a:t>
            </a:r>
          </a:p>
          <a:p>
            <a:pPr marL="342900" indent="-342900">
              <a:buFont typeface="+mj-lt"/>
              <a:buAutoNum type="arabicPeriod"/>
            </a:pPr>
            <a:r>
              <a:rPr lang="tr-TR" dirty="0">
                <a:solidFill>
                  <a:schemeClr val="bg2">
                    <a:lumMod val="50000"/>
                  </a:schemeClr>
                </a:solidFill>
              </a:rPr>
              <a:t>Prof. Dr. Orhan Çakır (Ankara Ü.)</a:t>
            </a:r>
          </a:p>
          <a:p>
            <a:pPr marL="342900" indent="-342900">
              <a:buFont typeface="+mj-lt"/>
              <a:buAutoNum type="arabicPeriod"/>
            </a:pPr>
            <a:r>
              <a:rPr lang="tr-TR" dirty="0">
                <a:solidFill>
                  <a:schemeClr val="bg2">
                    <a:lumMod val="50000"/>
                  </a:schemeClr>
                </a:solidFill>
              </a:rPr>
              <a:t>Prof. Dr. </a:t>
            </a:r>
            <a:r>
              <a:rPr lang="tr-TR" dirty="0" err="1">
                <a:solidFill>
                  <a:schemeClr val="bg2">
                    <a:lumMod val="50000"/>
                  </a:schemeClr>
                </a:solidFill>
              </a:rPr>
              <a:t>Serkant</a:t>
            </a:r>
            <a:r>
              <a:rPr lang="tr-TR" dirty="0">
                <a:solidFill>
                  <a:schemeClr val="bg2">
                    <a:lumMod val="50000"/>
                  </a:schemeClr>
                </a:solidFill>
              </a:rPr>
              <a:t> Ali Çetin (İstanbul Bilgi Ü.), Başkan </a:t>
            </a:r>
          </a:p>
          <a:p>
            <a:pPr marL="342900" indent="-342900">
              <a:buFont typeface="+mj-lt"/>
              <a:buAutoNum type="arabicPeriod"/>
            </a:pPr>
            <a:r>
              <a:rPr lang="tr-TR" dirty="0">
                <a:solidFill>
                  <a:schemeClr val="bg2">
                    <a:lumMod val="50000"/>
                  </a:schemeClr>
                </a:solidFill>
              </a:rPr>
              <a:t>Prof. Dr. İsa </a:t>
            </a:r>
            <a:r>
              <a:rPr lang="tr-TR" dirty="0" err="1">
                <a:solidFill>
                  <a:schemeClr val="bg2">
                    <a:lumMod val="50000"/>
                  </a:schemeClr>
                </a:solidFill>
              </a:rPr>
              <a:t>Dumanoğlu</a:t>
            </a:r>
            <a:r>
              <a:rPr lang="tr-TR" dirty="0">
                <a:solidFill>
                  <a:schemeClr val="bg2">
                    <a:lumMod val="50000"/>
                  </a:schemeClr>
                </a:solidFill>
              </a:rPr>
              <a:t> (Çukurova Ü.) </a:t>
            </a:r>
          </a:p>
          <a:p>
            <a:pPr marL="342900" indent="-342900">
              <a:buFont typeface="+mj-lt"/>
              <a:buAutoNum type="arabicPeriod"/>
            </a:pPr>
            <a:r>
              <a:rPr lang="tr-TR" dirty="0">
                <a:solidFill>
                  <a:schemeClr val="bg2">
                    <a:lumMod val="50000"/>
                  </a:schemeClr>
                </a:solidFill>
              </a:rPr>
              <a:t>Prof. Dr. Ali Murat Güler (O.D.T.Ü.) </a:t>
            </a:r>
          </a:p>
          <a:p>
            <a:pPr marL="342900" indent="-342900">
              <a:buFont typeface="+mj-lt"/>
              <a:buAutoNum type="arabicPeriod"/>
            </a:pPr>
            <a:r>
              <a:rPr lang="tr-TR" dirty="0">
                <a:solidFill>
                  <a:schemeClr val="bg2">
                    <a:lumMod val="50000"/>
                  </a:schemeClr>
                </a:solidFill>
              </a:rPr>
              <a:t>Prof. Dr. </a:t>
            </a:r>
            <a:r>
              <a:rPr lang="tr-TR" dirty="0" err="1">
                <a:solidFill>
                  <a:schemeClr val="bg2">
                    <a:lumMod val="50000"/>
                  </a:schemeClr>
                </a:solidFill>
              </a:rPr>
              <a:t>Veysi</a:t>
            </a:r>
            <a:r>
              <a:rPr lang="tr-TR" dirty="0">
                <a:solidFill>
                  <a:schemeClr val="bg2">
                    <a:lumMod val="50000"/>
                  </a:schemeClr>
                </a:solidFill>
              </a:rPr>
              <a:t> </a:t>
            </a:r>
            <a:r>
              <a:rPr lang="tr-TR" dirty="0" err="1">
                <a:solidFill>
                  <a:schemeClr val="bg2">
                    <a:lumMod val="50000"/>
                  </a:schemeClr>
                </a:solidFill>
              </a:rPr>
              <a:t>Erkcan</a:t>
            </a:r>
            <a:r>
              <a:rPr lang="tr-TR" dirty="0">
                <a:solidFill>
                  <a:schemeClr val="bg2">
                    <a:lumMod val="50000"/>
                  </a:schemeClr>
                </a:solidFill>
              </a:rPr>
              <a:t> Özcan (Boğaziçi Ü.) </a:t>
            </a:r>
          </a:p>
          <a:p>
            <a:pPr marL="342900" indent="-342900">
              <a:buFont typeface="+mj-lt"/>
              <a:buAutoNum type="arabicPeriod"/>
            </a:pPr>
            <a:r>
              <a:rPr lang="tr-TR" dirty="0">
                <a:solidFill>
                  <a:schemeClr val="bg2">
                    <a:lumMod val="50000"/>
                  </a:schemeClr>
                </a:solidFill>
              </a:rPr>
              <a:t>Prof. Dr. Suat </a:t>
            </a:r>
            <a:r>
              <a:rPr lang="tr-TR" dirty="0" err="1">
                <a:solidFill>
                  <a:schemeClr val="bg2">
                    <a:lumMod val="50000"/>
                  </a:schemeClr>
                </a:solidFill>
              </a:rPr>
              <a:t>Özkorucuklu</a:t>
            </a:r>
            <a:r>
              <a:rPr lang="tr-TR" dirty="0">
                <a:solidFill>
                  <a:schemeClr val="bg2">
                    <a:lumMod val="50000"/>
                  </a:schemeClr>
                </a:solidFill>
              </a:rPr>
              <a:t> (İstanbul Ü.) </a:t>
            </a:r>
          </a:p>
          <a:p>
            <a:pPr marL="342900" indent="-342900">
              <a:buFont typeface="+mj-lt"/>
              <a:buAutoNum type="arabicPeriod"/>
            </a:pPr>
            <a:r>
              <a:rPr lang="tr-TR" dirty="0">
                <a:solidFill>
                  <a:schemeClr val="bg2">
                    <a:lumMod val="50000"/>
                  </a:schemeClr>
                </a:solidFill>
              </a:rPr>
              <a:t>Prof. Dr. </a:t>
            </a:r>
            <a:r>
              <a:rPr lang="tr-TR" dirty="0" err="1">
                <a:solidFill>
                  <a:schemeClr val="bg2">
                    <a:lumMod val="50000"/>
                  </a:schemeClr>
                </a:solidFill>
              </a:rPr>
              <a:t>Saleh</a:t>
            </a:r>
            <a:r>
              <a:rPr lang="tr-TR" dirty="0">
                <a:solidFill>
                  <a:schemeClr val="bg2">
                    <a:lumMod val="50000"/>
                  </a:schemeClr>
                </a:solidFill>
              </a:rPr>
              <a:t> </a:t>
            </a:r>
            <a:r>
              <a:rPr lang="tr-TR" dirty="0" err="1">
                <a:solidFill>
                  <a:schemeClr val="bg2">
                    <a:lumMod val="50000"/>
                  </a:schemeClr>
                </a:solidFill>
              </a:rPr>
              <a:t>Sultansoy</a:t>
            </a:r>
            <a:r>
              <a:rPr lang="tr-TR" dirty="0">
                <a:solidFill>
                  <a:schemeClr val="bg2">
                    <a:lumMod val="50000"/>
                  </a:schemeClr>
                </a:solidFill>
              </a:rPr>
              <a:t> (TOBB E.T.Ü.), </a:t>
            </a:r>
          </a:p>
          <a:p>
            <a:pPr marL="342900" indent="-342900">
              <a:buFont typeface="+mj-lt"/>
              <a:buAutoNum type="arabicPeriod"/>
            </a:pPr>
            <a:r>
              <a:rPr lang="tr-TR" dirty="0">
                <a:solidFill>
                  <a:schemeClr val="bg2">
                    <a:lumMod val="50000"/>
                  </a:schemeClr>
                </a:solidFill>
              </a:rPr>
              <a:t>Prof. Dr. Aysel Kayış </a:t>
            </a:r>
            <a:r>
              <a:rPr lang="tr-TR" dirty="0" err="1">
                <a:solidFill>
                  <a:schemeClr val="bg2">
                    <a:lumMod val="50000"/>
                  </a:schemeClr>
                </a:solidFill>
              </a:rPr>
              <a:t>Topaksu</a:t>
            </a:r>
            <a:r>
              <a:rPr lang="tr-TR" dirty="0">
                <a:solidFill>
                  <a:schemeClr val="bg2">
                    <a:lumMod val="50000"/>
                  </a:schemeClr>
                </a:solidFill>
              </a:rPr>
              <a:t> (Çukurova Ü.) </a:t>
            </a:r>
          </a:p>
          <a:p>
            <a:pPr marL="342900" indent="-342900">
              <a:buFont typeface="+mj-lt"/>
              <a:buAutoNum type="arabicPeriod"/>
            </a:pPr>
            <a:r>
              <a:rPr lang="tr-TR" dirty="0">
                <a:solidFill>
                  <a:schemeClr val="bg2">
                    <a:lumMod val="50000"/>
                  </a:schemeClr>
                </a:solidFill>
              </a:rPr>
              <a:t>Prof. Dr. Ömer Yavaş (Ankara Ü.) </a:t>
            </a:r>
          </a:p>
          <a:p>
            <a:endParaRPr lang="tr-TR" dirty="0">
              <a:solidFill>
                <a:schemeClr val="bg2">
                  <a:lumMod val="50000"/>
                </a:schemeClr>
              </a:solidFill>
            </a:endParaRPr>
          </a:p>
          <a:p>
            <a:endParaRPr lang="tr-TR" dirty="0">
              <a:solidFill>
                <a:schemeClr val="bg2">
                  <a:lumMod val="50000"/>
                </a:schemeClr>
              </a:solidFill>
            </a:endParaRPr>
          </a:p>
        </p:txBody>
      </p:sp>
      <p:sp>
        <p:nvSpPr>
          <p:cNvPr id="7" name="11 Metin kutusu">
            <a:extLst>
              <a:ext uri="{FF2B5EF4-FFF2-40B4-BE49-F238E27FC236}">
                <a16:creationId xmlns:a16="http://schemas.microsoft.com/office/drawing/2014/main" id="{74D49F45-23C3-AC47-8938-89FAFF553690}"/>
              </a:ext>
            </a:extLst>
          </p:cNvPr>
          <p:cNvSpPr txBox="1"/>
          <p:nvPr/>
        </p:nvSpPr>
        <p:spPr>
          <a:xfrm>
            <a:off x="7439472" y="1513801"/>
            <a:ext cx="4752528" cy="4801314"/>
          </a:xfrm>
          <a:prstGeom prst="rect">
            <a:avLst/>
          </a:prstGeom>
          <a:noFill/>
        </p:spPr>
        <p:txBody>
          <a:bodyPr wrap="square" rtlCol="0">
            <a:spAutoFit/>
          </a:bodyPr>
          <a:lstStyle/>
          <a:p>
            <a:r>
              <a:rPr lang="tr-TR" b="1" dirty="0"/>
              <a:t>Genel Kurul tarafından Üst Kurul için belirlenen görev ve sorumluluk çerçevesinde şu maddeler de var:</a:t>
            </a:r>
          </a:p>
          <a:p>
            <a:endParaRPr lang="tr-TR" b="1" dirty="0"/>
          </a:p>
          <a:p>
            <a:r>
              <a:rPr lang="tr-TR" dirty="0"/>
              <a:t>“</a:t>
            </a:r>
            <a:r>
              <a:rPr lang="tr-TR" i="1" dirty="0"/>
              <a:t>Çeşitli kurum veya kuruluşlarca (TAEK, TÜBİTAK ve diğer) talep edilecek çeşitli çalışmaları (araştırma, raporlama, inceleme vb) değerlendirebilir ve talep edildiği durumda ilgili alanlara yönelik danışma kurulu olarak da görev yapabilir.</a:t>
            </a:r>
            <a:r>
              <a:rPr lang="tr-TR" dirty="0"/>
              <a:t>”</a:t>
            </a:r>
          </a:p>
          <a:p>
            <a:endParaRPr lang="tr-TR" dirty="0"/>
          </a:p>
          <a:p>
            <a:r>
              <a:rPr lang="tr-TR" dirty="0"/>
              <a:t>“</a:t>
            </a:r>
            <a:r>
              <a:rPr lang="tr-TR" i="1" dirty="0"/>
              <a:t>Ulusal veya uluslararası </a:t>
            </a:r>
            <a:r>
              <a:rPr lang="tr-TR" i="1" dirty="0" err="1"/>
              <a:t>temsiliyet</a:t>
            </a:r>
            <a:r>
              <a:rPr lang="tr-TR" i="1" dirty="0"/>
              <a:t> gerektiren durumlarda temsilcilerin belirlenmesi ile ilgili süreci yürütür ve ilgili kurumlarca bu tür </a:t>
            </a:r>
            <a:r>
              <a:rPr lang="tr-TR" i="1" dirty="0" err="1"/>
              <a:t>temsiliyetler</a:t>
            </a:r>
            <a:r>
              <a:rPr lang="tr-TR" i="1" dirty="0"/>
              <a:t> için talep edilecek çalışmaları gerçekleştirir</a:t>
            </a:r>
            <a:r>
              <a:rPr lang="tr-TR" dirty="0"/>
              <a:t>.”</a:t>
            </a:r>
          </a:p>
          <a:p>
            <a:endParaRPr lang="tr-TR" dirty="0"/>
          </a:p>
        </p:txBody>
      </p:sp>
    </p:spTree>
    <p:extLst>
      <p:ext uri="{BB962C8B-B14F-4D97-AF65-F5344CB8AC3E}">
        <p14:creationId xmlns:p14="http://schemas.microsoft.com/office/powerpoint/2010/main" val="37950131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fade">
                                      <p:cBhvr>
                                        <p:cTn id="19" dur="500"/>
                                        <p:tgtEl>
                                          <p:spTgt spid="6"/>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grpId="0" nodeType="clickEffect">
                                  <p:stCondLst>
                                    <p:cond delay="0"/>
                                  </p:stCondLst>
                                  <p:childTnLst>
                                    <p:set>
                                      <p:cBhvr>
                                        <p:cTn id="23" dur="1" fill="hold">
                                          <p:stCondLst>
                                            <p:cond delay="0"/>
                                          </p:stCondLst>
                                        </p:cTn>
                                        <p:tgtEl>
                                          <p:spTgt spid="7"/>
                                        </p:tgtEl>
                                        <p:attrNameLst>
                                          <p:attrName>style.visibility</p:attrName>
                                        </p:attrNameLst>
                                      </p:cBhvr>
                                      <p:to>
                                        <p:strVal val="visible"/>
                                      </p:to>
                                    </p:set>
                                    <p:animEffect transition="in" filter="fade">
                                      <p:cBhvr>
                                        <p:cTn id="24"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E25B3F51-E521-7A4B-90F1-4A59AD76F3CA}"/>
              </a:ext>
            </a:extLst>
          </p:cNvPr>
          <p:cNvSpPr>
            <a:spLocks noGrp="1"/>
          </p:cNvSpPr>
          <p:nvPr>
            <p:ph type="sldNum" sz="quarter" idx="12"/>
          </p:nvPr>
        </p:nvSpPr>
        <p:spPr>
          <a:xfrm>
            <a:off x="-128016" y="6519037"/>
            <a:ext cx="582168" cy="338963"/>
          </a:xfrm>
        </p:spPr>
        <p:txBody>
          <a:bodyPr/>
          <a:lstStyle/>
          <a:p>
            <a:fld id="{D37B9231-3471-F44A-816A-718D444B216D}" type="slidenum">
              <a:rPr lang="tr-TR" smtClean="0"/>
              <a:t>24</a:t>
            </a:fld>
            <a:endParaRPr lang="tr-TR"/>
          </a:p>
        </p:txBody>
      </p:sp>
      <p:pic>
        <p:nvPicPr>
          <p:cNvPr id="3" name="Picture 2" descr="A white and blue background with text&#10;&#10;Description automatically generated">
            <a:extLst>
              <a:ext uri="{FF2B5EF4-FFF2-40B4-BE49-F238E27FC236}">
                <a16:creationId xmlns:a16="http://schemas.microsoft.com/office/drawing/2014/main" id="{97D8C67C-0C46-344C-A1B4-B5E5307679C9}"/>
              </a:ext>
            </a:extLst>
          </p:cNvPr>
          <p:cNvPicPr>
            <a:picLocks noChangeAspect="1"/>
          </p:cNvPicPr>
          <p:nvPr/>
        </p:nvPicPr>
        <p:blipFill rotWithShape="1">
          <a:blip r:embed="rId2"/>
          <a:srcRect l="9851" r="9699" b="34796"/>
          <a:stretch/>
        </p:blipFill>
        <p:spPr>
          <a:xfrm>
            <a:off x="0" y="0"/>
            <a:ext cx="2588974" cy="2966224"/>
          </a:xfrm>
          <a:prstGeom prst="rect">
            <a:avLst/>
          </a:prstGeom>
        </p:spPr>
      </p:pic>
      <p:sp>
        <p:nvSpPr>
          <p:cNvPr id="4" name="TextBox 3">
            <a:extLst>
              <a:ext uri="{FF2B5EF4-FFF2-40B4-BE49-F238E27FC236}">
                <a16:creationId xmlns:a16="http://schemas.microsoft.com/office/drawing/2014/main" id="{BFE227E5-AA5C-594D-8EBD-EA0B8182406A}"/>
              </a:ext>
            </a:extLst>
          </p:cNvPr>
          <p:cNvSpPr txBox="1"/>
          <p:nvPr/>
        </p:nvSpPr>
        <p:spPr>
          <a:xfrm>
            <a:off x="2374900" y="159953"/>
            <a:ext cx="9690100" cy="461665"/>
          </a:xfrm>
          <a:prstGeom prst="rect">
            <a:avLst/>
          </a:prstGeom>
          <a:noFill/>
        </p:spPr>
        <p:txBody>
          <a:bodyPr wrap="square" rtlCol="0">
            <a:spAutoFit/>
          </a:bodyPr>
          <a:lstStyle/>
          <a:p>
            <a:pPr algn="r"/>
            <a:r>
              <a:rPr lang="en-GB" sz="2400" b="1" dirty="0" err="1">
                <a:solidFill>
                  <a:schemeClr val="tx1">
                    <a:lumMod val="65000"/>
                    <a:lumOff val="35000"/>
                  </a:schemeClr>
                </a:solidFill>
              </a:rPr>
              <a:t>Türkiye</a:t>
            </a:r>
            <a:r>
              <a:rPr lang="en-GB" sz="2400" b="1" dirty="0">
                <a:solidFill>
                  <a:schemeClr val="tx1">
                    <a:lumMod val="65000"/>
                    <a:lumOff val="35000"/>
                  </a:schemeClr>
                </a:solidFill>
              </a:rPr>
              <a:t> </a:t>
            </a:r>
            <a:r>
              <a:rPr lang="en-GB" sz="2400" b="1" dirty="0" err="1">
                <a:solidFill>
                  <a:schemeClr val="tx1">
                    <a:lumMod val="65000"/>
                    <a:lumOff val="35000"/>
                  </a:schemeClr>
                </a:solidFill>
              </a:rPr>
              <a:t>Deneysel</a:t>
            </a:r>
            <a:r>
              <a:rPr lang="en-GB" sz="2400" b="1" dirty="0">
                <a:solidFill>
                  <a:schemeClr val="tx1">
                    <a:lumMod val="65000"/>
                    <a:lumOff val="35000"/>
                  </a:schemeClr>
                </a:solidFill>
              </a:rPr>
              <a:t> </a:t>
            </a:r>
            <a:r>
              <a:rPr lang="en-GB" sz="2400" b="1" dirty="0" err="1">
                <a:solidFill>
                  <a:schemeClr val="tx1">
                    <a:lumMod val="65000"/>
                    <a:lumOff val="35000"/>
                  </a:schemeClr>
                </a:solidFill>
              </a:rPr>
              <a:t>Parçacık</a:t>
            </a:r>
            <a:r>
              <a:rPr lang="en-GB" sz="2400" b="1" dirty="0">
                <a:solidFill>
                  <a:schemeClr val="tx1">
                    <a:lumMod val="65000"/>
                    <a:lumOff val="35000"/>
                  </a:schemeClr>
                </a:solidFill>
              </a:rPr>
              <a:t> </a:t>
            </a:r>
            <a:r>
              <a:rPr lang="en-GB" sz="2400" b="1" dirty="0" err="1">
                <a:solidFill>
                  <a:schemeClr val="tx1">
                    <a:lumMod val="65000"/>
                    <a:lumOff val="35000"/>
                  </a:schemeClr>
                </a:solidFill>
              </a:rPr>
              <a:t>Fiziği</a:t>
            </a:r>
            <a:r>
              <a:rPr lang="en-GB" sz="2400" b="1" dirty="0">
                <a:solidFill>
                  <a:schemeClr val="tx1">
                    <a:lumMod val="65000"/>
                    <a:lumOff val="35000"/>
                  </a:schemeClr>
                </a:solidFill>
              </a:rPr>
              <a:t> </a:t>
            </a:r>
            <a:r>
              <a:rPr lang="en-GB" sz="2400" b="1" dirty="0" err="1">
                <a:solidFill>
                  <a:schemeClr val="tx1">
                    <a:lumMod val="65000"/>
                    <a:lumOff val="35000"/>
                  </a:schemeClr>
                </a:solidFill>
              </a:rPr>
              <a:t>Camiası</a:t>
            </a:r>
            <a:endParaRPr lang="en-GB" sz="2400" b="1" dirty="0">
              <a:solidFill>
                <a:schemeClr val="bg1">
                  <a:lumMod val="50000"/>
                </a:schemeClr>
              </a:solidFill>
            </a:endParaRPr>
          </a:p>
        </p:txBody>
      </p:sp>
      <p:sp>
        <p:nvSpPr>
          <p:cNvPr id="5" name="TextBox 4">
            <a:extLst>
              <a:ext uri="{FF2B5EF4-FFF2-40B4-BE49-F238E27FC236}">
                <a16:creationId xmlns:a16="http://schemas.microsoft.com/office/drawing/2014/main" id="{5E168924-0B4F-0846-9305-C473E8FACC3E}"/>
              </a:ext>
            </a:extLst>
          </p:cNvPr>
          <p:cNvSpPr txBox="1"/>
          <p:nvPr/>
        </p:nvSpPr>
        <p:spPr>
          <a:xfrm>
            <a:off x="2900478" y="182683"/>
            <a:ext cx="6173787" cy="461665"/>
          </a:xfrm>
          <a:prstGeom prst="rect">
            <a:avLst/>
          </a:prstGeom>
          <a:noFill/>
        </p:spPr>
        <p:txBody>
          <a:bodyPr wrap="square" rtlCol="0">
            <a:spAutoFit/>
          </a:bodyPr>
          <a:lstStyle/>
          <a:p>
            <a:r>
              <a:rPr lang="en-GB" sz="2400" b="1" i="1" dirty="0">
                <a:solidFill>
                  <a:schemeClr val="tx1">
                    <a:lumMod val="65000"/>
                    <a:lumOff val="35000"/>
                  </a:schemeClr>
                </a:solidFill>
              </a:rPr>
              <a:t>ECFA </a:t>
            </a:r>
            <a:r>
              <a:rPr lang="en-GB" sz="2400" b="1" i="1" dirty="0" err="1">
                <a:solidFill>
                  <a:schemeClr val="tx1">
                    <a:lumMod val="65000"/>
                    <a:lumOff val="35000"/>
                  </a:schemeClr>
                </a:solidFill>
              </a:rPr>
              <a:t>ile</a:t>
            </a:r>
            <a:r>
              <a:rPr lang="en-GB" sz="2400" b="1" i="1" dirty="0">
                <a:solidFill>
                  <a:schemeClr val="tx1">
                    <a:lumMod val="65000"/>
                    <a:lumOff val="35000"/>
                  </a:schemeClr>
                </a:solidFill>
              </a:rPr>
              <a:t> </a:t>
            </a:r>
            <a:r>
              <a:rPr lang="en-GB" sz="2400" b="1" i="1" dirty="0" err="1">
                <a:solidFill>
                  <a:schemeClr val="tx1">
                    <a:lumMod val="65000"/>
                    <a:lumOff val="35000"/>
                  </a:schemeClr>
                </a:solidFill>
              </a:rPr>
              <a:t>ilişkiler</a:t>
            </a:r>
            <a:endParaRPr lang="en-GB" sz="2400" b="1" i="1" dirty="0">
              <a:solidFill>
                <a:schemeClr val="bg1">
                  <a:lumMod val="50000"/>
                </a:schemeClr>
              </a:solidFill>
            </a:endParaRPr>
          </a:p>
        </p:txBody>
      </p:sp>
      <p:sp>
        <p:nvSpPr>
          <p:cNvPr id="6" name="16 Metin kutusu">
            <a:extLst>
              <a:ext uri="{FF2B5EF4-FFF2-40B4-BE49-F238E27FC236}">
                <a16:creationId xmlns:a16="http://schemas.microsoft.com/office/drawing/2014/main" id="{16FACA31-F7A0-4B42-A617-0CBF6B7395D4}"/>
              </a:ext>
            </a:extLst>
          </p:cNvPr>
          <p:cNvSpPr txBox="1"/>
          <p:nvPr/>
        </p:nvSpPr>
        <p:spPr>
          <a:xfrm>
            <a:off x="3046817" y="1214900"/>
            <a:ext cx="8998843" cy="5262979"/>
          </a:xfrm>
          <a:prstGeom prst="rect">
            <a:avLst/>
          </a:prstGeom>
          <a:noFill/>
        </p:spPr>
        <p:txBody>
          <a:bodyPr wrap="square" rtlCol="0">
            <a:spAutoFit/>
          </a:bodyPr>
          <a:lstStyle/>
          <a:p>
            <a:r>
              <a:rPr lang="tr-TR" sz="1600" dirty="0" err="1"/>
              <a:t>ECFA</a:t>
            </a:r>
            <a:r>
              <a:rPr lang="tr-TR" sz="1600" dirty="0"/>
              <a:t> her yıl bir ülke ziyareti yaparak o ülkedeki tüm paydaşlarla bir araya gelerek inceleme ve raporlama yapmakta; </a:t>
            </a:r>
            <a:r>
              <a:rPr lang="tr-TR" sz="1600" dirty="0">
                <a:solidFill>
                  <a:schemeClr val="bg2">
                    <a:lumMod val="50000"/>
                  </a:schemeClr>
                </a:solidFill>
              </a:rPr>
              <a:t>bu yol haritamızı belirlerken ve yapılanmamızı sağlıklı şekilde tamamlarken faydalanabileceğimiz paha biçilmez bir fırsat</a:t>
            </a:r>
            <a:r>
              <a:rPr lang="tr-TR" sz="1600" dirty="0"/>
              <a:t>.</a:t>
            </a:r>
          </a:p>
          <a:p>
            <a:endParaRPr lang="tr-TR" sz="1600" dirty="0"/>
          </a:p>
          <a:p>
            <a:r>
              <a:rPr lang="tr-TR" sz="1600" dirty="0"/>
              <a:t>2015 yılından itibaren </a:t>
            </a:r>
            <a:r>
              <a:rPr lang="tr-TR" sz="1600" dirty="0" err="1"/>
              <a:t>ECFA’da</a:t>
            </a:r>
            <a:r>
              <a:rPr lang="tr-TR" sz="1600" dirty="0"/>
              <a:t> üye bulundurabilecek iken ilgili kurumun ECFA başkanının yazılarına cevap vermemesi sebebiyle zaman kaybettik.</a:t>
            </a:r>
          </a:p>
          <a:p>
            <a:endParaRPr lang="tr-TR" sz="1600" dirty="0"/>
          </a:p>
          <a:p>
            <a:r>
              <a:rPr lang="tr-TR" sz="1600" dirty="0"/>
              <a:t>ECFA bunun üzerine camia ile temas etti; çünkü ECFA temsilciliğinin nasıl belirlendiğine dair sınırlayıcı bir yöntem yok.  </a:t>
            </a:r>
            <a:r>
              <a:rPr lang="tr-TR" sz="1600" dirty="0">
                <a:solidFill>
                  <a:schemeClr val="bg2">
                    <a:lumMod val="50000"/>
                  </a:schemeClr>
                </a:solidFill>
              </a:rPr>
              <a:t>Camia oluşturduğu yapıyla, kendini temsil edecek kişilerin belirlenme sürecini işletti ve </a:t>
            </a:r>
            <a:r>
              <a:rPr lang="tr-TR" sz="1600" dirty="0" err="1">
                <a:solidFill>
                  <a:schemeClr val="bg2">
                    <a:lumMod val="50000"/>
                  </a:schemeClr>
                </a:solidFill>
              </a:rPr>
              <a:t>RECFA’nın</a:t>
            </a:r>
            <a:r>
              <a:rPr lang="tr-TR" sz="1600" dirty="0">
                <a:solidFill>
                  <a:schemeClr val="bg2">
                    <a:lumMod val="50000"/>
                  </a:schemeClr>
                </a:solidFill>
              </a:rPr>
              <a:t> (</a:t>
            </a:r>
            <a:r>
              <a:rPr lang="tr-TR" sz="1600" dirty="0" err="1">
                <a:solidFill>
                  <a:schemeClr val="bg2">
                    <a:lumMod val="50000"/>
                  </a:schemeClr>
                </a:solidFill>
              </a:rPr>
              <a:t>Restricted</a:t>
            </a:r>
            <a:r>
              <a:rPr lang="tr-TR" sz="1600" dirty="0">
                <a:solidFill>
                  <a:schemeClr val="bg2">
                    <a:lumMod val="50000"/>
                  </a:schemeClr>
                </a:solidFill>
              </a:rPr>
              <a:t> ECFA) Türkiye ziyareti için program oluşturdu</a:t>
            </a:r>
            <a:r>
              <a:rPr lang="tr-TR" sz="1600" dirty="0"/>
              <a:t>.</a:t>
            </a:r>
          </a:p>
          <a:p>
            <a:endParaRPr lang="tr-TR" sz="1600" dirty="0"/>
          </a:p>
          <a:p>
            <a:r>
              <a:rPr lang="tr-TR" sz="1600" dirty="0"/>
              <a:t>6-7 Ekim 2017 tarihlerinde </a:t>
            </a:r>
            <a:r>
              <a:rPr lang="tr-TR" sz="1600" dirty="0" err="1"/>
              <a:t>RECFA’nın</a:t>
            </a:r>
            <a:r>
              <a:rPr lang="tr-TR" sz="1600" dirty="0"/>
              <a:t> Türkiye ziyareti gerçekleşti (detaylar için: </a:t>
            </a:r>
            <a:r>
              <a:rPr lang="tr-TR" sz="1600" dirty="0">
                <a:hlinkClick r:id="rId3"/>
              </a:rPr>
              <a:t>https://indico.cern.ch/event/658901/</a:t>
            </a:r>
            <a:r>
              <a:rPr lang="tr-TR" sz="1600" dirty="0"/>
              <a:t>). </a:t>
            </a:r>
            <a:r>
              <a:rPr lang="tr-TR" sz="1600" dirty="0">
                <a:solidFill>
                  <a:schemeClr val="bg2">
                    <a:lumMod val="50000"/>
                  </a:schemeClr>
                </a:solidFill>
              </a:rPr>
              <a:t>Sonucunda RECFA bir ülke raporu oluşturularak ilgili bakanlık ve kurumlara iletti. Bu rapor ilgili kurum tarafından camia ile paylaşılmadı. </a:t>
            </a:r>
          </a:p>
          <a:p>
            <a:endParaRPr lang="tr-TR" sz="1600" dirty="0"/>
          </a:p>
          <a:p>
            <a:r>
              <a:rPr lang="tr-TR" sz="1600" dirty="0"/>
              <a:t>Ulusal </a:t>
            </a:r>
            <a:r>
              <a:rPr lang="tr-TR" sz="1600" dirty="0" err="1"/>
              <a:t>camianin</a:t>
            </a:r>
            <a:r>
              <a:rPr lang="tr-TR" sz="1600" dirty="0"/>
              <a:t> belirlediği süreçler çerçevesinde </a:t>
            </a:r>
            <a:r>
              <a:rPr lang="tr-TR" sz="1600" b="1" dirty="0"/>
              <a:t>seçimle belirlenen</a:t>
            </a:r>
            <a:r>
              <a:rPr lang="tr-TR" sz="1600" dirty="0"/>
              <a:t> ECFA Türkiye temsilcileri (</a:t>
            </a:r>
            <a:r>
              <a:rPr lang="tr-TR" sz="1600" dirty="0" err="1"/>
              <a:t>Restricted</a:t>
            </a:r>
            <a:r>
              <a:rPr lang="tr-TR" sz="1600" dirty="0"/>
              <a:t> ECFA &amp; </a:t>
            </a:r>
            <a:r>
              <a:rPr lang="tr-TR" sz="1600" dirty="0" err="1"/>
              <a:t>Plenary</a:t>
            </a:r>
            <a:r>
              <a:rPr lang="tr-TR" sz="1600" dirty="0"/>
              <a:t> ECFA)  </a:t>
            </a:r>
            <a:r>
              <a:rPr lang="tr-TR" sz="1600" b="1" dirty="0"/>
              <a:t>2018 başında komitedeki görevlerine başladılar</a:t>
            </a:r>
            <a:r>
              <a:rPr lang="tr-TR" sz="1600" dirty="0"/>
              <a:t>. 6 ay sonra TAEK’in yazısıyla </a:t>
            </a:r>
            <a:r>
              <a:rPr lang="tr-TR" sz="1600" b="1" dirty="0"/>
              <a:t>seçilmiş RECFA temsilcisi yerine </a:t>
            </a:r>
            <a:r>
              <a:rPr lang="tr-TR" sz="1600" dirty="0"/>
              <a:t>camianın bilgisi dahilinde olmayan bir </a:t>
            </a:r>
            <a:r>
              <a:rPr lang="tr-TR" sz="1600" b="1" dirty="0"/>
              <a:t>atama</a:t>
            </a:r>
            <a:r>
              <a:rPr lang="tr-TR" sz="1600" dirty="0"/>
              <a:t> yapıldı. İlerleyen sürede (Temmuz 2020) </a:t>
            </a:r>
            <a:r>
              <a:rPr lang="tr-TR" sz="1600" b="1" dirty="0"/>
              <a:t>seçilmiş PECFA temsilcilerinin yerine</a:t>
            </a:r>
            <a:r>
              <a:rPr lang="tr-TR" sz="1600" dirty="0"/>
              <a:t> de camianın bilgisi olmadan TAEK tarafından </a:t>
            </a:r>
            <a:r>
              <a:rPr lang="tr-TR" sz="1600" b="1" dirty="0"/>
              <a:t>temsilciler atandı</a:t>
            </a:r>
            <a:r>
              <a:rPr lang="tr-TR" sz="1600" dirty="0"/>
              <a:t>. </a:t>
            </a:r>
            <a:r>
              <a:rPr lang="tr-TR" sz="1600" dirty="0">
                <a:solidFill>
                  <a:schemeClr val="bg2">
                    <a:lumMod val="50000"/>
                  </a:schemeClr>
                </a:solidFill>
              </a:rPr>
              <a:t>RECFA ve </a:t>
            </a:r>
            <a:r>
              <a:rPr lang="tr-TR" sz="1600" dirty="0" err="1">
                <a:solidFill>
                  <a:schemeClr val="bg2">
                    <a:lumMod val="50000"/>
                  </a:schemeClr>
                </a:solidFill>
              </a:rPr>
              <a:t>PECFA’ya</a:t>
            </a:r>
            <a:r>
              <a:rPr lang="tr-TR" sz="1600" dirty="0">
                <a:solidFill>
                  <a:schemeClr val="bg2">
                    <a:lumMod val="50000"/>
                  </a:schemeClr>
                </a:solidFill>
              </a:rPr>
              <a:t> atamaların ardından yeni temsilcilerin camia ile koordinasyonu ya da teması olmadı.</a:t>
            </a:r>
            <a:endParaRPr lang="tr-TR" sz="1600" b="1" dirty="0">
              <a:solidFill>
                <a:schemeClr val="bg2">
                  <a:lumMod val="50000"/>
                </a:schemeClr>
              </a:solidFill>
            </a:endParaRPr>
          </a:p>
        </p:txBody>
      </p:sp>
    </p:spTree>
    <p:extLst>
      <p:ext uri="{BB962C8B-B14F-4D97-AF65-F5344CB8AC3E}">
        <p14:creationId xmlns:p14="http://schemas.microsoft.com/office/powerpoint/2010/main" val="34409069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6">
                                            <p:txEl>
                                              <p:pRg st="6" end="6"/>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6">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E25B3F51-E521-7A4B-90F1-4A59AD76F3CA}"/>
              </a:ext>
            </a:extLst>
          </p:cNvPr>
          <p:cNvSpPr>
            <a:spLocks noGrp="1"/>
          </p:cNvSpPr>
          <p:nvPr>
            <p:ph type="sldNum" sz="quarter" idx="12"/>
          </p:nvPr>
        </p:nvSpPr>
        <p:spPr>
          <a:xfrm>
            <a:off x="-128016" y="6519037"/>
            <a:ext cx="582168" cy="338963"/>
          </a:xfrm>
        </p:spPr>
        <p:txBody>
          <a:bodyPr/>
          <a:lstStyle/>
          <a:p>
            <a:fld id="{D37B9231-3471-F44A-816A-718D444B216D}" type="slidenum">
              <a:rPr lang="tr-TR" smtClean="0"/>
              <a:t>25</a:t>
            </a:fld>
            <a:endParaRPr lang="tr-TR"/>
          </a:p>
        </p:txBody>
      </p:sp>
      <p:pic>
        <p:nvPicPr>
          <p:cNvPr id="3" name="Picture 2" descr="A white and blue background with text&#10;&#10;Description automatically generated">
            <a:extLst>
              <a:ext uri="{FF2B5EF4-FFF2-40B4-BE49-F238E27FC236}">
                <a16:creationId xmlns:a16="http://schemas.microsoft.com/office/drawing/2014/main" id="{97D8C67C-0C46-344C-A1B4-B5E5307679C9}"/>
              </a:ext>
            </a:extLst>
          </p:cNvPr>
          <p:cNvPicPr>
            <a:picLocks noChangeAspect="1"/>
          </p:cNvPicPr>
          <p:nvPr/>
        </p:nvPicPr>
        <p:blipFill rotWithShape="1">
          <a:blip r:embed="rId2"/>
          <a:srcRect l="9851" r="9699" b="34796"/>
          <a:stretch/>
        </p:blipFill>
        <p:spPr>
          <a:xfrm>
            <a:off x="0" y="0"/>
            <a:ext cx="2588974" cy="2966224"/>
          </a:xfrm>
          <a:prstGeom prst="rect">
            <a:avLst/>
          </a:prstGeom>
        </p:spPr>
      </p:pic>
      <p:sp>
        <p:nvSpPr>
          <p:cNvPr id="4" name="TextBox 3">
            <a:extLst>
              <a:ext uri="{FF2B5EF4-FFF2-40B4-BE49-F238E27FC236}">
                <a16:creationId xmlns:a16="http://schemas.microsoft.com/office/drawing/2014/main" id="{19546F21-3C6B-0E48-B1C0-6F871A443146}"/>
              </a:ext>
            </a:extLst>
          </p:cNvPr>
          <p:cNvSpPr txBox="1"/>
          <p:nvPr/>
        </p:nvSpPr>
        <p:spPr>
          <a:xfrm>
            <a:off x="2374900" y="159953"/>
            <a:ext cx="9690100" cy="461665"/>
          </a:xfrm>
          <a:prstGeom prst="rect">
            <a:avLst/>
          </a:prstGeom>
          <a:noFill/>
        </p:spPr>
        <p:txBody>
          <a:bodyPr wrap="square" rtlCol="0">
            <a:spAutoFit/>
          </a:bodyPr>
          <a:lstStyle/>
          <a:p>
            <a:pPr algn="r"/>
            <a:r>
              <a:rPr lang="en-GB" sz="2400" b="1" dirty="0" err="1">
                <a:solidFill>
                  <a:schemeClr val="tx1">
                    <a:lumMod val="65000"/>
                    <a:lumOff val="35000"/>
                  </a:schemeClr>
                </a:solidFill>
              </a:rPr>
              <a:t>Türkiye</a:t>
            </a:r>
            <a:r>
              <a:rPr lang="en-GB" sz="2400" b="1" dirty="0">
                <a:solidFill>
                  <a:schemeClr val="tx1">
                    <a:lumMod val="65000"/>
                    <a:lumOff val="35000"/>
                  </a:schemeClr>
                </a:solidFill>
              </a:rPr>
              <a:t> </a:t>
            </a:r>
            <a:r>
              <a:rPr lang="en-GB" sz="2400" b="1" dirty="0" err="1">
                <a:solidFill>
                  <a:schemeClr val="tx1">
                    <a:lumMod val="65000"/>
                    <a:lumOff val="35000"/>
                  </a:schemeClr>
                </a:solidFill>
              </a:rPr>
              <a:t>Deneysel</a:t>
            </a:r>
            <a:r>
              <a:rPr lang="en-GB" sz="2400" b="1" dirty="0">
                <a:solidFill>
                  <a:schemeClr val="tx1">
                    <a:lumMod val="65000"/>
                    <a:lumOff val="35000"/>
                  </a:schemeClr>
                </a:solidFill>
              </a:rPr>
              <a:t> </a:t>
            </a:r>
            <a:r>
              <a:rPr lang="en-GB" sz="2400" b="1" dirty="0" err="1">
                <a:solidFill>
                  <a:schemeClr val="tx1">
                    <a:lumMod val="65000"/>
                    <a:lumOff val="35000"/>
                  </a:schemeClr>
                </a:solidFill>
              </a:rPr>
              <a:t>Parçacık</a:t>
            </a:r>
            <a:r>
              <a:rPr lang="en-GB" sz="2400" b="1" dirty="0">
                <a:solidFill>
                  <a:schemeClr val="tx1">
                    <a:lumMod val="65000"/>
                    <a:lumOff val="35000"/>
                  </a:schemeClr>
                </a:solidFill>
              </a:rPr>
              <a:t> </a:t>
            </a:r>
            <a:r>
              <a:rPr lang="en-GB" sz="2400" b="1" dirty="0" err="1">
                <a:solidFill>
                  <a:schemeClr val="tx1">
                    <a:lumMod val="65000"/>
                    <a:lumOff val="35000"/>
                  </a:schemeClr>
                </a:solidFill>
              </a:rPr>
              <a:t>Fiziği</a:t>
            </a:r>
            <a:r>
              <a:rPr lang="en-GB" sz="2400" b="1" dirty="0">
                <a:solidFill>
                  <a:schemeClr val="tx1">
                    <a:lumMod val="65000"/>
                    <a:lumOff val="35000"/>
                  </a:schemeClr>
                </a:solidFill>
              </a:rPr>
              <a:t> </a:t>
            </a:r>
            <a:r>
              <a:rPr lang="en-GB" sz="2400" b="1" dirty="0" err="1">
                <a:solidFill>
                  <a:schemeClr val="tx1">
                    <a:lumMod val="65000"/>
                    <a:lumOff val="35000"/>
                  </a:schemeClr>
                </a:solidFill>
              </a:rPr>
              <a:t>Camiası</a:t>
            </a:r>
            <a:endParaRPr lang="en-GB" sz="2400" b="1" dirty="0">
              <a:solidFill>
                <a:schemeClr val="bg1">
                  <a:lumMod val="50000"/>
                </a:schemeClr>
              </a:solidFill>
            </a:endParaRPr>
          </a:p>
        </p:txBody>
      </p:sp>
      <p:sp>
        <p:nvSpPr>
          <p:cNvPr id="5" name="TextBox 4">
            <a:extLst>
              <a:ext uri="{FF2B5EF4-FFF2-40B4-BE49-F238E27FC236}">
                <a16:creationId xmlns:a16="http://schemas.microsoft.com/office/drawing/2014/main" id="{7EF55C9B-BD55-3F4C-9817-13A9AC5B0C29}"/>
              </a:ext>
            </a:extLst>
          </p:cNvPr>
          <p:cNvSpPr txBox="1"/>
          <p:nvPr/>
        </p:nvSpPr>
        <p:spPr>
          <a:xfrm>
            <a:off x="6945459" y="1397894"/>
            <a:ext cx="5010487" cy="5016758"/>
          </a:xfrm>
          <a:prstGeom prst="rect">
            <a:avLst/>
          </a:prstGeom>
          <a:noFill/>
        </p:spPr>
        <p:txBody>
          <a:bodyPr wrap="square" rtlCol="0">
            <a:spAutoFit/>
          </a:bodyPr>
          <a:lstStyle/>
          <a:p>
            <a:r>
              <a:rPr lang="en-GB" sz="2000" dirty="0" err="1"/>
              <a:t>Türkiye</a:t>
            </a:r>
            <a:r>
              <a:rPr lang="en-GB" sz="2000" dirty="0"/>
              <a:t> </a:t>
            </a:r>
            <a:r>
              <a:rPr lang="en-GB" sz="2000" dirty="0" err="1"/>
              <a:t>Deneysel</a:t>
            </a:r>
            <a:r>
              <a:rPr lang="en-GB" sz="2000" dirty="0"/>
              <a:t> </a:t>
            </a:r>
            <a:r>
              <a:rPr lang="en-GB" sz="2000" dirty="0" err="1"/>
              <a:t>Parçacık</a:t>
            </a:r>
            <a:r>
              <a:rPr lang="en-GB" sz="2000" dirty="0"/>
              <a:t> </a:t>
            </a:r>
            <a:r>
              <a:rPr lang="en-GB" sz="2000" dirty="0" err="1"/>
              <a:t>Fiziği</a:t>
            </a:r>
            <a:r>
              <a:rPr lang="en-GB" sz="2000" dirty="0"/>
              <a:t> </a:t>
            </a:r>
            <a:r>
              <a:rPr lang="en-GB" sz="2000" dirty="0" err="1"/>
              <a:t>Camiası</a:t>
            </a:r>
            <a:r>
              <a:rPr lang="en-GB" sz="2000" dirty="0"/>
              <a:t> </a:t>
            </a:r>
            <a:r>
              <a:rPr lang="en-GB" sz="2000" dirty="0" err="1"/>
              <a:t>uluslararası</a:t>
            </a:r>
            <a:r>
              <a:rPr lang="en-GB" sz="2000" dirty="0"/>
              <a:t> </a:t>
            </a:r>
            <a:r>
              <a:rPr lang="en-GB" sz="2000" dirty="0" err="1"/>
              <a:t>standartlarda</a:t>
            </a:r>
            <a:r>
              <a:rPr lang="en-GB" sz="2000" dirty="0"/>
              <a:t> </a:t>
            </a:r>
            <a:r>
              <a:rPr lang="en-GB" sz="2000" dirty="0" err="1"/>
              <a:t>bir</a:t>
            </a:r>
            <a:r>
              <a:rPr lang="en-GB" sz="2000" dirty="0"/>
              <a:t> </a:t>
            </a:r>
            <a:r>
              <a:rPr lang="en-GB" sz="2000" dirty="0" err="1"/>
              <a:t>organizasyon</a:t>
            </a:r>
            <a:r>
              <a:rPr lang="en-GB" sz="2000" dirty="0"/>
              <a:t> </a:t>
            </a:r>
            <a:r>
              <a:rPr lang="en-GB" sz="2000" dirty="0" err="1"/>
              <a:t>yapısı</a:t>
            </a:r>
            <a:r>
              <a:rPr lang="en-GB" sz="2000" dirty="0"/>
              <a:t> </a:t>
            </a:r>
            <a:r>
              <a:rPr lang="en-GB" sz="2000" dirty="0" err="1"/>
              <a:t>oluşturarak</a:t>
            </a:r>
            <a:r>
              <a:rPr lang="en-GB" sz="2000" dirty="0"/>
              <a:t> </a:t>
            </a:r>
            <a:r>
              <a:rPr lang="en-GB" sz="2000" dirty="0" err="1"/>
              <a:t>kendi</a:t>
            </a:r>
            <a:r>
              <a:rPr lang="en-GB" sz="2000" dirty="0"/>
              <a:t> </a:t>
            </a:r>
            <a:r>
              <a:rPr lang="en-GB" sz="2000" dirty="0" err="1"/>
              <a:t>temsiliyetini</a:t>
            </a:r>
            <a:r>
              <a:rPr lang="en-GB" sz="2000" dirty="0"/>
              <a:t> </a:t>
            </a:r>
            <a:r>
              <a:rPr lang="en-GB" sz="2000" dirty="0" err="1"/>
              <a:t>sağladı</a:t>
            </a:r>
            <a:r>
              <a:rPr lang="en-GB" sz="2000" dirty="0"/>
              <a:t>.</a:t>
            </a:r>
          </a:p>
          <a:p>
            <a:endParaRPr lang="en-GB" sz="2000" dirty="0"/>
          </a:p>
          <a:p>
            <a:r>
              <a:rPr lang="en-GB" sz="2000" dirty="0" err="1"/>
              <a:t>İlgili</a:t>
            </a:r>
            <a:r>
              <a:rPr lang="en-GB" sz="2000" dirty="0"/>
              <a:t> </a:t>
            </a:r>
            <a:r>
              <a:rPr lang="en-GB" sz="2000" dirty="0" err="1"/>
              <a:t>kurumların</a:t>
            </a:r>
            <a:r>
              <a:rPr lang="en-GB" sz="2000" dirty="0"/>
              <a:t> </a:t>
            </a:r>
            <a:r>
              <a:rPr lang="en-GB" sz="2000" dirty="0" err="1"/>
              <a:t>bu</a:t>
            </a:r>
            <a:r>
              <a:rPr lang="en-GB" sz="2000" dirty="0"/>
              <a:t> </a:t>
            </a:r>
            <a:r>
              <a:rPr lang="en-GB" sz="2000" dirty="0" err="1"/>
              <a:t>temsiliyeti</a:t>
            </a:r>
            <a:r>
              <a:rPr lang="en-GB" sz="2000" dirty="0"/>
              <a:t> </a:t>
            </a:r>
            <a:r>
              <a:rPr lang="en-GB" sz="2000" dirty="0" err="1"/>
              <a:t>ve</a:t>
            </a:r>
            <a:r>
              <a:rPr lang="en-GB" sz="2000" dirty="0"/>
              <a:t> </a:t>
            </a:r>
            <a:r>
              <a:rPr lang="en-GB" sz="2000" dirty="0" err="1"/>
              <a:t>camianın</a:t>
            </a:r>
            <a:r>
              <a:rPr lang="en-GB" sz="2000" dirty="0"/>
              <a:t> </a:t>
            </a:r>
            <a:r>
              <a:rPr lang="en-GB" sz="2000" dirty="0" err="1"/>
              <a:t>iradesini</a:t>
            </a:r>
            <a:r>
              <a:rPr lang="en-GB" sz="2000" dirty="0"/>
              <a:t> </a:t>
            </a:r>
            <a:r>
              <a:rPr lang="en-GB" sz="2000" dirty="0" err="1"/>
              <a:t>dikkate</a:t>
            </a:r>
            <a:r>
              <a:rPr lang="en-GB" sz="2000" dirty="0"/>
              <a:t> </a:t>
            </a:r>
            <a:r>
              <a:rPr lang="en-GB" sz="2000" dirty="0" err="1"/>
              <a:t>almamaları</a:t>
            </a:r>
            <a:r>
              <a:rPr lang="en-GB" sz="2000" dirty="0"/>
              <a:t>, </a:t>
            </a:r>
            <a:r>
              <a:rPr lang="en-GB" sz="2000" dirty="0" err="1"/>
              <a:t>camiada</a:t>
            </a:r>
            <a:r>
              <a:rPr lang="en-GB" sz="2000" dirty="0"/>
              <a:t> </a:t>
            </a:r>
            <a:r>
              <a:rPr lang="en-GB" sz="2000" dirty="0" err="1"/>
              <a:t>ve</a:t>
            </a:r>
            <a:r>
              <a:rPr lang="en-GB" sz="2000" dirty="0"/>
              <a:t> </a:t>
            </a:r>
            <a:r>
              <a:rPr lang="en-GB" sz="2000" dirty="0" err="1"/>
              <a:t>üst</a:t>
            </a:r>
            <a:r>
              <a:rPr lang="en-GB" sz="2000" dirty="0"/>
              <a:t> </a:t>
            </a:r>
            <a:r>
              <a:rPr lang="en-GB" sz="2000" dirty="0" err="1"/>
              <a:t>kurul</a:t>
            </a:r>
            <a:r>
              <a:rPr lang="en-GB" sz="2000" dirty="0"/>
              <a:t> </a:t>
            </a:r>
            <a:r>
              <a:rPr lang="en-GB" sz="2000" dirty="0" err="1"/>
              <a:t>üyelerinde</a:t>
            </a:r>
            <a:r>
              <a:rPr lang="en-GB" sz="2000" dirty="0"/>
              <a:t> </a:t>
            </a:r>
            <a:r>
              <a:rPr lang="en-GB" sz="2000" dirty="0" err="1"/>
              <a:t>motivasyon</a:t>
            </a:r>
            <a:r>
              <a:rPr lang="en-GB" sz="2000" dirty="0"/>
              <a:t> </a:t>
            </a:r>
            <a:r>
              <a:rPr lang="en-GB" sz="2000" dirty="0" err="1"/>
              <a:t>düşüklüğü</a:t>
            </a:r>
            <a:r>
              <a:rPr lang="en-GB" sz="2000" dirty="0"/>
              <a:t> </a:t>
            </a:r>
            <a:r>
              <a:rPr lang="en-GB" sz="2000" dirty="0" err="1"/>
              <a:t>yarattı</a:t>
            </a:r>
            <a:r>
              <a:rPr lang="en-GB" sz="2000" dirty="0"/>
              <a:t>. 2016-2019 </a:t>
            </a:r>
            <a:r>
              <a:rPr lang="en-GB" sz="2000" dirty="0" err="1"/>
              <a:t>yılında</a:t>
            </a:r>
            <a:r>
              <a:rPr lang="en-GB" sz="2000" dirty="0"/>
              <a:t> </a:t>
            </a:r>
            <a:r>
              <a:rPr lang="en-GB" sz="2000" dirty="0" err="1"/>
              <a:t>görev</a:t>
            </a:r>
            <a:r>
              <a:rPr lang="en-GB" sz="2000" dirty="0"/>
              <a:t> </a:t>
            </a:r>
            <a:r>
              <a:rPr lang="en-GB" sz="2000" dirty="0" err="1"/>
              <a:t>yapmış</a:t>
            </a:r>
            <a:r>
              <a:rPr lang="en-GB" sz="2000" dirty="0"/>
              <a:t> </a:t>
            </a:r>
            <a:r>
              <a:rPr lang="en-GB" sz="2000" dirty="0" err="1"/>
              <a:t>olan</a:t>
            </a:r>
            <a:r>
              <a:rPr lang="en-GB" sz="2000" dirty="0"/>
              <a:t> </a:t>
            </a:r>
            <a:r>
              <a:rPr lang="en-GB" sz="2000" dirty="0" err="1"/>
              <a:t>üst</a:t>
            </a:r>
            <a:r>
              <a:rPr lang="en-GB" sz="2000" dirty="0"/>
              <a:t> </a:t>
            </a:r>
            <a:r>
              <a:rPr lang="en-GB" sz="2000" dirty="0" err="1"/>
              <a:t>kurul</a:t>
            </a:r>
            <a:r>
              <a:rPr lang="en-GB" sz="2000" dirty="0"/>
              <a:t> </a:t>
            </a:r>
            <a:r>
              <a:rPr lang="en-GB" sz="2000" dirty="0" err="1"/>
              <a:t>yerine</a:t>
            </a:r>
            <a:r>
              <a:rPr lang="en-GB" sz="2000" dirty="0"/>
              <a:t> </a:t>
            </a:r>
            <a:r>
              <a:rPr lang="en-GB" sz="2000" dirty="0" err="1"/>
              <a:t>yeni</a:t>
            </a:r>
            <a:r>
              <a:rPr lang="en-GB" sz="2000" dirty="0"/>
              <a:t> </a:t>
            </a:r>
            <a:r>
              <a:rPr lang="en-GB" sz="2000" dirty="0" err="1"/>
              <a:t>bir</a:t>
            </a:r>
            <a:r>
              <a:rPr lang="en-GB" sz="2000" dirty="0"/>
              <a:t> </a:t>
            </a:r>
            <a:r>
              <a:rPr lang="en-GB" sz="2000" dirty="0" err="1"/>
              <a:t>temsil</a:t>
            </a:r>
            <a:r>
              <a:rPr lang="en-GB" sz="2000" dirty="0"/>
              <a:t> </a:t>
            </a:r>
            <a:r>
              <a:rPr lang="en-GB" sz="2000" dirty="0" err="1"/>
              <a:t>kurulu</a:t>
            </a:r>
            <a:r>
              <a:rPr lang="en-GB" sz="2000" dirty="0"/>
              <a:t> </a:t>
            </a:r>
            <a:r>
              <a:rPr lang="en-GB" sz="2000" dirty="0" err="1"/>
              <a:t>seçimi</a:t>
            </a:r>
            <a:r>
              <a:rPr lang="en-GB" sz="2000" dirty="0"/>
              <a:t> </a:t>
            </a:r>
            <a:r>
              <a:rPr lang="en-GB" sz="2000" dirty="0" err="1"/>
              <a:t>henüz</a:t>
            </a:r>
            <a:r>
              <a:rPr lang="en-GB" sz="2000" dirty="0"/>
              <a:t> </a:t>
            </a:r>
            <a:r>
              <a:rPr lang="en-GB" sz="2000" dirty="0" err="1"/>
              <a:t>gerçekleşmedi</a:t>
            </a:r>
            <a:r>
              <a:rPr lang="en-GB" sz="2000" dirty="0"/>
              <a:t>. </a:t>
            </a:r>
          </a:p>
          <a:p>
            <a:endParaRPr lang="en-GB" sz="2000" dirty="0"/>
          </a:p>
          <a:p>
            <a:r>
              <a:rPr lang="en-GB" sz="2000" dirty="0" err="1"/>
              <a:t>Türkiye</a:t>
            </a:r>
            <a:r>
              <a:rPr lang="en-GB" sz="2000" dirty="0"/>
              <a:t> </a:t>
            </a:r>
            <a:r>
              <a:rPr lang="en-GB" sz="2000" dirty="0" err="1"/>
              <a:t>Deneysel</a:t>
            </a:r>
            <a:r>
              <a:rPr lang="en-GB" sz="2000" dirty="0"/>
              <a:t> </a:t>
            </a:r>
            <a:r>
              <a:rPr lang="en-GB" sz="2000" dirty="0" err="1"/>
              <a:t>Parçacık</a:t>
            </a:r>
            <a:r>
              <a:rPr lang="en-GB" sz="2000" dirty="0"/>
              <a:t> </a:t>
            </a:r>
            <a:r>
              <a:rPr lang="en-GB" sz="2000" dirty="0" err="1"/>
              <a:t>Fiziği</a:t>
            </a:r>
            <a:r>
              <a:rPr lang="en-GB" sz="2000" dirty="0"/>
              <a:t> </a:t>
            </a:r>
            <a:r>
              <a:rPr lang="en-GB" sz="2000" dirty="0" err="1"/>
              <a:t>İletişim</a:t>
            </a:r>
            <a:r>
              <a:rPr lang="en-GB" sz="2000" dirty="0"/>
              <a:t> </a:t>
            </a:r>
            <a:r>
              <a:rPr lang="en-GB" sz="2000" dirty="0" err="1"/>
              <a:t>Platformuna</a:t>
            </a:r>
            <a:r>
              <a:rPr lang="en-GB" sz="2000" dirty="0"/>
              <a:t> ait </a:t>
            </a:r>
            <a:r>
              <a:rPr lang="en-GB" sz="2000" dirty="0" err="1"/>
              <a:t>tüm</a:t>
            </a:r>
            <a:r>
              <a:rPr lang="en-GB" sz="2000" dirty="0"/>
              <a:t> </a:t>
            </a:r>
            <a:r>
              <a:rPr lang="en-GB" sz="2000" dirty="0" err="1"/>
              <a:t>toplantılara</a:t>
            </a:r>
            <a:r>
              <a:rPr lang="en-GB" sz="2000" dirty="0"/>
              <a:t> </a:t>
            </a:r>
            <a:r>
              <a:rPr lang="en-GB" sz="2000" dirty="0" err="1"/>
              <a:t>ve</a:t>
            </a:r>
            <a:r>
              <a:rPr lang="en-GB" sz="2000" dirty="0"/>
              <a:t> </a:t>
            </a:r>
            <a:r>
              <a:rPr lang="en-GB" sz="2000" dirty="0" err="1"/>
              <a:t>çalışmalara</a:t>
            </a:r>
            <a:r>
              <a:rPr lang="en-GB" sz="2000" dirty="0"/>
              <a:t> ait </a:t>
            </a:r>
            <a:r>
              <a:rPr lang="en-GB" sz="2000" dirty="0" err="1"/>
              <a:t>detaylar</a:t>
            </a:r>
            <a:r>
              <a:rPr lang="en-GB" sz="2000" dirty="0"/>
              <a:t> </a:t>
            </a:r>
            <a:r>
              <a:rPr lang="en-GB" sz="2000" dirty="0">
                <a:hlinkClick r:id="rId3"/>
              </a:rPr>
              <a:t>https://indico.global/category/227/</a:t>
            </a:r>
            <a:r>
              <a:rPr lang="en-GB" sz="2000" dirty="0"/>
              <a:t> </a:t>
            </a:r>
            <a:r>
              <a:rPr lang="en-GB" sz="2000" dirty="0" err="1"/>
              <a:t>adresinde</a:t>
            </a:r>
            <a:r>
              <a:rPr lang="en-GB" sz="2000" dirty="0"/>
              <a:t> </a:t>
            </a:r>
            <a:r>
              <a:rPr lang="en-GB" sz="2000" dirty="0" err="1"/>
              <a:t>görülebilir</a:t>
            </a:r>
            <a:r>
              <a:rPr lang="en-GB" sz="2000" dirty="0"/>
              <a:t>.</a:t>
            </a:r>
          </a:p>
        </p:txBody>
      </p:sp>
      <p:pic>
        <p:nvPicPr>
          <p:cNvPr id="7" name="Picture 6">
            <a:extLst>
              <a:ext uri="{FF2B5EF4-FFF2-40B4-BE49-F238E27FC236}">
                <a16:creationId xmlns:a16="http://schemas.microsoft.com/office/drawing/2014/main" id="{6BD379AF-D1A1-7E4C-B4B1-CD1F2926E989}"/>
              </a:ext>
            </a:extLst>
          </p:cNvPr>
          <p:cNvPicPr>
            <a:picLocks noChangeAspect="1"/>
          </p:cNvPicPr>
          <p:nvPr/>
        </p:nvPicPr>
        <p:blipFill rotWithShape="1">
          <a:blip r:embed="rId4"/>
          <a:srcRect l="29296" t="13062" r="22389" b="5870"/>
          <a:stretch/>
        </p:blipFill>
        <p:spPr>
          <a:xfrm>
            <a:off x="3059251" y="31318"/>
            <a:ext cx="3240000" cy="3397682"/>
          </a:xfrm>
          <a:prstGeom prst="rect">
            <a:avLst/>
          </a:prstGeom>
        </p:spPr>
      </p:pic>
      <p:pic>
        <p:nvPicPr>
          <p:cNvPr id="8" name="Picture 7">
            <a:extLst>
              <a:ext uri="{FF2B5EF4-FFF2-40B4-BE49-F238E27FC236}">
                <a16:creationId xmlns:a16="http://schemas.microsoft.com/office/drawing/2014/main" id="{9E2C5BE0-F671-DF4E-AB2E-B38C35A76F2E}"/>
              </a:ext>
            </a:extLst>
          </p:cNvPr>
          <p:cNvPicPr>
            <a:picLocks noChangeAspect="1"/>
          </p:cNvPicPr>
          <p:nvPr/>
        </p:nvPicPr>
        <p:blipFill rotWithShape="1">
          <a:blip r:embed="rId5"/>
          <a:srcRect l="29296" t="13063" r="22389" b="10236"/>
          <a:stretch/>
        </p:blipFill>
        <p:spPr>
          <a:xfrm>
            <a:off x="3059251" y="3429000"/>
            <a:ext cx="3240000" cy="3214723"/>
          </a:xfrm>
          <a:prstGeom prst="rect">
            <a:avLst/>
          </a:prstGeom>
        </p:spPr>
      </p:pic>
      <p:sp>
        <p:nvSpPr>
          <p:cNvPr id="10" name="TextBox 9">
            <a:extLst>
              <a:ext uri="{FF2B5EF4-FFF2-40B4-BE49-F238E27FC236}">
                <a16:creationId xmlns:a16="http://schemas.microsoft.com/office/drawing/2014/main" id="{FD5046F2-0F5E-8446-93F1-3ABA6B388EBC}"/>
              </a:ext>
            </a:extLst>
          </p:cNvPr>
          <p:cNvSpPr txBox="1"/>
          <p:nvPr/>
        </p:nvSpPr>
        <p:spPr>
          <a:xfrm>
            <a:off x="163068" y="3340639"/>
            <a:ext cx="2352920" cy="2585323"/>
          </a:xfrm>
          <a:prstGeom prst="rect">
            <a:avLst/>
          </a:prstGeom>
          <a:noFill/>
        </p:spPr>
        <p:txBody>
          <a:bodyPr wrap="square">
            <a:spAutoFit/>
          </a:bodyPr>
          <a:lstStyle/>
          <a:p>
            <a:r>
              <a:rPr lang="tr-TR" dirty="0">
                <a:hlinkClick r:id="rId6"/>
              </a:rPr>
              <a:t>https://indico.global/event/15350/contributions/140117/</a:t>
            </a:r>
            <a:r>
              <a:rPr lang="tr-TR" dirty="0"/>
              <a:t> adresinde geçmişteki çeşitli TAEK ve TÜBİTAK toplantılarında yapılmış sunumlardan bazıları arşiv amacıyla yüklüdür. </a:t>
            </a:r>
          </a:p>
        </p:txBody>
      </p:sp>
    </p:spTree>
    <p:extLst>
      <p:ext uri="{BB962C8B-B14F-4D97-AF65-F5344CB8AC3E}">
        <p14:creationId xmlns:p14="http://schemas.microsoft.com/office/powerpoint/2010/main" val="10733823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8"/>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5">
                                            <p:txEl>
                                              <p:pRg st="4" end="4"/>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E25B3F51-E521-7A4B-90F1-4A59AD76F3CA}"/>
              </a:ext>
            </a:extLst>
          </p:cNvPr>
          <p:cNvSpPr>
            <a:spLocks noGrp="1"/>
          </p:cNvSpPr>
          <p:nvPr>
            <p:ph type="sldNum" sz="quarter" idx="12"/>
          </p:nvPr>
        </p:nvSpPr>
        <p:spPr>
          <a:xfrm>
            <a:off x="-128016" y="6519037"/>
            <a:ext cx="582168" cy="338963"/>
          </a:xfrm>
        </p:spPr>
        <p:txBody>
          <a:bodyPr/>
          <a:lstStyle/>
          <a:p>
            <a:fld id="{D37B9231-3471-F44A-816A-718D444B216D}" type="slidenum">
              <a:rPr lang="tr-TR" smtClean="0"/>
              <a:t>26</a:t>
            </a:fld>
            <a:endParaRPr lang="tr-TR"/>
          </a:p>
        </p:txBody>
      </p:sp>
      <p:pic>
        <p:nvPicPr>
          <p:cNvPr id="3" name="Picture 2">
            <a:extLst>
              <a:ext uri="{FF2B5EF4-FFF2-40B4-BE49-F238E27FC236}">
                <a16:creationId xmlns:a16="http://schemas.microsoft.com/office/drawing/2014/main" id="{CA9BDB36-FE21-6843-A5CF-DFF1F6C57A7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89209"/>
            <a:ext cx="12192000" cy="66738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8924967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E25B3F51-E521-7A4B-90F1-4A59AD76F3CA}"/>
              </a:ext>
            </a:extLst>
          </p:cNvPr>
          <p:cNvSpPr>
            <a:spLocks noGrp="1"/>
          </p:cNvSpPr>
          <p:nvPr>
            <p:ph type="sldNum" sz="quarter" idx="12"/>
          </p:nvPr>
        </p:nvSpPr>
        <p:spPr>
          <a:xfrm>
            <a:off x="-128016" y="6519037"/>
            <a:ext cx="582168" cy="338963"/>
          </a:xfrm>
        </p:spPr>
        <p:txBody>
          <a:bodyPr/>
          <a:lstStyle/>
          <a:p>
            <a:fld id="{D37B9231-3471-F44A-816A-718D444B216D}" type="slidenum">
              <a:rPr lang="tr-TR" smtClean="0"/>
              <a:t>27</a:t>
            </a:fld>
            <a:endParaRPr lang="tr-TR"/>
          </a:p>
        </p:txBody>
      </p:sp>
      <p:sp>
        <p:nvSpPr>
          <p:cNvPr id="4" name="TextBox 3">
            <a:extLst>
              <a:ext uri="{FF2B5EF4-FFF2-40B4-BE49-F238E27FC236}">
                <a16:creationId xmlns:a16="http://schemas.microsoft.com/office/drawing/2014/main" id="{910AD3DD-46E8-DF42-8FC9-6213313A307F}"/>
              </a:ext>
            </a:extLst>
          </p:cNvPr>
          <p:cNvSpPr txBox="1"/>
          <p:nvPr/>
        </p:nvSpPr>
        <p:spPr>
          <a:xfrm>
            <a:off x="4559517" y="797510"/>
            <a:ext cx="6458374" cy="5262979"/>
          </a:xfrm>
          <a:prstGeom prst="rect">
            <a:avLst/>
          </a:prstGeom>
          <a:noFill/>
        </p:spPr>
        <p:txBody>
          <a:bodyPr wrap="square">
            <a:spAutoFit/>
          </a:bodyPr>
          <a:lstStyle/>
          <a:p>
            <a:pPr algn="ctr"/>
            <a:r>
              <a:rPr lang="tr-TR" sz="2400" dirty="0"/>
              <a:t>Bu yıl altıncısı düzenlenen </a:t>
            </a:r>
            <a:r>
              <a:rPr lang="tr-TR" sz="2400" dirty="0" err="1"/>
              <a:t>çalıştay</a:t>
            </a:r>
            <a:r>
              <a:rPr lang="tr-TR" sz="2400" dirty="0"/>
              <a:t> serisine katkı ve katılımınız için teşekkürler.</a:t>
            </a:r>
          </a:p>
          <a:p>
            <a:pPr algn="ctr"/>
            <a:endParaRPr lang="tr-TR" sz="2400" dirty="0"/>
          </a:p>
          <a:p>
            <a:pPr algn="ctr"/>
            <a:r>
              <a:rPr lang="tr-TR" sz="2400" dirty="0"/>
              <a:t>Ayrıca, </a:t>
            </a:r>
            <a:r>
              <a:rPr lang="tr-TR" sz="2400" dirty="0" err="1"/>
              <a:t>çalıştay</a:t>
            </a:r>
            <a:r>
              <a:rPr lang="tr-TR" sz="2400" dirty="0"/>
              <a:t> organizasyonunda yer alan Düzenleme Kurulu üyeleri ile Bilimsel Programın hazırlanmasını sağlayan Bilim Kurulu üyelerine</a:t>
            </a:r>
          </a:p>
          <a:p>
            <a:pPr algn="ctr"/>
            <a:r>
              <a:rPr lang="tr-TR" sz="2400" dirty="0"/>
              <a:t>ve İSU-YEPAF çalışmalarına destekleri için İstinye </a:t>
            </a:r>
            <a:r>
              <a:rPr lang="tr-TR" sz="2400" dirty="0" err="1"/>
              <a:t>Üniveristesi</a:t>
            </a:r>
            <a:r>
              <a:rPr lang="tr-TR" sz="2400" dirty="0"/>
              <a:t> Rektörlüğüne </a:t>
            </a:r>
          </a:p>
          <a:p>
            <a:pPr algn="ctr"/>
            <a:r>
              <a:rPr lang="tr-TR" sz="2400" dirty="0"/>
              <a:t>çok teşekkürler.</a:t>
            </a:r>
          </a:p>
          <a:p>
            <a:pPr algn="ctr"/>
            <a:endParaRPr lang="tr-TR" sz="2400" dirty="0"/>
          </a:p>
          <a:p>
            <a:pPr algn="ctr"/>
            <a:r>
              <a:rPr lang="tr-TR" sz="2400" dirty="0"/>
              <a:t>Organizasyon desteği için TÜBİTAK 2223-B programına teşekkür ederiz.</a:t>
            </a:r>
          </a:p>
          <a:p>
            <a:pPr algn="ctr"/>
            <a:endParaRPr lang="tr-TR" sz="2400" dirty="0"/>
          </a:p>
          <a:p>
            <a:pPr algn="ctr"/>
            <a:r>
              <a:rPr lang="tr-TR" sz="2400" dirty="0"/>
              <a:t>Verimli bir </a:t>
            </a:r>
            <a:r>
              <a:rPr lang="tr-TR" sz="2400" dirty="0" err="1"/>
              <a:t>çalıştay</a:t>
            </a:r>
            <a:r>
              <a:rPr lang="tr-TR" sz="2400" dirty="0"/>
              <a:t> olması dileğiyle…</a:t>
            </a:r>
          </a:p>
        </p:txBody>
      </p:sp>
      <p:pic>
        <p:nvPicPr>
          <p:cNvPr id="5" name="Picture 4" descr="A white and blue background with text&#10;&#10;Description automatically generated">
            <a:extLst>
              <a:ext uri="{FF2B5EF4-FFF2-40B4-BE49-F238E27FC236}">
                <a16:creationId xmlns:a16="http://schemas.microsoft.com/office/drawing/2014/main" id="{3176323A-1FAA-E543-92EC-64B79510AEB3}"/>
              </a:ext>
            </a:extLst>
          </p:cNvPr>
          <p:cNvPicPr>
            <a:picLocks noChangeAspect="1"/>
          </p:cNvPicPr>
          <p:nvPr/>
        </p:nvPicPr>
        <p:blipFill rotWithShape="1">
          <a:blip r:embed="rId2"/>
          <a:srcRect l="9851" r="9699"/>
          <a:stretch/>
        </p:blipFill>
        <p:spPr>
          <a:xfrm>
            <a:off x="-17151" y="0"/>
            <a:ext cx="3902927" cy="6858000"/>
          </a:xfrm>
          <a:prstGeom prst="rect">
            <a:avLst/>
          </a:prstGeom>
        </p:spPr>
      </p:pic>
    </p:spTree>
    <p:extLst>
      <p:ext uri="{BB962C8B-B14F-4D97-AF65-F5344CB8AC3E}">
        <p14:creationId xmlns:p14="http://schemas.microsoft.com/office/powerpoint/2010/main" val="229253998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E25B3F51-E521-7A4B-90F1-4A59AD76F3CA}"/>
              </a:ext>
            </a:extLst>
          </p:cNvPr>
          <p:cNvSpPr>
            <a:spLocks noGrp="1"/>
          </p:cNvSpPr>
          <p:nvPr>
            <p:ph type="sldNum" sz="quarter" idx="12"/>
          </p:nvPr>
        </p:nvSpPr>
        <p:spPr>
          <a:xfrm>
            <a:off x="-128016" y="6519037"/>
            <a:ext cx="582168" cy="338963"/>
          </a:xfrm>
        </p:spPr>
        <p:txBody>
          <a:bodyPr/>
          <a:lstStyle/>
          <a:p>
            <a:fld id="{D37B9231-3471-F44A-816A-718D444B216D}" type="slidenum">
              <a:rPr lang="tr-TR" smtClean="0"/>
              <a:t>3</a:t>
            </a:fld>
            <a:endParaRPr lang="tr-TR"/>
          </a:p>
        </p:txBody>
      </p:sp>
      <p:pic>
        <p:nvPicPr>
          <p:cNvPr id="3" name="Picture 2" descr="A white and blue background with text&#10;&#10;Description automatically generated">
            <a:extLst>
              <a:ext uri="{FF2B5EF4-FFF2-40B4-BE49-F238E27FC236}">
                <a16:creationId xmlns:a16="http://schemas.microsoft.com/office/drawing/2014/main" id="{585448BE-9E9E-F043-834C-5093A212C114}"/>
              </a:ext>
            </a:extLst>
          </p:cNvPr>
          <p:cNvPicPr>
            <a:picLocks noChangeAspect="1"/>
          </p:cNvPicPr>
          <p:nvPr/>
        </p:nvPicPr>
        <p:blipFill rotWithShape="1">
          <a:blip r:embed="rId2"/>
          <a:srcRect l="9851" r="9699" b="34796"/>
          <a:stretch/>
        </p:blipFill>
        <p:spPr>
          <a:xfrm>
            <a:off x="0" y="0"/>
            <a:ext cx="2588974" cy="2966224"/>
          </a:xfrm>
          <a:prstGeom prst="rect">
            <a:avLst/>
          </a:prstGeom>
        </p:spPr>
      </p:pic>
      <p:sp>
        <p:nvSpPr>
          <p:cNvPr id="4" name="TextBox 3">
            <a:extLst>
              <a:ext uri="{FF2B5EF4-FFF2-40B4-BE49-F238E27FC236}">
                <a16:creationId xmlns:a16="http://schemas.microsoft.com/office/drawing/2014/main" id="{0A2B39DC-0A65-6145-8E89-6A118810DCE0}"/>
              </a:ext>
            </a:extLst>
          </p:cNvPr>
          <p:cNvSpPr txBox="1"/>
          <p:nvPr/>
        </p:nvSpPr>
        <p:spPr>
          <a:xfrm>
            <a:off x="3248439" y="870637"/>
            <a:ext cx="8386970" cy="5878532"/>
          </a:xfrm>
          <a:prstGeom prst="rect">
            <a:avLst/>
          </a:prstGeom>
          <a:noFill/>
        </p:spPr>
        <p:txBody>
          <a:bodyPr wrap="square" rtlCol="0">
            <a:spAutoFit/>
          </a:bodyPr>
          <a:lstStyle/>
          <a:p>
            <a:r>
              <a:rPr lang="en-GB" b="1" dirty="0"/>
              <a:t>İstanbul </a:t>
            </a:r>
            <a:r>
              <a:rPr lang="en-GB" b="1" dirty="0" err="1"/>
              <a:t>Üniversitesi</a:t>
            </a:r>
            <a:endParaRPr lang="en-GB" b="1" dirty="0"/>
          </a:p>
          <a:p>
            <a:r>
              <a:rPr lang="en-GB" dirty="0"/>
              <a:t>	</a:t>
            </a:r>
            <a:r>
              <a:rPr lang="en-GB" dirty="0" err="1"/>
              <a:t>Fizik</a:t>
            </a:r>
            <a:r>
              <a:rPr lang="en-GB" dirty="0"/>
              <a:t> </a:t>
            </a:r>
            <a:r>
              <a:rPr lang="en-GB" dirty="0" err="1"/>
              <a:t>lisans</a:t>
            </a:r>
            <a:r>
              <a:rPr lang="en-GB" dirty="0"/>
              <a:t> </a:t>
            </a:r>
            <a:r>
              <a:rPr lang="en-GB" dirty="0" err="1"/>
              <a:t>derecesi</a:t>
            </a:r>
            <a:r>
              <a:rPr lang="en-GB" dirty="0"/>
              <a:t>, 1969</a:t>
            </a:r>
          </a:p>
          <a:p>
            <a:r>
              <a:rPr lang="en-GB" b="1" dirty="0"/>
              <a:t>Pittsburgh </a:t>
            </a:r>
            <a:r>
              <a:rPr lang="en-GB" b="1" dirty="0" err="1"/>
              <a:t>Üniversitesi</a:t>
            </a:r>
            <a:endParaRPr lang="en-GB" b="1" dirty="0"/>
          </a:p>
          <a:p>
            <a:r>
              <a:rPr lang="en-GB" dirty="0"/>
              <a:t>	</a:t>
            </a:r>
            <a:r>
              <a:rPr lang="en-GB" dirty="0" err="1"/>
              <a:t>Fizik</a:t>
            </a:r>
            <a:r>
              <a:rPr lang="en-GB" dirty="0"/>
              <a:t> </a:t>
            </a:r>
            <a:r>
              <a:rPr lang="en-GB" dirty="0" err="1"/>
              <a:t>yüksek</a:t>
            </a:r>
            <a:r>
              <a:rPr lang="en-GB" dirty="0"/>
              <a:t> </a:t>
            </a:r>
            <a:r>
              <a:rPr lang="en-GB" dirty="0" err="1"/>
              <a:t>lisans</a:t>
            </a:r>
            <a:r>
              <a:rPr lang="en-GB" dirty="0"/>
              <a:t> </a:t>
            </a:r>
            <a:r>
              <a:rPr lang="en-GB" dirty="0" err="1"/>
              <a:t>derecesi</a:t>
            </a:r>
            <a:r>
              <a:rPr lang="en-GB" dirty="0"/>
              <a:t>, 1971</a:t>
            </a:r>
          </a:p>
          <a:p>
            <a:r>
              <a:rPr lang="en-GB" dirty="0"/>
              <a:t>	</a:t>
            </a:r>
            <a:r>
              <a:rPr lang="en-GB" dirty="0" err="1"/>
              <a:t>Fizik</a:t>
            </a:r>
            <a:r>
              <a:rPr lang="en-GB" dirty="0"/>
              <a:t> </a:t>
            </a:r>
            <a:r>
              <a:rPr lang="en-GB" dirty="0" err="1"/>
              <a:t>doktora</a:t>
            </a:r>
            <a:r>
              <a:rPr lang="en-GB" dirty="0"/>
              <a:t> </a:t>
            </a:r>
            <a:r>
              <a:rPr lang="en-GB" dirty="0" err="1"/>
              <a:t>derecesi</a:t>
            </a:r>
            <a:r>
              <a:rPr lang="en-GB" dirty="0"/>
              <a:t>, 1976</a:t>
            </a:r>
          </a:p>
          <a:p>
            <a:r>
              <a:rPr lang="en-GB" i="1" dirty="0"/>
              <a:t>		</a:t>
            </a:r>
            <a:r>
              <a:rPr lang="en-GB" i="1" dirty="0" err="1"/>
              <a:t>BNL’de</a:t>
            </a:r>
            <a:r>
              <a:rPr lang="en-GB" i="1" dirty="0"/>
              <a:t> (Brookhaven </a:t>
            </a:r>
            <a:r>
              <a:rPr lang="en-GB" i="1" dirty="0" err="1"/>
              <a:t>Ulusal</a:t>
            </a:r>
            <a:r>
              <a:rPr lang="en-GB" i="1" dirty="0"/>
              <a:t> </a:t>
            </a:r>
            <a:r>
              <a:rPr lang="en-GB" i="1" dirty="0" err="1"/>
              <a:t>Laboratuarı</a:t>
            </a:r>
            <a:r>
              <a:rPr lang="en-GB" i="1" dirty="0"/>
              <a:t>) </a:t>
            </a:r>
            <a:r>
              <a:rPr lang="en-GB" i="1" dirty="0" err="1"/>
              <a:t>çalıştı</a:t>
            </a:r>
            <a:endParaRPr lang="en-GB" i="1" dirty="0"/>
          </a:p>
          <a:p>
            <a:r>
              <a:rPr lang="en-GB" b="1" dirty="0" err="1"/>
              <a:t>Londra</a:t>
            </a:r>
            <a:r>
              <a:rPr lang="en-GB" b="1" dirty="0"/>
              <a:t> </a:t>
            </a:r>
            <a:r>
              <a:rPr lang="en-GB" b="1" dirty="0" err="1"/>
              <a:t>Üniversitesi</a:t>
            </a:r>
            <a:endParaRPr lang="en-GB" b="1" dirty="0"/>
          </a:p>
          <a:p>
            <a:r>
              <a:rPr lang="en-GB" dirty="0"/>
              <a:t>	</a:t>
            </a:r>
            <a:r>
              <a:rPr lang="en-GB" dirty="0" err="1"/>
              <a:t>Doktora</a:t>
            </a:r>
            <a:r>
              <a:rPr lang="en-GB" dirty="0"/>
              <a:t> </a:t>
            </a:r>
            <a:r>
              <a:rPr lang="en-GB" dirty="0" err="1"/>
              <a:t>sonrası</a:t>
            </a:r>
            <a:r>
              <a:rPr lang="en-GB" dirty="0"/>
              <a:t> </a:t>
            </a:r>
            <a:r>
              <a:rPr lang="en-GB" dirty="0" err="1"/>
              <a:t>araştırmacı</a:t>
            </a:r>
            <a:r>
              <a:rPr lang="en-GB" dirty="0"/>
              <a:t>, 1976-1979</a:t>
            </a:r>
          </a:p>
          <a:p>
            <a:r>
              <a:rPr lang="en-GB" i="1" dirty="0"/>
              <a:t>		</a:t>
            </a:r>
            <a:r>
              <a:rPr lang="en-GB" i="1" dirty="0" err="1"/>
              <a:t>RAL’da</a:t>
            </a:r>
            <a:r>
              <a:rPr lang="en-GB" i="1" dirty="0"/>
              <a:t> (Rutherford Appleton </a:t>
            </a:r>
            <a:r>
              <a:rPr lang="en-GB" i="1" dirty="0" err="1"/>
              <a:t>Laboratuarı</a:t>
            </a:r>
            <a:r>
              <a:rPr lang="en-GB" i="1" dirty="0"/>
              <a:t>) </a:t>
            </a:r>
            <a:r>
              <a:rPr lang="en-GB" i="1" dirty="0" err="1"/>
              <a:t>çalıştı</a:t>
            </a:r>
            <a:endParaRPr lang="en-GB" i="1" dirty="0"/>
          </a:p>
          <a:p>
            <a:r>
              <a:rPr lang="en-GB" b="1" dirty="0" err="1"/>
              <a:t>Boğaziçi</a:t>
            </a:r>
            <a:r>
              <a:rPr lang="en-GB" b="1" dirty="0"/>
              <a:t> </a:t>
            </a:r>
            <a:r>
              <a:rPr lang="en-GB" b="1" dirty="0" err="1"/>
              <a:t>Üniversitesi</a:t>
            </a:r>
            <a:endParaRPr lang="en-GB" b="1" dirty="0"/>
          </a:p>
          <a:p>
            <a:r>
              <a:rPr lang="en-GB" dirty="0"/>
              <a:t>	</a:t>
            </a:r>
            <a:r>
              <a:rPr lang="en-GB" dirty="0" err="1"/>
              <a:t>Öğretim</a:t>
            </a:r>
            <a:r>
              <a:rPr lang="en-GB" dirty="0"/>
              <a:t> </a:t>
            </a:r>
            <a:r>
              <a:rPr lang="en-GB" dirty="0" err="1"/>
              <a:t>Üyesi</a:t>
            </a:r>
            <a:r>
              <a:rPr lang="en-GB" dirty="0"/>
              <a:t> </a:t>
            </a:r>
          </a:p>
          <a:p>
            <a:r>
              <a:rPr lang="en-GB" dirty="0"/>
              <a:t>		1979-1981, </a:t>
            </a:r>
            <a:r>
              <a:rPr lang="en-GB" dirty="0" err="1"/>
              <a:t>Yardımcı</a:t>
            </a:r>
            <a:r>
              <a:rPr lang="en-GB" dirty="0"/>
              <a:t> </a:t>
            </a:r>
            <a:r>
              <a:rPr lang="en-GB" dirty="0" err="1"/>
              <a:t>Doçent</a:t>
            </a:r>
            <a:endParaRPr lang="en-GB" dirty="0"/>
          </a:p>
          <a:p>
            <a:r>
              <a:rPr lang="en-GB" dirty="0"/>
              <a:t>		1981-1983 &amp; 1985-1988, </a:t>
            </a:r>
            <a:r>
              <a:rPr lang="en-GB" dirty="0" err="1"/>
              <a:t>Doçent</a:t>
            </a:r>
            <a:r>
              <a:rPr lang="en-GB" dirty="0"/>
              <a:t> </a:t>
            </a:r>
          </a:p>
          <a:p>
            <a:r>
              <a:rPr lang="en-GB" dirty="0">
                <a:solidFill>
                  <a:schemeClr val="bg1">
                    <a:lumMod val="50000"/>
                  </a:schemeClr>
                </a:solidFill>
              </a:rPr>
              <a:t>			(1983-1985 </a:t>
            </a:r>
            <a:r>
              <a:rPr lang="en-GB" dirty="0" err="1">
                <a:solidFill>
                  <a:schemeClr val="bg1">
                    <a:lumMod val="50000"/>
                  </a:schemeClr>
                </a:solidFill>
              </a:rPr>
              <a:t>arası</a:t>
            </a:r>
            <a:r>
              <a:rPr lang="en-GB" dirty="0">
                <a:solidFill>
                  <a:schemeClr val="bg1">
                    <a:lumMod val="50000"/>
                  </a:schemeClr>
                </a:solidFill>
              </a:rPr>
              <a:t> </a:t>
            </a:r>
            <a:r>
              <a:rPr lang="en-GB" dirty="0" err="1">
                <a:solidFill>
                  <a:schemeClr val="bg1">
                    <a:lumMod val="50000"/>
                  </a:schemeClr>
                </a:solidFill>
              </a:rPr>
              <a:t>özel</a:t>
            </a:r>
            <a:r>
              <a:rPr lang="en-GB" dirty="0">
                <a:solidFill>
                  <a:schemeClr val="bg1">
                    <a:lumMod val="50000"/>
                  </a:schemeClr>
                </a:solidFill>
              </a:rPr>
              <a:t> </a:t>
            </a:r>
            <a:r>
              <a:rPr lang="en-GB" dirty="0" err="1">
                <a:solidFill>
                  <a:schemeClr val="bg1">
                    <a:lumMod val="50000"/>
                  </a:schemeClr>
                </a:solidFill>
              </a:rPr>
              <a:t>sektör</a:t>
            </a:r>
            <a:r>
              <a:rPr lang="en-GB" dirty="0">
                <a:solidFill>
                  <a:schemeClr val="bg1">
                    <a:lumMod val="50000"/>
                  </a:schemeClr>
                </a:solidFill>
              </a:rPr>
              <a:t>)</a:t>
            </a:r>
          </a:p>
          <a:p>
            <a:r>
              <a:rPr lang="en-GB" dirty="0"/>
              <a:t>		1988-2007, </a:t>
            </a:r>
            <a:r>
              <a:rPr lang="en-GB" dirty="0" err="1"/>
              <a:t>Profesör</a:t>
            </a:r>
            <a:r>
              <a:rPr lang="en-GB" dirty="0"/>
              <a:t> </a:t>
            </a:r>
          </a:p>
          <a:p>
            <a:r>
              <a:rPr lang="en-GB" dirty="0">
                <a:solidFill>
                  <a:schemeClr val="bg1">
                    <a:lumMod val="50000"/>
                  </a:schemeClr>
                </a:solidFill>
              </a:rPr>
              <a:t>			(1997-2000 </a:t>
            </a:r>
            <a:r>
              <a:rPr lang="en-GB" dirty="0" err="1">
                <a:solidFill>
                  <a:schemeClr val="bg1">
                    <a:lumMod val="50000"/>
                  </a:schemeClr>
                </a:solidFill>
              </a:rPr>
              <a:t>arası</a:t>
            </a:r>
            <a:r>
              <a:rPr lang="en-GB" dirty="0">
                <a:solidFill>
                  <a:schemeClr val="bg1">
                    <a:lumMod val="50000"/>
                  </a:schemeClr>
                </a:solidFill>
              </a:rPr>
              <a:t> </a:t>
            </a:r>
            <a:r>
              <a:rPr lang="en-GB" dirty="0" err="1">
                <a:solidFill>
                  <a:schemeClr val="bg1">
                    <a:lumMod val="50000"/>
                  </a:schemeClr>
                </a:solidFill>
              </a:rPr>
              <a:t>Birleşmiş</a:t>
            </a:r>
            <a:r>
              <a:rPr lang="en-GB" dirty="0">
                <a:solidFill>
                  <a:schemeClr val="bg1">
                    <a:lumMod val="50000"/>
                  </a:schemeClr>
                </a:solidFill>
              </a:rPr>
              <a:t> </a:t>
            </a:r>
            <a:r>
              <a:rPr lang="en-GB" dirty="0" err="1">
                <a:solidFill>
                  <a:schemeClr val="bg1">
                    <a:lumMod val="50000"/>
                  </a:schemeClr>
                </a:solidFill>
              </a:rPr>
              <a:t>Milletler</a:t>
            </a:r>
            <a:r>
              <a:rPr lang="en-GB" dirty="0">
                <a:solidFill>
                  <a:schemeClr val="bg1">
                    <a:lumMod val="50000"/>
                  </a:schemeClr>
                </a:solidFill>
              </a:rPr>
              <a:t> </a:t>
            </a:r>
            <a:r>
              <a:rPr lang="en-GB" dirty="0" err="1">
                <a:solidFill>
                  <a:schemeClr val="bg1">
                    <a:lumMod val="50000"/>
                  </a:schemeClr>
                </a:solidFill>
              </a:rPr>
              <a:t>CNTBTO’da</a:t>
            </a:r>
            <a:r>
              <a:rPr lang="en-GB" dirty="0">
                <a:solidFill>
                  <a:schemeClr val="bg1">
                    <a:lumMod val="50000"/>
                  </a:schemeClr>
                </a:solidFill>
              </a:rPr>
              <a:t> </a:t>
            </a:r>
            <a:r>
              <a:rPr lang="en-GB" dirty="0" err="1">
                <a:solidFill>
                  <a:schemeClr val="bg1">
                    <a:lumMod val="50000"/>
                  </a:schemeClr>
                </a:solidFill>
              </a:rPr>
              <a:t>görevli</a:t>
            </a:r>
            <a:r>
              <a:rPr lang="en-GB" dirty="0">
                <a:solidFill>
                  <a:schemeClr val="bg1">
                    <a:lumMod val="50000"/>
                  </a:schemeClr>
                </a:solidFill>
              </a:rPr>
              <a:t>)</a:t>
            </a:r>
          </a:p>
          <a:p>
            <a:endParaRPr lang="en-GB" sz="800" dirty="0"/>
          </a:p>
          <a:p>
            <a:r>
              <a:rPr lang="en-GB" dirty="0"/>
              <a:t>90’ların </a:t>
            </a:r>
            <a:r>
              <a:rPr lang="en-GB" dirty="0" err="1"/>
              <a:t>başından</a:t>
            </a:r>
            <a:r>
              <a:rPr lang="en-GB" dirty="0"/>
              <a:t> </a:t>
            </a:r>
            <a:r>
              <a:rPr lang="en-GB" dirty="0" err="1"/>
              <a:t>itibaren</a:t>
            </a:r>
            <a:r>
              <a:rPr lang="en-GB" dirty="0"/>
              <a:t> </a:t>
            </a:r>
            <a:r>
              <a:rPr lang="en-GB" dirty="0" err="1"/>
              <a:t>çeşitli</a:t>
            </a:r>
            <a:r>
              <a:rPr lang="en-GB" dirty="0"/>
              <a:t> </a:t>
            </a:r>
            <a:r>
              <a:rPr lang="en-GB" b="1" dirty="0"/>
              <a:t>CERN</a:t>
            </a:r>
            <a:r>
              <a:rPr lang="en-GB" dirty="0"/>
              <a:t> </a:t>
            </a:r>
            <a:r>
              <a:rPr lang="en-GB" dirty="0" err="1"/>
              <a:t>deneylerine</a:t>
            </a:r>
            <a:r>
              <a:rPr lang="en-GB" dirty="0"/>
              <a:t> </a:t>
            </a:r>
            <a:r>
              <a:rPr lang="en-GB" dirty="0" err="1"/>
              <a:t>katıldı</a:t>
            </a:r>
            <a:r>
              <a:rPr lang="en-GB" dirty="0"/>
              <a:t> </a:t>
            </a:r>
            <a:r>
              <a:rPr lang="en-GB" dirty="0" err="1"/>
              <a:t>ve</a:t>
            </a:r>
            <a:r>
              <a:rPr lang="en-GB" dirty="0"/>
              <a:t> </a:t>
            </a:r>
            <a:r>
              <a:rPr lang="en-GB" dirty="0" err="1"/>
              <a:t>araştırma</a:t>
            </a:r>
            <a:r>
              <a:rPr lang="en-GB" dirty="0"/>
              <a:t> </a:t>
            </a:r>
            <a:r>
              <a:rPr lang="en-GB" dirty="0" err="1"/>
              <a:t>ekipleri</a:t>
            </a:r>
            <a:r>
              <a:rPr lang="en-GB" dirty="0"/>
              <a:t> </a:t>
            </a:r>
            <a:r>
              <a:rPr lang="en-GB" dirty="0" err="1"/>
              <a:t>kurdu</a:t>
            </a:r>
            <a:r>
              <a:rPr lang="en-GB" dirty="0"/>
              <a:t>:</a:t>
            </a:r>
          </a:p>
          <a:p>
            <a:r>
              <a:rPr lang="en-GB" dirty="0"/>
              <a:t>		</a:t>
            </a:r>
            <a:r>
              <a:rPr lang="en-GB" i="1" dirty="0"/>
              <a:t>CHARM-II, CHORUS, SMC, ATLAS, CAST</a:t>
            </a:r>
          </a:p>
          <a:p>
            <a:endParaRPr lang="en-GB" sz="800" dirty="0"/>
          </a:p>
          <a:p>
            <a:r>
              <a:rPr lang="en-GB" dirty="0"/>
              <a:t>2006 </a:t>
            </a:r>
            <a:r>
              <a:rPr lang="en-GB" dirty="0" err="1"/>
              <a:t>yılında</a:t>
            </a:r>
            <a:r>
              <a:rPr lang="en-GB" dirty="0"/>
              <a:t> </a:t>
            </a:r>
            <a:r>
              <a:rPr lang="en-GB" dirty="0" err="1"/>
              <a:t>ekibiyle</a:t>
            </a:r>
            <a:r>
              <a:rPr lang="en-GB" dirty="0"/>
              <a:t> </a:t>
            </a:r>
            <a:r>
              <a:rPr lang="en-GB" dirty="0" err="1"/>
              <a:t>birlikte</a:t>
            </a:r>
            <a:r>
              <a:rPr lang="en-GB" dirty="0"/>
              <a:t> “</a:t>
            </a:r>
            <a:r>
              <a:rPr lang="en-GB" b="1" i="1" dirty="0" err="1"/>
              <a:t>Türk</a:t>
            </a:r>
            <a:r>
              <a:rPr lang="en-GB" b="1" i="1" dirty="0"/>
              <a:t> </a:t>
            </a:r>
            <a:r>
              <a:rPr lang="en-GB" b="1" i="1" dirty="0" err="1"/>
              <a:t>Hızlandırıcı</a:t>
            </a:r>
            <a:r>
              <a:rPr lang="en-GB" b="1" i="1" dirty="0"/>
              <a:t> </a:t>
            </a:r>
            <a:r>
              <a:rPr lang="en-GB" b="1" i="1" dirty="0" err="1"/>
              <a:t>Merkezinin</a:t>
            </a:r>
            <a:r>
              <a:rPr lang="en-GB" b="1" i="1" dirty="0"/>
              <a:t> Teknik </a:t>
            </a:r>
            <a:r>
              <a:rPr lang="en-GB" b="1" i="1" dirty="0" err="1"/>
              <a:t>Tasarımı</a:t>
            </a:r>
            <a:r>
              <a:rPr lang="en-GB" b="1" i="1" dirty="0"/>
              <a:t> </a:t>
            </a:r>
            <a:r>
              <a:rPr lang="en-GB" b="1" i="1" dirty="0" err="1"/>
              <a:t>ve</a:t>
            </a:r>
            <a:r>
              <a:rPr lang="en-GB" b="1" i="1" dirty="0"/>
              <a:t> Test </a:t>
            </a:r>
            <a:r>
              <a:rPr lang="en-GB" b="1" i="1" dirty="0" err="1"/>
              <a:t>Laboratuarları</a:t>
            </a:r>
            <a:r>
              <a:rPr lang="en-GB" dirty="0"/>
              <a:t>” </a:t>
            </a:r>
            <a:r>
              <a:rPr lang="en-GB" dirty="0" err="1"/>
              <a:t>başlıklı</a:t>
            </a:r>
            <a:r>
              <a:rPr lang="en-GB" dirty="0"/>
              <a:t> </a:t>
            </a:r>
            <a:r>
              <a:rPr lang="en-GB" dirty="0" err="1"/>
              <a:t>Kalkınma</a:t>
            </a:r>
            <a:r>
              <a:rPr lang="en-GB" dirty="0"/>
              <a:t> </a:t>
            </a:r>
            <a:r>
              <a:rPr lang="en-GB" dirty="0" err="1"/>
              <a:t>Bakanlığı</a:t>
            </a:r>
            <a:r>
              <a:rPr lang="en-GB" dirty="0"/>
              <a:t> </a:t>
            </a:r>
            <a:r>
              <a:rPr lang="en-GB" dirty="0" err="1"/>
              <a:t>projesine</a:t>
            </a:r>
            <a:r>
              <a:rPr lang="en-GB" dirty="0"/>
              <a:t> </a:t>
            </a:r>
            <a:r>
              <a:rPr lang="en-GB" dirty="0" err="1"/>
              <a:t>katıldı</a:t>
            </a:r>
            <a:r>
              <a:rPr lang="en-GB" dirty="0"/>
              <a:t>.</a:t>
            </a:r>
          </a:p>
        </p:txBody>
      </p:sp>
      <p:sp>
        <p:nvSpPr>
          <p:cNvPr id="5" name="TextBox 4">
            <a:extLst>
              <a:ext uri="{FF2B5EF4-FFF2-40B4-BE49-F238E27FC236}">
                <a16:creationId xmlns:a16="http://schemas.microsoft.com/office/drawing/2014/main" id="{D9B64E5A-5691-0449-976D-BCFBFE958F41}"/>
              </a:ext>
            </a:extLst>
          </p:cNvPr>
          <p:cNvSpPr txBox="1"/>
          <p:nvPr/>
        </p:nvSpPr>
        <p:spPr>
          <a:xfrm>
            <a:off x="2691848" y="251675"/>
            <a:ext cx="3404152" cy="461665"/>
          </a:xfrm>
          <a:prstGeom prst="rect">
            <a:avLst/>
          </a:prstGeom>
          <a:noFill/>
        </p:spPr>
        <p:txBody>
          <a:bodyPr wrap="square" rtlCol="0">
            <a:spAutoFit/>
          </a:bodyPr>
          <a:lstStyle/>
          <a:p>
            <a:r>
              <a:rPr lang="en-GB" sz="2400" b="1" dirty="0" err="1">
                <a:solidFill>
                  <a:schemeClr val="tx1">
                    <a:lumMod val="65000"/>
                    <a:lumOff val="35000"/>
                  </a:schemeClr>
                </a:solidFill>
              </a:rPr>
              <a:t>Engin</a:t>
            </a:r>
            <a:r>
              <a:rPr lang="en-GB" sz="2400" b="1" dirty="0">
                <a:solidFill>
                  <a:schemeClr val="tx1">
                    <a:lumMod val="65000"/>
                    <a:lumOff val="35000"/>
                  </a:schemeClr>
                </a:solidFill>
              </a:rPr>
              <a:t> </a:t>
            </a:r>
            <a:r>
              <a:rPr lang="en-GB" sz="2400" b="1" dirty="0" err="1">
                <a:solidFill>
                  <a:schemeClr val="tx1">
                    <a:lumMod val="65000"/>
                    <a:lumOff val="35000"/>
                  </a:schemeClr>
                </a:solidFill>
              </a:rPr>
              <a:t>Arık</a:t>
            </a:r>
            <a:r>
              <a:rPr lang="en-GB" sz="2400" b="1" dirty="0">
                <a:solidFill>
                  <a:schemeClr val="tx1">
                    <a:lumMod val="65000"/>
                    <a:lumOff val="35000"/>
                  </a:schemeClr>
                </a:solidFill>
              </a:rPr>
              <a:t> </a:t>
            </a:r>
            <a:r>
              <a:rPr lang="en-GB" sz="2400" b="1" dirty="0">
                <a:solidFill>
                  <a:schemeClr val="bg1">
                    <a:lumMod val="50000"/>
                  </a:schemeClr>
                </a:solidFill>
              </a:rPr>
              <a:t>1948 - 2007</a:t>
            </a:r>
          </a:p>
        </p:txBody>
      </p:sp>
      <p:pic>
        <p:nvPicPr>
          <p:cNvPr id="6" name="Picture 2">
            <a:extLst>
              <a:ext uri="{FF2B5EF4-FFF2-40B4-BE49-F238E27FC236}">
                <a16:creationId xmlns:a16="http://schemas.microsoft.com/office/drawing/2014/main" id="{92AF4B90-CB65-9145-96E1-165B65B63429}"/>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21560" r="2440" b="7611"/>
          <a:stretch/>
        </p:blipFill>
        <p:spPr bwMode="auto">
          <a:xfrm>
            <a:off x="-1494" y="2714435"/>
            <a:ext cx="2590468" cy="414356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284851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4">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4">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4">
                                            <p:txEl>
                                              <p:pRg st="4" end="4"/>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4">
                                            <p:txEl>
                                              <p:pRg st="5" end="5"/>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4">
                                            <p:txEl>
                                              <p:pRg st="6" end="6"/>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4">
                                            <p:txEl>
                                              <p:pRg st="7" end="7"/>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4">
                                            <p:txEl>
                                              <p:pRg st="8" end="8"/>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4">
                                            <p:txEl>
                                              <p:pRg st="9" end="9"/>
                                            </p:txEl>
                                          </p:spTgt>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4">
                                            <p:txEl>
                                              <p:pRg st="10" end="10"/>
                                            </p:txEl>
                                          </p:spTgt>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4">
                                            <p:txEl>
                                              <p:pRg st="11" end="11"/>
                                            </p:txEl>
                                          </p:spTgt>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4">
                                            <p:txEl>
                                              <p:pRg st="12" end="12"/>
                                            </p:txEl>
                                          </p:spTgt>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4">
                                            <p:txEl>
                                              <p:pRg st="13" end="13"/>
                                            </p:txEl>
                                          </p:spTgt>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4">
                                            <p:txEl>
                                              <p:pRg st="14" end="14"/>
                                            </p:txEl>
                                          </p:spTgt>
                                        </p:tgtEl>
                                        <p:attrNameLst>
                                          <p:attrName>style.visibility</p:attrName>
                                        </p:attrNameLst>
                                      </p:cBhvr>
                                      <p:to>
                                        <p:strVal val="visible"/>
                                      </p:to>
                                    </p:set>
                                  </p:childTnLst>
                                </p:cTn>
                              </p:par>
                              <p:par>
                                <p:cTn id="41" presetID="1" presetClass="entr" presetSubtype="0" fill="hold" nodeType="withEffect">
                                  <p:stCondLst>
                                    <p:cond delay="0"/>
                                  </p:stCondLst>
                                  <p:childTnLst>
                                    <p:set>
                                      <p:cBhvr>
                                        <p:cTn id="42" dur="1" fill="hold">
                                          <p:stCondLst>
                                            <p:cond delay="0"/>
                                          </p:stCondLst>
                                        </p:cTn>
                                        <p:tgtEl>
                                          <p:spTgt spid="4">
                                            <p:txEl>
                                              <p:pRg st="15" end="15"/>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4">
                                            <p:txEl>
                                              <p:pRg st="17" end="17"/>
                                            </p:txEl>
                                          </p:spTgt>
                                        </p:tgtEl>
                                        <p:attrNameLst>
                                          <p:attrName>style.visibility</p:attrName>
                                        </p:attrNameLst>
                                      </p:cBhvr>
                                      <p:to>
                                        <p:strVal val="visible"/>
                                      </p:to>
                                    </p:set>
                                  </p:childTnLst>
                                </p:cTn>
                              </p:par>
                              <p:par>
                                <p:cTn id="47" presetID="1" presetClass="entr" presetSubtype="0" fill="hold" nodeType="withEffect">
                                  <p:stCondLst>
                                    <p:cond delay="0"/>
                                  </p:stCondLst>
                                  <p:childTnLst>
                                    <p:set>
                                      <p:cBhvr>
                                        <p:cTn id="48" dur="1" fill="hold">
                                          <p:stCondLst>
                                            <p:cond delay="0"/>
                                          </p:stCondLst>
                                        </p:cTn>
                                        <p:tgtEl>
                                          <p:spTgt spid="4">
                                            <p:txEl>
                                              <p:pRg st="18" end="18"/>
                                            </p:txEl>
                                          </p:spTgt>
                                        </p:tgtEl>
                                        <p:attrNameLst>
                                          <p:attrName>style.visibility</p:attrName>
                                        </p:attrNameLst>
                                      </p:cBhvr>
                                      <p:to>
                                        <p:strVal val="visible"/>
                                      </p:to>
                                    </p:set>
                                  </p:childTnLst>
                                </p:cTn>
                              </p:par>
                            </p:childTnLst>
                          </p:cTn>
                        </p:par>
                      </p:childTnLst>
                    </p:cTn>
                  </p:par>
                  <p:par>
                    <p:cTn id="49" fill="hold">
                      <p:stCondLst>
                        <p:cond delay="indefinite"/>
                      </p:stCondLst>
                      <p:childTnLst>
                        <p:par>
                          <p:cTn id="50" fill="hold">
                            <p:stCondLst>
                              <p:cond delay="0"/>
                            </p:stCondLst>
                            <p:childTnLst>
                              <p:par>
                                <p:cTn id="51" presetID="1" presetClass="entr" presetSubtype="0" fill="hold" nodeType="clickEffect">
                                  <p:stCondLst>
                                    <p:cond delay="0"/>
                                  </p:stCondLst>
                                  <p:childTnLst>
                                    <p:set>
                                      <p:cBhvr>
                                        <p:cTn id="52" dur="1" fill="hold">
                                          <p:stCondLst>
                                            <p:cond delay="0"/>
                                          </p:stCondLst>
                                        </p:cTn>
                                        <p:tgtEl>
                                          <p:spTgt spid="4">
                                            <p:txEl>
                                              <p:pRg st="20" end="2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E25B3F51-E521-7A4B-90F1-4A59AD76F3CA}"/>
              </a:ext>
            </a:extLst>
          </p:cNvPr>
          <p:cNvSpPr>
            <a:spLocks noGrp="1"/>
          </p:cNvSpPr>
          <p:nvPr>
            <p:ph type="sldNum" sz="quarter" idx="12"/>
          </p:nvPr>
        </p:nvSpPr>
        <p:spPr>
          <a:xfrm>
            <a:off x="-128016" y="6519037"/>
            <a:ext cx="582168" cy="338963"/>
          </a:xfrm>
        </p:spPr>
        <p:txBody>
          <a:bodyPr/>
          <a:lstStyle/>
          <a:p>
            <a:fld id="{D37B9231-3471-F44A-816A-718D444B216D}" type="slidenum">
              <a:rPr lang="tr-TR" smtClean="0"/>
              <a:t>4</a:t>
            </a:fld>
            <a:endParaRPr lang="tr-TR"/>
          </a:p>
        </p:txBody>
      </p:sp>
      <p:pic>
        <p:nvPicPr>
          <p:cNvPr id="3" name="Picture 2" descr="A white and blue background with text&#10;&#10;Description automatically generated">
            <a:extLst>
              <a:ext uri="{FF2B5EF4-FFF2-40B4-BE49-F238E27FC236}">
                <a16:creationId xmlns:a16="http://schemas.microsoft.com/office/drawing/2014/main" id="{3C5011C8-72C9-524E-A950-25433F33EF64}"/>
              </a:ext>
            </a:extLst>
          </p:cNvPr>
          <p:cNvPicPr>
            <a:picLocks noChangeAspect="1"/>
          </p:cNvPicPr>
          <p:nvPr/>
        </p:nvPicPr>
        <p:blipFill rotWithShape="1">
          <a:blip r:embed="rId2"/>
          <a:srcRect l="9851" r="9699" b="34796"/>
          <a:stretch/>
        </p:blipFill>
        <p:spPr>
          <a:xfrm>
            <a:off x="0" y="0"/>
            <a:ext cx="2588974" cy="2966224"/>
          </a:xfrm>
          <a:prstGeom prst="rect">
            <a:avLst/>
          </a:prstGeom>
        </p:spPr>
      </p:pic>
      <p:sp>
        <p:nvSpPr>
          <p:cNvPr id="4" name="TextBox 3">
            <a:extLst>
              <a:ext uri="{FF2B5EF4-FFF2-40B4-BE49-F238E27FC236}">
                <a16:creationId xmlns:a16="http://schemas.microsoft.com/office/drawing/2014/main" id="{54F8F5C9-98DB-EA4B-80B6-2E57FB9A09F8}"/>
              </a:ext>
            </a:extLst>
          </p:cNvPr>
          <p:cNvSpPr txBox="1"/>
          <p:nvPr/>
        </p:nvSpPr>
        <p:spPr>
          <a:xfrm>
            <a:off x="2900477" y="798653"/>
            <a:ext cx="9409803" cy="5878532"/>
          </a:xfrm>
          <a:prstGeom prst="rect">
            <a:avLst/>
          </a:prstGeom>
          <a:noFill/>
        </p:spPr>
        <p:txBody>
          <a:bodyPr wrap="square" rtlCol="0">
            <a:spAutoFit/>
          </a:bodyPr>
          <a:lstStyle/>
          <a:p>
            <a:r>
              <a:rPr lang="en-GB" dirty="0"/>
              <a:t>CERN LHC </a:t>
            </a:r>
            <a:r>
              <a:rPr lang="en-GB" dirty="0" err="1"/>
              <a:t>deneylerinden</a:t>
            </a:r>
            <a:r>
              <a:rPr lang="en-GB" dirty="0"/>
              <a:t> </a:t>
            </a:r>
            <a:r>
              <a:rPr lang="en-GB" b="1" dirty="0"/>
              <a:t>ATLAS</a:t>
            </a:r>
            <a:r>
              <a:rPr lang="en-GB" dirty="0"/>
              <a:t> </a:t>
            </a:r>
            <a:r>
              <a:rPr lang="en-GB" dirty="0" err="1"/>
              <a:t>deneyinde</a:t>
            </a:r>
            <a:r>
              <a:rPr lang="en-GB" dirty="0"/>
              <a:t> </a:t>
            </a:r>
            <a:r>
              <a:rPr lang="en-GB" dirty="0" err="1"/>
              <a:t>takım</a:t>
            </a:r>
            <a:r>
              <a:rPr lang="en-GB" dirty="0"/>
              <a:t> </a:t>
            </a:r>
            <a:r>
              <a:rPr lang="en-GB" dirty="0" err="1"/>
              <a:t>lideri</a:t>
            </a:r>
            <a:r>
              <a:rPr lang="en-GB" dirty="0"/>
              <a:t> </a:t>
            </a:r>
            <a:r>
              <a:rPr lang="en-GB" dirty="0" err="1"/>
              <a:t>ve</a:t>
            </a:r>
            <a:r>
              <a:rPr lang="en-GB" dirty="0"/>
              <a:t> </a:t>
            </a:r>
            <a:r>
              <a:rPr lang="en-GB" dirty="0" err="1"/>
              <a:t>ülke</a:t>
            </a:r>
            <a:r>
              <a:rPr lang="en-GB" dirty="0"/>
              <a:t> </a:t>
            </a:r>
            <a:r>
              <a:rPr lang="en-GB" dirty="0" err="1"/>
              <a:t>temsilcisi</a:t>
            </a:r>
            <a:r>
              <a:rPr lang="en-GB" dirty="0"/>
              <a:t> </a:t>
            </a:r>
            <a:r>
              <a:rPr lang="en-GB" dirty="0" err="1"/>
              <a:t>olarak</a:t>
            </a:r>
            <a:r>
              <a:rPr lang="en-GB" dirty="0"/>
              <a:t> </a:t>
            </a:r>
            <a:r>
              <a:rPr lang="en-GB" dirty="0" err="1"/>
              <a:t>yer</a:t>
            </a:r>
            <a:r>
              <a:rPr lang="en-GB" dirty="0"/>
              <a:t> </a:t>
            </a:r>
            <a:r>
              <a:rPr lang="en-GB" dirty="0" err="1"/>
              <a:t>aldı</a:t>
            </a:r>
            <a:r>
              <a:rPr lang="en-GB" dirty="0"/>
              <a:t>. </a:t>
            </a:r>
            <a:r>
              <a:rPr lang="en-GB" dirty="0" err="1">
                <a:solidFill>
                  <a:schemeClr val="bg2">
                    <a:lumMod val="50000"/>
                  </a:schemeClr>
                </a:solidFill>
              </a:rPr>
              <a:t>Deneyin</a:t>
            </a:r>
            <a:r>
              <a:rPr lang="en-GB" dirty="0">
                <a:solidFill>
                  <a:schemeClr val="bg2">
                    <a:lumMod val="50000"/>
                  </a:schemeClr>
                </a:solidFill>
              </a:rPr>
              <a:t> T-DAQ, </a:t>
            </a:r>
            <a:r>
              <a:rPr lang="en-GB" dirty="0" err="1">
                <a:solidFill>
                  <a:schemeClr val="bg2">
                    <a:lumMod val="50000"/>
                  </a:schemeClr>
                </a:solidFill>
              </a:rPr>
              <a:t>Müon</a:t>
            </a:r>
            <a:r>
              <a:rPr lang="en-GB" dirty="0">
                <a:solidFill>
                  <a:schemeClr val="bg2">
                    <a:lumMod val="50000"/>
                  </a:schemeClr>
                </a:solidFill>
              </a:rPr>
              <a:t> </a:t>
            </a:r>
            <a:r>
              <a:rPr lang="en-GB" dirty="0" err="1">
                <a:solidFill>
                  <a:schemeClr val="bg2">
                    <a:lumMod val="50000"/>
                  </a:schemeClr>
                </a:solidFill>
              </a:rPr>
              <a:t>ve</a:t>
            </a:r>
            <a:r>
              <a:rPr lang="en-GB" dirty="0">
                <a:solidFill>
                  <a:schemeClr val="bg2">
                    <a:lumMod val="50000"/>
                  </a:schemeClr>
                </a:solidFill>
              </a:rPr>
              <a:t> ID-TRT </a:t>
            </a:r>
            <a:r>
              <a:rPr lang="en-GB" dirty="0" err="1">
                <a:solidFill>
                  <a:schemeClr val="bg2">
                    <a:lumMod val="50000"/>
                  </a:schemeClr>
                </a:solidFill>
              </a:rPr>
              <a:t>sistemlerinde</a:t>
            </a:r>
            <a:r>
              <a:rPr lang="en-GB" dirty="0">
                <a:solidFill>
                  <a:schemeClr val="bg2">
                    <a:lumMod val="50000"/>
                  </a:schemeClr>
                </a:solidFill>
              </a:rPr>
              <a:t> </a:t>
            </a:r>
            <a:r>
              <a:rPr lang="en-GB" dirty="0" err="1">
                <a:solidFill>
                  <a:schemeClr val="bg2">
                    <a:lumMod val="50000"/>
                  </a:schemeClr>
                </a:solidFill>
              </a:rPr>
              <a:t>çalıştı</a:t>
            </a:r>
            <a:r>
              <a:rPr lang="en-GB" dirty="0">
                <a:solidFill>
                  <a:schemeClr val="bg2">
                    <a:lumMod val="50000"/>
                  </a:schemeClr>
                </a:solidFill>
              </a:rPr>
              <a:t> </a:t>
            </a:r>
            <a:r>
              <a:rPr lang="en-GB" dirty="0" err="1">
                <a:solidFill>
                  <a:schemeClr val="bg2">
                    <a:lumMod val="50000"/>
                  </a:schemeClr>
                </a:solidFill>
              </a:rPr>
              <a:t>ve</a:t>
            </a:r>
            <a:r>
              <a:rPr lang="en-GB" dirty="0">
                <a:solidFill>
                  <a:schemeClr val="bg2">
                    <a:lumMod val="50000"/>
                  </a:schemeClr>
                </a:solidFill>
              </a:rPr>
              <a:t> </a:t>
            </a:r>
            <a:r>
              <a:rPr lang="en-GB" dirty="0" err="1">
                <a:solidFill>
                  <a:schemeClr val="bg2">
                    <a:lumMod val="50000"/>
                  </a:schemeClr>
                </a:solidFill>
              </a:rPr>
              <a:t>fizik</a:t>
            </a:r>
            <a:r>
              <a:rPr lang="en-GB" dirty="0">
                <a:solidFill>
                  <a:schemeClr val="bg2">
                    <a:lumMod val="50000"/>
                  </a:schemeClr>
                </a:solidFill>
              </a:rPr>
              <a:t> </a:t>
            </a:r>
            <a:r>
              <a:rPr lang="en-GB" dirty="0" err="1">
                <a:solidFill>
                  <a:schemeClr val="bg2">
                    <a:lumMod val="50000"/>
                  </a:schemeClr>
                </a:solidFill>
              </a:rPr>
              <a:t>potansiyeline</a:t>
            </a:r>
            <a:r>
              <a:rPr lang="en-GB" dirty="0">
                <a:solidFill>
                  <a:schemeClr val="bg2">
                    <a:lumMod val="50000"/>
                  </a:schemeClr>
                </a:solidFill>
              </a:rPr>
              <a:t> </a:t>
            </a:r>
            <a:r>
              <a:rPr lang="en-GB" dirty="0" err="1">
                <a:solidFill>
                  <a:schemeClr val="bg2">
                    <a:lumMod val="50000"/>
                  </a:schemeClr>
                </a:solidFill>
              </a:rPr>
              <a:t>yönelik</a:t>
            </a:r>
            <a:r>
              <a:rPr lang="en-GB" dirty="0">
                <a:solidFill>
                  <a:schemeClr val="bg2">
                    <a:lumMod val="50000"/>
                  </a:schemeClr>
                </a:solidFill>
              </a:rPr>
              <a:t> </a:t>
            </a:r>
            <a:r>
              <a:rPr lang="en-GB" dirty="0" err="1">
                <a:solidFill>
                  <a:schemeClr val="bg2">
                    <a:lumMod val="50000"/>
                  </a:schemeClr>
                </a:solidFill>
              </a:rPr>
              <a:t>önemli</a:t>
            </a:r>
            <a:r>
              <a:rPr lang="en-GB" dirty="0">
                <a:solidFill>
                  <a:schemeClr val="bg2">
                    <a:lumMod val="50000"/>
                  </a:schemeClr>
                </a:solidFill>
              </a:rPr>
              <a:t> </a:t>
            </a:r>
            <a:r>
              <a:rPr lang="en-GB" dirty="0" err="1">
                <a:solidFill>
                  <a:schemeClr val="bg2">
                    <a:lumMod val="50000"/>
                  </a:schemeClr>
                </a:solidFill>
              </a:rPr>
              <a:t>çalışmalar</a:t>
            </a:r>
            <a:r>
              <a:rPr lang="en-GB" dirty="0">
                <a:solidFill>
                  <a:schemeClr val="bg2">
                    <a:lumMod val="50000"/>
                  </a:schemeClr>
                </a:solidFill>
              </a:rPr>
              <a:t> </a:t>
            </a:r>
            <a:r>
              <a:rPr lang="en-GB" dirty="0" err="1">
                <a:solidFill>
                  <a:schemeClr val="bg2">
                    <a:lumMod val="50000"/>
                  </a:schemeClr>
                </a:solidFill>
              </a:rPr>
              <a:t>yaptı</a:t>
            </a:r>
            <a:r>
              <a:rPr lang="en-GB" dirty="0">
                <a:solidFill>
                  <a:schemeClr val="bg2">
                    <a:lumMod val="50000"/>
                  </a:schemeClr>
                </a:solidFill>
              </a:rPr>
              <a:t>.</a:t>
            </a:r>
          </a:p>
          <a:p>
            <a:endParaRPr lang="en-GB" sz="800" dirty="0"/>
          </a:p>
          <a:p>
            <a:r>
              <a:rPr lang="en-GB" dirty="0"/>
              <a:t>CERN’deki </a:t>
            </a:r>
            <a:r>
              <a:rPr lang="en-GB" dirty="0" err="1"/>
              <a:t>çarpıştırıcı</a:t>
            </a:r>
            <a:r>
              <a:rPr lang="en-GB" dirty="0"/>
              <a:t> </a:t>
            </a:r>
            <a:r>
              <a:rPr lang="en-GB" dirty="0" err="1"/>
              <a:t>dışı</a:t>
            </a:r>
            <a:r>
              <a:rPr lang="en-GB" dirty="0"/>
              <a:t> </a:t>
            </a:r>
            <a:r>
              <a:rPr lang="en-GB" dirty="0" err="1"/>
              <a:t>programlardan</a:t>
            </a:r>
            <a:r>
              <a:rPr lang="en-GB" dirty="0"/>
              <a:t> </a:t>
            </a:r>
            <a:r>
              <a:rPr lang="en-GB" dirty="0" err="1"/>
              <a:t>biri</a:t>
            </a:r>
            <a:r>
              <a:rPr lang="en-GB" dirty="0"/>
              <a:t> </a:t>
            </a:r>
            <a:r>
              <a:rPr lang="en-GB" dirty="0" err="1"/>
              <a:t>olan</a:t>
            </a:r>
            <a:r>
              <a:rPr lang="en-GB" dirty="0"/>
              <a:t> </a:t>
            </a:r>
            <a:r>
              <a:rPr lang="en-GB" b="1" dirty="0"/>
              <a:t>CAST</a:t>
            </a:r>
            <a:r>
              <a:rPr lang="en-GB" dirty="0"/>
              <a:t> </a:t>
            </a:r>
            <a:r>
              <a:rPr lang="en-GB" dirty="0" err="1"/>
              <a:t>deneyine</a:t>
            </a:r>
            <a:r>
              <a:rPr lang="en-GB" dirty="0"/>
              <a:t> </a:t>
            </a:r>
            <a:r>
              <a:rPr lang="en-GB" dirty="0" err="1"/>
              <a:t>girmek</a:t>
            </a:r>
            <a:r>
              <a:rPr lang="en-GB" dirty="0"/>
              <a:t> </a:t>
            </a:r>
            <a:r>
              <a:rPr lang="en-GB" dirty="0" err="1"/>
              <a:t>üzere</a:t>
            </a:r>
            <a:r>
              <a:rPr lang="en-GB" dirty="0"/>
              <a:t> </a:t>
            </a:r>
            <a:r>
              <a:rPr lang="en-GB" dirty="0" err="1"/>
              <a:t>bir</a:t>
            </a:r>
            <a:r>
              <a:rPr lang="en-GB" dirty="0"/>
              <a:t> </a:t>
            </a:r>
            <a:r>
              <a:rPr lang="en-GB" dirty="0" err="1"/>
              <a:t>ekip</a:t>
            </a:r>
            <a:r>
              <a:rPr lang="en-GB" dirty="0"/>
              <a:t> </a:t>
            </a:r>
            <a:r>
              <a:rPr lang="en-GB" dirty="0" err="1"/>
              <a:t>kurdu</a:t>
            </a:r>
            <a:r>
              <a:rPr lang="en-GB" dirty="0"/>
              <a:t>. 1999-2002 </a:t>
            </a:r>
            <a:r>
              <a:rPr lang="en-GB" dirty="0" err="1"/>
              <a:t>yılları</a:t>
            </a:r>
            <a:r>
              <a:rPr lang="en-GB" dirty="0"/>
              <a:t> </a:t>
            </a:r>
            <a:r>
              <a:rPr lang="en-GB" dirty="0" err="1"/>
              <a:t>arasında</a:t>
            </a:r>
            <a:r>
              <a:rPr lang="en-GB" dirty="0"/>
              <a:t> </a:t>
            </a:r>
            <a:r>
              <a:rPr lang="en-GB" dirty="0" err="1"/>
              <a:t>aktif</a:t>
            </a:r>
            <a:r>
              <a:rPr lang="en-GB" dirty="0"/>
              <a:t> </a:t>
            </a:r>
            <a:r>
              <a:rPr lang="en-GB" dirty="0" err="1"/>
              <a:t>olarak</a:t>
            </a:r>
            <a:r>
              <a:rPr lang="en-GB" dirty="0"/>
              <a:t> </a:t>
            </a:r>
            <a:r>
              <a:rPr lang="en-GB" dirty="0" err="1"/>
              <a:t>çalıştı</a:t>
            </a:r>
            <a:r>
              <a:rPr lang="en-GB" dirty="0"/>
              <a:t> </a:t>
            </a:r>
            <a:r>
              <a:rPr lang="en-GB" dirty="0" err="1"/>
              <a:t>ancak</a:t>
            </a:r>
            <a:r>
              <a:rPr lang="en-GB" dirty="0"/>
              <a:t> 2002’de </a:t>
            </a:r>
            <a:r>
              <a:rPr lang="en-GB" dirty="0" err="1"/>
              <a:t>deney</a:t>
            </a:r>
            <a:r>
              <a:rPr lang="en-GB" dirty="0"/>
              <a:t> </a:t>
            </a:r>
            <a:r>
              <a:rPr lang="en-GB" dirty="0" err="1"/>
              <a:t>katılım</a:t>
            </a:r>
            <a:r>
              <a:rPr lang="en-GB" dirty="0"/>
              <a:t> </a:t>
            </a:r>
            <a:r>
              <a:rPr lang="en-GB" dirty="0" err="1"/>
              <a:t>giderlerini</a:t>
            </a:r>
            <a:r>
              <a:rPr lang="en-GB" dirty="0"/>
              <a:t> </a:t>
            </a:r>
            <a:r>
              <a:rPr lang="en-GB" dirty="0" err="1"/>
              <a:t>karşılayacak</a:t>
            </a:r>
            <a:r>
              <a:rPr lang="en-GB" dirty="0"/>
              <a:t> </a:t>
            </a:r>
            <a:r>
              <a:rPr lang="en-GB" dirty="0" err="1"/>
              <a:t>ulusal</a:t>
            </a:r>
            <a:r>
              <a:rPr lang="en-GB" dirty="0"/>
              <a:t> </a:t>
            </a:r>
            <a:r>
              <a:rPr lang="en-GB" dirty="0" err="1"/>
              <a:t>kaynak</a:t>
            </a:r>
            <a:r>
              <a:rPr lang="en-GB" dirty="0"/>
              <a:t> </a:t>
            </a:r>
            <a:r>
              <a:rPr lang="en-GB" dirty="0" err="1"/>
              <a:t>bulamadığından</a:t>
            </a:r>
            <a:r>
              <a:rPr lang="en-GB" dirty="0"/>
              <a:t> </a:t>
            </a:r>
            <a:r>
              <a:rPr lang="en-GB" dirty="0" err="1"/>
              <a:t>grup</a:t>
            </a:r>
            <a:r>
              <a:rPr lang="en-GB" dirty="0"/>
              <a:t> </a:t>
            </a:r>
            <a:r>
              <a:rPr lang="en-GB" dirty="0" err="1"/>
              <a:t>olarak</a:t>
            </a:r>
            <a:r>
              <a:rPr lang="en-GB" dirty="0"/>
              <a:t> </a:t>
            </a:r>
            <a:r>
              <a:rPr lang="en-GB" dirty="0" err="1"/>
              <a:t>deney</a:t>
            </a:r>
            <a:r>
              <a:rPr lang="en-GB" dirty="0"/>
              <a:t> </a:t>
            </a:r>
            <a:r>
              <a:rPr lang="en-GB" dirty="0" err="1"/>
              <a:t>üyeliği</a:t>
            </a:r>
            <a:r>
              <a:rPr lang="en-GB" dirty="0"/>
              <a:t> </a:t>
            </a:r>
            <a:r>
              <a:rPr lang="en-GB" dirty="0" err="1"/>
              <a:t>sonlandı</a:t>
            </a:r>
            <a:r>
              <a:rPr lang="en-GB" dirty="0"/>
              <a:t>. </a:t>
            </a:r>
            <a:r>
              <a:rPr lang="en-GB" i="1" dirty="0">
                <a:solidFill>
                  <a:schemeClr val="bg2">
                    <a:lumMod val="50000"/>
                  </a:schemeClr>
                </a:solidFill>
              </a:rPr>
              <a:t>(</a:t>
            </a:r>
            <a:r>
              <a:rPr lang="en-GB" i="1" dirty="0" err="1">
                <a:solidFill>
                  <a:schemeClr val="bg2">
                    <a:lumMod val="50000"/>
                  </a:schemeClr>
                </a:solidFill>
              </a:rPr>
              <a:t>Daha</a:t>
            </a:r>
            <a:r>
              <a:rPr lang="en-GB" i="1" dirty="0">
                <a:solidFill>
                  <a:schemeClr val="bg2">
                    <a:lumMod val="50000"/>
                  </a:schemeClr>
                </a:solidFill>
              </a:rPr>
              <a:t> </a:t>
            </a:r>
            <a:r>
              <a:rPr lang="en-GB" i="1" dirty="0" err="1">
                <a:solidFill>
                  <a:schemeClr val="bg2">
                    <a:lumMod val="50000"/>
                  </a:schemeClr>
                </a:solidFill>
              </a:rPr>
              <a:t>sonra</a:t>
            </a:r>
            <a:r>
              <a:rPr lang="en-GB" i="1" dirty="0">
                <a:solidFill>
                  <a:schemeClr val="bg2">
                    <a:lumMod val="50000"/>
                  </a:schemeClr>
                </a:solidFill>
              </a:rPr>
              <a:t> </a:t>
            </a:r>
            <a:r>
              <a:rPr lang="en-GB" i="1" dirty="0" err="1">
                <a:solidFill>
                  <a:schemeClr val="bg2">
                    <a:lumMod val="50000"/>
                  </a:schemeClr>
                </a:solidFill>
              </a:rPr>
              <a:t>Serkant</a:t>
            </a:r>
            <a:r>
              <a:rPr lang="en-GB" i="1" dirty="0">
                <a:solidFill>
                  <a:schemeClr val="bg2">
                    <a:lumMod val="50000"/>
                  </a:schemeClr>
                </a:solidFill>
              </a:rPr>
              <a:t> </a:t>
            </a:r>
            <a:r>
              <a:rPr lang="en-GB" i="1" dirty="0" err="1">
                <a:solidFill>
                  <a:schemeClr val="bg2">
                    <a:lumMod val="50000"/>
                  </a:schemeClr>
                </a:solidFill>
              </a:rPr>
              <a:t>Çetin</a:t>
            </a:r>
            <a:r>
              <a:rPr lang="en-GB" i="1" dirty="0">
                <a:solidFill>
                  <a:schemeClr val="bg2">
                    <a:lumMod val="50000"/>
                  </a:schemeClr>
                </a:solidFill>
              </a:rPr>
              <a:t> </a:t>
            </a:r>
            <a:r>
              <a:rPr lang="en-GB" i="1" dirty="0" err="1">
                <a:solidFill>
                  <a:schemeClr val="bg2">
                    <a:lumMod val="50000"/>
                  </a:schemeClr>
                </a:solidFill>
              </a:rPr>
              <a:t>üniversite</a:t>
            </a:r>
            <a:r>
              <a:rPr lang="en-GB" i="1" dirty="0">
                <a:solidFill>
                  <a:schemeClr val="bg2">
                    <a:lumMod val="50000"/>
                  </a:schemeClr>
                </a:solidFill>
              </a:rPr>
              <a:t> </a:t>
            </a:r>
            <a:r>
              <a:rPr lang="en-GB" i="1" dirty="0" err="1">
                <a:solidFill>
                  <a:schemeClr val="bg2">
                    <a:lumMod val="50000"/>
                  </a:schemeClr>
                </a:solidFill>
              </a:rPr>
              <a:t>desteği</a:t>
            </a:r>
            <a:r>
              <a:rPr lang="en-GB" i="1" dirty="0">
                <a:solidFill>
                  <a:schemeClr val="bg2">
                    <a:lumMod val="50000"/>
                  </a:schemeClr>
                </a:solidFill>
              </a:rPr>
              <a:t> </a:t>
            </a:r>
            <a:r>
              <a:rPr lang="en-GB" i="1" dirty="0" err="1">
                <a:solidFill>
                  <a:schemeClr val="bg2">
                    <a:lumMod val="50000"/>
                  </a:schemeClr>
                </a:solidFill>
              </a:rPr>
              <a:t>bularak</a:t>
            </a:r>
            <a:r>
              <a:rPr lang="en-GB" i="1" dirty="0">
                <a:solidFill>
                  <a:schemeClr val="bg2">
                    <a:lumMod val="50000"/>
                  </a:schemeClr>
                </a:solidFill>
              </a:rPr>
              <a:t> </a:t>
            </a:r>
            <a:r>
              <a:rPr lang="en-GB" i="1" dirty="0" err="1">
                <a:solidFill>
                  <a:schemeClr val="bg2">
                    <a:lumMod val="50000"/>
                  </a:schemeClr>
                </a:solidFill>
              </a:rPr>
              <a:t>Engin</a:t>
            </a:r>
            <a:r>
              <a:rPr lang="en-GB" i="1" dirty="0">
                <a:solidFill>
                  <a:schemeClr val="bg2">
                    <a:lumMod val="50000"/>
                  </a:schemeClr>
                </a:solidFill>
              </a:rPr>
              <a:t> Arık, </a:t>
            </a:r>
            <a:r>
              <a:rPr lang="en-GB" i="1" dirty="0" err="1">
                <a:solidFill>
                  <a:schemeClr val="bg2">
                    <a:lumMod val="50000"/>
                  </a:schemeClr>
                </a:solidFill>
              </a:rPr>
              <a:t>Berkol</a:t>
            </a:r>
            <a:r>
              <a:rPr lang="en-GB" i="1" dirty="0">
                <a:solidFill>
                  <a:schemeClr val="bg2">
                    <a:lumMod val="50000"/>
                  </a:schemeClr>
                </a:solidFill>
              </a:rPr>
              <a:t> </a:t>
            </a:r>
            <a:r>
              <a:rPr lang="en-GB" i="1" dirty="0" err="1">
                <a:solidFill>
                  <a:schemeClr val="bg2">
                    <a:lumMod val="50000"/>
                  </a:schemeClr>
                </a:solidFill>
              </a:rPr>
              <a:t>Doğan</a:t>
            </a:r>
            <a:r>
              <a:rPr lang="en-GB" i="1" dirty="0">
                <a:solidFill>
                  <a:schemeClr val="bg2">
                    <a:lumMod val="50000"/>
                  </a:schemeClr>
                </a:solidFill>
              </a:rPr>
              <a:t>, </a:t>
            </a:r>
            <a:r>
              <a:rPr lang="en-GB" i="1" dirty="0" err="1">
                <a:solidFill>
                  <a:schemeClr val="bg2">
                    <a:lumMod val="50000"/>
                  </a:schemeClr>
                </a:solidFill>
              </a:rPr>
              <a:t>Şenel</a:t>
            </a:r>
            <a:r>
              <a:rPr lang="en-GB" i="1" dirty="0">
                <a:solidFill>
                  <a:schemeClr val="bg2">
                    <a:lumMod val="50000"/>
                  </a:schemeClr>
                </a:solidFill>
              </a:rPr>
              <a:t> </a:t>
            </a:r>
            <a:r>
              <a:rPr lang="en-GB" i="1" dirty="0" err="1">
                <a:solidFill>
                  <a:schemeClr val="bg2">
                    <a:lumMod val="50000"/>
                  </a:schemeClr>
                </a:solidFill>
              </a:rPr>
              <a:t>Boydağ</a:t>
            </a:r>
            <a:r>
              <a:rPr lang="en-GB" i="1" dirty="0">
                <a:solidFill>
                  <a:schemeClr val="bg2">
                    <a:lumMod val="50000"/>
                  </a:schemeClr>
                </a:solidFill>
              </a:rPr>
              <a:t> </a:t>
            </a:r>
            <a:r>
              <a:rPr lang="en-GB" i="1" dirty="0" err="1">
                <a:solidFill>
                  <a:schemeClr val="bg2">
                    <a:lumMod val="50000"/>
                  </a:schemeClr>
                </a:solidFill>
              </a:rPr>
              <a:t>ve</a:t>
            </a:r>
            <a:r>
              <a:rPr lang="en-GB" i="1" dirty="0">
                <a:solidFill>
                  <a:schemeClr val="bg2">
                    <a:lumMod val="50000"/>
                  </a:schemeClr>
                </a:solidFill>
              </a:rPr>
              <a:t> </a:t>
            </a:r>
            <a:r>
              <a:rPr lang="en-GB" i="1" dirty="0" err="1">
                <a:solidFill>
                  <a:schemeClr val="bg2">
                    <a:lumMod val="50000"/>
                  </a:schemeClr>
                </a:solidFill>
              </a:rPr>
              <a:t>İskender</a:t>
            </a:r>
            <a:r>
              <a:rPr lang="en-GB" i="1" dirty="0">
                <a:solidFill>
                  <a:schemeClr val="bg2">
                    <a:lumMod val="50000"/>
                  </a:schemeClr>
                </a:solidFill>
              </a:rPr>
              <a:t> </a:t>
            </a:r>
            <a:r>
              <a:rPr lang="en-GB" i="1" dirty="0" err="1">
                <a:solidFill>
                  <a:schemeClr val="bg2">
                    <a:lumMod val="50000"/>
                  </a:schemeClr>
                </a:solidFill>
              </a:rPr>
              <a:t>Hikmet’ten</a:t>
            </a:r>
            <a:r>
              <a:rPr lang="en-GB" i="1" dirty="0">
                <a:solidFill>
                  <a:schemeClr val="bg2">
                    <a:lumMod val="50000"/>
                  </a:schemeClr>
                </a:solidFill>
              </a:rPr>
              <a:t> </a:t>
            </a:r>
            <a:r>
              <a:rPr lang="en-GB" i="1" dirty="0" err="1">
                <a:solidFill>
                  <a:schemeClr val="bg2">
                    <a:lumMod val="50000"/>
                  </a:schemeClr>
                </a:solidFill>
              </a:rPr>
              <a:t>oluşan</a:t>
            </a:r>
            <a:r>
              <a:rPr lang="en-GB" i="1" dirty="0">
                <a:solidFill>
                  <a:schemeClr val="bg2">
                    <a:lumMod val="50000"/>
                  </a:schemeClr>
                </a:solidFill>
              </a:rPr>
              <a:t> </a:t>
            </a:r>
            <a:r>
              <a:rPr lang="en-GB" i="1" dirty="0" err="1">
                <a:solidFill>
                  <a:schemeClr val="bg2">
                    <a:lumMod val="50000"/>
                  </a:schemeClr>
                </a:solidFill>
              </a:rPr>
              <a:t>ekibin</a:t>
            </a:r>
            <a:r>
              <a:rPr lang="en-GB" i="1" dirty="0">
                <a:solidFill>
                  <a:schemeClr val="bg2">
                    <a:lumMod val="50000"/>
                  </a:schemeClr>
                </a:solidFill>
              </a:rPr>
              <a:t> CAST </a:t>
            </a:r>
            <a:r>
              <a:rPr lang="en-GB" i="1" dirty="0" err="1">
                <a:solidFill>
                  <a:schemeClr val="bg2">
                    <a:lumMod val="50000"/>
                  </a:schemeClr>
                </a:solidFill>
              </a:rPr>
              <a:t>deneyine</a:t>
            </a:r>
            <a:r>
              <a:rPr lang="en-GB" i="1" dirty="0">
                <a:solidFill>
                  <a:schemeClr val="bg2">
                    <a:lumMod val="50000"/>
                  </a:schemeClr>
                </a:solidFill>
              </a:rPr>
              <a:t> </a:t>
            </a:r>
            <a:r>
              <a:rPr lang="en-GB" i="1" dirty="0" err="1">
                <a:solidFill>
                  <a:schemeClr val="bg2">
                    <a:lumMod val="50000"/>
                  </a:schemeClr>
                </a:solidFill>
              </a:rPr>
              <a:t>tekrar</a:t>
            </a:r>
            <a:r>
              <a:rPr lang="en-GB" i="1" dirty="0">
                <a:solidFill>
                  <a:schemeClr val="bg2">
                    <a:lumMod val="50000"/>
                  </a:schemeClr>
                </a:solidFill>
              </a:rPr>
              <a:t> </a:t>
            </a:r>
            <a:r>
              <a:rPr lang="en-GB" i="1" dirty="0" err="1">
                <a:solidFill>
                  <a:schemeClr val="bg2">
                    <a:lumMod val="50000"/>
                  </a:schemeClr>
                </a:solidFill>
              </a:rPr>
              <a:t>katılımını</a:t>
            </a:r>
            <a:r>
              <a:rPr lang="en-GB" i="1" dirty="0">
                <a:solidFill>
                  <a:schemeClr val="bg2">
                    <a:lumMod val="50000"/>
                  </a:schemeClr>
                </a:solidFill>
              </a:rPr>
              <a:t> </a:t>
            </a:r>
            <a:r>
              <a:rPr lang="en-GB" i="1" dirty="0" err="1">
                <a:solidFill>
                  <a:schemeClr val="bg2">
                    <a:lumMod val="50000"/>
                  </a:schemeClr>
                </a:solidFill>
              </a:rPr>
              <a:t>sağladı</a:t>
            </a:r>
            <a:r>
              <a:rPr lang="en-GB" i="1" dirty="0">
                <a:solidFill>
                  <a:schemeClr val="bg2">
                    <a:lumMod val="50000"/>
                  </a:schemeClr>
                </a:solidFill>
              </a:rPr>
              <a:t>. </a:t>
            </a:r>
            <a:r>
              <a:rPr lang="en-GB" i="1" dirty="0" err="1">
                <a:solidFill>
                  <a:schemeClr val="bg2">
                    <a:lumMod val="50000"/>
                  </a:schemeClr>
                </a:solidFill>
              </a:rPr>
              <a:t>Bunu</a:t>
            </a:r>
            <a:r>
              <a:rPr lang="en-GB" i="1" dirty="0">
                <a:solidFill>
                  <a:schemeClr val="bg2">
                    <a:lumMod val="50000"/>
                  </a:schemeClr>
                </a:solidFill>
              </a:rPr>
              <a:t> </a:t>
            </a:r>
            <a:r>
              <a:rPr lang="en-GB" i="1" dirty="0" err="1">
                <a:solidFill>
                  <a:schemeClr val="bg2">
                    <a:lumMod val="50000"/>
                  </a:schemeClr>
                </a:solidFill>
              </a:rPr>
              <a:t>takiben</a:t>
            </a:r>
            <a:r>
              <a:rPr lang="en-GB" i="1" dirty="0">
                <a:solidFill>
                  <a:schemeClr val="bg2">
                    <a:lumMod val="50000"/>
                  </a:schemeClr>
                </a:solidFill>
              </a:rPr>
              <a:t> </a:t>
            </a:r>
            <a:r>
              <a:rPr lang="en-GB" i="1" dirty="0" err="1">
                <a:solidFill>
                  <a:schemeClr val="bg2">
                    <a:lumMod val="50000"/>
                  </a:schemeClr>
                </a:solidFill>
              </a:rPr>
              <a:t>bir</a:t>
            </a:r>
            <a:r>
              <a:rPr lang="en-GB" i="1" dirty="0">
                <a:solidFill>
                  <a:schemeClr val="bg2">
                    <a:lumMod val="50000"/>
                  </a:schemeClr>
                </a:solidFill>
              </a:rPr>
              <a:t> </a:t>
            </a:r>
            <a:r>
              <a:rPr lang="en-GB" i="1" dirty="0" err="1">
                <a:solidFill>
                  <a:schemeClr val="bg2">
                    <a:lumMod val="50000"/>
                  </a:schemeClr>
                </a:solidFill>
              </a:rPr>
              <a:t>süre</a:t>
            </a:r>
            <a:r>
              <a:rPr lang="en-GB" i="1" dirty="0">
                <a:solidFill>
                  <a:schemeClr val="bg2">
                    <a:lumMod val="50000"/>
                  </a:schemeClr>
                </a:solidFill>
              </a:rPr>
              <a:t> TAEK de MoU </a:t>
            </a:r>
            <a:r>
              <a:rPr lang="en-GB" i="1" dirty="0" err="1">
                <a:solidFill>
                  <a:schemeClr val="bg2">
                    <a:lumMod val="50000"/>
                  </a:schemeClr>
                </a:solidFill>
              </a:rPr>
              <a:t>masraflarını</a:t>
            </a:r>
            <a:r>
              <a:rPr lang="en-GB" i="1" dirty="0">
                <a:solidFill>
                  <a:schemeClr val="bg2">
                    <a:lumMod val="50000"/>
                  </a:schemeClr>
                </a:solidFill>
              </a:rPr>
              <a:t> </a:t>
            </a:r>
            <a:r>
              <a:rPr lang="en-GB" i="1" dirty="0" err="1">
                <a:solidFill>
                  <a:schemeClr val="bg2">
                    <a:lumMod val="50000"/>
                  </a:schemeClr>
                </a:solidFill>
              </a:rPr>
              <a:t>karşıladı</a:t>
            </a:r>
            <a:r>
              <a:rPr lang="en-GB" i="1" dirty="0">
                <a:solidFill>
                  <a:schemeClr val="bg2">
                    <a:lumMod val="50000"/>
                  </a:schemeClr>
                </a:solidFill>
              </a:rPr>
              <a:t>; </a:t>
            </a:r>
            <a:r>
              <a:rPr lang="en-GB" i="1" dirty="0" err="1">
                <a:solidFill>
                  <a:schemeClr val="bg2">
                    <a:lumMod val="50000"/>
                  </a:schemeClr>
                </a:solidFill>
              </a:rPr>
              <a:t>ancak</a:t>
            </a:r>
            <a:r>
              <a:rPr lang="en-GB" i="1" dirty="0">
                <a:solidFill>
                  <a:schemeClr val="bg2">
                    <a:lumMod val="50000"/>
                  </a:schemeClr>
                </a:solidFill>
              </a:rPr>
              <a:t> </a:t>
            </a:r>
            <a:r>
              <a:rPr lang="en-GB" i="1" dirty="0" err="1">
                <a:solidFill>
                  <a:schemeClr val="bg2">
                    <a:lumMod val="50000"/>
                  </a:schemeClr>
                </a:solidFill>
              </a:rPr>
              <a:t>daha</a:t>
            </a:r>
            <a:r>
              <a:rPr lang="en-GB" i="1" dirty="0">
                <a:solidFill>
                  <a:schemeClr val="bg2">
                    <a:lumMod val="50000"/>
                  </a:schemeClr>
                </a:solidFill>
              </a:rPr>
              <a:t> </a:t>
            </a:r>
            <a:r>
              <a:rPr lang="en-GB" i="1" dirty="0" err="1">
                <a:solidFill>
                  <a:schemeClr val="bg2">
                    <a:lumMod val="50000"/>
                  </a:schemeClr>
                </a:solidFill>
              </a:rPr>
              <a:t>sonra</a:t>
            </a:r>
            <a:r>
              <a:rPr lang="en-GB" i="1" dirty="0">
                <a:solidFill>
                  <a:schemeClr val="bg2">
                    <a:lumMod val="50000"/>
                  </a:schemeClr>
                </a:solidFill>
              </a:rPr>
              <a:t> ATLAS </a:t>
            </a:r>
            <a:r>
              <a:rPr lang="en-GB" i="1" dirty="0" err="1">
                <a:solidFill>
                  <a:schemeClr val="bg2">
                    <a:lumMod val="50000"/>
                  </a:schemeClr>
                </a:solidFill>
              </a:rPr>
              <a:t>ve</a:t>
            </a:r>
            <a:r>
              <a:rPr lang="en-GB" i="1" dirty="0">
                <a:solidFill>
                  <a:schemeClr val="bg2">
                    <a:lumMod val="50000"/>
                  </a:schemeClr>
                </a:solidFill>
              </a:rPr>
              <a:t> CMS </a:t>
            </a:r>
            <a:r>
              <a:rPr lang="en-GB" i="1" dirty="0" err="1">
                <a:solidFill>
                  <a:schemeClr val="bg2">
                    <a:lumMod val="50000"/>
                  </a:schemeClr>
                </a:solidFill>
              </a:rPr>
              <a:t>dışındaki</a:t>
            </a:r>
            <a:r>
              <a:rPr lang="en-GB" i="1" dirty="0">
                <a:solidFill>
                  <a:schemeClr val="bg2">
                    <a:lumMod val="50000"/>
                  </a:schemeClr>
                </a:solidFill>
              </a:rPr>
              <a:t> </a:t>
            </a:r>
            <a:r>
              <a:rPr lang="en-GB" i="1" dirty="0" err="1">
                <a:solidFill>
                  <a:schemeClr val="bg2">
                    <a:lumMod val="50000"/>
                  </a:schemeClr>
                </a:solidFill>
              </a:rPr>
              <a:t>deneyleri</a:t>
            </a:r>
            <a:r>
              <a:rPr lang="en-GB" i="1" dirty="0">
                <a:solidFill>
                  <a:schemeClr val="bg2">
                    <a:lumMod val="50000"/>
                  </a:schemeClr>
                </a:solidFill>
              </a:rPr>
              <a:t> </a:t>
            </a:r>
            <a:r>
              <a:rPr lang="en-GB" i="1" dirty="0" err="1">
                <a:solidFill>
                  <a:schemeClr val="bg2">
                    <a:lumMod val="50000"/>
                  </a:schemeClr>
                </a:solidFill>
              </a:rPr>
              <a:t>desteklemeyeceğiz</a:t>
            </a:r>
            <a:r>
              <a:rPr lang="en-GB" i="1" dirty="0">
                <a:solidFill>
                  <a:schemeClr val="bg2">
                    <a:lumMod val="50000"/>
                  </a:schemeClr>
                </a:solidFill>
              </a:rPr>
              <a:t> </a:t>
            </a:r>
            <a:r>
              <a:rPr lang="en-GB" i="1" dirty="0" err="1">
                <a:solidFill>
                  <a:schemeClr val="bg2">
                    <a:lumMod val="50000"/>
                  </a:schemeClr>
                </a:solidFill>
              </a:rPr>
              <a:t>diyerek</a:t>
            </a:r>
            <a:r>
              <a:rPr lang="en-GB" i="1" dirty="0">
                <a:solidFill>
                  <a:schemeClr val="bg2">
                    <a:lumMod val="50000"/>
                  </a:schemeClr>
                </a:solidFill>
              </a:rPr>
              <a:t> MoU </a:t>
            </a:r>
            <a:r>
              <a:rPr lang="en-GB" i="1" dirty="0" err="1">
                <a:solidFill>
                  <a:schemeClr val="bg2">
                    <a:lumMod val="50000"/>
                  </a:schemeClr>
                </a:solidFill>
              </a:rPr>
              <a:t>imzalamadı</a:t>
            </a:r>
            <a:r>
              <a:rPr lang="en-GB" i="1" dirty="0">
                <a:solidFill>
                  <a:schemeClr val="bg2">
                    <a:lumMod val="50000"/>
                  </a:schemeClr>
                </a:solidFill>
              </a:rPr>
              <a:t>)</a:t>
            </a:r>
          </a:p>
          <a:p>
            <a:endParaRPr lang="en-GB" sz="800" dirty="0"/>
          </a:p>
          <a:p>
            <a:r>
              <a:rPr lang="en-GB" dirty="0"/>
              <a:t>CERN’deki Neutron Time of Flight (</a:t>
            </a:r>
            <a:r>
              <a:rPr lang="en-GB" b="1" dirty="0" err="1"/>
              <a:t>nToF</a:t>
            </a:r>
            <a:r>
              <a:rPr lang="en-GB" dirty="0"/>
              <a:t>) </a:t>
            </a:r>
            <a:r>
              <a:rPr lang="en-GB" dirty="0" err="1"/>
              <a:t>deneyine</a:t>
            </a:r>
            <a:r>
              <a:rPr lang="en-GB" dirty="0"/>
              <a:t> </a:t>
            </a:r>
            <a:r>
              <a:rPr lang="en-GB" dirty="0" err="1"/>
              <a:t>katılmak</a:t>
            </a:r>
            <a:r>
              <a:rPr lang="en-GB" dirty="0"/>
              <a:t> </a:t>
            </a:r>
            <a:r>
              <a:rPr lang="en-GB" dirty="0" err="1"/>
              <a:t>istedi</a:t>
            </a:r>
            <a:r>
              <a:rPr lang="en-GB" dirty="0"/>
              <a:t>. </a:t>
            </a:r>
            <a:r>
              <a:rPr lang="en-GB" dirty="0" err="1"/>
              <a:t>Deney</a:t>
            </a:r>
            <a:r>
              <a:rPr lang="en-GB" dirty="0"/>
              <a:t> </a:t>
            </a:r>
            <a:r>
              <a:rPr lang="en-GB" dirty="0" err="1"/>
              <a:t>başkanı</a:t>
            </a:r>
            <a:r>
              <a:rPr lang="en-GB" dirty="0"/>
              <a:t> Nobel </a:t>
            </a:r>
            <a:r>
              <a:rPr lang="en-GB" dirty="0" err="1"/>
              <a:t>ödüllü</a:t>
            </a:r>
            <a:r>
              <a:rPr lang="en-GB" dirty="0"/>
              <a:t> Carlo </a:t>
            </a:r>
            <a:r>
              <a:rPr lang="en-GB" dirty="0" err="1"/>
              <a:t>Rubia</a:t>
            </a:r>
            <a:r>
              <a:rPr lang="en-GB" dirty="0"/>
              <a:t>, </a:t>
            </a:r>
            <a:r>
              <a:rPr lang="en-GB" dirty="0" err="1"/>
              <a:t>Engin</a:t>
            </a:r>
            <a:r>
              <a:rPr lang="en-GB" dirty="0"/>
              <a:t> </a:t>
            </a:r>
            <a:r>
              <a:rPr lang="en-GB" dirty="0" err="1"/>
              <a:t>Arık’ın</a:t>
            </a:r>
            <a:r>
              <a:rPr lang="en-GB" dirty="0"/>
              <a:t> </a:t>
            </a:r>
            <a:r>
              <a:rPr lang="en-GB" dirty="0" err="1"/>
              <a:t>ekibiyle</a:t>
            </a:r>
            <a:r>
              <a:rPr lang="en-GB" dirty="0"/>
              <a:t> </a:t>
            </a:r>
            <a:r>
              <a:rPr lang="en-GB" dirty="0" err="1"/>
              <a:t>deneye</a:t>
            </a:r>
            <a:r>
              <a:rPr lang="en-GB" dirty="0"/>
              <a:t> </a:t>
            </a:r>
            <a:r>
              <a:rPr lang="en-GB" dirty="0" err="1"/>
              <a:t>katılmasını</a:t>
            </a:r>
            <a:r>
              <a:rPr lang="en-GB" dirty="0"/>
              <a:t> </a:t>
            </a:r>
            <a:r>
              <a:rPr lang="en-GB" dirty="0" err="1"/>
              <a:t>çok</a:t>
            </a:r>
            <a:r>
              <a:rPr lang="en-GB" dirty="0"/>
              <a:t> </a:t>
            </a:r>
            <a:r>
              <a:rPr lang="en-GB" dirty="0" err="1"/>
              <a:t>destekledi</a:t>
            </a:r>
            <a:r>
              <a:rPr lang="en-GB" dirty="0"/>
              <a:t>. </a:t>
            </a:r>
            <a:r>
              <a:rPr lang="en-GB" dirty="0" err="1"/>
              <a:t>Engin</a:t>
            </a:r>
            <a:r>
              <a:rPr lang="en-GB" dirty="0"/>
              <a:t> Arık </a:t>
            </a:r>
            <a:r>
              <a:rPr lang="en-GB" dirty="0" err="1"/>
              <a:t>deneye</a:t>
            </a:r>
            <a:r>
              <a:rPr lang="en-GB" dirty="0"/>
              <a:t> </a:t>
            </a:r>
            <a:r>
              <a:rPr lang="en-GB" dirty="0" err="1"/>
              <a:t>katılım</a:t>
            </a:r>
            <a:r>
              <a:rPr lang="en-GB" dirty="0"/>
              <a:t> </a:t>
            </a:r>
            <a:r>
              <a:rPr lang="en-GB" dirty="0" err="1"/>
              <a:t>için</a:t>
            </a:r>
            <a:r>
              <a:rPr lang="en-GB" dirty="0"/>
              <a:t> </a:t>
            </a:r>
            <a:r>
              <a:rPr lang="en-GB" dirty="0" err="1"/>
              <a:t>DPT’den</a:t>
            </a:r>
            <a:r>
              <a:rPr lang="en-GB" dirty="0"/>
              <a:t> </a:t>
            </a:r>
            <a:r>
              <a:rPr lang="en-GB" dirty="0" err="1"/>
              <a:t>kaynak</a:t>
            </a:r>
            <a:r>
              <a:rPr lang="en-GB" dirty="0"/>
              <a:t> </a:t>
            </a:r>
            <a:r>
              <a:rPr lang="en-GB" dirty="0" err="1"/>
              <a:t>buldu</a:t>
            </a:r>
            <a:r>
              <a:rPr lang="en-GB" dirty="0"/>
              <a:t>; </a:t>
            </a:r>
            <a:r>
              <a:rPr lang="en-GB" dirty="0" err="1"/>
              <a:t>ancak</a:t>
            </a:r>
            <a:r>
              <a:rPr lang="en-GB" dirty="0"/>
              <a:t> </a:t>
            </a:r>
            <a:r>
              <a:rPr lang="en-GB" dirty="0" err="1"/>
              <a:t>kaynak</a:t>
            </a:r>
            <a:r>
              <a:rPr lang="en-GB" dirty="0"/>
              <a:t> </a:t>
            </a:r>
            <a:r>
              <a:rPr lang="en-GB" dirty="0" err="1"/>
              <a:t>bürokratik</a:t>
            </a:r>
            <a:r>
              <a:rPr lang="en-GB" dirty="0"/>
              <a:t> </a:t>
            </a:r>
            <a:r>
              <a:rPr lang="en-GB" dirty="0" err="1"/>
              <a:t>süreçlerle</a:t>
            </a:r>
            <a:r>
              <a:rPr lang="en-GB" dirty="0"/>
              <a:t> </a:t>
            </a:r>
            <a:r>
              <a:rPr lang="en-GB" dirty="0" err="1"/>
              <a:t>kullandırılmadı</a:t>
            </a:r>
            <a:r>
              <a:rPr lang="en-GB" dirty="0"/>
              <a:t> </a:t>
            </a:r>
            <a:r>
              <a:rPr lang="en-GB" dirty="0" err="1"/>
              <a:t>ve</a:t>
            </a:r>
            <a:r>
              <a:rPr lang="en-GB" dirty="0"/>
              <a:t> </a:t>
            </a:r>
            <a:r>
              <a:rPr lang="en-GB" dirty="0" err="1"/>
              <a:t>sonraki</a:t>
            </a:r>
            <a:r>
              <a:rPr lang="en-GB" dirty="0"/>
              <a:t> </a:t>
            </a:r>
            <a:r>
              <a:rPr lang="en-GB" dirty="0" err="1"/>
              <a:t>seneye</a:t>
            </a:r>
            <a:r>
              <a:rPr lang="en-GB" dirty="0"/>
              <a:t> </a:t>
            </a:r>
            <a:r>
              <a:rPr lang="en-GB" dirty="0" err="1"/>
              <a:t>devretmedi</a:t>
            </a:r>
            <a:r>
              <a:rPr lang="en-GB" dirty="0"/>
              <a:t>. </a:t>
            </a:r>
            <a:r>
              <a:rPr lang="en-GB" dirty="0" err="1"/>
              <a:t>Engin</a:t>
            </a:r>
            <a:r>
              <a:rPr lang="en-GB" dirty="0"/>
              <a:t> Arık </a:t>
            </a:r>
            <a:r>
              <a:rPr lang="en-GB" dirty="0" err="1"/>
              <a:t>nToF</a:t>
            </a:r>
            <a:r>
              <a:rPr lang="en-GB" dirty="0"/>
              <a:t> </a:t>
            </a:r>
            <a:r>
              <a:rPr lang="en-GB" dirty="0" err="1"/>
              <a:t>deneyine</a:t>
            </a:r>
            <a:r>
              <a:rPr lang="en-GB" dirty="0"/>
              <a:t> </a:t>
            </a:r>
            <a:r>
              <a:rPr lang="en-GB" dirty="0" err="1"/>
              <a:t>mali</a:t>
            </a:r>
            <a:r>
              <a:rPr lang="en-GB" dirty="0"/>
              <a:t> </a:t>
            </a:r>
            <a:r>
              <a:rPr lang="en-GB" dirty="0" err="1"/>
              <a:t>kaynağın</a:t>
            </a:r>
            <a:r>
              <a:rPr lang="en-GB" dirty="0"/>
              <a:t> </a:t>
            </a:r>
            <a:r>
              <a:rPr lang="en-GB" dirty="0" err="1"/>
              <a:t>söz</a:t>
            </a:r>
            <a:r>
              <a:rPr lang="en-GB" dirty="0"/>
              <a:t> </a:t>
            </a:r>
            <a:r>
              <a:rPr lang="en-GB" dirty="0" err="1"/>
              <a:t>verilip</a:t>
            </a:r>
            <a:r>
              <a:rPr lang="en-GB" dirty="0"/>
              <a:t> </a:t>
            </a:r>
            <a:r>
              <a:rPr lang="en-GB" dirty="0" err="1"/>
              <a:t>kullandırılmaması</a:t>
            </a:r>
            <a:r>
              <a:rPr lang="en-GB" dirty="0"/>
              <a:t> </a:t>
            </a:r>
            <a:r>
              <a:rPr lang="en-GB" dirty="0" err="1"/>
              <a:t>sebebiyle</a:t>
            </a:r>
            <a:r>
              <a:rPr lang="en-GB" dirty="0"/>
              <a:t> </a:t>
            </a:r>
            <a:r>
              <a:rPr lang="en-GB" dirty="0" err="1"/>
              <a:t>katılamadı</a:t>
            </a:r>
            <a:r>
              <a:rPr lang="en-GB" dirty="0"/>
              <a:t>. </a:t>
            </a:r>
            <a:r>
              <a:rPr lang="en-GB" i="1" dirty="0" err="1">
                <a:solidFill>
                  <a:schemeClr val="bg2">
                    <a:lumMod val="50000"/>
                  </a:schemeClr>
                </a:solidFill>
              </a:rPr>
              <a:t>nToF</a:t>
            </a:r>
            <a:r>
              <a:rPr lang="en-GB" i="1" dirty="0">
                <a:solidFill>
                  <a:schemeClr val="bg2">
                    <a:lumMod val="50000"/>
                  </a:schemeClr>
                </a:solidFill>
              </a:rPr>
              <a:t> </a:t>
            </a:r>
            <a:r>
              <a:rPr lang="en-GB" i="1" dirty="0" err="1">
                <a:solidFill>
                  <a:schemeClr val="bg2">
                    <a:lumMod val="50000"/>
                  </a:schemeClr>
                </a:solidFill>
              </a:rPr>
              <a:t>deneyi</a:t>
            </a:r>
            <a:r>
              <a:rPr lang="en-GB" i="1" dirty="0">
                <a:solidFill>
                  <a:schemeClr val="bg2">
                    <a:lumMod val="50000"/>
                  </a:schemeClr>
                </a:solidFill>
              </a:rPr>
              <a:t> </a:t>
            </a:r>
            <a:r>
              <a:rPr lang="en-GB" i="1" dirty="0" err="1">
                <a:solidFill>
                  <a:schemeClr val="bg2">
                    <a:lumMod val="50000"/>
                  </a:schemeClr>
                </a:solidFill>
              </a:rPr>
              <a:t>stratejik</a:t>
            </a:r>
            <a:r>
              <a:rPr lang="en-GB" i="1" dirty="0">
                <a:solidFill>
                  <a:schemeClr val="bg2">
                    <a:lumMod val="50000"/>
                  </a:schemeClr>
                </a:solidFill>
              </a:rPr>
              <a:t> </a:t>
            </a:r>
            <a:r>
              <a:rPr lang="en-GB" i="1" dirty="0" err="1">
                <a:solidFill>
                  <a:schemeClr val="bg2">
                    <a:lumMod val="50000"/>
                  </a:schemeClr>
                </a:solidFill>
              </a:rPr>
              <a:t>önemde</a:t>
            </a:r>
            <a:r>
              <a:rPr lang="en-GB" i="1" dirty="0">
                <a:solidFill>
                  <a:schemeClr val="bg2">
                    <a:lumMod val="50000"/>
                  </a:schemeClr>
                </a:solidFill>
              </a:rPr>
              <a:t> </a:t>
            </a:r>
            <a:r>
              <a:rPr lang="en-GB" i="1" dirty="0" err="1">
                <a:solidFill>
                  <a:schemeClr val="bg2">
                    <a:lumMod val="50000"/>
                  </a:schemeClr>
                </a:solidFill>
              </a:rPr>
              <a:t>bir</a:t>
            </a:r>
            <a:r>
              <a:rPr lang="en-GB" i="1" dirty="0">
                <a:solidFill>
                  <a:schemeClr val="bg2">
                    <a:lumMod val="50000"/>
                  </a:schemeClr>
                </a:solidFill>
              </a:rPr>
              <a:t> </a:t>
            </a:r>
            <a:r>
              <a:rPr lang="en-GB" i="1" dirty="0" err="1">
                <a:solidFill>
                  <a:schemeClr val="bg2">
                    <a:lumMod val="50000"/>
                  </a:schemeClr>
                </a:solidFill>
              </a:rPr>
              <a:t>deney</a:t>
            </a:r>
            <a:r>
              <a:rPr lang="en-GB" i="1" dirty="0">
                <a:solidFill>
                  <a:schemeClr val="bg2">
                    <a:lumMod val="50000"/>
                  </a:schemeClr>
                </a:solidFill>
              </a:rPr>
              <a:t>: Carlo </a:t>
            </a:r>
            <a:r>
              <a:rPr lang="en-GB" i="1" dirty="0" err="1">
                <a:solidFill>
                  <a:schemeClr val="bg2">
                    <a:lumMod val="50000"/>
                  </a:schemeClr>
                </a:solidFill>
              </a:rPr>
              <a:t>Rubia</a:t>
            </a:r>
            <a:r>
              <a:rPr lang="en-GB" i="1" dirty="0">
                <a:solidFill>
                  <a:schemeClr val="bg2">
                    <a:lumMod val="50000"/>
                  </a:schemeClr>
                </a:solidFill>
              </a:rPr>
              <a:t> “</a:t>
            </a:r>
            <a:r>
              <a:rPr lang="en-GB" b="1" i="1" dirty="0" err="1">
                <a:solidFill>
                  <a:schemeClr val="bg2">
                    <a:lumMod val="50000"/>
                  </a:schemeClr>
                </a:solidFill>
              </a:rPr>
              <a:t>Hızlandırıcı</a:t>
            </a:r>
            <a:r>
              <a:rPr lang="en-GB" b="1" i="1" dirty="0">
                <a:solidFill>
                  <a:schemeClr val="bg2">
                    <a:lumMod val="50000"/>
                  </a:schemeClr>
                </a:solidFill>
              </a:rPr>
              <a:t> </a:t>
            </a:r>
            <a:r>
              <a:rPr lang="en-GB" b="1" i="1" dirty="0" err="1">
                <a:solidFill>
                  <a:schemeClr val="bg2">
                    <a:lumMod val="50000"/>
                  </a:schemeClr>
                </a:solidFill>
              </a:rPr>
              <a:t>Sürümlü</a:t>
            </a:r>
            <a:r>
              <a:rPr lang="en-GB" b="1" i="1" dirty="0">
                <a:solidFill>
                  <a:schemeClr val="bg2">
                    <a:lumMod val="50000"/>
                  </a:schemeClr>
                </a:solidFill>
              </a:rPr>
              <a:t> </a:t>
            </a:r>
            <a:r>
              <a:rPr lang="en-GB" b="1" i="1" dirty="0" err="1">
                <a:solidFill>
                  <a:schemeClr val="bg2">
                    <a:lumMod val="50000"/>
                  </a:schemeClr>
                </a:solidFill>
              </a:rPr>
              <a:t>Sistemler</a:t>
            </a:r>
            <a:r>
              <a:rPr lang="en-GB" i="1" dirty="0" err="1">
                <a:solidFill>
                  <a:schemeClr val="bg2">
                    <a:lumMod val="50000"/>
                  </a:schemeClr>
                </a:solidFill>
              </a:rPr>
              <a:t>”le</a:t>
            </a:r>
            <a:r>
              <a:rPr lang="en-GB" i="1" dirty="0">
                <a:solidFill>
                  <a:schemeClr val="bg2">
                    <a:lumMod val="50000"/>
                  </a:schemeClr>
                </a:solidFill>
              </a:rPr>
              <a:t> </a:t>
            </a:r>
            <a:r>
              <a:rPr lang="en-GB" b="1" i="1" dirty="0" err="1">
                <a:solidFill>
                  <a:schemeClr val="bg2">
                    <a:lumMod val="50000"/>
                  </a:schemeClr>
                </a:solidFill>
              </a:rPr>
              <a:t>Toryum</a:t>
            </a:r>
            <a:r>
              <a:rPr lang="en-GB" i="1" dirty="0">
                <a:solidFill>
                  <a:schemeClr val="bg2">
                    <a:lumMod val="50000"/>
                  </a:schemeClr>
                </a:solidFill>
              </a:rPr>
              <a:t> </a:t>
            </a:r>
            <a:r>
              <a:rPr lang="en-GB" i="1" dirty="0" err="1">
                <a:solidFill>
                  <a:schemeClr val="bg2">
                    <a:lumMod val="50000"/>
                  </a:schemeClr>
                </a:solidFill>
              </a:rPr>
              <a:t>yakabilen</a:t>
            </a:r>
            <a:r>
              <a:rPr lang="en-GB" i="1" dirty="0">
                <a:solidFill>
                  <a:schemeClr val="bg2">
                    <a:lumMod val="50000"/>
                  </a:schemeClr>
                </a:solidFill>
              </a:rPr>
              <a:t> </a:t>
            </a:r>
            <a:r>
              <a:rPr lang="en-GB" i="1" dirty="0" err="1">
                <a:solidFill>
                  <a:schemeClr val="bg2">
                    <a:lumMod val="50000"/>
                  </a:schemeClr>
                </a:solidFill>
              </a:rPr>
              <a:t>yeni</a:t>
            </a:r>
            <a:r>
              <a:rPr lang="en-GB" i="1" dirty="0">
                <a:solidFill>
                  <a:schemeClr val="bg2">
                    <a:lumMod val="50000"/>
                  </a:schemeClr>
                </a:solidFill>
              </a:rPr>
              <a:t> </a:t>
            </a:r>
            <a:r>
              <a:rPr lang="en-GB" i="1" dirty="0" err="1">
                <a:solidFill>
                  <a:schemeClr val="bg2">
                    <a:lumMod val="50000"/>
                  </a:schemeClr>
                </a:solidFill>
              </a:rPr>
              <a:t>nesil</a:t>
            </a:r>
            <a:r>
              <a:rPr lang="en-GB" i="1" dirty="0">
                <a:solidFill>
                  <a:schemeClr val="bg2">
                    <a:lumMod val="50000"/>
                  </a:schemeClr>
                </a:solidFill>
              </a:rPr>
              <a:t> </a:t>
            </a:r>
            <a:r>
              <a:rPr lang="en-GB" i="1" dirty="0" err="1">
                <a:solidFill>
                  <a:schemeClr val="bg2">
                    <a:lumMod val="50000"/>
                  </a:schemeClr>
                </a:solidFill>
              </a:rPr>
              <a:t>nükleer</a:t>
            </a:r>
            <a:r>
              <a:rPr lang="en-GB" i="1" dirty="0">
                <a:solidFill>
                  <a:schemeClr val="bg2">
                    <a:lumMod val="50000"/>
                  </a:schemeClr>
                </a:solidFill>
              </a:rPr>
              <a:t> </a:t>
            </a:r>
            <a:r>
              <a:rPr lang="en-GB" i="1" dirty="0" err="1">
                <a:solidFill>
                  <a:schemeClr val="bg2">
                    <a:lumMod val="50000"/>
                  </a:schemeClr>
                </a:solidFill>
              </a:rPr>
              <a:t>santrallerin</a:t>
            </a:r>
            <a:r>
              <a:rPr lang="en-GB" i="1" dirty="0">
                <a:solidFill>
                  <a:schemeClr val="bg2">
                    <a:lumMod val="50000"/>
                  </a:schemeClr>
                </a:solidFill>
              </a:rPr>
              <a:t> </a:t>
            </a:r>
            <a:r>
              <a:rPr lang="en-GB" i="1" dirty="0" err="1">
                <a:solidFill>
                  <a:schemeClr val="bg2">
                    <a:lumMod val="50000"/>
                  </a:schemeClr>
                </a:solidFill>
              </a:rPr>
              <a:t>fikir</a:t>
            </a:r>
            <a:r>
              <a:rPr lang="en-GB" i="1" dirty="0">
                <a:solidFill>
                  <a:schemeClr val="bg2">
                    <a:lumMod val="50000"/>
                  </a:schemeClr>
                </a:solidFill>
              </a:rPr>
              <a:t> </a:t>
            </a:r>
            <a:r>
              <a:rPr lang="en-GB" i="1" dirty="0" err="1">
                <a:solidFill>
                  <a:schemeClr val="bg2">
                    <a:lumMod val="50000"/>
                  </a:schemeClr>
                </a:solidFill>
              </a:rPr>
              <a:t>babası</a:t>
            </a:r>
            <a:r>
              <a:rPr lang="en-GB" i="1" dirty="0">
                <a:solidFill>
                  <a:schemeClr val="bg2">
                    <a:lumMod val="50000"/>
                  </a:schemeClr>
                </a:solidFill>
              </a:rPr>
              <a:t>. </a:t>
            </a:r>
            <a:r>
              <a:rPr lang="en-GB" i="1" dirty="0" err="1">
                <a:solidFill>
                  <a:schemeClr val="bg2">
                    <a:lumMod val="50000"/>
                  </a:schemeClr>
                </a:solidFill>
              </a:rPr>
              <a:t>HSS’in</a:t>
            </a:r>
            <a:r>
              <a:rPr lang="en-GB" i="1" dirty="0">
                <a:solidFill>
                  <a:schemeClr val="bg2">
                    <a:lumMod val="50000"/>
                  </a:schemeClr>
                </a:solidFill>
              </a:rPr>
              <a:t> </a:t>
            </a:r>
            <a:r>
              <a:rPr lang="en-GB" i="1" dirty="0" err="1">
                <a:solidFill>
                  <a:schemeClr val="bg2">
                    <a:lumMod val="50000"/>
                  </a:schemeClr>
                </a:solidFill>
              </a:rPr>
              <a:t>optimizasyonunda</a:t>
            </a:r>
            <a:r>
              <a:rPr lang="en-GB" i="1" dirty="0">
                <a:solidFill>
                  <a:schemeClr val="bg2">
                    <a:lumMod val="50000"/>
                  </a:schemeClr>
                </a:solidFill>
              </a:rPr>
              <a:t> </a:t>
            </a:r>
            <a:r>
              <a:rPr lang="en-GB" i="1" dirty="0" err="1">
                <a:solidFill>
                  <a:schemeClr val="bg2">
                    <a:lumMod val="50000"/>
                  </a:schemeClr>
                </a:solidFill>
              </a:rPr>
              <a:t>nötron</a:t>
            </a:r>
            <a:r>
              <a:rPr lang="en-GB" i="1" dirty="0">
                <a:solidFill>
                  <a:schemeClr val="bg2">
                    <a:lumMod val="50000"/>
                  </a:schemeClr>
                </a:solidFill>
              </a:rPr>
              <a:t> </a:t>
            </a:r>
            <a:r>
              <a:rPr lang="en-GB" i="1" dirty="0" err="1">
                <a:solidFill>
                  <a:schemeClr val="bg2">
                    <a:lumMod val="50000"/>
                  </a:schemeClr>
                </a:solidFill>
              </a:rPr>
              <a:t>tesir</a:t>
            </a:r>
            <a:r>
              <a:rPr lang="en-GB" i="1" dirty="0">
                <a:solidFill>
                  <a:schemeClr val="bg2">
                    <a:lumMod val="50000"/>
                  </a:schemeClr>
                </a:solidFill>
              </a:rPr>
              <a:t> </a:t>
            </a:r>
            <a:r>
              <a:rPr lang="en-GB" i="1" dirty="0" err="1">
                <a:solidFill>
                  <a:schemeClr val="bg2">
                    <a:lumMod val="50000"/>
                  </a:schemeClr>
                </a:solidFill>
              </a:rPr>
              <a:t>kesitleri</a:t>
            </a:r>
            <a:r>
              <a:rPr lang="en-GB" i="1" dirty="0">
                <a:solidFill>
                  <a:schemeClr val="bg2">
                    <a:lumMod val="50000"/>
                  </a:schemeClr>
                </a:solidFill>
              </a:rPr>
              <a:t> </a:t>
            </a:r>
            <a:r>
              <a:rPr lang="en-GB" i="1" dirty="0" err="1">
                <a:solidFill>
                  <a:schemeClr val="bg2">
                    <a:lumMod val="50000"/>
                  </a:schemeClr>
                </a:solidFill>
              </a:rPr>
              <a:t>kritik</a:t>
            </a:r>
            <a:r>
              <a:rPr lang="en-GB" i="1" dirty="0">
                <a:solidFill>
                  <a:schemeClr val="bg2">
                    <a:lumMod val="50000"/>
                  </a:schemeClr>
                </a:solidFill>
              </a:rPr>
              <a:t> </a:t>
            </a:r>
            <a:r>
              <a:rPr lang="en-GB" i="1" dirty="0" err="1">
                <a:solidFill>
                  <a:schemeClr val="bg2">
                    <a:lumMod val="50000"/>
                  </a:schemeClr>
                </a:solidFill>
              </a:rPr>
              <a:t>önemde</a:t>
            </a:r>
            <a:r>
              <a:rPr lang="en-GB" i="1" dirty="0">
                <a:solidFill>
                  <a:schemeClr val="bg2">
                    <a:lumMod val="50000"/>
                  </a:schemeClr>
                </a:solidFill>
              </a:rPr>
              <a:t> </a:t>
            </a:r>
            <a:r>
              <a:rPr lang="en-GB" i="1" dirty="0" err="1">
                <a:solidFill>
                  <a:schemeClr val="bg2">
                    <a:lumMod val="50000"/>
                  </a:schemeClr>
                </a:solidFill>
              </a:rPr>
              <a:t>ve</a:t>
            </a:r>
            <a:r>
              <a:rPr lang="en-GB" i="1" dirty="0">
                <a:solidFill>
                  <a:schemeClr val="bg2">
                    <a:lumMod val="50000"/>
                  </a:schemeClr>
                </a:solidFill>
              </a:rPr>
              <a:t> </a:t>
            </a:r>
            <a:r>
              <a:rPr lang="en-GB" i="1" dirty="0" err="1">
                <a:solidFill>
                  <a:schemeClr val="bg2">
                    <a:lumMod val="50000"/>
                  </a:schemeClr>
                </a:solidFill>
              </a:rPr>
              <a:t>nToF</a:t>
            </a:r>
            <a:r>
              <a:rPr lang="en-GB" i="1" dirty="0">
                <a:solidFill>
                  <a:schemeClr val="bg2">
                    <a:lumMod val="50000"/>
                  </a:schemeClr>
                </a:solidFill>
              </a:rPr>
              <a:t> </a:t>
            </a:r>
            <a:r>
              <a:rPr lang="en-GB" i="1" dirty="0" err="1">
                <a:solidFill>
                  <a:schemeClr val="bg2">
                    <a:lumMod val="50000"/>
                  </a:schemeClr>
                </a:solidFill>
              </a:rPr>
              <a:t>deneyi</a:t>
            </a:r>
            <a:r>
              <a:rPr lang="en-GB" i="1" dirty="0">
                <a:solidFill>
                  <a:schemeClr val="bg2">
                    <a:lumMod val="50000"/>
                  </a:schemeClr>
                </a:solidFill>
              </a:rPr>
              <a:t> </a:t>
            </a:r>
            <a:r>
              <a:rPr lang="en-GB" i="1" dirty="0" err="1">
                <a:solidFill>
                  <a:schemeClr val="bg2">
                    <a:lumMod val="50000"/>
                  </a:schemeClr>
                </a:solidFill>
              </a:rPr>
              <a:t>bu</a:t>
            </a:r>
            <a:r>
              <a:rPr lang="en-GB" i="1" dirty="0">
                <a:solidFill>
                  <a:schemeClr val="bg2">
                    <a:lumMod val="50000"/>
                  </a:schemeClr>
                </a:solidFill>
              </a:rPr>
              <a:t> </a:t>
            </a:r>
            <a:r>
              <a:rPr lang="en-GB" i="1" dirty="0" err="1">
                <a:solidFill>
                  <a:schemeClr val="bg2">
                    <a:lumMod val="50000"/>
                  </a:schemeClr>
                </a:solidFill>
              </a:rPr>
              <a:t>bilgiyi</a:t>
            </a:r>
            <a:r>
              <a:rPr lang="en-GB" i="1" dirty="0">
                <a:solidFill>
                  <a:schemeClr val="bg2">
                    <a:lumMod val="50000"/>
                  </a:schemeClr>
                </a:solidFill>
              </a:rPr>
              <a:t> </a:t>
            </a:r>
            <a:r>
              <a:rPr lang="en-GB" i="1" dirty="0" err="1">
                <a:solidFill>
                  <a:schemeClr val="bg2">
                    <a:lumMod val="50000"/>
                  </a:schemeClr>
                </a:solidFill>
              </a:rPr>
              <a:t>artıracak</a:t>
            </a:r>
            <a:r>
              <a:rPr lang="en-GB" i="1" dirty="0">
                <a:solidFill>
                  <a:schemeClr val="bg2">
                    <a:lumMod val="50000"/>
                  </a:schemeClr>
                </a:solidFill>
              </a:rPr>
              <a:t> </a:t>
            </a:r>
            <a:r>
              <a:rPr lang="en-GB" i="1" dirty="0" err="1">
                <a:solidFill>
                  <a:schemeClr val="bg2">
                    <a:lumMod val="50000"/>
                  </a:schemeClr>
                </a:solidFill>
              </a:rPr>
              <a:t>bir</a:t>
            </a:r>
            <a:r>
              <a:rPr lang="en-GB" i="1" dirty="0">
                <a:solidFill>
                  <a:schemeClr val="bg2">
                    <a:lumMod val="50000"/>
                  </a:schemeClr>
                </a:solidFill>
              </a:rPr>
              <a:t> </a:t>
            </a:r>
            <a:r>
              <a:rPr lang="en-GB" i="1" dirty="0" err="1">
                <a:solidFill>
                  <a:schemeClr val="bg2">
                    <a:lumMod val="50000"/>
                  </a:schemeClr>
                </a:solidFill>
              </a:rPr>
              <a:t>deney</a:t>
            </a:r>
            <a:r>
              <a:rPr lang="en-GB" i="1" dirty="0">
                <a:solidFill>
                  <a:schemeClr val="bg2">
                    <a:lumMod val="50000"/>
                  </a:schemeClr>
                </a:solidFill>
              </a:rPr>
              <a:t>. </a:t>
            </a:r>
          </a:p>
          <a:p>
            <a:endParaRPr lang="en-GB" sz="800" dirty="0"/>
          </a:p>
          <a:p>
            <a:r>
              <a:rPr lang="en-GB" dirty="0" err="1"/>
              <a:t>Almanya</a:t>
            </a:r>
            <a:r>
              <a:rPr lang="en-GB" dirty="0"/>
              <a:t> </a:t>
            </a:r>
            <a:r>
              <a:rPr lang="en-GB" b="1" dirty="0"/>
              <a:t>DESY</a:t>
            </a:r>
            <a:r>
              <a:rPr lang="en-GB" dirty="0"/>
              <a:t> </a:t>
            </a:r>
            <a:r>
              <a:rPr lang="en-GB" dirty="0" err="1"/>
              <a:t>Laboratuarında</a:t>
            </a:r>
            <a:r>
              <a:rPr lang="en-GB" dirty="0"/>
              <a:t> </a:t>
            </a:r>
            <a:r>
              <a:rPr lang="en-GB" b="1" dirty="0"/>
              <a:t>HERA</a:t>
            </a:r>
            <a:r>
              <a:rPr lang="en-GB" dirty="0"/>
              <a:t> </a:t>
            </a:r>
            <a:r>
              <a:rPr lang="en-GB" dirty="0" err="1"/>
              <a:t>pozitron</a:t>
            </a:r>
            <a:r>
              <a:rPr lang="en-GB" dirty="0"/>
              <a:t>-proton </a:t>
            </a:r>
            <a:r>
              <a:rPr lang="en-GB" dirty="0" err="1"/>
              <a:t>çarpıştırıcısı</a:t>
            </a:r>
            <a:r>
              <a:rPr lang="en-GB" dirty="0"/>
              <a:t> </a:t>
            </a:r>
            <a:r>
              <a:rPr lang="en-GB" dirty="0" err="1"/>
              <a:t>üzerindeki</a:t>
            </a:r>
            <a:r>
              <a:rPr lang="en-GB" dirty="0"/>
              <a:t> </a:t>
            </a:r>
            <a:r>
              <a:rPr lang="en-GB" b="1" dirty="0"/>
              <a:t>H1</a:t>
            </a:r>
            <a:r>
              <a:rPr lang="en-GB" dirty="0"/>
              <a:t> </a:t>
            </a:r>
            <a:r>
              <a:rPr lang="en-GB" dirty="0" err="1"/>
              <a:t>deneyine</a:t>
            </a:r>
            <a:r>
              <a:rPr lang="en-GB" dirty="0"/>
              <a:t> </a:t>
            </a:r>
            <a:r>
              <a:rPr lang="en-GB" dirty="0" err="1"/>
              <a:t>varil</a:t>
            </a:r>
            <a:r>
              <a:rPr lang="en-GB" dirty="0"/>
              <a:t> </a:t>
            </a:r>
            <a:r>
              <a:rPr lang="en-GB" dirty="0" err="1"/>
              <a:t>bölgesi</a:t>
            </a:r>
            <a:r>
              <a:rPr lang="en-GB" dirty="0"/>
              <a:t> </a:t>
            </a:r>
            <a:r>
              <a:rPr lang="en-GB" dirty="0" err="1"/>
              <a:t>müon</a:t>
            </a:r>
            <a:r>
              <a:rPr lang="en-GB" dirty="0"/>
              <a:t> </a:t>
            </a:r>
            <a:r>
              <a:rPr lang="en-GB" dirty="0" err="1"/>
              <a:t>tetikleme</a:t>
            </a:r>
            <a:r>
              <a:rPr lang="en-GB" dirty="0"/>
              <a:t> algıç </a:t>
            </a:r>
            <a:r>
              <a:rPr lang="en-GB" dirty="0" err="1"/>
              <a:t>sistemi</a:t>
            </a:r>
            <a:r>
              <a:rPr lang="en-GB" dirty="0"/>
              <a:t> </a:t>
            </a:r>
            <a:r>
              <a:rPr lang="en-GB" dirty="0" err="1"/>
              <a:t>tasarımı</a:t>
            </a:r>
            <a:r>
              <a:rPr lang="en-GB" dirty="0"/>
              <a:t> </a:t>
            </a:r>
            <a:r>
              <a:rPr lang="en-GB" dirty="0" err="1"/>
              <a:t>ve</a:t>
            </a:r>
            <a:r>
              <a:rPr lang="en-GB" dirty="0"/>
              <a:t> </a:t>
            </a:r>
            <a:r>
              <a:rPr lang="en-GB" dirty="0" err="1"/>
              <a:t>üretimini</a:t>
            </a:r>
            <a:r>
              <a:rPr lang="en-GB" dirty="0"/>
              <a:t> </a:t>
            </a:r>
            <a:r>
              <a:rPr lang="en-GB" dirty="0" err="1"/>
              <a:t>yapmak</a:t>
            </a:r>
            <a:r>
              <a:rPr lang="en-GB" dirty="0"/>
              <a:t> </a:t>
            </a:r>
            <a:r>
              <a:rPr lang="en-GB" dirty="0" err="1"/>
              <a:t>üzere</a:t>
            </a:r>
            <a:r>
              <a:rPr lang="en-GB" dirty="0"/>
              <a:t> </a:t>
            </a:r>
            <a:r>
              <a:rPr lang="en-GB" dirty="0" err="1"/>
              <a:t>ekip</a:t>
            </a:r>
            <a:r>
              <a:rPr lang="en-GB" dirty="0"/>
              <a:t> </a:t>
            </a:r>
            <a:r>
              <a:rPr lang="en-GB" dirty="0" err="1"/>
              <a:t>kurarak</a:t>
            </a:r>
            <a:r>
              <a:rPr lang="en-GB" dirty="0"/>
              <a:t> </a:t>
            </a:r>
            <a:r>
              <a:rPr lang="en-GB" dirty="0" err="1"/>
              <a:t>deneyden</a:t>
            </a:r>
            <a:r>
              <a:rPr lang="en-GB" dirty="0"/>
              <a:t> </a:t>
            </a:r>
            <a:r>
              <a:rPr lang="en-GB" dirty="0" err="1"/>
              <a:t>kabul</a:t>
            </a:r>
            <a:r>
              <a:rPr lang="en-GB" dirty="0"/>
              <a:t> </a:t>
            </a:r>
            <a:r>
              <a:rPr lang="en-GB" dirty="0" err="1"/>
              <a:t>almıştır</a:t>
            </a:r>
            <a:r>
              <a:rPr lang="en-GB" dirty="0"/>
              <a:t>; </a:t>
            </a:r>
            <a:r>
              <a:rPr lang="en-GB" dirty="0" err="1">
                <a:solidFill>
                  <a:schemeClr val="bg2">
                    <a:lumMod val="50000"/>
                  </a:schemeClr>
                </a:solidFill>
              </a:rPr>
              <a:t>ancak</a:t>
            </a:r>
            <a:r>
              <a:rPr lang="en-GB" dirty="0">
                <a:solidFill>
                  <a:schemeClr val="bg2">
                    <a:lumMod val="50000"/>
                  </a:schemeClr>
                </a:solidFill>
              </a:rPr>
              <a:t> </a:t>
            </a:r>
            <a:r>
              <a:rPr lang="en-GB" dirty="0" err="1">
                <a:solidFill>
                  <a:schemeClr val="bg2">
                    <a:lumMod val="50000"/>
                  </a:schemeClr>
                </a:solidFill>
              </a:rPr>
              <a:t>çalışmaları</a:t>
            </a:r>
            <a:r>
              <a:rPr lang="en-GB" dirty="0">
                <a:solidFill>
                  <a:schemeClr val="bg2">
                    <a:lumMod val="50000"/>
                  </a:schemeClr>
                </a:solidFill>
              </a:rPr>
              <a:t> </a:t>
            </a:r>
            <a:r>
              <a:rPr lang="en-GB" dirty="0" err="1">
                <a:solidFill>
                  <a:schemeClr val="bg2">
                    <a:lumMod val="50000"/>
                  </a:schemeClr>
                </a:solidFill>
              </a:rPr>
              <a:t>destekleyecek</a:t>
            </a:r>
            <a:r>
              <a:rPr lang="en-GB" dirty="0">
                <a:solidFill>
                  <a:schemeClr val="bg2">
                    <a:lumMod val="50000"/>
                  </a:schemeClr>
                </a:solidFill>
              </a:rPr>
              <a:t> </a:t>
            </a:r>
            <a:r>
              <a:rPr lang="en-GB" dirty="0" err="1">
                <a:solidFill>
                  <a:schemeClr val="bg2">
                    <a:lumMod val="50000"/>
                  </a:schemeClr>
                </a:solidFill>
              </a:rPr>
              <a:t>kaynak</a:t>
            </a:r>
            <a:r>
              <a:rPr lang="en-GB" dirty="0">
                <a:solidFill>
                  <a:schemeClr val="bg2">
                    <a:lumMod val="50000"/>
                  </a:schemeClr>
                </a:solidFill>
              </a:rPr>
              <a:t> </a:t>
            </a:r>
            <a:r>
              <a:rPr lang="en-GB" dirty="0" err="1">
                <a:solidFill>
                  <a:schemeClr val="bg2">
                    <a:lumMod val="50000"/>
                  </a:schemeClr>
                </a:solidFill>
              </a:rPr>
              <a:t>bulamadığı</a:t>
            </a:r>
            <a:r>
              <a:rPr lang="en-GB" dirty="0">
                <a:solidFill>
                  <a:schemeClr val="bg2">
                    <a:lumMod val="50000"/>
                  </a:schemeClr>
                </a:solidFill>
              </a:rPr>
              <a:t> </a:t>
            </a:r>
            <a:r>
              <a:rPr lang="en-GB" dirty="0" err="1">
                <a:solidFill>
                  <a:schemeClr val="bg2">
                    <a:lumMod val="50000"/>
                  </a:schemeClr>
                </a:solidFill>
              </a:rPr>
              <a:t>için</a:t>
            </a:r>
            <a:r>
              <a:rPr lang="en-GB" dirty="0">
                <a:solidFill>
                  <a:schemeClr val="bg2">
                    <a:lumMod val="50000"/>
                  </a:schemeClr>
                </a:solidFill>
              </a:rPr>
              <a:t> </a:t>
            </a:r>
            <a:r>
              <a:rPr lang="en-GB" dirty="0" err="1">
                <a:solidFill>
                  <a:schemeClr val="bg2">
                    <a:lumMod val="50000"/>
                  </a:schemeClr>
                </a:solidFill>
              </a:rPr>
              <a:t>gerçekleştirememiştir</a:t>
            </a:r>
            <a:r>
              <a:rPr lang="en-GB" dirty="0">
                <a:solidFill>
                  <a:schemeClr val="bg2">
                    <a:lumMod val="50000"/>
                  </a:schemeClr>
                </a:solidFill>
              </a:rPr>
              <a:t>.</a:t>
            </a:r>
            <a:endParaRPr lang="en-GB" dirty="0"/>
          </a:p>
        </p:txBody>
      </p:sp>
      <p:sp>
        <p:nvSpPr>
          <p:cNvPr id="5" name="TextBox 4">
            <a:extLst>
              <a:ext uri="{FF2B5EF4-FFF2-40B4-BE49-F238E27FC236}">
                <a16:creationId xmlns:a16="http://schemas.microsoft.com/office/drawing/2014/main" id="{91A067EF-3C6C-344B-B139-0C6B1CCA2008}"/>
              </a:ext>
            </a:extLst>
          </p:cNvPr>
          <p:cNvSpPr txBox="1"/>
          <p:nvPr/>
        </p:nvSpPr>
        <p:spPr>
          <a:xfrm>
            <a:off x="180431" y="3737919"/>
            <a:ext cx="1709530" cy="1015663"/>
          </a:xfrm>
          <a:prstGeom prst="rect">
            <a:avLst/>
          </a:prstGeom>
          <a:noFill/>
        </p:spPr>
        <p:txBody>
          <a:bodyPr wrap="square" rtlCol="0">
            <a:spAutoFit/>
          </a:bodyPr>
          <a:lstStyle/>
          <a:p>
            <a:r>
              <a:rPr lang="en-GB" sz="2000" b="1" dirty="0">
                <a:solidFill>
                  <a:schemeClr val="tx1">
                    <a:lumMod val="65000"/>
                    <a:lumOff val="35000"/>
                  </a:schemeClr>
                </a:solidFill>
              </a:rPr>
              <a:t>Son 10 </a:t>
            </a:r>
            <a:r>
              <a:rPr lang="en-GB" sz="2000" b="1" dirty="0" err="1">
                <a:solidFill>
                  <a:schemeClr val="tx1">
                    <a:lumMod val="65000"/>
                    <a:lumOff val="35000"/>
                  </a:schemeClr>
                </a:solidFill>
              </a:rPr>
              <a:t>yıldaki</a:t>
            </a:r>
            <a:r>
              <a:rPr lang="en-GB" sz="2000" b="1" dirty="0">
                <a:solidFill>
                  <a:schemeClr val="tx1">
                    <a:lumMod val="65000"/>
                    <a:lumOff val="35000"/>
                  </a:schemeClr>
                </a:solidFill>
              </a:rPr>
              <a:t> </a:t>
            </a:r>
            <a:r>
              <a:rPr lang="en-GB" sz="2000" b="1" dirty="0" err="1">
                <a:solidFill>
                  <a:schemeClr val="tx1">
                    <a:lumMod val="65000"/>
                    <a:lumOff val="35000"/>
                  </a:schemeClr>
                </a:solidFill>
              </a:rPr>
              <a:t>çalışmaları</a:t>
            </a:r>
            <a:r>
              <a:rPr lang="en-GB" sz="2000" b="1" dirty="0">
                <a:solidFill>
                  <a:schemeClr val="tx1">
                    <a:lumMod val="65000"/>
                    <a:lumOff val="35000"/>
                  </a:schemeClr>
                </a:solidFill>
              </a:rPr>
              <a:t> </a:t>
            </a:r>
            <a:r>
              <a:rPr lang="en-GB" sz="2000" b="1" dirty="0">
                <a:solidFill>
                  <a:schemeClr val="bg1">
                    <a:lumMod val="50000"/>
                  </a:schemeClr>
                </a:solidFill>
              </a:rPr>
              <a:t>(1997 </a:t>
            </a:r>
            <a:r>
              <a:rPr lang="mr-IN" sz="2000" b="1" dirty="0">
                <a:solidFill>
                  <a:schemeClr val="bg1">
                    <a:lumMod val="50000"/>
                  </a:schemeClr>
                </a:solidFill>
              </a:rPr>
              <a:t>–</a:t>
            </a:r>
            <a:r>
              <a:rPr lang="en-GB" sz="2000" b="1" dirty="0">
                <a:solidFill>
                  <a:schemeClr val="bg1">
                    <a:lumMod val="50000"/>
                  </a:schemeClr>
                </a:solidFill>
              </a:rPr>
              <a:t> 2007)</a:t>
            </a:r>
          </a:p>
        </p:txBody>
      </p:sp>
      <p:sp>
        <p:nvSpPr>
          <p:cNvPr id="6" name="TextBox 5">
            <a:extLst>
              <a:ext uri="{FF2B5EF4-FFF2-40B4-BE49-F238E27FC236}">
                <a16:creationId xmlns:a16="http://schemas.microsoft.com/office/drawing/2014/main" id="{E04AAA15-C732-2B42-815B-53592942B884}"/>
              </a:ext>
            </a:extLst>
          </p:cNvPr>
          <p:cNvSpPr txBox="1"/>
          <p:nvPr/>
        </p:nvSpPr>
        <p:spPr>
          <a:xfrm>
            <a:off x="2691848" y="251675"/>
            <a:ext cx="3404152" cy="461665"/>
          </a:xfrm>
          <a:prstGeom prst="rect">
            <a:avLst/>
          </a:prstGeom>
          <a:noFill/>
        </p:spPr>
        <p:txBody>
          <a:bodyPr wrap="square" rtlCol="0">
            <a:spAutoFit/>
          </a:bodyPr>
          <a:lstStyle/>
          <a:p>
            <a:r>
              <a:rPr lang="en-GB" sz="2400" b="1" dirty="0" err="1">
                <a:solidFill>
                  <a:schemeClr val="tx1">
                    <a:lumMod val="65000"/>
                    <a:lumOff val="35000"/>
                  </a:schemeClr>
                </a:solidFill>
              </a:rPr>
              <a:t>Engin</a:t>
            </a:r>
            <a:r>
              <a:rPr lang="en-GB" sz="2400" b="1" dirty="0">
                <a:solidFill>
                  <a:schemeClr val="tx1">
                    <a:lumMod val="65000"/>
                    <a:lumOff val="35000"/>
                  </a:schemeClr>
                </a:solidFill>
              </a:rPr>
              <a:t> </a:t>
            </a:r>
            <a:r>
              <a:rPr lang="en-GB" sz="2400" b="1" dirty="0" err="1">
                <a:solidFill>
                  <a:schemeClr val="tx1">
                    <a:lumMod val="65000"/>
                    <a:lumOff val="35000"/>
                  </a:schemeClr>
                </a:solidFill>
              </a:rPr>
              <a:t>Arık</a:t>
            </a:r>
            <a:r>
              <a:rPr lang="en-GB" sz="2400" b="1" dirty="0">
                <a:solidFill>
                  <a:schemeClr val="tx1">
                    <a:lumMod val="65000"/>
                    <a:lumOff val="35000"/>
                  </a:schemeClr>
                </a:solidFill>
              </a:rPr>
              <a:t> </a:t>
            </a:r>
            <a:r>
              <a:rPr lang="en-GB" sz="2400" b="1" dirty="0">
                <a:solidFill>
                  <a:schemeClr val="bg1">
                    <a:lumMod val="50000"/>
                  </a:schemeClr>
                </a:solidFill>
              </a:rPr>
              <a:t>1948 - 2007</a:t>
            </a:r>
          </a:p>
        </p:txBody>
      </p:sp>
    </p:spTree>
    <p:extLst>
      <p:ext uri="{BB962C8B-B14F-4D97-AF65-F5344CB8AC3E}">
        <p14:creationId xmlns:p14="http://schemas.microsoft.com/office/powerpoint/2010/main" val="4001785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E25B3F51-E521-7A4B-90F1-4A59AD76F3CA}"/>
              </a:ext>
            </a:extLst>
          </p:cNvPr>
          <p:cNvSpPr>
            <a:spLocks noGrp="1"/>
          </p:cNvSpPr>
          <p:nvPr>
            <p:ph type="sldNum" sz="quarter" idx="12"/>
          </p:nvPr>
        </p:nvSpPr>
        <p:spPr>
          <a:xfrm>
            <a:off x="-128016" y="6519037"/>
            <a:ext cx="582168" cy="338963"/>
          </a:xfrm>
        </p:spPr>
        <p:txBody>
          <a:bodyPr/>
          <a:lstStyle/>
          <a:p>
            <a:fld id="{D37B9231-3471-F44A-816A-718D444B216D}" type="slidenum">
              <a:rPr lang="tr-TR" smtClean="0"/>
              <a:t>5</a:t>
            </a:fld>
            <a:endParaRPr lang="tr-TR"/>
          </a:p>
        </p:txBody>
      </p:sp>
      <p:pic>
        <p:nvPicPr>
          <p:cNvPr id="3" name="Picture 2" descr="A white and blue background with text&#10;&#10;Description automatically generated">
            <a:extLst>
              <a:ext uri="{FF2B5EF4-FFF2-40B4-BE49-F238E27FC236}">
                <a16:creationId xmlns:a16="http://schemas.microsoft.com/office/drawing/2014/main" id="{DA8377F5-97F9-5947-ACD1-4ECF6EC6BBB5}"/>
              </a:ext>
            </a:extLst>
          </p:cNvPr>
          <p:cNvPicPr>
            <a:picLocks noChangeAspect="1"/>
          </p:cNvPicPr>
          <p:nvPr/>
        </p:nvPicPr>
        <p:blipFill rotWithShape="1">
          <a:blip r:embed="rId2"/>
          <a:srcRect l="9851" r="9699" b="34796"/>
          <a:stretch/>
        </p:blipFill>
        <p:spPr>
          <a:xfrm>
            <a:off x="0" y="0"/>
            <a:ext cx="2588974" cy="2966224"/>
          </a:xfrm>
          <a:prstGeom prst="rect">
            <a:avLst/>
          </a:prstGeom>
        </p:spPr>
      </p:pic>
      <p:sp>
        <p:nvSpPr>
          <p:cNvPr id="4" name="TextBox 3">
            <a:extLst>
              <a:ext uri="{FF2B5EF4-FFF2-40B4-BE49-F238E27FC236}">
                <a16:creationId xmlns:a16="http://schemas.microsoft.com/office/drawing/2014/main" id="{5FCD1940-6AB0-7443-BCC9-5855188960E8}"/>
              </a:ext>
            </a:extLst>
          </p:cNvPr>
          <p:cNvSpPr txBox="1"/>
          <p:nvPr/>
        </p:nvSpPr>
        <p:spPr>
          <a:xfrm>
            <a:off x="180431" y="3737919"/>
            <a:ext cx="1709530" cy="1015663"/>
          </a:xfrm>
          <a:prstGeom prst="rect">
            <a:avLst/>
          </a:prstGeom>
          <a:noFill/>
        </p:spPr>
        <p:txBody>
          <a:bodyPr wrap="square" rtlCol="0">
            <a:spAutoFit/>
          </a:bodyPr>
          <a:lstStyle/>
          <a:p>
            <a:r>
              <a:rPr lang="en-GB" sz="2000" b="1" dirty="0">
                <a:solidFill>
                  <a:schemeClr val="tx1">
                    <a:lumMod val="65000"/>
                    <a:lumOff val="35000"/>
                  </a:schemeClr>
                </a:solidFill>
              </a:rPr>
              <a:t>Son 10 </a:t>
            </a:r>
            <a:r>
              <a:rPr lang="en-GB" sz="2000" b="1" dirty="0" err="1">
                <a:solidFill>
                  <a:schemeClr val="tx1">
                    <a:lumMod val="65000"/>
                    <a:lumOff val="35000"/>
                  </a:schemeClr>
                </a:solidFill>
              </a:rPr>
              <a:t>yıldaki</a:t>
            </a:r>
            <a:r>
              <a:rPr lang="en-GB" sz="2000" b="1" dirty="0">
                <a:solidFill>
                  <a:schemeClr val="tx1">
                    <a:lumMod val="65000"/>
                    <a:lumOff val="35000"/>
                  </a:schemeClr>
                </a:solidFill>
              </a:rPr>
              <a:t> </a:t>
            </a:r>
            <a:r>
              <a:rPr lang="en-GB" sz="2000" b="1" dirty="0" err="1">
                <a:solidFill>
                  <a:schemeClr val="tx1">
                    <a:lumMod val="65000"/>
                    <a:lumOff val="35000"/>
                  </a:schemeClr>
                </a:solidFill>
              </a:rPr>
              <a:t>çalışmaları</a:t>
            </a:r>
            <a:r>
              <a:rPr lang="en-GB" sz="2000" b="1" dirty="0">
                <a:solidFill>
                  <a:schemeClr val="tx1">
                    <a:lumMod val="65000"/>
                    <a:lumOff val="35000"/>
                  </a:schemeClr>
                </a:solidFill>
              </a:rPr>
              <a:t> </a:t>
            </a:r>
            <a:r>
              <a:rPr lang="en-GB" sz="2000" b="1" dirty="0">
                <a:solidFill>
                  <a:schemeClr val="bg1">
                    <a:lumMod val="50000"/>
                  </a:schemeClr>
                </a:solidFill>
              </a:rPr>
              <a:t>(1997 </a:t>
            </a:r>
            <a:r>
              <a:rPr lang="mr-IN" sz="2000" b="1" dirty="0">
                <a:solidFill>
                  <a:schemeClr val="bg1">
                    <a:lumMod val="50000"/>
                  </a:schemeClr>
                </a:solidFill>
              </a:rPr>
              <a:t>–</a:t>
            </a:r>
            <a:r>
              <a:rPr lang="en-GB" sz="2000" b="1" dirty="0">
                <a:solidFill>
                  <a:schemeClr val="bg1">
                    <a:lumMod val="50000"/>
                  </a:schemeClr>
                </a:solidFill>
              </a:rPr>
              <a:t> 2007)</a:t>
            </a:r>
          </a:p>
        </p:txBody>
      </p:sp>
      <p:sp>
        <p:nvSpPr>
          <p:cNvPr id="5" name="TextBox 4">
            <a:extLst>
              <a:ext uri="{FF2B5EF4-FFF2-40B4-BE49-F238E27FC236}">
                <a16:creationId xmlns:a16="http://schemas.microsoft.com/office/drawing/2014/main" id="{865A09CA-5F97-3544-A685-ECB53BDE8BA3}"/>
              </a:ext>
            </a:extLst>
          </p:cNvPr>
          <p:cNvSpPr txBox="1"/>
          <p:nvPr/>
        </p:nvSpPr>
        <p:spPr>
          <a:xfrm>
            <a:off x="2691848" y="251675"/>
            <a:ext cx="3404152" cy="461665"/>
          </a:xfrm>
          <a:prstGeom prst="rect">
            <a:avLst/>
          </a:prstGeom>
          <a:noFill/>
        </p:spPr>
        <p:txBody>
          <a:bodyPr wrap="square" rtlCol="0">
            <a:spAutoFit/>
          </a:bodyPr>
          <a:lstStyle/>
          <a:p>
            <a:r>
              <a:rPr lang="en-GB" sz="2400" b="1" dirty="0" err="1">
                <a:solidFill>
                  <a:schemeClr val="tx1">
                    <a:lumMod val="65000"/>
                    <a:lumOff val="35000"/>
                  </a:schemeClr>
                </a:solidFill>
              </a:rPr>
              <a:t>Engin</a:t>
            </a:r>
            <a:r>
              <a:rPr lang="en-GB" sz="2400" b="1" dirty="0">
                <a:solidFill>
                  <a:schemeClr val="tx1">
                    <a:lumMod val="65000"/>
                    <a:lumOff val="35000"/>
                  </a:schemeClr>
                </a:solidFill>
              </a:rPr>
              <a:t> </a:t>
            </a:r>
            <a:r>
              <a:rPr lang="en-GB" sz="2400" b="1" dirty="0" err="1">
                <a:solidFill>
                  <a:schemeClr val="tx1">
                    <a:lumMod val="65000"/>
                    <a:lumOff val="35000"/>
                  </a:schemeClr>
                </a:solidFill>
              </a:rPr>
              <a:t>Arık</a:t>
            </a:r>
            <a:r>
              <a:rPr lang="en-GB" sz="2400" b="1" dirty="0">
                <a:solidFill>
                  <a:schemeClr val="tx1">
                    <a:lumMod val="65000"/>
                    <a:lumOff val="35000"/>
                  </a:schemeClr>
                </a:solidFill>
              </a:rPr>
              <a:t> </a:t>
            </a:r>
            <a:r>
              <a:rPr lang="en-GB" sz="2400" b="1" dirty="0">
                <a:solidFill>
                  <a:schemeClr val="bg1">
                    <a:lumMod val="50000"/>
                  </a:schemeClr>
                </a:solidFill>
              </a:rPr>
              <a:t>1948 - 2007</a:t>
            </a:r>
          </a:p>
        </p:txBody>
      </p:sp>
      <p:sp>
        <p:nvSpPr>
          <p:cNvPr id="6" name="Rectangle 5">
            <a:extLst>
              <a:ext uri="{FF2B5EF4-FFF2-40B4-BE49-F238E27FC236}">
                <a16:creationId xmlns:a16="http://schemas.microsoft.com/office/drawing/2014/main" id="{56A61212-546F-1C4C-8DBB-12AFC2A05CBE}"/>
              </a:ext>
            </a:extLst>
          </p:cNvPr>
          <p:cNvSpPr/>
          <p:nvPr/>
        </p:nvSpPr>
        <p:spPr>
          <a:xfrm>
            <a:off x="2900478" y="887634"/>
            <a:ext cx="9291522" cy="5909310"/>
          </a:xfrm>
          <a:prstGeom prst="rect">
            <a:avLst/>
          </a:prstGeom>
        </p:spPr>
        <p:txBody>
          <a:bodyPr wrap="square">
            <a:spAutoFit/>
          </a:bodyPr>
          <a:lstStyle/>
          <a:p>
            <a:r>
              <a:rPr lang="en-GB" dirty="0" err="1"/>
              <a:t>Ekibiyle</a:t>
            </a:r>
            <a:r>
              <a:rPr lang="en-GB" dirty="0"/>
              <a:t> </a:t>
            </a:r>
            <a:r>
              <a:rPr lang="en-GB" dirty="0" err="1"/>
              <a:t>birlikte</a:t>
            </a:r>
            <a:r>
              <a:rPr lang="en-GB" dirty="0"/>
              <a:t> </a:t>
            </a:r>
            <a:r>
              <a:rPr lang="en-GB" dirty="0" err="1"/>
              <a:t>Türkiye’nin</a:t>
            </a:r>
            <a:r>
              <a:rPr lang="en-GB" dirty="0"/>
              <a:t> ilk </a:t>
            </a:r>
            <a:r>
              <a:rPr lang="en-GB" b="1" dirty="0" err="1"/>
              <a:t>Müon</a:t>
            </a:r>
            <a:r>
              <a:rPr lang="en-GB" b="1" dirty="0"/>
              <a:t> </a:t>
            </a:r>
            <a:r>
              <a:rPr lang="en-GB" b="1" dirty="0" err="1"/>
              <a:t>Teleskobunun</a:t>
            </a:r>
            <a:r>
              <a:rPr lang="en-GB" b="1" dirty="0"/>
              <a:t> </a:t>
            </a:r>
            <a:r>
              <a:rPr lang="en-GB" dirty="0" err="1"/>
              <a:t>Boğaziçi</a:t>
            </a:r>
            <a:r>
              <a:rPr lang="en-GB" dirty="0"/>
              <a:t> </a:t>
            </a:r>
            <a:r>
              <a:rPr lang="en-GB" dirty="0" err="1"/>
              <a:t>Üniversitesinde</a:t>
            </a:r>
            <a:r>
              <a:rPr lang="en-GB" dirty="0"/>
              <a:t> </a:t>
            </a:r>
            <a:r>
              <a:rPr lang="en-GB" dirty="0" err="1"/>
              <a:t>tasarım</a:t>
            </a:r>
            <a:r>
              <a:rPr lang="en-GB" dirty="0"/>
              <a:t> </a:t>
            </a:r>
            <a:r>
              <a:rPr lang="en-GB" dirty="0" err="1"/>
              <a:t>ve</a:t>
            </a:r>
            <a:r>
              <a:rPr lang="en-GB" dirty="0"/>
              <a:t> </a:t>
            </a:r>
            <a:r>
              <a:rPr lang="en-GB" dirty="0" err="1"/>
              <a:t>kurulumunu</a:t>
            </a:r>
            <a:r>
              <a:rPr lang="en-GB" dirty="0"/>
              <a:t> </a:t>
            </a:r>
            <a:r>
              <a:rPr lang="en-GB" dirty="0" err="1"/>
              <a:t>gerçekleştirmiştir</a:t>
            </a:r>
            <a:r>
              <a:rPr lang="en-GB" dirty="0"/>
              <a:t>. </a:t>
            </a:r>
            <a:r>
              <a:rPr lang="en-GB" dirty="0" err="1"/>
              <a:t>Literatürle</a:t>
            </a:r>
            <a:r>
              <a:rPr lang="en-GB" dirty="0"/>
              <a:t> </a:t>
            </a:r>
            <a:r>
              <a:rPr lang="en-GB" dirty="0" err="1"/>
              <a:t>uyumlu</a:t>
            </a:r>
            <a:r>
              <a:rPr lang="en-GB" dirty="0"/>
              <a:t> </a:t>
            </a:r>
            <a:r>
              <a:rPr lang="en-GB" dirty="0" err="1"/>
              <a:t>kozmik</a:t>
            </a:r>
            <a:r>
              <a:rPr lang="en-GB" dirty="0"/>
              <a:t> </a:t>
            </a:r>
            <a:r>
              <a:rPr lang="en-GB" dirty="0" err="1"/>
              <a:t>müon</a:t>
            </a:r>
            <a:r>
              <a:rPr lang="en-GB" dirty="0"/>
              <a:t> </a:t>
            </a:r>
            <a:r>
              <a:rPr lang="en-GB" dirty="0" err="1"/>
              <a:t>ölçümlerinin</a:t>
            </a:r>
            <a:r>
              <a:rPr lang="en-GB" dirty="0"/>
              <a:t> </a:t>
            </a:r>
            <a:r>
              <a:rPr lang="en-GB" dirty="0" err="1"/>
              <a:t>yapılabildiği</a:t>
            </a:r>
            <a:r>
              <a:rPr lang="en-GB" dirty="0"/>
              <a:t> </a:t>
            </a:r>
            <a:r>
              <a:rPr lang="en-GB" dirty="0" err="1"/>
              <a:t>bu</a:t>
            </a:r>
            <a:r>
              <a:rPr lang="en-GB" dirty="0"/>
              <a:t> </a:t>
            </a:r>
            <a:r>
              <a:rPr lang="en-GB" dirty="0" err="1"/>
              <a:t>sistem</a:t>
            </a:r>
            <a:r>
              <a:rPr lang="en-GB" dirty="0"/>
              <a:t> ICFA </a:t>
            </a:r>
            <a:r>
              <a:rPr lang="en-GB" dirty="0" err="1"/>
              <a:t>Enstrümentasyon</a:t>
            </a:r>
            <a:r>
              <a:rPr lang="en-GB" dirty="0"/>
              <a:t> </a:t>
            </a:r>
            <a:r>
              <a:rPr lang="en-GB" dirty="0" err="1"/>
              <a:t>Okulunda</a:t>
            </a:r>
            <a:r>
              <a:rPr lang="en-GB" dirty="0"/>
              <a:t> </a:t>
            </a:r>
            <a:r>
              <a:rPr lang="en-GB" dirty="0" err="1"/>
              <a:t>deney</a:t>
            </a:r>
            <a:r>
              <a:rPr lang="en-GB" dirty="0"/>
              <a:t> </a:t>
            </a:r>
            <a:r>
              <a:rPr lang="en-GB" dirty="0" err="1"/>
              <a:t>olarak</a:t>
            </a:r>
            <a:r>
              <a:rPr lang="en-GB" dirty="0"/>
              <a:t> </a:t>
            </a:r>
            <a:r>
              <a:rPr lang="en-GB" dirty="0" err="1"/>
              <a:t>programa</a:t>
            </a:r>
            <a:r>
              <a:rPr lang="en-GB" dirty="0"/>
              <a:t> </a:t>
            </a:r>
            <a:r>
              <a:rPr lang="en-GB" dirty="0" err="1"/>
              <a:t>alınmıştır</a:t>
            </a:r>
            <a:r>
              <a:rPr lang="en-GB" dirty="0"/>
              <a:t>.  </a:t>
            </a:r>
          </a:p>
          <a:p>
            <a:endParaRPr lang="en-GB" dirty="0"/>
          </a:p>
          <a:p>
            <a:r>
              <a:rPr lang="en-GB" dirty="0" err="1"/>
              <a:t>Tıbbi</a:t>
            </a:r>
            <a:r>
              <a:rPr lang="en-GB" dirty="0"/>
              <a:t> </a:t>
            </a:r>
            <a:r>
              <a:rPr lang="en-GB" dirty="0" err="1"/>
              <a:t>tanı</a:t>
            </a:r>
            <a:r>
              <a:rPr lang="en-GB" dirty="0"/>
              <a:t> </a:t>
            </a:r>
            <a:r>
              <a:rPr lang="en-GB" dirty="0" err="1"/>
              <a:t>ve</a:t>
            </a:r>
            <a:r>
              <a:rPr lang="en-GB" dirty="0"/>
              <a:t> </a:t>
            </a:r>
            <a:r>
              <a:rPr lang="en-GB" dirty="0" err="1"/>
              <a:t>teşhis</a:t>
            </a:r>
            <a:r>
              <a:rPr lang="en-GB" dirty="0"/>
              <a:t> </a:t>
            </a:r>
            <a:r>
              <a:rPr lang="en-GB" dirty="0" err="1"/>
              <a:t>için</a:t>
            </a:r>
            <a:r>
              <a:rPr lang="en-GB" dirty="0"/>
              <a:t> </a:t>
            </a:r>
            <a:r>
              <a:rPr lang="en-GB" dirty="0" err="1"/>
              <a:t>çok</a:t>
            </a:r>
            <a:r>
              <a:rPr lang="en-GB" dirty="0"/>
              <a:t> </a:t>
            </a:r>
            <a:r>
              <a:rPr lang="en-GB" dirty="0" err="1"/>
              <a:t>önemli</a:t>
            </a:r>
            <a:r>
              <a:rPr lang="en-GB" dirty="0"/>
              <a:t> </a:t>
            </a:r>
            <a:r>
              <a:rPr lang="en-GB" dirty="0" err="1"/>
              <a:t>olan</a:t>
            </a:r>
            <a:r>
              <a:rPr lang="en-GB" dirty="0"/>
              <a:t> </a:t>
            </a:r>
            <a:r>
              <a:rPr lang="en-GB" b="1" dirty="0"/>
              <a:t>PET</a:t>
            </a:r>
            <a:r>
              <a:rPr lang="en-GB" dirty="0"/>
              <a:t> (</a:t>
            </a:r>
            <a:r>
              <a:rPr lang="en-GB" dirty="0" err="1"/>
              <a:t>Pozitron</a:t>
            </a:r>
            <a:r>
              <a:rPr lang="en-GB" dirty="0"/>
              <a:t> </a:t>
            </a:r>
            <a:r>
              <a:rPr lang="en-GB" dirty="0" err="1"/>
              <a:t>Emisyon</a:t>
            </a:r>
            <a:r>
              <a:rPr lang="en-GB" dirty="0"/>
              <a:t> </a:t>
            </a:r>
            <a:r>
              <a:rPr lang="en-GB" dirty="0" err="1"/>
              <a:t>Tomografisi</a:t>
            </a:r>
            <a:r>
              <a:rPr lang="en-GB" dirty="0"/>
              <a:t>) </a:t>
            </a:r>
            <a:r>
              <a:rPr lang="en-GB" dirty="0" err="1"/>
              <a:t>sistemini</a:t>
            </a:r>
            <a:r>
              <a:rPr lang="en-GB" dirty="0"/>
              <a:t> </a:t>
            </a:r>
            <a:r>
              <a:rPr lang="en-GB" dirty="0" err="1"/>
              <a:t>yerli</a:t>
            </a:r>
            <a:r>
              <a:rPr lang="en-GB" dirty="0"/>
              <a:t> </a:t>
            </a:r>
            <a:r>
              <a:rPr lang="en-GB" dirty="0" err="1"/>
              <a:t>bilgi</a:t>
            </a:r>
            <a:r>
              <a:rPr lang="en-GB" dirty="0"/>
              <a:t> </a:t>
            </a:r>
            <a:r>
              <a:rPr lang="en-GB" dirty="0" err="1"/>
              <a:t>birikimi</a:t>
            </a:r>
            <a:r>
              <a:rPr lang="en-GB" dirty="0"/>
              <a:t> </a:t>
            </a:r>
            <a:r>
              <a:rPr lang="en-GB" dirty="0" err="1"/>
              <a:t>ve</a:t>
            </a:r>
            <a:r>
              <a:rPr lang="en-GB" dirty="0"/>
              <a:t> </a:t>
            </a:r>
            <a:r>
              <a:rPr lang="en-GB" dirty="0" err="1"/>
              <a:t>imkanlarla</a:t>
            </a:r>
            <a:r>
              <a:rPr lang="en-GB" dirty="0"/>
              <a:t> </a:t>
            </a:r>
            <a:r>
              <a:rPr lang="en-GB" dirty="0" err="1"/>
              <a:t>tasarlayarak</a:t>
            </a:r>
            <a:r>
              <a:rPr lang="en-GB" dirty="0"/>
              <a:t> </a:t>
            </a:r>
            <a:r>
              <a:rPr lang="en-GB" dirty="0" err="1"/>
              <a:t>üretmek</a:t>
            </a:r>
            <a:r>
              <a:rPr lang="en-GB" dirty="0"/>
              <a:t> </a:t>
            </a:r>
            <a:r>
              <a:rPr lang="en-GB" dirty="0" err="1"/>
              <a:t>hedefiyle</a:t>
            </a:r>
            <a:r>
              <a:rPr lang="en-GB" dirty="0"/>
              <a:t> ilk </a:t>
            </a:r>
            <a:r>
              <a:rPr lang="en-GB" dirty="0" err="1"/>
              <a:t>kez</a:t>
            </a:r>
            <a:r>
              <a:rPr lang="en-GB" dirty="0"/>
              <a:t> </a:t>
            </a:r>
            <a:r>
              <a:rPr lang="en-GB" dirty="0" err="1"/>
              <a:t>PoP</a:t>
            </a:r>
            <a:r>
              <a:rPr lang="en-GB" dirty="0"/>
              <a:t> (Proof of Principle) </a:t>
            </a:r>
            <a:r>
              <a:rPr lang="en-GB" dirty="0" err="1"/>
              <a:t>çalışması</a:t>
            </a:r>
            <a:r>
              <a:rPr lang="en-GB" dirty="0"/>
              <a:t> </a:t>
            </a:r>
            <a:r>
              <a:rPr lang="en-GB" dirty="0" err="1"/>
              <a:t>gerçekleştirmiştir</a:t>
            </a:r>
            <a:r>
              <a:rPr lang="en-GB" dirty="0"/>
              <a:t>. </a:t>
            </a:r>
            <a:r>
              <a:rPr lang="en-GB" dirty="0" err="1">
                <a:solidFill>
                  <a:schemeClr val="bg2">
                    <a:lumMod val="50000"/>
                  </a:schemeClr>
                </a:solidFill>
              </a:rPr>
              <a:t>Kurulan</a:t>
            </a:r>
            <a:r>
              <a:rPr lang="en-GB" dirty="0">
                <a:solidFill>
                  <a:schemeClr val="bg2">
                    <a:lumMod val="50000"/>
                  </a:schemeClr>
                </a:solidFill>
              </a:rPr>
              <a:t> PET </a:t>
            </a:r>
            <a:r>
              <a:rPr lang="en-GB" dirty="0" err="1">
                <a:solidFill>
                  <a:schemeClr val="bg2">
                    <a:lumMod val="50000"/>
                  </a:schemeClr>
                </a:solidFill>
              </a:rPr>
              <a:t>prototipinin</a:t>
            </a:r>
            <a:r>
              <a:rPr lang="en-GB" dirty="0">
                <a:solidFill>
                  <a:schemeClr val="bg2">
                    <a:lumMod val="50000"/>
                  </a:schemeClr>
                </a:solidFill>
              </a:rPr>
              <a:t> </a:t>
            </a:r>
            <a:r>
              <a:rPr lang="en-GB" dirty="0" err="1">
                <a:solidFill>
                  <a:schemeClr val="bg2">
                    <a:lumMod val="50000"/>
                  </a:schemeClr>
                </a:solidFill>
              </a:rPr>
              <a:t>tüm</a:t>
            </a:r>
            <a:r>
              <a:rPr lang="en-GB" dirty="0">
                <a:solidFill>
                  <a:schemeClr val="bg2">
                    <a:lumMod val="50000"/>
                  </a:schemeClr>
                </a:solidFill>
              </a:rPr>
              <a:t> </a:t>
            </a:r>
            <a:r>
              <a:rPr lang="en-GB" dirty="0" err="1">
                <a:solidFill>
                  <a:schemeClr val="bg2">
                    <a:lumMod val="50000"/>
                  </a:schemeClr>
                </a:solidFill>
              </a:rPr>
              <a:t>mekanik</a:t>
            </a:r>
            <a:r>
              <a:rPr lang="en-GB" dirty="0">
                <a:solidFill>
                  <a:schemeClr val="bg2">
                    <a:lumMod val="50000"/>
                  </a:schemeClr>
                </a:solidFill>
              </a:rPr>
              <a:t>, </a:t>
            </a:r>
            <a:r>
              <a:rPr lang="en-GB" dirty="0" err="1">
                <a:solidFill>
                  <a:schemeClr val="bg2">
                    <a:lumMod val="50000"/>
                  </a:schemeClr>
                </a:solidFill>
              </a:rPr>
              <a:t>elektronik</a:t>
            </a:r>
            <a:r>
              <a:rPr lang="en-GB" dirty="0">
                <a:solidFill>
                  <a:schemeClr val="bg2">
                    <a:lumMod val="50000"/>
                  </a:schemeClr>
                </a:solidFill>
              </a:rPr>
              <a:t>, </a:t>
            </a:r>
            <a:r>
              <a:rPr lang="en-GB" dirty="0" err="1">
                <a:solidFill>
                  <a:schemeClr val="bg2">
                    <a:lumMod val="50000"/>
                  </a:schemeClr>
                </a:solidFill>
              </a:rPr>
              <a:t>kontrol</a:t>
            </a:r>
            <a:r>
              <a:rPr lang="en-GB" dirty="0">
                <a:solidFill>
                  <a:schemeClr val="bg2">
                    <a:lumMod val="50000"/>
                  </a:schemeClr>
                </a:solidFill>
              </a:rPr>
              <a:t>, </a:t>
            </a:r>
            <a:r>
              <a:rPr lang="en-GB" dirty="0" err="1">
                <a:solidFill>
                  <a:schemeClr val="bg2">
                    <a:lumMod val="50000"/>
                  </a:schemeClr>
                </a:solidFill>
              </a:rPr>
              <a:t>veri</a:t>
            </a:r>
            <a:r>
              <a:rPr lang="en-GB" dirty="0">
                <a:solidFill>
                  <a:schemeClr val="bg2">
                    <a:lumMod val="50000"/>
                  </a:schemeClr>
                </a:solidFill>
              </a:rPr>
              <a:t> </a:t>
            </a:r>
            <a:r>
              <a:rPr lang="en-GB" dirty="0" err="1">
                <a:solidFill>
                  <a:schemeClr val="bg2">
                    <a:lumMod val="50000"/>
                  </a:schemeClr>
                </a:solidFill>
              </a:rPr>
              <a:t>okuma</a:t>
            </a:r>
            <a:r>
              <a:rPr lang="en-GB" dirty="0">
                <a:solidFill>
                  <a:schemeClr val="bg2">
                    <a:lumMod val="50000"/>
                  </a:schemeClr>
                </a:solidFill>
              </a:rPr>
              <a:t> </a:t>
            </a:r>
            <a:r>
              <a:rPr lang="en-GB" dirty="0" err="1">
                <a:solidFill>
                  <a:schemeClr val="bg2">
                    <a:lumMod val="50000"/>
                  </a:schemeClr>
                </a:solidFill>
              </a:rPr>
              <a:t>ve</a:t>
            </a:r>
            <a:r>
              <a:rPr lang="en-GB" dirty="0">
                <a:solidFill>
                  <a:schemeClr val="bg2">
                    <a:lumMod val="50000"/>
                  </a:schemeClr>
                </a:solidFill>
              </a:rPr>
              <a:t> </a:t>
            </a:r>
            <a:r>
              <a:rPr lang="en-GB" dirty="0" err="1">
                <a:solidFill>
                  <a:schemeClr val="bg2">
                    <a:lumMod val="50000"/>
                  </a:schemeClr>
                </a:solidFill>
              </a:rPr>
              <a:t>işleme</a:t>
            </a:r>
            <a:r>
              <a:rPr lang="en-GB" dirty="0">
                <a:solidFill>
                  <a:schemeClr val="bg2">
                    <a:lumMod val="50000"/>
                  </a:schemeClr>
                </a:solidFill>
              </a:rPr>
              <a:t> </a:t>
            </a:r>
            <a:r>
              <a:rPr lang="en-GB" dirty="0" err="1">
                <a:solidFill>
                  <a:schemeClr val="bg2">
                    <a:lumMod val="50000"/>
                  </a:schemeClr>
                </a:solidFill>
              </a:rPr>
              <a:t>düzeneği</a:t>
            </a:r>
            <a:r>
              <a:rPr lang="en-GB" dirty="0">
                <a:solidFill>
                  <a:schemeClr val="bg2">
                    <a:lumMod val="50000"/>
                  </a:schemeClr>
                </a:solidFill>
              </a:rPr>
              <a:t> </a:t>
            </a:r>
            <a:r>
              <a:rPr lang="en-GB" dirty="0" err="1">
                <a:solidFill>
                  <a:schemeClr val="bg2">
                    <a:lumMod val="50000"/>
                  </a:schemeClr>
                </a:solidFill>
              </a:rPr>
              <a:t>ekibi</a:t>
            </a:r>
            <a:r>
              <a:rPr lang="en-GB" dirty="0">
                <a:solidFill>
                  <a:schemeClr val="bg2">
                    <a:lumMod val="50000"/>
                  </a:schemeClr>
                </a:solidFill>
              </a:rPr>
              <a:t> </a:t>
            </a:r>
            <a:r>
              <a:rPr lang="en-GB" dirty="0" err="1">
                <a:solidFill>
                  <a:schemeClr val="bg2">
                    <a:lumMod val="50000"/>
                  </a:schemeClr>
                </a:solidFill>
              </a:rPr>
              <a:t>tarafından</a:t>
            </a:r>
            <a:r>
              <a:rPr lang="en-GB" dirty="0">
                <a:solidFill>
                  <a:schemeClr val="bg2">
                    <a:lumMod val="50000"/>
                  </a:schemeClr>
                </a:solidFill>
              </a:rPr>
              <a:t> </a:t>
            </a:r>
            <a:r>
              <a:rPr lang="en-GB" dirty="0" err="1">
                <a:solidFill>
                  <a:schemeClr val="bg2">
                    <a:lumMod val="50000"/>
                  </a:schemeClr>
                </a:solidFill>
              </a:rPr>
              <a:t>yapılmıştır</a:t>
            </a:r>
            <a:r>
              <a:rPr lang="en-GB" dirty="0">
                <a:solidFill>
                  <a:schemeClr val="bg2">
                    <a:lumMod val="50000"/>
                  </a:schemeClr>
                </a:solidFill>
              </a:rPr>
              <a:t>.</a:t>
            </a:r>
          </a:p>
          <a:p>
            <a:endParaRPr lang="en-GB" dirty="0"/>
          </a:p>
          <a:p>
            <a:r>
              <a:rPr lang="en-GB" b="1" dirty="0" err="1"/>
              <a:t>Silikon</a:t>
            </a:r>
            <a:r>
              <a:rPr lang="en-GB" b="1" dirty="0"/>
              <a:t> </a:t>
            </a:r>
            <a:r>
              <a:rPr lang="en-GB" b="1" dirty="0" err="1"/>
              <a:t>mikrostrip</a:t>
            </a:r>
            <a:r>
              <a:rPr lang="en-GB" b="1" dirty="0"/>
              <a:t> </a:t>
            </a:r>
            <a:r>
              <a:rPr lang="en-GB" b="1" dirty="0" err="1"/>
              <a:t>algıçlar</a:t>
            </a:r>
            <a:r>
              <a:rPr lang="en-GB" dirty="0" err="1"/>
              <a:t>ın</a:t>
            </a:r>
            <a:r>
              <a:rPr lang="en-GB" dirty="0"/>
              <a:t> </a:t>
            </a:r>
            <a:r>
              <a:rPr lang="en-GB" dirty="0" err="1"/>
              <a:t>üretimine</a:t>
            </a:r>
            <a:r>
              <a:rPr lang="en-GB" dirty="0"/>
              <a:t> </a:t>
            </a:r>
            <a:r>
              <a:rPr lang="en-GB" dirty="0" err="1"/>
              <a:t>yönelik</a:t>
            </a:r>
            <a:r>
              <a:rPr lang="en-GB" dirty="0"/>
              <a:t> </a:t>
            </a:r>
            <a:r>
              <a:rPr lang="en-GB" dirty="0" err="1"/>
              <a:t>Azerbaycan</a:t>
            </a:r>
            <a:r>
              <a:rPr lang="en-GB" dirty="0"/>
              <a:t> </a:t>
            </a:r>
            <a:r>
              <a:rPr lang="en-GB" dirty="0" err="1"/>
              <a:t>Bilimler</a:t>
            </a:r>
            <a:r>
              <a:rPr lang="en-GB" dirty="0"/>
              <a:t> </a:t>
            </a:r>
            <a:r>
              <a:rPr lang="en-GB" dirty="0" err="1"/>
              <a:t>Akademisi</a:t>
            </a:r>
            <a:r>
              <a:rPr lang="en-GB" dirty="0"/>
              <a:t> </a:t>
            </a:r>
            <a:r>
              <a:rPr lang="en-GB" dirty="0" err="1"/>
              <a:t>Fizik</a:t>
            </a:r>
            <a:r>
              <a:rPr lang="en-GB" dirty="0"/>
              <a:t> </a:t>
            </a:r>
            <a:r>
              <a:rPr lang="en-GB" dirty="0" err="1"/>
              <a:t>Enstitüsü</a:t>
            </a:r>
            <a:r>
              <a:rPr lang="en-GB" dirty="0"/>
              <a:t> </a:t>
            </a:r>
            <a:r>
              <a:rPr lang="en-GB" dirty="0" err="1"/>
              <a:t>ile</a:t>
            </a:r>
            <a:r>
              <a:rPr lang="en-GB" dirty="0"/>
              <a:t> </a:t>
            </a:r>
            <a:r>
              <a:rPr lang="en-GB" dirty="0" err="1"/>
              <a:t>işbirliği</a:t>
            </a:r>
            <a:r>
              <a:rPr lang="en-GB" dirty="0"/>
              <a:t> </a:t>
            </a:r>
            <a:r>
              <a:rPr lang="en-GB" dirty="0" err="1"/>
              <a:t>oluşturdu</a:t>
            </a:r>
            <a:r>
              <a:rPr lang="en-GB" dirty="0"/>
              <a:t>; </a:t>
            </a:r>
            <a:r>
              <a:rPr lang="en-GB" dirty="0" err="1"/>
              <a:t>bilim</a:t>
            </a:r>
            <a:r>
              <a:rPr lang="en-GB" dirty="0"/>
              <a:t> </a:t>
            </a:r>
            <a:r>
              <a:rPr lang="en-GB" dirty="0" err="1"/>
              <a:t>insanlarının</a:t>
            </a:r>
            <a:r>
              <a:rPr lang="en-GB" dirty="0"/>
              <a:t> </a:t>
            </a:r>
            <a:r>
              <a:rPr lang="en-GB" dirty="0" err="1"/>
              <a:t>Türkiye’ye</a:t>
            </a:r>
            <a:r>
              <a:rPr lang="en-GB" dirty="0"/>
              <a:t> </a:t>
            </a:r>
            <a:r>
              <a:rPr lang="en-GB" dirty="0" err="1"/>
              <a:t>gelmesini</a:t>
            </a:r>
            <a:r>
              <a:rPr lang="en-GB" dirty="0"/>
              <a:t> </a:t>
            </a:r>
            <a:r>
              <a:rPr lang="en-GB" dirty="0" err="1"/>
              <a:t>sağladı</a:t>
            </a:r>
            <a:r>
              <a:rPr lang="en-GB" dirty="0"/>
              <a:t>. </a:t>
            </a:r>
            <a:r>
              <a:rPr lang="en-GB" dirty="0" err="1"/>
              <a:t>Saf</a:t>
            </a:r>
            <a:r>
              <a:rPr lang="en-GB" dirty="0"/>
              <a:t> </a:t>
            </a:r>
            <a:r>
              <a:rPr lang="en-GB" dirty="0" err="1"/>
              <a:t>silikonun</a:t>
            </a:r>
            <a:r>
              <a:rPr lang="en-GB" dirty="0"/>
              <a:t> </a:t>
            </a:r>
            <a:r>
              <a:rPr lang="en-GB" dirty="0" err="1"/>
              <a:t>Ukrayna’dan</a:t>
            </a:r>
            <a:r>
              <a:rPr lang="en-GB" dirty="0"/>
              <a:t> </a:t>
            </a:r>
            <a:r>
              <a:rPr lang="en-GB" dirty="0" err="1"/>
              <a:t>temin</a:t>
            </a:r>
            <a:r>
              <a:rPr lang="en-GB" dirty="0"/>
              <a:t> </a:t>
            </a:r>
            <a:r>
              <a:rPr lang="en-GB" dirty="0" err="1"/>
              <a:t>edildiği</a:t>
            </a:r>
            <a:r>
              <a:rPr lang="en-GB" dirty="0"/>
              <a:t>, </a:t>
            </a:r>
            <a:r>
              <a:rPr lang="en-GB" dirty="0" err="1"/>
              <a:t>striplerin</a:t>
            </a:r>
            <a:r>
              <a:rPr lang="en-GB" dirty="0"/>
              <a:t> </a:t>
            </a:r>
            <a:r>
              <a:rPr lang="en-GB" dirty="0" err="1"/>
              <a:t>Azerbaycan’da</a:t>
            </a:r>
            <a:r>
              <a:rPr lang="en-GB" dirty="0"/>
              <a:t> </a:t>
            </a:r>
            <a:r>
              <a:rPr lang="en-GB" dirty="0" err="1"/>
              <a:t>üretildiği</a:t>
            </a:r>
            <a:r>
              <a:rPr lang="en-GB" dirty="0"/>
              <a:t>, </a:t>
            </a:r>
            <a:r>
              <a:rPr lang="en-GB" dirty="0" err="1"/>
              <a:t>birleştirme</a:t>
            </a:r>
            <a:r>
              <a:rPr lang="en-GB" dirty="0"/>
              <a:t> </a:t>
            </a:r>
            <a:r>
              <a:rPr lang="en-GB" dirty="0" err="1"/>
              <a:t>ve</a:t>
            </a:r>
            <a:r>
              <a:rPr lang="en-GB" dirty="0"/>
              <a:t> </a:t>
            </a:r>
            <a:r>
              <a:rPr lang="en-GB" dirty="0" err="1"/>
              <a:t>elektroniğin</a:t>
            </a:r>
            <a:r>
              <a:rPr lang="en-GB" dirty="0"/>
              <a:t> </a:t>
            </a:r>
            <a:r>
              <a:rPr lang="en-GB" dirty="0" err="1"/>
              <a:t>Türkiye’de</a:t>
            </a:r>
            <a:r>
              <a:rPr lang="en-GB" dirty="0"/>
              <a:t> </a:t>
            </a:r>
            <a:r>
              <a:rPr lang="en-GB" dirty="0" err="1"/>
              <a:t>yapıldığı</a:t>
            </a:r>
            <a:r>
              <a:rPr lang="en-GB" dirty="0"/>
              <a:t> </a:t>
            </a:r>
            <a:r>
              <a:rPr lang="en-GB" dirty="0" err="1"/>
              <a:t>bir</a:t>
            </a:r>
            <a:r>
              <a:rPr lang="en-GB" dirty="0"/>
              <a:t> </a:t>
            </a:r>
            <a:r>
              <a:rPr lang="en-GB" dirty="0" err="1"/>
              <a:t>kurgu</a:t>
            </a:r>
            <a:r>
              <a:rPr lang="en-GB" dirty="0"/>
              <a:t> </a:t>
            </a:r>
            <a:r>
              <a:rPr lang="en-GB" dirty="0" err="1"/>
              <a:t>oluşturup</a:t>
            </a:r>
            <a:r>
              <a:rPr lang="en-GB" dirty="0"/>
              <a:t> </a:t>
            </a:r>
            <a:r>
              <a:rPr lang="en-GB" dirty="0" err="1"/>
              <a:t>temaslar</a:t>
            </a:r>
            <a:r>
              <a:rPr lang="en-GB" dirty="0"/>
              <a:t> </a:t>
            </a:r>
            <a:r>
              <a:rPr lang="en-GB" dirty="0" err="1"/>
              <a:t>kurdu</a:t>
            </a:r>
            <a:r>
              <a:rPr lang="en-GB" dirty="0"/>
              <a:t>. </a:t>
            </a:r>
            <a:r>
              <a:rPr lang="en-GB" dirty="0" err="1">
                <a:solidFill>
                  <a:schemeClr val="bg2">
                    <a:lumMod val="50000"/>
                  </a:schemeClr>
                </a:solidFill>
              </a:rPr>
              <a:t>Kaynak</a:t>
            </a:r>
            <a:r>
              <a:rPr lang="en-GB" dirty="0">
                <a:solidFill>
                  <a:schemeClr val="bg2">
                    <a:lumMod val="50000"/>
                  </a:schemeClr>
                </a:solidFill>
              </a:rPr>
              <a:t> </a:t>
            </a:r>
            <a:r>
              <a:rPr lang="en-GB" dirty="0" err="1">
                <a:solidFill>
                  <a:schemeClr val="bg2">
                    <a:lumMod val="50000"/>
                  </a:schemeClr>
                </a:solidFill>
              </a:rPr>
              <a:t>ve</a:t>
            </a:r>
            <a:r>
              <a:rPr lang="en-GB" dirty="0">
                <a:solidFill>
                  <a:schemeClr val="bg2">
                    <a:lumMod val="50000"/>
                  </a:schemeClr>
                </a:solidFill>
              </a:rPr>
              <a:t> </a:t>
            </a:r>
            <a:r>
              <a:rPr lang="en-GB" dirty="0" err="1">
                <a:solidFill>
                  <a:schemeClr val="bg2">
                    <a:lumMod val="50000"/>
                  </a:schemeClr>
                </a:solidFill>
              </a:rPr>
              <a:t>imkanların</a:t>
            </a:r>
            <a:r>
              <a:rPr lang="en-GB" dirty="0">
                <a:solidFill>
                  <a:schemeClr val="bg2">
                    <a:lumMod val="50000"/>
                  </a:schemeClr>
                </a:solidFill>
              </a:rPr>
              <a:t> </a:t>
            </a:r>
            <a:r>
              <a:rPr lang="en-GB" dirty="0" err="1">
                <a:solidFill>
                  <a:schemeClr val="bg2">
                    <a:lumMod val="50000"/>
                  </a:schemeClr>
                </a:solidFill>
              </a:rPr>
              <a:t>sağlanmaması</a:t>
            </a:r>
            <a:r>
              <a:rPr lang="en-GB" dirty="0">
                <a:solidFill>
                  <a:schemeClr val="bg2">
                    <a:lumMod val="50000"/>
                  </a:schemeClr>
                </a:solidFill>
              </a:rPr>
              <a:t> </a:t>
            </a:r>
            <a:r>
              <a:rPr lang="en-GB" dirty="0" err="1">
                <a:solidFill>
                  <a:schemeClr val="bg2">
                    <a:lumMod val="50000"/>
                  </a:schemeClr>
                </a:solidFill>
              </a:rPr>
              <a:t>sebebiyle</a:t>
            </a:r>
            <a:r>
              <a:rPr lang="en-GB" dirty="0">
                <a:solidFill>
                  <a:schemeClr val="bg2">
                    <a:lumMod val="50000"/>
                  </a:schemeClr>
                </a:solidFill>
              </a:rPr>
              <a:t> </a:t>
            </a:r>
            <a:r>
              <a:rPr lang="en-GB" dirty="0" err="1">
                <a:solidFill>
                  <a:schemeClr val="bg2">
                    <a:lumMod val="50000"/>
                  </a:schemeClr>
                </a:solidFill>
              </a:rPr>
              <a:t>bu</a:t>
            </a:r>
            <a:r>
              <a:rPr lang="en-GB" dirty="0">
                <a:solidFill>
                  <a:schemeClr val="bg2">
                    <a:lumMod val="50000"/>
                  </a:schemeClr>
                </a:solidFill>
              </a:rPr>
              <a:t> </a:t>
            </a:r>
            <a:r>
              <a:rPr lang="en-GB" dirty="0" err="1">
                <a:solidFill>
                  <a:schemeClr val="bg2">
                    <a:lumMod val="50000"/>
                  </a:schemeClr>
                </a:solidFill>
              </a:rPr>
              <a:t>hayali</a:t>
            </a:r>
            <a:r>
              <a:rPr lang="en-GB" dirty="0">
                <a:solidFill>
                  <a:schemeClr val="bg2">
                    <a:lumMod val="50000"/>
                  </a:schemeClr>
                </a:solidFill>
              </a:rPr>
              <a:t> </a:t>
            </a:r>
            <a:r>
              <a:rPr lang="en-GB" dirty="0" err="1">
                <a:solidFill>
                  <a:schemeClr val="bg2">
                    <a:lumMod val="50000"/>
                  </a:schemeClr>
                </a:solidFill>
              </a:rPr>
              <a:t>gerçekleşemedi</a:t>
            </a:r>
            <a:r>
              <a:rPr lang="en-GB" dirty="0">
                <a:solidFill>
                  <a:schemeClr val="bg2">
                    <a:lumMod val="50000"/>
                  </a:schemeClr>
                </a:solidFill>
              </a:rPr>
              <a:t>. </a:t>
            </a:r>
          </a:p>
          <a:p>
            <a:endParaRPr lang="en-GB" dirty="0"/>
          </a:p>
          <a:p>
            <a:r>
              <a:rPr lang="en-GB" dirty="0" err="1"/>
              <a:t>Azerbaycan</a:t>
            </a:r>
            <a:r>
              <a:rPr lang="en-GB" dirty="0"/>
              <a:t> </a:t>
            </a:r>
            <a:r>
              <a:rPr lang="en-GB" dirty="0" err="1"/>
              <a:t>Bilimler</a:t>
            </a:r>
            <a:r>
              <a:rPr lang="en-GB" dirty="0"/>
              <a:t> </a:t>
            </a:r>
            <a:r>
              <a:rPr lang="en-GB" dirty="0" err="1"/>
              <a:t>Akademisine</a:t>
            </a:r>
            <a:r>
              <a:rPr lang="en-GB" dirty="0"/>
              <a:t> </a:t>
            </a:r>
            <a:r>
              <a:rPr lang="en-GB" dirty="0" err="1"/>
              <a:t>bağlı</a:t>
            </a:r>
            <a:r>
              <a:rPr lang="en-GB" dirty="0"/>
              <a:t> </a:t>
            </a:r>
            <a:r>
              <a:rPr lang="en-GB" dirty="0" err="1"/>
              <a:t>Fizik</a:t>
            </a:r>
            <a:r>
              <a:rPr lang="en-GB" dirty="0"/>
              <a:t> </a:t>
            </a:r>
            <a:r>
              <a:rPr lang="en-GB" dirty="0" err="1"/>
              <a:t>Enstitüsünde</a:t>
            </a:r>
            <a:r>
              <a:rPr lang="en-GB" dirty="0"/>
              <a:t> </a:t>
            </a:r>
            <a:r>
              <a:rPr lang="en-GB" dirty="0" err="1"/>
              <a:t>Türkiye</a:t>
            </a:r>
            <a:r>
              <a:rPr lang="en-GB" dirty="0"/>
              <a:t> </a:t>
            </a:r>
            <a:r>
              <a:rPr lang="en-GB" dirty="0" err="1"/>
              <a:t>ve</a:t>
            </a:r>
            <a:r>
              <a:rPr lang="en-GB" dirty="0"/>
              <a:t> </a:t>
            </a:r>
            <a:r>
              <a:rPr lang="en-GB" dirty="0" err="1"/>
              <a:t>bölgedeki</a:t>
            </a:r>
            <a:r>
              <a:rPr lang="en-GB" dirty="0"/>
              <a:t> </a:t>
            </a:r>
            <a:r>
              <a:rPr lang="en-GB" dirty="0" err="1"/>
              <a:t>genç</a:t>
            </a:r>
            <a:r>
              <a:rPr lang="en-GB" dirty="0"/>
              <a:t> </a:t>
            </a:r>
            <a:r>
              <a:rPr lang="en-GB" dirty="0" err="1"/>
              <a:t>fizikçilerin</a:t>
            </a:r>
            <a:r>
              <a:rPr lang="en-GB" dirty="0"/>
              <a:t> </a:t>
            </a:r>
            <a:r>
              <a:rPr lang="en-GB" dirty="0" err="1"/>
              <a:t>yetişmesini</a:t>
            </a:r>
            <a:r>
              <a:rPr lang="en-GB" dirty="0"/>
              <a:t> </a:t>
            </a:r>
            <a:r>
              <a:rPr lang="en-GB" dirty="0" err="1"/>
              <a:t>sağlayacak</a:t>
            </a:r>
            <a:r>
              <a:rPr lang="en-GB" dirty="0"/>
              <a:t> </a:t>
            </a:r>
            <a:r>
              <a:rPr lang="en-GB" dirty="0" err="1"/>
              <a:t>bir</a:t>
            </a:r>
            <a:r>
              <a:rPr lang="en-GB" dirty="0"/>
              <a:t> </a:t>
            </a:r>
            <a:r>
              <a:rPr lang="en-GB" b="1" dirty="0" err="1"/>
              <a:t>Parçacık</a:t>
            </a:r>
            <a:r>
              <a:rPr lang="en-GB" b="1" dirty="0"/>
              <a:t> </a:t>
            </a:r>
            <a:r>
              <a:rPr lang="en-GB" b="1" dirty="0" err="1"/>
              <a:t>Fiziği</a:t>
            </a:r>
            <a:r>
              <a:rPr lang="en-GB" b="1" dirty="0"/>
              <a:t> </a:t>
            </a:r>
            <a:r>
              <a:rPr lang="en-GB" b="1" dirty="0" err="1"/>
              <a:t>Enstrümentasyon</a:t>
            </a:r>
            <a:r>
              <a:rPr lang="en-GB" b="1" dirty="0"/>
              <a:t> </a:t>
            </a:r>
            <a:r>
              <a:rPr lang="en-GB" b="1" dirty="0" err="1"/>
              <a:t>Okulu</a:t>
            </a:r>
            <a:r>
              <a:rPr lang="en-GB" b="1" dirty="0"/>
              <a:t> </a:t>
            </a:r>
            <a:r>
              <a:rPr lang="en-GB" dirty="0" err="1"/>
              <a:t>kurulması</a:t>
            </a:r>
            <a:r>
              <a:rPr lang="en-GB" dirty="0"/>
              <a:t> </a:t>
            </a:r>
            <a:r>
              <a:rPr lang="en-GB" dirty="0" err="1"/>
              <a:t>için</a:t>
            </a:r>
            <a:r>
              <a:rPr lang="en-GB" dirty="0"/>
              <a:t> </a:t>
            </a:r>
            <a:r>
              <a:rPr lang="en-GB" dirty="0" err="1"/>
              <a:t>çalıştı</a:t>
            </a:r>
            <a:r>
              <a:rPr lang="en-GB" dirty="0"/>
              <a:t>. </a:t>
            </a:r>
            <a:r>
              <a:rPr lang="en-GB" dirty="0" err="1">
                <a:solidFill>
                  <a:schemeClr val="bg2">
                    <a:lumMod val="50000"/>
                  </a:schemeClr>
                </a:solidFill>
              </a:rPr>
              <a:t>Sürdürülebilir</a:t>
            </a:r>
            <a:r>
              <a:rPr lang="en-GB" dirty="0">
                <a:solidFill>
                  <a:schemeClr val="bg2">
                    <a:lumMod val="50000"/>
                  </a:schemeClr>
                </a:solidFill>
              </a:rPr>
              <a:t> </a:t>
            </a:r>
            <a:r>
              <a:rPr lang="en-GB" dirty="0" err="1">
                <a:solidFill>
                  <a:schemeClr val="bg2">
                    <a:lumMod val="50000"/>
                  </a:schemeClr>
                </a:solidFill>
              </a:rPr>
              <a:t>destek</a:t>
            </a:r>
            <a:r>
              <a:rPr lang="en-GB" dirty="0">
                <a:solidFill>
                  <a:schemeClr val="bg2">
                    <a:lumMod val="50000"/>
                  </a:schemeClr>
                </a:solidFill>
              </a:rPr>
              <a:t> </a:t>
            </a:r>
            <a:r>
              <a:rPr lang="en-GB" dirty="0" err="1">
                <a:solidFill>
                  <a:schemeClr val="bg2">
                    <a:lumMod val="50000"/>
                  </a:schemeClr>
                </a:solidFill>
              </a:rPr>
              <a:t>bulamadığı</a:t>
            </a:r>
            <a:r>
              <a:rPr lang="en-GB" dirty="0">
                <a:solidFill>
                  <a:schemeClr val="bg2">
                    <a:lumMod val="50000"/>
                  </a:schemeClr>
                </a:solidFill>
              </a:rPr>
              <a:t> </a:t>
            </a:r>
            <a:r>
              <a:rPr lang="en-GB" dirty="0" err="1">
                <a:solidFill>
                  <a:schemeClr val="bg2">
                    <a:lumMod val="50000"/>
                  </a:schemeClr>
                </a:solidFill>
              </a:rPr>
              <a:t>için</a:t>
            </a:r>
            <a:r>
              <a:rPr lang="en-GB" dirty="0">
                <a:solidFill>
                  <a:schemeClr val="bg2">
                    <a:lumMod val="50000"/>
                  </a:schemeClr>
                </a:solidFill>
              </a:rPr>
              <a:t> </a:t>
            </a:r>
            <a:r>
              <a:rPr lang="en-GB" dirty="0" err="1">
                <a:solidFill>
                  <a:schemeClr val="bg2">
                    <a:lumMod val="50000"/>
                  </a:schemeClr>
                </a:solidFill>
              </a:rPr>
              <a:t>bu</a:t>
            </a:r>
            <a:r>
              <a:rPr lang="en-GB" dirty="0">
                <a:solidFill>
                  <a:schemeClr val="bg2">
                    <a:lumMod val="50000"/>
                  </a:schemeClr>
                </a:solidFill>
              </a:rPr>
              <a:t> </a:t>
            </a:r>
            <a:r>
              <a:rPr lang="en-GB" dirty="0" err="1">
                <a:solidFill>
                  <a:schemeClr val="bg2">
                    <a:lumMod val="50000"/>
                  </a:schemeClr>
                </a:solidFill>
              </a:rPr>
              <a:t>önemli</a:t>
            </a:r>
            <a:r>
              <a:rPr lang="en-GB" dirty="0">
                <a:solidFill>
                  <a:schemeClr val="bg2">
                    <a:lumMod val="50000"/>
                  </a:schemeClr>
                </a:solidFill>
              </a:rPr>
              <a:t> </a:t>
            </a:r>
            <a:r>
              <a:rPr lang="en-GB" dirty="0" err="1">
                <a:solidFill>
                  <a:schemeClr val="bg2">
                    <a:lumMod val="50000"/>
                  </a:schemeClr>
                </a:solidFill>
              </a:rPr>
              <a:t>oluşum</a:t>
            </a:r>
            <a:r>
              <a:rPr lang="en-GB" dirty="0">
                <a:solidFill>
                  <a:schemeClr val="bg2">
                    <a:lumMod val="50000"/>
                  </a:schemeClr>
                </a:solidFill>
              </a:rPr>
              <a:t> </a:t>
            </a:r>
            <a:r>
              <a:rPr lang="en-GB" dirty="0" err="1">
                <a:solidFill>
                  <a:schemeClr val="bg2">
                    <a:lumMod val="50000"/>
                  </a:schemeClr>
                </a:solidFill>
              </a:rPr>
              <a:t>hayata</a:t>
            </a:r>
            <a:r>
              <a:rPr lang="en-GB" dirty="0">
                <a:solidFill>
                  <a:schemeClr val="bg2">
                    <a:lumMod val="50000"/>
                  </a:schemeClr>
                </a:solidFill>
              </a:rPr>
              <a:t> </a:t>
            </a:r>
            <a:r>
              <a:rPr lang="en-GB" dirty="0" err="1">
                <a:solidFill>
                  <a:schemeClr val="bg2">
                    <a:lumMod val="50000"/>
                  </a:schemeClr>
                </a:solidFill>
              </a:rPr>
              <a:t>geçemedi</a:t>
            </a:r>
            <a:r>
              <a:rPr lang="en-GB" dirty="0">
                <a:solidFill>
                  <a:schemeClr val="bg2">
                    <a:lumMod val="50000"/>
                  </a:schemeClr>
                </a:solidFill>
              </a:rPr>
              <a:t>.</a:t>
            </a:r>
          </a:p>
          <a:p>
            <a:endParaRPr lang="en-GB" dirty="0"/>
          </a:p>
          <a:p>
            <a:r>
              <a:rPr lang="en-GB" dirty="0"/>
              <a:t>2006 </a:t>
            </a:r>
            <a:r>
              <a:rPr lang="en-GB" dirty="0" err="1"/>
              <a:t>yılında</a:t>
            </a:r>
            <a:r>
              <a:rPr lang="en-GB" dirty="0"/>
              <a:t> </a:t>
            </a:r>
            <a:r>
              <a:rPr lang="en-GB" dirty="0" err="1"/>
              <a:t>ise</a:t>
            </a:r>
            <a:r>
              <a:rPr lang="en-GB" dirty="0"/>
              <a:t> </a:t>
            </a:r>
            <a:r>
              <a:rPr lang="en-GB" dirty="0" err="1"/>
              <a:t>ekibiyle</a:t>
            </a:r>
            <a:r>
              <a:rPr lang="en-GB" dirty="0"/>
              <a:t> </a:t>
            </a:r>
            <a:r>
              <a:rPr lang="en-GB" dirty="0" err="1"/>
              <a:t>birlikte</a:t>
            </a:r>
            <a:r>
              <a:rPr lang="en-GB" dirty="0"/>
              <a:t> Ankara </a:t>
            </a:r>
            <a:r>
              <a:rPr lang="en-GB" dirty="0" err="1"/>
              <a:t>Üniversitesi</a:t>
            </a:r>
            <a:r>
              <a:rPr lang="en-GB" dirty="0"/>
              <a:t> </a:t>
            </a:r>
            <a:r>
              <a:rPr lang="en-GB" dirty="0" err="1"/>
              <a:t>koordinatörlüğündeki</a:t>
            </a:r>
            <a:r>
              <a:rPr lang="en-GB" dirty="0"/>
              <a:t> “</a:t>
            </a:r>
            <a:r>
              <a:rPr lang="en-GB" b="1" i="1" dirty="0" err="1"/>
              <a:t>Türk</a:t>
            </a:r>
            <a:r>
              <a:rPr lang="en-GB" b="1" i="1" dirty="0"/>
              <a:t> </a:t>
            </a:r>
            <a:r>
              <a:rPr lang="en-GB" b="1" i="1" dirty="0" err="1"/>
              <a:t>Hızlandırıcı</a:t>
            </a:r>
            <a:r>
              <a:rPr lang="en-GB" b="1" i="1" dirty="0"/>
              <a:t> </a:t>
            </a:r>
            <a:r>
              <a:rPr lang="en-GB" b="1" i="1" dirty="0" err="1"/>
              <a:t>Merkezinin</a:t>
            </a:r>
            <a:r>
              <a:rPr lang="en-GB" b="1" i="1" dirty="0"/>
              <a:t> </a:t>
            </a:r>
            <a:r>
              <a:rPr lang="en-GB" b="1" i="1" dirty="0" err="1"/>
              <a:t>Teknik</a:t>
            </a:r>
            <a:r>
              <a:rPr lang="en-GB" b="1" i="1" dirty="0"/>
              <a:t> </a:t>
            </a:r>
            <a:r>
              <a:rPr lang="en-GB" b="1" i="1" dirty="0" err="1"/>
              <a:t>Tasarımı</a:t>
            </a:r>
            <a:r>
              <a:rPr lang="en-GB" b="1" i="1" dirty="0"/>
              <a:t> </a:t>
            </a:r>
            <a:r>
              <a:rPr lang="en-GB" b="1" i="1" dirty="0" err="1"/>
              <a:t>ve</a:t>
            </a:r>
            <a:r>
              <a:rPr lang="en-GB" b="1" i="1" dirty="0"/>
              <a:t> Test </a:t>
            </a:r>
            <a:r>
              <a:rPr lang="en-GB" b="1" i="1" dirty="0" err="1"/>
              <a:t>Laboratuarları</a:t>
            </a:r>
            <a:r>
              <a:rPr lang="en-GB" dirty="0"/>
              <a:t>” </a:t>
            </a:r>
            <a:r>
              <a:rPr lang="en-GB" dirty="0" err="1"/>
              <a:t>başlıklı</a:t>
            </a:r>
            <a:r>
              <a:rPr lang="en-GB" dirty="0"/>
              <a:t> </a:t>
            </a:r>
            <a:r>
              <a:rPr lang="en-GB" dirty="0" err="1"/>
              <a:t>Kalkınma</a:t>
            </a:r>
            <a:r>
              <a:rPr lang="en-GB" dirty="0"/>
              <a:t> </a:t>
            </a:r>
            <a:r>
              <a:rPr lang="en-GB" dirty="0" err="1"/>
              <a:t>Bakanlığı</a:t>
            </a:r>
            <a:r>
              <a:rPr lang="en-GB" dirty="0"/>
              <a:t> </a:t>
            </a:r>
            <a:r>
              <a:rPr lang="en-GB" dirty="0" err="1"/>
              <a:t>projesine</a:t>
            </a:r>
            <a:r>
              <a:rPr lang="en-GB" dirty="0"/>
              <a:t> </a:t>
            </a:r>
            <a:r>
              <a:rPr lang="en-GB" dirty="0" err="1"/>
              <a:t>katıldı</a:t>
            </a:r>
            <a:r>
              <a:rPr lang="en-GB" dirty="0"/>
              <a:t>. </a:t>
            </a:r>
          </a:p>
        </p:txBody>
      </p:sp>
    </p:spTree>
    <p:extLst>
      <p:ext uri="{BB962C8B-B14F-4D97-AF65-F5344CB8AC3E}">
        <p14:creationId xmlns:p14="http://schemas.microsoft.com/office/powerpoint/2010/main" val="28781857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6">
                                            <p:txEl>
                                              <p:pRg st="6" end="6"/>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6">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E25B3F51-E521-7A4B-90F1-4A59AD76F3CA}"/>
              </a:ext>
            </a:extLst>
          </p:cNvPr>
          <p:cNvSpPr>
            <a:spLocks noGrp="1"/>
          </p:cNvSpPr>
          <p:nvPr>
            <p:ph type="sldNum" sz="quarter" idx="12"/>
          </p:nvPr>
        </p:nvSpPr>
        <p:spPr>
          <a:xfrm>
            <a:off x="-128016" y="6519037"/>
            <a:ext cx="582168" cy="338963"/>
          </a:xfrm>
        </p:spPr>
        <p:txBody>
          <a:bodyPr/>
          <a:lstStyle/>
          <a:p>
            <a:fld id="{D37B9231-3471-F44A-816A-718D444B216D}" type="slidenum">
              <a:rPr lang="tr-TR" smtClean="0"/>
              <a:t>6</a:t>
            </a:fld>
            <a:endParaRPr lang="tr-TR"/>
          </a:p>
        </p:txBody>
      </p:sp>
      <p:pic>
        <p:nvPicPr>
          <p:cNvPr id="3" name="Picture 2" descr="A white and blue background with text&#10;&#10;Description automatically generated">
            <a:extLst>
              <a:ext uri="{FF2B5EF4-FFF2-40B4-BE49-F238E27FC236}">
                <a16:creationId xmlns:a16="http://schemas.microsoft.com/office/drawing/2014/main" id="{BB6A56C6-F216-3B44-90AF-B73B3B1D31A0}"/>
              </a:ext>
            </a:extLst>
          </p:cNvPr>
          <p:cNvPicPr>
            <a:picLocks noChangeAspect="1"/>
          </p:cNvPicPr>
          <p:nvPr/>
        </p:nvPicPr>
        <p:blipFill rotWithShape="1">
          <a:blip r:embed="rId2"/>
          <a:srcRect l="9851" r="9699" b="34796"/>
          <a:stretch/>
        </p:blipFill>
        <p:spPr>
          <a:xfrm>
            <a:off x="0" y="0"/>
            <a:ext cx="2588974" cy="2966224"/>
          </a:xfrm>
          <a:prstGeom prst="rect">
            <a:avLst/>
          </a:prstGeom>
        </p:spPr>
      </p:pic>
      <p:sp>
        <p:nvSpPr>
          <p:cNvPr id="4" name="2 İçerik Yer Tutucusu">
            <a:extLst>
              <a:ext uri="{FF2B5EF4-FFF2-40B4-BE49-F238E27FC236}">
                <a16:creationId xmlns:a16="http://schemas.microsoft.com/office/drawing/2014/main" id="{22EEBD52-D0BE-3E49-A8A9-CBEF4743E1B6}"/>
              </a:ext>
            </a:extLst>
          </p:cNvPr>
          <p:cNvSpPr txBox="1">
            <a:spLocks/>
          </p:cNvSpPr>
          <p:nvPr/>
        </p:nvSpPr>
        <p:spPr>
          <a:xfrm>
            <a:off x="2644420" y="425336"/>
            <a:ext cx="9547580" cy="6293516"/>
          </a:xfrm>
          <a:prstGeom prst="rect">
            <a:avLst/>
          </a:prstGeom>
        </p:spPr>
        <p:txBody>
          <a:bodyPr>
            <a:noAutofit/>
          </a:bodyP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tr-TR" sz="1600" dirty="0"/>
              <a:t>Ülkemizin CERN ile ilişkisi </a:t>
            </a:r>
            <a:r>
              <a:rPr lang="tr-TR" sz="1600" b="1" dirty="0"/>
              <a:t>1961</a:t>
            </a:r>
            <a:r>
              <a:rPr lang="tr-TR" sz="1600" dirty="0"/>
              <a:t> yılında ve ilk defa Türkiye’ye tanınan </a:t>
            </a:r>
            <a:r>
              <a:rPr lang="tr-TR" sz="1600" b="1" dirty="0"/>
              <a:t>gözlemci statüsü </a:t>
            </a:r>
            <a:r>
              <a:rPr lang="tr-TR" sz="1600" dirty="0"/>
              <a:t>ile başlamıştır. </a:t>
            </a:r>
          </a:p>
          <a:p>
            <a:r>
              <a:rPr lang="tr-TR" sz="1600" b="1" dirty="0"/>
              <a:t>Başlarda bireysel çabalar</a:t>
            </a:r>
            <a:r>
              <a:rPr lang="tr-TR" sz="1600" dirty="0"/>
              <a:t>la başlatılan bilimsel çalışmalar daha sonra Türkiye Bilimsel ve Teknolojik Araştırma Kurumu (</a:t>
            </a:r>
            <a:r>
              <a:rPr lang="tr-TR" sz="1600" b="1" dirty="0"/>
              <a:t>TÜBİTAK</a:t>
            </a:r>
            <a:r>
              <a:rPr lang="tr-TR" sz="1600" dirty="0"/>
              <a:t>) ve Türkiye Atom Enerjisi Kurumu (</a:t>
            </a:r>
            <a:r>
              <a:rPr lang="tr-TR" sz="1600" b="1" dirty="0"/>
              <a:t>TAEK</a:t>
            </a:r>
            <a:r>
              <a:rPr lang="tr-TR" sz="1600" dirty="0"/>
              <a:t>) tarafından değişimli olarak sağlanan kısmi mali destekler ile sürdürülmüştür. TÜBİTAK ve TAEK bu süreçte tam sorumluluğu almak istemediklerinden </a:t>
            </a:r>
            <a:r>
              <a:rPr lang="tr-TR" sz="1600" b="1" dirty="0"/>
              <a:t>TÜBA</a:t>
            </a:r>
            <a:r>
              <a:rPr lang="tr-TR" sz="1600" dirty="0"/>
              <a:t> üzerinden ulusal yapılanmanın ve CERN ilişkilerinin yürütülmesi gündeme gelerek ilerlenmiştir; ancak bu süreç de tıkanmıştır.</a:t>
            </a:r>
          </a:p>
          <a:p>
            <a:r>
              <a:rPr lang="tr-TR" sz="1600" b="1" dirty="0"/>
              <a:t>2006</a:t>
            </a:r>
            <a:r>
              <a:rPr lang="tr-TR" sz="1600" dirty="0"/>
              <a:t> yılında Başbakanlıkça yapılan görevlendirme ile </a:t>
            </a:r>
            <a:r>
              <a:rPr lang="tr-TR" sz="1600" b="1" dirty="0"/>
              <a:t>TAEK</a:t>
            </a:r>
            <a:r>
              <a:rPr lang="tr-TR" sz="1600" dirty="0"/>
              <a:t>, CERN ile ilgili ülkemizde yürütülen faaliyetleri koordine etmek, bilimsel faaliyetlere katılmak, ülkemizde yürütülen çalışmalara mali destek sağlamak ve CERN çalışmalarında ülkemizi temsil etmek üzere </a:t>
            </a:r>
            <a:r>
              <a:rPr lang="tr-TR" sz="1600" b="1" dirty="0"/>
              <a:t>görevlendirilmiştir</a:t>
            </a:r>
            <a:r>
              <a:rPr lang="tr-TR" sz="1600" dirty="0"/>
              <a:t>.</a:t>
            </a:r>
          </a:p>
          <a:p>
            <a:r>
              <a:rPr lang="tr-TR" sz="1600" b="1" dirty="0"/>
              <a:t>TAEK-CERN İşbirliği Anlaşması 2008</a:t>
            </a:r>
            <a:r>
              <a:rPr lang="tr-TR" sz="1600" dirty="0"/>
              <a:t> yılında imzalanmıştır.</a:t>
            </a:r>
          </a:p>
          <a:p>
            <a:r>
              <a:rPr lang="tr-TR" sz="1600" dirty="0"/>
              <a:t>Türkiye </a:t>
            </a:r>
            <a:r>
              <a:rPr lang="tr-TR" sz="1600" b="1" dirty="0"/>
              <a:t>2009</a:t>
            </a:r>
            <a:r>
              <a:rPr lang="tr-TR" sz="1600" dirty="0"/>
              <a:t> yılında </a:t>
            </a:r>
            <a:r>
              <a:rPr lang="tr-TR" sz="1600" b="1" dirty="0"/>
              <a:t>CERN tam üyeliği </a:t>
            </a:r>
            <a:r>
              <a:rPr lang="tr-TR" sz="1600" dirty="0"/>
              <a:t>için başvuru yapmıştır.</a:t>
            </a:r>
          </a:p>
          <a:p>
            <a:r>
              <a:rPr lang="tr-TR" sz="1600" b="1" dirty="0"/>
              <a:t>2010</a:t>
            </a:r>
            <a:r>
              <a:rPr lang="tr-TR" sz="1600" dirty="0"/>
              <a:t> yılında, </a:t>
            </a:r>
            <a:r>
              <a:rPr lang="tr-TR" sz="1600" b="1" dirty="0"/>
              <a:t>CERN Konseyi </a:t>
            </a:r>
            <a:r>
              <a:rPr lang="tr-TR" sz="1600" dirty="0"/>
              <a:t>Türkiye’nin başvurusunu, aynı dönemde başvuran diğer dört ülkeyle birlikte (İsrail, Sırbistan, Slovenya, Güney Kıbrıs) kabul ederek </a:t>
            </a:r>
            <a:r>
              <a:rPr lang="tr-TR" sz="1600" b="1" dirty="0"/>
              <a:t>süreci başlatmıştır</a:t>
            </a:r>
            <a:r>
              <a:rPr lang="tr-TR" sz="1600" dirty="0"/>
              <a:t>. </a:t>
            </a:r>
            <a:r>
              <a:rPr lang="tr-TR" sz="1600" b="1" dirty="0"/>
              <a:t>CERN</a:t>
            </a:r>
            <a:r>
              <a:rPr lang="tr-TR" sz="1600" dirty="0"/>
              <a:t> tarafından kurulan bir </a:t>
            </a:r>
            <a:r>
              <a:rPr lang="tr-TR" sz="1600" b="1" dirty="0"/>
              <a:t>görev gücü </a:t>
            </a:r>
            <a:r>
              <a:rPr lang="tr-TR" sz="1600" dirty="0"/>
              <a:t>Türkiye’ye gelerek yerinde incelemelerde bulunmuştur. Bu incelemeler sonuncunda CERN Konseyine son derece olumlu bir rapor iletildiği bildirilmiştir.</a:t>
            </a:r>
          </a:p>
          <a:p>
            <a:r>
              <a:rPr lang="tr-TR" sz="1600" dirty="0"/>
              <a:t>Türkiye </a:t>
            </a:r>
            <a:r>
              <a:rPr lang="tr-TR" sz="1600" b="1" dirty="0"/>
              <a:t>2012</a:t>
            </a:r>
            <a:r>
              <a:rPr lang="tr-TR" sz="1600" dirty="0"/>
              <a:t> yılında </a:t>
            </a:r>
            <a:r>
              <a:rPr lang="tr-TR" sz="1600" b="1" dirty="0"/>
              <a:t>CERN tam üyelik başvurusunu </a:t>
            </a:r>
            <a:r>
              <a:rPr lang="tr-TR" sz="1600" b="1" u="sng" dirty="0"/>
              <a:t>geri çekmiş</a:t>
            </a:r>
            <a:r>
              <a:rPr lang="tr-TR" sz="1600" dirty="0"/>
              <a:t>, başvurusunu </a:t>
            </a:r>
            <a:r>
              <a:rPr lang="tr-TR" sz="1600" b="1" dirty="0" err="1"/>
              <a:t>asosiye</a:t>
            </a:r>
            <a:r>
              <a:rPr lang="tr-TR" sz="1600" b="1" dirty="0"/>
              <a:t> üyelik olarak </a:t>
            </a:r>
            <a:r>
              <a:rPr lang="tr-TR" sz="1600" dirty="0"/>
              <a:t>değiştirdiğini bildirmiştir.</a:t>
            </a:r>
          </a:p>
          <a:p>
            <a:r>
              <a:rPr lang="tr-TR" sz="1600" b="1" dirty="0"/>
              <a:t>Mayıs 2015’te</a:t>
            </a:r>
            <a:r>
              <a:rPr lang="tr-TR" sz="1600" dirty="0"/>
              <a:t> Türkiye’nin </a:t>
            </a:r>
            <a:r>
              <a:rPr lang="tr-TR" sz="1600" b="1" dirty="0"/>
              <a:t>CERN </a:t>
            </a:r>
            <a:r>
              <a:rPr lang="tr-TR" sz="1600" b="1" dirty="0" err="1"/>
              <a:t>asosiye</a:t>
            </a:r>
            <a:r>
              <a:rPr lang="tr-TR" sz="1600" b="1" dirty="0"/>
              <a:t> üyeliği </a:t>
            </a:r>
            <a:r>
              <a:rPr lang="tr-TR" sz="1600" dirty="0"/>
              <a:t>resmileşmiştir.</a:t>
            </a:r>
          </a:p>
          <a:p>
            <a:r>
              <a:rPr lang="tr-TR" sz="1600" dirty="0"/>
              <a:t>Şu anda </a:t>
            </a:r>
            <a:r>
              <a:rPr lang="tr-TR" sz="1600" dirty="0" err="1"/>
              <a:t>CERN’e</a:t>
            </a:r>
            <a:r>
              <a:rPr lang="tr-TR" sz="1600" dirty="0"/>
              <a:t> tam üye </a:t>
            </a:r>
            <a:r>
              <a:rPr lang="tr-TR" sz="1600" b="1" dirty="0"/>
              <a:t>25 ülke</a:t>
            </a:r>
            <a:r>
              <a:rPr lang="tr-TR" sz="1600" dirty="0"/>
              <a:t> bulunmaktadır. Türkiye ile birlikte başvurmuş olan </a:t>
            </a:r>
            <a:r>
              <a:rPr lang="tr-TR" sz="1600" b="1" dirty="0"/>
              <a:t>İsrail 2014</a:t>
            </a:r>
            <a:r>
              <a:rPr lang="tr-TR" sz="1600" dirty="0"/>
              <a:t>, </a:t>
            </a:r>
            <a:r>
              <a:rPr lang="tr-TR" sz="1600" b="1" dirty="0"/>
              <a:t>Sırbistan 2019, Slovenya 2025 yılında tam üye </a:t>
            </a:r>
            <a:r>
              <a:rPr lang="tr-TR" sz="1600" dirty="0"/>
              <a:t>olmuştur.  </a:t>
            </a:r>
            <a:r>
              <a:rPr lang="tr-TR" sz="1600" b="1" dirty="0"/>
              <a:t>Güney Kıbrıs ise 2016</a:t>
            </a:r>
            <a:r>
              <a:rPr lang="tr-TR" sz="1600" dirty="0"/>
              <a:t> </a:t>
            </a:r>
            <a:r>
              <a:rPr lang="tr-TR" sz="1600" b="1" dirty="0"/>
              <a:t>yılında tam üye adayı </a:t>
            </a:r>
            <a:r>
              <a:rPr lang="tr-TR" sz="1600" b="1" dirty="0" err="1"/>
              <a:t>asosiye</a:t>
            </a:r>
            <a:r>
              <a:rPr lang="tr-TR" sz="1600" b="1" dirty="0"/>
              <a:t> üye </a:t>
            </a:r>
            <a:r>
              <a:rPr lang="tr-TR" sz="1600" dirty="0"/>
              <a:t>olmuştur. </a:t>
            </a:r>
            <a:r>
              <a:rPr lang="tr-TR" sz="1600" b="1" dirty="0"/>
              <a:t>Estonya 2021</a:t>
            </a:r>
            <a:r>
              <a:rPr lang="tr-TR" sz="1600" dirty="0"/>
              <a:t>’de tam üye adayı </a:t>
            </a:r>
            <a:r>
              <a:rPr lang="tr-TR" sz="1600" dirty="0" err="1"/>
              <a:t>asosiye</a:t>
            </a:r>
            <a:r>
              <a:rPr lang="tr-TR" sz="1600" dirty="0"/>
              <a:t> üye olup 2024’te tam üye olmuştur. Türkiye’nin </a:t>
            </a:r>
            <a:r>
              <a:rPr lang="tr-TR" sz="1600" dirty="0" err="1"/>
              <a:t>asosiye</a:t>
            </a:r>
            <a:r>
              <a:rPr lang="tr-TR" sz="1600" dirty="0"/>
              <a:t> üyeliği ise tam üyelik ön adımı kategorisinde değildir; bu kategoride ayrıca Brezilya, Hırvatistan, Hindistan, İrlanda, Letonya, Litvanya, Pakistan ve Ukrayna bulunmaktadır.</a:t>
            </a:r>
          </a:p>
        </p:txBody>
      </p:sp>
      <p:sp>
        <p:nvSpPr>
          <p:cNvPr id="5" name="TextBox 4">
            <a:extLst>
              <a:ext uri="{FF2B5EF4-FFF2-40B4-BE49-F238E27FC236}">
                <a16:creationId xmlns:a16="http://schemas.microsoft.com/office/drawing/2014/main" id="{AAA5ADBC-20DB-284D-9B92-F195AC07D73D}"/>
              </a:ext>
            </a:extLst>
          </p:cNvPr>
          <p:cNvSpPr txBox="1"/>
          <p:nvPr/>
        </p:nvSpPr>
        <p:spPr>
          <a:xfrm>
            <a:off x="0" y="2966224"/>
            <a:ext cx="2411896" cy="3170099"/>
          </a:xfrm>
          <a:prstGeom prst="rect">
            <a:avLst/>
          </a:prstGeom>
          <a:noFill/>
        </p:spPr>
        <p:txBody>
          <a:bodyPr wrap="square" rtlCol="0">
            <a:spAutoFit/>
          </a:bodyPr>
          <a:lstStyle/>
          <a:p>
            <a:r>
              <a:rPr lang="en-GB" sz="2000" b="1" dirty="0" err="1">
                <a:solidFill>
                  <a:schemeClr val="tx1">
                    <a:lumMod val="50000"/>
                    <a:lumOff val="50000"/>
                  </a:schemeClr>
                </a:solidFill>
              </a:rPr>
              <a:t>Engin</a:t>
            </a:r>
            <a:r>
              <a:rPr lang="en-GB" sz="2000" b="1" dirty="0">
                <a:solidFill>
                  <a:schemeClr val="tx1">
                    <a:lumMod val="50000"/>
                    <a:lumOff val="50000"/>
                  </a:schemeClr>
                </a:solidFill>
              </a:rPr>
              <a:t> Arık </a:t>
            </a:r>
            <a:r>
              <a:rPr lang="en-GB" sz="2000" b="1" dirty="0" err="1">
                <a:solidFill>
                  <a:schemeClr val="tx1">
                    <a:lumMod val="50000"/>
                    <a:lumOff val="50000"/>
                  </a:schemeClr>
                </a:solidFill>
              </a:rPr>
              <a:t>Türkiye’nin</a:t>
            </a:r>
            <a:r>
              <a:rPr lang="en-GB" sz="2000" b="1" dirty="0">
                <a:solidFill>
                  <a:schemeClr val="tx1">
                    <a:lumMod val="50000"/>
                    <a:lumOff val="50000"/>
                  </a:schemeClr>
                </a:solidFill>
              </a:rPr>
              <a:t> </a:t>
            </a:r>
            <a:r>
              <a:rPr lang="en-GB" sz="2000" b="1" dirty="0" err="1">
                <a:solidFill>
                  <a:schemeClr val="tx1">
                    <a:lumMod val="50000"/>
                    <a:lumOff val="50000"/>
                  </a:schemeClr>
                </a:solidFill>
              </a:rPr>
              <a:t>CERN’e</a:t>
            </a:r>
            <a:r>
              <a:rPr lang="en-GB" sz="2000" b="1" dirty="0">
                <a:solidFill>
                  <a:schemeClr val="tx1">
                    <a:lumMod val="50000"/>
                    <a:lumOff val="50000"/>
                  </a:schemeClr>
                </a:solidFill>
              </a:rPr>
              <a:t> tam </a:t>
            </a:r>
            <a:r>
              <a:rPr lang="en-GB" sz="2000" b="1" dirty="0" err="1">
                <a:solidFill>
                  <a:schemeClr val="tx1">
                    <a:lumMod val="50000"/>
                    <a:lumOff val="50000"/>
                  </a:schemeClr>
                </a:solidFill>
              </a:rPr>
              <a:t>üye</a:t>
            </a:r>
            <a:r>
              <a:rPr lang="en-GB" sz="2000" b="1" dirty="0">
                <a:solidFill>
                  <a:schemeClr val="tx1">
                    <a:lumMod val="50000"/>
                    <a:lumOff val="50000"/>
                  </a:schemeClr>
                </a:solidFill>
              </a:rPr>
              <a:t> </a:t>
            </a:r>
            <a:r>
              <a:rPr lang="en-GB" sz="2000" b="1" dirty="0" err="1">
                <a:solidFill>
                  <a:schemeClr val="tx1">
                    <a:lumMod val="50000"/>
                    <a:lumOff val="50000"/>
                  </a:schemeClr>
                </a:solidFill>
              </a:rPr>
              <a:t>olmasının</a:t>
            </a:r>
            <a:r>
              <a:rPr lang="en-GB" sz="2000" b="1" dirty="0">
                <a:solidFill>
                  <a:schemeClr val="tx1">
                    <a:lumMod val="50000"/>
                    <a:lumOff val="50000"/>
                  </a:schemeClr>
                </a:solidFill>
              </a:rPr>
              <a:t> </a:t>
            </a:r>
            <a:r>
              <a:rPr lang="en-GB" sz="2000" b="1" dirty="0" err="1">
                <a:solidFill>
                  <a:schemeClr val="tx1">
                    <a:lumMod val="50000"/>
                    <a:lumOff val="50000"/>
                  </a:schemeClr>
                </a:solidFill>
              </a:rPr>
              <a:t>ulusal</a:t>
            </a:r>
            <a:r>
              <a:rPr lang="en-GB" sz="2000" b="1" dirty="0">
                <a:solidFill>
                  <a:schemeClr val="tx1">
                    <a:lumMod val="50000"/>
                    <a:lumOff val="50000"/>
                  </a:schemeClr>
                </a:solidFill>
              </a:rPr>
              <a:t> </a:t>
            </a:r>
            <a:r>
              <a:rPr lang="en-GB" sz="2000" b="1" dirty="0" err="1">
                <a:solidFill>
                  <a:schemeClr val="tx1">
                    <a:lumMod val="50000"/>
                    <a:lumOff val="50000"/>
                  </a:schemeClr>
                </a:solidFill>
              </a:rPr>
              <a:t>yapılanmamız</a:t>
            </a:r>
            <a:r>
              <a:rPr lang="en-GB" sz="2000" b="1" dirty="0">
                <a:solidFill>
                  <a:schemeClr val="tx1">
                    <a:lumMod val="50000"/>
                    <a:lumOff val="50000"/>
                  </a:schemeClr>
                </a:solidFill>
              </a:rPr>
              <a:t> </a:t>
            </a:r>
            <a:r>
              <a:rPr lang="en-GB" sz="2000" b="1" dirty="0" err="1">
                <a:solidFill>
                  <a:schemeClr val="tx1">
                    <a:lumMod val="50000"/>
                    <a:lumOff val="50000"/>
                  </a:schemeClr>
                </a:solidFill>
              </a:rPr>
              <a:t>için</a:t>
            </a:r>
            <a:r>
              <a:rPr lang="en-GB" sz="2000" b="1" dirty="0">
                <a:solidFill>
                  <a:schemeClr val="tx1">
                    <a:lumMod val="50000"/>
                    <a:lumOff val="50000"/>
                  </a:schemeClr>
                </a:solidFill>
              </a:rPr>
              <a:t> de ne </a:t>
            </a:r>
            <a:r>
              <a:rPr lang="en-GB" sz="2000" b="1" dirty="0" err="1">
                <a:solidFill>
                  <a:schemeClr val="tx1">
                    <a:lumMod val="50000"/>
                    <a:lumOff val="50000"/>
                  </a:schemeClr>
                </a:solidFill>
              </a:rPr>
              <a:t>kadar</a:t>
            </a:r>
            <a:r>
              <a:rPr lang="en-GB" sz="2000" b="1" dirty="0">
                <a:solidFill>
                  <a:schemeClr val="tx1">
                    <a:lumMod val="50000"/>
                    <a:lumOff val="50000"/>
                  </a:schemeClr>
                </a:solidFill>
              </a:rPr>
              <a:t> </a:t>
            </a:r>
            <a:r>
              <a:rPr lang="en-GB" sz="2000" b="1" dirty="0" err="1">
                <a:solidFill>
                  <a:schemeClr val="tx1">
                    <a:lumMod val="50000"/>
                    <a:lumOff val="50000"/>
                  </a:schemeClr>
                </a:solidFill>
              </a:rPr>
              <a:t>önemli</a:t>
            </a:r>
            <a:r>
              <a:rPr lang="en-GB" sz="2000" b="1" dirty="0">
                <a:solidFill>
                  <a:schemeClr val="tx1">
                    <a:lumMod val="50000"/>
                    <a:lumOff val="50000"/>
                  </a:schemeClr>
                </a:solidFill>
              </a:rPr>
              <a:t> </a:t>
            </a:r>
            <a:r>
              <a:rPr lang="en-GB" sz="2000" b="1" dirty="0" err="1">
                <a:solidFill>
                  <a:schemeClr val="tx1">
                    <a:lumMod val="50000"/>
                    <a:lumOff val="50000"/>
                  </a:schemeClr>
                </a:solidFill>
              </a:rPr>
              <a:t>bir</a:t>
            </a:r>
            <a:r>
              <a:rPr lang="en-GB" sz="2000" b="1" dirty="0">
                <a:solidFill>
                  <a:schemeClr val="tx1">
                    <a:lumMod val="50000"/>
                    <a:lumOff val="50000"/>
                  </a:schemeClr>
                </a:solidFill>
              </a:rPr>
              <a:t> </a:t>
            </a:r>
            <a:r>
              <a:rPr lang="en-GB" sz="2000" b="1" dirty="0" err="1">
                <a:solidFill>
                  <a:schemeClr val="tx1">
                    <a:lumMod val="50000"/>
                    <a:lumOff val="50000"/>
                  </a:schemeClr>
                </a:solidFill>
              </a:rPr>
              <a:t>araç</a:t>
            </a:r>
            <a:r>
              <a:rPr lang="en-GB" sz="2000" b="1" dirty="0">
                <a:solidFill>
                  <a:schemeClr val="tx1">
                    <a:lumMod val="50000"/>
                    <a:lumOff val="50000"/>
                  </a:schemeClr>
                </a:solidFill>
              </a:rPr>
              <a:t> </a:t>
            </a:r>
            <a:r>
              <a:rPr lang="en-GB" sz="2000" b="1" dirty="0" err="1">
                <a:solidFill>
                  <a:schemeClr val="tx1">
                    <a:lumMod val="50000"/>
                    <a:lumOff val="50000"/>
                  </a:schemeClr>
                </a:solidFill>
              </a:rPr>
              <a:t>olduğunun</a:t>
            </a:r>
            <a:r>
              <a:rPr lang="en-GB" sz="2000" b="1" dirty="0">
                <a:solidFill>
                  <a:schemeClr val="tx1">
                    <a:lumMod val="50000"/>
                    <a:lumOff val="50000"/>
                  </a:schemeClr>
                </a:solidFill>
              </a:rPr>
              <a:t> </a:t>
            </a:r>
            <a:r>
              <a:rPr lang="en-GB" sz="2000" b="1" dirty="0" err="1">
                <a:solidFill>
                  <a:schemeClr val="tx1">
                    <a:lumMod val="50000"/>
                    <a:lumOff val="50000"/>
                  </a:schemeClr>
                </a:solidFill>
              </a:rPr>
              <a:t>farkında</a:t>
            </a:r>
            <a:r>
              <a:rPr lang="en-GB" sz="2000" b="1" dirty="0">
                <a:solidFill>
                  <a:schemeClr val="tx1">
                    <a:lumMod val="50000"/>
                    <a:lumOff val="50000"/>
                  </a:schemeClr>
                </a:solidFill>
              </a:rPr>
              <a:t> </a:t>
            </a:r>
            <a:r>
              <a:rPr lang="en-GB" sz="2000" b="1" dirty="0" err="1">
                <a:solidFill>
                  <a:schemeClr val="tx1">
                    <a:lumMod val="50000"/>
                    <a:lumOff val="50000"/>
                  </a:schemeClr>
                </a:solidFill>
              </a:rPr>
              <a:t>idi</a:t>
            </a:r>
            <a:r>
              <a:rPr lang="en-GB" sz="2000" b="1" dirty="0">
                <a:solidFill>
                  <a:schemeClr val="tx1">
                    <a:lumMod val="50000"/>
                    <a:lumOff val="50000"/>
                  </a:schemeClr>
                </a:solidFill>
              </a:rPr>
              <a:t> </a:t>
            </a:r>
            <a:r>
              <a:rPr lang="en-GB" sz="2000" b="1" dirty="0" err="1">
                <a:solidFill>
                  <a:schemeClr val="tx1">
                    <a:lumMod val="50000"/>
                    <a:lumOff val="50000"/>
                  </a:schemeClr>
                </a:solidFill>
              </a:rPr>
              <a:t>ve</a:t>
            </a:r>
            <a:r>
              <a:rPr lang="en-GB" sz="2000" b="1" dirty="0">
                <a:solidFill>
                  <a:schemeClr val="tx1">
                    <a:lumMod val="50000"/>
                    <a:lumOff val="50000"/>
                  </a:schemeClr>
                </a:solidFill>
              </a:rPr>
              <a:t> </a:t>
            </a:r>
            <a:r>
              <a:rPr lang="en-GB" sz="2000" b="1" dirty="0" err="1">
                <a:solidFill>
                  <a:schemeClr val="tx1">
                    <a:lumMod val="50000"/>
                    <a:lumOff val="50000"/>
                  </a:schemeClr>
                </a:solidFill>
              </a:rPr>
              <a:t>hayatı</a:t>
            </a:r>
            <a:r>
              <a:rPr lang="en-GB" sz="2000" b="1" dirty="0">
                <a:solidFill>
                  <a:schemeClr val="tx1">
                    <a:lumMod val="50000"/>
                    <a:lumOff val="50000"/>
                  </a:schemeClr>
                </a:solidFill>
              </a:rPr>
              <a:t> </a:t>
            </a:r>
            <a:r>
              <a:rPr lang="en-GB" sz="2000" b="1" dirty="0" err="1">
                <a:solidFill>
                  <a:schemeClr val="tx1">
                    <a:lumMod val="50000"/>
                    <a:lumOff val="50000"/>
                  </a:schemeClr>
                </a:solidFill>
              </a:rPr>
              <a:t>boyunca</a:t>
            </a:r>
            <a:r>
              <a:rPr lang="en-GB" sz="2000" b="1" dirty="0">
                <a:solidFill>
                  <a:schemeClr val="tx1">
                    <a:lumMod val="50000"/>
                    <a:lumOff val="50000"/>
                  </a:schemeClr>
                </a:solidFill>
              </a:rPr>
              <a:t> </a:t>
            </a:r>
            <a:r>
              <a:rPr lang="en-GB" sz="2000" b="1" dirty="0" err="1">
                <a:solidFill>
                  <a:schemeClr val="tx1">
                    <a:lumMod val="50000"/>
                    <a:lumOff val="50000"/>
                  </a:schemeClr>
                </a:solidFill>
              </a:rPr>
              <a:t>bunun</a:t>
            </a:r>
            <a:r>
              <a:rPr lang="en-GB" sz="2000" b="1" dirty="0">
                <a:solidFill>
                  <a:schemeClr val="tx1">
                    <a:lumMod val="50000"/>
                    <a:lumOff val="50000"/>
                  </a:schemeClr>
                </a:solidFill>
              </a:rPr>
              <a:t> </a:t>
            </a:r>
            <a:r>
              <a:rPr lang="en-GB" sz="2000" b="1" dirty="0" err="1">
                <a:solidFill>
                  <a:schemeClr val="tx1">
                    <a:lumMod val="50000"/>
                    <a:lumOff val="50000"/>
                  </a:schemeClr>
                </a:solidFill>
              </a:rPr>
              <a:t>gerçekleşmesi</a:t>
            </a:r>
            <a:r>
              <a:rPr lang="en-GB" sz="2000" b="1" dirty="0">
                <a:solidFill>
                  <a:schemeClr val="tx1">
                    <a:lumMod val="50000"/>
                    <a:lumOff val="50000"/>
                  </a:schemeClr>
                </a:solidFill>
              </a:rPr>
              <a:t> </a:t>
            </a:r>
            <a:r>
              <a:rPr lang="en-GB" sz="2000" b="1" dirty="0" err="1">
                <a:solidFill>
                  <a:schemeClr val="tx1">
                    <a:lumMod val="50000"/>
                    <a:lumOff val="50000"/>
                  </a:schemeClr>
                </a:solidFill>
              </a:rPr>
              <a:t>için</a:t>
            </a:r>
            <a:r>
              <a:rPr lang="en-GB" sz="2000" b="1" dirty="0">
                <a:solidFill>
                  <a:schemeClr val="tx1">
                    <a:lumMod val="50000"/>
                    <a:lumOff val="50000"/>
                  </a:schemeClr>
                </a:solidFill>
              </a:rPr>
              <a:t> </a:t>
            </a:r>
            <a:r>
              <a:rPr lang="en-GB" sz="2000" b="1" dirty="0" err="1">
                <a:solidFill>
                  <a:schemeClr val="tx1">
                    <a:lumMod val="50000"/>
                    <a:lumOff val="50000"/>
                  </a:schemeClr>
                </a:solidFill>
              </a:rPr>
              <a:t>mücadele</a:t>
            </a:r>
            <a:r>
              <a:rPr lang="en-GB" sz="2000" b="1" dirty="0">
                <a:solidFill>
                  <a:schemeClr val="tx1">
                    <a:lumMod val="50000"/>
                    <a:lumOff val="50000"/>
                  </a:schemeClr>
                </a:solidFill>
              </a:rPr>
              <a:t> </a:t>
            </a:r>
            <a:r>
              <a:rPr lang="en-GB" sz="2000" b="1" dirty="0" err="1">
                <a:solidFill>
                  <a:schemeClr val="tx1">
                    <a:lumMod val="50000"/>
                    <a:lumOff val="50000"/>
                  </a:schemeClr>
                </a:solidFill>
              </a:rPr>
              <a:t>verdi</a:t>
            </a:r>
            <a:r>
              <a:rPr lang="en-GB" sz="2000" b="1" dirty="0">
                <a:solidFill>
                  <a:schemeClr val="tx1">
                    <a:lumMod val="50000"/>
                    <a:lumOff val="50000"/>
                  </a:schemeClr>
                </a:solidFill>
              </a:rPr>
              <a:t>. </a:t>
            </a:r>
          </a:p>
        </p:txBody>
      </p:sp>
    </p:spTree>
    <p:extLst>
      <p:ext uri="{BB962C8B-B14F-4D97-AF65-F5344CB8AC3E}">
        <p14:creationId xmlns:p14="http://schemas.microsoft.com/office/powerpoint/2010/main" val="4915558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4">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4">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4">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4">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4">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E25B3F51-E521-7A4B-90F1-4A59AD76F3CA}"/>
              </a:ext>
            </a:extLst>
          </p:cNvPr>
          <p:cNvSpPr>
            <a:spLocks noGrp="1"/>
          </p:cNvSpPr>
          <p:nvPr>
            <p:ph type="sldNum" sz="quarter" idx="12"/>
          </p:nvPr>
        </p:nvSpPr>
        <p:spPr>
          <a:xfrm>
            <a:off x="-128016" y="6519037"/>
            <a:ext cx="582168" cy="338963"/>
          </a:xfrm>
        </p:spPr>
        <p:txBody>
          <a:bodyPr/>
          <a:lstStyle/>
          <a:p>
            <a:fld id="{D37B9231-3471-F44A-816A-718D444B216D}" type="slidenum">
              <a:rPr lang="tr-TR" smtClean="0"/>
              <a:t>7</a:t>
            </a:fld>
            <a:endParaRPr lang="tr-TR"/>
          </a:p>
        </p:txBody>
      </p:sp>
      <p:pic>
        <p:nvPicPr>
          <p:cNvPr id="3" name="Picture 2">
            <a:extLst>
              <a:ext uri="{FF2B5EF4-FFF2-40B4-BE49-F238E27FC236}">
                <a16:creationId xmlns:a16="http://schemas.microsoft.com/office/drawing/2014/main" id="{CA9BDB36-FE21-6843-A5CF-DFF1F6C57A7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89209"/>
            <a:ext cx="12192000" cy="66738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3720363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E25B3F51-E521-7A4B-90F1-4A59AD76F3CA}"/>
              </a:ext>
            </a:extLst>
          </p:cNvPr>
          <p:cNvSpPr>
            <a:spLocks noGrp="1"/>
          </p:cNvSpPr>
          <p:nvPr>
            <p:ph type="sldNum" sz="quarter" idx="12"/>
          </p:nvPr>
        </p:nvSpPr>
        <p:spPr>
          <a:xfrm>
            <a:off x="-128016" y="6519037"/>
            <a:ext cx="582168" cy="338963"/>
          </a:xfrm>
        </p:spPr>
        <p:txBody>
          <a:bodyPr/>
          <a:lstStyle/>
          <a:p>
            <a:fld id="{D37B9231-3471-F44A-816A-718D444B216D}" type="slidenum">
              <a:rPr lang="tr-TR" smtClean="0"/>
              <a:t>8</a:t>
            </a:fld>
            <a:endParaRPr lang="tr-TR"/>
          </a:p>
        </p:txBody>
      </p:sp>
      <p:pic>
        <p:nvPicPr>
          <p:cNvPr id="3" name="Picture 2" descr="A white and blue background with text&#10;&#10;Description automatically generated">
            <a:extLst>
              <a:ext uri="{FF2B5EF4-FFF2-40B4-BE49-F238E27FC236}">
                <a16:creationId xmlns:a16="http://schemas.microsoft.com/office/drawing/2014/main" id="{3F8A6B2B-B6A5-334B-B419-8BC0877AE145}"/>
              </a:ext>
            </a:extLst>
          </p:cNvPr>
          <p:cNvPicPr>
            <a:picLocks noChangeAspect="1"/>
          </p:cNvPicPr>
          <p:nvPr/>
        </p:nvPicPr>
        <p:blipFill rotWithShape="1">
          <a:blip r:embed="rId2"/>
          <a:srcRect l="9851" r="9699" b="34796"/>
          <a:stretch/>
        </p:blipFill>
        <p:spPr>
          <a:xfrm>
            <a:off x="0" y="0"/>
            <a:ext cx="2588974" cy="2966224"/>
          </a:xfrm>
          <a:prstGeom prst="rect">
            <a:avLst/>
          </a:prstGeom>
        </p:spPr>
      </p:pic>
      <p:sp>
        <p:nvSpPr>
          <p:cNvPr id="4" name="TextBox 3">
            <a:extLst>
              <a:ext uri="{FF2B5EF4-FFF2-40B4-BE49-F238E27FC236}">
                <a16:creationId xmlns:a16="http://schemas.microsoft.com/office/drawing/2014/main" id="{3B09EF60-FBA4-0B46-9EDA-E33ABFFD3A5A}"/>
              </a:ext>
            </a:extLst>
          </p:cNvPr>
          <p:cNvSpPr txBox="1"/>
          <p:nvPr/>
        </p:nvSpPr>
        <p:spPr>
          <a:xfrm>
            <a:off x="2691848" y="251675"/>
            <a:ext cx="3404152" cy="461665"/>
          </a:xfrm>
          <a:prstGeom prst="rect">
            <a:avLst/>
          </a:prstGeom>
          <a:noFill/>
        </p:spPr>
        <p:txBody>
          <a:bodyPr wrap="square" rtlCol="0">
            <a:spAutoFit/>
          </a:bodyPr>
          <a:lstStyle/>
          <a:p>
            <a:r>
              <a:rPr lang="en-GB" sz="2400" b="1" dirty="0">
                <a:solidFill>
                  <a:schemeClr val="tx1">
                    <a:lumMod val="65000"/>
                    <a:lumOff val="35000"/>
                  </a:schemeClr>
                </a:solidFill>
              </a:rPr>
              <a:t>Bu </a:t>
            </a:r>
            <a:r>
              <a:rPr lang="en-GB" sz="2400" b="1" dirty="0" err="1">
                <a:solidFill>
                  <a:schemeClr val="tx1">
                    <a:lumMod val="65000"/>
                    <a:lumOff val="35000"/>
                  </a:schemeClr>
                </a:solidFill>
              </a:rPr>
              <a:t>Çalıştayda</a:t>
            </a:r>
            <a:endParaRPr lang="en-GB" sz="2400" b="1" dirty="0">
              <a:solidFill>
                <a:schemeClr val="bg1">
                  <a:lumMod val="50000"/>
                </a:schemeClr>
              </a:solidFill>
            </a:endParaRPr>
          </a:p>
        </p:txBody>
      </p:sp>
      <p:sp>
        <p:nvSpPr>
          <p:cNvPr id="5" name="TextBox 4">
            <a:extLst>
              <a:ext uri="{FF2B5EF4-FFF2-40B4-BE49-F238E27FC236}">
                <a16:creationId xmlns:a16="http://schemas.microsoft.com/office/drawing/2014/main" id="{2A29AE17-FF0F-BF48-A001-5C1687EBE6BA}"/>
              </a:ext>
            </a:extLst>
          </p:cNvPr>
          <p:cNvSpPr txBox="1"/>
          <p:nvPr/>
        </p:nvSpPr>
        <p:spPr>
          <a:xfrm>
            <a:off x="5521356" y="2092506"/>
            <a:ext cx="2434296" cy="3785652"/>
          </a:xfrm>
          <a:prstGeom prst="rect">
            <a:avLst/>
          </a:prstGeom>
          <a:noFill/>
        </p:spPr>
        <p:txBody>
          <a:bodyPr wrap="square" rtlCol="0">
            <a:spAutoFit/>
          </a:bodyPr>
          <a:lstStyle/>
          <a:p>
            <a:r>
              <a:rPr lang="en-GB" sz="2000" i="1" dirty="0" err="1">
                <a:solidFill>
                  <a:schemeClr val="tx1">
                    <a:lumMod val="50000"/>
                    <a:lumOff val="50000"/>
                  </a:schemeClr>
                </a:solidFill>
              </a:rPr>
              <a:t>Çalıştayın</a:t>
            </a:r>
            <a:r>
              <a:rPr lang="en-GB" sz="2000" i="1" dirty="0">
                <a:solidFill>
                  <a:schemeClr val="tx1">
                    <a:lumMod val="50000"/>
                    <a:lumOff val="50000"/>
                  </a:schemeClr>
                </a:solidFill>
              </a:rPr>
              <a:t> </a:t>
            </a:r>
            <a:r>
              <a:rPr lang="en-GB" sz="2000" i="1" dirty="0" err="1">
                <a:solidFill>
                  <a:schemeClr val="tx1">
                    <a:lumMod val="50000"/>
                    <a:lumOff val="50000"/>
                  </a:schemeClr>
                </a:solidFill>
              </a:rPr>
              <a:t>organizasyonel</a:t>
            </a:r>
            <a:r>
              <a:rPr lang="en-GB" sz="2000" i="1" dirty="0">
                <a:solidFill>
                  <a:schemeClr val="tx1">
                    <a:lumMod val="50000"/>
                    <a:lumOff val="50000"/>
                  </a:schemeClr>
                </a:solidFill>
              </a:rPr>
              <a:t> </a:t>
            </a:r>
            <a:r>
              <a:rPr lang="en-GB" sz="2000" i="1" dirty="0" err="1">
                <a:solidFill>
                  <a:schemeClr val="tx1">
                    <a:lumMod val="50000"/>
                    <a:lumOff val="50000"/>
                  </a:schemeClr>
                </a:solidFill>
              </a:rPr>
              <a:t>süreçlerinde</a:t>
            </a:r>
            <a:r>
              <a:rPr lang="en-GB" sz="2000" i="1" dirty="0">
                <a:solidFill>
                  <a:schemeClr val="tx1">
                    <a:lumMod val="50000"/>
                    <a:lumOff val="50000"/>
                  </a:schemeClr>
                </a:solidFill>
              </a:rPr>
              <a:t> </a:t>
            </a:r>
            <a:r>
              <a:rPr lang="en-GB" sz="2000" i="1" dirty="0" err="1">
                <a:solidFill>
                  <a:schemeClr val="tx1">
                    <a:lumMod val="50000"/>
                    <a:lumOff val="50000"/>
                  </a:schemeClr>
                </a:solidFill>
              </a:rPr>
              <a:t>destek</a:t>
            </a:r>
            <a:r>
              <a:rPr lang="en-GB" sz="2000" i="1" dirty="0">
                <a:solidFill>
                  <a:schemeClr val="tx1">
                    <a:lumMod val="50000"/>
                    <a:lumOff val="50000"/>
                  </a:schemeClr>
                </a:solidFill>
              </a:rPr>
              <a:t> </a:t>
            </a:r>
            <a:r>
              <a:rPr lang="en-GB" sz="2000" i="1" dirty="0" err="1">
                <a:solidFill>
                  <a:schemeClr val="tx1">
                    <a:lumMod val="50000"/>
                    <a:lumOff val="50000"/>
                  </a:schemeClr>
                </a:solidFill>
              </a:rPr>
              <a:t>veren</a:t>
            </a:r>
            <a:r>
              <a:rPr lang="en-GB" sz="2000" i="1" dirty="0">
                <a:solidFill>
                  <a:schemeClr val="tx1">
                    <a:lumMod val="50000"/>
                    <a:lumOff val="50000"/>
                  </a:schemeClr>
                </a:solidFill>
              </a:rPr>
              <a:t> </a:t>
            </a:r>
            <a:r>
              <a:rPr lang="en-GB" sz="2000" b="1" i="1" dirty="0" err="1">
                <a:solidFill>
                  <a:schemeClr val="tx1">
                    <a:lumMod val="50000"/>
                    <a:lumOff val="50000"/>
                  </a:schemeClr>
                </a:solidFill>
              </a:rPr>
              <a:t>Düzenleme</a:t>
            </a:r>
            <a:r>
              <a:rPr lang="en-GB" sz="2000" b="1" i="1" dirty="0">
                <a:solidFill>
                  <a:schemeClr val="tx1">
                    <a:lumMod val="50000"/>
                    <a:lumOff val="50000"/>
                  </a:schemeClr>
                </a:solidFill>
              </a:rPr>
              <a:t> </a:t>
            </a:r>
            <a:r>
              <a:rPr lang="en-GB" sz="2000" b="1" i="1" dirty="0" err="1">
                <a:solidFill>
                  <a:schemeClr val="tx1">
                    <a:lumMod val="50000"/>
                    <a:lumOff val="50000"/>
                  </a:schemeClr>
                </a:solidFill>
              </a:rPr>
              <a:t>Kurulu</a:t>
            </a:r>
            <a:r>
              <a:rPr lang="en-GB" sz="2000" b="1" i="1" dirty="0">
                <a:solidFill>
                  <a:schemeClr val="tx1">
                    <a:lumMod val="50000"/>
                    <a:lumOff val="50000"/>
                  </a:schemeClr>
                </a:solidFill>
              </a:rPr>
              <a:t> </a:t>
            </a:r>
            <a:r>
              <a:rPr lang="en-GB" sz="2000" b="1" i="1" dirty="0" err="1">
                <a:solidFill>
                  <a:schemeClr val="tx1">
                    <a:lumMod val="50000"/>
                    <a:lumOff val="50000"/>
                  </a:schemeClr>
                </a:solidFill>
              </a:rPr>
              <a:t>üyeleri</a:t>
            </a:r>
            <a:r>
              <a:rPr lang="en-GB" sz="2000" i="1" dirty="0" err="1">
                <a:solidFill>
                  <a:schemeClr val="tx1">
                    <a:lumMod val="50000"/>
                    <a:lumOff val="50000"/>
                  </a:schemeClr>
                </a:solidFill>
              </a:rPr>
              <a:t>ne</a:t>
            </a:r>
            <a:r>
              <a:rPr lang="en-GB" sz="2000" i="1" dirty="0">
                <a:solidFill>
                  <a:schemeClr val="tx1">
                    <a:lumMod val="50000"/>
                    <a:lumOff val="50000"/>
                  </a:schemeClr>
                </a:solidFill>
              </a:rPr>
              <a:t>;</a:t>
            </a:r>
          </a:p>
          <a:p>
            <a:r>
              <a:rPr lang="en-GB" sz="2000" i="1" dirty="0">
                <a:solidFill>
                  <a:schemeClr val="tx1">
                    <a:lumMod val="50000"/>
                    <a:lumOff val="50000"/>
                  </a:schemeClr>
                </a:solidFill>
              </a:rPr>
              <a:t>İSÜ  </a:t>
            </a:r>
            <a:r>
              <a:rPr lang="en-GB" sz="2000" i="1" dirty="0" err="1">
                <a:solidFill>
                  <a:schemeClr val="tx1">
                    <a:lumMod val="50000"/>
                    <a:lumOff val="50000"/>
                  </a:schemeClr>
                </a:solidFill>
              </a:rPr>
              <a:t>Temel</a:t>
            </a:r>
            <a:r>
              <a:rPr lang="en-GB" sz="2000" i="1" dirty="0">
                <a:solidFill>
                  <a:schemeClr val="tx1">
                    <a:lumMod val="50000"/>
                    <a:lumOff val="50000"/>
                  </a:schemeClr>
                </a:solidFill>
              </a:rPr>
              <a:t> </a:t>
            </a:r>
            <a:r>
              <a:rPr lang="en-GB" sz="2000" i="1" dirty="0" err="1">
                <a:solidFill>
                  <a:schemeClr val="tx1">
                    <a:lumMod val="50000"/>
                    <a:lumOff val="50000"/>
                  </a:schemeClr>
                </a:solidFill>
              </a:rPr>
              <a:t>Bilimler</a:t>
            </a:r>
            <a:r>
              <a:rPr lang="en-GB" sz="2000" i="1" dirty="0">
                <a:solidFill>
                  <a:schemeClr val="tx1">
                    <a:lumMod val="50000"/>
                    <a:lumOff val="50000"/>
                  </a:schemeClr>
                </a:solidFill>
              </a:rPr>
              <a:t> </a:t>
            </a:r>
            <a:r>
              <a:rPr lang="en-GB" sz="2000" i="1" dirty="0" err="1">
                <a:solidFill>
                  <a:schemeClr val="tx1">
                    <a:lumMod val="50000"/>
                    <a:lumOff val="50000"/>
                  </a:schemeClr>
                </a:solidFill>
              </a:rPr>
              <a:t>Bölümü</a:t>
            </a:r>
            <a:r>
              <a:rPr lang="en-GB" sz="2000" i="1" dirty="0">
                <a:solidFill>
                  <a:schemeClr val="tx1">
                    <a:lumMod val="50000"/>
                    <a:lumOff val="50000"/>
                  </a:schemeClr>
                </a:solidFill>
              </a:rPr>
              <a:t> </a:t>
            </a:r>
            <a:r>
              <a:rPr lang="en-GB" sz="2000" b="1" i="1" dirty="0" err="1">
                <a:solidFill>
                  <a:schemeClr val="tx1">
                    <a:lumMod val="50000"/>
                    <a:lumOff val="50000"/>
                  </a:schemeClr>
                </a:solidFill>
              </a:rPr>
              <a:t>idari</a:t>
            </a:r>
            <a:r>
              <a:rPr lang="en-GB" sz="2000" b="1" i="1" dirty="0">
                <a:solidFill>
                  <a:schemeClr val="tx1">
                    <a:lumMod val="50000"/>
                    <a:lumOff val="50000"/>
                  </a:schemeClr>
                </a:solidFill>
              </a:rPr>
              <a:t> </a:t>
            </a:r>
            <a:r>
              <a:rPr lang="en-GB" sz="2000" b="1" i="1" dirty="0" err="1">
                <a:solidFill>
                  <a:schemeClr val="tx1">
                    <a:lumMod val="50000"/>
                    <a:lumOff val="50000"/>
                  </a:schemeClr>
                </a:solidFill>
              </a:rPr>
              <a:t>çalışanları</a:t>
            </a:r>
            <a:r>
              <a:rPr lang="en-GB" sz="2000" i="1" dirty="0" err="1">
                <a:solidFill>
                  <a:schemeClr val="tx1">
                    <a:lumMod val="50000"/>
                    <a:lumOff val="50000"/>
                  </a:schemeClr>
                </a:solidFill>
              </a:rPr>
              <a:t>na</a:t>
            </a:r>
            <a:r>
              <a:rPr lang="en-GB" sz="2000" i="1" dirty="0">
                <a:solidFill>
                  <a:schemeClr val="tx1">
                    <a:lumMod val="50000"/>
                    <a:lumOff val="50000"/>
                  </a:schemeClr>
                </a:solidFill>
              </a:rPr>
              <a:t>;</a:t>
            </a:r>
          </a:p>
          <a:p>
            <a:r>
              <a:rPr lang="en-GB" sz="2000" i="1" dirty="0" err="1">
                <a:solidFill>
                  <a:schemeClr val="tx1">
                    <a:lumMod val="50000"/>
                    <a:lumOff val="50000"/>
                  </a:schemeClr>
                </a:solidFill>
              </a:rPr>
              <a:t>İSÜ’nün</a:t>
            </a:r>
            <a:r>
              <a:rPr lang="en-GB" sz="2000" i="1" dirty="0">
                <a:solidFill>
                  <a:schemeClr val="tx1">
                    <a:lumMod val="50000"/>
                    <a:lumOff val="50000"/>
                  </a:schemeClr>
                </a:solidFill>
              </a:rPr>
              <a:t> </a:t>
            </a:r>
            <a:r>
              <a:rPr lang="en-GB" sz="2000" i="1" dirty="0" err="1">
                <a:solidFill>
                  <a:schemeClr val="tx1">
                    <a:lumMod val="50000"/>
                    <a:lumOff val="50000"/>
                  </a:schemeClr>
                </a:solidFill>
              </a:rPr>
              <a:t>ilgili</a:t>
            </a:r>
            <a:r>
              <a:rPr lang="en-GB" sz="2000" i="1" dirty="0">
                <a:solidFill>
                  <a:schemeClr val="tx1">
                    <a:lumMod val="50000"/>
                    <a:lumOff val="50000"/>
                  </a:schemeClr>
                </a:solidFill>
              </a:rPr>
              <a:t> </a:t>
            </a:r>
            <a:r>
              <a:rPr lang="en-GB" sz="2000" i="1" dirty="0" err="1">
                <a:solidFill>
                  <a:schemeClr val="tx1">
                    <a:lumMod val="50000"/>
                    <a:lumOff val="50000"/>
                  </a:schemeClr>
                </a:solidFill>
              </a:rPr>
              <a:t>diğer</a:t>
            </a:r>
            <a:r>
              <a:rPr lang="en-GB" sz="2000" i="1" dirty="0">
                <a:solidFill>
                  <a:schemeClr val="tx1">
                    <a:lumMod val="50000"/>
                    <a:lumOff val="50000"/>
                  </a:schemeClr>
                </a:solidFill>
              </a:rPr>
              <a:t> </a:t>
            </a:r>
            <a:r>
              <a:rPr lang="en-GB" sz="2000" b="1" i="1" dirty="0" err="1">
                <a:solidFill>
                  <a:schemeClr val="tx1">
                    <a:lumMod val="50000"/>
                    <a:lumOff val="50000"/>
                  </a:schemeClr>
                </a:solidFill>
              </a:rPr>
              <a:t>birimleri</a:t>
            </a:r>
            <a:r>
              <a:rPr lang="en-GB" sz="2000" i="1" dirty="0" err="1">
                <a:solidFill>
                  <a:schemeClr val="tx1">
                    <a:lumMod val="50000"/>
                    <a:lumOff val="50000"/>
                  </a:schemeClr>
                </a:solidFill>
              </a:rPr>
              <a:t>ne</a:t>
            </a:r>
            <a:r>
              <a:rPr lang="en-GB" sz="2000" i="1" dirty="0">
                <a:solidFill>
                  <a:schemeClr val="tx1">
                    <a:lumMod val="50000"/>
                    <a:lumOff val="50000"/>
                  </a:schemeClr>
                </a:solidFill>
              </a:rPr>
              <a:t> </a:t>
            </a:r>
            <a:r>
              <a:rPr lang="en-GB" sz="2000" i="1" dirty="0" err="1">
                <a:solidFill>
                  <a:schemeClr val="tx1">
                    <a:lumMod val="50000"/>
                    <a:lumOff val="50000"/>
                  </a:schemeClr>
                </a:solidFill>
              </a:rPr>
              <a:t>ve</a:t>
            </a:r>
            <a:r>
              <a:rPr lang="en-GB" sz="2000" i="1" dirty="0">
                <a:solidFill>
                  <a:schemeClr val="tx1">
                    <a:lumMod val="50000"/>
                    <a:lumOff val="50000"/>
                  </a:schemeClr>
                </a:solidFill>
              </a:rPr>
              <a:t> </a:t>
            </a:r>
            <a:r>
              <a:rPr lang="en-GB" sz="2000" b="1" i="1" dirty="0" err="1">
                <a:solidFill>
                  <a:schemeClr val="tx1">
                    <a:lumMod val="50000"/>
                    <a:lumOff val="50000"/>
                  </a:schemeClr>
                </a:solidFill>
              </a:rPr>
              <a:t>personeli</a:t>
            </a:r>
            <a:r>
              <a:rPr lang="en-GB" sz="2000" i="1" dirty="0" err="1">
                <a:solidFill>
                  <a:schemeClr val="tx1">
                    <a:lumMod val="50000"/>
                    <a:lumOff val="50000"/>
                  </a:schemeClr>
                </a:solidFill>
              </a:rPr>
              <a:t>ne</a:t>
            </a:r>
            <a:r>
              <a:rPr lang="en-GB" sz="2000" i="1" dirty="0">
                <a:solidFill>
                  <a:schemeClr val="tx1">
                    <a:lumMod val="50000"/>
                    <a:lumOff val="50000"/>
                  </a:schemeClr>
                </a:solidFill>
              </a:rPr>
              <a:t> </a:t>
            </a:r>
            <a:r>
              <a:rPr lang="en-GB" sz="2000" i="1" dirty="0" err="1">
                <a:solidFill>
                  <a:schemeClr val="tx1">
                    <a:lumMod val="50000"/>
                    <a:lumOff val="50000"/>
                  </a:schemeClr>
                </a:solidFill>
              </a:rPr>
              <a:t>emekleri</a:t>
            </a:r>
            <a:r>
              <a:rPr lang="en-GB" sz="2000" i="1" dirty="0">
                <a:solidFill>
                  <a:schemeClr val="tx1">
                    <a:lumMod val="50000"/>
                    <a:lumOff val="50000"/>
                  </a:schemeClr>
                </a:solidFill>
              </a:rPr>
              <a:t> </a:t>
            </a:r>
            <a:r>
              <a:rPr lang="en-GB" sz="2000" i="1" dirty="0" err="1">
                <a:solidFill>
                  <a:schemeClr val="tx1">
                    <a:lumMod val="50000"/>
                    <a:lumOff val="50000"/>
                  </a:schemeClr>
                </a:solidFill>
              </a:rPr>
              <a:t>için</a:t>
            </a:r>
            <a:r>
              <a:rPr lang="en-GB" sz="2000" i="1" dirty="0">
                <a:solidFill>
                  <a:schemeClr val="tx1">
                    <a:lumMod val="50000"/>
                    <a:lumOff val="50000"/>
                  </a:schemeClr>
                </a:solidFill>
              </a:rPr>
              <a:t> </a:t>
            </a:r>
            <a:r>
              <a:rPr lang="en-GB" sz="2000" i="1" dirty="0" err="1">
                <a:solidFill>
                  <a:schemeClr val="tx1">
                    <a:lumMod val="50000"/>
                    <a:lumOff val="50000"/>
                  </a:schemeClr>
                </a:solidFill>
              </a:rPr>
              <a:t>teşekkür</a:t>
            </a:r>
            <a:r>
              <a:rPr lang="en-GB" sz="2000" i="1" dirty="0">
                <a:solidFill>
                  <a:schemeClr val="tx1">
                    <a:lumMod val="50000"/>
                    <a:lumOff val="50000"/>
                  </a:schemeClr>
                </a:solidFill>
              </a:rPr>
              <a:t> </a:t>
            </a:r>
            <a:r>
              <a:rPr lang="en-GB" sz="2000" i="1" dirty="0" err="1">
                <a:solidFill>
                  <a:schemeClr val="tx1">
                    <a:lumMod val="50000"/>
                    <a:lumOff val="50000"/>
                  </a:schemeClr>
                </a:solidFill>
              </a:rPr>
              <a:t>ederiz</a:t>
            </a:r>
            <a:r>
              <a:rPr lang="en-GB" sz="2000" i="1" dirty="0">
                <a:solidFill>
                  <a:schemeClr val="tx1">
                    <a:lumMod val="50000"/>
                    <a:lumOff val="50000"/>
                  </a:schemeClr>
                </a:solidFill>
              </a:rPr>
              <a:t>.</a:t>
            </a:r>
            <a:endParaRPr lang="en-GB" sz="2000" dirty="0">
              <a:solidFill>
                <a:schemeClr val="tx1">
                  <a:lumMod val="50000"/>
                  <a:lumOff val="50000"/>
                </a:schemeClr>
              </a:solidFill>
            </a:endParaRPr>
          </a:p>
        </p:txBody>
      </p:sp>
      <p:pic>
        <p:nvPicPr>
          <p:cNvPr id="6" name="Picture 5">
            <a:extLst>
              <a:ext uri="{FF2B5EF4-FFF2-40B4-BE49-F238E27FC236}">
                <a16:creationId xmlns:a16="http://schemas.microsoft.com/office/drawing/2014/main" id="{788E1D2A-8695-5642-A9C2-55B05A35A2F4}"/>
              </a:ext>
            </a:extLst>
          </p:cNvPr>
          <p:cNvPicPr>
            <a:picLocks noChangeAspect="1"/>
          </p:cNvPicPr>
          <p:nvPr/>
        </p:nvPicPr>
        <p:blipFill rotWithShape="1">
          <a:blip r:embed="rId3"/>
          <a:srcRect l="28973" t="18088" r="46860" b="6280"/>
          <a:stretch/>
        </p:blipFill>
        <p:spPr>
          <a:xfrm>
            <a:off x="2729253" y="1207259"/>
            <a:ext cx="2651824" cy="5186814"/>
          </a:xfrm>
          <a:prstGeom prst="rect">
            <a:avLst/>
          </a:prstGeom>
          <a:ln>
            <a:noFill/>
          </a:ln>
          <a:effectLst>
            <a:outerShdw blurRad="292100" dist="139700" dir="2700000" algn="tl" rotWithShape="0">
              <a:srgbClr val="333333">
                <a:alpha val="65000"/>
              </a:srgbClr>
            </a:outerShdw>
          </a:effectLst>
        </p:spPr>
      </p:pic>
      <p:pic>
        <p:nvPicPr>
          <p:cNvPr id="7" name="Picture 6">
            <a:extLst>
              <a:ext uri="{FF2B5EF4-FFF2-40B4-BE49-F238E27FC236}">
                <a16:creationId xmlns:a16="http://schemas.microsoft.com/office/drawing/2014/main" id="{E78443D7-6644-0C42-93AC-EAFDF34911CE}"/>
              </a:ext>
            </a:extLst>
          </p:cNvPr>
          <p:cNvPicPr>
            <a:picLocks noChangeAspect="1"/>
          </p:cNvPicPr>
          <p:nvPr/>
        </p:nvPicPr>
        <p:blipFill rotWithShape="1">
          <a:blip r:embed="rId4"/>
          <a:srcRect l="28381" t="26280" r="42995" b="20010"/>
          <a:stretch/>
        </p:blipFill>
        <p:spPr>
          <a:xfrm>
            <a:off x="8077637" y="117240"/>
            <a:ext cx="3140765" cy="3683426"/>
          </a:xfrm>
          <a:prstGeom prst="rect">
            <a:avLst/>
          </a:prstGeom>
          <a:ln>
            <a:noFill/>
          </a:ln>
          <a:effectLst>
            <a:outerShdw blurRad="292100" dist="139700" dir="2700000" algn="tl" rotWithShape="0">
              <a:srgbClr val="333333">
                <a:alpha val="65000"/>
              </a:srgbClr>
            </a:outerShdw>
          </a:effectLst>
        </p:spPr>
      </p:pic>
      <p:sp>
        <p:nvSpPr>
          <p:cNvPr id="8" name="TextBox 7">
            <a:extLst>
              <a:ext uri="{FF2B5EF4-FFF2-40B4-BE49-F238E27FC236}">
                <a16:creationId xmlns:a16="http://schemas.microsoft.com/office/drawing/2014/main" id="{A5ACBDE9-C92F-DC4C-8E80-CE67D7316113}"/>
              </a:ext>
            </a:extLst>
          </p:cNvPr>
          <p:cNvSpPr txBox="1"/>
          <p:nvPr/>
        </p:nvSpPr>
        <p:spPr>
          <a:xfrm>
            <a:off x="8077637" y="3939961"/>
            <a:ext cx="3504763" cy="2862322"/>
          </a:xfrm>
          <a:prstGeom prst="rect">
            <a:avLst/>
          </a:prstGeom>
          <a:noFill/>
        </p:spPr>
        <p:txBody>
          <a:bodyPr wrap="square" rtlCol="0">
            <a:spAutoFit/>
          </a:bodyPr>
          <a:lstStyle/>
          <a:p>
            <a:r>
              <a:rPr lang="en-GB" sz="2000" i="1" dirty="0" err="1">
                <a:solidFill>
                  <a:schemeClr val="tx1">
                    <a:lumMod val="50000"/>
                    <a:lumOff val="50000"/>
                  </a:schemeClr>
                </a:solidFill>
              </a:rPr>
              <a:t>Bildiri</a:t>
            </a:r>
            <a:r>
              <a:rPr lang="en-GB" sz="2000" i="1" dirty="0">
                <a:solidFill>
                  <a:schemeClr val="tx1">
                    <a:lumMod val="50000"/>
                    <a:lumOff val="50000"/>
                  </a:schemeClr>
                </a:solidFill>
              </a:rPr>
              <a:t> </a:t>
            </a:r>
            <a:r>
              <a:rPr lang="en-GB" sz="2000" i="1" dirty="0" err="1">
                <a:solidFill>
                  <a:schemeClr val="tx1">
                    <a:lumMod val="50000"/>
                    <a:lumOff val="50000"/>
                  </a:schemeClr>
                </a:solidFill>
              </a:rPr>
              <a:t>başvuruları</a:t>
            </a:r>
            <a:r>
              <a:rPr lang="en-GB" sz="2000" i="1" dirty="0">
                <a:solidFill>
                  <a:schemeClr val="tx1">
                    <a:lumMod val="50000"/>
                    <a:lumOff val="50000"/>
                  </a:schemeClr>
                </a:solidFill>
              </a:rPr>
              <a:t>, </a:t>
            </a:r>
            <a:r>
              <a:rPr lang="en-GB" sz="2000" i="1" dirty="0" err="1">
                <a:solidFill>
                  <a:schemeClr val="tx1">
                    <a:lumMod val="50000"/>
                    <a:lumOff val="50000"/>
                  </a:schemeClr>
                </a:solidFill>
              </a:rPr>
              <a:t>çalıştayın</a:t>
            </a:r>
            <a:r>
              <a:rPr lang="en-GB" sz="2000" i="1" dirty="0">
                <a:solidFill>
                  <a:schemeClr val="tx1">
                    <a:lumMod val="50000"/>
                    <a:lumOff val="50000"/>
                  </a:schemeClr>
                </a:solidFill>
              </a:rPr>
              <a:t> </a:t>
            </a:r>
            <a:r>
              <a:rPr lang="en-GB" sz="2000" i="1" dirty="0" err="1">
                <a:solidFill>
                  <a:schemeClr val="tx1">
                    <a:lumMod val="50000"/>
                    <a:lumOff val="50000"/>
                  </a:schemeClr>
                </a:solidFill>
              </a:rPr>
              <a:t>amaç</a:t>
            </a:r>
            <a:r>
              <a:rPr lang="en-GB" sz="2000" i="1" dirty="0">
                <a:solidFill>
                  <a:schemeClr val="tx1">
                    <a:lumMod val="50000"/>
                    <a:lumOff val="50000"/>
                  </a:schemeClr>
                </a:solidFill>
              </a:rPr>
              <a:t> </a:t>
            </a:r>
            <a:r>
              <a:rPr lang="en-GB" sz="2000" i="1" dirty="0" err="1">
                <a:solidFill>
                  <a:schemeClr val="tx1">
                    <a:lumMod val="50000"/>
                    <a:lumOff val="50000"/>
                  </a:schemeClr>
                </a:solidFill>
              </a:rPr>
              <a:t>ve</a:t>
            </a:r>
            <a:r>
              <a:rPr lang="en-GB" sz="2000" i="1" dirty="0">
                <a:solidFill>
                  <a:schemeClr val="tx1">
                    <a:lumMod val="50000"/>
                    <a:lumOff val="50000"/>
                  </a:schemeClr>
                </a:solidFill>
              </a:rPr>
              <a:t> </a:t>
            </a:r>
            <a:r>
              <a:rPr lang="en-GB" sz="2000" i="1" dirty="0" err="1">
                <a:solidFill>
                  <a:schemeClr val="tx1">
                    <a:lumMod val="50000"/>
                    <a:lumOff val="50000"/>
                  </a:schemeClr>
                </a:solidFill>
              </a:rPr>
              <a:t>kapsamına</a:t>
            </a:r>
            <a:r>
              <a:rPr lang="en-GB" sz="2000" i="1" dirty="0">
                <a:solidFill>
                  <a:schemeClr val="tx1">
                    <a:lumMod val="50000"/>
                    <a:lumOff val="50000"/>
                  </a:schemeClr>
                </a:solidFill>
              </a:rPr>
              <a:t> </a:t>
            </a:r>
            <a:r>
              <a:rPr lang="en-GB" sz="2000" i="1" dirty="0" err="1">
                <a:solidFill>
                  <a:schemeClr val="tx1">
                    <a:lumMod val="50000"/>
                    <a:lumOff val="50000"/>
                  </a:schemeClr>
                </a:solidFill>
              </a:rPr>
              <a:t>uygun</a:t>
            </a:r>
            <a:r>
              <a:rPr lang="en-GB" sz="2000" i="1" dirty="0">
                <a:solidFill>
                  <a:schemeClr val="tx1">
                    <a:lumMod val="50000"/>
                    <a:lumOff val="50000"/>
                  </a:schemeClr>
                </a:solidFill>
              </a:rPr>
              <a:t> </a:t>
            </a:r>
            <a:r>
              <a:rPr lang="en-GB" sz="2000" i="1" dirty="0" err="1">
                <a:solidFill>
                  <a:schemeClr val="tx1">
                    <a:lumMod val="50000"/>
                    <a:lumOff val="50000"/>
                  </a:schemeClr>
                </a:solidFill>
              </a:rPr>
              <a:t>olarak</a:t>
            </a:r>
            <a:r>
              <a:rPr lang="en-GB" sz="2000" i="1" dirty="0">
                <a:solidFill>
                  <a:schemeClr val="tx1">
                    <a:lumMod val="50000"/>
                    <a:lumOff val="50000"/>
                  </a:schemeClr>
                </a:solidFill>
              </a:rPr>
              <a:t> </a:t>
            </a:r>
            <a:r>
              <a:rPr lang="en-GB" sz="2000" i="1" dirty="0" err="1">
                <a:solidFill>
                  <a:schemeClr val="tx1">
                    <a:lumMod val="50000"/>
                    <a:lumOff val="50000"/>
                  </a:schemeClr>
                </a:solidFill>
              </a:rPr>
              <a:t>belirlenmiş</a:t>
            </a:r>
            <a:r>
              <a:rPr lang="en-GB" sz="2000" i="1" dirty="0">
                <a:solidFill>
                  <a:schemeClr val="tx1">
                    <a:lumMod val="50000"/>
                    <a:lumOff val="50000"/>
                  </a:schemeClr>
                </a:solidFill>
              </a:rPr>
              <a:t> </a:t>
            </a:r>
            <a:r>
              <a:rPr lang="en-GB" sz="2000" i="1" dirty="0" err="1">
                <a:solidFill>
                  <a:schemeClr val="tx1">
                    <a:lumMod val="50000"/>
                    <a:lumOff val="50000"/>
                  </a:schemeClr>
                </a:solidFill>
              </a:rPr>
              <a:t>değerlendirme</a:t>
            </a:r>
            <a:r>
              <a:rPr lang="en-GB" sz="2000" i="1" dirty="0">
                <a:solidFill>
                  <a:schemeClr val="tx1">
                    <a:lumMod val="50000"/>
                    <a:lumOff val="50000"/>
                  </a:schemeClr>
                </a:solidFill>
              </a:rPr>
              <a:t> </a:t>
            </a:r>
            <a:r>
              <a:rPr lang="en-GB" sz="2000" i="1" dirty="0" err="1">
                <a:solidFill>
                  <a:schemeClr val="tx1">
                    <a:lumMod val="50000"/>
                    <a:lumOff val="50000"/>
                  </a:schemeClr>
                </a:solidFill>
              </a:rPr>
              <a:t>esasları</a:t>
            </a:r>
            <a:r>
              <a:rPr lang="en-GB" sz="2000" i="1" dirty="0">
                <a:solidFill>
                  <a:schemeClr val="tx1">
                    <a:lumMod val="50000"/>
                    <a:lumOff val="50000"/>
                  </a:schemeClr>
                </a:solidFill>
              </a:rPr>
              <a:t> </a:t>
            </a:r>
            <a:r>
              <a:rPr lang="en-GB" sz="2000" i="1" dirty="0" err="1">
                <a:solidFill>
                  <a:schemeClr val="tx1">
                    <a:lumMod val="50000"/>
                    <a:lumOff val="50000"/>
                  </a:schemeClr>
                </a:solidFill>
              </a:rPr>
              <a:t>çerçevesinde</a:t>
            </a:r>
            <a:r>
              <a:rPr lang="en-GB" sz="2000" i="1" dirty="0">
                <a:solidFill>
                  <a:schemeClr val="tx1">
                    <a:lumMod val="50000"/>
                    <a:lumOff val="50000"/>
                  </a:schemeClr>
                </a:solidFill>
              </a:rPr>
              <a:t> </a:t>
            </a:r>
            <a:r>
              <a:rPr lang="en-GB" sz="2000" i="1" dirty="0" err="1">
                <a:solidFill>
                  <a:schemeClr val="tx1">
                    <a:lumMod val="50000"/>
                    <a:lumOff val="50000"/>
                  </a:schemeClr>
                </a:solidFill>
              </a:rPr>
              <a:t>Bilim</a:t>
            </a:r>
            <a:r>
              <a:rPr lang="en-GB" sz="2000" i="1" dirty="0">
                <a:solidFill>
                  <a:schemeClr val="tx1">
                    <a:lumMod val="50000"/>
                    <a:lumOff val="50000"/>
                  </a:schemeClr>
                </a:solidFill>
              </a:rPr>
              <a:t> </a:t>
            </a:r>
            <a:r>
              <a:rPr lang="en-GB" sz="2000" i="1" dirty="0" err="1">
                <a:solidFill>
                  <a:schemeClr val="tx1">
                    <a:lumMod val="50000"/>
                    <a:lumOff val="50000"/>
                  </a:schemeClr>
                </a:solidFill>
              </a:rPr>
              <a:t>Kurulu</a:t>
            </a:r>
            <a:r>
              <a:rPr lang="en-GB" sz="2000" i="1" dirty="0">
                <a:solidFill>
                  <a:schemeClr val="tx1">
                    <a:lumMod val="50000"/>
                    <a:lumOff val="50000"/>
                  </a:schemeClr>
                </a:solidFill>
              </a:rPr>
              <a:t> </a:t>
            </a:r>
            <a:r>
              <a:rPr lang="en-GB" sz="2000" i="1" dirty="0" err="1">
                <a:solidFill>
                  <a:schemeClr val="tx1">
                    <a:lumMod val="50000"/>
                    <a:lumOff val="50000"/>
                  </a:schemeClr>
                </a:solidFill>
              </a:rPr>
              <a:t>tarafından</a:t>
            </a:r>
            <a:r>
              <a:rPr lang="en-GB" sz="2000" i="1" dirty="0">
                <a:solidFill>
                  <a:schemeClr val="tx1">
                    <a:lumMod val="50000"/>
                    <a:lumOff val="50000"/>
                  </a:schemeClr>
                </a:solidFill>
              </a:rPr>
              <a:t> </a:t>
            </a:r>
            <a:r>
              <a:rPr lang="en-GB" sz="2000" i="1" dirty="0" err="1">
                <a:solidFill>
                  <a:schemeClr val="tx1">
                    <a:lumMod val="50000"/>
                    <a:lumOff val="50000"/>
                  </a:schemeClr>
                </a:solidFill>
              </a:rPr>
              <a:t>değerlendirilmiştir</a:t>
            </a:r>
            <a:r>
              <a:rPr lang="en-GB" sz="2000" i="1" dirty="0">
                <a:solidFill>
                  <a:schemeClr val="tx1">
                    <a:lumMod val="50000"/>
                    <a:lumOff val="50000"/>
                  </a:schemeClr>
                </a:solidFill>
              </a:rPr>
              <a:t>..</a:t>
            </a:r>
          </a:p>
          <a:p>
            <a:r>
              <a:rPr lang="en-GB" sz="2000" i="1" dirty="0" err="1">
                <a:solidFill>
                  <a:schemeClr val="tx1">
                    <a:lumMod val="50000"/>
                    <a:lumOff val="50000"/>
                  </a:schemeClr>
                </a:solidFill>
              </a:rPr>
              <a:t>Değerli</a:t>
            </a:r>
            <a:r>
              <a:rPr lang="en-GB" sz="2000" i="1" dirty="0">
                <a:solidFill>
                  <a:schemeClr val="tx1">
                    <a:lumMod val="50000"/>
                    <a:lumOff val="50000"/>
                  </a:schemeClr>
                </a:solidFill>
              </a:rPr>
              <a:t> </a:t>
            </a:r>
            <a:r>
              <a:rPr lang="en-GB" sz="2000" i="1" dirty="0" err="1">
                <a:solidFill>
                  <a:schemeClr val="tx1">
                    <a:lumMod val="50000"/>
                    <a:lumOff val="50000"/>
                  </a:schemeClr>
                </a:solidFill>
              </a:rPr>
              <a:t>katkıları</a:t>
            </a:r>
            <a:r>
              <a:rPr lang="en-GB" sz="2000" i="1" dirty="0">
                <a:solidFill>
                  <a:schemeClr val="tx1">
                    <a:lumMod val="50000"/>
                    <a:lumOff val="50000"/>
                  </a:schemeClr>
                </a:solidFill>
              </a:rPr>
              <a:t> </a:t>
            </a:r>
            <a:r>
              <a:rPr lang="en-GB" sz="2000" i="1" dirty="0" err="1">
                <a:solidFill>
                  <a:schemeClr val="tx1">
                    <a:lumMod val="50000"/>
                    <a:lumOff val="50000"/>
                  </a:schemeClr>
                </a:solidFill>
              </a:rPr>
              <a:t>sebebiyle</a:t>
            </a:r>
            <a:r>
              <a:rPr lang="en-GB" sz="2000" i="1" dirty="0">
                <a:solidFill>
                  <a:schemeClr val="tx1">
                    <a:lumMod val="50000"/>
                    <a:lumOff val="50000"/>
                  </a:schemeClr>
                </a:solidFill>
              </a:rPr>
              <a:t> </a:t>
            </a:r>
            <a:r>
              <a:rPr lang="en-GB" sz="2000" b="1" i="1" dirty="0" err="1">
                <a:solidFill>
                  <a:schemeClr val="tx1">
                    <a:lumMod val="50000"/>
                    <a:lumOff val="50000"/>
                  </a:schemeClr>
                </a:solidFill>
              </a:rPr>
              <a:t>Bilim</a:t>
            </a:r>
            <a:r>
              <a:rPr lang="en-GB" sz="2000" b="1" i="1" dirty="0">
                <a:solidFill>
                  <a:schemeClr val="tx1">
                    <a:lumMod val="50000"/>
                    <a:lumOff val="50000"/>
                  </a:schemeClr>
                </a:solidFill>
              </a:rPr>
              <a:t> </a:t>
            </a:r>
            <a:r>
              <a:rPr lang="en-GB" sz="2000" b="1" i="1" dirty="0" err="1">
                <a:solidFill>
                  <a:schemeClr val="tx1">
                    <a:lumMod val="50000"/>
                    <a:lumOff val="50000"/>
                  </a:schemeClr>
                </a:solidFill>
              </a:rPr>
              <a:t>Kurulu</a:t>
            </a:r>
            <a:r>
              <a:rPr lang="en-GB" sz="2000" b="1" i="1" dirty="0">
                <a:solidFill>
                  <a:schemeClr val="tx1">
                    <a:lumMod val="50000"/>
                    <a:lumOff val="50000"/>
                  </a:schemeClr>
                </a:solidFill>
              </a:rPr>
              <a:t> </a:t>
            </a:r>
            <a:r>
              <a:rPr lang="en-GB" sz="2000" i="1" dirty="0" err="1">
                <a:solidFill>
                  <a:schemeClr val="tx1">
                    <a:lumMod val="50000"/>
                    <a:lumOff val="50000"/>
                  </a:schemeClr>
                </a:solidFill>
              </a:rPr>
              <a:t>üyelerine</a:t>
            </a:r>
            <a:r>
              <a:rPr lang="en-GB" sz="2000" i="1" dirty="0">
                <a:solidFill>
                  <a:schemeClr val="tx1">
                    <a:lumMod val="50000"/>
                    <a:lumOff val="50000"/>
                  </a:schemeClr>
                </a:solidFill>
              </a:rPr>
              <a:t> </a:t>
            </a:r>
            <a:r>
              <a:rPr lang="en-GB" sz="2000" i="1" dirty="0" err="1">
                <a:solidFill>
                  <a:schemeClr val="tx1">
                    <a:lumMod val="50000"/>
                    <a:lumOff val="50000"/>
                  </a:schemeClr>
                </a:solidFill>
              </a:rPr>
              <a:t>teşekkür</a:t>
            </a:r>
            <a:r>
              <a:rPr lang="en-GB" sz="2000" i="1" dirty="0">
                <a:solidFill>
                  <a:schemeClr val="tx1">
                    <a:lumMod val="50000"/>
                    <a:lumOff val="50000"/>
                  </a:schemeClr>
                </a:solidFill>
              </a:rPr>
              <a:t> </a:t>
            </a:r>
            <a:r>
              <a:rPr lang="en-GB" sz="2000" i="1" dirty="0" err="1">
                <a:solidFill>
                  <a:schemeClr val="tx1">
                    <a:lumMod val="50000"/>
                    <a:lumOff val="50000"/>
                  </a:schemeClr>
                </a:solidFill>
              </a:rPr>
              <a:t>ederiz</a:t>
            </a:r>
            <a:r>
              <a:rPr lang="en-GB" sz="2000" i="1" dirty="0">
                <a:solidFill>
                  <a:schemeClr val="tx1">
                    <a:lumMod val="50000"/>
                    <a:lumOff val="50000"/>
                  </a:schemeClr>
                </a:solidFill>
              </a:rPr>
              <a:t>.</a:t>
            </a:r>
          </a:p>
        </p:txBody>
      </p:sp>
    </p:spTree>
    <p:extLst>
      <p:ext uri="{BB962C8B-B14F-4D97-AF65-F5344CB8AC3E}">
        <p14:creationId xmlns:p14="http://schemas.microsoft.com/office/powerpoint/2010/main" val="42118877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7"/>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8"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E25B3F51-E521-7A4B-90F1-4A59AD76F3CA}"/>
              </a:ext>
            </a:extLst>
          </p:cNvPr>
          <p:cNvSpPr>
            <a:spLocks noGrp="1"/>
          </p:cNvSpPr>
          <p:nvPr>
            <p:ph type="sldNum" sz="quarter" idx="12"/>
          </p:nvPr>
        </p:nvSpPr>
        <p:spPr>
          <a:xfrm>
            <a:off x="-128016" y="6519037"/>
            <a:ext cx="582168" cy="338963"/>
          </a:xfrm>
        </p:spPr>
        <p:txBody>
          <a:bodyPr/>
          <a:lstStyle/>
          <a:p>
            <a:fld id="{D37B9231-3471-F44A-816A-718D444B216D}" type="slidenum">
              <a:rPr lang="tr-TR" smtClean="0"/>
              <a:t>9</a:t>
            </a:fld>
            <a:endParaRPr lang="tr-TR"/>
          </a:p>
        </p:txBody>
      </p:sp>
      <p:pic>
        <p:nvPicPr>
          <p:cNvPr id="3" name="Picture 2" descr="A white and blue background with text&#10;&#10;Description automatically generated">
            <a:extLst>
              <a:ext uri="{FF2B5EF4-FFF2-40B4-BE49-F238E27FC236}">
                <a16:creationId xmlns:a16="http://schemas.microsoft.com/office/drawing/2014/main" id="{7E6D7379-1F9F-DD4D-BDF9-D797EF35D696}"/>
              </a:ext>
            </a:extLst>
          </p:cNvPr>
          <p:cNvPicPr>
            <a:picLocks noChangeAspect="1"/>
          </p:cNvPicPr>
          <p:nvPr/>
        </p:nvPicPr>
        <p:blipFill rotWithShape="1">
          <a:blip r:embed="rId2"/>
          <a:srcRect l="9851" r="9699" b="34796"/>
          <a:stretch/>
        </p:blipFill>
        <p:spPr>
          <a:xfrm>
            <a:off x="0" y="0"/>
            <a:ext cx="2588974" cy="2966224"/>
          </a:xfrm>
          <a:prstGeom prst="rect">
            <a:avLst/>
          </a:prstGeom>
        </p:spPr>
      </p:pic>
      <p:pic>
        <p:nvPicPr>
          <p:cNvPr id="4" name="Picture 3">
            <a:extLst>
              <a:ext uri="{FF2B5EF4-FFF2-40B4-BE49-F238E27FC236}">
                <a16:creationId xmlns:a16="http://schemas.microsoft.com/office/drawing/2014/main" id="{5631978D-A956-CE4F-ABC8-7E0F881B7ECD}"/>
              </a:ext>
            </a:extLst>
          </p:cNvPr>
          <p:cNvPicPr>
            <a:picLocks noChangeAspect="1"/>
          </p:cNvPicPr>
          <p:nvPr/>
        </p:nvPicPr>
        <p:blipFill>
          <a:blip r:embed="rId3"/>
          <a:stretch>
            <a:fillRect/>
          </a:stretch>
        </p:blipFill>
        <p:spPr>
          <a:xfrm>
            <a:off x="7955280" y="402336"/>
            <a:ext cx="4148273" cy="5870330"/>
          </a:xfrm>
          <a:prstGeom prst="rect">
            <a:avLst/>
          </a:prstGeom>
          <a:ln>
            <a:noFill/>
          </a:ln>
          <a:effectLst>
            <a:reflection blurRad="12700" stA="30000" endPos="30000" dist="5000" dir="5400000" sy="-100000" algn="bl" rotWithShape="0"/>
          </a:effectLst>
          <a:scene3d>
            <a:camera prst="perspectiveContrastingLeftFacing">
              <a:rot lat="300000" lon="1800000" rev="0"/>
            </a:camera>
            <a:lightRig rig="threePt" dir="t">
              <a:rot lat="0" lon="0" rev="2700000"/>
            </a:lightRig>
          </a:scene3d>
          <a:sp3d>
            <a:bevelT w="63500" h="50800"/>
          </a:sp3d>
        </p:spPr>
      </p:pic>
      <p:pic>
        <p:nvPicPr>
          <p:cNvPr id="5" name="Picture 4">
            <a:extLst>
              <a:ext uri="{FF2B5EF4-FFF2-40B4-BE49-F238E27FC236}">
                <a16:creationId xmlns:a16="http://schemas.microsoft.com/office/drawing/2014/main" id="{2CC672D7-C190-4C45-90EF-8A734BE9FB9B}"/>
              </a:ext>
            </a:extLst>
          </p:cNvPr>
          <p:cNvPicPr>
            <a:picLocks noChangeAspect="1"/>
          </p:cNvPicPr>
          <p:nvPr/>
        </p:nvPicPr>
        <p:blipFill rotWithShape="1">
          <a:blip r:embed="rId4"/>
          <a:srcRect l="21945" t="62934" r="43556" b="11733"/>
          <a:stretch/>
        </p:blipFill>
        <p:spPr>
          <a:xfrm>
            <a:off x="124132" y="4543437"/>
            <a:ext cx="4112589" cy="1887420"/>
          </a:xfrm>
          <a:prstGeom prst="rect">
            <a:avLst/>
          </a:prstGeom>
          <a:ln>
            <a:noFill/>
          </a:ln>
          <a:effectLst>
            <a:outerShdw blurRad="292100" dist="139700" dir="2700000" algn="tl" rotWithShape="0">
              <a:srgbClr val="333333">
                <a:alpha val="65000"/>
              </a:srgbClr>
            </a:outerShdw>
          </a:effectLst>
        </p:spPr>
      </p:pic>
      <p:sp>
        <p:nvSpPr>
          <p:cNvPr id="6" name="TextBox 5">
            <a:extLst>
              <a:ext uri="{FF2B5EF4-FFF2-40B4-BE49-F238E27FC236}">
                <a16:creationId xmlns:a16="http://schemas.microsoft.com/office/drawing/2014/main" id="{2045012A-0C69-6940-B396-E7CC72CB53EE}"/>
              </a:ext>
            </a:extLst>
          </p:cNvPr>
          <p:cNvSpPr txBox="1"/>
          <p:nvPr/>
        </p:nvSpPr>
        <p:spPr>
          <a:xfrm>
            <a:off x="2691848" y="251675"/>
            <a:ext cx="3404152" cy="461665"/>
          </a:xfrm>
          <a:prstGeom prst="rect">
            <a:avLst/>
          </a:prstGeom>
          <a:noFill/>
        </p:spPr>
        <p:txBody>
          <a:bodyPr wrap="square" rtlCol="0">
            <a:spAutoFit/>
          </a:bodyPr>
          <a:lstStyle/>
          <a:p>
            <a:r>
              <a:rPr lang="en-GB" sz="2400" b="1" dirty="0">
                <a:solidFill>
                  <a:schemeClr val="tx1">
                    <a:lumMod val="65000"/>
                    <a:lumOff val="35000"/>
                  </a:schemeClr>
                </a:solidFill>
              </a:rPr>
              <a:t>Bu </a:t>
            </a:r>
            <a:r>
              <a:rPr lang="en-GB" sz="2400" b="1" dirty="0" err="1">
                <a:solidFill>
                  <a:schemeClr val="tx1">
                    <a:lumMod val="65000"/>
                    <a:lumOff val="35000"/>
                  </a:schemeClr>
                </a:solidFill>
              </a:rPr>
              <a:t>Çalıştayda</a:t>
            </a:r>
            <a:endParaRPr lang="en-GB" sz="2400" b="1" dirty="0">
              <a:solidFill>
                <a:schemeClr val="bg1">
                  <a:lumMod val="50000"/>
                </a:schemeClr>
              </a:solidFill>
            </a:endParaRPr>
          </a:p>
        </p:txBody>
      </p:sp>
      <p:sp>
        <p:nvSpPr>
          <p:cNvPr id="7" name="TextBox 6">
            <a:extLst>
              <a:ext uri="{FF2B5EF4-FFF2-40B4-BE49-F238E27FC236}">
                <a16:creationId xmlns:a16="http://schemas.microsoft.com/office/drawing/2014/main" id="{C82D913F-904A-BB4D-98A2-E4A889D45903}"/>
              </a:ext>
            </a:extLst>
          </p:cNvPr>
          <p:cNvSpPr txBox="1"/>
          <p:nvPr/>
        </p:nvSpPr>
        <p:spPr>
          <a:xfrm>
            <a:off x="72239" y="3476278"/>
            <a:ext cx="2444496" cy="830997"/>
          </a:xfrm>
          <a:prstGeom prst="rect">
            <a:avLst/>
          </a:prstGeom>
          <a:noFill/>
        </p:spPr>
        <p:txBody>
          <a:bodyPr wrap="square" rtlCol="0">
            <a:spAutoFit/>
          </a:bodyPr>
          <a:lstStyle/>
          <a:p>
            <a:r>
              <a:rPr lang="en-GB" sz="2400" b="1" dirty="0" err="1">
                <a:solidFill>
                  <a:schemeClr val="tx1">
                    <a:lumMod val="65000"/>
                    <a:lumOff val="35000"/>
                  </a:schemeClr>
                </a:solidFill>
              </a:rPr>
              <a:t>Bildiri</a:t>
            </a:r>
            <a:r>
              <a:rPr lang="en-GB" sz="2400" b="1" dirty="0">
                <a:solidFill>
                  <a:schemeClr val="tx1">
                    <a:lumMod val="65000"/>
                    <a:lumOff val="35000"/>
                  </a:schemeClr>
                </a:solidFill>
              </a:rPr>
              <a:t> </a:t>
            </a:r>
            <a:r>
              <a:rPr lang="en-GB" sz="2400" b="1" dirty="0" err="1">
                <a:solidFill>
                  <a:schemeClr val="tx1">
                    <a:lumMod val="65000"/>
                    <a:lumOff val="35000"/>
                  </a:schemeClr>
                </a:solidFill>
              </a:rPr>
              <a:t>Özetleri</a:t>
            </a:r>
            <a:r>
              <a:rPr lang="en-GB" sz="2400" b="1" dirty="0">
                <a:solidFill>
                  <a:schemeClr val="tx1">
                    <a:lumMod val="65000"/>
                    <a:lumOff val="35000"/>
                  </a:schemeClr>
                </a:solidFill>
              </a:rPr>
              <a:t> </a:t>
            </a:r>
            <a:r>
              <a:rPr lang="en-GB" sz="2400" b="1" dirty="0" err="1">
                <a:solidFill>
                  <a:schemeClr val="tx1">
                    <a:lumMod val="65000"/>
                    <a:lumOff val="35000"/>
                  </a:schemeClr>
                </a:solidFill>
              </a:rPr>
              <a:t>Kitapçığı</a:t>
            </a:r>
            <a:endParaRPr lang="en-GB" sz="2400" b="1" dirty="0">
              <a:solidFill>
                <a:schemeClr val="bg1">
                  <a:lumMod val="50000"/>
                </a:schemeClr>
              </a:solidFill>
            </a:endParaRPr>
          </a:p>
        </p:txBody>
      </p:sp>
      <p:pic>
        <p:nvPicPr>
          <p:cNvPr id="8" name="Picture 7">
            <a:extLst>
              <a:ext uri="{FF2B5EF4-FFF2-40B4-BE49-F238E27FC236}">
                <a16:creationId xmlns:a16="http://schemas.microsoft.com/office/drawing/2014/main" id="{AB212586-2B8B-0345-A867-80448151702B}"/>
              </a:ext>
            </a:extLst>
          </p:cNvPr>
          <p:cNvPicPr>
            <a:picLocks noChangeAspect="1"/>
          </p:cNvPicPr>
          <p:nvPr/>
        </p:nvPicPr>
        <p:blipFill rotWithShape="1">
          <a:blip r:embed="rId5"/>
          <a:srcRect l="34944" t="16800" r="37222" b="18133"/>
          <a:stretch/>
        </p:blipFill>
        <p:spPr>
          <a:xfrm>
            <a:off x="4723086" y="778852"/>
            <a:ext cx="3692377" cy="5394852"/>
          </a:xfrm>
          <a:prstGeom prst="rect">
            <a:avLst/>
          </a:prstGeom>
        </p:spPr>
      </p:pic>
    </p:spTree>
    <p:extLst>
      <p:ext uri="{BB962C8B-B14F-4D97-AF65-F5344CB8AC3E}">
        <p14:creationId xmlns:p14="http://schemas.microsoft.com/office/powerpoint/2010/main" val="26348316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8"/>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608</TotalTime>
  <Words>3164</Words>
  <Application>Microsoft Macintosh PowerPoint</Application>
  <PresentationFormat>Widescreen</PresentationFormat>
  <Paragraphs>412</Paragraphs>
  <Slides>27</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27</vt:i4>
      </vt:variant>
    </vt:vector>
  </HeadingPairs>
  <TitlesOfParts>
    <vt:vector size="33" baseType="lpstr">
      <vt:lpstr>Arial</vt:lpstr>
      <vt:lpstr>Calibri</vt:lpstr>
      <vt:lpstr>Calibri Light</vt:lpstr>
      <vt:lpstr>Courier New</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Serkant Ali ÇETİN, ISU</dc:creator>
  <cp:lastModifiedBy>Serkant Ali ÇETİN, ISU</cp:lastModifiedBy>
  <cp:revision>7</cp:revision>
  <dcterms:created xsi:type="dcterms:W3CDTF">2025-11-28T09:45:02Z</dcterms:created>
  <dcterms:modified xsi:type="dcterms:W3CDTF">2025-12-02T09:20:34Z</dcterms:modified>
</cp:coreProperties>
</file>