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2" r:id="rId1"/>
  </p:sldMasterIdLst>
  <p:notesMasterIdLst>
    <p:notesMasterId r:id="rId33"/>
  </p:notesMasterIdLst>
  <p:sldIdLst>
    <p:sldId id="258" r:id="rId2"/>
    <p:sldId id="316" r:id="rId3"/>
    <p:sldId id="266" r:id="rId4"/>
    <p:sldId id="267" r:id="rId5"/>
    <p:sldId id="311" r:id="rId6"/>
    <p:sldId id="268" r:id="rId7"/>
    <p:sldId id="269" r:id="rId8"/>
    <p:sldId id="270" r:id="rId9"/>
    <p:sldId id="271" r:id="rId10"/>
    <p:sldId id="272" r:id="rId11"/>
    <p:sldId id="273" r:id="rId12"/>
    <p:sldId id="274" r:id="rId13"/>
    <p:sldId id="293" r:id="rId14"/>
    <p:sldId id="321" r:id="rId15"/>
    <p:sldId id="275" r:id="rId16"/>
    <p:sldId id="310" r:id="rId17"/>
    <p:sldId id="312" r:id="rId18"/>
    <p:sldId id="309" r:id="rId19"/>
    <p:sldId id="276" r:id="rId20"/>
    <p:sldId id="301" r:id="rId21"/>
    <p:sldId id="317" r:id="rId22"/>
    <p:sldId id="318" r:id="rId23"/>
    <p:sldId id="319" r:id="rId24"/>
    <p:sldId id="320" r:id="rId25"/>
    <p:sldId id="279" r:id="rId26"/>
    <p:sldId id="277" r:id="rId27"/>
    <p:sldId id="313" r:id="rId28"/>
    <p:sldId id="304" r:id="rId29"/>
    <p:sldId id="314" r:id="rId30"/>
    <p:sldId id="303" r:id="rId31"/>
    <p:sldId id="302" r:id="rId32"/>
  </p:sldIdLst>
  <p:sldSz cx="18288000" cy="10287000"/>
  <p:notesSz cx="6858000" cy="9144000"/>
  <p:embeddedFontLst>
    <p:embeddedFont>
      <p:font typeface="Open Sans" panose="020B0606030504020204" pitchFamily="34" charset="0"/>
      <p:regular r:id="rId34"/>
      <p:bold r:id="rId35"/>
      <p:italic r:id="rId36"/>
      <p:boldItalic r:id="rId37"/>
    </p:embeddedFont>
    <p:embeddedFont>
      <p:font typeface="Times New Roman MT" panose="02030502070405020303" pitchFamily="18" charset="0"/>
      <p:regular r:id="rId38"/>
    </p:embeddedFont>
    <p:embeddedFont>
      <p:font typeface="TT Drugs" panose="02000503060000020003" pitchFamily="2" charset="0"/>
      <p:regular r:id="rId39"/>
    </p:embeddedFont>
    <p:embeddedFont>
      <p:font typeface="TT Drugs Bold Italics" panose="02000803000000090003" pitchFamily="2" charset="0"/>
      <p:regular r:id="rId40"/>
    </p:embeddedFont>
    <p:embeddedFont>
      <p:font typeface="TT Interphases" panose="02000503020000020004" pitchFamily="2" charset="0"/>
      <p:regular r:id="rId41"/>
    </p:embeddedFont>
  </p:embeddedFontLst>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20" Type="http://schemas.openxmlformats.org/officeDocument/2006/relationships/slide" Target="slides/slide19.xml"/><Relationship Id="rId41"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C39932-20EA-41C1-AB0B-7D34E5F376AA}" type="datetimeFigureOut">
              <a:rPr lang="tr-TR" smtClean="0"/>
              <a:t>30.11.2025</a:t>
            </a:fld>
            <a:endParaRPr lang="tr-TR"/>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57747F-B4AA-472A-861D-A065499F35DC}" type="slidenum">
              <a:rPr lang="tr-TR" smtClean="0"/>
              <a:t>‹#›</a:t>
            </a:fld>
            <a:endParaRPr lang="tr-TR"/>
          </a:p>
        </p:txBody>
      </p:sp>
    </p:spTree>
    <p:extLst>
      <p:ext uri="{BB962C8B-B14F-4D97-AF65-F5344CB8AC3E}">
        <p14:creationId xmlns:p14="http://schemas.microsoft.com/office/powerpoint/2010/main" val="3896320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txBody>
          <a:bodyPr/>
          <a:lstStyle/>
          <a:p>
            <a:endParaRPr lang="tr-TR"/>
          </a:p>
        </p:txBody>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E257747F-B4AA-472A-861D-A065499F35DC}" type="slidenum">
              <a:rPr lang="tr-TR" smtClean="0"/>
              <a:t>13</a:t>
            </a:fld>
            <a:endParaRPr lang="tr-TR"/>
          </a:p>
        </p:txBody>
      </p:sp>
    </p:spTree>
    <p:extLst>
      <p:ext uri="{BB962C8B-B14F-4D97-AF65-F5344CB8AC3E}">
        <p14:creationId xmlns:p14="http://schemas.microsoft.com/office/powerpoint/2010/main" val="3717786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090A73-07E1-0300-C660-EB736CDCB1C8}"/>
            </a:ext>
          </a:extLst>
        </p:cNvPr>
        <p:cNvGrpSpPr/>
        <p:nvPr/>
      </p:nvGrpSpPr>
      <p:grpSpPr>
        <a:xfrm>
          <a:off x="0" y="0"/>
          <a:ext cx="0" cy="0"/>
          <a:chOff x="0" y="0"/>
          <a:chExt cx="0" cy="0"/>
        </a:xfrm>
      </p:grpSpPr>
      <p:sp>
        <p:nvSpPr>
          <p:cNvPr id="2" name="Slayt Resmi Yer Tutucusu 1">
            <a:extLst>
              <a:ext uri="{FF2B5EF4-FFF2-40B4-BE49-F238E27FC236}">
                <a16:creationId xmlns:a16="http://schemas.microsoft.com/office/drawing/2014/main" id="{ED822B53-08C2-AEFB-7421-9D5D9CA3FE4E}"/>
              </a:ext>
            </a:extLst>
          </p:cNvPr>
          <p:cNvSpPr>
            <a:spLocks noGrp="1" noRot="1" noChangeAspect="1"/>
          </p:cNvSpPr>
          <p:nvPr>
            <p:ph type="sldImg"/>
          </p:nvPr>
        </p:nvSpPr>
        <p:spPr/>
        <p:txBody>
          <a:bodyPr/>
          <a:lstStyle/>
          <a:p>
            <a:endParaRPr lang="tr-TR"/>
          </a:p>
        </p:txBody>
      </p:sp>
      <p:sp>
        <p:nvSpPr>
          <p:cNvPr id="3" name="Not Yer Tutucusu 2">
            <a:extLst>
              <a:ext uri="{FF2B5EF4-FFF2-40B4-BE49-F238E27FC236}">
                <a16:creationId xmlns:a16="http://schemas.microsoft.com/office/drawing/2014/main" id="{00DD5679-11FA-8FA7-B37E-567C2EDED060}"/>
              </a:ext>
            </a:extLst>
          </p:cNvPr>
          <p:cNvSpPr>
            <a:spLocks noGrp="1"/>
          </p:cNvSpPr>
          <p:nvPr>
            <p:ph type="body" idx="1"/>
          </p:nvPr>
        </p:nvSpPr>
        <p:spPr/>
        <p:txBody>
          <a:bodyPr/>
          <a:lstStyle/>
          <a:p>
            <a:endParaRPr lang="tr-TR"/>
          </a:p>
        </p:txBody>
      </p:sp>
      <p:sp>
        <p:nvSpPr>
          <p:cNvPr id="4" name="Slayt Numarası Yer Tutucusu 3">
            <a:extLst>
              <a:ext uri="{FF2B5EF4-FFF2-40B4-BE49-F238E27FC236}">
                <a16:creationId xmlns:a16="http://schemas.microsoft.com/office/drawing/2014/main" id="{EA1F58FD-BC7E-7716-3406-CFBD72A89472}"/>
              </a:ext>
            </a:extLst>
          </p:cNvPr>
          <p:cNvSpPr>
            <a:spLocks noGrp="1"/>
          </p:cNvSpPr>
          <p:nvPr>
            <p:ph type="sldNum" sz="quarter" idx="5"/>
          </p:nvPr>
        </p:nvSpPr>
        <p:spPr/>
        <p:txBody>
          <a:bodyPr/>
          <a:lstStyle/>
          <a:p>
            <a:fld id="{E257747F-B4AA-472A-861D-A065499F35DC}" type="slidenum">
              <a:rPr lang="tr-TR" smtClean="0"/>
              <a:t>14</a:t>
            </a:fld>
            <a:endParaRPr lang="tr-TR"/>
          </a:p>
        </p:txBody>
      </p:sp>
    </p:spTree>
    <p:extLst>
      <p:ext uri="{BB962C8B-B14F-4D97-AF65-F5344CB8AC3E}">
        <p14:creationId xmlns:p14="http://schemas.microsoft.com/office/powerpoint/2010/main" val="1829205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F448A9E-5C9E-7F8F-C2CE-CB093BEC158C}"/>
              </a:ext>
            </a:extLst>
          </p:cNvPr>
          <p:cNvSpPr>
            <a:spLocks noGrp="1"/>
          </p:cNvSpPr>
          <p:nvPr>
            <p:ph type="ctrTitle"/>
          </p:nvPr>
        </p:nvSpPr>
        <p:spPr>
          <a:xfrm>
            <a:off x="2286000" y="1683545"/>
            <a:ext cx="13716000" cy="3581400"/>
          </a:xfrm>
        </p:spPr>
        <p:txBody>
          <a:bodyPr anchor="b"/>
          <a:lstStyle>
            <a:lvl1pPr algn="ctr">
              <a:defRPr sz="9000"/>
            </a:lvl1pPr>
          </a:lstStyle>
          <a:p>
            <a:r>
              <a:rPr lang="tr-TR"/>
              <a:t>Asıl başlık stilini düzenlemek için tıklayın</a:t>
            </a:r>
          </a:p>
        </p:txBody>
      </p:sp>
      <p:sp>
        <p:nvSpPr>
          <p:cNvPr id="3" name="Alt Başlık 2">
            <a:extLst>
              <a:ext uri="{FF2B5EF4-FFF2-40B4-BE49-F238E27FC236}">
                <a16:creationId xmlns:a16="http://schemas.microsoft.com/office/drawing/2014/main" id="{0094B47F-7C94-794D-712F-E7190C6E9302}"/>
              </a:ext>
            </a:extLst>
          </p:cNvPr>
          <p:cNvSpPr>
            <a:spLocks noGrp="1"/>
          </p:cNvSpPr>
          <p:nvPr>
            <p:ph type="subTitle" idx="1"/>
          </p:nvPr>
        </p:nvSpPr>
        <p:spPr>
          <a:xfrm>
            <a:off x="2286000" y="5403057"/>
            <a:ext cx="13716000" cy="248364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D8340D08-B071-E5BB-CA50-62437E62779C}"/>
              </a:ext>
            </a:extLst>
          </p:cNvPr>
          <p:cNvSpPr>
            <a:spLocks noGrp="1"/>
          </p:cNvSpPr>
          <p:nvPr>
            <p:ph type="dt" sz="half" idx="10"/>
          </p:nvPr>
        </p:nvSpPr>
        <p:spPr/>
        <p:txBody>
          <a:bodyPr/>
          <a:lstStyle/>
          <a:p>
            <a:fld id="{1D8BD707-D9CF-40AE-B4C6-C98DA3205C09}" type="datetimeFigureOut">
              <a:rPr lang="en-US" smtClean="0"/>
              <a:pPr/>
              <a:t>11/30/25</a:t>
            </a:fld>
            <a:endParaRPr lang="en-US"/>
          </a:p>
        </p:txBody>
      </p:sp>
      <p:sp>
        <p:nvSpPr>
          <p:cNvPr id="5" name="Alt Bilgi Yer Tutucusu 4">
            <a:extLst>
              <a:ext uri="{FF2B5EF4-FFF2-40B4-BE49-F238E27FC236}">
                <a16:creationId xmlns:a16="http://schemas.microsoft.com/office/drawing/2014/main" id="{C788B204-EDDA-4CDA-392B-84799EEBDE66}"/>
              </a:ext>
            </a:extLst>
          </p:cNvPr>
          <p:cNvSpPr>
            <a:spLocks noGrp="1"/>
          </p:cNvSpPr>
          <p:nvPr>
            <p:ph type="ftr" sz="quarter" idx="11"/>
          </p:nvPr>
        </p:nvSpPr>
        <p:spPr/>
        <p:txBody>
          <a:bodyPr/>
          <a:lstStyle/>
          <a:p>
            <a:endParaRPr lang="en-US"/>
          </a:p>
        </p:txBody>
      </p:sp>
      <p:sp>
        <p:nvSpPr>
          <p:cNvPr id="6" name="Slayt Numarası Yer Tutucusu 5">
            <a:extLst>
              <a:ext uri="{FF2B5EF4-FFF2-40B4-BE49-F238E27FC236}">
                <a16:creationId xmlns:a16="http://schemas.microsoft.com/office/drawing/2014/main" id="{5ABE5146-8184-7CE4-0E75-A7F9E2A76C60}"/>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557764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7931869-BA84-D6DD-6960-0B3A2E82C3C5}"/>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a16="http://schemas.microsoft.com/office/drawing/2014/main" id="{96D59F38-C620-12A1-8D7F-0987CC3424AC}"/>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45C9611A-5372-1D34-C1CB-CA98EEA93E1E}"/>
              </a:ext>
            </a:extLst>
          </p:cNvPr>
          <p:cNvSpPr>
            <a:spLocks noGrp="1"/>
          </p:cNvSpPr>
          <p:nvPr>
            <p:ph type="dt" sz="half" idx="10"/>
          </p:nvPr>
        </p:nvSpPr>
        <p:spPr/>
        <p:txBody>
          <a:bodyPr/>
          <a:lstStyle/>
          <a:p>
            <a:fld id="{1D8BD707-D9CF-40AE-B4C6-C98DA3205C09}" type="datetimeFigureOut">
              <a:rPr lang="en-US" smtClean="0"/>
              <a:pPr/>
              <a:t>11/30/25</a:t>
            </a:fld>
            <a:endParaRPr lang="en-US"/>
          </a:p>
        </p:txBody>
      </p:sp>
      <p:sp>
        <p:nvSpPr>
          <p:cNvPr id="5" name="Alt Bilgi Yer Tutucusu 4">
            <a:extLst>
              <a:ext uri="{FF2B5EF4-FFF2-40B4-BE49-F238E27FC236}">
                <a16:creationId xmlns:a16="http://schemas.microsoft.com/office/drawing/2014/main" id="{7A93BBAC-88A0-E001-5485-F1CA5A862C10}"/>
              </a:ext>
            </a:extLst>
          </p:cNvPr>
          <p:cNvSpPr>
            <a:spLocks noGrp="1"/>
          </p:cNvSpPr>
          <p:nvPr>
            <p:ph type="ftr" sz="quarter" idx="11"/>
          </p:nvPr>
        </p:nvSpPr>
        <p:spPr/>
        <p:txBody>
          <a:bodyPr/>
          <a:lstStyle/>
          <a:p>
            <a:endParaRPr lang="en-US"/>
          </a:p>
        </p:txBody>
      </p:sp>
      <p:sp>
        <p:nvSpPr>
          <p:cNvPr id="6" name="Slayt Numarası Yer Tutucusu 5">
            <a:extLst>
              <a:ext uri="{FF2B5EF4-FFF2-40B4-BE49-F238E27FC236}">
                <a16:creationId xmlns:a16="http://schemas.microsoft.com/office/drawing/2014/main" id="{C6A76B5F-F1C1-43A0-B5C9-11CE2180A429}"/>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15671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16117F69-8CA7-4C1C-85D4-12CF5E05C7EA}"/>
              </a:ext>
            </a:extLst>
          </p:cNvPr>
          <p:cNvSpPr>
            <a:spLocks noGrp="1"/>
          </p:cNvSpPr>
          <p:nvPr>
            <p:ph type="title" orient="vert"/>
          </p:nvPr>
        </p:nvSpPr>
        <p:spPr>
          <a:xfrm>
            <a:off x="13087350" y="547688"/>
            <a:ext cx="3943350" cy="8717757"/>
          </a:xfrm>
        </p:spPr>
        <p:txBody>
          <a:bodyPr vert="eaVert"/>
          <a:lstStyle/>
          <a:p>
            <a:r>
              <a:rPr lang="tr-TR"/>
              <a:t>Asıl başlık stilini düzenlemek için tıklayın</a:t>
            </a:r>
          </a:p>
        </p:txBody>
      </p:sp>
      <p:sp>
        <p:nvSpPr>
          <p:cNvPr id="3" name="Dikey Metin Yer Tutucusu 2">
            <a:extLst>
              <a:ext uri="{FF2B5EF4-FFF2-40B4-BE49-F238E27FC236}">
                <a16:creationId xmlns:a16="http://schemas.microsoft.com/office/drawing/2014/main" id="{F19FDDE1-813F-F450-9897-C37AD2C33710}"/>
              </a:ext>
            </a:extLst>
          </p:cNvPr>
          <p:cNvSpPr>
            <a:spLocks noGrp="1"/>
          </p:cNvSpPr>
          <p:nvPr>
            <p:ph type="body" orient="vert" idx="1"/>
          </p:nvPr>
        </p:nvSpPr>
        <p:spPr>
          <a:xfrm>
            <a:off x="1257300" y="547688"/>
            <a:ext cx="11601450" cy="8717757"/>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6A935581-68DD-C50E-CFC4-968D75B68E01}"/>
              </a:ext>
            </a:extLst>
          </p:cNvPr>
          <p:cNvSpPr>
            <a:spLocks noGrp="1"/>
          </p:cNvSpPr>
          <p:nvPr>
            <p:ph type="dt" sz="half" idx="10"/>
          </p:nvPr>
        </p:nvSpPr>
        <p:spPr/>
        <p:txBody>
          <a:bodyPr/>
          <a:lstStyle/>
          <a:p>
            <a:fld id="{1D8BD707-D9CF-40AE-B4C6-C98DA3205C09}" type="datetimeFigureOut">
              <a:rPr lang="en-US" smtClean="0"/>
              <a:pPr/>
              <a:t>11/30/25</a:t>
            </a:fld>
            <a:endParaRPr lang="en-US"/>
          </a:p>
        </p:txBody>
      </p:sp>
      <p:sp>
        <p:nvSpPr>
          <p:cNvPr id="5" name="Alt Bilgi Yer Tutucusu 4">
            <a:extLst>
              <a:ext uri="{FF2B5EF4-FFF2-40B4-BE49-F238E27FC236}">
                <a16:creationId xmlns:a16="http://schemas.microsoft.com/office/drawing/2014/main" id="{1CA4A274-8F45-A1C0-01D0-9B9770E4D430}"/>
              </a:ext>
            </a:extLst>
          </p:cNvPr>
          <p:cNvSpPr>
            <a:spLocks noGrp="1"/>
          </p:cNvSpPr>
          <p:nvPr>
            <p:ph type="ftr" sz="quarter" idx="11"/>
          </p:nvPr>
        </p:nvSpPr>
        <p:spPr/>
        <p:txBody>
          <a:bodyPr/>
          <a:lstStyle/>
          <a:p>
            <a:endParaRPr lang="en-US"/>
          </a:p>
        </p:txBody>
      </p:sp>
      <p:sp>
        <p:nvSpPr>
          <p:cNvPr id="6" name="Slayt Numarası Yer Tutucusu 5">
            <a:extLst>
              <a:ext uri="{FF2B5EF4-FFF2-40B4-BE49-F238E27FC236}">
                <a16:creationId xmlns:a16="http://schemas.microsoft.com/office/drawing/2014/main" id="{B5746F1B-80CC-65A8-D8FD-F507B4EC23A3}"/>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55885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D7973DE-003C-9FD5-6010-5A1C3C6F6CA1}"/>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7E725ECF-652B-0D39-D0ED-77DB8C16A36E}"/>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F1756876-48FE-7E51-4E60-1D098501DB06}"/>
              </a:ext>
            </a:extLst>
          </p:cNvPr>
          <p:cNvSpPr>
            <a:spLocks noGrp="1"/>
          </p:cNvSpPr>
          <p:nvPr>
            <p:ph type="dt" sz="half" idx="10"/>
          </p:nvPr>
        </p:nvSpPr>
        <p:spPr/>
        <p:txBody>
          <a:bodyPr/>
          <a:lstStyle/>
          <a:p>
            <a:fld id="{1D8BD707-D9CF-40AE-B4C6-C98DA3205C09}" type="datetimeFigureOut">
              <a:rPr lang="en-US" smtClean="0"/>
              <a:pPr/>
              <a:t>11/30/25</a:t>
            </a:fld>
            <a:endParaRPr lang="en-US"/>
          </a:p>
        </p:txBody>
      </p:sp>
      <p:sp>
        <p:nvSpPr>
          <p:cNvPr id="5" name="Alt Bilgi Yer Tutucusu 4">
            <a:extLst>
              <a:ext uri="{FF2B5EF4-FFF2-40B4-BE49-F238E27FC236}">
                <a16:creationId xmlns:a16="http://schemas.microsoft.com/office/drawing/2014/main" id="{7E4711D9-76FD-362C-E6B4-7FA28093EBC7}"/>
              </a:ext>
            </a:extLst>
          </p:cNvPr>
          <p:cNvSpPr>
            <a:spLocks noGrp="1"/>
          </p:cNvSpPr>
          <p:nvPr>
            <p:ph type="ftr" sz="quarter" idx="11"/>
          </p:nvPr>
        </p:nvSpPr>
        <p:spPr/>
        <p:txBody>
          <a:bodyPr/>
          <a:lstStyle/>
          <a:p>
            <a:endParaRPr lang="en-US"/>
          </a:p>
        </p:txBody>
      </p:sp>
      <p:sp>
        <p:nvSpPr>
          <p:cNvPr id="6" name="Slayt Numarası Yer Tutucusu 5">
            <a:extLst>
              <a:ext uri="{FF2B5EF4-FFF2-40B4-BE49-F238E27FC236}">
                <a16:creationId xmlns:a16="http://schemas.microsoft.com/office/drawing/2014/main" id="{8612622E-D8E6-0275-F711-654548B635EA}"/>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25954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B342A2A-9609-09C3-C058-5CE1FCA26014}"/>
              </a:ext>
            </a:extLst>
          </p:cNvPr>
          <p:cNvSpPr>
            <a:spLocks noGrp="1"/>
          </p:cNvSpPr>
          <p:nvPr>
            <p:ph type="title"/>
          </p:nvPr>
        </p:nvSpPr>
        <p:spPr>
          <a:xfrm>
            <a:off x="1247775" y="2564608"/>
            <a:ext cx="15773400" cy="4279106"/>
          </a:xfrm>
        </p:spPr>
        <p:txBody>
          <a:bodyPr anchor="b"/>
          <a:lstStyle>
            <a:lvl1pPr>
              <a:defRPr sz="9000"/>
            </a:lvl1pPr>
          </a:lstStyle>
          <a:p>
            <a:r>
              <a:rPr lang="tr-TR"/>
              <a:t>Asıl başlık stilini düzenlemek için tıklayın</a:t>
            </a:r>
          </a:p>
        </p:txBody>
      </p:sp>
      <p:sp>
        <p:nvSpPr>
          <p:cNvPr id="3" name="Metin Yer Tutucusu 2">
            <a:extLst>
              <a:ext uri="{FF2B5EF4-FFF2-40B4-BE49-F238E27FC236}">
                <a16:creationId xmlns:a16="http://schemas.microsoft.com/office/drawing/2014/main" id="{25AFD598-E91C-5F95-0972-FF5F0C6FECF1}"/>
              </a:ext>
            </a:extLst>
          </p:cNvPr>
          <p:cNvSpPr>
            <a:spLocks noGrp="1"/>
          </p:cNvSpPr>
          <p:nvPr>
            <p:ph type="body" idx="1"/>
          </p:nvPr>
        </p:nvSpPr>
        <p:spPr>
          <a:xfrm>
            <a:off x="1247775" y="6884195"/>
            <a:ext cx="15773400" cy="2250281"/>
          </a:xfrm>
        </p:spPr>
        <p:txBody>
          <a:bodyPr/>
          <a:lstStyle>
            <a:lvl1pPr marL="0" indent="0">
              <a:buNone/>
              <a:defRPr sz="3600">
                <a:solidFill>
                  <a:schemeClr val="tx1">
                    <a:tint val="82000"/>
                  </a:schemeClr>
                </a:solidFill>
              </a:defRPr>
            </a:lvl1pPr>
            <a:lvl2pPr marL="685800" indent="0">
              <a:buNone/>
              <a:defRPr sz="3000">
                <a:solidFill>
                  <a:schemeClr val="tx1">
                    <a:tint val="82000"/>
                  </a:schemeClr>
                </a:solidFill>
              </a:defRPr>
            </a:lvl2pPr>
            <a:lvl3pPr marL="1371600" indent="0">
              <a:buNone/>
              <a:defRPr sz="2700">
                <a:solidFill>
                  <a:schemeClr val="tx1">
                    <a:tint val="82000"/>
                  </a:schemeClr>
                </a:solidFill>
              </a:defRPr>
            </a:lvl3pPr>
            <a:lvl4pPr marL="2057400" indent="0">
              <a:buNone/>
              <a:defRPr sz="2400">
                <a:solidFill>
                  <a:schemeClr val="tx1">
                    <a:tint val="82000"/>
                  </a:schemeClr>
                </a:solidFill>
              </a:defRPr>
            </a:lvl4pPr>
            <a:lvl5pPr marL="2743200" indent="0">
              <a:buNone/>
              <a:defRPr sz="2400">
                <a:solidFill>
                  <a:schemeClr val="tx1">
                    <a:tint val="82000"/>
                  </a:schemeClr>
                </a:solidFill>
              </a:defRPr>
            </a:lvl5pPr>
            <a:lvl6pPr marL="3429000" indent="0">
              <a:buNone/>
              <a:defRPr sz="2400">
                <a:solidFill>
                  <a:schemeClr val="tx1">
                    <a:tint val="82000"/>
                  </a:schemeClr>
                </a:solidFill>
              </a:defRPr>
            </a:lvl6pPr>
            <a:lvl7pPr marL="4114800" indent="0">
              <a:buNone/>
              <a:defRPr sz="2400">
                <a:solidFill>
                  <a:schemeClr val="tx1">
                    <a:tint val="82000"/>
                  </a:schemeClr>
                </a:solidFill>
              </a:defRPr>
            </a:lvl7pPr>
            <a:lvl8pPr marL="4800600" indent="0">
              <a:buNone/>
              <a:defRPr sz="2400">
                <a:solidFill>
                  <a:schemeClr val="tx1">
                    <a:tint val="82000"/>
                  </a:schemeClr>
                </a:solidFill>
              </a:defRPr>
            </a:lvl8pPr>
            <a:lvl9pPr marL="5486400" indent="0">
              <a:buNone/>
              <a:defRPr sz="2400">
                <a:solidFill>
                  <a:schemeClr val="tx1">
                    <a:tint val="82000"/>
                  </a:schemeClr>
                </a:solidFill>
              </a:defRPr>
            </a:lvl9pPr>
          </a:lstStyle>
          <a:p>
            <a:pPr lvl="0"/>
            <a:r>
              <a:rPr lang="tr-TR"/>
              <a:t>Asıl metin stillerini düzenlemek için tıklayın</a:t>
            </a:r>
          </a:p>
        </p:txBody>
      </p:sp>
      <p:sp>
        <p:nvSpPr>
          <p:cNvPr id="4" name="Veri Yer Tutucusu 3">
            <a:extLst>
              <a:ext uri="{FF2B5EF4-FFF2-40B4-BE49-F238E27FC236}">
                <a16:creationId xmlns:a16="http://schemas.microsoft.com/office/drawing/2014/main" id="{A13ACCAB-0E99-A264-5A9C-56F5DC1248DC}"/>
              </a:ext>
            </a:extLst>
          </p:cNvPr>
          <p:cNvSpPr>
            <a:spLocks noGrp="1"/>
          </p:cNvSpPr>
          <p:nvPr>
            <p:ph type="dt" sz="half" idx="10"/>
          </p:nvPr>
        </p:nvSpPr>
        <p:spPr/>
        <p:txBody>
          <a:bodyPr/>
          <a:lstStyle/>
          <a:p>
            <a:fld id="{1D8BD707-D9CF-40AE-B4C6-C98DA3205C09}" type="datetimeFigureOut">
              <a:rPr lang="en-US" smtClean="0"/>
              <a:pPr/>
              <a:t>11/30/25</a:t>
            </a:fld>
            <a:endParaRPr lang="en-US"/>
          </a:p>
        </p:txBody>
      </p:sp>
      <p:sp>
        <p:nvSpPr>
          <p:cNvPr id="5" name="Alt Bilgi Yer Tutucusu 4">
            <a:extLst>
              <a:ext uri="{FF2B5EF4-FFF2-40B4-BE49-F238E27FC236}">
                <a16:creationId xmlns:a16="http://schemas.microsoft.com/office/drawing/2014/main" id="{980763D3-CAE0-6728-9F1A-8BEE7A9AC0AE}"/>
              </a:ext>
            </a:extLst>
          </p:cNvPr>
          <p:cNvSpPr>
            <a:spLocks noGrp="1"/>
          </p:cNvSpPr>
          <p:nvPr>
            <p:ph type="ftr" sz="quarter" idx="11"/>
          </p:nvPr>
        </p:nvSpPr>
        <p:spPr/>
        <p:txBody>
          <a:bodyPr/>
          <a:lstStyle/>
          <a:p>
            <a:endParaRPr lang="en-US"/>
          </a:p>
        </p:txBody>
      </p:sp>
      <p:sp>
        <p:nvSpPr>
          <p:cNvPr id="6" name="Slayt Numarası Yer Tutucusu 5">
            <a:extLst>
              <a:ext uri="{FF2B5EF4-FFF2-40B4-BE49-F238E27FC236}">
                <a16:creationId xmlns:a16="http://schemas.microsoft.com/office/drawing/2014/main" id="{7F1527EE-8CF4-FC27-1EF8-681EB5D81809}"/>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86029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F7CB9DC-97D2-0C22-47D0-8728BBC5262B}"/>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59D9B790-7D8A-089B-AC43-8F307A9DDE9C}"/>
              </a:ext>
            </a:extLst>
          </p:cNvPr>
          <p:cNvSpPr>
            <a:spLocks noGrp="1"/>
          </p:cNvSpPr>
          <p:nvPr>
            <p:ph sz="half" idx="1"/>
          </p:nvPr>
        </p:nvSpPr>
        <p:spPr>
          <a:xfrm>
            <a:off x="1257300" y="2738438"/>
            <a:ext cx="7772400" cy="6527007"/>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A98A00E7-1312-6088-24FC-D2F383FB2D74}"/>
              </a:ext>
            </a:extLst>
          </p:cNvPr>
          <p:cNvSpPr>
            <a:spLocks noGrp="1"/>
          </p:cNvSpPr>
          <p:nvPr>
            <p:ph sz="half" idx="2"/>
          </p:nvPr>
        </p:nvSpPr>
        <p:spPr>
          <a:xfrm>
            <a:off x="9258300" y="2738438"/>
            <a:ext cx="7772400" cy="6527007"/>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BBC5246D-7B8F-B73B-3D39-66AAE86614D2}"/>
              </a:ext>
            </a:extLst>
          </p:cNvPr>
          <p:cNvSpPr>
            <a:spLocks noGrp="1"/>
          </p:cNvSpPr>
          <p:nvPr>
            <p:ph type="dt" sz="half" idx="10"/>
          </p:nvPr>
        </p:nvSpPr>
        <p:spPr/>
        <p:txBody>
          <a:bodyPr/>
          <a:lstStyle/>
          <a:p>
            <a:fld id="{1D8BD707-D9CF-40AE-B4C6-C98DA3205C09}" type="datetimeFigureOut">
              <a:rPr lang="en-US" smtClean="0"/>
              <a:pPr/>
              <a:t>11/30/25</a:t>
            </a:fld>
            <a:endParaRPr lang="en-US"/>
          </a:p>
        </p:txBody>
      </p:sp>
      <p:sp>
        <p:nvSpPr>
          <p:cNvPr id="6" name="Alt Bilgi Yer Tutucusu 5">
            <a:extLst>
              <a:ext uri="{FF2B5EF4-FFF2-40B4-BE49-F238E27FC236}">
                <a16:creationId xmlns:a16="http://schemas.microsoft.com/office/drawing/2014/main" id="{656C91E2-65BA-065D-2CF2-1F40B6DB50A4}"/>
              </a:ext>
            </a:extLst>
          </p:cNvPr>
          <p:cNvSpPr>
            <a:spLocks noGrp="1"/>
          </p:cNvSpPr>
          <p:nvPr>
            <p:ph type="ftr" sz="quarter" idx="11"/>
          </p:nvPr>
        </p:nvSpPr>
        <p:spPr/>
        <p:txBody>
          <a:bodyPr/>
          <a:lstStyle/>
          <a:p>
            <a:endParaRPr lang="en-US"/>
          </a:p>
        </p:txBody>
      </p:sp>
      <p:sp>
        <p:nvSpPr>
          <p:cNvPr id="7" name="Slayt Numarası Yer Tutucusu 6">
            <a:extLst>
              <a:ext uri="{FF2B5EF4-FFF2-40B4-BE49-F238E27FC236}">
                <a16:creationId xmlns:a16="http://schemas.microsoft.com/office/drawing/2014/main" id="{1436232E-C094-0ADC-6242-2841C6705C12}"/>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48142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6DFAB5C-AA3F-2061-EF01-643C33D8243C}"/>
              </a:ext>
            </a:extLst>
          </p:cNvPr>
          <p:cNvSpPr>
            <a:spLocks noGrp="1"/>
          </p:cNvSpPr>
          <p:nvPr>
            <p:ph type="title"/>
          </p:nvPr>
        </p:nvSpPr>
        <p:spPr>
          <a:xfrm>
            <a:off x="1259682" y="547688"/>
            <a:ext cx="15773400" cy="1988345"/>
          </a:xfrm>
        </p:spPr>
        <p:txBody>
          <a:bodyPr/>
          <a:lstStyle/>
          <a:p>
            <a:r>
              <a:rPr lang="tr-TR"/>
              <a:t>Asıl başlık stilini düzenlemek için tıklayın</a:t>
            </a:r>
          </a:p>
        </p:txBody>
      </p:sp>
      <p:sp>
        <p:nvSpPr>
          <p:cNvPr id="3" name="Metin Yer Tutucusu 2">
            <a:extLst>
              <a:ext uri="{FF2B5EF4-FFF2-40B4-BE49-F238E27FC236}">
                <a16:creationId xmlns:a16="http://schemas.microsoft.com/office/drawing/2014/main" id="{8E9D2998-CC5B-030B-3043-A4FE065E36A0}"/>
              </a:ext>
            </a:extLst>
          </p:cNvPr>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tr-TR"/>
              <a:t>Asıl metin stillerini düzenlemek için tıklayın</a:t>
            </a:r>
          </a:p>
        </p:txBody>
      </p:sp>
      <p:sp>
        <p:nvSpPr>
          <p:cNvPr id="4" name="İçerik Yer Tutucusu 3">
            <a:extLst>
              <a:ext uri="{FF2B5EF4-FFF2-40B4-BE49-F238E27FC236}">
                <a16:creationId xmlns:a16="http://schemas.microsoft.com/office/drawing/2014/main" id="{0852D3E9-1B0E-6468-0522-7AE5C29899C4}"/>
              </a:ext>
            </a:extLst>
          </p:cNvPr>
          <p:cNvSpPr>
            <a:spLocks noGrp="1"/>
          </p:cNvSpPr>
          <p:nvPr>
            <p:ph sz="half" idx="2"/>
          </p:nvPr>
        </p:nvSpPr>
        <p:spPr>
          <a:xfrm>
            <a:off x="1259683" y="3757613"/>
            <a:ext cx="7736681" cy="5526882"/>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AE8FAF2A-D42B-AF51-25F4-F0771B197113}"/>
              </a:ext>
            </a:extLst>
          </p:cNvPr>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tr-TR"/>
              <a:t>Asıl metin stillerini düzenlemek için tıklayın</a:t>
            </a:r>
          </a:p>
        </p:txBody>
      </p:sp>
      <p:sp>
        <p:nvSpPr>
          <p:cNvPr id="6" name="İçerik Yer Tutucusu 5">
            <a:extLst>
              <a:ext uri="{FF2B5EF4-FFF2-40B4-BE49-F238E27FC236}">
                <a16:creationId xmlns:a16="http://schemas.microsoft.com/office/drawing/2014/main" id="{05052334-27A5-812D-8272-C7472A7DC5E6}"/>
              </a:ext>
            </a:extLst>
          </p:cNvPr>
          <p:cNvSpPr>
            <a:spLocks noGrp="1"/>
          </p:cNvSpPr>
          <p:nvPr>
            <p:ph sz="quarter" idx="4"/>
          </p:nvPr>
        </p:nvSpPr>
        <p:spPr>
          <a:xfrm>
            <a:off x="9258300" y="3757613"/>
            <a:ext cx="7774782" cy="5526882"/>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0DE209A8-D139-D63C-F3DA-C23429BB01EB}"/>
              </a:ext>
            </a:extLst>
          </p:cNvPr>
          <p:cNvSpPr>
            <a:spLocks noGrp="1"/>
          </p:cNvSpPr>
          <p:nvPr>
            <p:ph type="dt" sz="half" idx="10"/>
          </p:nvPr>
        </p:nvSpPr>
        <p:spPr/>
        <p:txBody>
          <a:bodyPr/>
          <a:lstStyle/>
          <a:p>
            <a:fld id="{1D8BD707-D9CF-40AE-B4C6-C98DA3205C09}" type="datetimeFigureOut">
              <a:rPr lang="en-US" smtClean="0"/>
              <a:pPr/>
              <a:t>11/30/25</a:t>
            </a:fld>
            <a:endParaRPr lang="en-US"/>
          </a:p>
        </p:txBody>
      </p:sp>
      <p:sp>
        <p:nvSpPr>
          <p:cNvPr id="8" name="Alt Bilgi Yer Tutucusu 7">
            <a:extLst>
              <a:ext uri="{FF2B5EF4-FFF2-40B4-BE49-F238E27FC236}">
                <a16:creationId xmlns:a16="http://schemas.microsoft.com/office/drawing/2014/main" id="{12E53B9B-BD27-BD35-7708-B488ED0EB8F5}"/>
              </a:ext>
            </a:extLst>
          </p:cNvPr>
          <p:cNvSpPr>
            <a:spLocks noGrp="1"/>
          </p:cNvSpPr>
          <p:nvPr>
            <p:ph type="ftr" sz="quarter" idx="11"/>
          </p:nvPr>
        </p:nvSpPr>
        <p:spPr/>
        <p:txBody>
          <a:bodyPr/>
          <a:lstStyle/>
          <a:p>
            <a:endParaRPr lang="en-US"/>
          </a:p>
        </p:txBody>
      </p:sp>
      <p:sp>
        <p:nvSpPr>
          <p:cNvPr id="9" name="Slayt Numarası Yer Tutucusu 8">
            <a:extLst>
              <a:ext uri="{FF2B5EF4-FFF2-40B4-BE49-F238E27FC236}">
                <a16:creationId xmlns:a16="http://schemas.microsoft.com/office/drawing/2014/main" id="{9036B672-DCF2-05D0-EB05-A26C3656D62A}"/>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2385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D2FC01F-DD3D-A2F4-AD29-933A55475646}"/>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a16="http://schemas.microsoft.com/office/drawing/2014/main" id="{9DA3B572-D426-C40A-8557-A50ACEEF1E52}"/>
              </a:ext>
            </a:extLst>
          </p:cNvPr>
          <p:cNvSpPr>
            <a:spLocks noGrp="1"/>
          </p:cNvSpPr>
          <p:nvPr>
            <p:ph type="dt" sz="half" idx="10"/>
          </p:nvPr>
        </p:nvSpPr>
        <p:spPr/>
        <p:txBody>
          <a:bodyPr/>
          <a:lstStyle/>
          <a:p>
            <a:fld id="{1D8BD707-D9CF-40AE-B4C6-C98DA3205C09}" type="datetimeFigureOut">
              <a:rPr lang="en-US" smtClean="0"/>
              <a:pPr/>
              <a:t>11/30/25</a:t>
            </a:fld>
            <a:endParaRPr lang="en-US"/>
          </a:p>
        </p:txBody>
      </p:sp>
      <p:sp>
        <p:nvSpPr>
          <p:cNvPr id="4" name="Alt Bilgi Yer Tutucusu 3">
            <a:extLst>
              <a:ext uri="{FF2B5EF4-FFF2-40B4-BE49-F238E27FC236}">
                <a16:creationId xmlns:a16="http://schemas.microsoft.com/office/drawing/2014/main" id="{94EB1E16-508F-EAA1-A4D7-F49134F8F315}"/>
              </a:ext>
            </a:extLst>
          </p:cNvPr>
          <p:cNvSpPr>
            <a:spLocks noGrp="1"/>
          </p:cNvSpPr>
          <p:nvPr>
            <p:ph type="ftr" sz="quarter" idx="11"/>
          </p:nvPr>
        </p:nvSpPr>
        <p:spPr/>
        <p:txBody>
          <a:bodyPr/>
          <a:lstStyle/>
          <a:p>
            <a:endParaRPr lang="en-US"/>
          </a:p>
        </p:txBody>
      </p:sp>
      <p:sp>
        <p:nvSpPr>
          <p:cNvPr id="5" name="Slayt Numarası Yer Tutucusu 4">
            <a:extLst>
              <a:ext uri="{FF2B5EF4-FFF2-40B4-BE49-F238E27FC236}">
                <a16:creationId xmlns:a16="http://schemas.microsoft.com/office/drawing/2014/main" id="{F1A44C38-A267-CD1C-138D-CFCB4964C923}"/>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84928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B9F46B0D-70EB-A2EC-7F82-383D3624A2AB}"/>
              </a:ext>
            </a:extLst>
          </p:cNvPr>
          <p:cNvSpPr>
            <a:spLocks noGrp="1"/>
          </p:cNvSpPr>
          <p:nvPr>
            <p:ph type="dt" sz="half" idx="10"/>
          </p:nvPr>
        </p:nvSpPr>
        <p:spPr/>
        <p:txBody>
          <a:bodyPr/>
          <a:lstStyle/>
          <a:p>
            <a:fld id="{1D8BD707-D9CF-40AE-B4C6-C98DA3205C09}" type="datetimeFigureOut">
              <a:rPr lang="en-US" smtClean="0"/>
              <a:pPr/>
              <a:t>11/30/25</a:t>
            </a:fld>
            <a:endParaRPr lang="en-US"/>
          </a:p>
        </p:txBody>
      </p:sp>
      <p:sp>
        <p:nvSpPr>
          <p:cNvPr id="3" name="Alt Bilgi Yer Tutucusu 2">
            <a:extLst>
              <a:ext uri="{FF2B5EF4-FFF2-40B4-BE49-F238E27FC236}">
                <a16:creationId xmlns:a16="http://schemas.microsoft.com/office/drawing/2014/main" id="{30ED8A70-BF72-214B-07EE-DB6C3CB620E3}"/>
              </a:ext>
            </a:extLst>
          </p:cNvPr>
          <p:cNvSpPr>
            <a:spLocks noGrp="1"/>
          </p:cNvSpPr>
          <p:nvPr>
            <p:ph type="ftr" sz="quarter" idx="11"/>
          </p:nvPr>
        </p:nvSpPr>
        <p:spPr/>
        <p:txBody>
          <a:bodyPr/>
          <a:lstStyle/>
          <a:p>
            <a:endParaRPr lang="en-US"/>
          </a:p>
        </p:txBody>
      </p:sp>
      <p:sp>
        <p:nvSpPr>
          <p:cNvPr id="4" name="Slayt Numarası Yer Tutucusu 3">
            <a:extLst>
              <a:ext uri="{FF2B5EF4-FFF2-40B4-BE49-F238E27FC236}">
                <a16:creationId xmlns:a16="http://schemas.microsoft.com/office/drawing/2014/main" id="{941DE42D-A8E2-40AC-9622-70B884EC52A8}"/>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81115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643A054-E81B-0F69-6FF9-94CBCEB4E9E0}"/>
              </a:ext>
            </a:extLst>
          </p:cNvPr>
          <p:cNvSpPr>
            <a:spLocks noGrp="1"/>
          </p:cNvSpPr>
          <p:nvPr>
            <p:ph type="title"/>
          </p:nvPr>
        </p:nvSpPr>
        <p:spPr>
          <a:xfrm>
            <a:off x="1259683" y="685800"/>
            <a:ext cx="5898356" cy="2400300"/>
          </a:xfrm>
        </p:spPr>
        <p:txBody>
          <a:bodyPr anchor="b"/>
          <a:lstStyle>
            <a:lvl1pPr>
              <a:defRPr sz="4800"/>
            </a:lvl1pPr>
          </a:lstStyle>
          <a:p>
            <a:r>
              <a:rPr lang="tr-TR"/>
              <a:t>Asıl başlık stilini düzenlemek için tıklayın</a:t>
            </a:r>
          </a:p>
        </p:txBody>
      </p:sp>
      <p:sp>
        <p:nvSpPr>
          <p:cNvPr id="3" name="İçerik Yer Tutucusu 2">
            <a:extLst>
              <a:ext uri="{FF2B5EF4-FFF2-40B4-BE49-F238E27FC236}">
                <a16:creationId xmlns:a16="http://schemas.microsoft.com/office/drawing/2014/main" id="{D08DF87E-4E87-9B49-3D8E-F96DBDDFAAF3}"/>
              </a:ext>
            </a:extLst>
          </p:cNvPr>
          <p:cNvSpPr>
            <a:spLocks noGrp="1"/>
          </p:cNvSpPr>
          <p:nvPr>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454F325E-E3B9-02A9-139C-595EC935A875}"/>
              </a:ext>
            </a:extLst>
          </p:cNvPr>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FCE7EA04-EF79-0583-EEF2-AD8211110971}"/>
              </a:ext>
            </a:extLst>
          </p:cNvPr>
          <p:cNvSpPr>
            <a:spLocks noGrp="1"/>
          </p:cNvSpPr>
          <p:nvPr>
            <p:ph type="dt" sz="half" idx="10"/>
          </p:nvPr>
        </p:nvSpPr>
        <p:spPr/>
        <p:txBody>
          <a:bodyPr/>
          <a:lstStyle/>
          <a:p>
            <a:fld id="{1D8BD707-D9CF-40AE-B4C6-C98DA3205C09}" type="datetimeFigureOut">
              <a:rPr lang="en-US" smtClean="0"/>
              <a:pPr/>
              <a:t>11/30/25</a:t>
            </a:fld>
            <a:endParaRPr lang="en-US"/>
          </a:p>
        </p:txBody>
      </p:sp>
      <p:sp>
        <p:nvSpPr>
          <p:cNvPr id="6" name="Alt Bilgi Yer Tutucusu 5">
            <a:extLst>
              <a:ext uri="{FF2B5EF4-FFF2-40B4-BE49-F238E27FC236}">
                <a16:creationId xmlns:a16="http://schemas.microsoft.com/office/drawing/2014/main" id="{4BB801DE-251D-1806-BEDD-4731B694977C}"/>
              </a:ext>
            </a:extLst>
          </p:cNvPr>
          <p:cNvSpPr>
            <a:spLocks noGrp="1"/>
          </p:cNvSpPr>
          <p:nvPr>
            <p:ph type="ftr" sz="quarter" idx="11"/>
          </p:nvPr>
        </p:nvSpPr>
        <p:spPr/>
        <p:txBody>
          <a:bodyPr/>
          <a:lstStyle/>
          <a:p>
            <a:endParaRPr lang="en-US"/>
          </a:p>
        </p:txBody>
      </p:sp>
      <p:sp>
        <p:nvSpPr>
          <p:cNvPr id="7" name="Slayt Numarası Yer Tutucusu 6">
            <a:extLst>
              <a:ext uri="{FF2B5EF4-FFF2-40B4-BE49-F238E27FC236}">
                <a16:creationId xmlns:a16="http://schemas.microsoft.com/office/drawing/2014/main" id="{4F2F2EC5-54F3-2AA9-5FD8-1DBCD94F8806}"/>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21227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0786BE1D-0CF4-E701-4F3F-8595F3F829C7}"/>
              </a:ext>
            </a:extLst>
          </p:cNvPr>
          <p:cNvSpPr>
            <a:spLocks noGrp="1"/>
          </p:cNvSpPr>
          <p:nvPr>
            <p:ph type="title"/>
          </p:nvPr>
        </p:nvSpPr>
        <p:spPr>
          <a:xfrm>
            <a:off x="1259683" y="685800"/>
            <a:ext cx="5898356" cy="2400300"/>
          </a:xfrm>
        </p:spPr>
        <p:txBody>
          <a:bodyPr anchor="b"/>
          <a:lstStyle>
            <a:lvl1pPr>
              <a:defRPr sz="4800"/>
            </a:lvl1pPr>
          </a:lstStyle>
          <a:p>
            <a:r>
              <a:rPr lang="tr-TR"/>
              <a:t>Asıl başlık stilini düzenlemek için tıklayın</a:t>
            </a:r>
          </a:p>
        </p:txBody>
      </p:sp>
      <p:sp>
        <p:nvSpPr>
          <p:cNvPr id="3" name="Resim Yer Tutucusu 2">
            <a:extLst>
              <a:ext uri="{FF2B5EF4-FFF2-40B4-BE49-F238E27FC236}">
                <a16:creationId xmlns:a16="http://schemas.microsoft.com/office/drawing/2014/main" id="{8C748918-402E-9A12-78E6-40C0FED93C59}"/>
              </a:ext>
            </a:extLst>
          </p:cNvPr>
          <p:cNvSpPr>
            <a:spLocks noGrp="1"/>
          </p:cNvSpPr>
          <p:nvPr>
            <p:ph type="pic" idx="1"/>
          </p:nvPr>
        </p:nvSpPr>
        <p:spPr>
          <a:xfrm>
            <a:off x="7774782" y="1481138"/>
            <a:ext cx="9258300" cy="7310438"/>
          </a:xfrm>
        </p:spPr>
        <p:txBody>
          <a:bodyPr/>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endParaRPr lang="tr-TR"/>
          </a:p>
        </p:txBody>
      </p:sp>
      <p:sp>
        <p:nvSpPr>
          <p:cNvPr id="4" name="Metin Yer Tutucusu 3">
            <a:extLst>
              <a:ext uri="{FF2B5EF4-FFF2-40B4-BE49-F238E27FC236}">
                <a16:creationId xmlns:a16="http://schemas.microsoft.com/office/drawing/2014/main" id="{A13AE3D1-38AA-A0DA-1A06-373F29ABE5BF}"/>
              </a:ext>
            </a:extLst>
          </p:cNvPr>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A0DCB65C-605E-EA21-833F-949A2F1EB020}"/>
              </a:ext>
            </a:extLst>
          </p:cNvPr>
          <p:cNvSpPr>
            <a:spLocks noGrp="1"/>
          </p:cNvSpPr>
          <p:nvPr>
            <p:ph type="dt" sz="half" idx="10"/>
          </p:nvPr>
        </p:nvSpPr>
        <p:spPr/>
        <p:txBody>
          <a:bodyPr/>
          <a:lstStyle/>
          <a:p>
            <a:fld id="{1D8BD707-D9CF-40AE-B4C6-C98DA3205C09}" type="datetimeFigureOut">
              <a:rPr lang="en-US" smtClean="0"/>
              <a:pPr/>
              <a:t>11/30/25</a:t>
            </a:fld>
            <a:endParaRPr lang="en-US"/>
          </a:p>
        </p:txBody>
      </p:sp>
      <p:sp>
        <p:nvSpPr>
          <p:cNvPr id="6" name="Alt Bilgi Yer Tutucusu 5">
            <a:extLst>
              <a:ext uri="{FF2B5EF4-FFF2-40B4-BE49-F238E27FC236}">
                <a16:creationId xmlns:a16="http://schemas.microsoft.com/office/drawing/2014/main" id="{3F1123E5-D59C-50F5-3772-08D46F1D415A}"/>
              </a:ext>
            </a:extLst>
          </p:cNvPr>
          <p:cNvSpPr>
            <a:spLocks noGrp="1"/>
          </p:cNvSpPr>
          <p:nvPr>
            <p:ph type="ftr" sz="quarter" idx="11"/>
          </p:nvPr>
        </p:nvSpPr>
        <p:spPr/>
        <p:txBody>
          <a:bodyPr/>
          <a:lstStyle/>
          <a:p>
            <a:endParaRPr lang="en-US"/>
          </a:p>
        </p:txBody>
      </p:sp>
      <p:sp>
        <p:nvSpPr>
          <p:cNvPr id="7" name="Slayt Numarası Yer Tutucusu 6">
            <a:extLst>
              <a:ext uri="{FF2B5EF4-FFF2-40B4-BE49-F238E27FC236}">
                <a16:creationId xmlns:a16="http://schemas.microsoft.com/office/drawing/2014/main" id="{0CB2D1E7-3410-B50C-36A7-BE0445DAB369}"/>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5800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758595BB-D7E9-E4CF-3299-B465B753ADF1}"/>
              </a:ext>
            </a:extLst>
          </p:cNvPr>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a16="http://schemas.microsoft.com/office/drawing/2014/main" id="{EA9553ED-A571-E016-AC64-AE93094719C8}"/>
              </a:ext>
            </a:extLst>
          </p:cNvPr>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1B17F50C-92F6-EA68-05A8-850421DC4240}"/>
              </a:ext>
            </a:extLst>
          </p:cNvPr>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fld id="{1D8BD707-D9CF-40AE-B4C6-C98DA3205C09}" type="datetimeFigureOut">
              <a:rPr lang="en-US" smtClean="0"/>
              <a:pPr/>
              <a:t>11/30/25</a:t>
            </a:fld>
            <a:endParaRPr lang="en-US"/>
          </a:p>
        </p:txBody>
      </p:sp>
      <p:sp>
        <p:nvSpPr>
          <p:cNvPr id="5" name="Alt Bilgi Yer Tutucusu 4">
            <a:extLst>
              <a:ext uri="{FF2B5EF4-FFF2-40B4-BE49-F238E27FC236}">
                <a16:creationId xmlns:a16="http://schemas.microsoft.com/office/drawing/2014/main" id="{B5AB5FAA-A9CE-3F0F-E776-8E4A63A1C734}"/>
              </a:ext>
            </a:extLst>
          </p:cNvPr>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82000"/>
                  </a:schemeClr>
                </a:solidFill>
              </a:defRPr>
            </a:lvl1pPr>
          </a:lstStyle>
          <a:p>
            <a:endParaRPr lang="en-US"/>
          </a:p>
        </p:txBody>
      </p:sp>
      <p:sp>
        <p:nvSpPr>
          <p:cNvPr id="6" name="Slayt Numarası Yer Tutucusu 5">
            <a:extLst>
              <a:ext uri="{FF2B5EF4-FFF2-40B4-BE49-F238E27FC236}">
                <a16:creationId xmlns:a16="http://schemas.microsoft.com/office/drawing/2014/main" id="{610CDAB0-0310-8DC0-DE8E-1A9128A13721}"/>
              </a:ext>
            </a:extLst>
          </p:cNvPr>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82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8555602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tr-TR"/>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6.webp"/><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mailto:atalayybuket@gmail.com" TargetMode="External"/><Relationship Id="rId2" Type="http://schemas.openxmlformats.org/officeDocument/2006/relationships/hyperlink" Target="mailto:cetinkayaarda2323@gmail.com" TargetMode="External"/><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6" name="TextBox 7">
            <a:extLst>
              <a:ext uri="{FF2B5EF4-FFF2-40B4-BE49-F238E27FC236}">
                <a16:creationId xmlns:a16="http://schemas.microsoft.com/office/drawing/2014/main" id="{E3E2412B-D699-0419-F709-80CE39566A15}"/>
              </a:ext>
            </a:extLst>
          </p:cNvPr>
          <p:cNvSpPr txBox="1"/>
          <p:nvPr/>
        </p:nvSpPr>
        <p:spPr>
          <a:xfrm>
            <a:off x="3386803" y="3177674"/>
            <a:ext cx="12299856" cy="1051442"/>
          </a:xfrm>
          <a:prstGeom prst="rect">
            <a:avLst/>
          </a:prstGeom>
        </p:spPr>
        <p:txBody>
          <a:bodyPr wrap="square" lIns="0" tIns="0" rIns="0" bIns="0" rtlCol="0" anchor="t">
            <a:spAutoFit/>
          </a:bodyPr>
          <a:lstStyle/>
          <a:p>
            <a:pPr algn="l">
              <a:lnSpc>
                <a:spcPts val="4200"/>
              </a:lnSpc>
            </a:pPr>
            <a:endParaRPr lang="en-US" sz="2300">
              <a:solidFill>
                <a:srgbClr val="000000"/>
              </a:solidFill>
              <a:latin typeface="Times New Roman" panose="02020603050405020304" pitchFamily="18" charset="0"/>
              <a:ea typeface="Times New Roman MT"/>
              <a:cs typeface="Times New Roman" panose="02020603050405020304" pitchFamily="18" charset="0"/>
              <a:sym typeface="Times New Roman MT"/>
            </a:endParaRPr>
          </a:p>
          <a:p>
            <a:pPr algn="l">
              <a:lnSpc>
                <a:spcPts val="4174"/>
              </a:lnSpc>
            </a:pPr>
            <a:endParaRPr lang="en-US" sz="3000">
              <a:solidFill>
                <a:srgbClr val="000000"/>
              </a:solidFill>
              <a:latin typeface="Times New Roman MT"/>
              <a:ea typeface="Times New Roman MT"/>
              <a:cs typeface="Times New Roman MT"/>
              <a:sym typeface="Times New Roman MT"/>
            </a:endParaRPr>
          </a:p>
        </p:txBody>
      </p:sp>
      <p:sp>
        <p:nvSpPr>
          <p:cNvPr id="5" name="TextBox 2">
            <a:extLst>
              <a:ext uri="{FF2B5EF4-FFF2-40B4-BE49-F238E27FC236}">
                <a16:creationId xmlns:a16="http://schemas.microsoft.com/office/drawing/2014/main" id="{AAA6BD46-636F-9960-627C-FFC4398DC48F}"/>
              </a:ext>
            </a:extLst>
          </p:cNvPr>
          <p:cNvSpPr txBox="1"/>
          <p:nvPr/>
        </p:nvSpPr>
        <p:spPr>
          <a:xfrm>
            <a:off x="3886716" y="3795597"/>
            <a:ext cx="11587011" cy="1256754"/>
          </a:xfrm>
          <a:prstGeom prst="rect">
            <a:avLst/>
          </a:prstGeom>
        </p:spPr>
        <p:txBody>
          <a:bodyPr wrap="square" lIns="0" tIns="0" rIns="0" bIns="0" rtlCol="0" anchor="t">
            <a:spAutoFit/>
          </a:bodyPr>
          <a:lstStyle/>
          <a:p>
            <a:pPr algn="l">
              <a:lnSpc>
                <a:spcPts val="4884"/>
              </a:lnSpc>
            </a:pPr>
            <a:r>
              <a:rPr lang="tr-TR" sz="4400" b="1">
                <a:latin typeface="Times New Roman" panose="02020603050405020304" pitchFamily="18" charset="0"/>
                <a:ea typeface="Lovelo"/>
                <a:cs typeface="Times New Roman" panose="02020603050405020304" pitchFamily="18" charset="0"/>
                <a:sym typeface="Lovelo"/>
              </a:rPr>
              <a:t>KOZMİK PARÇACIK DEDEKSİYONU İÇİN PLASTİK SİNTİLATÖR SİSTEMİ TASARIMI</a:t>
            </a:r>
          </a:p>
        </p:txBody>
      </p:sp>
      <p:pic>
        <p:nvPicPr>
          <p:cNvPr id="7" name="Resim 6">
            <a:extLst>
              <a:ext uri="{FF2B5EF4-FFF2-40B4-BE49-F238E27FC236}">
                <a16:creationId xmlns:a16="http://schemas.microsoft.com/office/drawing/2014/main" id="{0F32FFC5-4645-1120-E1D3-5268520465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7665" y="455402"/>
            <a:ext cx="4078276" cy="968506"/>
          </a:xfrm>
          <a:prstGeom prst="rect">
            <a:avLst/>
          </a:prstGeom>
        </p:spPr>
      </p:pic>
      <p:pic>
        <p:nvPicPr>
          <p:cNvPr id="8" name="Resim 7">
            <a:extLst>
              <a:ext uri="{FF2B5EF4-FFF2-40B4-BE49-F238E27FC236}">
                <a16:creationId xmlns:a16="http://schemas.microsoft.com/office/drawing/2014/main" id="{B134322D-6372-8F20-548F-75E6EA2072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23549" y="8245410"/>
            <a:ext cx="2064451" cy="1720328"/>
          </a:xfrm>
          <a:prstGeom prst="rect">
            <a:avLst/>
          </a:prstGeom>
        </p:spPr>
      </p:pic>
      <p:sp>
        <p:nvSpPr>
          <p:cNvPr id="9" name="TextBox 2">
            <a:extLst>
              <a:ext uri="{FF2B5EF4-FFF2-40B4-BE49-F238E27FC236}">
                <a16:creationId xmlns:a16="http://schemas.microsoft.com/office/drawing/2014/main" id="{D0CECFBE-0343-C00A-9397-F7B2DB3B2790}"/>
              </a:ext>
            </a:extLst>
          </p:cNvPr>
          <p:cNvSpPr txBox="1"/>
          <p:nvPr/>
        </p:nvSpPr>
        <p:spPr>
          <a:xfrm>
            <a:off x="481960" y="9217103"/>
            <a:ext cx="12069564" cy="543162"/>
          </a:xfrm>
          <a:prstGeom prst="rect">
            <a:avLst/>
          </a:prstGeom>
          <a:noFill/>
        </p:spPr>
        <p:txBody>
          <a:bodyPr wrap="square" lIns="0" tIns="0" rIns="0" bIns="0" rtlCol="0" anchor="t">
            <a:spAutoFit/>
          </a:bodyPr>
          <a:lstStyle/>
          <a:p>
            <a:pPr algn="l">
              <a:lnSpc>
                <a:spcPts val="4884"/>
              </a:lnSpc>
            </a:pPr>
            <a:r>
              <a:rPr lang="tr-TR" sz="2400">
                <a:latin typeface="Times New Roman" panose="02020603050405020304" pitchFamily="18" charset="0"/>
                <a:ea typeface="Lovelo"/>
                <a:cs typeface="Times New Roman" panose="02020603050405020304" pitchFamily="18" charset="0"/>
                <a:sym typeface="Lovelo"/>
              </a:rPr>
              <a:t>30.11</a:t>
            </a:r>
            <a:r>
              <a:rPr lang="en-US" sz="2400">
                <a:latin typeface="Times New Roman" panose="02020603050405020304" pitchFamily="18" charset="0"/>
                <a:ea typeface="Lovelo"/>
                <a:cs typeface="Times New Roman" panose="02020603050405020304" pitchFamily="18" charset="0"/>
                <a:sym typeface="Lovelo"/>
              </a:rPr>
              <a:t>.2025</a:t>
            </a:r>
            <a:endParaRPr lang="en-US" sz="2400" b="1" i="1">
              <a:latin typeface="TT Drugs Bold Italics"/>
              <a:ea typeface="TT Drugs Bold Italics"/>
              <a:cs typeface="TT Drugs Bold Italics"/>
              <a:sym typeface="TT Drugs Bold Italics"/>
            </a:endParaRPr>
          </a:p>
        </p:txBody>
      </p:sp>
      <p:sp>
        <p:nvSpPr>
          <p:cNvPr id="10" name="TextBox 2">
            <a:extLst>
              <a:ext uri="{FF2B5EF4-FFF2-40B4-BE49-F238E27FC236}">
                <a16:creationId xmlns:a16="http://schemas.microsoft.com/office/drawing/2014/main" id="{A9DFB120-E69F-9DA5-5094-3C4579F2EB44}"/>
              </a:ext>
            </a:extLst>
          </p:cNvPr>
          <p:cNvSpPr txBox="1"/>
          <p:nvPr/>
        </p:nvSpPr>
        <p:spPr>
          <a:xfrm>
            <a:off x="6384879" y="5138738"/>
            <a:ext cx="7024396" cy="2524665"/>
          </a:xfrm>
          <a:prstGeom prst="rect">
            <a:avLst/>
          </a:prstGeom>
        </p:spPr>
        <p:txBody>
          <a:bodyPr wrap="square" lIns="0" tIns="0" rIns="0" bIns="0" rtlCol="0" anchor="t">
            <a:spAutoFit/>
          </a:bodyPr>
          <a:lstStyle/>
          <a:p>
            <a:pPr>
              <a:lnSpc>
                <a:spcPts val="4884"/>
              </a:lnSpc>
            </a:pPr>
            <a:r>
              <a:rPr lang="en-US" sz="3000">
                <a:latin typeface="Times New Roman" panose="02020603050405020304" pitchFamily="18" charset="0"/>
                <a:ea typeface="Lovelo"/>
                <a:cs typeface="Times New Roman" panose="02020603050405020304" pitchFamily="18" charset="0"/>
                <a:sym typeface="Lovelo"/>
              </a:rPr>
              <a:t>Buket ATALAY₁ , Arda </a:t>
            </a:r>
            <a:r>
              <a:rPr lang="tr-TR" sz="3000">
                <a:latin typeface="Times New Roman" panose="02020603050405020304" pitchFamily="18" charset="0"/>
                <a:ea typeface="Lovelo"/>
                <a:cs typeface="Times New Roman" panose="02020603050405020304" pitchFamily="18" charset="0"/>
                <a:sym typeface="Lovelo"/>
              </a:rPr>
              <a:t>ÇETİNKAYA₂</a:t>
            </a:r>
          </a:p>
          <a:p>
            <a:pPr>
              <a:lnSpc>
                <a:spcPts val="4884"/>
              </a:lnSpc>
            </a:pPr>
            <a:r>
              <a:rPr lang="tr-TR" sz="3000">
                <a:latin typeface="Times New Roman" panose="02020603050405020304" pitchFamily="18" charset="0"/>
                <a:ea typeface="Lovelo"/>
                <a:cs typeface="Times New Roman" panose="02020603050405020304" pitchFamily="18" charset="0"/>
                <a:sym typeface="Lovelo"/>
              </a:rPr>
              <a:t>₁Göztepe İhsan Kurşunoğlu Anadolu Lisesi ₂TED Darıca Koleji Anadolu Lisesi</a:t>
            </a:r>
          </a:p>
          <a:p>
            <a:pPr algn="l">
              <a:lnSpc>
                <a:spcPts val="5328"/>
              </a:lnSpc>
            </a:pPr>
            <a:endParaRPr lang="en-US" sz="4400" b="1" i="1">
              <a:solidFill>
                <a:srgbClr val="FFFFFF"/>
              </a:solidFill>
              <a:latin typeface="TT Drugs Bold Italics"/>
              <a:ea typeface="TT Drugs Bold Italics"/>
              <a:cs typeface="TT Drugs Bold Italics"/>
              <a:sym typeface="TT Drugs Bold Italics"/>
            </a:endParaRPr>
          </a:p>
        </p:txBody>
      </p:sp>
      <p:sp>
        <p:nvSpPr>
          <p:cNvPr id="11" name="Metin kutusu 10">
            <a:extLst>
              <a:ext uri="{FF2B5EF4-FFF2-40B4-BE49-F238E27FC236}">
                <a16:creationId xmlns:a16="http://schemas.microsoft.com/office/drawing/2014/main" id="{13819372-B2B8-C55C-E101-A661D0E2FCC4}"/>
              </a:ext>
            </a:extLst>
          </p:cNvPr>
          <p:cNvSpPr txBox="1"/>
          <p:nvPr/>
        </p:nvSpPr>
        <p:spPr>
          <a:xfrm>
            <a:off x="8555392" y="321262"/>
            <a:ext cx="9502025" cy="477054"/>
          </a:xfrm>
          <a:prstGeom prst="rect">
            <a:avLst/>
          </a:prstGeom>
          <a:noFill/>
        </p:spPr>
        <p:txBody>
          <a:bodyPr wrap="none" rtlCol="0">
            <a:spAutoFit/>
          </a:bodyPr>
          <a:lstStyle/>
          <a:p>
            <a:r>
              <a:rPr lang="tr-TR" sz="2500">
                <a:latin typeface="Times New Roman" panose="02020603050405020304" pitchFamily="18" charset="0"/>
                <a:cs typeface="Times New Roman" panose="02020603050405020304" pitchFamily="18" charset="0"/>
              </a:rPr>
              <a:t>6. Parçacık Hızlandırıcıları ve </a:t>
            </a:r>
            <a:r>
              <a:rPr lang="tr-TR" sz="2500" err="1">
                <a:latin typeface="Times New Roman" panose="02020603050405020304" pitchFamily="18" charset="0"/>
                <a:cs typeface="Times New Roman" panose="02020603050405020304" pitchFamily="18" charset="0"/>
              </a:rPr>
              <a:t>Algıçları</a:t>
            </a:r>
            <a:r>
              <a:rPr lang="tr-TR" sz="2500">
                <a:latin typeface="Times New Roman" panose="02020603050405020304" pitchFamily="18" charset="0"/>
                <a:cs typeface="Times New Roman" panose="02020603050405020304" pitchFamily="18" charset="0"/>
              </a:rPr>
              <a:t> Yerel Altyapı ve Ar-</a:t>
            </a:r>
            <a:r>
              <a:rPr lang="tr-TR" sz="2500" err="1">
                <a:latin typeface="Times New Roman" panose="02020603050405020304" pitchFamily="18" charset="0"/>
                <a:cs typeface="Times New Roman" panose="02020603050405020304" pitchFamily="18" charset="0"/>
              </a:rPr>
              <a:t>Ge</a:t>
            </a:r>
            <a:r>
              <a:rPr lang="tr-TR" sz="2500">
                <a:latin typeface="Times New Roman" panose="02020603050405020304" pitchFamily="18" charset="0"/>
                <a:cs typeface="Times New Roman" panose="02020603050405020304" pitchFamily="18" charset="0"/>
              </a:rPr>
              <a:t> Çalıştayı</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Freeform 3"/>
          <p:cNvSpPr/>
          <p:nvPr/>
        </p:nvSpPr>
        <p:spPr>
          <a:xfrm>
            <a:off x="2601342" y="4512309"/>
            <a:ext cx="6054719" cy="1161803"/>
          </a:xfrm>
          <a:custGeom>
            <a:avLst/>
            <a:gdLst/>
            <a:ahLst/>
            <a:cxnLst/>
            <a:rect l="l" t="t" r="r" b="b"/>
            <a:pathLst>
              <a:path w="6054719" h="1161803">
                <a:moveTo>
                  <a:pt x="0" y="0"/>
                </a:moveTo>
                <a:lnTo>
                  <a:pt x="6054720" y="0"/>
                </a:lnTo>
                <a:lnTo>
                  <a:pt x="6054720" y="1161803"/>
                </a:lnTo>
                <a:lnTo>
                  <a:pt x="0" y="1161803"/>
                </a:lnTo>
                <a:lnTo>
                  <a:pt x="0" y="0"/>
                </a:lnTo>
                <a:close/>
              </a:path>
            </a:pathLst>
          </a:custGeom>
          <a:blipFill>
            <a:blip r:embed="rId2"/>
            <a:stretch>
              <a:fillRect l="-20125" r="-17391"/>
            </a:stretch>
          </a:blipFill>
        </p:spPr>
        <p:txBody>
          <a:bodyPr/>
          <a:lstStyle/>
          <a:p>
            <a:endParaRPr lang="tr-TR"/>
          </a:p>
        </p:txBody>
      </p:sp>
      <p:sp>
        <p:nvSpPr>
          <p:cNvPr id="4" name="TextBox 4"/>
          <p:cNvSpPr txBox="1"/>
          <p:nvPr/>
        </p:nvSpPr>
        <p:spPr>
          <a:xfrm>
            <a:off x="2601342" y="1204718"/>
            <a:ext cx="7697596" cy="602986"/>
          </a:xfrm>
          <a:prstGeom prst="rect">
            <a:avLst/>
          </a:prstGeom>
        </p:spPr>
        <p:txBody>
          <a:bodyPr lIns="0" tIns="0" rIns="0" bIns="0" rtlCol="0" anchor="t">
            <a:spAutoFit/>
          </a:bodyPr>
          <a:lstStyle/>
          <a:p>
            <a:pPr lvl="0">
              <a:lnSpc>
                <a:spcPts val="4967"/>
              </a:lnSpc>
              <a:spcBef>
                <a:spcPct val="0"/>
              </a:spcBef>
            </a:pP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Zamanlama</a:t>
            </a:r>
            <a:r>
              <a:rPr lang="en-US" sz="4139" b="1">
                <a:solidFill>
                  <a:srgbClr val="000000"/>
                </a:solidFill>
                <a:latin typeface="Times New Roman" panose="02020603050405020304" pitchFamily="18" charset="0"/>
                <a:ea typeface="TT Drugs"/>
                <a:cs typeface="Times New Roman" panose="02020603050405020304" pitchFamily="18" charset="0"/>
                <a:sym typeface="TT Drugs"/>
              </a:rPr>
              <a:t> </a:t>
            </a: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Çözünürlüğü</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p:txBody>
      </p:sp>
      <p:sp>
        <p:nvSpPr>
          <p:cNvPr id="5" name="TextBox 5"/>
          <p:cNvSpPr txBox="1"/>
          <p:nvPr/>
        </p:nvSpPr>
        <p:spPr>
          <a:xfrm>
            <a:off x="832315" y="855468"/>
            <a:ext cx="258084"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10</a:t>
            </a:r>
            <a:endParaRPr lang="en-US" sz="2000" dirty="0">
              <a:solidFill>
                <a:srgbClr val="7F2218"/>
              </a:solidFill>
              <a:latin typeface="TT Interphases"/>
              <a:ea typeface="TT Interphases"/>
              <a:cs typeface="TT Interphases"/>
              <a:sym typeface="TT Interphases"/>
            </a:endParaRPr>
          </a:p>
        </p:txBody>
      </p:sp>
      <p:sp>
        <p:nvSpPr>
          <p:cNvPr id="6" name="TextBox 6"/>
          <p:cNvSpPr txBox="1"/>
          <p:nvPr/>
        </p:nvSpPr>
        <p:spPr>
          <a:xfrm>
            <a:off x="2601342" y="2340382"/>
            <a:ext cx="11042973" cy="1590051"/>
          </a:xfrm>
          <a:prstGeom prst="rect">
            <a:avLst/>
          </a:prstGeom>
        </p:spPr>
        <p:txBody>
          <a:bodyPr lIns="0" tIns="0" rIns="0" bIns="0" rtlCol="0" anchor="t">
            <a:spAutoFit/>
          </a:bodyPr>
          <a:lstStyle/>
          <a:p>
            <a:pPr>
              <a:lnSpc>
                <a:spcPts val="4174"/>
              </a:lnSpc>
            </a:pPr>
            <a:r>
              <a:rPr lang="en-US" sz="3000">
                <a:solidFill>
                  <a:srgbClr val="000000"/>
                </a:solidFill>
                <a:latin typeface="Times New Roman MT"/>
                <a:ea typeface="Times New Roman MT"/>
                <a:cs typeface="Times New Roman MT"/>
                <a:sym typeface="Times New Roman MT"/>
              </a:rPr>
              <a:t>Yüksek zaman </a:t>
            </a:r>
            <a:r>
              <a:rPr lang="en-US" sz="3000" err="1">
                <a:solidFill>
                  <a:srgbClr val="000000"/>
                </a:solidFill>
                <a:latin typeface="Times New Roman MT"/>
                <a:ea typeface="Times New Roman MT"/>
                <a:cs typeface="Times New Roman MT"/>
                <a:sym typeface="Times New Roman MT"/>
              </a:rPr>
              <a:t>çözünürlüğü</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uçuş</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süresi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ölçümleri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için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hayati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önem</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taşır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Hızlı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bozulma</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süreleri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titreşimi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en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aza</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indirerek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parçacık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fiziği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deneylerinde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eşzamanlılık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algılamasını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mümkün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kılar</a:t>
            </a:r>
            <a:r>
              <a:rPr lang="en-US" sz="3000">
                <a:solidFill>
                  <a:srgbClr val="000000"/>
                </a:solidFill>
                <a:latin typeface="Times New Roman MT"/>
                <a:ea typeface="Times New Roman MT"/>
                <a:cs typeface="Times New Roman MT"/>
                <a:sym typeface="Times New Roman MT"/>
              </a:rPr>
              <a:t>.</a:t>
            </a:r>
          </a:p>
        </p:txBody>
      </p:sp>
      <p:sp>
        <p:nvSpPr>
          <p:cNvPr id="7" name="TextBox 7"/>
          <p:cNvSpPr txBox="1"/>
          <p:nvPr/>
        </p:nvSpPr>
        <p:spPr>
          <a:xfrm>
            <a:off x="2601342" y="7118430"/>
            <a:ext cx="11042973" cy="519373"/>
          </a:xfrm>
          <a:prstGeom prst="rect">
            <a:avLst/>
          </a:prstGeom>
        </p:spPr>
        <p:txBody>
          <a:bodyPr lIns="0" tIns="0" rIns="0" bIns="0" rtlCol="0" anchor="t">
            <a:spAutoFit/>
          </a:bodyPr>
          <a:lstStyle/>
          <a:p>
            <a:pPr>
              <a:lnSpc>
                <a:spcPts val="4174"/>
              </a:lnSpc>
            </a:pPr>
            <a:r>
              <a:rPr lang="en-US" sz="3000">
                <a:solidFill>
                  <a:srgbClr val="000000"/>
                </a:solidFill>
                <a:latin typeface="Times New Roman MT"/>
                <a:ea typeface="Times New Roman MT"/>
                <a:cs typeface="Times New Roman MT"/>
                <a:sym typeface="Times New Roman MT"/>
              </a:rPr>
              <a:t>1-2 ns </a:t>
            </a:r>
            <a:r>
              <a:rPr lang="en-US" sz="3000" err="1">
                <a:solidFill>
                  <a:srgbClr val="000000"/>
                </a:solidFill>
                <a:latin typeface="Times New Roman MT"/>
                <a:ea typeface="Times New Roman MT"/>
                <a:cs typeface="Times New Roman MT"/>
                <a:sym typeface="Times New Roman MT"/>
              </a:rPr>
              <a:t>toplam</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çözünürlük</a:t>
            </a:r>
            <a:r>
              <a:rPr lang="en-US" sz="3000">
                <a:solidFill>
                  <a:srgbClr val="000000"/>
                </a:solidFill>
                <a:latin typeface="Times New Roman MT"/>
                <a:ea typeface="Times New Roman MT"/>
                <a:cs typeface="Times New Roman MT"/>
                <a:sym typeface="Times New Roman MT"/>
              </a:rPr>
              <a:t> → </a:t>
            </a:r>
            <a:r>
              <a:rPr lang="en-US" sz="3000" err="1">
                <a:solidFill>
                  <a:srgbClr val="000000"/>
                </a:solidFill>
                <a:latin typeface="Times New Roman MT"/>
                <a:ea typeface="Times New Roman MT"/>
                <a:cs typeface="Times New Roman MT"/>
                <a:sym typeface="Times New Roman MT"/>
              </a:rPr>
              <a:t>hassas</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müon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zamanlaması</a:t>
            </a:r>
            <a:endParaRPr lang="en-US" sz="3000">
              <a:solidFill>
                <a:srgbClr val="000000"/>
              </a:solidFill>
              <a:latin typeface="Times New Roman MT"/>
              <a:ea typeface="Times New Roman MT"/>
              <a:cs typeface="Times New Roman MT"/>
              <a:sym typeface="Times New Roman MT"/>
            </a:endParaRPr>
          </a:p>
        </p:txBody>
      </p:sp>
      <p:sp>
        <p:nvSpPr>
          <p:cNvPr id="8" name="TextBox 8"/>
          <p:cNvSpPr txBox="1"/>
          <p:nvPr/>
        </p:nvSpPr>
        <p:spPr>
          <a:xfrm>
            <a:off x="2601342" y="6094379"/>
            <a:ext cx="11042973" cy="519373"/>
          </a:xfrm>
          <a:prstGeom prst="rect">
            <a:avLst/>
          </a:prstGeom>
        </p:spPr>
        <p:txBody>
          <a:bodyPr lIns="0" tIns="0" rIns="0" bIns="0" rtlCol="0" anchor="t">
            <a:spAutoFit/>
          </a:bodyPr>
          <a:lstStyle/>
          <a:p>
            <a:pPr>
              <a:lnSpc>
                <a:spcPts val="4200"/>
              </a:lnSpc>
            </a:pPr>
            <a:r>
              <a:rPr lang="en-US" sz="3000">
                <a:solidFill>
                  <a:srgbClr val="000000"/>
                </a:solidFill>
                <a:latin typeface="Times New Roman MT"/>
                <a:ea typeface="Times New Roman MT"/>
                <a:cs typeface="Times New Roman MT"/>
                <a:sym typeface="Times New Roman MT"/>
              </a:rPr>
              <a:t>PPO–POPOP:</a:t>
            </a:r>
            <a:r>
              <a:rPr lang="tr-TR" sz="3000">
                <a:solidFill>
                  <a:srgbClr val="000000"/>
                </a:solidFill>
                <a:latin typeface="Times New Roman MT"/>
                <a:ea typeface="Times New Roman MT"/>
                <a:cs typeface="Times New Roman MT"/>
                <a:sym typeface="Times New Roman MT"/>
              </a:rPr>
              <a:t> nanosaniye floresans.</a:t>
            </a:r>
            <a:endParaRPr lang="en-US" sz="3000">
              <a:solidFill>
                <a:srgbClr val="000000"/>
              </a:solidFill>
              <a:latin typeface="Times New Roman MT"/>
              <a:ea typeface="Times New Roman MT"/>
              <a:cs typeface="Times New Roman MT"/>
              <a:sym typeface="Times New Roman M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Freeform 3"/>
          <p:cNvSpPr/>
          <p:nvPr/>
        </p:nvSpPr>
        <p:spPr>
          <a:xfrm>
            <a:off x="3078633" y="4187187"/>
            <a:ext cx="5044196" cy="1332088"/>
          </a:xfrm>
          <a:custGeom>
            <a:avLst/>
            <a:gdLst/>
            <a:ahLst/>
            <a:cxnLst/>
            <a:rect l="l" t="t" r="r" b="b"/>
            <a:pathLst>
              <a:path w="5044196" h="1332088">
                <a:moveTo>
                  <a:pt x="0" y="0"/>
                </a:moveTo>
                <a:lnTo>
                  <a:pt x="5044196" y="0"/>
                </a:lnTo>
                <a:lnTo>
                  <a:pt x="5044196" y="1332088"/>
                </a:lnTo>
                <a:lnTo>
                  <a:pt x="0" y="1332088"/>
                </a:lnTo>
                <a:lnTo>
                  <a:pt x="0" y="0"/>
                </a:lnTo>
                <a:close/>
              </a:path>
            </a:pathLst>
          </a:custGeom>
          <a:blipFill>
            <a:blip r:embed="rId2"/>
            <a:stretch>
              <a:fillRect l="-44118" r="-35179"/>
            </a:stretch>
          </a:blipFill>
        </p:spPr>
        <p:txBody>
          <a:bodyPr/>
          <a:lstStyle/>
          <a:p>
            <a:endParaRPr lang="tr-TR"/>
          </a:p>
        </p:txBody>
      </p:sp>
      <p:sp>
        <p:nvSpPr>
          <p:cNvPr id="4" name="TextBox 4"/>
          <p:cNvSpPr txBox="1"/>
          <p:nvPr/>
        </p:nvSpPr>
        <p:spPr>
          <a:xfrm>
            <a:off x="2601342" y="1204718"/>
            <a:ext cx="7697596" cy="602986"/>
          </a:xfrm>
          <a:prstGeom prst="rect">
            <a:avLst/>
          </a:prstGeom>
        </p:spPr>
        <p:txBody>
          <a:bodyPr lIns="0" tIns="0" rIns="0" bIns="0" rtlCol="0" anchor="t">
            <a:spAutoFit/>
          </a:bodyPr>
          <a:lstStyle/>
          <a:p>
            <a:pPr lvl="0">
              <a:lnSpc>
                <a:spcPts val="4967"/>
              </a:lnSpc>
              <a:spcBef>
                <a:spcPct val="0"/>
              </a:spcBef>
            </a:pPr>
            <a:r>
              <a:rPr lang="en-US" sz="4139" b="1">
                <a:solidFill>
                  <a:srgbClr val="000000"/>
                </a:solidFill>
                <a:latin typeface="Times New Roman" panose="02020603050405020304" pitchFamily="18" charset="0"/>
                <a:ea typeface="TT Drugs"/>
                <a:cs typeface="Times New Roman" panose="02020603050405020304" pitchFamily="18" charset="0"/>
                <a:sym typeface="TT Drugs"/>
              </a:rPr>
              <a:t>Foton </a:t>
            </a: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Verimliliği</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p:txBody>
      </p:sp>
      <p:sp>
        <p:nvSpPr>
          <p:cNvPr id="5" name="TextBox 5"/>
          <p:cNvSpPr txBox="1"/>
          <p:nvPr/>
        </p:nvSpPr>
        <p:spPr>
          <a:xfrm>
            <a:off x="892726" y="855468"/>
            <a:ext cx="173125"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11</a:t>
            </a:r>
            <a:endParaRPr lang="en-US" sz="2000" dirty="0">
              <a:solidFill>
                <a:srgbClr val="7F2218"/>
              </a:solidFill>
              <a:latin typeface="TT Interphases"/>
              <a:ea typeface="TT Interphases"/>
              <a:cs typeface="TT Interphases"/>
              <a:sym typeface="TT Interphases"/>
            </a:endParaRPr>
          </a:p>
        </p:txBody>
      </p:sp>
      <p:sp>
        <p:nvSpPr>
          <p:cNvPr id="6" name="TextBox 6"/>
          <p:cNvSpPr txBox="1"/>
          <p:nvPr/>
        </p:nvSpPr>
        <p:spPr>
          <a:xfrm>
            <a:off x="2601342" y="2340382"/>
            <a:ext cx="11042973" cy="1590051"/>
          </a:xfrm>
          <a:prstGeom prst="rect">
            <a:avLst/>
          </a:prstGeom>
        </p:spPr>
        <p:txBody>
          <a:bodyPr lIns="0" tIns="0" rIns="0" bIns="0" rtlCol="0" anchor="t">
            <a:spAutoFit/>
          </a:bodyPr>
          <a:lstStyle/>
          <a:p>
            <a:pPr>
              <a:lnSpc>
                <a:spcPts val="4174"/>
              </a:lnSpc>
            </a:pPr>
            <a:r>
              <a:rPr lang="en-US" sz="3000">
                <a:solidFill>
                  <a:srgbClr val="000000"/>
                </a:solidFill>
                <a:latin typeface="Times New Roman MT"/>
                <a:ea typeface="Times New Roman MT"/>
                <a:cs typeface="Times New Roman MT"/>
                <a:sym typeface="Times New Roman MT"/>
              </a:rPr>
              <a:t>LY, </a:t>
            </a:r>
            <a:r>
              <a:rPr lang="en-US" sz="3000" err="1">
                <a:solidFill>
                  <a:srgbClr val="000000"/>
                </a:solidFill>
                <a:latin typeface="Times New Roman MT"/>
                <a:ea typeface="Times New Roman MT"/>
                <a:cs typeface="Times New Roman MT"/>
                <a:sym typeface="Times New Roman MT"/>
              </a:rPr>
              <a:t>enerji-foton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dönüşümünü</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niceliksel</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olarak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ölçer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Optimizasyon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düşük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enerjili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müon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sinyalleri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için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kritik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öneme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sahip</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termalizasyon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ve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kendi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kendine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emilim</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kaynaklı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kayıpları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azaltır</a:t>
            </a:r>
            <a:r>
              <a:rPr lang="en-US" sz="3000">
                <a:solidFill>
                  <a:srgbClr val="000000"/>
                </a:solidFill>
                <a:latin typeface="Times New Roman MT"/>
                <a:ea typeface="Times New Roman MT"/>
                <a:cs typeface="Times New Roman MT"/>
                <a:sym typeface="Times New Roman MT"/>
              </a:rPr>
              <a:t>.</a:t>
            </a:r>
          </a:p>
        </p:txBody>
      </p:sp>
      <p:sp>
        <p:nvSpPr>
          <p:cNvPr id="7" name="TextBox 7"/>
          <p:cNvSpPr txBox="1"/>
          <p:nvPr/>
        </p:nvSpPr>
        <p:spPr>
          <a:xfrm>
            <a:off x="2601342" y="5739937"/>
            <a:ext cx="11042973" cy="1638527"/>
          </a:xfrm>
          <a:prstGeom prst="rect">
            <a:avLst/>
          </a:prstGeom>
        </p:spPr>
        <p:txBody>
          <a:bodyPr lIns="0" tIns="0" rIns="0" bIns="0" rtlCol="0" anchor="t">
            <a:spAutoFit/>
          </a:bodyPr>
          <a:lstStyle/>
          <a:p>
            <a:pPr algn="l">
              <a:lnSpc>
                <a:spcPts val="4200"/>
              </a:lnSpc>
            </a:pPr>
            <a:r>
              <a:rPr lang="en-US" sz="3000">
                <a:solidFill>
                  <a:srgbClr val="000000"/>
                </a:solidFill>
                <a:latin typeface="Times New Roman MT"/>
                <a:ea typeface="Times New Roman MT"/>
                <a:cs typeface="Times New Roman MT"/>
                <a:sym typeface="Times New Roman MT"/>
              </a:rPr>
              <a:t>PPO–POPOP → 85–90% QE.</a:t>
            </a:r>
          </a:p>
          <a:p>
            <a:pPr algn="l">
              <a:lnSpc>
                <a:spcPts val="4200"/>
              </a:lnSpc>
            </a:pPr>
            <a:r>
              <a:rPr lang="tr-TR" sz="3000">
                <a:solidFill>
                  <a:srgbClr val="000000"/>
                </a:solidFill>
                <a:latin typeface="Times New Roman MT"/>
                <a:ea typeface="Times New Roman MT"/>
                <a:cs typeface="Times New Roman MT"/>
                <a:sym typeface="Times New Roman MT"/>
              </a:rPr>
              <a:t>Sonuç</a:t>
            </a:r>
            <a:r>
              <a:rPr lang="en-US" sz="3000">
                <a:solidFill>
                  <a:srgbClr val="000000"/>
                </a:solidFill>
                <a:latin typeface="Times New Roman MT"/>
                <a:ea typeface="Times New Roman MT"/>
                <a:cs typeface="Times New Roman MT"/>
                <a:sym typeface="Times New Roman MT"/>
              </a:rPr>
              <a:t>: 8000–10000 </a:t>
            </a:r>
            <a:r>
              <a:rPr lang="en-US" sz="3000" err="1">
                <a:solidFill>
                  <a:srgbClr val="000000"/>
                </a:solidFill>
                <a:latin typeface="Times New Roman MT"/>
                <a:ea typeface="Times New Roman MT"/>
                <a:cs typeface="Times New Roman MT"/>
                <a:sym typeface="Times New Roman MT"/>
              </a:rPr>
              <a:t>ph</a:t>
            </a:r>
            <a:r>
              <a:rPr lang="en-US" sz="3000">
                <a:solidFill>
                  <a:srgbClr val="000000"/>
                </a:solidFill>
                <a:latin typeface="Times New Roman MT"/>
                <a:ea typeface="Times New Roman MT"/>
                <a:cs typeface="Times New Roman MT"/>
                <a:sym typeface="Times New Roman MT"/>
              </a:rPr>
              <a:t>/MeV.</a:t>
            </a:r>
          </a:p>
          <a:p>
            <a:pPr algn="l">
              <a:lnSpc>
                <a:spcPts val="4174"/>
              </a:lnSpc>
            </a:pPr>
            <a:endParaRPr lang="en-US" sz="3000">
              <a:solidFill>
                <a:srgbClr val="000000"/>
              </a:solidFill>
              <a:latin typeface="Times New Roman MT"/>
              <a:ea typeface="Times New Roman MT"/>
              <a:cs typeface="Times New Roman MT"/>
              <a:sym typeface="Times New Roman MT"/>
            </a:endParaRPr>
          </a:p>
        </p:txBody>
      </p:sp>
      <p:sp>
        <p:nvSpPr>
          <p:cNvPr id="8" name="TextBox 8"/>
          <p:cNvSpPr txBox="1"/>
          <p:nvPr/>
        </p:nvSpPr>
        <p:spPr>
          <a:xfrm>
            <a:off x="2601342" y="6763988"/>
            <a:ext cx="11042973" cy="519373"/>
          </a:xfrm>
          <a:prstGeom prst="rect">
            <a:avLst/>
          </a:prstGeom>
        </p:spPr>
        <p:txBody>
          <a:bodyPr lIns="0" tIns="0" rIns="0" bIns="0" rtlCol="0" anchor="t">
            <a:spAutoFit/>
          </a:bodyPr>
          <a:lstStyle/>
          <a:p>
            <a:pPr>
              <a:lnSpc>
                <a:spcPts val="4174"/>
              </a:lnSpc>
            </a:pPr>
            <a:r>
              <a:rPr lang="en-US" sz="3000">
                <a:solidFill>
                  <a:srgbClr val="000000"/>
                </a:solidFill>
                <a:latin typeface="Times New Roman MT"/>
                <a:ea typeface="Times New Roman MT"/>
                <a:cs typeface="Times New Roman MT"/>
                <a:sym typeface="Times New Roman MT"/>
              </a:rPr>
              <a:t>Yüksek </a:t>
            </a:r>
            <a:r>
              <a:rPr lang="en-US" sz="3000" err="1">
                <a:solidFill>
                  <a:srgbClr val="000000"/>
                </a:solidFill>
                <a:latin typeface="Times New Roman MT"/>
                <a:ea typeface="Times New Roman MT"/>
                <a:cs typeface="Times New Roman MT"/>
                <a:sym typeface="Times New Roman MT"/>
              </a:rPr>
              <a:t>ışık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çıkışı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sinyal-gürültü</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oranını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iyileştirir</a:t>
            </a:r>
            <a:r>
              <a:rPr lang="en-US" sz="3000">
                <a:solidFill>
                  <a:srgbClr val="000000"/>
                </a:solidFill>
                <a:latin typeface="Times New Roman MT"/>
                <a:ea typeface="Times New Roman MT"/>
                <a:cs typeface="Times New Roman MT"/>
                <a:sym typeface="Times New Roman MT"/>
              </a:rPr>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Freeform 3"/>
          <p:cNvSpPr/>
          <p:nvPr/>
        </p:nvSpPr>
        <p:spPr>
          <a:xfrm>
            <a:off x="2601342" y="2954858"/>
            <a:ext cx="3362160" cy="1203094"/>
          </a:xfrm>
          <a:custGeom>
            <a:avLst/>
            <a:gdLst/>
            <a:ahLst/>
            <a:cxnLst/>
            <a:rect l="l" t="t" r="r" b="b"/>
            <a:pathLst>
              <a:path w="3362160" h="1203094">
                <a:moveTo>
                  <a:pt x="0" y="0"/>
                </a:moveTo>
                <a:lnTo>
                  <a:pt x="3362161" y="0"/>
                </a:lnTo>
                <a:lnTo>
                  <a:pt x="3362161" y="1203094"/>
                </a:lnTo>
                <a:lnTo>
                  <a:pt x="0" y="1203094"/>
                </a:lnTo>
                <a:lnTo>
                  <a:pt x="0" y="0"/>
                </a:lnTo>
                <a:close/>
              </a:path>
            </a:pathLst>
          </a:custGeom>
          <a:blipFill>
            <a:blip r:embed="rId2"/>
            <a:stretch>
              <a:fillRect/>
            </a:stretch>
          </a:blipFill>
        </p:spPr>
        <p:txBody>
          <a:bodyPr/>
          <a:lstStyle/>
          <a:p>
            <a:endParaRPr lang="tr-TR"/>
          </a:p>
        </p:txBody>
      </p:sp>
      <p:sp>
        <p:nvSpPr>
          <p:cNvPr id="4" name="TextBox 4"/>
          <p:cNvSpPr txBox="1"/>
          <p:nvPr/>
        </p:nvSpPr>
        <p:spPr>
          <a:xfrm>
            <a:off x="2601342" y="1204718"/>
            <a:ext cx="7697596" cy="602986"/>
          </a:xfrm>
          <a:prstGeom prst="rect">
            <a:avLst/>
          </a:prstGeom>
        </p:spPr>
        <p:txBody>
          <a:bodyPr lIns="0" tIns="0" rIns="0" bIns="0" rtlCol="0" anchor="t">
            <a:spAutoFit/>
          </a:bodyPr>
          <a:lstStyle/>
          <a:p>
            <a:pPr lvl="0">
              <a:lnSpc>
                <a:spcPts val="4967"/>
              </a:lnSpc>
              <a:spcBef>
                <a:spcPct val="0"/>
              </a:spcBef>
            </a:pP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Radyasyon</a:t>
            </a:r>
            <a:r>
              <a:rPr lang="en-US" sz="4139" b="1">
                <a:solidFill>
                  <a:srgbClr val="000000"/>
                </a:solidFill>
                <a:latin typeface="Times New Roman" panose="02020603050405020304" pitchFamily="18" charset="0"/>
                <a:ea typeface="TT Drugs"/>
                <a:cs typeface="Times New Roman" panose="02020603050405020304" pitchFamily="18" charset="0"/>
                <a:sym typeface="TT Drugs"/>
              </a:rPr>
              <a:t> </a:t>
            </a: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Koruması</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p:txBody>
      </p:sp>
      <p:sp>
        <p:nvSpPr>
          <p:cNvPr id="5" name="TextBox 5"/>
          <p:cNvSpPr txBox="1"/>
          <p:nvPr/>
        </p:nvSpPr>
        <p:spPr>
          <a:xfrm>
            <a:off x="845942" y="855468"/>
            <a:ext cx="230833"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12</a:t>
            </a:r>
            <a:endParaRPr lang="en-US" sz="2000" dirty="0">
              <a:solidFill>
                <a:srgbClr val="7F2218"/>
              </a:solidFill>
              <a:latin typeface="TT Interphases"/>
              <a:ea typeface="TT Interphases"/>
              <a:cs typeface="TT Interphases"/>
              <a:sym typeface="TT Interphases"/>
            </a:endParaRPr>
          </a:p>
        </p:txBody>
      </p:sp>
      <p:sp>
        <p:nvSpPr>
          <p:cNvPr id="6" name="TextBox 6"/>
          <p:cNvSpPr txBox="1"/>
          <p:nvPr/>
        </p:nvSpPr>
        <p:spPr>
          <a:xfrm>
            <a:off x="2601342" y="2340382"/>
            <a:ext cx="11042973" cy="519373"/>
          </a:xfrm>
          <a:prstGeom prst="rect">
            <a:avLst/>
          </a:prstGeom>
        </p:spPr>
        <p:txBody>
          <a:bodyPr lIns="0" tIns="0" rIns="0" bIns="0" rtlCol="0" anchor="t">
            <a:spAutoFit/>
          </a:bodyPr>
          <a:lstStyle/>
          <a:p>
            <a:pPr>
              <a:lnSpc>
                <a:spcPts val="4174"/>
              </a:lnSpc>
            </a:pPr>
            <a:r>
              <a:rPr lang="en-US" sz="3000">
                <a:solidFill>
                  <a:srgbClr val="000000"/>
                </a:solidFill>
                <a:latin typeface="Times New Roman MT"/>
                <a:ea typeface="Times New Roman MT"/>
                <a:cs typeface="Times New Roman MT"/>
                <a:sym typeface="Times New Roman MT"/>
              </a:rPr>
              <a:t>Bor-HDPE: </a:t>
            </a:r>
            <a:r>
              <a:rPr lang="en-US" sz="3000" err="1">
                <a:solidFill>
                  <a:srgbClr val="000000"/>
                </a:solidFill>
                <a:latin typeface="Times New Roman MT"/>
                <a:ea typeface="Times New Roman MT"/>
                <a:cs typeface="Times New Roman MT"/>
                <a:sym typeface="Times New Roman MT"/>
              </a:rPr>
              <a:t>nötron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yakalama</a:t>
            </a:r>
            <a:r>
              <a:rPr lang="en-US" sz="3000">
                <a:solidFill>
                  <a:srgbClr val="000000"/>
                </a:solidFill>
                <a:latin typeface="Times New Roman MT"/>
                <a:ea typeface="Times New Roman MT"/>
                <a:cs typeface="Times New Roman MT"/>
                <a:sym typeface="Times New Roman MT"/>
              </a:rPr>
              <a:t>: </a:t>
            </a:r>
          </a:p>
        </p:txBody>
      </p:sp>
      <p:sp>
        <p:nvSpPr>
          <p:cNvPr id="7" name="TextBox 7"/>
          <p:cNvSpPr txBox="1"/>
          <p:nvPr/>
        </p:nvSpPr>
        <p:spPr>
          <a:xfrm>
            <a:off x="2601343" y="4262324"/>
            <a:ext cx="6883316" cy="1051442"/>
          </a:xfrm>
          <a:prstGeom prst="rect">
            <a:avLst/>
          </a:prstGeom>
        </p:spPr>
        <p:txBody>
          <a:bodyPr wrap="square" lIns="0" tIns="0" rIns="0" bIns="0" rtlCol="0" anchor="t">
            <a:spAutoFit/>
          </a:bodyPr>
          <a:lstStyle/>
          <a:p>
            <a:pPr>
              <a:lnSpc>
                <a:spcPts val="4174"/>
              </a:lnSpc>
            </a:pPr>
            <a:r>
              <a:rPr lang="en-US" sz="3000" err="1">
                <a:solidFill>
                  <a:srgbClr val="000000"/>
                </a:solidFill>
                <a:latin typeface="Times New Roman MT"/>
                <a:ea typeface="Times New Roman MT"/>
                <a:cs typeface="Times New Roman MT"/>
                <a:sym typeface="Times New Roman MT"/>
              </a:rPr>
              <a:t>Alüminyum</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ikincil</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elektronları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durdurur</a:t>
            </a:r>
            <a:r>
              <a:rPr lang="en-US" sz="3000">
                <a:solidFill>
                  <a:srgbClr val="000000"/>
                </a:solidFill>
                <a:latin typeface="Times New Roman MT"/>
                <a:ea typeface="Times New Roman MT"/>
                <a:cs typeface="Times New Roman MT"/>
                <a:sym typeface="Times New Roman MT"/>
              </a:rPr>
              <a:t>.</a:t>
            </a:r>
            <a:endParaRPr lang="tr-TR" sz="3000">
              <a:solidFill>
                <a:srgbClr val="000000"/>
              </a:solidFill>
              <a:latin typeface="Times New Roman MT"/>
              <a:ea typeface="Times New Roman MT"/>
              <a:cs typeface="Times New Roman MT"/>
              <a:sym typeface="Times New Roman MT"/>
            </a:endParaRPr>
          </a:p>
          <a:p>
            <a:pPr>
              <a:lnSpc>
                <a:spcPts val="4174"/>
              </a:lnSpc>
            </a:pPr>
            <a:r>
              <a:rPr lang="en-US" sz="3000">
                <a:solidFill>
                  <a:srgbClr val="000000"/>
                </a:solidFill>
                <a:latin typeface="Times New Roman MT"/>
                <a:ea typeface="Times New Roman MT"/>
                <a:cs typeface="Times New Roman MT"/>
                <a:sym typeface="Times New Roman MT"/>
              </a:rPr>
              <a:t>Teflon/ESR: </a:t>
            </a:r>
            <a:r>
              <a:rPr lang="en-US" sz="3000" err="1">
                <a:solidFill>
                  <a:srgbClr val="000000"/>
                </a:solidFill>
                <a:latin typeface="Times New Roman MT"/>
                <a:ea typeface="Times New Roman MT"/>
                <a:cs typeface="Times New Roman MT"/>
                <a:sym typeface="Times New Roman MT"/>
              </a:rPr>
              <a:t>optik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yansıma</a:t>
            </a:r>
            <a:r>
              <a:rPr lang="en-US" sz="3000">
                <a:solidFill>
                  <a:srgbClr val="000000"/>
                </a:solidFill>
                <a:latin typeface="Times New Roman MT"/>
                <a:ea typeface="Times New Roman MT"/>
                <a:cs typeface="Times New Roman MT"/>
                <a:sym typeface="Times New Roman MT"/>
              </a:rPr>
              <a:t>.</a:t>
            </a:r>
          </a:p>
        </p:txBody>
      </p:sp>
      <p:sp>
        <p:nvSpPr>
          <p:cNvPr id="8" name="TextBox 8"/>
          <p:cNvSpPr txBox="1"/>
          <p:nvPr/>
        </p:nvSpPr>
        <p:spPr>
          <a:xfrm>
            <a:off x="2601343" y="5738671"/>
            <a:ext cx="6542658" cy="2667269"/>
          </a:xfrm>
          <a:prstGeom prst="rect">
            <a:avLst/>
          </a:prstGeom>
        </p:spPr>
        <p:txBody>
          <a:bodyPr wrap="square" lIns="0" tIns="0" rIns="0" bIns="0" rtlCol="0" anchor="t">
            <a:spAutoFit/>
          </a:bodyPr>
          <a:lstStyle/>
          <a:p>
            <a:pPr>
              <a:lnSpc>
                <a:spcPts val="4174"/>
              </a:lnSpc>
            </a:pPr>
            <a:r>
              <a:rPr lang="en-US" sz="3000">
                <a:solidFill>
                  <a:srgbClr val="000000"/>
                </a:solidFill>
                <a:latin typeface="Times New Roman MT"/>
                <a:ea typeface="Times New Roman MT"/>
                <a:cs typeface="Times New Roman MT"/>
                <a:sym typeface="Times New Roman MT"/>
              </a:rPr>
              <a:t>Arka plan </a:t>
            </a:r>
            <a:r>
              <a:rPr lang="en-US" sz="3000" err="1">
                <a:solidFill>
                  <a:srgbClr val="000000"/>
                </a:solidFill>
                <a:latin typeface="Times New Roman MT"/>
                <a:ea typeface="Times New Roman MT"/>
                <a:cs typeface="Times New Roman MT"/>
                <a:sym typeface="Times New Roman MT"/>
              </a:rPr>
              <a:t>reddi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çok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önemlidir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Fiziksel</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koruma</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elektronik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ayrımı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tamamlayarak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yüksek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radyasyonlu</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ortamlarda</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müonlara</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özgü</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algılamayı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sağlar</a:t>
            </a:r>
            <a:r>
              <a:rPr lang="en-US" sz="3000">
                <a:solidFill>
                  <a:srgbClr val="000000"/>
                </a:solidFill>
                <a:latin typeface="Times New Roman MT"/>
                <a:ea typeface="Times New Roman MT"/>
                <a:cs typeface="Times New Roman MT"/>
                <a:sym typeface="Times New Roman MT"/>
              </a:rPr>
              <a:t>.</a:t>
            </a:r>
          </a:p>
        </p:txBody>
      </p:sp>
      <p:sp>
        <p:nvSpPr>
          <p:cNvPr id="9" name="TextBox 9"/>
          <p:cNvSpPr txBox="1"/>
          <p:nvPr/>
        </p:nvSpPr>
        <p:spPr>
          <a:xfrm>
            <a:off x="2601343" y="8558072"/>
            <a:ext cx="5897746" cy="1057982"/>
          </a:xfrm>
          <a:prstGeom prst="rect">
            <a:avLst/>
          </a:prstGeom>
        </p:spPr>
        <p:txBody>
          <a:bodyPr wrap="square" lIns="0" tIns="0" rIns="0" bIns="0" rtlCol="0" anchor="t">
            <a:spAutoFit/>
          </a:bodyPr>
          <a:lstStyle/>
          <a:p>
            <a:pPr>
              <a:lnSpc>
                <a:spcPts val="4174"/>
              </a:lnSpc>
            </a:pPr>
            <a:r>
              <a:rPr lang="en-US" sz="3000" err="1">
                <a:solidFill>
                  <a:srgbClr val="000000"/>
                </a:solidFill>
                <a:latin typeface="Times New Roman MT"/>
                <a:ea typeface="Times New Roman MT"/>
                <a:cs typeface="Times New Roman MT"/>
                <a:sym typeface="Times New Roman MT"/>
              </a:rPr>
              <a:t>Müon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olmayan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radyasyonu</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bastırır</a:t>
            </a:r>
            <a:r>
              <a:rPr lang="en-US" sz="3000">
                <a:solidFill>
                  <a:srgbClr val="000000"/>
                </a:solidFill>
                <a:latin typeface="Times New Roman MT"/>
                <a:ea typeface="Times New Roman MT"/>
                <a:cs typeface="Times New Roman MT"/>
                <a:sym typeface="Times New Roman MT"/>
              </a:rPr>
              <a:t> → </a:t>
            </a:r>
            <a:r>
              <a:rPr lang="en-US" sz="3000" err="1">
                <a:solidFill>
                  <a:srgbClr val="000000"/>
                </a:solidFill>
                <a:latin typeface="Times New Roman MT"/>
                <a:ea typeface="Times New Roman MT"/>
                <a:cs typeface="Times New Roman MT"/>
                <a:sym typeface="Times New Roman MT"/>
              </a:rPr>
              <a:t>SNR'yi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yükseltir</a:t>
            </a:r>
            <a:r>
              <a:rPr lang="en-US" sz="3000">
                <a:solidFill>
                  <a:srgbClr val="000000"/>
                </a:solidFill>
                <a:latin typeface="Times New Roman MT"/>
                <a:ea typeface="Times New Roman MT"/>
                <a:cs typeface="Times New Roman MT"/>
                <a:sym typeface="Times New Roman MT"/>
              </a:rPr>
              <a:t>.</a:t>
            </a:r>
          </a:p>
        </p:txBody>
      </p:sp>
      <p:pic>
        <p:nvPicPr>
          <p:cNvPr id="10" name="Resim 9">
            <a:extLst>
              <a:ext uri="{FF2B5EF4-FFF2-40B4-BE49-F238E27FC236}">
                <a16:creationId xmlns:a16="http://schemas.microsoft.com/office/drawing/2014/main" id="{AC3AAA87-B4A2-25F2-D2B0-55F590C91E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8918" y="1162769"/>
            <a:ext cx="6542652" cy="3521945"/>
          </a:xfrm>
          <a:prstGeom prst="rect">
            <a:avLst/>
          </a:prstGeom>
        </p:spPr>
      </p:pic>
      <p:pic>
        <p:nvPicPr>
          <p:cNvPr id="11" name="Resim 10">
            <a:extLst>
              <a:ext uri="{FF2B5EF4-FFF2-40B4-BE49-F238E27FC236}">
                <a16:creationId xmlns:a16="http://schemas.microsoft.com/office/drawing/2014/main" id="{8236389E-F475-2E92-DCCF-7A62576D29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88913" y="4817067"/>
            <a:ext cx="7268202" cy="3212417"/>
          </a:xfrm>
          <a:prstGeom prst="rect">
            <a:avLst/>
          </a:prstGeom>
        </p:spPr>
      </p:pic>
      <p:sp>
        <p:nvSpPr>
          <p:cNvPr id="13" name="TextBox 9">
            <a:extLst>
              <a:ext uri="{FF2B5EF4-FFF2-40B4-BE49-F238E27FC236}">
                <a16:creationId xmlns:a16="http://schemas.microsoft.com/office/drawing/2014/main" id="{31231885-A2D6-7E94-C634-D8B84059EF69}"/>
              </a:ext>
            </a:extLst>
          </p:cNvPr>
          <p:cNvSpPr txBox="1"/>
          <p:nvPr/>
        </p:nvSpPr>
        <p:spPr>
          <a:xfrm>
            <a:off x="9788913" y="8161837"/>
            <a:ext cx="7268197" cy="984885"/>
          </a:xfrm>
          <a:prstGeom prst="rect">
            <a:avLst/>
          </a:prstGeom>
        </p:spPr>
        <p:txBody>
          <a:bodyPr wrap="square" lIns="0" tIns="0" rIns="0" bIns="0" rtlCol="0" anchor="t">
            <a:spAutoFit/>
          </a:bodyPr>
          <a:lstStyle/>
          <a:p>
            <a:r>
              <a:rPr lang="tr-TR" sz="1600">
                <a:solidFill>
                  <a:schemeClr val="bg1">
                    <a:lumMod val="10000"/>
                  </a:schemeClr>
                </a:solidFill>
                <a:effectLst/>
                <a:latin typeface="Times New Roman" panose="02020603050405020304" pitchFamily="18" charset="0"/>
                <a:cs typeface="Times New Roman" panose="02020603050405020304" pitchFamily="18" charset="0"/>
              </a:rPr>
              <a:t>Hamel, M. (Ed.). (2021).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Plastic</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scintillators</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Chemistry</a:t>
            </a:r>
            <a:r>
              <a:rPr lang="tr-TR" sz="1600">
                <a:solidFill>
                  <a:schemeClr val="bg1">
                    <a:lumMod val="10000"/>
                  </a:schemeClr>
                </a:solidFill>
                <a:effectLst/>
                <a:latin typeface="Times New Roman" panose="02020603050405020304" pitchFamily="18" charset="0"/>
                <a:cs typeface="Times New Roman" panose="02020603050405020304" pitchFamily="18" charset="0"/>
              </a:rPr>
              <a:t> and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applications</a:t>
            </a:r>
            <a:r>
              <a:rPr lang="tr-TR" sz="1600">
                <a:solidFill>
                  <a:schemeClr val="bg1">
                    <a:lumMod val="10000"/>
                  </a:schemeClr>
                </a:solidFill>
                <a:effectLst/>
                <a:latin typeface="Times New Roman" panose="02020603050405020304" pitchFamily="18" charset="0"/>
                <a:cs typeface="Times New Roman" panose="02020603050405020304" pitchFamily="18" charset="0"/>
              </a:rPr>
              <a:t> (Vol. 140). In Y. P. Lee, D. J. Lockwood, P. M. Ossi, &amp; K.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Yamanouchi</a:t>
            </a:r>
            <a:r>
              <a:rPr lang="tr-TR" sz="1600">
                <a:solidFill>
                  <a:schemeClr val="bg1">
                    <a:lumMod val="10000"/>
                  </a:schemeClr>
                </a:solidFill>
                <a:effectLst/>
                <a:latin typeface="Times New Roman" panose="02020603050405020304" pitchFamily="18" charset="0"/>
                <a:cs typeface="Times New Roman" panose="02020603050405020304" pitchFamily="18" charset="0"/>
              </a:rPr>
              <a:t> (Series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Eds</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Topics</a:t>
            </a:r>
            <a:r>
              <a:rPr lang="tr-TR" sz="1600">
                <a:solidFill>
                  <a:schemeClr val="bg1">
                    <a:lumMod val="10000"/>
                  </a:schemeClr>
                </a:solidFill>
                <a:effectLst/>
                <a:latin typeface="Times New Roman" panose="02020603050405020304" pitchFamily="18" charset="0"/>
                <a:cs typeface="Times New Roman" panose="02020603050405020304" pitchFamily="18" charset="0"/>
              </a:rPr>
              <a:t> in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applied</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physics</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Springer</a:t>
            </a:r>
            <a:r>
              <a:rPr lang="tr-TR" sz="1600">
                <a:solidFill>
                  <a:schemeClr val="bg1">
                    <a:lumMod val="10000"/>
                  </a:schemeClr>
                </a:solidFill>
                <a:effectLst/>
                <a:latin typeface="Times New Roman" panose="02020603050405020304" pitchFamily="18" charset="0"/>
                <a:cs typeface="Times New Roman" panose="02020603050405020304" pitchFamily="18" charset="0"/>
              </a:rPr>
              <a:t>.</a:t>
            </a:r>
            <a:r>
              <a:rPr lang="tr-TR" sz="1600">
                <a:latin typeface="Times New Roman" panose="02020603050405020304" pitchFamily="18" charset="0"/>
                <a:cs typeface="Times New Roman" panose="02020603050405020304" pitchFamily="18" charset="0"/>
              </a:rPr>
              <a:t> (The series “</a:t>
            </a:r>
            <a:r>
              <a:rPr lang="tr-TR" sz="1600" err="1">
                <a:latin typeface="Times New Roman" panose="02020603050405020304" pitchFamily="18" charset="0"/>
                <a:cs typeface="Times New Roman" panose="02020603050405020304" pitchFamily="18" charset="0"/>
              </a:rPr>
              <a:t>Topics</a:t>
            </a:r>
            <a:r>
              <a:rPr lang="tr-TR" sz="1600">
                <a:latin typeface="Times New Roman" panose="02020603050405020304" pitchFamily="18" charset="0"/>
                <a:cs typeface="Times New Roman" panose="02020603050405020304" pitchFamily="18" charset="0"/>
              </a:rPr>
              <a:t> in Applied Physics” is </a:t>
            </a:r>
            <a:r>
              <a:rPr lang="tr-TR" sz="1600" err="1">
                <a:latin typeface="Times New Roman" panose="02020603050405020304" pitchFamily="18" charset="0"/>
                <a:cs typeface="Times New Roman" panose="02020603050405020304" pitchFamily="18" charset="0"/>
              </a:rPr>
              <a:t>indexed</a:t>
            </a:r>
            <a:r>
              <a:rPr lang="tr-TR" sz="1600">
                <a:latin typeface="Times New Roman" panose="02020603050405020304" pitchFamily="18" charset="0"/>
                <a:cs typeface="Times New Roman" panose="02020603050405020304" pitchFamily="18" charset="0"/>
              </a:rPr>
              <a:t> in Web of Science [2019 </a:t>
            </a:r>
            <a:r>
              <a:rPr lang="tr-TR" sz="1600" err="1">
                <a:latin typeface="Times New Roman" panose="02020603050405020304" pitchFamily="18" charset="0"/>
                <a:cs typeface="Times New Roman" panose="02020603050405020304" pitchFamily="18" charset="0"/>
              </a:rPr>
              <a:t>Impact</a:t>
            </a:r>
            <a:r>
              <a:rPr lang="tr-TR" sz="1600">
                <a:latin typeface="Times New Roman" panose="02020603050405020304" pitchFamily="18" charset="0"/>
                <a:cs typeface="Times New Roman" panose="02020603050405020304" pitchFamily="18" charset="0"/>
              </a:rPr>
              <a:t> Factor: 0.633] and </a:t>
            </a:r>
            <a:r>
              <a:rPr lang="tr-TR" sz="1600" err="1">
                <a:latin typeface="Times New Roman" panose="02020603050405020304" pitchFamily="18" charset="0"/>
                <a:cs typeface="Times New Roman" panose="02020603050405020304" pitchFamily="18" charset="0"/>
              </a:rPr>
              <a:t>Scopus</a:t>
            </a:r>
            <a:r>
              <a:rPr lang="tr-TR" sz="1600">
                <a:latin typeface="Times New Roman" panose="02020603050405020304" pitchFamily="18" charset="0"/>
                <a:cs typeface="Times New Roman" panose="02020603050405020304" pitchFamily="18" charset="0"/>
              </a:rPr>
              <a:t>.) </a:t>
            </a:r>
            <a:r>
              <a:rPr lang="tr-TR" sz="1600" err="1">
                <a:latin typeface="Times New Roman" panose="02020603050405020304" pitchFamily="18" charset="0"/>
                <a:cs typeface="Times New Roman" panose="02020603050405020304" pitchFamily="18" charset="0"/>
              </a:rPr>
              <a:t>pg:37</a:t>
            </a:r>
            <a:endParaRPr lang="en-US" sz="1600">
              <a:solidFill>
                <a:srgbClr val="000000"/>
              </a:solidFill>
              <a:latin typeface="Times New Roman MT"/>
              <a:ea typeface="Times New Roman MT"/>
              <a:cs typeface="Times New Roman MT"/>
              <a:sym typeface="Times New Roman M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4" name="TextBox 4"/>
          <p:cNvSpPr txBox="1"/>
          <p:nvPr/>
        </p:nvSpPr>
        <p:spPr>
          <a:xfrm>
            <a:off x="6638128" y="1658746"/>
            <a:ext cx="7697596" cy="1259489"/>
          </a:xfrm>
          <a:prstGeom prst="rect">
            <a:avLst/>
          </a:prstGeom>
        </p:spPr>
        <p:txBody>
          <a:bodyPr lIns="0" tIns="0" rIns="0" bIns="0" rtlCol="0" anchor="t">
            <a:spAutoFit/>
          </a:bodyPr>
          <a:lstStyle/>
          <a:p>
            <a:pPr marL="0" lvl="0" indent="0" algn="l">
              <a:lnSpc>
                <a:spcPts val="4967"/>
              </a:lnSpc>
              <a:spcBef>
                <a:spcPct val="0"/>
              </a:spcBef>
            </a:pPr>
            <a:r>
              <a:rPr lang="tr-TR" sz="4139" b="1" u="none" strike="noStrike" err="1">
                <a:solidFill>
                  <a:srgbClr val="000000"/>
                </a:solidFill>
                <a:latin typeface="Times New Roman" panose="02020603050405020304" pitchFamily="18" charset="0"/>
                <a:ea typeface="TT Drugs"/>
                <a:cs typeface="Times New Roman" panose="02020603050405020304" pitchFamily="18" charset="0"/>
                <a:sym typeface="TT Drugs"/>
              </a:rPr>
              <a:t>Kalkanlama</a:t>
            </a:r>
            <a:r>
              <a:rPr lang="tr-TR" sz="4139" b="1" u="none" strike="noStrike">
                <a:solidFill>
                  <a:srgbClr val="000000"/>
                </a:solidFill>
                <a:latin typeface="Times New Roman" panose="02020603050405020304" pitchFamily="18" charset="0"/>
                <a:ea typeface="TT Drugs"/>
                <a:cs typeface="Times New Roman" panose="02020603050405020304" pitchFamily="18" charset="0"/>
                <a:sym typeface="TT Drugs"/>
              </a:rPr>
              <a:t> Malzemeleri</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a:p>
            <a:pPr marL="0" lvl="0" indent="0" algn="l">
              <a:lnSpc>
                <a:spcPts val="4967"/>
              </a:lnSpc>
              <a:spcBef>
                <a:spcPct val="0"/>
              </a:spcBef>
            </a:pPr>
            <a:endParaRPr lang="en-US" sz="4139" u="none" strike="noStrike">
              <a:solidFill>
                <a:srgbClr val="000000"/>
              </a:solidFill>
              <a:latin typeface="TT Drugs"/>
              <a:ea typeface="TT Drugs"/>
              <a:cs typeface="TT Drugs"/>
              <a:sym typeface="TT Drugs"/>
            </a:endParaRPr>
          </a:p>
        </p:txBody>
      </p:sp>
      <p:sp>
        <p:nvSpPr>
          <p:cNvPr id="5" name="TextBox 5"/>
          <p:cNvSpPr txBox="1"/>
          <p:nvPr/>
        </p:nvSpPr>
        <p:spPr>
          <a:xfrm>
            <a:off x="845139" y="855468"/>
            <a:ext cx="232436"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13</a:t>
            </a:r>
            <a:endParaRPr lang="en-US" sz="2000" dirty="0">
              <a:solidFill>
                <a:srgbClr val="7F2218"/>
              </a:solidFill>
              <a:latin typeface="TT Interphases"/>
              <a:ea typeface="TT Interphases"/>
              <a:cs typeface="TT Interphases"/>
              <a:sym typeface="TT Interphases"/>
            </a:endParaRPr>
          </a:p>
        </p:txBody>
      </p:sp>
      <p:graphicFrame>
        <p:nvGraphicFramePr>
          <p:cNvPr id="7" name="Tablo 6">
            <a:extLst>
              <a:ext uri="{FF2B5EF4-FFF2-40B4-BE49-F238E27FC236}">
                <a16:creationId xmlns:a16="http://schemas.microsoft.com/office/drawing/2014/main" id="{6E25B124-8E53-E342-245C-4FBB43D2A56C}"/>
              </a:ext>
            </a:extLst>
          </p:cNvPr>
          <p:cNvGraphicFramePr>
            <a:graphicFrameLocks noGrp="1"/>
          </p:cNvGraphicFramePr>
          <p:nvPr>
            <p:extLst>
              <p:ext uri="{D42A27DB-BD31-4B8C-83A1-F6EECF244321}">
                <p14:modId xmlns:p14="http://schemas.microsoft.com/office/powerpoint/2010/main" val="3485429088"/>
              </p:ext>
            </p:extLst>
          </p:nvPr>
        </p:nvGraphicFramePr>
        <p:xfrm>
          <a:off x="5382391" y="2918235"/>
          <a:ext cx="8158218" cy="4441005"/>
        </p:xfrm>
        <a:graphic>
          <a:graphicData uri="http://schemas.openxmlformats.org/drawingml/2006/table">
            <a:tbl>
              <a:tblPr firstRow="1" bandRow="1">
                <a:tableStyleId>{69C7853C-536D-4A76-A0AE-DD22124D55A5}</a:tableStyleId>
              </a:tblPr>
              <a:tblGrid>
                <a:gridCol w="2719406">
                  <a:extLst>
                    <a:ext uri="{9D8B030D-6E8A-4147-A177-3AD203B41FA5}">
                      <a16:colId xmlns:a16="http://schemas.microsoft.com/office/drawing/2014/main" val="496810416"/>
                    </a:ext>
                  </a:extLst>
                </a:gridCol>
                <a:gridCol w="2719406">
                  <a:extLst>
                    <a:ext uri="{9D8B030D-6E8A-4147-A177-3AD203B41FA5}">
                      <a16:colId xmlns:a16="http://schemas.microsoft.com/office/drawing/2014/main" val="3396929352"/>
                    </a:ext>
                  </a:extLst>
                </a:gridCol>
                <a:gridCol w="2719406">
                  <a:extLst>
                    <a:ext uri="{9D8B030D-6E8A-4147-A177-3AD203B41FA5}">
                      <a16:colId xmlns:a16="http://schemas.microsoft.com/office/drawing/2014/main" val="571495211"/>
                    </a:ext>
                  </a:extLst>
                </a:gridCol>
              </a:tblGrid>
              <a:tr h="650625">
                <a:tc>
                  <a:txBody>
                    <a:bodyPr/>
                    <a:lstStyle/>
                    <a:p>
                      <a:r>
                        <a:rPr lang="tr-TR" sz="2000"/>
                        <a:t>Malzeme</a:t>
                      </a:r>
                    </a:p>
                  </a:txBody>
                  <a:tcPr>
                    <a:solidFill>
                      <a:schemeClr val="bg2">
                        <a:lumMod val="50000"/>
                      </a:schemeClr>
                    </a:solidFill>
                  </a:tcPr>
                </a:tc>
                <a:tc>
                  <a:txBody>
                    <a:bodyPr/>
                    <a:lstStyle/>
                    <a:p>
                      <a:r>
                        <a:rPr lang="tr-TR" sz="2000"/>
                        <a:t>İşlevi </a:t>
                      </a:r>
                    </a:p>
                  </a:txBody>
                  <a:tcPr>
                    <a:solidFill>
                      <a:schemeClr val="bg2">
                        <a:lumMod val="50000"/>
                      </a:schemeClr>
                    </a:solidFill>
                  </a:tcPr>
                </a:tc>
                <a:tc>
                  <a:txBody>
                    <a:bodyPr/>
                    <a:lstStyle/>
                    <a:p>
                      <a:r>
                        <a:rPr lang="tr-TR" sz="2000"/>
                        <a:t>Performans</a:t>
                      </a:r>
                    </a:p>
                  </a:txBody>
                  <a:tcPr>
                    <a:solidFill>
                      <a:schemeClr val="bg2">
                        <a:lumMod val="50000"/>
                      </a:schemeClr>
                    </a:solidFill>
                  </a:tcPr>
                </a:tc>
                <a:extLst>
                  <a:ext uri="{0D108BD9-81ED-4DB2-BD59-A6C34878D82A}">
                    <a16:rowId xmlns:a16="http://schemas.microsoft.com/office/drawing/2014/main" val="3727018773"/>
                  </a:ext>
                </a:extLst>
              </a:tr>
              <a:tr h="650625">
                <a:tc>
                  <a:txBody>
                    <a:bodyPr/>
                    <a:lstStyle/>
                    <a:p>
                      <a:r>
                        <a:rPr lang="tr-TR" sz="2000"/>
                        <a:t>Kurşun (Pb)</a:t>
                      </a:r>
                    </a:p>
                  </a:txBody>
                  <a:tcPr>
                    <a:solidFill>
                      <a:schemeClr val="bg2">
                        <a:lumMod val="75000"/>
                      </a:schemeClr>
                    </a:solidFill>
                  </a:tcPr>
                </a:tc>
                <a:tc>
                  <a:txBody>
                    <a:bodyPr/>
                    <a:lstStyle/>
                    <a:p>
                      <a:r>
                        <a:rPr lang="tr-TR" sz="2000"/>
                        <a:t>Gama kalkanı</a:t>
                      </a:r>
                    </a:p>
                  </a:txBody>
                  <a:tcPr>
                    <a:solidFill>
                      <a:schemeClr val="bg2">
                        <a:lumMod val="75000"/>
                      </a:schemeClr>
                    </a:solidFill>
                  </a:tcPr>
                </a:tc>
                <a:tc>
                  <a:txBody>
                    <a:bodyPr/>
                    <a:lstStyle/>
                    <a:p>
                      <a:r>
                        <a:rPr lang="tr-TR" sz="2000"/>
                        <a:t>1 MeV’de &gt;%90 zayıflama</a:t>
                      </a:r>
                    </a:p>
                  </a:txBody>
                  <a:tcPr>
                    <a:solidFill>
                      <a:schemeClr val="bg2">
                        <a:lumMod val="75000"/>
                      </a:schemeClr>
                    </a:solidFill>
                  </a:tcPr>
                </a:tc>
                <a:extLst>
                  <a:ext uri="{0D108BD9-81ED-4DB2-BD59-A6C34878D82A}">
                    <a16:rowId xmlns:a16="http://schemas.microsoft.com/office/drawing/2014/main" val="1522681120"/>
                  </a:ext>
                </a:extLst>
              </a:tr>
              <a:tr h="650625">
                <a:tc>
                  <a:txBody>
                    <a:bodyPr/>
                    <a:lstStyle/>
                    <a:p>
                      <a:r>
                        <a:rPr lang="tr-TR" sz="2000"/>
                        <a:t>Bor Katkılı HDPE</a:t>
                      </a:r>
                    </a:p>
                  </a:txBody>
                  <a:tcPr>
                    <a:solidFill>
                      <a:schemeClr val="bg2">
                        <a:lumMod val="90000"/>
                      </a:schemeClr>
                    </a:solidFill>
                  </a:tcPr>
                </a:tc>
                <a:tc>
                  <a:txBody>
                    <a:bodyPr/>
                    <a:lstStyle/>
                    <a:p>
                      <a:r>
                        <a:rPr lang="tr-TR" sz="2000"/>
                        <a:t>Nötron yavaşlatma ve emilimi</a:t>
                      </a:r>
                    </a:p>
                  </a:txBody>
                  <a:tcPr>
                    <a:solidFill>
                      <a:schemeClr val="bg2">
                        <a:lumMod val="90000"/>
                      </a:schemeClr>
                    </a:solidFill>
                  </a:tcPr>
                </a:tc>
                <a:tc>
                  <a:txBody>
                    <a:bodyPr/>
                    <a:lstStyle/>
                    <a:p>
                      <a:r>
                        <a:rPr lang="tr-TR" sz="2000"/>
                        <a:t>~90% verimlilik</a:t>
                      </a:r>
                    </a:p>
                  </a:txBody>
                  <a:tcPr>
                    <a:solidFill>
                      <a:schemeClr val="bg2">
                        <a:lumMod val="90000"/>
                      </a:schemeClr>
                    </a:solidFill>
                  </a:tcPr>
                </a:tc>
                <a:extLst>
                  <a:ext uri="{0D108BD9-81ED-4DB2-BD59-A6C34878D82A}">
                    <a16:rowId xmlns:a16="http://schemas.microsoft.com/office/drawing/2014/main" val="2464068612"/>
                  </a:ext>
                </a:extLst>
              </a:tr>
              <a:tr h="8436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2000"/>
                        <a:t>Alüminyum (iç katman)</a:t>
                      </a:r>
                    </a:p>
                  </a:txBody>
                  <a:tcPr>
                    <a:solidFill>
                      <a:schemeClr val="bg2">
                        <a:lumMod val="75000"/>
                      </a:schemeClr>
                    </a:solidFill>
                  </a:tcPr>
                </a:tc>
                <a:tc>
                  <a:txBody>
                    <a:bodyPr/>
                    <a:lstStyle/>
                    <a:p>
                      <a:r>
                        <a:rPr lang="tr-TR" sz="2000"/>
                        <a:t>Pb'den gelen ikincil elektronları engeller</a:t>
                      </a:r>
                    </a:p>
                  </a:txBody>
                  <a:tcPr>
                    <a:solidFill>
                      <a:schemeClr val="bg2">
                        <a:lumMod val="75000"/>
                      </a:schemeClr>
                    </a:solidFill>
                  </a:tcPr>
                </a:tc>
                <a:tc>
                  <a:txBody>
                    <a:bodyPr/>
                    <a:lstStyle/>
                    <a:p>
                      <a:r>
                        <a:rPr lang="tr-TR" sz="2000"/>
                        <a:t>~95% baskılama</a:t>
                      </a:r>
                    </a:p>
                  </a:txBody>
                  <a:tcPr>
                    <a:solidFill>
                      <a:schemeClr val="bg2">
                        <a:lumMod val="75000"/>
                      </a:schemeClr>
                    </a:solidFill>
                  </a:tcPr>
                </a:tc>
                <a:extLst>
                  <a:ext uri="{0D108BD9-81ED-4DB2-BD59-A6C34878D82A}">
                    <a16:rowId xmlns:a16="http://schemas.microsoft.com/office/drawing/2014/main" val="1702593029"/>
                  </a:ext>
                </a:extLst>
              </a:tr>
              <a:tr h="8436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2000"/>
                        <a:t>Alüminyum (dış katman)</a:t>
                      </a:r>
                    </a:p>
                  </a:txBody>
                  <a:tcPr>
                    <a:solidFill>
                      <a:schemeClr val="bg2">
                        <a:lumMod val="90000"/>
                      </a:schemeClr>
                    </a:solidFill>
                  </a:tcPr>
                </a:tc>
                <a:tc>
                  <a:txBody>
                    <a:bodyPr/>
                    <a:lstStyle/>
                    <a:p>
                      <a:r>
                        <a:rPr lang="tr-TR" sz="2000"/>
                        <a:t>Mekanik koruma ve yansıtma</a:t>
                      </a:r>
                    </a:p>
                  </a:txBody>
                  <a:tcPr>
                    <a:solidFill>
                      <a:schemeClr val="bg2">
                        <a:lumMod val="90000"/>
                      </a:schemeClr>
                    </a:solidFill>
                  </a:tcPr>
                </a:tc>
                <a:tc>
                  <a:txBody>
                    <a:bodyPr/>
                    <a:lstStyle/>
                    <a:p>
                      <a:r>
                        <a:rPr lang="tr-TR" sz="2000"/>
                        <a:t>~92% yansıtıcılık (400–600 nm)</a:t>
                      </a:r>
                    </a:p>
                  </a:txBody>
                  <a:tcPr>
                    <a:solidFill>
                      <a:schemeClr val="bg2">
                        <a:lumMod val="90000"/>
                      </a:schemeClr>
                    </a:solidFill>
                  </a:tcPr>
                </a:tc>
                <a:extLst>
                  <a:ext uri="{0D108BD9-81ED-4DB2-BD59-A6C34878D82A}">
                    <a16:rowId xmlns:a16="http://schemas.microsoft.com/office/drawing/2014/main" val="3895991823"/>
                  </a:ext>
                </a:extLst>
              </a:tr>
              <a:tr h="650625">
                <a:tc>
                  <a:txBody>
                    <a:bodyPr/>
                    <a:lstStyle/>
                    <a:p>
                      <a:r>
                        <a:rPr lang="tr-TR" sz="2000"/>
                        <a:t>ESR Film / Teflon</a:t>
                      </a:r>
                    </a:p>
                  </a:txBody>
                  <a:tcPr>
                    <a:solidFill>
                      <a:schemeClr val="bg2">
                        <a:lumMod val="75000"/>
                      </a:schemeClr>
                    </a:solidFill>
                  </a:tcPr>
                </a:tc>
                <a:tc>
                  <a:txBody>
                    <a:bodyPr/>
                    <a:lstStyle/>
                    <a:p>
                      <a:r>
                        <a:rPr lang="tr-TR" sz="2000"/>
                        <a:t>Optik yansıtma ve ışık yönlendirme</a:t>
                      </a:r>
                    </a:p>
                  </a:txBody>
                  <a:tcPr>
                    <a:solidFill>
                      <a:schemeClr val="bg2">
                        <a:lumMod val="75000"/>
                      </a:schemeClr>
                    </a:solidFill>
                  </a:tcPr>
                </a:tc>
                <a:tc>
                  <a:txBody>
                    <a:bodyPr/>
                    <a:lstStyle/>
                    <a:p>
                      <a:r>
                        <a:rPr lang="tr-TR" sz="2000"/>
                        <a:t>~98% yansıtıcılık</a:t>
                      </a:r>
                    </a:p>
                  </a:txBody>
                  <a:tcPr>
                    <a:solidFill>
                      <a:schemeClr val="bg2">
                        <a:lumMod val="75000"/>
                      </a:schemeClr>
                    </a:solidFill>
                  </a:tcPr>
                </a:tc>
                <a:extLst>
                  <a:ext uri="{0D108BD9-81ED-4DB2-BD59-A6C34878D82A}">
                    <a16:rowId xmlns:a16="http://schemas.microsoft.com/office/drawing/2014/main" val="1267170968"/>
                  </a:ext>
                </a:extLst>
              </a:tr>
            </a:tbl>
          </a:graphicData>
        </a:graphic>
      </p:graphicFrame>
    </p:spTree>
    <p:extLst>
      <p:ext uri="{BB962C8B-B14F-4D97-AF65-F5344CB8AC3E}">
        <p14:creationId xmlns:p14="http://schemas.microsoft.com/office/powerpoint/2010/main" val="764533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59B7ABB8-CC34-CAC8-5DAD-2D67AD8D47BE}"/>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A94B005D-1B66-2A88-BFA2-A50133611DE3}"/>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4" name="TextBox 4">
            <a:extLst>
              <a:ext uri="{FF2B5EF4-FFF2-40B4-BE49-F238E27FC236}">
                <a16:creationId xmlns:a16="http://schemas.microsoft.com/office/drawing/2014/main" id="{4CE2EB19-645B-2F65-7C3E-66366A13C4BC}"/>
              </a:ext>
            </a:extLst>
          </p:cNvPr>
          <p:cNvSpPr txBox="1"/>
          <p:nvPr/>
        </p:nvSpPr>
        <p:spPr>
          <a:xfrm>
            <a:off x="6638128" y="1658746"/>
            <a:ext cx="7697596" cy="1259489"/>
          </a:xfrm>
          <a:prstGeom prst="rect">
            <a:avLst/>
          </a:prstGeom>
        </p:spPr>
        <p:txBody>
          <a:bodyPr lIns="0" tIns="0" rIns="0" bIns="0" rtlCol="0" anchor="t">
            <a:spAutoFit/>
          </a:bodyPr>
          <a:lstStyle/>
          <a:p>
            <a:pPr marL="0" lvl="0" indent="0" algn="l">
              <a:lnSpc>
                <a:spcPts val="4967"/>
              </a:lnSpc>
              <a:spcBef>
                <a:spcPct val="0"/>
              </a:spcBef>
            </a:pPr>
            <a:r>
              <a:rPr lang="tr-TR" sz="4139" b="1" u="none" strike="noStrike" err="1">
                <a:solidFill>
                  <a:srgbClr val="000000"/>
                </a:solidFill>
                <a:latin typeface="Times New Roman" panose="02020603050405020304" pitchFamily="18" charset="0"/>
                <a:ea typeface="TT Drugs"/>
                <a:cs typeface="Times New Roman" panose="02020603050405020304" pitchFamily="18" charset="0"/>
                <a:sym typeface="TT Drugs"/>
              </a:rPr>
              <a:t>Kalkanlama</a:t>
            </a:r>
            <a:r>
              <a:rPr lang="tr-TR" sz="4139" b="1" u="none" strike="noStrike">
                <a:solidFill>
                  <a:srgbClr val="000000"/>
                </a:solidFill>
                <a:latin typeface="Times New Roman" panose="02020603050405020304" pitchFamily="18" charset="0"/>
                <a:ea typeface="TT Drugs"/>
                <a:cs typeface="Times New Roman" panose="02020603050405020304" pitchFamily="18" charset="0"/>
                <a:sym typeface="TT Drugs"/>
              </a:rPr>
              <a:t> </a:t>
            </a:r>
            <a:r>
              <a:rPr lang="tr-TR" sz="4139" b="1">
                <a:solidFill>
                  <a:srgbClr val="000000"/>
                </a:solidFill>
                <a:latin typeface="Times New Roman" panose="02020603050405020304" pitchFamily="18" charset="0"/>
                <a:ea typeface="TT Drugs"/>
                <a:cs typeface="Times New Roman" panose="02020603050405020304" pitchFamily="18" charset="0"/>
                <a:sym typeface="TT Drugs"/>
              </a:rPr>
              <a:t>Yöntemi: </a:t>
            </a:r>
            <a:r>
              <a:rPr lang="tr-TR" sz="4139" b="1" err="1">
                <a:solidFill>
                  <a:srgbClr val="000000"/>
                </a:solidFill>
                <a:latin typeface="Times New Roman" panose="02020603050405020304" pitchFamily="18" charset="0"/>
                <a:ea typeface="TT Drugs"/>
                <a:cs typeface="Times New Roman" panose="02020603050405020304" pitchFamily="18" charset="0"/>
                <a:sym typeface="TT Drugs"/>
              </a:rPr>
              <a:t>Cold</a:t>
            </a:r>
            <a:r>
              <a:rPr lang="tr-TR" sz="4139" b="1">
                <a:solidFill>
                  <a:srgbClr val="000000"/>
                </a:solidFill>
                <a:latin typeface="Times New Roman" panose="02020603050405020304" pitchFamily="18" charset="0"/>
                <a:ea typeface="TT Drugs"/>
                <a:cs typeface="Times New Roman" panose="02020603050405020304" pitchFamily="18" charset="0"/>
                <a:sym typeface="TT Drugs"/>
              </a:rPr>
              <a:t> Spray</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a:p>
            <a:pPr marL="0" lvl="0" indent="0" algn="l">
              <a:lnSpc>
                <a:spcPts val="4967"/>
              </a:lnSpc>
              <a:spcBef>
                <a:spcPct val="0"/>
              </a:spcBef>
            </a:pPr>
            <a:endParaRPr lang="en-US" sz="4139" u="none" strike="noStrike">
              <a:solidFill>
                <a:srgbClr val="000000"/>
              </a:solidFill>
              <a:latin typeface="TT Drugs"/>
              <a:ea typeface="TT Drugs"/>
              <a:cs typeface="TT Drugs"/>
              <a:sym typeface="TT Drugs"/>
            </a:endParaRPr>
          </a:p>
        </p:txBody>
      </p:sp>
      <p:sp>
        <p:nvSpPr>
          <p:cNvPr id="5" name="TextBox 5">
            <a:extLst>
              <a:ext uri="{FF2B5EF4-FFF2-40B4-BE49-F238E27FC236}">
                <a16:creationId xmlns:a16="http://schemas.microsoft.com/office/drawing/2014/main" id="{140EA6A4-89F6-9D01-B44E-AEFD995F38FC}"/>
              </a:ext>
            </a:extLst>
          </p:cNvPr>
          <p:cNvSpPr txBox="1"/>
          <p:nvPr/>
        </p:nvSpPr>
        <p:spPr>
          <a:xfrm>
            <a:off x="846742" y="855468"/>
            <a:ext cx="229230"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14</a:t>
            </a:r>
            <a:endParaRPr lang="en-US" sz="2000" dirty="0">
              <a:solidFill>
                <a:srgbClr val="7F2218"/>
              </a:solidFill>
              <a:latin typeface="TT Interphases"/>
              <a:ea typeface="TT Interphases"/>
              <a:cs typeface="TT Interphases"/>
              <a:sym typeface="TT Interphases"/>
            </a:endParaRPr>
          </a:p>
        </p:txBody>
      </p:sp>
      <p:pic>
        <p:nvPicPr>
          <p:cNvPr id="6" name="Resim 5" descr="metin, ekran görüntüsü, yazı tipi, diyagram içeren bir resim&#10;&#10;Yapay zeka tarafından oluşturulmuş içerik yanlış olabilir.">
            <a:extLst>
              <a:ext uri="{FF2B5EF4-FFF2-40B4-BE49-F238E27FC236}">
                <a16:creationId xmlns:a16="http://schemas.microsoft.com/office/drawing/2014/main" id="{ED6B745C-18CE-01CA-4A2E-B6F4557208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4330" y="3323666"/>
            <a:ext cx="9341223" cy="4670610"/>
          </a:xfrm>
          <a:prstGeom prst="rect">
            <a:avLst/>
          </a:prstGeom>
        </p:spPr>
      </p:pic>
    </p:spTree>
    <p:extLst>
      <p:ext uri="{BB962C8B-B14F-4D97-AF65-F5344CB8AC3E}">
        <p14:creationId xmlns:p14="http://schemas.microsoft.com/office/powerpoint/2010/main" val="18992868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4" name="TextBox 4"/>
          <p:cNvSpPr txBox="1"/>
          <p:nvPr/>
        </p:nvSpPr>
        <p:spPr>
          <a:xfrm>
            <a:off x="2601342" y="1204718"/>
            <a:ext cx="7697596" cy="602986"/>
          </a:xfrm>
          <a:prstGeom prst="rect">
            <a:avLst/>
          </a:prstGeom>
        </p:spPr>
        <p:txBody>
          <a:bodyPr lIns="0" tIns="0" rIns="0" bIns="0" rtlCol="0" anchor="t">
            <a:spAutoFit/>
          </a:bodyPr>
          <a:lstStyle/>
          <a:p>
            <a:pPr lvl="0">
              <a:lnSpc>
                <a:spcPts val="4967"/>
              </a:lnSpc>
              <a:spcBef>
                <a:spcPct val="0"/>
              </a:spcBef>
            </a:pPr>
            <a:r>
              <a:rPr lang="en-US" sz="4139" b="1">
                <a:solidFill>
                  <a:srgbClr val="000000"/>
                </a:solidFill>
                <a:latin typeface="Times New Roman" panose="02020603050405020304" pitchFamily="18" charset="0"/>
                <a:ea typeface="TT Drugs"/>
                <a:cs typeface="Times New Roman" panose="02020603050405020304" pitchFamily="18" charset="0"/>
                <a:sym typeface="TT Drugs"/>
              </a:rPr>
              <a:t>Optik </a:t>
            </a: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Sınırlama</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p:txBody>
      </p:sp>
      <p:sp>
        <p:nvSpPr>
          <p:cNvPr id="5" name="TextBox 5"/>
          <p:cNvSpPr txBox="1"/>
          <p:nvPr/>
        </p:nvSpPr>
        <p:spPr>
          <a:xfrm>
            <a:off x="843536" y="855468"/>
            <a:ext cx="235642" cy="330860"/>
          </a:xfrm>
          <a:prstGeom prst="rect">
            <a:avLst/>
          </a:prstGeom>
        </p:spPr>
        <p:txBody>
          <a:bodyPr wrap="none" lIns="0" tIns="0" rIns="0" bIns="0" rtlCol="0" anchor="t">
            <a:spAutoFit/>
          </a:bodyPr>
          <a:lstStyle/>
          <a:p>
            <a:pPr algn="ctr">
              <a:lnSpc>
                <a:spcPts val="2800"/>
              </a:lnSpc>
              <a:spcBef>
                <a:spcPct val="0"/>
              </a:spcBef>
            </a:pPr>
            <a:r>
              <a:rPr lang="tr-TR" sz="2000">
                <a:solidFill>
                  <a:srgbClr val="7F2218"/>
                </a:solidFill>
                <a:latin typeface="TT Interphases"/>
                <a:ea typeface="TT Interphases"/>
                <a:cs typeface="TT Interphases"/>
                <a:sym typeface="TT Interphases"/>
              </a:rPr>
              <a:t>15</a:t>
            </a:r>
            <a:endParaRPr lang="en-US" sz="2000">
              <a:solidFill>
                <a:srgbClr val="7F2218"/>
              </a:solidFill>
              <a:latin typeface="TT Interphases"/>
              <a:ea typeface="TT Interphases"/>
              <a:cs typeface="TT Interphases"/>
              <a:sym typeface="TT Interphases"/>
            </a:endParaRPr>
          </a:p>
        </p:txBody>
      </p:sp>
      <p:sp>
        <p:nvSpPr>
          <p:cNvPr id="13" name="Metin kutusu 12">
            <a:extLst>
              <a:ext uri="{FF2B5EF4-FFF2-40B4-BE49-F238E27FC236}">
                <a16:creationId xmlns:a16="http://schemas.microsoft.com/office/drawing/2014/main" id="{EAA119ED-4037-E2D1-3329-A719E882DE63}"/>
              </a:ext>
            </a:extLst>
          </p:cNvPr>
          <p:cNvSpPr txBox="1"/>
          <p:nvPr/>
        </p:nvSpPr>
        <p:spPr>
          <a:xfrm>
            <a:off x="2478088" y="2464207"/>
            <a:ext cx="8273141" cy="1938992"/>
          </a:xfrm>
          <a:prstGeom prst="rect">
            <a:avLst/>
          </a:prstGeom>
          <a:noFill/>
        </p:spPr>
        <p:txBody>
          <a:bodyPr wrap="square">
            <a:spAutoFit/>
          </a:bodyPr>
          <a:lstStyle/>
          <a:p>
            <a:pPr>
              <a:buNone/>
            </a:pPr>
            <a:r>
              <a:rPr lang="tr-TR" sz="3000">
                <a:latin typeface="Times New Roman" panose="02020603050405020304" pitchFamily="18" charset="0"/>
                <a:cs typeface="Times New Roman" panose="02020603050405020304" pitchFamily="18" charset="0"/>
              </a:rPr>
              <a:t>Sintilasyon dedektörünün verimliliği sadece foton üretimine değil, aynı zamanda bu fotonların ne kadar etkili bir şekilde sınırlandırılıp </a:t>
            </a:r>
            <a:r>
              <a:rPr lang="tr-TR" sz="3000" err="1">
                <a:latin typeface="Times New Roman" panose="02020603050405020304" pitchFamily="18" charset="0"/>
                <a:cs typeface="Times New Roman" panose="02020603050405020304" pitchFamily="18" charset="0"/>
              </a:rPr>
              <a:t>fotodetektöre</a:t>
            </a:r>
            <a:r>
              <a:rPr lang="tr-TR" sz="3000">
                <a:latin typeface="Times New Roman" panose="02020603050405020304" pitchFamily="18" charset="0"/>
                <a:cs typeface="Times New Roman" panose="02020603050405020304" pitchFamily="18" charset="0"/>
              </a:rPr>
              <a:t> yönlendirildiğine de bağlıdır.</a:t>
            </a:r>
            <a:endParaRPr lang="tr-TR" sz="3000">
              <a:effectLst/>
              <a:latin typeface="Times New Roman" panose="02020603050405020304" pitchFamily="18" charset="0"/>
              <a:cs typeface="Times New Roman" panose="02020603050405020304" pitchFamily="18" charset="0"/>
            </a:endParaRPr>
          </a:p>
        </p:txBody>
      </p:sp>
      <p:sp>
        <p:nvSpPr>
          <p:cNvPr id="17" name="Metin kutusu 16">
            <a:extLst>
              <a:ext uri="{FF2B5EF4-FFF2-40B4-BE49-F238E27FC236}">
                <a16:creationId xmlns:a16="http://schemas.microsoft.com/office/drawing/2014/main" id="{B2118BF0-2EB8-F9E7-7F63-D61B8E680473}"/>
              </a:ext>
            </a:extLst>
          </p:cNvPr>
          <p:cNvSpPr txBox="1"/>
          <p:nvPr/>
        </p:nvSpPr>
        <p:spPr>
          <a:xfrm>
            <a:off x="2478088" y="5059702"/>
            <a:ext cx="5769156" cy="1754326"/>
          </a:xfrm>
          <a:prstGeom prst="rect">
            <a:avLst/>
          </a:prstGeom>
          <a:noFill/>
        </p:spPr>
        <p:txBody>
          <a:bodyPr wrap="square">
            <a:spAutoFit/>
          </a:bodyPr>
          <a:lstStyle/>
          <a:p>
            <a:pPr>
              <a:buNone/>
            </a:pPr>
            <a:r>
              <a:rPr lang="tr-TR" sz="2700">
                <a:latin typeface="Times New Roman" panose="02020603050405020304" pitchFamily="18" charset="0"/>
                <a:cs typeface="Times New Roman" panose="02020603050405020304" pitchFamily="18" charset="0"/>
              </a:rPr>
              <a:t>Bu sınırlama, öncelikle ışığın daha yüksek kırılma indisine sahip bir ortamdan geçerken meydana gelen Tam İç Yansıma (TIR) yoluyla sağlanır. </a:t>
            </a:r>
            <a:endParaRPr lang="tr-TR" sz="2700">
              <a:effectLst/>
              <a:latin typeface="Times New Roman" panose="02020603050405020304" pitchFamily="18" charset="0"/>
              <a:cs typeface="Times New Roman" panose="02020603050405020304" pitchFamily="18" charset="0"/>
            </a:endParaRPr>
          </a:p>
        </p:txBody>
      </p:sp>
      <p:pic>
        <p:nvPicPr>
          <p:cNvPr id="19" name="Resim 18">
            <a:extLst>
              <a:ext uri="{FF2B5EF4-FFF2-40B4-BE49-F238E27FC236}">
                <a16:creationId xmlns:a16="http://schemas.microsoft.com/office/drawing/2014/main" id="{07CAEFF7-3B8A-5731-2B6B-E3DC862DCC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1229" y="2585144"/>
            <a:ext cx="6911126" cy="3845211"/>
          </a:xfrm>
          <a:prstGeom prst="rect">
            <a:avLst/>
          </a:prstGeom>
        </p:spPr>
      </p:pic>
      <p:sp>
        <p:nvSpPr>
          <p:cNvPr id="3" name="Metin kutusu 2">
            <a:extLst>
              <a:ext uri="{FF2B5EF4-FFF2-40B4-BE49-F238E27FC236}">
                <a16:creationId xmlns:a16="http://schemas.microsoft.com/office/drawing/2014/main" id="{0E485C4D-CB69-E4BF-A05B-58D60F60F3A2}"/>
              </a:ext>
            </a:extLst>
          </p:cNvPr>
          <p:cNvSpPr txBox="1"/>
          <p:nvPr/>
        </p:nvSpPr>
        <p:spPr>
          <a:xfrm>
            <a:off x="10751229" y="6814028"/>
            <a:ext cx="6911126" cy="1200329"/>
          </a:xfrm>
          <a:prstGeom prst="rect">
            <a:avLst/>
          </a:prstGeom>
          <a:noFill/>
        </p:spPr>
        <p:txBody>
          <a:bodyPr wrap="square" rtlCol="0">
            <a:spAutoFit/>
          </a:bodyPr>
          <a:lstStyle/>
          <a:p>
            <a:r>
              <a:rPr lang="tr-TR" err="1">
                <a:latin typeface="Times New Roman" panose="02020603050405020304" pitchFamily="18" charset="0"/>
                <a:cs typeface="Times New Roman" panose="02020603050405020304" pitchFamily="18" charset="0"/>
              </a:rPr>
              <a:t>Min</a:t>
            </a:r>
            <a:r>
              <a:rPr lang="tr-TR">
                <a:latin typeface="Times New Roman" panose="02020603050405020304" pitchFamily="18" charset="0"/>
                <a:cs typeface="Times New Roman" panose="02020603050405020304" pitchFamily="18" charset="0"/>
              </a:rPr>
              <a:t>, S., Kim, Y., </a:t>
            </a:r>
            <a:r>
              <a:rPr lang="tr-TR" err="1">
                <a:latin typeface="Times New Roman" panose="02020603050405020304" pitchFamily="18" charset="0"/>
                <a:cs typeface="Times New Roman" panose="02020603050405020304" pitchFamily="18" charset="0"/>
              </a:rPr>
              <a:t>Ko</a:t>
            </a:r>
            <a:r>
              <a:rPr lang="tr-TR">
                <a:latin typeface="Times New Roman" panose="02020603050405020304" pitchFamily="18" charset="0"/>
                <a:cs typeface="Times New Roman" panose="02020603050405020304" pitchFamily="18" charset="0"/>
              </a:rPr>
              <a:t>, K., </a:t>
            </a:r>
            <a:r>
              <a:rPr lang="tr-TR" err="1">
                <a:latin typeface="Times New Roman" panose="02020603050405020304" pitchFamily="18" charset="0"/>
                <a:cs typeface="Times New Roman" panose="02020603050405020304" pitchFamily="18" charset="0"/>
              </a:rPr>
              <a:t>Seo</a:t>
            </a:r>
            <a:r>
              <a:rPr lang="tr-TR">
                <a:latin typeface="Times New Roman" panose="02020603050405020304" pitchFamily="18" charset="0"/>
                <a:cs typeface="Times New Roman" panose="02020603050405020304" pitchFamily="18" charset="0"/>
              </a:rPr>
              <a:t>, B., </a:t>
            </a:r>
            <a:r>
              <a:rPr lang="tr-TR" err="1">
                <a:latin typeface="Times New Roman" panose="02020603050405020304" pitchFamily="18" charset="0"/>
                <a:cs typeface="Times New Roman" panose="02020603050405020304" pitchFamily="18" charset="0"/>
              </a:rPr>
              <a:t>Cheong</a:t>
            </a:r>
            <a:r>
              <a:rPr lang="tr-TR">
                <a:latin typeface="Times New Roman" panose="02020603050405020304" pitchFamily="18" charset="0"/>
                <a:cs typeface="Times New Roman" panose="02020603050405020304" pitchFamily="18" charset="0"/>
              </a:rPr>
              <a:t>, J., </a:t>
            </a:r>
            <a:r>
              <a:rPr lang="tr-TR" err="1">
                <a:latin typeface="Times New Roman" panose="02020603050405020304" pitchFamily="18" charset="0"/>
                <a:cs typeface="Times New Roman" panose="02020603050405020304" pitchFamily="18" charset="0"/>
              </a:rPr>
              <a:t>Roh</a:t>
            </a:r>
            <a:r>
              <a:rPr lang="tr-TR">
                <a:latin typeface="Times New Roman" panose="02020603050405020304" pitchFamily="18" charset="0"/>
                <a:cs typeface="Times New Roman" panose="02020603050405020304" pitchFamily="18" charset="0"/>
              </a:rPr>
              <a:t>, C., &amp; Hong, S. (2021). </a:t>
            </a:r>
            <a:r>
              <a:rPr lang="tr-TR" err="1">
                <a:latin typeface="Times New Roman" panose="02020603050405020304" pitchFamily="18" charset="0"/>
                <a:cs typeface="Times New Roman" panose="02020603050405020304" pitchFamily="18" charset="0"/>
              </a:rPr>
              <a:t>Optimization</a:t>
            </a:r>
            <a:r>
              <a:rPr lang="tr-TR">
                <a:latin typeface="Times New Roman" panose="02020603050405020304" pitchFamily="18" charset="0"/>
                <a:cs typeface="Times New Roman" panose="02020603050405020304" pitchFamily="18" charset="0"/>
              </a:rPr>
              <a:t> of </a:t>
            </a:r>
            <a:r>
              <a:rPr lang="tr-TR" err="1">
                <a:latin typeface="Times New Roman" panose="02020603050405020304" pitchFamily="18" charset="0"/>
                <a:cs typeface="Times New Roman" panose="02020603050405020304" pitchFamily="18" charset="0"/>
              </a:rPr>
              <a:t>plastic</a:t>
            </a:r>
            <a:r>
              <a:rPr lang="tr-TR">
                <a:latin typeface="Times New Roman" panose="02020603050405020304" pitchFamily="18" charset="0"/>
                <a:cs typeface="Times New Roman" panose="02020603050405020304" pitchFamily="18" charset="0"/>
              </a:rPr>
              <a:t> </a:t>
            </a:r>
            <a:r>
              <a:rPr lang="tr-TR" err="1">
                <a:latin typeface="Times New Roman" panose="02020603050405020304" pitchFamily="18" charset="0"/>
                <a:cs typeface="Times New Roman" panose="02020603050405020304" pitchFamily="18" charset="0"/>
              </a:rPr>
              <a:t>scintillator</a:t>
            </a:r>
            <a:r>
              <a:rPr lang="tr-TR">
                <a:latin typeface="Times New Roman" panose="02020603050405020304" pitchFamily="18" charset="0"/>
                <a:cs typeface="Times New Roman" panose="02020603050405020304" pitchFamily="18" charset="0"/>
              </a:rPr>
              <a:t> </a:t>
            </a:r>
            <a:r>
              <a:rPr lang="tr-TR" err="1">
                <a:latin typeface="Times New Roman" panose="02020603050405020304" pitchFamily="18" charset="0"/>
                <a:cs typeface="Times New Roman" panose="02020603050405020304" pitchFamily="18" charset="0"/>
              </a:rPr>
              <a:t>for</a:t>
            </a:r>
            <a:r>
              <a:rPr lang="tr-TR">
                <a:latin typeface="Times New Roman" panose="02020603050405020304" pitchFamily="18" charset="0"/>
                <a:cs typeface="Times New Roman" panose="02020603050405020304" pitchFamily="18" charset="0"/>
              </a:rPr>
              <a:t> </a:t>
            </a:r>
            <a:r>
              <a:rPr lang="tr-TR" err="1">
                <a:latin typeface="Times New Roman" panose="02020603050405020304" pitchFamily="18" charset="0"/>
                <a:cs typeface="Times New Roman" panose="02020603050405020304" pitchFamily="18" charset="0"/>
              </a:rPr>
              <a:t>detection</a:t>
            </a:r>
            <a:r>
              <a:rPr lang="tr-TR">
                <a:latin typeface="Times New Roman" panose="02020603050405020304" pitchFamily="18" charset="0"/>
                <a:cs typeface="Times New Roman" panose="02020603050405020304" pitchFamily="18" charset="0"/>
              </a:rPr>
              <a:t> of Gamma-</a:t>
            </a:r>
            <a:r>
              <a:rPr lang="tr-TR" err="1">
                <a:latin typeface="Times New Roman" panose="02020603050405020304" pitchFamily="18" charset="0"/>
                <a:cs typeface="Times New Roman" panose="02020603050405020304" pitchFamily="18" charset="0"/>
              </a:rPr>
              <a:t>Rays</a:t>
            </a:r>
            <a:r>
              <a:rPr lang="tr-TR">
                <a:latin typeface="Times New Roman" panose="02020603050405020304" pitchFamily="18" charset="0"/>
                <a:cs typeface="Times New Roman" panose="02020603050405020304" pitchFamily="18" charset="0"/>
              </a:rPr>
              <a:t>: </a:t>
            </a:r>
            <a:r>
              <a:rPr lang="tr-TR" err="1">
                <a:latin typeface="Times New Roman" panose="02020603050405020304" pitchFamily="18" charset="0"/>
                <a:cs typeface="Times New Roman" panose="02020603050405020304" pitchFamily="18" charset="0"/>
              </a:rPr>
              <a:t>Simulation</a:t>
            </a:r>
            <a:r>
              <a:rPr lang="tr-TR">
                <a:latin typeface="Times New Roman" panose="02020603050405020304" pitchFamily="18" charset="0"/>
                <a:cs typeface="Times New Roman" panose="02020603050405020304" pitchFamily="18" charset="0"/>
              </a:rPr>
              <a:t> </a:t>
            </a:r>
            <a:r>
              <a:rPr lang="tr-TR" err="1">
                <a:latin typeface="Times New Roman" panose="02020603050405020304" pitchFamily="18" charset="0"/>
                <a:cs typeface="Times New Roman" panose="02020603050405020304" pitchFamily="18" charset="0"/>
              </a:rPr>
              <a:t>and</a:t>
            </a:r>
            <a:r>
              <a:rPr lang="tr-TR">
                <a:latin typeface="Times New Roman" panose="02020603050405020304" pitchFamily="18" charset="0"/>
                <a:cs typeface="Times New Roman" panose="02020603050405020304" pitchFamily="18" charset="0"/>
              </a:rPr>
              <a:t> </a:t>
            </a:r>
            <a:r>
              <a:rPr lang="tr-TR" err="1">
                <a:latin typeface="Times New Roman" panose="02020603050405020304" pitchFamily="18" charset="0"/>
                <a:cs typeface="Times New Roman" panose="02020603050405020304" pitchFamily="18" charset="0"/>
              </a:rPr>
              <a:t>experimental</a:t>
            </a:r>
            <a:r>
              <a:rPr lang="tr-TR">
                <a:latin typeface="Times New Roman" panose="02020603050405020304" pitchFamily="18" charset="0"/>
                <a:cs typeface="Times New Roman" panose="02020603050405020304" pitchFamily="18" charset="0"/>
              </a:rPr>
              <a:t> </a:t>
            </a:r>
            <a:r>
              <a:rPr lang="tr-TR" err="1">
                <a:latin typeface="Times New Roman" panose="02020603050405020304" pitchFamily="18" charset="0"/>
                <a:cs typeface="Times New Roman" panose="02020603050405020304" pitchFamily="18" charset="0"/>
              </a:rPr>
              <a:t>study</a:t>
            </a:r>
            <a:r>
              <a:rPr lang="tr-TR">
                <a:latin typeface="Times New Roman" panose="02020603050405020304" pitchFamily="18" charset="0"/>
                <a:cs typeface="Times New Roman" panose="02020603050405020304" pitchFamily="18" charset="0"/>
              </a:rPr>
              <a:t>. </a:t>
            </a:r>
            <a:r>
              <a:rPr lang="tr-TR" err="1">
                <a:latin typeface="Times New Roman" panose="02020603050405020304" pitchFamily="18" charset="0"/>
                <a:cs typeface="Times New Roman" panose="02020603050405020304" pitchFamily="18" charset="0"/>
              </a:rPr>
              <a:t>Chemosensors</a:t>
            </a:r>
            <a:r>
              <a:rPr lang="tr-TR">
                <a:latin typeface="Times New Roman" panose="02020603050405020304" pitchFamily="18" charset="0"/>
                <a:cs typeface="Times New Roman" panose="02020603050405020304" pitchFamily="18" charset="0"/>
              </a:rPr>
              <a:t>, 9(9), 239.</a:t>
            </a:r>
          </a:p>
          <a:p>
            <a:r>
              <a:rPr lang="tr-T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Freeform 3"/>
          <p:cNvSpPr/>
          <p:nvPr/>
        </p:nvSpPr>
        <p:spPr>
          <a:xfrm>
            <a:off x="7859603" y="4354775"/>
            <a:ext cx="3391868" cy="1259490"/>
          </a:xfrm>
          <a:custGeom>
            <a:avLst/>
            <a:gdLst/>
            <a:ahLst/>
            <a:cxnLst/>
            <a:rect l="l" t="t" r="r" b="b"/>
            <a:pathLst>
              <a:path w="2752054" h="984777">
                <a:moveTo>
                  <a:pt x="0" y="0"/>
                </a:moveTo>
                <a:lnTo>
                  <a:pt x="2752054" y="0"/>
                </a:lnTo>
                <a:lnTo>
                  <a:pt x="2752054" y="984778"/>
                </a:lnTo>
                <a:lnTo>
                  <a:pt x="0" y="984778"/>
                </a:lnTo>
                <a:lnTo>
                  <a:pt x="0" y="0"/>
                </a:lnTo>
                <a:close/>
              </a:path>
            </a:pathLst>
          </a:custGeom>
          <a:blipFill>
            <a:blip r:embed="rId2"/>
            <a:stretch>
              <a:fillRect/>
            </a:stretch>
          </a:blipFill>
        </p:spPr>
        <p:txBody>
          <a:bodyPr/>
          <a:lstStyle/>
          <a:p>
            <a:endParaRPr lang="tr-TR"/>
          </a:p>
        </p:txBody>
      </p:sp>
      <p:sp>
        <p:nvSpPr>
          <p:cNvPr id="4" name="TextBox 4"/>
          <p:cNvSpPr txBox="1"/>
          <p:nvPr/>
        </p:nvSpPr>
        <p:spPr>
          <a:xfrm>
            <a:off x="2601342" y="1204718"/>
            <a:ext cx="7697596" cy="1259489"/>
          </a:xfrm>
          <a:prstGeom prst="rect">
            <a:avLst/>
          </a:prstGeom>
        </p:spPr>
        <p:txBody>
          <a:bodyPr lIns="0" tIns="0" rIns="0" bIns="0" rtlCol="0" anchor="t">
            <a:spAutoFit/>
          </a:bodyPr>
          <a:lstStyle/>
          <a:p>
            <a:pPr marL="0" lvl="0" indent="0" algn="l">
              <a:lnSpc>
                <a:spcPts val="4967"/>
              </a:lnSpc>
              <a:spcBef>
                <a:spcPct val="0"/>
              </a:spcBef>
            </a:pPr>
            <a:r>
              <a:rPr lang="tr-TR" sz="4139" b="1" u="none" strike="noStrike">
                <a:solidFill>
                  <a:srgbClr val="000000"/>
                </a:solidFill>
                <a:latin typeface="Times New Roman" panose="02020603050405020304" pitchFamily="18" charset="0"/>
                <a:ea typeface="TT Drugs"/>
                <a:cs typeface="Times New Roman" panose="02020603050405020304" pitchFamily="18" charset="0"/>
                <a:sym typeface="TT Drugs"/>
              </a:rPr>
              <a:t>Optik Sınırlama</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a:p>
            <a:pPr marL="0" lvl="0" indent="0" algn="l">
              <a:lnSpc>
                <a:spcPts val="4967"/>
              </a:lnSpc>
              <a:spcBef>
                <a:spcPct val="0"/>
              </a:spcBef>
            </a:pPr>
            <a:endParaRPr lang="en-US" sz="4139" u="none" strike="noStrike">
              <a:solidFill>
                <a:srgbClr val="000000"/>
              </a:solidFill>
              <a:latin typeface="TT Drugs"/>
              <a:ea typeface="TT Drugs"/>
              <a:cs typeface="TT Drugs"/>
              <a:sym typeface="TT Drugs"/>
            </a:endParaRPr>
          </a:p>
        </p:txBody>
      </p:sp>
      <p:sp>
        <p:nvSpPr>
          <p:cNvPr id="5" name="TextBox 5"/>
          <p:cNvSpPr txBox="1"/>
          <p:nvPr/>
        </p:nvSpPr>
        <p:spPr>
          <a:xfrm>
            <a:off x="843535" y="855468"/>
            <a:ext cx="235642" cy="330860"/>
          </a:xfrm>
          <a:prstGeom prst="rect">
            <a:avLst/>
          </a:prstGeom>
        </p:spPr>
        <p:txBody>
          <a:bodyPr wrap="none" lIns="0" tIns="0" rIns="0" bIns="0" rtlCol="0" anchor="t">
            <a:spAutoFit/>
          </a:bodyPr>
          <a:lstStyle/>
          <a:p>
            <a:pPr algn="ctr">
              <a:lnSpc>
                <a:spcPts val="2800"/>
              </a:lnSpc>
              <a:spcBef>
                <a:spcPct val="0"/>
              </a:spcBef>
            </a:pPr>
            <a:r>
              <a:rPr lang="tr-TR" sz="2000">
                <a:solidFill>
                  <a:srgbClr val="7F2218"/>
                </a:solidFill>
                <a:latin typeface="TT Interphases"/>
                <a:ea typeface="TT Interphases"/>
                <a:cs typeface="TT Interphases"/>
                <a:sym typeface="TT Interphases"/>
              </a:rPr>
              <a:t>16</a:t>
            </a:r>
            <a:endParaRPr lang="en-US" sz="2000">
              <a:solidFill>
                <a:srgbClr val="7F2218"/>
              </a:solidFill>
              <a:latin typeface="TT Interphases"/>
              <a:ea typeface="TT Interphases"/>
              <a:cs typeface="TT Interphases"/>
              <a:sym typeface="TT Interphases"/>
            </a:endParaRPr>
          </a:p>
        </p:txBody>
      </p:sp>
      <p:sp>
        <p:nvSpPr>
          <p:cNvPr id="7" name="TextBox 7"/>
          <p:cNvSpPr txBox="1"/>
          <p:nvPr/>
        </p:nvSpPr>
        <p:spPr>
          <a:xfrm rot="10800000" flipV="1">
            <a:off x="7861158" y="3827203"/>
            <a:ext cx="7062895" cy="519373"/>
          </a:xfrm>
          <a:prstGeom prst="rect">
            <a:avLst/>
          </a:prstGeom>
        </p:spPr>
        <p:txBody>
          <a:bodyPr wrap="square" lIns="0" tIns="0" rIns="0" bIns="0" rtlCol="0" anchor="t">
            <a:spAutoFit/>
          </a:bodyPr>
          <a:lstStyle/>
          <a:p>
            <a:pPr>
              <a:lnSpc>
                <a:spcPts val="4174"/>
              </a:lnSpc>
            </a:pPr>
            <a:r>
              <a:rPr lang="en-US" sz="3000">
                <a:solidFill>
                  <a:srgbClr val="000000"/>
                </a:solidFill>
                <a:latin typeface="Times New Roman MT"/>
                <a:ea typeface="Times New Roman MT"/>
                <a:cs typeface="Times New Roman MT"/>
                <a:sym typeface="Times New Roman MT"/>
              </a:rPr>
              <a:t>Tam </a:t>
            </a:r>
            <a:r>
              <a:rPr lang="en-US" sz="3000" err="1">
                <a:solidFill>
                  <a:srgbClr val="000000"/>
                </a:solidFill>
                <a:latin typeface="Times New Roman MT"/>
                <a:ea typeface="Times New Roman MT"/>
                <a:cs typeface="Times New Roman MT"/>
                <a:sym typeface="Times New Roman MT"/>
              </a:rPr>
              <a:t>İç</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Yansıma</a:t>
            </a:r>
            <a:r>
              <a:rPr lang="en-US" sz="3000">
                <a:solidFill>
                  <a:srgbClr val="000000"/>
                </a:solidFill>
                <a:latin typeface="Times New Roman MT"/>
                <a:ea typeface="Times New Roman MT"/>
                <a:cs typeface="Times New Roman MT"/>
                <a:sym typeface="Times New Roman MT"/>
              </a:rPr>
              <a:t>:</a:t>
            </a:r>
          </a:p>
        </p:txBody>
      </p:sp>
      <p:sp>
        <p:nvSpPr>
          <p:cNvPr id="8" name="TextBox 8"/>
          <p:cNvSpPr txBox="1"/>
          <p:nvPr/>
        </p:nvSpPr>
        <p:spPr>
          <a:xfrm>
            <a:off x="12056052" y="1834462"/>
            <a:ext cx="5736003" cy="1568250"/>
          </a:xfrm>
          <a:prstGeom prst="rect">
            <a:avLst/>
          </a:prstGeom>
        </p:spPr>
        <p:txBody>
          <a:bodyPr wrap="square" lIns="0" tIns="0" rIns="0" bIns="0" rtlCol="0" anchor="t">
            <a:spAutoFit/>
          </a:bodyPr>
          <a:lstStyle/>
          <a:p>
            <a:pPr>
              <a:lnSpc>
                <a:spcPts val="4174"/>
              </a:lnSpc>
            </a:pPr>
            <a:r>
              <a:rPr lang="en-US" sz="2400">
                <a:solidFill>
                  <a:srgbClr val="000000"/>
                </a:solidFill>
                <a:latin typeface="Times New Roman MT"/>
                <a:ea typeface="Times New Roman MT"/>
                <a:cs typeface="Times New Roman MT"/>
                <a:sym typeface="Times New Roman MT"/>
              </a:rPr>
              <a:t>PMMA (n≈1,49) + </a:t>
            </a:r>
            <a:r>
              <a:rPr lang="en-US" sz="2400" err="1">
                <a:solidFill>
                  <a:srgbClr val="000000"/>
                </a:solidFill>
                <a:latin typeface="Times New Roman MT"/>
                <a:ea typeface="Times New Roman MT"/>
                <a:cs typeface="Times New Roman MT"/>
                <a:sym typeface="Times New Roman MT"/>
              </a:rPr>
              <a:t>hava</a:t>
            </a:r>
            <a:r>
              <a:rPr lang="en-US" sz="2400">
                <a:solidFill>
                  <a:srgbClr val="000000"/>
                </a:solidFill>
                <a:latin typeface="Times New Roman MT"/>
                <a:ea typeface="Times New Roman MT"/>
                <a:cs typeface="Times New Roman MT"/>
                <a:sym typeface="Times New Roman MT"/>
              </a:rPr>
              <a:t> (n≈1,00).</a:t>
            </a:r>
            <a:endParaRPr lang="tr-TR" sz="2400">
              <a:solidFill>
                <a:srgbClr val="000000"/>
              </a:solidFill>
              <a:latin typeface="Times New Roman MT"/>
              <a:ea typeface="Times New Roman MT"/>
              <a:cs typeface="Times New Roman MT"/>
              <a:sym typeface="Times New Roman MT"/>
            </a:endParaRPr>
          </a:p>
          <a:p>
            <a:pPr>
              <a:lnSpc>
                <a:spcPts val="4174"/>
              </a:lnSpc>
            </a:pPr>
            <a:r>
              <a:rPr lang="en-US" sz="2400">
                <a:solidFill>
                  <a:srgbClr val="000000"/>
                </a:solidFill>
                <a:latin typeface="Times New Roman MT"/>
                <a:ea typeface="Times New Roman MT"/>
                <a:cs typeface="Times New Roman MT"/>
                <a:sym typeface="Times New Roman MT"/>
              </a:rPr>
              <a:t>ESR/Teflon </a:t>
            </a:r>
            <a:r>
              <a:rPr lang="en-US" sz="2400" err="1">
                <a:solidFill>
                  <a:srgbClr val="000000"/>
                </a:solidFill>
                <a:latin typeface="Times New Roman MT"/>
                <a:ea typeface="Times New Roman MT"/>
                <a:cs typeface="Times New Roman MT"/>
                <a:sym typeface="Times New Roman MT"/>
              </a:rPr>
              <a:t>kaplama</a:t>
            </a:r>
            <a:r>
              <a:rPr lang="en-US" sz="2400">
                <a:solidFill>
                  <a:srgbClr val="000000"/>
                </a:solidFill>
                <a:latin typeface="Times New Roman MT"/>
                <a:ea typeface="Times New Roman MT"/>
                <a:cs typeface="Times New Roman MT"/>
                <a:sym typeface="Times New Roman MT"/>
              </a:rPr>
              <a:t> → </a:t>
            </a:r>
            <a:r>
              <a:rPr lang="en-US" sz="2400" err="1">
                <a:solidFill>
                  <a:srgbClr val="000000"/>
                </a:solidFill>
                <a:latin typeface="Times New Roman MT"/>
                <a:ea typeface="Times New Roman MT"/>
                <a:cs typeface="Times New Roman MT"/>
                <a:sym typeface="Times New Roman MT"/>
              </a:rPr>
              <a:t>fotonları</a:t>
            </a:r>
            <a:r>
              <a:rPr lang="en-US" sz="2400">
                <a:solidFill>
                  <a:srgbClr val="000000"/>
                </a:solidFill>
                <a:latin typeface="Times New Roman MT"/>
                <a:ea typeface="Times New Roman MT"/>
                <a:cs typeface="Times New Roman MT"/>
                <a:sym typeface="Times New Roman MT"/>
              </a:rPr>
              <a:t> </a:t>
            </a:r>
            <a:r>
              <a:rPr lang="en-US" sz="2400" err="1">
                <a:solidFill>
                  <a:srgbClr val="000000"/>
                </a:solidFill>
                <a:latin typeface="Times New Roman MT"/>
                <a:ea typeface="Times New Roman MT"/>
                <a:cs typeface="Times New Roman MT"/>
                <a:sym typeface="Times New Roman MT"/>
              </a:rPr>
              <a:t>PMT'ye</a:t>
            </a:r>
            <a:r>
              <a:rPr lang="en-US" sz="2400">
                <a:solidFill>
                  <a:srgbClr val="000000"/>
                </a:solidFill>
                <a:latin typeface="Times New Roman MT"/>
                <a:ea typeface="Times New Roman MT"/>
                <a:cs typeface="Times New Roman MT"/>
                <a:sym typeface="Times New Roman MT"/>
              </a:rPr>
              <a:t> </a:t>
            </a:r>
            <a:r>
              <a:rPr lang="en-US" sz="2400" err="1">
                <a:solidFill>
                  <a:srgbClr val="000000"/>
                </a:solidFill>
                <a:latin typeface="Times New Roman MT"/>
                <a:ea typeface="Times New Roman MT"/>
                <a:cs typeface="Times New Roman MT"/>
                <a:sym typeface="Times New Roman MT"/>
              </a:rPr>
              <a:t>yönlendirir</a:t>
            </a:r>
            <a:r>
              <a:rPr lang="en-US" sz="2400">
                <a:solidFill>
                  <a:srgbClr val="000000"/>
                </a:solidFill>
                <a:latin typeface="Times New Roman MT"/>
                <a:ea typeface="Times New Roman MT"/>
                <a:cs typeface="Times New Roman MT"/>
                <a:sym typeface="Times New Roman MT"/>
              </a:rPr>
              <a:t>.</a:t>
            </a:r>
            <a:r>
              <a:rPr lang="tr-TR" sz="2400">
                <a:solidFill>
                  <a:srgbClr val="000000"/>
                </a:solidFill>
                <a:latin typeface="Times New Roman MT"/>
                <a:ea typeface="Times New Roman MT"/>
                <a:cs typeface="Times New Roman MT"/>
                <a:sym typeface="Times New Roman MT"/>
              </a:rPr>
              <a:t> </a:t>
            </a:r>
            <a:r>
              <a:rPr lang="en-US" sz="2400">
                <a:solidFill>
                  <a:srgbClr val="000000"/>
                </a:solidFill>
                <a:latin typeface="Times New Roman MT"/>
                <a:ea typeface="Times New Roman MT"/>
                <a:cs typeface="Times New Roman MT"/>
                <a:sym typeface="Times New Roman MT"/>
              </a:rPr>
              <a:t>Işık </a:t>
            </a:r>
            <a:r>
              <a:rPr lang="en-US" sz="2400" err="1">
                <a:solidFill>
                  <a:srgbClr val="000000"/>
                </a:solidFill>
                <a:latin typeface="Times New Roman MT"/>
                <a:ea typeface="Times New Roman MT"/>
                <a:cs typeface="Times New Roman MT"/>
                <a:sym typeface="Times New Roman MT"/>
              </a:rPr>
              <a:t>kaybını</a:t>
            </a:r>
            <a:r>
              <a:rPr lang="en-US" sz="2400">
                <a:solidFill>
                  <a:srgbClr val="000000"/>
                </a:solidFill>
                <a:latin typeface="Times New Roman MT"/>
                <a:ea typeface="Times New Roman MT"/>
                <a:cs typeface="Times New Roman MT"/>
                <a:sym typeface="Times New Roman MT"/>
              </a:rPr>
              <a:t> </a:t>
            </a:r>
            <a:r>
              <a:rPr lang="en-US" sz="2400" err="1">
                <a:solidFill>
                  <a:srgbClr val="000000"/>
                </a:solidFill>
                <a:latin typeface="Times New Roman MT"/>
                <a:ea typeface="Times New Roman MT"/>
                <a:cs typeface="Times New Roman MT"/>
                <a:sym typeface="Times New Roman MT"/>
              </a:rPr>
              <a:t>en</a:t>
            </a:r>
            <a:r>
              <a:rPr lang="en-US" sz="2400">
                <a:solidFill>
                  <a:srgbClr val="000000"/>
                </a:solidFill>
                <a:latin typeface="Times New Roman MT"/>
                <a:ea typeface="Times New Roman MT"/>
                <a:cs typeface="Times New Roman MT"/>
                <a:sym typeface="Times New Roman MT"/>
              </a:rPr>
              <a:t> </a:t>
            </a:r>
            <a:r>
              <a:rPr lang="en-US" sz="2400" err="1">
                <a:solidFill>
                  <a:srgbClr val="000000"/>
                </a:solidFill>
                <a:latin typeface="Times New Roman MT"/>
                <a:ea typeface="Times New Roman MT"/>
                <a:cs typeface="Times New Roman MT"/>
                <a:sym typeface="Times New Roman MT"/>
              </a:rPr>
              <a:t>aza</a:t>
            </a:r>
            <a:r>
              <a:rPr lang="en-US" sz="2400">
                <a:solidFill>
                  <a:srgbClr val="000000"/>
                </a:solidFill>
                <a:latin typeface="Times New Roman MT"/>
                <a:ea typeface="Times New Roman MT"/>
                <a:cs typeface="Times New Roman MT"/>
                <a:sym typeface="Times New Roman MT"/>
              </a:rPr>
              <a:t> </a:t>
            </a:r>
            <a:r>
              <a:rPr lang="en-US" sz="2400" err="1">
                <a:solidFill>
                  <a:srgbClr val="000000"/>
                </a:solidFill>
                <a:latin typeface="Times New Roman MT"/>
                <a:ea typeface="Times New Roman MT"/>
                <a:cs typeface="Times New Roman MT"/>
                <a:sym typeface="Times New Roman MT"/>
              </a:rPr>
              <a:t>indirir</a:t>
            </a:r>
            <a:r>
              <a:rPr lang="en-US" sz="2400">
                <a:solidFill>
                  <a:srgbClr val="000000"/>
                </a:solidFill>
                <a:latin typeface="Times New Roman MT"/>
                <a:ea typeface="Times New Roman MT"/>
                <a:cs typeface="Times New Roman MT"/>
                <a:sym typeface="Times New Roman MT"/>
              </a:rPr>
              <a:t>.</a:t>
            </a:r>
          </a:p>
        </p:txBody>
      </p:sp>
      <p:sp>
        <p:nvSpPr>
          <p:cNvPr id="18" name="Metin kutusu 17">
            <a:extLst>
              <a:ext uri="{FF2B5EF4-FFF2-40B4-BE49-F238E27FC236}">
                <a16:creationId xmlns:a16="http://schemas.microsoft.com/office/drawing/2014/main" id="{9A28B19F-2D33-E438-C3F7-265C9D9431DA}"/>
              </a:ext>
            </a:extLst>
          </p:cNvPr>
          <p:cNvSpPr txBox="1"/>
          <p:nvPr/>
        </p:nvSpPr>
        <p:spPr>
          <a:xfrm>
            <a:off x="2213637" y="4697876"/>
            <a:ext cx="4822895" cy="2015936"/>
          </a:xfrm>
          <a:prstGeom prst="rect">
            <a:avLst/>
          </a:prstGeom>
          <a:noFill/>
        </p:spPr>
        <p:txBody>
          <a:bodyPr wrap="square">
            <a:spAutoFit/>
          </a:bodyPr>
          <a:lstStyle/>
          <a:p>
            <a:pPr>
              <a:buNone/>
            </a:pPr>
            <a:r>
              <a:rPr lang="tr-TR" sz="2400">
                <a:latin typeface="Times New Roman" panose="02020603050405020304" pitchFamily="18" charset="0"/>
                <a:cs typeface="Times New Roman" panose="02020603050405020304" pitchFamily="18" charset="0"/>
              </a:rPr>
              <a:t>Uygun optik sınırlama olmadan, üretilen ışığın %70-75'e varan büyük bir kısmı, emilim veya yüzey kaçışı nedeniyle hapsolabilir veya kaybolabilir.</a:t>
            </a:r>
            <a:endParaRPr lang="tr-TR" sz="2400">
              <a:effectLst/>
              <a:latin typeface="Times New Roman" panose="02020603050405020304" pitchFamily="18" charset="0"/>
              <a:cs typeface="Times New Roman" panose="02020603050405020304" pitchFamily="18" charset="0"/>
            </a:endParaRPr>
          </a:p>
        </p:txBody>
      </p:sp>
      <p:sp>
        <p:nvSpPr>
          <p:cNvPr id="20" name="Metin kutusu 19">
            <a:extLst>
              <a:ext uri="{FF2B5EF4-FFF2-40B4-BE49-F238E27FC236}">
                <a16:creationId xmlns:a16="http://schemas.microsoft.com/office/drawing/2014/main" id="{46CC00A0-CCDC-7A09-12DB-2C42DBDC4F20}"/>
              </a:ext>
            </a:extLst>
          </p:cNvPr>
          <p:cNvSpPr txBox="1"/>
          <p:nvPr/>
        </p:nvSpPr>
        <p:spPr>
          <a:xfrm>
            <a:off x="12056052" y="4697877"/>
            <a:ext cx="5736003" cy="2554545"/>
          </a:xfrm>
          <a:prstGeom prst="rect">
            <a:avLst/>
          </a:prstGeom>
          <a:noFill/>
        </p:spPr>
        <p:txBody>
          <a:bodyPr wrap="square">
            <a:spAutoFit/>
          </a:bodyPr>
          <a:lstStyle/>
          <a:p>
            <a:pPr>
              <a:buNone/>
            </a:pPr>
            <a:r>
              <a:rPr lang="tr-TR" sz="2400">
                <a:latin typeface="Times New Roman" panose="02020603050405020304" pitchFamily="18" charset="0"/>
                <a:cs typeface="Times New Roman" panose="02020603050405020304" pitchFamily="18" charset="0"/>
              </a:rPr>
              <a:t>Sinyal genliği artar ve sinyal-gürültü oranı (SNR) iyileşir.</a:t>
            </a:r>
          </a:p>
          <a:p>
            <a:pPr>
              <a:buNone/>
            </a:pPr>
            <a:r>
              <a:rPr lang="tr-TR" sz="2400">
                <a:latin typeface="Times New Roman" panose="02020603050405020304" pitchFamily="18" charset="0"/>
                <a:cs typeface="Times New Roman" panose="02020603050405020304" pitchFamily="18" charset="0"/>
              </a:rPr>
              <a:t>• Algılanan fotonların zaman yayılımı azalır.</a:t>
            </a:r>
          </a:p>
          <a:p>
            <a:pPr>
              <a:buNone/>
            </a:pPr>
            <a:r>
              <a:rPr lang="tr-TR" sz="2400">
                <a:latin typeface="Times New Roman" panose="02020603050405020304" pitchFamily="18" charset="0"/>
                <a:cs typeface="Times New Roman" panose="02020603050405020304" pitchFamily="18" charset="0"/>
              </a:rPr>
              <a:t>• Dedektörün enerji çözünürlüğü daha kararlı ve öngörülebilir hale gelir.</a:t>
            </a:r>
            <a:br>
              <a:rPr lang="tr-TR" sz="2200">
                <a:effectLst/>
                <a:latin typeface=".AppleSystemUIFont"/>
              </a:rPr>
            </a:br>
            <a:endParaRPr lang="tr-TR" sz="2200">
              <a:effectLst/>
              <a:latin typeface=".AppleSystemUIFont"/>
            </a:endParaRPr>
          </a:p>
          <a:p>
            <a:pPr>
              <a:buNone/>
            </a:pPr>
            <a:endParaRPr lang="tr-TR">
              <a:effectLst/>
              <a:latin typeface=".AppleSystemUIFont"/>
            </a:endParaRPr>
          </a:p>
        </p:txBody>
      </p:sp>
      <p:sp>
        <p:nvSpPr>
          <p:cNvPr id="22" name="Metin kutusu 21">
            <a:extLst>
              <a:ext uri="{FF2B5EF4-FFF2-40B4-BE49-F238E27FC236}">
                <a16:creationId xmlns:a16="http://schemas.microsoft.com/office/drawing/2014/main" id="{9E063B05-8CF7-FF18-2735-7D56D0AF666C}"/>
              </a:ext>
            </a:extLst>
          </p:cNvPr>
          <p:cNvSpPr txBox="1"/>
          <p:nvPr/>
        </p:nvSpPr>
        <p:spPr>
          <a:xfrm>
            <a:off x="5993210" y="7328043"/>
            <a:ext cx="6645974" cy="1938992"/>
          </a:xfrm>
          <a:prstGeom prst="rect">
            <a:avLst/>
          </a:prstGeom>
          <a:noFill/>
        </p:spPr>
        <p:txBody>
          <a:bodyPr wrap="square">
            <a:spAutoFit/>
          </a:bodyPr>
          <a:lstStyle/>
          <a:p>
            <a:pPr>
              <a:buNone/>
            </a:pPr>
            <a:r>
              <a:rPr lang="tr-TR" sz="2400">
                <a:latin typeface="Times New Roman" panose="02020603050405020304" pitchFamily="18" charset="0"/>
                <a:cs typeface="Times New Roman" panose="02020603050405020304" pitchFamily="18" charset="0"/>
              </a:rPr>
              <a:t>Gelişmiş tasarımlarda, fotonik kristal (</a:t>
            </a:r>
            <a:r>
              <a:rPr lang="tr-TR" sz="2400" err="1">
                <a:latin typeface="Times New Roman" panose="02020603050405020304" pitchFamily="18" charset="0"/>
                <a:cs typeface="Times New Roman" panose="02020603050405020304" pitchFamily="18" charset="0"/>
              </a:rPr>
              <a:t>PhC</a:t>
            </a:r>
            <a:r>
              <a:rPr lang="tr-TR" sz="2400">
                <a:latin typeface="Times New Roman" panose="02020603050405020304" pitchFamily="18" charset="0"/>
                <a:cs typeface="Times New Roman" panose="02020603050405020304" pitchFamily="18" charset="0"/>
              </a:rPr>
              <a:t>) yapıları veya mikro desenli filmler, foton yörüngelerini daha da manipüle etmek ve geleneksel TIR sınırlarının ötesinde ekstraksiyon verimliliğini artırmak için kullanılabilir.</a:t>
            </a:r>
          </a:p>
        </p:txBody>
      </p:sp>
      <p:sp>
        <p:nvSpPr>
          <p:cNvPr id="9" name="Metin kutusu 8">
            <a:extLst>
              <a:ext uri="{FF2B5EF4-FFF2-40B4-BE49-F238E27FC236}">
                <a16:creationId xmlns:a16="http://schemas.microsoft.com/office/drawing/2014/main" id="{6AF121A8-D8FC-7A98-FC9E-ADEA3A11A53E}"/>
              </a:ext>
            </a:extLst>
          </p:cNvPr>
          <p:cNvSpPr txBox="1"/>
          <p:nvPr/>
        </p:nvSpPr>
        <p:spPr>
          <a:xfrm>
            <a:off x="2342311" y="2203813"/>
            <a:ext cx="4880072" cy="1938992"/>
          </a:xfrm>
          <a:prstGeom prst="rect">
            <a:avLst/>
          </a:prstGeom>
          <a:noFill/>
        </p:spPr>
        <p:txBody>
          <a:bodyPr wrap="square">
            <a:spAutoFit/>
          </a:bodyPr>
          <a:lstStyle/>
          <a:p>
            <a:pPr>
              <a:buNone/>
            </a:pPr>
            <a:r>
              <a:rPr lang="tr-TR" sz="2400">
                <a:latin typeface="Times New Roman" panose="02020603050405020304" pitchFamily="18" charset="0"/>
                <a:cs typeface="Times New Roman" panose="02020603050405020304" pitchFamily="18" charset="0"/>
              </a:rPr>
              <a:t>Bir dizi </a:t>
            </a:r>
            <a:r>
              <a:rPr lang="tr-TR" sz="2400" err="1">
                <a:latin typeface="Times New Roman" panose="02020603050405020304" pitchFamily="18" charset="0"/>
                <a:cs typeface="Times New Roman" panose="02020603050405020304" pitchFamily="18" charset="0"/>
              </a:rPr>
              <a:t>flüorofor</a:t>
            </a:r>
            <a:r>
              <a:rPr lang="tr-TR" sz="2400">
                <a:latin typeface="Times New Roman" panose="02020603050405020304" pitchFamily="18" charset="0"/>
                <a:cs typeface="Times New Roman" panose="02020603050405020304" pitchFamily="18" charset="0"/>
              </a:rPr>
              <a:t>, biriken iyonizasyon enerjisini PMT veya </a:t>
            </a:r>
            <a:r>
              <a:rPr lang="tr-TR" sz="2400" err="1">
                <a:latin typeface="Times New Roman" panose="02020603050405020304" pitchFamily="18" charset="0"/>
                <a:cs typeface="Times New Roman" panose="02020603050405020304" pitchFamily="18" charset="0"/>
              </a:rPr>
              <a:t>SiPM</a:t>
            </a:r>
            <a:r>
              <a:rPr lang="tr-TR" sz="2400">
                <a:latin typeface="Times New Roman" panose="02020603050405020304" pitchFamily="18" charset="0"/>
                <a:cs typeface="Times New Roman" panose="02020603050405020304" pitchFamily="18" charset="0"/>
              </a:rPr>
              <a:t> sensörleri tarafından algılanabilen görünür ışığa verimli bir şekilde dönüştürmek için kullanılır. </a:t>
            </a:r>
            <a:endParaRPr lang="tr-TR" sz="240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1488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CB5571C2-B4BE-B9E9-926F-CBAC29F3C510}"/>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A0E824D5-DE49-7329-6957-AA9C1143AA9C}"/>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4" name="TextBox 4">
            <a:extLst>
              <a:ext uri="{FF2B5EF4-FFF2-40B4-BE49-F238E27FC236}">
                <a16:creationId xmlns:a16="http://schemas.microsoft.com/office/drawing/2014/main" id="{F8D19184-8CDD-B2B9-72A1-145F54CEC808}"/>
              </a:ext>
            </a:extLst>
          </p:cNvPr>
          <p:cNvSpPr txBox="1"/>
          <p:nvPr/>
        </p:nvSpPr>
        <p:spPr>
          <a:xfrm>
            <a:off x="2601342" y="1204718"/>
            <a:ext cx="7697596" cy="1259489"/>
          </a:xfrm>
          <a:prstGeom prst="rect">
            <a:avLst/>
          </a:prstGeom>
        </p:spPr>
        <p:txBody>
          <a:bodyPr lIns="0" tIns="0" rIns="0" bIns="0" rtlCol="0" anchor="t">
            <a:spAutoFit/>
          </a:bodyPr>
          <a:lstStyle/>
          <a:p>
            <a:pPr marL="0" lvl="0" indent="0" algn="l">
              <a:lnSpc>
                <a:spcPts val="4967"/>
              </a:lnSpc>
              <a:spcBef>
                <a:spcPct val="0"/>
              </a:spcBef>
            </a:pPr>
            <a:r>
              <a:rPr lang="en-US" sz="4139" b="1">
                <a:solidFill>
                  <a:srgbClr val="000000"/>
                </a:solidFill>
                <a:latin typeface="Times New Roman" panose="02020603050405020304" pitchFamily="18" charset="0"/>
                <a:ea typeface="TT Drugs"/>
                <a:cs typeface="Times New Roman" panose="02020603050405020304" pitchFamily="18" charset="0"/>
                <a:sym typeface="TT Drugs"/>
              </a:rPr>
              <a:t>O</a:t>
            </a:r>
            <a:r>
              <a:rPr lang="tr-TR" sz="4139" b="1" err="1">
                <a:solidFill>
                  <a:srgbClr val="000000"/>
                </a:solidFill>
                <a:latin typeface="Times New Roman" panose="02020603050405020304" pitchFamily="18" charset="0"/>
                <a:ea typeface="TT Drugs"/>
                <a:cs typeface="Times New Roman" panose="02020603050405020304" pitchFamily="18" charset="0"/>
                <a:sym typeface="TT Drugs"/>
              </a:rPr>
              <a:t>ptik</a:t>
            </a:r>
            <a:r>
              <a:rPr lang="tr-TR" sz="4139" b="1">
                <a:solidFill>
                  <a:srgbClr val="000000"/>
                </a:solidFill>
                <a:latin typeface="Times New Roman" panose="02020603050405020304" pitchFamily="18" charset="0"/>
                <a:ea typeface="TT Drugs"/>
                <a:cs typeface="Times New Roman" panose="02020603050405020304" pitchFamily="18" charset="0"/>
                <a:sym typeface="TT Drugs"/>
              </a:rPr>
              <a:t> Sınırlama</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a:p>
            <a:pPr marL="0" lvl="0" indent="0" algn="l">
              <a:lnSpc>
                <a:spcPts val="4967"/>
              </a:lnSpc>
              <a:spcBef>
                <a:spcPct val="0"/>
              </a:spcBef>
            </a:pPr>
            <a:endParaRPr lang="en-US" sz="4139" u="none" strike="noStrike">
              <a:solidFill>
                <a:srgbClr val="000000"/>
              </a:solidFill>
              <a:latin typeface="TT Drugs"/>
              <a:ea typeface="TT Drugs"/>
              <a:cs typeface="TT Drugs"/>
              <a:sym typeface="TT Drugs"/>
            </a:endParaRPr>
          </a:p>
        </p:txBody>
      </p:sp>
      <p:sp>
        <p:nvSpPr>
          <p:cNvPr id="5" name="TextBox 5">
            <a:extLst>
              <a:ext uri="{FF2B5EF4-FFF2-40B4-BE49-F238E27FC236}">
                <a16:creationId xmlns:a16="http://schemas.microsoft.com/office/drawing/2014/main" id="{50984894-0BB4-99ED-8D95-3D0A176468D6}"/>
              </a:ext>
            </a:extLst>
          </p:cNvPr>
          <p:cNvSpPr txBox="1"/>
          <p:nvPr/>
        </p:nvSpPr>
        <p:spPr>
          <a:xfrm>
            <a:off x="852351" y="855468"/>
            <a:ext cx="218009" cy="330860"/>
          </a:xfrm>
          <a:prstGeom prst="rect">
            <a:avLst/>
          </a:prstGeom>
        </p:spPr>
        <p:txBody>
          <a:bodyPr wrap="none" lIns="0" tIns="0" rIns="0" bIns="0" rtlCol="0" anchor="t">
            <a:spAutoFit/>
          </a:bodyPr>
          <a:lstStyle/>
          <a:p>
            <a:pPr algn="ctr">
              <a:lnSpc>
                <a:spcPts val="2800"/>
              </a:lnSpc>
              <a:spcBef>
                <a:spcPct val="0"/>
              </a:spcBef>
            </a:pPr>
            <a:r>
              <a:rPr lang="tr-TR" sz="2000">
                <a:solidFill>
                  <a:srgbClr val="7F2218"/>
                </a:solidFill>
                <a:latin typeface="TT Interphases"/>
                <a:ea typeface="TT Interphases"/>
                <a:cs typeface="TT Interphases"/>
                <a:sym typeface="TT Interphases"/>
              </a:rPr>
              <a:t>17</a:t>
            </a:r>
            <a:endParaRPr lang="en-US" sz="2000">
              <a:solidFill>
                <a:srgbClr val="7F2218"/>
              </a:solidFill>
              <a:latin typeface="TT Interphases"/>
              <a:ea typeface="TT Interphases"/>
              <a:cs typeface="TT Interphases"/>
              <a:sym typeface="TT Interphases"/>
            </a:endParaRPr>
          </a:p>
        </p:txBody>
      </p:sp>
      <p:sp>
        <p:nvSpPr>
          <p:cNvPr id="10" name="Metin kutusu 9">
            <a:extLst>
              <a:ext uri="{FF2B5EF4-FFF2-40B4-BE49-F238E27FC236}">
                <a16:creationId xmlns:a16="http://schemas.microsoft.com/office/drawing/2014/main" id="{E127A4D5-2F7C-AB0E-9D8C-667A326898F2}"/>
              </a:ext>
            </a:extLst>
          </p:cNvPr>
          <p:cNvSpPr txBox="1"/>
          <p:nvPr/>
        </p:nvSpPr>
        <p:spPr>
          <a:xfrm>
            <a:off x="2605723" y="2435301"/>
            <a:ext cx="5395620" cy="1477328"/>
          </a:xfrm>
          <a:prstGeom prst="rect">
            <a:avLst/>
          </a:prstGeom>
          <a:noFill/>
        </p:spPr>
        <p:txBody>
          <a:bodyPr wrap="square" lIns="91440" tIns="45720" rIns="91440" bIns="45720" anchor="t">
            <a:spAutoFit/>
          </a:bodyPr>
          <a:lstStyle/>
          <a:p>
            <a:pPr>
              <a:buNone/>
            </a:pPr>
            <a:r>
              <a:rPr lang="tr-TR" sz="2400">
                <a:latin typeface="Times New Roman" panose="02020603050405020304" pitchFamily="18" charset="0"/>
                <a:cs typeface="Times New Roman" panose="02020603050405020304" pitchFamily="18" charset="0"/>
              </a:rPr>
              <a:t>Optik sınırlama, geometrik tasarım ve yüzey kaplamaları birleştirilerek optimize edilir.</a:t>
            </a:r>
            <a:endParaRPr lang="tr-TR" sz="2400" b="0" i="0">
              <a:effectLst/>
              <a:latin typeface="Times New Roman" panose="02020603050405020304" pitchFamily="18" charset="0"/>
              <a:cs typeface="Times New Roman" panose="02020603050405020304" pitchFamily="18" charset="0"/>
            </a:endParaRPr>
          </a:p>
          <a:p>
            <a:pPr>
              <a:buNone/>
            </a:pPr>
            <a:endParaRPr lang="tr-TR">
              <a:effectLst/>
              <a:latin typeface=".AppleSystemUIFont"/>
            </a:endParaRPr>
          </a:p>
        </p:txBody>
      </p:sp>
      <p:sp>
        <p:nvSpPr>
          <p:cNvPr id="12" name="Metin kutusu 11">
            <a:extLst>
              <a:ext uri="{FF2B5EF4-FFF2-40B4-BE49-F238E27FC236}">
                <a16:creationId xmlns:a16="http://schemas.microsoft.com/office/drawing/2014/main" id="{1D6172FD-6FDD-DC4D-13D2-7B1EF3A06A13}"/>
              </a:ext>
            </a:extLst>
          </p:cNvPr>
          <p:cNvSpPr txBox="1"/>
          <p:nvPr/>
        </p:nvSpPr>
        <p:spPr>
          <a:xfrm>
            <a:off x="2458091" y="3863871"/>
            <a:ext cx="6819854" cy="1200329"/>
          </a:xfrm>
          <a:prstGeom prst="rect">
            <a:avLst/>
          </a:prstGeom>
          <a:noFill/>
        </p:spPr>
        <p:txBody>
          <a:bodyPr wrap="square" lIns="91440" tIns="45720" rIns="91440" bIns="45720" anchor="t">
            <a:spAutoFit/>
          </a:bodyPr>
          <a:lstStyle/>
          <a:p>
            <a:pPr>
              <a:buNone/>
            </a:pPr>
            <a:r>
              <a:rPr lang="tr-TR" sz="2400">
                <a:latin typeface="Times New Roman" panose="02020603050405020304" pitchFamily="18" charset="0"/>
                <a:cs typeface="Times New Roman" panose="02020603050405020304" pitchFamily="18" charset="0"/>
              </a:rPr>
              <a:t>1. PMMA matrisi, hava arayüzünde doğal olarak tam iç yansımayı destekleyerek ışığı verimli bir şekilde yönlendirir.</a:t>
            </a:r>
          </a:p>
        </p:txBody>
      </p:sp>
      <p:sp>
        <p:nvSpPr>
          <p:cNvPr id="14" name="Metin kutusu 13">
            <a:extLst>
              <a:ext uri="{FF2B5EF4-FFF2-40B4-BE49-F238E27FC236}">
                <a16:creationId xmlns:a16="http://schemas.microsoft.com/office/drawing/2014/main" id="{E11317EE-132E-AABA-023A-D3B5E90DFE71}"/>
              </a:ext>
            </a:extLst>
          </p:cNvPr>
          <p:cNvSpPr txBox="1"/>
          <p:nvPr/>
        </p:nvSpPr>
        <p:spPr>
          <a:xfrm>
            <a:off x="2325961" y="4784795"/>
            <a:ext cx="7697585" cy="2215991"/>
          </a:xfrm>
          <a:prstGeom prst="rect">
            <a:avLst/>
          </a:prstGeom>
          <a:noFill/>
        </p:spPr>
        <p:txBody>
          <a:bodyPr wrap="square" lIns="91440" tIns="45720" rIns="91440" bIns="45720" anchor="t">
            <a:spAutoFit/>
          </a:bodyPr>
          <a:lstStyle/>
          <a:p>
            <a:pPr>
              <a:buNone/>
            </a:pPr>
            <a:endParaRPr lang="tr-TR" sz="2400" b="0" i="0">
              <a:latin typeface="UICTFontTextStyleBody"/>
            </a:endParaRPr>
          </a:p>
          <a:p>
            <a:pPr>
              <a:buNone/>
            </a:pPr>
            <a:r>
              <a:rPr lang="tr-TR" sz="2400">
                <a:latin typeface="Times New Roman" panose="02020603050405020304" pitchFamily="18" charset="0"/>
                <a:cs typeface="Times New Roman" panose="02020603050405020304" pitchFamily="18" charset="0"/>
              </a:rPr>
              <a:t>2. ESR (Geliştirilmiş Speküler Reflektör) film veya Teflon kaplama, </a:t>
            </a:r>
            <a:r>
              <a:rPr lang="tr-TR" sz="2400" err="1">
                <a:latin typeface="Times New Roman" panose="02020603050405020304" pitchFamily="18" charset="0"/>
                <a:cs typeface="Times New Roman" panose="02020603050405020304" pitchFamily="18" charset="0"/>
              </a:rPr>
              <a:t>sintilatörü</a:t>
            </a:r>
            <a:r>
              <a:rPr lang="tr-TR" sz="2400">
                <a:latin typeface="Times New Roman" panose="02020603050405020304" pitchFamily="18" charset="0"/>
                <a:cs typeface="Times New Roman" panose="02020603050405020304" pitchFamily="18" charset="0"/>
              </a:rPr>
              <a:t> çevreleyerek, aksi takdirde kusurlu yüzey kaplaması veya kritik olmayan geliş açıları nedeniyle kaybolacak olan fotonları yansıtır.</a:t>
            </a:r>
            <a:endParaRPr lang="tr-TR" sz="2400" b="0" i="0">
              <a:effectLst/>
              <a:latin typeface="Times New Roman" panose="02020603050405020304" pitchFamily="18" charset="0"/>
              <a:cs typeface="Times New Roman" panose="02020603050405020304" pitchFamily="18" charset="0"/>
            </a:endParaRPr>
          </a:p>
          <a:p>
            <a:pPr>
              <a:buNone/>
            </a:pPr>
            <a:endParaRPr lang="tr-TR"/>
          </a:p>
        </p:txBody>
      </p:sp>
      <p:sp>
        <p:nvSpPr>
          <p:cNvPr id="16" name="Metin kutusu 15">
            <a:extLst>
              <a:ext uri="{FF2B5EF4-FFF2-40B4-BE49-F238E27FC236}">
                <a16:creationId xmlns:a16="http://schemas.microsoft.com/office/drawing/2014/main" id="{444B5E5A-E0F6-9BBD-4B3D-A9C98C5A9938}"/>
              </a:ext>
            </a:extLst>
          </p:cNvPr>
          <p:cNvSpPr txBox="1"/>
          <p:nvPr/>
        </p:nvSpPr>
        <p:spPr>
          <a:xfrm>
            <a:off x="2458091" y="7578249"/>
            <a:ext cx="6496498" cy="1200329"/>
          </a:xfrm>
          <a:prstGeom prst="rect">
            <a:avLst/>
          </a:prstGeom>
          <a:noFill/>
        </p:spPr>
        <p:txBody>
          <a:bodyPr wrap="square" lIns="91440" tIns="45720" rIns="91440" bIns="45720" anchor="t">
            <a:spAutoFit/>
          </a:bodyPr>
          <a:lstStyle/>
          <a:p>
            <a:r>
              <a:rPr lang="tr-TR" sz="2400">
                <a:latin typeface="Times New Roman" panose="02020603050405020304" pitchFamily="18" charset="0"/>
                <a:ea typeface="Calibri"/>
                <a:cs typeface="Times New Roman" panose="02020603050405020304" pitchFamily="18" charset="0"/>
              </a:rPr>
              <a:t>3. Bu kaplamalar ayrıca yüzey emilimini ve saçılma kayıplarını azaltarak fotonların çoğunun PMT veya </a:t>
            </a:r>
            <a:r>
              <a:rPr lang="tr-TR" sz="2400" err="1">
                <a:latin typeface="Times New Roman" panose="02020603050405020304" pitchFamily="18" charset="0"/>
                <a:ea typeface="Calibri"/>
                <a:cs typeface="Times New Roman" panose="02020603050405020304" pitchFamily="18" charset="0"/>
              </a:rPr>
              <a:t>SiPM'ye</a:t>
            </a:r>
            <a:r>
              <a:rPr lang="tr-TR" sz="2400">
                <a:latin typeface="Times New Roman" panose="02020603050405020304" pitchFamily="18" charset="0"/>
                <a:ea typeface="Calibri"/>
                <a:cs typeface="Times New Roman" panose="02020603050405020304" pitchFamily="18" charset="0"/>
              </a:rPr>
              <a:t> yönlendirilmesini sağlar.</a:t>
            </a:r>
          </a:p>
        </p:txBody>
      </p:sp>
      <p:sp>
        <p:nvSpPr>
          <p:cNvPr id="20" name="Metin kutusu 19">
            <a:extLst>
              <a:ext uri="{FF2B5EF4-FFF2-40B4-BE49-F238E27FC236}">
                <a16:creationId xmlns:a16="http://schemas.microsoft.com/office/drawing/2014/main" id="{BEDDA672-5D14-2331-B2AB-FF943C6BBCBE}"/>
              </a:ext>
            </a:extLst>
          </p:cNvPr>
          <p:cNvSpPr txBox="1"/>
          <p:nvPr/>
        </p:nvSpPr>
        <p:spPr>
          <a:xfrm>
            <a:off x="11292605" y="6754565"/>
            <a:ext cx="5736003" cy="1046440"/>
          </a:xfrm>
          <a:prstGeom prst="rect">
            <a:avLst/>
          </a:prstGeom>
          <a:noFill/>
        </p:spPr>
        <p:txBody>
          <a:bodyPr wrap="square" lIns="91440" tIns="45720" rIns="91440" bIns="45720" anchor="t">
            <a:spAutoFit/>
          </a:bodyPr>
          <a:lstStyle/>
          <a:p>
            <a:pPr>
              <a:buNone/>
            </a:pPr>
            <a:br>
              <a:rPr lang="tr-TR" sz="2200">
                <a:effectLst/>
                <a:latin typeface=".AppleSystemUIFont"/>
              </a:rPr>
            </a:br>
            <a:endParaRPr lang="tr-TR" sz="2200">
              <a:effectLst/>
              <a:latin typeface=".AppleSystemUIFont"/>
            </a:endParaRPr>
          </a:p>
          <a:p>
            <a:pPr>
              <a:buNone/>
            </a:pPr>
            <a:endParaRPr lang="tr-TR">
              <a:effectLst/>
              <a:latin typeface=".AppleSystemUIFont"/>
            </a:endParaRPr>
          </a:p>
        </p:txBody>
      </p:sp>
      <p:pic>
        <p:nvPicPr>
          <p:cNvPr id="8" name="Resim 7">
            <a:extLst>
              <a:ext uri="{FF2B5EF4-FFF2-40B4-BE49-F238E27FC236}">
                <a16:creationId xmlns:a16="http://schemas.microsoft.com/office/drawing/2014/main" id="{0FCEBF0B-975B-8E6B-A0E3-A74C598A3E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92138" y="1186328"/>
            <a:ext cx="6336470" cy="3515621"/>
          </a:xfrm>
          <a:prstGeom prst="rect">
            <a:avLst/>
          </a:prstGeom>
        </p:spPr>
      </p:pic>
      <p:pic>
        <p:nvPicPr>
          <p:cNvPr id="9" name="Resim 8">
            <a:extLst>
              <a:ext uri="{FF2B5EF4-FFF2-40B4-BE49-F238E27FC236}">
                <a16:creationId xmlns:a16="http://schemas.microsoft.com/office/drawing/2014/main" id="{982D07EA-0DB0-D45A-BCC0-20B986912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2141" y="4969011"/>
            <a:ext cx="6336467" cy="3389677"/>
          </a:xfrm>
          <a:prstGeom prst="rect">
            <a:avLst/>
          </a:prstGeom>
        </p:spPr>
      </p:pic>
      <p:sp>
        <p:nvSpPr>
          <p:cNvPr id="3" name="Metin kutusu 2">
            <a:extLst>
              <a:ext uri="{FF2B5EF4-FFF2-40B4-BE49-F238E27FC236}">
                <a16:creationId xmlns:a16="http://schemas.microsoft.com/office/drawing/2014/main" id="{21FDC079-10F5-0D36-1BA1-4390F19E8B21}"/>
              </a:ext>
            </a:extLst>
          </p:cNvPr>
          <p:cNvSpPr txBox="1"/>
          <p:nvPr/>
        </p:nvSpPr>
        <p:spPr>
          <a:xfrm>
            <a:off x="10692138" y="8532674"/>
            <a:ext cx="6161507" cy="1523494"/>
          </a:xfrm>
          <a:prstGeom prst="rect">
            <a:avLst/>
          </a:prstGeom>
          <a:noFill/>
        </p:spPr>
        <p:txBody>
          <a:bodyPr wrap="square" rtlCol="0">
            <a:spAutoFit/>
          </a:bodyPr>
          <a:lstStyle/>
          <a:p>
            <a:r>
              <a:rPr lang="tr-TR" sz="1500">
                <a:solidFill>
                  <a:schemeClr val="bg1">
                    <a:lumMod val="10000"/>
                  </a:schemeClr>
                </a:solidFill>
                <a:latin typeface="Times New Roman" panose="02020603050405020304" pitchFamily="18" charset="0"/>
                <a:cs typeface="Times New Roman" panose="02020603050405020304" pitchFamily="18" charset="0"/>
              </a:rPr>
              <a:t>Hamel, M. (Ed.). (2021). </a:t>
            </a:r>
            <a:r>
              <a:rPr lang="tr-TR" sz="1500" err="1">
                <a:solidFill>
                  <a:schemeClr val="bg1">
                    <a:lumMod val="10000"/>
                  </a:schemeClr>
                </a:solidFill>
                <a:latin typeface="Times New Roman" panose="02020603050405020304" pitchFamily="18" charset="0"/>
                <a:cs typeface="Times New Roman" panose="02020603050405020304" pitchFamily="18" charset="0"/>
              </a:rPr>
              <a:t>Plastic</a:t>
            </a:r>
            <a:r>
              <a:rPr lang="tr-TR" sz="1500">
                <a:solidFill>
                  <a:schemeClr val="bg1">
                    <a:lumMod val="10000"/>
                  </a:schemeClr>
                </a:solidFill>
                <a:latin typeface="Times New Roman" panose="02020603050405020304" pitchFamily="18" charset="0"/>
                <a:cs typeface="Times New Roman" panose="02020603050405020304" pitchFamily="18" charset="0"/>
              </a:rPr>
              <a:t> </a:t>
            </a:r>
            <a:r>
              <a:rPr lang="tr-TR" sz="1500" err="1">
                <a:solidFill>
                  <a:schemeClr val="bg1">
                    <a:lumMod val="10000"/>
                  </a:schemeClr>
                </a:solidFill>
                <a:latin typeface="Times New Roman" panose="02020603050405020304" pitchFamily="18" charset="0"/>
                <a:cs typeface="Times New Roman" panose="02020603050405020304" pitchFamily="18" charset="0"/>
              </a:rPr>
              <a:t>scintillators</a:t>
            </a:r>
            <a:r>
              <a:rPr lang="tr-TR" sz="1500">
                <a:solidFill>
                  <a:schemeClr val="bg1">
                    <a:lumMod val="10000"/>
                  </a:schemeClr>
                </a:solidFill>
                <a:latin typeface="Times New Roman" panose="02020603050405020304" pitchFamily="18" charset="0"/>
                <a:cs typeface="Times New Roman" panose="02020603050405020304" pitchFamily="18" charset="0"/>
              </a:rPr>
              <a:t>: </a:t>
            </a:r>
            <a:r>
              <a:rPr lang="tr-TR" sz="1500" err="1">
                <a:solidFill>
                  <a:schemeClr val="bg1">
                    <a:lumMod val="10000"/>
                  </a:schemeClr>
                </a:solidFill>
                <a:latin typeface="Times New Roman" panose="02020603050405020304" pitchFamily="18" charset="0"/>
                <a:cs typeface="Times New Roman" panose="02020603050405020304" pitchFamily="18" charset="0"/>
              </a:rPr>
              <a:t>Chemistry</a:t>
            </a:r>
            <a:r>
              <a:rPr lang="tr-TR" sz="1500">
                <a:solidFill>
                  <a:schemeClr val="bg1">
                    <a:lumMod val="10000"/>
                  </a:schemeClr>
                </a:solidFill>
                <a:latin typeface="Times New Roman" panose="02020603050405020304" pitchFamily="18" charset="0"/>
                <a:cs typeface="Times New Roman" panose="02020603050405020304" pitchFamily="18" charset="0"/>
              </a:rPr>
              <a:t> </a:t>
            </a:r>
            <a:r>
              <a:rPr lang="tr-TR" sz="1500" err="1">
                <a:solidFill>
                  <a:schemeClr val="bg1">
                    <a:lumMod val="10000"/>
                  </a:schemeClr>
                </a:solidFill>
                <a:latin typeface="Times New Roman" panose="02020603050405020304" pitchFamily="18" charset="0"/>
                <a:cs typeface="Times New Roman" panose="02020603050405020304" pitchFamily="18" charset="0"/>
              </a:rPr>
              <a:t>and</a:t>
            </a:r>
            <a:r>
              <a:rPr lang="tr-TR" sz="1500">
                <a:solidFill>
                  <a:schemeClr val="bg1">
                    <a:lumMod val="10000"/>
                  </a:schemeClr>
                </a:solidFill>
                <a:latin typeface="Times New Roman" panose="02020603050405020304" pitchFamily="18" charset="0"/>
                <a:cs typeface="Times New Roman" panose="02020603050405020304" pitchFamily="18" charset="0"/>
              </a:rPr>
              <a:t> </a:t>
            </a:r>
            <a:r>
              <a:rPr lang="tr-TR" sz="1500" err="1">
                <a:solidFill>
                  <a:schemeClr val="bg1">
                    <a:lumMod val="10000"/>
                  </a:schemeClr>
                </a:solidFill>
                <a:latin typeface="Times New Roman" panose="02020603050405020304" pitchFamily="18" charset="0"/>
                <a:cs typeface="Times New Roman" panose="02020603050405020304" pitchFamily="18" charset="0"/>
              </a:rPr>
              <a:t>applications</a:t>
            </a:r>
            <a:r>
              <a:rPr lang="tr-TR" sz="1500">
                <a:solidFill>
                  <a:schemeClr val="bg1">
                    <a:lumMod val="10000"/>
                  </a:schemeClr>
                </a:solidFill>
                <a:latin typeface="Times New Roman" panose="02020603050405020304" pitchFamily="18" charset="0"/>
                <a:cs typeface="Times New Roman" panose="02020603050405020304" pitchFamily="18" charset="0"/>
              </a:rPr>
              <a:t> (</a:t>
            </a:r>
            <a:r>
              <a:rPr lang="tr-TR" sz="1500" err="1">
                <a:solidFill>
                  <a:schemeClr val="bg1">
                    <a:lumMod val="10000"/>
                  </a:schemeClr>
                </a:solidFill>
                <a:latin typeface="Times New Roman" panose="02020603050405020304" pitchFamily="18" charset="0"/>
                <a:cs typeface="Times New Roman" panose="02020603050405020304" pitchFamily="18" charset="0"/>
              </a:rPr>
              <a:t>Vol</a:t>
            </a:r>
            <a:r>
              <a:rPr lang="tr-TR" sz="1500">
                <a:solidFill>
                  <a:schemeClr val="bg1">
                    <a:lumMod val="10000"/>
                  </a:schemeClr>
                </a:solidFill>
                <a:latin typeface="Times New Roman" panose="02020603050405020304" pitchFamily="18" charset="0"/>
                <a:cs typeface="Times New Roman" panose="02020603050405020304" pitchFamily="18" charset="0"/>
              </a:rPr>
              <a:t>. 140). </a:t>
            </a:r>
            <a:r>
              <a:rPr lang="tr-TR" sz="1500" err="1">
                <a:solidFill>
                  <a:schemeClr val="bg1">
                    <a:lumMod val="10000"/>
                  </a:schemeClr>
                </a:solidFill>
                <a:latin typeface="Times New Roman" panose="02020603050405020304" pitchFamily="18" charset="0"/>
                <a:cs typeface="Times New Roman" panose="02020603050405020304" pitchFamily="18" charset="0"/>
              </a:rPr>
              <a:t>In</a:t>
            </a:r>
            <a:r>
              <a:rPr lang="tr-TR" sz="1500">
                <a:solidFill>
                  <a:schemeClr val="bg1">
                    <a:lumMod val="10000"/>
                  </a:schemeClr>
                </a:solidFill>
                <a:latin typeface="Times New Roman" panose="02020603050405020304" pitchFamily="18" charset="0"/>
                <a:cs typeface="Times New Roman" panose="02020603050405020304" pitchFamily="18" charset="0"/>
              </a:rPr>
              <a:t> Y. P. Lee, D. J. </a:t>
            </a:r>
            <a:r>
              <a:rPr lang="tr-TR" sz="1500" err="1">
                <a:solidFill>
                  <a:schemeClr val="bg1">
                    <a:lumMod val="10000"/>
                  </a:schemeClr>
                </a:solidFill>
                <a:latin typeface="Times New Roman" panose="02020603050405020304" pitchFamily="18" charset="0"/>
                <a:cs typeface="Times New Roman" panose="02020603050405020304" pitchFamily="18" charset="0"/>
              </a:rPr>
              <a:t>Lockwood</a:t>
            </a:r>
            <a:r>
              <a:rPr lang="tr-TR" sz="1500">
                <a:solidFill>
                  <a:schemeClr val="bg1">
                    <a:lumMod val="10000"/>
                  </a:schemeClr>
                </a:solidFill>
                <a:latin typeface="Times New Roman" panose="02020603050405020304" pitchFamily="18" charset="0"/>
                <a:cs typeface="Times New Roman" panose="02020603050405020304" pitchFamily="18" charset="0"/>
              </a:rPr>
              <a:t>, P. M. </a:t>
            </a:r>
            <a:r>
              <a:rPr lang="tr-TR" sz="1500" err="1">
                <a:solidFill>
                  <a:schemeClr val="bg1">
                    <a:lumMod val="10000"/>
                  </a:schemeClr>
                </a:solidFill>
                <a:latin typeface="Times New Roman" panose="02020603050405020304" pitchFamily="18" charset="0"/>
                <a:cs typeface="Times New Roman" panose="02020603050405020304" pitchFamily="18" charset="0"/>
              </a:rPr>
              <a:t>Ossi</a:t>
            </a:r>
            <a:r>
              <a:rPr lang="tr-TR" sz="1500">
                <a:solidFill>
                  <a:schemeClr val="bg1">
                    <a:lumMod val="10000"/>
                  </a:schemeClr>
                </a:solidFill>
                <a:latin typeface="Times New Roman" panose="02020603050405020304" pitchFamily="18" charset="0"/>
                <a:cs typeface="Times New Roman" panose="02020603050405020304" pitchFamily="18" charset="0"/>
              </a:rPr>
              <a:t>, &amp; K. </a:t>
            </a:r>
            <a:r>
              <a:rPr lang="tr-TR" sz="1500" err="1">
                <a:solidFill>
                  <a:schemeClr val="bg1">
                    <a:lumMod val="10000"/>
                  </a:schemeClr>
                </a:solidFill>
                <a:latin typeface="Times New Roman" panose="02020603050405020304" pitchFamily="18" charset="0"/>
                <a:cs typeface="Times New Roman" panose="02020603050405020304" pitchFamily="18" charset="0"/>
              </a:rPr>
              <a:t>Yamanouchi</a:t>
            </a:r>
            <a:r>
              <a:rPr lang="tr-TR" sz="1500">
                <a:solidFill>
                  <a:schemeClr val="bg1">
                    <a:lumMod val="10000"/>
                  </a:schemeClr>
                </a:solidFill>
                <a:latin typeface="Times New Roman" panose="02020603050405020304" pitchFamily="18" charset="0"/>
                <a:cs typeface="Times New Roman" panose="02020603050405020304" pitchFamily="18" charset="0"/>
              </a:rPr>
              <a:t> (Series </a:t>
            </a:r>
            <a:r>
              <a:rPr lang="tr-TR" sz="1500" err="1">
                <a:solidFill>
                  <a:schemeClr val="bg1">
                    <a:lumMod val="10000"/>
                  </a:schemeClr>
                </a:solidFill>
                <a:latin typeface="Times New Roman" panose="02020603050405020304" pitchFamily="18" charset="0"/>
                <a:cs typeface="Times New Roman" panose="02020603050405020304" pitchFamily="18" charset="0"/>
              </a:rPr>
              <a:t>Eds</a:t>
            </a:r>
            <a:r>
              <a:rPr lang="tr-TR" sz="1500">
                <a:solidFill>
                  <a:schemeClr val="bg1">
                    <a:lumMod val="10000"/>
                  </a:schemeClr>
                </a:solidFill>
                <a:latin typeface="Times New Roman" panose="02020603050405020304" pitchFamily="18" charset="0"/>
                <a:cs typeface="Times New Roman" panose="02020603050405020304" pitchFamily="18" charset="0"/>
              </a:rPr>
              <a:t>.), </a:t>
            </a:r>
            <a:r>
              <a:rPr lang="tr-TR" sz="1500" err="1">
                <a:solidFill>
                  <a:schemeClr val="bg1">
                    <a:lumMod val="10000"/>
                  </a:schemeClr>
                </a:solidFill>
                <a:latin typeface="Times New Roman" panose="02020603050405020304" pitchFamily="18" charset="0"/>
                <a:cs typeface="Times New Roman" panose="02020603050405020304" pitchFamily="18" charset="0"/>
              </a:rPr>
              <a:t>Topics</a:t>
            </a:r>
            <a:r>
              <a:rPr lang="tr-TR" sz="1500">
                <a:solidFill>
                  <a:schemeClr val="bg1">
                    <a:lumMod val="10000"/>
                  </a:schemeClr>
                </a:solidFill>
                <a:latin typeface="Times New Roman" panose="02020603050405020304" pitchFamily="18" charset="0"/>
                <a:cs typeface="Times New Roman" panose="02020603050405020304" pitchFamily="18" charset="0"/>
              </a:rPr>
              <a:t> in </a:t>
            </a:r>
            <a:r>
              <a:rPr lang="tr-TR" sz="1500" err="1">
                <a:solidFill>
                  <a:schemeClr val="bg1">
                    <a:lumMod val="10000"/>
                  </a:schemeClr>
                </a:solidFill>
                <a:latin typeface="Times New Roman" panose="02020603050405020304" pitchFamily="18" charset="0"/>
                <a:cs typeface="Times New Roman" panose="02020603050405020304" pitchFamily="18" charset="0"/>
              </a:rPr>
              <a:t>applied</a:t>
            </a:r>
            <a:r>
              <a:rPr lang="tr-TR" sz="1500">
                <a:solidFill>
                  <a:schemeClr val="bg1">
                    <a:lumMod val="10000"/>
                  </a:schemeClr>
                </a:solidFill>
                <a:latin typeface="Times New Roman" panose="02020603050405020304" pitchFamily="18" charset="0"/>
                <a:cs typeface="Times New Roman" panose="02020603050405020304" pitchFamily="18" charset="0"/>
              </a:rPr>
              <a:t> </a:t>
            </a:r>
            <a:r>
              <a:rPr lang="tr-TR" sz="1500" err="1">
                <a:solidFill>
                  <a:schemeClr val="bg1">
                    <a:lumMod val="10000"/>
                  </a:schemeClr>
                </a:solidFill>
                <a:latin typeface="Times New Roman" panose="02020603050405020304" pitchFamily="18" charset="0"/>
                <a:cs typeface="Times New Roman" panose="02020603050405020304" pitchFamily="18" charset="0"/>
              </a:rPr>
              <a:t>physics</a:t>
            </a:r>
            <a:r>
              <a:rPr lang="tr-TR" sz="1500">
                <a:solidFill>
                  <a:schemeClr val="bg1">
                    <a:lumMod val="10000"/>
                  </a:schemeClr>
                </a:solidFill>
                <a:latin typeface="Times New Roman" panose="02020603050405020304" pitchFamily="18" charset="0"/>
                <a:cs typeface="Times New Roman" panose="02020603050405020304" pitchFamily="18" charset="0"/>
              </a:rPr>
              <a:t>. </a:t>
            </a:r>
            <a:r>
              <a:rPr lang="tr-TR" sz="1500" err="1">
                <a:solidFill>
                  <a:schemeClr val="bg1">
                    <a:lumMod val="10000"/>
                  </a:schemeClr>
                </a:solidFill>
                <a:latin typeface="Times New Roman" panose="02020603050405020304" pitchFamily="18" charset="0"/>
                <a:cs typeface="Times New Roman" panose="02020603050405020304" pitchFamily="18" charset="0"/>
              </a:rPr>
              <a:t>Springer</a:t>
            </a:r>
            <a:r>
              <a:rPr lang="tr-TR" sz="1500">
                <a:solidFill>
                  <a:schemeClr val="bg1">
                    <a:lumMod val="10000"/>
                  </a:schemeClr>
                </a:solidFill>
                <a:latin typeface="Times New Roman" panose="02020603050405020304" pitchFamily="18" charset="0"/>
                <a:cs typeface="Times New Roman" panose="02020603050405020304" pitchFamily="18" charset="0"/>
              </a:rPr>
              <a:t>.</a:t>
            </a:r>
            <a:r>
              <a:rPr lang="tr-TR" sz="1500">
                <a:latin typeface="Times New Roman" panose="02020603050405020304" pitchFamily="18" charset="0"/>
                <a:cs typeface="Times New Roman" panose="02020603050405020304" pitchFamily="18" charset="0"/>
              </a:rPr>
              <a:t> (</a:t>
            </a:r>
            <a:r>
              <a:rPr lang="tr-TR" sz="1500" err="1">
                <a:latin typeface="Times New Roman" panose="02020603050405020304" pitchFamily="18" charset="0"/>
                <a:cs typeface="Times New Roman" panose="02020603050405020304" pitchFamily="18" charset="0"/>
              </a:rPr>
              <a:t>The</a:t>
            </a:r>
            <a:r>
              <a:rPr lang="tr-TR" sz="1500">
                <a:latin typeface="Times New Roman" panose="02020603050405020304" pitchFamily="18" charset="0"/>
                <a:cs typeface="Times New Roman" panose="02020603050405020304" pitchFamily="18" charset="0"/>
              </a:rPr>
              <a:t> </a:t>
            </a:r>
            <a:r>
              <a:rPr lang="tr-TR" sz="1500" err="1">
                <a:latin typeface="Times New Roman" panose="02020603050405020304" pitchFamily="18" charset="0"/>
                <a:cs typeface="Times New Roman" panose="02020603050405020304" pitchFamily="18" charset="0"/>
              </a:rPr>
              <a:t>series</a:t>
            </a:r>
            <a:r>
              <a:rPr lang="tr-TR" sz="1500">
                <a:latin typeface="Times New Roman" panose="02020603050405020304" pitchFamily="18" charset="0"/>
                <a:cs typeface="Times New Roman" panose="02020603050405020304" pitchFamily="18" charset="0"/>
              </a:rPr>
              <a:t> “</a:t>
            </a:r>
            <a:r>
              <a:rPr lang="tr-TR" sz="1500" err="1">
                <a:latin typeface="Times New Roman" panose="02020603050405020304" pitchFamily="18" charset="0"/>
                <a:cs typeface="Times New Roman" panose="02020603050405020304" pitchFamily="18" charset="0"/>
              </a:rPr>
              <a:t>Topics</a:t>
            </a:r>
            <a:r>
              <a:rPr lang="tr-TR" sz="1500">
                <a:latin typeface="Times New Roman" panose="02020603050405020304" pitchFamily="18" charset="0"/>
                <a:cs typeface="Times New Roman" panose="02020603050405020304" pitchFamily="18" charset="0"/>
              </a:rPr>
              <a:t> in </a:t>
            </a:r>
            <a:r>
              <a:rPr lang="tr-TR" sz="1500" err="1">
                <a:latin typeface="Times New Roman" panose="02020603050405020304" pitchFamily="18" charset="0"/>
                <a:cs typeface="Times New Roman" panose="02020603050405020304" pitchFamily="18" charset="0"/>
              </a:rPr>
              <a:t>Applied</a:t>
            </a:r>
            <a:r>
              <a:rPr lang="tr-TR" sz="1500">
                <a:latin typeface="Times New Roman" panose="02020603050405020304" pitchFamily="18" charset="0"/>
                <a:cs typeface="Times New Roman" panose="02020603050405020304" pitchFamily="18" charset="0"/>
              </a:rPr>
              <a:t> </a:t>
            </a:r>
            <a:r>
              <a:rPr lang="tr-TR" sz="1500" err="1">
                <a:latin typeface="Times New Roman" panose="02020603050405020304" pitchFamily="18" charset="0"/>
                <a:cs typeface="Times New Roman" panose="02020603050405020304" pitchFamily="18" charset="0"/>
              </a:rPr>
              <a:t>Physics</a:t>
            </a:r>
            <a:r>
              <a:rPr lang="tr-TR" sz="1500">
                <a:latin typeface="Times New Roman" panose="02020603050405020304" pitchFamily="18" charset="0"/>
                <a:cs typeface="Times New Roman" panose="02020603050405020304" pitchFamily="18" charset="0"/>
              </a:rPr>
              <a:t>” is </a:t>
            </a:r>
            <a:r>
              <a:rPr lang="tr-TR" sz="1500" err="1">
                <a:latin typeface="Times New Roman" panose="02020603050405020304" pitchFamily="18" charset="0"/>
                <a:cs typeface="Times New Roman" panose="02020603050405020304" pitchFamily="18" charset="0"/>
              </a:rPr>
              <a:t>indexed</a:t>
            </a:r>
            <a:r>
              <a:rPr lang="tr-TR" sz="1500">
                <a:latin typeface="Times New Roman" panose="02020603050405020304" pitchFamily="18" charset="0"/>
                <a:cs typeface="Times New Roman" panose="02020603050405020304" pitchFamily="18" charset="0"/>
              </a:rPr>
              <a:t> in Web of </a:t>
            </a:r>
            <a:r>
              <a:rPr lang="tr-TR" sz="1500" err="1">
                <a:latin typeface="Times New Roman" panose="02020603050405020304" pitchFamily="18" charset="0"/>
                <a:cs typeface="Times New Roman" panose="02020603050405020304" pitchFamily="18" charset="0"/>
              </a:rPr>
              <a:t>Science</a:t>
            </a:r>
            <a:r>
              <a:rPr lang="tr-TR" sz="1500">
                <a:latin typeface="Times New Roman" panose="02020603050405020304" pitchFamily="18" charset="0"/>
                <a:cs typeface="Times New Roman" panose="02020603050405020304" pitchFamily="18" charset="0"/>
              </a:rPr>
              <a:t> [2019 </a:t>
            </a:r>
            <a:r>
              <a:rPr lang="tr-TR" sz="1500" err="1">
                <a:latin typeface="Times New Roman" panose="02020603050405020304" pitchFamily="18" charset="0"/>
                <a:cs typeface="Times New Roman" panose="02020603050405020304" pitchFamily="18" charset="0"/>
              </a:rPr>
              <a:t>Impact</a:t>
            </a:r>
            <a:r>
              <a:rPr lang="tr-TR" sz="1500">
                <a:latin typeface="Times New Roman" panose="02020603050405020304" pitchFamily="18" charset="0"/>
                <a:cs typeface="Times New Roman" panose="02020603050405020304" pitchFamily="18" charset="0"/>
              </a:rPr>
              <a:t> </a:t>
            </a:r>
            <a:r>
              <a:rPr lang="tr-TR" sz="1500" err="1">
                <a:latin typeface="Times New Roman" panose="02020603050405020304" pitchFamily="18" charset="0"/>
                <a:cs typeface="Times New Roman" panose="02020603050405020304" pitchFamily="18" charset="0"/>
              </a:rPr>
              <a:t>Factor</a:t>
            </a:r>
            <a:r>
              <a:rPr lang="tr-TR" sz="1500">
                <a:latin typeface="Times New Roman" panose="02020603050405020304" pitchFamily="18" charset="0"/>
                <a:cs typeface="Times New Roman" panose="02020603050405020304" pitchFamily="18" charset="0"/>
              </a:rPr>
              <a:t>: 0.633] </a:t>
            </a:r>
            <a:r>
              <a:rPr lang="tr-TR" sz="1500" err="1">
                <a:latin typeface="Times New Roman" panose="02020603050405020304" pitchFamily="18" charset="0"/>
                <a:cs typeface="Times New Roman" panose="02020603050405020304" pitchFamily="18" charset="0"/>
              </a:rPr>
              <a:t>and</a:t>
            </a:r>
            <a:r>
              <a:rPr lang="tr-TR" sz="1500">
                <a:latin typeface="Times New Roman" panose="02020603050405020304" pitchFamily="18" charset="0"/>
                <a:cs typeface="Times New Roman" panose="02020603050405020304" pitchFamily="18" charset="0"/>
              </a:rPr>
              <a:t> </a:t>
            </a:r>
            <a:r>
              <a:rPr lang="tr-TR" sz="1500" err="1">
                <a:latin typeface="Times New Roman" panose="02020603050405020304" pitchFamily="18" charset="0"/>
                <a:cs typeface="Times New Roman" panose="02020603050405020304" pitchFamily="18" charset="0"/>
              </a:rPr>
              <a:t>Scopus</a:t>
            </a:r>
            <a:r>
              <a:rPr lang="tr-TR" sz="1500">
                <a:latin typeface="Times New Roman" panose="02020603050405020304" pitchFamily="18" charset="0"/>
                <a:cs typeface="Times New Roman" panose="02020603050405020304" pitchFamily="18" charset="0"/>
              </a:rPr>
              <a:t>.) pg:50</a:t>
            </a:r>
            <a:endParaRPr lang="en-US" sz="1500">
              <a:solidFill>
                <a:srgbClr val="000000"/>
              </a:solidFill>
              <a:latin typeface="Times New Roman" panose="02020603050405020304" pitchFamily="18" charset="0"/>
              <a:ea typeface="Times New Roman MT"/>
              <a:cs typeface="Times New Roman" panose="02020603050405020304" pitchFamily="18" charset="0"/>
              <a:sym typeface="Times New Roman MT"/>
            </a:endParaRPr>
          </a:p>
          <a:p>
            <a:endParaRPr lang="en-US">
              <a:solidFill>
                <a:srgbClr val="000000"/>
              </a:solidFill>
              <a:latin typeface="Times New Roman MT"/>
              <a:ea typeface="Times New Roman MT"/>
              <a:cs typeface="Times New Roman MT"/>
              <a:sym typeface="Times New Roman MT"/>
            </a:endParaRPr>
          </a:p>
        </p:txBody>
      </p:sp>
    </p:spTree>
    <p:extLst>
      <p:ext uri="{BB962C8B-B14F-4D97-AF65-F5344CB8AC3E}">
        <p14:creationId xmlns:p14="http://schemas.microsoft.com/office/powerpoint/2010/main" val="17086568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4" name="TextBox 4"/>
          <p:cNvSpPr txBox="1"/>
          <p:nvPr/>
        </p:nvSpPr>
        <p:spPr>
          <a:xfrm>
            <a:off x="2601342" y="1341639"/>
            <a:ext cx="7697596" cy="602986"/>
          </a:xfrm>
          <a:prstGeom prst="rect">
            <a:avLst/>
          </a:prstGeom>
        </p:spPr>
        <p:txBody>
          <a:bodyPr lIns="0" tIns="0" rIns="0" bIns="0" rtlCol="0" anchor="t">
            <a:spAutoFit/>
          </a:bodyPr>
          <a:lstStyle/>
          <a:p>
            <a:pPr lvl="0">
              <a:lnSpc>
                <a:spcPts val="4967"/>
              </a:lnSpc>
              <a:spcBef>
                <a:spcPct val="0"/>
              </a:spcBef>
            </a:pPr>
            <a:r>
              <a:rPr lang="el-GR" sz="4139" b="1">
                <a:solidFill>
                  <a:srgbClr val="000000"/>
                </a:solidFill>
                <a:latin typeface="Times New Roman" panose="02020603050405020304" pitchFamily="18" charset="0"/>
                <a:ea typeface="TT Drugs"/>
                <a:cs typeface="Times New Roman" panose="02020603050405020304" pitchFamily="18" charset="0"/>
                <a:sym typeface="TT Drugs"/>
              </a:rPr>
              <a:t>π–π*  </a:t>
            </a: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Geçişler</a:t>
            </a:r>
            <a:endParaRPr lang="en-US" sz="4139" b="1">
              <a:solidFill>
                <a:srgbClr val="000000"/>
              </a:solidFill>
              <a:latin typeface="Times New Roman" panose="02020603050405020304" pitchFamily="18" charset="0"/>
              <a:ea typeface="TT Drugs"/>
              <a:cs typeface="Times New Roman" panose="02020603050405020304" pitchFamily="18" charset="0"/>
              <a:sym typeface="TT Drugs"/>
            </a:endParaRPr>
          </a:p>
        </p:txBody>
      </p:sp>
      <p:sp>
        <p:nvSpPr>
          <p:cNvPr id="5" name="TextBox 5"/>
          <p:cNvSpPr txBox="1"/>
          <p:nvPr/>
        </p:nvSpPr>
        <p:spPr>
          <a:xfrm>
            <a:off x="842734" y="855468"/>
            <a:ext cx="237245" cy="330860"/>
          </a:xfrm>
          <a:prstGeom prst="rect">
            <a:avLst/>
          </a:prstGeom>
        </p:spPr>
        <p:txBody>
          <a:bodyPr wrap="none" lIns="0" tIns="0" rIns="0" bIns="0" rtlCol="0" anchor="t">
            <a:spAutoFit/>
          </a:bodyPr>
          <a:lstStyle/>
          <a:p>
            <a:pPr algn="ctr">
              <a:lnSpc>
                <a:spcPts val="2800"/>
              </a:lnSpc>
              <a:spcBef>
                <a:spcPct val="0"/>
              </a:spcBef>
            </a:pPr>
            <a:r>
              <a:rPr lang="tr-TR" sz="2000">
                <a:solidFill>
                  <a:srgbClr val="7F2218"/>
                </a:solidFill>
                <a:latin typeface="TT Interphases"/>
                <a:ea typeface="TT Interphases"/>
                <a:cs typeface="TT Interphases"/>
                <a:sym typeface="TT Interphases"/>
              </a:rPr>
              <a:t>18</a:t>
            </a:r>
            <a:endParaRPr lang="en-US" sz="2000">
              <a:solidFill>
                <a:srgbClr val="7F2218"/>
              </a:solidFill>
              <a:latin typeface="TT Interphases"/>
              <a:ea typeface="TT Interphases"/>
              <a:cs typeface="TT Interphases"/>
              <a:sym typeface="TT Interphases"/>
            </a:endParaRPr>
          </a:p>
        </p:txBody>
      </p:sp>
      <p:sp>
        <p:nvSpPr>
          <p:cNvPr id="15" name="Metin kutusu 14">
            <a:extLst>
              <a:ext uri="{FF2B5EF4-FFF2-40B4-BE49-F238E27FC236}">
                <a16:creationId xmlns:a16="http://schemas.microsoft.com/office/drawing/2014/main" id="{46F151C6-F4BF-42C3-4D54-9209C672A00C}"/>
              </a:ext>
            </a:extLst>
          </p:cNvPr>
          <p:cNvSpPr txBox="1"/>
          <p:nvPr/>
        </p:nvSpPr>
        <p:spPr>
          <a:xfrm>
            <a:off x="2386343" y="7621955"/>
            <a:ext cx="8814516" cy="1692771"/>
          </a:xfrm>
          <a:prstGeom prst="rect">
            <a:avLst/>
          </a:prstGeom>
          <a:noFill/>
        </p:spPr>
        <p:txBody>
          <a:bodyPr wrap="square">
            <a:spAutoFit/>
          </a:bodyPr>
          <a:lstStyle/>
          <a:p>
            <a:r>
              <a:rPr lang="tr-TR" sz="2600" err="1">
                <a:latin typeface="Times New Roman" panose="02020603050405020304" pitchFamily="18" charset="0"/>
                <a:cs typeface="Times New Roman" panose="02020603050405020304" pitchFamily="18" charset="0"/>
              </a:rPr>
              <a:t>Müon</a:t>
            </a:r>
            <a:r>
              <a:rPr lang="tr-TR" sz="2600">
                <a:latin typeface="Times New Roman" panose="02020603050405020304" pitchFamily="18" charset="0"/>
                <a:cs typeface="Times New Roman" panose="02020603050405020304" pitchFamily="18" charset="0"/>
              </a:rPr>
              <a:t> geçer → </a:t>
            </a:r>
            <a:r>
              <a:rPr lang="tr-TR" sz="2600" err="1">
                <a:latin typeface="Times New Roman" panose="02020603050405020304" pitchFamily="18" charset="0"/>
                <a:cs typeface="Times New Roman" panose="02020603050405020304" pitchFamily="18" charset="0"/>
              </a:rPr>
              <a:t>PPO'daki</a:t>
            </a:r>
            <a:r>
              <a:rPr lang="tr-TR" sz="2600">
                <a:latin typeface="Times New Roman" panose="02020603050405020304" pitchFamily="18" charset="0"/>
                <a:cs typeface="Times New Roman" panose="02020603050405020304" pitchFamily="18" charset="0"/>
              </a:rPr>
              <a:t> </a:t>
            </a:r>
            <a:r>
              <a:rPr lang="el-GR" sz="2600">
                <a:latin typeface="Times New Roman" panose="02020603050405020304" pitchFamily="18" charset="0"/>
                <a:cs typeface="Times New Roman" panose="02020603050405020304" pitchFamily="18" charset="0"/>
              </a:rPr>
              <a:t>π </a:t>
            </a:r>
            <a:r>
              <a:rPr lang="tr-TR" sz="2600">
                <a:latin typeface="Times New Roman" panose="02020603050405020304" pitchFamily="18" charset="0"/>
                <a:cs typeface="Times New Roman" panose="02020603050405020304" pitchFamily="18" charset="0"/>
              </a:rPr>
              <a:t>elektronları uyarılır → PPO ışık yayar. PPO tarafından yayılan enerji, FRET (</a:t>
            </a:r>
            <a:r>
              <a:rPr lang="tr-TR" sz="2600" err="1">
                <a:latin typeface="Times New Roman" panose="02020603050405020304" pitchFamily="18" charset="0"/>
                <a:cs typeface="Times New Roman" panose="02020603050405020304" pitchFamily="18" charset="0"/>
              </a:rPr>
              <a:t>Förster</a:t>
            </a:r>
            <a:r>
              <a:rPr lang="tr-TR" sz="2600">
                <a:latin typeface="Times New Roman" panose="02020603050405020304" pitchFamily="18" charset="0"/>
                <a:cs typeface="Times New Roman" panose="02020603050405020304" pitchFamily="18" charset="0"/>
              </a:rPr>
              <a:t> Rezonans Enerji Transferi) ile </a:t>
            </a:r>
            <a:r>
              <a:rPr lang="tr-TR" sz="2600" err="1">
                <a:latin typeface="Times New Roman" panose="02020603050405020304" pitchFamily="18" charset="0"/>
                <a:cs typeface="Times New Roman" panose="02020603050405020304" pitchFamily="18" charset="0"/>
              </a:rPr>
              <a:t>POPOP'a</a:t>
            </a:r>
            <a:r>
              <a:rPr lang="tr-TR" sz="2600">
                <a:latin typeface="Times New Roman" panose="02020603050405020304" pitchFamily="18" charset="0"/>
                <a:cs typeface="Times New Roman" panose="02020603050405020304" pitchFamily="18" charset="0"/>
              </a:rPr>
              <a:t> geçer. Sonunda yaklaşık 494 nm ışık yayılır.</a:t>
            </a:r>
          </a:p>
        </p:txBody>
      </p:sp>
      <p:sp>
        <p:nvSpPr>
          <p:cNvPr id="10" name="Metin kutusu 9">
            <a:extLst>
              <a:ext uri="{FF2B5EF4-FFF2-40B4-BE49-F238E27FC236}">
                <a16:creationId xmlns:a16="http://schemas.microsoft.com/office/drawing/2014/main" id="{52AFB02D-D19C-29E4-EFD4-3C8F0CF5325C}"/>
              </a:ext>
            </a:extLst>
          </p:cNvPr>
          <p:cNvSpPr txBox="1"/>
          <p:nvPr/>
        </p:nvSpPr>
        <p:spPr>
          <a:xfrm flipH="1">
            <a:off x="12145384" y="7406512"/>
            <a:ext cx="5820529" cy="1938992"/>
          </a:xfrm>
          <a:prstGeom prst="rect">
            <a:avLst/>
          </a:prstGeom>
          <a:noFill/>
        </p:spPr>
        <p:txBody>
          <a:bodyPr wrap="square" lIns="91440" tIns="45720" rIns="91440" bIns="45720" anchor="t">
            <a:spAutoFit/>
          </a:bodyPr>
          <a:lstStyle/>
          <a:p>
            <a:pPr>
              <a:buNone/>
            </a:pPr>
            <a:r>
              <a:rPr lang="el-GR" sz="2000">
                <a:latin typeface="Times New Roman"/>
                <a:cs typeface="Times New Roman"/>
              </a:rPr>
              <a:t>π–π* </a:t>
            </a:r>
            <a:r>
              <a:rPr lang="tr-TR" sz="2000">
                <a:latin typeface="Times New Roman"/>
                <a:cs typeface="Times New Roman"/>
              </a:rPr>
              <a:t>etkileşimleri sayesinde:</a:t>
            </a:r>
          </a:p>
          <a:p>
            <a:pPr>
              <a:buNone/>
            </a:pPr>
            <a:r>
              <a:rPr lang="tr-TR" sz="2000">
                <a:latin typeface="Times New Roman"/>
                <a:cs typeface="Times New Roman"/>
              </a:rPr>
              <a:t>Işık emisyonu çok daha güçlü hale gelir (yüksek kuantum verimi),</a:t>
            </a:r>
          </a:p>
          <a:p>
            <a:pPr>
              <a:buNone/>
            </a:pPr>
            <a:r>
              <a:rPr lang="tr-TR" sz="2000">
                <a:latin typeface="Times New Roman"/>
                <a:cs typeface="Times New Roman"/>
              </a:rPr>
              <a:t>Zamanlama hataları azalır (emisyon çok hızlı olduğu için),</a:t>
            </a:r>
          </a:p>
          <a:p>
            <a:pPr>
              <a:buNone/>
            </a:pPr>
            <a:r>
              <a:rPr lang="tr-TR" sz="2000">
                <a:latin typeface="Times New Roman"/>
                <a:cs typeface="Times New Roman"/>
              </a:rPr>
              <a:t>Malzeme yorulmadan tekrar tekrar kullanılabilir.</a:t>
            </a:r>
          </a:p>
        </p:txBody>
      </p:sp>
      <p:sp>
        <p:nvSpPr>
          <p:cNvPr id="14" name="Metin kutusu 13">
            <a:extLst>
              <a:ext uri="{FF2B5EF4-FFF2-40B4-BE49-F238E27FC236}">
                <a16:creationId xmlns:a16="http://schemas.microsoft.com/office/drawing/2014/main" id="{92F6CF64-5D87-2852-E642-1FD4D53115F0}"/>
              </a:ext>
            </a:extLst>
          </p:cNvPr>
          <p:cNvSpPr txBox="1"/>
          <p:nvPr/>
        </p:nvSpPr>
        <p:spPr>
          <a:xfrm>
            <a:off x="2404590" y="2162595"/>
            <a:ext cx="6280280" cy="2554545"/>
          </a:xfrm>
          <a:prstGeom prst="rect">
            <a:avLst/>
          </a:prstGeom>
          <a:noFill/>
        </p:spPr>
        <p:txBody>
          <a:bodyPr wrap="square">
            <a:spAutoFit/>
          </a:bodyPr>
          <a:lstStyle/>
          <a:p>
            <a:pPr>
              <a:buNone/>
            </a:pPr>
            <a:r>
              <a:rPr lang="el-GR" sz="2000" b="1">
                <a:latin typeface="Times New Roman" panose="02020603050405020304" pitchFamily="18" charset="0"/>
                <a:cs typeface="Times New Roman" panose="02020603050405020304" pitchFamily="18" charset="0"/>
              </a:rPr>
              <a:t>σ (</a:t>
            </a:r>
            <a:r>
              <a:rPr lang="tr-TR" sz="2000" b="1">
                <a:latin typeface="Times New Roman" panose="02020603050405020304" pitchFamily="18" charset="0"/>
                <a:cs typeface="Times New Roman" panose="02020603050405020304" pitchFamily="18" charset="0"/>
              </a:rPr>
              <a:t>sigma) bağı </a:t>
            </a:r>
          </a:p>
          <a:p>
            <a:pPr>
              <a:buNone/>
            </a:pPr>
            <a:r>
              <a:rPr lang="tr-TR" sz="2000">
                <a:latin typeface="Times New Roman" panose="02020603050405020304" pitchFamily="18" charset="0"/>
                <a:cs typeface="Times New Roman" panose="02020603050405020304" pitchFamily="18" charset="0"/>
              </a:rPr>
              <a:t>İki atom arasındaki eksen boyunca (düz bir çizgi gibi) üst üste biner. </a:t>
            </a:r>
          </a:p>
          <a:p>
            <a:pPr>
              <a:buNone/>
            </a:pPr>
            <a:r>
              <a:rPr lang="tr-TR" sz="2000">
                <a:latin typeface="Times New Roman" panose="02020603050405020304" pitchFamily="18" charset="0"/>
                <a:cs typeface="Times New Roman" panose="02020603050405020304" pitchFamily="18" charset="0"/>
              </a:rPr>
              <a:t>Genellikle ilk oluşan bağdır (örneğin, C–C tekli bağında). </a:t>
            </a:r>
          </a:p>
          <a:p>
            <a:pPr>
              <a:buNone/>
            </a:pPr>
            <a:r>
              <a:rPr lang="tr-TR" sz="2000">
                <a:latin typeface="Times New Roman" panose="02020603050405020304" pitchFamily="18" charset="0"/>
                <a:cs typeface="Times New Roman" panose="02020603050405020304" pitchFamily="18" charset="0"/>
              </a:rPr>
              <a:t>Elektronlar iki çekirdek arasında simetrik olarak dağılır.</a:t>
            </a:r>
          </a:p>
          <a:p>
            <a:pPr>
              <a:buNone/>
            </a:pPr>
            <a:r>
              <a:rPr lang="tr-TR" sz="2000">
                <a:latin typeface="Times New Roman" panose="02020603050405020304" pitchFamily="18" charset="0"/>
                <a:cs typeface="Times New Roman" panose="02020603050405020304" pitchFamily="18" charset="0"/>
              </a:rPr>
              <a:t>Pi-</a:t>
            </a:r>
            <a:r>
              <a:rPr lang="tr-TR" sz="2000" err="1">
                <a:latin typeface="Times New Roman" panose="02020603050405020304" pitchFamily="18" charset="0"/>
                <a:cs typeface="Times New Roman" panose="02020603050405020304" pitchFamily="18" charset="0"/>
              </a:rPr>
              <a:t>Pistar</a:t>
            </a:r>
            <a:r>
              <a:rPr lang="tr-TR" sz="2000">
                <a:latin typeface="Times New Roman" panose="02020603050405020304" pitchFamily="18" charset="0"/>
                <a:cs typeface="Times New Roman" panose="02020603050405020304" pitchFamily="18" charset="0"/>
              </a:rPr>
              <a:t> geçişleri gerçekleşir.</a:t>
            </a:r>
            <a:br>
              <a:rPr lang="tr-TR" sz="2000">
                <a:latin typeface="Times New Roman" panose="02020603050405020304" pitchFamily="18" charset="0"/>
                <a:cs typeface="Times New Roman" panose="02020603050405020304" pitchFamily="18" charset="0"/>
              </a:rPr>
            </a:br>
            <a:endParaRPr lang="tr-TR" sz="2000">
              <a:latin typeface="Times New Roman" panose="02020603050405020304" pitchFamily="18" charset="0"/>
              <a:cs typeface="Times New Roman" panose="02020603050405020304" pitchFamily="18" charset="0"/>
            </a:endParaRPr>
          </a:p>
          <a:p>
            <a:pPr>
              <a:buNone/>
            </a:pPr>
            <a:endParaRPr lang="tr-TR" sz="2000">
              <a:latin typeface="Times New Roman" panose="02020603050405020304" pitchFamily="18" charset="0"/>
              <a:cs typeface="Times New Roman" panose="02020603050405020304" pitchFamily="18" charset="0"/>
            </a:endParaRPr>
          </a:p>
        </p:txBody>
      </p:sp>
      <p:sp>
        <p:nvSpPr>
          <p:cNvPr id="18" name="Metin kutusu 17">
            <a:extLst>
              <a:ext uri="{FF2B5EF4-FFF2-40B4-BE49-F238E27FC236}">
                <a16:creationId xmlns:a16="http://schemas.microsoft.com/office/drawing/2014/main" id="{CCDCF20B-0D4C-E526-1B1D-3E762A3F1E2A}"/>
              </a:ext>
            </a:extLst>
          </p:cNvPr>
          <p:cNvSpPr txBox="1"/>
          <p:nvPr/>
        </p:nvSpPr>
        <p:spPr>
          <a:xfrm flipH="1">
            <a:off x="12078278" y="1169967"/>
            <a:ext cx="5820525" cy="2308324"/>
          </a:xfrm>
          <a:prstGeom prst="rect">
            <a:avLst/>
          </a:prstGeom>
          <a:noFill/>
        </p:spPr>
        <p:txBody>
          <a:bodyPr wrap="square">
            <a:spAutoFit/>
          </a:bodyPr>
          <a:lstStyle/>
          <a:p>
            <a:pPr>
              <a:buNone/>
            </a:pPr>
            <a:r>
              <a:rPr lang="tr-TR"/>
              <a:t>Pi (</a:t>
            </a:r>
            <a:r>
              <a:rPr lang="el-GR"/>
              <a:t>π </a:t>
            </a:r>
            <a:r>
              <a:rPr lang="tr-TR"/>
              <a:t>yıldız)?</a:t>
            </a:r>
          </a:p>
          <a:p>
            <a:pPr>
              <a:buNone/>
            </a:pPr>
            <a:r>
              <a:rPr lang="el-GR"/>
              <a:t>π* </a:t>
            </a:r>
            <a:r>
              <a:rPr lang="tr-TR"/>
              <a:t>orbitali, </a:t>
            </a:r>
            <a:r>
              <a:rPr lang="tr-TR" err="1"/>
              <a:t>antibonding</a:t>
            </a:r>
            <a:r>
              <a:rPr lang="tr-TR"/>
              <a:t> orbitali olarak adlandırılır. </a:t>
            </a:r>
          </a:p>
          <a:p>
            <a:pPr>
              <a:buNone/>
            </a:pPr>
            <a:r>
              <a:rPr lang="el-GR"/>
              <a:t>π </a:t>
            </a:r>
            <a:r>
              <a:rPr lang="tr-TR"/>
              <a:t>orbitalinden daha yüksek enerjilidir.</a:t>
            </a:r>
          </a:p>
          <a:p>
            <a:pPr>
              <a:buNone/>
            </a:pPr>
            <a:r>
              <a:rPr lang="tr-TR"/>
              <a:t>Bir elektron buraya hareket ettiğinde, bağ zayıflar.</a:t>
            </a:r>
          </a:p>
          <a:p>
            <a:pPr>
              <a:buNone/>
            </a:pPr>
            <a:r>
              <a:rPr lang="tr-TR"/>
              <a:t>Bu yüzden </a:t>
            </a:r>
            <a:r>
              <a:rPr lang="tr-TR" err="1"/>
              <a:t>antibonding</a:t>
            </a:r>
            <a:r>
              <a:rPr lang="tr-TR"/>
              <a:t> olarak adlandırılır.</a:t>
            </a:r>
          </a:p>
          <a:p>
            <a:pPr>
              <a:buNone/>
            </a:pPr>
            <a:r>
              <a:rPr lang="el-GR"/>
              <a:t>π </a:t>
            </a:r>
            <a:r>
              <a:rPr lang="tr-TR"/>
              <a:t>orbitali: elektronlar buradayken bağ güçlüdür.</a:t>
            </a:r>
          </a:p>
          <a:p>
            <a:pPr>
              <a:buNone/>
            </a:pPr>
            <a:r>
              <a:rPr lang="el-GR"/>
              <a:t>π* </a:t>
            </a:r>
            <a:r>
              <a:rPr lang="tr-TR"/>
              <a:t>orbitali: elektronlar buradayken bağ zayıftır veya kopmaya meyillidir.</a:t>
            </a:r>
          </a:p>
        </p:txBody>
      </p:sp>
      <p:sp>
        <p:nvSpPr>
          <p:cNvPr id="20" name="Metin kutusu 19">
            <a:extLst>
              <a:ext uri="{FF2B5EF4-FFF2-40B4-BE49-F238E27FC236}">
                <a16:creationId xmlns:a16="http://schemas.microsoft.com/office/drawing/2014/main" id="{0EF89F9E-CCF7-7B0C-0E3D-8B02EFF9A5EC}"/>
              </a:ext>
            </a:extLst>
          </p:cNvPr>
          <p:cNvSpPr txBox="1"/>
          <p:nvPr/>
        </p:nvSpPr>
        <p:spPr>
          <a:xfrm>
            <a:off x="9991269" y="5748534"/>
            <a:ext cx="9366250" cy="369332"/>
          </a:xfrm>
          <a:prstGeom prst="rect">
            <a:avLst/>
          </a:prstGeom>
          <a:noFill/>
        </p:spPr>
        <p:txBody>
          <a:bodyPr wrap="square">
            <a:spAutoFit/>
          </a:bodyPr>
          <a:lstStyle/>
          <a:p>
            <a:pPr>
              <a:buNone/>
            </a:pPr>
            <a:r>
              <a:rPr lang="tr-TR"/>
              <a:t>.</a:t>
            </a:r>
          </a:p>
        </p:txBody>
      </p:sp>
      <p:sp>
        <p:nvSpPr>
          <p:cNvPr id="24" name="Metin kutusu 23">
            <a:extLst>
              <a:ext uri="{FF2B5EF4-FFF2-40B4-BE49-F238E27FC236}">
                <a16:creationId xmlns:a16="http://schemas.microsoft.com/office/drawing/2014/main" id="{216A844F-59D7-BD26-B84F-E82EB2538092}"/>
              </a:ext>
            </a:extLst>
          </p:cNvPr>
          <p:cNvSpPr txBox="1"/>
          <p:nvPr/>
        </p:nvSpPr>
        <p:spPr>
          <a:xfrm>
            <a:off x="2386343" y="5163417"/>
            <a:ext cx="4608935" cy="1754326"/>
          </a:xfrm>
          <a:prstGeom prst="rect">
            <a:avLst/>
          </a:prstGeom>
          <a:noFill/>
        </p:spPr>
        <p:txBody>
          <a:bodyPr wrap="square">
            <a:spAutoFit/>
          </a:bodyPr>
          <a:lstStyle/>
          <a:p>
            <a:pPr>
              <a:buNone/>
            </a:pPr>
            <a:r>
              <a:rPr lang="tr-TR" b="1"/>
              <a:t>b) </a:t>
            </a:r>
            <a:r>
              <a:rPr lang="el-GR" b="1"/>
              <a:t>π (</a:t>
            </a:r>
            <a:r>
              <a:rPr lang="tr-TR" b="1"/>
              <a:t>pi) bağı</a:t>
            </a:r>
          </a:p>
          <a:p>
            <a:pPr>
              <a:buNone/>
            </a:pPr>
            <a:r>
              <a:rPr lang="tr-TR"/>
              <a:t>Yan yana p orbitalleri üst üste geldiğinde oluşur.</a:t>
            </a:r>
          </a:p>
          <a:p>
            <a:pPr>
              <a:buNone/>
            </a:pPr>
            <a:r>
              <a:rPr lang="tr-TR"/>
              <a:t>Bu üst üste binme eksen boyunca değil, eksenin üstünde ve altında gerçekleşir.</a:t>
            </a:r>
          </a:p>
          <a:p>
            <a:pPr>
              <a:buNone/>
            </a:pPr>
            <a:r>
              <a:rPr lang="tr-TR"/>
              <a:t>Genellikle ikinci bağdır (örneğin, C=C çift bağında bir sigma + bir pi bağı vardır).</a:t>
            </a:r>
          </a:p>
        </p:txBody>
      </p:sp>
      <p:sp>
        <p:nvSpPr>
          <p:cNvPr id="26" name="Metin kutusu 25">
            <a:extLst>
              <a:ext uri="{FF2B5EF4-FFF2-40B4-BE49-F238E27FC236}">
                <a16:creationId xmlns:a16="http://schemas.microsoft.com/office/drawing/2014/main" id="{48817C5D-BD77-6DB9-C0D5-74D6C99BB132}"/>
              </a:ext>
            </a:extLst>
          </p:cNvPr>
          <p:cNvSpPr txBox="1"/>
          <p:nvPr/>
        </p:nvSpPr>
        <p:spPr>
          <a:xfrm>
            <a:off x="12085191" y="4387729"/>
            <a:ext cx="5940916" cy="2585323"/>
          </a:xfrm>
          <a:prstGeom prst="rect">
            <a:avLst/>
          </a:prstGeom>
          <a:noFill/>
        </p:spPr>
        <p:txBody>
          <a:bodyPr wrap="square">
            <a:spAutoFit/>
          </a:bodyPr>
          <a:lstStyle/>
          <a:p>
            <a:pPr>
              <a:buNone/>
            </a:pPr>
            <a:r>
              <a:rPr lang="el-GR"/>
              <a:t>“π </a:t>
            </a:r>
            <a:r>
              <a:rPr lang="tr-TR"/>
              <a:t>elektronları neden </a:t>
            </a:r>
            <a:r>
              <a:rPr lang="tr-TR" err="1"/>
              <a:t>delokalize</a:t>
            </a:r>
            <a:r>
              <a:rPr lang="tr-TR"/>
              <a:t> olur”?</a:t>
            </a:r>
          </a:p>
          <a:p>
            <a:pPr>
              <a:buNone/>
            </a:pPr>
            <a:r>
              <a:rPr lang="tr-TR"/>
              <a:t>Organik moleküller (örneğin: benzen halkası) C=C çift bağlarına sahiptir. Bu çift bağlardaki </a:t>
            </a:r>
            <a:r>
              <a:rPr lang="el-GR"/>
              <a:t>π </a:t>
            </a:r>
            <a:r>
              <a:rPr lang="tr-TR"/>
              <a:t>elektronları, tek bir bağda değil, molekülün tamamına dağılmıştır. Böylece bu elektronlar serbestçe hareket edebilirler, buna </a:t>
            </a:r>
            <a:r>
              <a:rPr lang="tr-TR" err="1"/>
              <a:t>delokalizasyon</a:t>
            </a:r>
            <a:r>
              <a:rPr lang="tr-TR"/>
              <a:t> denir.</a:t>
            </a:r>
          </a:p>
          <a:p>
            <a:pPr>
              <a:buNone/>
            </a:pPr>
            <a:r>
              <a:rPr lang="tr-TR"/>
              <a:t>Enerji molekülün tamamına kolayca yayılır.</a:t>
            </a:r>
          </a:p>
          <a:p>
            <a:pPr>
              <a:buNone/>
            </a:pPr>
            <a:r>
              <a:rPr lang="tr-TR"/>
              <a:t>Bu nedenle organik </a:t>
            </a:r>
            <a:r>
              <a:rPr lang="tr-TR" err="1"/>
              <a:t>sintilatörler</a:t>
            </a:r>
            <a:r>
              <a:rPr lang="tr-TR"/>
              <a:t> (PPO, POPOP) çok hızlı bir şekilde ışık yayarlar.</a:t>
            </a:r>
          </a:p>
        </p:txBody>
      </p:sp>
      <p:pic>
        <p:nvPicPr>
          <p:cNvPr id="27" name="Resim 26">
            <a:extLst>
              <a:ext uri="{FF2B5EF4-FFF2-40B4-BE49-F238E27FC236}">
                <a16:creationId xmlns:a16="http://schemas.microsoft.com/office/drawing/2014/main" id="{25241D5A-B73B-13A5-5F1F-B1AD28412C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4197" y="3897921"/>
            <a:ext cx="4211632" cy="3371928"/>
          </a:xfrm>
          <a:prstGeom prst="rect">
            <a:avLst/>
          </a:prstGeom>
        </p:spPr>
      </p:pic>
    </p:spTree>
    <p:extLst>
      <p:ext uri="{BB962C8B-B14F-4D97-AF65-F5344CB8AC3E}">
        <p14:creationId xmlns:p14="http://schemas.microsoft.com/office/powerpoint/2010/main" val="2897182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4" name="TextBox 4"/>
          <p:cNvSpPr txBox="1"/>
          <p:nvPr/>
        </p:nvSpPr>
        <p:spPr>
          <a:xfrm>
            <a:off x="2601342" y="1341639"/>
            <a:ext cx="7697596" cy="602729"/>
          </a:xfrm>
          <a:prstGeom prst="rect">
            <a:avLst/>
          </a:prstGeom>
        </p:spPr>
        <p:txBody>
          <a:bodyPr lIns="0" tIns="0" rIns="0" bIns="0" rtlCol="0" anchor="t">
            <a:spAutoFit/>
          </a:bodyPr>
          <a:lstStyle/>
          <a:p>
            <a:pPr>
              <a:lnSpc>
                <a:spcPts val="4967"/>
              </a:lnSpc>
              <a:spcBef>
                <a:spcPct val="0"/>
              </a:spcBef>
            </a:pPr>
            <a:r>
              <a:rPr lang="el-GR" sz="4139" b="1">
                <a:solidFill>
                  <a:srgbClr val="000000"/>
                </a:solidFill>
                <a:latin typeface="Times New Roman" panose="02020603050405020304" pitchFamily="18" charset="0"/>
                <a:ea typeface="TT Drugs"/>
                <a:cs typeface="Times New Roman" panose="02020603050405020304" pitchFamily="18" charset="0"/>
                <a:sym typeface="TT Drugs"/>
              </a:rPr>
              <a:t>π–π*  </a:t>
            </a: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Geçişler</a:t>
            </a:r>
            <a:endParaRPr lang="en-US" sz="4139" b="1">
              <a:solidFill>
                <a:srgbClr val="000000"/>
              </a:solidFill>
              <a:latin typeface="Times New Roman" panose="02020603050405020304" pitchFamily="18" charset="0"/>
              <a:ea typeface="TT Drugs"/>
              <a:cs typeface="Times New Roman" panose="02020603050405020304" pitchFamily="18" charset="0"/>
              <a:sym typeface="TT Drugs"/>
            </a:endParaRPr>
          </a:p>
        </p:txBody>
      </p:sp>
      <p:sp>
        <p:nvSpPr>
          <p:cNvPr id="5" name="TextBox 5"/>
          <p:cNvSpPr txBox="1"/>
          <p:nvPr/>
        </p:nvSpPr>
        <p:spPr>
          <a:xfrm>
            <a:off x="843536" y="855468"/>
            <a:ext cx="235642" cy="330860"/>
          </a:xfrm>
          <a:prstGeom prst="rect">
            <a:avLst/>
          </a:prstGeom>
        </p:spPr>
        <p:txBody>
          <a:bodyPr wrap="none" lIns="0" tIns="0" rIns="0" bIns="0" rtlCol="0" anchor="t">
            <a:spAutoFit/>
          </a:bodyPr>
          <a:lstStyle/>
          <a:p>
            <a:pPr algn="ctr">
              <a:lnSpc>
                <a:spcPts val="2800"/>
              </a:lnSpc>
              <a:spcBef>
                <a:spcPct val="0"/>
              </a:spcBef>
            </a:pPr>
            <a:r>
              <a:rPr lang="tr-TR" sz="2000">
                <a:solidFill>
                  <a:srgbClr val="7F2218"/>
                </a:solidFill>
                <a:latin typeface="TT Interphases"/>
                <a:ea typeface="TT Interphases"/>
                <a:cs typeface="TT Interphases"/>
                <a:sym typeface="TT Interphases"/>
              </a:rPr>
              <a:t>19</a:t>
            </a:r>
            <a:endParaRPr lang="en-US" sz="2000">
              <a:solidFill>
                <a:srgbClr val="7F2218"/>
              </a:solidFill>
              <a:latin typeface="TT Interphases"/>
              <a:ea typeface="TT Interphases"/>
              <a:cs typeface="TT Interphases"/>
              <a:sym typeface="TT Interphases"/>
            </a:endParaRPr>
          </a:p>
        </p:txBody>
      </p:sp>
      <p:sp>
        <p:nvSpPr>
          <p:cNvPr id="8" name="TextBox 8"/>
          <p:cNvSpPr txBox="1"/>
          <p:nvPr/>
        </p:nvSpPr>
        <p:spPr>
          <a:xfrm>
            <a:off x="2468132" y="4442143"/>
            <a:ext cx="11274762" cy="1585819"/>
          </a:xfrm>
          <a:prstGeom prst="rect">
            <a:avLst/>
          </a:prstGeom>
        </p:spPr>
        <p:txBody>
          <a:bodyPr wrap="square" lIns="0" tIns="0" rIns="0" bIns="0" rtlCol="0" anchor="t">
            <a:spAutoFit/>
          </a:bodyPr>
          <a:lstStyle/>
          <a:p>
            <a:pPr>
              <a:lnSpc>
                <a:spcPts val="4174"/>
              </a:lnSpc>
            </a:pPr>
            <a:r>
              <a:rPr lang="en-US" sz="2500">
                <a:solidFill>
                  <a:srgbClr val="000000"/>
                </a:solidFill>
                <a:latin typeface="Times New Roman MT"/>
                <a:ea typeface="Times New Roman MT"/>
                <a:cs typeface="Times New Roman MT"/>
                <a:sym typeface="Times New Roman MT"/>
              </a:rPr>
              <a:t>C=C </a:t>
            </a:r>
            <a:r>
              <a:rPr lang="en-US" sz="2500" err="1">
                <a:solidFill>
                  <a:srgbClr val="000000"/>
                </a:solidFill>
                <a:latin typeface="Times New Roman MT"/>
                <a:ea typeface="Times New Roman MT"/>
                <a:cs typeface="Times New Roman MT"/>
                <a:sym typeface="Times New Roman MT"/>
              </a:rPr>
              <a:t>bağlarındaki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delokalize</a:t>
            </a:r>
            <a:r>
              <a:rPr lang="en-US" sz="2500">
                <a:solidFill>
                  <a:srgbClr val="000000"/>
                </a:solidFill>
                <a:latin typeface="Times New Roman MT"/>
                <a:ea typeface="Times New Roman MT"/>
                <a:cs typeface="Times New Roman MT"/>
                <a:sym typeface="Times New Roman MT"/>
              </a:rPr>
              <a:t> </a:t>
            </a:r>
            <a:r>
              <a:rPr lang="el-GR" sz="2500">
                <a:solidFill>
                  <a:srgbClr val="000000"/>
                </a:solidFill>
                <a:latin typeface="Times New Roman MT"/>
                <a:ea typeface="Times New Roman MT"/>
                <a:cs typeface="Times New Roman MT"/>
                <a:sym typeface="Times New Roman MT"/>
              </a:rPr>
              <a:t>π </a:t>
            </a:r>
            <a:r>
              <a:rPr lang="en-US" sz="2500" err="1">
                <a:solidFill>
                  <a:srgbClr val="000000"/>
                </a:solidFill>
                <a:latin typeface="Times New Roman MT"/>
                <a:ea typeface="Times New Roman MT"/>
                <a:cs typeface="Times New Roman MT"/>
                <a:sym typeface="Times New Roman MT"/>
              </a:rPr>
              <a:t>elektronları</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enerji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transferini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hızlandırarak</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radyasyon</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dışı</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kayıpları</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azaltır.Sistemde:PPO</a:t>
            </a:r>
            <a:r>
              <a:rPr lang="en-US" sz="2500">
                <a:solidFill>
                  <a:srgbClr val="000000"/>
                </a:solidFill>
                <a:latin typeface="Times New Roman MT"/>
                <a:ea typeface="Times New Roman MT"/>
                <a:cs typeface="Times New Roman MT"/>
                <a:sym typeface="Times New Roman MT"/>
              </a:rPr>
              <a:t>/POPOP → </a:t>
            </a:r>
            <a:r>
              <a:rPr lang="en-US" sz="2500" err="1">
                <a:solidFill>
                  <a:srgbClr val="000000"/>
                </a:solidFill>
                <a:latin typeface="Times New Roman MT"/>
                <a:ea typeface="Times New Roman MT"/>
                <a:cs typeface="Times New Roman MT"/>
                <a:sym typeface="Times New Roman MT"/>
              </a:rPr>
              <a:t>CdTe</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transferi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daha</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hızlı</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tamamlanır</a:t>
            </a:r>
            <a:r>
              <a:rPr lang="en-US" sz="2500">
                <a:solidFill>
                  <a:srgbClr val="000000"/>
                </a:solidFill>
                <a:latin typeface="Times New Roman MT"/>
                <a:ea typeface="Times New Roman MT"/>
                <a:cs typeface="Times New Roman MT"/>
                <a:sym typeface="Times New Roman MT"/>
              </a:rPr>
              <a:t>.</a:t>
            </a:r>
          </a:p>
        </p:txBody>
      </p:sp>
      <p:sp>
        <p:nvSpPr>
          <p:cNvPr id="9" name="TextBox 9"/>
          <p:cNvSpPr txBox="1"/>
          <p:nvPr/>
        </p:nvSpPr>
        <p:spPr>
          <a:xfrm>
            <a:off x="2468133" y="8487454"/>
            <a:ext cx="11042973" cy="1590051"/>
          </a:xfrm>
          <a:prstGeom prst="rect">
            <a:avLst/>
          </a:prstGeom>
        </p:spPr>
        <p:txBody>
          <a:bodyPr lIns="0" tIns="0" rIns="0" bIns="0" rtlCol="0" anchor="t">
            <a:spAutoFit/>
          </a:bodyPr>
          <a:lstStyle/>
          <a:p>
            <a:pPr>
              <a:lnSpc>
                <a:spcPts val="4174"/>
              </a:lnSpc>
            </a:pPr>
            <a:r>
              <a:rPr lang="en-US" sz="2500" err="1">
                <a:solidFill>
                  <a:srgbClr val="000000"/>
                </a:solidFill>
                <a:latin typeface="Times New Roman MT"/>
                <a:ea typeface="Times New Roman MT"/>
                <a:cs typeface="Times New Roman MT"/>
                <a:sym typeface="Times New Roman MT"/>
              </a:rPr>
              <a:t>Konjugasyon</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benzen-naftalen-antrasen</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gibi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tarihsel</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serilerde</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görüldüğü</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gibi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sintilasyon</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verimliliğini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artırır</a:t>
            </a:r>
            <a:r>
              <a:rPr lang="en-US" sz="2500">
                <a:solidFill>
                  <a:srgbClr val="000000"/>
                </a:solidFill>
                <a:latin typeface="Times New Roman MT"/>
                <a:ea typeface="Times New Roman MT"/>
                <a:cs typeface="Times New Roman MT"/>
                <a:sym typeface="Times New Roman MT"/>
              </a:rPr>
              <a:t>. Daha </a:t>
            </a:r>
            <a:r>
              <a:rPr lang="en-US" sz="2500" err="1">
                <a:solidFill>
                  <a:srgbClr val="000000"/>
                </a:solidFill>
                <a:latin typeface="Times New Roman MT"/>
                <a:ea typeface="Times New Roman MT"/>
                <a:cs typeface="Times New Roman MT"/>
                <a:sym typeface="Times New Roman MT"/>
              </a:rPr>
              <a:t>büyük</a:t>
            </a:r>
            <a:r>
              <a:rPr lang="en-US" sz="2500">
                <a:solidFill>
                  <a:srgbClr val="000000"/>
                </a:solidFill>
                <a:latin typeface="Times New Roman MT"/>
                <a:ea typeface="Times New Roman MT"/>
                <a:cs typeface="Times New Roman MT"/>
                <a:sym typeface="Times New Roman MT"/>
              </a:rPr>
              <a:t> </a:t>
            </a:r>
            <a:r>
              <a:rPr lang="el-GR" sz="2500">
                <a:solidFill>
                  <a:srgbClr val="000000"/>
                </a:solidFill>
                <a:latin typeface="Times New Roman MT"/>
                <a:ea typeface="Times New Roman MT"/>
                <a:cs typeface="Times New Roman MT"/>
                <a:sym typeface="Times New Roman MT"/>
              </a:rPr>
              <a:t>π </a:t>
            </a:r>
            <a:r>
              <a:rPr lang="en-US" sz="2500" err="1">
                <a:solidFill>
                  <a:srgbClr val="000000"/>
                </a:solidFill>
                <a:latin typeface="Times New Roman MT"/>
                <a:ea typeface="Times New Roman MT"/>
                <a:cs typeface="Times New Roman MT"/>
                <a:sym typeface="Times New Roman MT"/>
              </a:rPr>
              <a:t>sistemleri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daha</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yüksek</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ışık</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çıkışı</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sağlar</a:t>
            </a:r>
            <a:r>
              <a:rPr lang="en-US" sz="2500">
                <a:solidFill>
                  <a:srgbClr val="000000"/>
                </a:solidFill>
                <a:latin typeface="Times New Roman MT"/>
                <a:ea typeface="Times New Roman MT"/>
                <a:cs typeface="Times New Roman MT"/>
                <a:sym typeface="Times New Roman MT"/>
              </a:rPr>
              <a:t>.</a:t>
            </a:r>
          </a:p>
        </p:txBody>
      </p:sp>
      <p:sp>
        <p:nvSpPr>
          <p:cNvPr id="11" name="Metin kutusu 10">
            <a:extLst>
              <a:ext uri="{FF2B5EF4-FFF2-40B4-BE49-F238E27FC236}">
                <a16:creationId xmlns:a16="http://schemas.microsoft.com/office/drawing/2014/main" id="{72448F8B-DFAD-7781-61BF-853AA23AB821}"/>
              </a:ext>
            </a:extLst>
          </p:cNvPr>
          <p:cNvSpPr txBox="1"/>
          <p:nvPr/>
        </p:nvSpPr>
        <p:spPr>
          <a:xfrm>
            <a:off x="2468132" y="6577343"/>
            <a:ext cx="9820280" cy="1246495"/>
          </a:xfrm>
          <a:prstGeom prst="rect">
            <a:avLst/>
          </a:prstGeom>
          <a:noFill/>
        </p:spPr>
        <p:txBody>
          <a:bodyPr wrap="square">
            <a:spAutoFit/>
          </a:bodyPr>
          <a:lstStyle/>
          <a:p>
            <a:pPr>
              <a:buNone/>
            </a:pPr>
            <a:r>
              <a:rPr lang="tr-TR" sz="2500" err="1">
                <a:latin typeface="Times New Roman" panose="02020603050405020304" pitchFamily="18" charset="0"/>
                <a:cs typeface="Times New Roman" panose="02020603050405020304" pitchFamily="18" charset="0"/>
              </a:rPr>
              <a:t>Konjügasyon</a:t>
            </a:r>
            <a:r>
              <a:rPr lang="tr-TR" sz="2500">
                <a:latin typeface="Times New Roman" panose="02020603050405020304" pitchFamily="18" charset="0"/>
                <a:cs typeface="Times New Roman" panose="02020603050405020304" pitchFamily="18" charset="0"/>
              </a:rPr>
              <a:t> uzunluğu arttıkça, enerji boşluğu azalır, bu da daha verimli </a:t>
            </a:r>
            <a:r>
              <a:rPr lang="el-GR" sz="2500">
                <a:latin typeface="Times New Roman" panose="02020603050405020304" pitchFamily="18" charset="0"/>
                <a:cs typeface="Times New Roman" panose="02020603050405020304" pitchFamily="18" charset="0"/>
              </a:rPr>
              <a:t>π–π* </a:t>
            </a:r>
            <a:r>
              <a:rPr lang="tr-TR" sz="2500">
                <a:latin typeface="Times New Roman" panose="02020603050405020304" pitchFamily="18" charset="0"/>
                <a:cs typeface="Times New Roman" panose="02020603050405020304" pitchFamily="18" charset="0"/>
              </a:rPr>
              <a:t>geçişleri, daha uzun dalga boyu emisyonu ve daha yüksek genel sintilasyon verimi sağlar.</a:t>
            </a:r>
            <a:endParaRPr lang="tr-TR" sz="2500">
              <a:effectLst/>
              <a:latin typeface="Times New Roman" panose="02020603050405020304" pitchFamily="18" charset="0"/>
              <a:cs typeface="Times New Roman" panose="02020603050405020304" pitchFamily="18" charset="0"/>
            </a:endParaRPr>
          </a:p>
        </p:txBody>
      </p:sp>
      <p:sp>
        <p:nvSpPr>
          <p:cNvPr id="13" name="Metin kutusu 12">
            <a:extLst>
              <a:ext uri="{FF2B5EF4-FFF2-40B4-BE49-F238E27FC236}">
                <a16:creationId xmlns:a16="http://schemas.microsoft.com/office/drawing/2014/main" id="{9B02F883-A230-2E0B-E6CB-E389B04D1E73}"/>
              </a:ext>
            </a:extLst>
          </p:cNvPr>
          <p:cNvSpPr txBox="1"/>
          <p:nvPr/>
        </p:nvSpPr>
        <p:spPr>
          <a:xfrm>
            <a:off x="2468132" y="2167711"/>
            <a:ext cx="10297609" cy="2015936"/>
          </a:xfrm>
          <a:prstGeom prst="rect">
            <a:avLst/>
          </a:prstGeom>
          <a:noFill/>
        </p:spPr>
        <p:txBody>
          <a:bodyPr wrap="square">
            <a:spAutoFit/>
          </a:bodyPr>
          <a:lstStyle/>
          <a:p>
            <a:pPr>
              <a:buNone/>
            </a:pPr>
            <a:r>
              <a:rPr lang="tr-TR" sz="2500">
                <a:latin typeface="Times New Roman" panose="02020603050405020304" pitchFamily="18" charset="0"/>
                <a:cs typeface="Times New Roman" panose="02020603050405020304" pitchFamily="18" charset="0"/>
              </a:rPr>
              <a:t>Organik </a:t>
            </a:r>
            <a:r>
              <a:rPr lang="tr-TR" sz="2500" err="1">
                <a:latin typeface="Times New Roman" panose="02020603050405020304" pitchFamily="18" charset="0"/>
                <a:cs typeface="Times New Roman" panose="02020603050405020304" pitchFamily="18" charset="0"/>
              </a:rPr>
              <a:t>sintilatörlerde</a:t>
            </a:r>
            <a:r>
              <a:rPr lang="tr-TR" sz="2500">
                <a:latin typeface="Times New Roman" panose="02020603050405020304" pitchFamily="18" charset="0"/>
                <a:cs typeface="Times New Roman" panose="02020603050405020304" pitchFamily="18" charset="0"/>
              </a:rPr>
              <a:t>, foton emisyonu moleküler orbitaller arasındaki elektronik geçişlerden kaynaklanır, özellikle konjuge C=C çift bağlarıyla ilişkili </a:t>
            </a:r>
            <a:r>
              <a:rPr lang="el-GR" sz="2500">
                <a:latin typeface="Times New Roman" panose="02020603050405020304" pitchFamily="18" charset="0"/>
                <a:cs typeface="Times New Roman" panose="02020603050405020304" pitchFamily="18" charset="0"/>
              </a:rPr>
              <a:t>π </a:t>
            </a:r>
            <a:r>
              <a:rPr lang="tr-TR" sz="2500">
                <a:latin typeface="Times New Roman" panose="02020603050405020304" pitchFamily="18" charset="0"/>
                <a:cs typeface="Times New Roman" panose="02020603050405020304" pitchFamily="18" charset="0"/>
              </a:rPr>
              <a:t>ve </a:t>
            </a:r>
            <a:r>
              <a:rPr lang="el-GR" sz="2500">
                <a:latin typeface="Times New Roman" panose="02020603050405020304" pitchFamily="18" charset="0"/>
                <a:cs typeface="Times New Roman" panose="02020603050405020304" pitchFamily="18" charset="0"/>
              </a:rPr>
              <a:t>π* </a:t>
            </a:r>
            <a:r>
              <a:rPr lang="tr-TR" sz="2500" err="1">
                <a:latin typeface="Times New Roman" panose="02020603050405020304" pitchFamily="18" charset="0"/>
                <a:cs typeface="Times New Roman" panose="02020603050405020304" pitchFamily="18" charset="0"/>
              </a:rPr>
              <a:t>durumlarından.Bu</a:t>
            </a:r>
            <a:r>
              <a:rPr lang="tr-TR" sz="2500">
                <a:latin typeface="Times New Roman" panose="02020603050405020304" pitchFamily="18" charset="0"/>
                <a:cs typeface="Times New Roman" panose="02020603050405020304" pitchFamily="18" charset="0"/>
              </a:rPr>
              <a:t> </a:t>
            </a:r>
            <a:r>
              <a:rPr lang="tr-TR" sz="2500" err="1">
                <a:latin typeface="Times New Roman" panose="02020603050405020304" pitchFamily="18" charset="0"/>
                <a:cs typeface="Times New Roman" panose="02020603050405020304" pitchFamily="18" charset="0"/>
              </a:rPr>
              <a:t>delokalize</a:t>
            </a:r>
            <a:r>
              <a:rPr lang="tr-TR" sz="2500">
                <a:latin typeface="Times New Roman" panose="02020603050405020304" pitchFamily="18" charset="0"/>
                <a:cs typeface="Times New Roman" panose="02020603050405020304" pitchFamily="18" charset="0"/>
              </a:rPr>
              <a:t> </a:t>
            </a:r>
            <a:r>
              <a:rPr lang="el-GR" sz="2500">
                <a:latin typeface="Times New Roman" panose="02020603050405020304" pitchFamily="18" charset="0"/>
                <a:cs typeface="Times New Roman" panose="02020603050405020304" pitchFamily="18" charset="0"/>
              </a:rPr>
              <a:t>π </a:t>
            </a:r>
            <a:r>
              <a:rPr lang="tr-TR" sz="2500">
                <a:latin typeface="Times New Roman" panose="02020603050405020304" pitchFamily="18" charset="0"/>
                <a:cs typeface="Times New Roman" panose="02020603050405020304" pitchFamily="18" charset="0"/>
              </a:rPr>
              <a:t>elektronları, molekül boyunca hızlı enerji transferini mümkün kılarak, radyasyon dışı kayıpları azaltır ve floresan verimliliğini artırır.</a:t>
            </a:r>
            <a:endParaRPr lang="tr-TR" sz="2500">
              <a:effectLst/>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E0D82B49-BDA7-3F18-5F37-DE756531A2E1}"/>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340E1E23-1664-6660-75AF-CEF08742AD13}"/>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a:extLst>
              <a:ext uri="{FF2B5EF4-FFF2-40B4-BE49-F238E27FC236}">
                <a16:creationId xmlns:a16="http://schemas.microsoft.com/office/drawing/2014/main" id="{DFB3ABAE-DCD1-1AF9-C33F-8E7DD59CB8EE}"/>
              </a:ext>
            </a:extLst>
          </p:cNvPr>
          <p:cNvSpPr txBox="1"/>
          <p:nvPr/>
        </p:nvSpPr>
        <p:spPr>
          <a:xfrm>
            <a:off x="889220" y="855468"/>
            <a:ext cx="144271"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2</a:t>
            </a:r>
            <a:endParaRPr lang="en-US" sz="2000" dirty="0">
              <a:solidFill>
                <a:srgbClr val="7F2218"/>
              </a:solidFill>
              <a:latin typeface="TT Interphases"/>
              <a:ea typeface="TT Interphases"/>
              <a:cs typeface="TT Interphases"/>
              <a:sym typeface="TT Interphases"/>
            </a:endParaRPr>
          </a:p>
        </p:txBody>
      </p:sp>
      <p:sp>
        <p:nvSpPr>
          <p:cNvPr id="4" name="Metin kutusu 3">
            <a:extLst>
              <a:ext uri="{FF2B5EF4-FFF2-40B4-BE49-F238E27FC236}">
                <a16:creationId xmlns:a16="http://schemas.microsoft.com/office/drawing/2014/main" id="{88734279-40F3-5322-4A65-C0ED510F11AD}"/>
              </a:ext>
            </a:extLst>
          </p:cNvPr>
          <p:cNvSpPr txBox="1"/>
          <p:nvPr/>
        </p:nvSpPr>
        <p:spPr>
          <a:xfrm>
            <a:off x="3386849" y="2831554"/>
            <a:ext cx="11514301" cy="4939814"/>
          </a:xfrm>
          <a:prstGeom prst="rect">
            <a:avLst/>
          </a:prstGeom>
          <a:noFill/>
        </p:spPr>
        <p:txBody>
          <a:bodyPr wrap="square" rtlCol="0">
            <a:spAutoFit/>
          </a:bodyPr>
          <a:lstStyle/>
          <a:p>
            <a:pPr marL="457200" indent="-457200" algn="just">
              <a:buFont typeface="Arial" panose="020B0604020202020204" pitchFamily="34" charset="0"/>
              <a:buChar char="•"/>
            </a:pPr>
            <a:r>
              <a:rPr lang="tr-TR" sz="3500" b="1">
                <a:latin typeface="Times New Roman" panose="02020603050405020304" pitchFamily="18" charset="0"/>
                <a:cs typeface="Times New Roman" panose="02020603050405020304" pitchFamily="18" charset="0"/>
              </a:rPr>
              <a:t>Biz</a:t>
            </a:r>
          </a:p>
          <a:p>
            <a:pPr marL="457200" indent="-457200" algn="just">
              <a:buFont typeface="Arial" panose="020B0604020202020204" pitchFamily="34" charset="0"/>
              <a:buChar char="•"/>
            </a:pPr>
            <a:endParaRPr lang="tr-TR" sz="3500" b="1">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tr-TR" sz="3500" b="1" err="1">
                <a:latin typeface="Times New Roman" panose="02020603050405020304" pitchFamily="18" charset="0"/>
                <a:cs typeface="Times New Roman" panose="02020603050405020304" pitchFamily="18" charset="0"/>
              </a:rPr>
              <a:t>Sintilatörler</a:t>
            </a:r>
            <a:endParaRPr lang="tr-TR" sz="3500" b="1">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endParaRPr lang="tr-TR" sz="3500" b="1">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tr-TR" sz="3500" b="1">
                <a:latin typeface="Times New Roman" panose="02020603050405020304" pitchFamily="18" charset="0"/>
                <a:cs typeface="Times New Roman" panose="02020603050405020304" pitchFamily="18" charset="0"/>
              </a:rPr>
              <a:t>Problem</a:t>
            </a:r>
          </a:p>
          <a:p>
            <a:pPr marL="457200" indent="-457200" algn="just">
              <a:buFont typeface="Arial" panose="020B0604020202020204" pitchFamily="34" charset="0"/>
              <a:buChar char="•"/>
            </a:pPr>
            <a:endParaRPr lang="tr-TR" sz="3500" b="1">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tr-TR" sz="3500" b="1">
                <a:latin typeface="Times New Roman" panose="02020603050405020304" pitchFamily="18" charset="0"/>
                <a:cs typeface="Times New Roman" panose="02020603050405020304" pitchFamily="18" charset="0"/>
              </a:rPr>
              <a:t>Gelecek Perspektifi</a:t>
            </a:r>
          </a:p>
          <a:p>
            <a:pPr marL="457200" indent="-457200" algn="just">
              <a:buFont typeface="Arial" panose="020B0604020202020204" pitchFamily="34" charset="0"/>
              <a:buChar char="•"/>
            </a:pPr>
            <a:endParaRPr lang="tr-TR" sz="3500" b="1">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tr-TR" sz="3500" b="1">
                <a:latin typeface="Times New Roman" panose="02020603050405020304" pitchFamily="18" charset="0"/>
                <a:cs typeface="Times New Roman" panose="02020603050405020304" pitchFamily="18" charset="0"/>
              </a:rPr>
              <a:t>Teşekkürler</a:t>
            </a:r>
          </a:p>
        </p:txBody>
      </p:sp>
      <p:sp>
        <p:nvSpPr>
          <p:cNvPr id="6" name="Metin kutusu 5">
            <a:extLst>
              <a:ext uri="{FF2B5EF4-FFF2-40B4-BE49-F238E27FC236}">
                <a16:creationId xmlns:a16="http://schemas.microsoft.com/office/drawing/2014/main" id="{06AF5942-CC8C-AC5A-0DD8-751B4C79F8AA}"/>
              </a:ext>
            </a:extLst>
          </p:cNvPr>
          <p:cNvSpPr txBox="1"/>
          <p:nvPr/>
        </p:nvSpPr>
        <p:spPr>
          <a:xfrm>
            <a:off x="-1347705" y="1601137"/>
            <a:ext cx="11514301" cy="815608"/>
          </a:xfrm>
          <a:prstGeom prst="rect">
            <a:avLst/>
          </a:prstGeom>
          <a:noFill/>
        </p:spPr>
        <p:txBody>
          <a:bodyPr wrap="square" rtlCol="0">
            <a:spAutoFit/>
          </a:bodyPr>
          <a:lstStyle/>
          <a:p>
            <a:pPr algn="ctr"/>
            <a:r>
              <a:rPr lang="tr-TR" sz="4700" b="1">
                <a:latin typeface="Times New Roman" panose="02020603050405020304" pitchFamily="18" charset="0"/>
                <a:cs typeface="Times New Roman" panose="02020603050405020304" pitchFamily="18" charset="0"/>
              </a:rPr>
              <a:t>İçerik</a:t>
            </a:r>
          </a:p>
        </p:txBody>
      </p:sp>
    </p:spTree>
    <p:extLst>
      <p:ext uri="{BB962C8B-B14F-4D97-AF65-F5344CB8AC3E}">
        <p14:creationId xmlns:p14="http://schemas.microsoft.com/office/powerpoint/2010/main" val="25248950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62B831E3-315F-7286-757C-D61E5E8DD1B6}"/>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30F763F0-2F4B-5FEC-3077-ACC3E1D4D8ED}"/>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a:extLst>
              <a:ext uri="{FF2B5EF4-FFF2-40B4-BE49-F238E27FC236}">
                <a16:creationId xmlns:a16="http://schemas.microsoft.com/office/drawing/2014/main" id="{57799C95-743A-D236-8232-C80620AE9F4E}"/>
              </a:ext>
            </a:extLst>
          </p:cNvPr>
          <p:cNvSpPr txBox="1"/>
          <p:nvPr/>
        </p:nvSpPr>
        <p:spPr>
          <a:xfrm>
            <a:off x="845940" y="855468"/>
            <a:ext cx="230833" cy="330860"/>
          </a:xfrm>
          <a:prstGeom prst="rect">
            <a:avLst/>
          </a:prstGeom>
        </p:spPr>
        <p:txBody>
          <a:bodyPr wrap="none" lIns="0" tIns="0" rIns="0" bIns="0" rtlCol="0" anchor="t">
            <a:spAutoFit/>
          </a:bodyPr>
          <a:lstStyle/>
          <a:p>
            <a:pPr algn="ctr">
              <a:lnSpc>
                <a:spcPts val="2800"/>
              </a:lnSpc>
              <a:spcBef>
                <a:spcPct val="0"/>
              </a:spcBef>
            </a:pPr>
            <a:r>
              <a:rPr lang="tr-TR" sz="2000">
                <a:solidFill>
                  <a:srgbClr val="7F2218"/>
                </a:solidFill>
                <a:latin typeface="TT Interphases"/>
                <a:ea typeface="TT Interphases"/>
                <a:cs typeface="TT Interphases"/>
                <a:sym typeface="TT Interphases"/>
              </a:rPr>
              <a:t>21</a:t>
            </a:r>
            <a:endParaRPr lang="en-US" sz="2000">
              <a:solidFill>
                <a:srgbClr val="7F2218"/>
              </a:solidFill>
              <a:latin typeface="TT Interphases"/>
              <a:ea typeface="TT Interphases"/>
              <a:cs typeface="TT Interphases"/>
              <a:sym typeface="TT Interphases"/>
            </a:endParaRPr>
          </a:p>
        </p:txBody>
      </p:sp>
      <p:sp>
        <p:nvSpPr>
          <p:cNvPr id="6" name="Metin kutusu 5">
            <a:extLst>
              <a:ext uri="{FF2B5EF4-FFF2-40B4-BE49-F238E27FC236}">
                <a16:creationId xmlns:a16="http://schemas.microsoft.com/office/drawing/2014/main" id="{B58C14FE-35B4-BF15-8A41-1D17D5ADA4AB}"/>
              </a:ext>
            </a:extLst>
          </p:cNvPr>
          <p:cNvSpPr txBox="1"/>
          <p:nvPr/>
        </p:nvSpPr>
        <p:spPr>
          <a:xfrm>
            <a:off x="4309400" y="855468"/>
            <a:ext cx="11572801" cy="969496"/>
          </a:xfrm>
          <a:prstGeom prst="rect">
            <a:avLst/>
          </a:prstGeom>
          <a:noFill/>
        </p:spPr>
        <p:txBody>
          <a:bodyPr wrap="square" rtlCol="0">
            <a:spAutoFit/>
          </a:bodyPr>
          <a:lstStyle/>
          <a:p>
            <a:r>
              <a:rPr lang="tr-TR" altLang="tr-TR" sz="5700">
                <a:latin typeface="Times New Roman" panose="02020603050405020304" pitchFamily="18" charset="0"/>
                <a:cs typeface="Times New Roman" panose="02020603050405020304" pitchFamily="18" charset="0"/>
              </a:rPr>
              <a:t>Sempozyumda aldığımız teklifler</a:t>
            </a:r>
          </a:p>
        </p:txBody>
      </p:sp>
      <p:sp>
        <p:nvSpPr>
          <p:cNvPr id="7" name="Metin kutusu 6">
            <a:extLst>
              <a:ext uri="{FF2B5EF4-FFF2-40B4-BE49-F238E27FC236}">
                <a16:creationId xmlns:a16="http://schemas.microsoft.com/office/drawing/2014/main" id="{05FC8980-5A89-AADA-3DAB-91BA4375BF87}"/>
              </a:ext>
            </a:extLst>
          </p:cNvPr>
          <p:cNvSpPr txBox="1"/>
          <p:nvPr/>
        </p:nvSpPr>
        <p:spPr>
          <a:xfrm>
            <a:off x="3290046" y="3164541"/>
            <a:ext cx="5723319" cy="4339650"/>
          </a:xfrm>
          <a:prstGeom prst="rect">
            <a:avLst/>
          </a:prstGeom>
          <a:noFill/>
        </p:spPr>
        <p:txBody>
          <a:bodyPr wrap="square" rtlCol="0">
            <a:spAutoFit/>
          </a:bodyPr>
          <a:lstStyle/>
          <a:p>
            <a:pPr lvl="0" eaLnBrk="0" fontAlgn="base" hangingPunct="0">
              <a:spcBef>
                <a:spcPct val="0"/>
              </a:spcBef>
              <a:spcAft>
                <a:spcPct val="0"/>
              </a:spcAft>
            </a:pPr>
            <a:r>
              <a:rPr lang="tr-TR" altLang="tr-TR" sz="2300">
                <a:latin typeface="Times New Roman" panose="02020603050405020304" pitchFamily="18" charset="0"/>
                <a:cs typeface="Times New Roman" panose="02020603050405020304" pitchFamily="18" charset="0"/>
              </a:rPr>
              <a:t>ABD merkezli bir şirket olan MOMENTUS </a:t>
            </a:r>
            <a:r>
              <a:rPr lang="tr-TR" altLang="tr-TR" sz="2300" err="1">
                <a:latin typeface="Times New Roman" panose="02020603050405020304" pitchFamily="18" charset="0"/>
                <a:cs typeface="Times New Roman" panose="02020603050405020304" pitchFamily="18" charset="0"/>
              </a:rPr>
              <a:t>SPACE'in</a:t>
            </a:r>
            <a:r>
              <a:rPr lang="tr-TR" altLang="tr-TR" sz="2300">
                <a:latin typeface="Times New Roman" panose="02020603050405020304" pitchFamily="18" charset="0"/>
                <a:cs typeface="Times New Roman" panose="02020603050405020304" pitchFamily="18" charset="0"/>
              </a:rPr>
              <a:t> Misyon Tasarım Direktörü Alex </a:t>
            </a:r>
            <a:r>
              <a:rPr lang="tr-TR" altLang="tr-TR" sz="2300" err="1">
                <a:latin typeface="Times New Roman" panose="02020603050405020304" pitchFamily="18" charset="0"/>
                <a:cs typeface="Times New Roman" panose="02020603050405020304" pitchFamily="18" charset="0"/>
              </a:rPr>
              <a:t>Drossler</a:t>
            </a:r>
            <a:r>
              <a:rPr lang="tr-TR" altLang="tr-TR" sz="2300">
                <a:latin typeface="Times New Roman" panose="02020603050405020304" pitchFamily="18" charset="0"/>
                <a:cs typeface="Times New Roman" panose="02020603050405020304" pitchFamily="18" charset="0"/>
              </a:rPr>
              <a:t>, </a:t>
            </a:r>
            <a:r>
              <a:rPr lang="tr-TR" altLang="tr-TR" sz="2300" err="1">
                <a:latin typeface="Times New Roman" panose="02020603050405020304" pitchFamily="18" charset="0"/>
                <a:cs typeface="Times New Roman" panose="02020603050405020304" pitchFamily="18" charset="0"/>
              </a:rPr>
              <a:t>sintilatörümüzü</a:t>
            </a:r>
            <a:r>
              <a:rPr lang="tr-TR" altLang="tr-TR" sz="2300">
                <a:latin typeface="Times New Roman" panose="02020603050405020304" pitchFamily="18" charset="0"/>
                <a:cs typeface="Times New Roman" panose="02020603050405020304" pitchFamily="18" charset="0"/>
              </a:rPr>
              <a:t> uydularına entegre edip uzaya fırlatmayı teklif etti.</a:t>
            </a:r>
          </a:p>
          <a:p>
            <a:pPr lvl="0" eaLnBrk="0" fontAlgn="base" hangingPunct="0">
              <a:spcBef>
                <a:spcPct val="0"/>
              </a:spcBef>
              <a:spcAft>
                <a:spcPct val="0"/>
              </a:spcAft>
            </a:pPr>
            <a:endParaRPr lang="tr-TR" altLang="tr-TR" sz="2300">
              <a:latin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r>
              <a:rPr lang="tr-TR" altLang="tr-TR" sz="2300">
                <a:latin typeface="Times New Roman" panose="02020603050405020304" pitchFamily="18" charset="0"/>
                <a:cs typeface="Times New Roman" panose="02020603050405020304" pitchFamily="18" charset="0"/>
              </a:rPr>
              <a:t>NASA'nın Uçuş Fırsatları Bölümü başkanı Dr. </a:t>
            </a:r>
            <a:r>
              <a:rPr lang="tr-TR" altLang="tr-TR" sz="2300" err="1">
                <a:latin typeface="Times New Roman" panose="02020603050405020304" pitchFamily="18" charset="0"/>
                <a:cs typeface="Times New Roman" panose="02020603050405020304" pitchFamily="18" charset="0"/>
              </a:rPr>
              <a:t>Ennio</a:t>
            </a:r>
            <a:r>
              <a:rPr lang="tr-TR" altLang="tr-TR" sz="2300">
                <a:latin typeface="Times New Roman" panose="02020603050405020304" pitchFamily="18" charset="0"/>
                <a:cs typeface="Times New Roman" panose="02020603050405020304" pitchFamily="18" charset="0"/>
              </a:rPr>
              <a:t> Sanchez de </a:t>
            </a:r>
            <a:r>
              <a:rPr lang="tr-TR" altLang="tr-TR" sz="2300" err="1">
                <a:latin typeface="Times New Roman" panose="02020603050405020304" pitchFamily="18" charset="0"/>
                <a:cs typeface="Times New Roman" panose="02020603050405020304" pitchFamily="18" charset="0"/>
              </a:rPr>
              <a:t>sintilatörümüzü</a:t>
            </a:r>
            <a:r>
              <a:rPr lang="tr-TR" altLang="tr-TR" sz="2300">
                <a:latin typeface="Times New Roman" panose="02020603050405020304" pitchFamily="18" charset="0"/>
                <a:cs typeface="Times New Roman" panose="02020603050405020304" pitchFamily="18" charset="0"/>
              </a:rPr>
              <a:t> uydularına entegre edip uzaya fırlatmayı teklif etti.</a:t>
            </a:r>
          </a:p>
          <a:p>
            <a:pPr lvl="0" eaLnBrk="0" fontAlgn="base" hangingPunct="0">
              <a:spcBef>
                <a:spcPct val="0"/>
              </a:spcBef>
              <a:spcAft>
                <a:spcPct val="0"/>
              </a:spcAft>
            </a:pPr>
            <a:endParaRPr lang="tr-TR" altLang="tr-TR" sz="2300">
              <a:latin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r>
              <a:rPr lang="tr-TR" altLang="tr-TR" sz="2300">
                <a:latin typeface="Times New Roman" panose="02020603050405020304" pitchFamily="18" charset="0"/>
                <a:cs typeface="Times New Roman" panose="02020603050405020304" pitchFamily="18" charset="0"/>
              </a:rPr>
              <a:t>Virgin </a:t>
            </a:r>
            <a:r>
              <a:rPr lang="tr-TR" altLang="tr-TR" sz="2300" err="1">
                <a:latin typeface="Times New Roman" panose="02020603050405020304" pitchFamily="18" charset="0"/>
                <a:cs typeface="Times New Roman" panose="02020603050405020304" pitchFamily="18" charset="0"/>
              </a:rPr>
              <a:t>Galactic'in</a:t>
            </a:r>
            <a:r>
              <a:rPr lang="tr-TR" altLang="tr-TR" sz="2300">
                <a:latin typeface="Times New Roman" panose="02020603050405020304" pitchFamily="18" charset="0"/>
                <a:cs typeface="Times New Roman" panose="02020603050405020304" pitchFamily="18" charset="0"/>
              </a:rPr>
              <a:t> Program Müdürü Issa </a:t>
            </a:r>
            <a:r>
              <a:rPr lang="tr-TR" altLang="tr-TR" sz="2300" err="1">
                <a:latin typeface="Times New Roman" panose="02020603050405020304" pitchFamily="18" charset="0"/>
                <a:cs typeface="Times New Roman" panose="02020603050405020304" pitchFamily="18" charset="0"/>
              </a:rPr>
              <a:t>Mukhar</a:t>
            </a:r>
            <a:r>
              <a:rPr lang="tr-TR" altLang="tr-TR" sz="2300">
                <a:latin typeface="Times New Roman" panose="02020603050405020304" pitchFamily="18" charset="0"/>
                <a:cs typeface="Times New Roman" panose="02020603050405020304" pitchFamily="18" charset="0"/>
              </a:rPr>
              <a:t> da şirketiyle birlikte alçak yörünge testleri yapmayı önerdi.</a:t>
            </a:r>
          </a:p>
        </p:txBody>
      </p:sp>
      <p:pic>
        <p:nvPicPr>
          <p:cNvPr id="5" name="Resim 4" descr="roket, füze, füze içeren bir resim&#10;&#10;Yapay zeka tarafından oluşturulmuş içerik yanlış olabilir.">
            <a:extLst>
              <a:ext uri="{FF2B5EF4-FFF2-40B4-BE49-F238E27FC236}">
                <a16:creationId xmlns:a16="http://schemas.microsoft.com/office/drawing/2014/main" id="{6F69C738-B187-A8A9-E3B4-E21D8200AC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6201" y="3068577"/>
            <a:ext cx="8739399" cy="5143500"/>
          </a:xfrm>
          <a:prstGeom prst="rect">
            <a:avLst/>
          </a:prstGeom>
        </p:spPr>
      </p:pic>
      <p:sp>
        <p:nvSpPr>
          <p:cNvPr id="4" name="Metin kutusu 3">
            <a:extLst>
              <a:ext uri="{FF2B5EF4-FFF2-40B4-BE49-F238E27FC236}">
                <a16:creationId xmlns:a16="http://schemas.microsoft.com/office/drawing/2014/main" id="{4A02B392-250F-1226-04FC-A1B2D4203ED2}"/>
              </a:ext>
            </a:extLst>
          </p:cNvPr>
          <p:cNvSpPr txBox="1"/>
          <p:nvPr/>
        </p:nvSpPr>
        <p:spPr>
          <a:xfrm>
            <a:off x="13547029" y="8212077"/>
            <a:ext cx="4464748" cy="369332"/>
          </a:xfrm>
          <a:prstGeom prst="rect">
            <a:avLst/>
          </a:prstGeom>
          <a:noFill/>
        </p:spPr>
        <p:txBody>
          <a:bodyPr wrap="none" rtlCol="0">
            <a:spAutoFit/>
          </a:bodyPr>
          <a:lstStyle/>
          <a:p>
            <a:r>
              <a:rPr lang="tr-TR"/>
              <a:t>NASA </a:t>
            </a:r>
            <a:r>
              <a:rPr lang="tr-TR" err="1"/>
              <a:t>Sounding</a:t>
            </a:r>
            <a:r>
              <a:rPr lang="tr-TR"/>
              <a:t> </a:t>
            </a:r>
            <a:r>
              <a:rPr lang="tr-TR" err="1"/>
              <a:t>Rockets</a:t>
            </a:r>
            <a:r>
              <a:rPr lang="tr-TR"/>
              <a:t> Program’s </a:t>
            </a:r>
            <a:r>
              <a:rPr lang="tr-TR" err="1"/>
              <a:t>Rockets</a:t>
            </a:r>
            <a:endParaRPr lang="tr-TR"/>
          </a:p>
        </p:txBody>
      </p:sp>
    </p:spTree>
    <p:extLst>
      <p:ext uri="{BB962C8B-B14F-4D97-AF65-F5344CB8AC3E}">
        <p14:creationId xmlns:p14="http://schemas.microsoft.com/office/powerpoint/2010/main" val="2576788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BC5B19F3-6106-085B-2E1A-B02B2360555F}"/>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2B433D92-E6D1-9E30-ECFA-8BD538916FA1}"/>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a:extLst>
              <a:ext uri="{FF2B5EF4-FFF2-40B4-BE49-F238E27FC236}">
                <a16:creationId xmlns:a16="http://schemas.microsoft.com/office/drawing/2014/main" id="{C59ED6BB-EE3D-0F18-4405-C84807B0A880}"/>
              </a:ext>
            </a:extLst>
          </p:cNvPr>
          <p:cNvSpPr txBox="1"/>
          <p:nvPr/>
        </p:nvSpPr>
        <p:spPr>
          <a:xfrm>
            <a:off x="845940" y="855468"/>
            <a:ext cx="230833" cy="330860"/>
          </a:xfrm>
          <a:prstGeom prst="rect">
            <a:avLst/>
          </a:prstGeom>
        </p:spPr>
        <p:txBody>
          <a:bodyPr wrap="none" lIns="0" tIns="0" rIns="0" bIns="0" rtlCol="0" anchor="t">
            <a:spAutoFit/>
          </a:bodyPr>
          <a:lstStyle/>
          <a:p>
            <a:pPr algn="ctr">
              <a:lnSpc>
                <a:spcPts val="2800"/>
              </a:lnSpc>
              <a:spcBef>
                <a:spcPct val="0"/>
              </a:spcBef>
            </a:pPr>
            <a:r>
              <a:rPr lang="tr-TR" sz="2000">
                <a:solidFill>
                  <a:srgbClr val="7F2218"/>
                </a:solidFill>
                <a:latin typeface="TT Interphases"/>
                <a:ea typeface="TT Interphases"/>
                <a:cs typeface="TT Interphases"/>
                <a:sym typeface="TT Interphases"/>
              </a:rPr>
              <a:t>21</a:t>
            </a:r>
            <a:endParaRPr lang="en-US" sz="2000">
              <a:solidFill>
                <a:srgbClr val="7F2218"/>
              </a:solidFill>
              <a:latin typeface="TT Interphases"/>
              <a:ea typeface="TT Interphases"/>
              <a:cs typeface="TT Interphases"/>
              <a:sym typeface="TT Interphases"/>
            </a:endParaRPr>
          </a:p>
        </p:txBody>
      </p:sp>
      <p:sp>
        <p:nvSpPr>
          <p:cNvPr id="6" name="Metin kutusu 5">
            <a:extLst>
              <a:ext uri="{FF2B5EF4-FFF2-40B4-BE49-F238E27FC236}">
                <a16:creationId xmlns:a16="http://schemas.microsoft.com/office/drawing/2014/main" id="{928E75C5-8247-6FD4-7598-FC6043F2E3C0}"/>
              </a:ext>
            </a:extLst>
          </p:cNvPr>
          <p:cNvSpPr txBox="1"/>
          <p:nvPr/>
        </p:nvSpPr>
        <p:spPr>
          <a:xfrm>
            <a:off x="4309400" y="855468"/>
            <a:ext cx="11572801" cy="969496"/>
          </a:xfrm>
          <a:prstGeom prst="rect">
            <a:avLst/>
          </a:prstGeom>
          <a:noFill/>
        </p:spPr>
        <p:txBody>
          <a:bodyPr wrap="square" rtlCol="0">
            <a:spAutoFit/>
          </a:bodyPr>
          <a:lstStyle/>
          <a:p>
            <a:pPr algn="ctr"/>
            <a:r>
              <a:rPr lang="tr-TR" altLang="tr-TR" sz="5700">
                <a:latin typeface="Times New Roman" panose="02020603050405020304" pitchFamily="18" charset="0"/>
                <a:cs typeface="Times New Roman" panose="02020603050405020304" pitchFamily="18" charset="0"/>
              </a:rPr>
              <a:t>Planlanan İşbirliği</a:t>
            </a:r>
          </a:p>
        </p:txBody>
      </p:sp>
      <p:pic>
        <p:nvPicPr>
          <p:cNvPr id="13" name="Resim 12" descr="güneşle ilgili, güneş enerjisiyle çalışan içeren bir resim&#10;&#10;Yapay zeka tarafından oluşturulmuş içerik yanlış olabilir.">
            <a:extLst>
              <a:ext uri="{FF2B5EF4-FFF2-40B4-BE49-F238E27FC236}">
                <a16:creationId xmlns:a16="http://schemas.microsoft.com/office/drawing/2014/main" id="{955AD882-8762-2624-590F-F2D99801E5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8667" y="2781528"/>
            <a:ext cx="7189694" cy="4714420"/>
          </a:xfrm>
          <a:prstGeom prst="rect">
            <a:avLst/>
          </a:prstGeom>
        </p:spPr>
      </p:pic>
      <p:sp>
        <p:nvSpPr>
          <p:cNvPr id="15" name="Metin kutusu 14">
            <a:extLst>
              <a:ext uri="{FF2B5EF4-FFF2-40B4-BE49-F238E27FC236}">
                <a16:creationId xmlns:a16="http://schemas.microsoft.com/office/drawing/2014/main" id="{BB2796B7-0E45-A4F3-FE3D-5124D1D8DFE7}"/>
              </a:ext>
            </a:extLst>
          </p:cNvPr>
          <p:cNvSpPr txBox="1"/>
          <p:nvPr/>
        </p:nvSpPr>
        <p:spPr>
          <a:xfrm>
            <a:off x="10459247" y="7700682"/>
            <a:ext cx="6970306" cy="369332"/>
          </a:xfrm>
          <a:prstGeom prst="rect">
            <a:avLst/>
          </a:prstGeom>
          <a:noFill/>
        </p:spPr>
        <p:txBody>
          <a:bodyPr wrap="none" rtlCol="0">
            <a:spAutoFit/>
          </a:bodyPr>
          <a:lstStyle/>
          <a:p>
            <a:r>
              <a:rPr lang="tr-TR" err="1"/>
              <a:t>MOMENTUS’un</a:t>
            </a:r>
            <a:r>
              <a:rPr lang="tr-TR"/>
              <a:t> Uydusu: </a:t>
            </a:r>
            <a:r>
              <a:rPr lang="tr-TR" err="1"/>
              <a:t>Flexible</a:t>
            </a:r>
            <a:r>
              <a:rPr lang="tr-TR"/>
              <a:t> </a:t>
            </a:r>
            <a:r>
              <a:rPr lang="tr-TR" err="1"/>
              <a:t>Vigoride</a:t>
            </a:r>
            <a:r>
              <a:rPr lang="tr-TR"/>
              <a:t> Orbital Service </a:t>
            </a:r>
            <a:r>
              <a:rPr lang="tr-TR" err="1"/>
              <a:t>Vehicle</a:t>
            </a:r>
            <a:r>
              <a:rPr lang="tr-TR"/>
              <a:t> </a:t>
            </a:r>
            <a:r>
              <a:rPr lang="tr-TR" err="1"/>
              <a:t>Bus</a:t>
            </a:r>
            <a:endParaRPr lang="tr-TR"/>
          </a:p>
        </p:txBody>
      </p:sp>
      <p:sp>
        <p:nvSpPr>
          <p:cNvPr id="16" name="Metin kutusu 15">
            <a:extLst>
              <a:ext uri="{FF2B5EF4-FFF2-40B4-BE49-F238E27FC236}">
                <a16:creationId xmlns:a16="http://schemas.microsoft.com/office/drawing/2014/main" id="{0CB6ED7A-3779-AFC5-694D-BAEA9C78CBB0}"/>
              </a:ext>
            </a:extLst>
          </p:cNvPr>
          <p:cNvSpPr txBox="1"/>
          <p:nvPr/>
        </p:nvSpPr>
        <p:spPr>
          <a:xfrm>
            <a:off x="2788025" y="3962400"/>
            <a:ext cx="7189694" cy="1446550"/>
          </a:xfrm>
          <a:prstGeom prst="rect">
            <a:avLst/>
          </a:prstGeom>
          <a:noFill/>
        </p:spPr>
        <p:txBody>
          <a:bodyPr wrap="square" rtlCol="0">
            <a:spAutoFit/>
          </a:bodyPr>
          <a:lstStyle/>
          <a:p>
            <a:r>
              <a:rPr lang="tr-TR" sz="2200" dirty="0"/>
              <a:t>3 farklı </a:t>
            </a:r>
            <a:r>
              <a:rPr lang="tr-TR" sz="2200" dirty="0" err="1"/>
              <a:t>sintilatörden</a:t>
            </a:r>
            <a:r>
              <a:rPr lang="tr-TR" sz="2200" dirty="0"/>
              <a:t> oluşan sistemimizi GEO yörüngesine göndermek için uyduların içine entegre edeceğiz.</a:t>
            </a:r>
          </a:p>
          <a:p>
            <a:r>
              <a:rPr lang="tr-TR" sz="2200" dirty="0"/>
              <a:t>Bu sebeple NASA ve MOMENTUS Space ile görüşme halindeyiz.</a:t>
            </a:r>
          </a:p>
        </p:txBody>
      </p:sp>
    </p:spTree>
    <p:extLst>
      <p:ext uri="{BB962C8B-B14F-4D97-AF65-F5344CB8AC3E}">
        <p14:creationId xmlns:p14="http://schemas.microsoft.com/office/powerpoint/2010/main" val="13102459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40D2D2F5-22F1-54DC-0900-0927F2F4E9CC}"/>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A98F7665-2119-E6C4-58F8-F0A89EB94FAC}"/>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a:extLst>
              <a:ext uri="{FF2B5EF4-FFF2-40B4-BE49-F238E27FC236}">
                <a16:creationId xmlns:a16="http://schemas.microsoft.com/office/drawing/2014/main" id="{4F0AA294-7DAD-0943-F246-4FE585B7DCBC}"/>
              </a:ext>
            </a:extLst>
          </p:cNvPr>
          <p:cNvSpPr txBox="1"/>
          <p:nvPr/>
        </p:nvSpPr>
        <p:spPr>
          <a:xfrm>
            <a:off x="819650" y="855468"/>
            <a:ext cx="283412"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22</a:t>
            </a:r>
            <a:endParaRPr lang="en-US" sz="2000" dirty="0">
              <a:solidFill>
                <a:srgbClr val="7F2218"/>
              </a:solidFill>
              <a:latin typeface="TT Interphases"/>
              <a:ea typeface="TT Interphases"/>
              <a:cs typeface="TT Interphases"/>
              <a:sym typeface="TT Interphases"/>
            </a:endParaRPr>
          </a:p>
        </p:txBody>
      </p:sp>
      <p:sp>
        <p:nvSpPr>
          <p:cNvPr id="6" name="Metin kutusu 5">
            <a:extLst>
              <a:ext uri="{FF2B5EF4-FFF2-40B4-BE49-F238E27FC236}">
                <a16:creationId xmlns:a16="http://schemas.microsoft.com/office/drawing/2014/main" id="{E8AC3BF8-4993-4F3C-A15F-5E95972A780D}"/>
              </a:ext>
            </a:extLst>
          </p:cNvPr>
          <p:cNvSpPr txBox="1"/>
          <p:nvPr/>
        </p:nvSpPr>
        <p:spPr>
          <a:xfrm>
            <a:off x="4309400" y="855468"/>
            <a:ext cx="11572801" cy="969496"/>
          </a:xfrm>
          <a:prstGeom prst="rect">
            <a:avLst/>
          </a:prstGeom>
          <a:noFill/>
        </p:spPr>
        <p:txBody>
          <a:bodyPr wrap="square" rtlCol="0">
            <a:spAutoFit/>
          </a:bodyPr>
          <a:lstStyle/>
          <a:p>
            <a:pPr algn="ctr"/>
            <a:r>
              <a:rPr lang="tr-TR" altLang="tr-TR" sz="5700">
                <a:latin typeface="Times New Roman" panose="02020603050405020304" pitchFamily="18" charset="0"/>
                <a:cs typeface="Times New Roman" panose="02020603050405020304" pitchFamily="18" charset="0"/>
              </a:rPr>
              <a:t>Planlanan Uzay Misyonu </a:t>
            </a:r>
          </a:p>
        </p:txBody>
      </p:sp>
      <p:graphicFrame>
        <p:nvGraphicFramePr>
          <p:cNvPr id="4" name="Tablo 3">
            <a:extLst>
              <a:ext uri="{FF2B5EF4-FFF2-40B4-BE49-F238E27FC236}">
                <a16:creationId xmlns:a16="http://schemas.microsoft.com/office/drawing/2014/main" id="{AB796762-4734-0DD1-892B-D006A37D13F0}"/>
              </a:ext>
            </a:extLst>
          </p:cNvPr>
          <p:cNvGraphicFramePr>
            <a:graphicFrameLocks noGrp="1"/>
          </p:cNvGraphicFramePr>
          <p:nvPr>
            <p:extLst>
              <p:ext uri="{D42A27DB-BD31-4B8C-83A1-F6EECF244321}">
                <p14:modId xmlns:p14="http://schemas.microsoft.com/office/powerpoint/2010/main" val="2744799642"/>
              </p:ext>
            </p:extLst>
          </p:nvPr>
        </p:nvGraphicFramePr>
        <p:xfrm>
          <a:off x="2940421" y="2577352"/>
          <a:ext cx="6858000" cy="246888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991807327"/>
                    </a:ext>
                  </a:extLst>
                </a:gridCol>
                <a:gridCol w="1371600">
                  <a:extLst>
                    <a:ext uri="{9D8B030D-6E8A-4147-A177-3AD203B41FA5}">
                      <a16:colId xmlns:a16="http://schemas.microsoft.com/office/drawing/2014/main" val="2098121666"/>
                    </a:ext>
                  </a:extLst>
                </a:gridCol>
                <a:gridCol w="1371600">
                  <a:extLst>
                    <a:ext uri="{9D8B030D-6E8A-4147-A177-3AD203B41FA5}">
                      <a16:colId xmlns:a16="http://schemas.microsoft.com/office/drawing/2014/main" val="1452460870"/>
                    </a:ext>
                  </a:extLst>
                </a:gridCol>
                <a:gridCol w="1371600">
                  <a:extLst>
                    <a:ext uri="{9D8B030D-6E8A-4147-A177-3AD203B41FA5}">
                      <a16:colId xmlns:a16="http://schemas.microsoft.com/office/drawing/2014/main" val="1651526808"/>
                    </a:ext>
                  </a:extLst>
                </a:gridCol>
                <a:gridCol w="1371600">
                  <a:extLst>
                    <a:ext uri="{9D8B030D-6E8A-4147-A177-3AD203B41FA5}">
                      <a16:colId xmlns:a16="http://schemas.microsoft.com/office/drawing/2014/main" val="171476806"/>
                    </a:ext>
                  </a:extLst>
                </a:gridCol>
              </a:tblGrid>
              <a:tr h="1396867">
                <a:tc>
                  <a:txBody>
                    <a:bodyPr/>
                    <a:lstStyle/>
                    <a:p>
                      <a:r>
                        <a:rPr lang="tr-TR" sz="2000"/>
                        <a:t>Tahmini Fırlatma Zamanı</a:t>
                      </a:r>
                    </a:p>
                  </a:txBody>
                  <a:tcPr/>
                </a:tc>
                <a:tc>
                  <a:txBody>
                    <a:bodyPr/>
                    <a:lstStyle/>
                    <a:p>
                      <a:endParaRPr lang="tr-TR" sz="2000"/>
                    </a:p>
                    <a:p>
                      <a:r>
                        <a:rPr lang="tr-TR" sz="2000"/>
                        <a:t>Yük İsmi</a:t>
                      </a:r>
                    </a:p>
                  </a:txBody>
                  <a:tcPr/>
                </a:tc>
                <a:tc>
                  <a:txBody>
                    <a:bodyPr/>
                    <a:lstStyle/>
                    <a:p>
                      <a:endParaRPr lang="tr-TR" sz="2000"/>
                    </a:p>
                    <a:p>
                      <a:r>
                        <a:rPr lang="tr-TR" sz="2000"/>
                        <a:t>Adet</a:t>
                      </a:r>
                    </a:p>
                  </a:txBody>
                  <a:tcPr/>
                </a:tc>
                <a:tc>
                  <a:txBody>
                    <a:bodyPr/>
                    <a:lstStyle/>
                    <a:p>
                      <a:r>
                        <a:rPr lang="tr-TR" sz="2000"/>
                        <a:t>Yaklaşık Planlanan Yük Kütlesi</a:t>
                      </a:r>
                    </a:p>
                  </a:txBody>
                  <a:tcPr/>
                </a:tc>
                <a:tc>
                  <a:txBody>
                    <a:bodyPr/>
                    <a:lstStyle/>
                    <a:p>
                      <a:endParaRPr lang="tr-TR" sz="2000"/>
                    </a:p>
                    <a:p>
                      <a:r>
                        <a:rPr lang="tr-TR" sz="2000"/>
                        <a:t>Planlanan Boyutlar</a:t>
                      </a:r>
                    </a:p>
                  </a:txBody>
                  <a:tcPr/>
                </a:tc>
                <a:extLst>
                  <a:ext uri="{0D108BD9-81ED-4DB2-BD59-A6C34878D82A}">
                    <a16:rowId xmlns:a16="http://schemas.microsoft.com/office/drawing/2014/main" val="2042054404"/>
                  </a:ext>
                </a:extLst>
              </a:tr>
              <a:tr h="1072013">
                <a:tc>
                  <a:txBody>
                    <a:bodyPr/>
                    <a:lstStyle/>
                    <a:p>
                      <a:r>
                        <a:rPr lang="tr-TR" sz="2000"/>
                        <a:t>Yaz 2027- Sonbahar 2027</a:t>
                      </a:r>
                    </a:p>
                  </a:txBody>
                  <a:tcPr/>
                </a:tc>
                <a:tc>
                  <a:txBody>
                    <a:bodyPr/>
                    <a:lstStyle/>
                    <a:p>
                      <a:r>
                        <a:rPr lang="tr-TR" sz="2000"/>
                        <a:t>HELIORA CPD</a:t>
                      </a:r>
                    </a:p>
                  </a:txBody>
                  <a:tcPr/>
                </a:tc>
                <a:tc>
                  <a:txBody>
                    <a:bodyPr/>
                    <a:lstStyle/>
                    <a:p>
                      <a:r>
                        <a:rPr lang="tr-TR" sz="2000"/>
                        <a:t>1</a:t>
                      </a:r>
                    </a:p>
                  </a:txBody>
                  <a:tcPr/>
                </a:tc>
                <a:tc>
                  <a:txBody>
                    <a:bodyPr/>
                    <a:lstStyle/>
                    <a:p>
                      <a:r>
                        <a:rPr lang="tr-TR" sz="2000"/>
                        <a:t>Yaklaşık 3kg</a:t>
                      </a:r>
                    </a:p>
                  </a:txBody>
                  <a:tcPr/>
                </a:tc>
                <a:tc>
                  <a:txBody>
                    <a:bodyPr/>
                    <a:lstStyle/>
                    <a:p>
                      <a:r>
                        <a:rPr lang="tr-TR" sz="2000"/>
                        <a:t>20x30x10</a:t>
                      </a:r>
                    </a:p>
                  </a:txBody>
                  <a:tcPr/>
                </a:tc>
                <a:extLst>
                  <a:ext uri="{0D108BD9-81ED-4DB2-BD59-A6C34878D82A}">
                    <a16:rowId xmlns:a16="http://schemas.microsoft.com/office/drawing/2014/main" val="2349268118"/>
                  </a:ext>
                </a:extLst>
              </a:tr>
            </a:tbl>
          </a:graphicData>
        </a:graphic>
      </p:graphicFrame>
      <p:graphicFrame>
        <p:nvGraphicFramePr>
          <p:cNvPr id="5" name="Tablo 4">
            <a:extLst>
              <a:ext uri="{FF2B5EF4-FFF2-40B4-BE49-F238E27FC236}">
                <a16:creationId xmlns:a16="http://schemas.microsoft.com/office/drawing/2014/main" id="{1F823587-7AFA-757C-4B6E-4A39DCE3559E}"/>
              </a:ext>
            </a:extLst>
          </p:cNvPr>
          <p:cNvGraphicFramePr>
            <a:graphicFrameLocks noGrp="1"/>
          </p:cNvGraphicFramePr>
          <p:nvPr>
            <p:extLst>
              <p:ext uri="{D42A27DB-BD31-4B8C-83A1-F6EECF244321}">
                <p14:modId xmlns:p14="http://schemas.microsoft.com/office/powerpoint/2010/main" val="2778555870"/>
              </p:ext>
            </p:extLst>
          </p:nvPr>
        </p:nvGraphicFramePr>
        <p:xfrm>
          <a:off x="2940421" y="5798620"/>
          <a:ext cx="5852160" cy="2194560"/>
        </p:xfrm>
        <a:graphic>
          <a:graphicData uri="http://schemas.openxmlformats.org/drawingml/2006/table">
            <a:tbl>
              <a:tblPr firstRow="1" bandRow="1">
                <a:tableStyleId>{5C22544A-7EE6-4342-B048-85BDC9FD1C3A}</a:tableStyleId>
              </a:tblPr>
              <a:tblGrid>
                <a:gridCol w="2065845">
                  <a:extLst>
                    <a:ext uri="{9D8B030D-6E8A-4147-A177-3AD203B41FA5}">
                      <a16:colId xmlns:a16="http://schemas.microsoft.com/office/drawing/2014/main" val="3668609400"/>
                    </a:ext>
                  </a:extLst>
                </a:gridCol>
                <a:gridCol w="2065845">
                  <a:extLst>
                    <a:ext uri="{9D8B030D-6E8A-4147-A177-3AD203B41FA5}">
                      <a16:colId xmlns:a16="http://schemas.microsoft.com/office/drawing/2014/main" val="405899543"/>
                    </a:ext>
                  </a:extLst>
                </a:gridCol>
                <a:gridCol w="1720470">
                  <a:extLst>
                    <a:ext uri="{9D8B030D-6E8A-4147-A177-3AD203B41FA5}">
                      <a16:colId xmlns:a16="http://schemas.microsoft.com/office/drawing/2014/main" val="4100618976"/>
                    </a:ext>
                  </a:extLst>
                </a:gridCol>
              </a:tblGrid>
              <a:tr h="1287123">
                <a:tc>
                  <a:txBody>
                    <a:bodyPr/>
                    <a:lstStyle/>
                    <a:p>
                      <a:r>
                        <a:rPr lang="tr-TR" sz="2000"/>
                        <a:t>Yörünge Eğimi</a:t>
                      </a:r>
                    </a:p>
                  </a:txBody>
                  <a:tcPr/>
                </a:tc>
                <a:tc>
                  <a:txBody>
                    <a:bodyPr/>
                    <a:lstStyle/>
                    <a:p>
                      <a:r>
                        <a:rPr lang="tr-TR" sz="2000"/>
                        <a:t>En Yakın Nokta</a:t>
                      </a:r>
                    </a:p>
                    <a:p>
                      <a:r>
                        <a:rPr lang="tr-TR" sz="2000"/>
                        <a:t>(</a:t>
                      </a:r>
                      <a:r>
                        <a:rPr lang="tr-TR" sz="2000" err="1"/>
                        <a:t>Perigee</a:t>
                      </a:r>
                      <a:r>
                        <a:rPr lang="tr-TR" sz="2000"/>
                        <a:t>)</a:t>
                      </a:r>
                    </a:p>
                  </a:txBody>
                  <a:tcPr/>
                </a:tc>
                <a:tc>
                  <a:txBody>
                    <a:bodyPr/>
                    <a:lstStyle/>
                    <a:p>
                      <a:r>
                        <a:rPr lang="tr-TR" sz="2000"/>
                        <a:t>En Uzak Nokta </a:t>
                      </a:r>
                    </a:p>
                    <a:p>
                      <a:r>
                        <a:rPr lang="tr-TR" sz="2000"/>
                        <a:t>(</a:t>
                      </a:r>
                      <a:r>
                        <a:rPr lang="tr-TR" sz="2000" err="1"/>
                        <a:t>Apogee</a:t>
                      </a:r>
                      <a:r>
                        <a:rPr lang="tr-TR" sz="2000"/>
                        <a:t>)</a:t>
                      </a:r>
                    </a:p>
                  </a:txBody>
                  <a:tcPr/>
                </a:tc>
                <a:extLst>
                  <a:ext uri="{0D108BD9-81ED-4DB2-BD59-A6C34878D82A}">
                    <a16:rowId xmlns:a16="http://schemas.microsoft.com/office/drawing/2014/main" val="846867088"/>
                  </a:ext>
                </a:extLst>
              </a:tr>
              <a:tr h="907437">
                <a:tc>
                  <a:txBody>
                    <a:bodyPr/>
                    <a:lstStyle/>
                    <a:p>
                      <a:r>
                        <a:rPr lang="en-US" sz="2000" kern="1200">
                          <a:solidFill>
                            <a:schemeClr val="dk1"/>
                          </a:solidFill>
                          <a:effectLst/>
                          <a:latin typeface="+mn-lt"/>
                          <a:ea typeface="+mn-ea"/>
                          <a:cs typeface="+mn-cs"/>
                        </a:rPr>
                        <a:t>0/0-360 deg</a:t>
                      </a:r>
                      <a:endParaRPr lang="tr-TR" sz="2000"/>
                    </a:p>
                  </a:txBody>
                  <a:tcPr/>
                </a:tc>
                <a:tc>
                  <a:txBody>
                    <a:bodyPr/>
                    <a:lstStyle/>
                    <a:p>
                      <a:r>
                        <a:rPr lang="en-US" sz="2000" kern="1200">
                          <a:solidFill>
                            <a:schemeClr val="dk1"/>
                          </a:solidFill>
                          <a:effectLst/>
                          <a:latin typeface="+mn-lt"/>
                          <a:ea typeface="+mn-ea"/>
                          <a:cs typeface="+mn-cs"/>
                        </a:rPr>
                        <a:t>200-400 km</a:t>
                      </a:r>
                      <a:endParaRPr lang="tr-TR" sz="2000"/>
                    </a:p>
                  </a:txBody>
                  <a:tcPr/>
                </a:tc>
                <a:tc>
                  <a:txBody>
                    <a:bodyPr/>
                    <a:lstStyle/>
                    <a:p>
                      <a:r>
                        <a:rPr lang="en-US" sz="2000" kern="1200">
                          <a:solidFill>
                            <a:schemeClr val="dk1"/>
                          </a:solidFill>
                          <a:effectLst/>
                          <a:latin typeface="+mn-lt"/>
                          <a:ea typeface="+mn-ea"/>
                          <a:cs typeface="+mn-cs"/>
                        </a:rPr>
                        <a:t>30000-36000 km</a:t>
                      </a:r>
                      <a:endParaRPr lang="tr-TR" sz="2000"/>
                    </a:p>
                  </a:txBody>
                  <a:tcPr/>
                </a:tc>
                <a:extLst>
                  <a:ext uri="{0D108BD9-81ED-4DB2-BD59-A6C34878D82A}">
                    <a16:rowId xmlns:a16="http://schemas.microsoft.com/office/drawing/2014/main" val="1765923231"/>
                  </a:ext>
                </a:extLst>
              </a:tr>
            </a:tbl>
          </a:graphicData>
        </a:graphic>
      </p:graphicFrame>
      <p:graphicFrame>
        <p:nvGraphicFramePr>
          <p:cNvPr id="7" name="Tablo 6">
            <a:extLst>
              <a:ext uri="{FF2B5EF4-FFF2-40B4-BE49-F238E27FC236}">
                <a16:creationId xmlns:a16="http://schemas.microsoft.com/office/drawing/2014/main" id="{E8146415-29C5-D76B-8A05-DC1F012242AA}"/>
              </a:ext>
            </a:extLst>
          </p:cNvPr>
          <p:cNvGraphicFramePr>
            <a:graphicFrameLocks noGrp="1"/>
          </p:cNvGraphicFramePr>
          <p:nvPr>
            <p:extLst>
              <p:ext uri="{D42A27DB-BD31-4B8C-83A1-F6EECF244321}">
                <p14:modId xmlns:p14="http://schemas.microsoft.com/office/powerpoint/2010/main" val="2715936589"/>
              </p:ext>
            </p:extLst>
          </p:nvPr>
        </p:nvGraphicFramePr>
        <p:xfrm>
          <a:off x="10384463" y="2577352"/>
          <a:ext cx="7223760" cy="2468880"/>
        </p:xfrm>
        <a:graphic>
          <a:graphicData uri="http://schemas.openxmlformats.org/drawingml/2006/table">
            <a:tbl>
              <a:tblPr firstRow="1" bandRow="1">
                <a:tableStyleId>{5C22544A-7EE6-4342-B048-85BDC9FD1C3A}</a:tableStyleId>
              </a:tblPr>
              <a:tblGrid>
                <a:gridCol w="1203960">
                  <a:extLst>
                    <a:ext uri="{9D8B030D-6E8A-4147-A177-3AD203B41FA5}">
                      <a16:colId xmlns:a16="http://schemas.microsoft.com/office/drawing/2014/main" val="1818527229"/>
                    </a:ext>
                  </a:extLst>
                </a:gridCol>
                <a:gridCol w="1203960">
                  <a:extLst>
                    <a:ext uri="{9D8B030D-6E8A-4147-A177-3AD203B41FA5}">
                      <a16:colId xmlns:a16="http://schemas.microsoft.com/office/drawing/2014/main" val="1573209118"/>
                    </a:ext>
                  </a:extLst>
                </a:gridCol>
                <a:gridCol w="1203960">
                  <a:extLst>
                    <a:ext uri="{9D8B030D-6E8A-4147-A177-3AD203B41FA5}">
                      <a16:colId xmlns:a16="http://schemas.microsoft.com/office/drawing/2014/main" val="2846885336"/>
                    </a:ext>
                  </a:extLst>
                </a:gridCol>
                <a:gridCol w="1203960">
                  <a:extLst>
                    <a:ext uri="{9D8B030D-6E8A-4147-A177-3AD203B41FA5}">
                      <a16:colId xmlns:a16="http://schemas.microsoft.com/office/drawing/2014/main" val="2525588907"/>
                    </a:ext>
                  </a:extLst>
                </a:gridCol>
                <a:gridCol w="1203960">
                  <a:extLst>
                    <a:ext uri="{9D8B030D-6E8A-4147-A177-3AD203B41FA5}">
                      <a16:colId xmlns:a16="http://schemas.microsoft.com/office/drawing/2014/main" val="2179362944"/>
                    </a:ext>
                  </a:extLst>
                </a:gridCol>
                <a:gridCol w="1203960">
                  <a:extLst>
                    <a:ext uri="{9D8B030D-6E8A-4147-A177-3AD203B41FA5}">
                      <a16:colId xmlns:a16="http://schemas.microsoft.com/office/drawing/2014/main" val="2942758081"/>
                    </a:ext>
                  </a:extLst>
                </a:gridCol>
              </a:tblGrid>
              <a:tr h="842100">
                <a:tc>
                  <a:txBody>
                    <a:bodyPr/>
                    <a:lstStyle/>
                    <a:p>
                      <a:endParaRPr lang="tr-TR" sz="2000"/>
                    </a:p>
                    <a:p>
                      <a:r>
                        <a:rPr lang="tr-TR" sz="1500"/>
                        <a:t>Servis Türü</a:t>
                      </a:r>
                    </a:p>
                  </a:txBody>
                  <a:tcPr/>
                </a:tc>
                <a:tc>
                  <a:txBody>
                    <a:bodyPr/>
                    <a:lstStyle/>
                    <a:p>
                      <a:endParaRPr lang="tr-TR" sz="1500"/>
                    </a:p>
                    <a:p>
                      <a:r>
                        <a:rPr lang="tr-TR" sz="1500"/>
                        <a:t>Görev Süresi</a:t>
                      </a:r>
                    </a:p>
                  </a:txBody>
                  <a:tcPr/>
                </a:tc>
                <a:tc>
                  <a:txBody>
                    <a:bodyPr/>
                    <a:lstStyle/>
                    <a:p>
                      <a:endParaRPr lang="tr-TR" sz="1500"/>
                    </a:p>
                    <a:p>
                      <a:r>
                        <a:rPr lang="tr-TR" sz="1500"/>
                        <a:t>Yörüngedeki Ortalama Gücü</a:t>
                      </a:r>
                    </a:p>
                  </a:txBody>
                  <a:tcPr/>
                </a:tc>
                <a:tc>
                  <a:txBody>
                    <a:bodyPr/>
                    <a:lstStyle/>
                    <a:p>
                      <a:endParaRPr lang="tr-TR" sz="2000"/>
                    </a:p>
                    <a:p>
                      <a:r>
                        <a:rPr lang="tr-TR" sz="1500"/>
                        <a:t>TT+C Data</a:t>
                      </a:r>
                    </a:p>
                  </a:txBody>
                  <a:tcPr/>
                </a:tc>
                <a:tc>
                  <a:txBody>
                    <a:bodyPr/>
                    <a:lstStyle/>
                    <a:p>
                      <a:endParaRPr lang="tr-TR" sz="1500"/>
                    </a:p>
                    <a:p>
                      <a:r>
                        <a:rPr lang="tr-TR" sz="1500"/>
                        <a:t>Veri Depolama</a:t>
                      </a:r>
                    </a:p>
                  </a:txBody>
                  <a:tcPr/>
                </a:tc>
                <a:tc>
                  <a:txBody>
                    <a:bodyPr/>
                    <a:lstStyle/>
                    <a:p>
                      <a:endParaRPr lang="tr-TR" sz="2000"/>
                    </a:p>
                    <a:p>
                      <a:r>
                        <a:rPr lang="tr-TR" sz="1500"/>
                        <a:t>Veri Arayüzü</a:t>
                      </a:r>
                    </a:p>
                  </a:txBody>
                  <a:tcPr/>
                </a:tc>
                <a:extLst>
                  <a:ext uri="{0D108BD9-81ED-4DB2-BD59-A6C34878D82A}">
                    <a16:rowId xmlns:a16="http://schemas.microsoft.com/office/drawing/2014/main" val="3538143217"/>
                  </a:ext>
                </a:extLst>
              </a:tr>
              <a:tr h="1359631">
                <a:tc>
                  <a:txBody>
                    <a:bodyPr/>
                    <a:lstStyle/>
                    <a:p>
                      <a:r>
                        <a:rPr lang="tr-TR" sz="1500"/>
                        <a:t>Standart</a:t>
                      </a:r>
                    </a:p>
                  </a:txBody>
                  <a:tcPr/>
                </a:tc>
                <a:tc>
                  <a:txBody>
                    <a:bodyPr/>
                    <a:lstStyle/>
                    <a:p>
                      <a:r>
                        <a:rPr lang="tr-TR" sz="1500"/>
                        <a:t>6 ay</a:t>
                      </a:r>
                    </a:p>
                  </a:txBody>
                  <a:tcPr/>
                </a:tc>
                <a:tc>
                  <a:txBody>
                    <a:bodyPr/>
                    <a:lstStyle/>
                    <a:p>
                      <a:r>
                        <a:rPr lang="tr-TR" sz="1500"/>
                        <a:t>25 W</a:t>
                      </a:r>
                    </a:p>
                    <a:p>
                      <a:r>
                        <a:rPr lang="tr-TR" sz="1500"/>
                        <a:t>(28 V +/- 0.5 V </a:t>
                      </a:r>
                      <a:r>
                        <a:rPr lang="tr-TR" sz="1500" err="1"/>
                        <a:t>Regulated</a:t>
                      </a:r>
                      <a:r>
                        <a:rPr lang="tr-TR" sz="1500"/>
                        <a:t> DC)</a:t>
                      </a:r>
                    </a:p>
                  </a:txBody>
                  <a:tcPr/>
                </a:tc>
                <a:tc>
                  <a:txBody>
                    <a:bodyPr/>
                    <a:lstStyle/>
                    <a:p>
                      <a:r>
                        <a:rPr lang="tr-TR" sz="1500"/>
                        <a:t>Yükleme hattı: 0.5 </a:t>
                      </a:r>
                      <a:r>
                        <a:rPr lang="tr-TR" sz="1500" err="1"/>
                        <a:t>MiB</a:t>
                      </a:r>
                      <a:r>
                        <a:rPr lang="tr-TR" sz="1500"/>
                        <a:t>/gün</a:t>
                      </a:r>
                    </a:p>
                    <a:p>
                      <a:r>
                        <a:rPr lang="tr-TR" sz="1500"/>
                        <a:t>Aşağı bağlantı: 1 </a:t>
                      </a:r>
                      <a:r>
                        <a:rPr lang="tr-TR" sz="1500" err="1"/>
                        <a:t>MiB</a:t>
                      </a:r>
                      <a:r>
                        <a:rPr lang="tr-TR" sz="1500"/>
                        <a:t>/gün</a:t>
                      </a:r>
                    </a:p>
                  </a:txBody>
                  <a:tcPr/>
                </a:tc>
                <a:tc>
                  <a:txBody>
                    <a:bodyPr/>
                    <a:lstStyle/>
                    <a:p>
                      <a:r>
                        <a:rPr lang="tr-TR" sz="1500"/>
                        <a:t>160 </a:t>
                      </a:r>
                      <a:r>
                        <a:rPr lang="tr-TR" sz="1500" err="1"/>
                        <a:t>MiB</a:t>
                      </a:r>
                      <a:endParaRPr lang="tr-TR" sz="1500"/>
                    </a:p>
                  </a:txBody>
                  <a:tcPr/>
                </a:tc>
                <a:tc>
                  <a:txBody>
                    <a:bodyPr/>
                    <a:lstStyle/>
                    <a:p>
                      <a:r>
                        <a:rPr lang="tr-TR" sz="1500"/>
                        <a:t>Gigabit Ethernet</a:t>
                      </a:r>
                    </a:p>
                  </a:txBody>
                  <a:tcPr/>
                </a:tc>
                <a:extLst>
                  <a:ext uri="{0D108BD9-81ED-4DB2-BD59-A6C34878D82A}">
                    <a16:rowId xmlns:a16="http://schemas.microsoft.com/office/drawing/2014/main" val="3954577077"/>
                  </a:ext>
                </a:extLst>
              </a:tr>
            </a:tbl>
          </a:graphicData>
        </a:graphic>
      </p:graphicFrame>
      <p:graphicFrame>
        <p:nvGraphicFramePr>
          <p:cNvPr id="8" name="Tablo 7">
            <a:extLst>
              <a:ext uri="{FF2B5EF4-FFF2-40B4-BE49-F238E27FC236}">
                <a16:creationId xmlns:a16="http://schemas.microsoft.com/office/drawing/2014/main" id="{3615628A-D5FF-B5D7-412F-144683D4ABCC}"/>
              </a:ext>
            </a:extLst>
          </p:cNvPr>
          <p:cNvGraphicFramePr>
            <a:graphicFrameLocks noGrp="1"/>
          </p:cNvGraphicFramePr>
          <p:nvPr>
            <p:extLst>
              <p:ext uri="{D42A27DB-BD31-4B8C-83A1-F6EECF244321}">
                <p14:modId xmlns:p14="http://schemas.microsoft.com/office/powerpoint/2010/main" val="3960301002"/>
              </p:ext>
            </p:extLst>
          </p:nvPr>
        </p:nvGraphicFramePr>
        <p:xfrm>
          <a:off x="9002114" y="5705288"/>
          <a:ext cx="8869679" cy="2194560"/>
        </p:xfrm>
        <a:graphic>
          <a:graphicData uri="http://schemas.openxmlformats.org/drawingml/2006/table">
            <a:tbl>
              <a:tblPr firstRow="1" bandRow="1">
                <a:tableStyleId>{5C22544A-7EE6-4342-B048-85BDC9FD1C3A}</a:tableStyleId>
              </a:tblPr>
              <a:tblGrid>
                <a:gridCol w="1267097">
                  <a:extLst>
                    <a:ext uri="{9D8B030D-6E8A-4147-A177-3AD203B41FA5}">
                      <a16:colId xmlns:a16="http://schemas.microsoft.com/office/drawing/2014/main" val="3160408084"/>
                    </a:ext>
                  </a:extLst>
                </a:gridCol>
                <a:gridCol w="1267097">
                  <a:extLst>
                    <a:ext uri="{9D8B030D-6E8A-4147-A177-3AD203B41FA5}">
                      <a16:colId xmlns:a16="http://schemas.microsoft.com/office/drawing/2014/main" val="4024276283"/>
                    </a:ext>
                  </a:extLst>
                </a:gridCol>
                <a:gridCol w="1267097">
                  <a:extLst>
                    <a:ext uri="{9D8B030D-6E8A-4147-A177-3AD203B41FA5}">
                      <a16:colId xmlns:a16="http://schemas.microsoft.com/office/drawing/2014/main" val="1094020123"/>
                    </a:ext>
                  </a:extLst>
                </a:gridCol>
                <a:gridCol w="1267097">
                  <a:extLst>
                    <a:ext uri="{9D8B030D-6E8A-4147-A177-3AD203B41FA5}">
                      <a16:colId xmlns:a16="http://schemas.microsoft.com/office/drawing/2014/main" val="3666275920"/>
                    </a:ext>
                  </a:extLst>
                </a:gridCol>
                <a:gridCol w="1267097">
                  <a:extLst>
                    <a:ext uri="{9D8B030D-6E8A-4147-A177-3AD203B41FA5}">
                      <a16:colId xmlns:a16="http://schemas.microsoft.com/office/drawing/2014/main" val="145245046"/>
                    </a:ext>
                  </a:extLst>
                </a:gridCol>
                <a:gridCol w="1267097">
                  <a:extLst>
                    <a:ext uri="{9D8B030D-6E8A-4147-A177-3AD203B41FA5}">
                      <a16:colId xmlns:a16="http://schemas.microsoft.com/office/drawing/2014/main" val="2522092801"/>
                    </a:ext>
                  </a:extLst>
                </a:gridCol>
                <a:gridCol w="1267097">
                  <a:extLst>
                    <a:ext uri="{9D8B030D-6E8A-4147-A177-3AD203B41FA5}">
                      <a16:colId xmlns:a16="http://schemas.microsoft.com/office/drawing/2014/main" val="2002813951"/>
                    </a:ext>
                  </a:extLst>
                </a:gridCol>
              </a:tblGrid>
              <a:tr h="1071762">
                <a:tc>
                  <a:txBody>
                    <a:bodyPr/>
                    <a:lstStyle/>
                    <a:p>
                      <a:r>
                        <a:rPr lang="tr-TR" sz="2000"/>
                        <a:t>Yük</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tr-TR" sz="1800"/>
                        <a:t>Uzaydaki Doğrultu/yön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tr-TR" sz="2000"/>
                        <a:t>Görüş Alanı</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tr-TR" sz="1800"/>
                        <a:t>İşaretleme Süresi</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tr-TR" sz="1800"/>
                        <a:t>İşaretleme Kontrolü</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tr-TR" sz="2000"/>
                        <a:t>İşaret Bilgisi</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r>
                        <a:rPr lang="tr-TR" sz="1800"/>
                        <a:t>Odaklama Kararlılığı</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3424328060"/>
                  </a:ext>
                </a:extLst>
              </a:tr>
              <a:tr h="1122798">
                <a:tc>
                  <a:txBody>
                    <a:bodyPr/>
                    <a:lstStyle/>
                    <a:p>
                      <a:r>
                        <a:rPr lang="tr-TR" sz="2000"/>
                        <a:t>Plastik </a:t>
                      </a:r>
                      <a:r>
                        <a:rPr lang="tr-TR" sz="2000" err="1"/>
                        <a:t>Sintilatör</a:t>
                      </a:r>
                      <a:r>
                        <a:rPr lang="tr-TR" sz="2000"/>
                        <a:t> Sistemi</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tr-TR" sz="2000"/>
                        <a:t>Güneş</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n-US" sz="2000" kern="1200">
                          <a:solidFill>
                            <a:schemeClr val="dk1"/>
                          </a:solidFill>
                          <a:effectLst/>
                          <a:latin typeface="+mn-lt"/>
                          <a:ea typeface="+mn-ea"/>
                          <a:cs typeface="+mn-cs"/>
                        </a:rPr>
                        <a:t>+/- 20 deg</a:t>
                      </a:r>
                      <a:endParaRPr lang="tr-TR" sz="200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tr-TR" sz="2000"/>
                        <a:t>Geçişin %80'i / 0 dakika</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n-US" sz="2000" kern="1200">
                          <a:solidFill>
                            <a:schemeClr val="dk1"/>
                          </a:solidFill>
                          <a:effectLst/>
                          <a:latin typeface="+mn-lt"/>
                          <a:ea typeface="+mn-ea"/>
                          <a:cs typeface="+mn-cs"/>
                        </a:rPr>
                        <a:t>+/- 5 deg</a:t>
                      </a:r>
                      <a:endParaRPr lang="tr-TR" sz="200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n-US" sz="2000" kern="1200">
                          <a:solidFill>
                            <a:schemeClr val="dk1"/>
                          </a:solidFill>
                          <a:effectLst/>
                          <a:latin typeface="+mn-lt"/>
                          <a:ea typeface="+mn-ea"/>
                          <a:cs typeface="+mn-cs"/>
                        </a:rPr>
                        <a:t>+/- 2 de</a:t>
                      </a:r>
                      <a:r>
                        <a:rPr lang="tr-TR" sz="2000" kern="1200">
                          <a:solidFill>
                            <a:schemeClr val="dk1"/>
                          </a:solidFill>
                          <a:effectLst/>
                          <a:latin typeface="+mn-lt"/>
                          <a:ea typeface="+mn-ea"/>
                          <a:cs typeface="+mn-cs"/>
                        </a:rPr>
                        <a:t>g</a:t>
                      </a:r>
                      <a:endParaRPr lang="tr-TR" sz="200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n-US" sz="2000" kern="1200">
                          <a:solidFill>
                            <a:schemeClr val="dk1"/>
                          </a:solidFill>
                          <a:effectLst/>
                          <a:latin typeface="+mn-lt"/>
                          <a:ea typeface="+mn-ea"/>
                          <a:cs typeface="+mn-cs"/>
                        </a:rPr>
                        <a:t>&lt;0.2 deg/s</a:t>
                      </a:r>
                      <a:endParaRPr lang="tr-TR" sz="200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38423642"/>
                  </a:ext>
                </a:extLst>
              </a:tr>
            </a:tbl>
          </a:graphicData>
        </a:graphic>
      </p:graphicFrame>
      <p:sp>
        <p:nvSpPr>
          <p:cNvPr id="9" name="Metin kutusu 8">
            <a:extLst>
              <a:ext uri="{FF2B5EF4-FFF2-40B4-BE49-F238E27FC236}">
                <a16:creationId xmlns:a16="http://schemas.microsoft.com/office/drawing/2014/main" id="{A1599FA1-B8A7-034F-4893-7C34A4474604}"/>
              </a:ext>
            </a:extLst>
          </p:cNvPr>
          <p:cNvSpPr txBox="1"/>
          <p:nvPr/>
        </p:nvSpPr>
        <p:spPr>
          <a:xfrm>
            <a:off x="4064896" y="8373035"/>
            <a:ext cx="11467050" cy="923330"/>
          </a:xfrm>
          <a:prstGeom prst="rect">
            <a:avLst/>
          </a:prstGeom>
          <a:noFill/>
        </p:spPr>
        <p:txBody>
          <a:bodyPr wrap="none" rtlCol="0">
            <a:spAutoFit/>
          </a:bodyPr>
          <a:lstStyle/>
          <a:p>
            <a:r>
              <a:rPr lang="tr-TR"/>
              <a:t>Dünyanın uzak yörüngesi yani GEO yörüngesine yerden yaklaşık 30.000-36.000km yukarı göndermeyi hedefliyoruz. </a:t>
            </a:r>
          </a:p>
          <a:p>
            <a:r>
              <a:rPr lang="tr-TR"/>
              <a:t>20 derecelik açı ile Güneş’e dönük konumlanacak. Güneş’ten gelen parçacık akısını ve radyasyonu dedekte edecek.</a:t>
            </a:r>
          </a:p>
          <a:p>
            <a:endParaRPr lang="tr-TR"/>
          </a:p>
        </p:txBody>
      </p:sp>
    </p:spTree>
    <p:extLst>
      <p:ext uri="{BB962C8B-B14F-4D97-AF65-F5344CB8AC3E}">
        <p14:creationId xmlns:p14="http://schemas.microsoft.com/office/powerpoint/2010/main" val="13831347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579CAAAB-A276-434E-A41F-1CA8AEFF3A54}"/>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DFC4B596-EB79-0D42-540B-1ACA1E372443}"/>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a:extLst>
              <a:ext uri="{FF2B5EF4-FFF2-40B4-BE49-F238E27FC236}">
                <a16:creationId xmlns:a16="http://schemas.microsoft.com/office/drawing/2014/main" id="{D8A82D51-359D-841B-33AC-BF5C37496BC6}"/>
              </a:ext>
            </a:extLst>
          </p:cNvPr>
          <p:cNvSpPr txBox="1"/>
          <p:nvPr/>
        </p:nvSpPr>
        <p:spPr>
          <a:xfrm>
            <a:off x="816284" y="855468"/>
            <a:ext cx="290144"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23</a:t>
            </a:r>
            <a:endParaRPr lang="en-US" sz="2000" dirty="0">
              <a:solidFill>
                <a:srgbClr val="7F2218"/>
              </a:solidFill>
              <a:latin typeface="TT Interphases"/>
              <a:ea typeface="TT Interphases"/>
              <a:cs typeface="TT Interphases"/>
              <a:sym typeface="TT Interphases"/>
            </a:endParaRPr>
          </a:p>
        </p:txBody>
      </p:sp>
      <p:sp>
        <p:nvSpPr>
          <p:cNvPr id="6" name="Metin kutusu 5">
            <a:extLst>
              <a:ext uri="{FF2B5EF4-FFF2-40B4-BE49-F238E27FC236}">
                <a16:creationId xmlns:a16="http://schemas.microsoft.com/office/drawing/2014/main" id="{49D06545-0471-C0A0-ED37-AF41256C08B3}"/>
              </a:ext>
            </a:extLst>
          </p:cNvPr>
          <p:cNvSpPr txBox="1"/>
          <p:nvPr/>
        </p:nvSpPr>
        <p:spPr>
          <a:xfrm>
            <a:off x="4309400" y="855468"/>
            <a:ext cx="11572801" cy="969496"/>
          </a:xfrm>
          <a:prstGeom prst="rect">
            <a:avLst/>
          </a:prstGeom>
          <a:noFill/>
        </p:spPr>
        <p:txBody>
          <a:bodyPr wrap="square" rtlCol="0">
            <a:spAutoFit/>
          </a:bodyPr>
          <a:lstStyle/>
          <a:p>
            <a:pPr algn="ctr"/>
            <a:r>
              <a:rPr lang="tr-TR" altLang="tr-TR" sz="5700">
                <a:latin typeface="Times New Roman" panose="02020603050405020304" pitchFamily="18" charset="0"/>
                <a:cs typeface="Times New Roman" panose="02020603050405020304" pitchFamily="18" charset="0"/>
              </a:rPr>
              <a:t>Planlanan Uzay Misyonu </a:t>
            </a:r>
          </a:p>
        </p:txBody>
      </p:sp>
      <p:pic>
        <p:nvPicPr>
          <p:cNvPr id="11" name="Resim 10" descr="metin, ekran görüntüsü içeren bir resim&#10;&#10;Yapay zeka tarafından oluşturulmuş içerik yanlış olabilir.">
            <a:extLst>
              <a:ext uri="{FF2B5EF4-FFF2-40B4-BE49-F238E27FC236}">
                <a16:creationId xmlns:a16="http://schemas.microsoft.com/office/drawing/2014/main" id="{6615F060-ADB7-A8FB-541C-E36B3C8E5B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4231" y="2151529"/>
            <a:ext cx="4343191" cy="3486464"/>
          </a:xfrm>
          <a:prstGeom prst="rect">
            <a:avLst/>
          </a:prstGeom>
        </p:spPr>
      </p:pic>
      <p:pic>
        <p:nvPicPr>
          <p:cNvPr id="13" name="Resim 12" descr="metin, ekran görüntüsü içeren bir resim&#10;&#10;Yapay zeka tarafından oluşturulmuş içerik yanlış olabilir.">
            <a:extLst>
              <a:ext uri="{FF2B5EF4-FFF2-40B4-BE49-F238E27FC236}">
                <a16:creationId xmlns:a16="http://schemas.microsoft.com/office/drawing/2014/main" id="{F0A3B77B-4706-4A10-0979-90434E3A3B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7520" y="2151529"/>
            <a:ext cx="4401776" cy="3486464"/>
          </a:xfrm>
          <a:prstGeom prst="rect">
            <a:avLst/>
          </a:prstGeom>
        </p:spPr>
      </p:pic>
      <p:pic>
        <p:nvPicPr>
          <p:cNvPr id="15" name="Resim 14" descr="metin, ekran görüntüsü içeren bir resim&#10;&#10;Yapay zeka tarafından oluşturulmuş içerik yanlış olabilir.">
            <a:extLst>
              <a:ext uri="{FF2B5EF4-FFF2-40B4-BE49-F238E27FC236}">
                <a16:creationId xmlns:a16="http://schemas.microsoft.com/office/drawing/2014/main" id="{69DE7AC8-B26F-9783-E92D-FDC3AD6E70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59441" y="2151529"/>
            <a:ext cx="4264659" cy="3410833"/>
          </a:xfrm>
          <a:prstGeom prst="rect">
            <a:avLst/>
          </a:prstGeom>
        </p:spPr>
      </p:pic>
      <p:sp>
        <p:nvSpPr>
          <p:cNvPr id="16" name="Metin kutusu 15">
            <a:extLst>
              <a:ext uri="{FF2B5EF4-FFF2-40B4-BE49-F238E27FC236}">
                <a16:creationId xmlns:a16="http://schemas.microsoft.com/office/drawing/2014/main" id="{C154DAEA-FED8-594D-CB59-E7B0A40624D6}"/>
              </a:ext>
            </a:extLst>
          </p:cNvPr>
          <p:cNvSpPr txBox="1"/>
          <p:nvPr/>
        </p:nvSpPr>
        <p:spPr>
          <a:xfrm>
            <a:off x="2528047" y="6902824"/>
            <a:ext cx="8870505" cy="1323439"/>
          </a:xfrm>
          <a:prstGeom prst="rect">
            <a:avLst/>
          </a:prstGeom>
          <a:noFill/>
        </p:spPr>
        <p:txBody>
          <a:bodyPr wrap="none" rtlCol="0">
            <a:spAutoFit/>
          </a:bodyPr>
          <a:lstStyle/>
          <a:p>
            <a:r>
              <a:rPr lang="tr-TR" sz="2000">
                <a:latin typeface="Times New Roman" panose="02020603050405020304" pitchFamily="18" charset="0"/>
                <a:cs typeface="Times New Roman" panose="02020603050405020304" pitchFamily="18" charset="0"/>
              </a:rPr>
              <a:t>Dünya’dan 1.5 milyon km uzakta olan  ACE uydusundan alınan 7 günlük veriler:</a:t>
            </a:r>
          </a:p>
          <a:p>
            <a:pPr marL="342900" indent="-342900">
              <a:buAutoNum type="arabicPeriod"/>
            </a:pPr>
            <a:r>
              <a:rPr lang="tr-TR" sz="2000">
                <a:latin typeface="Times New Roman" panose="02020603050405020304" pitchFamily="18" charset="0"/>
                <a:cs typeface="Times New Roman" panose="02020603050405020304" pitchFamily="18" charset="0"/>
              </a:rPr>
              <a:t>Düşük Enerjili Elektronlar ve Protonlar - Elektron Proton Alfa Monitörü (EPAM)</a:t>
            </a:r>
          </a:p>
          <a:p>
            <a:pPr marL="342900" indent="-342900">
              <a:buAutoNum type="arabicPeriod"/>
            </a:pPr>
            <a:r>
              <a:rPr lang="tr-TR" sz="2000">
                <a:latin typeface="Times New Roman" panose="02020603050405020304" pitchFamily="18" charset="0"/>
                <a:cs typeface="Times New Roman" panose="02020603050405020304" pitchFamily="18" charset="0"/>
              </a:rPr>
              <a:t>Manyetik Alan ve Güneş Rüzgarı Elektron Proton Alfa Monitörü (SWEPAM)</a:t>
            </a:r>
          </a:p>
          <a:p>
            <a:pPr marL="342900" indent="-342900">
              <a:buAutoNum type="arabicPeriod"/>
            </a:pPr>
            <a:r>
              <a:rPr lang="tr-TR" sz="2000">
                <a:latin typeface="Times New Roman" panose="02020603050405020304" pitchFamily="18" charset="0"/>
                <a:cs typeface="Times New Roman" panose="02020603050405020304" pitchFamily="18" charset="0"/>
              </a:rPr>
              <a:t>Yüksek Enerjili Protonlar - Güneş İzotop Spektrometresi (SIS)</a:t>
            </a:r>
          </a:p>
        </p:txBody>
      </p:sp>
      <p:sp>
        <p:nvSpPr>
          <p:cNvPr id="17" name="Metin kutusu 16">
            <a:extLst>
              <a:ext uri="{FF2B5EF4-FFF2-40B4-BE49-F238E27FC236}">
                <a16:creationId xmlns:a16="http://schemas.microsoft.com/office/drawing/2014/main" id="{0C961F28-E00F-8158-AFED-C680E84C0C37}"/>
              </a:ext>
            </a:extLst>
          </p:cNvPr>
          <p:cNvSpPr txBox="1"/>
          <p:nvPr/>
        </p:nvSpPr>
        <p:spPr>
          <a:xfrm>
            <a:off x="9834288" y="9086671"/>
            <a:ext cx="11976839" cy="1200329"/>
          </a:xfrm>
          <a:prstGeom prst="rect">
            <a:avLst/>
          </a:prstGeom>
          <a:noFill/>
        </p:spPr>
        <p:txBody>
          <a:bodyPr wrap="square" rtlCol="0">
            <a:spAutoFit/>
          </a:bodyPr>
          <a:lstStyle/>
          <a:p>
            <a:pPr fontAlgn="base"/>
            <a:r>
              <a:rPr lang="tr-TR" cap="all">
                <a:latin typeface="Times New Roman" panose="02020603050405020304" pitchFamily="18" charset="0"/>
                <a:cs typeface="Times New Roman" panose="02020603050405020304" pitchFamily="18" charset="0"/>
              </a:rPr>
              <a:t>Uzay Hava Durumu Tahmin Merkezi</a:t>
            </a:r>
          </a:p>
          <a:p>
            <a:pPr fontAlgn="base"/>
            <a:r>
              <a:rPr lang="tr-TR" cap="all">
                <a:latin typeface="Times New Roman" panose="02020603050405020304" pitchFamily="18" charset="0"/>
                <a:cs typeface="Times New Roman" panose="02020603050405020304" pitchFamily="18" charset="0"/>
              </a:rPr>
              <a:t>Ulusal Okyanus ve Atmosfer İdaresi</a:t>
            </a:r>
          </a:p>
          <a:p>
            <a:pPr fontAlgn="base"/>
            <a:r>
              <a:rPr lang="tr-TR" cap="all">
                <a:latin typeface="Times New Roman" panose="02020603050405020304" pitchFamily="18" charset="0"/>
                <a:cs typeface="Times New Roman" panose="02020603050405020304" pitchFamily="18" charset="0"/>
              </a:rPr>
              <a:t>https://www.swpc.noaa.gov/products/ace-real-time-solar-wind</a:t>
            </a:r>
          </a:p>
          <a:p>
            <a:endParaRPr lang="tr-TR"/>
          </a:p>
        </p:txBody>
      </p:sp>
    </p:spTree>
    <p:extLst>
      <p:ext uri="{BB962C8B-B14F-4D97-AF65-F5344CB8AC3E}">
        <p14:creationId xmlns:p14="http://schemas.microsoft.com/office/powerpoint/2010/main" val="38717193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579CAAAB-A276-434E-A41F-1CA8AEFF3A54}"/>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DFC4B596-EB79-0D42-540B-1ACA1E372443}"/>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a:extLst>
              <a:ext uri="{FF2B5EF4-FFF2-40B4-BE49-F238E27FC236}">
                <a16:creationId xmlns:a16="http://schemas.microsoft.com/office/drawing/2014/main" id="{D8A82D51-359D-841B-33AC-BF5C37496BC6}"/>
              </a:ext>
            </a:extLst>
          </p:cNvPr>
          <p:cNvSpPr txBox="1"/>
          <p:nvPr/>
        </p:nvSpPr>
        <p:spPr>
          <a:xfrm>
            <a:off x="823017" y="855468"/>
            <a:ext cx="276679"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24</a:t>
            </a:r>
            <a:endParaRPr lang="en-US" sz="2000" dirty="0">
              <a:solidFill>
                <a:srgbClr val="7F2218"/>
              </a:solidFill>
              <a:latin typeface="TT Interphases"/>
              <a:ea typeface="TT Interphases"/>
              <a:cs typeface="TT Interphases"/>
              <a:sym typeface="TT Interphases"/>
            </a:endParaRPr>
          </a:p>
        </p:txBody>
      </p:sp>
      <p:sp>
        <p:nvSpPr>
          <p:cNvPr id="6" name="Metin kutusu 5">
            <a:extLst>
              <a:ext uri="{FF2B5EF4-FFF2-40B4-BE49-F238E27FC236}">
                <a16:creationId xmlns:a16="http://schemas.microsoft.com/office/drawing/2014/main" id="{49D06545-0471-C0A0-ED37-AF41256C08B3}"/>
              </a:ext>
            </a:extLst>
          </p:cNvPr>
          <p:cNvSpPr txBox="1"/>
          <p:nvPr/>
        </p:nvSpPr>
        <p:spPr>
          <a:xfrm>
            <a:off x="4309400" y="855468"/>
            <a:ext cx="11572801" cy="969496"/>
          </a:xfrm>
          <a:prstGeom prst="rect">
            <a:avLst/>
          </a:prstGeom>
          <a:noFill/>
        </p:spPr>
        <p:txBody>
          <a:bodyPr wrap="square" rtlCol="0">
            <a:spAutoFit/>
          </a:bodyPr>
          <a:lstStyle/>
          <a:p>
            <a:pPr algn="ctr"/>
            <a:r>
              <a:rPr lang="tr-TR" altLang="tr-TR" sz="5700">
                <a:latin typeface="Times New Roman" panose="02020603050405020304" pitchFamily="18" charset="0"/>
                <a:cs typeface="Times New Roman" panose="02020603050405020304" pitchFamily="18" charset="0"/>
              </a:rPr>
              <a:t>Planlanan Uzay Misyonu </a:t>
            </a:r>
          </a:p>
        </p:txBody>
      </p:sp>
      <p:sp>
        <p:nvSpPr>
          <p:cNvPr id="17" name="Metin kutusu 16">
            <a:extLst>
              <a:ext uri="{FF2B5EF4-FFF2-40B4-BE49-F238E27FC236}">
                <a16:creationId xmlns:a16="http://schemas.microsoft.com/office/drawing/2014/main" id="{0C961F28-E00F-8158-AFED-C680E84C0C37}"/>
              </a:ext>
            </a:extLst>
          </p:cNvPr>
          <p:cNvSpPr txBox="1"/>
          <p:nvPr/>
        </p:nvSpPr>
        <p:spPr>
          <a:xfrm>
            <a:off x="3816124" y="6184528"/>
            <a:ext cx="4160194" cy="2585323"/>
          </a:xfrm>
          <a:prstGeom prst="rect">
            <a:avLst/>
          </a:prstGeom>
          <a:noFill/>
        </p:spPr>
        <p:txBody>
          <a:bodyPr wrap="square" rtlCol="0">
            <a:spAutoFit/>
          </a:bodyPr>
          <a:lstStyle/>
          <a:p>
            <a:pPr fontAlgn="base"/>
            <a:r>
              <a:rPr lang="tr-TR" b="0" i="0" u="none" strike="noStrike" err="1">
                <a:effectLst/>
                <a:latin typeface="Times New Roman" panose="02020603050405020304" pitchFamily="18" charset="0"/>
                <a:cs typeface="Times New Roman" panose="02020603050405020304" pitchFamily="18" charset="0"/>
              </a:rPr>
              <a:t>Elektrodinamik</a:t>
            </a:r>
            <a:r>
              <a:rPr lang="tr-TR" b="0" i="0" u="none" strike="noStrike">
                <a:effectLst/>
                <a:latin typeface="Times New Roman" panose="02020603050405020304" pitchFamily="18" charset="0"/>
                <a:cs typeface="Times New Roman" panose="02020603050405020304" pitchFamily="18" charset="0"/>
              </a:rPr>
              <a:t> sarsıcılar, elektrik akımı ve manyetik alan kullanarak mekanik titreşimler üretir ve bu titreşimleri test edilen ürüne ileterek, gerçek dünya koşullarını </a:t>
            </a:r>
            <a:r>
              <a:rPr lang="tr-TR" b="0" i="0" u="none" strike="noStrike" err="1">
                <a:effectLst/>
                <a:latin typeface="Times New Roman" panose="02020603050405020304" pitchFamily="18" charset="0"/>
                <a:cs typeface="Times New Roman" panose="02020603050405020304" pitchFamily="18" charset="0"/>
              </a:rPr>
              <a:t>simüle</a:t>
            </a:r>
            <a:r>
              <a:rPr lang="tr-TR" b="0" i="0" u="none" strike="noStrike">
                <a:effectLst/>
                <a:latin typeface="Times New Roman" panose="02020603050405020304" pitchFamily="18" charset="0"/>
                <a:cs typeface="Times New Roman" panose="02020603050405020304" pitchFamily="18" charset="0"/>
              </a:rPr>
              <a:t> eder.</a:t>
            </a:r>
          </a:p>
          <a:p>
            <a:pPr fontAlgn="base"/>
            <a:r>
              <a:rPr lang="tr-TR" b="0" i="0" u="none" strike="noStrike">
                <a:effectLst/>
                <a:latin typeface="Times New Roman" panose="02020603050405020304" pitchFamily="18" charset="0"/>
                <a:cs typeface="Times New Roman" panose="02020603050405020304" pitchFamily="18" charset="0"/>
              </a:rPr>
              <a:t>Titreşim Test Altyapısı, deney düzeneğinin fırlatma sırasında maruz kalacağı statik, dinamik ve akustik yükleri </a:t>
            </a:r>
            <a:r>
              <a:rPr lang="tr-TR" b="0" i="0" u="none" strike="noStrike" err="1">
                <a:effectLst/>
                <a:latin typeface="Times New Roman" panose="02020603050405020304" pitchFamily="18" charset="0"/>
                <a:cs typeface="Times New Roman" panose="02020603050405020304" pitchFamily="18" charset="0"/>
              </a:rPr>
              <a:t>simüle</a:t>
            </a:r>
            <a:r>
              <a:rPr lang="tr-TR" b="0" i="0" u="none" strike="noStrike">
                <a:effectLst/>
                <a:latin typeface="Times New Roman" panose="02020603050405020304" pitchFamily="18" charset="0"/>
                <a:cs typeface="Times New Roman" panose="02020603050405020304" pitchFamily="18" charset="0"/>
              </a:rPr>
              <a:t> ederek bu yüklere dayanımlarını doğrulamaktadır.</a:t>
            </a:r>
            <a:endParaRPr lang="tr-TR">
              <a:latin typeface="Times New Roman" panose="02020603050405020304" pitchFamily="18" charset="0"/>
              <a:cs typeface="Times New Roman" panose="02020603050405020304" pitchFamily="18" charset="0"/>
            </a:endParaRPr>
          </a:p>
        </p:txBody>
      </p:sp>
      <p:pic>
        <p:nvPicPr>
          <p:cNvPr id="8" name="Resim 7">
            <a:extLst>
              <a:ext uri="{FF2B5EF4-FFF2-40B4-BE49-F238E27FC236}">
                <a16:creationId xmlns:a16="http://schemas.microsoft.com/office/drawing/2014/main" id="{D702DB93-04BE-DF7C-FC10-AB64C4F3A6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5438" y="2795078"/>
            <a:ext cx="3002748" cy="3002748"/>
          </a:xfrm>
          <a:prstGeom prst="rect">
            <a:avLst/>
          </a:prstGeom>
        </p:spPr>
      </p:pic>
      <p:pic>
        <p:nvPicPr>
          <p:cNvPr id="4" name="Resim 3">
            <a:extLst>
              <a:ext uri="{FF2B5EF4-FFF2-40B4-BE49-F238E27FC236}">
                <a16:creationId xmlns:a16="http://schemas.microsoft.com/office/drawing/2014/main" id="{1A642C65-71D5-38C5-807A-9DBC9FACC7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20710" y="2794453"/>
            <a:ext cx="3003373" cy="3003373"/>
          </a:xfrm>
          <a:prstGeom prst="rect">
            <a:avLst/>
          </a:prstGeom>
        </p:spPr>
      </p:pic>
      <p:pic>
        <p:nvPicPr>
          <p:cNvPr id="5" name="Resim 4">
            <a:extLst>
              <a:ext uri="{FF2B5EF4-FFF2-40B4-BE49-F238E27FC236}">
                <a16:creationId xmlns:a16="http://schemas.microsoft.com/office/drawing/2014/main" id="{CE1AA2F5-9B7D-359F-522C-5B055DBFEA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83718" y="2794453"/>
            <a:ext cx="3003372" cy="3003372"/>
          </a:xfrm>
          <a:prstGeom prst="rect">
            <a:avLst/>
          </a:prstGeom>
        </p:spPr>
      </p:pic>
      <p:sp>
        <p:nvSpPr>
          <p:cNvPr id="9" name="Metin kutusu 8">
            <a:extLst>
              <a:ext uri="{FF2B5EF4-FFF2-40B4-BE49-F238E27FC236}">
                <a16:creationId xmlns:a16="http://schemas.microsoft.com/office/drawing/2014/main" id="{B2A64892-9BE4-2FE6-6623-735E35630BCE}"/>
              </a:ext>
            </a:extLst>
          </p:cNvPr>
          <p:cNvSpPr txBox="1"/>
          <p:nvPr/>
        </p:nvSpPr>
        <p:spPr>
          <a:xfrm>
            <a:off x="4309400" y="2139437"/>
            <a:ext cx="9146914" cy="461665"/>
          </a:xfrm>
          <a:prstGeom prst="rect">
            <a:avLst/>
          </a:prstGeom>
          <a:noFill/>
        </p:spPr>
        <p:txBody>
          <a:bodyPr wrap="square">
            <a:spAutoFit/>
          </a:bodyPr>
          <a:lstStyle/>
          <a:p>
            <a:r>
              <a:rPr lang="tr-TR" sz="2400" b="1" i="0" u="none" strike="noStrike" err="1">
                <a:effectLst/>
                <a:latin typeface="Times New Roman" panose="02020603050405020304" pitchFamily="18" charset="0"/>
                <a:cs typeface="Times New Roman" panose="02020603050405020304" pitchFamily="18" charset="0"/>
              </a:rPr>
              <a:t>Elektrodinamik</a:t>
            </a:r>
            <a:r>
              <a:rPr lang="tr-TR" sz="2400" b="1" i="0" u="none" strike="noStrike">
                <a:effectLst/>
                <a:latin typeface="Times New Roman" panose="02020603050405020304" pitchFamily="18" charset="0"/>
                <a:cs typeface="Times New Roman" panose="02020603050405020304" pitchFamily="18" charset="0"/>
              </a:rPr>
              <a:t> </a:t>
            </a:r>
            <a:r>
              <a:rPr lang="tr-TR" sz="2400" b="1">
                <a:latin typeface="Times New Roman" panose="02020603050405020304" pitchFamily="18" charset="0"/>
                <a:cs typeface="Times New Roman" panose="02020603050405020304" pitchFamily="18" charset="0"/>
              </a:rPr>
              <a:t>S</a:t>
            </a:r>
            <a:r>
              <a:rPr lang="tr-TR" sz="2400" b="1" i="0" u="none" strike="noStrike">
                <a:effectLst/>
                <a:latin typeface="Times New Roman" panose="02020603050405020304" pitchFamily="18" charset="0"/>
                <a:cs typeface="Times New Roman" panose="02020603050405020304" pitchFamily="18" charset="0"/>
              </a:rPr>
              <a:t>arsıcı</a:t>
            </a:r>
            <a:endParaRPr lang="tr-TR" sz="2400" b="1"/>
          </a:p>
        </p:txBody>
      </p:sp>
      <p:sp>
        <p:nvSpPr>
          <p:cNvPr id="11" name="Metin kutusu 10">
            <a:extLst>
              <a:ext uri="{FF2B5EF4-FFF2-40B4-BE49-F238E27FC236}">
                <a16:creationId xmlns:a16="http://schemas.microsoft.com/office/drawing/2014/main" id="{9ADEEE98-DDEA-5E23-FF22-E36724CC898D}"/>
              </a:ext>
            </a:extLst>
          </p:cNvPr>
          <p:cNvSpPr txBox="1"/>
          <p:nvPr/>
        </p:nvSpPr>
        <p:spPr>
          <a:xfrm>
            <a:off x="8691875" y="6184528"/>
            <a:ext cx="4160194" cy="2308324"/>
          </a:xfrm>
          <a:prstGeom prst="rect">
            <a:avLst/>
          </a:prstGeom>
          <a:noFill/>
        </p:spPr>
        <p:txBody>
          <a:bodyPr wrap="square">
            <a:spAutoFit/>
          </a:bodyPr>
          <a:lstStyle/>
          <a:p>
            <a:r>
              <a:rPr lang="tr-TR" b="0" i="0" u="none" strike="noStrike">
                <a:effectLst/>
                <a:latin typeface="Times New Roman" panose="02020603050405020304" pitchFamily="18" charset="0"/>
                <a:cs typeface="Times New Roman" panose="02020603050405020304" pitchFamily="18" charset="0"/>
              </a:rPr>
              <a:t>TÜBİTAK UZAY Isıl Vakum Test Altyapıları, uydu ekipmanlarının tasarım ve uçuşa hazır olduklarının doğrulanması için gerekli olan uzayın ısıl ve vakum koşullarını </a:t>
            </a:r>
            <a:r>
              <a:rPr lang="tr-TR" b="0" i="0" u="none" strike="noStrike" err="1">
                <a:effectLst/>
                <a:latin typeface="Times New Roman" panose="02020603050405020304" pitchFamily="18" charset="0"/>
                <a:cs typeface="Times New Roman" panose="02020603050405020304" pitchFamily="18" charset="0"/>
              </a:rPr>
              <a:t>simüle</a:t>
            </a:r>
            <a:r>
              <a:rPr lang="tr-TR" b="0" i="0" u="none" strike="noStrike">
                <a:effectLst/>
                <a:latin typeface="Times New Roman" panose="02020603050405020304" pitchFamily="18" charset="0"/>
                <a:cs typeface="Times New Roman" panose="02020603050405020304" pitchFamily="18" charset="0"/>
              </a:rPr>
              <a:t> etmektedir. Test altyapıları ekipman ve alt sistemlerin test gereksinimlerini karşılayacak şekilde geniş kapsamlı bir kabiliyete sahiptir.</a:t>
            </a:r>
            <a:endParaRPr lang="tr-TR">
              <a:latin typeface="Times New Roman" panose="02020603050405020304" pitchFamily="18" charset="0"/>
              <a:cs typeface="Times New Roman" panose="02020603050405020304" pitchFamily="18" charset="0"/>
            </a:endParaRPr>
          </a:p>
        </p:txBody>
      </p:sp>
      <p:sp>
        <p:nvSpPr>
          <p:cNvPr id="13" name="Metin kutusu 12">
            <a:extLst>
              <a:ext uri="{FF2B5EF4-FFF2-40B4-BE49-F238E27FC236}">
                <a16:creationId xmlns:a16="http://schemas.microsoft.com/office/drawing/2014/main" id="{D8E11491-062C-C22E-5062-ACFEF0626ED9}"/>
              </a:ext>
            </a:extLst>
          </p:cNvPr>
          <p:cNvSpPr txBox="1"/>
          <p:nvPr/>
        </p:nvSpPr>
        <p:spPr>
          <a:xfrm>
            <a:off x="8556065" y="2211666"/>
            <a:ext cx="9146914" cy="830997"/>
          </a:xfrm>
          <a:prstGeom prst="rect">
            <a:avLst/>
          </a:prstGeom>
          <a:noFill/>
        </p:spPr>
        <p:txBody>
          <a:bodyPr wrap="square">
            <a:spAutoFit/>
          </a:bodyPr>
          <a:lstStyle/>
          <a:p>
            <a:r>
              <a:rPr lang="tr-TR" sz="2400" b="1" i="0" u="none" strike="noStrike">
                <a:effectLst/>
                <a:latin typeface="Times New Roman" panose="02020603050405020304" pitchFamily="18" charset="0"/>
                <a:cs typeface="Times New Roman" panose="02020603050405020304" pitchFamily="18" charset="0"/>
              </a:rPr>
              <a:t>Isıl Vakum Test Altyapıları</a:t>
            </a:r>
          </a:p>
          <a:p>
            <a:endParaRPr lang="tr-TR" sz="2400" b="1"/>
          </a:p>
        </p:txBody>
      </p:sp>
      <p:sp>
        <p:nvSpPr>
          <p:cNvPr id="15" name="Metin kutusu 14">
            <a:extLst>
              <a:ext uri="{FF2B5EF4-FFF2-40B4-BE49-F238E27FC236}">
                <a16:creationId xmlns:a16="http://schemas.microsoft.com/office/drawing/2014/main" id="{C0F5CC8D-01AA-CCB4-9F4D-4AD22C38EE25}"/>
              </a:ext>
            </a:extLst>
          </p:cNvPr>
          <p:cNvSpPr txBox="1"/>
          <p:nvPr/>
        </p:nvSpPr>
        <p:spPr>
          <a:xfrm>
            <a:off x="13494167" y="2211665"/>
            <a:ext cx="9146914" cy="830997"/>
          </a:xfrm>
          <a:prstGeom prst="rect">
            <a:avLst/>
          </a:prstGeom>
          <a:noFill/>
        </p:spPr>
        <p:txBody>
          <a:bodyPr wrap="square">
            <a:spAutoFit/>
          </a:bodyPr>
          <a:lstStyle/>
          <a:p>
            <a:pPr fontAlgn="base"/>
            <a:r>
              <a:rPr lang="tr-TR" sz="2400" b="1" i="0" u="none" strike="noStrike">
                <a:effectLst/>
                <a:latin typeface="Times New Roman" panose="02020603050405020304" pitchFamily="18" charset="0"/>
                <a:cs typeface="Times New Roman" panose="02020603050405020304" pitchFamily="18" charset="0"/>
              </a:rPr>
              <a:t>Isıl Test Sistemi</a:t>
            </a:r>
          </a:p>
          <a:p>
            <a:endParaRPr lang="tr-TR" sz="2400" b="1"/>
          </a:p>
        </p:txBody>
      </p:sp>
      <p:sp>
        <p:nvSpPr>
          <p:cNvPr id="18" name="Metin kutusu 17">
            <a:extLst>
              <a:ext uri="{FF2B5EF4-FFF2-40B4-BE49-F238E27FC236}">
                <a16:creationId xmlns:a16="http://schemas.microsoft.com/office/drawing/2014/main" id="{0DE84A80-3805-A386-3DBD-4D688330F9A3}"/>
              </a:ext>
            </a:extLst>
          </p:cNvPr>
          <p:cNvSpPr txBox="1"/>
          <p:nvPr/>
        </p:nvSpPr>
        <p:spPr>
          <a:xfrm>
            <a:off x="13083718" y="6110087"/>
            <a:ext cx="3727590" cy="1323439"/>
          </a:xfrm>
          <a:prstGeom prst="rect">
            <a:avLst/>
          </a:prstGeom>
          <a:noFill/>
        </p:spPr>
        <p:txBody>
          <a:bodyPr wrap="square">
            <a:spAutoFit/>
          </a:bodyPr>
          <a:lstStyle/>
          <a:p>
            <a:r>
              <a:rPr lang="tr-TR" sz="2000" b="0" i="0" u="none" strike="noStrike">
                <a:effectLst/>
                <a:latin typeface="Times New Roman" panose="02020603050405020304" pitchFamily="18" charset="0"/>
                <a:cs typeface="Times New Roman" panose="02020603050405020304" pitchFamily="18" charset="0"/>
              </a:rPr>
              <a:t>Isıl test sistemleri ile ısıl koşullar </a:t>
            </a:r>
            <a:r>
              <a:rPr lang="tr-TR" sz="2000" b="0" i="0" u="none" strike="noStrike" err="1">
                <a:effectLst/>
                <a:latin typeface="Times New Roman" panose="02020603050405020304" pitchFamily="18" charset="0"/>
                <a:cs typeface="Times New Roman" panose="02020603050405020304" pitchFamily="18" charset="0"/>
              </a:rPr>
              <a:t>simule</a:t>
            </a:r>
            <a:r>
              <a:rPr lang="tr-TR" sz="2000" b="0" i="0" u="none" strike="noStrike">
                <a:effectLst/>
                <a:latin typeface="Times New Roman" panose="02020603050405020304" pitchFamily="18" charset="0"/>
                <a:cs typeface="Times New Roman" panose="02020603050405020304" pitchFamily="18" charset="0"/>
              </a:rPr>
              <a:t> edilerek uydu, savunma ve endüstriyel bileşenler, ekipmanlar ve alt sistemler test edilir. </a:t>
            </a:r>
            <a:endParaRPr lang="tr-TR" sz="20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6576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p:cNvSpPr txBox="1"/>
          <p:nvPr/>
        </p:nvSpPr>
        <p:spPr>
          <a:xfrm>
            <a:off x="817248" y="855468"/>
            <a:ext cx="288220"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25</a:t>
            </a:r>
            <a:endParaRPr lang="en-US" sz="2000" dirty="0">
              <a:solidFill>
                <a:srgbClr val="7F2218"/>
              </a:solidFill>
              <a:latin typeface="TT Interphases"/>
              <a:ea typeface="TT Interphases"/>
              <a:cs typeface="TT Interphases"/>
              <a:sym typeface="TT Interphases"/>
            </a:endParaRPr>
          </a:p>
        </p:txBody>
      </p:sp>
      <p:sp>
        <p:nvSpPr>
          <p:cNvPr id="6" name="TextBox 305">
            <a:extLst>
              <a:ext uri="{FF2B5EF4-FFF2-40B4-BE49-F238E27FC236}">
                <a16:creationId xmlns:a16="http://schemas.microsoft.com/office/drawing/2014/main" id="{3C8A79ED-5D30-7A66-E731-B911757DF0D9}"/>
              </a:ext>
            </a:extLst>
          </p:cNvPr>
          <p:cNvSpPr txBox="1"/>
          <p:nvPr/>
        </p:nvSpPr>
        <p:spPr>
          <a:xfrm>
            <a:off x="3016941" y="2032540"/>
            <a:ext cx="14400196" cy="7109639"/>
          </a:xfrm>
          <a:prstGeom prst="rect">
            <a:avLst/>
          </a:prstGeom>
          <a:noFill/>
        </p:spPr>
        <p:txBody>
          <a:bodyPr wrap="square" lIns="91440" tIns="45720" rIns="91440" bIns="45720" rtlCol="0" anchor="t">
            <a:spAutoFit/>
          </a:bodyPr>
          <a:lstStyle>
            <a:defPPr>
              <a:defRPr lang="en-US" kern="1200"/>
            </a:defPPr>
            <a:lvl1pPr algn="ctr" rtl="0" fontAlgn="base">
              <a:spcBef>
                <a:spcPct val="0"/>
              </a:spcBef>
              <a:spcAft>
                <a:spcPct val="0"/>
              </a:spcAft>
              <a:defRPr sz="4300" b="1" kern="1200">
                <a:solidFill>
                  <a:srgbClr val="FF9900"/>
                </a:solidFill>
                <a:latin typeface="Arial"/>
                <a:ea typeface="+mn-ea"/>
                <a:cs typeface="+mn-cs"/>
              </a:defRPr>
            </a:lvl1pPr>
            <a:lvl2pPr marL="457200" algn="ctr" rtl="0" fontAlgn="base">
              <a:spcBef>
                <a:spcPct val="0"/>
              </a:spcBef>
              <a:spcAft>
                <a:spcPct val="0"/>
              </a:spcAft>
              <a:defRPr sz="4300" b="1" kern="1200">
                <a:solidFill>
                  <a:srgbClr val="FF9900"/>
                </a:solidFill>
                <a:latin typeface="Arial"/>
                <a:ea typeface="+mn-ea"/>
                <a:cs typeface="+mn-cs"/>
              </a:defRPr>
            </a:lvl2pPr>
            <a:lvl3pPr marL="914400" algn="ctr" rtl="0" fontAlgn="base">
              <a:spcBef>
                <a:spcPct val="0"/>
              </a:spcBef>
              <a:spcAft>
                <a:spcPct val="0"/>
              </a:spcAft>
              <a:defRPr sz="4300" b="1" kern="1200">
                <a:solidFill>
                  <a:srgbClr val="FF9900"/>
                </a:solidFill>
                <a:latin typeface="Arial"/>
                <a:ea typeface="+mn-ea"/>
                <a:cs typeface="+mn-cs"/>
              </a:defRPr>
            </a:lvl3pPr>
            <a:lvl4pPr marL="1371600" algn="ctr" rtl="0" fontAlgn="base">
              <a:spcBef>
                <a:spcPct val="0"/>
              </a:spcBef>
              <a:spcAft>
                <a:spcPct val="0"/>
              </a:spcAft>
              <a:defRPr sz="4300" b="1" kern="1200">
                <a:solidFill>
                  <a:srgbClr val="FF9900"/>
                </a:solidFill>
                <a:latin typeface="Arial"/>
                <a:ea typeface="+mn-ea"/>
                <a:cs typeface="+mn-cs"/>
              </a:defRPr>
            </a:lvl4pPr>
            <a:lvl5pPr marL="1828800" algn="ctr" rtl="0" fontAlgn="base">
              <a:spcBef>
                <a:spcPct val="0"/>
              </a:spcBef>
              <a:spcAft>
                <a:spcPct val="0"/>
              </a:spcAft>
              <a:defRPr sz="4300" b="1" kern="1200">
                <a:solidFill>
                  <a:srgbClr val="FF9900"/>
                </a:solidFill>
                <a:latin typeface="Arial"/>
                <a:ea typeface="+mn-ea"/>
                <a:cs typeface="+mn-cs"/>
              </a:defRPr>
            </a:lvl5pPr>
            <a:lvl6pPr marL="2286000" algn="l" defTabSz="914400" rtl="0" eaLnBrk="1" latinLnBrk="0" hangingPunct="1">
              <a:defRPr sz="4300" b="1" kern="1200">
                <a:solidFill>
                  <a:srgbClr val="FF9900"/>
                </a:solidFill>
                <a:latin typeface="Arial"/>
                <a:ea typeface="+mn-ea"/>
                <a:cs typeface="+mn-cs"/>
              </a:defRPr>
            </a:lvl6pPr>
            <a:lvl7pPr marL="2743200" algn="l" defTabSz="914400" rtl="0" eaLnBrk="1" latinLnBrk="0" hangingPunct="1">
              <a:defRPr sz="4300" b="1" kern="1200">
                <a:solidFill>
                  <a:srgbClr val="FF9900"/>
                </a:solidFill>
                <a:latin typeface="Arial"/>
                <a:ea typeface="+mn-ea"/>
                <a:cs typeface="+mn-cs"/>
              </a:defRPr>
            </a:lvl7pPr>
            <a:lvl8pPr marL="3200400" algn="l" defTabSz="914400" rtl="0" eaLnBrk="1" latinLnBrk="0" hangingPunct="1">
              <a:defRPr sz="4300" b="1" kern="1200">
                <a:solidFill>
                  <a:srgbClr val="FF9900"/>
                </a:solidFill>
                <a:latin typeface="Arial"/>
                <a:ea typeface="+mn-ea"/>
                <a:cs typeface="+mn-cs"/>
              </a:defRPr>
            </a:lvl8pPr>
            <a:lvl9pPr marL="3657600" algn="l" defTabSz="914400" rtl="0" eaLnBrk="1" latinLnBrk="0" hangingPunct="1">
              <a:defRPr sz="4300" b="1" kern="1200">
                <a:solidFill>
                  <a:srgbClr val="FF9900"/>
                </a:solidFill>
                <a:latin typeface="Arial"/>
                <a:ea typeface="+mn-ea"/>
                <a:cs typeface="+mn-cs"/>
              </a:defRPr>
            </a:lvl9pPr>
          </a:lstStyle>
          <a:p>
            <a:pPr marL="457200" indent="-457200" algn="l">
              <a:buAutoNum type="arabicPeriod"/>
            </a:pP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Silindirik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sintilatörümüz</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8000–10000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foton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/MeV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ışık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verimi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göster</a:t>
            </a:r>
            <a:r>
              <a:rPr lang="tr-TR"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mesi</a:t>
            </a:r>
            <a:r>
              <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bekleniyor. </a:t>
            </a:r>
          </a:p>
          <a:p>
            <a:pPr algn="l"/>
            <a:endPar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endParaRPr>
          </a:p>
          <a:p>
            <a:pPr algn="l"/>
            <a:r>
              <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2. </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Zaman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çözünürlüğü</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1-2</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ns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genel</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algılama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verimliliği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%85–95.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Çift</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katmanlı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yapı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arka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plan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gürültüsünü</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etkili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bir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şekilde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bastırırken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PPO, POPOP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kullanılması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PMT'ler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SiPM'lerle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mükemmel</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spektral</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uyum</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sağladı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t>
            </a:r>
            <a:endPar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endParaRPr>
          </a:p>
          <a:p>
            <a:pPr algn="l"/>
            <a:endPar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endParaRPr>
          </a:p>
          <a:p>
            <a:pPr algn="l"/>
            <a:r>
              <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3. </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Bu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sonuçlar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geleneksel</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plastik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sintilatörlere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göre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önemli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bir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gelişme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olup</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daha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yüksek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hassasiyet</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daha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hızlı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tepki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daha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uygun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maliyetli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performans</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sunmaktadır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t>
            </a:r>
            <a:endPar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endParaRPr>
          </a:p>
          <a:p>
            <a:pPr algn="l"/>
            <a:endPar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endParaRPr>
          </a:p>
          <a:p>
            <a:pPr algn="l"/>
            <a:r>
              <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4.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Kozmik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ışın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çalışmaları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gibi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temel</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fizik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deneylerinin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ötesinde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dedektör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tasarımı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pratik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uygulamalar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için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güçlü</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bir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potansiyel</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barındırmaktadır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t>
            </a:r>
            <a:endPar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endParaRPr>
          </a:p>
          <a:p>
            <a:pPr algn="l"/>
            <a:r>
              <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1.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Savunma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Güvenlik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konteynerlerin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yer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altı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tesislerinin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taraması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için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müon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tomografisi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korumalı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nükleer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veya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radyoaktif</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malzemelerin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tespiti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sınır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güvenliği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kritik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altyapı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koruma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sistemlerine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entegrasyon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endPar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endParaRPr>
          </a:p>
          <a:p>
            <a:pPr algn="l"/>
            <a:r>
              <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2.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Sintilatörümüz</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Artemis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programı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ile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Ay'da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kurulacak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yeni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uluslararası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uzay</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istasyonunun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elektronik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bileşenlerini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korumak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için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yeni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kalkanlar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önermek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geliştirmek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için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veri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sağlayabilir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t>
            </a:r>
            <a:endPar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endParaRPr>
          </a:p>
          <a:p>
            <a:pPr algn="l"/>
            <a:endPar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endParaRPr>
          </a:p>
          <a:p>
            <a:pPr algn="l"/>
            <a:r>
              <a:rPr lang="tr-TR"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5. </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Yüksek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foton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verimi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hızlı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zamanlama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ve</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etkili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kalkanlamayı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bir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araya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getiren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bu</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dedektör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hem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bilimsel</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araştırma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hem de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uygulamalı</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savunma</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teknolojileri</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için</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çok</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yönlü</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bir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 platform </a:t>
            </a:r>
            <a:r>
              <a:rPr lang="en-US" sz="2400" b="0" err="1">
                <a:solidFill>
                  <a:schemeClr val="tx1"/>
                </a:solidFill>
                <a:latin typeface="Times New Roman" panose="02020603050405020304" pitchFamily="18" charset="0"/>
                <a:ea typeface="Open Sans" panose="020B0606030504020204" pitchFamily="34" charset="0"/>
                <a:cs typeface="Times New Roman" panose="02020603050405020304" pitchFamily="18" charset="0"/>
              </a:rPr>
              <a:t>sunar</a:t>
            </a:r>
            <a:r>
              <a:rPr lang="en-US" sz="2400" b="0">
                <a:solidFill>
                  <a:schemeClr val="tx1"/>
                </a:solidFill>
                <a:latin typeface="Times New Roman" panose="02020603050405020304" pitchFamily="18" charset="0"/>
                <a:ea typeface="Open Sans" panose="020B0606030504020204" pitchFamily="34" charset="0"/>
                <a:cs typeface="Times New Roman" panose="02020603050405020304" pitchFamily="18" charset="0"/>
              </a:rPr>
              <a:t>.</a:t>
            </a:r>
          </a:p>
          <a:p>
            <a:pPr algn="l"/>
            <a:endParaRPr lang="en-US" sz="2400" b="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9">
            <a:extLst>
              <a:ext uri="{FF2B5EF4-FFF2-40B4-BE49-F238E27FC236}">
                <a16:creationId xmlns:a16="http://schemas.microsoft.com/office/drawing/2014/main" id="{E414BDB8-6152-0AAE-C614-DB5FF4155799}"/>
              </a:ext>
            </a:extLst>
          </p:cNvPr>
          <p:cNvSpPr txBox="1"/>
          <p:nvPr/>
        </p:nvSpPr>
        <p:spPr>
          <a:xfrm>
            <a:off x="7438137" y="955480"/>
            <a:ext cx="11042973" cy="519373"/>
          </a:xfrm>
          <a:prstGeom prst="rect">
            <a:avLst/>
          </a:prstGeom>
        </p:spPr>
        <p:txBody>
          <a:bodyPr lIns="0" tIns="0" rIns="0" bIns="0" rtlCol="0" anchor="t">
            <a:spAutoFit/>
          </a:bodyPr>
          <a:lstStyle/>
          <a:p>
            <a:pPr>
              <a:lnSpc>
                <a:spcPts val="4174"/>
              </a:lnSpc>
            </a:pPr>
            <a:r>
              <a:rPr lang="en-US" sz="3000" b="1">
                <a:solidFill>
                  <a:srgbClr val="000000"/>
                </a:solidFill>
                <a:latin typeface="Times New Roman MT"/>
                <a:ea typeface="Times New Roman MT"/>
                <a:cs typeface="Times New Roman MT"/>
                <a:sym typeface="Times New Roman MT"/>
              </a:rPr>
              <a:t>ÖZET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5" name="TextBox 5"/>
          <p:cNvSpPr txBox="1"/>
          <p:nvPr/>
        </p:nvSpPr>
        <p:spPr>
          <a:xfrm>
            <a:off x="817247" y="855468"/>
            <a:ext cx="288220"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26</a:t>
            </a:r>
            <a:endParaRPr lang="en-US" sz="2000" dirty="0">
              <a:solidFill>
                <a:srgbClr val="7F2218"/>
              </a:solidFill>
              <a:latin typeface="TT Interphases"/>
              <a:ea typeface="TT Interphases"/>
              <a:cs typeface="TT Interphases"/>
              <a:sym typeface="TT Interphases"/>
            </a:endParaRPr>
          </a:p>
        </p:txBody>
      </p:sp>
      <p:sp>
        <p:nvSpPr>
          <p:cNvPr id="4" name="TextBox 9">
            <a:extLst>
              <a:ext uri="{FF2B5EF4-FFF2-40B4-BE49-F238E27FC236}">
                <a16:creationId xmlns:a16="http://schemas.microsoft.com/office/drawing/2014/main" id="{3D516B94-B6BC-DEB5-CAC3-5A7190AFC6A6}"/>
              </a:ext>
            </a:extLst>
          </p:cNvPr>
          <p:cNvSpPr txBox="1"/>
          <p:nvPr/>
        </p:nvSpPr>
        <p:spPr>
          <a:xfrm>
            <a:off x="2875306" y="1055493"/>
            <a:ext cx="13730216" cy="1057982"/>
          </a:xfrm>
          <a:prstGeom prst="rect">
            <a:avLst/>
          </a:prstGeom>
        </p:spPr>
        <p:txBody>
          <a:bodyPr wrap="square" lIns="0" tIns="0" rIns="0" bIns="0" rtlCol="0" anchor="t">
            <a:spAutoFit/>
          </a:bodyPr>
          <a:lstStyle/>
          <a:p>
            <a:pPr algn="l">
              <a:lnSpc>
                <a:spcPts val="4200"/>
              </a:lnSpc>
            </a:pPr>
            <a:r>
              <a:rPr lang="tr-TR" sz="4100">
                <a:solidFill>
                  <a:srgbClr val="000000"/>
                </a:solidFill>
                <a:latin typeface="Times New Roman MT"/>
                <a:ea typeface="Times New Roman MT"/>
                <a:cs typeface="Times New Roman MT"/>
                <a:sym typeface="Times New Roman MT"/>
              </a:rPr>
              <a:t>Kaynakça</a:t>
            </a:r>
            <a:r>
              <a:rPr lang="tr-TR" sz="3000">
                <a:solidFill>
                  <a:srgbClr val="000000"/>
                </a:solidFill>
                <a:latin typeface="Times New Roman MT"/>
                <a:ea typeface="Times New Roman MT"/>
                <a:cs typeface="Times New Roman MT"/>
                <a:sym typeface="Times New Roman MT"/>
              </a:rPr>
              <a:t> </a:t>
            </a:r>
            <a:endParaRPr lang="en-US" sz="3000">
              <a:solidFill>
                <a:srgbClr val="000000"/>
              </a:solidFill>
              <a:latin typeface="Times New Roman MT"/>
              <a:ea typeface="Times New Roman MT"/>
              <a:cs typeface="Times New Roman MT"/>
              <a:sym typeface="Times New Roman MT"/>
            </a:endParaRPr>
          </a:p>
          <a:p>
            <a:pPr algn="l">
              <a:lnSpc>
                <a:spcPts val="4174"/>
              </a:lnSpc>
            </a:pPr>
            <a:endParaRPr lang="en-US" sz="3000">
              <a:solidFill>
                <a:srgbClr val="000000"/>
              </a:solidFill>
              <a:latin typeface="Times New Roman MT"/>
              <a:ea typeface="Times New Roman MT"/>
              <a:cs typeface="Times New Roman MT"/>
              <a:sym typeface="Times New Roman MT"/>
            </a:endParaRPr>
          </a:p>
        </p:txBody>
      </p:sp>
      <p:sp>
        <p:nvSpPr>
          <p:cNvPr id="9" name="TextBox 6">
            <a:extLst>
              <a:ext uri="{FF2B5EF4-FFF2-40B4-BE49-F238E27FC236}">
                <a16:creationId xmlns:a16="http://schemas.microsoft.com/office/drawing/2014/main" id="{A083D87E-D368-6AF1-C807-6C733E93AD00}"/>
              </a:ext>
            </a:extLst>
          </p:cNvPr>
          <p:cNvSpPr txBox="1"/>
          <p:nvPr/>
        </p:nvSpPr>
        <p:spPr>
          <a:xfrm>
            <a:off x="2875306" y="2113475"/>
            <a:ext cx="11042973" cy="8752396"/>
          </a:xfrm>
          <a:prstGeom prst="rect">
            <a:avLst/>
          </a:prstGeom>
        </p:spPr>
        <p:txBody>
          <a:bodyPr lIns="0" tIns="0" rIns="0" bIns="0" rtlCol="0" anchor="t">
            <a:spAutoFit/>
          </a:bodyPr>
          <a:lstStyle/>
          <a:p>
            <a:pPr marL="457200" indent="-457200">
              <a:buAutoNum type="arabicParenR"/>
            </a:pPr>
            <a:r>
              <a:rPr lang="tr-TR" sz="2000">
                <a:solidFill>
                  <a:schemeClr val="bg1">
                    <a:lumMod val="10000"/>
                  </a:schemeClr>
                </a:solidFill>
                <a:effectLst/>
                <a:latin typeface="Times New Roman" panose="02020603050405020304" pitchFamily="18" charset="0"/>
                <a:cs typeface="Times New Roman" panose="02020603050405020304" pitchFamily="18" charset="0"/>
              </a:rPr>
              <a:t>Hamel, M. (Ed.). (2021).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Plastic</a:t>
            </a:r>
            <a:r>
              <a:rPr lang="tr-TR" sz="2000">
                <a:solidFill>
                  <a:schemeClr val="bg1">
                    <a:lumMod val="10000"/>
                  </a:schemeClr>
                </a:solidFill>
                <a:effectLst/>
                <a:latin typeface="Times New Roman" panose="02020603050405020304" pitchFamily="18" charset="0"/>
                <a:cs typeface="Times New Roman" panose="02020603050405020304" pitchFamily="18" charset="0"/>
              </a:rPr>
              <a:t>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scintillators</a:t>
            </a:r>
            <a:r>
              <a:rPr lang="tr-TR" sz="2000">
                <a:solidFill>
                  <a:schemeClr val="bg1">
                    <a:lumMod val="10000"/>
                  </a:schemeClr>
                </a:solidFill>
                <a:effectLst/>
                <a:latin typeface="Times New Roman" panose="02020603050405020304" pitchFamily="18" charset="0"/>
                <a:cs typeface="Times New Roman" panose="02020603050405020304" pitchFamily="18" charset="0"/>
              </a:rPr>
              <a:t>: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Chemistry</a:t>
            </a:r>
            <a:r>
              <a:rPr lang="tr-TR" sz="2000">
                <a:solidFill>
                  <a:schemeClr val="bg1">
                    <a:lumMod val="10000"/>
                  </a:schemeClr>
                </a:solidFill>
                <a:effectLst/>
                <a:latin typeface="Times New Roman" panose="02020603050405020304" pitchFamily="18" charset="0"/>
                <a:cs typeface="Times New Roman" panose="02020603050405020304" pitchFamily="18" charset="0"/>
              </a:rPr>
              <a:t>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and</a:t>
            </a:r>
            <a:r>
              <a:rPr lang="tr-TR" sz="2000">
                <a:solidFill>
                  <a:schemeClr val="bg1">
                    <a:lumMod val="10000"/>
                  </a:schemeClr>
                </a:solidFill>
                <a:effectLst/>
                <a:latin typeface="Times New Roman" panose="02020603050405020304" pitchFamily="18" charset="0"/>
                <a:cs typeface="Times New Roman" panose="02020603050405020304" pitchFamily="18" charset="0"/>
              </a:rPr>
              <a:t>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applications</a:t>
            </a:r>
            <a:r>
              <a:rPr lang="tr-TR" sz="2000">
                <a:solidFill>
                  <a:schemeClr val="bg1">
                    <a:lumMod val="10000"/>
                  </a:schemeClr>
                </a:solidFill>
                <a:effectLst/>
                <a:latin typeface="Times New Roman" panose="02020603050405020304" pitchFamily="18" charset="0"/>
                <a:cs typeface="Times New Roman" panose="02020603050405020304" pitchFamily="18" charset="0"/>
              </a:rPr>
              <a:t>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Vol</a:t>
            </a:r>
            <a:r>
              <a:rPr lang="tr-TR" sz="2000">
                <a:solidFill>
                  <a:schemeClr val="bg1">
                    <a:lumMod val="10000"/>
                  </a:schemeClr>
                </a:solidFill>
                <a:effectLst/>
                <a:latin typeface="Times New Roman" panose="02020603050405020304" pitchFamily="18" charset="0"/>
                <a:cs typeface="Times New Roman" panose="02020603050405020304" pitchFamily="18" charset="0"/>
              </a:rPr>
              <a:t>. 140).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In</a:t>
            </a:r>
            <a:r>
              <a:rPr lang="tr-TR" sz="2000">
                <a:solidFill>
                  <a:schemeClr val="bg1">
                    <a:lumMod val="10000"/>
                  </a:schemeClr>
                </a:solidFill>
                <a:effectLst/>
                <a:latin typeface="Times New Roman" panose="02020603050405020304" pitchFamily="18" charset="0"/>
                <a:cs typeface="Times New Roman" panose="02020603050405020304" pitchFamily="18" charset="0"/>
              </a:rPr>
              <a:t> Y. P. Lee, D. J.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Lockwood</a:t>
            </a:r>
            <a:r>
              <a:rPr lang="tr-TR" sz="2000">
                <a:solidFill>
                  <a:schemeClr val="bg1">
                    <a:lumMod val="10000"/>
                  </a:schemeClr>
                </a:solidFill>
                <a:effectLst/>
                <a:latin typeface="Times New Roman" panose="02020603050405020304" pitchFamily="18" charset="0"/>
                <a:cs typeface="Times New Roman" panose="02020603050405020304" pitchFamily="18" charset="0"/>
              </a:rPr>
              <a:t>, P. M.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Ossi</a:t>
            </a:r>
            <a:r>
              <a:rPr lang="tr-TR" sz="2000">
                <a:solidFill>
                  <a:schemeClr val="bg1">
                    <a:lumMod val="10000"/>
                  </a:schemeClr>
                </a:solidFill>
                <a:effectLst/>
                <a:latin typeface="Times New Roman" panose="02020603050405020304" pitchFamily="18" charset="0"/>
                <a:cs typeface="Times New Roman" panose="02020603050405020304" pitchFamily="18" charset="0"/>
              </a:rPr>
              <a:t>, &amp; K.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Yamanouchi</a:t>
            </a:r>
            <a:r>
              <a:rPr lang="tr-TR" sz="2000">
                <a:solidFill>
                  <a:schemeClr val="bg1">
                    <a:lumMod val="10000"/>
                  </a:schemeClr>
                </a:solidFill>
                <a:effectLst/>
                <a:latin typeface="Times New Roman" panose="02020603050405020304" pitchFamily="18" charset="0"/>
                <a:cs typeface="Times New Roman" panose="02020603050405020304" pitchFamily="18" charset="0"/>
              </a:rPr>
              <a:t> (Series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Eds</a:t>
            </a:r>
            <a:r>
              <a:rPr lang="tr-TR" sz="2000">
                <a:solidFill>
                  <a:schemeClr val="bg1">
                    <a:lumMod val="10000"/>
                  </a:schemeClr>
                </a:solidFill>
                <a:effectLst/>
                <a:latin typeface="Times New Roman" panose="02020603050405020304" pitchFamily="18" charset="0"/>
                <a:cs typeface="Times New Roman" panose="02020603050405020304" pitchFamily="18" charset="0"/>
              </a:rPr>
              <a:t>.),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Topics</a:t>
            </a:r>
            <a:r>
              <a:rPr lang="tr-TR" sz="2000">
                <a:solidFill>
                  <a:schemeClr val="bg1">
                    <a:lumMod val="10000"/>
                  </a:schemeClr>
                </a:solidFill>
                <a:effectLst/>
                <a:latin typeface="Times New Roman" panose="02020603050405020304" pitchFamily="18" charset="0"/>
                <a:cs typeface="Times New Roman" panose="02020603050405020304" pitchFamily="18" charset="0"/>
              </a:rPr>
              <a:t> in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applied</a:t>
            </a:r>
            <a:r>
              <a:rPr lang="tr-TR" sz="2000">
                <a:solidFill>
                  <a:schemeClr val="bg1">
                    <a:lumMod val="10000"/>
                  </a:schemeClr>
                </a:solidFill>
                <a:effectLst/>
                <a:latin typeface="Times New Roman" panose="02020603050405020304" pitchFamily="18" charset="0"/>
                <a:cs typeface="Times New Roman" panose="02020603050405020304" pitchFamily="18" charset="0"/>
              </a:rPr>
              <a:t>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physics</a:t>
            </a:r>
            <a:r>
              <a:rPr lang="tr-TR" sz="2000">
                <a:solidFill>
                  <a:schemeClr val="bg1">
                    <a:lumMod val="10000"/>
                  </a:schemeClr>
                </a:solidFill>
                <a:effectLst/>
                <a:latin typeface="Times New Roman" panose="02020603050405020304" pitchFamily="18" charset="0"/>
                <a:cs typeface="Times New Roman" panose="02020603050405020304" pitchFamily="18" charset="0"/>
              </a:rPr>
              <a:t>. </a:t>
            </a:r>
            <a:r>
              <a:rPr lang="tr-TR" sz="2000" err="1">
                <a:solidFill>
                  <a:schemeClr val="bg1">
                    <a:lumMod val="10000"/>
                  </a:schemeClr>
                </a:solidFill>
                <a:effectLst/>
                <a:latin typeface="Times New Roman" panose="02020603050405020304" pitchFamily="18" charset="0"/>
                <a:cs typeface="Times New Roman" panose="02020603050405020304" pitchFamily="18" charset="0"/>
              </a:rPr>
              <a:t>Springer</a:t>
            </a:r>
            <a:r>
              <a:rPr lang="tr-TR" sz="2000">
                <a:solidFill>
                  <a:schemeClr val="bg1">
                    <a:lumMod val="10000"/>
                  </a:schemeClr>
                </a:solidFill>
                <a:effectLst/>
                <a:latin typeface="Times New Roman" panose="02020603050405020304" pitchFamily="18" charset="0"/>
                <a:cs typeface="Times New Roman" panose="02020603050405020304" pitchFamily="18" charset="0"/>
              </a:rPr>
              <a:t>.</a:t>
            </a:r>
            <a:endParaRPr lang="tr-TR" sz="2000">
              <a:latin typeface="Times New Roman" panose="02020603050405020304" pitchFamily="18" charset="0"/>
              <a:cs typeface="Times New Roman" panose="02020603050405020304" pitchFamily="18" charset="0"/>
            </a:endParaRPr>
          </a:p>
          <a:p>
            <a:r>
              <a:rPr lang="tr-TR" sz="2000">
                <a:latin typeface="Times New Roman" panose="02020603050405020304" pitchFamily="18" charset="0"/>
                <a:cs typeface="Times New Roman" panose="02020603050405020304" pitchFamily="18" charset="0"/>
              </a:rPr>
              <a:t>      (</a:t>
            </a:r>
            <a:r>
              <a:rPr lang="tr-TR" sz="2000" err="1">
                <a:latin typeface="Times New Roman" panose="02020603050405020304" pitchFamily="18" charset="0"/>
                <a:cs typeface="Times New Roman" panose="02020603050405020304" pitchFamily="18" charset="0"/>
              </a:rPr>
              <a:t>The</a:t>
            </a:r>
            <a:r>
              <a:rPr lang="tr-TR" sz="2000">
                <a:latin typeface="Times New Roman" panose="02020603050405020304" pitchFamily="18" charset="0"/>
                <a:cs typeface="Times New Roman" panose="02020603050405020304" pitchFamily="18" charset="0"/>
              </a:rPr>
              <a:t> </a:t>
            </a:r>
            <a:r>
              <a:rPr lang="tr-TR" sz="2000" err="1">
                <a:latin typeface="Times New Roman" panose="02020603050405020304" pitchFamily="18" charset="0"/>
                <a:cs typeface="Times New Roman" panose="02020603050405020304" pitchFamily="18" charset="0"/>
              </a:rPr>
              <a:t>series</a:t>
            </a:r>
            <a:r>
              <a:rPr lang="tr-TR" sz="2000">
                <a:latin typeface="Times New Roman" panose="02020603050405020304" pitchFamily="18" charset="0"/>
                <a:cs typeface="Times New Roman" panose="02020603050405020304" pitchFamily="18" charset="0"/>
              </a:rPr>
              <a:t> “</a:t>
            </a:r>
            <a:r>
              <a:rPr lang="tr-TR" sz="2000" err="1">
                <a:latin typeface="Times New Roman" panose="02020603050405020304" pitchFamily="18" charset="0"/>
                <a:cs typeface="Times New Roman" panose="02020603050405020304" pitchFamily="18" charset="0"/>
              </a:rPr>
              <a:t>Topics</a:t>
            </a:r>
            <a:r>
              <a:rPr lang="tr-TR" sz="2000">
                <a:latin typeface="Times New Roman" panose="02020603050405020304" pitchFamily="18" charset="0"/>
                <a:cs typeface="Times New Roman" panose="02020603050405020304" pitchFamily="18" charset="0"/>
              </a:rPr>
              <a:t> in </a:t>
            </a:r>
            <a:r>
              <a:rPr lang="tr-TR" sz="2000" err="1">
                <a:latin typeface="Times New Roman" panose="02020603050405020304" pitchFamily="18" charset="0"/>
                <a:cs typeface="Times New Roman" panose="02020603050405020304" pitchFamily="18" charset="0"/>
              </a:rPr>
              <a:t>Applied</a:t>
            </a:r>
            <a:r>
              <a:rPr lang="tr-TR" sz="2000">
                <a:latin typeface="Times New Roman" panose="02020603050405020304" pitchFamily="18" charset="0"/>
                <a:cs typeface="Times New Roman" panose="02020603050405020304" pitchFamily="18" charset="0"/>
              </a:rPr>
              <a:t> </a:t>
            </a:r>
            <a:r>
              <a:rPr lang="tr-TR" sz="2000" err="1">
                <a:latin typeface="Times New Roman" panose="02020603050405020304" pitchFamily="18" charset="0"/>
                <a:cs typeface="Times New Roman" panose="02020603050405020304" pitchFamily="18" charset="0"/>
              </a:rPr>
              <a:t>Physics</a:t>
            </a:r>
            <a:r>
              <a:rPr lang="tr-TR" sz="2000">
                <a:latin typeface="Times New Roman" panose="02020603050405020304" pitchFamily="18" charset="0"/>
                <a:cs typeface="Times New Roman" panose="02020603050405020304" pitchFamily="18" charset="0"/>
              </a:rPr>
              <a:t>” is </a:t>
            </a:r>
            <a:r>
              <a:rPr lang="tr-TR" sz="2000" err="1">
                <a:latin typeface="Times New Roman" panose="02020603050405020304" pitchFamily="18" charset="0"/>
                <a:cs typeface="Times New Roman" panose="02020603050405020304" pitchFamily="18" charset="0"/>
              </a:rPr>
              <a:t>indexed</a:t>
            </a:r>
            <a:r>
              <a:rPr lang="tr-TR" sz="2000">
                <a:latin typeface="Times New Roman" panose="02020603050405020304" pitchFamily="18" charset="0"/>
                <a:cs typeface="Times New Roman" panose="02020603050405020304" pitchFamily="18" charset="0"/>
              </a:rPr>
              <a:t> in Web of </a:t>
            </a:r>
            <a:r>
              <a:rPr lang="tr-TR" sz="2000" err="1">
                <a:latin typeface="Times New Roman" panose="02020603050405020304" pitchFamily="18" charset="0"/>
                <a:cs typeface="Times New Roman" panose="02020603050405020304" pitchFamily="18" charset="0"/>
              </a:rPr>
              <a:t>Science</a:t>
            </a:r>
            <a:r>
              <a:rPr lang="tr-TR" sz="2000">
                <a:latin typeface="Times New Roman" panose="02020603050405020304" pitchFamily="18" charset="0"/>
                <a:cs typeface="Times New Roman" panose="02020603050405020304" pitchFamily="18" charset="0"/>
              </a:rPr>
              <a:t> [2019 </a:t>
            </a:r>
            <a:r>
              <a:rPr lang="tr-TR" sz="2000" err="1">
                <a:latin typeface="Times New Roman" panose="02020603050405020304" pitchFamily="18" charset="0"/>
                <a:cs typeface="Times New Roman" panose="02020603050405020304" pitchFamily="18" charset="0"/>
              </a:rPr>
              <a:t>Impact</a:t>
            </a:r>
            <a:r>
              <a:rPr lang="tr-TR" sz="2000">
                <a:latin typeface="Times New Roman" panose="02020603050405020304" pitchFamily="18" charset="0"/>
                <a:cs typeface="Times New Roman" panose="02020603050405020304" pitchFamily="18" charset="0"/>
              </a:rPr>
              <a:t> </a:t>
            </a:r>
            <a:r>
              <a:rPr lang="tr-TR" sz="2000" err="1">
                <a:latin typeface="Times New Roman" panose="02020603050405020304" pitchFamily="18" charset="0"/>
                <a:cs typeface="Times New Roman" panose="02020603050405020304" pitchFamily="18" charset="0"/>
              </a:rPr>
              <a:t>Factor</a:t>
            </a:r>
            <a:r>
              <a:rPr lang="tr-TR" sz="2000">
                <a:latin typeface="Times New Roman" panose="02020603050405020304" pitchFamily="18" charset="0"/>
                <a:cs typeface="Times New Roman" panose="02020603050405020304" pitchFamily="18" charset="0"/>
              </a:rPr>
              <a:t>: 0.633] </a:t>
            </a:r>
            <a:r>
              <a:rPr lang="tr-TR" sz="2000" err="1">
                <a:latin typeface="Times New Roman" panose="02020603050405020304" pitchFamily="18" charset="0"/>
                <a:cs typeface="Times New Roman" panose="02020603050405020304" pitchFamily="18" charset="0"/>
              </a:rPr>
              <a:t>and</a:t>
            </a:r>
            <a:r>
              <a:rPr lang="tr-TR" sz="2000">
                <a:latin typeface="Times New Roman" panose="02020603050405020304" pitchFamily="18" charset="0"/>
                <a:cs typeface="Times New Roman" panose="02020603050405020304" pitchFamily="18" charset="0"/>
              </a:rPr>
              <a:t> </a:t>
            </a:r>
            <a:r>
              <a:rPr lang="tr-TR" sz="2000" err="1">
                <a:latin typeface="Times New Roman" panose="02020603050405020304" pitchFamily="18" charset="0"/>
                <a:cs typeface="Times New Roman" panose="02020603050405020304" pitchFamily="18" charset="0"/>
              </a:rPr>
              <a:t>Scopus</a:t>
            </a:r>
            <a:r>
              <a:rPr lang="tr-TR" sz="2000">
                <a:latin typeface="Times New Roman" panose="02020603050405020304" pitchFamily="18" charset="0"/>
                <a:cs typeface="Times New Roman" panose="02020603050405020304" pitchFamily="18" charset="0"/>
              </a:rPr>
              <a:t>.)</a:t>
            </a:r>
          </a:p>
          <a:p>
            <a:pPr>
              <a:lnSpc>
                <a:spcPts val="4174"/>
              </a:lnSpc>
            </a:pPr>
            <a:r>
              <a:rPr lang="tr-TR" sz="2000">
                <a:solidFill>
                  <a:srgbClr val="000000"/>
                </a:solidFill>
                <a:latin typeface="Times New Roman" panose="02020603050405020304" pitchFamily="18" charset="0"/>
                <a:ea typeface="Times New Roman MT"/>
                <a:cs typeface="Times New Roman" panose="02020603050405020304" pitchFamily="18" charset="0"/>
                <a:sym typeface="Times New Roman MT"/>
              </a:rPr>
              <a:t>2) </a:t>
            </a:r>
            <a:r>
              <a:rPr lang="tr-TR" sz="2000" b="0" i="0" err="1">
                <a:effectLst/>
                <a:latin typeface="Times New Roman" panose="02020603050405020304" pitchFamily="18" charset="0"/>
                <a:cs typeface="Times New Roman" panose="02020603050405020304" pitchFamily="18" charset="0"/>
              </a:rPr>
              <a:t>Min</a:t>
            </a:r>
            <a:r>
              <a:rPr lang="tr-TR" sz="2000" b="0" i="0">
                <a:effectLst/>
                <a:latin typeface="Times New Roman" panose="02020603050405020304" pitchFamily="18" charset="0"/>
                <a:cs typeface="Times New Roman" panose="02020603050405020304" pitchFamily="18" charset="0"/>
              </a:rPr>
              <a:t>, S., Kim, Y., </a:t>
            </a:r>
            <a:r>
              <a:rPr lang="tr-TR" sz="2000" b="0" i="0" err="1">
                <a:effectLst/>
                <a:latin typeface="Times New Roman" panose="02020603050405020304" pitchFamily="18" charset="0"/>
                <a:cs typeface="Times New Roman" panose="02020603050405020304" pitchFamily="18" charset="0"/>
              </a:rPr>
              <a:t>Ko</a:t>
            </a:r>
            <a:r>
              <a:rPr lang="tr-TR" sz="2000" b="0" i="0">
                <a:effectLst/>
                <a:latin typeface="Times New Roman" panose="02020603050405020304" pitchFamily="18" charset="0"/>
                <a:cs typeface="Times New Roman" panose="02020603050405020304" pitchFamily="18" charset="0"/>
              </a:rPr>
              <a:t>, K., </a:t>
            </a:r>
            <a:r>
              <a:rPr lang="tr-TR" sz="2000" b="0" i="0" err="1">
                <a:effectLst/>
                <a:latin typeface="Times New Roman" panose="02020603050405020304" pitchFamily="18" charset="0"/>
                <a:cs typeface="Times New Roman" panose="02020603050405020304" pitchFamily="18" charset="0"/>
              </a:rPr>
              <a:t>Seo</a:t>
            </a:r>
            <a:r>
              <a:rPr lang="tr-TR" sz="2000" b="0" i="0">
                <a:effectLst/>
                <a:latin typeface="Times New Roman" panose="02020603050405020304" pitchFamily="18" charset="0"/>
                <a:cs typeface="Times New Roman" panose="02020603050405020304" pitchFamily="18" charset="0"/>
              </a:rPr>
              <a:t>, B., </a:t>
            </a:r>
            <a:r>
              <a:rPr lang="tr-TR" sz="2000" b="0" i="0" err="1">
                <a:effectLst/>
                <a:latin typeface="Times New Roman" panose="02020603050405020304" pitchFamily="18" charset="0"/>
                <a:cs typeface="Times New Roman" panose="02020603050405020304" pitchFamily="18" charset="0"/>
              </a:rPr>
              <a:t>Cheong</a:t>
            </a:r>
            <a:r>
              <a:rPr lang="tr-TR" sz="2000" b="0" i="0">
                <a:effectLst/>
                <a:latin typeface="Times New Roman" panose="02020603050405020304" pitchFamily="18" charset="0"/>
                <a:cs typeface="Times New Roman" panose="02020603050405020304" pitchFamily="18" charset="0"/>
              </a:rPr>
              <a:t>, J., </a:t>
            </a:r>
            <a:r>
              <a:rPr lang="tr-TR" sz="2000" b="0" i="0" err="1">
                <a:effectLst/>
                <a:latin typeface="Times New Roman" panose="02020603050405020304" pitchFamily="18" charset="0"/>
                <a:cs typeface="Times New Roman" panose="02020603050405020304" pitchFamily="18" charset="0"/>
              </a:rPr>
              <a:t>Roh</a:t>
            </a:r>
            <a:r>
              <a:rPr lang="tr-TR" sz="2000" b="0" i="0">
                <a:effectLst/>
                <a:latin typeface="Times New Roman" panose="02020603050405020304" pitchFamily="18" charset="0"/>
                <a:cs typeface="Times New Roman" panose="02020603050405020304" pitchFamily="18" charset="0"/>
              </a:rPr>
              <a:t>, C., &amp; Hong, S. (2021). </a:t>
            </a:r>
            <a:r>
              <a:rPr lang="tr-TR" sz="2000" b="0" i="0" err="1">
                <a:effectLst/>
                <a:latin typeface="Times New Roman" panose="02020603050405020304" pitchFamily="18" charset="0"/>
                <a:cs typeface="Times New Roman" panose="02020603050405020304" pitchFamily="18" charset="0"/>
              </a:rPr>
              <a:t>Optimization</a:t>
            </a:r>
            <a:r>
              <a:rPr lang="tr-TR" sz="2000" b="0" i="0">
                <a:effectLst/>
                <a:latin typeface="Times New Roman" panose="02020603050405020304" pitchFamily="18" charset="0"/>
                <a:cs typeface="Times New Roman" panose="02020603050405020304" pitchFamily="18" charset="0"/>
              </a:rPr>
              <a:t> of </a:t>
            </a:r>
            <a:r>
              <a:rPr lang="tr-TR" sz="2000" b="0" i="0" err="1">
                <a:effectLst/>
                <a:latin typeface="Times New Roman" panose="02020603050405020304" pitchFamily="18" charset="0"/>
                <a:cs typeface="Times New Roman" panose="02020603050405020304" pitchFamily="18" charset="0"/>
              </a:rPr>
              <a:t>plastic</a:t>
            </a:r>
            <a:r>
              <a:rPr lang="tr-TR" sz="2000" b="0" i="0">
                <a:effectLst/>
                <a:latin typeface="Times New Roman" panose="02020603050405020304" pitchFamily="18" charset="0"/>
                <a:cs typeface="Times New Roman" panose="02020603050405020304" pitchFamily="18" charset="0"/>
              </a:rPr>
              <a:t> </a:t>
            </a:r>
            <a:r>
              <a:rPr lang="tr-TR" sz="2000" b="0" i="0" err="1">
                <a:effectLst/>
                <a:latin typeface="Times New Roman" panose="02020603050405020304" pitchFamily="18" charset="0"/>
                <a:cs typeface="Times New Roman" panose="02020603050405020304" pitchFamily="18" charset="0"/>
              </a:rPr>
              <a:t>scintillator</a:t>
            </a:r>
            <a:r>
              <a:rPr lang="tr-TR" sz="2000" b="0" i="0">
                <a:effectLst/>
                <a:latin typeface="Times New Roman" panose="02020603050405020304" pitchFamily="18" charset="0"/>
                <a:cs typeface="Times New Roman" panose="02020603050405020304" pitchFamily="18" charset="0"/>
              </a:rPr>
              <a:t> </a:t>
            </a:r>
            <a:r>
              <a:rPr lang="tr-TR" sz="2000" b="0" i="0" err="1">
                <a:effectLst/>
                <a:latin typeface="Times New Roman" panose="02020603050405020304" pitchFamily="18" charset="0"/>
                <a:cs typeface="Times New Roman" panose="02020603050405020304" pitchFamily="18" charset="0"/>
              </a:rPr>
              <a:t>for</a:t>
            </a:r>
            <a:r>
              <a:rPr lang="tr-TR" sz="2000" b="0" i="0">
                <a:effectLst/>
                <a:latin typeface="Times New Roman" panose="02020603050405020304" pitchFamily="18" charset="0"/>
                <a:cs typeface="Times New Roman" panose="02020603050405020304" pitchFamily="18" charset="0"/>
              </a:rPr>
              <a:t> </a:t>
            </a:r>
            <a:r>
              <a:rPr lang="tr-TR" sz="2000" b="0" i="0" err="1">
                <a:effectLst/>
                <a:latin typeface="Times New Roman" panose="02020603050405020304" pitchFamily="18" charset="0"/>
                <a:cs typeface="Times New Roman" panose="02020603050405020304" pitchFamily="18" charset="0"/>
              </a:rPr>
              <a:t>detection</a:t>
            </a:r>
            <a:r>
              <a:rPr lang="tr-TR" sz="2000" b="0" i="0">
                <a:effectLst/>
                <a:latin typeface="Times New Roman" panose="02020603050405020304" pitchFamily="18" charset="0"/>
                <a:cs typeface="Times New Roman" panose="02020603050405020304" pitchFamily="18" charset="0"/>
              </a:rPr>
              <a:t> of Gamma-</a:t>
            </a:r>
            <a:r>
              <a:rPr lang="tr-TR" sz="2000" b="0" i="0" err="1">
                <a:effectLst/>
                <a:latin typeface="Times New Roman" panose="02020603050405020304" pitchFamily="18" charset="0"/>
                <a:cs typeface="Times New Roman" panose="02020603050405020304" pitchFamily="18" charset="0"/>
              </a:rPr>
              <a:t>Rays</a:t>
            </a:r>
            <a:r>
              <a:rPr lang="tr-TR" sz="2000" b="0" i="0">
                <a:effectLst/>
                <a:latin typeface="Times New Roman" panose="02020603050405020304" pitchFamily="18" charset="0"/>
                <a:cs typeface="Times New Roman" panose="02020603050405020304" pitchFamily="18" charset="0"/>
              </a:rPr>
              <a:t>: </a:t>
            </a:r>
            <a:r>
              <a:rPr lang="tr-TR" sz="2000" b="0" i="0" err="1">
                <a:effectLst/>
                <a:latin typeface="Times New Roman" panose="02020603050405020304" pitchFamily="18" charset="0"/>
                <a:cs typeface="Times New Roman" panose="02020603050405020304" pitchFamily="18" charset="0"/>
              </a:rPr>
              <a:t>Simulation</a:t>
            </a:r>
            <a:r>
              <a:rPr lang="tr-TR" sz="2000" b="0" i="0">
                <a:effectLst/>
                <a:latin typeface="Times New Roman" panose="02020603050405020304" pitchFamily="18" charset="0"/>
                <a:cs typeface="Times New Roman" panose="02020603050405020304" pitchFamily="18" charset="0"/>
              </a:rPr>
              <a:t> </a:t>
            </a:r>
            <a:r>
              <a:rPr lang="tr-TR" sz="2000" b="0" i="0" err="1">
                <a:effectLst/>
                <a:latin typeface="Times New Roman" panose="02020603050405020304" pitchFamily="18" charset="0"/>
                <a:cs typeface="Times New Roman" panose="02020603050405020304" pitchFamily="18" charset="0"/>
              </a:rPr>
              <a:t>and</a:t>
            </a:r>
            <a:r>
              <a:rPr lang="tr-TR" sz="2000" b="0" i="0">
                <a:effectLst/>
                <a:latin typeface="Times New Roman" panose="02020603050405020304" pitchFamily="18" charset="0"/>
                <a:cs typeface="Times New Roman" panose="02020603050405020304" pitchFamily="18" charset="0"/>
              </a:rPr>
              <a:t> </a:t>
            </a:r>
            <a:r>
              <a:rPr lang="tr-TR" sz="2000" b="0" i="0" err="1">
                <a:effectLst/>
                <a:latin typeface="Times New Roman" panose="02020603050405020304" pitchFamily="18" charset="0"/>
                <a:cs typeface="Times New Roman" panose="02020603050405020304" pitchFamily="18" charset="0"/>
              </a:rPr>
              <a:t>experimental</a:t>
            </a:r>
            <a:r>
              <a:rPr lang="tr-TR" sz="2000" b="0" i="0">
                <a:effectLst/>
                <a:latin typeface="Times New Roman" panose="02020603050405020304" pitchFamily="18" charset="0"/>
                <a:cs typeface="Times New Roman" panose="02020603050405020304" pitchFamily="18" charset="0"/>
              </a:rPr>
              <a:t> </a:t>
            </a:r>
            <a:r>
              <a:rPr lang="tr-TR" sz="2000" b="0" i="0" err="1">
                <a:effectLst/>
                <a:latin typeface="Times New Roman" panose="02020603050405020304" pitchFamily="18" charset="0"/>
                <a:cs typeface="Times New Roman" panose="02020603050405020304" pitchFamily="18" charset="0"/>
              </a:rPr>
              <a:t>study</a:t>
            </a:r>
            <a:r>
              <a:rPr lang="tr-TR" sz="2000" b="0" i="0">
                <a:effectLst/>
                <a:latin typeface="Times New Roman" panose="02020603050405020304" pitchFamily="18" charset="0"/>
                <a:cs typeface="Times New Roman" panose="02020603050405020304" pitchFamily="18" charset="0"/>
              </a:rPr>
              <a:t>. </a:t>
            </a:r>
            <a:r>
              <a:rPr lang="tr-TR" sz="2000" b="0" i="0" err="1">
                <a:effectLst/>
                <a:latin typeface="Times New Roman" panose="02020603050405020304" pitchFamily="18" charset="0"/>
                <a:cs typeface="Times New Roman" panose="02020603050405020304" pitchFamily="18" charset="0"/>
              </a:rPr>
              <a:t>Chemosensors</a:t>
            </a:r>
            <a:r>
              <a:rPr lang="tr-TR" sz="2000" b="0" i="0">
                <a:effectLst/>
                <a:latin typeface="Times New Roman" panose="02020603050405020304" pitchFamily="18" charset="0"/>
                <a:cs typeface="Times New Roman" panose="02020603050405020304" pitchFamily="18" charset="0"/>
              </a:rPr>
              <a:t>, 9(9), 239.</a:t>
            </a:r>
          </a:p>
          <a:p>
            <a:pPr>
              <a:lnSpc>
                <a:spcPts val="4174"/>
              </a:lnSpc>
            </a:pPr>
            <a:r>
              <a:rPr lang="tr-TR" sz="2000">
                <a:latin typeface="Times New Roman" panose="02020603050405020304" pitchFamily="18" charset="0"/>
                <a:cs typeface="Times New Roman" panose="02020603050405020304" pitchFamily="18" charset="0"/>
              </a:rPr>
              <a:t>3) </a:t>
            </a:r>
            <a:r>
              <a:rPr lang="tr-TR" sz="2000" b="0" i="0">
                <a:effectLst/>
                <a:latin typeface="UICTFontTextStyleBody"/>
              </a:rPr>
              <a:t>A., </a:t>
            </a:r>
            <a:r>
              <a:rPr lang="tr-TR" sz="2000" b="0" i="0" err="1">
                <a:effectLst/>
                <a:latin typeface="UICTFontTextStyleBody"/>
              </a:rPr>
              <a:t>Zaffalon</a:t>
            </a:r>
            <a:r>
              <a:rPr lang="tr-TR" sz="2000" b="0" i="0">
                <a:effectLst/>
                <a:latin typeface="UICTFontTextStyleBody"/>
              </a:rPr>
              <a:t>, M. L., </a:t>
            </a:r>
            <a:r>
              <a:rPr lang="tr-TR" sz="2000" b="0" i="0" err="1">
                <a:effectLst/>
                <a:latin typeface="UICTFontTextStyleBody"/>
              </a:rPr>
              <a:t>Cova</a:t>
            </a:r>
            <a:r>
              <a:rPr lang="tr-TR" sz="2000" b="0" i="0">
                <a:effectLst/>
                <a:latin typeface="UICTFontTextStyleBody"/>
              </a:rPr>
              <a:t>, F., </a:t>
            </a:r>
            <a:r>
              <a:rPr lang="tr-TR" sz="2000" b="0" i="0" err="1">
                <a:effectLst/>
                <a:latin typeface="UICTFontTextStyleBody"/>
              </a:rPr>
              <a:t>Pinchetti</a:t>
            </a:r>
            <a:r>
              <a:rPr lang="tr-TR" sz="2000" b="0" i="0">
                <a:effectLst/>
                <a:latin typeface="UICTFontTextStyleBody"/>
              </a:rPr>
              <a:t>, V., </a:t>
            </a:r>
            <a:r>
              <a:rPr lang="tr-TR" sz="2000" b="0" i="0" err="1">
                <a:effectLst/>
                <a:latin typeface="UICTFontTextStyleBody"/>
              </a:rPr>
              <a:t>Khan</a:t>
            </a:r>
            <a:r>
              <a:rPr lang="tr-TR" sz="2000" b="0" i="0">
                <a:effectLst/>
                <a:latin typeface="UICTFontTextStyleBody"/>
              </a:rPr>
              <a:t>, A. H., </a:t>
            </a:r>
            <a:r>
              <a:rPr lang="tr-TR" sz="2000" b="0" i="0" err="1">
                <a:effectLst/>
                <a:latin typeface="UICTFontTextStyleBody"/>
              </a:rPr>
              <a:t>Carulli</a:t>
            </a:r>
            <a:r>
              <a:rPr lang="tr-TR" sz="2000" b="0" i="0">
                <a:effectLst/>
                <a:latin typeface="UICTFontTextStyleBody"/>
              </a:rPr>
              <a:t>, F., </a:t>
            </a:r>
            <a:r>
              <a:rPr lang="tr-TR" sz="2000" b="0" i="0" err="1">
                <a:effectLst/>
                <a:latin typeface="UICTFontTextStyleBody"/>
              </a:rPr>
              <a:t>Brescia</a:t>
            </a:r>
            <a:r>
              <a:rPr lang="tr-TR" sz="2000" b="0" i="0">
                <a:effectLst/>
                <a:latin typeface="UICTFontTextStyleBody"/>
              </a:rPr>
              <a:t>, R., </a:t>
            </a:r>
            <a:r>
              <a:rPr lang="tr-TR" sz="2000" b="0" i="0" err="1">
                <a:effectLst/>
                <a:latin typeface="UICTFontTextStyleBody"/>
              </a:rPr>
              <a:t>Meinardi</a:t>
            </a:r>
            <a:r>
              <a:rPr lang="tr-TR" sz="2000" b="0" i="0">
                <a:effectLst/>
                <a:latin typeface="UICTFontTextStyleBody"/>
              </a:rPr>
              <a:t>, F., </a:t>
            </a:r>
            <a:r>
              <a:rPr lang="tr-TR" sz="2000" b="0" i="0" err="1">
                <a:effectLst/>
                <a:latin typeface="UICTFontTextStyleBody"/>
              </a:rPr>
              <a:t>Moreels</a:t>
            </a:r>
            <a:r>
              <a:rPr lang="tr-TR" sz="2000" b="0" i="0">
                <a:effectLst/>
                <a:latin typeface="UICTFontTextStyleBody"/>
              </a:rPr>
              <a:t>, I., &amp; </a:t>
            </a:r>
            <a:r>
              <a:rPr lang="tr-TR" sz="2000" b="0" i="0" err="1">
                <a:effectLst/>
                <a:latin typeface="UICTFontTextStyleBody"/>
              </a:rPr>
              <a:t>Brovelli</a:t>
            </a:r>
            <a:r>
              <a:rPr lang="tr-TR" sz="2000" b="0" i="0">
                <a:effectLst/>
                <a:latin typeface="UICTFontTextStyleBody"/>
              </a:rPr>
              <a:t>, S. (2022). Optical </a:t>
            </a:r>
            <a:r>
              <a:rPr lang="tr-TR" sz="2000" b="0" i="0" err="1">
                <a:effectLst/>
                <a:latin typeface="UICTFontTextStyleBody"/>
              </a:rPr>
              <a:t>and</a:t>
            </a:r>
            <a:r>
              <a:rPr lang="tr-TR" sz="2000" b="0" i="0">
                <a:effectLst/>
                <a:latin typeface="UICTFontTextStyleBody"/>
              </a:rPr>
              <a:t> </a:t>
            </a:r>
            <a:r>
              <a:rPr lang="tr-TR" sz="2000" b="0" i="0" err="1">
                <a:effectLst/>
                <a:latin typeface="UICTFontTextStyleBody"/>
              </a:rPr>
              <a:t>scintillation</a:t>
            </a:r>
            <a:r>
              <a:rPr lang="tr-TR" sz="2000" b="0" i="0">
                <a:effectLst/>
                <a:latin typeface="UICTFontTextStyleBody"/>
              </a:rPr>
              <a:t> </a:t>
            </a:r>
            <a:r>
              <a:rPr lang="tr-TR" sz="2000" b="0" i="0" err="1">
                <a:effectLst/>
                <a:latin typeface="UICTFontTextStyleBody"/>
              </a:rPr>
              <a:t>properties</a:t>
            </a:r>
            <a:r>
              <a:rPr lang="tr-TR" sz="2000" b="0" i="0">
                <a:effectLst/>
                <a:latin typeface="UICTFontTextStyleBody"/>
              </a:rPr>
              <a:t> of </a:t>
            </a:r>
            <a:r>
              <a:rPr lang="tr-TR" sz="2000" b="0" i="0" err="1">
                <a:effectLst/>
                <a:latin typeface="UICTFontTextStyleBody"/>
              </a:rPr>
              <a:t>record-efficiency</a:t>
            </a:r>
            <a:r>
              <a:rPr lang="tr-TR" sz="2000" b="0" i="0">
                <a:effectLst/>
                <a:latin typeface="UICTFontTextStyleBody"/>
              </a:rPr>
              <a:t> </a:t>
            </a:r>
            <a:r>
              <a:rPr lang="tr-TR" sz="2000" b="0" i="0" err="1">
                <a:effectLst/>
                <a:latin typeface="UICTFontTextStyleBody"/>
              </a:rPr>
              <a:t>CdTe</a:t>
            </a:r>
            <a:r>
              <a:rPr lang="tr-TR" sz="2000" b="0" i="0">
                <a:effectLst/>
                <a:latin typeface="UICTFontTextStyleBody"/>
              </a:rPr>
              <a:t> </a:t>
            </a:r>
            <a:r>
              <a:rPr lang="tr-TR" sz="2000" b="0" i="0" err="1">
                <a:effectLst/>
                <a:latin typeface="UICTFontTextStyleBody"/>
              </a:rPr>
              <a:t>nanoplatelets</a:t>
            </a:r>
            <a:r>
              <a:rPr lang="tr-TR" sz="2000" b="0" i="0">
                <a:effectLst/>
                <a:latin typeface="UICTFontTextStyleBody"/>
              </a:rPr>
              <a:t> </a:t>
            </a:r>
            <a:r>
              <a:rPr lang="tr-TR" sz="2000" b="0" i="0" err="1">
                <a:effectLst/>
                <a:latin typeface="UICTFontTextStyleBody"/>
              </a:rPr>
              <a:t>toward</a:t>
            </a:r>
            <a:r>
              <a:rPr lang="tr-TR" sz="2000" b="0" i="0">
                <a:effectLst/>
                <a:latin typeface="UICTFontTextStyleBody"/>
              </a:rPr>
              <a:t> </a:t>
            </a:r>
            <a:r>
              <a:rPr lang="tr-TR" sz="2000" b="0" i="0" err="1">
                <a:effectLst/>
                <a:latin typeface="UICTFontTextStyleBody"/>
              </a:rPr>
              <a:t>radiation</a:t>
            </a:r>
            <a:r>
              <a:rPr lang="tr-TR" sz="2000" b="0" i="0">
                <a:effectLst/>
                <a:latin typeface="UICTFontTextStyleBody"/>
              </a:rPr>
              <a:t> </a:t>
            </a:r>
            <a:r>
              <a:rPr lang="tr-TR" sz="2000" b="0" i="0" err="1">
                <a:effectLst/>
                <a:latin typeface="UICTFontTextStyleBody"/>
              </a:rPr>
              <a:t>detection</a:t>
            </a:r>
            <a:r>
              <a:rPr lang="tr-TR" sz="2000" b="0" i="0">
                <a:effectLst/>
                <a:latin typeface="UICTFontTextStyleBody"/>
              </a:rPr>
              <a:t> </a:t>
            </a:r>
            <a:r>
              <a:rPr lang="tr-TR" sz="2000" b="0" i="0" err="1">
                <a:effectLst/>
                <a:latin typeface="UICTFontTextStyleBody"/>
              </a:rPr>
              <a:t>applications</a:t>
            </a:r>
            <a:r>
              <a:rPr lang="tr-TR" sz="2000" b="0" i="0">
                <a:effectLst/>
                <a:latin typeface="UICTFontTextStyleBody"/>
              </a:rPr>
              <a:t>. Nano </a:t>
            </a:r>
            <a:r>
              <a:rPr lang="tr-TR" sz="2000" b="0" i="0" err="1">
                <a:effectLst/>
                <a:latin typeface="UICTFontTextStyleBody"/>
              </a:rPr>
              <a:t>Letters</a:t>
            </a:r>
            <a:r>
              <a:rPr lang="tr-TR" sz="2000" b="0" i="0">
                <a:effectLst/>
                <a:latin typeface="UICTFontTextStyleBody"/>
              </a:rPr>
              <a:t>, 22(22)</a:t>
            </a:r>
            <a:endParaRPr lang="tr-TR" sz="2000">
              <a:effectLst/>
              <a:latin typeface=".AppleSystemUIFont"/>
            </a:endParaRPr>
          </a:p>
          <a:p>
            <a:pPr>
              <a:lnSpc>
                <a:spcPts val="4174"/>
              </a:lnSpc>
            </a:pPr>
            <a:r>
              <a:rPr lang="tr-TR" sz="2000">
                <a:effectLst/>
                <a:latin typeface="Times New Roman" panose="02020603050405020304" pitchFamily="18" charset="0"/>
                <a:cs typeface="Times New Roman" panose="02020603050405020304" pitchFamily="18" charset="0"/>
              </a:rPr>
              <a:t>4)</a:t>
            </a:r>
            <a:r>
              <a:rPr lang="tr-TR" sz="2000" b="0" i="0">
                <a:effectLst/>
                <a:latin typeface="UICTFontTextStyleBody"/>
              </a:rPr>
              <a:t> Chen, W.-L., &amp; </a:t>
            </a:r>
            <a:r>
              <a:rPr lang="tr-TR" sz="2000" b="0" i="0" err="1">
                <a:effectLst/>
                <a:latin typeface="UICTFontTextStyleBody"/>
              </a:rPr>
              <a:t>Sheu</a:t>
            </a:r>
            <a:r>
              <a:rPr lang="tr-TR" sz="2000" b="0" i="0">
                <a:effectLst/>
                <a:latin typeface="UICTFontTextStyleBody"/>
              </a:rPr>
              <a:t>, R.-J. (2018). </a:t>
            </a:r>
            <a:r>
              <a:rPr lang="tr-TR" sz="2000" b="0" i="0" err="1">
                <a:effectLst/>
                <a:latin typeface="UICTFontTextStyleBody"/>
              </a:rPr>
              <a:t>Studies</a:t>
            </a:r>
            <a:r>
              <a:rPr lang="tr-TR" sz="2000" b="0" i="0">
                <a:effectLst/>
                <a:latin typeface="UICTFontTextStyleBody"/>
              </a:rPr>
              <a:t> of </a:t>
            </a:r>
            <a:r>
              <a:rPr lang="tr-TR" sz="2000" b="0" i="0" err="1">
                <a:effectLst/>
                <a:latin typeface="UICTFontTextStyleBody"/>
              </a:rPr>
              <a:t>cosmic</a:t>
            </a:r>
            <a:r>
              <a:rPr lang="tr-TR" sz="2000" b="0" i="0">
                <a:effectLst/>
                <a:latin typeface="UICTFontTextStyleBody"/>
              </a:rPr>
              <a:t>-ray </a:t>
            </a:r>
            <a:r>
              <a:rPr lang="tr-TR" sz="2000" b="0" i="0" err="1">
                <a:effectLst/>
                <a:latin typeface="UICTFontTextStyleBody"/>
              </a:rPr>
              <a:t>muons</a:t>
            </a:r>
            <a:r>
              <a:rPr lang="tr-TR" sz="2000" b="0" i="0">
                <a:effectLst/>
                <a:latin typeface="UICTFontTextStyleBody"/>
              </a:rPr>
              <a:t> </a:t>
            </a:r>
            <a:r>
              <a:rPr lang="tr-TR" sz="2000" b="0" i="0" err="1">
                <a:effectLst/>
                <a:latin typeface="UICTFontTextStyleBody"/>
              </a:rPr>
              <a:t>and</a:t>
            </a:r>
            <a:r>
              <a:rPr lang="tr-TR" sz="2000" b="0" i="0">
                <a:effectLst/>
                <a:latin typeface="UICTFontTextStyleBody"/>
              </a:rPr>
              <a:t> </a:t>
            </a:r>
            <a:r>
              <a:rPr lang="tr-TR" sz="2000" b="0" i="0" err="1">
                <a:effectLst/>
                <a:latin typeface="UICTFontTextStyleBody"/>
              </a:rPr>
              <a:t>neutrons</a:t>
            </a:r>
            <a:r>
              <a:rPr lang="tr-TR" sz="2000" b="0" i="0">
                <a:effectLst/>
                <a:latin typeface="UICTFontTextStyleBody"/>
              </a:rPr>
              <a:t> in a </a:t>
            </a:r>
            <a:r>
              <a:rPr lang="tr-TR" sz="2000" b="0" i="0" err="1">
                <a:effectLst/>
                <a:latin typeface="UICTFontTextStyleBody"/>
              </a:rPr>
              <a:t>five-story</a:t>
            </a:r>
            <a:r>
              <a:rPr lang="tr-TR" sz="2000" b="0" i="0">
                <a:effectLst/>
                <a:latin typeface="UICTFontTextStyleBody"/>
              </a:rPr>
              <a:t> </a:t>
            </a:r>
            <a:r>
              <a:rPr lang="tr-TR" sz="2000" b="0" i="0" err="1">
                <a:effectLst/>
                <a:latin typeface="UICTFontTextStyleBody"/>
              </a:rPr>
              <a:t>concrete</a:t>
            </a:r>
            <a:r>
              <a:rPr lang="tr-TR" sz="2000" b="0" i="0">
                <a:effectLst/>
                <a:latin typeface="UICTFontTextStyleBody"/>
              </a:rPr>
              <a:t> </a:t>
            </a:r>
            <a:r>
              <a:rPr lang="tr-TR" sz="2000" b="0" i="0" err="1">
                <a:effectLst/>
                <a:latin typeface="UICTFontTextStyleBody"/>
              </a:rPr>
              <a:t>building</a:t>
            </a:r>
            <a:r>
              <a:rPr lang="tr-TR" sz="2000" b="0" i="0">
                <a:effectLst/>
                <a:latin typeface="UICTFontTextStyleBody"/>
              </a:rPr>
              <a:t>. </a:t>
            </a:r>
            <a:r>
              <a:rPr lang="tr-TR" sz="2000" b="0" i="0" err="1">
                <a:effectLst/>
                <a:latin typeface="UICTFontTextStyleBody"/>
              </a:rPr>
              <a:t>Radiation</a:t>
            </a:r>
            <a:r>
              <a:rPr lang="tr-TR" sz="2000" b="0" i="0">
                <a:effectLst/>
                <a:latin typeface="UICTFontTextStyleBody"/>
              </a:rPr>
              <a:t> </a:t>
            </a:r>
            <a:r>
              <a:rPr lang="tr-TR" sz="2000" b="0" i="0" err="1">
                <a:effectLst/>
                <a:latin typeface="UICTFontTextStyleBody"/>
              </a:rPr>
              <a:t>Protection</a:t>
            </a:r>
            <a:r>
              <a:rPr lang="tr-TR" sz="2000" b="0" i="0">
                <a:effectLst/>
                <a:latin typeface="UICTFontTextStyleBody"/>
              </a:rPr>
              <a:t> </a:t>
            </a:r>
            <a:r>
              <a:rPr lang="tr-TR" sz="2000" b="0" i="0" err="1">
                <a:effectLst/>
                <a:latin typeface="UICTFontTextStyleBody"/>
              </a:rPr>
              <a:t>Dosimetry</a:t>
            </a:r>
            <a:r>
              <a:rPr lang="tr-TR" sz="2000" b="0" i="0">
                <a:effectLst/>
                <a:latin typeface="UICTFontTextStyleBody"/>
              </a:rPr>
              <a:t>, 179(3), 233–243.</a:t>
            </a:r>
            <a:endParaRPr lang="tr-TR" sz="2000">
              <a:effectLst/>
              <a:latin typeface=".AppleSystemUIFont"/>
            </a:endParaRPr>
          </a:p>
          <a:p>
            <a:pPr>
              <a:lnSpc>
                <a:spcPts val="4174"/>
              </a:lnSpc>
            </a:pPr>
            <a:r>
              <a:rPr lang="tr-TR" sz="2000">
                <a:effectLst/>
                <a:latin typeface="Times New Roman" panose="02020603050405020304" pitchFamily="18" charset="0"/>
                <a:cs typeface="Times New Roman" panose="02020603050405020304" pitchFamily="18" charset="0"/>
              </a:rPr>
              <a:t>5) </a:t>
            </a:r>
            <a:r>
              <a:rPr lang="tr-TR" sz="2000" b="0" i="0" err="1">
                <a:effectLst/>
                <a:latin typeface="UICTFontTextStyleBody"/>
              </a:rPr>
              <a:t>Shevelev</a:t>
            </a:r>
            <a:r>
              <a:rPr lang="tr-TR" sz="2000" b="0" i="0">
                <a:effectLst/>
                <a:latin typeface="UICTFontTextStyleBody"/>
              </a:rPr>
              <a:t>, V. S., &amp; </a:t>
            </a:r>
            <a:r>
              <a:rPr lang="tr-TR" sz="2000" b="0" i="0" err="1">
                <a:effectLst/>
                <a:latin typeface="UICTFontTextStyleBody"/>
              </a:rPr>
              <a:t>Ishchenko</a:t>
            </a:r>
            <a:r>
              <a:rPr lang="tr-TR" sz="2000" b="0" i="0">
                <a:effectLst/>
                <a:latin typeface="UICTFontTextStyleBody"/>
              </a:rPr>
              <a:t>, A. V. (2021). Optical </a:t>
            </a:r>
            <a:r>
              <a:rPr lang="tr-TR" sz="2000" b="0" i="0" err="1">
                <a:effectLst/>
                <a:latin typeface="UICTFontTextStyleBody"/>
              </a:rPr>
              <a:t>and</a:t>
            </a:r>
            <a:r>
              <a:rPr lang="tr-TR" sz="2000" b="0" i="0">
                <a:effectLst/>
                <a:latin typeface="UICTFontTextStyleBody"/>
              </a:rPr>
              <a:t> </a:t>
            </a:r>
            <a:r>
              <a:rPr lang="tr-TR" sz="2000" b="0" i="0" err="1">
                <a:effectLst/>
                <a:latin typeface="UICTFontTextStyleBody"/>
              </a:rPr>
              <a:t>scintillation</a:t>
            </a:r>
            <a:r>
              <a:rPr lang="tr-TR" sz="2000" b="0" i="0">
                <a:effectLst/>
                <a:latin typeface="UICTFontTextStyleBody"/>
              </a:rPr>
              <a:t> </a:t>
            </a:r>
            <a:r>
              <a:rPr lang="tr-TR" sz="2000" b="0" i="0" err="1">
                <a:effectLst/>
                <a:latin typeface="UICTFontTextStyleBody"/>
              </a:rPr>
              <a:t>properties</a:t>
            </a:r>
            <a:r>
              <a:rPr lang="tr-TR" sz="2000" b="0" i="0">
                <a:effectLst/>
                <a:latin typeface="UICTFontTextStyleBody"/>
              </a:rPr>
              <a:t> of </a:t>
            </a:r>
            <a:r>
              <a:rPr lang="tr-TR" sz="2000" b="0" i="0" err="1">
                <a:effectLst/>
                <a:latin typeface="UICTFontTextStyleBody"/>
              </a:rPr>
              <a:t>new</a:t>
            </a:r>
            <a:r>
              <a:rPr lang="tr-TR" sz="2000" b="0" i="0">
                <a:effectLst/>
                <a:latin typeface="UICTFontTextStyleBody"/>
              </a:rPr>
              <a:t> </a:t>
            </a:r>
            <a:r>
              <a:rPr lang="tr-TR" sz="2000" b="0" i="0" err="1">
                <a:effectLst/>
                <a:latin typeface="UICTFontTextStyleBody"/>
              </a:rPr>
              <a:t>polyurethane</a:t>
            </a:r>
            <a:r>
              <a:rPr lang="tr-TR" sz="2000" b="0" i="0">
                <a:effectLst/>
                <a:latin typeface="UICTFontTextStyleBody"/>
              </a:rPr>
              <a:t> </a:t>
            </a:r>
            <a:r>
              <a:rPr lang="tr-TR" sz="2000" b="0" i="0" err="1">
                <a:effectLst/>
                <a:latin typeface="UICTFontTextStyleBody"/>
              </a:rPr>
              <a:t>plastic</a:t>
            </a:r>
            <a:r>
              <a:rPr lang="tr-TR" sz="2000" b="0" i="0">
                <a:effectLst/>
                <a:latin typeface="UICTFontTextStyleBody"/>
              </a:rPr>
              <a:t> </a:t>
            </a:r>
            <a:r>
              <a:rPr lang="tr-TR" sz="2000" b="0" i="0" err="1">
                <a:effectLst/>
                <a:latin typeface="UICTFontTextStyleBody"/>
              </a:rPr>
              <a:t>scintillator</a:t>
            </a:r>
            <a:r>
              <a:rPr lang="tr-TR" sz="2000" b="0" i="0">
                <a:effectLst/>
                <a:latin typeface="UICTFontTextStyleBody"/>
              </a:rPr>
              <a:t> </a:t>
            </a:r>
            <a:r>
              <a:rPr lang="tr-TR" sz="2000" b="0" i="0" err="1">
                <a:effectLst/>
                <a:latin typeface="UICTFontTextStyleBody"/>
              </a:rPr>
              <a:t>with</a:t>
            </a:r>
            <a:r>
              <a:rPr lang="tr-TR" sz="2000" b="0" i="0">
                <a:effectLst/>
                <a:latin typeface="UICTFontTextStyleBody"/>
              </a:rPr>
              <a:t> PPO </a:t>
            </a:r>
            <a:r>
              <a:rPr lang="tr-TR" sz="2000" b="0" i="0" err="1">
                <a:effectLst/>
                <a:latin typeface="UICTFontTextStyleBody"/>
              </a:rPr>
              <a:t>and</a:t>
            </a:r>
            <a:r>
              <a:rPr lang="tr-TR" sz="2000" b="0" i="0">
                <a:effectLst/>
                <a:latin typeface="UICTFontTextStyleBody"/>
              </a:rPr>
              <a:t> POPOP. </a:t>
            </a:r>
            <a:r>
              <a:rPr lang="tr-TR" sz="2000" b="0" i="0" err="1">
                <a:effectLst/>
                <a:latin typeface="UICTFontTextStyleBody"/>
              </a:rPr>
              <a:t>Journal</a:t>
            </a:r>
            <a:r>
              <a:rPr lang="tr-TR" sz="2000" b="0" i="0">
                <a:effectLst/>
                <a:latin typeface="UICTFontTextStyleBody"/>
              </a:rPr>
              <a:t> of </a:t>
            </a:r>
            <a:r>
              <a:rPr lang="tr-TR" sz="2000" b="0" i="0" err="1">
                <a:effectLst/>
                <a:latin typeface="UICTFontTextStyleBody"/>
              </a:rPr>
              <a:t>Physics</a:t>
            </a:r>
            <a:r>
              <a:rPr lang="tr-TR" sz="2000" b="0" i="0">
                <a:effectLst/>
                <a:latin typeface="UICTFontTextStyleBody"/>
              </a:rPr>
              <a:t>: Conference Series, 1777(1), 012032.</a:t>
            </a:r>
            <a:endParaRPr lang="tr-TR" sz="2000">
              <a:effectLst/>
              <a:latin typeface=".AppleSystemUIFont"/>
            </a:endParaRPr>
          </a:p>
          <a:p>
            <a:pPr>
              <a:lnSpc>
                <a:spcPts val="4174"/>
              </a:lnSpc>
            </a:pPr>
            <a:r>
              <a:rPr lang="tr-TR" sz="2000">
                <a:effectLst/>
                <a:latin typeface="Times New Roman" panose="02020603050405020304" pitchFamily="18" charset="0"/>
                <a:cs typeface="Times New Roman" panose="02020603050405020304" pitchFamily="18" charset="0"/>
              </a:rPr>
              <a:t>6) </a:t>
            </a:r>
            <a:r>
              <a:rPr lang="tr-TR" sz="2000" b="0" i="0" err="1">
                <a:effectLst/>
                <a:latin typeface="UICTFontTextStyleBody"/>
              </a:rPr>
              <a:t>Flores-Pacheco</a:t>
            </a:r>
            <a:r>
              <a:rPr lang="tr-TR" sz="2000" b="0" i="0">
                <a:effectLst/>
                <a:latin typeface="UICTFontTextStyleBody"/>
              </a:rPr>
              <a:t>, A., </a:t>
            </a:r>
            <a:r>
              <a:rPr lang="tr-TR" sz="2000" b="0" i="0" err="1">
                <a:effectLst/>
                <a:latin typeface="UICTFontTextStyleBody"/>
              </a:rPr>
              <a:t>Sánchez-Zeferino</a:t>
            </a:r>
            <a:r>
              <a:rPr lang="tr-TR" sz="2000" b="0" i="0">
                <a:effectLst/>
                <a:latin typeface="UICTFontTextStyleBody"/>
              </a:rPr>
              <a:t>, R., </a:t>
            </a:r>
            <a:r>
              <a:rPr lang="tr-TR" sz="2000" b="0" i="0" err="1">
                <a:effectLst/>
                <a:latin typeface="UICTFontTextStyleBody"/>
              </a:rPr>
              <a:t>Saavedra-Rodríguez</a:t>
            </a:r>
            <a:r>
              <a:rPr lang="tr-TR" sz="2000" b="0" i="0">
                <a:effectLst/>
                <a:latin typeface="UICTFontTextStyleBody"/>
              </a:rPr>
              <a:t>, G., </a:t>
            </a:r>
            <a:r>
              <a:rPr lang="tr-TR" sz="2000" b="0" i="0" err="1">
                <a:effectLst/>
                <a:latin typeface="UICTFontTextStyleBody"/>
              </a:rPr>
              <a:t>Contreras-Rascón</a:t>
            </a:r>
            <a:r>
              <a:rPr lang="tr-TR" sz="2000" b="0" i="0">
                <a:effectLst/>
                <a:latin typeface="UICTFontTextStyleBody"/>
              </a:rPr>
              <a:t>, J. I., </a:t>
            </a:r>
            <a:r>
              <a:rPr lang="tr-TR" sz="2000" b="0" i="0" err="1">
                <a:effectLst/>
                <a:latin typeface="UICTFontTextStyleBody"/>
              </a:rPr>
              <a:t>Díaz-Reyes</a:t>
            </a:r>
            <a:r>
              <a:rPr lang="tr-TR" sz="2000" b="0" i="0">
                <a:effectLst/>
                <a:latin typeface="UICTFontTextStyleBody"/>
              </a:rPr>
              <a:t>, J., &amp; </a:t>
            </a:r>
            <a:r>
              <a:rPr lang="tr-TR" sz="2000" b="0" i="0" err="1">
                <a:effectLst/>
                <a:latin typeface="UICTFontTextStyleBody"/>
              </a:rPr>
              <a:t>Álvarez-Ramos</a:t>
            </a:r>
            <a:r>
              <a:rPr lang="tr-TR" sz="2000" b="0" i="0">
                <a:effectLst/>
                <a:latin typeface="UICTFontTextStyleBody"/>
              </a:rPr>
              <a:t>, M. E. (2021). </a:t>
            </a:r>
            <a:r>
              <a:rPr lang="tr-TR" sz="2000" b="0" i="0" err="1">
                <a:effectLst/>
                <a:latin typeface="UICTFontTextStyleBody"/>
              </a:rPr>
              <a:t>Enhanced</a:t>
            </a:r>
            <a:r>
              <a:rPr lang="tr-TR" sz="2000" b="0" i="0">
                <a:effectLst/>
                <a:latin typeface="UICTFontTextStyleBody"/>
              </a:rPr>
              <a:t> </a:t>
            </a:r>
            <a:r>
              <a:rPr lang="tr-TR" sz="2000" b="0" i="0" err="1">
                <a:effectLst/>
                <a:latin typeface="UICTFontTextStyleBody"/>
              </a:rPr>
              <a:t>Stokes-shift</a:t>
            </a:r>
            <a:r>
              <a:rPr lang="tr-TR" sz="2000" b="0" i="0">
                <a:effectLst/>
                <a:latin typeface="UICTFontTextStyleBody"/>
              </a:rPr>
              <a:t> </a:t>
            </a:r>
            <a:r>
              <a:rPr lang="tr-TR" sz="2000" b="0" i="0" err="1">
                <a:effectLst/>
                <a:latin typeface="UICTFontTextStyleBody"/>
              </a:rPr>
              <a:t>and</a:t>
            </a:r>
            <a:r>
              <a:rPr lang="tr-TR" sz="2000" b="0" i="0">
                <a:effectLst/>
                <a:latin typeface="UICTFontTextStyleBody"/>
              </a:rPr>
              <a:t> </a:t>
            </a:r>
            <a:r>
              <a:rPr lang="tr-TR" sz="2000" b="0" i="0" err="1">
                <a:effectLst/>
                <a:latin typeface="UICTFontTextStyleBody"/>
              </a:rPr>
              <a:t>dispersibility</a:t>
            </a:r>
            <a:r>
              <a:rPr lang="tr-TR" sz="2000" b="0" i="0">
                <a:effectLst/>
                <a:latin typeface="UICTFontTextStyleBody"/>
              </a:rPr>
              <a:t> in </a:t>
            </a:r>
            <a:r>
              <a:rPr lang="tr-TR" sz="2000" b="0" i="0" err="1">
                <a:effectLst/>
                <a:latin typeface="UICTFontTextStyleBody"/>
              </a:rPr>
              <a:t>non</a:t>
            </a:r>
            <a:r>
              <a:rPr lang="tr-TR" sz="2000" b="0" i="0">
                <a:effectLst/>
                <a:latin typeface="UICTFontTextStyleBody"/>
              </a:rPr>
              <a:t>-polar PMMA solvent of </a:t>
            </a:r>
            <a:r>
              <a:rPr lang="tr-TR" sz="2000" b="0" i="0" err="1">
                <a:effectLst/>
                <a:latin typeface="UICTFontTextStyleBody"/>
              </a:rPr>
              <a:t>CdTe</a:t>
            </a:r>
            <a:r>
              <a:rPr lang="tr-TR" sz="2000" b="0" i="0">
                <a:effectLst/>
                <a:latin typeface="UICTFontTextStyleBody"/>
              </a:rPr>
              <a:t> </a:t>
            </a:r>
            <a:r>
              <a:rPr lang="tr-TR" sz="2000" b="0" i="0" err="1">
                <a:effectLst/>
                <a:latin typeface="UICTFontTextStyleBody"/>
              </a:rPr>
              <a:t>quantum</a:t>
            </a:r>
            <a:r>
              <a:rPr lang="tr-TR" sz="2000" b="0" i="0">
                <a:effectLst/>
                <a:latin typeface="UICTFontTextStyleBody"/>
              </a:rPr>
              <a:t> </a:t>
            </a:r>
            <a:r>
              <a:rPr lang="tr-TR" sz="2000" b="0" i="0" err="1">
                <a:effectLst/>
                <a:latin typeface="UICTFontTextStyleBody"/>
              </a:rPr>
              <a:t>dots</a:t>
            </a:r>
            <a:r>
              <a:rPr lang="tr-TR" sz="2000" b="0" i="0">
                <a:effectLst/>
                <a:latin typeface="UICTFontTextStyleBody"/>
              </a:rPr>
              <a:t> </a:t>
            </a:r>
            <a:r>
              <a:rPr lang="tr-TR" sz="2000" b="0" i="0" err="1">
                <a:effectLst/>
                <a:latin typeface="UICTFontTextStyleBody"/>
              </a:rPr>
              <a:t>by</a:t>
            </a:r>
            <a:r>
              <a:rPr lang="tr-TR" sz="2000" b="0" i="0">
                <a:effectLst/>
                <a:latin typeface="UICTFontTextStyleBody"/>
              </a:rPr>
              <a:t> </a:t>
            </a:r>
            <a:r>
              <a:rPr lang="tr-TR" sz="2000" b="0" i="0" err="1">
                <a:effectLst/>
                <a:latin typeface="UICTFontTextStyleBody"/>
              </a:rPr>
              <a:t>silica</a:t>
            </a:r>
            <a:r>
              <a:rPr lang="tr-TR" sz="2000" b="0" i="0">
                <a:effectLst/>
                <a:latin typeface="UICTFontTextStyleBody"/>
              </a:rPr>
              <a:t> </a:t>
            </a:r>
            <a:r>
              <a:rPr lang="tr-TR" sz="2000" b="0" i="0" err="1">
                <a:effectLst/>
                <a:latin typeface="UICTFontTextStyleBody"/>
              </a:rPr>
              <a:t>coating</a:t>
            </a:r>
            <a:r>
              <a:rPr lang="tr-TR" sz="2000" b="0" i="0">
                <a:effectLst/>
                <a:latin typeface="UICTFontTextStyleBody"/>
              </a:rPr>
              <a:t>. </a:t>
            </a:r>
            <a:r>
              <a:rPr lang="tr-TR" sz="2000" b="0" i="0" err="1">
                <a:effectLst/>
                <a:latin typeface="UICTFontTextStyleBody"/>
              </a:rPr>
              <a:t>Chemical</a:t>
            </a:r>
            <a:r>
              <a:rPr lang="tr-TR" sz="2000" b="0" i="0">
                <a:effectLst/>
                <a:latin typeface="UICTFontTextStyleBody"/>
              </a:rPr>
              <a:t> </a:t>
            </a:r>
            <a:r>
              <a:rPr lang="tr-TR" sz="2000" b="0" i="0" err="1">
                <a:effectLst/>
                <a:latin typeface="UICTFontTextStyleBody"/>
              </a:rPr>
              <a:t>Physics</a:t>
            </a:r>
            <a:r>
              <a:rPr lang="tr-TR" sz="2000" b="0" i="0">
                <a:effectLst/>
                <a:latin typeface="UICTFontTextStyleBody"/>
              </a:rPr>
              <a:t>, 544, 111102. </a:t>
            </a:r>
            <a:endParaRPr lang="tr-TR" sz="2000">
              <a:effectLst/>
              <a:latin typeface=".AppleSystemUIFont"/>
            </a:endParaRPr>
          </a:p>
          <a:p>
            <a:pPr>
              <a:lnSpc>
                <a:spcPts val="4174"/>
              </a:lnSpc>
            </a:pPr>
            <a:endParaRPr lang="tr-TR" sz="2000">
              <a:effectLst/>
              <a:latin typeface="Times New Roman" panose="02020603050405020304" pitchFamily="18" charset="0"/>
              <a:cs typeface="Times New Roman" panose="02020603050405020304" pitchFamily="18" charset="0"/>
            </a:endParaRPr>
          </a:p>
          <a:p>
            <a:pPr algn="l">
              <a:lnSpc>
                <a:spcPts val="4174"/>
              </a:lnSpc>
            </a:pPr>
            <a:endParaRPr lang="en-US" sz="3000">
              <a:solidFill>
                <a:srgbClr val="000000"/>
              </a:solidFill>
              <a:latin typeface="Times New Roman MT"/>
              <a:ea typeface="Times New Roman MT"/>
              <a:cs typeface="Times New Roman MT"/>
              <a:sym typeface="Times New Roman M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EBC245D6-E97A-55C7-B9F0-BBA59BA1A0E6}"/>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3FD141DC-CF65-D659-2A0F-0DE47F26F98B}"/>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a:extLst>
              <a:ext uri="{FF2B5EF4-FFF2-40B4-BE49-F238E27FC236}">
                <a16:creationId xmlns:a16="http://schemas.microsoft.com/office/drawing/2014/main" id="{4A011534-C025-04CA-6E47-3BCD5DB359F5}"/>
              </a:ext>
            </a:extLst>
          </p:cNvPr>
          <p:cNvSpPr txBox="1"/>
          <p:nvPr/>
        </p:nvSpPr>
        <p:spPr>
          <a:xfrm>
            <a:off x="826062" y="855468"/>
            <a:ext cx="270588"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27</a:t>
            </a:r>
            <a:endParaRPr lang="en-US" sz="2000" dirty="0">
              <a:solidFill>
                <a:srgbClr val="7F2218"/>
              </a:solidFill>
              <a:latin typeface="TT Interphases"/>
              <a:ea typeface="TT Interphases"/>
              <a:cs typeface="TT Interphases"/>
              <a:sym typeface="TT Interphases"/>
            </a:endParaRPr>
          </a:p>
        </p:txBody>
      </p:sp>
      <p:sp>
        <p:nvSpPr>
          <p:cNvPr id="6" name="Metin kutusu 5">
            <a:extLst>
              <a:ext uri="{FF2B5EF4-FFF2-40B4-BE49-F238E27FC236}">
                <a16:creationId xmlns:a16="http://schemas.microsoft.com/office/drawing/2014/main" id="{41340054-5002-8C6C-9C87-53CAC490ED2B}"/>
              </a:ext>
            </a:extLst>
          </p:cNvPr>
          <p:cNvSpPr txBox="1"/>
          <p:nvPr/>
        </p:nvSpPr>
        <p:spPr>
          <a:xfrm>
            <a:off x="5889814" y="678321"/>
            <a:ext cx="6528927" cy="969496"/>
          </a:xfrm>
          <a:prstGeom prst="rect">
            <a:avLst/>
          </a:prstGeom>
          <a:noFill/>
        </p:spPr>
        <p:txBody>
          <a:bodyPr wrap="square" rtlCol="0">
            <a:spAutoFit/>
          </a:bodyPr>
          <a:lstStyle/>
          <a:p>
            <a:r>
              <a:rPr lang="tr-TR" altLang="tr-TR" sz="5700">
                <a:latin typeface="Times New Roman" panose="02020603050405020304" pitchFamily="18" charset="0"/>
                <a:cs typeface="Times New Roman" panose="02020603050405020304" pitchFamily="18" charset="0"/>
              </a:rPr>
              <a:t>Teşekkür Ederiz</a:t>
            </a:r>
          </a:p>
        </p:txBody>
      </p:sp>
      <p:sp>
        <p:nvSpPr>
          <p:cNvPr id="10" name="Metin kutusu 9">
            <a:extLst>
              <a:ext uri="{FF2B5EF4-FFF2-40B4-BE49-F238E27FC236}">
                <a16:creationId xmlns:a16="http://schemas.microsoft.com/office/drawing/2014/main" id="{392BB0F9-9A06-D627-6590-FB59B6A158D4}"/>
              </a:ext>
            </a:extLst>
          </p:cNvPr>
          <p:cNvSpPr txBox="1"/>
          <p:nvPr/>
        </p:nvSpPr>
        <p:spPr>
          <a:xfrm>
            <a:off x="2573216" y="5217459"/>
            <a:ext cx="5817747" cy="1508105"/>
          </a:xfrm>
          <a:prstGeom prst="rect">
            <a:avLst/>
          </a:prstGeom>
          <a:noFill/>
        </p:spPr>
        <p:txBody>
          <a:bodyPr wrap="square" rtlCol="0">
            <a:spAutoFit/>
          </a:bodyPr>
          <a:lstStyle/>
          <a:p>
            <a:r>
              <a:rPr lang="tr-TR" sz="2300" err="1">
                <a:latin typeface="Times New Roman" panose="02020603050405020304" pitchFamily="18" charset="0"/>
                <a:cs typeface="Times New Roman" panose="02020603050405020304" pitchFamily="18" charset="0"/>
              </a:rPr>
              <a:t>Sintilatörlerimizi</a:t>
            </a:r>
            <a:r>
              <a:rPr lang="tr-TR" sz="2300">
                <a:latin typeface="Times New Roman" panose="02020603050405020304" pitchFamily="18" charset="0"/>
                <a:cs typeface="Times New Roman" panose="02020603050405020304" pitchFamily="18" charset="0"/>
              </a:rPr>
              <a:t> üretmemiz için bizlere laboratuvarını açan ve bizlere yol gösteren İstinye </a:t>
            </a:r>
            <a:r>
              <a:rPr lang="tr-TR" sz="2300" err="1">
                <a:latin typeface="Times New Roman" panose="02020603050405020304" pitchFamily="18" charset="0"/>
                <a:cs typeface="Times New Roman" panose="02020603050405020304" pitchFamily="18" charset="0"/>
              </a:rPr>
              <a:t>Üniversitesi&amp;CERN’den</a:t>
            </a:r>
            <a:r>
              <a:rPr lang="tr-TR" sz="2300">
                <a:latin typeface="Times New Roman" panose="02020603050405020304" pitchFamily="18" charset="0"/>
                <a:cs typeface="Times New Roman" panose="02020603050405020304" pitchFamily="18" charset="0"/>
              </a:rPr>
              <a:t> Prof. Dr. Sertaç Öztürk’e içtenlikle teşekkür ederiz.</a:t>
            </a:r>
          </a:p>
        </p:txBody>
      </p:sp>
      <p:pic>
        <p:nvPicPr>
          <p:cNvPr id="20" name="Resim 19" descr="giyim, kişi, şahıs, duvar, ayakkabı içeren bir resim&#10;&#10;Yapay zeka tarafından oluşturulmuş içerik yanlış olabilir.">
            <a:extLst>
              <a:ext uri="{FF2B5EF4-FFF2-40B4-BE49-F238E27FC236}">
                <a16:creationId xmlns:a16="http://schemas.microsoft.com/office/drawing/2014/main" id="{37CA37D2-98D1-6C06-6F05-E8F701DFB5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95753" y="1525933"/>
            <a:ext cx="6073045" cy="8057564"/>
          </a:xfrm>
          <a:prstGeom prst="rect">
            <a:avLst/>
          </a:prstGeom>
        </p:spPr>
      </p:pic>
    </p:spTree>
    <p:extLst>
      <p:ext uri="{BB962C8B-B14F-4D97-AF65-F5344CB8AC3E}">
        <p14:creationId xmlns:p14="http://schemas.microsoft.com/office/powerpoint/2010/main" val="34271945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D8EF3034-8DBD-BD8F-F818-DB56F8686057}"/>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8C3760C7-783E-3AA2-5DA1-1E74E9A59A4F}"/>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a:extLst>
              <a:ext uri="{FF2B5EF4-FFF2-40B4-BE49-F238E27FC236}">
                <a16:creationId xmlns:a16="http://schemas.microsoft.com/office/drawing/2014/main" id="{CA77E0F5-2A44-F6C5-63C3-7E4A584B42E5}"/>
              </a:ext>
            </a:extLst>
          </p:cNvPr>
          <p:cNvSpPr txBox="1"/>
          <p:nvPr/>
        </p:nvSpPr>
        <p:spPr>
          <a:xfrm>
            <a:off x="816444" y="855468"/>
            <a:ext cx="289824"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28</a:t>
            </a:r>
            <a:endParaRPr lang="en-US" sz="2000" dirty="0">
              <a:solidFill>
                <a:srgbClr val="7F2218"/>
              </a:solidFill>
              <a:latin typeface="TT Interphases"/>
              <a:ea typeface="TT Interphases"/>
              <a:cs typeface="TT Interphases"/>
              <a:sym typeface="TT Interphases"/>
            </a:endParaRPr>
          </a:p>
        </p:txBody>
      </p:sp>
      <p:sp>
        <p:nvSpPr>
          <p:cNvPr id="6" name="Metin kutusu 5">
            <a:extLst>
              <a:ext uri="{FF2B5EF4-FFF2-40B4-BE49-F238E27FC236}">
                <a16:creationId xmlns:a16="http://schemas.microsoft.com/office/drawing/2014/main" id="{A6B37AF0-0DD3-F594-5F07-D24C38B74447}"/>
              </a:ext>
            </a:extLst>
          </p:cNvPr>
          <p:cNvSpPr txBox="1"/>
          <p:nvPr/>
        </p:nvSpPr>
        <p:spPr>
          <a:xfrm>
            <a:off x="5889814" y="678321"/>
            <a:ext cx="6528927" cy="969496"/>
          </a:xfrm>
          <a:prstGeom prst="rect">
            <a:avLst/>
          </a:prstGeom>
          <a:noFill/>
        </p:spPr>
        <p:txBody>
          <a:bodyPr wrap="square" rtlCol="0">
            <a:spAutoFit/>
          </a:bodyPr>
          <a:lstStyle/>
          <a:p>
            <a:r>
              <a:rPr lang="tr-TR" altLang="tr-TR" sz="5700">
                <a:latin typeface="Times New Roman" panose="02020603050405020304" pitchFamily="18" charset="0"/>
                <a:cs typeface="Times New Roman" panose="02020603050405020304" pitchFamily="18" charset="0"/>
              </a:rPr>
              <a:t>Teşekkür Ederiz</a:t>
            </a:r>
          </a:p>
        </p:txBody>
      </p:sp>
      <p:pic>
        <p:nvPicPr>
          <p:cNvPr id="5" name="Resim 4" descr="giyim, kişi, şahıs, insan yüzü, gülümsemek, gülüş içeren bir resim&#10;&#10;Yapay zeka tarafından oluşturulmuş içerik yanlış olabilir.">
            <a:extLst>
              <a:ext uri="{FF2B5EF4-FFF2-40B4-BE49-F238E27FC236}">
                <a16:creationId xmlns:a16="http://schemas.microsoft.com/office/drawing/2014/main" id="{DC8A1252-A5B6-196D-408C-EF0197CC61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3848" y="3392959"/>
            <a:ext cx="8211324" cy="5472078"/>
          </a:xfrm>
          <a:prstGeom prst="rect">
            <a:avLst/>
          </a:prstGeom>
        </p:spPr>
      </p:pic>
      <p:sp>
        <p:nvSpPr>
          <p:cNvPr id="10" name="Metin kutusu 9">
            <a:extLst>
              <a:ext uri="{FF2B5EF4-FFF2-40B4-BE49-F238E27FC236}">
                <a16:creationId xmlns:a16="http://schemas.microsoft.com/office/drawing/2014/main" id="{D78DE644-F3D1-E734-7709-AE2E7F311744}"/>
              </a:ext>
            </a:extLst>
          </p:cNvPr>
          <p:cNvSpPr txBox="1"/>
          <p:nvPr/>
        </p:nvSpPr>
        <p:spPr>
          <a:xfrm>
            <a:off x="2573216" y="5217459"/>
            <a:ext cx="5817747" cy="1508105"/>
          </a:xfrm>
          <a:prstGeom prst="rect">
            <a:avLst/>
          </a:prstGeom>
          <a:noFill/>
        </p:spPr>
        <p:txBody>
          <a:bodyPr wrap="square" rtlCol="0">
            <a:spAutoFit/>
          </a:bodyPr>
          <a:lstStyle/>
          <a:p>
            <a:r>
              <a:rPr lang="tr-TR" sz="2300">
                <a:latin typeface="Times New Roman" panose="02020603050405020304" pitchFamily="18" charset="0"/>
                <a:cs typeface="Times New Roman" panose="02020603050405020304" pitchFamily="18" charset="0"/>
              </a:rPr>
              <a:t>Çalışmamızın teorik aşamalarında bize yardımcı olan Gebze Teknik Üniversitesi'nden Dr. Kamil Çınar hocamıza içten teşekkürlerimizi sunarız.</a:t>
            </a:r>
          </a:p>
        </p:txBody>
      </p:sp>
    </p:spTree>
    <p:extLst>
      <p:ext uri="{BB962C8B-B14F-4D97-AF65-F5344CB8AC3E}">
        <p14:creationId xmlns:p14="http://schemas.microsoft.com/office/powerpoint/2010/main" val="25999522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3A5F2DBE-8C6D-3EA4-35F3-211EE3326016}"/>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36B28A4C-6A86-ECF5-F3D1-E690EDCEAC2F}"/>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a:extLst>
              <a:ext uri="{FF2B5EF4-FFF2-40B4-BE49-F238E27FC236}">
                <a16:creationId xmlns:a16="http://schemas.microsoft.com/office/drawing/2014/main" id="{63BC1F28-B3A1-874F-2ABA-7018ED86B711}"/>
              </a:ext>
            </a:extLst>
          </p:cNvPr>
          <p:cNvSpPr txBox="1"/>
          <p:nvPr/>
        </p:nvSpPr>
        <p:spPr>
          <a:xfrm>
            <a:off x="817246" y="855468"/>
            <a:ext cx="288220"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29</a:t>
            </a:r>
            <a:endParaRPr lang="en-US" sz="2000" dirty="0">
              <a:solidFill>
                <a:srgbClr val="7F2218"/>
              </a:solidFill>
              <a:latin typeface="TT Interphases"/>
              <a:ea typeface="TT Interphases"/>
              <a:cs typeface="TT Interphases"/>
              <a:sym typeface="TT Interphases"/>
            </a:endParaRPr>
          </a:p>
        </p:txBody>
      </p:sp>
      <p:sp>
        <p:nvSpPr>
          <p:cNvPr id="6" name="Metin kutusu 5">
            <a:extLst>
              <a:ext uri="{FF2B5EF4-FFF2-40B4-BE49-F238E27FC236}">
                <a16:creationId xmlns:a16="http://schemas.microsoft.com/office/drawing/2014/main" id="{2649C379-3203-AFB0-C436-235C2D51F213}"/>
              </a:ext>
            </a:extLst>
          </p:cNvPr>
          <p:cNvSpPr txBox="1"/>
          <p:nvPr/>
        </p:nvSpPr>
        <p:spPr>
          <a:xfrm>
            <a:off x="5889814" y="678321"/>
            <a:ext cx="6528927" cy="969496"/>
          </a:xfrm>
          <a:prstGeom prst="rect">
            <a:avLst/>
          </a:prstGeom>
          <a:noFill/>
        </p:spPr>
        <p:txBody>
          <a:bodyPr wrap="square" rtlCol="0">
            <a:spAutoFit/>
          </a:bodyPr>
          <a:lstStyle/>
          <a:p>
            <a:r>
              <a:rPr lang="tr-TR" altLang="tr-TR" sz="5700">
                <a:latin typeface="Times New Roman" panose="02020603050405020304" pitchFamily="18" charset="0"/>
                <a:cs typeface="Times New Roman" panose="02020603050405020304" pitchFamily="18" charset="0"/>
              </a:rPr>
              <a:t>Teşekkür Ederiz</a:t>
            </a:r>
          </a:p>
        </p:txBody>
      </p:sp>
      <p:sp>
        <p:nvSpPr>
          <p:cNvPr id="10" name="Metin kutusu 9">
            <a:extLst>
              <a:ext uri="{FF2B5EF4-FFF2-40B4-BE49-F238E27FC236}">
                <a16:creationId xmlns:a16="http://schemas.microsoft.com/office/drawing/2014/main" id="{A72E9103-4F87-2643-30D1-3DC70318FD5A}"/>
              </a:ext>
            </a:extLst>
          </p:cNvPr>
          <p:cNvSpPr txBox="1"/>
          <p:nvPr/>
        </p:nvSpPr>
        <p:spPr>
          <a:xfrm>
            <a:off x="2804029" y="4384684"/>
            <a:ext cx="5817747" cy="1508105"/>
          </a:xfrm>
          <a:prstGeom prst="rect">
            <a:avLst/>
          </a:prstGeom>
          <a:noFill/>
        </p:spPr>
        <p:txBody>
          <a:bodyPr wrap="square" rtlCol="0">
            <a:spAutoFit/>
          </a:bodyPr>
          <a:lstStyle/>
          <a:p>
            <a:r>
              <a:rPr lang="tr-TR" sz="2300">
                <a:latin typeface="Times New Roman" panose="02020603050405020304" pitchFamily="18" charset="0"/>
                <a:cs typeface="Times New Roman" panose="02020603050405020304" pitchFamily="18" charset="0"/>
              </a:rPr>
              <a:t>Uzay kalifiye testlerimiz için bizlere laboratuvarlarını açan TÜBİTAK Uzay Teknolojileri Araştırma Enstitüsü’ne içtenlikle teşekkür ederiz.</a:t>
            </a:r>
          </a:p>
        </p:txBody>
      </p:sp>
      <p:pic>
        <p:nvPicPr>
          <p:cNvPr id="5" name="Resim 4" descr="giyim, iç mekan, tıbbi cihazlar, kişi, şahıs içeren bir resim&#10;&#10;Yapay zeka tarafından oluşturulmuş içerik yanlış olabilir.">
            <a:extLst>
              <a:ext uri="{FF2B5EF4-FFF2-40B4-BE49-F238E27FC236}">
                <a16:creationId xmlns:a16="http://schemas.microsoft.com/office/drawing/2014/main" id="{E92D87A0-32D2-0803-58C3-331D420F30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6658" y="2217364"/>
            <a:ext cx="7790329" cy="5842747"/>
          </a:xfrm>
          <a:prstGeom prst="rect">
            <a:avLst/>
          </a:prstGeom>
        </p:spPr>
      </p:pic>
    </p:spTree>
    <p:extLst>
      <p:ext uri="{BB962C8B-B14F-4D97-AF65-F5344CB8AC3E}">
        <p14:creationId xmlns:p14="http://schemas.microsoft.com/office/powerpoint/2010/main" val="3035331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p:cNvSpPr txBox="1"/>
          <p:nvPr/>
        </p:nvSpPr>
        <p:spPr>
          <a:xfrm>
            <a:off x="2601342" y="1204718"/>
            <a:ext cx="7697596" cy="602986"/>
          </a:xfrm>
          <a:prstGeom prst="rect">
            <a:avLst/>
          </a:prstGeom>
        </p:spPr>
        <p:txBody>
          <a:bodyPr lIns="0" tIns="0" rIns="0" bIns="0" rtlCol="0" anchor="t">
            <a:spAutoFit/>
          </a:bodyPr>
          <a:lstStyle/>
          <a:p>
            <a:pPr marL="0" lvl="0" indent="0" algn="l">
              <a:lnSpc>
                <a:spcPts val="4967"/>
              </a:lnSpc>
              <a:spcBef>
                <a:spcPct val="0"/>
              </a:spcBef>
            </a:pPr>
            <a:r>
              <a:rPr lang="tr-TR" sz="4139" b="1" err="1">
                <a:solidFill>
                  <a:srgbClr val="000000"/>
                </a:solidFill>
                <a:latin typeface="Times New Roman" panose="02020603050405020304" pitchFamily="18" charset="0"/>
                <a:ea typeface="TT Drugs"/>
                <a:cs typeface="Times New Roman" panose="02020603050405020304" pitchFamily="18" charset="0"/>
                <a:sym typeface="TT Drugs"/>
              </a:rPr>
              <a:t>Sintilatör</a:t>
            </a:r>
            <a:endParaRPr lang="en-US" sz="4139" b="1">
              <a:solidFill>
                <a:srgbClr val="000000"/>
              </a:solidFill>
              <a:latin typeface="Times New Roman" panose="02020603050405020304" pitchFamily="18" charset="0"/>
              <a:ea typeface="TT Drugs"/>
              <a:cs typeface="Times New Roman" panose="02020603050405020304" pitchFamily="18" charset="0"/>
              <a:sym typeface="TT Drugs"/>
            </a:endParaRPr>
          </a:p>
        </p:txBody>
      </p:sp>
      <p:sp>
        <p:nvSpPr>
          <p:cNvPr id="4" name="TextBox 4"/>
          <p:cNvSpPr txBox="1"/>
          <p:nvPr/>
        </p:nvSpPr>
        <p:spPr>
          <a:xfrm>
            <a:off x="888419" y="855468"/>
            <a:ext cx="145874"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3</a:t>
            </a:r>
            <a:endParaRPr lang="en-US" sz="2000" dirty="0">
              <a:solidFill>
                <a:srgbClr val="7F2218"/>
              </a:solidFill>
              <a:latin typeface="TT Interphases"/>
              <a:ea typeface="TT Interphases"/>
              <a:cs typeface="TT Interphases"/>
              <a:sym typeface="TT Interphases"/>
            </a:endParaRPr>
          </a:p>
        </p:txBody>
      </p:sp>
      <p:sp>
        <p:nvSpPr>
          <p:cNvPr id="5" name="TextBox 5"/>
          <p:cNvSpPr txBox="1"/>
          <p:nvPr/>
        </p:nvSpPr>
        <p:spPr>
          <a:xfrm>
            <a:off x="2601343" y="2340978"/>
            <a:ext cx="6033470" cy="6199774"/>
          </a:xfrm>
          <a:prstGeom prst="rect">
            <a:avLst/>
          </a:prstGeom>
        </p:spPr>
        <p:txBody>
          <a:bodyPr wrap="square" lIns="0" tIns="0" rIns="0" bIns="0" rtlCol="0" anchor="t">
            <a:spAutoFit/>
          </a:bodyPr>
          <a:lstStyle/>
          <a:p>
            <a:pPr algn="l">
              <a:lnSpc>
                <a:spcPts val="2277"/>
              </a:lnSpc>
            </a:pPr>
            <a:endParaRPr/>
          </a:p>
          <a:p>
            <a:pPr>
              <a:lnSpc>
                <a:spcPts val="4174"/>
              </a:lnSpc>
            </a:pPr>
            <a:r>
              <a:rPr lang="tr-TR" sz="2000" err="1">
                <a:latin typeface="Times New Roman" panose="02020603050405020304" pitchFamily="18" charset="0"/>
                <a:cs typeface="Times New Roman" panose="02020603050405020304" pitchFamily="18" charset="0"/>
              </a:rPr>
              <a:t>Sintilatör</a:t>
            </a:r>
            <a:r>
              <a:rPr lang="tr-TR" sz="2000">
                <a:latin typeface="Times New Roman" panose="02020603050405020304" pitchFamily="18" charset="0"/>
                <a:cs typeface="Times New Roman" panose="02020603050405020304" pitchFamily="18" charset="0"/>
              </a:rPr>
              <a:t>, yüksek enerjili yüklü parçacıklar veya fotonlarla etkileşime girdiğinde enerjinin bir kısmını ışık olarak yayan bir dedektördür. Bu ışık, malzemenin uyarılmış durumdan temel duruma geçişleri sırasında üretilir ve genellikle birkaç nanosaniye kadar uzanan hızlı bir </a:t>
            </a:r>
            <a:r>
              <a:rPr lang="tr-TR" sz="2000" err="1">
                <a:latin typeface="Times New Roman" panose="02020603050405020304" pitchFamily="18" charset="0"/>
                <a:cs typeface="Times New Roman" panose="02020603050405020304" pitchFamily="18" charset="0"/>
              </a:rPr>
              <a:t>bozunma</a:t>
            </a:r>
            <a:r>
              <a:rPr lang="tr-TR" sz="2000">
                <a:latin typeface="Times New Roman" panose="02020603050405020304" pitchFamily="18" charset="0"/>
                <a:cs typeface="Times New Roman" panose="02020603050405020304" pitchFamily="18" charset="0"/>
              </a:rPr>
              <a:t> süresine sahiptir. </a:t>
            </a:r>
            <a:r>
              <a:rPr lang="tr-TR" sz="2000" err="1">
                <a:latin typeface="Times New Roman" panose="02020603050405020304" pitchFamily="18" charset="0"/>
                <a:cs typeface="Times New Roman" panose="02020603050405020304" pitchFamily="18" charset="0"/>
              </a:rPr>
              <a:t>Sintilatörler</a:t>
            </a:r>
            <a:r>
              <a:rPr lang="tr-TR" sz="2000">
                <a:latin typeface="Times New Roman" panose="02020603050405020304" pitchFamily="18" charset="0"/>
                <a:cs typeface="Times New Roman" panose="02020603050405020304" pitchFamily="18" charset="0"/>
              </a:rPr>
              <a:t>; ışık verimi, zaman çözünürlüğü, soğurma kesiti ve spektral uygunluk gibi özellikleri nedeniyle parçacık fiziği, nükleer fizik ve uzay bilimlerinde foton ve parçacık tespitinde yaygın olarak kullanılır.</a:t>
            </a:r>
            <a:endParaRPr lang="en-US" sz="2000">
              <a:solidFill>
                <a:srgbClr val="000000"/>
              </a:solidFill>
              <a:latin typeface="Times New Roman" panose="02020603050405020304" pitchFamily="18" charset="0"/>
              <a:ea typeface="Times New Roman MT"/>
              <a:cs typeface="Times New Roman" panose="02020603050405020304" pitchFamily="18" charset="0"/>
              <a:sym typeface="Times New Roman MT"/>
            </a:endParaRPr>
          </a:p>
          <a:p>
            <a:pPr algn="l">
              <a:lnSpc>
                <a:spcPts val="4174"/>
              </a:lnSpc>
            </a:pPr>
            <a:endParaRPr lang="en-US" sz="2982">
              <a:solidFill>
                <a:srgbClr val="000000"/>
              </a:solidFill>
              <a:latin typeface="Times New Roman MT"/>
              <a:ea typeface="Times New Roman MT"/>
              <a:cs typeface="Times New Roman MT"/>
              <a:sym typeface="Times New Roman MT"/>
            </a:endParaRPr>
          </a:p>
        </p:txBody>
      </p:sp>
      <p:pic>
        <p:nvPicPr>
          <p:cNvPr id="6" name="Resim 5">
            <a:extLst>
              <a:ext uri="{FF2B5EF4-FFF2-40B4-BE49-F238E27FC236}">
                <a16:creationId xmlns:a16="http://schemas.microsoft.com/office/drawing/2014/main" id="{73C38A3F-312D-F10E-0179-1CB7443F1F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0" y="2884703"/>
            <a:ext cx="8143151" cy="4403616"/>
          </a:xfrm>
          <a:prstGeom prst="rect">
            <a:avLst/>
          </a:prstGeom>
        </p:spPr>
      </p:pic>
      <p:sp>
        <p:nvSpPr>
          <p:cNvPr id="8" name="TextBox 9">
            <a:extLst>
              <a:ext uri="{FF2B5EF4-FFF2-40B4-BE49-F238E27FC236}">
                <a16:creationId xmlns:a16="http://schemas.microsoft.com/office/drawing/2014/main" id="{FA20CA88-3F52-CC22-4DCD-4711321DE099}"/>
              </a:ext>
            </a:extLst>
          </p:cNvPr>
          <p:cNvSpPr txBox="1"/>
          <p:nvPr/>
        </p:nvSpPr>
        <p:spPr>
          <a:xfrm>
            <a:off x="9144000" y="7555867"/>
            <a:ext cx="7869686" cy="984885"/>
          </a:xfrm>
          <a:prstGeom prst="rect">
            <a:avLst/>
          </a:prstGeom>
        </p:spPr>
        <p:txBody>
          <a:bodyPr wrap="square" lIns="0" tIns="0" rIns="0" bIns="0" rtlCol="0" anchor="t">
            <a:spAutoFit/>
          </a:bodyPr>
          <a:lstStyle/>
          <a:p>
            <a:r>
              <a:rPr lang="tr-TR" sz="1600">
                <a:solidFill>
                  <a:schemeClr val="bg1">
                    <a:lumMod val="10000"/>
                  </a:schemeClr>
                </a:solidFill>
                <a:effectLst/>
                <a:latin typeface="Times New Roman" panose="02020603050405020304" pitchFamily="18" charset="0"/>
                <a:cs typeface="Times New Roman" panose="02020603050405020304" pitchFamily="18" charset="0"/>
              </a:rPr>
              <a:t>Hamel, M. (Ed.). (2021).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Plastic</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scintillators</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Chemistry</a:t>
            </a:r>
            <a:r>
              <a:rPr lang="tr-TR" sz="1600">
                <a:solidFill>
                  <a:schemeClr val="bg1">
                    <a:lumMod val="10000"/>
                  </a:schemeClr>
                </a:solidFill>
                <a:effectLst/>
                <a:latin typeface="Times New Roman" panose="02020603050405020304" pitchFamily="18" charset="0"/>
                <a:cs typeface="Times New Roman" panose="02020603050405020304" pitchFamily="18" charset="0"/>
              </a:rPr>
              <a:t> and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applications</a:t>
            </a:r>
            <a:r>
              <a:rPr lang="tr-TR" sz="1600">
                <a:solidFill>
                  <a:schemeClr val="bg1">
                    <a:lumMod val="10000"/>
                  </a:schemeClr>
                </a:solidFill>
                <a:effectLst/>
                <a:latin typeface="Times New Roman" panose="02020603050405020304" pitchFamily="18" charset="0"/>
                <a:cs typeface="Times New Roman" panose="02020603050405020304" pitchFamily="18" charset="0"/>
              </a:rPr>
              <a:t> (Vol. 140). In Y. P. Lee, D. J. Lockwood, P. M. Ossi, &amp; K.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Yamanouchi</a:t>
            </a:r>
            <a:r>
              <a:rPr lang="tr-TR" sz="1600">
                <a:solidFill>
                  <a:schemeClr val="bg1">
                    <a:lumMod val="10000"/>
                  </a:schemeClr>
                </a:solidFill>
                <a:effectLst/>
                <a:latin typeface="Times New Roman" panose="02020603050405020304" pitchFamily="18" charset="0"/>
                <a:cs typeface="Times New Roman" panose="02020603050405020304" pitchFamily="18" charset="0"/>
              </a:rPr>
              <a:t> (Series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Eds</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Topics</a:t>
            </a:r>
            <a:r>
              <a:rPr lang="tr-TR" sz="1600">
                <a:solidFill>
                  <a:schemeClr val="bg1">
                    <a:lumMod val="10000"/>
                  </a:schemeClr>
                </a:solidFill>
                <a:effectLst/>
                <a:latin typeface="Times New Roman" panose="02020603050405020304" pitchFamily="18" charset="0"/>
                <a:cs typeface="Times New Roman" panose="02020603050405020304" pitchFamily="18" charset="0"/>
              </a:rPr>
              <a:t> in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applied</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physics</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Springer</a:t>
            </a:r>
            <a:r>
              <a:rPr lang="tr-TR" sz="1600">
                <a:solidFill>
                  <a:schemeClr val="bg1">
                    <a:lumMod val="10000"/>
                  </a:schemeClr>
                </a:solidFill>
                <a:effectLst/>
                <a:latin typeface="Times New Roman" panose="02020603050405020304" pitchFamily="18" charset="0"/>
                <a:cs typeface="Times New Roman" panose="02020603050405020304" pitchFamily="18" charset="0"/>
              </a:rPr>
              <a:t>.</a:t>
            </a:r>
            <a:r>
              <a:rPr lang="tr-TR" sz="1600">
                <a:latin typeface="Times New Roman" panose="02020603050405020304" pitchFamily="18" charset="0"/>
                <a:cs typeface="Times New Roman" panose="02020603050405020304" pitchFamily="18" charset="0"/>
              </a:rPr>
              <a:t> (The series “</a:t>
            </a:r>
            <a:r>
              <a:rPr lang="tr-TR" sz="1600" err="1">
                <a:latin typeface="Times New Roman" panose="02020603050405020304" pitchFamily="18" charset="0"/>
                <a:cs typeface="Times New Roman" panose="02020603050405020304" pitchFamily="18" charset="0"/>
              </a:rPr>
              <a:t>Topics</a:t>
            </a:r>
            <a:r>
              <a:rPr lang="tr-TR" sz="1600">
                <a:latin typeface="Times New Roman" panose="02020603050405020304" pitchFamily="18" charset="0"/>
                <a:cs typeface="Times New Roman" panose="02020603050405020304" pitchFamily="18" charset="0"/>
              </a:rPr>
              <a:t> in Applied Physics” is </a:t>
            </a:r>
            <a:r>
              <a:rPr lang="tr-TR" sz="1600" err="1">
                <a:latin typeface="Times New Roman" panose="02020603050405020304" pitchFamily="18" charset="0"/>
                <a:cs typeface="Times New Roman" panose="02020603050405020304" pitchFamily="18" charset="0"/>
              </a:rPr>
              <a:t>indexed</a:t>
            </a:r>
            <a:r>
              <a:rPr lang="tr-TR" sz="1600">
                <a:latin typeface="Times New Roman" panose="02020603050405020304" pitchFamily="18" charset="0"/>
                <a:cs typeface="Times New Roman" panose="02020603050405020304" pitchFamily="18" charset="0"/>
              </a:rPr>
              <a:t> in Web of Science [2019 </a:t>
            </a:r>
            <a:r>
              <a:rPr lang="tr-TR" sz="1600" err="1">
                <a:latin typeface="Times New Roman" panose="02020603050405020304" pitchFamily="18" charset="0"/>
                <a:cs typeface="Times New Roman" panose="02020603050405020304" pitchFamily="18" charset="0"/>
              </a:rPr>
              <a:t>Impact</a:t>
            </a:r>
            <a:r>
              <a:rPr lang="tr-TR" sz="1600">
                <a:latin typeface="Times New Roman" panose="02020603050405020304" pitchFamily="18" charset="0"/>
                <a:cs typeface="Times New Roman" panose="02020603050405020304" pitchFamily="18" charset="0"/>
              </a:rPr>
              <a:t> Factor: 0.633] and </a:t>
            </a:r>
            <a:r>
              <a:rPr lang="tr-TR" sz="1600" err="1">
                <a:latin typeface="Times New Roman" panose="02020603050405020304" pitchFamily="18" charset="0"/>
                <a:cs typeface="Times New Roman" panose="02020603050405020304" pitchFamily="18" charset="0"/>
              </a:rPr>
              <a:t>Scopus</a:t>
            </a:r>
            <a:r>
              <a:rPr lang="tr-TR" sz="1600">
                <a:latin typeface="Times New Roman" panose="02020603050405020304" pitchFamily="18" charset="0"/>
                <a:cs typeface="Times New Roman" panose="02020603050405020304" pitchFamily="18" charset="0"/>
              </a:rPr>
              <a:t>.) </a:t>
            </a:r>
            <a:r>
              <a:rPr lang="tr-TR" sz="1600" err="1">
                <a:latin typeface="Times New Roman" panose="02020603050405020304" pitchFamily="18" charset="0"/>
                <a:cs typeface="Times New Roman" panose="02020603050405020304" pitchFamily="18" charset="0"/>
              </a:rPr>
              <a:t>pg:21</a:t>
            </a:r>
            <a:endParaRPr lang="en-US" sz="1600">
              <a:solidFill>
                <a:srgbClr val="000000"/>
              </a:solidFill>
              <a:latin typeface="Times New Roman MT"/>
              <a:ea typeface="Times New Roman MT"/>
              <a:cs typeface="Times New Roman MT"/>
              <a:sym typeface="Times New Roman M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209491A8-7632-8F3C-1DF4-7F59C7F837A0}"/>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9747A20B-8F5D-ECDA-B561-82C2AD64E960}"/>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a:extLst>
              <a:ext uri="{FF2B5EF4-FFF2-40B4-BE49-F238E27FC236}">
                <a16:creationId xmlns:a16="http://schemas.microsoft.com/office/drawing/2014/main" id="{0FB21B6F-8962-47F9-2E84-BE9447B44717}"/>
              </a:ext>
            </a:extLst>
          </p:cNvPr>
          <p:cNvSpPr txBox="1"/>
          <p:nvPr/>
        </p:nvSpPr>
        <p:spPr>
          <a:xfrm>
            <a:off x="802657" y="855468"/>
            <a:ext cx="317396"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30</a:t>
            </a:r>
            <a:endParaRPr lang="en-US" sz="2000" dirty="0">
              <a:solidFill>
                <a:srgbClr val="7F2218"/>
              </a:solidFill>
              <a:latin typeface="TT Interphases"/>
              <a:ea typeface="TT Interphases"/>
              <a:cs typeface="TT Interphases"/>
              <a:sym typeface="TT Interphases"/>
            </a:endParaRPr>
          </a:p>
        </p:txBody>
      </p:sp>
      <p:sp>
        <p:nvSpPr>
          <p:cNvPr id="6" name="Metin kutusu 5">
            <a:extLst>
              <a:ext uri="{FF2B5EF4-FFF2-40B4-BE49-F238E27FC236}">
                <a16:creationId xmlns:a16="http://schemas.microsoft.com/office/drawing/2014/main" id="{EE004486-8F88-262E-C281-24EE14111DE1}"/>
              </a:ext>
            </a:extLst>
          </p:cNvPr>
          <p:cNvSpPr txBox="1"/>
          <p:nvPr/>
        </p:nvSpPr>
        <p:spPr>
          <a:xfrm>
            <a:off x="5869258" y="678321"/>
            <a:ext cx="6549483" cy="969496"/>
          </a:xfrm>
          <a:prstGeom prst="rect">
            <a:avLst/>
          </a:prstGeom>
          <a:noFill/>
        </p:spPr>
        <p:txBody>
          <a:bodyPr wrap="square" rtlCol="0">
            <a:spAutoFit/>
          </a:bodyPr>
          <a:lstStyle/>
          <a:p>
            <a:r>
              <a:rPr lang="tr-TR" altLang="tr-TR" sz="5700">
                <a:latin typeface="Times New Roman" panose="02020603050405020304" pitchFamily="18" charset="0"/>
                <a:cs typeface="Times New Roman" panose="02020603050405020304" pitchFamily="18" charset="0"/>
              </a:rPr>
              <a:t>Teşekkür Ederiz</a:t>
            </a:r>
          </a:p>
        </p:txBody>
      </p:sp>
      <p:sp>
        <p:nvSpPr>
          <p:cNvPr id="7" name="Metin kutusu 6">
            <a:extLst>
              <a:ext uri="{FF2B5EF4-FFF2-40B4-BE49-F238E27FC236}">
                <a16:creationId xmlns:a16="http://schemas.microsoft.com/office/drawing/2014/main" id="{03CDDFC9-FEF2-EA7C-6B8A-6BA8D16FB0CF}"/>
              </a:ext>
            </a:extLst>
          </p:cNvPr>
          <p:cNvSpPr txBox="1"/>
          <p:nvPr/>
        </p:nvSpPr>
        <p:spPr>
          <a:xfrm>
            <a:off x="3325905" y="4207714"/>
            <a:ext cx="5723319" cy="2215991"/>
          </a:xfrm>
          <a:prstGeom prst="rect">
            <a:avLst/>
          </a:prstGeom>
          <a:noFill/>
        </p:spPr>
        <p:txBody>
          <a:bodyPr wrap="square" rtlCol="0">
            <a:spAutoFit/>
          </a:bodyPr>
          <a:lstStyle/>
          <a:p>
            <a:pPr lvl="0" eaLnBrk="0" fontAlgn="base" hangingPunct="0">
              <a:spcBef>
                <a:spcPct val="0"/>
              </a:spcBef>
              <a:spcAft>
                <a:spcPct val="0"/>
              </a:spcAft>
            </a:pPr>
            <a:r>
              <a:rPr lang="tr-TR" altLang="tr-TR" sz="2300">
                <a:latin typeface="Times New Roman" panose="02020603050405020304" pitchFamily="18" charset="0"/>
                <a:cs typeface="Times New Roman" panose="02020603050405020304" pitchFamily="18" charset="0"/>
              </a:rPr>
              <a:t>Başta bizlere yılmamamız için her zaman cesaret veren ebedi Başkomutanımız Mareşal Mustafa Kemal Atatürk olmak üzere bizleri her zaman destekleyen ailelerimize, arkadaşlarımıza ve tüm destekçilerimize içtenlikle teşekkür ederiz.</a:t>
            </a:r>
          </a:p>
        </p:txBody>
      </p:sp>
      <p:pic>
        <p:nvPicPr>
          <p:cNvPr id="5" name="Resim 4" descr="metin, insan yüzü, adam, insan, poster içeren bir resim&#10;&#10;Yapay zeka tarafından oluşturulmuş içerik yanlış olabilir.">
            <a:extLst>
              <a:ext uri="{FF2B5EF4-FFF2-40B4-BE49-F238E27FC236}">
                <a16:creationId xmlns:a16="http://schemas.microsoft.com/office/drawing/2014/main" id="{08625DE9-1684-3B31-4361-59AD1D77E2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58917" y="2273394"/>
            <a:ext cx="5730687" cy="5730687"/>
          </a:xfrm>
          <a:prstGeom prst="rect">
            <a:avLst/>
          </a:prstGeom>
        </p:spPr>
      </p:pic>
    </p:spTree>
    <p:extLst>
      <p:ext uri="{BB962C8B-B14F-4D97-AF65-F5344CB8AC3E}">
        <p14:creationId xmlns:p14="http://schemas.microsoft.com/office/powerpoint/2010/main" val="1398928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a:extLst>
            <a:ext uri="{FF2B5EF4-FFF2-40B4-BE49-F238E27FC236}">
              <a16:creationId xmlns:a16="http://schemas.microsoft.com/office/drawing/2014/main" id="{F4D44341-3699-C05C-84BB-244DEF35CD16}"/>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A4782366-EF6E-E13D-9080-9CFF76BCC6EB}"/>
              </a:ex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a:extLst>
              <a:ext uri="{FF2B5EF4-FFF2-40B4-BE49-F238E27FC236}">
                <a16:creationId xmlns:a16="http://schemas.microsoft.com/office/drawing/2014/main" id="{210DBD09-344D-FDB4-7D2B-C4CF72EFB73E}"/>
              </a:ext>
            </a:extLst>
          </p:cNvPr>
          <p:cNvSpPr txBox="1"/>
          <p:nvPr/>
        </p:nvSpPr>
        <p:spPr>
          <a:xfrm>
            <a:off x="845136" y="855468"/>
            <a:ext cx="232436"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31</a:t>
            </a:r>
            <a:endParaRPr lang="en-US" sz="2000" dirty="0">
              <a:solidFill>
                <a:srgbClr val="7F2218"/>
              </a:solidFill>
              <a:latin typeface="TT Interphases"/>
              <a:ea typeface="TT Interphases"/>
              <a:cs typeface="TT Interphases"/>
              <a:sym typeface="TT Interphases"/>
            </a:endParaRPr>
          </a:p>
        </p:txBody>
      </p:sp>
      <p:sp>
        <p:nvSpPr>
          <p:cNvPr id="6" name="Metin kutusu 5">
            <a:extLst>
              <a:ext uri="{FF2B5EF4-FFF2-40B4-BE49-F238E27FC236}">
                <a16:creationId xmlns:a16="http://schemas.microsoft.com/office/drawing/2014/main" id="{17D2876E-9E9F-6E05-3124-A5E776F091C7}"/>
              </a:ext>
            </a:extLst>
          </p:cNvPr>
          <p:cNvSpPr txBox="1"/>
          <p:nvPr/>
        </p:nvSpPr>
        <p:spPr>
          <a:xfrm>
            <a:off x="5869258" y="678321"/>
            <a:ext cx="6549483" cy="969496"/>
          </a:xfrm>
          <a:prstGeom prst="rect">
            <a:avLst/>
          </a:prstGeom>
          <a:noFill/>
        </p:spPr>
        <p:txBody>
          <a:bodyPr wrap="square" rtlCol="0">
            <a:spAutoFit/>
          </a:bodyPr>
          <a:lstStyle/>
          <a:p>
            <a:r>
              <a:rPr lang="tr-TR" altLang="tr-TR" sz="5700">
                <a:latin typeface="Times New Roman" panose="02020603050405020304" pitchFamily="18" charset="0"/>
                <a:cs typeface="Times New Roman" panose="02020603050405020304" pitchFamily="18" charset="0"/>
              </a:rPr>
              <a:t>Teşekkür Ederiz</a:t>
            </a:r>
          </a:p>
        </p:txBody>
      </p:sp>
      <p:sp>
        <p:nvSpPr>
          <p:cNvPr id="7" name="Metin kutusu 6">
            <a:extLst>
              <a:ext uri="{FF2B5EF4-FFF2-40B4-BE49-F238E27FC236}">
                <a16:creationId xmlns:a16="http://schemas.microsoft.com/office/drawing/2014/main" id="{8939232D-C256-2B14-CD28-8FA0A088E92E}"/>
              </a:ext>
            </a:extLst>
          </p:cNvPr>
          <p:cNvSpPr txBox="1"/>
          <p:nvPr/>
        </p:nvSpPr>
        <p:spPr>
          <a:xfrm>
            <a:off x="3325905" y="4207714"/>
            <a:ext cx="5723319" cy="1862048"/>
          </a:xfrm>
          <a:prstGeom prst="rect">
            <a:avLst/>
          </a:prstGeom>
          <a:noFill/>
        </p:spPr>
        <p:txBody>
          <a:bodyPr wrap="square" rtlCol="0">
            <a:spAutoFit/>
          </a:bodyPr>
          <a:lstStyle/>
          <a:p>
            <a:pPr lvl="0" eaLnBrk="0" fontAlgn="base" hangingPunct="0">
              <a:spcBef>
                <a:spcPct val="0"/>
              </a:spcBef>
              <a:spcAft>
                <a:spcPct val="0"/>
              </a:spcAft>
            </a:pPr>
            <a:r>
              <a:rPr lang="tr-TR" altLang="tr-TR" sz="2300">
                <a:latin typeface="Times New Roman" panose="02020603050405020304" pitchFamily="18" charset="0"/>
                <a:cs typeface="Times New Roman" panose="02020603050405020304" pitchFamily="18" charset="0"/>
              </a:rPr>
              <a:t>Vaktinizi ayırıp bizleri dinlediğiniz için çok teşekkür ederiz.</a:t>
            </a:r>
          </a:p>
          <a:p>
            <a:pPr lvl="0" eaLnBrk="0" fontAlgn="base" hangingPunct="0">
              <a:spcBef>
                <a:spcPct val="0"/>
              </a:spcBef>
              <a:spcAft>
                <a:spcPct val="0"/>
              </a:spcAft>
            </a:pPr>
            <a:r>
              <a:rPr lang="tr-TR" altLang="tr-TR" sz="2300">
                <a:latin typeface="Times New Roman" panose="02020603050405020304" pitchFamily="18" charset="0"/>
                <a:cs typeface="Times New Roman" panose="02020603050405020304" pitchFamily="18" charset="0"/>
              </a:rPr>
              <a:t>İletişim için:</a:t>
            </a:r>
          </a:p>
          <a:p>
            <a:pPr lvl="0" eaLnBrk="0" fontAlgn="base" hangingPunct="0">
              <a:spcBef>
                <a:spcPct val="0"/>
              </a:spcBef>
              <a:spcAft>
                <a:spcPct val="0"/>
              </a:spcAft>
            </a:pPr>
            <a:r>
              <a:rPr lang="tr-TR" altLang="tr-TR" sz="2300">
                <a:latin typeface="Times New Roman" panose="02020603050405020304" pitchFamily="18" charset="0"/>
                <a:cs typeface="Times New Roman" panose="02020603050405020304" pitchFamily="18" charset="0"/>
                <a:hlinkClick r:id="rId2"/>
              </a:rPr>
              <a:t>cetinkayaarda2323@gmail.com</a:t>
            </a:r>
            <a:endParaRPr lang="tr-TR" altLang="tr-TR" sz="2300">
              <a:latin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r>
              <a:rPr lang="tr-TR" altLang="tr-TR" sz="2300">
                <a:latin typeface="Times New Roman" panose="02020603050405020304" pitchFamily="18" charset="0"/>
                <a:cs typeface="Times New Roman" panose="02020603050405020304" pitchFamily="18" charset="0"/>
                <a:hlinkClick r:id="rId3"/>
              </a:rPr>
              <a:t>atalayybuket@gmail.com</a:t>
            </a:r>
            <a:r>
              <a:rPr lang="tr-TR" altLang="tr-TR" sz="2300">
                <a:latin typeface="Times New Roman" panose="02020603050405020304" pitchFamily="18" charset="0"/>
                <a:cs typeface="Times New Roman" panose="02020603050405020304" pitchFamily="18" charset="0"/>
              </a:rPr>
              <a:t> </a:t>
            </a:r>
          </a:p>
        </p:txBody>
      </p:sp>
      <p:pic>
        <p:nvPicPr>
          <p:cNvPr id="8" name="Resim 7" descr="giyim, insan yüzü, kişi, şahıs, adam, insan içeren bir resim&#10;&#10;Yapay zeka tarafından oluşturulmuş içerik yanlış olabilir.">
            <a:extLst>
              <a:ext uri="{FF2B5EF4-FFF2-40B4-BE49-F238E27FC236}">
                <a16:creationId xmlns:a16="http://schemas.microsoft.com/office/drawing/2014/main" id="{67D862B4-241B-225E-2B85-755873C139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2096" y="1006758"/>
            <a:ext cx="6203574" cy="8271431"/>
          </a:xfrm>
          <a:prstGeom prst="rect">
            <a:avLst/>
          </a:prstGeom>
        </p:spPr>
      </p:pic>
    </p:spTree>
    <p:extLst>
      <p:ext uri="{BB962C8B-B14F-4D97-AF65-F5344CB8AC3E}">
        <p14:creationId xmlns:p14="http://schemas.microsoft.com/office/powerpoint/2010/main" val="2776703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Freeform 3"/>
          <p:cNvSpPr/>
          <p:nvPr/>
        </p:nvSpPr>
        <p:spPr>
          <a:xfrm>
            <a:off x="2601342" y="4710175"/>
            <a:ext cx="5841948" cy="820684"/>
          </a:xfrm>
          <a:custGeom>
            <a:avLst/>
            <a:gdLst/>
            <a:ahLst/>
            <a:cxnLst/>
            <a:rect l="l" t="t" r="r" b="b"/>
            <a:pathLst>
              <a:path w="7303562" h="1040758">
                <a:moveTo>
                  <a:pt x="0" y="0"/>
                </a:moveTo>
                <a:lnTo>
                  <a:pt x="7303562" y="0"/>
                </a:lnTo>
                <a:lnTo>
                  <a:pt x="7303562" y="1040757"/>
                </a:lnTo>
                <a:lnTo>
                  <a:pt x="0" y="1040757"/>
                </a:lnTo>
                <a:lnTo>
                  <a:pt x="0" y="0"/>
                </a:lnTo>
                <a:close/>
              </a:path>
            </a:pathLst>
          </a:custGeom>
          <a:blipFill>
            <a:blip r:embed="rId2"/>
            <a:stretch>
              <a:fillRect/>
            </a:stretch>
          </a:blipFill>
        </p:spPr>
        <p:txBody>
          <a:bodyPr/>
          <a:lstStyle/>
          <a:p>
            <a:endParaRPr lang="tr-TR"/>
          </a:p>
        </p:txBody>
      </p:sp>
      <p:sp>
        <p:nvSpPr>
          <p:cNvPr id="4" name="TextBox 4"/>
          <p:cNvSpPr txBox="1"/>
          <p:nvPr/>
        </p:nvSpPr>
        <p:spPr>
          <a:xfrm>
            <a:off x="2601342" y="1204718"/>
            <a:ext cx="7697596" cy="641201"/>
          </a:xfrm>
          <a:prstGeom prst="rect">
            <a:avLst/>
          </a:prstGeom>
        </p:spPr>
        <p:txBody>
          <a:bodyPr lIns="0" tIns="0" rIns="0" bIns="0" rtlCol="0" anchor="t">
            <a:spAutoFit/>
          </a:bodyPr>
          <a:lstStyle/>
          <a:p>
            <a:pPr lvl="0">
              <a:lnSpc>
                <a:spcPts val="4967"/>
              </a:lnSpc>
              <a:spcBef>
                <a:spcPct val="0"/>
              </a:spcBef>
            </a:pPr>
            <a:r>
              <a:rPr lang="tr-TR" sz="4400" b="1">
                <a:latin typeface="Times New Roman" panose="02020603050405020304" pitchFamily="18" charset="0"/>
                <a:cs typeface="Times New Roman" panose="02020603050405020304" pitchFamily="18" charset="0"/>
              </a:rPr>
              <a:t>İyonizasyonla Enerji Kaybı</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p:txBody>
      </p:sp>
      <p:sp>
        <p:nvSpPr>
          <p:cNvPr id="5" name="TextBox 5"/>
          <p:cNvSpPr txBox="1"/>
          <p:nvPr/>
        </p:nvSpPr>
        <p:spPr>
          <a:xfrm>
            <a:off x="890023" y="855468"/>
            <a:ext cx="142668"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4</a:t>
            </a:r>
            <a:endParaRPr lang="en-US" sz="2000" dirty="0">
              <a:solidFill>
                <a:srgbClr val="7F2218"/>
              </a:solidFill>
              <a:latin typeface="TT Interphases"/>
              <a:ea typeface="TT Interphases"/>
              <a:cs typeface="TT Interphases"/>
              <a:sym typeface="TT Interphases"/>
            </a:endParaRPr>
          </a:p>
        </p:txBody>
      </p:sp>
      <p:sp>
        <p:nvSpPr>
          <p:cNvPr id="7" name="TextBox 7"/>
          <p:cNvSpPr txBox="1"/>
          <p:nvPr/>
        </p:nvSpPr>
        <p:spPr>
          <a:xfrm>
            <a:off x="2653155" y="2349462"/>
            <a:ext cx="8640138" cy="2635337"/>
          </a:xfrm>
          <a:prstGeom prst="rect">
            <a:avLst/>
          </a:prstGeom>
        </p:spPr>
        <p:txBody>
          <a:bodyPr wrap="square" lIns="0" tIns="0" rIns="0" bIns="0" rtlCol="0" anchor="t">
            <a:spAutoFit/>
          </a:bodyPr>
          <a:lstStyle/>
          <a:p>
            <a:pPr>
              <a:lnSpc>
                <a:spcPts val="4200"/>
              </a:lnSpc>
            </a:pPr>
            <a:r>
              <a:rPr lang="tr-TR" sz="2000" err="1">
                <a:latin typeface="Times New Roman" panose="02020603050405020304" pitchFamily="18" charset="0"/>
                <a:cs typeface="Times New Roman" panose="02020603050405020304" pitchFamily="18" charset="0"/>
              </a:rPr>
              <a:t>Muonlar</a:t>
            </a:r>
            <a:r>
              <a:rPr lang="tr-TR" sz="2000">
                <a:latin typeface="Times New Roman" panose="02020603050405020304" pitchFamily="18" charset="0"/>
                <a:cs typeface="Times New Roman" panose="02020603050405020304" pitchFamily="18" charset="0"/>
              </a:rPr>
              <a:t>, yüksek enerjili parçacıklar olarak enerjilerini öncelikle iyonizasyon yoluyla bırakırlar. Bethe-Bloch denklemi dedektörlerde </a:t>
            </a:r>
            <a:r>
              <a:rPr lang="tr-TR" sz="2000" err="1">
                <a:latin typeface="Times New Roman" panose="02020603050405020304" pitchFamily="18" charset="0"/>
                <a:cs typeface="Times New Roman" panose="02020603050405020304" pitchFamily="18" charset="0"/>
              </a:rPr>
              <a:t>muonları</a:t>
            </a:r>
            <a:r>
              <a:rPr lang="tr-TR" sz="2000">
                <a:latin typeface="Times New Roman" panose="02020603050405020304" pitchFamily="18" charset="0"/>
                <a:cs typeface="Times New Roman" panose="02020603050405020304" pitchFamily="18" charset="0"/>
              </a:rPr>
              <a:t> arka plandan ayırmak için çok önemli olan bu kaybı açıklar. Plastik </a:t>
            </a:r>
            <a:r>
              <a:rPr lang="tr-TR" sz="2000" err="1">
                <a:latin typeface="Times New Roman" panose="02020603050405020304" pitchFamily="18" charset="0"/>
                <a:cs typeface="Times New Roman" panose="02020603050405020304" pitchFamily="18" charset="0"/>
              </a:rPr>
              <a:t>sintilatörlerde</a:t>
            </a:r>
            <a:r>
              <a:rPr lang="tr-TR" sz="2000">
                <a:latin typeface="Times New Roman" panose="02020603050405020304" pitchFamily="18" charset="0"/>
                <a:cs typeface="Times New Roman" panose="02020603050405020304" pitchFamily="18" charset="0"/>
              </a:rPr>
              <a:t> bu, </a:t>
            </a:r>
            <a:r>
              <a:rPr lang="tr-TR" sz="2000" err="1">
                <a:latin typeface="Times New Roman" panose="02020603050405020304" pitchFamily="18" charset="0"/>
                <a:cs typeface="Times New Roman" panose="02020603050405020304" pitchFamily="18" charset="0"/>
              </a:rPr>
              <a:t>eksiton</a:t>
            </a:r>
            <a:r>
              <a:rPr lang="tr-TR" sz="2000">
                <a:latin typeface="Times New Roman" panose="02020603050405020304" pitchFamily="18" charset="0"/>
                <a:cs typeface="Times New Roman" panose="02020603050405020304" pitchFamily="18" charset="0"/>
              </a:rPr>
              <a:t> oluşumuna yol açar.</a:t>
            </a:r>
            <a:endParaRPr lang="en-US" sz="2000" b="1">
              <a:solidFill>
                <a:srgbClr val="000000"/>
              </a:solidFill>
              <a:latin typeface="Times New Roman" panose="02020603050405020304" pitchFamily="18" charset="0"/>
              <a:ea typeface="Times New Roman MT"/>
              <a:cs typeface="Times New Roman" panose="02020603050405020304" pitchFamily="18" charset="0"/>
              <a:sym typeface="Times New Roman MT"/>
            </a:endParaRPr>
          </a:p>
          <a:p>
            <a:pPr algn="l">
              <a:lnSpc>
                <a:spcPts val="4174"/>
              </a:lnSpc>
            </a:pPr>
            <a:endParaRPr lang="en-US" sz="2000">
              <a:solidFill>
                <a:srgbClr val="000000"/>
              </a:solidFill>
              <a:latin typeface="Times New Roman MT"/>
              <a:ea typeface="Times New Roman MT"/>
              <a:cs typeface="Times New Roman MT"/>
              <a:sym typeface="Times New Roman MT"/>
            </a:endParaRPr>
          </a:p>
        </p:txBody>
      </p:sp>
      <p:sp>
        <p:nvSpPr>
          <p:cNvPr id="8" name="TextBox 8"/>
          <p:cNvSpPr txBox="1"/>
          <p:nvPr/>
        </p:nvSpPr>
        <p:spPr>
          <a:xfrm>
            <a:off x="2554244" y="5808385"/>
            <a:ext cx="7303562" cy="1596591"/>
          </a:xfrm>
          <a:prstGeom prst="rect">
            <a:avLst/>
          </a:prstGeom>
        </p:spPr>
        <p:txBody>
          <a:bodyPr wrap="square" lIns="0" tIns="0" rIns="0" bIns="0" rtlCol="0" anchor="t">
            <a:spAutoFit/>
          </a:bodyPr>
          <a:lstStyle/>
          <a:p>
            <a:pPr>
              <a:lnSpc>
                <a:spcPts val="4200"/>
              </a:lnSpc>
            </a:pPr>
            <a:r>
              <a:rPr lang="tr-TR" sz="2000">
                <a:latin typeface="Times New Roman" panose="02020603050405020304" pitchFamily="18" charset="0"/>
                <a:cs typeface="Times New Roman" panose="02020603050405020304" pitchFamily="18" charset="0"/>
              </a:rPr>
              <a:t>PS, PMMA veya PV matrisi elektronları uyarır, enerji PPO'ya aktarılır ve foton üretimi başlatılır.</a:t>
            </a:r>
            <a:endParaRPr lang="en-US" sz="2000">
              <a:solidFill>
                <a:srgbClr val="000000"/>
              </a:solidFill>
              <a:latin typeface="Times New Roman" panose="02020603050405020304" pitchFamily="18" charset="0"/>
              <a:ea typeface="Times New Roman MT"/>
              <a:cs typeface="Times New Roman" panose="02020603050405020304" pitchFamily="18" charset="0"/>
              <a:sym typeface="Times New Roman MT"/>
            </a:endParaRPr>
          </a:p>
          <a:p>
            <a:pPr algn="l">
              <a:lnSpc>
                <a:spcPts val="4174"/>
              </a:lnSpc>
            </a:pPr>
            <a:endParaRPr lang="en-US" sz="3000">
              <a:solidFill>
                <a:srgbClr val="000000"/>
              </a:solidFill>
              <a:latin typeface="Times New Roman MT"/>
              <a:ea typeface="Times New Roman MT"/>
              <a:cs typeface="Times New Roman MT"/>
              <a:sym typeface="Times New Roman MT"/>
            </a:endParaRPr>
          </a:p>
        </p:txBody>
      </p:sp>
      <p:pic>
        <p:nvPicPr>
          <p:cNvPr id="10" name="Resim 9">
            <a:extLst>
              <a:ext uri="{FF2B5EF4-FFF2-40B4-BE49-F238E27FC236}">
                <a16:creationId xmlns:a16="http://schemas.microsoft.com/office/drawing/2014/main" id="{DD5AC190-5A45-4917-C318-51488B5746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08830" y="5143500"/>
            <a:ext cx="3148845" cy="4681779"/>
          </a:xfrm>
          <a:prstGeom prst="rect">
            <a:avLst/>
          </a:prstGeom>
        </p:spPr>
      </p:pic>
      <p:pic>
        <p:nvPicPr>
          <p:cNvPr id="6" name="Resim 5">
            <a:extLst>
              <a:ext uri="{FF2B5EF4-FFF2-40B4-BE49-F238E27FC236}">
                <a16:creationId xmlns:a16="http://schemas.microsoft.com/office/drawing/2014/main" id="{4A34E870-BCC3-F1FC-6273-FC1301D5EE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94978" y="1156763"/>
            <a:ext cx="5563712" cy="2967339"/>
          </a:xfrm>
          <a:prstGeom prst="rect">
            <a:avLst/>
          </a:prstGeom>
        </p:spPr>
      </p:pic>
      <p:sp>
        <p:nvSpPr>
          <p:cNvPr id="18" name="Metin kutusu 17">
            <a:extLst>
              <a:ext uri="{FF2B5EF4-FFF2-40B4-BE49-F238E27FC236}">
                <a16:creationId xmlns:a16="http://schemas.microsoft.com/office/drawing/2014/main" id="{2314E83D-D698-F96D-B8E9-C245CEA2C617}"/>
              </a:ext>
            </a:extLst>
          </p:cNvPr>
          <p:cNvSpPr txBox="1"/>
          <p:nvPr/>
        </p:nvSpPr>
        <p:spPr>
          <a:xfrm>
            <a:off x="11294978" y="4194109"/>
            <a:ext cx="5773349" cy="692497"/>
          </a:xfrm>
          <a:prstGeom prst="rect">
            <a:avLst/>
          </a:prstGeom>
          <a:noFill/>
        </p:spPr>
        <p:txBody>
          <a:bodyPr wrap="square" rtlCol="0">
            <a:spAutoFit/>
          </a:bodyPr>
          <a:lstStyle/>
          <a:p>
            <a:pPr algn="l"/>
            <a:r>
              <a:rPr lang="tr-TR" sz="1300" err="1"/>
              <a:t>Ros</a:t>
            </a:r>
            <a:r>
              <a:rPr lang="tr-TR" sz="1300"/>
              <a:t>, G., </a:t>
            </a:r>
            <a:r>
              <a:rPr lang="tr-TR" sz="1300" err="1"/>
              <a:t>Sáez-Cano</a:t>
            </a:r>
            <a:r>
              <a:rPr lang="tr-TR" sz="1300"/>
              <a:t>, G., </a:t>
            </a:r>
            <a:r>
              <a:rPr lang="tr-TR" sz="1300" err="1"/>
              <a:t>Medina-Tanco</a:t>
            </a:r>
            <a:r>
              <a:rPr lang="tr-TR" sz="1300"/>
              <a:t>, G. A., &amp; </a:t>
            </a:r>
            <a:r>
              <a:rPr lang="tr-TR" sz="1300" err="1"/>
              <a:t>Supanitsky</a:t>
            </a:r>
            <a:r>
              <a:rPr lang="tr-TR" sz="1300"/>
              <a:t>, A. D. (2018). On the design of </a:t>
            </a:r>
            <a:r>
              <a:rPr lang="tr-TR" sz="1300" err="1"/>
              <a:t>experiments</a:t>
            </a:r>
            <a:r>
              <a:rPr lang="tr-TR" sz="1300"/>
              <a:t> </a:t>
            </a:r>
            <a:r>
              <a:rPr lang="tr-TR" sz="1300" err="1"/>
              <a:t>based</a:t>
            </a:r>
            <a:r>
              <a:rPr lang="tr-TR" sz="1300"/>
              <a:t> on </a:t>
            </a:r>
            <a:r>
              <a:rPr lang="tr-TR" sz="1300" err="1"/>
              <a:t>plastic</a:t>
            </a:r>
            <a:r>
              <a:rPr lang="tr-TR" sz="1300"/>
              <a:t> </a:t>
            </a:r>
            <a:r>
              <a:rPr lang="tr-TR" sz="1300" err="1"/>
              <a:t>scintillators</a:t>
            </a:r>
            <a:r>
              <a:rPr lang="tr-TR" sz="1300"/>
              <a:t> using GEANT4 </a:t>
            </a:r>
            <a:r>
              <a:rPr lang="tr-TR" sz="1300" err="1"/>
              <a:t>simulations</a:t>
            </a:r>
            <a:r>
              <a:rPr lang="tr-TR" sz="1300"/>
              <a:t>. </a:t>
            </a:r>
            <a:r>
              <a:rPr lang="tr-TR" sz="1300" err="1"/>
              <a:t>Radiation</a:t>
            </a:r>
            <a:r>
              <a:rPr lang="tr-TR" sz="1300"/>
              <a:t> Physics and </a:t>
            </a:r>
            <a:r>
              <a:rPr lang="tr-TR" sz="1300" err="1"/>
              <a:t>Chemistry</a:t>
            </a:r>
            <a:r>
              <a:rPr lang="tr-TR" sz="1300"/>
              <a:t>, 153, 140-151.</a:t>
            </a:r>
          </a:p>
        </p:txBody>
      </p:sp>
      <p:sp>
        <p:nvSpPr>
          <p:cNvPr id="13" name="Metin kutusu 12">
            <a:extLst>
              <a:ext uri="{FF2B5EF4-FFF2-40B4-BE49-F238E27FC236}">
                <a16:creationId xmlns:a16="http://schemas.microsoft.com/office/drawing/2014/main" id="{22651CC9-DC03-491D-E9A3-44E5528324CD}"/>
              </a:ext>
            </a:extLst>
          </p:cNvPr>
          <p:cNvSpPr txBox="1"/>
          <p:nvPr/>
        </p:nvSpPr>
        <p:spPr>
          <a:xfrm>
            <a:off x="2470236" y="7121930"/>
            <a:ext cx="8640139" cy="1631216"/>
          </a:xfrm>
          <a:prstGeom prst="rect">
            <a:avLst/>
          </a:prstGeom>
          <a:noFill/>
        </p:spPr>
        <p:txBody>
          <a:bodyPr wrap="square">
            <a:spAutoFit/>
          </a:bodyPr>
          <a:lstStyle/>
          <a:p>
            <a:r>
              <a:rPr lang="tr-TR" sz="2000">
                <a:latin typeface="Times New Roman" panose="02020603050405020304" pitchFamily="18" charset="0"/>
                <a:cs typeface="Times New Roman" panose="02020603050405020304" pitchFamily="18" charset="0"/>
              </a:rPr>
              <a:t>Beklendiği gibi enerji kaybı kaplama kalınlığı ile artar. Düşük enerjili elektronlar ve protonların çoğu tüm enerjilerini kaplamaya bırakır. Bundan dolayı sadece daha yüksek enerjiye sahip elektronlar ve protonlar Sırasıyla 1 ve 10 MeV tespit edilebilir. 300 </a:t>
            </a:r>
            <a:r>
              <a:rPr lang="tr-TR" sz="2000" err="1">
                <a:latin typeface="Times New Roman" panose="02020603050405020304" pitchFamily="18" charset="0"/>
                <a:cs typeface="Times New Roman" panose="02020603050405020304" pitchFamily="18" charset="0"/>
              </a:rPr>
              <a:t>keV'li</a:t>
            </a:r>
            <a:r>
              <a:rPr lang="tr-TR" sz="2000">
                <a:latin typeface="Times New Roman" panose="02020603050405020304" pitchFamily="18" charset="0"/>
                <a:cs typeface="Times New Roman" panose="02020603050405020304" pitchFamily="18" charset="0"/>
              </a:rPr>
              <a:t> elektronlar olabilirDaha ince kaplama durumunda tespit edildi.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4" name="TextBox 4"/>
          <p:cNvSpPr txBox="1"/>
          <p:nvPr/>
        </p:nvSpPr>
        <p:spPr>
          <a:xfrm>
            <a:off x="2601342" y="1204718"/>
            <a:ext cx="7697596" cy="1259489"/>
          </a:xfrm>
          <a:prstGeom prst="rect">
            <a:avLst/>
          </a:prstGeom>
        </p:spPr>
        <p:txBody>
          <a:bodyPr lIns="0" tIns="0" rIns="0" bIns="0" rtlCol="0" anchor="t">
            <a:spAutoFit/>
          </a:bodyPr>
          <a:lstStyle/>
          <a:p>
            <a:pPr lvl="0">
              <a:lnSpc>
                <a:spcPts val="4967"/>
              </a:lnSpc>
              <a:spcBef>
                <a:spcPct val="0"/>
              </a:spcBef>
            </a:pPr>
            <a:r>
              <a:rPr lang="tr-TR" sz="4400" b="1">
                <a:latin typeface="Times New Roman" panose="02020603050405020304" pitchFamily="18" charset="0"/>
                <a:cs typeface="Times New Roman" panose="02020603050405020304" pitchFamily="18" charset="0"/>
              </a:rPr>
              <a:t>İyonizasyonla Enerji Kaybı</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a:p>
            <a:pPr marL="0" lvl="0" indent="0" algn="l">
              <a:lnSpc>
                <a:spcPts val="4967"/>
              </a:lnSpc>
              <a:spcBef>
                <a:spcPct val="0"/>
              </a:spcBef>
            </a:pPr>
            <a:endParaRPr lang="en-US" sz="4139" u="none" strike="noStrike">
              <a:solidFill>
                <a:srgbClr val="000000"/>
              </a:solidFill>
              <a:latin typeface="TT Drugs"/>
              <a:ea typeface="TT Drugs"/>
              <a:cs typeface="TT Drugs"/>
              <a:sym typeface="TT Drugs"/>
            </a:endParaRPr>
          </a:p>
        </p:txBody>
      </p:sp>
      <p:sp>
        <p:nvSpPr>
          <p:cNvPr id="5" name="TextBox 5"/>
          <p:cNvSpPr txBox="1"/>
          <p:nvPr/>
        </p:nvSpPr>
        <p:spPr>
          <a:xfrm>
            <a:off x="886817" y="855468"/>
            <a:ext cx="149080"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5</a:t>
            </a:r>
            <a:endParaRPr lang="en-US" sz="2000" dirty="0">
              <a:solidFill>
                <a:srgbClr val="7F2218"/>
              </a:solidFill>
              <a:latin typeface="TT Interphases"/>
              <a:ea typeface="TT Interphases"/>
              <a:cs typeface="TT Interphases"/>
              <a:sym typeface="TT Interphases"/>
            </a:endParaRPr>
          </a:p>
        </p:txBody>
      </p:sp>
      <p:sp>
        <p:nvSpPr>
          <p:cNvPr id="7" name="TextBox 7"/>
          <p:cNvSpPr txBox="1"/>
          <p:nvPr/>
        </p:nvSpPr>
        <p:spPr>
          <a:xfrm>
            <a:off x="2652918" y="2198762"/>
            <a:ext cx="7697596" cy="3975319"/>
          </a:xfrm>
          <a:prstGeom prst="rect">
            <a:avLst/>
          </a:prstGeom>
        </p:spPr>
        <p:txBody>
          <a:bodyPr wrap="square" lIns="0" tIns="0" rIns="0" bIns="0" rtlCol="0" anchor="t">
            <a:spAutoFit/>
          </a:bodyPr>
          <a:lstStyle/>
          <a:p>
            <a:r>
              <a:rPr lang="tr-TR" sz="2500">
                <a:latin typeface="Times New Roman" panose="02020603050405020304" pitchFamily="18" charset="0"/>
                <a:cs typeface="Times New Roman" panose="02020603050405020304" pitchFamily="18" charset="0"/>
              </a:rPr>
              <a:t>Bu, </a:t>
            </a:r>
            <a:r>
              <a:rPr lang="el-GR" sz="2500">
                <a:latin typeface="Times New Roman" panose="02020603050405020304" pitchFamily="18" charset="0"/>
                <a:cs typeface="Times New Roman" panose="02020603050405020304" pitchFamily="18" charset="0"/>
              </a:rPr>
              <a:t>π-</a:t>
            </a:r>
            <a:r>
              <a:rPr lang="tr-TR" sz="2500">
                <a:latin typeface="Times New Roman" panose="02020603050405020304" pitchFamily="18" charset="0"/>
                <a:cs typeface="Times New Roman" panose="02020603050405020304" pitchFamily="18" charset="0"/>
              </a:rPr>
              <a:t>elektronik durumlara doğrudan uyarılma (süreç 1) ve iyonizasyonun ardından yeniden birleşmeyi içerir. </a:t>
            </a:r>
          </a:p>
          <a:p>
            <a:endParaRPr lang="tr-TR" sz="2500">
              <a:latin typeface="Times New Roman" panose="02020603050405020304" pitchFamily="18" charset="0"/>
              <a:cs typeface="Times New Roman" panose="02020603050405020304" pitchFamily="18" charset="0"/>
            </a:endParaRPr>
          </a:p>
          <a:p>
            <a:r>
              <a:rPr lang="tr-TR" sz="2500">
                <a:latin typeface="Times New Roman" panose="02020603050405020304" pitchFamily="18" charset="0"/>
                <a:cs typeface="Times New Roman" panose="02020603050405020304" pitchFamily="18" charset="0"/>
              </a:rPr>
              <a:t>Biriken enerji, PPO moleküllerini radyasyonlu olmayan enerji mekanizmaları yoluyla uyarır.</a:t>
            </a:r>
          </a:p>
          <a:p>
            <a:endParaRPr lang="tr-TR" sz="2500">
              <a:latin typeface="Times New Roman" panose="02020603050405020304" pitchFamily="18" charset="0"/>
              <a:cs typeface="Times New Roman" panose="02020603050405020304" pitchFamily="18" charset="0"/>
            </a:endParaRPr>
          </a:p>
          <a:p>
            <a:r>
              <a:rPr lang="tr-TR" sz="2500">
                <a:latin typeface="Times New Roman" panose="02020603050405020304" pitchFamily="18" charset="0"/>
                <a:cs typeface="Times New Roman" panose="02020603050405020304" pitchFamily="18" charset="0"/>
              </a:rPr>
              <a:t>Uyarılmış PPO molekülleri, UV-görünür aralığında fotonlar yayarak temel duruma geri döner ve bu fotonlar daha sonra bir foto çoğaltıcı tüp (PMT) veya </a:t>
            </a:r>
            <a:r>
              <a:rPr lang="tr-TR" sz="2500" err="1">
                <a:latin typeface="Times New Roman" panose="02020603050405020304" pitchFamily="18" charset="0"/>
                <a:cs typeface="Times New Roman" panose="02020603050405020304" pitchFamily="18" charset="0"/>
              </a:rPr>
              <a:t>SiPM</a:t>
            </a:r>
            <a:r>
              <a:rPr lang="tr-TR" sz="2500">
                <a:latin typeface="Times New Roman" panose="02020603050405020304" pitchFamily="18" charset="0"/>
                <a:cs typeface="Times New Roman" panose="02020603050405020304" pitchFamily="18" charset="0"/>
              </a:rPr>
              <a:t> tarafından algılanır.</a:t>
            </a:r>
          </a:p>
          <a:p>
            <a:pPr algn="l">
              <a:lnSpc>
                <a:spcPts val="4174"/>
              </a:lnSpc>
            </a:pPr>
            <a:endParaRPr lang="en-US" sz="3000">
              <a:solidFill>
                <a:srgbClr val="000000"/>
              </a:solidFill>
              <a:latin typeface="Times New Roman MT"/>
              <a:ea typeface="Times New Roman MT"/>
              <a:cs typeface="Times New Roman MT"/>
              <a:sym typeface="Times New Roman MT"/>
            </a:endParaRPr>
          </a:p>
        </p:txBody>
      </p:sp>
      <p:pic>
        <p:nvPicPr>
          <p:cNvPr id="10" name="Resim 9">
            <a:extLst>
              <a:ext uri="{FF2B5EF4-FFF2-40B4-BE49-F238E27FC236}">
                <a16:creationId xmlns:a16="http://schemas.microsoft.com/office/drawing/2014/main" id="{8CCD9E61-99E0-9019-1870-3FEF6B8B92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36705" y="1395996"/>
            <a:ext cx="1812901" cy="1259489"/>
          </a:xfrm>
          <a:prstGeom prst="rect">
            <a:avLst/>
          </a:prstGeom>
        </p:spPr>
      </p:pic>
      <p:pic>
        <p:nvPicPr>
          <p:cNvPr id="11" name="Resim 10">
            <a:extLst>
              <a:ext uri="{FF2B5EF4-FFF2-40B4-BE49-F238E27FC236}">
                <a16:creationId xmlns:a16="http://schemas.microsoft.com/office/drawing/2014/main" id="{B736D898-7A43-C5F2-EB66-6904DE9FED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36705" y="2744451"/>
            <a:ext cx="1812901" cy="2215768"/>
          </a:xfrm>
          <a:prstGeom prst="rect">
            <a:avLst/>
          </a:prstGeom>
        </p:spPr>
      </p:pic>
      <p:sp>
        <p:nvSpPr>
          <p:cNvPr id="13" name="Metin kutusu 12">
            <a:extLst>
              <a:ext uri="{FF2B5EF4-FFF2-40B4-BE49-F238E27FC236}">
                <a16:creationId xmlns:a16="http://schemas.microsoft.com/office/drawing/2014/main" id="{95E2E4FD-D658-2008-C625-3242D5422654}"/>
              </a:ext>
            </a:extLst>
          </p:cNvPr>
          <p:cNvSpPr txBox="1"/>
          <p:nvPr/>
        </p:nvSpPr>
        <p:spPr>
          <a:xfrm>
            <a:off x="13385613" y="3072238"/>
            <a:ext cx="3110123" cy="1200329"/>
          </a:xfrm>
          <a:prstGeom prst="rect">
            <a:avLst/>
          </a:prstGeom>
          <a:noFill/>
        </p:spPr>
        <p:txBody>
          <a:bodyPr wrap="square">
            <a:spAutoFit/>
          </a:bodyPr>
          <a:lstStyle/>
          <a:p>
            <a:pPr algn="l" fontAlgn="base">
              <a:buNone/>
            </a:pPr>
            <a:r>
              <a:rPr lang="tr-TR" b="0" i="0" u="none" strike="noStrike">
                <a:solidFill>
                  <a:srgbClr val="161616"/>
                </a:solidFill>
                <a:effectLst/>
                <a:latin typeface="Apercu Avnet"/>
              </a:rPr>
              <a:t>MICROFC-SMA-60035-GEVB</a:t>
            </a:r>
          </a:p>
          <a:p>
            <a:pPr algn="l" fontAlgn="base">
              <a:buNone/>
            </a:pPr>
            <a:r>
              <a:rPr lang="tr-TR" b="0" i="0" u="none" strike="noStrike" err="1">
                <a:solidFill>
                  <a:srgbClr val="161616"/>
                </a:solidFill>
                <a:effectLst/>
                <a:latin typeface="Apercu Avnet"/>
              </a:rPr>
              <a:t>Evaluation</a:t>
            </a:r>
            <a:r>
              <a:rPr lang="tr-TR" b="0" i="0" u="none" strike="noStrike">
                <a:solidFill>
                  <a:srgbClr val="161616"/>
                </a:solidFill>
                <a:effectLst/>
                <a:latin typeface="Apercu Avnet"/>
              </a:rPr>
              <a:t> Board, MicroFC-60035 SiPM Sensor, 3 x SMA Connectors, </a:t>
            </a:r>
            <a:r>
              <a:rPr lang="tr-TR" b="0" i="0" u="none" strike="noStrike" err="1">
                <a:solidFill>
                  <a:srgbClr val="161616"/>
                </a:solidFill>
                <a:effectLst/>
                <a:latin typeface="Apercu Avnet"/>
              </a:rPr>
              <a:t>Bias</a:t>
            </a:r>
            <a:r>
              <a:rPr lang="tr-TR" b="0" i="0" u="none" strike="noStrike">
                <a:solidFill>
                  <a:srgbClr val="161616"/>
                </a:solidFill>
                <a:effectLst/>
                <a:latin typeface="Apercu Avnet"/>
              </a:rPr>
              <a:t> </a:t>
            </a:r>
            <a:r>
              <a:rPr lang="tr-TR" b="0" i="0" u="none" strike="noStrike" err="1">
                <a:solidFill>
                  <a:srgbClr val="161616"/>
                </a:solidFill>
                <a:effectLst/>
                <a:latin typeface="Apercu Avnet"/>
              </a:rPr>
              <a:t>Voltage</a:t>
            </a:r>
            <a:endParaRPr lang="tr-TR" b="0" i="0" u="none" strike="noStrike">
              <a:solidFill>
                <a:srgbClr val="161616"/>
              </a:solidFill>
              <a:effectLst/>
              <a:latin typeface="Apercu Avnet"/>
            </a:endParaRPr>
          </a:p>
        </p:txBody>
      </p:sp>
      <p:pic>
        <p:nvPicPr>
          <p:cNvPr id="14" name="Resim 13">
            <a:extLst>
              <a:ext uri="{FF2B5EF4-FFF2-40B4-BE49-F238E27FC236}">
                <a16:creationId xmlns:a16="http://schemas.microsoft.com/office/drawing/2014/main" id="{460D1CB5-711A-864A-D784-7E856FD252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34014" y="5152518"/>
            <a:ext cx="2079057" cy="1524642"/>
          </a:xfrm>
          <a:prstGeom prst="rect">
            <a:avLst/>
          </a:prstGeom>
        </p:spPr>
      </p:pic>
      <p:sp>
        <p:nvSpPr>
          <p:cNvPr id="16" name="Metin kutusu 15">
            <a:extLst>
              <a:ext uri="{FF2B5EF4-FFF2-40B4-BE49-F238E27FC236}">
                <a16:creationId xmlns:a16="http://schemas.microsoft.com/office/drawing/2014/main" id="{0F1958CC-64D5-84EF-1E92-C8D820F15B54}"/>
              </a:ext>
            </a:extLst>
          </p:cNvPr>
          <p:cNvSpPr txBox="1"/>
          <p:nvPr/>
        </p:nvSpPr>
        <p:spPr>
          <a:xfrm>
            <a:off x="13612473" y="5275770"/>
            <a:ext cx="3617158" cy="1477328"/>
          </a:xfrm>
          <a:prstGeom prst="rect">
            <a:avLst/>
          </a:prstGeom>
          <a:noFill/>
        </p:spPr>
        <p:txBody>
          <a:bodyPr wrap="square">
            <a:spAutoFit/>
          </a:bodyPr>
          <a:lstStyle/>
          <a:p>
            <a:pPr fontAlgn="base"/>
            <a:r>
              <a:rPr lang="tr-TR" b="0" i="0" u="none" strike="noStrike">
                <a:solidFill>
                  <a:srgbClr val="161616"/>
                </a:solidFill>
                <a:effectLst/>
                <a:latin typeface="Apercu Avnet"/>
              </a:rPr>
              <a:t>MICROFC-SMTPA-60035-GEVB</a:t>
            </a:r>
          </a:p>
          <a:p>
            <a:pPr fontAlgn="base"/>
            <a:r>
              <a:rPr lang="tr-TR" b="0" i="0" u="none" strike="noStrike" err="1">
                <a:solidFill>
                  <a:srgbClr val="161616"/>
                </a:solidFill>
                <a:effectLst/>
                <a:latin typeface="Apercu Avnet"/>
              </a:rPr>
              <a:t>Evaluation</a:t>
            </a:r>
            <a:r>
              <a:rPr lang="tr-TR" b="0" i="0" u="none" strike="noStrike">
                <a:solidFill>
                  <a:srgbClr val="161616"/>
                </a:solidFill>
                <a:effectLst/>
                <a:latin typeface="Apercu Avnet"/>
              </a:rPr>
              <a:t> Board, MicroFC-60035 SiPM Sensor, 3 x </a:t>
            </a:r>
            <a:r>
              <a:rPr lang="tr-TR" b="0" i="0" u="none" strike="noStrike" err="1">
                <a:solidFill>
                  <a:srgbClr val="161616"/>
                </a:solidFill>
                <a:effectLst/>
                <a:latin typeface="Apercu Avnet"/>
              </a:rPr>
              <a:t>Through</a:t>
            </a:r>
            <a:r>
              <a:rPr lang="tr-TR" b="0" i="0" u="none" strike="noStrike">
                <a:solidFill>
                  <a:srgbClr val="161616"/>
                </a:solidFill>
                <a:effectLst/>
                <a:latin typeface="Apercu Avnet"/>
              </a:rPr>
              <a:t> Hole </a:t>
            </a:r>
            <a:r>
              <a:rPr lang="tr-TR" b="0" i="0" u="none" strike="noStrike" err="1">
                <a:solidFill>
                  <a:srgbClr val="161616"/>
                </a:solidFill>
                <a:effectLst/>
                <a:latin typeface="Apercu Avnet"/>
              </a:rPr>
              <a:t>Pins</a:t>
            </a:r>
            <a:r>
              <a:rPr lang="tr-TR" b="0" i="0" u="none" strike="noStrike">
                <a:solidFill>
                  <a:srgbClr val="161616"/>
                </a:solidFill>
                <a:effectLst/>
                <a:latin typeface="Apercu Avnet"/>
              </a:rPr>
              <a:t>, </a:t>
            </a:r>
            <a:r>
              <a:rPr lang="tr-TR" b="0" i="0" u="none" strike="noStrike" err="1">
                <a:solidFill>
                  <a:srgbClr val="161616"/>
                </a:solidFill>
                <a:effectLst/>
                <a:latin typeface="Apercu Avnet"/>
              </a:rPr>
              <a:t>Bias</a:t>
            </a:r>
            <a:r>
              <a:rPr lang="tr-TR" b="0" i="0" u="none" strike="noStrike">
                <a:solidFill>
                  <a:srgbClr val="161616"/>
                </a:solidFill>
                <a:effectLst/>
                <a:latin typeface="Apercu Avnet"/>
              </a:rPr>
              <a:t> </a:t>
            </a:r>
            <a:r>
              <a:rPr lang="tr-TR" b="0" i="0" u="none" strike="noStrike" err="1">
                <a:solidFill>
                  <a:srgbClr val="161616"/>
                </a:solidFill>
                <a:effectLst/>
                <a:latin typeface="Apercu Avnet"/>
              </a:rPr>
              <a:t>Voltage</a:t>
            </a:r>
            <a:endParaRPr lang="tr-TR" b="0" i="0" u="none" strike="noStrike">
              <a:solidFill>
                <a:srgbClr val="161616"/>
              </a:solidFill>
              <a:effectLst/>
              <a:latin typeface="Apercu Avnet"/>
            </a:endParaRPr>
          </a:p>
          <a:p>
            <a:pPr algn="l" fontAlgn="base">
              <a:buNone/>
            </a:pPr>
            <a:endParaRPr lang="tr-TR" b="0" i="0" u="none" strike="noStrike">
              <a:solidFill>
                <a:srgbClr val="161616"/>
              </a:solidFill>
              <a:effectLst/>
              <a:latin typeface="Apercu Avnet"/>
            </a:endParaRPr>
          </a:p>
        </p:txBody>
      </p:sp>
      <p:sp>
        <p:nvSpPr>
          <p:cNvPr id="18" name="Metin kutusu 17">
            <a:extLst>
              <a:ext uri="{FF2B5EF4-FFF2-40B4-BE49-F238E27FC236}">
                <a16:creationId xmlns:a16="http://schemas.microsoft.com/office/drawing/2014/main" id="{6E56A602-238F-F987-159D-AD9CCE5071A0}"/>
              </a:ext>
            </a:extLst>
          </p:cNvPr>
          <p:cNvSpPr txBox="1"/>
          <p:nvPr/>
        </p:nvSpPr>
        <p:spPr>
          <a:xfrm>
            <a:off x="13313071" y="1455156"/>
            <a:ext cx="3617158" cy="1200329"/>
          </a:xfrm>
          <a:prstGeom prst="rect">
            <a:avLst/>
          </a:prstGeom>
          <a:noFill/>
        </p:spPr>
        <p:txBody>
          <a:bodyPr wrap="square">
            <a:spAutoFit/>
          </a:bodyPr>
          <a:lstStyle/>
          <a:p>
            <a:pPr algn="l" fontAlgn="base">
              <a:buNone/>
            </a:pPr>
            <a:r>
              <a:rPr lang="tr-TR" b="0" i="0" u="none" strike="noStrike">
                <a:solidFill>
                  <a:srgbClr val="161616"/>
                </a:solidFill>
                <a:effectLst/>
                <a:latin typeface="Apercu Avnet"/>
              </a:rPr>
              <a:t>MICROFC-60035-SMT-TR1</a:t>
            </a:r>
          </a:p>
          <a:p>
            <a:pPr algn="l" fontAlgn="base">
              <a:buNone/>
            </a:pPr>
            <a:r>
              <a:rPr lang="tr-TR" b="0" i="0" u="none" strike="noStrike">
                <a:solidFill>
                  <a:srgbClr val="161616"/>
                </a:solidFill>
                <a:effectLst/>
                <a:latin typeface="Apercu Avnet"/>
              </a:rPr>
              <a:t>Silicon </a:t>
            </a:r>
            <a:r>
              <a:rPr lang="tr-TR" b="0" i="0" u="none" strike="noStrike" err="1">
                <a:solidFill>
                  <a:srgbClr val="161616"/>
                </a:solidFill>
                <a:effectLst/>
                <a:latin typeface="Apercu Avnet"/>
              </a:rPr>
              <a:t>Photomultiplier</a:t>
            </a:r>
            <a:r>
              <a:rPr lang="tr-TR" b="0" i="0" u="none" strike="noStrike">
                <a:solidFill>
                  <a:srgbClr val="161616"/>
                </a:solidFill>
                <a:effectLst/>
                <a:latin typeface="Apercu Avnet"/>
              </a:rPr>
              <a:t> (SiPM), C-Series, </a:t>
            </a:r>
            <a:r>
              <a:rPr lang="tr-TR" b="0" i="0" u="none" strike="noStrike" err="1">
                <a:solidFill>
                  <a:srgbClr val="161616"/>
                </a:solidFill>
                <a:effectLst/>
                <a:latin typeface="Apercu Avnet"/>
              </a:rPr>
              <a:t>6mmx6mm</a:t>
            </a:r>
            <a:r>
              <a:rPr lang="tr-TR" b="0" i="0" u="none" strike="noStrike">
                <a:solidFill>
                  <a:srgbClr val="161616"/>
                </a:solidFill>
                <a:effectLst/>
                <a:latin typeface="Apercu Avnet"/>
              </a:rPr>
              <a:t>, 35µm/18980 </a:t>
            </a:r>
            <a:r>
              <a:rPr lang="tr-TR" b="0" i="0" u="none" strike="noStrike" err="1">
                <a:solidFill>
                  <a:srgbClr val="161616"/>
                </a:solidFill>
                <a:effectLst/>
                <a:latin typeface="Apercu Avnet"/>
              </a:rPr>
              <a:t>Microcells</a:t>
            </a:r>
            <a:r>
              <a:rPr lang="tr-TR" b="0" i="0" u="none" strike="noStrike">
                <a:solidFill>
                  <a:srgbClr val="161616"/>
                </a:solidFill>
                <a:effectLst/>
                <a:latin typeface="Apercu Avnet"/>
              </a:rPr>
              <a:t>, 420nm, CWDFN-4</a:t>
            </a:r>
          </a:p>
        </p:txBody>
      </p:sp>
      <p:pic>
        <p:nvPicPr>
          <p:cNvPr id="6" name="Resim 5">
            <a:extLst>
              <a:ext uri="{FF2B5EF4-FFF2-40B4-BE49-F238E27FC236}">
                <a16:creationId xmlns:a16="http://schemas.microsoft.com/office/drawing/2014/main" id="{4599CE24-102C-74DE-CCBA-0100B5F682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01342" y="6418645"/>
            <a:ext cx="4818231" cy="3142835"/>
          </a:xfrm>
          <a:prstGeom prst="rect">
            <a:avLst/>
          </a:prstGeom>
        </p:spPr>
      </p:pic>
      <p:sp>
        <p:nvSpPr>
          <p:cNvPr id="8" name="Metin kutusu 7">
            <a:extLst>
              <a:ext uri="{FF2B5EF4-FFF2-40B4-BE49-F238E27FC236}">
                <a16:creationId xmlns:a16="http://schemas.microsoft.com/office/drawing/2014/main" id="{63EF810B-A875-7FA8-3913-EA779C31B15A}"/>
              </a:ext>
            </a:extLst>
          </p:cNvPr>
          <p:cNvSpPr txBox="1"/>
          <p:nvPr/>
        </p:nvSpPr>
        <p:spPr>
          <a:xfrm>
            <a:off x="7652415" y="6869459"/>
            <a:ext cx="7216644" cy="1754326"/>
          </a:xfrm>
          <a:prstGeom prst="rect">
            <a:avLst/>
          </a:prstGeom>
          <a:noFill/>
        </p:spPr>
        <p:txBody>
          <a:bodyPr wrap="square">
            <a:spAutoFit/>
          </a:bodyPr>
          <a:lstStyle/>
          <a:p>
            <a:r>
              <a:rPr lang="tr-TR" sz="2100">
                <a:latin typeface=".AppleSystemUIFont"/>
              </a:rPr>
              <a:t>Bu formül, enerji kaybının \beta</a:t>
            </a:r>
            <a:r>
              <a:rPr lang="tr-TR" sz="2400" b="0" i="0" u="none" strike="noStrike">
                <a:effectLst/>
                <a:latin typeface="Times New Roman" panose="02020603050405020304" pitchFamily="18" charset="0"/>
                <a:cs typeface="Times New Roman" panose="02020603050405020304" pitchFamily="18" charset="0"/>
              </a:rPr>
              <a:t>²</a:t>
            </a:r>
            <a:r>
              <a:rPr lang="tr-TR" sz="2100">
                <a:latin typeface=".AppleSystemUIFont"/>
              </a:rPr>
              <a:t> ile ters orantılı olduğunu gösterir, yani daha yavaş parçacıklar daha fazla enerji kaybeder. Ancak, göreceli hızlarda eğri bir platoya ulaşır bu noktada </a:t>
            </a:r>
            <a:r>
              <a:rPr lang="tr-TR" sz="2100" err="1">
                <a:latin typeface=".AppleSystemUIFont"/>
              </a:rPr>
              <a:t>müonlar</a:t>
            </a:r>
            <a:r>
              <a:rPr lang="tr-TR" sz="2100">
                <a:latin typeface=".AppleSystemUIFont"/>
              </a:rPr>
              <a:t> Minimum İyonize Edici Parçacıklar (MIP) gibi davranır ve yaklaşık olarak sabit bir oranda enerji kaybeder.</a:t>
            </a:r>
            <a:endParaRPr lang="tr-TR" sz="2100">
              <a:effectLst/>
              <a:latin typeface=".AppleSystemUIFont"/>
            </a:endParaRPr>
          </a:p>
        </p:txBody>
      </p:sp>
    </p:spTree>
    <p:extLst>
      <p:ext uri="{BB962C8B-B14F-4D97-AF65-F5344CB8AC3E}">
        <p14:creationId xmlns:p14="http://schemas.microsoft.com/office/powerpoint/2010/main" val="354422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dirty="0"/>
          </a:p>
        </p:txBody>
      </p:sp>
      <p:sp>
        <p:nvSpPr>
          <p:cNvPr id="3" name="Freeform 3"/>
          <p:cNvSpPr/>
          <p:nvPr/>
        </p:nvSpPr>
        <p:spPr>
          <a:xfrm>
            <a:off x="2601342" y="3534143"/>
            <a:ext cx="6403809" cy="1106649"/>
          </a:xfrm>
          <a:custGeom>
            <a:avLst/>
            <a:gdLst/>
            <a:ahLst/>
            <a:cxnLst/>
            <a:rect l="l" t="t" r="r" b="b"/>
            <a:pathLst>
              <a:path w="6403809" h="1106649">
                <a:moveTo>
                  <a:pt x="0" y="0"/>
                </a:moveTo>
                <a:lnTo>
                  <a:pt x="6403809" y="0"/>
                </a:lnTo>
                <a:lnTo>
                  <a:pt x="6403809" y="1106649"/>
                </a:lnTo>
                <a:lnTo>
                  <a:pt x="0" y="1106649"/>
                </a:lnTo>
                <a:lnTo>
                  <a:pt x="0" y="0"/>
                </a:lnTo>
                <a:close/>
              </a:path>
            </a:pathLst>
          </a:custGeom>
          <a:blipFill>
            <a:blip r:embed="rId2"/>
            <a:stretch>
              <a:fillRect/>
            </a:stretch>
          </a:blipFill>
        </p:spPr>
        <p:txBody>
          <a:bodyPr/>
          <a:lstStyle/>
          <a:p>
            <a:endParaRPr lang="tr-TR"/>
          </a:p>
        </p:txBody>
      </p:sp>
      <p:sp>
        <p:nvSpPr>
          <p:cNvPr id="4" name="TextBox 4"/>
          <p:cNvSpPr txBox="1"/>
          <p:nvPr/>
        </p:nvSpPr>
        <p:spPr>
          <a:xfrm>
            <a:off x="2601342" y="1204718"/>
            <a:ext cx="7697596" cy="602986"/>
          </a:xfrm>
          <a:prstGeom prst="rect">
            <a:avLst/>
          </a:prstGeom>
        </p:spPr>
        <p:txBody>
          <a:bodyPr lIns="0" tIns="0" rIns="0" bIns="0" rtlCol="0" anchor="t">
            <a:spAutoFit/>
          </a:bodyPr>
          <a:lstStyle/>
          <a:p>
            <a:pPr lvl="0">
              <a:lnSpc>
                <a:spcPts val="4967"/>
              </a:lnSpc>
              <a:spcBef>
                <a:spcPct val="0"/>
              </a:spcBef>
            </a:pP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Sintilasyon</a:t>
            </a:r>
            <a:r>
              <a:rPr lang="en-US" sz="4139" b="1">
                <a:solidFill>
                  <a:srgbClr val="000000"/>
                </a:solidFill>
                <a:latin typeface="Times New Roman" panose="02020603050405020304" pitchFamily="18" charset="0"/>
                <a:ea typeface="TT Drugs"/>
                <a:cs typeface="Times New Roman" panose="02020603050405020304" pitchFamily="18" charset="0"/>
                <a:sym typeface="TT Drugs"/>
              </a:rPr>
              <a:t> </a:t>
            </a: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Emisyonu</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p:txBody>
      </p:sp>
      <p:sp>
        <p:nvSpPr>
          <p:cNvPr id="5" name="TextBox 5"/>
          <p:cNvSpPr txBox="1"/>
          <p:nvPr/>
        </p:nvSpPr>
        <p:spPr>
          <a:xfrm>
            <a:off x="886816" y="855468"/>
            <a:ext cx="149080"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6</a:t>
            </a:r>
            <a:endParaRPr lang="en-US" sz="2000" dirty="0">
              <a:solidFill>
                <a:srgbClr val="7F2218"/>
              </a:solidFill>
              <a:latin typeface="TT Interphases"/>
              <a:ea typeface="TT Interphases"/>
              <a:cs typeface="TT Interphases"/>
              <a:sym typeface="TT Interphases"/>
            </a:endParaRPr>
          </a:p>
        </p:txBody>
      </p:sp>
      <p:sp>
        <p:nvSpPr>
          <p:cNvPr id="6" name="TextBox 6"/>
          <p:cNvSpPr txBox="1"/>
          <p:nvPr/>
        </p:nvSpPr>
        <p:spPr>
          <a:xfrm>
            <a:off x="2601342" y="2134459"/>
            <a:ext cx="11042973" cy="1051442"/>
          </a:xfrm>
          <a:prstGeom prst="rect">
            <a:avLst/>
          </a:prstGeom>
        </p:spPr>
        <p:txBody>
          <a:bodyPr lIns="0" tIns="0" rIns="0" bIns="0" rtlCol="0" anchor="t">
            <a:spAutoFit/>
          </a:bodyPr>
          <a:lstStyle/>
          <a:p>
            <a:pPr>
              <a:lnSpc>
                <a:spcPts val="4174"/>
              </a:lnSpc>
            </a:pPr>
            <a:r>
              <a:rPr lang="en-US" sz="3000" err="1">
                <a:solidFill>
                  <a:srgbClr val="000000"/>
                </a:solidFill>
                <a:latin typeface="Times New Roman MT"/>
                <a:ea typeface="Times New Roman MT"/>
                <a:cs typeface="Times New Roman MT"/>
                <a:sym typeface="Times New Roman MT"/>
              </a:rPr>
              <a:t>Uyarılmış</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elektronlar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fotonlar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yayarak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tekli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durumdan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temel</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duruma</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bozunur</a:t>
            </a:r>
            <a:r>
              <a:rPr lang="en-US" sz="3000">
                <a:solidFill>
                  <a:srgbClr val="000000"/>
                </a:solidFill>
                <a:latin typeface="Times New Roman MT"/>
                <a:ea typeface="Times New Roman MT"/>
                <a:cs typeface="Times New Roman MT"/>
                <a:sym typeface="Times New Roman MT"/>
              </a:rPr>
              <a:t>:</a:t>
            </a:r>
          </a:p>
        </p:txBody>
      </p:sp>
      <p:sp>
        <p:nvSpPr>
          <p:cNvPr id="7" name="TextBox 7"/>
          <p:cNvSpPr txBox="1"/>
          <p:nvPr/>
        </p:nvSpPr>
        <p:spPr>
          <a:xfrm rot="10800000" flipV="1">
            <a:off x="12408395" y="3985474"/>
            <a:ext cx="5282616" cy="2649123"/>
          </a:xfrm>
          <a:prstGeom prst="rect">
            <a:avLst/>
          </a:prstGeom>
        </p:spPr>
        <p:txBody>
          <a:bodyPr wrap="square" lIns="0" tIns="0" rIns="0" bIns="0" rtlCol="0" anchor="t">
            <a:spAutoFit/>
          </a:bodyPr>
          <a:lstStyle/>
          <a:p>
            <a:pPr>
              <a:lnSpc>
                <a:spcPts val="4174"/>
              </a:lnSpc>
            </a:pPr>
            <a:r>
              <a:rPr lang="en-US" sz="2500" err="1">
                <a:solidFill>
                  <a:srgbClr val="000000"/>
                </a:solidFill>
                <a:latin typeface="Times New Roman MT"/>
                <a:ea typeface="Times New Roman MT"/>
                <a:cs typeface="Times New Roman MT"/>
                <a:sym typeface="Times New Roman MT"/>
              </a:rPr>
              <a:t>Sintilasyon</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iyonlaşma</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enerjisini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ışığa</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dönüştürür</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Çoklu</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flüorofor</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zinciri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dedektör</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hassasiyetine</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uyacak</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şekilde</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verimli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bir</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şekilde</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aşağı</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dönüşüm</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sağlar</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ve</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genel</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verimi</a:t>
            </a:r>
            <a:r>
              <a:rPr lang="en-US" sz="2500">
                <a:solidFill>
                  <a:srgbClr val="000000"/>
                </a:solidFill>
                <a:latin typeface="Times New Roman MT"/>
                <a:ea typeface="Times New Roman MT"/>
                <a:cs typeface="Times New Roman MT"/>
                <a:sym typeface="Times New Roman MT"/>
              </a:rPr>
              <a:t> </a:t>
            </a:r>
            <a:r>
              <a:rPr lang="en-US" sz="2500" err="1">
                <a:solidFill>
                  <a:srgbClr val="000000"/>
                </a:solidFill>
                <a:latin typeface="Times New Roman MT"/>
                <a:ea typeface="Times New Roman MT"/>
                <a:cs typeface="Times New Roman MT"/>
                <a:sym typeface="Times New Roman MT"/>
              </a:rPr>
              <a:t>artırır</a:t>
            </a:r>
            <a:r>
              <a:rPr lang="en-US" sz="2500">
                <a:solidFill>
                  <a:srgbClr val="000000"/>
                </a:solidFill>
                <a:latin typeface="Times New Roman MT"/>
                <a:ea typeface="Times New Roman MT"/>
                <a:cs typeface="Times New Roman MT"/>
                <a:sym typeface="Times New Roman MT"/>
              </a:rPr>
              <a:t>.</a:t>
            </a:r>
          </a:p>
        </p:txBody>
      </p:sp>
      <p:sp>
        <p:nvSpPr>
          <p:cNvPr id="9" name="Metin kutusu 8">
            <a:extLst>
              <a:ext uri="{FF2B5EF4-FFF2-40B4-BE49-F238E27FC236}">
                <a16:creationId xmlns:a16="http://schemas.microsoft.com/office/drawing/2014/main" id="{D565FC28-2008-CF76-EFBB-22C5AB6C304B}"/>
              </a:ext>
            </a:extLst>
          </p:cNvPr>
          <p:cNvSpPr txBox="1"/>
          <p:nvPr/>
        </p:nvSpPr>
        <p:spPr>
          <a:xfrm>
            <a:off x="2601342" y="5071166"/>
            <a:ext cx="9162142" cy="2015936"/>
          </a:xfrm>
          <a:prstGeom prst="rect">
            <a:avLst/>
          </a:prstGeom>
          <a:noFill/>
        </p:spPr>
        <p:txBody>
          <a:bodyPr wrap="square">
            <a:spAutoFit/>
          </a:bodyPr>
          <a:lstStyle/>
          <a:p>
            <a:pPr>
              <a:buNone/>
            </a:pPr>
            <a:r>
              <a:rPr lang="tr-TR" sz="2500" err="1">
                <a:latin typeface="Times New Roman" panose="02020603050405020304" pitchFamily="18" charset="0"/>
                <a:cs typeface="Times New Roman" panose="02020603050405020304" pitchFamily="18" charset="0"/>
              </a:rPr>
              <a:t>Sintilatör</a:t>
            </a:r>
            <a:r>
              <a:rPr lang="tr-TR" sz="2500">
                <a:latin typeface="Times New Roman" panose="02020603050405020304" pitchFamily="18" charset="0"/>
                <a:cs typeface="Times New Roman" panose="02020603050405020304" pitchFamily="18" charset="0"/>
              </a:rPr>
              <a:t> matrisinde iyonlaşma ve uyarılma meydana geldikten sonra, organik moleküllerdeki uyarılmış elektronlar temel durumlarına geri dönerler ve fotonlar şeklinde enerji açığa çıkarırlar. Sintilasyon emisyonu olarak bilinen bu süreç, basit bir enerji ilişkisiyle açıklanabilir:</a:t>
            </a:r>
            <a:endParaRPr lang="tr-TR" sz="2500">
              <a:effectLst/>
              <a:latin typeface="Times New Roman" panose="02020603050405020304" pitchFamily="18" charset="0"/>
              <a:cs typeface="Times New Roman" panose="02020603050405020304" pitchFamily="18" charset="0"/>
            </a:endParaRPr>
          </a:p>
        </p:txBody>
      </p:sp>
      <p:sp>
        <p:nvSpPr>
          <p:cNvPr id="10" name="Metin kutusu 9">
            <a:extLst>
              <a:ext uri="{FF2B5EF4-FFF2-40B4-BE49-F238E27FC236}">
                <a16:creationId xmlns:a16="http://schemas.microsoft.com/office/drawing/2014/main" id="{3294B2E4-7EF0-E696-D4A0-3AAD1E354119}"/>
              </a:ext>
            </a:extLst>
          </p:cNvPr>
          <p:cNvSpPr txBox="1"/>
          <p:nvPr/>
        </p:nvSpPr>
        <p:spPr>
          <a:xfrm>
            <a:off x="2601342" y="7183045"/>
            <a:ext cx="7837353" cy="1569660"/>
          </a:xfrm>
          <a:prstGeom prst="rect">
            <a:avLst/>
          </a:prstGeom>
          <a:noFill/>
        </p:spPr>
        <p:txBody>
          <a:bodyPr wrap="square">
            <a:spAutoFit/>
          </a:bodyPr>
          <a:lstStyle/>
          <a:p>
            <a:pPr>
              <a:buNone/>
            </a:pPr>
            <a:r>
              <a:rPr lang="tr-TR" sz="2400">
                <a:latin typeface="Times New Roman" panose="02020603050405020304" pitchFamily="18" charset="0"/>
                <a:cs typeface="Times New Roman" panose="02020603050405020304" pitchFamily="18" charset="0"/>
              </a:rPr>
              <a:t>Fotonun enerjisi ve dolayısıyla dalga boyu, uyarılmış tekli durum ile temel durum arasındaki enerji farkına bağlıdır. Organik </a:t>
            </a:r>
            <a:r>
              <a:rPr lang="tr-TR" sz="2400" err="1">
                <a:latin typeface="Times New Roman" panose="02020603050405020304" pitchFamily="18" charset="0"/>
                <a:cs typeface="Times New Roman" panose="02020603050405020304" pitchFamily="18" charset="0"/>
              </a:rPr>
              <a:t>sintilatörler</a:t>
            </a:r>
            <a:r>
              <a:rPr lang="tr-TR" sz="2400">
                <a:latin typeface="Times New Roman" panose="02020603050405020304" pitchFamily="18" charset="0"/>
                <a:cs typeface="Times New Roman" panose="02020603050405020304" pitchFamily="18" charset="0"/>
              </a:rPr>
              <a:t>, </a:t>
            </a:r>
            <a:r>
              <a:rPr lang="tr-TR" sz="2400" err="1">
                <a:latin typeface="Times New Roman" panose="02020603050405020304" pitchFamily="18" charset="0"/>
                <a:cs typeface="Times New Roman" panose="02020603050405020304" pitchFamily="18" charset="0"/>
              </a:rPr>
              <a:t>flüorofor</a:t>
            </a:r>
            <a:r>
              <a:rPr lang="tr-TR" sz="2400">
                <a:latin typeface="Times New Roman" panose="02020603050405020304" pitchFamily="18" charset="0"/>
                <a:cs typeface="Times New Roman" panose="02020603050405020304" pitchFamily="18" charset="0"/>
              </a:rPr>
              <a:t> bileşimine bağlı olarak genellikle ultraviyole veya görünür spektrumda fotonlar yayar.</a:t>
            </a:r>
            <a:endParaRPr lang="tr-TR" sz="2400">
              <a:effectLst/>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Freeform 3"/>
          <p:cNvSpPr/>
          <p:nvPr/>
        </p:nvSpPr>
        <p:spPr>
          <a:xfrm>
            <a:off x="13115083" y="2331296"/>
            <a:ext cx="2976348" cy="926413"/>
          </a:xfrm>
          <a:custGeom>
            <a:avLst/>
            <a:gdLst/>
            <a:ahLst/>
            <a:cxnLst/>
            <a:rect l="l" t="t" r="r" b="b"/>
            <a:pathLst>
              <a:path w="2976348" h="926413">
                <a:moveTo>
                  <a:pt x="0" y="0"/>
                </a:moveTo>
                <a:lnTo>
                  <a:pt x="2976347" y="0"/>
                </a:lnTo>
                <a:lnTo>
                  <a:pt x="2976347" y="926413"/>
                </a:lnTo>
                <a:lnTo>
                  <a:pt x="0" y="926413"/>
                </a:lnTo>
                <a:lnTo>
                  <a:pt x="0" y="0"/>
                </a:lnTo>
                <a:close/>
              </a:path>
            </a:pathLst>
          </a:custGeom>
          <a:blipFill>
            <a:blip r:embed="rId2"/>
            <a:stretch>
              <a:fillRect/>
            </a:stretch>
          </a:blipFill>
        </p:spPr>
        <p:txBody>
          <a:bodyPr/>
          <a:lstStyle/>
          <a:p>
            <a:endParaRPr lang="tr-TR"/>
          </a:p>
        </p:txBody>
      </p:sp>
      <p:sp>
        <p:nvSpPr>
          <p:cNvPr id="4" name="Freeform 4"/>
          <p:cNvSpPr/>
          <p:nvPr/>
        </p:nvSpPr>
        <p:spPr>
          <a:xfrm>
            <a:off x="5905816" y="2849392"/>
            <a:ext cx="5403811" cy="900635"/>
          </a:xfrm>
          <a:custGeom>
            <a:avLst/>
            <a:gdLst/>
            <a:ahLst/>
            <a:cxnLst/>
            <a:rect l="l" t="t" r="r" b="b"/>
            <a:pathLst>
              <a:path w="5403811" h="900635">
                <a:moveTo>
                  <a:pt x="0" y="0"/>
                </a:moveTo>
                <a:lnTo>
                  <a:pt x="5403811" y="0"/>
                </a:lnTo>
                <a:lnTo>
                  <a:pt x="5403811" y="900635"/>
                </a:lnTo>
                <a:lnTo>
                  <a:pt x="0" y="900635"/>
                </a:lnTo>
                <a:lnTo>
                  <a:pt x="0" y="0"/>
                </a:lnTo>
                <a:close/>
              </a:path>
            </a:pathLst>
          </a:custGeom>
          <a:blipFill>
            <a:blip r:embed="rId3"/>
            <a:stretch>
              <a:fillRect/>
            </a:stretch>
          </a:blipFill>
        </p:spPr>
        <p:txBody>
          <a:bodyPr/>
          <a:lstStyle/>
          <a:p>
            <a:endParaRPr lang="tr-TR"/>
          </a:p>
        </p:txBody>
      </p:sp>
      <p:sp>
        <p:nvSpPr>
          <p:cNvPr id="5" name="Freeform 5"/>
          <p:cNvSpPr/>
          <p:nvPr/>
        </p:nvSpPr>
        <p:spPr>
          <a:xfrm>
            <a:off x="11100149" y="4411530"/>
            <a:ext cx="4991281" cy="937367"/>
          </a:xfrm>
          <a:custGeom>
            <a:avLst/>
            <a:gdLst/>
            <a:ahLst/>
            <a:cxnLst/>
            <a:rect l="l" t="t" r="r" b="b"/>
            <a:pathLst>
              <a:path w="4991281" h="937367">
                <a:moveTo>
                  <a:pt x="0" y="0"/>
                </a:moveTo>
                <a:lnTo>
                  <a:pt x="4991281" y="0"/>
                </a:lnTo>
                <a:lnTo>
                  <a:pt x="4991281" y="937367"/>
                </a:lnTo>
                <a:lnTo>
                  <a:pt x="0" y="937367"/>
                </a:lnTo>
                <a:lnTo>
                  <a:pt x="0" y="0"/>
                </a:lnTo>
                <a:close/>
              </a:path>
            </a:pathLst>
          </a:custGeom>
          <a:blipFill>
            <a:blip r:embed="rId4"/>
            <a:stretch>
              <a:fillRect/>
            </a:stretch>
          </a:blipFill>
        </p:spPr>
        <p:txBody>
          <a:bodyPr/>
          <a:lstStyle/>
          <a:p>
            <a:endParaRPr lang="tr-TR"/>
          </a:p>
        </p:txBody>
      </p:sp>
      <p:sp>
        <p:nvSpPr>
          <p:cNvPr id="6" name="TextBox 6"/>
          <p:cNvSpPr txBox="1"/>
          <p:nvPr/>
        </p:nvSpPr>
        <p:spPr>
          <a:xfrm>
            <a:off x="2348909" y="1204718"/>
            <a:ext cx="7697596" cy="602986"/>
          </a:xfrm>
          <a:prstGeom prst="rect">
            <a:avLst/>
          </a:prstGeom>
        </p:spPr>
        <p:txBody>
          <a:bodyPr lIns="0" tIns="0" rIns="0" bIns="0" rtlCol="0" anchor="t">
            <a:spAutoFit/>
          </a:bodyPr>
          <a:lstStyle/>
          <a:p>
            <a:pPr lvl="0">
              <a:lnSpc>
                <a:spcPts val="4967"/>
              </a:lnSpc>
              <a:spcBef>
                <a:spcPct val="0"/>
              </a:spcBef>
            </a:pPr>
            <a:r>
              <a:rPr lang="en-US" sz="4139" b="1">
                <a:solidFill>
                  <a:srgbClr val="000000"/>
                </a:solidFill>
                <a:latin typeface="Times New Roman" panose="02020603050405020304" pitchFamily="18" charset="0"/>
                <a:ea typeface="TT Drugs"/>
                <a:cs typeface="Times New Roman" panose="02020603050405020304" pitchFamily="18" charset="0"/>
                <a:sym typeface="TT Drugs"/>
              </a:rPr>
              <a:t>Enerji Transfer </a:t>
            </a: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Mekanizmaları</a:t>
            </a:r>
            <a:endParaRPr lang="en-US" sz="4139" b="1" u="none">
              <a:solidFill>
                <a:srgbClr val="000000"/>
              </a:solidFill>
              <a:latin typeface="Times New Roman" panose="02020603050405020304" pitchFamily="18" charset="0"/>
              <a:ea typeface="TT Drugs"/>
              <a:cs typeface="Times New Roman" panose="02020603050405020304" pitchFamily="18" charset="0"/>
              <a:sym typeface="TT Drugs"/>
            </a:endParaRPr>
          </a:p>
        </p:txBody>
      </p:sp>
      <p:sp>
        <p:nvSpPr>
          <p:cNvPr id="7" name="TextBox 7"/>
          <p:cNvSpPr txBox="1"/>
          <p:nvPr/>
        </p:nvSpPr>
        <p:spPr>
          <a:xfrm>
            <a:off x="895633" y="855468"/>
            <a:ext cx="131447"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7</a:t>
            </a:r>
            <a:endParaRPr lang="en-US" sz="2000" dirty="0">
              <a:solidFill>
                <a:srgbClr val="7F2218"/>
              </a:solidFill>
              <a:latin typeface="TT Interphases"/>
              <a:ea typeface="TT Interphases"/>
              <a:cs typeface="TT Interphases"/>
              <a:sym typeface="TT Interphases"/>
            </a:endParaRPr>
          </a:p>
        </p:txBody>
      </p:sp>
      <p:sp>
        <p:nvSpPr>
          <p:cNvPr id="8" name="TextBox 8"/>
          <p:cNvSpPr txBox="1"/>
          <p:nvPr/>
        </p:nvSpPr>
        <p:spPr>
          <a:xfrm>
            <a:off x="2601342" y="2207471"/>
            <a:ext cx="11042973" cy="1051442"/>
          </a:xfrm>
          <a:prstGeom prst="rect">
            <a:avLst/>
          </a:prstGeom>
        </p:spPr>
        <p:txBody>
          <a:bodyPr lIns="0" tIns="0" rIns="0" bIns="0" rtlCol="0" anchor="t">
            <a:spAutoFit/>
          </a:bodyPr>
          <a:lstStyle/>
          <a:p>
            <a:pPr>
              <a:lnSpc>
                <a:spcPts val="4200"/>
              </a:lnSpc>
            </a:pPr>
            <a:r>
              <a:rPr lang="en-US" sz="3000">
                <a:solidFill>
                  <a:srgbClr val="000000"/>
                </a:solidFill>
                <a:latin typeface="Times New Roman MT"/>
                <a:ea typeface="Times New Roman MT"/>
                <a:cs typeface="Times New Roman MT"/>
                <a:sym typeface="Times New Roman MT"/>
              </a:rPr>
              <a:t>1)</a:t>
            </a:r>
            <a:r>
              <a:rPr lang="tr-TR" sz="3000">
                <a:solidFill>
                  <a:srgbClr val="000000"/>
                </a:solidFill>
                <a:latin typeface="Times New Roman MT"/>
                <a:ea typeface="Times New Roman MT"/>
                <a:cs typeface="Times New Roman MT"/>
                <a:sym typeface="Times New Roman MT"/>
              </a:rPr>
              <a:t> </a:t>
            </a:r>
            <a:r>
              <a:rPr lang="tr-TR" sz="3000" err="1">
                <a:solidFill>
                  <a:srgbClr val="000000"/>
                </a:solidFill>
                <a:latin typeface="Times New Roman MT"/>
                <a:ea typeface="Times New Roman MT"/>
                <a:cs typeface="Times New Roman MT"/>
                <a:sym typeface="Times New Roman MT"/>
              </a:rPr>
              <a:t>Förster</a:t>
            </a:r>
            <a:r>
              <a:rPr lang="tr-TR" sz="3000">
                <a:solidFill>
                  <a:srgbClr val="000000"/>
                </a:solidFill>
                <a:latin typeface="Times New Roman MT"/>
                <a:ea typeface="Times New Roman MT"/>
                <a:cs typeface="Times New Roman MT"/>
                <a:sym typeface="Times New Roman MT"/>
              </a:rPr>
              <a:t> Rezonans Enerji Transferi (FRET): dipol-dipol, </a:t>
            </a:r>
            <a:endParaRPr lang="en-US" sz="3000">
              <a:solidFill>
                <a:srgbClr val="000000"/>
              </a:solidFill>
              <a:latin typeface="Times New Roman MT"/>
              <a:ea typeface="Times New Roman MT"/>
              <a:cs typeface="Times New Roman MT"/>
              <a:sym typeface="Times New Roman MT"/>
            </a:endParaRPr>
          </a:p>
          <a:p>
            <a:pPr algn="l">
              <a:lnSpc>
                <a:spcPts val="4174"/>
              </a:lnSpc>
            </a:pPr>
            <a:endParaRPr lang="en-US" sz="3000">
              <a:solidFill>
                <a:srgbClr val="000000"/>
              </a:solidFill>
              <a:latin typeface="Times New Roman MT"/>
              <a:ea typeface="Times New Roman MT"/>
              <a:cs typeface="Times New Roman MT"/>
              <a:sym typeface="Times New Roman MT"/>
            </a:endParaRPr>
          </a:p>
        </p:txBody>
      </p:sp>
      <p:sp>
        <p:nvSpPr>
          <p:cNvPr id="9" name="TextBox 9"/>
          <p:cNvSpPr txBox="1"/>
          <p:nvPr/>
        </p:nvSpPr>
        <p:spPr>
          <a:xfrm>
            <a:off x="2910188" y="2744617"/>
            <a:ext cx="10425283" cy="990849"/>
          </a:xfrm>
          <a:prstGeom prst="rect">
            <a:avLst/>
          </a:prstGeom>
        </p:spPr>
        <p:txBody>
          <a:bodyPr lIns="0" tIns="0" rIns="0" bIns="0" rtlCol="0" anchor="t">
            <a:spAutoFit/>
          </a:bodyPr>
          <a:lstStyle/>
          <a:p>
            <a:pPr algn="l">
              <a:lnSpc>
                <a:spcPts val="3965"/>
              </a:lnSpc>
            </a:pPr>
            <a:r>
              <a:rPr lang="en-US" sz="2832">
                <a:solidFill>
                  <a:srgbClr val="000000"/>
                </a:solidFill>
                <a:latin typeface="Times New Roman MT"/>
                <a:ea typeface="Times New Roman MT"/>
                <a:cs typeface="Times New Roman MT"/>
                <a:sym typeface="Times New Roman MT"/>
              </a:rPr>
              <a:t>Förster </a:t>
            </a:r>
            <a:r>
              <a:rPr lang="tr-TR" sz="2832">
                <a:solidFill>
                  <a:srgbClr val="000000"/>
                </a:solidFill>
                <a:latin typeface="Times New Roman MT"/>
                <a:ea typeface="Times New Roman MT"/>
                <a:cs typeface="Times New Roman MT"/>
                <a:sym typeface="Times New Roman MT"/>
              </a:rPr>
              <a:t>denklemi</a:t>
            </a:r>
            <a:r>
              <a:rPr lang="en-US" sz="2832">
                <a:solidFill>
                  <a:srgbClr val="000000"/>
                </a:solidFill>
                <a:latin typeface="Times New Roman MT"/>
                <a:ea typeface="Times New Roman MT"/>
                <a:cs typeface="Times New Roman MT"/>
                <a:sym typeface="Times New Roman MT"/>
              </a:rPr>
              <a:t>:</a:t>
            </a:r>
          </a:p>
          <a:p>
            <a:pPr algn="l">
              <a:lnSpc>
                <a:spcPts val="3941"/>
              </a:lnSpc>
            </a:pPr>
            <a:endParaRPr lang="en-US" sz="2832">
              <a:solidFill>
                <a:srgbClr val="000000"/>
              </a:solidFill>
              <a:latin typeface="Times New Roman MT"/>
              <a:ea typeface="Times New Roman MT"/>
              <a:cs typeface="Times New Roman MT"/>
              <a:sym typeface="Times New Roman MT"/>
            </a:endParaRPr>
          </a:p>
        </p:txBody>
      </p:sp>
      <p:sp>
        <p:nvSpPr>
          <p:cNvPr id="10" name="TextBox 10"/>
          <p:cNvSpPr txBox="1"/>
          <p:nvPr/>
        </p:nvSpPr>
        <p:spPr>
          <a:xfrm>
            <a:off x="2552816" y="3681175"/>
            <a:ext cx="11042973" cy="1051442"/>
          </a:xfrm>
          <a:prstGeom prst="rect">
            <a:avLst/>
          </a:prstGeom>
        </p:spPr>
        <p:txBody>
          <a:bodyPr lIns="0" tIns="0" rIns="0" bIns="0" rtlCol="0" anchor="t">
            <a:spAutoFit/>
          </a:bodyPr>
          <a:lstStyle/>
          <a:p>
            <a:pPr>
              <a:lnSpc>
                <a:spcPts val="4174"/>
              </a:lnSpc>
            </a:pPr>
            <a:r>
              <a:rPr lang="en-US" sz="3000" err="1">
                <a:solidFill>
                  <a:srgbClr val="000000"/>
                </a:solidFill>
                <a:latin typeface="Times New Roman MT"/>
                <a:ea typeface="Times New Roman MT"/>
                <a:cs typeface="Times New Roman MT"/>
                <a:sym typeface="Times New Roman MT"/>
              </a:rPr>
              <a:t>Burada</a:t>
            </a:r>
            <a:r>
              <a:rPr lang="en-US" sz="3000">
                <a:solidFill>
                  <a:srgbClr val="000000"/>
                </a:solidFill>
                <a:latin typeface="Times New Roman MT"/>
                <a:ea typeface="Times New Roman MT"/>
                <a:cs typeface="Times New Roman MT"/>
                <a:sym typeface="Times New Roman MT"/>
              </a:rPr>
              <a:t>  R_0  Förster </a:t>
            </a:r>
            <a:r>
              <a:rPr lang="en-US" sz="3000" err="1">
                <a:solidFill>
                  <a:srgbClr val="000000"/>
                </a:solidFill>
                <a:latin typeface="Times New Roman MT"/>
                <a:ea typeface="Times New Roman MT"/>
                <a:cs typeface="Times New Roman MT"/>
                <a:sym typeface="Times New Roman MT"/>
              </a:rPr>
              <a:t>mesafesi</a:t>
            </a:r>
            <a:r>
              <a:rPr lang="en-US" sz="3000">
                <a:solidFill>
                  <a:srgbClr val="000000"/>
                </a:solidFill>
                <a:latin typeface="Times New Roman MT"/>
                <a:ea typeface="Times New Roman MT"/>
                <a:cs typeface="Times New Roman MT"/>
                <a:sym typeface="Times New Roman MT"/>
              </a:rPr>
              <a:t>,  Q_D  </a:t>
            </a:r>
            <a:r>
              <a:rPr lang="en-US" sz="3000" err="1">
                <a:solidFill>
                  <a:srgbClr val="000000"/>
                </a:solidFill>
                <a:latin typeface="Times New Roman MT"/>
                <a:ea typeface="Times New Roman MT"/>
                <a:cs typeface="Times New Roman MT"/>
                <a:sym typeface="Times New Roman MT"/>
              </a:rPr>
              <a:t>donör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kuantum</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verimi</a:t>
            </a:r>
            <a:r>
              <a:rPr lang="en-US" sz="3000">
                <a:solidFill>
                  <a:srgbClr val="000000"/>
                </a:solidFill>
                <a:latin typeface="Times New Roman MT"/>
                <a:ea typeface="Times New Roman MT"/>
                <a:cs typeface="Times New Roman MT"/>
                <a:sym typeface="Times New Roman MT"/>
              </a:rPr>
              <a:t>,  J  </a:t>
            </a:r>
            <a:r>
              <a:rPr lang="en-US" sz="3000" err="1">
                <a:solidFill>
                  <a:srgbClr val="000000"/>
                </a:solidFill>
                <a:latin typeface="Times New Roman MT"/>
                <a:ea typeface="Times New Roman MT"/>
                <a:cs typeface="Times New Roman MT"/>
                <a:sym typeface="Times New Roman MT"/>
              </a:rPr>
              <a:t>spektral</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örtüşmedir</a:t>
            </a:r>
            <a:r>
              <a:rPr lang="en-US" sz="3000">
                <a:solidFill>
                  <a:srgbClr val="000000"/>
                </a:solidFill>
                <a:latin typeface="Times New Roman MT"/>
                <a:ea typeface="Times New Roman MT"/>
                <a:cs typeface="Times New Roman MT"/>
                <a:sym typeface="Times New Roman MT"/>
              </a:rPr>
              <a:t>.</a:t>
            </a:r>
          </a:p>
        </p:txBody>
      </p:sp>
      <p:sp>
        <p:nvSpPr>
          <p:cNvPr id="11" name="TextBox 11"/>
          <p:cNvSpPr txBox="1"/>
          <p:nvPr/>
        </p:nvSpPr>
        <p:spPr>
          <a:xfrm>
            <a:off x="2552816" y="4729772"/>
            <a:ext cx="11042973" cy="1051442"/>
          </a:xfrm>
          <a:prstGeom prst="rect">
            <a:avLst/>
          </a:prstGeom>
        </p:spPr>
        <p:txBody>
          <a:bodyPr lIns="0" tIns="0" rIns="0" bIns="0" rtlCol="0" anchor="t">
            <a:spAutoFit/>
          </a:bodyPr>
          <a:lstStyle/>
          <a:p>
            <a:pPr>
              <a:lnSpc>
                <a:spcPts val="4200"/>
              </a:lnSpc>
            </a:pPr>
            <a:r>
              <a:rPr lang="en-US" sz="3000">
                <a:solidFill>
                  <a:srgbClr val="000000"/>
                </a:solidFill>
                <a:latin typeface="Times New Roman MT"/>
                <a:ea typeface="Times New Roman MT"/>
                <a:cs typeface="Times New Roman MT"/>
                <a:sym typeface="Times New Roman MT"/>
              </a:rPr>
              <a:t>2)</a:t>
            </a:r>
            <a:r>
              <a:rPr lang="tr-TR" sz="3000">
                <a:solidFill>
                  <a:srgbClr val="000000"/>
                </a:solidFill>
                <a:latin typeface="Times New Roman MT"/>
                <a:ea typeface="Times New Roman MT"/>
                <a:cs typeface="Times New Roman MT"/>
                <a:sym typeface="Times New Roman MT"/>
              </a:rPr>
              <a:t> Dexter Transferi: kısa menzilli elektron değişimi, </a:t>
            </a:r>
            <a:endParaRPr lang="en-US" sz="3000">
              <a:solidFill>
                <a:srgbClr val="000000"/>
              </a:solidFill>
              <a:latin typeface="Times New Roman MT"/>
              <a:ea typeface="Times New Roman MT"/>
              <a:cs typeface="Times New Roman MT"/>
              <a:sym typeface="Times New Roman MT"/>
            </a:endParaRPr>
          </a:p>
          <a:p>
            <a:pPr algn="l">
              <a:lnSpc>
                <a:spcPts val="4200"/>
              </a:lnSpc>
            </a:pPr>
            <a:endParaRPr lang="en-US" sz="3000">
              <a:solidFill>
                <a:srgbClr val="000000"/>
              </a:solidFill>
              <a:latin typeface="Times New Roman MT"/>
              <a:ea typeface="Times New Roman MT"/>
              <a:cs typeface="Times New Roman MT"/>
              <a:sym typeface="Times New Roman MT"/>
            </a:endParaRPr>
          </a:p>
        </p:txBody>
      </p:sp>
      <p:sp>
        <p:nvSpPr>
          <p:cNvPr id="12" name="TextBox 12"/>
          <p:cNvSpPr txBox="1"/>
          <p:nvPr/>
        </p:nvSpPr>
        <p:spPr>
          <a:xfrm>
            <a:off x="6500957" y="7888531"/>
            <a:ext cx="5153160" cy="1585819"/>
          </a:xfrm>
          <a:prstGeom prst="rect">
            <a:avLst/>
          </a:prstGeom>
        </p:spPr>
        <p:txBody>
          <a:bodyPr wrap="square" lIns="0" tIns="0" rIns="0" bIns="0" rtlCol="0" anchor="t">
            <a:spAutoFit/>
          </a:bodyPr>
          <a:lstStyle/>
          <a:p>
            <a:pPr>
              <a:lnSpc>
                <a:spcPts val="4200"/>
              </a:lnSpc>
            </a:pPr>
            <a:r>
              <a:rPr lang="en-US" sz="3000" err="1">
                <a:solidFill>
                  <a:srgbClr val="000000"/>
                </a:solidFill>
                <a:latin typeface="Times New Roman MT"/>
                <a:ea typeface="Times New Roman MT"/>
                <a:cs typeface="Times New Roman MT"/>
                <a:sym typeface="Times New Roman MT"/>
              </a:rPr>
              <a:t>kısa</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menzilli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elektron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değişimi</a:t>
            </a:r>
            <a:endParaRPr lang="tr-TR" sz="3000">
              <a:solidFill>
                <a:srgbClr val="000000"/>
              </a:solidFill>
              <a:latin typeface="Times New Roman MT"/>
              <a:ea typeface="Times New Roman MT"/>
              <a:cs typeface="Times New Roman MT"/>
              <a:sym typeface="Times New Roman MT"/>
            </a:endParaRPr>
          </a:p>
          <a:p>
            <a:pPr>
              <a:lnSpc>
                <a:spcPts val="4200"/>
              </a:lnSpc>
            </a:pPr>
            <a:r>
              <a:rPr lang="en-US" sz="3000">
                <a:solidFill>
                  <a:srgbClr val="000000"/>
                </a:solidFill>
                <a:latin typeface="Times New Roman MT"/>
                <a:ea typeface="Times New Roman MT"/>
                <a:cs typeface="Times New Roman MT"/>
                <a:sym typeface="Times New Roman MT"/>
              </a:rPr>
              <a:t>PPO → POPOP: FRET.</a:t>
            </a:r>
            <a:endParaRPr lang="tr-TR" sz="3000">
              <a:solidFill>
                <a:srgbClr val="000000"/>
              </a:solidFill>
              <a:latin typeface="Times New Roman MT"/>
              <a:ea typeface="Times New Roman MT"/>
              <a:cs typeface="Times New Roman MT"/>
              <a:sym typeface="Times New Roman MT"/>
            </a:endParaRPr>
          </a:p>
          <a:p>
            <a:pPr>
              <a:lnSpc>
                <a:spcPts val="4200"/>
              </a:lnSpc>
            </a:pPr>
            <a:r>
              <a:rPr lang="en-US" sz="3000">
                <a:solidFill>
                  <a:srgbClr val="000000"/>
                </a:solidFill>
                <a:latin typeface="Times New Roman MT"/>
                <a:ea typeface="Times New Roman MT"/>
                <a:cs typeface="Times New Roman MT"/>
                <a:sym typeface="Times New Roman MT"/>
              </a:rPr>
              <a:t>POPOP → </a:t>
            </a:r>
            <a:r>
              <a:rPr lang="en-US" sz="3000" err="1">
                <a:solidFill>
                  <a:srgbClr val="000000"/>
                </a:solidFill>
                <a:latin typeface="Times New Roman MT"/>
                <a:ea typeface="Times New Roman MT"/>
                <a:cs typeface="Times New Roman MT"/>
                <a:sym typeface="Times New Roman MT"/>
              </a:rPr>
              <a:t>CdTe</a:t>
            </a:r>
            <a:r>
              <a:rPr lang="en-US" sz="3000">
                <a:solidFill>
                  <a:srgbClr val="000000"/>
                </a:solidFill>
                <a:latin typeface="Times New Roman MT"/>
                <a:ea typeface="Times New Roman MT"/>
                <a:cs typeface="Times New Roman MT"/>
                <a:sym typeface="Times New Roman MT"/>
              </a:rPr>
              <a:t>: Dexter.</a:t>
            </a:r>
          </a:p>
        </p:txBody>
      </p:sp>
      <p:sp>
        <p:nvSpPr>
          <p:cNvPr id="13" name="TextBox 13"/>
          <p:cNvSpPr txBox="1"/>
          <p:nvPr/>
        </p:nvSpPr>
        <p:spPr>
          <a:xfrm>
            <a:off x="2601341" y="5554384"/>
            <a:ext cx="11042973" cy="2128660"/>
          </a:xfrm>
          <a:prstGeom prst="rect">
            <a:avLst/>
          </a:prstGeom>
        </p:spPr>
        <p:txBody>
          <a:bodyPr lIns="0" tIns="0" rIns="0" bIns="0" rtlCol="0" anchor="t">
            <a:spAutoFit/>
          </a:bodyPr>
          <a:lstStyle/>
          <a:p>
            <a:pPr>
              <a:lnSpc>
                <a:spcPts val="4200"/>
              </a:lnSpc>
            </a:pPr>
            <a:r>
              <a:rPr lang="en-US" sz="3000">
                <a:solidFill>
                  <a:srgbClr val="000000"/>
                </a:solidFill>
                <a:latin typeface="Times New Roman MT"/>
                <a:ea typeface="Times New Roman MT"/>
                <a:cs typeface="Times New Roman MT"/>
                <a:sym typeface="Times New Roman MT"/>
              </a:rPr>
              <a:t>Enerji </a:t>
            </a:r>
            <a:r>
              <a:rPr lang="en-US" sz="3000" err="1">
                <a:solidFill>
                  <a:srgbClr val="000000"/>
                </a:solidFill>
                <a:latin typeface="Times New Roman MT"/>
                <a:ea typeface="Times New Roman MT"/>
                <a:cs typeface="Times New Roman MT"/>
                <a:sym typeface="Times New Roman MT"/>
              </a:rPr>
              <a:t>transferi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çok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bileşenli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sintilatörlerde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çok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önemlidir</a:t>
            </a:r>
            <a:r>
              <a:rPr lang="en-US" sz="3000">
                <a:solidFill>
                  <a:srgbClr val="000000"/>
                </a:solidFill>
                <a:latin typeface="Times New Roman MT"/>
                <a:ea typeface="Times New Roman MT"/>
                <a:cs typeface="Times New Roman MT"/>
                <a:sym typeface="Times New Roman MT"/>
              </a:rPr>
              <a:t>. FRET, </a:t>
            </a:r>
            <a:r>
              <a:rPr lang="en-US" sz="3000" err="1">
                <a:solidFill>
                  <a:srgbClr val="000000"/>
                </a:solidFill>
                <a:latin typeface="Times New Roman MT"/>
                <a:ea typeface="Times New Roman MT"/>
                <a:cs typeface="Times New Roman MT"/>
                <a:sym typeface="Times New Roman MT"/>
              </a:rPr>
              <a:t>radyasyon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yaymayan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ve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uzun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menzilli</a:t>
            </a:r>
            <a:r>
              <a:rPr lang="en-US" sz="3000">
                <a:solidFill>
                  <a:srgbClr val="000000"/>
                </a:solidFill>
                <a:latin typeface="Times New Roman MT"/>
                <a:ea typeface="Times New Roman MT"/>
                <a:cs typeface="Times New Roman MT"/>
                <a:sym typeface="Times New Roman MT"/>
              </a:rPr>
              <a:t> (10 </a:t>
            </a:r>
            <a:r>
              <a:rPr lang="en-US" sz="3000" err="1">
                <a:solidFill>
                  <a:srgbClr val="000000"/>
                </a:solidFill>
                <a:latin typeface="Times New Roman MT"/>
                <a:ea typeface="Times New Roman MT"/>
                <a:cs typeface="Times New Roman MT"/>
                <a:sym typeface="Times New Roman MT"/>
              </a:rPr>
              <a:t>nm'ye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kadar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bir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yöntemdir</a:t>
            </a:r>
            <a:r>
              <a:rPr lang="en-US" sz="3000">
                <a:solidFill>
                  <a:srgbClr val="000000"/>
                </a:solidFill>
                <a:latin typeface="Times New Roman MT"/>
                <a:ea typeface="Times New Roman MT"/>
                <a:cs typeface="Times New Roman MT"/>
                <a:sym typeface="Times New Roman MT"/>
              </a:rPr>
              <a:t>. Dexter </a:t>
            </a:r>
            <a:r>
              <a:rPr lang="en-US" sz="3000" err="1">
                <a:solidFill>
                  <a:srgbClr val="000000"/>
                </a:solidFill>
                <a:latin typeface="Times New Roman MT"/>
                <a:ea typeface="Times New Roman MT"/>
                <a:cs typeface="Times New Roman MT"/>
                <a:sym typeface="Times New Roman MT"/>
              </a:rPr>
              <a:t>ise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temas</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tabanlı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bir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yöntemdir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ve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QD'lerde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üçlü</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hasat</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yapılmasına</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olanak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tanır</a:t>
            </a:r>
            <a:r>
              <a:rPr lang="en-US" sz="3000">
                <a:solidFill>
                  <a:srgbClr val="000000"/>
                </a:solidFill>
                <a:latin typeface="Times New Roman MT"/>
                <a:ea typeface="Times New Roman MT"/>
                <a:cs typeface="Times New Roman MT"/>
                <a:sym typeface="Times New Roman MT"/>
              </a:rPr>
              <a:t>.</a:t>
            </a:r>
          </a:p>
        </p:txBody>
      </p:sp>
      <p:sp>
        <p:nvSpPr>
          <p:cNvPr id="15" name="TextBox 4">
            <a:extLst>
              <a:ext uri="{FF2B5EF4-FFF2-40B4-BE49-F238E27FC236}">
                <a16:creationId xmlns:a16="http://schemas.microsoft.com/office/drawing/2014/main" id="{5F573413-FF5A-BA3F-BE4B-31A9A9A7F744}"/>
              </a:ext>
            </a:extLst>
          </p:cNvPr>
          <p:cNvSpPr txBox="1"/>
          <p:nvPr/>
        </p:nvSpPr>
        <p:spPr>
          <a:xfrm>
            <a:off x="12293539" y="908217"/>
            <a:ext cx="5853937" cy="1259489"/>
          </a:xfrm>
          <a:prstGeom prst="rect">
            <a:avLst/>
          </a:prstGeom>
        </p:spPr>
        <p:txBody>
          <a:bodyPr wrap="square" lIns="0" tIns="0" rIns="0" bIns="0" rtlCol="0" anchor="t">
            <a:spAutoFit/>
          </a:bodyPr>
          <a:lstStyle/>
          <a:p>
            <a:pPr marL="0" lvl="0" indent="0" algn="l">
              <a:lnSpc>
                <a:spcPts val="4967"/>
              </a:lnSpc>
              <a:spcBef>
                <a:spcPct val="0"/>
              </a:spcBef>
            </a:pPr>
            <a:endParaRPr lang="en-US" sz="4139">
              <a:solidFill>
                <a:srgbClr val="000000"/>
              </a:solidFill>
              <a:latin typeface="TT Drugs"/>
              <a:ea typeface="TT Drugs"/>
              <a:cs typeface="TT Drugs"/>
              <a:sym typeface="TT Drugs"/>
            </a:endParaRPr>
          </a:p>
          <a:p>
            <a:pPr marL="0" lvl="0" indent="0" algn="l">
              <a:lnSpc>
                <a:spcPts val="4967"/>
              </a:lnSpc>
              <a:spcBef>
                <a:spcPct val="0"/>
              </a:spcBef>
            </a:pPr>
            <a:endParaRPr lang="en-US" sz="4139">
              <a:solidFill>
                <a:srgbClr val="000000"/>
              </a:solidFill>
              <a:latin typeface="TT Drugs"/>
              <a:ea typeface="TT Drugs"/>
              <a:cs typeface="TT Drugs"/>
              <a:sym typeface="TT Drug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p:cNvSpPr txBox="1"/>
          <p:nvPr/>
        </p:nvSpPr>
        <p:spPr>
          <a:xfrm>
            <a:off x="2499437" y="897424"/>
            <a:ext cx="7697596" cy="1244187"/>
          </a:xfrm>
          <a:prstGeom prst="rect">
            <a:avLst/>
          </a:prstGeom>
        </p:spPr>
        <p:txBody>
          <a:bodyPr lIns="0" tIns="0" rIns="0" bIns="0" rtlCol="0" anchor="t">
            <a:spAutoFit/>
          </a:bodyPr>
          <a:lstStyle/>
          <a:p>
            <a:pPr>
              <a:lnSpc>
                <a:spcPts val="4967"/>
              </a:lnSpc>
              <a:spcBef>
                <a:spcPct val="0"/>
              </a:spcBef>
            </a:pPr>
            <a:r>
              <a:rPr lang="tr-TR" altLang="tr-TR" sz="4100" b="1">
                <a:latin typeface="Times New Roman" panose="02020603050405020304" pitchFamily="18" charset="0"/>
                <a:cs typeface="Times New Roman" panose="02020603050405020304" pitchFamily="18" charset="0"/>
              </a:rPr>
              <a:t>Üçlü Hasat (</a:t>
            </a:r>
            <a:r>
              <a:rPr lang="tr-TR" sz="4100" b="1" err="1">
                <a:solidFill>
                  <a:srgbClr val="000000"/>
                </a:solidFill>
                <a:latin typeface="Times New Roman" panose="02020603050405020304" pitchFamily="18" charset="0"/>
                <a:ea typeface="TT Drugs"/>
                <a:cs typeface="Times New Roman" panose="02020603050405020304" pitchFamily="18" charset="0"/>
                <a:sym typeface="TT Drugs"/>
              </a:rPr>
              <a:t>Tripplet</a:t>
            </a:r>
            <a:r>
              <a:rPr lang="en-US" sz="4100" b="1">
                <a:solidFill>
                  <a:srgbClr val="000000"/>
                </a:solidFill>
                <a:latin typeface="Times New Roman" panose="02020603050405020304" pitchFamily="18" charset="0"/>
                <a:ea typeface="TT Drugs"/>
                <a:cs typeface="Times New Roman" panose="02020603050405020304" pitchFamily="18" charset="0"/>
                <a:sym typeface="TT Drugs"/>
              </a:rPr>
              <a:t> Harv</a:t>
            </a:r>
            <a:r>
              <a:rPr lang="en-US" sz="4100" b="1" u="none" strike="noStrike">
                <a:solidFill>
                  <a:srgbClr val="000000"/>
                </a:solidFill>
                <a:latin typeface="Times New Roman" panose="02020603050405020304" pitchFamily="18" charset="0"/>
                <a:ea typeface="TT Drugs"/>
                <a:cs typeface="Times New Roman" panose="02020603050405020304" pitchFamily="18" charset="0"/>
                <a:sym typeface="TT Drugs"/>
              </a:rPr>
              <a:t>esting</a:t>
            </a:r>
            <a:r>
              <a:rPr lang="tr-TR" sz="4100" b="1" u="none" strike="noStrike">
                <a:solidFill>
                  <a:srgbClr val="000000"/>
                </a:solidFill>
                <a:latin typeface="Times New Roman" panose="02020603050405020304" pitchFamily="18" charset="0"/>
                <a:ea typeface="TT Drugs"/>
                <a:cs typeface="Times New Roman" panose="02020603050405020304" pitchFamily="18" charset="0"/>
                <a:sym typeface="TT Drugs"/>
              </a:rPr>
              <a:t>)</a:t>
            </a:r>
            <a:endParaRPr lang="en-US" sz="4100"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a:p>
            <a:pPr marL="0" lvl="0" indent="0" algn="l">
              <a:lnSpc>
                <a:spcPts val="4967"/>
              </a:lnSpc>
              <a:spcBef>
                <a:spcPct val="0"/>
              </a:spcBef>
            </a:pPr>
            <a:endParaRPr lang="en-US" sz="4139" u="none" strike="noStrike">
              <a:solidFill>
                <a:srgbClr val="000000"/>
              </a:solidFill>
              <a:latin typeface="TT Drugs"/>
              <a:ea typeface="TT Drugs"/>
              <a:cs typeface="TT Drugs"/>
              <a:sym typeface="TT Drugs"/>
            </a:endParaRPr>
          </a:p>
        </p:txBody>
      </p:sp>
      <p:sp>
        <p:nvSpPr>
          <p:cNvPr id="4" name="TextBox 4"/>
          <p:cNvSpPr txBox="1"/>
          <p:nvPr/>
        </p:nvSpPr>
        <p:spPr>
          <a:xfrm>
            <a:off x="886015" y="855468"/>
            <a:ext cx="150683"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8</a:t>
            </a:r>
            <a:endParaRPr lang="en-US" sz="2000" dirty="0">
              <a:solidFill>
                <a:srgbClr val="7F2218"/>
              </a:solidFill>
              <a:latin typeface="TT Interphases"/>
              <a:ea typeface="TT Interphases"/>
              <a:cs typeface="TT Interphases"/>
              <a:sym typeface="TT Interphases"/>
            </a:endParaRPr>
          </a:p>
        </p:txBody>
      </p:sp>
      <p:sp>
        <p:nvSpPr>
          <p:cNvPr id="5" name="TextBox 5"/>
          <p:cNvSpPr txBox="1"/>
          <p:nvPr/>
        </p:nvSpPr>
        <p:spPr>
          <a:xfrm>
            <a:off x="2601343" y="2340382"/>
            <a:ext cx="9399116" cy="2128660"/>
          </a:xfrm>
          <a:prstGeom prst="rect">
            <a:avLst/>
          </a:prstGeom>
        </p:spPr>
        <p:txBody>
          <a:bodyPr wrap="square" lIns="0" tIns="0" rIns="0" bIns="0" rtlCol="0" anchor="t">
            <a:spAutoFit/>
          </a:bodyPr>
          <a:lstStyle/>
          <a:p>
            <a:pPr>
              <a:lnSpc>
                <a:spcPts val="4174"/>
              </a:lnSpc>
            </a:pPr>
            <a:r>
              <a:rPr lang="en-US" sz="3000" err="1">
                <a:solidFill>
                  <a:srgbClr val="000000"/>
                </a:solidFill>
                <a:latin typeface="Times New Roman MT"/>
                <a:ea typeface="Times New Roman MT"/>
                <a:cs typeface="Times New Roman MT"/>
                <a:sym typeface="Times New Roman MT"/>
              </a:rPr>
              <a:t>Uyarımların</a:t>
            </a:r>
            <a:r>
              <a:rPr lang="en-US" sz="3000">
                <a:solidFill>
                  <a:srgbClr val="000000"/>
                </a:solidFill>
                <a:latin typeface="Times New Roman MT"/>
                <a:ea typeface="Times New Roman MT"/>
                <a:cs typeface="Times New Roman MT"/>
                <a:sym typeface="Times New Roman MT"/>
              </a:rPr>
              <a:t> %75'ine </a:t>
            </a:r>
            <a:r>
              <a:rPr lang="en-US" sz="3000" err="1">
                <a:solidFill>
                  <a:srgbClr val="000000"/>
                </a:solidFill>
                <a:latin typeface="Times New Roman MT"/>
                <a:ea typeface="Times New Roman MT"/>
                <a:cs typeface="Times New Roman MT"/>
                <a:sym typeface="Times New Roman MT"/>
              </a:rPr>
              <a:t>kadarı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üçlüdür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ve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genellikle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radyasyon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olmadan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kaybolur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QD'lerde</a:t>
            </a:r>
            <a:r>
              <a:rPr lang="en-US" sz="3000">
                <a:solidFill>
                  <a:srgbClr val="000000"/>
                </a:solidFill>
                <a:latin typeface="Times New Roman MT"/>
                <a:ea typeface="Times New Roman MT"/>
                <a:cs typeface="Times New Roman MT"/>
                <a:sym typeface="Times New Roman MT"/>
              </a:rPr>
              <a:t> Dexter </a:t>
            </a:r>
            <a:r>
              <a:rPr lang="en-US" sz="3000" err="1">
                <a:solidFill>
                  <a:srgbClr val="000000"/>
                </a:solidFill>
                <a:latin typeface="Times New Roman MT"/>
                <a:ea typeface="Times New Roman MT"/>
                <a:cs typeface="Times New Roman MT"/>
                <a:sym typeface="Times New Roman MT"/>
              </a:rPr>
              <a:t>transferi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yoluyla</a:t>
            </a:r>
            <a:r>
              <a:rPr lang="en-US" sz="3000">
                <a:solidFill>
                  <a:srgbClr val="000000"/>
                </a:solidFill>
                <a:latin typeface="Times New Roman MT"/>
                <a:ea typeface="Times New Roman MT"/>
                <a:cs typeface="Times New Roman MT"/>
                <a:sym typeface="Times New Roman MT"/>
              </a:rPr>
              <a:t> TTA </a:t>
            </a:r>
            <a:r>
              <a:rPr lang="en-US" sz="3000" err="1">
                <a:solidFill>
                  <a:srgbClr val="000000"/>
                </a:solidFill>
                <a:latin typeface="Times New Roman MT"/>
                <a:ea typeface="Times New Roman MT"/>
                <a:cs typeface="Times New Roman MT"/>
                <a:sym typeface="Times New Roman MT"/>
              </a:rPr>
              <a:t>bu</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enerjiyi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geri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kazanır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sintilasyon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verimliliğini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artırır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ve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PSD'yi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mümkün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kılar</a:t>
            </a:r>
            <a:r>
              <a:rPr lang="en-US" sz="3000">
                <a:solidFill>
                  <a:srgbClr val="000000"/>
                </a:solidFill>
                <a:latin typeface="Times New Roman MT"/>
                <a:ea typeface="Times New Roman MT"/>
                <a:cs typeface="Times New Roman MT"/>
                <a:sym typeface="Times New Roman MT"/>
              </a:rPr>
              <a:t>.</a:t>
            </a:r>
          </a:p>
        </p:txBody>
      </p:sp>
      <p:sp>
        <p:nvSpPr>
          <p:cNvPr id="6" name="TextBox 6"/>
          <p:cNvSpPr txBox="1"/>
          <p:nvPr/>
        </p:nvSpPr>
        <p:spPr>
          <a:xfrm>
            <a:off x="2499437" y="5014191"/>
            <a:ext cx="8420444" cy="3744487"/>
          </a:xfrm>
          <a:prstGeom prst="rect">
            <a:avLst/>
          </a:prstGeom>
        </p:spPr>
        <p:txBody>
          <a:bodyPr wrap="square" lIns="0" tIns="0" rIns="0" bIns="0" rtlCol="0" anchor="t">
            <a:spAutoFit/>
          </a:bodyPr>
          <a:lstStyle/>
          <a:p>
            <a:pPr>
              <a:lnSpc>
                <a:spcPts val="4200"/>
              </a:lnSpc>
            </a:pPr>
            <a:r>
              <a:rPr lang="en-US" sz="3000" err="1">
                <a:solidFill>
                  <a:srgbClr val="000000"/>
                </a:solidFill>
                <a:latin typeface="Times New Roman MT"/>
                <a:ea typeface="Times New Roman MT"/>
                <a:cs typeface="Times New Roman MT"/>
                <a:sym typeface="Times New Roman MT"/>
              </a:rPr>
              <a:t>İyonizasyon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tekli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ve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üçlü</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çiftler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üretir</a:t>
            </a:r>
            <a:r>
              <a:rPr lang="tr-TR" sz="3000">
                <a:solidFill>
                  <a:srgbClr val="000000"/>
                </a:solidFill>
                <a:latin typeface="Times New Roman MT"/>
                <a:ea typeface="Times New Roman MT"/>
                <a:cs typeface="Times New Roman MT"/>
                <a:sym typeface="Times New Roman MT"/>
              </a:rPr>
              <a:t>.</a:t>
            </a:r>
            <a:r>
              <a:rPr lang="en-US" sz="3000">
                <a:solidFill>
                  <a:srgbClr val="000000"/>
                </a:solidFill>
                <a:latin typeface="Times New Roman MT"/>
                <a:ea typeface="Times New Roman MT"/>
                <a:cs typeface="Times New Roman MT"/>
                <a:sym typeface="Times New Roman MT"/>
              </a:rPr>
              <a:t> </a:t>
            </a:r>
            <a:r>
              <a:rPr lang="tr-TR" sz="3000">
                <a:solidFill>
                  <a:srgbClr val="000000"/>
                </a:solidFill>
                <a:latin typeface="Times New Roman MT"/>
                <a:ea typeface="Times New Roman MT"/>
                <a:cs typeface="Times New Roman MT"/>
                <a:sym typeface="Times New Roman MT"/>
              </a:rPr>
              <a:t>Ü</a:t>
            </a:r>
            <a:r>
              <a:rPr lang="en-US" sz="3000" err="1">
                <a:solidFill>
                  <a:srgbClr val="000000"/>
                </a:solidFill>
                <a:latin typeface="Times New Roman MT"/>
                <a:ea typeface="Times New Roman MT"/>
                <a:cs typeface="Times New Roman MT"/>
                <a:sym typeface="Times New Roman MT"/>
              </a:rPr>
              <a:t>çlü</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çiftler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genellikle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yavaşça</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fosforesans</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gösterir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Üçlü-Üçlü</a:t>
            </a:r>
            <a:r>
              <a:rPr lang="en-US" sz="3000">
                <a:solidFill>
                  <a:srgbClr val="000000"/>
                </a:solidFill>
                <a:latin typeface="Times New Roman MT"/>
                <a:ea typeface="Times New Roman MT"/>
                <a:cs typeface="Times New Roman MT"/>
                <a:sym typeface="Times New Roman MT"/>
              </a:rPr>
              <a:t> Yok </a:t>
            </a:r>
            <a:r>
              <a:rPr lang="en-US" sz="3000" err="1">
                <a:solidFill>
                  <a:srgbClr val="000000"/>
                </a:solidFill>
                <a:latin typeface="Times New Roman MT"/>
                <a:ea typeface="Times New Roman MT"/>
                <a:cs typeface="Times New Roman MT"/>
                <a:sym typeface="Times New Roman MT"/>
              </a:rPr>
              <a:t>Oluşumu</a:t>
            </a:r>
            <a:r>
              <a:rPr lang="en-US" sz="3000">
                <a:solidFill>
                  <a:srgbClr val="000000"/>
                </a:solidFill>
                <a:latin typeface="Times New Roman MT"/>
                <a:ea typeface="Times New Roman MT"/>
                <a:cs typeface="Times New Roman MT"/>
                <a:sym typeface="Times New Roman MT"/>
              </a:rPr>
              <a:t> (TTA</a:t>
            </a:r>
            <a:r>
              <a:rPr lang="tr-TR" sz="3000">
                <a:solidFill>
                  <a:srgbClr val="000000"/>
                </a:solidFill>
                <a:latin typeface="Times New Roman MT"/>
                <a:ea typeface="Times New Roman MT"/>
                <a:cs typeface="Times New Roman MT"/>
                <a:sym typeface="Times New Roman MT"/>
              </a:rPr>
              <a:t>- </a:t>
            </a:r>
            <a:r>
              <a:rPr lang="en-US" sz="3000">
                <a:solidFill>
                  <a:srgbClr val="000000"/>
                </a:solidFill>
                <a:latin typeface="Times New Roman MT"/>
                <a:ea typeface="Times New Roman MT"/>
                <a:cs typeface="Times New Roman MT"/>
                <a:sym typeface="Times New Roman MT"/>
              </a:rPr>
              <a:t>Triplet-Triplet Annihilation</a:t>
            </a:r>
            <a:r>
              <a:rPr lang="tr-TR" sz="3000">
                <a:solidFill>
                  <a:srgbClr val="000000"/>
                </a:solidFill>
                <a:latin typeface="Times New Roman MT"/>
                <a:ea typeface="Times New Roman MT"/>
                <a:cs typeface="Times New Roman MT"/>
                <a:sym typeface="Times New Roman MT"/>
              </a:rPr>
              <a:t>)</a:t>
            </a:r>
            <a:endParaRPr lang="en-US" sz="3000">
              <a:solidFill>
                <a:srgbClr val="000000"/>
              </a:solidFill>
              <a:latin typeface="Times New Roman MT"/>
              <a:ea typeface="Times New Roman MT"/>
              <a:cs typeface="Times New Roman MT"/>
              <a:sym typeface="Times New Roman MT"/>
            </a:endParaRPr>
          </a:p>
          <a:p>
            <a:pPr algn="l">
              <a:lnSpc>
                <a:spcPts val="4200"/>
              </a:lnSpc>
            </a:pPr>
            <a:endParaRPr lang="en-US" sz="3000">
              <a:solidFill>
                <a:srgbClr val="000000"/>
              </a:solidFill>
              <a:latin typeface="Times New Roman MT"/>
              <a:ea typeface="Times New Roman MT"/>
              <a:cs typeface="Times New Roman MT"/>
              <a:sym typeface="Times New Roman MT"/>
            </a:endParaRPr>
          </a:p>
          <a:p>
            <a:pPr>
              <a:lnSpc>
                <a:spcPts val="4174"/>
              </a:lnSpc>
            </a:pPr>
            <a:r>
              <a:rPr lang="en-US" sz="3000">
                <a:solidFill>
                  <a:srgbClr val="000000"/>
                </a:solidFill>
                <a:latin typeface="Times New Roman MT"/>
                <a:ea typeface="Times New Roman MT"/>
                <a:cs typeface="Times New Roman MT"/>
                <a:sym typeface="Times New Roman MT"/>
              </a:rPr>
              <a:t>İki </a:t>
            </a:r>
            <a:r>
              <a:rPr lang="en-US" sz="3000" err="1">
                <a:solidFill>
                  <a:srgbClr val="000000"/>
                </a:solidFill>
                <a:latin typeface="Times New Roman MT"/>
                <a:ea typeface="Times New Roman MT"/>
                <a:cs typeface="Times New Roman MT"/>
                <a:sym typeface="Times New Roman MT"/>
              </a:rPr>
              <a:t>üçlü</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birleşerek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tekli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bir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yapı</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oluşturur</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ve</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gecikmeli</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floresan</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sağlar</a:t>
            </a:r>
            <a:r>
              <a:rPr lang="en-US" sz="3000">
                <a:solidFill>
                  <a:srgbClr val="000000"/>
                </a:solidFill>
                <a:latin typeface="Times New Roman MT"/>
                <a:ea typeface="Times New Roman MT"/>
                <a:cs typeface="Times New Roman MT"/>
                <a:sym typeface="Times New Roman MT"/>
              </a:rPr>
              <a:t>. Dexter </a:t>
            </a:r>
            <a:r>
              <a:rPr lang="en-US" sz="3000" err="1">
                <a:solidFill>
                  <a:srgbClr val="000000"/>
                </a:solidFill>
                <a:latin typeface="Times New Roman MT"/>
                <a:ea typeface="Times New Roman MT"/>
                <a:cs typeface="Times New Roman MT"/>
                <a:sym typeface="Times New Roman MT"/>
              </a:rPr>
              <a:t>aracılığıyla</a:t>
            </a:r>
            <a:r>
              <a:rPr lang="en-US" sz="3000">
                <a:solidFill>
                  <a:srgbClr val="000000"/>
                </a:solidFill>
                <a:latin typeface="Times New Roman MT"/>
                <a:ea typeface="Times New Roman MT"/>
                <a:cs typeface="Times New Roman MT"/>
                <a:sym typeface="Times New Roman MT"/>
              </a:rPr>
              <a:t> TTA </a:t>
            </a:r>
            <a:r>
              <a:rPr lang="en-US" sz="3000" err="1">
                <a:solidFill>
                  <a:srgbClr val="000000"/>
                </a:solidFill>
                <a:latin typeface="Times New Roman MT"/>
                <a:ea typeface="Times New Roman MT"/>
                <a:cs typeface="Times New Roman MT"/>
                <a:sym typeface="Times New Roman MT"/>
              </a:rPr>
              <a:t>oranı</a:t>
            </a:r>
            <a:r>
              <a:rPr lang="en-US" sz="3000">
                <a:solidFill>
                  <a:srgbClr val="000000"/>
                </a:solidFill>
                <a:latin typeface="Times New Roman MT"/>
                <a:ea typeface="Times New Roman MT"/>
                <a:cs typeface="Times New Roman MT"/>
                <a:sym typeface="Times New Roman MT"/>
              </a:rPr>
              <a:t>. </a:t>
            </a:r>
          </a:p>
        </p:txBody>
      </p:sp>
      <p:sp>
        <p:nvSpPr>
          <p:cNvPr id="7" name="TextBox 7"/>
          <p:cNvSpPr txBox="1"/>
          <p:nvPr/>
        </p:nvSpPr>
        <p:spPr>
          <a:xfrm>
            <a:off x="3530378" y="8229687"/>
            <a:ext cx="9399116" cy="1057982"/>
          </a:xfrm>
          <a:prstGeom prst="rect">
            <a:avLst/>
          </a:prstGeom>
        </p:spPr>
        <p:txBody>
          <a:bodyPr wrap="square" lIns="0" tIns="0" rIns="0" bIns="0" rtlCol="0" anchor="t">
            <a:spAutoFit/>
          </a:bodyPr>
          <a:lstStyle/>
          <a:p>
            <a:pPr>
              <a:lnSpc>
                <a:spcPts val="4200"/>
              </a:lnSpc>
            </a:pPr>
            <a:r>
              <a:rPr lang="en-US" sz="3000">
                <a:solidFill>
                  <a:srgbClr val="000000"/>
                </a:solidFill>
                <a:latin typeface="Times New Roman MT"/>
                <a:ea typeface="Times New Roman MT"/>
                <a:cs typeface="Times New Roman MT"/>
                <a:sym typeface="Times New Roman MT"/>
              </a:rPr>
              <a:t>Artan </a:t>
            </a:r>
            <a:r>
              <a:rPr lang="en-US" sz="3000" err="1">
                <a:solidFill>
                  <a:srgbClr val="000000"/>
                </a:solidFill>
                <a:latin typeface="Times New Roman MT"/>
                <a:ea typeface="Times New Roman MT"/>
                <a:cs typeface="Times New Roman MT"/>
                <a:sym typeface="Times New Roman MT"/>
              </a:rPr>
              <a:t>ışık</a:t>
            </a:r>
            <a:r>
              <a:rPr lang="en-US" sz="3000">
                <a:solidFill>
                  <a:srgbClr val="000000"/>
                </a:solidFill>
                <a:latin typeface="Times New Roman MT"/>
                <a:ea typeface="Times New Roman MT"/>
                <a:cs typeface="Times New Roman MT"/>
                <a:sym typeface="Times New Roman MT"/>
              </a:rPr>
              <a:t> </a:t>
            </a:r>
            <a:r>
              <a:rPr lang="en-US" sz="3000" err="1">
                <a:solidFill>
                  <a:srgbClr val="000000"/>
                </a:solidFill>
                <a:latin typeface="Times New Roman MT"/>
                <a:ea typeface="Times New Roman MT"/>
                <a:cs typeface="Times New Roman MT"/>
                <a:sym typeface="Times New Roman MT"/>
              </a:rPr>
              <a:t>verimi</a:t>
            </a:r>
            <a:r>
              <a:rPr lang="tr-TR" sz="3000">
                <a:solidFill>
                  <a:srgbClr val="000000"/>
                </a:solidFill>
                <a:latin typeface="Times New Roman MT"/>
                <a:ea typeface="Times New Roman MT"/>
                <a:cs typeface="Times New Roman MT"/>
                <a:sym typeface="Times New Roman MT"/>
              </a:rPr>
              <a:t> </a:t>
            </a:r>
            <a:r>
              <a:rPr lang="en-US" sz="3000">
                <a:solidFill>
                  <a:srgbClr val="000000"/>
                </a:solidFill>
                <a:latin typeface="Times New Roman MT"/>
                <a:ea typeface="Times New Roman MT"/>
                <a:cs typeface="Times New Roman MT"/>
                <a:sym typeface="Times New Roman MT"/>
              </a:rPr>
              <a:t>.</a:t>
            </a:r>
          </a:p>
          <a:p>
            <a:pPr algn="l">
              <a:lnSpc>
                <a:spcPts val="4174"/>
              </a:lnSpc>
            </a:pPr>
            <a:endParaRPr lang="en-US" sz="3000">
              <a:solidFill>
                <a:srgbClr val="000000"/>
              </a:solidFill>
              <a:latin typeface="Times New Roman MT"/>
              <a:ea typeface="Times New Roman MT"/>
              <a:cs typeface="Times New Roman MT"/>
              <a:sym typeface="Times New Roman MT"/>
            </a:endParaRPr>
          </a:p>
        </p:txBody>
      </p:sp>
      <p:sp>
        <p:nvSpPr>
          <p:cNvPr id="9" name="TextBox 4">
            <a:extLst>
              <a:ext uri="{FF2B5EF4-FFF2-40B4-BE49-F238E27FC236}">
                <a16:creationId xmlns:a16="http://schemas.microsoft.com/office/drawing/2014/main" id="{F68AD9DC-201B-2246-A261-329F827C895B}"/>
              </a:ext>
            </a:extLst>
          </p:cNvPr>
          <p:cNvSpPr txBox="1"/>
          <p:nvPr/>
        </p:nvSpPr>
        <p:spPr>
          <a:xfrm>
            <a:off x="2875306" y="1357118"/>
            <a:ext cx="7576032" cy="1259489"/>
          </a:xfrm>
          <a:prstGeom prst="rect">
            <a:avLst/>
          </a:prstGeom>
        </p:spPr>
        <p:txBody>
          <a:bodyPr wrap="square" lIns="0" tIns="0" rIns="0" bIns="0" rtlCol="0" anchor="t">
            <a:spAutoFit/>
          </a:bodyPr>
          <a:lstStyle/>
          <a:p>
            <a:pPr marL="0" lvl="0" indent="0" algn="l">
              <a:lnSpc>
                <a:spcPts val="4967"/>
              </a:lnSpc>
              <a:spcBef>
                <a:spcPct val="0"/>
              </a:spcBef>
            </a:pPr>
            <a:endParaRPr lang="en-US" sz="4139">
              <a:solidFill>
                <a:srgbClr val="000000"/>
              </a:solidFill>
              <a:latin typeface="TT Drugs"/>
              <a:ea typeface="TT Drugs"/>
              <a:cs typeface="TT Drugs"/>
              <a:sym typeface="TT Drugs"/>
            </a:endParaRPr>
          </a:p>
          <a:p>
            <a:pPr marL="0" lvl="0" indent="0" algn="l">
              <a:lnSpc>
                <a:spcPts val="4967"/>
              </a:lnSpc>
              <a:spcBef>
                <a:spcPct val="0"/>
              </a:spcBef>
            </a:pPr>
            <a:endParaRPr lang="en-US" sz="4139">
              <a:solidFill>
                <a:srgbClr val="000000"/>
              </a:solidFill>
              <a:latin typeface="TT Drugs"/>
              <a:ea typeface="TT Drugs"/>
              <a:cs typeface="TT Drugs"/>
              <a:sym typeface="TT Drugs"/>
            </a:endParaRPr>
          </a:p>
        </p:txBody>
      </p:sp>
      <p:pic>
        <p:nvPicPr>
          <p:cNvPr id="8" name="Resim 7">
            <a:extLst>
              <a:ext uri="{FF2B5EF4-FFF2-40B4-BE49-F238E27FC236}">
                <a16:creationId xmlns:a16="http://schemas.microsoft.com/office/drawing/2014/main" id="{B3E09EBB-4C6B-7712-F174-89D52ED9F2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62888" y="4058931"/>
            <a:ext cx="5871983" cy="3774009"/>
          </a:xfrm>
          <a:prstGeom prst="rect">
            <a:avLst/>
          </a:prstGeom>
        </p:spPr>
      </p:pic>
      <p:sp>
        <p:nvSpPr>
          <p:cNvPr id="10" name="Rectangle 1">
            <a:extLst>
              <a:ext uri="{FF2B5EF4-FFF2-40B4-BE49-F238E27FC236}">
                <a16:creationId xmlns:a16="http://schemas.microsoft.com/office/drawing/2014/main" id="{87533860-F810-DDDB-9237-40492697D05E}"/>
              </a:ext>
            </a:extLst>
          </p:cNvPr>
          <p:cNvSpPr>
            <a:spLocks noChangeArrowheads="1"/>
          </p:cNvSpPr>
          <p:nvPr/>
        </p:nvSpPr>
        <p:spPr bwMode="auto">
          <a:xfrm>
            <a:off x="502024" y="174678"/>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tr-TR" altLang="tr-TR" sz="1800" b="0" i="0" u="none" strike="noStrike" cap="none" normalizeH="0" baseline="0">
                <a:ln>
                  <a:noFill/>
                </a:ln>
                <a:solidFill>
                  <a:schemeClr val="tx1"/>
                </a:solidFill>
                <a:effectLst/>
                <a:latin typeface="Arial" panose="020B0604020202020204" pitchFamily="34" charset="0"/>
              </a:rPr>
            </a:br>
            <a:endParaRPr kumimoji="0" lang="tr-TR" altLang="tr-TR" sz="1800" b="0" i="0" u="none" strike="noStrike" cap="none" normalizeH="0" baseline="0">
              <a:ln>
                <a:noFill/>
              </a:ln>
              <a:solidFill>
                <a:schemeClr val="tx1"/>
              </a:solidFill>
              <a:effectLst/>
              <a:latin typeface="Arial" panose="020B0604020202020204" pitchFamily="34" charset="0"/>
            </a:endParaRPr>
          </a:p>
        </p:txBody>
      </p:sp>
      <p:sp>
        <p:nvSpPr>
          <p:cNvPr id="12" name="TextBox 9">
            <a:extLst>
              <a:ext uri="{FF2B5EF4-FFF2-40B4-BE49-F238E27FC236}">
                <a16:creationId xmlns:a16="http://schemas.microsoft.com/office/drawing/2014/main" id="{264892E2-A993-4139-DEDA-4340D486DD97}"/>
              </a:ext>
            </a:extLst>
          </p:cNvPr>
          <p:cNvSpPr txBox="1"/>
          <p:nvPr/>
        </p:nvSpPr>
        <p:spPr>
          <a:xfrm>
            <a:off x="11462887" y="7946618"/>
            <a:ext cx="6465520" cy="984885"/>
          </a:xfrm>
          <a:prstGeom prst="rect">
            <a:avLst/>
          </a:prstGeom>
        </p:spPr>
        <p:txBody>
          <a:bodyPr wrap="square" lIns="0" tIns="0" rIns="0" bIns="0" rtlCol="0" anchor="t">
            <a:spAutoFit/>
          </a:bodyPr>
          <a:lstStyle/>
          <a:p>
            <a:r>
              <a:rPr lang="tr-TR" sz="1600">
                <a:solidFill>
                  <a:schemeClr val="bg1">
                    <a:lumMod val="10000"/>
                  </a:schemeClr>
                </a:solidFill>
                <a:effectLst/>
                <a:latin typeface="Times New Roman" panose="02020603050405020304" pitchFamily="18" charset="0"/>
                <a:cs typeface="Times New Roman" panose="02020603050405020304" pitchFamily="18" charset="0"/>
              </a:rPr>
              <a:t>Hamel, M. (Ed.). (2021).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Plastic</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scintillators</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Chemistry</a:t>
            </a:r>
            <a:r>
              <a:rPr lang="tr-TR" sz="1600">
                <a:solidFill>
                  <a:schemeClr val="bg1">
                    <a:lumMod val="10000"/>
                  </a:schemeClr>
                </a:solidFill>
                <a:effectLst/>
                <a:latin typeface="Times New Roman" panose="02020603050405020304" pitchFamily="18" charset="0"/>
                <a:cs typeface="Times New Roman" panose="02020603050405020304" pitchFamily="18" charset="0"/>
              </a:rPr>
              <a:t> and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applications</a:t>
            </a:r>
            <a:r>
              <a:rPr lang="tr-TR" sz="1600">
                <a:solidFill>
                  <a:schemeClr val="bg1">
                    <a:lumMod val="10000"/>
                  </a:schemeClr>
                </a:solidFill>
                <a:effectLst/>
                <a:latin typeface="Times New Roman" panose="02020603050405020304" pitchFamily="18" charset="0"/>
                <a:cs typeface="Times New Roman" panose="02020603050405020304" pitchFamily="18" charset="0"/>
              </a:rPr>
              <a:t> (Vol. 140). In Y. P. Lee, D. J. Lockwood, P. M. Ossi, &amp; K.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Yamanouchi</a:t>
            </a:r>
            <a:r>
              <a:rPr lang="tr-TR" sz="1600">
                <a:solidFill>
                  <a:schemeClr val="bg1">
                    <a:lumMod val="10000"/>
                  </a:schemeClr>
                </a:solidFill>
                <a:effectLst/>
                <a:latin typeface="Times New Roman" panose="02020603050405020304" pitchFamily="18" charset="0"/>
                <a:cs typeface="Times New Roman" panose="02020603050405020304" pitchFamily="18" charset="0"/>
              </a:rPr>
              <a:t> (Series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Eds</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Topics</a:t>
            </a:r>
            <a:r>
              <a:rPr lang="tr-TR" sz="1600">
                <a:solidFill>
                  <a:schemeClr val="bg1">
                    <a:lumMod val="10000"/>
                  </a:schemeClr>
                </a:solidFill>
                <a:effectLst/>
                <a:latin typeface="Times New Roman" panose="02020603050405020304" pitchFamily="18" charset="0"/>
                <a:cs typeface="Times New Roman" panose="02020603050405020304" pitchFamily="18" charset="0"/>
              </a:rPr>
              <a:t> in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applied</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physics</a:t>
            </a:r>
            <a:r>
              <a:rPr lang="tr-TR" sz="1600">
                <a:solidFill>
                  <a:schemeClr val="bg1">
                    <a:lumMod val="10000"/>
                  </a:schemeClr>
                </a:solidFill>
                <a:effectLst/>
                <a:latin typeface="Times New Roman" panose="02020603050405020304" pitchFamily="18" charset="0"/>
                <a:cs typeface="Times New Roman" panose="02020603050405020304" pitchFamily="18" charset="0"/>
              </a:rPr>
              <a:t>. </a:t>
            </a:r>
            <a:r>
              <a:rPr lang="tr-TR" sz="1600" err="1">
                <a:solidFill>
                  <a:schemeClr val="bg1">
                    <a:lumMod val="10000"/>
                  </a:schemeClr>
                </a:solidFill>
                <a:effectLst/>
                <a:latin typeface="Times New Roman" panose="02020603050405020304" pitchFamily="18" charset="0"/>
                <a:cs typeface="Times New Roman" panose="02020603050405020304" pitchFamily="18" charset="0"/>
              </a:rPr>
              <a:t>Springer</a:t>
            </a:r>
            <a:r>
              <a:rPr lang="tr-TR" sz="1600">
                <a:solidFill>
                  <a:schemeClr val="bg1">
                    <a:lumMod val="10000"/>
                  </a:schemeClr>
                </a:solidFill>
                <a:effectLst/>
                <a:latin typeface="Times New Roman" panose="02020603050405020304" pitchFamily="18" charset="0"/>
                <a:cs typeface="Times New Roman" panose="02020603050405020304" pitchFamily="18" charset="0"/>
              </a:rPr>
              <a:t>.</a:t>
            </a:r>
            <a:r>
              <a:rPr lang="tr-TR" sz="1600">
                <a:latin typeface="Times New Roman" panose="02020603050405020304" pitchFamily="18" charset="0"/>
                <a:cs typeface="Times New Roman" panose="02020603050405020304" pitchFamily="18" charset="0"/>
              </a:rPr>
              <a:t> (The series “</a:t>
            </a:r>
            <a:r>
              <a:rPr lang="tr-TR" sz="1600" err="1">
                <a:latin typeface="Times New Roman" panose="02020603050405020304" pitchFamily="18" charset="0"/>
                <a:cs typeface="Times New Roman" panose="02020603050405020304" pitchFamily="18" charset="0"/>
              </a:rPr>
              <a:t>Topics</a:t>
            </a:r>
            <a:r>
              <a:rPr lang="tr-TR" sz="1600">
                <a:latin typeface="Times New Roman" panose="02020603050405020304" pitchFamily="18" charset="0"/>
                <a:cs typeface="Times New Roman" panose="02020603050405020304" pitchFamily="18" charset="0"/>
              </a:rPr>
              <a:t> in Applied Physics” is </a:t>
            </a:r>
            <a:r>
              <a:rPr lang="tr-TR" sz="1600" err="1">
                <a:latin typeface="Times New Roman" panose="02020603050405020304" pitchFamily="18" charset="0"/>
                <a:cs typeface="Times New Roman" panose="02020603050405020304" pitchFamily="18" charset="0"/>
              </a:rPr>
              <a:t>indexed</a:t>
            </a:r>
            <a:r>
              <a:rPr lang="tr-TR" sz="1600">
                <a:latin typeface="Times New Roman" panose="02020603050405020304" pitchFamily="18" charset="0"/>
                <a:cs typeface="Times New Roman" panose="02020603050405020304" pitchFamily="18" charset="0"/>
              </a:rPr>
              <a:t> in Web of Science [2019 </a:t>
            </a:r>
            <a:r>
              <a:rPr lang="tr-TR" sz="1600" err="1">
                <a:latin typeface="Times New Roman" panose="02020603050405020304" pitchFamily="18" charset="0"/>
                <a:cs typeface="Times New Roman" panose="02020603050405020304" pitchFamily="18" charset="0"/>
              </a:rPr>
              <a:t>Impact</a:t>
            </a:r>
            <a:r>
              <a:rPr lang="tr-TR" sz="1600">
                <a:latin typeface="Times New Roman" panose="02020603050405020304" pitchFamily="18" charset="0"/>
                <a:cs typeface="Times New Roman" panose="02020603050405020304" pitchFamily="18" charset="0"/>
              </a:rPr>
              <a:t> Factor: 0.633] and </a:t>
            </a:r>
            <a:r>
              <a:rPr lang="tr-TR" sz="1600" err="1">
                <a:latin typeface="Times New Roman" panose="02020603050405020304" pitchFamily="18" charset="0"/>
                <a:cs typeface="Times New Roman" panose="02020603050405020304" pitchFamily="18" charset="0"/>
              </a:rPr>
              <a:t>Scopus</a:t>
            </a:r>
            <a:r>
              <a:rPr lang="tr-TR" sz="1600">
                <a:latin typeface="Times New Roman" panose="02020603050405020304" pitchFamily="18" charset="0"/>
                <a:cs typeface="Times New Roman" panose="02020603050405020304" pitchFamily="18" charset="0"/>
              </a:rPr>
              <a:t>.) </a:t>
            </a:r>
            <a:r>
              <a:rPr lang="tr-TR" sz="1600" err="1">
                <a:latin typeface="Times New Roman" panose="02020603050405020304" pitchFamily="18" charset="0"/>
                <a:cs typeface="Times New Roman" panose="02020603050405020304" pitchFamily="18" charset="0"/>
              </a:rPr>
              <a:t>pg:36</a:t>
            </a:r>
            <a:endParaRPr lang="en-US" sz="1600">
              <a:solidFill>
                <a:srgbClr val="000000"/>
              </a:solidFill>
              <a:latin typeface="Times New Roman MT"/>
              <a:ea typeface="Times New Roman MT"/>
              <a:cs typeface="Times New Roman MT"/>
              <a:sym typeface="Times New Roman M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6ECDE"/>
        </a:solidFill>
        <a:effectLst/>
      </p:bgPr>
    </p:bg>
    <p:spTree>
      <p:nvGrpSpPr>
        <p:cNvPr id="1" name=""/>
        <p:cNvGrpSpPr/>
        <p:nvPr/>
      </p:nvGrpSpPr>
      <p:grpSpPr>
        <a:xfrm>
          <a:off x="0" y="0"/>
          <a:ext cx="0" cy="0"/>
          <a:chOff x="0" y="0"/>
          <a:chExt cx="0" cy="0"/>
        </a:xfrm>
      </p:grpSpPr>
      <p:sp>
        <p:nvSpPr>
          <p:cNvPr id="2" name="AutoShape 2">
            <a:extLst>
              <a:ext uri="{C183D7F6-B498-43B3-948B-1728B52AA6E4}">
                <adec:decorative xmlns:adec="http://schemas.microsoft.com/office/drawing/2017/decorative" val="1"/>
              </a:ext>
            </a:extLst>
          </p:cNvPr>
          <p:cNvSpPr/>
          <p:nvPr/>
        </p:nvSpPr>
        <p:spPr>
          <a:xfrm rot="5400000">
            <a:off x="-3202371" y="5138738"/>
            <a:ext cx="10317602" cy="0"/>
          </a:xfrm>
          <a:prstGeom prst="line">
            <a:avLst/>
          </a:prstGeom>
          <a:ln w="9525" cap="rnd">
            <a:solidFill>
              <a:srgbClr val="000000"/>
            </a:solidFill>
            <a:prstDash val="solid"/>
            <a:headEnd type="none" w="sm" len="sm"/>
            <a:tailEnd type="none" w="sm" len="sm"/>
          </a:ln>
        </p:spPr>
        <p:txBody>
          <a:bodyPr/>
          <a:lstStyle/>
          <a:p>
            <a:endParaRPr lang="tr-TR"/>
          </a:p>
        </p:txBody>
      </p:sp>
      <p:sp>
        <p:nvSpPr>
          <p:cNvPr id="3" name="TextBox 3"/>
          <p:cNvSpPr txBox="1"/>
          <p:nvPr/>
        </p:nvSpPr>
        <p:spPr>
          <a:xfrm>
            <a:off x="2601342" y="1204718"/>
            <a:ext cx="7697596" cy="602986"/>
          </a:xfrm>
          <a:prstGeom prst="rect">
            <a:avLst/>
          </a:prstGeom>
        </p:spPr>
        <p:txBody>
          <a:bodyPr lIns="0" tIns="0" rIns="0" bIns="0" rtlCol="0" anchor="t">
            <a:spAutoFit/>
          </a:bodyPr>
          <a:lstStyle/>
          <a:p>
            <a:pPr lvl="0">
              <a:lnSpc>
                <a:spcPts val="4967"/>
              </a:lnSpc>
              <a:spcBef>
                <a:spcPct val="0"/>
              </a:spcBef>
            </a:pP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Spektral</a:t>
            </a:r>
            <a:r>
              <a:rPr lang="en-US" sz="4139" b="1">
                <a:solidFill>
                  <a:srgbClr val="000000"/>
                </a:solidFill>
                <a:latin typeface="Times New Roman" panose="02020603050405020304" pitchFamily="18" charset="0"/>
                <a:ea typeface="TT Drugs"/>
                <a:cs typeface="Times New Roman" panose="02020603050405020304" pitchFamily="18" charset="0"/>
                <a:sym typeface="TT Drugs"/>
              </a:rPr>
              <a:t> </a:t>
            </a:r>
            <a:r>
              <a:rPr lang="en-US" sz="4139" b="1" err="1">
                <a:solidFill>
                  <a:srgbClr val="000000"/>
                </a:solidFill>
                <a:latin typeface="Times New Roman" panose="02020603050405020304" pitchFamily="18" charset="0"/>
                <a:ea typeface="TT Drugs"/>
                <a:cs typeface="Times New Roman" panose="02020603050405020304" pitchFamily="18" charset="0"/>
                <a:sym typeface="TT Drugs"/>
              </a:rPr>
              <a:t>Uyum</a:t>
            </a:r>
            <a:endParaRPr lang="en-US" sz="4139" b="1" u="none" strike="noStrike">
              <a:solidFill>
                <a:srgbClr val="000000"/>
              </a:solidFill>
              <a:latin typeface="Times New Roman" panose="02020603050405020304" pitchFamily="18" charset="0"/>
              <a:ea typeface="TT Drugs"/>
              <a:cs typeface="Times New Roman" panose="02020603050405020304" pitchFamily="18" charset="0"/>
              <a:sym typeface="TT Drugs"/>
            </a:endParaRPr>
          </a:p>
        </p:txBody>
      </p:sp>
      <p:sp>
        <p:nvSpPr>
          <p:cNvPr id="4" name="TextBox 4"/>
          <p:cNvSpPr txBox="1"/>
          <p:nvPr/>
        </p:nvSpPr>
        <p:spPr>
          <a:xfrm>
            <a:off x="886816" y="855468"/>
            <a:ext cx="149080" cy="330860"/>
          </a:xfrm>
          <a:prstGeom prst="rect">
            <a:avLst/>
          </a:prstGeom>
        </p:spPr>
        <p:txBody>
          <a:bodyPr wrap="none" lIns="0" tIns="0" rIns="0" bIns="0" rtlCol="0" anchor="t">
            <a:spAutoFit/>
          </a:bodyPr>
          <a:lstStyle/>
          <a:p>
            <a:pPr algn="ctr">
              <a:lnSpc>
                <a:spcPts val="2800"/>
              </a:lnSpc>
              <a:spcBef>
                <a:spcPct val="0"/>
              </a:spcBef>
            </a:pPr>
            <a:r>
              <a:rPr lang="tr-TR" sz="2000" dirty="0">
                <a:solidFill>
                  <a:srgbClr val="7F2218"/>
                </a:solidFill>
                <a:latin typeface="TT Interphases"/>
                <a:ea typeface="TT Interphases"/>
                <a:cs typeface="TT Interphases"/>
                <a:sym typeface="TT Interphases"/>
              </a:rPr>
              <a:t>9</a:t>
            </a:r>
            <a:endParaRPr lang="en-US" sz="2000" dirty="0">
              <a:solidFill>
                <a:srgbClr val="7F2218"/>
              </a:solidFill>
              <a:latin typeface="TT Interphases"/>
              <a:ea typeface="TT Interphases"/>
              <a:cs typeface="TT Interphases"/>
              <a:sym typeface="TT Interphases"/>
            </a:endParaRPr>
          </a:p>
        </p:txBody>
      </p:sp>
      <p:sp>
        <p:nvSpPr>
          <p:cNvPr id="7" name="TextBox 7"/>
          <p:cNvSpPr txBox="1"/>
          <p:nvPr/>
        </p:nvSpPr>
        <p:spPr>
          <a:xfrm>
            <a:off x="2767991" y="4970861"/>
            <a:ext cx="7697595" cy="2108269"/>
          </a:xfrm>
          <a:prstGeom prst="rect">
            <a:avLst/>
          </a:prstGeom>
        </p:spPr>
        <p:txBody>
          <a:bodyPr wrap="square" lIns="0" tIns="0" rIns="0" bIns="0" rtlCol="0" anchor="t">
            <a:spAutoFit/>
          </a:bodyPr>
          <a:lstStyle/>
          <a:p>
            <a:pPr>
              <a:lnSpc>
                <a:spcPts val="4174"/>
              </a:lnSpc>
            </a:pPr>
            <a:r>
              <a:rPr lang="en-US" sz="2100" err="1">
                <a:solidFill>
                  <a:srgbClr val="000000"/>
                </a:solidFill>
                <a:latin typeface="Times New Roman MT"/>
                <a:ea typeface="Times New Roman MT"/>
                <a:cs typeface="Times New Roman MT"/>
                <a:sym typeface="Times New Roman MT"/>
              </a:rPr>
              <a:t>Dedektör</a:t>
            </a:r>
            <a:r>
              <a:rPr lang="en-US" sz="2100">
                <a:solidFill>
                  <a:srgbClr val="000000"/>
                </a:solidFill>
                <a:latin typeface="Times New Roman MT"/>
                <a:ea typeface="Times New Roman MT"/>
                <a:cs typeface="Times New Roman MT"/>
                <a:sym typeface="Times New Roman MT"/>
              </a:rPr>
              <a:t> kuantum </a:t>
            </a:r>
            <a:r>
              <a:rPr lang="en-US" sz="2100" err="1">
                <a:solidFill>
                  <a:srgbClr val="000000"/>
                </a:solidFill>
                <a:latin typeface="Times New Roman MT"/>
                <a:ea typeface="Times New Roman MT"/>
                <a:cs typeface="Times New Roman MT"/>
                <a:sym typeface="Times New Roman MT"/>
              </a:rPr>
              <a:t>verimliliği</a:t>
            </a:r>
            <a:r>
              <a:rPr lang="en-US" sz="2100">
                <a:solidFill>
                  <a:srgbClr val="000000"/>
                </a:solidFill>
                <a:latin typeface="Times New Roman MT"/>
                <a:ea typeface="Times New Roman MT"/>
                <a:cs typeface="Times New Roman MT"/>
                <a:sym typeface="Times New Roman MT"/>
              </a:rPr>
              <a:t> (QE) </a:t>
            </a:r>
            <a:r>
              <a:rPr lang="en-US" sz="2100" err="1">
                <a:solidFill>
                  <a:srgbClr val="000000"/>
                </a:solidFill>
                <a:latin typeface="Times New Roman MT"/>
                <a:ea typeface="Times New Roman MT"/>
                <a:cs typeface="Times New Roman MT"/>
                <a:sym typeface="Times New Roman MT"/>
              </a:rPr>
              <a:t>belirli</a:t>
            </a:r>
            <a:r>
              <a:rPr lang="en-US" sz="2100">
                <a:solidFill>
                  <a:srgbClr val="000000"/>
                </a:solidFill>
                <a:latin typeface="Times New Roman MT"/>
                <a:ea typeface="Times New Roman MT"/>
                <a:cs typeface="Times New Roman MT"/>
                <a:sym typeface="Times New Roman MT"/>
              </a:rPr>
              <a:t> </a:t>
            </a:r>
            <a:r>
              <a:rPr lang="en-US" sz="2100" err="1">
                <a:solidFill>
                  <a:srgbClr val="000000"/>
                </a:solidFill>
                <a:latin typeface="Times New Roman MT"/>
                <a:ea typeface="Times New Roman MT"/>
                <a:cs typeface="Times New Roman MT"/>
                <a:sym typeface="Times New Roman MT"/>
              </a:rPr>
              <a:t>dalga</a:t>
            </a:r>
            <a:r>
              <a:rPr lang="en-US" sz="2100">
                <a:solidFill>
                  <a:srgbClr val="000000"/>
                </a:solidFill>
                <a:latin typeface="Times New Roman MT"/>
                <a:ea typeface="Times New Roman MT"/>
                <a:cs typeface="Times New Roman MT"/>
                <a:sym typeface="Times New Roman MT"/>
              </a:rPr>
              <a:t> </a:t>
            </a:r>
            <a:r>
              <a:rPr lang="en-US" sz="2100" err="1">
                <a:solidFill>
                  <a:srgbClr val="000000"/>
                </a:solidFill>
                <a:latin typeface="Times New Roman MT"/>
                <a:ea typeface="Times New Roman MT"/>
                <a:cs typeface="Times New Roman MT"/>
                <a:sym typeface="Times New Roman MT"/>
              </a:rPr>
              <a:t>boylarında</a:t>
            </a:r>
            <a:r>
              <a:rPr lang="en-US" sz="2100">
                <a:solidFill>
                  <a:srgbClr val="000000"/>
                </a:solidFill>
                <a:latin typeface="Times New Roman MT"/>
                <a:ea typeface="Times New Roman MT"/>
                <a:cs typeface="Times New Roman MT"/>
                <a:sym typeface="Times New Roman MT"/>
              </a:rPr>
              <a:t> </a:t>
            </a:r>
            <a:r>
              <a:rPr lang="en-US" sz="2100" err="1">
                <a:solidFill>
                  <a:srgbClr val="000000"/>
                </a:solidFill>
                <a:latin typeface="Times New Roman MT"/>
                <a:ea typeface="Times New Roman MT"/>
                <a:cs typeface="Times New Roman MT"/>
                <a:sym typeface="Times New Roman MT"/>
              </a:rPr>
              <a:t>zirve</a:t>
            </a:r>
            <a:r>
              <a:rPr lang="en-US" sz="2100">
                <a:solidFill>
                  <a:srgbClr val="000000"/>
                </a:solidFill>
                <a:latin typeface="Times New Roman MT"/>
                <a:ea typeface="Times New Roman MT"/>
                <a:cs typeface="Times New Roman MT"/>
                <a:sym typeface="Times New Roman MT"/>
              </a:rPr>
              <a:t> </a:t>
            </a:r>
            <a:r>
              <a:rPr lang="en-US" sz="2100" err="1">
                <a:solidFill>
                  <a:srgbClr val="000000"/>
                </a:solidFill>
                <a:latin typeface="Times New Roman MT"/>
                <a:ea typeface="Times New Roman MT"/>
                <a:cs typeface="Times New Roman MT"/>
                <a:sym typeface="Times New Roman MT"/>
              </a:rPr>
              <a:t>yapar</a:t>
            </a:r>
            <a:r>
              <a:rPr lang="en-US" sz="2100">
                <a:solidFill>
                  <a:srgbClr val="000000"/>
                </a:solidFill>
                <a:latin typeface="Times New Roman MT"/>
                <a:ea typeface="Times New Roman MT"/>
                <a:cs typeface="Times New Roman MT"/>
                <a:sym typeface="Times New Roman MT"/>
              </a:rPr>
              <a:t>; </a:t>
            </a:r>
            <a:r>
              <a:rPr lang="en-US" sz="2100" err="1">
                <a:solidFill>
                  <a:srgbClr val="000000"/>
                </a:solidFill>
                <a:latin typeface="Times New Roman MT"/>
                <a:ea typeface="Times New Roman MT"/>
                <a:cs typeface="Times New Roman MT"/>
                <a:sym typeface="Times New Roman MT"/>
              </a:rPr>
              <a:t>zincir</a:t>
            </a:r>
            <a:r>
              <a:rPr lang="en-US" sz="2100">
                <a:solidFill>
                  <a:srgbClr val="000000"/>
                </a:solidFill>
                <a:latin typeface="Times New Roman MT"/>
                <a:ea typeface="Times New Roman MT"/>
                <a:cs typeface="Times New Roman MT"/>
                <a:sym typeface="Times New Roman MT"/>
              </a:rPr>
              <a:t> 420–500 </a:t>
            </a:r>
            <a:r>
              <a:rPr lang="en-US" sz="2100" err="1">
                <a:solidFill>
                  <a:srgbClr val="000000"/>
                </a:solidFill>
                <a:latin typeface="Times New Roman MT"/>
                <a:ea typeface="Times New Roman MT"/>
                <a:cs typeface="Times New Roman MT"/>
                <a:sym typeface="Times New Roman MT"/>
              </a:rPr>
              <a:t>nm'ye</a:t>
            </a:r>
            <a:r>
              <a:rPr lang="en-US" sz="2100">
                <a:solidFill>
                  <a:srgbClr val="000000"/>
                </a:solidFill>
                <a:latin typeface="Times New Roman MT"/>
                <a:ea typeface="Times New Roman MT"/>
                <a:cs typeface="Times New Roman MT"/>
                <a:sym typeface="Times New Roman MT"/>
              </a:rPr>
              <a:t> </a:t>
            </a:r>
            <a:r>
              <a:rPr lang="en-US" sz="2100" err="1">
                <a:solidFill>
                  <a:srgbClr val="000000"/>
                </a:solidFill>
                <a:latin typeface="Times New Roman MT"/>
                <a:ea typeface="Times New Roman MT"/>
                <a:cs typeface="Times New Roman MT"/>
                <a:sym typeface="Times New Roman MT"/>
              </a:rPr>
              <a:t>ayarlanmıştır</a:t>
            </a:r>
            <a:r>
              <a:rPr lang="en-US" sz="2100">
                <a:solidFill>
                  <a:srgbClr val="000000"/>
                </a:solidFill>
                <a:latin typeface="Times New Roman MT"/>
                <a:ea typeface="Times New Roman MT"/>
                <a:cs typeface="Times New Roman MT"/>
                <a:sym typeface="Times New Roman MT"/>
              </a:rPr>
              <a:t>.</a:t>
            </a:r>
            <a:endParaRPr lang="tr-TR" sz="2100">
              <a:solidFill>
                <a:srgbClr val="000000"/>
              </a:solidFill>
              <a:latin typeface="Times New Roman MT"/>
              <a:ea typeface="Times New Roman MT"/>
              <a:cs typeface="Times New Roman MT"/>
              <a:sym typeface="Times New Roman MT"/>
            </a:endParaRPr>
          </a:p>
          <a:p>
            <a:pPr>
              <a:lnSpc>
                <a:spcPts val="4174"/>
              </a:lnSpc>
            </a:pPr>
            <a:r>
              <a:rPr lang="en-US" sz="2100" err="1">
                <a:solidFill>
                  <a:srgbClr val="000000"/>
                </a:solidFill>
                <a:latin typeface="Times New Roman MT"/>
                <a:ea typeface="Times New Roman MT"/>
                <a:cs typeface="Times New Roman MT"/>
                <a:sym typeface="Times New Roman MT"/>
              </a:rPr>
              <a:t>Sistemde</a:t>
            </a:r>
            <a:r>
              <a:rPr lang="en-US" sz="2100">
                <a:solidFill>
                  <a:srgbClr val="000000"/>
                </a:solidFill>
                <a:latin typeface="Times New Roman MT"/>
                <a:ea typeface="Times New Roman MT"/>
                <a:cs typeface="Times New Roman MT"/>
                <a:sym typeface="Times New Roman MT"/>
              </a:rPr>
              <a:t>:</a:t>
            </a:r>
            <a:endParaRPr lang="tr-TR" sz="2100">
              <a:solidFill>
                <a:srgbClr val="000000"/>
              </a:solidFill>
              <a:latin typeface="Times New Roman MT"/>
              <a:ea typeface="Times New Roman MT"/>
              <a:cs typeface="Times New Roman MT"/>
              <a:sym typeface="Times New Roman MT"/>
            </a:endParaRPr>
          </a:p>
          <a:p>
            <a:pPr>
              <a:lnSpc>
                <a:spcPts val="4174"/>
              </a:lnSpc>
            </a:pPr>
            <a:r>
              <a:rPr lang="en-US" sz="2100">
                <a:solidFill>
                  <a:srgbClr val="000000"/>
                </a:solidFill>
                <a:latin typeface="Times New Roman MT"/>
                <a:ea typeface="Times New Roman MT"/>
                <a:cs typeface="Times New Roman MT"/>
                <a:sym typeface="Times New Roman MT"/>
              </a:rPr>
              <a:t>494 </a:t>
            </a:r>
            <a:r>
              <a:rPr lang="en-US" sz="2100" err="1">
                <a:solidFill>
                  <a:srgbClr val="000000"/>
                </a:solidFill>
                <a:latin typeface="Times New Roman MT"/>
                <a:ea typeface="Times New Roman MT"/>
                <a:cs typeface="Times New Roman MT"/>
                <a:sym typeface="Times New Roman MT"/>
              </a:rPr>
              <a:t>nm'de</a:t>
            </a:r>
            <a:r>
              <a:rPr lang="en-US" sz="2100">
                <a:solidFill>
                  <a:srgbClr val="000000"/>
                </a:solidFill>
                <a:latin typeface="Times New Roman MT"/>
                <a:ea typeface="Times New Roman MT"/>
                <a:cs typeface="Times New Roman MT"/>
                <a:sym typeface="Times New Roman MT"/>
              </a:rPr>
              <a:t> </a:t>
            </a:r>
            <a:r>
              <a:rPr lang="en-US" sz="2100" err="1">
                <a:solidFill>
                  <a:srgbClr val="000000"/>
                </a:solidFill>
                <a:latin typeface="Times New Roman MT"/>
                <a:ea typeface="Times New Roman MT"/>
                <a:cs typeface="Times New Roman MT"/>
                <a:sym typeface="Times New Roman MT"/>
              </a:rPr>
              <a:t>nihai</a:t>
            </a:r>
            <a:r>
              <a:rPr lang="en-US" sz="2100">
                <a:solidFill>
                  <a:srgbClr val="000000"/>
                </a:solidFill>
                <a:latin typeface="Times New Roman MT"/>
                <a:ea typeface="Times New Roman MT"/>
                <a:cs typeface="Times New Roman MT"/>
                <a:sym typeface="Times New Roman MT"/>
              </a:rPr>
              <a:t> emisyon → PMT/SiPM </a:t>
            </a:r>
            <a:r>
              <a:rPr lang="en-US" sz="2100" err="1">
                <a:solidFill>
                  <a:srgbClr val="000000"/>
                </a:solidFill>
                <a:latin typeface="Times New Roman MT"/>
                <a:ea typeface="Times New Roman MT"/>
                <a:cs typeface="Times New Roman MT"/>
                <a:sym typeface="Times New Roman MT"/>
              </a:rPr>
              <a:t>için</a:t>
            </a:r>
            <a:r>
              <a:rPr lang="en-US" sz="2100">
                <a:solidFill>
                  <a:srgbClr val="000000"/>
                </a:solidFill>
                <a:latin typeface="Times New Roman MT"/>
                <a:ea typeface="Times New Roman MT"/>
                <a:cs typeface="Times New Roman MT"/>
                <a:sym typeface="Times New Roman MT"/>
              </a:rPr>
              <a:t> </a:t>
            </a:r>
            <a:r>
              <a:rPr lang="en-US" sz="2100" err="1">
                <a:solidFill>
                  <a:srgbClr val="000000"/>
                </a:solidFill>
                <a:latin typeface="Times New Roman MT"/>
                <a:ea typeface="Times New Roman MT"/>
                <a:cs typeface="Times New Roman MT"/>
                <a:sym typeface="Times New Roman MT"/>
              </a:rPr>
              <a:t>maksimum</a:t>
            </a:r>
            <a:r>
              <a:rPr lang="en-US" sz="2100">
                <a:solidFill>
                  <a:srgbClr val="000000"/>
                </a:solidFill>
                <a:latin typeface="Times New Roman MT"/>
                <a:ea typeface="Times New Roman MT"/>
                <a:cs typeface="Times New Roman MT"/>
                <a:sym typeface="Times New Roman MT"/>
              </a:rPr>
              <a:t> QE.</a:t>
            </a:r>
          </a:p>
        </p:txBody>
      </p:sp>
      <p:sp>
        <p:nvSpPr>
          <p:cNvPr id="10" name="Metin kutusu 9">
            <a:extLst>
              <a:ext uri="{FF2B5EF4-FFF2-40B4-BE49-F238E27FC236}">
                <a16:creationId xmlns:a16="http://schemas.microsoft.com/office/drawing/2014/main" id="{2C30CBE2-1317-E9C3-A88D-93481211203E}"/>
              </a:ext>
            </a:extLst>
          </p:cNvPr>
          <p:cNvSpPr txBox="1"/>
          <p:nvPr/>
        </p:nvSpPr>
        <p:spPr>
          <a:xfrm>
            <a:off x="2598907" y="2758371"/>
            <a:ext cx="7852846" cy="1446550"/>
          </a:xfrm>
          <a:prstGeom prst="rect">
            <a:avLst/>
          </a:prstGeom>
          <a:noFill/>
        </p:spPr>
        <p:txBody>
          <a:bodyPr wrap="square">
            <a:spAutoFit/>
          </a:bodyPr>
          <a:lstStyle/>
          <a:p>
            <a:pPr>
              <a:buNone/>
            </a:pPr>
            <a:r>
              <a:rPr lang="tr-TR" sz="2200">
                <a:latin typeface="Times New Roman" panose="02020603050405020304" pitchFamily="18" charset="0"/>
                <a:cs typeface="Times New Roman" panose="02020603050405020304" pitchFamily="18" charset="0"/>
              </a:rPr>
              <a:t>Her PMT ve </a:t>
            </a:r>
            <a:r>
              <a:rPr lang="tr-TR" sz="2200" err="1">
                <a:latin typeface="Times New Roman" panose="02020603050405020304" pitchFamily="18" charset="0"/>
                <a:cs typeface="Times New Roman" panose="02020603050405020304" pitchFamily="18" charset="0"/>
              </a:rPr>
              <a:t>SiPM</a:t>
            </a:r>
            <a:r>
              <a:rPr lang="tr-TR" sz="2200">
                <a:latin typeface="Times New Roman" panose="02020603050405020304" pitchFamily="18" charset="0"/>
                <a:cs typeface="Times New Roman" panose="02020603050405020304" pitchFamily="18" charset="0"/>
              </a:rPr>
              <a:t>, gelen fotonları elektrik sinyallerine ne kadar verimli bir şekilde dönüştürdüğünü tanımlayan karakteristik bir kuantum verimliliği (QE) eğrisine sahiptir. QE genellikle belirli bir dalga boyu aralığında en yüksek değere ulaşır.</a:t>
            </a:r>
            <a:endParaRPr lang="tr-TR" sz="2200">
              <a:effectLst/>
              <a:latin typeface="Times New Roman" panose="02020603050405020304" pitchFamily="18" charset="0"/>
              <a:cs typeface="Times New Roman" panose="02020603050405020304" pitchFamily="18" charset="0"/>
            </a:endParaRPr>
          </a:p>
        </p:txBody>
      </p:sp>
      <p:sp>
        <p:nvSpPr>
          <p:cNvPr id="11" name="Metin kutusu 10">
            <a:extLst>
              <a:ext uri="{FF2B5EF4-FFF2-40B4-BE49-F238E27FC236}">
                <a16:creationId xmlns:a16="http://schemas.microsoft.com/office/drawing/2014/main" id="{C9458FE8-9912-38CD-EC48-71AEACE9C520}"/>
              </a:ext>
            </a:extLst>
          </p:cNvPr>
          <p:cNvSpPr txBox="1"/>
          <p:nvPr/>
        </p:nvSpPr>
        <p:spPr>
          <a:xfrm>
            <a:off x="3353729" y="8666783"/>
            <a:ext cx="5790271" cy="830997"/>
          </a:xfrm>
          <a:prstGeom prst="rect">
            <a:avLst/>
          </a:prstGeom>
          <a:noFill/>
        </p:spPr>
        <p:txBody>
          <a:bodyPr wrap="square">
            <a:spAutoFit/>
          </a:bodyPr>
          <a:lstStyle/>
          <a:p>
            <a:pPr>
              <a:buNone/>
            </a:pPr>
            <a:endParaRPr lang="tr-TR" sz="2400" b="0" i="0">
              <a:effectLst/>
              <a:latin typeface="UICTFontTextStyleBody"/>
            </a:endParaRPr>
          </a:p>
          <a:p>
            <a:pPr>
              <a:buNone/>
            </a:pPr>
            <a:endParaRPr lang="tr-TR" sz="2400">
              <a:effectLst/>
              <a:latin typeface=".AppleSystemUIFont"/>
            </a:endParaRPr>
          </a:p>
        </p:txBody>
      </p:sp>
      <p:graphicFrame>
        <p:nvGraphicFramePr>
          <p:cNvPr id="8" name="Tablo 7">
            <a:extLst>
              <a:ext uri="{FF2B5EF4-FFF2-40B4-BE49-F238E27FC236}">
                <a16:creationId xmlns:a16="http://schemas.microsoft.com/office/drawing/2014/main" id="{D4BEC96F-8F80-B9E3-2212-023E55844D6B}"/>
              </a:ext>
            </a:extLst>
          </p:cNvPr>
          <p:cNvGraphicFramePr>
            <a:graphicFrameLocks noGrp="1"/>
          </p:cNvGraphicFramePr>
          <p:nvPr>
            <p:extLst>
              <p:ext uri="{D42A27DB-BD31-4B8C-83A1-F6EECF244321}">
                <p14:modId xmlns:p14="http://schemas.microsoft.com/office/powerpoint/2010/main" val="308477570"/>
              </p:ext>
            </p:extLst>
          </p:nvPr>
        </p:nvGraphicFramePr>
        <p:xfrm>
          <a:off x="11218009" y="5530193"/>
          <a:ext cx="5669280" cy="3840480"/>
        </p:xfrm>
        <a:graphic>
          <a:graphicData uri="http://schemas.openxmlformats.org/drawingml/2006/table">
            <a:tbl>
              <a:tblPr firstRow="1" bandRow="1">
                <a:tableStyleId>{5C22544A-7EE6-4342-B048-85BDC9FD1C3A}</a:tableStyleId>
              </a:tblPr>
              <a:tblGrid>
                <a:gridCol w="2834640">
                  <a:extLst>
                    <a:ext uri="{9D8B030D-6E8A-4147-A177-3AD203B41FA5}">
                      <a16:colId xmlns:a16="http://schemas.microsoft.com/office/drawing/2014/main" val="1865688317"/>
                    </a:ext>
                  </a:extLst>
                </a:gridCol>
                <a:gridCol w="2834640">
                  <a:extLst>
                    <a:ext uri="{9D8B030D-6E8A-4147-A177-3AD203B41FA5}">
                      <a16:colId xmlns:a16="http://schemas.microsoft.com/office/drawing/2014/main" val="3496303680"/>
                    </a:ext>
                  </a:extLst>
                </a:gridCol>
              </a:tblGrid>
              <a:tr h="892629">
                <a:tc>
                  <a:txBody>
                    <a:bodyPr/>
                    <a:lstStyle/>
                    <a:p>
                      <a:r>
                        <a:rPr lang="tr-TR"/>
                        <a:t>Malzeme</a:t>
                      </a:r>
                    </a:p>
                  </a:txBody>
                  <a:tcPr>
                    <a:solidFill>
                      <a:schemeClr val="bg2">
                        <a:lumMod val="50000"/>
                      </a:schemeClr>
                    </a:solidFill>
                  </a:tcPr>
                </a:tc>
                <a:tc>
                  <a:txBody>
                    <a:bodyPr/>
                    <a:lstStyle/>
                    <a:p>
                      <a:r>
                        <a:rPr lang="tr-TR"/>
                        <a:t>Emisyon Dalga Boyu (nm)</a:t>
                      </a:r>
                    </a:p>
                  </a:txBody>
                  <a:tcPr>
                    <a:solidFill>
                      <a:schemeClr val="bg2">
                        <a:lumMod val="50000"/>
                      </a:schemeClr>
                    </a:solidFill>
                  </a:tcPr>
                </a:tc>
                <a:extLst>
                  <a:ext uri="{0D108BD9-81ED-4DB2-BD59-A6C34878D82A}">
                    <a16:rowId xmlns:a16="http://schemas.microsoft.com/office/drawing/2014/main" val="1216471725"/>
                  </a:ext>
                </a:extLst>
              </a:tr>
              <a:tr h="357051">
                <a:tc>
                  <a:txBody>
                    <a:bodyPr/>
                    <a:lstStyle/>
                    <a:p>
                      <a:r>
                        <a:rPr lang="tr-TR" sz="1800"/>
                        <a:t>Stiren</a:t>
                      </a:r>
                    </a:p>
                  </a:txBody>
                  <a:tcPr>
                    <a:solidFill>
                      <a:schemeClr val="bg2">
                        <a:lumMod val="75000"/>
                      </a:schemeClr>
                    </a:solidFill>
                  </a:tcPr>
                </a:tc>
                <a:tc>
                  <a:txBody>
                    <a:bodyPr/>
                    <a:lstStyle/>
                    <a:p>
                      <a:r>
                        <a:rPr lang="tr-TR" sz="1800"/>
                        <a:t>300-350</a:t>
                      </a:r>
                    </a:p>
                  </a:txBody>
                  <a:tcPr>
                    <a:solidFill>
                      <a:schemeClr val="bg2">
                        <a:lumMod val="75000"/>
                      </a:schemeClr>
                    </a:solidFill>
                  </a:tcPr>
                </a:tc>
                <a:extLst>
                  <a:ext uri="{0D108BD9-81ED-4DB2-BD59-A6C34878D82A}">
                    <a16:rowId xmlns:a16="http://schemas.microsoft.com/office/drawing/2014/main" val="3872517982"/>
                  </a:ext>
                </a:extLst>
              </a:tr>
              <a:tr h="624840">
                <a:tc>
                  <a:txBody>
                    <a:bodyPr/>
                    <a:lstStyle/>
                    <a:p>
                      <a:r>
                        <a:rPr lang="tr-TR" sz="1800">
                          <a:latin typeface="Times New Roman" panose="02020603050405020304" pitchFamily="18" charset="0"/>
                          <a:cs typeface="Times New Roman" panose="02020603050405020304" pitchFamily="18" charset="0"/>
                        </a:rPr>
                        <a:t>Polymethyl methacrylate (PMMA)</a:t>
                      </a:r>
                    </a:p>
                  </a:txBody>
                  <a:tcPr>
                    <a:solidFill>
                      <a:schemeClr val="bg2">
                        <a:lumMod val="75000"/>
                      </a:schemeClr>
                    </a:solidFill>
                  </a:tcPr>
                </a:tc>
                <a:tc>
                  <a:txBody>
                    <a:bodyPr/>
                    <a:lstStyle/>
                    <a:p>
                      <a:r>
                        <a:rPr lang="tr-TR" sz="1800"/>
                        <a:t>400-450</a:t>
                      </a:r>
                    </a:p>
                  </a:txBody>
                  <a:tcPr>
                    <a:solidFill>
                      <a:schemeClr val="bg2">
                        <a:lumMod val="75000"/>
                      </a:schemeClr>
                    </a:solidFill>
                  </a:tcPr>
                </a:tc>
                <a:extLst>
                  <a:ext uri="{0D108BD9-81ED-4DB2-BD59-A6C34878D82A}">
                    <a16:rowId xmlns:a16="http://schemas.microsoft.com/office/drawing/2014/main" val="672829293"/>
                  </a:ext>
                </a:extLst>
              </a:tr>
              <a:tr h="357051">
                <a:tc>
                  <a:txBody>
                    <a:bodyPr/>
                    <a:lstStyle/>
                    <a:p>
                      <a:r>
                        <a:rPr lang="tr-TR" sz="1800"/>
                        <a:t>Polyvinyltolune (PVT)</a:t>
                      </a:r>
                    </a:p>
                  </a:txBody>
                  <a:tcPr>
                    <a:solidFill>
                      <a:schemeClr val="bg2">
                        <a:lumMod val="75000"/>
                      </a:schemeClr>
                    </a:solidFill>
                  </a:tcPr>
                </a:tc>
                <a:tc>
                  <a:txBody>
                    <a:bodyPr/>
                    <a:lstStyle/>
                    <a:p>
                      <a:r>
                        <a:rPr lang="tr-TR" sz="1800"/>
                        <a:t>400-450</a:t>
                      </a:r>
                    </a:p>
                  </a:txBody>
                  <a:tcPr>
                    <a:solidFill>
                      <a:schemeClr val="bg2">
                        <a:lumMod val="75000"/>
                      </a:schemeClr>
                    </a:solidFill>
                  </a:tcPr>
                </a:tc>
                <a:extLst>
                  <a:ext uri="{0D108BD9-81ED-4DB2-BD59-A6C34878D82A}">
                    <a16:rowId xmlns:a16="http://schemas.microsoft.com/office/drawing/2014/main" val="3303141098"/>
                  </a:ext>
                </a:extLst>
              </a:tr>
              <a:tr h="624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800" b="0" i="0" kern="1200" err="1">
                          <a:solidFill>
                            <a:schemeClr val="dk1"/>
                          </a:solidFill>
                          <a:effectLst/>
                          <a:latin typeface="+mn-lt"/>
                          <a:ea typeface="+mn-ea"/>
                          <a:cs typeface="+mn-cs"/>
                        </a:rPr>
                        <a:t>Poly</a:t>
                      </a:r>
                      <a:r>
                        <a:rPr lang="tr-TR" sz="1800" b="0" i="0" kern="1200">
                          <a:solidFill>
                            <a:schemeClr val="dk1"/>
                          </a:solidFill>
                          <a:effectLst/>
                          <a:latin typeface="+mn-lt"/>
                          <a:ea typeface="+mn-ea"/>
                          <a:cs typeface="+mn-cs"/>
                        </a:rPr>
                        <a:t>(</a:t>
                      </a:r>
                      <a:r>
                        <a:rPr lang="tr-TR" sz="1800" b="0" i="1" kern="1200">
                          <a:solidFill>
                            <a:schemeClr val="dk1"/>
                          </a:solidFill>
                          <a:effectLst/>
                          <a:latin typeface="+mn-lt"/>
                          <a:ea typeface="+mn-ea"/>
                          <a:cs typeface="+mn-cs"/>
                        </a:rPr>
                        <a:t>p</a:t>
                      </a:r>
                      <a:r>
                        <a:rPr lang="tr-TR" sz="1800" b="0" i="0" kern="1200">
                          <a:solidFill>
                            <a:schemeClr val="dk1"/>
                          </a:solidFill>
                          <a:effectLst/>
                          <a:latin typeface="+mn-lt"/>
                          <a:ea typeface="+mn-ea"/>
                          <a:cs typeface="+mn-cs"/>
                        </a:rPr>
                        <a:t>-</a:t>
                      </a:r>
                      <a:r>
                        <a:rPr lang="tr-TR" sz="1800" b="0" i="0" kern="1200" err="1">
                          <a:solidFill>
                            <a:schemeClr val="dk1"/>
                          </a:solidFill>
                          <a:effectLst/>
                          <a:latin typeface="+mn-lt"/>
                          <a:ea typeface="+mn-ea"/>
                          <a:cs typeface="+mn-cs"/>
                        </a:rPr>
                        <a:t>phenylene</a:t>
                      </a:r>
                      <a:r>
                        <a:rPr lang="tr-TR" sz="1800" b="0" i="0" kern="1200">
                          <a:solidFill>
                            <a:schemeClr val="dk1"/>
                          </a:solidFill>
                          <a:effectLst/>
                          <a:latin typeface="+mn-lt"/>
                          <a:ea typeface="+mn-ea"/>
                          <a:cs typeface="+mn-cs"/>
                        </a:rPr>
                        <a:t> </a:t>
                      </a:r>
                      <a:r>
                        <a:rPr lang="tr-TR" sz="1800" b="0" i="0" kern="1200" err="1">
                          <a:solidFill>
                            <a:schemeClr val="dk1"/>
                          </a:solidFill>
                          <a:effectLst/>
                          <a:latin typeface="+mn-lt"/>
                          <a:ea typeface="+mn-ea"/>
                          <a:cs typeface="+mn-cs"/>
                        </a:rPr>
                        <a:t>oxide</a:t>
                      </a:r>
                      <a:r>
                        <a:rPr lang="tr-TR" sz="1800" b="0" i="0" kern="1200">
                          <a:solidFill>
                            <a:schemeClr val="dk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tr-TR" sz="1800" b="0" i="0" kern="1200">
                          <a:solidFill>
                            <a:schemeClr val="dk1"/>
                          </a:solidFill>
                          <a:effectLst/>
                          <a:latin typeface="+mn-lt"/>
                          <a:ea typeface="+mn-ea"/>
                          <a:cs typeface="+mn-cs"/>
                        </a:rPr>
                        <a:t>(PPO)</a:t>
                      </a:r>
                    </a:p>
                  </a:txBody>
                  <a:tcPr>
                    <a:solidFill>
                      <a:schemeClr val="bg2">
                        <a:lumMod val="75000"/>
                      </a:schemeClr>
                    </a:solidFill>
                  </a:tcPr>
                </a:tc>
                <a:tc>
                  <a:txBody>
                    <a:bodyPr/>
                    <a:lstStyle/>
                    <a:p>
                      <a:r>
                        <a:rPr lang="tr-TR" sz="1800"/>
                        <a:t>340-380</a:t>
                      </a:r>
                    </a:p>
                  </a:txBody>
                  <a:tcPr>
                    <a:solidFill>
                      <a:schemeClr val="bg2">
                        <a:lumMod val="75000"/>
                      </a:schemeClr>
                    </a:solidFill>
                  </a:tcPr>
                </a:tc>
                <a:extLst>
                  <a:ext uri="{0D108BD9-81ED-4DB2-BD59-A6C34878D82A}">
                    <a16:rowId xmlns:a16="http://schemas.microsoft.com/office/drawing/2014/main" val="2214256670"/>
                  </a:ext>
                </a:extLst>
              </a:tr>
              <a:tr h="892629">
                <a:tc>
                  <a:txBody>
                    <a:bodyPr/>
                    <a:lstStyle/>
                    <a:p>
                      <a:r>
                        <a:rPr lang="tr-TR" sz="1800" b="0" i="0" kern="1200">
                          <a:solidFill>
                            <a:schemeClr val="dk1"/>
                          </a:solidFill>
                          <a:effectLst/>
                          <a:latin typeface="Times New Roman" panose="02020603050405020304" pitchFamily="18" charset="0"/>
                          <a:ea typeface="+mn-ea"/>
                          <a:cs typeface="Times New Roman" panose="02020603050405020304" pitchFamily="18" charset="0"/>
                        </a:rPr>
                        <a:t>1,4-bis(5-phenyloxazol-2-yl) benzene</a:t>
                      </a:r>
                    </a:p>
                    <a:p>
                      <a:r>
                        <a:rPr lang="tr-TR" sz="1800" b="0" i="0" kern="1200">
                          <a:solidFill>
                            <a:schemeClr val="dk1"/>
                          </a:solidFill>
                          <a:effectLst/>
                          <a:latin typeface="Times New Roman" panose="02020603050405020304" pitchFamily="18" charset="0"/>
                          <a:ea typeface="+mn-ea"/>
                          <a:cs typeface="Times New Roman" panose="02020603050405020304" pitchFamily="18" charset="0"/>
                        </a:rPr>
                        <a:t>(POPOP)</a:t>
                      </a:r>
                      <a:endParaRPr lang="tr-TR" b="0">
                        <a:latin typeface="Times New Roman" panose="02020603050405020304" pitchFamily="18" charset="0"/>
                        <a:cs typeface="Times New Roman" panose="02020603050405020304" pitchFamily="18" charset="0"/>
                      </a:endParaRPr>
                    </a:p>
                  </a:txBody>
                  <a:tcPr>
                    <a:solidFill>
                      <a:schemeClr val="bg2">
                        <a:lumMod val="75000"/>
                      </a:schemeClr>
                    </a:solidFill>
                  </a:tcPr>
                </a:tc>
                <a:tc>
                  <a:txBody>
                    <a:bodyPr/>
                    <a:lstStyle/>
                    <a:p>
                      <a:r>
                        <a:rPr lang="tr-TR" sz="1800"/>
                        <a:t>400-450</a:t>
                      </a:r>
                    </a:p>
                  </a:txBody>
                  <a:tcPr>
                    <a:solidFill>
                      <a:schemeClr val="bg2">
                        <a:lumMod val="75000"/>
                      </a:schemeClr>
                    </a:solidFill>
                  </a:tcPr>
                </a:tc>
                <a:extLst>
                  <a:ext uri="{0D108BD9-81ED-4DB2-BD59-A6C34878D82A}">
                    <a16:rowId xmlns:a16="http://schemas.microsoft.com/office/drawing/2014/main" val="3107248699"/>
                  </a:ext>
                </a:extLst>
              </a:tr>
            </a:tbl>
          </a:graphicData>
        </a:graphic>
      </p:graphicFrame>
      <p:pic>
        <p:nvPicPr>
          <p:cNvPr id="9" name="Resim 8">
            <a:extLst>
              <a:ext uri="{FF2B5EF4-FFF2-40B4-BE49-F238E27FC236}">
                <a16:creationId xmlns:a16="http://schemas.microsoft.com/office/drawing/2014/main" id="{A91F2952-0B62-ED0E-5E69-D94F8AF38C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43849" y="1338586"/>
            <a:ext cx="6217601" cy="2982281"/>
          </a:xfrm>
          <a:prstGeom prst="rect">
            <a:avLst/>
          </a:prstGeom>
        </p:spPr>
      </p:pic>
      <p:sp>
        <p:nvSpPr>
          <p:cNvPr id="13" name="Metin kutusu 12">
            <a:extLst>
              <a:ext uri="{FF2B5EF4-FFF2-40B4-BE49-F238E27FC236}">
                <a16:creationId xmlns:a16="http://schemas.microsoft.com/office/drawing/2014/main" id="{5521D558-5FF1-47E0-3CA2-30AFFAD9842D}"/>
              </a:ext>
            </a:extLst>
          </p:cNvPr>
          <p:cNvSpPr txBox="1"/>
          <p:nvPr/>
        </p:nvSpPr>
        <p:spPr>
          <a:xfrm>
            <a:off x="10877430" y="4436967"/>
            <a:ext cx="6284020" cy="738664"/>
          </a:xfrm>
          <a:prstGeom prst="rect">
            <a:avLst/>
          </a:prstGeom>
          <a:noFill/>
        </p:spPr>
        <p:txBody>
          <a:bodyPr wrap="square">
            <a:spAutoFit/>
          </a:bodyPr>
          <a:lstStyle/>
          <a:p>
            <a:r>
              <a:rPr lang="tr-TR" sz="1400" b="0" i="0" u="none" strike="noStrike" err="1">
                <a:solidFill>
                  <a:srgbClr val="222222"/>
                </a:solidFill>
                <a:effectLst/>
                <a:latin typeface="Arial" panose="020B0604020202020204" pitchFamily="34" charset="0"/>
              </a:rPr>
              <a:t>Ros</a:t>
            </a:r>
            <a:r>
              <a:rPr lang="tr-TR" sz="1400" b="0" i="0" u="none" strike="noStrike">
                <a:solidFill>
                  <a:srgbClr val="222222"/>
                </a:solidFill>
                <a:effectLst/>
                <a:latin typeface="Arial" panose="020B0604020202020204" pitchFamily="34" charset="0"/>
              </a:rPr>
              <a:t>, G., </a:t>
            </a:r>
            <a:r>
              <a:rPr lang="tr-TR" sz="1400" b="0" i="0" u="none" strike="noStrike" err="1">
                <a:solidFill>
                  <a:srgbClr val="222222"/>
                </a:solidFill>
                <a:effectLst/>
                <a:latin typeface="Arial" panose="020B0604020202020204" pitchFamily="34" charset="0"/>
              </a:rPr>
              <a:t>Sáez-Cano</a:t>
            </a:r>
            <a:r>
              <a:rPr lang="tr-TR" sz="1400" b="0" i="0" u="none" strike="noStrike">
                <a:solidFill>
                  <a:srgbClr val="222222"/>
                </a:solidFill>
                <a:effectLst/>
                <a:latin typeface="Arial" panose="020B0604020202020204" pitchFamily="34" charset="0"/>
              </a:rPr>
              <a:t>, G., </a:t>
            </a:r>
            <a:r>
              <a:rPr lang="tr-TR" sz="1400" b="0" i="0" u="none" strike="noStrike" err="1">
                <a:solidFill>
                  <a:srgbClr val="222222"/>
                </a:solidFill>
                <a:effectLst/>
                <a:latin typeface="Arial" panose="020B0604020202020204" pitchFamily="34" charset="0"/>
              </a:rPr>
              <a:t>Medina-Tanco</a:t>
            </a:r>
            <a:r>
              <a:rPr lang="tr-TR" sz="1400" b="0" i="0" u="none" strike="noStrike">
                <a:solidFill>
                  <a:srgbClr val="222222"/>
                </a:solidFill>
                <a:effectLst/>
                <a:latin typeface="Arial" panose="020B0604020202020204" pitchFamily="34" charset="0"/>
              </a:rPr>
              <a:t>, G. A., &amp; </a:t>
            </a:r>
            <a:r>
              <a:rPr lang="tr-TR" sz="1400" b="0" i="0" u="none" strike="noStrike" err="1">
                <a:solidFill>
                  <a:srgbClr val="222222"/>
                </a:solidFill>
                <a:effectLst/>
                <a:latin typeface="Arial" panose="020B0604020202020204" pitchFamily="34" charset="0"/>
              </a:rPr>
              <a:t>Supanitsky</a:t>
            </a:r>
            <a:r>
              <a:rPr lang="tr-TR" sz="1400" b="0" i="0" u="none" strike="noStrike">
                <a:solidFill>
                  <a:srgbClr val="222222"/>
                </a:solidFill>
                <a:effectLst/>
                <a:latin typeface="Arial" panose="020B0604020202020204" pitchFamily="34" charset="0"/>
              </a:rPr>
              <a:t>, A. D. (2018). On the design of </a:t>
            </a:r>
            <a:r>
              <a:rPr lang="tr-TR" sz="1400" b="0" i="0" u="none" strike="noStrike" err="1">
                <a:solidFill>
                  <a:srgbClr val="222222"/>
                </a:solidFill>
                <a:effectLst/>
                <a:latin typeface="Arial" panose="020B0604020202020204" pitchFamily="34" charset="0"/>
              </a:rPr>
              <a:t>experiments</a:t>
            </a:r>
            <a:r>
              <a:rPr lang="tr-TR" sz="1400" b="0" i="0" u="none" strike="noStrike">
                <a:solidFill>
                  <a:srgbClr val="222222"/>
                </a:solidFill>
                <a:effectLst/>
                <a:latin typeface="Arial" panose="020B0604020202020204" pitchFamily="34" charset="0"/>
              </a:rPr>
              <a:t> </a:t>
            </a:r>
            <a:r>
              <a:rPr lang="tr-TR" sz="1400" b="0" i="0" u="none" strike="noStrike" err="1">
                <a:solidFill>
                  <a:srgbClr val="222222"/>
                </a:solidFill>
                <a:effectLst/>
                <a:latin typeface="Arial" panose="020B0604020202020204" pitchFamily="34" charset="0"/>
              </a:rPr>
              <a:t>based</a:t>
            </a:r>
            <a:r>
              <a:rPr lang="tr-TR" sz="1400" b="0" i="0" u="none" strike="noStrike">
                <a:solidFill>
                  <a:srgbClr val="222222"/>
                </a:solidFill>
                <a:effectLst/>
                <a:latin typeface="Arial" panose="020B0604020202020204" pitchFamily="34" charset="0"/>
              </a:rPr>
              <a:t> on </a:t>
            </a:r>
            <a:r>
              <a:rPr lang="tr-TR" sz="1400" b="0" i="0" u="none" strike="noStrike" err="1">
                <a:solidFill>
                  <a:srgbClr val="222222"/>
                </a:solidFill>
                <a:effectLst/>
                <a:latin typeface="Arial" panose="020B0604020202020204" pitchFamily="34" charset="0"/>
              </a:rPr>
              <a:t>plastic</a:t>
            </a:r>
            <a:r>
              <a:rPr lang="tr-TR" sz="1400" b="0" i="0" u="none" strike="noStrike">
                <a:solidFill>
                  <a:srgbClr val="222222"/>
                </a:solidFill>
                <a:effectLst/>
                <a:latin typeface="Arial" panose="020B0604020202020204" pitchFamily="34" charset="0"/>
              </a:rPr>
              <a:t> </a:t>
            </a:r>
            <a:r>
              <a:rPr lang="tr-TR" sz="1400" b="0" i="0" u="none" strike="noStrike" err="1">
                <a:solidFill>
                  <a:srgbClr val="222222"/>
                </a:solidFill>
                <a:effectLst/>
                <a:latin typeface="Arial" panose="020B0604020202020204" pitchFamily="34" charset="0"/>
              </a:rPr>
              <a:t>scintillators</a:t>
            </a:r>
            <a:r>
              <a:rPr lang="tr-TR" sz="1400" b="0" i="0" u="none" strike="noStrike">
                <a:solidFill>
                  <a:srgbClr val="222222"/>
                </a:solidFill>
                <a:effectLst/>
                <a:latin typeface="Arial" panose="020B0604020202020204" pitchFamily="34" charset="0"/>
              </a:rPr>
              <a:t> using GEANT4 </a:t>
            </a:r>
            <a:r>
              <a:rPr lang="tr-TR" sz="1400" b="0" i="0" u="none" strike="noStrike" err="1">
                <a:solidFill>
                  <a:srgbClr val="222222"/>
                </a:solidFill>
                <a:effectLst/>
                <a:latin typeface="Arial" panose="020B0604020202020204" pitchFamily="34" charset="0"/>
              </a:rPr>
              <a:t>simulations</a:t>
            </a:r>
            <a:r>
              <a:rPr lang="tr-TR" sz="1400" b="0" i="0" u="none" strike="noStrike">
                <a:solidFill>
                  <a:srgbClr val="222222"/>
                </a:solidFill>
                <a:effectLst/>
                <a:latin typeface="Arial" panose="020B0604020202020204" pitchFamily="34" charset="0"/>
              </a:rPr>
              <a:t>. </a:t>
            </a:r>
            <a:r>
              <a:rPr lang="tr-TR" sz="1400" b="0" i="1" u="none" strike="noStrike" err="1">
                <a:solidFill>
                  <a:srgbClr val="222222"/>
                </a:solidFill>
                <a:effectLst/>
                <a:latin typeface="Arial" panose="020B0604020202020204" pitchFamily="34" charset="0"/>
              </a:rPr>
              <a:t>Radiation</a:t>
            </a:r>
            <a:r>
              <a:rPr lang="tr-TR" sz="1400" b="0" i="1" u="none" strike="noStrike">
                <a:solidFill>
                  <a:srgbClr val="222222"/>
                </a:solidFill>
                <a:effectLst/>
                <a:latin typeface="Arial" panose="020B0604020202020204" pitchFamily="34" charset="0"/>
              </a:rPr>
              <a:t> Physics and </a:t>
            </a:r>
            <a:r>
              <a:rPr lang="tr-TR" sz="1400" b="0" i="1" u="none" strike="noStrike" err="1">
                <a:solidFill>
                  <a:srgbClr val="222222"/>
                </a:solidFill>
                <a:effectLst/>
                <a:latin typeface="Arial" panose="020B0604020202020204" pitchFamily="34" charset="0"/>
              </a:rPr>
              <a:t>Chemistry</a:t>
            </a:r>
            <a:r>
              <a:rPr lang="tr-TR" sz="1400" b="0" i="0" u="none" strike="noStrike">
                <a:solidFill>
                  <a:srgbClr val="222222"/>
                </a:solidFill>
                <a:effectLst/>
                <a:latin typeface="Arial" panose="020B0604020202020204" pitchFamily="34" charset="0"/>
              </a:rPr>
              <a:t>, </a:t>
            </a:r>
            <a:r>
              <a:rPr lang="tr-TR" sz="1400" b="0" i="1" u="none" strike="noStrike">
                <a:solidFill>
                  <a:srgbClr val="222222"/>
                </a:solidFill>
                <a:effectLst/>
                <a:latin typeface="Arial" panose="020B0604020202020204" pitchFamily="34" charset="0"/>
              </a:rPr>
              <a:t>153</a:t>
            </a:r>
            <a:r>
              <a:rPr lang="tr-TR" sz="1400" b="0" i="0" u="none" strike="noStrike">
                <a:solidFill>
                  <a:srgbClr val="222222"/>
                </a:solidFill>
                <a:effectLst/>
                <a:latin typeface="Arial" panose="020B0604020202020204" pitchFamily="34" charset="0"/>
              </a:rPr>
              <a:t>, 140-151.</a:t>
            </a:r>
            <a:endParaRPr lang="tr-TR" sz="1400"/>
          </a:p>
        </p:txBody>
      </p:sp>
    </p:spTree>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Özel</PresentationFormat>
  <Slides>31</Slides>
  <Notes>2</Notes>
  <HiddenSlides>0</HiddenSlides>
  <ScaleCrop>false</ScaleCrop>
  <HeadingPairs>
    <vt:vector size="4" baseType="variant">
      <vt:variant>
        <vt:lpstr>Tema</vt:lpstr>
      </vt:variant>
      <vt:variant>
        <vt:i4>1</vt:i4>
      </vt:variant>
      <vt:variant>
        <vt:lpstr>Slayt Başlıkları</vt:lpstr>
      </vt:variant>
      <vt:variant>
        <vt:i4>31</vt:i4>
      </vt:variant>
    </vt:vector>
  </HeadingPairs>
  <TitlesOfParts>
    <vt:vector size="32" baseType="lpstr">
      <vt:lpstr>Office Teması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Minimal Formal Presentation Template</dc:title>
  <cp:lastModifiedBy>Buket Atalay</cp:lastModifiedBy>
  <cp:revision>3</cp:revision>
  <dcterms:created xsi:type="dcterms:W3CDTF">2006-08-16T00:00:00Z</dcterms:created>
  <dcterms:modified xsi:type="dcterms:W3CDTF">2025-11-30T09:50:04Z</dcterms:modified>
  <dc:identifier>DAG09lkwRqI</dc:identifier>
</cp:coreProperties>
</file>