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323" r:id="rId2"/>
    <p:sldId id="490" r:id="rId3"/>
    <p:sldId id="488" r:id="rId4"/>
    <p:sldId id="472" r:id="rId5"/>
    <p:sldId id="489" r:id="rId6"/>
    <p:sldId id="495" r:id="rId7"/>
    <p:sldId id="473" r:id="rId8"/>
    <p:sldId id="501" r:id="rId9"/>
    <p:sldId id="497" r:id="rId10"/>
    <p:sldId id="498" r:id="rId11"/>
    <p:sldId id="499" r:id="rId12"/>
    <p:sldId id="504" r:id="rId13"/>
    <p:sldId id="474" r:id="rId14"/>
    <p:sldId id="509" r:id="rId15"/>
    <p:sldId id="476" r:id="rId16"/>
    <p:sldId id="475" r:id="rId17"/>
    <p:sldId id="502" r:id="rId18"/>
    <p:sldId id="481" r:id="rId19"/>
    <p:sldId id="511" r:id="rId20"/>
    <p:sldId id="507" r:id="rId21"/>
    <p:sldId id="480" r:id="rId22"/>
    <p:sldId id="512" r:id="rId23"/>
    <p:sldId id="505" r:id="rId24"/>
    <p:sldId id="491" r:id="rId25"/>
    <p:sldId id="508" r:id="rId26"/>
    <p:sldId id="503" r:id="rId27"/>
    <p:sldId id="477" r:id="rId28"/>
    <p:sldId id="478" r:id="rId29"/>
    <p:sldId id="506" r:id="rId30"/>
    <p:sldId id="479" r:id="rId31"/>
    <p:sldId id="485" r:id="rId32"/>
    <p:sldId id="486" r:id="rId33"/>
    <p:sldId id="487" r:id="rId34"/>
    <p:sldId id="483" r:id="rId35"/>
    <p:sldId id="510" r:id="rId3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5794"/>
    <a:srgbClr val="1B416F"/>
    <a:srgbClr val="1839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04" autoAdjust="0"/>
  </p:normalViewPr>
  <p:slideViewPr>
    <p:cSldViewPr>
      <p:cViewPr varScale="1">
        <p:scale>
          <a:sx n="70" d="100"/>
          <a:sy n="70" d="100"/>
        </p:scale>
        <p:origin x="118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4942E-BBCD-438C-90F6-621144C52277}" type="datetimeFigureOut">
              <a:rPr lang="it-IT" smtClean="0"/>
              <a:pPr/>
              <a:t>11/09/2026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FB3B76-8758-4793-ACF3-6E11E3CF2110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FB3B76-8758-4793-ACF3-6E11E3CF2110}" type="slidenum">
              <a:rPr lang="it-IT" smtClean="0"/>
              <a:pPr/>
              <a:t>1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FB3B76-8758-4793-ACF3-6E11E3CF2110}" type="slidenum">
              <a:rPr lang="it-IT" smtClean="0"/>
              <a:pPr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75536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FB3B76-8758-4793-ACF3-6E11E3CF2110}" type="slidenum">
              <a:rPr lang="it-IT" smtClean="0"/>
              <a:pPr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4745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11/09/2026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11/09/2026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11/09/2026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11/09/2026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11/09/2026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11/09/2026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11/09/2026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11/09/2026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11/09/2026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11/09/2026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11/09/2026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11/09/2026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0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emf"/><Relationship Id="rId5" Type="http://schemas.openxmlformats.org/officeDocument/2006/relationships/image" Target="../media/image28.emf"/><Relationship Id="rId4" Type="http://schemas.openxmlformats.org/officeDocument/2006/relationships/image" Target="../media/image27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emf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emf"/><Relationship Id="rId3" Type="http://schemas.openxmlformats.org/officeDocument/2006/relationships/image" Target="../media/image44.emf"/><Relationship Id="rId7" Type="http://schemas.openxmlformats.org/officeDocument/2006/relationships/image" Target="../media/image48.emf"/><Relationship Id="rId12" Type="http://schemas.openxmlformats.org/officeDocument/2006/relationships/image" Target="../media/image53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7.emf"/><Relationship Id="rId11" Type="http://schemas.openxmlformats.org/officeDocument/2006/relationships/image" Target="../media/image52.emf"/><Relationship Id="rId5" Type="http://schemas.openxmlformats.org/officeDocument/2006/relationships/image" Target="../media/image46.emf"/><Relationship Id="rId10" Type="http://schemas.openxmlformats.org/officeDocument/2006/relationships/image" Target="../media/image51.emf"/><Relationship Id="rId4" Type="http://schemas.openxmlformats.org/officeDocument/2006/relationships/image" Target="../media/image45.emf"/><Relationship Id="rId9" Type="http://schemas.openxmlformats.org/officeDocument/2006/relationships/image" Target="../media/image50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6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9.png"/><Relationship Id="rId11" Type="http://schemas.openxmlformats.org/officeDocument/2006/relationships/image" Target="../media/image63.png"/><Relationship Id="rId5" Type="http://schemas.openxmlformats.org/officeDocument/2006/relationships/image" Target="../media/image58.png"/><Relationship Id="rId10" Type="http://schemas.openxmlformats.org/officeDocument/2006/relationships/hyperlink" Target="https://drd1-forum.web.cern.ch/" TargetMode="External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6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indico.cern.ch/event/1489983/" TargetMode="External"/><Relationship Id="rId7" Type="http://schemas.openxmlformats.org/officeDocument/2006/relationships/image" Target="../media/image6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8.emf"/><Relationship Id="rId5" Type="http://schemas.openxmlformats.org/officeDocument/2006/relationships/image" Target="../media/image67.jpg"/><Relationship Id="rId4" Type="http://schemas.openxmlformats.org/officeDocument/2006/relationships/hyperlink" Target="https://indico.cern.ch/event/1543925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indico.cern.ch/event/1384298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jpeg"/><Relationship Id="rId7" Type="http://schemas.openxmlformats.org/officeDocument/2006/relationships/image" Target="../media/image8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4" Type="http://schemas.openxmlformats.org/officeDocument/2006/relationships/image" Target="../media/image78.jpeg"/><Relationship Id="rId9" Type="http://schemas.openxmlformats.org/officeDocument/2006/relationships/image" Target="../media/image83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8.png"/><Relationship Id="rId4" Type="http://schemas.openxmlformats.org/officeDocument/2006/relationships/image" Target="../media/image87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89.png"/><Relationship Id="rId7" Type="http://schemas.openxmlformats.org/officeDocument/2006/relationships/image" Target="../media/image9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Relationship Id="rId9" Type="http://schemas.openxmlformats.org/officeDocument/2006/relationships/image" Target="../media/image8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image" Target="../media/image88.png"/><Relationship Id="rId3" Type="http://schemas.openxmlformats.org/officeDocument/2006/relationships/image" Target="../media/image95.png"/><Relationship Id="rId7" Type="http://schemas.openxmlformats.org/officeDocument/2006/relationships/image" Target="../media/image99.png"/><Relationship Id="rId12" Type="http://schemas.openxmlformats.org/officeDocument/2006/relationships/image" Target="../media/image10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8.png"/><Relationship Id="rId11" Type="http://schemas.openxmlformats.org/officeDocument/2006/relationships/image" Target="../media/image103.png"/><Relationship Id="rId5" Type="http://schemas.openxmlformats.org/officeDocument/2006/relationships/image" Target="../media/image97.png"/><Relationship Id="rId10" Type="http://schemas.openxmlformats.org/officeDocument/2006/relationships/image" Target="../media/image102.png"/><Relationship Id="rId4" Type="http://schemas.openxmlformats.org/officeDocument/2006/relationships/image" Target="../media/image96.png"/><Relationship Id="rId9" Type="http://schemas.openxmlformats.org/officeDocument/2006/relationships/image" Target="../media/image101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105.png"/><Relationship Id="rId7" Type="http://schemas.openxmlformats.org/officeDocument/2006/relationships/image" Target="../media/image10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4" Type="http://schemas.openxmlformats.org/officeDocument/2006/relationships/image" Target="../media/image111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Rio de Janeiro - Brasile - Vivai Giovannini Romano">
            <a:extLst>
              <a:ext uri="{FF2B5EF4-FFF2-40B4-BE49-F238E27FC236}">
                <a16:creationId xmlns:a16="http://schemas.microsoft.com/office/drawing/2014/main" id="{EE4B3CA7-B845-C054-6738-8F20F72617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8520" y="987734"/>
            <a:ext cx="9327878" cy="5249578"/>
          </a:xfrm>
          <a:prstGeom prst="rect">
            <a:avLst/>
          </a:prstGeom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62800" y="1"/>
            <a:ext cx="1322432" cy="681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sellaDiTesto 5"/>
          <p:cNvSpPr txBox="1"/>
          <p:nvPr/>
        </p:nvSpPr>
        <p:spPr>
          <a:xfrm>
            <a:off x="683568" y="1850048"/>
            <a:ext cx="7848872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  <a:p>
            <a:pPr algn="ctr"/>
            <a:r>
              <a:rPr lang="en-US" sz="4400" b="1" dirty="0">
                <a:solidFill>
                  <a:schemeClr val="bg1"/>
                </a:solidFill>
              </a:rPr>
              <a:t>DRD1 overview:</a:t>
            </a:r>
          </a:p>
          <a:p>
            <a:pPr algn="ctr"/>
            <a:r>
              <a:rPr lang="en-US" sz="4400" b="1" dirty="0">
                <a:solidFill>
                  <a:schemeClr val="bg1"/>
                </a:solidFill>
              </a:rPr>
              <a:t>Toward the Global South </a:t>
            </a:r>
            <a:endParaRPr lang="it-IT" sz="4400" b="1" dirty="0">
              <a:solidFill>
                <a:schemeClr val="bg1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2204728" y="4408656"/>
            <a:ext cx="4662944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800" dirty="0">
                <a:solidFill>
                  <a:srgbClr val="FFFF00"/>
                </a:solidFill>
              </a:rPr>
              <a:t>Marcello </a:t>
            </a:r>
            <a:r>
              <a:rPr lang="it-IT" sz="2800" dirty="0" err="1">
                <a:solidFill>
                  <a:srgbClr val="FFFF00"/>
                </a:solidFill>
              </a:rPr>
              <a:t>Abbrescia</a:t>
            </a:r>
            <a:endParaRPr lang="it-IT" sz="2800" dirty="0">
              <a:solidFill>
                <a:srgbClr val="FFFF00"/>
              </a:solidFill>
            </a:endParaRPr>
          </a:p>
          <a:p>
            <a:pPr algn="ctr"/>
            <a:r>
              <a:rPr lang="en-US" sz="2400" dirty="0">
                <a:solidFill>
                  <a:srgbClr val="FFFF00"/>
                </a:solidFill>
              </a:rPr>
              <a:t>on behalf of the DRD1 collaboration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35496" y="6239053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RPC2026 - XVIII Conference on Resistive Plate Chambers and </a:t>
            </a:r>
            <a:r>
              <a:rPr lang="it-IT" dirty="0" err="1"/>
              <a:t>related</a:t>
            </a:r>
            <a:r>
              <a:rPr lang="it-IT" dirty="0"/>
              <a:t> detectors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5632222" y="6211669"/>
            <a:ext cx="35128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/>
              <a:t>Rio de Janeiro (Brasil</a:t>
            </a:r>
            <a:r>
              <a:rPr lang="it-IT" dirty="0">
                <a:solidFill>
                  <a:schemeClr val="bg1"/>
                </a:solidFill>
              </a:rPr>
              <a:t>) </a:t>
            </a:r>
          </a:p>
          <a:p>
            <a:pPr algn="r"/>
            <a:r>
              <a:rPr lang="it-IT" dirty="0"/>
              <a:t>Sept. 14-18 2026</a:t>
            </a:r>
          </a:p>
        </p:txBody>
      </p:sp>
      <p:pic>
        <p:nvPicPr>
          <p:cNvPr id="2" name="Immagine 1" descr="XVIII Conference on Resistive Plate Chambers and Related Detectors">
            <a:extLst>
              <a:ext uri="{FF2B5EF4-FFF2-40B4-BE49-F238E27FC236}">
                <a16:creationId xmlns:a16="http://schemas.microsoft.com/office/drawing/2014/main" id="{E10CCF31-6A51-8D3A-3639-AC4A59DCB3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80752" y="-27384"/>
            <a:ext cx="3491448" cy="949429"/>
          </a:xfrm>
          <a:prstGeom prst="rect">
            <a:avLst/>
          </a:prstGeom>
          <a:solidFill>
            <a:srgbClr val="183962"/>
          </a:solidFill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527E7ED2-70D1-14B4-D780-FF999B1A8B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44208" y="-27384"/>
            <a:ext cx="2703443" cy="705556"/>
          </a:xfrm>
          <a:prstGeom prst="rect">
            <a:avLst/>
          </a:prstGeom>
        </p:spPr>
      </p:pic>
      <p:pic>
        <p:nvPicPr>
          <p:cNvPr id="3" name="Immagine 2" descr="Logo Uniba a colori">
            <a:extLst>
              <a:ext uri="{FF2B5EF4-FFF2-40B4-BE49-F238E27FC236}">
                <a16:creationId xmlns:a16="http://schemas.microsoft.com/office/drawing/2014/main" id="{1DAE9934-2CA0-95A6-296E-31D20C0485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12802" y="-34200"/>
            <a:ext cx="757389" cy="76341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364738-5826-BC18-00D6-652FD64176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>
            <a:extLst>
              <a:ext uri="{FF2B5EF4-FFF2-40B4-BE49-F238E27FC236}">
                <a16:creationId xmlns:a16="http://schemas.microsoft.com/office/drawing/2014/main" id="{15A0661C-EE6B-7780-61AB-F2DF9B78CC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620688"/>
            <a:ext cx="8496300" cy="2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AutoShape 2" descr="Problem Detection in Agile – Rolling into Agile">
            <a:extLst>
              <a:ext uri="{FF2B5EF4-FFF2-40B4-BE49-F238E27FC236}">
                <a16:creationId xmlns:a16="http://schemas.microsoft.com/office/drawing/2014/main" id="{314BA0CC-97B1-35CD-B181-C8454A220A6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2" name="AutoShape 4" descr="Problem Detection in Agile – Rolling into Agile">
            <a:extLst>
              <a:ext uri="{FF2B5EF4-FFF2-40B4-BE49-F238E27FC236}">
                <a16:creationId xmlns:a16="http://schemas.microsoft.com/office/drawing/2014/main" id="{43B3F35B-B948-FF4F-963C-8AF14AD8ACA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4" name="AutoShape 6" descr="Problem Detection in Agile – Rolling into Agile">
            <a:extLst>
              <a:ext uri="{FF2B5EF4-FFF2-40B4-BE49-F238E27FC236}">
                <a16:creationId xmlns:a16="http://schemas.microsoft.com/office/drawing/2014/main" id="{CFE01CD1-A222-9C8E-C5D8-1FE3C1F48E1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6" name="AutoShape 8" descr="Problem Detection in Agile – Rolling into Agile">
            <a:extLst>
              <a:ext uri="{FF2B5EF4-FFF2-40B4-BE49-F238E27FC236}">
                <a16:creationId xmlns:a16="http://schemas.microsoft.com/office/drawing/2014/main" id="{7264ACA5-628B-65B4-7905-16CECD0EDD3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8" name="AutoShape 10" descr="Problem Detection in Agile – Rolling into Agile">
            <a:extLst>
              <a:ext uri="{FF2B5EF4-FFF2-40B4-BE49-F238E27FC236}">
                <a16:creationId xmlns:a16="http://schemas.microsoft.com/office/drawing/2014/main" id="{842C9A64-28B7-733D-F81D-002B74FF702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0" name="AutoShape 12" descr="Problem Detection in Agile – Rolling into Agile">
            <a:extLst>
              <a:ext uri="{FF2B5EF4-FFF2-40B4-BE49-F238E27FC236}">
                <a16:creationId xmlns:a16="http://schemas.microsoft.com/office/drawing/2014/main" id="{7712D19F-CFAB-7AC8-9950-A86440CF204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3" name="AutoShape 15" descr="Problem Detection in Agile – Rolling into Agile">
            <a:extLst>
              <a:ext uri="{FF2B5EF4-FFF2-40B4-BE49-F238E27FC236}">
                <a16:creationId xmlns:a16="http://schemas.microsoft.com/office/drawing/2014/main" id="{59A10DCB-1FFE-3CF0-6B79-2BCFEF4AD59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5" name="AutoShape 17" descr="Problem Detection in Agile – Rolling into Agile">
            <a:extLst>
              <a:ext uri="{FF2B5EF4-FFF2-40B4-BE49-F238E27FC236}">
                <a16:creationId xmlns:a16="http://schemas.microsoft.com/office/drawing/2014/main" id="{940E21DD-63BB-90D4-8B4A-F07343A6862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2" name="Titolo 11">
            <a:extLst>
              <a:ext uri="{FF2B5EF4-FFF2-40B4-BE49-F238E27FC236}">
                <a16:creationId xmlns:a16="http://schemas.microsoft.com/office/drawing/2014/main" id="{7E4DCF62-6723-6117-2F99-D1826768D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8520" y="53752"/>
            <a:ext cx="9252520" cy="1143000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WP1 activities: RPC and TGC </a:t>
            </a:r>
            <a:r>
              <a:rPr kumimoji="0" lang="it-IT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structures</a:t>
            </a:r>
            <a:b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it-IT" dirty="0"/>
          </a:p>
        </p:txBody>
      </p:sp>
      <p:grpSp>
        <p:nvGrpSpPr>
          <p:cNvPr id="17" name="9 Grupo">
            <a:extLst>
              <a:ext uri="{FF2B5EF4-FFF2-40B4-BE49-F238E27FC236}">
                <a16:creationId xmlns:a16="http://schemas.microsoft.com/office/drawing/2014/main" id="{8842C5F8-BA86-355A-F5BC-937E1B64C060}"/>
              </a:ext>
            </a:extLst>
          </p:cNvPr>
          <p:cNvGrpSpPr/>
          <p:nvPr/>
        </p:nvGrpSpPr>
        <p:grpSpPr>
          <a:xfrm>
            <a:off x="260332" y="6505634"/>
            <a:ext cx="8704146" cy="307742"/>
            <a:chOff x="1923" y="6519738"/>
            <a:chExt cx="9088380" cy="279858"/>
          </a:xfrm>
        </p:grpSpPr>
        <p:sp>
          <p:nvSpPr>
            <p:cNvPr id="18" name="Text Box 14">
              <a:extLst>
                <a:ext uri="{FF2B5EF4-FFF2-40B4-BE49-F238E27FC236}">
                  <a16:creationId xmlns:a16="http://schemas.microsoft.com/office/drawing/2014/main" id="{41DCBCE3-11D6-6A47-4AAF-2ECF0E2291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84425" y="6525344"/>
              <a:ext cx="205878" cy="274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fld id="{206F41FC-E341-421B-B1FC-5412B2ACDC05}" type="slidenum">
                <a:rPr lang="en-US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pPr algn="ctr" eaLnBrk="1" hangingPunct="1"/>
                <a:t>10</a:t>
              </a:fld>
              <a:endParaRPr lang="en-US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19" name="Text Box 14">
              <a:extLst>
                <a:ext uri="{FF2B5EF4-FFF2-40B4-BE49-F238E27FC236}">
                  <a16:creationId xmlns:a16="http://schemas.microsoft.com/office/drawing/2014/main" id="{32EAE572-C6BC-81F4-67DA-F48FDE0E9F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3" y="6519738"/>
              <a:ext cx="1212403" cy="274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r>
                <a:rPr lang="en-US" dirty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Marcello Abbrescia </a:t>
              </a:r>
            </a:p>
          </p:txBody>
        </p:sp>
      </p:grpSp>
      <p:sp>
        <p:nvSpPr>
          <p:cNvPr id="20" name="Text Box 14">
            <a:extLst>
              <a:ext uri="{FF2B5EF4-FFF2-40B4-BE49-F238E27FC236}">
                <a16:creationId xmlns:a16="http://schemas.microsoft.com/office/drawing/2014/main" id="{28997DEB-3DB4-3A68-D297-BAE74EB99B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0464" y="6505599"/>
            <a:ext cx="217687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RPC 2026</a:t>
            </a: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71171DE7-DC18-FBEE-75B5-1F6DE1DDC6D8}"/>
              </a:ext>
            </a:extLst>
          </p:cNvPr>
          <p:cNvSpPr txBox="1">
            <a:spLocks/>
          </p:cNvSpPr>
          <p:nvPr/>
        </p:nvSpPr>
        <p:spPr>
          <a:xfrm>
            <a:off x="8615465" y="6512930"/>
            <a:ext cx="504056" cy="300446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2D0349AE-FFC7-8476-ABE7-B971F188F5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6536" y="836712"/>
            <a:ext cx="4294719" cy="323509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FD7260B8-7020-3501-1B48-F6C0F9BF72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707" y="1043600"/>
            <a:ext cx="4542498" cy="323509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85EE765F-C765-DEF3-1BFE-A14AD28C9E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2328" y="4265524"/>
            <a:ext cx="4405906" cy="2359072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DE27949F-0C3B-C27E-5F6A-E347AA4103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5559" y="3867898"/>
            <a:ext cx="5364088" cy="286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9515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396DE7-96E6-F4EF-26BC-569C73F58B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magine 15">
            <a:extLst>
              <a:ext uri="{FF2B5EF4-FFF2-40B4-BE49-F238E27FC236}">
                <a16:creationId xmlns:a16="http://schemas.microsoft.com/office/drawing/2014/main" id="{3C8A49A9-C38C-02BF-15BB-BEE9BA491A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061" y="5167469"/>
            <a:ext cx="1632731" cy="1625237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972C2B76-107A-F5C1-F585-C6835E6F8D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620688"/>
            <a:ext cx="8496300" cy="2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AutoShape 2" descr="Problem Detection in Agile – Rolling into Agile">
            <a:extLst>
              <a:ext uri="{FF2B5EF4-FFF2-40B4-BE49-F238E27FC236}">
                <a16:creationId xmlns:a16="http://schemas.microsoft.com/office/drawing/2014/main" id="{47B58696-4F43-DA52-01E0-E6F2971EF5D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2" name="AutoShape 4" descr="Problem Detection in Agile – Rolling into Agile">
            <a:extLst>
              <a:ext uri="{FF2B5EF4-FFF2-40B4-BE49-F238E27FC236}">
                <a16:creationId xmlns:a16="http://schemas.microsoft.com/office/drawing/2014/main" id="{46E81BDC-FA80-182B-3B5B-E5D0AEFC98B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4" name="AutoShape 6" descr="Problem Detection in Agile – Rolling into Agile">
            <a:extLst>
              <a:ext uri="{FF2B5EF4-FFF2-40B4-BE49-F238E27FC236}">
                <a16:creationId xmlns:a16="http://schemas.microsoft.com/office/drawing/2014/main" id="{9639B30B-CBB7-A4F2-8CCA-EA6D59463D3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6" name="AutoShape 8" descr="Problem Detection in Agile – Rolling into Agile">
            <a:extLst>
              <a:ext uri="{FF2B5EF4-FFF2-40B4-BE49-F238E27FC236}">
                <a16:creationId xmlns:a16="http://schemas.microsoft.com/office/drawing/2014/main" id="{29AEF3FA-4D6F-93AA-7C72-2BB69CE1A3E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8" name="AutoShape 10" descr="Problem Detection in Agile – Rolling into Agile">
            <a:extLst>
              <a:ext uri="{FF2B5EF4-FFF2-40B4-BE49-F238E27FC236}">
                <a16:creationId xmlns:a16="http://schemas.microsoft.com/office/drawing/2014/main" id="{3730536D-3CBE-D941-127E-CF40C8CC0C8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0" name="AutoShape 12" descr="Problem Detection in Agile – Rolling into Agile">
            <a:extLst>
              <a:ext uri="{FF2B5EF4-FFF2-40B4-BE49-F238E27FC236}">
                <a16:creationId xmlns:a16="http://schemas.microsoft.com/office/drawing/2014/main" id="{2A5F30D5-3FF3-5C95-F7F6-5CA8A53A6E2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3" name="AutoShape 15" descr="Problem Detection in Agile – Rolling into Agile">
            <a:extLst>
              <a:ext uri="{FF2B5EF4-FFF2-40B4-BE49-F238E27FC236}">
                <a16:creationId xmlns:a16="http://schemas.microsoft.com/office/drawing/2014/main" id="{B1D8EC81-FDB6-2419-CF78-0665358A3D6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5" name="AutoShape 17" descr="Problem Detection in Agile – Rolling into Agile">
            <a:extLst>
              <a:ext uri="{FF2B5EF4-FFF2-40B4-BE49-F238E27FC236}">
                <a16:creationId xmlns:a16="http://schemas.microsoft.com/office/drawing/2014/main" id="{29502909-AA59-C761-BA34-EEBB5BDB07C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2" name="Titolo 11">
            <a:extLst>
              <a:ext uri="{FF2B5EF4-FFF2-40B4-BE49-F238E27FC236}">
                <a16:creationId xmlns:a16="http://schemas.microsoft.com/office/drawing/2014/main" id="{E4818683-228A-1CC0-D956-00511E6F9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34759" y="52117"/>
            <a:ext cx="8229600" cy="1143000"/>
          </a:xfrm>
        </p:spPr>
        <p:txBody>
          <a:bodyPr>
            <a:normAutofit fontScale="9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WP2: Drift </a:t>
            </a:r>
            <a:r>
              <a:rPr kumimoji="0" lang="it-IT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chambers</a:t>
            </a:r>
            <a:b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it-IT" dirty="0"/>
          </a:p>
        </p:txBody>
      </p:sp>
      <p:grpSp>
        <p:nvGrpSpPr>
          <p:cNvPr id="17" name="9 Grupo">
            <a:extLst>
              <a:ext uri="{FF2B5EF4-FFF2-40B4-BE49-F238E27FC236}">
                <a16:creationId xmlns:a16="http://schemas.microsoft.com/office/drawing/2014/main" id="{3C05B0FC-44E9-F134-C64B-A21F402AF687}"/>
              </a:ext>
            </a:extLst>
          </p:cNvPr>
          <p:cNvGrpSpPr/>
          <p:nvPr/>
        </p:nvGrpSpPr>
        <p:grpSpPr>
          <a:xfrm>
            <a:off x="260332" y="6505634"/>
            <a:ext cx="8704146" cy="307742"/>
            <a:chOff x="1923" y="6519738"/>
            <a:chExt cx="9088380" cy="279858"/>
          </a:xfrm>
        </p:grpSpPr>
        <p:sp>
          <p:nvSpPr>
            <p:cNvPr id="18" name="Text Box 14">
              <a:extLst>
                <a:ext uri="{FF2B5EF4-FFF2-40B4-BE49-F238E27FC236}">
                  <a16:creationId xmlns:a16="http://schemas.microsoft.com/office/drawing/2014/main" id="{72FC1650-F33D-8A81-C77F-520FAC0578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84425" y="6525344"/>
              <a:ext cx="205878" cy="274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fld id="{206F41FC-E341-421B-B1FC-5412B2ACDC05}" type="slidenum">
                <a:rPr lang="en-US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pPr algn="ctr" eaLnBrk="1" hangingPunct="1"/>
                <a:t>11</a:t>
              </a:fld>
              <a:endParaRPr lang="en-US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19" name="Text Box 14">
              <a:extLst>
                <a:ext uri="{FF2B5EF4-FFF2-40B4-BE49-F238E27FC236}">
                  <a16:creationId xmlns:a16="http://schemas.microsoft.com/office/drawing/2014/main" id="{0D9630C8-A6EF-89F9-D1F5-24758B751F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3" y="6519738"/>
              <a:ext cx="1212403" cy="274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r>
                <a:rPr lang="en-US" dirty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Marcello Abbrescia </a:t>
              </a:r>
            </a:p>
          </p:txBody>
        </p:sp>
      </p:grpSp>
      <p:sp>
        <p:nvSpPr>
          <p:cNvPr id="20" name="Text Box 14">
            <a:extLst>
              <a:ext uri="{FF2B5EF4-FFF2-40B4-BE49-F238E27FC236}">
                <a16:creationId xmlns:a16="http://schemas.microsoft.com/office/drawing/2014/main" id="{CEBD634D-8125-0BE9-F0CA-F1A2608D4F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0464" y="6505599"/>
            <a:ext cx="217687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RPC 2026</a:t>
            </a: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EDA63075-3FF8-6F45-AFC3-3092EE651F75}"/>
              </a:ext>
            </a:extLst>
          </p:cNvPr>
          <p:cNvSpPr txBox="1">
            <a:spLocks/>
          </p:cNvSpPr>
          <p:nvPr/>
        </p:nvSpPr>
        <p:spPr>
          <a:xfrm>
            <a:off x="8615465" y="6512930"/>
            <a:ext cx="504056" cy="300446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B1AD4FE-FE1D-B91D-01D2-C72038FF1687}"/>
              </a:ext>
            </a:extLst>
          </p:cNvPr>
          <p:cNvSpPr txBox="1"/>
          <p:nvPr/>
        </p:nvSpPr>
        <p:spPr>
          <a:xfrm>
            <a:off x="319266" y="930781"/>
            <a:ext cx="5332854" cy="4370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US" sz="1800" b="0" u="none" strike="noStrike" baseline="0" dirty="0">
              <a:latin typeface="ArialMT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sz="2000" b="0" u="none" strike="noStrike" baseline="0" dirty="0">
                <a:latin typeface="ArialMT"/>
              </a:rPr>
              <a:t>Development of a front-end ASIC for cluster counting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sz="2000" b="0" u="none" strike="noStrike" baseline="0" dirty="0">
                <a:latin typeface="ArialMT"/>
              </a:rPr>
              <a:t>Development of a scalable multichannel DAQ board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sz="2000" b="0" u="none" strike="noStrike" baseline="0" dirty="0">
                <a:latin typeface="ArialMT"/>
              </a:rPr>
              <a:t>Mechanics: new wiring procedures and new endplate concepts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sz="2000" b="0" u="none" strike="noStrike" baseline="0" dirty="0">
                <a:latin typeface="ArialMT"/>
              </a:rPr>
              <a:t>Increase rate capability and granularity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sz="2000" b="0" u="none" strike="noStrike" baseline="0" dirty="0">
                <a:latin typeface="ArialMT"/>
              </a:rPr>
              <a:t>Consolidation of new wire materials and wire metal coating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sz="2000" b="0" u="none" strike="noStrike" baseline="0" dirty="0">
                <a:latin typeface="ArialMT"/>
              </a:rPr>
              <a:t>Study ageing phenomena for new wire types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sz="2000" b="0" u="none" strike="noStrike" baseline="0" dirty="0" err="1">
                <a:latin typeface="ArialMT"/>
              </a:rPr>
              <a:t>Optimisation</a:t>
            </a:r>
            <a:r>
              <a:rPr lang="en-US" sz="2000" b="0" u="none" strike="noStrike" baseline="0" dirty="0">
                <a:latin typeface="ArialMT"/>
              </a:rPr>
              <a:t> of gas mixing, purification, and recirculation systems</a:t>
            </a:r>
            <a:endParaRPr lang="it-IT" sz="2000" dirty="0">
              <a:latin typeface="ArialMT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6F00D23-7F8E-A9EE-6C35-4204F2096065}"/>
              </a:ext>
            </a:extLst>
          </p:cNvPr>
          <p:cNvSpPr txBox="1"/>
          <p:nvPr/>
        </p:nvSpPr>
        <p:spPr>
          <a:xfrm>
            <a:off x="427520" y="836712"/>
            <a:ext cx="17872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  <a:latin typeface="ArialMT"/>
              </a:rPr>
              <a:t>WP2 Tasks</a:t>
            </a:r>
          </a:p>
        </p:txBody>
      </p:sp>
      <p:pic>
        <p:nvPicPr>
          <p:cNvPr id="23" name="Immagine 22">
            <a:extLst>
              <a:ext uri="{FF2B5EF4-FFF2-40B4-BE49-F238E27FC236}">
                <a16:creationId xmlns:a16="http://schemas.microsoft.com/office/drawing/2014/main" id="{70090CC3-2D7F-D154-893E-DFDBC0EB04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4146" y="1353862"/>
            <a:ext cx="2046782" cy="2061636"/>
          </a:xfrm>
          <a:prstGeom prst="rect">
            <a:avLst/>
          </a:prstGeom>
        </p:spPr>
      </p:pic>
      <p:pic>
        <p:nvPicPr>
          <p:cNvPr id="29" name="Immagine 28">
            <a:extLst>
              <a:ext uri="{FF2B5EF4-FFF2-40B4-BE49-F238E27FC236}">
                <a16:creationId xmlns:a16="http://schemas.microsoft.com/office/drawing/2014/main" id="{353A1804-F0DD-8AED-49AE-627E56DC59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2762" y="5167469"/>
            <a:ext cx="3017836" cy="1645907"/>
          </a:xfrm>
          <a:prstGeom prst="rect">
            <a:avLst/>
          </a:prstGeom>
        </p:spPr>
      </p:pic>
      <p:pic>
        <p:nvPicPr>
          <p:cNvPr id="33" name="Immagine 32">
            <a:extLst>
              <a:ext uri="{FF2B5EF4-FFF2-40B4-BE49-F238E27FC236}">
                <a16:creationId xmlns:a16="http://schemas.microsoft.com/office/drawing/2014/main" id="{5C6D7BF1-FFA5-1219-379F-CA12DAC90C2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-885" t="17682" r="49064" b="-2464"/>
          <a:stretch>
            <a:fillRect/>
          </a:stretch>
        </p:blipFill>
        <p:spPr>
          <a:xfrm>
            <a:off x="5705355" y="4653136"/>
            <a:ext cx="3166857" cy="2407108"/>
          </a:xfrm>
          <a:prstGeom prst="rect">
            <a:avLst/>
          </a:prstGeom>
        </p:spPr>
      </p:pic>
      <p:pic>
        <p:nvPicPr>
          <p:cNvPr id="27" name="Immagine 26">
            <a:extLst>
              <a:ext uri="{FF2B5EF4-FFF2-40B4-BE49-F238E27FC236}">
                <a16:creationId xmlns:a16="http://schemas.microsoft.com/office/drawing/2014/main" id="{1D3EC51D-7244-1E01-9C13-61D6BA491D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34935" y="3117171"/>
            <a:ext cx="2330908" cy="1713259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BBCAAA99-0532-3D90-E727-612A7A8D2401}"/>
              </a:ext>
            </a:extLst>
          </p:cNvPr>
          <p:cNvSpPr txBox="1"/>
          <p:nvPr/>
        </p:nvSpPr>
        <p:spPr>
          <a:xfrm rot="2385686">
            <a:off x="5914637" y="909216"/>
            <a:ext cx="3219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C00000"/>
                </a:solidFill>
                <a:latin typeface="ArialMT"/>
              </a:rPr>
              <a:t>DRD1 </a:t>
            </a:r>
            <a:r>
              <a:rPr lang="it-IT" sz="2000" b="1" dirty="0" err="1">
                <a:solidFill>
                  <a:srgbClr val="C00000"/>
                </a:solidFill>
                <a:latin typeface="ArialMT"/>
              </a:rPr>
              <a:t>does</a:t>
            </a:r>
            <a:r>
              <a:rPr lang="it-IT" sz="2000" b="1" dirty="0">
                <a:solidFill>
                  <a:srgbClr val="C00000"/>
                </a:solidFill>
                <a:latin typeface="ArialMT"/>
              </a:rPr>
              <a:t> </a:t>
            </a:r>
            <a:r>
              <a:rPr lang="it-IT" sz="2000" b="1" dirty="0" err="1">
                <a:solidFill>
                  <a:srgbClr val="C00000"/>
                </a:solidFill>
                <a:latin typeface="ArialMT"/>
              </a:rPr>
              <a:t>not</a:t>
            </a:r>
            <a:r>
              <a:rPr lang="it-IT" sz="2000" b="1" dirty="0">
                <a:solidFill>
                  <a:srgbClr val="C00000"/>
                </a:solidFill>
                <a:latin typeface="ArialMT"/>
              </a:rPr>
              <a:t> </a:t>
            </a:r>
            <a:r>
              <a:rPr lang="it-IT" sz="2000" b="1" dirty="0" err="1">
                <a:solidFill>
                  <a:srgbClr val="C00000"/>
                </a:solidFill>
                <a:latin typeface="ArialMT"/>
              </a:rPr>
              <a:t>prioritize</a:t>
            </a:r>
            <a:r>
              <a:rPr lang="it-IT" sz="2000" b="1" dirty="0">
                <a:solidFill>
                  <a:srgbClr val="C00000"/>
                </a:solidFill>
                <a:latin typeface="ArialMT"/>
              </a:rPr>
              <a:t> </a:t>
            </a:r>
            <a:r>
              <a:rPr lang="it-IT" sz="2000" b="1" dirty="0" err="1">
                <a:solidFill>
                  <a:srgbClr val="C00000"/>
                </a:solidFill>
                <a:latin typeface="ArialMT"/>
              </a:rPr>
              <a:t>technologies</a:t>
            </a:r>
            <a:r>
              <a:rPr lang="it-IT" sz="2000" b="1" dirty="0">
                <a:solidFill>
                  <a:srgbClr val="C00000"/>
                </a:solidFill>
                <a:latin typeface="ArialMT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722605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A83AB0-992A-C18E-1A5C-1D3C89BA2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>
            <a:extLst>
              <a:ext uri="{FF2B5EF4-FFF2-40B4-BE49-F238E27FC236}">
                <a16:creationId xmlns:a16="http://schemas.microsoft.com/office/drawing/2014/main" id="{C8D9495C-BC91-D705-24BB-12EF248F4C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620688"/>
            <a:ext cx="8496300" cy="2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AutoShape 2" descr="Problem Detection in Agile – Rolling into Agile">
            <a:extLst>
              <a:ext uri="{FF2B5EF4-FFF2-40B4-BE49-F238E27FC236}">
                <a16:creationId xmlns:a16="http://schemas.microsoft.com/office/drawing/2014/main" id="{3D729249-5B0C-6300-F81E-8CE7754A82E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2" name="AutoShape 4" descr="Problem Detection in Agile – Rolling into Agile">
            <a:extLst>
              <a:ext uri="{FF2B5EF4-FFF2-40B4-BE49-F238E27FC236}">
                <a16:creationId xmlns:a16="http://schemas.microsoft.com/office/drawing/2014/main" id="{6B2C8346-F885-4C67-89EC-A5A4532E047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4" name="AutoShape 6" descr="Problem Detection in Agile – Rolling into Agile">
            <a:extLst>
              <a:ext uri="{FF2B5EF4-FFF2-40B4-BE49-F238E27FC236}">
                <a16:creationId xmlns:a16="http://schemas.microsoft.com/office/drawing/2014/main" id="{17AB1852-C164-CE3F-6D1C-DC28246B031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6" name="AutoShape 8" descr="Problem Detection in Agile – Rolling into Agile">
            <a:extLst>
              <a:ext uri="{FF2B5EF4-FFF2-40B4-BE49-F238E27FC236}">
                <a16:creationId xmlns:a16="http://schemas.microsoft.com/office/drawing/2014/main" id="{3D9B6AC0-884E-9725-387B-22F2A0EF447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8" name="AutoShape 10" descr="Problem Detection in Agile – Rolling into Agile">
            <a:extLst>
              <a:ext uri="{FF2B5EF4-FFF2-40B4-BE49-F238E27FC236}">
                <a16:creationId xmlns:a16="http://schemas.microsoft.com/office/drawing/2014/main" id="{AD2D9F17-3B40-75DB-1BEF-3E53B8FDF70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0" name="AutoShape 12" descr="Problem Detection in Agile – Rolling into Agile">
            <a:extLst>
              <a:ext uri="{FF2B5EF4-FFF2-40B4-BE49-F238E27FC236}">
                <a16:creationId xmlns:a16="http://schemas.microsoft.com/office/drawing/2014/main" id="{2E01B982-7FAB-070E-F841-843A04289A0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3" name="AutoShape 15" descr="Problem Detection in Agile – Rolling into Agile">
            <a:extLst>
              <a:ext uri="{FF2B5EF4-FFF2-40B4-BE49-F238E27FC236}">
                <a16:creationId xmlns:a16="http://schemas.microsoft.com/office/drawing/2014/main" id="{6C1C6EB0-BFFE-A353-054C-38465EA59DA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5" name="AutoShape 17" descr="Problem Detection in Agile – Rolling into Agile">
            <a:extLst>
              <a:ext uri="{FF2B5EF4-FFF2-40B4-BE49-F238E27FC236}">
                <a16:creationId xmlns:a16="http://schemas.microsoft.com/office/drawing/2014/main" id="{B985AC65-37C5-8B89-50F2-0CCAB6B0A66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2" name="Titolo 11">
            <a:extLst>
              <a:ext uri="{FF2B5EF4-FFF2-40B4-BE49-F238E27FC236}">
                <a16:creationId xmlns:a16="http://schemas.microsoft.com/office/drawing/2014/main" id="{F41F25F8-7AD5-F177-A1AB-B35EF30D0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12576" y="81213"/>
            <a:ext cx="6126617" cy="1143000"/>
          </a:xfrm>
        </p:spPr>
        <p:txBody>
          <a:bodyPr>
            <a:normAutofit fontScale="9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it-IT" dirty="0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…and so ON!</a:t>
            </a:r>
            <a:b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it-IT" dirty="0"/>
          </a:p>
        </p:txBody>
      </p:sp>
      <p:grpSp>
        <p:nvGrpSpPr>
          <p:cNvPr id="17" name="9 Grupo">
            <a:extLst>
              <a:ext uri="{FF2B5EF4-FFF2-40B4-BE49-F238E27FC236}">
                <a16:creationId xmlns:a16="http://schemas.microsoft.com/office/drawing/2014/main" id="{FF4387DE-0276-E145-B9CD-A0C07C69DB76}"/>
              </a:ext>
            </a:extLst>
          </p:cNvPr>
          <p:cNvGrpSpPr/>
          <p:nvPr/>
        </p:nvGrpSpPr>
        <p:grpSpPr>
          <a:xfrm>
            <a:off x="260332" y="6505634"/>
            <a:ext cx="8704146" cy="307742"/>
            <a:chOff x="1923" y="6519738"/>
            <a:chExt cx="9088380" cy="279858"/>
          </a:xfrm>
        </p:grpSpPr>
        <p:sp>
          <p:nvSpPr>
            <p:cNvPr id="18" name="Text Box 14">
              <a:extLst>
                <a:ext uri="{FF2B5EF4-FFF2-40B4-BE49-F238E27FC236}">
                  <a16:creationId xmlns:a16="http://schemas.microsoft.com/office/drawing/2014/main" id="{F7CE5512-998C-BF78-B575-86CCD17D5F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84425" y="6525344"/>
              <a:ext cx="205878" cy="274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fld id="{206F41FC-E341-421B-B1FC-5412B2ACDC05}" type="slidenum">
                <a:rPr lang="en-US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pPr algn="ctr" eaLnBrk="1" hangingPunct="1"/>
                <a:t>12</a:t>
              </a:fld>
              <a:endParaRPr lang="en-US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19" name="Text Box 14">
              <a:extLst>
                <a:ext uri="{FF2B5EF4-FFF2-40B4-BE49-F238E27FC236}">
                  <a16:creationId xmlns:a16="http://schemas.microsoft.com/office/drawing/2014/main" id="{38FC2E64-EFA6-578F-6123-BBBAB7A999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3" y="6519738"/>
              <a:ext cx="1212403" cy="274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r>
                <a:rPr lang="en-US" dirty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Marcello Abbrescia </a:t>
              </a:r>
            </a:p>
          </p:txBody>
        </p:sp>
      </p:grpSp>
      <p:pic>
        <p:nvPicPr>
          <p:cNvPr id="3" name="Immagine 2">
            <a:extLst>
              <a:ext uri="{FF2B5EF4-FFF2-40B4-BE49-F238E27FC236}">
                <a16:creationId xmlns:a16="http://schemas.microsoft.com/office/drawing/2014/main" id="{91714BE9-87ED-949E-1AB8-399F21DF2F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455" y="857511"/>
            <a:ext cx="4442561" cy="2481758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1A236AC7-C728-F945-A268-14CDCEAC1F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575" y="3707892"/>
            <a:ext cx="4860032" cy="2815165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71EF1AAE-A1FE-3472-424A-21403892B1ED}"/>
              </a:ext>
            </a:extLst>
          </p:cNvPr>
          <p:cNvSpPr txBox="1"/>
          <p:nvPr/>
        </p:nvSpPr>
        <p:spPr>
          <a:xfrm>
            <a:off x="107504" y="3356992"/>
            <a:ext cx="509728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0" u="none" strike="noStrike" baseline="0" dirty="0">
                <a:solidFill>
                  <a:srgbClr val="0032A0"/>
                </a:solidFill>
                <a:latin typeface="ArialMT"/>
              </a:rPr>
              <a:t>WP3: Straw and Drift Tube Technologies</a:t>
            </a:r>
            <a:endParaRPr lang="it-IT" sz="2000" dirty="0">
              <a:latin typeface="ArialMT"/>
            </a:endParaRP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0312A607-AD52-EA36-ADB8-6386ABA5C150}"/>
              </a:ext>
            </a:extLst>
          </p:cNvPr>
          <p:cNvSpPr txBox="1"/>
          <p:nvPr/>
        </p:nvSpPr>
        <p:spPr>
          <a:xfrm>
            <a:off x="5319368" y="716260"/>
            <a:ext cx="37891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b="1" i="0" u="none" strike="noStrike" baseline="0" dirty="0">
                <a:solidFill>
                  <a:srgbClr val="0032A0"/>
                </a:solidFill>
                <a:latin typeface="ArialMT"/>
              </a:rPr>
              <a:t>WP7 timing detectors</a:t>
            </a:r>
            <a:endParaRPr lang="it-IT" sz="2000" dirty="0">
              <a:latin typeface="ArialMT"/>
            </a:endParaRP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71B8A6BA-FC7C-4CC7-F87A-3BCCE11D8F63}"/>
              </a:ext>
            </a:extLst>
          </p:cNvPr>
          <p:cNvSpPr txBox="1"/>
          <p:nvPr/>
        </p:nvSpPr>
        <p:spPr>
          <a:xfrm>
            <a:off x="467544" y="6264750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i="0" u="none" strike="noStrike" baseline="0" dirty="0">
                <a:solidFill>
                  <a:srgbClr val="0032A0"/>
                </a:solidFill>
                <a:latin typeface="Calibri-Bold"/>
              </a:rPr>
              <a:t>WP5: </a:t>
            </a:r>
            <a:r>
              <a:rPr lang="it-IT" sz="2400" b="1" i="0" u="none" strike="noStrike" baseline="0" dirty="0" err="1">
                <a:solidFill>
                  <a:srgbClr val="0032A0"/>
                </a:solidFill>
                <a:latin typeface="Calibri-Bold"/>
              </a:rPr>
              <a:t>Gaseous</a:t>
            </a:r>
            <a:r>
              <a:rPr lang="it-IT" sz="2400" b="1" i="0" u="none" strike="noStrike" baseline="0" dirty="0">
                <a:solidFill>
                  <a:srgbClr val="0032A0"/>
                </a:solidFill>
                <a:latin typeface="Calibri-Bold"/>
              </a:rPr>
              <a:t> </a:t>
            </a:r>
            <a:r>
              <a:rPr lang="it-IT" sz="2400" b="1" i="0" u="none" strike="noStrike" baseline="0" dirty="0" err="1">
                <a:solidFill>
                  <a:srgbClr val="0032A0"/>
                </a:solidFill>
                <a:latin typeface="Calibri-Bold"/>
              </a:rPr>
              <a:t>Calorimeters</a:t>
            </a:r>
            <a:endParaRPr lang="it-IT" dirty="0"/>
          </a:p>
        </p:txBody>
      </p:sp>
      <p:pic>
        <p:nvPicPr>
          <p:cNvPr id="31" name="Immagine 30">
            <a:extLst>
              <a:ext uri="{FF2B5EF4-FFF2-40B4-BE49-F238E27FC236}">
                <a16:creationId xmlns:a16="http://schemas.microsoft.com/office/drawing/2014/main" id="{69BCCAE8-5018-411D-8C7D-91BF519C2F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0012" y="1082212"/>
            <a:ext cx="4273988" cy="2420882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D441C91D-06B1-6748-35E4-77957973CA28}"/>
              </a:ext>
            </a:extLst>
          </p:cNvPr>
          <p:cNvSpPr txBox="1"/>
          <p:nvPr/>
        </p:nvSpPr>
        <p:spPr>
          <a:xfrm>
            <a:off x="4499992" y="7937"/>
            <a:ext cx="46173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 err="1">
                <a:solidFill>
                  <a:srgbClr val="C00000"/>
                </a:solidFill>
                <a:latin typeface="ArialMT"/>
              </a:rPr>
              <a:t>Literally</a:t>
            </a:r>
            <a:r>
              <a:rPr lang="it-IT" sz="2000" b="1" dirty="0">
                <a:solidFill>
                  <a:srgbClr val="C00000"/>
                </a:solidFill>
                <a:latin typeface="ArialMT"/>
              </a:rPr>
              <a:t> </a:t>
            </a:r>
            <a:r>
              <a:rPr lang="it-IT" sz="2000" b="1" dirty="0" err="1">
                <a:solidFill>
                  <a:srgbClr val="C00000"/>
                </a:solidFill>
                <a:latin typeface="ArialMT"/>
              </a:rPr>
              <a:t>hundreds</a:t>
            </a:r>
            <a:r>
              <a:rPr lang="it-IT" sz="2000" b="1" dirty="0">
                <a:solidFill>
                  <a:srgbClr val="C00000"/>
                </a:solidFill>
                <a:latin typeface="ArialMT"/>
              </a:rPr>
              <a:t> of </a:t>
            </a:r>
            <a:r>
              <a:rPr lang="it-IT" sz="2000" b="1" dirty="0" err="1">
                <a:solidFill>
                  <a:srgbClr val="C00000"/>
                </a:solidFill>
                <a:latin typeface="ArialMT"/>
              </a:rPr>
              <a:t>presentations</a:t>
            </a:r>
            <a:r>
              <a:rPr lang="it-IT" sz="2000" b="1" dirty="0">
                <a:solidFill>
                  <a:srgbClr val="C00000"/>
                </a:solidFill>
                <a:latin typeface="ArialMT"/>
              </a:rPr>
              <a:t> on the work DONE!</a:t>
            </a:r>
          </a:p>
        </p:txBody>
      </p:sp>
      <p:pic>
        <p:nvPicPr>
          <p:cNvPr id="34" name="Immagine 33">
            <a:extLst>
              <a:ext uri="{FF2B5EF4-FFF2-40B4-BE49-F238E27FC236}">
                <a16:creationId xmlns:a16="http://schemas.microsoft.com/office/drawing/2014/main" id="{3A061663-E60F-69A2-F624-C4BA656327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27984" y="3717032"/>
            <a:ext cx="4793501" cy="2805289"/>
          </a:xfrm>
          <a:prstGeom prst="rect">
            <a:avLst/>
          </a:prstGeom>
        </p:spPr>
      </p:pic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44639921-B45A-542A-B984-181C802518F0}"/>
              </a:ext>
            </a:extLst>
          </p:cNvPr>
          <p:cNvSpPr txBox="1"/>
          <p:nvPr/>
        </p:nvSpPr>
        <p:spPr>
          <a:xfrm>
            <a:off x="5552412" y="6381328"/>
            <a:ext cx="25479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b="1" i="0" u="none" strike="noStrike" baseline="0" dirty="0">
                <a:solidFill>
                  <a:srgbClr val="0032A0"/>
                </a:solidFill>
                <a:latin typeface="ArialMT"/>
              </a:rPr>
              <a:t>WP</a:t>
            </a:r>
            <a:r>
              <a:rPr lang="it-IT" sz="2000" b="1" dirty="0">
                <a:solidFill>
                  <a:srgbClr val="0032A0"/>
                </a:solidFill>
                <a:latin typeface="ArialMT"/>
              </a:rPr>
              <a:t>9: </a:t>
            </a:r>
            <a:r>
              <a:rPr lang="it-IT" sz="2000" b="1" dirty="0" err="1">
                <a:solidFill>
                  <a:srgbClr val="0032A0"/>
                </a:solidFill>
                <a:latin typeface="ArialMT"/>
              </a:rPr>
              <a:t>beyond</a:t>
            </a:r>
            <a:r>
              <a:rPr lang="it-IT" sz="2000" b="1" dirty="0">
                <a:solidFill>
                  <a:srgbClr val="0032A0"/>
                </a:solidFill>
                <a:latin typeface="ArialMT"/>
              </a:rPr>
              <a:t> HEP</a:t>
            </a:r>
            <a:endParaRPr lang="it-IT" sz="2000" dirty="0">
              <a:latin typeface="ArialMT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470A3AF-7CF0-A120-A836-A009D75BF047}"/>
              </a:ext>
            </a:extLst>
          </p:cNvPr>
          <p:cNvSpPr txBox="1"/>
          <p:nvPr/>
        </p:nvSpPr>
        <p:spPr>
          <a:xfrm rot="19175153">
            <a:off x="-243977" y="1824745"/>
            <a:ext cx="3195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 err="1">
                <a:solidFill>
                  <a:srgbClr val="C00000"/>
                </a:solidFill>
                <a:latin typeface="ArialMT"/>
              </a:rPr>
              <a:t>Selected</a:t>
            </a:r>
            <a:r>
              <a:rPr lang="it-IT" sz="2000" b="1" dirty="0">
                <a:solidFill>
                  <a:srgbClr val="C00000"/>
                </a:solidFill>
                <a:latin typeface="ArialMT"/>
              </a:rPr>
              <a:t> WP </a:t>
            </a:r>
            <a:r>
              <a:rPr lang="it-IT" sz="2000" b="1" dirty="0" err="1">
                <a:solidFill>
                  <a:srgbClr val="C00000"/>
                </a:solidFill>
                <a:latin typeface="ArialMT"/>
              </a:rPr>
              <a:t>highligths</a:t>
            </a:r>
            <a:endParaRPr lang="it-IT" sz="2000" b="1" dirty="0">
              <a:solidFill>
                <a:srgbClr val="C00000"/>
              </a:solidFill>
              <a:latin typeface="ArialMT"/>
            </a:endParaRPr>
          </a:p>
        </p:txBody>
      </p:sp>
    </p:spTree>
    <p:extLst>
      <p:ext uri="{BB962C8B-B14F-4D97-AF65-F5344CB8AC3E}">
        <p14:creationId xmlns:p14="http://schemas.microsoft.com/office/powerpoint/2010/main" val="30330026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16D0CA-7935-B6CF-7E84-29FEBBF89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 descr="Agorà a-go-rà SIGNIFICATO Nelle città della Grecia antica, piazza del  mercato e delle assemblee; assemblea dei cittadini; luogo d'incontro  particolarmente vivace per una comunità dal punto di vista culturale e  politico ETIMOLOGIA voce">
            <a:extLst>
              <a:ext uri="{FF2B5EF4-FFF2-40B4-BE49-F238E27FC236}">
                <a16:creationId xmlns:a16="http://schemas.microsoft.com/office/drawing/2014/main" id="{FABE8201-2D95-0AFE-72A8-84CC23A340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589" y="3573040"/>
            <a:ext cx="3991419" cy="2664272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AE7E5A5D-7743-AD6A-A9D1-7571FCC0FB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620688"/>
            <a:ext cx="8496300" cy="2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AutoShape 2" descr="Problem Detection in Agile – Rolling into Agile">
            <a:extLst>
              <a:ext uri="{FF2B5EF4-FFF2-40B4-BE49-F238E27FC236}">
                <a16:creationId xmlns:a16="http://schemas.microsoft.com/office/drawing/2014/main" id="{FBEA9760-07F2-069F-36EA-FDC050B06D9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2" name="AutoShape 4" descr="Problem Detection in Agile – Rolling into Agile">
            <a:extLst>
              <a:ext uri="{FF2B5EF4-FFF2-40B4-BE49-F238E27FC236}">
                <a16:creationId xmlns:a16="http://schemas.microsoft.com/office/drawing/2014/main" id="{B4F2F836-A1C1-F6A8-28F3-13234E4D31E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4" name="AutoShape 6" descr="Problem Detection in Agile – Rolling into Agile">
            <a:extLst>
              <a:ext uri="{FF2B5EF4-FFF2-40B4-BE49-F238E27FC236}">
                <a16:creationId xmlns:a16="http://schemas.microsoft.com/office/drawing/2014/main" id="{F25CD4AD-1300-E139-27DD-FC0852CA5AF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6" name="AutoShape 8" descr="Problem Detection in Agile – Rolling into Agile">
            <a:extLst>
              <a:ext uri="{FF2B5EF4-FFF2-40B4-BE49-F238E27FC236}">
                <a16:creationId xmlns:a16="http://schemas.microsoft.com/office/drawing/2014/main" id="{98AA1394-E43D-0030-B6E0-E78DDF87CD9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8" name="AutoShape 10" descr="Problem Detection in Agile – Rolling into Agile">
            <a:extLst>
              <a:ext uri="{FF2B5EF4-FFF2-40B4-BE49-F238E27FC236}">
                <a16:creationId xmlns:a16="http://schemas.microsoft.com/office/drawing/2014/main" id="{69FDB5E7-F868-B214-FA37-02837EA3B73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0" name="AutoShape 12" descr="Problem Detection in Agile – Rolling into Agile">
            <a:extLst>
              <a:ext uri="{FF2B5EF4-FFF2-40B4-BE49-F238E27FC236}">
                <a16:creationId xmlns:a16="http://schemas.microsoft.com/office/drawing/2014/main" id="{4D5C5C83-EF06-7508-19E5-0133439C053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3" name="AutoShape 15" descr="Problem Detection in Agile – Rolling into Agile">
            <a:extLst>
              <a:ext uri="{FF2B5EF4-FFF2-40B4-BE49-F238E27FC236}">
                <a16:creationId xmlns:a16="http://schemas.microsoft.com/office/drawing/2014/main" id="{1B609E05-F3EC-94A7-73A3-701F2D38AF6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5" name="AutoShape 17" descr="Problem Detection in Agile – Rolling into Agile">
            <a:extLst>
              <a:ext uri="{FF2B5EF4-FFF2-40B4-BE49-F238E27FC236}">
                <a16:creationId xmlns:a16="http://schemas.microsoft.com/office/drawing/2014/main" id="{99C35BD8-8413-4C31-C6E2-42A28AA73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2" name="Titolo 11">
            <a:extLst>
              <a:ext uri="{FF2B5EF4-FFF2-40B4-BE49-F238E27FC236}">
                <a16:creationId xmlns:a16="http://schemas.microsoft.com/office/drawing/2014/main" id="{461C47F4-D6D9-DA71-C39C-6E7850272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 fontScale="9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it-IT" sz="4000" dirty="0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DRD1 </a:t>
            </a:r>
            <a:r>
              <a:rPr lang="it-IT" sz="4000" dirty="0" err="1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structure</a:t>
            </a:r>
            <a:r>
              <a:rPr lang="it-IT" sz="4000" dirty="0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 Working Groups</a:t>
            </a:r>
            <a:b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it-IT" dirty="0"/>
          </a:p>
        </p:txBody>
      </p:sp>
      <p:grpSp>
        <p:nvGrpSpPr>
          <p:cNvPr id="17" name="9 Grupo">
            <a:extLst>
              <a:ext uri="{FF2B5EF4-FFF2-40B4-BE49-F238E27FC236}">
                <a16:creationId xmlns:a16="http://schemas.microsoft.com/office/drawing/2014/main" id="{13DC06BA-3D5F-2513-E3BF-8CCCB1C876C8}"/>
              </a:ext>
            </a:extLst>
          </p:cNvPr>
          <p:cNvGrpSpPr/>
          <p:nvPr/>
        </p:nvGrpSpPr>
        <p:grpSpPr>
          <a:xfrm>
            <a:off x="260332" y="6505634"/>
            <a:ext cx="8704146" cy="307742"/>
            <a:chOff x="1923" y="6519738"/>
            <a:chExt cx="9088380" cy="279858"/>
          </a:xfrm>
        </p:grpSpPr>
        <p:sp>
          <p:nvSpPr>
            <p:cNvPr id="18" name="Text Box 14">
              <a:extLst>
                <a:ext uri="{FF2B5EF4-FFF2-40B4-BE49-F238E27FC236}">
                  <a16:creationId xmlns:a16="http://schemas.microsoft.com/office/drawing/2014/main" id="{0BDA0325-86C1-3710-229F-7BFB7D4B81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84425" y="6525344"/>
              <a:ext cx="205878" cy="274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fld id="{206F41FC-E341-421B-B1FC-5412B2ACDC05}" type="slidenum">
                <a:rPr lang="en-US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pPr algn="ctr" eaLnBrk="1" hangingPunct="1"/>
                <a:t>13</a:t>
              </a:fld>
              <a:endParaRPr lang="en-US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19" name="Text Box 14">
              <a:extLst>
                <a:ext uri="{FF2B5EF4-FFF2-40B4-BE49-F238E27FC236}">
                  <a16:creationId xmlns:a16="http://schemas.microsoft.com/office/drawing/2014/main" id="{F37AE601-15A9-A130-B801-8D022A8EFF7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3" y="6519738"/>
              <a:ext cx="1212403" cy="274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r>
                <a:rPr lang="en-US" dirty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Marcello Abbrescia </a:t>
              </a:r>
            </a:p>
          </p:txBody>
        </p:sp>
      </p:grpSp>
      <p:sp>
        <p:nvSpPr>
          <p:cNvPr id="20" name="Text Box 14">
            <a:extLst>
              <a:ext uri="{FF2B5EF4-FFF2-40B4-BE49-F238E27FC236}">
                <a16:creationId xmlns:a16="http://schemas.microsoft.com/office/drawing/2014/main" id="{9C01A6B2-E07E-5D18-3CCB-8067649ED6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0464" y="6505599"/>
            <a:ext cx="217687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RPC 2026</a:t>
            </a: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214C0ED4-C7A7-0D52-44DA-891D62D8030D}"/>
              </a:ext>
            </a:extLst>
          </p:cNvPr>
          <p:cNvSpPr txBox="1">
            <a:spLocks/>
          </p:cNvSpPr>
          <p:nvPr/>
        </p:nvSpPr>
        <p:spPr>
          <a:xfrm>
            <a:off x="8615465" y="6512930"/>
            <a:ext cx="504056" cy="300446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A35D604-9005-E3D5-A0F5-39C1541DA0A1}"/>
              </a:ext>
            </a:extLst>
          </p:cNvPr>
          <p:cNvSpPr txBox="1"/>
          <p:nvPr/>
        </p:nvSpPr>
        <p:spPr>
          <a:xfrm>
            <a:off x="155575" y="836712"/>
            <a:ext cx="888092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1" dirty="0">
                <a:solidFill>
                  <a:srgbClr val="FF0000"/>
                </a:solidFill>
                <a:latin typeface="Arial-BoldMT"/>
              </a:rPr>
              <a:t>DRD1 is  a c</a:t>
            </a:r>
            <a:r>
              <a:rPr lang="en-US" b="1" i="0" u="none" strike="noStrike" baseline="0" dirty="0">
                <a:solidFill>
                  <a:srgbClr val="FF0000"/>
                </a:solidFill>
                <a:latin typeface="Arial-BoldMT"/>
              </a:rPr>
              <a:t>ommunity-driven collaboration: </a:t>
            </a:r>
            <a:r>
              <a:rPr lang="en-US" i="0" u="none" strike="noStrike" baseline="0" dirty="0">
                <a:latin typeface="Arial-BoldMT"/>
              </a:rPr>
              <a:t>the idea is to share </a:t>
            </a:r>
            <a:r>
              <a:rPr lang="fr-FR" b="0" i="0" u="none" strike="noStrike" baseline="0" dirty="0" err="1">
                <a:solidFill>
                  <a:srgbClr val="000000"/>
                </a:solidFill>
                <a:latin typeface="ArialMT"/>
              </a:rPr>
              <a:t>common</a:t>
            </a:r>
            <a:r>
              <a:rPr lang="fr-FR" b="0" i="0" u="none" strike="noStrike" baseline="0" dirty="0">
                <a:solidFill>
                  <a:srgbClr val="000000"/>
                </a:solidFill>
                <a:latin typeface="ArialMT"/>
              </a:rPr>
              <a:t> infrastructures (</a:t>
            </a:r>
            <a:r>
              <a:rPr lang="fr-FR" b="0" i="0" u="none" strike="noStrike" baseline="0" dirty="0" err="1">
                <a:solidFill>
                  <a:srgbClr val="000000"/>
                </a:solidFill>
                <a:latin typeface="ArialMT"/>
              </a:rPr>
              <a:t>labs</a:t>
            </a:r>
            <a:r>
              <a:rPr lang="fr-FR" b="0" i="0" u="none" strike="noStrike" baseline="0" dirty="0">
                <a:solidFill>
                  <a:srgbClr val="000000"/>
                </a:solidFill>
                <a:latin typeface="ArialMT"/>
              </a:rPr>
              <a:t>, 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ArialMT"/>
              </a:rPr>
              <a:t>workshops), common R&amp;D tools (software and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ArialMT"/>
              </a:rPr>
              <a:t>electronics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ArialMT"/>
              </a:rPr>
              <a:t> ), and to create the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ArialMT"/>
              </a:rPr>
              <a:t>right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ArialMT"/>
              </a:rPr>
              <a:t>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ArialMT"/>
              </a:rPr>
              <a:t>environment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ArialMT"/>
              </a:rPr>
              <a:t> for cross-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ArialMT"/>
              </a:rPr>
              <a:t>exchange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ArialMT"/>
              </a:rPr>
              <a:t> of knowledge and techniques on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ArialMT"/>
              </a:rPr>
              <a:t>gaseous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ArialMT"/>
              </a:rPr>
              <a:t> detectors.</a:t>
            </a:r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5505F70-3248-585C-CCA5-BB5D0FBF2EAC}"/>
              </a:ext>
            </a:extLst>
          </p:cNvPr>
          <p:cNvSpPr txBox="1"/>
          <p:nvPr/>
        </p:nvSpPr>
        <p:spPr>
          <a:xfrm>
            <a:off x="155575" y="2085483"/>
            <a:ext cx="835513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000" b="1" dirty="0">
                <a:solidFill>
                  <a:srgbClr val="000000"/>
                </a:solidFill>
                <a:latin typeface="Arial-BoldMT"/>
              </a:rPr>
              <a:t>DRD1 Is also organized in</a:t>
            </a:r>
            <a:r>
              <a:rPr lang="en-US" sz="2000" b="1" i="0" u="none" strike="noStrike" baseline="0" dirty="0">
                <a:solidFill>
                  <a:srgbClr val="000000"/>
                </a:solidFill>
                <a:latin typeface="Arial-BoldMT"/>
              </a:rPr>
              <a:t> </a:t>
            </a:r>
            <a:r>
              <a:rPr lang="en-US" sz="2000" b="1" i="0" u="none" strike="noStrike" baseline="0" dirty="0">
                <a:solidFill>
                  <a:srgbClr val="0432FF"/>
                </a:solidFill>
                <a:latin typeface="Arial-BoldMT"/>
              </a:rPr>
              <a:t>eight Working Groups (WGs): </a:t>
            </a:r>
            <a:r>
              <a:rPr lang="en-US" sz="2000" b="1" i="0" u="none" strike="noStrike" baseline="0" dirty="0">
                <a:latin typeface="Arial-BoldMT"/>
              </a:rPr>
              <a:t>they</a:t>
            </a:r>
            <a:r>
              <a:rPr lang="en-US" sz="2000" b="1" i="0" u="none" strike="noStrike" baseline="0" dirty="0">
                <a:solidFill>
                  <a:srgbClr val="0432FF"/>
                </a:solidFill>
                <a:latin typeface="Arial-BoldMT"/>
              </a:rPr>
              <a:t> </a:t>
            </a:r>
            <a:r>
              <a:rPr lang="en-US" sz="2000" b="1" i="0" u="none" strike="noStrike" baseline="0" dirty="0">
                <a:solidFill>
                  <a:srgbClr val="000000"/>
                </a:solidFill>
                <a:latin typeface="ArialMT"/>
              </a:rPr>
              <a:t>pr</a:t>
            </a:r>
            <a:r>
              <a:rPr lang="en-US" sz="2000" b="1" dirty="0">
                <a:solidFill>
                  <a:srgbClr val="000000"/>
                </a:solidFill>
                <a:latin typeface="ArialMT"/>
              </a:rPr>
              <a:t>ovide the framework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ArialMT"/>
              </a:rPr>
              <a:t> for sharing knowledge, expertise, and efforts, </a:t>
            </a:r>
            <a:r>
              <a:rPr lang="en-US" sz="2000" dirty="0">
                <a:solidFill>
                  <a:srgbClr val="000000"/>
                </a:solidFill>
                <a:latin typeface="ArialMT"/>
              </a:rPr>
              <a:t>and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ArialMT"/>
              </a:rPr>
              <a:t> support strategic detector R&amp;Ds, facilitating the establishment of joint projects between institutes.</a:t>
            </a:r>
            <a:endParaRPr lang="it-IT" sz="2000" dirty="0"/>
          </a:p>
        </p:txBody>
      </p:sp>
      <p:pic>
        <p:nvPicPr>
          <p:cNvPr id="6" name="Image 1">
            <a:extLst>
              <a:ext uri="{FF2B5EF4-FFF2-40B4-BE49-F238E27FC236}">
                <a16:creationId xmlns:a16="http://schemas.microsoft.com/office/drawing/2014/main" id="{7B169ABF-6E52-75D3-AA77-60E6FC1D20A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4430"/>
          <a:stretch>
            <a:fillRect/>
          </a:stretch>
        </p:blipFill>
        <p:spPr>
          <a:xfrm>
            <a:off x="4685159" y="3219298"/>
            <a:ext cx="3600399" cy="3310571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CA50100-5B87-1B7C-582B-C1F80307E0C5}"/>
              </a:ext>
            </a:extLst>
          </p:cNvPr>
          <p:cNvSpPr txBox="1"/>
          <p:nvPr/>
        </p:nvSpPr>
        <p:spPr>
          <a:xfrm>
            <a:off x="899592" y="3645024"/>
            <a:ext cx="38262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FFFF00"/>
                </a:solidFill>
              </a:rPr>
              <a:t>DRD1 </a:t>
            </a:r>
            <a:r>
              <a:rPr lang="it-IT" sz="2000" b="1" dirty="0" err="1">
                <a:solidFill>
                  <a:srgbClr val="FFFF00"/>
                </a:solidFill>
              </a:rPr>
              <a:t>WGs</a:t>
            </a:r>
            <a:r>
              <a:rPr lang="it-IT" sz="2000" b="1" dirty="0">
                <a:solidFill>
                  <a:srgbClr val="FFFF00"/>
                </a:solidFill>
              </a:rPr>
              <a:t> are the «agora» of </a:t>
            </a:r>
            <a:r>
              <a:rPr lang="it-IT" sz="2000" b="1" dirty="0" err="1">
                <a:solidFill>
                  <a:srgbClr val="FFFF00"/>
                </a:solidFill>
              </a:rPr>
              <a:t>modern</a:t>
            </a:r>
            <a:r>
              <a:rPr lang="it-IT" sz="2000" b="1" dirty="0">
                <a:solidFill>
                  <a:srgbClr val="FFFF00"/>
                </a:solidFill>
              </a:rPr>
              <a:t> </a:t>
            </a:r>
            <a:r>
              <a:rPr lang="it-IT" sz="2000" b="1" dirty="0" err="1">
                <a:solidFill>
                  <a:srgbClr val="FFFF00"/>
                </a:solidFill>
              </a:rPr>
              <a:t>particle</a:t>
            </a:r>
            <a:r>
              <a:rPr lang="it-IT" sz="2000" b="1" dirty="0">
                <a:solidFill>
                  <a:srgbClr val="FFFF00"/>
                </a:solidFill>
              </a:rPr>
              <a:t> detector </a:t>
            </a:r>
            <a:r>
              <a:rPr lang="it-IT" sz="2000" b="1" dirty="0" err="1">
                <a:solidFill>
                  <a:srgbClr val="FFFF00"/>
                </a:solidFill>
              </a:rPr>
              <a:t>physics</a:t>
            </a:r>
            <a:endParaRPr lang="it-IT" sz="2000" b="1" dirty="0">
              <a:solidFill>
                <a:srgbClr val="FFFF00"/>
              </a:solidFill>
            </a:endParaRPr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F35BF16E-1F44-EEA9-6D52-8B0249CCBAEE}"/>
              </a:ext>
            </a:extLst>
          </p:cNvPr>
          <p:cNvSpPr/>
          <p:nvPr/>
        </p:nvSpPr>
        <p:spPr>
          <a:xfrm rot="16043629">
            <a:off x="4344776" y="4680479"/>
            <a:ext cx="504056" cy="504056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7385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1664D-DD04-1EEC-1E89-34104046F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o 5">
            <a:extLst>
              <a:ext uri="{FF2B5EF4-FFF2-40B4-BE49-F238E27FC236}">
                <a16:creationId xmlns:a16="http://schemas.microsoft.com/office/drawing/2014/main" id="{781E3D3A-CA93-34A3-94E0-24E64D4B8600}"/>
              </a:ext>
            </a:extLst>
          </p:cNvPr>
          <p:cNvGrpSpPr/>
          <p:nvPr/>
        </p:nvGrpSpPr>
        <p:grpSpPr>
          <a:xfrm>
            <a:off x="5940152" y="1052736"/>
            <a:ext cx="2519958" cy="2800016"/>
            <a:chOff x="5940152" y="1196752"/>
            <a:chExt cx="2807990" cy="3024336"/>
          </a:xfrm>
        </p:grpSpPr>
        <p:pic>
          <p:nvPicPr>
            <p:cNvPr id="3" name="Immagine 2">
              <a:extLst>
                <a:ext uri="{FF2B5EF4-FFF2-40B4-BE49-F238E27FC236}">
                  <a16:creationId xmlns:a16="http://schemas.microsoft.com/office/drawing/2014/main" id="{C1E8915B-61AD-63B4-D21C-EF61F72A5B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54104" t="12926" b="9838"/>
            <a:stretch>
              <a:fillRect/>
            </a:stretch>
          </p:blipFill>
          <p:spPr>
            <a:xfrm>
              <a:off x="6156176" y="1313168"/>
              <a:ext cx="2591966" cy="2907920"/>
            </a:xfrm>
            <a:prstGeom prst="rect">
              <a:avLst/>
            </a:prstGeom>
          </p:spPr>
        </p:pic>
        <p:sp>
          <p:nvSpPr>
            <p:cNvPr id="4" name="Rettangolo 3">
              <a:extLst>
                <a:ext uri="{FF2B5EF4-FFF2-40B4-BE49-F238E27FC236}">
                  <a16:creationId xmlns:a16="http://schemas.microsoft.com/office/drawing/2014/main" id="{81240B3E-1338-DD9B-6B88-613293DB4C19}"/>
                </a:ext>
              </a:extLst>
            </p:cNvPr>
            <p:cNvSpPr/>
            <p:nvPr/>
          </p:nvSpPr>
          <p:spPr>
            <a:xfrm>
              <a:off x="5940152" y="1196752"/>
              <a:ext cx="1080120" cy="3163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13" name="Picture 2">
            <a:extLst>
              <a:ext uri="{FF2B5EF4-FFF2-40B4-BE49-F238E27FC236}">
                <a16:creationId xmlns:a16="http://schemas.microsoft.com/office/drawing/2014/main" id="{0FC46426-94C7-92ED-F329-0774AA8DC4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620688"/>
            <a:ext cx="8496300" cy="2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AutoShape 2" descr="Problem Detection in Agile – Rolling into Agile">
            <a:extLst>
              <a:ext uri="{FF2B5EF4-FFF2-40B4-BE49-F238E27FC236}">
                <a16:creationId xmlns:a16="http://schemas.microsoft.com/office/drawing/2014/main" id="{6E5252D2-CDFF-6C38-0FC4-95F375D7E5D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2" name="AutoShape 4" descr="Problem Detection in Agile – Rolling into Agile">
            <a:extLst>
              <a:ext uri="{FF2B5EF4-FFF2-40B4-BE49-F238E27FC236}">
                <a16:creationId xmlns:a16="http://schemas.microsoft.com/office/drawing/2014/main" id="{A419D485-BD98-AB15-2DFD-550D95D327A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4" name="AutoShape 6" descr="Problem Detection in Agile – Rolling into Agile">
            <a:extLst>
              <a:ext uri="{FF2B5EF4-FFF2-40B4-BE49-F238E27FC236}">
                <a16:creationId xmlns:a16="http://schemas.microsoft.com/office/drawing/2014/main" id="{A3EB4016-B751-00A3-0E45-0592DCD1DCB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6" name="AutoShape 8" descr="Problem Detection in Agile – Rolling into Agile">
            <a:extLst>
              <a:ext uri="{FF2B5EF4-FFF2-40B4-BE49-F238E27FC236}">
                <a16:creationId xmlns:a16="http://schemas.microsoft.com/office/drawing/2014/main" id="{107C2374-FD7A-CE19-3433-8818CC8D0DB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8" name="AutoShape 10" descr="Problem Detection in Agile – Rolling into Agile">
            <a:extLst>
              <a:ext uri="{FF2B5EF4-FFF2-40B4-BE49-F238E27FC236}">
                <a16:creationId xmlns:a16="http://schemas.microsoft.com/office/drawing/2014/main" id="{27D36A7B-5D6C-5DA0-BDAA-3C1B6CC3E52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0" name="AutoShape 12" descr="Problem Detection in Agile – Rolling into Agile">
            <a:extLst>
              <a:ext uri="{FF2B5EF4-FFF2-40B4-BE49-F238E27FC236}">
                <a16:creationId xmlns:a16="http://schemas.microsoft.com/office/drawing/2014/main" id="{E0A34866-B43F-5AF7-61EE-8E4C45A4E62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3" name="AutoShape 15" descr="Problem Detection in Agile – Rolling into Agile">
            <a:extLst>
              <a:ext uri="{FF2B5EF4-FFF2-40B4-BE49-F238E27FC236}">
                <a16:creationId xmlns:a16="http://schemas.microsoft.com/office/drawing/2014/main" id="{2048746C-E738-797F-229E-8228E3748B6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5" name="AutoShape 17" descr="Problem Detection in Agile – Rolling into Agile">
            <a:extLst>
              <a:ext uri="{FF2B5EF4-FFF2-40B4-BE49-F238E27FC236}">
                <a16:creationId xmlns:a16="http://schemas.microsoft.com/office/drawing/2014/main" id="{996EEE16-003B-F76E-F75D-52DBA7FE379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2" name="Titolo 11">
            <a:extLst>
              <a:ext uri="{FF2B5EF4-FFF2-40B4-BE49-F238E27FC236}">
                <a16:creationId xmlns:a16="http://schemas.microsoft.com/office/drawing/2014/main" id="{6D37E015-A10A-9A15-CCFD-8D02E6BA7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 fontScale="9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it-IT" sz="4000" dirty="0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DRD1 </a:t>
            </a:r>
            <a:r>
              <a:rPr lang="it-IT" sz="4000" dirty="0" err="1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structure</a:t>
            </a:r>
            <a:r>
              <a:rPr lang="it-IT" sz="4000" dirty="0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 Working Groups</a:t>
            </a:r>
            <a:b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it-IT" dirty="0"/>
          </a:p>
        </p:txBody>
      </p:sp>
      <p:grpSp>
        <p:nvGrpSpPr>
          <p:cNvPr id="17" name="9 Grupo">
            <a:extLst>
              <a:ext uri="{FF2B5EF4-FFF2-40B4-BE49-F238E27FC236}">
                <a16:creationId xmlns:a16="http://schemas.microsoft.com/office/drawing/2014/main" id="{3F30A31E-28B8-9644-F266-B0F58A702557}"/>
              </a:ext>
            </a:extLst>
          </p:cNvPr>
          <p:cNvGrpSpPr/>
          <p:nvPr/>
        </p:nvGrpSpPr>
        <p:grpSpPr>
          <a:xfrm>
            <a:off x="260332" y="6505634"/>
            <a:ext cx="8704146" cy="307742"/>
            <a:chOff x="1923" y="6519738"/>
            <a:chExt cx="9088380" cy="279858"/>
          </a:xfrm>
        </p:grpSpPr>
        <p:sp>
          <p:nvSpPr>
            <p:cNvPr id="18" name="Text Box 14">
              <a:extLst>
                <a:ext uri="{FF2B5EF4-FFF2-40B4-BE49-F238E27FC236}">
                  <a16:creationId xmlns:a16="http://schemas.microsoft.com/office/drawing/2014/main" id="{505C8E5C-BDC2-7D3F-28E6-9C4E89AE82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84425" y="6525344"/>
              <a:ext cx="205878" cy="274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fld id="{206F41FC-E341-421B-B1FC-5412B2ACDC05}" type="slidenum">
                <a:rPr lang="en-US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pPr algn="ctr" eaLnBrk="1" hangingPunct="1"/>
                <a:t>14</a:t>
              </a:fld>
              <a:endParaRPr lang="en-US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19" name="Text Box 14">
              <a:extLst>
                <a:ext uri="{FF2B5EF4-FFF2-40B4-BE49-F238E27FC236}">
                  <a16:creationId xmlns:a16="http://schemas.microsoft.com/office/drawing/2014/main" id="{8711FEDF-0297-CC1B-4986-B8CEF0DD46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3" y="6519738"/>
              <a:ext cx="1212403" cy="274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r>
                <a:rPr lang="en-US" dirty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Marcello Abbrescia </a:t>
              </a:r>
            </a:p>
          </p:txBody>
        </p:sp>
      </p:grpSp>
      <p:sp>
        <p:nvSpPr>
          <p:cNvPr id="20" name="Text Box 14">
            <a:extLst>
              <a:ext uri="{FF2B5EF4-FFF2-40B4-BE49-F238E27FC236}">
                <a16:creationId xmlns:a16="http://schemas.microsoft.com/office/drawing/2014/main" id="{E956BE50-DF59-F811-627A-944296BD2A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0464" y="6505599"/>
            <a:ext cx="217687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RPC 2026</a:t>
            </a: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8282A242-D8E3-1650-3D91-F6DEBAF29170}"/>
              </a:ext>
            </a:extLst>
          </p:cNvPr>
          <p:cNvSpPr txBox="1">
            <a:spLocks/>
          </p:cNvSpPr>
          <p:nvPr/>
        </p:nvSpPr>
        <p:spPr>
          <a:xfrm>
            <a:off x="8615465" y="6512930"/>
            <a:ext cx="504056" cy="300446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2D917B7-0F8D-CF4D-2312-A2D71F63E9A7}"/>
              </a:ext>
            </a:extLst>
          </p:cNvPr>
          <p:cNvSpPr txBox="1"/>
          <p:nvPr/>
        </p:nvSpPr>
        <p:spPr>
          <a:xfrm>
            <a:off x="255487" y="836712"/>
            <a:ext cx="84958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solidFill>
                  <a:srgbClr val="C00000"/>
                </a:solidFill>
                <a:latin typeface="ArialMT"/>
              </a:rPr>
              <a:t>Each</a:t>
            </a:r>
            <a:r>
              <a:rPr lang="it-IT" b="1" dirty="0">
                <a:solidFill>
                  <a:srgbClr val="C00000"/>
                </a:solidFill>
                <a:latin typeface="ArialMT"/>
              </a:rPr>
              <a:t> of the </a:t>
            </a:r>
            <a:r>
              <a:rPr lang="it-IT" b="1" dirty="0" err="1">
                <a:solidFill>
                  <a:srgbClr val="C00000"/>
                </a:solidFill>
                <a:latin typeface="ArialMT"/>
              </a:rPr>
              <a:t>eight</a:t>
            </a:r>
            <a:r>
              <a:rPr lang="it-IT" b="1" dirty="0">
                <a:solidFill>
                  <a:srgbClr val="C00000"/>
                </a:solidFill>
                <a:latin typeface="ArialMT"/>
              </a:rPr>
              <a:t> Working Groups </a:t>
            </a:r>
            <a:r>
              <a:rPr lang="it-IT" b="1" dirty="0" err="1">
                <a:solidFill>
                  <a:srgbClr val="C00000"/>
                </a:solidFill>
                <a:latin typeface="ArialMT"/>
              </a:rPr>
              <a:t>is</a:t>
            </a:r>
            <a:r>
              <a:rPr lang="it-IT" b="1" dirty="0">
                <a:solidFill>
                  <a:srgbClr val="C00000"/>
                </a:solidFill>
                <a:latin typeface="ArialMT"/>
              </a:rPr>
              <a:t> </a:t>
            </a:r>
            <a:r>
              <a:rPr lang="it-IT" b="1" dirty="0" err="1">
                <a:solidFill>
                  <a:srgbClr val="C00000"/>
                </a:solidFill>
                <a:latin typeface="ArialMT"/>
              </a:rPr>
              <a:t>guided</a:t>
            </a:r>
            <a:r>
              <a:rPr lang="it-IT" b="1" dirty="0">
                <a:solidFill>
                  <a:srgbClr val="C00000"/>
                </a:solidFill>
                <a:latin typeface="ArialMT"/>
              </a:rPr>
              <a:t> by 3-5 </a:t>
            </a:r>
            <a:r>
              <a:rPr lang="it-IT" b="1" dirty="0" err="1">
                <a:solidFill>
                  <a:srgbClr val="C00000"/>
                </a:solidFill>
                <a:latin typeface="ArialMT"/>
              </a:rPr>
              <a:t>conveners</a:t>
            </a:r>
            <a:r>
              <a:rPr lang="it-IT" b="1" dirty="0">
                <a:solidFill>
                  <a:srgbClr val="C00000"/>
                </a:solidFill>
                <a:latin typeface="ArialMT"/>
              </a:rPr>
              <a:t> from </a:t>
            </a:r>
            <a:r>
              <a:rPr lang="it-IT" b="1" dirty="0" err="1">
                <a:solidFill>
                  <a:srgbClr val="C00000"/>
                </a:solidFill>
                <a:latin typeface="ArialMT"/>
              </a:rPr>
              <a:t>different</a:t>
            </a:r>
            <a:r>
              <a:rPr lang="it-IT" b="1" dirty="0">
                <a:solidFill>
                  <a:srgbClr val="C00000"/>
                </a:solidFill>
                <a:latin typeface="ArialMT"/>
              </a:rPr>
              <a:t> </a:t>
            </a:r>
            <a:r>
              <a:rPr lang="it-IT" b="1" dirty="0" err="1">
                <a:solidFill>
                  <a:srgbClr val="C00000"/>
                </a:solidFill>
                <a:latin typeface="ArialMT"/>
              </a:rPr>
              <a:t>gaseous</a:t>
            </a:r>
            <a:r>
              <a:rPr lang="it-IT" b="1" dirty="0">
                <a:solidFill>
                  <a:srgbClr val="C00000"/>
                </a:solidFill>
                <a:latin typeface="ArialMT"/>
              </a:rPr>
              <a:t> detector </a:t>
            </a:r>
            <a:r>
              <a:rPr lang="it-IT" b="1" dirty="0" err="1">
                <a:solidFill>
                  <a:srgbClr val="C00000"/>
                </a:solidFill>
                <a:latin typeface="ArialMT"/>
              </a:rPr>
              <a:t>technologies</a:t>
            </a:r>
            <a:r>
              <a:rPr lang="it-IT" b="1" dirty="0">
                <a:solidFill>
                  <a:srgbClr val="C00000"/>
                </a:solidFill>
                <a:latin typeface="ArialMT"/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>
                <a:solidFill>
                  <a:srgbClr val="245794"/>
                </a:solidFill>
                <a:latin typeface="ArialMT"/>
              </a:rPr>
              <a:t>New challenge for the community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>
                <a:solidFill>
                  <a:srgbClr val="245794"/>
                </a:solidFill>
                <a:latin typeface="ArialMT"/>
              </a:rPr>
              <a:t>New </a:t>
            </a:r>
            <a:r>
              <a:rPr lang="it-IT" dirty="0" err="1">
                <a:solidFill>
                  <a:srgbClr val="245794"/>
                </a:solidFill>
                <a:latin typeface="ArialMT"/>
              </a:rPr>
              <a:t>opportunity</a:t>
            </a:r>
            <a:r>
              <a:rPr lang="it-IT" dirty="0">
                <a:solidFill>
                  <a:srgbClr val="245794"/>
                </a:solidFill>
                <a:latin typeface="ArialMT"/>
              </a:rPr>
              <a:t> for the community</a:t>
            </a:r>
          </a:p>
        </p:txBody>
      </p:sp>
      <p:pic>
        <p:nvPicPr>
          <p:cNvPr id="11" name="Image 11">
            <a:extLst>
              <a:ext uri="{FF2B5EF4-FFF2-40B4-BE49-F238E27FC236}">
                <a16:creationId xmlns:a16="http://schemas.microsoft.com/office/drawing/2014/main" id="{4C15A989-5DB8-7466-CBCF-F5B4E38E29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035" y="3725328"/>
            <a:ext cx="5243069" cy="2800016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2569A7EC-B2FC-A5A3-3B94-D5098BAA3697}"/>
              </a:ext>
            </a:extLst>
          </p:cNvPr>
          <p:cNvSpPr txBox="1"/>
          <p:nvPr/>
        </p:nvSpPr>
        <p:spPr>
          <a:xfrm>
            <a:off x="766095" y="3275692"/>
            <a:ext cx="42242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err="1">
                <a:solidFill>
                  <a:srgbClr val="245794"/>
                </a:solidFill>
                <a:latin typeface="ArialMT"/>
              </a:rPr>
              <a:t>Approximate</a:t>
            </a:r>
            <a:r>
              <a:rPr lang="it-IT" b="1" dirty="0">
                <a:solidFill>
                  <a:srgbClr val="245794"/>
                </a:solidFill>
                <a:latin typeface="ArialMT"/>
              </a:rPr>
              <a:t> </a:t>
            </a:r>
            <a:r>
              <a:rPr lang="it-IT" b="1" dirty="0" err="1">
                <a:solidFill>
                  <a:srgbClr val="245794"/>
                </a:solidFill>
                <a:latin typeface="ArialMT"/>
              </a:rPr>
              <a:t>number</a:t>
            </a:r>
            <a:r>
              <a:rPr lang="it-IT" b="1" dirty="0">
                <a:solidFill>
                  <a:srgbClr val="245794"/>
                </a:solidFill>
                <a:latin typeface="ArialMT"/>
              </a:rPr>
              <a:t> of </a:t>
            </a:r>
            <a:r>
              <a:rPr lang="it-IT" b="1" dirty="0" err="1">
                <a:solidFill>
                  <a:srgbClr val="245794"/>
                </a:solidFill>
                <a:latin typeface="ArialMT"/>
              </a:rPr>
              <a:t>components</a:t>
            </a:r>
            <a:endParaRPr lang="it-IT" b="1" dirty="0">
              <a:solidFill>
                <a:srgbClr val="245794"/>
              </a:solidFill>
              <a:latin typeface="ArialMT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C0A8F95-6A4E-1DFF-4CDB-0D75F3D74461}"/>
              </a:ext>
            </a:extLst>
          </p:cNvPr>
          <p:cNvSpPr txBox="1"/>
          <p:nvPr/>
        </p:nvSpPr>
        <p:spPr>
          <a:xfrm>
            <a:off x="755576" y="2566645"/>
            <a:ext cx="4176464" cy="646331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rgbClr val="C00000"/>
                </a:solidFill>
              </a:rPr>
              <a:t>Open and </a:t>
            </a:r>
            <a:r>
              <a:rPr lang="it-IT" b="1" dirty="0" err="1">
                <a:solidFill>
                  <a:srgbClr val="C00000"/>
                </a:solidFill>
              </a:rPr>
              <a:t>filled</a:t>
            </a:r>
            <a:r>
              <a:rPr lang="it-IT" b="1" dirty="0">
                <a:solidFill>
                  <a:srgbClr val="C00000"/>
                </a:solidFill>
              </a:rPr>
              <a:t> with cross-</a:t>
            </a:r>
            <a:r>
              <a:rPr lang="it-IT" b="1" dirty="0" err="1">
                <a:solidFill>
                  <a:srgbClr val="C00000"/>
                </a:solidFill>
              </a:rPr>
              <a:t>fertilization</a:t>
            </a:r>
            <a:r>
              <a:rPr lang="it-IT" b="1" dirty="0">
                <a:solidFill>
                  <a:srgbClr val="C00000"/>
                </a:solidFill>
              </a:rPr>
              <a:t> </a:t>
            </a:r>
            <a:r>
              <a:rPr lang="it-IT" b="1" dirty="0" err="1">
                <a:solidFill>
                  <a:srgbClr val="C00000"/>
                </a:solidFill>
              </a:rPr>
              <a:t>among</a:t>
            </a:r>
            <a:r>
              <a:rPr lang="it-IT" b="1" dirty="0">
                <a:solidFill>
                  <a:srgbClr val="C00000"/>
                </a:solidFill>
              </a:rPr>
              <a:t> </a:t>
            </a:r>
            <a:r>
              <a:rPr lang="it-IT" b="1" dirty="0" err="1">
                <a:solidFill>
                  <a:srgbClr val="C00000"/>
                </a:solidFill>
              </a:rPr>
              <a:t>different</a:t>
            </a:r>
            <a:r>
              <a:rPr lang="it-IT" b="1" dirty="0">
                <a:solidFill>
                  <a:srgbClr val="C00000"/>
                </a:solidFill>
              </a:rPr>
              <a:t> </a:t>
            </a:r>
            <a:r>
              <a:rPr lang="it-IT" b="1" dirty="0" err="1">
                <a:solidFill>
                  <a:srgbClr val="C00000"/>
                </a:solidFill>
              </a:rPr>
              <a:t>technologies</a:t>
            </a:r>
            <a:endParaRPr lang="it-IT" b="1" dirty="0">
              <a:solidFill>
                <a:srgbClr val="C00000"/>
              </a:solidFill>
            </a:endParaRPr>
          </a:p>
        </p:txBody>
      </p:sp>
      <p:sp>
        <p:nvSpPr>
          <p:cNvPr id="9" name="Freccia in giù 8">
            <a:extLst>
              <a:ext uri="{FF2B5EF4-FFF2-40B4-BE49-F238E27FC236}">
                <a16:creationId xmlns:a16="http://schemas.microsoft.com/office/drawing/2014/main" id="{2D8792B7-295C-E719-E421-96FD529795C1}"/>
              </a:ext>
            </a:extLst>
          </p:cNvPr>
          <p:cNvSpPr/>
          <p:nvPr/>
        </p:nvSpPr>
        <p:spPr>
          <a:xfrm>
            <a:off x="2699792" y="2062589"/>
            <a:ext cx="504056" cy="504056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F90E069-6CBC-5634-97DD-E801A8B0325A}"/>
              </a:ext>
            </a:extLst>
          </p:cNvPr>
          <p:cNvSpPr txBox="1"/>
          <p:nvPr/>
        </p:nvSpPr>
        <p:spPr>
          <a:xfrm>
            <a:off x="5976360" y="6023029"/>
            <a:ext cx="2700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solidFill>
                  <a:srgbClr val="245794"/>
                </a:solidFill>
                <a:latin typeface="ArialMT"/>
              </a:rPr>
              <a:t>Different</a:t>
            </a:r>
            <a:r>
              <a:rPr lang="it-IT" b="1" dirty="0">
                <a:solidFill>
                  <a:srgbClr val="245794"/>
                </a:solidFill>
                <a:latin typeface="ArialMT"/>
              </a:rPr>
              <a:t> </a:t>
            </a:r>
            <a:r>
              <a:rPr lang="it-IT" b="1" dirty="0" err="1">
                <a:solidFill>
                  <a:srgbClr val="245794"/>
                </a:solidFill>
                <a:latin typeface="ArialMT"/>
              </a:rPr>
              <a:t>ideas</a:t>
            </a:r>
            <a:r>
              <a:rPr lang="it-IT" b="1" dirty="0">
                <a:solidFill>
                  <a:srgbClr val="245794"/>
                </a:solidFill>
                <a:latin typeface="ArialMT"/>
              </a:rPr>
              <a:t>. Common progress</a:t>
            </a:r>
            <a:r>
              <a:rPr lang="it-IT" b="1" dirty="0">
                <a:solidFill>
                  <a:srgbClr val="245794"/>
                </a:solidFill>
              </a:rPr>
              <a:t>.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313645A-ECEE-3D41-AB71-8781FD45327C}"/>
              </a:ext>
            </a:extLst>
          </p:cNvPr>
          <p:cNvSpPr txBox="1"/>
          <p:nvPr/>
        </p:nvSpPr>
        <p:spPr>
          <a:xfrm>
            <a:off x="5887306" y="3968251"/>
            <a:ext cx="287999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dirty="0" err="1">
                <a:latin typeface="ArialMT"/>
              </a:rPr>
              <a:t>Typically</a:t>
            </a:r>
            <a:r>
              <a:rPr lang="it-IT" dirty="0">
                <a:latin typeface="ArialMT"/>
              </a:rPr>
              <a:t> 2-4 meeting per </a:t>
            </a:r>
            <a:r>
              <a:rPr lang="it-IT" dirty="0" err="1">
                <a:latin typeface="ArialMT"/>
              </a:rPr>
              <a:t>year</a:t>
            </a:r>
            <a:r>
              <a:rPr lang="it-IT" dirty="0">
                <a:latin typeface="ArialMT"/>
              </a:rPr>
              <a:t>/per WG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dirty="0">
                <a:latin typeface="ArialMT"/>
              </a:rPr>
              <a:t>Presentation of the activities to the </a:t>
            </a:r>
            <a:r>
              <a:rPr lang="it-IT" dirty="0" err="1">
                <a:latin typeface="ArialMT"/>
              </a:rPr>
              <a:t>collaboration</a:t>
            </a:r>
            <a:r>
              <a:rPr lang="it-IT" dirty="0">
                <a:latin typeface="ArialMT"/>
              </a:rPr>
              <a:t> </a:t>
            </a:r>
            <a:r>
              <a:rPr lang="it-IT" dirty="0" err="1">
                <a:latin typeface="ArialMT"/>
              </a:rPr>
              <a:t>at</a:t>
            </a:r>
            <a:r>
              <a:rPr lang="it-IT" dirty="0">
                <a:latin typeface="ArialMT"/>
              </a:rPr>
              <a:t> large </a:t>
            </a:r>
            <a:r>
              <a:rPr lang="it-IT" dirty="0" err="1">
                <a:latin typeface="ArialMT"/>
              </a:rPr>
              <a:t>during</a:t>
            </a:r>
            <a:r>
              <a:rPr lang="it-IT" dirty="0">
                <a:latin typeface="ArialMT"/>
              </a:rPr>
              <a:t> Collaboration Meetings</a:t>
            </a:r>
          </a:p>
        </p:txBody>
      </p:sp>
    </p:spTree>
    <p:extLst>
      <p:ext uri="{BB962C8B-B14F-4D97-AF65-F5344CB8AC3E}">
        <p14:creationId xmlns:p14="http://schemas.microsoft.com/office/powerpoint/2010/main" val="5560594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2BCB47-049C-B5B7-816D-5F16216A37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>
            <a:extLst>
              <a:ext uri="{FF2B5EF4-FFF2-40B4-BE49-F238E27FC236}">
                <a16:creationId xmlns:a16="http://schemas.microsoft.com/office/drawing/2014/main" id="{5ECBAE40-9ADD-6BA4-B0C8-A560ED5C97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620688"/>
            <a:ext cx="8496300" cy="2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AutoShape 2" descr="Problem Detection in Agile – Rolling into Agile">
            <a:extLst>
              <a:ext uri="{FF2B5EF4-FFF2-40B4-BE49-F238E27FC236}">
                <a16:creationId xmlns:a16="http://schemas.microsoft.com/office/drawing/2014/main" id="{E7882661-3782-A9A8-5A0B-F40C793EE61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2" name="AutoShape 4" descr="Problem Detection in Agile – Rolling into Agile">
            <a:extLst>
              <a:ext uri="{FF2B5EF4-FFF2-40B4-BE49-F238E27FC236}">
                <a16:creationId xmlns:a16="http://schemas.microsoft.com/office/drawing/2014/main" id="{0DA60DD6-D435-5FAF-C124-D957A911E73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4" name="AutoShape 6" descr="Problem Detection in Agile – Rolling into Agile">
            <a:extLst>
              <a:ext uri="{FF2B5EF4-FFF2-40B4-BE49-F238E27FC236}">
                <a16:creationId xmlns:a16="http://schemas.microsoft.com/office/drawing/2014/main" id="{D0C8B160-41A2-4473-F407-CE348F32066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6" name="AutoShape 8" descr="Problem Detection in Agile – Rolling into Agile">
            <a:extLst>
              <a:ext uri="{FF2B5EF4-FFF2-40B4-BE49-F238E27FC236}">
                <a16:creationId xmlns:a16="http://schemas.microsoft.com/office/drawing/2014/main" id="{D3B46075-3906-A117-0254-B4F2722B720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8" name="AutoShape 10" descr="Problem Detection in Agile – Rolling into Agile">
            <a:extLst>
              <a:ext uri="{FF2B5EF4-FFF2-40B4-BE49-F238E27FC236}">
                <a16:creationId xmlns:a16="http://schemas.microsoft.com/office/drawing/2014/main" id="{732365DE-01E3-C5C2-5B6F-D1E43C48A7E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0" name="AutoShape 12" descr="Problem Detection in Agile – Rolling into Agile">
            <a:extLst>
              <a:ext uri="{FF2B5EF4-FFF2-40B4-BE49-F238E27FC236}">
                <a16:creationId xmlns:a16="http://schemas.microsoft.com/office/drawing/2014/main" id="{9354B7F9-9F41-9B70-2563-B57AA692C29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3" name="AutoShape 15" descr="Problem Detection in Agile – Rolling into Agile">
            <a:extLst>
              <a:ext uri="{FF2B5EF4-FFF2-40B4-BE49-F238E27FC236}">
                <a16:creationId xmlns:a16="http://schemas.microsoft.com/office/drawing/2014/main" id="{3E61035C-D423-C3DB-2D74-271DB5961B6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5" name="AutoShape 17" descr="Problem Detection in Agile – Rolling into Agile">
            <a:extLst>
              <a:ext uri="{FF2B5EF4-FFF2-40B4-BE49-F238E27FC236}">
                <a16:creationId xmlns:a16="http://schemas.microsoft.com/office/drawing/2014/main" id="{59451B98-3864-E501-3770-CB43B32F107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2" name="Titolo 11">
            <a:extLst>
              <a:ext uri="{FF2B5EF4-FFF2-40B4-BE49-F238E27FC236}">
                <a16:creationId xmlns:a16="http://schemas.microsoft.com/office/drawing/2014/main" id="{0EA4F733-F7AF-D983-2581-F67F92F7A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 fontScale="9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WG </a:t>
            </a:r>
            <a:r>
              <a:rPr kumimoji="0" lang="it-IT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methodology</a:t>
            </a: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 common goals</a:t>
            </a:r>
            <a:b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it-IT" dirty="0"/>
          </a:p>
        </p:txBody>
      </p:sp>
      <p:grpSp>
        <p:nvGrpSpPr>
          <p:cNvPr id="17" name="9 Grupo">
            <a:extLst>
              <a:ext uri="{FF2B5EF4-FFF2-40B4-BE49-F238E27FC236}">
                <a16:creationId xmlns:a16="http://schemas.microsoft.com/office/drawing/2014/main" id="{E6E0084C-3A83-EBB8-7DE8-D366AA6FA470}"/>
              </a:ext>
            </a:extLst>
          </p:cNvPr>
          <p:cNvGrpSpPr/>
          <p:nvPr/>
        </p:nvGrpSpPr>
        <p:grpSpPr>
          <a:xfrm>
            <a:off x="260332" y="6505634"/>
            <a:ext cx="8704146" cy="307742"/>
            <a:chOff x="1923" y="6519738"/>
            <a:chExt cx="9088380" cy="279858"/>
          </a:xfrm>
        </p:grpSpPr>
        <p:sp>
          <p:nvSpPr>
            <p:cNvPr id="18" name="Text Box 14">
              <a:extLst>
                <a:ext uri="{FF2B5EF4-FFF2-40B4-BE49-F238E27FC236}">
                  <a16:creationId xmlns:a16="http://schemas.microsoft.com/office/drawing/2014/main" id="{319BF631-0608-446D-D271-08D0CFC01E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84425" y="6525344"/>
              <a:ext cx="205878" cy="274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fld id="{206F41FC-E341-421B-B1FC-5412B2ACDC05}" type="slidenum">
                <a:rPr lang="en-US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pPr algn="ctr" eaLnBrk="1" hangingPunct="1"/>
                <a:t>15</a:t>
              </a:fld>
              <a:endParaRPr lang="en-US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19" name="Text Box 14">
              <a:extLst>
                <a:ext uri="{FF2B5EF4-FFF2-40B4-BE49-F238E27FC236}">
                  <a16:creationId xmlns:a16="http://schemas.microsoft.com/office/drawing/2014/main" id="{190A2A3B-A45E-B8A2-356B-ACEDA74BCA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3" y="6519738"/>
              <a:ext cx="1212403" cy="274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r>
                <a:rPr lang="en-US" dirty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Marcello Abbrescia </a:t>
              </a:r>
            </a:p>
          </p:txBody>
        </p:sp>
      </p:grpSp>
      <p:sp>
        <p:nvSpPr>
          <p:cNvPr id="20" name="Text Box 14">
            <a:extLst>
              <a:ext uri="{FF2B5EF4-FFF2-40B4-BE49-F238E27FC236}">
                <a16:creationId xmlns:a16="http://schemas.microsoft.com/office/drawing/2014/main" id="{41E5D67B-753C-AC7E-4265-741ACEDC10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0464" y="6505599"/>
            <a:ext cx="217687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RPC 2026</a:t>
            </a: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EBB71B53-17DF-709B-5C81-267944CD0010}"/>
              </a:ext>
            </a:extLst>
          </p:cNvPr>
          <p:cNvSpPr txBox="1">
            <a:spLocks/>
          </p:cNvSpPr>
          <p:nvPr/>
        </p:nvSpPr>
        <p:spPr>
          <a:xfrm>
            <a:off x="8615465" y="6512930"/>
            <a:ext cx="504056" cy="300446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Google Shape;117;p4">
            <a:extLst>
              <a:ext uri="{FF2B5EF4-FFF2-40B4-BE49-F238E27FC236}">
                <a16:creationId xmlns:a16="http://schemas.microsoft.com/office/drawing/2014/main" id="{38474208-7B3D-86F1-568B-A25F34ADA785}"/>
              </a:ext>
            </a:extLst>
          </p:cNvPr>
          <p:cNvSpPr/>
          <p:nvPr/>
        </p:nvSpPr>
        <p:spPr>
          <a:xfrm>
            <a:off x="0" y="1412776"/>
            <a:ext cx="9144000" cy="3957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Google Shape;122;p4">
            <a:extLst>
              <a:ext uri="{FF2B5EF4-FFF2-40B4-BE49-F238E27FC236}">
                <a16:creationId xmlns:a16="http://schemas.microsoft.com/office/drawing/2014/main" id="{EBB6037A-C4D8-477D-2229-843601A9575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3830" y="1520411"/>
            <a:ext cx="4392929" cy="2162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23;p4">
            <a:extLst>
              <a:ext uri="{FF2B5EF4-FFF2-40B4-BE49-F238E27FC236}">
                <a16:creationId xmlns:a16="http://schemas.microsoft.com/office/drawing/2014/main" id="{A17CE074-C88E-5E24-B2EB-DA8FF0DF1A7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87241" y="1520411"/>
            <a:ext cx="4392929" cy="374212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24;p4">
            <a:extLst>
              <a:ext uri="{FF2B5EF4-FFF2-40B4-BE49-F238E27FC236}">
                <a16:creationId xmlns:a16="http://schemas.microsoft.com/office/drawing/2014/main" id="{8A767F5D-E684-A295-13FB-7F4C77F510C5}"/>
              </a:ext>
            </a:extLst>
          </p:cNvPr>
          <p:cNvSpPr/>
          <p:nvPr/>
        </p:nvSpPr>
        <p:spPr>
          <a:xfrm>
            <a:off x="217620" y="1724747"/>
            <a:ext cx="4300594" cy="882127"/>
          </a:xfrm>
          <a:prstGeom prst="rect">
            <a:avLst/>
          </a:prstGeom>
          <a:solidFill>
            <a:srgbClr val="FEFF97">
              <a:alpha val="2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125;p4">
            <a:extLst>
              <a:ext uri="{FF2B5EF4-FFF2-40B4-BE49-F238E27FC236}">
                <a16:creationId xmlns:a16="http://schemas.microsoft.com/office/drawing/2014/main" id="{39D6642A-D9EA-D90D-BFB8-00B743230F05}"/>
              </a:ext>
            </a:extLst>
          </p:cNvPr>
          <p:cNvSpPr/>
          <p:nvPr/>
        </p:nvSpPr>
        <p:spPr>
          <a:xfrm>
            <a:off x="248102" y="2568541"/>
            <a:ext cx="4300594" cy="882127"/>
          </a:xfrm>
          <a:prstGeom prst="rect">
            <a:avLst/>
          </a:prstGeom>
          <a:solidFill>
            <a:srgbClr val="FFB9FF">
              <a:alpha val="2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126;p4">
            <a:extLst>
              <a:ext uri="{FF2B5EF4-FFF2-40B4-BE49-F238E27FC236}">
                <a16:creationId xmlns:a16="http://schemas.microsoft.com/office/drawing/2014/main" id="{79662A9C-41C7-0585-79F9-13B02014CD3E}"/>
              </a:ext>
            </a:extLst>
          </p:cNvPr>
          <p:cNvSpPr/>
          <p:nvPr/>
        </p:nvSpPr>
        <p:spPr>
          <a:xfrm>
            <a:off x="4625786" y="1686414"/>
            <a:ext cx="4300594" cy="1135613"/>
          </a:xfrm>
          <a:prstGeom prst="rect">
            <a:avLst/>
          </a:prstGeom>
          <a:solidFill>
            <a:srgbClr val="FFB9FF">
              <a:alpha val="2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127;p4">
            <a:extLst>
              <a:ext uri="{FF2B5EF4-FFF2-40B4-BE49-F238E27FC236}">
                <a16:creationId xmlns:a16="http://schemas.microsoft.com/office/drawing/2014/main" id="{FABFAE00-F7B2-FABF-95CD-124E821EF673}"/>
              </a:ext>
            </a:extLst>
          </p:cNvPr>
          <p:cNvSpPr/>
          <p:nvPr/>
        </p:nvSpPr>
        <p:spPr>
          <a:xfrm>
            <a:off x="4641031" y="2823666"/>
            <a:ext cx="4300594" cy="1009580"/>
          </a:xfrm>
          <a:prstGeom prst="rect">
            <a:avLst/>
          </a:prstGeom>
          <a:solidFill>
            <a:srgbClr val="AC75FF">
              <a:alpha val="2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28;p4">
            <a:extLst>
              <a:ext uri="{FF2B5EF4-FFF2-40B4-BE49-F238E27FC236}">
                <a16:creationId xmlns:a16="http://schemas.microsoft.com/office/drawing/2014/main" id="{8A86C0C4-0039-02ED-21AC-47310BF0B7F9}"/>
              </a:ext>
            </a:extLst>
          </p:cNvPr>
          <p:cNvSpPr/>
          <p:nvPr/>
        </p:nvSpPr>
        <p:spPr>
          <a:xfrm>
            <a:off x="4572000" y="3833246"/>
            <a:ext cx="4408170" cy="1171801"/>
          </a:xfrm>
          <a:prstGeom prst="rect">
            <a:avLst/>
          </a:prstGeom>
          <a:solidFill>
            <a:srgbClr val="FEFF97">
              <a:alpha val="2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29;p4">
            <a:extLst>
              <a:ext uri="{FF2B5EF4-FFF2-40B4-BE49-F238E27FC236}">
                <a16:creationId xmlns:a16="http://schemas.microsoft.com/office/drawing/2014/main" id="{A0DEC732-529E-508E-276F-9949FCA85B26}"/>
              </a:ext>
            </a:extLst>
          </p:cNvPr>
          <p:cNvSpPr txBox="1"/>
          <p:nvPr/>
        </p:nvSpPr>
        <p:spPr>
          <a:xfrm>
            <a:off x="138058" y="3743156"/>
            <a:ext cx="4270200" cy="16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T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Garfield++ is a community built &amp; maintained tool</a:t>
            </a:r>
            <a:endParaRPr dirty="0"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IT" sz="1400" b="0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Inherited from Wires &amp; MPGD community</a:t>
            </a:r>
            <a:endParaRPr dirty="0"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IT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Interfaced with </a:t>
            </a:r>
            <a:r>
              <a:rPr lang="en-IT" sz="1400" b="0" i="0" u="none" strike="noStrike" cap="none" dirty="0">
                <a:solidFill>
                  <a:srgbClr val="FF00FF"/>
                </a:solidFill>
                <a:latin typeface="Arial"/>
                <a:ea typeface="Arial"/>
                <a:cs typeface="Arial"/>
                <a:sym typeface="Arial"/>
              </a:rPr>
              <a:t>othe</a:t>
            </a:r>
            <a:r>
              <a:rPr lang="en-IT" sz="1400" b="0" i="0" u="none" strike="noStrike" cap="none" dirty="0">
                <a:solidFill>
                  <a:srgbClr val="9900FF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r>
              <a:rPr lang="en-IT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community built tools such as  neBEM, Magboltz, Degrad, Heed</a:t>
            </a:r>
            <a:endParaRPr dirty="0"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IT" sz="1400" b="0" i="1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Not the only code one can / should use to simulate!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" name="Google Shape;130;p4">
            <a:extLst>
              <a:ext uri="{FF2B5EF4-FFF2-40B4-BE49-F238E27FC236}">
                <a16:creationId xmlns:a16="http://schemas.microsoft.com/office/drawing/2014/main" id="{8F38AED2-1E6D-130C-C2CB-9AFACD4A5C7A}"/>
              </a:ext>
            </a:extLst>
          </p:cNvPr>
          <p:cNvCxnSpPr/>
          <p:nvPr/>
        </p:nvCxnSpPr>
        <p:spPr>
          <a:xfrm>
            <a:off x="6890657" y="3324563"/>
            <a:ext cx="370114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" name="Google Shape;131;p4">
            <a:extLst>
              <a:ext uri="{FF2B5EF4-FFF2-40B4-BE49-F238E27FC236}">
                <a16:creationId xmlns:a16="http://schemas.microsoft.com/office/drawing/2014/main" id="{04848F09-CE00-551D-183A-5056AD7730A9}"/>
              </a:ext>
            </a:extLst>
          </p:cNvPr>
          <p:cNvSpPr txBox="1"/>
          <p:nvPr/>
        </p:nvSpPr>
        <p:spPr>
          <a:xfrm>
            <a:off x="7217227" y="3201452"/>
            <a:ext cx="696686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T" sz="9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spice</a:t>
            </a:r>
            <a:endParaRPr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77F0C0D3-AD63-F311-585B-0668CCAE0305}"/>
              </a:ext>
            </a:extLst>
          </p:cNvPr>
          <p:cNvSpPr txBox="1"/>
          <p:nvPr/>
        </p:nvSpPr>
        <p:spPr>
          <a:xfrm>
            <a:off x="128930" y="871031"/>
            <a:ext cx="8788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C00000"/>
                </a:solidFill>
              </a:rPr>
              <a:t>Activity of the </a:t>
            </a:r>
            <a:r>
              <a:rPr lang="it-IT" dirty="0" err="1">
                <a:solidFill>
                  <a:srgbClr val="C00000"/>
                </a:solidFill>
              </a:rPr>
              <a:t>WGs</a:t>
            </a:r>
            <a:r>
              <a:rPr lang="it-IT" dirty="0">
                <a:solidFill>
                  <a:srgbClr val="C00000"/>
                </a:solidFill>
              </a:rPr>
              <a:t> </a:t>
            </a:r>
            <a:r>
              <a:rPr lang="it-IT" dirty="0" err="1">
                <a:solidFill>
                  <a:srgbClr val="C00000"/>
                </a:solidFill>
              </a:rPr>
              <a:t>develops</a:t>
            </a:r>
            <a:r>
              <a:rPr lang="it-IT" dirty="0">
                <a:solidFill>
                  <a:srgbClr val="C00000"/>
                </a:solidFill>
              </a:rPr>
              <a:t> </a:t>
            </a:r>
            <a:r>
              <a:rPr lang="it-IT" dirty="0" err="1">
                <a:solidFill>
                  <a:srgbClr val="C00000"/>
                </a:solidFill>
              </a:rPr>
              <a:t>around</a:t>
            </a:r>
            <a:r>
              <a:rPr lang="it-IT" dirty="0">
                <a:solidFill>
                  <a:srgbClr val="C00000"/>
                </a:solidFill>
              </a:rPr>
              <a:t> common goals, </a:t>
            </a:r>
            <a:r>
              <a:rPr lang="it-IT" dirty="0" err="1">
                <a:solidFill>
                  <a:srgbClr val="C00000"/>
                </a:solidFill>
              </a:rPr>
              <a:t>agreed</a:t>
            </a:r>
            <a:r>
              <a:rPr lang="it-IT" dirty="0">
                <a:solidFill>
                  <a:srgbClr val="C00000"/>
                </a:solidFill>
              </a:rPr>
              <a:t> after consulting the community.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6548B14D-A87A-3032-53BF-2AF27968BEF6}"/>
              </a:ext>
            </a:extLst>
          </p:cNvPr>
          <p:cNvSpPr txBox="1"/>
          <p:nvPr/>
        </p:nvSpPr>
        <p:spPr>
          <a:xfrm>
            <a:off x="323850" y="5661248"/>
            <a:ext cx="8496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C00000"/>
                </a:solidFill>
              </a:rPr>
              <a:t>Disclaimer</a:t>
            </a:r>
            <a:r>
              <a:rPr lang="it-IT" dirty="0">
                <a:solidFill>
                  <a:srgbClr val="C00000"/>
                </a:solidFill>
              </a:rPr>
              <a:t>: </a:t>
            </a:r>
            <a:r>
              <a:rPr lang="it-IT" dirty="0" err="1">
                <a:solidFill>
                  <a:srgbClr val="245794"/>
                </a:solidFill>
              </a:rPr>
              <a:t>being</a:t>
            </a:r>
            <a:r>
              <a:rPr lang="it-IT" dirty="0">
                <a:solidFill>
                  <a:srgbClr val="245794"/>
                </a:solidFill>
              </a:rPr>
              <a:t> co-</a:t>
            </a:r>
            <a:r>
              <a:rPr lang="it-IT" dirty="0" err="1">
                <a:solidFill>
                  <a:srgbClr val="245794"/>
                </a:solidFill>
              </a:rPr>
              <a:t>convener</a:t>
            </a:r>
            <a:r>
              <a:rPr lang="it-IT" dirty="0">
                <a:solidFill>
                  <a:srgbClr val="245794"/>
                </a:solidFill>
              </a:rPr>
              <a:t> of WG4 the </a:t>
            </a:r>
            <a:r>
              <a:rPr lang="it-IT" dirty="0" err="1">
                <a:solidFill>
                  <a:srgbClr val="245794"/>
                </a:solidFill>
              </a:rPr>
              <a:t>presenter</a:t>
            </a:r>
            <a:r>
              <a:rPr lang="it-IT" dirty="0">
                <a:solidFill>
                  <a:srgbClr val="245794"/>
                </a:solidFill>
              </a:rPr>
              <a:t> </a:t>
            </a:r>
            <a:r>
              <a:rPr lang="it-IT" dirty="0" err="1">
                <a:solidFill>
                  <a:srgbClr val="245794"/>
                </a:solidFill>
              </a:rPr>
              <a:t>is</a:t>
            </a:r>
            <a:r>
              <a:rPr lang="it-IT" dirty="0">
                <a:solidFill>
                  <a:srgbClr val="245794"/>
                </a:solidFill>
              </a:rPr>
              <a:t> </a:t>
            </a:r>
            <a:r>
              <a:rPr lang="it-IT" dirty="0" err="1">
                <a:solidFill>
                  <a:srgbClr val="245794"/>
                </a:solidFill>
              </a:rPr>
              <a:t>particularly</a:t>
            </a:r>
            <a:r>
              <a:rPr lang="it-IT" dirty="0">
                <a:solidFill>
                  <a:srgbClr val="245794"/>
                </a:solidFill>
              </a:rPr>
              <a:t> </a:t>
            </a:r>
            <a:r>
              <a:rPr lang="it-IT" dirty="0" err="1">
                <a:solidFill>
                  <a:srgbClr val="245794"/>
                </a:solidFill>
              </a:rPr>
              <a:t>fond</a:t>
            </a:r>
            <a:r>
              <a:rPr lang="it-IT" dirty="0">
                <a:solidFill>
                  <a:srgbClr val="245794"/>
                </a:solidFill>
              </a:rPr>
              <a:t> of </a:t>
            </a:r>
            <a:r>
              <a:rPr lang="it-IT" dirty="0" err="1">
                <a:solidFill>
                  <a:srgbClr val="245794"/>
                </a:solidFill>
              </a:rPr>
              <a:t>these</a:t>
            </a:r>
            <a:r>
              <a:rPr lang="it-IT" dirty="0">
                <a:solidFill>
                  <a:srgbClr val="245794"/>
                </a:solidFill>
              </a:rPr>
              <a:t> </a:t>
            </a:r>
            <a:r>
              <a:rPr lang="it-IT" dirty="0" err="1">
                <a:solidFill>
                  <a:srgbClr val="245794"/>
                </a:solidFill>
              </a:rPr>
              <a:t>topics</a:t>
            </a:r>
            <a:r>
              <a:rPr lang="it-IT" dirty="0">
                <a:solidFill>
                  <a:srgbClr val="245794"/>
                </a:solidFill>
              </a:rPr>
              <a:t> (and </a:t>
            </a:r>
            <a:r>
              <a:rPr lang="it-IT" dirty="0" err="1">
                <a:solidFill>
                  <a:srgbClr val="245794"/>
                </a:solidFill>
              </a:rPr>
              <a:t>expert</a:t>
            </a:r>
            <a:r>
              <a:rPr lang="it-IT" dirty="0">
                <a:solidFill>
                  <a:srgbClr val="245794"/>
                </a:solidFill>
              </a:rPr>
              <a:t> in the activities of WG4).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E6D03FDC-8E7E-DDA2-3A84-0D32E679017F}"/>
              </a:ext>
            </a:extLst>
          </p:cNvPr>
          <p:cNvSpPr txBox="1"/>
          <p:nvPr/>
        </p:nvSpPr>
        <p:spPr>
          <a:xfrm rot="19175153">
            <a:off x="-756748" y="2109732"/>
            <a:ext cx="3195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 err="1">
                <a:solidFill>
                  <a:srgbClr val="C00000"/>
                </a:solidFill>
                <a:latin typeface="ArialMT"/>
              </a:rPr>
              <a:t>Example</a:t>
            </a:r>
            <a:r>
              <a:rPr lang="it-IT" sz="2000" b="1" dirty="0">
                <a:solidFill>
                  <a:srgbClr val="C00000"/>
                </a:solidFill>
                <a:latin typeface="ArialMT"/>
              </a:rPr>
              <a:t> from WG4</a:t>
            </a:r>
          </a:p>
        </p:txBody>
      </p:sp>
      <p:sp>
        <p:nvSpPr>
          <p:cNvPr id="24" name="Rettangolo 23">
            <a:extLst>
              <a:ext uri="{FF2B5EF4-FFF2-40B4-BE49-F238E27FC236}">
                <a16:creationId xmlns:a16="http://schemas.microsoft.com/office/drawing/2014/main" id="{7336D663-76ED-761C-9BB2-ADBABE3B721A}"/>
              </a:ext>
            </a:extLst>
          </p:cNvPr>
          <p:cNvSpPr/>
          <p:nvPr/>
        </p:nvSpPr>
        <p:spPr>
          <a:xfrm>
            <a:off x="307975" y="5589240"/>
            <a:ext cx="8378825" cy="76429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34149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91819-1E5A-1361-28EC-FE8E19CD3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>
            <a:extLst>
              <a:ext uri="{FF2B5EF4-FFF2-40B4-BE49-F238E27FC236}">
                <a16:creationId xmlns:a16="http://schemas.microsoft.com/office/drawing/2014/main" id="{77900750-6182-3C06-AC5E-881A33C5F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548680"/>
            <a:ext cx="8496300" cy="2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AutoShape 2" descr="Problem Detection in Agile – Rolling into Agile">
            <a:extLst>
              <a:ext uri="{FF2B5EF4-FFF2-40B4-BE49-F238E27FC236}">
                <a16:creationId xmlns:a16="http://schemas.microsoft.com/office/drawing/2014/main" id="{0CC24F59-6B7B-EBCB-7589-8BD4A68287E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2" name="AutoShape 4" descr="Problem Detection in Agile – Rolling into Agile">
            <a:extLst>
              <a:ext uri="{FF2B5EF4-FFF2-40B4-BE49-F238E27FC236}">
                <a16:creationId xmlns:a16="http://schemas.microsoft.com/office/drawing/2014/main" id="{1DB5565A-C897-6750-C31C-2AC6CD382F7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4" name="AutoShape 6" descr="Problem Detection in Agile – Rolling into Agile">
            <a:extLst>
              <a:ext uri="{FF2B5EF4-FFF2-40B4-BE49-F238E27FC236}">
                <a16:creationId xmlns:a16="http://schemas.microsoft.com/office/drawing/2014/main" id="{D49C6BA6-0AC8-327A-AD0D-9E735E797FD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6" name="AutoShape 8" descr="Problem Detection in Agile – Rolling into Agile">
            <a:extLst>
              <a:ext uri="{FF2B5EF4-FFF2-40B4-BE49-F238E27FC236}">
                <a16:creationId xmlns:a16="http://schemas.microsoft.com/office/drawing/2014/main" id="{9F4307AA-68BD-87AE-0156-4D37A27BCE5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8" name="AutoShape 10" descr="Problem Detection in Agile – Rolling into Agile">
            <a:extLst>
              <a:ext uri="{FF2B5EF4-FFF2-40B4-BE49-F238E27FC236}">
                <a16:creationId xmlns:a16="http://schemas.microsoft.com/office/drawing/2014/main" id="{5A08CC4D-2231-B64D-ED71-95C5D7E4C19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0" name="AutoShape 12" descr="Problem Detection in Agile – Rolling into Agile">
            <a:extLst>
              <a:ext uri="{FF2B5EF4-FFF2-40B4-BE49-F238E27FC236}">
                <a16:creationId xmlns:a16="http://schemas.microsoft.com/office/drawing/2014/main" id="{697A8EB0-2551-F047-8840-E35CA7B3404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3" name="AutoShape 15" descr="Problem Detection in Agile – Rolling into Agile">
            <a:extLst>
              <a:ext uri="{FF2B5EF4-FFF2-40B4-BE49-F238E27FC236}">
                <a16:creationId xmlns:a16="http://schemas.microsoft.com/office/drawing/2014/main" id="{80F9FA53-4620-FF49-DB5C-89334F8AD59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5" name="AutoShape 17" descr="Problem Detection in Agile – Rolling into Agile">
            <a:extLst>
              <a:ext uri="{FF2B5EF4-FFF2-40B4-BE49-F238E27FC236}">
                <a16:creationId xmlns:a16="http://schemas.microsoft.com/office/drawing/2014/main" id="{B3B3CC9C-AEDB-60E1-86C7-C4CC9FBD188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2" name="Titolo 11">
            <a:extLst>
              <a:ext uri="{FF2B5EF4-FFF2-40B4-BE49-F238E27FC236}">
                <a16:creationId xmlns:a16="http://schemas.microsoft.com/office/drawing/2014/main" id="{A00E2012-D3C1-05F7-A2DE-E9E1B2123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 fontScale="9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Talks in WG4 </a:t>
            </a:r>
            <a:b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it-IT" dirty="0"/>
          </a:p>
        </p:txBody>
      </p:sp>
      <p:grpSp>
        <p:nvGrpSpPr>
          <p:cNvPr id="17" name="9 Grupo">
            <a:extLst>
              <a:ext uri="{FF2B5EF4-FFF2-40B4-BE49-F238E27FC236}">
                <a16:creationId xmlns:a16="http://schemas.microsoft.com/office/drawing/2014/main" id="{6103ECDA-84BA-C31E-6445-87CB46698A1A}"/>
              </a:ext>
            </a:extLst>
          </p:cNvPr>
          <p:cNvGrpSpPr/>
          <p:nvPr/>
        </p:nvGrpSpPr>
        <p:grpSpPr>
          <a:xfrm>
            <a:off x="260332" y="6505634"/>
            <a:ext cx="8704146" cy="307742"/>
            <a:chOff x="1923" y="6519738"/>
            <a:chExt cx="9088380" cy="279858"/>
          </a:xfrm>
        </p:grpSpPr>
        <p:sp>
          <p:nvSpPr>
            <p:cNvPr id="18" name="Text Box 14">
              <a:extLst>
                <a:ext uri="{FF2B5EF4-FFF2-40B4-BE49-F238E27FC236}">
                  <a16:creationId xmlns:a16="http://schemas.microsoft.com/office/drawing/2014/main" id="{2D4B250C-77FE-576D-1916-63C0EF594A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84425" y="6525344"/>
              <a:ext cx="205878" cy="274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fld id="{206F41FC-E341-421B-B1FC-5412B2ACDC05}" type="slidenum">
                <a:rPr lang="en-US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pPr algn="ctr" eaLnBrk="1" hangingPunct="1"/>
                <a:t>16</a:t>
              </a:fld>
              <a:endParaRPr lang="en-US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19" name="Text Box 14">
              <a:extLst>
                <a:ext uri="{FF2B5EF4-FFF2-40B4-BE49-F238E27FC236}">
                  <a16:creationId xmlns:a16="http://schemas.microsoft.com/office/drawing/2014/main" id="{7B73A6B4-9231-26CF-46F1-2705CB1EBC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3" y="6519738"/>
              <a:ext cx="1212403" cy="274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r>
                <a:rPr lang="en-US" dirty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Marcello Abbrescia </a:t>
              </a:r>
            </a:p>
          </p:txBody>
        </p:sp>
      </p:grpSp>
      <p:sp>
        <p:nvSpPr>
          <p:cNvPr id="20" name="Text Box 14">
            <a:extLst>
              <a:ext uri="{FF2B5EF4-FFF2-40B4-BE49-F238E27FC236}">
                <a16:creationId xmlns:a16="http://schemas.microsoft.com/office/drawing/2014/main" id="{708F1AE4-7331-AEE7-E546-61340A3A9A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0464" y="6505599"/>
            <a:ext cx="217687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RPC 2026</a:t>
            </a: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7093325E-DDDF-9A39-F8F5-A1D2C9FD90DD}"/>
              </a:ext>
            </a:extLst>
          </p:cNvPr>
          <p:cNvSpPr txBox="1">
            <a:spLocks/>
          </p:cNvSpPr>
          <p:nvPr/>
        </p:nvSpPr>
        <p:spPr>
          <a:xfrm>
            <a:off x="8615465" y="6512930"/>
            <a:ext cx="504056" cy="300446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Google Shape;136;p28">
            <a:extLst>
              <a:ext uri="{FF2B5EF4-FFF2-40B4-BE49-F238E27FC236}">
                <a16:creationId xmlns:a16="http://schemas.microsoft.com/office/drawing/2014/main" id="{4CB497AF-1401-A4C9-EEFD-933297C4010A}"/>
              </a:ext>
            </a:extLst>
          </p:cNvPr>
          <p:cNvSpPr/>
          <p:nvPr/>
        </p:nvSpPr>
        <p:spPr>
          <a:xfrm>
            <a:off x="0" y="1484784"/>
            <a:ext cx="9144000" cy="3957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Google Shape;141;p28">
            <a:extLst>
              <a:ext uri="{FF2B5EF4-FFF2-40B4-BE49-F238E27FC236}">
                <a16:creationId xmlns:a16="http://schemas.microsoft.com/office/drawing/2014/main" id="{2BA6BD09-FB71-7991-422C-1A9E6285B9A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3875" y="1625619"/>
            <a:ext cx="7116249" cy="3747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42;p28">
            <a:extLst>
              <a:ext uri="{FF2B5EF4-FFF2-40B4-BE49-F238E27FC236}">
                <a16:creationId xmlns:a16="http://schemas.microsoft.com/office/drawing/2014/main" id="{FB6340E6-9C53-E1BA-360D-BA3986007A6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846" y="2979953"/>
            <a:ext cx="1868803" cy="2345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43;p28">
            <a:extLst>
              <a:ext uri="{FF2B5EF4-FFF2-40B4-BE49-F238E27FC236}">
                <a16:creationId xmlns:a16="http://schemas.microsoft.com/office/drawing/2014/main" id="{6060A35B-2A22-3B9B-6C1F-C800902B2471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78014" y="4697499"/>
            <a:ext cx="1921571" cy="62776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4;p28">
            <a:extLst>
              <a:ext uri="{FF2B5EF4-FFF2-40B4-BE49-F238E27FC236}">
                <a16:creationId xmlns:a16="http://schemas.microsoft.com/office/drawing/2014/main" id="{7A8D068D-2973-D934-1071-A05AAF9F3226}"/>
              </a:ext>
            </a:extLst>
          </p:cNvPr>
          <p:cNvSpPr/>
          <p:nvPr/>
        </p:nvSpPr>
        <p:spPr>
          <a:xfrm>
            <a:off x="4178014" y="2426730"/>
            <a:ext cx="1233082" cy="1054249"/>
          </a:xfrm>
          <a:prstGeom prst="ellipse">
            <a:avLst/>
          </a:prstGeom>
          <a:noFill/>
          <a:ln w="25400" cap="flat" cmpd="sng">
            <a:solidFill>
              <a:srgbClr val="CC323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145;p28">
            <a:extLst>
              <a:ext uri="{FF2B5EF4-FFF2-40B4-BE49-F238E27FC236}">
                <a16:creationId xmlns:a16="http://schemas.microsoft.com/office/drawing/2014/main" id="{7CD86CC3-F7F4-759B-8149-9C441EC80568}"/>
              </a:ext>
            </a:extLst>
          </p:cNvPr>
          <p:cNvSpPr/>
          <p:nvPr/>
        </p:nvSpPr>
        <p:spPr>
          <a:xfrm>
            <a:off x="5314278" y="2426730"/>
            <a:ext cx="2092052" cy="1469621"/>
          </a:xfrm>
          <a:prstGeom prst="ellipse">
            <a:avLst/>
          </a:prstGeom>
          <a:noFill/>
          <a:ln w="25400" cap="flat" cmpd="sng">
            <a:solidFill>
              <a:srgbClr val="CC323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138;p28">
            <a:extLst>
              <a:ext uri="{FF2B5EF4-FFF2-40B4-BE49-F238E27FC236}">
                <a16:creationId xmlns:a16="http://schemas.microsoft.com/office/drawing/2014/main" id="{AC2964BE-EFDD-D0EC-B116-B1A6E3A83CD8}"/>
              </a:ext>
            </a:extLst>
          </p:cNvPr>
          <p:cNvSpPr txBox="1">
            <a:spLocks/>
          </p:cNvSpPr>
          <p:nvPr/>
        </p:nvSpPr>
        <p:spPr>
          <a:xfrm>
            <a:off x="467958" y="764704"/>
            <a:ext cx="8218842" cy="806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US" sz="2400" dirty="0"/>
              <a:t>60 Talks given in WG4 sessions of 7 collaboration meetings + WG4 Working meetings</a:t>
            </a:r>
            <a:endParaRPr lang="en-US" sz="2400" i="1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ED2737B-5314-AAC9-595B-19BE1101A8B2}"/>
              </a:ext>
            </a:extLst>
          </p:cNvPr>
          <p:cNvSpPr txBox="1"/>
          <p:nvPr/>
        </p:nvSpPr>
        <p:spPr>
          <a:xfrm>
            <a:off x="467544" y="6309320"/>
            <a:ext cx="8190191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2400" dirty="0" err="1">
                <a:solidFill>
                  <a:srgbClr val="C00000"/>
                </a:solidFill>
              </a:rPr>
              <a:t>There</a:t>
            </a:r>
            <a:r>
              <a:rPr lang="it-IT" sz="2400" dirty="0">
                <a:solidFill>
                  <a:srgbClr val="C00000"/>
                </a:solidFill>
              </a:rPr>
              <a:t> </a:t>
            </a:r>
            <a:r>
              <a:rPr lang="it-IT" sz="2400" dirty="0" err="1">
                <a:solidFill>
                  <a:srgbClr val="C00000"/>
                </a:solidFill>
              </a:rPr>
              <a:t>is</a:t>
            </a:r>
            <a:r>
              <a:rPr lang="it-IT" sz="2400" dirty="0">
                <a:solidFill>
                  <a:srgbClr val="C00000"/>
                </a:solidFill>
              </a:rPr>
              <a:t> </a:t>
            </a:r>
            <a:r>
              <a:rPr lang="it-IT" sz="2400" dirty="0" err="1">
                <a:solidFill>
                  <a:srgbClr val="C00000"/>
                </a:solidFill>
              </a:rPr>
              <a:t>plenty</a:t>
            </a:r>
            <a:r>
              <a:rPr lang="it-IT" sz="2400" dirty="0">
                <a:solidFill>
                  <a:srgbClr val="C00000"/>
                </a:solidFill>
              </a:rPr>
              <a:t> of room for </a:t>
            </a:r>
            <a:r>
              <a:rPr lang="it-IT" sz="2400" dirty="0" err="1">
                <a:solidFill>
                  <a:srgbClr val="C00000"/>
                </a:solidFill>
              </a:rPr>
              <a:t>contributions</a:t>
            </a:r>
            <a:r>
              <a:rPr lang="it-IT" sz="2400" dirty="0">
                <a:solidFill>
                  <a:srgbClr val="C00000"/>
                </a:solidFill>
              </a:rPr>
              <a:t> from the Global South!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6000CA80-00E2-D6A9-5A87-B25A14BC148A}"/>
              </a:ext>
            </a:extLst>
          </p:cNvPr>
          <p:cNvSpPr txBox="1"/>
          <p:nvPr/>
        </p:nvSpPr>
        <p:spPr>
          <a:xfrm>
            <a:off x="278714" y="5552088"/>
            <a:ext cx="87577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245794"/>
                </a:solidFill>
              </a:rPr>
              <a:t>While </a:t>
            </a:r>
            <a:r>
              <a:rPr lang="it-IT" dirty="0" err="1">
                <a:solidFill>
                  <a:srgbClr val="245794"/>
                </a:solidFill>
              </a:rPr>
              <a:t>we</a:t>
            </a:r>
            <a:r>
              <a:rPr lang="it-IT" dirty="0">
                <a:solidFill>
                  <a:srgbClr val="245794"/>
                </a:solidFill>
              </a:rPr>
              <a:t> </a:t>
            </a:r>
            <a:r>
              <a:rPr lang="it-IT" dirty="0" err="1">
                <a:solidFill>
                  <a:srgbClr val="245794"/>
                </a:solidFill>
              </a:rPr>
              <a:t>have</a:t>
            </a:r>
            <a:r>
              <a:rPr lang="it-IT" dirty="0">
                <a:solidFill>
                  <a:srgbClr val="245794"/>
                </a:solidFill>
              </a:rPr>
              <a:t> </a:t>
            </a:r>
            <a:r>
              <a:rPr lang="it-IT" dirty="0" err="1">
                <a:solidFill>
                  <a:srgbClr val="245794"/>
                </a:solidFill>
              </a:rPr>
              <a:t>contributions</a:t>
            </a:r>
            <a:r>
              <a:rPr lang="it-IT" dirty="0">
                <a:solidFill>
                  <a:srgbClr val="245794"/>
                </a:solidFill>
              </a:rPr>
              <a:t> from Europe and Asia, </a:t>
            </a:r>
            <a:r>
              <a:rPr lang="it-IT" dirty="0" err="1">
                <a:solidFill>
                  <a:srgbClr val="245794"/>
                </a:solidFill>
              </a:rPr>
              <a:t>we</a:t>
            </a:r>
            <a:r>
              <a:rPr lang="it-IT" dirty="0">
                <a:solidFill>
                  <a:srgbClr val="245794"/>
                </a:solidFill>
              </a:rPr>
              <a:t> do </a:t>
            </a:r>
            <a:r>
              <a:rPr lang="it-IT" dirty="0" err="1">
                <a:solidFill>
                  <a:srgbClr val="245794"/>
                </a:solidFill>
              </a:rPr>
              <a:t>not</a:t>
            </a:r>
            <a:r>
              <a:rPr lang="it-IT" dirty="0">
                <a:solidFill>
                  <a:srgbClr val="245794"/>
                </a:solidFill>
              </a:rPr>
              <a:t> </a:t>
            </a:r>
            <a:r>
              <a:rPr lang="it-IT" dirty="0" err="1">
                <a:solidFill>
                  <a:srgbClr val="245794"/>
                </a:solidFill>
              </a:rPr>
              <a:t>have</a:t>
            </a:r>
            <a:r>
              <a:rPr lang="it-IT" dirty="0">
                <a:solidFill>
                  <a:srgbClr val="245794"/>
                </a:solidFill>
              </a:rPr>
              <a:t> </a:t>
            </a:r>
            <a:r>
              <a:rPr lang="it-IT" dirty="0" err="1">
                <a:solidFill>
                  <a:srgbClr val="245794"/>
                </a:solidFill>
              </a:rPr>
              <a:t>them</a:t>
            </a:r>
            <a:r>
              <a:rPr lang="it-IT" dirty="0">
                <a:solidFill>
                  <a:srgbClr val="245794"/>
                </a:solidFill>
              </a:rPr>
              <a:t> from the America</a:t>
            </a:r>
            <a:r>
              <a:rPr lang="it-IT" dirty="0">
                <a:solidFill>
                  <a:srgbClr val="C00000"/>
                </a:solidFill>
              </a:rPr>
              <a:t>.</a:t>
            </a:r>
          </a:p>
          <a:p>
            <a:endParaRPr lang="it-IT" dirty="0"/>
          </a:p>
        </p:txBody>
      </p:sp>
      <p:sp>
        <p:nvSpPr>
          <p:cNvPr id="14" name="Freccia in giù 13">
            <a:extLst>
              <a:ext uri="{FF2B5EF4-FFF2-40B4-BE49-F238E27FC236}">
                <a16:creationId xmlns:a16="http://schemas.microsoft.com/office/drawing/2014/main" id="{CEFB549D-4C27-C2EC-D660-E52F4204D011}"/>
              </a:ext>
            </a:extLst>
          </p:cNvPr>
          <p:cNvSpPr/>
          <p:nvPr/>
        </p:nvSpPr>
        <p:spPr>
          <a:xfrm>
            <a:off x="4427984" y="5877272"/>
            <a:ext cx="504056" cy="504056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767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442F6-4CFD-003D-7DA7-815F522A75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>
            <a:extLst>
              <a:ext uri="{FF2B5EF4-FFF2-40B4-BE49-F238E27FC236}">
                <a16:creationId xmlns:a16="http://schemas.microsoft.com/office/drawing/2014/main" id="{B1BF5EB3-F6FD-565D-005F-4ECC8F4509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980728"/>
            <a:ext cx="8496300" cy="2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AutoShape 2" descr="Problem Detection in Agile – Rolling into Agile">
            <a:extLst>
              <a:ext uri="{FF2B5EF4-FFF2-40B4-BE49-F238E27FC236}">
                <a16:creationId xmlns:a16="http://schemas.microsoft.com/office/drawing/2014/main" id="{C7FD9E22-2E52-3D04-9BBA-739AAEAB59E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2" name="AutoShape 4" descr="Problem Detection in Agile – Rolling into Agile">
            <a:extLst>
              <a:ext uri="{FF2B5EF4-FFF2-40B4-BE49-F238E27FC236}">
                <a16:creationId xmlns:a16="http://schemas.microsoft.com/office/drawing/2014/main" id="{EF92D96D-410C-FF96-289B-A57DF029EB0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4" name="AutoShape 6" descr="Problem Detection in Agile – Rolling into Agile">
            <a:extLst>
              <a:ext uri="{FF2B5EF4-FFF2-40B4-BE49-F238E27FC236}">
                <a16:creationId xmlns:a16="http://schemas.microsoft.com/office/drawing/2014/main" id="{89C78ADC-0CF6-DA6A-A8AB-F010DC49072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6" name="AutoShape 8" descr="Problem Detection in Agile – Rolling into Agile">
            <a:extLst>
              <a:ext uri="{FF2B5EF4-FFF2-40B4-BE49-F238E27FC236}">
                <a16:creationId xmlns:a16="http://schemas.microsoft.com/office/drawing/2014/main" id="{57612992-3048-D6E1-B37E-C61D20315CA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8" name="AutoShape 10" descr="Problem Detection in Agile – Rolling into Agile">
            <a:extLst>
              <a:ext uri="{FF2B5EF4-FFF2-40B4-BE49-F238E27FC236}">
                <a16:creationId xmlns:a16="http://schemas.microsoft.com/office/drawing/2014/main" id="{08AB78B4-5E6A-D126-4158-6ADF595E08F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0" name="AutoShape 12" descr="Problem Detection in Agile – Rolling into Agile">
            <a:extLst>
              <a:ext uri="{FF2B5EF4-FFF2-40B4-BE49-F238E27FC236}">
                <a16:creationId xmlns:a16="http://schemas.microsoft.com/office/drawing/2014/main" id="{E09FF69C-2595-BC96-C1E4-41D19BBD445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3" name="AutoShape 15" descr="Problem Detection in Agile – Rolling into Agile">
            <a:extLst>
              <a:ext uri="{FF2B5EF4-FFF2-40B4-BE49-F238E27FC236}">
                <a16:creationId xmlns:a16="http://schemas.microsoft.com/office/drawing/2014/main" id="{2EF366EA-A0BE-3AE7-BE21-B7F4CDE5B7D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5" name="AutoShape 17" descr="Problem Detection in Agile – Rolling into Agile">
            <a:extLst>
              <a:ext uri="{FF2B5EF4-FFF2-40B4-BE49-F238E27FC236}">
                <a16:creationId xmlns:a16="http://schemas.microsoft.com/office/drawing/2014/main" id="{9F9D5BB6-06FC-8469-8621-F2296059BD2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2" name="Titolo 11">
            <a:extLst>
              <a:ext uri="{FF2B5EF4-FFF2-40B4-BE49-F238E27FC236}">
                <a16:creationId xmlns:a16="http://schemas.microsoft.com/office/drawing/2014/main" id="{92BAFF4B-0FD1-E377-7AC9-B3C5E0796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848" y="197768"/>
            <a:ext cx="8229600" cy="1143000"/>
          </a:xfrm>
        </p:spPr>
        <p:txBody>
          <a:bodyPr>
            <a:normAutofit fontScale="9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WG5: </a:t>
            </a:r>
            <a:r>
              <a:rPr kumimoji="0" lang="it-IT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Topical</a:t>
            </a: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it-IT" sz="4000" dirty="0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Workshop on </a:t>
            </a:r>
            <a:r>
              <a:rPr lang="it-IT" sz="4000" dirty="0" err="1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electronics</a:t>
            </a:r>
            <a:r>
              <a:rPr lang="it-IT" sz="4000" dirty="0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for </a:t>
            </a:r>
            <a:r>
              <a:rPr lang="it-IT" sz="4000" dirty="0" err="1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gaseous</a:t>
            </a:r>
            <a:r>
              <a:rPr lang="it-IT" sz="4000" dirty="0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detectors</a:t>
            </a:r>
            <a:b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it-IT" dirty="0"/>
          </a:p>
        </p:txBody>
      </p:sp>
      <p:grpSp>
        <p:nvGrpSpPr>
          <p:cNvPr id="17" name="9 Grupo">
            <a:extLst>
              <a:ext uri="{FF2B5EF4-FFF2-40B4-BE49-F238E27FC236}">
                <a16:creationId xmlns:a16="http://schemas.microsoft.com/office/drawing/2014/main" id="{F6F4EE8C-45AD-294D-438B-637FA9B2D0CF}"/>
              </a:ext>
            </a:extLst>
          </p:cNvPr>
          <p:cNvGrpSpPr/>
          <p:nvPr/>
        </p:nvGrpSpPr>
        <p:grpSpPr>
          <a:xfrm>
            <a:off x="260332" y="6505634"/>
            <a:ext cx="8704146" cy="307742"/>
            <a:chOff x="1923" y="6519738"/>
            <a:chExt cx="9088380" cy="279858"/>
          </a:xfrm>
        </p:grpSpPr>
        <p:sp>
          <p:nvSpPr>
            <p:cNvPr id="18" name="Text Box 14">
              <a:extLst>
                <a:ext uri="{FF2B5EF4-FFF2-40B4-BE49-F238E27FC236}">
                  <a16:creationId xmlns:a16="http://schemas.microsoft.com/office/drawing/2014/main" id="{1B07C9B1-3754-8D71-9FB0-D527C254FE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84425" y="6525344"/>
              <a:ext cx="205878" cy="274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fld id="{206F41FC-E341-421B-B1FC-5412B2ACDC05}" type="slidenum">
                <a:rPr lang="en-US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pPr algn="ctr" eaLnBrk="1" hangingPunct="1"/>
                <a:t>17</a:t>
              </a:fld>
              <a:endParaRPr lang="en-US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19" name="Text Box 14">
              <a:extLst>
                <a:ext uri="{FF2B5EF4-FFF2-40B4-BE49-F238E27FC236}">
                  <a16:creationId xmlns:a16="http://schemas.microsoft.com/office/drawing/2014/main" id="{60CBD638-A9BD-5FBF-6D47-F13B37E88C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3" y="6519738"/>
              <a:ext cx="1212403" cy="274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r>
                <a:rPr lang="en-US" dirty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Marcello Abbrescia </a:t>
              </a:r>
            </a:p>
          </p:txBody>
        </p:sp>
      </p:grpSp>
      <p:sp>
        <p:nvSpPr>
          <p:cNvPr id="20" name="Text Box 14">
            <a:extLst>
              <a:ext uri="{FF2B5EF4-FFF2-40B4-BE49-F238E27FC236}">
                <a16:creationId xmlns:a16="http://schemas.microsoft.com/office/drawing/2014/main" id="{8C7DA9DA-2C6B-3B46-1C49-11D0DA5092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0464" y="6505599"/>
            <a:ext cx="217687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RPC 2026</a:t>
            </a: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23BCBECB-66AE-0A92-F077-4814190883B0}"/>
              </a:ext>
            </a:extLst>
          </p:cNvPr>
          <p:cNvSpPr txBox="1">
            <a:spLocks/>
          </p:cNvSpPr>
          <p:nvPr/>
        </p:nvSpPr>
        <p:spPr>
          <a:xfrm>
            <a:off x="8615465" y="6512930"/>
            <a:ext cx="504056" cy="300446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ZoneTexte 22">
            <a:extLst>
              <a:ext uri="{FF2B5EF4-FFF2-40B4-BE49-F238E27FC236}">
                <a16:creationId xmlns:a16="http://schemas.microsoft.com/office/drawing/2014/main" id="{C180F166-856F-D4EB-60A9-2F0B1AB30035}"/>
              </a:ext>
            </a:extLst>
          </p:cNvPr>
          <p:cNvSpPr txBox="1"/>
          <p:nvPr/>
        </p:nvSpPr>
        <p:spPr>
          <a:xfrm>
            <a:off x="3162978" y="1225337"/>
            <a:ext cx="54809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  <a:latin typeface="ArialMT"/>
              </a:rPr>
              <a:t>18 contributions covering different electronics topics</a:t>
            </a:r>
            <a:endParaRPr lang="fr-FR" i="1" dirty="0">
              <a:solidFill>
                <a:srgbClr val="FF0000"/>
              </a:solidFill>
              <a:latin typeface="ArialMT"/>
            </a:endParaRPr>
          </a:p>
        </p:txBody>
      </p:sp>
      <p:pic>
        <p:nvPicPr>
          <p:cNvPr id="8" name="Image 8">
            <a:extLst>
              <a:ext uri="{FF2B5EF4-FFF2-40B4-BE49-F238E27FC236}">
                <a16:creationId xmlns:a16="http://schemas.microsoft.com/office/drawing/2014/main" id="{FFED5E89-774A-FF4B-7F61-831DAD3B3B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61" y="1701636"/>
            <a:ext cx="2934586" cy="1679583"/>
          </a:xfrm>
          <a:prstGeom prst="rect">
            <a:avLst/>
          </a:prstGeom>
        </p:spPr>
      </p:pic>
      <p:pic>
        <p:nvPicPr>
          <p:cNvPr id="14" name="Image 10">
            <a:extLst>
              <a:ext uri="{FF2B5EF4-FFF2-40B4-BE49-F238E27FC236}">
                <a16:creationId xmlns:a16="http://schemas.microsoft.com/office/drawing/2014/main" id="{AF89DB8D-CBB4-9813-6FC6-244C9498D3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8782" y="1701636"/>
            <a:ext cx="2997594" cy="1616491"/>
          </a:xfrm>
          <a:prstGeom prst="rect">
            <a:avLst/>
          </a:prstGeom>
        </p:spPr>
      </p:pic>
      <p:pic>
        <p:nvPicPr>
          <p:cNvPr id="16" name="Image 11">
            <a:extLst>
              <a:ext uri="{FF2B5EF4-FFF2-40B4-BE49-F238E27FC236}">
                <a16:creationId xmlns:a16="http://schemas.microsoft.com/office/drawing/2014/main" id="{A4F80256-31AF-B227-911F-2D045DE87F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5259" y="1739600"/>
            <a:ext cx="2704870" cy="1616491"/>
          </a:xfrm>
          <a:prstGeom prst="rect">
            <a:avLst/>
          </a:prstGeom>
        </p:spPr>
      </p:pic>
      <p:pic>
        <p:nvPicPr>
          <p:cNvPr id="23" name="Image 12">
            <a:extLst>
              <a:ext uri="{FF2B5EF4-FFF2-40B4-BE49-F238E27FC236}">
                <a16:creationId xmlns:a16="http://schemas.microsoft.com/office/drawing/2014/main" id="{2E365EE0-873B-0CDB-8C09-9AE09DD5D8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061" y="3491272"/>
            <a:ext cx="2934586" cy="1554686"/>
          </a:xfrm>
          <a:prstGeom prst="rect">
            <a:avLst/>
          </a:prstGeom>
        </p:spPr>
      </p:pic>
      <p:pic>
        <p:nvPicPr>
          <p:cNvPr id="25" name="Image 13">
            <a:extLst>
              <a:ext uri="{FF2B5EF4-FFF2-40B4-BE49-F238E27FC236}">
                <a16:creationId xmlns:a16="http://schemas.microsoft.com/office/drawing/2014/main" id="{96D66357-EE30-DF68-0D9A-DB80D49BA2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03288" y="3491272"/>
            <a:ext cx="2995494" cy="1555353"/>
          </a:xfrm>
          <a:prstGeom prst="rect">
            <a:avLst/>
          </a:prstGeom>
        </p:spPr>
      </p:pic>
      <p:pic>
        <p:nvPicPr>
          <p:cNvPr id="27" name="Image 14">
            <a:extLst>
              <a:ext uri="{FF2B5EF4-FFF2-40B4-BE49-F238E27FC236}">
                <a16:creationId xmlns:a16="http://schemas.microsoft.com/office/drawing/2014/main" id="{EF4C707F-8504-1592-7321-CCF5A89FF8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1175" y="3450466"/>
            <a:ext cx="2985201" cy="1636298"/>
          </a:xfrm>
          <a:prstGeom prst="rect">
            <a:avLst/>
          </a:prstGeom>
        </p:spPr>
      </p:pic>
      <p:pic>
        <p:nvPicPr>
          <p:cNvPr id="31" name="Image 16">
            <a:extLst>
              <a:ext uri="{FF2B5EF4-FFF2-40B4-BE49-F238E27FC236}">
                <a16:creationId xmlns:a16="http://schemas.microsoft.com/office/drawing/2014/main" id="{93AEA329-5FFD-51B4-452E-4CCC08477AA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531" y="5049681"/>
            <a:ext cx="3019646" cy="1633268"/>
          </a:xfrm>
          <a:prstGeom prst="rect">
            <a:avLst/>
          </a:prstGeom>
        </p:spPr>
      </p:pic>
      <p:pic>
        <p:nvPicPr>
          <p:cNvPr id="33" name="Image 17">
            <a:extLst>
              <a:ext uri="{FF2B5EF4-FFF2-40B4-BE49-F238E27FC236}">
                <a16:creationId xmlns:a16="http://schemas.microsoft.com/office/drawing/2014/main" id="{7676EE13-1093-01A6-F7F4-5FFEB81A493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88918" y="5153314"/>
            <a:ext cx="2946137" cy="1571121"/>
          </a:xfrm>
          <a:prstGeom prst="rect">
            <a:avLst/>
          </a:prstGeom>
        </p:spPr>
      </p:pic>
      <p:pic>
        <p:nvPicPr>
          <p:cNvPr id="35" name="Image 18">
            <a:extLst>
              <a:ext uri="{FF2B5EF4-FFF2-40B4-BE49-F238E27FC236}">
                <a16:creationId xmlns:a16="http://schemas.microsoft.com/office/drawing/2014/main" id="{47DD43DD-BAF6-5B20-608E-D647544B6A8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61796" y="5045958"/>
            <a:ext cx="2934580" cy="1637686"/>
          </a:xfrm>
          <a:prstGeom prst="rect">
            <a:avLst/>
          </a:prstGeom>
        </p:spPr>
      </p:pic>
      <p:pic>
        <p:nvPicPr>
          <p:cNvPr id="39" name="Image 20">
            <a:extLst>
              <a:ext uri="{FF2B5EF4-FFF2-40B4-BE49-F238E27FC236}">
                <a16:creationId xmlns:a16="http://schemas.microsoft.com/office/drawing/2014/main" id="{16686157-4D9A-9E50-F60E-7E764D73496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95292" y="5549050"/>
            <a:ext cx="3136631" cy="1282074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726CCADE-8D6A-9118-610A-AC640668FDE2}"/>
              </a:ext>
            </a:extLst>
          </p:cNvPr>
          <p:cNvSpPr txBox="1"/>
          <p:nvPr/>
        </p:nvSpPr>
        <p:spPr>
          <a:xfrm rot="19387699">
            <a:off x="5400583" y="5117456"/>
            <a:ext cx="3195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 err="1">
                <a:solidFill>
                  <a:srgbClr val="C00000"/>
                </a:solidFill>
                <a:latin typeface="ArialMT"/>
              </a:rPr>
              <a:t>Example</a:t>
            </a:r>
            <a:r>
              <a:rPr lang="it-IT" sz="2000" b="1" dirty="0">
                <a:solidFill>
                  <a:srgbClr val="C00000"/>
                </a:solidFill>
                <a:latin typeface="ArialMT"/>
              </a:rPr>
              <a:t> from WG5</a:t>
            </a:r>
          </a:p>
        </p:txBody>
      </p:sp>
      <p:sp>
        <p:nvSpPr>
          <p:cNvPr id="43" name="CasellaDiTesto 42">
            <a:extLst>
              <a:ext uri="{FF2B5EF4-FFF2-40B4-BE49-F238E27FC236}">
                <a16:creationId xmlns:a16="http://schemas.microsoft.com/office/drawing/2014/main" id="{EDA1DC53-A6A9-A50F-1F5F-8EC3E4F464DA}"/>
              </a:ext>
            </a:extLst>
          </p:cNvPr>
          <p:cNvSpPr txBox="1"/>
          <p:nvPr/>
        </p:nvSpPr>
        <p:spPr>
          <a:xfrm>
            <a:off x="2572043" y="1481708"/>
            <a:ext cx="6702986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700" i="1" dirty="0">
                <a:latin typeface="ArialMT"/>
              </a:rPr>
              <a:t>https://indico.cern.ch/event/1413681/sessions/546964/#20240619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17187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9DD59C-E22A-5D9E-8F6D-4BEC1F940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>
            <a:extLst>
              <a:ext uri="{FF2B5EF4-FFF2-40B4-BE49-F238E27FC236}">
                <a16:creationId xmlns:a16="http://schemas.microsoft.com/office/drawing/2014/main" id="{FC3BE0BE-4B15-2381-3AB0-07851CDC82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620688"/>
            <a:ext cx="8496300" cy="2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AutoShape 2" descr="Problem Detection in Agile – Rolling into Agile">
            <a:extLst>
              <a:ext uri="{FF2B5EF4-FFF2-40B4-BE49-F238E27FC236}">
                <a16:creationId xmlns:a16="http://schemas.microsoft.com/office/drawing/2014/main" id="{04D4120E-30DB-65D3-AE0A-3BAE4B553E5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2" name="AutoShape 4" descr="Problem Detection in Agile – Rolling into Agile">
            <a:extLst>
              <a:ext uri="{FF2B5EF4-FFF2-40B4-BE49-F238E27FC236}">
                <a16:creationId xmlns:a16="http://schemas.microsoft.com/office/drawing/2014/main" id="{E6E3A807-9575-28D2-2BB1-AB0AA1452F9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4" name="AutoShape 6" descr="Problem Detection in Agile – Rolling into Agile">
            <a:extLst>
              <a:ext uri="{FF2B5EF4-FFF2-40B4-BE49-F238E27FC236}">
                <a16:creationId xmlns:a16="http://schemas.microsoft.com/office/drawing/2014/main" id="{C74C66F4-C5E8-C7D8-0621-EABA9E0363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6" name="AutoShape 8" descr="Problem Detection in Agile – Rolling into Agile">
            <a:extLst>
              <a:ext uri="{FF2B5EF4-FFF2-40B4-BE49-F238E27FC236}">
                <a16:creationId xmlns:a16="http://schemas.microsoft.com/office/drawing/2014/main" id="{36D7B23F-2249-E360-8FF5-4FC7D93D694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8" name="AutoShape 10" descr="Problem Detection in Agile – Rolling into Agile">
            <a:extLst>
              <a:ext uri="{FF2B5EF4-FFF2-40B4-BE49-F238E27FC236}">
                <a16:creationId xmlns:a16="http://schemas.microsoft.com/office/drawing/2014/main" id="{38CC2CF4-06A9-A207-7FED-516D1F99912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0" name="AutoShape 12" descr="Problem Detection in Agile – Rolling into Agile">
            <a:extLst>
              <a:ext uri="{FF2B5EF4-FFF2-40B4-BE49-F238E27FC236}">
                <a16:creationId xmlns:a16="http://schemas.microsoft.com/office/drawing/2014/main" id="{12CC5262-C724-FF33-B8BA-B336BEA1379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3" name="AutoShape 15" descr="Problem Detection in Agile – Rolling into Agile">
            <a:extLst>
              <a:ext uri="{FF2B5EF4-FFF2-40B4-BE49-F238E27FC236}">
                <a16:creationId xmlns:a16="http://schemas.microsoft.com/office/drawing/2014/main" id="{0F3422E9-1041-61CB-1340-1D8DA48E954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5" name="AutoShape 17" descr="Problem Detection in Agile – Rolling into Agile">
            <a:extLst>
              <a:ext uri="{FF2B5EF4-FFF2-40B4-BE49-F238E27FC236}">
                <a16:creationId xmlns:a16="http://schemas.microsoft.com/office/drawing/2014/main" id="{4A11D912-22F7-7B5F-BBB9-3AFDD07F100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2" name="Titolo 11">
            <a:extLst>
              <a:ext uri="{FF2B5EF4-FFF2-40B4-BE49-F238E27FC236}">
                <a16:creationId xmlns:a16="http://schemas.microsoft.com/office/drawing/2014/main" id="{5328A1F8-20A9-F96E-03D7-0D8051F4D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 fontScale="9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it-IT" sz="4000" dirty="0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WG7: common test facilities</a:t>
            </a:r>
            <a:b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it-IT" dirty="0"/>
          </a:p>
        </p:txBody>
      </p:sp>
      <p:grpSp>
        <p:nvGrpSpPr>
          <p:cNvPr id="17" name="9 Grupo">
            <a:extLst>
              <a:ext uri="{FF2B5EF4-FFF2-40B4-BE49-F238E27FC236}">
                <a16:creationId xmlns:a16="http://schemas.microsoft.com/office/drawing/2014/main" id="{28655201-AC76-DEE4-E0C5-DB08F329A521}"/>
              </a:ext>
            </a:extLst>
          </p:cNvPr>
          <p:cNvGrpSpPr/>
          <p:nvPr/>
        </p:nvGrpSpPr>
        <p:grpSpPr>
          <a:xfrm>
            <a:off x="260332" y="6505634"/>
            <a:ext cx="8704146" cy="307742"/>
            <a:chOff x="1923" y="6519738"/>
            <a:chExt cx="9088380" cy="279858"/>
          </a:xfrm>
        </p:grpSpPr>
        <p:sp>
          <p:nvSpPr>
            <p:cNvPr id="18" name="Text Box 14">
              <a:extLst>
                <a:ext uri="{FF2B5EF4-FFF2-40B4-BE49-F238E27FC236}">
                  <a16:creationId xmlns:a16="http://schemas.microsoft.com/office/drawing/2014/main" id="{294D7508-4DE0-72E2-8976-0CA7FA5BB7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84425" y="6525344"/>
              <a:ext cx="205878" cy="274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fld id="{206F41FC-E341-421B-B1FC-5412B2ACDC05}" type="slidenum">
                <a:rPr lang="en-US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pPr algn="ctr" eaLnBrk="1" hangingPunct="1"/>
                <a:t>18</a:t>
              </a:fld>
              <a:endParaRPr lang="en-US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19" name="Text Box 14">
              <a:extLst>
                <a:ext uri="{FF2B5EF4-FFF2-40B4-BE49-F238E27FC236}">
                  <a16:creationId xmlns:a16="http://schemas.microsoft.com/office/drawing/2014/main" id="{8F77FAC4-8151-C48C-AEE0-6B54FB529C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3" y="6519738"/>
              <a:ext cx="1212403" cy="274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r>
                <a:rPr lang="en-US" dirty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Marcello Abbrescia </a:t>
              </a:r>
            </a:p>
          </p:txBody>
        </p:sp>
      </p:grpSp>
      <p:sp>
        <p:nvSpPr>
          <p:cNvPr id="20" name="Text Box 14">
            <a:extLst>
              <a:ext uri="{FF2B5EF4-FFF2-40B4-BE49-F238E27FC236}">
                <a16:creationId xmlns:a16="http://schemas.microsoft.com/office/drawing/2014/main" id="{4EA1D387-BC9F-8B0C-EEB0-E729B0388A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0464" y="6505599"/>
            <a:ext cx="217687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RPC 2026</a:t>
            </a: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0FCCC4B7-6B6A-8443-BC74-BD6493A029CA}"/>
              </a:ext>
            </a:extLst>
          </p:cNvPr>
          <p:cNvSpPr txBox="1">
            <a:spLocks/>
          </p:cNvSpPr>
          <p:nvPr/>
        </p:nvSpPr>
        <p:spPr>
          <a:xfrm>
            <a:off x="8615465" y="6512930"/>
            <a:ext cx="504056" cy="300446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" name="Image 14">
            <a:extLst>
              <a:ext uri="{FF2B5EF4-FFF2-40B4-BE49-F238E27FC236}">
                <a16:creationId xmlns:a16="http://schemas.microsoft.com/office/drawing/2014/main" id="{C131BE6B-54A4-4A38-02AA-B978C84CCB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8661" y="844744"/>
            <a:ext cx="5909843" cy="2505425"/>
          </a:xfrm>
          <a:prstGeom prst="rect">
            <a:avLst/>
          </a:prstGeom>
        </p:spPr>
      </p:pic>
      <p:sp>
        <p:nvSpPr>
          <p:cNvPr id="5" name="TextBox 8">
            <a:extLst>
              <a:ext uri="{FF2B5EF4-FFF2-40B4-BE49-F238E27FC236}">
                <a16:creationId xmlns:a16="http://schemas.microsoft.com/office/drawing/2014/main" id="{188C2F8C-6B44-D5E0-C428-A6F6AB2109D9}"/>
              </a:ext>
            </a:extLst>
          </p:cNvPr>
          <p:cNvSpPr txBox="1"/>
          <p:nvPr/>
        </p:nvSpPr>
        <p:spPr>
          <a:xfrm>
            <a:off x="175731" y="764704"/>
            <a:ext cx="3138969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Common Laboratory: GDD (CERN, EP-DT-DD)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Common DRD1 Test Beam campaigns at EHN1/SPS Semi-permanent installation (H4): </a:t>
            </a:r>
          </a:p>
          <a:p>
            <a:r>
              <a:rPr lang="en-US" sz="1600" i="1" dirty="0">
                <a:solidFill>
                  <a:srgbClr val="66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600" b="1" i="1" dirty="0">
                <a:solidFill>
                  <a:srgbClr val="66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2024: 3 DRD1 test-beam campaigns (8/8/5 setups)</a:t>
            </a:r>
          </a:p>
          <a:p>
            <a:r>
              <a:rPr lang="en-US" sz="1600" i="1" dirty="0">
                <a:solidFill>
                  <a:srgbClr val="66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600" b="1" i="1" dirty="0">
                <a:solidFill>
                  <a:srgbClr val="66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2025: 2 DRD1 test-beam campaigns (13 /17 setups)</a:t>
            </a:r>
          </a:p>
          <a:p>
            <a:r>
              <a:rPr lang="en-US" sz="1600" b="1" i="1" dirty="0">
                <a:solidFill>
                  <a:srgbClr val="66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2026: 2 DRD1 test-beam campaigns </a:t>
            </a:r>
            <a:r>
              <a:rPr lang="en-US" sz="1600" b="1" i="1" dirty="0">
                <a:solidFill>
                  <a:srgbClr val="6633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(May &amp; July)</a:t>
            </a:r>
            <a:endParaRPr lang="en-US" sz="1600" b="1" i="1" dirty="0">
              <a:solidFill>
                <a:srgbClr val="66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11">
            <a:extLst>
              <a:ext uri="{FF2B5EF4-FFF2-40B4-BE49-F238E27FC236}">
                <a16:creationId xmlns:a16="http://schemas.microsoft.com/office/drawing/2014/main" id="{265E2E25-A15E-3571-544F-766575E5F6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7717" y="3518213"/>
            <a:ext cx="4785730" cy="2495043"/>
          </a:xfrm>
          <a:prstGeom prst="rect">
            <a:avLst/>
          </a:prstGeom>
        </p:spPr>
      </p:pic>
      <p:pic>
        <p:nvPicPr>
          <p:cNvPr id="11" name="Image 12">
            <a:extLst>
              <a:ext uri="{FF2B5EF4-FFF2-40B4-BE49-F238E27FC236}">
                <a16:creationId xmlns:a16="http://schemas.microsoft.com/office/drawing/2014/main" id="{144C8470-EE7F-459D-0275-E3A966AF8D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4202620"/>
            <a:ext cx="3997716" cy="1885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1587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76B7C4-AADA-7659-7D31-FA3BF4A41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>
            <a:extLst>
              <a:ext uri="{FF2B5EF4-FFF2-40B4-BE49-F238E27FC236}">
                <a16:creationId xmlns:a16="http://schemas.microsoft.com/office/drawing/2014/main" id="{15D3F0D5-F7B0-2572-E457-6DC9D356FA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764704"/>
            <a:ext cx="8496300" cy="2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AutoShape 2" descr="Problem Detection in Agile – Rolling into Agile">
            <a:extLst>
              <a:ext uri="{FF2B5EF4-FFF2-40B4-BE49-F238E27FC236}">
                <a16:creationId xmlns:a16="http://schemas.microsoft.com/office/drawing/2014/main" id="{F53BE1D7-E723-43ED-0C6B-11C39D0C10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2" name="AutoShape 4" descr="Problem Detection in Agile – Rolling into Agile">
            <a:extLst>
              <a:ext uri="{FF2B5EF4-FFF2-40B4-BE49-F238E27FC236}">
                <a16:creationId xmlns:a16="http://schemas.microsoft.com/office/drawing/2014/main" id="{323D872F-81ED-9557-BB2F-3FD8718F2B9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4" name="AutoShape 6" descr="Problem Detection in Agile – Rolling into Agile">
            <a:extLst>
              <a:ext uri="{FF2B5EF4-FFF2-40B4-BE49-F238E27FC236}">
                <a16:creationId xmlns:a16="http://schemas.microsoft.com/office/drawing/2014/main" id="{30397D6F-6804-852F-9188-5535B2C0D84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6" name="AutoShape 8" descr="Problem Detection in Agile – Rolling into Agile">
            <a:extLst>
              <a:ext uri="{FF2B5EF4-FFF2-40B4-BE49-F238E27FC236}">
                <a16:creationId xmlns:a16="http://schemas.microsoft.com/office/drawing/2014/main" id="{B65EFC91-E4C3-2368-F3CD-CB72E32ED6D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8" name="AutoShape 10" descr="Problem Detection in Agile – Rolling into Agile">
            <a:extLst>
              <a:ext uri="{FF2B5EF4-FFF2-40B4-BE49-F238E27FC236}">
                <a16:creationId xmlns:a16="http://schemas.microsoft.com/office/drawing/2014/main" id="{1B6BE364-6FDD-8B0D-2FD8-02B769FC171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0" name="AutoShape 12" descr="Problem Detection in Agile – Rolling into Agile">
            <a:extLst>
              <a:ext uri="{FF2B5EF4-FFF2-40B4-BE49-F238E27FC236}">
                <a16:creationId xmlns:a16="http://schemas.microsoft.com/office/drawing/2014/main" id="{7A9CBFEF-4D0D-55CB-41AA-AA8433F5E30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3" name="AutoShape 15" descr="Problem Detection in Agile – Rolling into Agile">
            <a:extLst>
              <a:ext uri="{FF2B5EF4-FFF2-40B4-BE49-F238E27FC236}">
                <a16:creationId xmlns:a16="http://schemas.microsoft.com/office/drawing/2014/main" id="{A4711354-0B8E-D2C7-D0EB-1209519BE8A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5" name="AutoShape 17" descr="Problem Detection in Agile – Rolling into Agile">
            <a:extLst>
              <a:ext uri="{FF2B5EF4-FFF2-40B4-BE49-F238E27FC236}">
                <a16:creationId xmlns:a16="http://schemas.microsoft.com/office/drawing/2014/main" id="{33AD3E04-6CF7-D698-9823-E728BE4784A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2" name="Titolo 11">
            <a:extLst>
              <a:ext uri="{FF2B5EF4-FFF2-40B4-BE49-F238E27FC236}">
                <a16:creationId xmlns:a16="http://schemas.microsoft.com/office/drawing/2014/main" id="{D00BFD21-EB43-2130-F1F8-DD0188D12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848" y="116632"/>
            <a:ext cx="8229600" cy="1143000"/>
          </a:xfrm>
        </p:spPr>
        <p:txBody>
          <a:bodyPr>
            <a:normAutofit fontScale="9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WG8: DRD1 </a:t>
            </a:r>
            <a:r>
              <a:rPr kumimoji="0" lang="it-IT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Communication</a:t>
            </a: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kumimoji="0" lang="it-IT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resources</a:t>
            </a:r>
            <a:b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it-IT" dirty="0"/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B6EBBBBE-B0C6-FE48-BAA5-92E2BDDD4B05}"/>
              </a:ext>
            </a:extLst>
          </p:cNvPr>
          <p:cNvSpPr txBox="1">
            <a:spLocks/>
          </p:cNvSpPr>
          <p:nvPr/>
        </p:nvSpPr>
        <p:spPr>
          <a:xfrm>
            <a:off x="8754976" y="4700819"/>
            <a:ext cx="266182" cy="31839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it-IT" smtClean="0"/>
              <a:pPr/>
              <a:t>19</a:t>
            </a:fld>
            <a:endParaRPr lang="it-IT"/>
          </a:p>
        </p:txBody>
      </p:sp>
      <p:grpSp>
        <p:nvGrpSpPr>
          <p:cNvPr id="3" name="Screenshot 2023-12-08 at 10.38.17.png">
            <a:extLst>
              <a:ext uri="{FF2B5EF4-FFF2-40B4-BE49-F238E27FC236}">
                <a16:creationId xmlns:a16="http://schemas.microsoft.com/office/drawing/2014/main" id="{3E2F15D1-BC9C-36E2-D671-62139EC37404}"/>
              </a:ext>
            </a:extLst>
          </p:cNvPr>
          <p:cNvGrpSpPr/>
          <p:nvPr/>
        </p:nvGrpSpPr>
        <p:grpSpPr>
          <a:xfrm>
            <a:off x="2683261" y="2508372"/>
            <a:ext cx="3902905" cy="2831020"/>
            <a:chOff x="0" y="0"/>
            <a:chExt cx="2978125" cy="2068627"/>
          </a:xfrm>
        </p:grpSpPr>
        <p:pic>
          <p:nvPicPr>
            <p:cNvPr id="5" name="Screenshot 2023-12-08 at 10.38.17.png" descr="Screenshot 2023-12-08 at 10.38.17.png">
              <a:extLst>
                <a:ext uri="{FF2B5EF4-FFF2-40B4-BE49-F238E27FC236}">
                  <a16:creationId xmlns:a16="http://schemas.microsoft.com/office/drawing/2014/main" id="{56FD35C0-26E7-D697-2CCE-FC4B9D94BA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3200" y="203200"/>
              <a:ext cx="2571726" cy="162412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7" name="Screenshot 2023-12-08 at 10.38.17.png" descr="Screenshot 2023-12-08 at 10.38.17.png">
              <a:extLst>
                <a:ext uri="{FF2B5EF4-FFF2-40B4-BE49-F238E27FC236}">
                  <a16:creationId xmlns:a16="http://schemas.microsoft.com/office/drawing/2014/main" id="{19BD8DB5-4FDB-61E8-C2B8-8F7ECBFD3CFB}"/>
                </a:ext>
              </a:extLst>
            </p:cNvPr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-1"/>
              <a:ext cx="2978126" cy="2068629"/>
            </a:xfrm>
            <a:prstGeom prst="rect">
              <a:avLst/>
            </a:prstGeom>
            <a:effectLst/>
          </p:spPr>
        </p:pic>
      </p:grpSp>
      <p:grpSp>
        <p:nvGrpSpPr>
          <p:cNvPr id="9" name="Screenshot 2024-11-11 at 13.27.31.png">
            <a:extLst>
              <a:ext uri="{FF2B5EF4-FFF2-40B4-BE49-F238E27FC236}">
                <a16:creationId xmlns:a16="http://schemas.microsoft.com/office/drawing/2014/main" id="{9C671874-F31D-F3AC-EFFD-9CE511F6AD8F}"/>
              </a:ext>
            </a:extLst>
          </p:cNvPr>
          <p:cNvGrpSpPr/>
          <p:nvPr/>
        </p:nvGrpSpPr>
        <p:grpSpPr>
          <a:xfrm>
            <a:off x="107504" y="2492896"/>
            <a:ext cx="2965441" cy="4105131"/>
            <a:chOff x="0" y="0"/>
            <a:chExt cx="2475776" cy="3157218"/>
          </a:xfrm>
        </p:grpSpPr>
        <p:pic>
          <p:nvPicPr>
            <p:cNvPr id="10" name="Screenshot 2024-11-11 at 13.27.31.png" descr="Screenshot 2024-11-11 at 13.27.31.png">
              <a:extLst>
                <a:ext uri="{FF2B5EF4-FFF2-40B4-BE49-F238E27FC236}">
                  <a16:creationId xmlns:a16="http://schemas.microsoft.com/office/drawing/2014/main" id="{ACA44A74-4EBF-70FF-5B71-0014BEA71BF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03200" y="203200"/>
              <a:ext cx="2069377" cy="2712719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1" name="Screenshot 2024-11-11 at 13.27.31.png" descr="Screenshot 2024-11-11 at 13.27.31.png">
              <a:extLst>
                <a:ext uri="{FF2B5EF4-FFF2-40B4-BE49-F238E27FC236}">
                  <a16:creationId xmlns:a16="http://schemas.microsoft.com/office/drawing/2014/main" id="{9395BBD3-BD16-57AA-592F-7EF651D158BF}"/>
                </a:ext>
              </a:extLst>
            </p:cNvPr>
            <p:cNvPicPr>
              <a:picLocks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1" y="0"/>
              <a:ext cx="2475778" cy="3157219"/>
            </a:xfrm>
            <a:prstGeom prst="rect">
              <a:avLst/>
            </a:prstGeom>
            <a:effectLst/>
          </p:spPr>
        </p:pic>
      </p:grpSp>
      <p:grpSp>
        <p:nvGrpSpPr>
          <p:cNvPr id="15" name="Screenshot 2024-11-11 at 13.28.13.png">
            <a:extLst>
              <a:ext uri="{FF2B5EF4-FFF2-40B4-BE49-F238E27FC236}">
                <a16:creationId xmlns:a16="http://schemas.microsoft.com/office/drawing/2014/main" id="{B0AA5789-CD41-9E74-2FCA-419543B975E7}"/>
              </a:ext>
            </a:extLst>
          </p:cNvPr>
          <p:cNvGrpSpPr/>
          <p:nvPr/>
        </p:nvGrpSpPr>
        <p:grpSpPr>
          <a:xfrm>
            <a:off x="2555776" y="4507452"/>
            <a:ext cx="2744244" cy="2222701"/>
            <a:chOff x="0" y="0"/>
            <a:chExt cx="2690523" cy="2068627"/>
          </a:xfrm>
        </p:grpSpPr>
        <p:pic>
          <p:nvPicPr>
            <p:cNvPr id="22" name="Screenshot 2024-11-11 at 13.28.13.png" descr="Screenshot 2024-11-11 at 13.28.13.png">
              <a:extLst>
                <a:ext uri="{FF2B5EF4-FFF2-40B4-BE49-F238E27FC236}">
                  <a16:creationId xmlns:a16="http://schemas.microsoft.com/office/drawing/2014/main" id="{7808378F-665C-42A4-52C1-F952AC4900E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03200" y="203200"/>
              <a:ext cx="2284124" cy="162412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4" name="Screenshot 2024-11-11 at 13.28.13.png" descr="Screenshot 2024-11-11 at 13.28.13.png">
              <a:extLst>
                <a:ext uri="{FF2B5EF4-FFF2-40B4-BE49-F238E27FC236}">
                  <a16:creationId xmlns:a16="http://schemas.microsoft.com/office/drawing/2014/main" id="{4CD9D951-453C-8B8E-A89A-84172057BCCE}"/>
                </a:ext>
              </a:extLst>
            </p:cNvPr>
            <p:cNvPicPr>
              <a:picLocks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0" y="-1"/>
              <a:ext cx="2690524" cy="2068629"/>
            </a:xfrm>
            <a:prstGeom prst="rect">
              <a:avLst/>
            </a:prstGeom>
            <a:effectLst/>
          </p:spPr>
        </p:pic>
      </p:grpSp>
      <p:sp>
        <p:nvSpPr>
          <p:cNvPr id="26" name="Google Shape;61;p14">
            <a:extLst>
              <a:ext uri="{FF2B5EF4-FFF2-40B4-BE49-F238E27FC236}">
                <a16:creationId xmlns:a16="http://schemas.microsoft.com/office/drawing/2014/main" id="{1075C93E-8328-39D4-3C46-26A82978F9BD}"/>
              </a:ext>
            </a:extLst>
          </p:cNvPr>
          <p:cNvSpPr txBox="1"/>
          <p:nvPr/>
        </p:nvSpPr>
        <p:spPr>
          <a:xfrm>
            <a:off x="165099" y="805339"/>
            <a:ext cx="3227817" cy="16176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4" tIns="91424" rIns="91424" bIns="91424">
            <a:noAutofit/>
          </a:bodyPr>
          <a:lstStyle/>
          <a:p>
            <a:pPr>
              <a:lnSpc>
                <a:spcPct val="120000"/>
              </a:lnSpc>
              <a:defRPr b="1"/>
            </a:pPr>
            <a:r>
              <a:rPr i="1" dirty="0">
                <a:solidFill>
                  <a:srgbClr val="FF0000"/>
                </a:solidFill>
                <a:latin typeface="ArialMT"/>
              </a:rPr>
              <a:t>DRD1 Bulletin</a:t>
            </a:r>
          </a:p>
          <a:p>
            <a:pPr>
              <a:lnSpc>
                <a:spcPct val="120000"/>
              </a:lnSpc>
            </a:pPr>
            <a:r>
              <a:rPr sz="1600" dirty="0">
                <a:solidFill>
                  <a:srgbClr val="0000CC"/>
                </a:solidFill>
                <a:latin typeface="ArialMT"/>
              </a:rPr>
              <a:t>Regular newsletter containing announcements, upcoming events, communications from WGs, job opportunities, etc.</a:t>
            </a:r>
          </a:p>
        </p:txBody>
      </p:sp>
      <p:sp>
        <p:nvSpPr>
          <p:cNvPr id="28" name="Google Shape;61;p14">
            <a:extLst>
              <a:ext uri="{FF2B5EF4-FFF2-40B4-BE49-F238E27FC236}">
                <a16:creationId xmlns:a16="http://schemas.microsoft.com/office/drawing/2014/main" id="{4D264BC8-C0B0-EE89-8E6E-8E1D4B7208AB}"/>
              </a:ext>
            </a:extLst>
          </p:cNvPr>
          <p:cNvSpPr txBox="1"/>
          <p:nvPr/>
        </p:nvSpPr>
        <p:spPr>
          <a:xfrm>
            <a:off x="3602663" y="843888"/>
            <a:ext cx="3330746" cy="18520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4" tIns="91424" rIns="91424" bIns="91424">
            <a:noAutofit/>
          </a:bodyPr>
          <a:lstStyle/>
          <a:p>
            <a:pPr>
              <a:lnSpc>
                <a:spcPct val="120000"/>
              </a:lnSpc>
              <a:defRPr b="1"/>
            </a:pPr>
            <a:r>
              <a:rPr i="1" dirty="0">
                <a:solidFill>
                  <a:srgbClr val="FF0000"/>
                </a:solidFill>
                <a:latin typeface="ArialMT"/>
              </a:rPr>
              <a:t>DRD1 Forum</a:t>
            </a:r>
          </a:p>
          <a:p>
            <a:pPr>
              <a:lnSpc>
                <a:spcPct val="120000"/>
              </a:lnSpc>
              <a:defRPr sz="1200"/>
            </a:pPr>
            <a:r>
              <a:rPr sz="1600" b="1" u="sng" dirty="0">
                <a:solidFill>
                  <a:srgbClr val="0000CC"/>
                </a:solidFill>
                <a:uFill>
                  <a:solidFill>
                    <a:schemeClr val="accent5"/>
                  </a:solidFill>
                </a:uFill>
                <a:latin typeface="ArialMT"/>
                <a:hlinkClick r:id="rId10"/>
              </a:rPr>
              <a:t>https://drd1-forum.web.cern.ch</a:t>
            </a:r>
          </a:p>
          <a:p>
            <a:pPr>
              <a:lnSpc>
                <a:spcPct val="120000"/>
              </a:lnSpc>
            </a:pPr>
            <a:r>
              <a:rPr sz="1600" dirty="0">
                <a:solidFill>
                  <a:srgbClr val="0000CC"/>
                </a:solidFill>
                <a:latin typeface="ArialMT"/>
              </a:rPr>
              <a:t>Exchange about common questions, used by multiple WGs e.g. for test beam preparation, simulation activities.</a:t>
            </a:r>
          </a:p>
        </p:txBody>
      </p:sp>
      <p:sp>
        <p:nvSpPr>
          <p:cNvPr id="29" name="Google Shape;61;p14">
            <a:extLst>
              <a:ext uri="{FF2B5EF4-FFF2-40B4-BE49-F238E27FC236}">
                <a16:creationId xmlns:a16="http://schemas.microsoft.com/office/drawing/2014/main" id="{0A04C0B9-B81C-8703-4307-0E678CD676C8}"/>
              </a:ext>
            </a:extLst>
          </p:cNvPr>
          <p:cNvSpPr txBox="1"/>
          <p:nvPr/>
        </p:nvSpPr>
        <p:spPr>
          <a:xfrm>
            <a:off x="6660232" y="1739371"/>
            <a:ext cx="2547493" cy="16176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4" tIns="91424" rIns="91424" bIns="91424">
            <a:noAutofit/>
          </a:bodyPr>
          <a:lstStyle/>
          <a:p>
            <a:pPr>
              <a:lnSpc>
                <a:spcPct val="120000"/>
              </a:lnSpc>
              <a:defRPr b="1"/>
            </a:pPr>
            <a:r>
              <a:rPr i="1" dirty="0">
                <a:solidFill>
                  <a:srgbClr val="FF0000"/>
                </a:solidFill>
                <a:latin typeface="ArialMT"/>
              </a:rPr>
              <a:t>DRD1 Website</a:t>
            </a:r>
            <a:endParaRPr lang="en-US" i="1" dirty="0">
              <a:solidFill>
                <a:srgbClr val="FF0000"/>
              </a:solidFill>
              <a:latin typeface="ArialMT"/>
            </a:endParaRPr>
          </a:p>
          <a:p>
            <a:pPr>
              <a:lnSpc>
                <a:spcPct val="120000"/>
              </a:lnSpc>
              <a:defRPr b="1"/>
            </a:pPr>
            <a:r>
              <a:rPr lang="fr-FR" sz="1600" dirty="0">
                <a:solidFill>
                  <a:srgbClr val="0000CC"/>
                </a:solidFill>
                <a:latin typeface="ArialMT"/>
              </a:rPr>
              <a:t>https://drd1.web.cern.ch </a:t>
            </a:r>
            <a:endParaRPr sz="1600" dirty="0">
              <a:solidFill>
                <a:srgbClr val="0000CC"/>
              </a:solidFill>
              <a:latin typeface="ArialMT"/>
            </a:endParaRPr>
          </a:p>
          <a:p>
            <a:pPr>
              <a:lnSpc>
                <a:spcPct val="120000"/>
              </a:lnSpc>
            </a:pPr>
            <a:r>
              <a:rPr sz="1600" dirty="0">
                <a:solidFill>
                  <a:srgbClr val="0000CC"/>
                </a:solidFill>
                <a:latin typeface="ArialMT"/>
              </a:rPr>
              <a:t>Updated lists of collaboration events, WG/WP descriptions and contacts, job opportunities in DRD1 institutes, training opportunities.</a:t>
            </a:r>
          </a:p>
        </p:txBody>
      </p:sp>
      <p:pic>
        <p:nvPicPr>
          <p:cNvPr id="34" name="Picture 6">
            <a:extLst>
              <a:ext uri="{FF2B5EF4-FFF2-40B4-BE49-F238E27FC236}">
                <a16:creationId xmlns:a16="http://schemas.microsoft.com/office/drawing/2014/main" id="{5E25543C-55BC-6DB5-4285-02664D94B34C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3931" t="5324" r="4831" b="13139"/>
          <a:stretch/>
        </p:blipFill>
        <p:spPr>
          <a:xfrm>
            <a:off x="5330837" y="4608723"/>
            <a:ext cx="3563970" cy="1791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77163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67E35B-B7C7-DF0E-832D-4C34D1318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>
            <a:extLst>
              <a:ext uri="{FF2B5EF4-FFF2-40B4-BE49-F238E27FC236}">
                <a16:creationId xmlns:a16="http://schemas.microsoft.com/office/drawing/2014/main" id="{29B0A940-043B-D961-0794-B9C64F2DB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620688"/>
            <a:ext cx="8496300" cy="2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AutoShape 2" descr="Problem Detection in Agile – Rolling into Agile">
            <a:extLst>
              <a:ext uri="{FF2B5EF4-FFF2-40B4-BE49-F238E27FC236}">
                <a16:creationId xmlns:a16="http://schemas.microsoft.com/office/drawing/2014/main" id="{39A784EE-C105-54C1-8BCF-F5B84C1D727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2" name="AutoShape 4" descr="Problem Detection in Agile – Rolling into Agile">
            <a:extLst>
              <a:ext uri="{FF2B5EF4-FFF2-40B4-BE49-F238E27FC236}">
                <a16:creationId xmlns:a16="http://schemas.microsoft.com/office/drawing/2014/main" id="{2B095DDC-490D-4C28-9747-C08ABB24EC4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4" name="AutoShape 6" descr="Problem Detection in Agile – Rolling into Agile">
            <a:extLst>
              <a:ext uri="{FF2B5EF4-FFF2-40B4-BE49-F238E27FC236}">
                <a16:creationId xmlns:a16="http://schemas.microsoft.com/office/drawing/2014/main" id="{33A587F1-970B-9FF0-5DAC-AC92D8C590E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6" name="AutoShape 8" descr="Problem Detection in Agile – Rolling into Agile">
            <a:extLst>
              <a:ext uri="{FF2B5EF4-FFF2-40B4-BE49-F238E27FC236}">
                <a16:creationId xmlns:a16="http://schemas.microsoft.com/office/drawing/2014/main" id="{6840857B-A752-86D5-4200-E771861C133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8" name="AutoShape 10" descr="Problem Detection in Agile – Rolling into Agile">
            <a:extLst>
              <a:ext uri="{FF2B5EF4-FFF2-40B4-BE49-F238E27FC236}">
                <a16:creationId xmlns:a16="http://schemas.microsoft.com/office/drawing/2014/main" id="{FE756D4D-6A61-32DA-289D-741C03ED01C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0" name="AutoShape 12" descr="Problem Detection in Agile – Rolling into Agile">
            <a:extLst>
              <a:ext uri="{FF2B5EF4-FFF2-40B4-BE49-F238E27FC236}">
                <a16:creationId xmlns:a16="http://schemas.microsoft.com/office/drawing/2014/main" id="{C733EEC8-C69E-B98A-14D2-505FC59AD9F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3" name="AutoShape 15" descr="Problem Detection in Agile – Rolling into Agile">
            <a:extLst>
              <a:ext uri="{FF2B5EF4-FFF2-40B4-BE49-F238E27FC236}">
                <a16:creationId xmlns:a16="http://schemas.microsoft.com/office/drawing/2014/main" id="{2B1B8825-7160-1839-0DB8-E322C5F0DB9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5" name="AutoShape 17" descr="Problem Detection in Agile – Rolling into Agile">
            <a:extLst>
              <a:ext uri="{FF2B5EF4-FFF2-40B4-BE49-F238E27FC236}">
                <a16:creationId xmlns:a16="http://schemas.microsoft.com/office/drawing/2014/main" id="{BEACE7D9-755A-F0CC-D9C9-5D190F572C3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2" name="Titolo 11">
            <a:extLst>
              <a:ext uri="{FF2B5EF4-FFF2-40B4-BE49-F238E27FC236}">
                <a16:creationId xmlns:a16="http://schemas.microsoft.com/office/drawing/2014/main" id="{E1F3900E-4A34-03C9-701E-843B36905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68" y="53752"/>
            <a:ext cx="8723312" cy="1143000"/>
          </a:xfrm>
        </p:spPr>
        <p:txBody>
          <a:bodyPr>
            <a:normAutofit fontScale="9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it-IT" sz="4000" dirty="0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Detectors for </a:t>
            </a:r>
            <a:r>
              <a:rPr lang="it-IT" sz="4000" dirty="0" err="1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all</a:t>
            </a:r>
            <a:r>
              <a:rPr lang="it-IT" sz="4000" dirty="0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seasons</a:t>
            </a:r>
            <a:b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it-IT" dirty="0"/>
          </a:p>
        </p:txBody>
      </p:sp>
      <p:grpSp>
        <p:nvGrpSpPr>
          <p:cNvPr id="17" name="9 Grupo">
            <a:extLst>
              <a:ext uri="{FF2B5EF4-FFF2-40B4-BE49-F238E27FC236}">
                <a16:creationId xmlns:a16="http://schemas.microsoft.com/office/drawing/2014/main" id="{C0DE4E72-0329-1B15-1177-A17FB99CC243}"/>
              </a:ext>
            </a:extLst>
          </p:cNvPr>
          <p:cNvGrpSpPr/>
          <p:nvPr/>
        </p:nvGrpSpPr>
        <p:grpSpPr>
          <a:xfrm>
            <a:off x="260332" y="6505634"/>
            <a:ext cx="8704146" cy="307742"/>
            <a:chOff x="1923" y="6519738"/>
            <a:chExt cx="9088380" cy="279858"/>
          </a:xfrm>
        </p:grpSpPr>
        <p:sp>
          <p:nvSpPr>
            <p:cNvPr id="18" name="Text Box 14">
              <a:extLst>
                <a:ext uri="{FF2B5EF4-FFF2-40B4-BE49-F238E27FC236}">
                  <a16:creationId xmlns:a16="http://schemas.microsoft.com/office/drawing/2014/main" id="{42061260-9558-E1E7-EB7B-4B6A3CEDEF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84425" y="6525344"/>
              <a:ext cx="205878" cy="274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fld id="{206F41FC-E341-421B-B1FC-5412B2ACDC05}" type="slidenum">
                <a:rPr lang="en-US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pPr algn="ctr" eaLnBrk="1" hangingPunct="1"/>
                <a:t>2</a:t>
              </a:fld>
              <a:endParaRPr lang="en-US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19" name="Text Box 14">
              <a:extLst>
                <a:ext uri="{FF2B5EF4-FFF2-40B4-BE49-F238E27FC236}">
                  <a16:creationId xmlns:a16="http://schemas.microsoft.com/office/drawing/2014/main" id="{F1B84477-0F68-182A-9FA5-7EF6AE7714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3" y="6519738"/>
              <a:ext cx="1212403" cy="274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r>
                <a:rPr lang="en-US" dirty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Marcello Abbrescia </a:t>
              </a:r>
            </a:p>
          </p:txBody>
        </p:sp>
      </p:grpSp>
      <p:sp>
        <p:nvSpPr>
          <p:cNvPr id="20" name="Text Box 14">
            <a:extLst>
              <a:ext uri="{FF2B5EF4-FFF2-40B4-BE49-F238E27FC236}">
                <a16:creationId xmlns:a16="http://schemas.microsoft.com/office/drawing/2014/main" id="{05E8D9DF-6E94-F98C-D1B4-FF7C211740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0464" y="6505599"/>
            <a:ext cx="217687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RPC 2026</a:t>
            </a: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C6762998-EF4E-F19C-56B0-4B6E214B935A}"/>
              </a:ext>
            </a:extLst>
          </p:cNvPr>
          <p:cNvSpPr txBox="1">
            <a:spLocks/>
          </p:cNvSpPr>
          <p:nvPr/>
        </p:nvSpPr>
        <p:spPr>
          <a:xfrm>
            <a:off x="8615465" y="6512930"/>
            <a:ext cx="504056" cy="300446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638163A8-C3E6-CF9E-B0D4-1AB59D4ADD02}"/>
              </a:ext>
            </a:extLst>
          </p:cNvPr>
          <p:cNvSpPr txBox="1"/>
          <p:nvPr/>
        </p:nvSpPr>
        <p:spPr>
          <a:xfrm>
            <a:off x="611560" y="901670"/>
            <a:ext cx="7488510" cy="87203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dirty="0" err="1">
                <a:latin typeface="ArialMT"/>
              </a:rPr>
              <a:t>Phasing</a:t>
            </a:r>
            <a:r>
              <a:rPr lang="it-IT" dirty="0">
                <a:latin typeface="ArialMT"/>
              </a:rPr>
              <a:t> out of </a:t>
            </a:r>
            <a:r>
              <a:rPr lang="it-IT" dirty="0" err="1">
                <a:latin typeface="ArialMT"/>
              </a:rPr>
              <a:t>gaseous</a:t>
            </a:r>
            <a:r>
              <a:rPr lang="it-IT" dirty="0">
                <a:latin typeface="ArialMT"/>
              </a:rPr>
              <a:t> detectors </a:t>
            </a:r>
            <a:r>
              <a:rPr lang="it-IT" dirty="0" err="1">
                <a:latin typeface="ArialMT"/>
              </a:rPr>
              <a:t>has</a:t>
            </a:r>
            <a:r>
              <a:rPr lang="it-IT" dirty="0">
                <a:latin typeface="ArialMT"/>
              </a:rPr>
              <a:t> </a:t>
            </a:r>
            <a:r>
              <a:rPr lang="it-IT" dirty="0" err="1">
                <a:latin typeface="ArialMT"/>
              </a:rPr>
              <a:t>been</a:t>
            </a:r>
            <a:r>
              <a:rPr lang="it-IT" dirty="0">
                <a:latin typeface="ArialMT"/>
              </a:rPr>
              <a:t> </a:t>
            </a:r>
            <a:r>
              <a:rPr lang="it-IT" dirty="0" err="1">
                <a:latin typeface="ArialMT"/>
              </a:rPr>
              <a:t>predicted</a:t>
            </a:r>
            <a:r>
              <a:rPr lang="it-IT" dirty="0">
                <a:latin typeface="ArialMT"/>
              </a:rPr>
              <a:t> </a:t>
            </a:r>
            <a:r>
              <a:rPr lang="it-IT" dirty="0" err="1">
                <a:latin typeface="ArialMT"/>
              </a:rPr>
              <a:t>many</a:t>
            </a:r>
            <a:r>
              <a:rPr lang="it-IT" dirty="0">
                <a:latin typeface="ArialMT"/>
              </a:rPr>
              <a:t> times: </a:t>
            </a:r>
          </a:p>
          <a:p>
            <a:pPr algn="ctr">
              <a:lnSpc>
                <a:spcPct val="150000"/>
              </a:lnSpc>
            </a:pPr>
            <a:r>
              <a:rPr lang="it-IT" b="1" dirty="0">
                <a:solidFill>
                  <a:srgbClr val="C00000"/>
                </a:solidFill>
                <a:latin typeface="ArialMT"/>
              </a:rPr>
              <a:t>Many times </a:t>
            </a:r>
            <a:r>
              <a:rPr lang="it-IT" b="1" dirty="0" err="1">
                <a:solidFill>
                  <a:srgbClr val="C00000"/>
                </a:solidFill>
                <a:latin typeface="ArialMT"/>
              </a:rPr>
              <a:t>this</a:t>
            </a:r>
            <a:r>
              <a:rPr lang="it-IT" b="1" dirty="0">
                <a:solidFill>
                  <a:srgbClr val="C00000"/>
                </a:solidFill>
                <a:latin typeface="ArialMT"/>
              </a:rPr>
              <a:t> </a:t>
            </a:r>
            <a:r>
              <a:rPr lang="it-IT" b="1" dirty="0" err="1">
                <a:solidFill>
                  <a:srgbClr val="C00000"/>
                </a:solidFill>
                <a:latin typeface="ArialMT"/>
              </a:rPr>
              <a:t>prediction</a:t>
            </a:r>
            <a:r>
              <a:rPr lang="it-IT" b="1" dirty="0">
                <a:solidFill>
                  <a:srgbClr val="C00000"/>
                </a:solidFill>
                <a:latin typeface="ArialMT"/>
              </a:rPr>
              <a:t> </a:t>
            </a:r>
            <a:r>
              <a:rPr lang="it-IT" b="1" dirty="0" err="1">
                <a:solidFill>
                  <a:srgbClr val="C00000"/>
                </a:solidFill>
                <a:latin typeface="ArialMT"/>
              </a:rPr>
              <a:t>was</a:t>
            </a:r>
            <a:r>
              <a:rPr lang="it-IT" b="1" dirty="0">
                <a:solidFill>
                  <a:srgbClr val="C00000"/>
                </a:solidFill>
                <a:latin typeface="ArialMT"/>
              </a:rPr>
              <a:t> </a:t>
            </a:r>
            <a:r>
              <a:rPr lang="it-IT" b="1" dirty="0" err="1">
                <a:solidFill>
                  <a:srgbClr val="C00000"/>
                </a:solidFill>
                <a:latin typeface="ArialMT"/>
              </a:rPr>
              <a:t>proved</a:t>
            </a:r>
            <a:r>
              <a:rPr lang="it-IT" b="1" dirty="0">
                <a:solidFill>
                  <a:srgbClr val="C00000"/>
                </a:solidFill>
                <a:latin typeface="ArialMT"/>
              </a:rPr>
              <a:t> to be </a:t>
            </a:r>
            <a:r>
              <a:rPr lang="it-IT" b="1" dirty="0" err="1">
                <a:solidFill>
                  <a:srgbClr val="C00000"/>
                </a:solidFill>
                <a:latin typeface="ArialMT"/>
              </a:rPr>
              <a:t>wrong</a:t>
            </a:r>
            <a:r>
              <a:rPr lang="it-IT" b="1" dirty="0">
                <a:solidFill>
                  <a:srgbClr val="C00000"/>
                </a:solidFill>
                <a:latin typeface="ArialMT"/>
              </a:rPr>
              <a:t>!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C0909F25-15E6-DCAE-ABEA-E5AE87663C8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862" b="3278"/>
          <a:stretch>
            <a:fillRect/>
          </a:stretch>
        </p:blipFill>
        <p:spPr>
          <a:xfrm>
            <a:off x="71675" y="4077072"/>
            <a:ext cx="9036829" cy="2664296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EB92986D-7992-87E1-E0F0-758BA1528667}"/>
              </a:ext>
            </a:extLst>
          </p:cNvPr>
          <p:cNvSpPr txBox="1"/>
          <p:nvPr/>
        </p:nvSpPr>
        <p:spPr>
          <a:xfrm>
            <a:off x="323528" y="1916832"/>
            <a:ext cx="85689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ArialMT"/>
              </a:rPr>
              <a:t>Thanks to </a:t>
            </a:r>
            <a:r>
              <a:rPr lang="it-IT" dirty="0" err="1">
                <a:solidFill>
                  <a:srgbClr val="1B416F"/>
                </a:solidFill>
                <a:latin typeface="ArialMT"/>
              </a:rPr>
              <a:t>their</a:t>
            </a:r>
            <a:r>
              <a:rPr lang="it-IT" dirty="0">
                <a:solidFill>
                  <a:srgbClr val="1B416F"/>
                </a:solidFill>
                <a:latin typeface="ArialMT"/>
              </a:rPr>
              <a:t> </a:t>
            </a:r>
            <a:r>
              <a:rPr lang="it-IT" dirty="0" err="1">
                <a:solidFill>
                  <a:srgbClr val="1B416F"/>
                </a:solidFill>
                <a:latin typeface="ArialMT"/>
              </a:rPr>
              <a:t>versatility</a:t>
            </a:r>
            <a:r>
              <a:rPr lang="it-IT" dirty="0">
                <a:latin typeface="ArialMT"/>
              </a:rPr>
              <a:t>, </a:t>
            </a:r>
            <a:r>
              <a:rPr lang="it-IT" dirty="0" err="1">
                <a:latin typeface="ArialMT"/>
              </a:rPr>
              <a:t>their</a:t>
            </a:r>
            <a:r>
              <a:rPr lang="it-IT" dirty="0">
                <a:latin typeface="ArialMT"/>
              </a:rPr>
              <a:t> </a:t>
            </a:r>
            <a:r>
              <a:rPr lang="it-IT" dirty="0" err="1">
                <a:latin typeface="ArialMT"/>
              </a:rPr>
              <a:t>possibility</a:t>
            </a:r>
            <a:r>
              <a:rPr lang="it-IT" dirty="0">
                <a:latin typeface="ArialMT"/>
              </a:rPr>
              <a:t> to provide </a:t>
            </a:r>
            <a:r>
              <a:rPr lang="it-IT" b="1" dirty="0">
                <a:solidFill>
                  <a:srgbClr val="1B416F"/>
                </a:solidFill>
                <a:latin typeface="ArialMT"/>
              </a:rPr>
              <a:t>sub-mm </a:t>
            </a:r>
            <a:r>
              <a:rPr lang="it-IT" b="1" dirty="0" err="1">
                <a:solidFill>
                  <a:srgbClr val="1B416F"/>
                </a:solidFill>
                <a:latin typeface="ArialMT"/>
              </a:rPr>
              <a:t>spatial</a:t>
            </a:r>
            <a:r>
              <a:rPr lang="it-IT" b="1" dirty="0">
                <a:solidFill>
                  <a:srgbClr val="1B416F"/>
                </a:solidFill>
                <a:latin typeface="ArialMT"/>
              </a:rPr>
              <a:t> </a:t>
            </a:r>
            <a:r>
              <a:rPr lang="it-IT" b="1" dirty="0" err="1">
                <a:solidFill>
                  <a:srgbClr val="1B416F"/>
                </a:solidFill>
                <a:latin typeface="ArialMT"/>
              </a:rPr>
              <a:t>resolution</a:t>
            </a:r>
            <a:r>
              <a:rPr lang="it-IT" dirty="0">
                <a:latin typeface="ArialMT"/>
              </a:rPr>
              <a:t>, and </a:t>
            </a:r>
            <a:r>
              <a:rPr lang="it-IT" b="1" dirty="0" err="1">
                <a:solidFill>
                  <a:srgbClr val="1B416F"/>
                </a:solidFill>
                <a:latin typeface="ArialMT"/>
              </a:rPr>
              <a:t>tens</a:t>
            </a:r>
            <a:r>
              <a:rPr lang="it-IT" b="1" dirty="0">
                <a:solidFill>
                  <a:srgbClr val="1B416F"/>
                </a:solidFill>
                <a:latin typeface="ArialMT"/>
              </a:rPr>
              <a:t> of </a:t>
            </a:r>
            <a:r>
              <a:rPr lang="it-IT" b="1" dirty="0" err="1">
                <a:solidFill>
                  <a:srgbClr val="1B416F"/>
                </a:solidFill>
                <a:latin typeface="ArialMT"/>
              </a:rPr>
              <a:t>ps</a:t>
            </a:r>
            <a:r>
              <a:rPr lang="it-IT" b="1" dirty="0">
                <a:solidFill>
                  <a:srgbClr val="1B416F"/>
                </a:solidFill>
                <a:latin typeface="ArialMT"/>
              </a:rPr>
              <a:t> timing </a:t>
            </a:r>
            <a:r>
              <a:rPr lang="it-IT" b="1" dirty="0" err="1">
                <a:solidFill>
                  <a:srgbClr val="1B416F"/>
                </a:solidFill>
                <a:latin typeface="ArialMT"/>
              </a:rPr>
              <a:t>resolution</a:t>
            </a:r>
            <a:r>
              <a:rPr lang="it-IT" dirty="0">
                <a:latin typeface="ArialMT"/>
              </a:rPr>
              <a:t> over </a:t>
            </a:r>
            <a:r>
              <a:rPr lang="it-IT" dirty="0" err="1">
                <a:latin typeface="ArialMT"/>
              </a:rPr>
              <a:t>surfaces</a:t>
            </a:r>
            <a:r>
              <a:rPr lang="it-IT" dirty="0">
                <a:latin typeface="ArialMT"/>
              </a:rPr>
              <a:t> of the </a:t>
            </a:r>
            <a:r>
              <a:rPr lang="it-IT" dirty="0" err="1">
                <a:latin typeface="ArialMT"/>
              </a:rPr>
              <a:t>several</a:t>
            </a:r>
            <a:r>
              <a:rPr lang="it-IT" dirty="0">
                <a:latin typeface="ArialMT"/>
              </a:rPr>
              <a:t> </a:t>
            </a:r>
            <a:r>
              <a:rPr lang="it-IT" dirty="0" err="1">
                <a:latin typeface="ArialMT"/>
              </a:rPr>
              <a:t>hundred</a:t>
            </a:r>
            <a:r>
              <a:rPr lang="it-IT" dirty="0">
                <a:latin typeface="ArialMT"/>
              </a:rPr>
              <a:t> of </a:t>
            </a:r>
            <a:r>
              <a:rPr lang="it-IT" dirty="0" err="1">
                <a:latin typeface="ArialMT"/>
              </a:rPr>
              <a:t>square</a:t>
            </a:r>
            <a:r>
              <a:rPr lang="it-IT" dirty="0">
                <a:latin typeface="ArialMT"/>
              </a:rPr>
              <a:t> </a:t>
            </a:r>
            <a:r>
              <a:rPr lang="it-IT" dirty="0" err="1">
                <a:latin typeface="ArialMT"/>
              </a:rPr>
              <a:t>meters</a:t>
            </a:r>
            <a:r>
              <a:rPr lang="it-IT" dirty="0">
                <a:latin typeface="ArialMT"/>
              </a:rPr>
              <a:t> and more, </a:t>
            </a:r>
            <a:r>
              <a:rPr lang="it-IT" dirty="0" err="1">
                <a:solidFill>
                  <a:srgbClr val="C00000"/>
                </a:solidFill>
                <a:latin typeface="ArialMT"/>
              </a:rPr>
              <a:t>they</a:t>
            </a:r>
            <a:r>
              <a:rPr lang="it-IT" dirty="0">
                <a:solidFill>
                  <a:srgbClr val="C00000"/>
                </a:solidFill>
                <a:latin typeface="ArialMT"/>
              </a:rPr>
              <a:t> are an </a:t>
            </a:r>
            <a:r>
              <a:rPr lang="it-IT" dirty="0" err="1">
                <a:solidFill>
                  <a:srgbClr val="C00000"/>
                </a:solidFill>
                <a:latin typeface="ArialMT"/>
              </a:rPr>
              <a:t>essential</a:t>
            </a:r>
            <a:r>
              <a:rPr lang="it-IT" dirty="0">
                <a:solidFill>
                  <a:srgbClr val="C00000"/>
                </a:solidFill>
                <a:latin typeface="ArialMT"/>
              </a:rPr>
              <a:t> component of the </a:t>
            </a:r>
            <a:r>
              <a:rPr lang="it-IT" dirty="0" err="1">
                <a:solidFill>
                  <a:srgbClr val="C00000"/>
                </a:solidFill>
                <a:latin typeface="ArialMT"/>
              </a:rPr>
              <a:t>present</a:t>
            </a:r>
            <a:r>
              <a:rPr lang="it-IT" dirty="0">
                <a:solidFill>
                  <a:srgbClr val="C00000"/>
                </a:solidFill>
                <a:latin typeface="ArialMT"/>
              </a:rPr>
              <a:t> of future </a:t>
            </a:r>
            <a:r>
              <a:rPr lang="it-IT" dirty="0" err="1">
                <a:solidFill>
                  <a:srgbClr val="C00000"/>
                </a:solidFill>
                <a:latin typeface="ArialMT"/>
              </a:rPr>
              <a:t>particle</a:t>
            </a:r>
            <a:r>
              <a:rPr lang="it-IT" dirty="0">
                <a:solidFill>
                  <a:srgbClr val="C00000"/>
                </a:solidFill>
                <a:latin typeface="ArialMT"/>
              </a:rPr>
              <a:t> </a:t>
            </a:r>
            <a:r>
              <a:rPr lang="it-IT" dirty="0" err="1">
                <a:solidFill>
                  <a:srgbClr val="C00000"/>
                </a:solidFill>
                <a:latin typeface="ArialMT"/>
              </a:rPr>
              <a:t>physics</a:t>
            </a:r>
            <a:r>
              <a:rPr lang="it-IT" dirty="0">
                <a:solidFill>
                  <a:srgbClr val="C00000"/>
                </a:solidFill>
                <a:latin typeface="ArialMT"/>
              </a:rPr>
              <a:t> </a:t>
            </a:r>
            <a:r>
              <a:rPr lang="it-IT" dirty="0" err="1">
                <a:solidFill>
                  <a:srgbClr val="C00000"/>
                </a:solidFill>
                <a:latin typeface="ArialMT"/>
              </a:rPr>
              <a:t>experiments</a:t>
            </a:r>
            <a:r>
              <a:rPr lang="it-IT" dirty="0">
                <a:latin typeface="ArialMT"/>
              </a:rPr>
              <a:t>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dirty="0">
                <a:latin typeface="ArialMT"/>
              </a:rPr>
              <a:t>Thanks to </a:t>
            </a:r>
            <a:r>
              <a:rPr lang="it-IT" dirty="0" err="1">
                <a:latin typeface="ArialMT"/>
              </a:rPr>
              <a:t>their</a:t>
            </a:r>
            <a:r>
              <a:rPr lang="it-IT" dirty="0">
                <a:latin typeface="ArialMT"/>
              </a:rPr>
              <a:t> </a:t>
            </a:r>
            <a:r>
              <a:rPr lang="it-IT" dirty="0" err="1">
                <a:latin typeface="ArialMT"/>
              </a:rPr>
              <a:t>simplicity</a:t>
            </a:r>
            <a:r>
              <a:rPr lang="it-IT" dirty="0">
                <a:latin typeface="ArialMT"/>
              </a:rPr>
              <a:t>, </a:t>
            </a:r>
            <a:r>
              <a:rPr lang="it-IT" dirty="0" err="1">
                <a:latin typeface="ArialMT"/>
              </a:rPr>
              <a:t>they</a:t>
            </a:r>
            <a:r>
              <a:rPr lang="it-IT" dirty="0">
                <a:latin typeface="ArialMT"/>
              </a:rPr>
              <a:t> </a:t>
            </a:r>
            <a:r>
              <a:rPr lang="it-IT" dirty="0" err="1">
                <a:latin typeface="ArialMT"/>
              </a:rPr>
              <a:t>also</a:t>
            </a:r>
            <a:r>
              <a:rPr lang="it-IT" dirty="0">
                <a:latin typeface="ArialMT"/>
              </a:rPr>
              <a:t> feature </a:t>
            </a:r>
            <a:r>
              <a:rPr lang="it-IT" dirty="0" err="1">
                <a:latin typeface="ArialMT"/>
              </a:rPr>
              <a:t>important</a:t>
            </a:r>
            <a:r>
              <a:rPr lang="it-IT" dirty="0">
                <a:latin typeface="ArialMT"/>
              </a:rPr>
              <a:t> </a:t>
            </a:r>
            <a:r>
              <a:rPr lang="it-IT" dirty="0" err="1">
                <a:latin typeface="ArialMT"/>
              </a:rPr>
              <a:t>applications</a:t>
            </a:r>
            <a:r>
              <a:rPr lang="it-IT" dirty="0">
                <a:latin typeface="ArialMT"/>
              </a:rPr>
              <a:t> </a:t>
            </a:r>
            <a:r>
              <a:rPr lang="it-IT" dirty="0" err="1">
                <a:latin typeface="ArialMT"/>
              </a:rPr>
              <a:t>beyond</a:t>
            </a:r>
            <a:r>
              <a:rPr lang="it-IT" dirty="0">
                <a:latin typeface="ArialMT"/>
              </a:rPr>
              <a:t> HEP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dirty="0" err="1">
                <a:latin typeface="ArialMT"/>
              </a:rPr>
              <a:t>Since</a:t>
            </a:r>
            <a:r>
              <a:rPr lang="it-IT" dirty="0">
                <a:latin typeface="ArialMT"/>
              </a:rPr>
              <a:t> the </a:t>
            </a:r>
            <a:r>
              <a:rPr lang="it-IT" dirty="0" err="1">
                <a:latin typeface="ArialMT"/>
              </a:rPr>
              <a:t>beginning</a:t>
            </a:r>
            <a:r>
              <a:rPr lang="it-IT" dirty="0">
                <a:latin typeface="ArialMT"/>
              </a:rPr>
              <a:t> of 2000s, a </a:t>
            </a:r>
            <a:r>
              <a:rPr lang="it-IT" dirty="0" err="1">
                <a:latin typeface="ArialMT"/>
              </a:rPr>
              <a:t>we</a:t>
            </a:r>
            <a:r>
              <a:rPr lang="it-IT" dirty="0">
                <a:latin typeface="ArialMT"/>
              </a:rPr>
              <a:t> </a:t>
            </a:r>
            <a:r>
              <a:rPr lang="it-IT" dirty="0" err="1">
                <a:latin typeface="ArialMT"/>
              </a:rPr>
              <a:t>assisted</a:t>
            </a:r>
            <a:r>
              <a:rPr lang="it-IT" dirty="0">
                <a:latin typeface="ArialMT"/>
              </a:rPr>
              <a:t> to a </a:t>
            </a:r>
            <a:r>
              <a:rPr lang="it-IT" dirty="0" err="1">
                <a:latin typeface="ArialMT"/>
              </a:rPr>
              <a:t>real</a:t>
            </a:r>
            <a:r>
              <a:rPr lang="it-IT" dirty="0">
                <a:latin typeface="ArialMT"/>
              </a:rPr>
              <a:t> </a:t>
            </a:r>
            <a:r>
              <a:rPr lang="it-IT" dirty="0" err="1">
                <a:latin typeface="ArialMT"/>
              </a:rPr>
              <a:t>boost</a:t>
            </a:r>
            <a:r>
              <a:rPr lang="it-IT" dirty="0">
                <a:latin typeface="ArialMT"/>
              </a:rPr>
              <a:t>  in new </a:t>
            </a:r>
            <a:r>
              <a:rPr lang="it-IT" dirty="0" err="1">
                <a:latin typeface="ArialMT"/>
              </a:rPr>
              <a:t>types</a:t>
            </a:r>
            <a:r>
              <a:rPr lang="it-IT" dirty="0">
                <a:latin typeface="ArialMT"/>
              </a:rPr>
              <a:t>, </a:t>
            </a:r>
            <a:r>
              <a:rPr lang="it-IT" dirty="0" err="1">
                <a:latin typeface="ArialMT"/>
              </a:rPr>
              <a:t>applications</a:t>
            </a:r>
            <a:r>
              <a:rPr lang="it-IT" dirty="0">
                <a:latin typeface="ArialMT"/>
              </a:rPr>
              <a:t>, </a:t>
            </a:r>
            <a:r>
              <a:rPr lang="it-IT" dirty="0" err="1">
                <a:latin typeface="ArialMT"/>
              </a:rPr>
              <a:t>materials</a:t>
            </a:r>
            <a:r>
              <a:rPr lang="it-IT" dirty="0">
                <a:latin typeface="ArialMT"/>
              </a:rPr>
              <a:t>, and </a:t>
            </a:r>
            <a:r>
              <a:rPr lang="it-IT" dirty="0" err="1">
                <a:latin typeface="ArialMT"/>
              </a:rPr>
              <a:t>technologies</a:t>
            </a:r>
            <a:r>
              <a:rPr lang="it-IT" dirty="0">
                <a:latin typeface="ArialMT"/>
              </a:rPr>
              <a:t> of </a:t>
            </a:r>
            <a:r>
              <a:rPr lang="it-IT" dirty="0" err="1">
                <a:latin typeface="ArialMT"/>
              </a:rPr>
              <a:t>gaseous</a:t>
            </a:r>
            <a:r>
              <a:rPr lang="it-IT" dirty="0">
                <a:latin typeface="ArialMT"/>
              </a:rPr>
              <a:t> detectors.</a:t>
            </a:r>
          </a:p>
        </p:txBody>
      </p:sp>
    </p:spTree>
    <p:extLst>
      <p:ext uri="{BB962C8B-B14F-4D97-AF65-F5344CB8AC3E}">
        <p14:creationId xmlns:p14="http://schemas.microsoft.com/office/powerpoint/2010/main" val="31826732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306554-1279-AA29-06CB-015FAC147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>
            <a:extLst>
              <a:ext uri="{FF2B5EF4-FFF2-40B4-BE49-F238E27FC236}">
                <a16:creationId xmlns:a16="http://schemas.microsoft.com/office/drawing/2014/main" id="{F361E398-91A4-1B09-7A82-1F1E9B903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620688"/>
            <a:ext cx="8496300" cy="2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AutoShape 2" descr="Problem Detection in Agile – Rolling into Agile">
            <a:extLst>
              <a:ext uri="{FF2B5EF4-FFF2-40B4-BE49-F238E27FC236}">
                <a16:creationId xmlns:a16="http://schemas.microsoft.com/office/drawing/2014/main" id="{FE8E9B78-F62A-8A65-69B7-F0DB878133D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2" name="AutoShape 4" descr="Problem Detection in Agile – Rolling into Agile">
            <a:extLst>
              <a:ext uri="{FF2B5EF4-FFF2-40B4-BE49-F238E27FC236}">
                <a16:creationId xmlns:a16="http://schemas.microsoft.com/office/drawing/2014/main" id="{8F0E5FF7-90F6-22E0-8FA7-4D10923C88D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4" name="AutoShape 6" descr="Problem Detection in Agile – Rolling into Agile">
            <a:extLst>
              <a:ext uri="{FF2B5EF4-FFF2-40B4-BE49-F238E27FC236}">
                <a16:creationId xmlns:a16="http://schemas.microsoft.com/office/drawing/2014/main" id="{1A549D8B-14B5-B92C-5CB2-DBF6F62DC1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6" name="AutoShape 8" descr="Problem Detection in Agile – Rolling into Agile">
            <a:extLst>
              <a:ext uri="{FF2B5EF4-FFF2-40B4-BE49-F238E27FC236}">
                <a16:creationId xmlns:a16="http://schemas.microsoft.com/office/drawing/2014/main" id="{A8554DB9-275A-694B-719F-3387AE9B0E3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8" name="AutoShape 10" descr="Problem Detection in Agile – Rolling into Agile">
            <a:extLst>
              <a:ext uri="{FF2B5EF4-FFF2-40B4-BE49-F238E27FC236}">
                <a16:creationId xmlns:a16="http://schemas.microsoft.com/office/drawing/2014/main" id="{FC027D81-AD39-EC5C-F6E6-4BE9CB13A20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0" name="AutoShape 12" descr="Problem Detection in Agile – Rolling into Agile">
            <a:extLst>
              <a:ext uri="{FF2B5EF4-FFF2-40B4-BE49-F238E27FC236}">
                <a16:creationId xmlns:a16="http://schemas.microsoft.com/office/drawing/2014/main" id="{C6672032-56D9-5675-4AAA-A3CCD224712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3" name="AutoShape 15" descr="Problem Detection in Agile – Rolling into Agile">
            <a:extLst>
              <a:ext uri="{FF2B5EF4-FFF2-40B4-BE49-F238E27FC236}">
                <a16:creationId xmlns:a16="http://schemas.microsoft.com/office/drawing/2014/main" id="{8B76FF9B-8210-746A-9A15-CF1B1ACF986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5" name="AutoShape 17" descr="Problem Detection in Agile – Rolling into Agile">
            <a:extLst>
              <a:ext uri="{FF2B5EF4-FFF2-40B4-BE49-F238E27FC236}">
                <a16:creationId xmlns:a16="http://schemas.microsoft.com/office/drawing/2014/main" id="{BD586BED-7AA2-3AA1-FF91-A4414D862A2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2" name="Titolo 11">
            <a:extLst>
              <a:ext uri="{FF2B5EF4-FFF2-40B4-BE49-F238E27FC236}">
                <a16:creationId xmlns:a16="http://schemas.microsoft.com/office/drawing/2014/main" id="{3808E3B8-2AF0-A8DB-71B5-9748311B2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 fontScale="9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it-IT" sz="4000" dirty="0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DRD1 Scientific </a:t>
            </a:r>
            <a:r>
              <a:rPr lang="it-IT" sz="4000" dirty="0" err="1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Coordination</a:t>
            </a:r>
            <a:r>
              <a:rPr lang="it-IT" sz="4000" dirty="0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Board</a:t>
            </a:r>
            <a:b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it-IT" dirty="0"/>
          </a:p>
        </p:txBody>
      </p:sp>
      <p:grpSp>
        <p:nvGrpSpPr>
          <p:cNvPr id="17" name="9 Grupo">
            <a:extLst>
              <a:ext uri="{FF2B5EF4-FFF2-40B4-BE49-F238E27FC236}">
                <a16:creationId xmlns:a16="http://schemas.microsoft.com/office/drawing/2014/main" id="{2454E664-8969-E07D-FE1F-5850C5012D90}"/>
              </a:ext>
            </a:extLst>
          </p:cNvPr>
          <p:cNvGrpSpPr/>
          <p:nvPr/>
        </p:nvGrpSpPr>
        <p:grpSpPr>
          <a:xfrm>
            <a:off x="260332" y="6505634"/>
            <a:ext cx="8704146" cy="307742"/>
            <a:chOff x="1923" y="6519738"/>
            <a:chExt cx="9088380" cy="279858"/>
          </a:xfrm>
        </p:grpSpPr>
        <p:sp>
          <p:nvSpPr>
            <p:cNvPr id="18" name="Text Box 14">
              <a:extLst>
                <a:ext uri="{FF2B5EF4-FFF2-40B4-BE49-F238E27FC236}">
                  <a16:creationId xmlns:a16="http://schemas.microsoft.com/office/drawing/2014/main" id="{1EDE06BE-37CD-2EBE-77A7-92DB3DABAD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84425" y="6525344"/>
              <a:ext cx="205878" cy="274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fld id="{206F41FC-E341-421B-B1FC-5412B2ACDC05}" type="slidenum">
                <a:rPr lang="en-US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pPr algn="ctr" eaLnBrk="1" hangingPunct="1"/>
                <a:t>20</a:t>
              </a:fld>
              <a:endParaRPr lang="en-US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19" name="Text Box 14">
              <a:extLst>
                <a:ext uri="{FF2B5EF4-FFF2-40B4-BE49-F238E27FC236}">
                  <a16:creationId xmlns:a16="http://schemas.microsoft.com/office/drawing/2014/main" id="{831995F6-60F3-FF6A-555F-14579080DF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3" y="6519738"/>
              <a:ext cx="1212403" cy="274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r>
                <a:rPr lang="en-US" dirty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Marcello Abbrescia </a:t>
              </a:r>
            </a:p>
          </p:txBody>
        </p:sp>
      </p:grpSp>
      <p:sp>
        <p:nvSpPr>
          <p:cNvPr id="20" name="Text Box 14">
            <a:extLst>
              <a:ext uri="{FF2B5EF4-FFF2-40B4-BE49-F238E27FC236}">
                <a16:creationId xmlns:a16="http://schemas.microsoft.com/office/drawing/2014/main" id="{7A9A7A0C-E4E0-443D-3ADF-465D97DD9A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0464" y="6505599"/>
            <a:ext cx="217687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RPC 2026</a:t>
            </a: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01E683E8-C3DE-A7D5-DF7A-0D1459824059}"/>
              </a:ext>
            </a:extLst>
          </p:cNvPr>
          <p:cNvSpPr txBox="1">
            <a:spLocks/>
          </p:cNvSpPr>
          <p:nvPr/>
        </p:nvSpPr>
        <p:spPr>
          <a:xfrm>
            <a:off x="8615465" y="6512930"/>
            <a:ext cx="504056" cy="300446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8B4A1BD4-34ED-1F2F-2262-96DA2DD16736}"/>
              </a:ext>
            </a:extLst>
          </p:cNvPr>
          <p:cNvSpPr/>
          <p:nvPr/>
        </p:nvSpPr>
        <p:spPr>
          <a:xfrm>
            <a:off x="186128" y="890402"/>
            <a:ext cx="8490328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C"/>
                </a:solidFill>
                <a:latin typeface="ArialMT"/>
              </a:rPr>
              <a:t>The</a:t>
            </a:r>
            <a:r>
              <a:rPr lang="en-US" dirty="0">
                <a:solidFill>
                  <a:srgbClr val="C00000"/>
                </a:solidFill>
                <a:latin typeface="ArialMT"/>
              </a:rPr>
              <a:t> </a:t>
            </a:r>
            <a:r>
              <a:rPr lang="en-US" i="1" dirty="0">
                <a:solidFill>
                  <a:srgbClr val="C00000"/>
                </a:solidFill>
                <a:latin typeface="ArialMT"/>
              </a:rPr>
              <a:t>SCB</a:t>
            </a:r>
            <a:r>
              <a:rPr lang="en-US" dirty="0">
                <a:solidFill>
                  <a:srgbClr val="C00000"/>
                </a:solidFill>
                <a:latin typeface="ArialMT"/>
              </a:rPr>
              <a:t> </a:t>
            </a:r>
            <a:r>
              <a:rPr lang="en-US" dirty="0">
                <a:solidFill>
                  <a:srgbClr val="0000CC"/>
                </a:solidFill>
                <a:latin typeface="ArialMT"/>
              </a:rPr>
              <a:t>serves as a </a:t>
            </a:r>
            <a:r>
              <a:rPr lang="en-US" i="1" dirty="0">
                <a:solidFill>
                  <a:srgbClr val="C00000"/>
                </a:solidFill>
                <a:latin typeface="ArialMT"/>
              </a:rPr>
              <a:t>cross-coordination board </a:t>
            </a:r>
            <a:r>
              <a:rPr lang="en-US" dirty="0">
                <a:solidFill>
                  <a:srgbClr val="0000CC"/>
                </a:solidFill>
                <a:latin typeface="ArialMT"/>
              </a:rPr>
              <a:t>within DRD1. It plays a pivotal role in </a:t>
            </a:r>
            <a:r>
              <a:rPr lang="en-US" i="1" dirty="0">
                <a:solidFill>
                  <a:srgbClr val="C00000"/>
                </a:solidFill>
                <a:latin typeface="ArialMT"/>
              </a:rPr>
              <a:t>overseeing the execution of DRD1's scientific programs</a:t>
            </a:r>
            <a:r>
              <a:rPr lang="en-US" i="1" dirty="0">
                <a:solidFill>
                  <a:srgbClr val="FF0000"/>
                </a:solidFill>
                <a:latin typeface="ArialMT"/>
              </a:rPr>
              <a:t> </a:t>
            </a:r>
            <a:r>
              <a:rPr lang="en-US" dirty="0">
                <a:solidFill>
                  <a:srgbClr val="0000CC"/>
                </a:solidFill>
                <a:latin typeface="ArialMT"/>
              </a:rPr>
              <a:t>as outlined by the CB: </a:t>
            </a:r>
          </a:p>
          <a:p>
            <a:endParaRPr lang="en-US" b="1" i="1" u="sng" dirty="0">
              <a:solidFill>
                <a:srgbClr val="0000CC"/>
              </a:solidFill>
              <a:latin typeface="ArialMT"/>
              <a:sym typeface="Wingdings" panose="05000000000000000000" pitchFamily="2" charset="2"/>
            </a:endParaRPr>
          </a:p>
          <a:p>
            <a:endParaRPr lang="en-US" sz="2000" b="1" dirty="0">
              <a:solidFill>
                <a:srgbClr val="FF0000"/>
              </a:solidFill>
              <a:latin typeface="ArialMT"/>
              <a:sym typeface="Wingdings" panose="05000000000000000000" pitchFamily="2" charset="2"/>
            </a:endParaRPr>
          </a:p>
          <a:p>
            <a:pPr algn="ctr"/>
            <a:r>
              <a:rPr lang="en-US" sz="2000" b="1" dirty="0">
                <a:solidFill>
                  <a:srgbClr val="C00000"/>
                </a:solidFill>
                <a:latin typeface="ArialMT"/>
                <a:sym typeface="Wingdings" panose="05000000000000000000" pitchFamily="2" charset="2"/>
              </a:rPr>
              <a:t>F</a:t>
            </a:r>
            <a:r>
              <a:rPr lang="en-US" sz="2000" b="1" dirty="0">
                <a:solidFill>
                  <a:srgbClr val="C00000"/>
                </a:solidFill>
                <a:latin typeface="ArialMT"/>
              </a:rPr>
              <a:t>oster collaboration between DRD1 </a:t>
            </a:r>
          </a:p>
          <a:p>
            <a:pPr algn="ctr"/>
            <a:r>
              <a:rPr lang="en-US" sz="2000" b="1" dirty="0">
                <a:solidFill>
                  <a:srgbClr val="C00000"/>
                </a:solidFill>
                <a:latin typeface="ArialMT"/>
              </a:rPr>
              <a:t>Working Groups (WG) and Work Packages (WP)</a:t>
            </a:r>
          </a:p>
        </p:txBody>
      </p:sp>
      <p:sp>
        <p:nvSpPr>
          <p:cNvPr id="8" name="Freccia in giù 7">
            <a:extLst>
              <a:ext uri="{FF2B5EF4-FFF2-40B4-BE49-F238E27FC236}">
                <a16:creationId xmlns:a16="http://schemas.microsoft.com/office/drawing/2014/main" id="{79C33E45-4D42-3467-92E0-91CD95C73508}"/>
              </a:ext>
            </a:extLst>
          </p:cNvPr>
          <p:cNvSpPr/>
          <p:nvPr/>
        </p:nvSpPr>
        <p:spPr>
          <a:xfrm>
            <a:off x="4319972" y="1500410"/>
            <a:ext cx="504056" cy="504056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Working Groups Coordinator…">
            <a:extLst>
              <a:ext uri="{FF2B5EF4-FFF2-40B4-BE49-F238E27FC236}">
                <a16:creationId xmlns:a16="http://schemas.microsoft.com/office/drawing/2014/main" id="{16F1B170-9478-E766-3418-02F79E3F6290}"/>
              </a:ext>
            </a:extLst>
          </p:cNvPr>
          <p:cNvSpPr txBox="1"/>
          <p:nvPr/>
        </p:nvSpPr>
        <p:spPr>
          <a:xfrm>
            <a:off x="625734" y="3401025"/>
            <a:ext cx="4029739" cy="29803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L="203200" indent="-203200" algn="l" defTabSz="2088444">
              <a:buSzPct val="75000"/>
              <a:buChar char="-"/>
              <a:defRPr sz="21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1700" dirty="0">
                <a:latin typeface="ArialMT"/>
              </a:rPr>
              <a:t>Working Groups Coordinator</a:t>
            </a:r>
          </a:p>
          <a:p>
            <a:pPr marL="203200" indent="-203200" algn="l" defTabSz="2088444">
              <a:buSzPct val="75000"/>
              <a:buChar char="-"/>
              <a:defRPr sz="21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1700" dirty="0">
                <a:latin typeface="ArialMT"/>
              </a:rPr>
              <a:t>Work Packages Coordinator </a:t>
            </a:r>
          </a:p>
          <a:p>
            <a:pPr marL="203200" indent="-203200" algn="l" defTabSz="2088444">
              <a:buSzPct val="75000"/>
              <a:buChar char="-"/>
              <a:defRPr sz="21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1700" dirty="0">
                <a:latin typeface="ArialMT"/>
              </a:rPr>
              <a:t>WG Conveners</a:t>
            </a:r>
          </a:p>
          <a:p>
            <a:pPr marL="203200" indent="-203200" algn="l" defTabSz="2088444">
              <a:buSzPct val="75000"/>
              <a:buChar char="-"/>
              <a:defRPr sz="21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1700" dirty="0">
                <a:latin typeface="ArialMT"/>
              </a:rPr>
              <a:t>WP Leaders</a:t>
            </a:r>
          </a:p>
          <a:p>
            <a:pPr marL="203200" indent="-203200" algn="l" defTabSz="2088444">
              <a:buSzPct val="75000"/>
              <a:buChar char="-"/>
              <a:defRPr sz="21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1700" dirty="0">
                <a:latin typeface="ArialMT"/>
              </a:rPr>
              <a:t>WP Project Leaders </a:t>
            </a:r>
          </a:p>
          <a:p>
            <a:pPr marL="203200" indent="-203200" algn="l" defTabSz="2088444">
              <a:buSzPct val="75000"/>
              <a:buChar char="-"/>
              <a:defRPr sz="21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1700" dirty="0">
                <a:latin typeface="ArialMT"/>
              </a:rPr>
              <a:t>Spokespersons</a:t>
            </a:r>
            <a:endParaRPr sz="1700" dirty="0">
              <a:latin typeface="ArialMT"/>
              <a:ea typeface="Arial"/>
              <a:cs typeface="Arial"/>
              <a:sym typeface="Arial"/>
            </a:endParaRPr>
          </a:p>
          <a:p>
            <a:pPr marL="203200" indent="-203200" algn="l" defTabSz="2088444">
              <a:buSzPct val="75000"/>
              <a:buChar char="-"/>
              <a:defRPr sz="21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1700" dirty="0">
                <a:latin typeface="ArialMT"/>
              </a:rPr>
              <a:t>Technical Coordinator and Deputy</a:t>
            </a:r>
            <a:endParaRPr sz="1700" dirty="0">
              <a:latin typeface="ArialMT"/>
              <a:ea typeface="Arial"/>
              <a:cs typeface="Arial"/>
              <a:sym typeface="Arial"/>
            </a:endParaRPr>
          </a:p>
          <a:p>
            <a:pPr marL="203200" indent="-203200" algn="l" defTabSz="2088444">
              <a:buSzPct val="75000"/>
              <a:buChar char="-"/>
              <a:defRPr sz="21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1700" dirty="0">
                <a:latin typeface="ArialMT"/>
              </a:rPr>
              <a:t>Resource Coordinator </a:t>
            </a:r>
          </a:p>
          <a:p>
            <a:pPr marL="203200" indent="-203200" algn="l" defTabSz="2088444">
              <a:buSzPct val="75000"/>
              <a:buChar char="-"/>
              <a:defRPr sz="21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1700" dirty="0" err="1">
                <a:latin typeface="ArialMT"/>
              </a:rPr>
              <a:t>Linkpersons</a:t>
            </a:r>
            <a:r>
              <a:rPr sz="1700" dirty="0">
                <a:latin typeface="ArialMT"/>
              </a:rPr>
              <a:t> to the other DRDs</a:t>
            </a:r>
          </a:p>
          <a:p>
            <a:pPr marL="203200" indent="-203200" algn="l" defTabSz="2088444">
              <a:buSzPct val="75000"/>
              <a:buChar char="-"/>
              <a:defRPr sz="21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1700" dirty="0">
                <a:latin typeface="ArialMT"/>
              </a:rPr>
              <a:t>CB Chair/Deputy </a:t>
            </a:r>
          </a:p>
          <a:p>
            <a:pPr marL="203200" indent="-203200" algn="l" defTabSz="2088444">
              <a:buSzPct val="75000"/>
              <a:buChar char="-"/>
              <a:defRPr sz="21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1700" dirty="0">
                <a:latin typeface="ArialMT"/>
              </a:rPr>
              <a:t>MB/SCB secretary (</a:t>
            </a:r>
            <a:r>
              <a:rPr sz="1700" dirty="0" err="1">
                <a:latin typeface="ArialMT"/>
              </a:rPr>
              <a:t>tbd</a:t>
            </a:r>
            <a:r>
              <a:rPr sz="1700" dirty="0">
                <a:latin typeface="ArialMT"/>
              </a:rPr>
              <a:t>)</a:t>
            </a:r>
          </a:p>
        </p:txBody>
      </p:sp>
      <p:sp>
        <p:nvSpPr>
          <p:cNvPr id="14" name="Composition">
            <a:extLst>
              <a:ext uri="{FF2B5EF4-FFF2-40B4-BE49-F238E27FC236}">
                <a16:creationId xmlns:a16="http://schemas.microsoft.com/office/drawing/2014/main" id="{FCD13996-09A2-E0DA-08A1-5C20CE8CCD08}"/>
              </a:ext>
            </a:extLst>
          </p:cNvPr>
          <p:cNvSpPr txBox="1"/>
          <p:nvPr/>
        </p:nvSpPr>
        <p:spPr>
          <a:xfrm>
            <a:off x="271366" y="2896329"/>
            <a:ext cx="2369238" cy="410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spcBef>
                <a:spcPts val="500"/>
              </a:spcBef>
              <a:defRPr sz="2300" b="1">
                <a:solidFill>
                  <a:srgbClr val="21529F"/>
                </a:solidFill>
              </a:defRPr>
            </a:lvl1pPr>
          </a:lstStyle>
          <a:p>
            <a:r>
              <a:rPr lang="en-US" sz="2000" i="1" dirty="0">
                <a:solidFill>
                  <a:srgbClr val="0000CC"/>
                </a:solidFill>
                <a:latin typeface="ArialMT"/>
              </a:rPr>
              <a:t>SCB </a:t>
            </a:r>
            <a:r>
              <a:rPr sz="2000" i="1" dirty="0">
                <a:solidFill>
                  <a:srgbClr val="0000CC"/>
                </a:solidFill>
                <a:latin typeface="ArialMT"/>
              </a:rPr>
              <a:t>Composition</a:t>
            </a:r>
            <a:r>
              <a:rPr lang="en-US" sz="2000" i="1" dirty="0">
                <a:solidFill>
                  <a:srgbClr val="0000CC"/>
                </a:solidFill>
                <a:latin typeface="ArialMT"/>
              </a:rPr>
              <a:t>:</a:t>
            </a:r>
            <a:endParaRPr sz="2000" i="1" dirty="0">
              <a:solidFill>
                <a:srgbClr val="0000CC"/>
              </a:solidFill>
              <a:latin typeface="ArialMT"/>
            </a:endParaRPr>
          </a:p>
        </p:txBody>
      </p:sp>
      <p:sp>
        <p:nvSpPr>
          <p:cNvPr id="16" name="TextBox 12">
            <a:extLst>
              <a:ext uri="{FF2B5EF4-FFF2-40B4-BE49-F238E27FC236}">
                <a16:creationId xmlns:a16="http://schemas.microsoft.com/office/drawing/2014/main" id="{4334FB19-DDDA-A4E1-AF14-DE8B9B0B1DEA}"/>
              </a:ext>
            </a:extLst>
          </p:cNvPr>
          <p:cNvSpPr txBox="1"/>
          <p:nvPr/>
        </p:nvSpPr>
        <p:spPr>
          <a:xfrm rot="19847206">
            <a:off x="2915893" y="3842502"/>
            <a:ext cx="2141937" cy="584775"/>
          </a:xfrm>
          <a:prstGeom prst="rect">
            <a:avLst/>
          </a:prstGeom>
          <a:solidFill>
            <a:srgbClr val="FFC000"/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rgbClr val="663300"/>
                </a:solidFill>
                <a:latin typeface="ArialMT"/>
                <a:cs typeface="Arial" panose="020B0604020202020204" pitchFamily="34" charset="0"/>
                <a:sym typeface="Wingdings" panose="05000000000000000000" pitchFamily="2" charset="2"/>
              </a:rPr>
              <a:t>multiple SCB meeting every year</a:t>
            </a:r>
            <a:endParaRPr lang="en-GB" sz="1600" b="1" dirty="0">
              <a:solidFill>
                <a:srgbClr val="0000CC"/>
              </a:solidFill>
              <a:latin typeface="ArialMT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23" name="Discussion of WG activities…">
            <a:extLst>
              <a:ext uri="{FF2B5EF4-FFF2-40B4-BE49-F238E27FC236}">
                <a16:creationId xmlns:a16="http://schemas.microsoft.com/office/drawing/2014/main" id="{062BB32D-1FA4-E7C7-926F-555B8410B353}"/>
              </a:ext>
            </a:extLst>
          </p:cNvPr>
          <p:cNvSpPr txBox="1"/>
          <p:nvPr/>
        </p:nvSpPr>
        <p:spPr>
          <a:xfrm>
            <a:off x="4602335" y="2863213"/>
            <a:ext cx="4217815" cy="36497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L="406400" lvl="2" indent="-215900" algn="l" defTabSz="584200">
              <a:spcBef>
                <a:spcPts val="300"/>
              </a:spcBef>
              <a:buSzPct val="100000"/>
              <a:buChar char="-"/>
              <a:defRPr sz="2100">
                <a:solidFill>
                  <a:srgbClr val="000000"/>
                </a:solidFill>
              </a:defRPr>
            </a:pPr>
            <a:r>
              <a:rPr sz="1600" b="1" i="1" dirty="0">
                <a:solidFill>
                  <a:srgbClr val="0000CC"/>
                </a:solidFill>
                <a:latin typeface="ArialMT"/>
              </a:rPr>
              <a:t>Discussion of WG activities</a:t>
            </a:r>
          </a:p>
          <a:p>
            <a:pPr marL="571500" lvl="1" indent="-228600" algn="l" defTabSz="2088444">
              <a:spcBef>
                <a:spcPts val="300"/>
              </a:spcBef>
              <a:buClr>
                <a:srgbClr val="747474"/>
              </a:buClr>
              <a:buSzPct val="100000"/>
              <a:buChar char="-"/>
              <a:defRPr sz="2000">
                <a:solidFill>
                  <a:srgbClr val="747474"/>
                </a:solidFill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1600" dirty="0">
                <a:solidFill>
                  <a:srgbClr val="663300"/>
                </a:solidFill>
                <a:latin typeface="ArialMT"/>
              </a:rPr>
              <a:t>Overview of the program and people participating</a:t>
            </a:r>
            <a:endParaRPr lang="en-US" sz="1600" dirty="0">
              <a:solidFill>
                <a:srgbClr val="663300"/>
              </a:solidFill>
              <a:latin typeface="ArialMT"/>
            </a:endParaRPr>
          </a:p>
          <a:p>
            <a:pPr marL="571500" lvl="1" indent="-228600" algn="l" defTabSz="2088444">
              <a:spcBef>
                <a:spcPts val="300"/>
              </a:spcBef>
              <a:buClr>
                <a:srgbClr val="747474"/>
              </a:buClr>
              <a:buSzPct val="100000"/>
              <a:buChar char="-"/>
              <a:defRPr sz="2000">
                <a:solidFill>
                  <a:srgbClr val="747474"/>
                </a:solidFill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US" sz="1600" dirty="0">
                <a:solidFill>
                  <a:srgbClr val="663300"/>
                </a:solidFill>
                <a:latin typeface="ArialMT"/>
              </a:rPr>
              <a:t>How the activities are </a:t>
            </a:r>
            <a:r>
              <a:rPr lang="en-US" sz="1600" dirty="0" err="1">
                <a:solidFill>
                  <a:srgbClr val="663300"/>
                </a:solidFill>
                <a:latin typeface="ArialMT"/>
              </a:rPr>
              <a:t>organised</a:t>
            </a:r>
            <a:endParaRPr lang="en-US" sz="1600" dirty="0">
              <a:solidFill>
                <a:srgbClr val="663300"/>
              </a:solidFill>
              <a:latin typeface="ArialMT"/>
            </a:endParaRPr>
          </a:p>
          <a:p>
            <a:pPr marL="571500" lvl="1" indent="-228600" algn="l" defTabSz="2088444">
              <a:spcBef>
                <a:spcPts val="300"/>
              </a:spcBef>
              <a:buClr>
                <a:srgbClr val="747474"/>
              </a:buClr>
              <a:buSzPct val="100000"/>
              <a:buChar char="-"/>
              <a:defRPr sz="2000">
                <a:solidFill>
                  <a:srgbClr val="747474"/>
                </a:solidFill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1600" dirty="0">
                <a:solidFill>
                  <a:srgbClr val="663300"/>
                </a:solidFill>
                <a:latin typeface="ArialMT"/>
              </a:rPr>
              <a:t>Status of the activities</a:t>
            </a:r>
          </a:p>
          <a:p>
            <a:pPr marL="571500" lvl="1" indent="-228600" algn="l" defTabSz="2088444">
              <a:spcBef>
                <a:spcPts val="300"/>
              </a:spcBef>
              <a:buClr>
                <a:srgbClr val="747474"/>
              </a:buClr>
              <a:buSzPct val="100000"/>
              <a:buChar char="-"/>
              <a:defRPr sz="2000">
                <a:solidFill>
                  <a:srgbClr val="747474"/>
                </a:solidFill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1600" dirty="0">
                <a:solidFill>
                  <a:srgbClr val="663300"/>
                </a:solidFill>
                <a:latin typeface="ArialMT"/>
              </a:rPr>
              <a:t>Common objectives</a:t>
            </a:r>
          </a:p>
          <a:p>
            <a:pPr marL="571500" lvl="1" indent="-228600" algn="l" defTabSz="2088444">
              <a:spcBef>
                <a:spcPts val="300"/>
              </a:spcBef>
              <a:buClr>
                <a:srgbClr val="747474"/>
              </a:buClr>
              <a:buSzPct val="100000"/>
              <a:buChar char="-"/>
              <a:defRPr sz="2000">
                <a:solidFill>
                  <a:srgbClr val="747474"/>
                </a:solidFill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1600" b="1" i="1" dirty="0">
                <a:solidFill>
                  <a:srgbClr val="FF0000"/>
                </a:solidFill>
                <a:latin typeface="ArialMT"/>
              </a:rPr>
              <a:t>Synergies between WGs and WPs</a:t>
            </a:r>
            <a:endParaRPr sz="1600" b="1" i="1" dirty="0">
              <a:solidFill>
                <a:srgbClr val="FF0000"/>
              </a:solidFill>
              <a:latin typeface="ArialMT"/>
              <a:ea typeface="Times Roman"/>
              <a:cs typeface="Times Roman"/>
              <a:sym typeface="Times Roman"/>
            </a:endParaRPr>
          </a:p>
          <a:p>
            <a:pPr marL="406400" lvl="2" indent="-215900" algn="l" defTabSz="584200">
              <a:spcBef>
                <a:spcPts val="300"/>
              </a:spcBef>
              <a:buSzPct val="100000"/>
              <a:buChar char="-"/>
              <a:defRPr sz="2100">
                <a:solidFill>
                  <a:srgbClr val="000000"/>
                </a:solidFill>
              </a:defRPr>
            </a:pPr>
            <a:r>
              <a:rPr sz="1600" b="1" i="1" dirty="0">
                <a:solidFill>
                  <a:srgbClr val="0000CC"/>
                </a:solidFill>
                <a:latin typeface="ArialMT"/>
              </a:rPr>
              <a:t>WP feedback to WGs</a:t>
            </a:r>
          </a:p>
          <a:p>
            <a:pPr marL="571500" lvl="1" indent="-228600" algn="l" defTabSz="2088444">
              <a:spcBef>
                <a:spcPts val="300"/>
              </a:spcBef>
              <a:buClr>
                <a:srgbClr val="747474"/>
              </a:buClr>
              <a:buSzPct val="100000"/>
              <a:buChar char="-"/>
              <a:defRPr sz="2000">
                <a:solidFill>
                  <a:srgbClr val="747474"/>
                </a:solidFill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1600" dirty="0">
                <a:solidFill>
                  <a:srgbClr val="663300"/>
                </a:solidFill>
                <a:latin typeface="ArialMT"/>
              </a:rPr>
              <a:t>How WPs see cooperation with different WGs</a:t>
            </a:r>
          </a:p>
          <a:p>
            <a:pPr marL="571500" lvl="1" indent="-228600" algn="l" defTabSz="2088444">
              <a:spcBef>
                <a:spcPts val="300"/>
              </a:spcBef>
              <a:buClr>
                <a:srgbClr val="747474"/>
              </a:buClr>
              <a:buSzPct val="100000"/>
              <a:buChar char="-"/>
              <a:defRPr sz="2000">
                <a:solidFill>
                  <a:srgbClr val="747474"/>
                </a:solidFill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1600" dirty="0">
                <a:solidFill>
                  <a:srgbClr val="663300"/>
                </a:solidFill>
                <a:latin typeface="ArialMT"/>
              </a:rPr>
              <a:t>Support the WPs expect from WGs</a:t>
            </a:r>
          </a:p>
          <a:p>
            <a:pPr marL="571500" lvl="1" indent="-228600" algn="l" defTabSz="2088444">
              <a:spcBef>
                <a:spcPts val="300"/>
              </a:spcBef>
              <a:buClr>
                <a:srgbClr val="747474"/>
              </a:buClr>
              <a:buSzPct val="100000"/>
              <a:buChar char="-"/>
              <a:defRPr sz="2000">
                <a:solidFill>
                  <a:srgbClr val="747474"/>
                </a:solidFill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1600" dirty="0">
                <a:solidFill>
                  <a:srgbClr val="663300"/>
                </a:solidFill>
                <a:latin typeface="ArialMT"/>
              </a:rPr>
              <a:t>What is the support the WP can provide to foster WG activities</a:t>
            </a:r>
          </a:p>
        </p:txBody>
      </p:sp>
      <p:sp>
        <p:nvSpPr>
          <p:cNvPr id="24" name="Rettangolo 23">
            <a:extLst>
              <a:ext uri="{FF2B5EF4-FFF2-40B4-BE49-F238E27FC236}">
                <a16:creationId xmlns:a16="http://schemas.microsoft.com/office/drawing/2014/main" id="{AFF86E2C-302D-1901-F4C2-967963D601BD}"/>
              </a:ext>
            </a:extLst>
          </p:cNvPr>
          <p:cNvSpPr/>
          <p:nvPr/>
        </p:nvSpPr>
        <p:spPr>
          <a:xfrm>
            <a:off x="1259632" y="2004466"/>
            <a:ext cx="6552728" cy="82692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40105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C6DD9-2A0A-FCE4-7569-28618585C2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>
            <a:extLst>
              <a:ext uri="{FF2B5EF4-FFF2-40B4-BE49-F238E27FC236}">
                <a16:creationId xmlns:a16="http://schemas.microsoft.com/office/drawing/2014/main" id="{3933E21C-E034-6300-6ABF-7979EA53E5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620688"/>
            <a:ext cx="8496300" cy="2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AutoShape 2" descr="Problem Detection in Agile – Rolling into Agile">
            <a:extLst>
              <a:ext uri="{FF2B5EF4-FFF2-40B4-BE49-F238E27FC236}">
                <a16:creationId xmlns:a16="http://schemas.microsoft.com/office/drawing/2014/main" id="{657A54A0-49B8-F31E-4A6B-F4674B15ACE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2" name="AutoShape 4" descr="Problem Detection in Agile – Rolling into Agile">
            <a:extLst>
              <a:ext uri="{FF2B5EF4-FFF2-40B4-BE49-F238E27FC236}">
                <a16:creationId xmlns:a16="http://schemas.microsoft.com/office/drawing/2014/main" id="{E0EE0DA0-F71E-02D2-51F2-03DEFAA9691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4" name="AutoShape 6" descr="Problem Detection in Agile – Rolling into Agile">
            <a:extLst>
              <a:ext uri="{FF2B5EF4-FFF2-40B4-BE49-F238E27FC236}">
                <a16:creationId xmlns:a16="http://schemas.microsoft.com/office/drawing/2014/main" id="{6E5C5BE0-CF34-3BEF-07B9-1DDDA72841E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6" name="AutoShape 8" descr="Problem Detection in Agile – Rolling into Agile">
            <a:extLst>
              <a:ext uri="{FF2B5EF4-FFF2-40B4-BE49-F238E27FC236}">
                <a16:creationId xmlns:a16="http://schemas.microsoft.com/office/drawing/2014/main" id="{4AA7604B-560C-14E2-D234-49AC148C037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8" name="AutoShape 10" descr="Problem Detection in Agile – Rolling into Agile">
            <a:extLst>
              <a:ext uri="{FF2B5EF4-FFF2-40B4-BE49-F238E27FC236}">
                <a16:creationId xmlns:a16="http://schemas.microsoft.com/office/drawing/2014/main" id="{9F419FA9-8DFD-5535-0B7A-DEF83BA5614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0" name="AutoShape 12" descr="Problem Detection in Agile – Rolling into Agile">
            <a:extLst>
              <a:ext uri="{FF2B5EF4-FFF2-40B4-BE49-F238E27FC236}">
                <a16:creationId xmlns:a16="http://schemas.microsoft.com/office/drawing/2014/main" id="{60BBCD0E-1424-D221-CBD6-0305BF97F39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3" name="AutoShape 15" descr="Problem Detection in Agile – Rolling into Agile">
            <a:extLst>
              <a:ext uri="{FF2B5EF4-FFF2-40B4-BE49-F238E27FC236}">
                <a16:creationId xmlns:a16="http://schemas.microsoft.com/office/drawing/2014/main" id="{4107B858-0751-E0AE-A739-061231691E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5" name="AutoShape 17" descr="Problem Detection in Agile – Rolling into Agile">
            <a:extLst>
              <a:ext uri="{FF2B5EF4-FFF2-40B4-BE49-F238E27FC236}">
                <a16:creationId xmlns:a16="http://schemas.microsoft.com/office/drawing/2014/main" id="{87A7486B-1F2F-9BA2-86D1-351564343DA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2" name="Titolo 11">
            <a:extLst>
              <a:ext uri="{FF2B5EF4-FFF2-40B4-BE49-F238E27FC236}">
                <a16:creationId xmlns:a16="http://schemas.microsoft.com/office/drawing/2014/main" id="{9840037D-5A83-4406-F50D-1A6026694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 fontScale="9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it-IT" sz="4000" dirty="0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DRD1 Common Activities: 2025/26</a:t>
            </a:r>
            <a:b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it-IT" dirty="0"/>
          </a:p>
        </p:txBody>
      </p:sp>
      <p:grpSp>
        <p:nvGrpSpPr>
          <p:cNvPr id="17" name="9 Grupo">
            <a:extLst>
              <a:ext uri="{FF2B5EF4-FFF2-40B4-BE49-F238E27FC236}">
                <a16:creationId xmlns:a16="http://schemas.microsoft.com/office/drawing/2014/main" id="{646A74B8-22F8-B321-FC3C-531390E6EEAA}"/>
              </a:ext>
            </a:extLst>
          </p:cNvPr>
          <p:cNvGrpSpPr/>
          <p:nvPr/>
        </p:nvGrpSpPr>
        <p:grpSpPr>
          <a:xfrm>
            <a:off x="260332" y="6505634"/>
            <a:ext cx="8704146" cy="307742"/>
            <a:chOff x="1923" y="6519738"/>
            <a:chExt cx="9088380" cy="279858"/>
          </a:xfrm>
        </p:grpSpPr>
        <p:sp>
          <p:nvSpPr>
            <p:cNvPr id="18" name="Text Box 14">
              <a:extLst>
                <a:ext uri="{FF2B5EF4-FFF2-40B4-BE49-F238E27FC236}">
                  <a16:creationId xmlns:a16="http://schemas.microsoft.com/office/drawing/2014/main" id="{25986A34-AF5D-1D43-C65B-2472523AFF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84425" y="6525344"/>
              <a:ext cx="205878" cy="274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fld id="{206F41FC-E341-421B-B1FC-5412B2ACDC05}" type="slidenum">
                <a:rPr lang="en-US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pPr algn="ctr" eaLnBrk="1" hangingPunct="1"/>
                <a:t>21</a:t>
              </a:fld>
              <a:endParaRPr lang="en-US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19" name="Text Box 14">
              <a:extLst>
                <a:ext uri="{FF2B5EF4-FFF2-40B4-BE49-F238E27FC236}">
                  <a16:creationId xmlns:a16="http://schemas.microsoft.com/office/drawing/2014/main" id="{3ED1D3CF-8452-BDB0-BE02-D82F212F19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3" y="6519738"/>
              <a:ext cx="1212403" cy="274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r>
                <a:rPr lang="en-US" dirty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Marcello Abbrescia </a:t>
              </a:r>
            </a:p>
          </p:txBody>
        </p:sp>
      </p:grpSp>
      <p:sp>
        <p:nvSpPr>
          <p:cNvPr id="20" name="Text Box 14">
            <a:extLst>
              <a:ext uri="{FF2B5EF4-FFF2-40B4-BE49-F238E27FC236}">
                <a16:creationId xmlns:a16="http://schemas.microsoft.com/office/drawing/2014/main" id="{4FDD6C01-F2F7-0781-2CEE-8F4F26BFCA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0464" y="6505599"/>
            <a:ext cx="217687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RPC 2026</a:t>
            </a: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5235147C-0551-33D5-6223-A2441956EF65}"/>
              </a:ext>
            </a:extLst>
          </p:cNvPr>
          <p:cNvSpPr txBox="1">
            <a:spLocks/>
          </p:cNvSpPr>
          <p:nvPr/>
        </p:nvSpPr>
        <p:spPr>
          <a:xfrm>
            <a:off x="8615465" y="6512930"/>
            <a:ext cx="504056" cy="300446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32CC340-BCFB-B5BA-9A35-3636D429BCE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2050563"/>
              </p:ext>
            </p:extLst>
          </p:nvPr>
        </p:nvGraphicFramePr>
        <p:xfrm>
          <a:off x="307975" y="1038003"/>
          <a:ext cx="8586359" cy="5409799"/>
        </p:xfrm>
        <a:graphic>
          <a:graphicData uri="http://schemas.openxmlformats.org/drawingml/2006/table">
            <a:tbl>
              <a:tblPr/>
              <a:tblGrid>
                <a:gridCol w="2717498">
                  <a:extLst>
                    <a:ext uri="{9D8B030D-6E8A-4147-A177-3AD203B41FA5}">
                      <a16:colId xmlns:a16="http://schemas.microsoft.com/office/drawing/2014/main" val="3238695412"/>
                    </a:ext>
                  </a:extLst>
                </a:gridCol>
                <a:gridCol w="5868861">
                  <a:extLst>
                    <a:ext uri="{9D8B030D-6E8A-4147-A177-3AD203B41FA5}">
                      <a16:colId xmlns:a16="http://schemas.microsoft.com/office/drawing/2014/main" val="616776047"/>
                    </a:ext>
                  </a:extLst>
                </a:gridCol>
              </a:tblGrid>
              <a:tr h="2019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300" b="1" kern="100" dirty="0">
                          <a:solidFill>
                            <a:srgbClr val="000000"/>
                          </a:solidFill>
                          <a:effectLst/>
                          <a:latin typeface="ArialM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Common Developments</a:t>
                      </a:r>
                      <a:endParaRPr lang="en-US" sz="1300" kern="100" dirty="0">
                        <a:effectLst/>
                        <a:latin typeface="ArialM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7" marR="3347" marT="3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300" b="1" kern="100" dirty="0">
                          <a:solidFill>
                            <a:srgbClr val="000000"/>
                          </a:solidFill>
                          <a:effectLst/>
                          <a:latin typeface="ArialM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 </a:t>
                      </a:r>
                      <a:endParaRPr lang="en-US" sz="1300" kern="100" dirty="0">
                        <a:effectLst/>
                        <a:latin typeface="ArialM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7" marR="3347" marT="3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2108396"/>
                  </a:ext>
                </a:extLst>
              </a:tr>
              <a:tr h="4191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300" kern="100" dirty="0">
                          <a:solidFill>
                            <a:srgbClr val="000000"/>
                          </a:solidFill>
                          <a:effectLst/>
                          <a:latin typeface="ArialM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Gas and Material Studies</a:t>
                      </a:r>
                      <a:endParaRPr lang="en-US" sz="1300" kern="100" dirty="0">
                        <a:effectLst/>
                        <a:latin typeface="ArialM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7" marR="3347" marT="3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300" kern="100" dirty="0">
                          <a:solidFill>
                            <a:srgbClr val="000000"/>
                          </a:solidFill>
                          <a:effectLst/>
                          <a:latin typeface="ArialM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Gas and material properties studies. Eco-friendly mixtures.  Outgassing and ageing studies.</a:t>
                      </a:r>
                      <a:endParaRPr lang="en-US" sz="1300" kern="100" dirty="0">
                        <a:effectLst/>
                        <a:latin typeface="ArialM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7" marR="3347" marT="3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1611673"/>
                  </a:ext>
                </a:extLst>
              </a:tr>
              <a:tr h="24832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300" kern="100">
                          <a:solidFill>
                            <a:srgbClr val="000000"/>
                          </a:solidFill>
                          <a:effectLst/>
                          <a:latin typeface="ArialM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Gas systems control and monitoring</a:t>
                      </a:r>
                      <a:endParaRPr lang="en-US" sz="1300" kern="100">
                        <a:effectLst/>
                        <a:latin typeface="ArialM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7" marR="3347" marT="3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300" kern="100" dirty="0">
                          <a:solidFill>
                            <a:srgbClr val="000000"/>
                          </a:solidFill>
                          <a:effectLst/>
                          <a:latin typeface="ArialM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Development of gas mixers, </a:t>
                      </a:r>
                      <a:r>
                        <a:rPr lang="en-US" sz="1300" kern="100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ArialM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monitoring</a:t>
                      </a:r>
                      <a:r>
                        <a:rPr lang="en-US" sz="1300" kern="100" dirty="0">
                          <a:solidFill>
                            <a:srgbClr val="000000"/>
                          </a:solidFill>
                          <a:effectLst/>
                          <a:latin typeface="ArialM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 and calibration units for laboratory use.</a:t>
                      </a:r>
                      <a:endParaRPr lang="en-US" sz="1300" kern="100" dirty="0">
                        <a:effectLst/>
                        <a:latin typeface="ArialM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7" marR="3347" marT="3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5244708"/>
                  </a:ext>
                </a:extLst>
              </a:tr>
              <a:tr h="4999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300" kern="100" dirty="0">
                          <a:solidFill>
                            <a:srgbClr val="000000"/>
                          </a:solidFill>
                          <a:effectLst/>
                          <a:latin typeface="ArialM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Modelling and simulations</a:t>
                      </a:r>
                      <a:endParaRPr lang="en-US" sz="1300" kern="100" dirty="0">
                        <a:effectLst/>
                        <a:latin typeface="ArialM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7" marR="3347" marT="3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300" kern="100">
                          <a:solidFill>
                            <a:srgbClr val="000000"/>
                          </a:solidFill>
                          <a:effectLst/>
                          <a:latin typeface="ArialM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Training, measurements of gas parameters relevant for simulation (in synergy with WG3), access to computing hardware, services and software licenses</a:t>
                      </a:r>
                      <a:endParaRPr lang="en-US" sz="1300" kern="100">
                        <a:effectLst/>
                        <a:latin typeface="ArialM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7" marR="3347" marT="3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981196"/>
                  </a:ext>
                </a:extLst>
              </a:tr>
              <a:tr h="24832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300" kern="100">
                          <a:solidFill>
                            <a:srgbClr val="000000"/>
                          </a:solidFill>
                          <a:effectLst/>
                          <a:latin typeface="ArialM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Electronics</a:t>
                      </a:r>
                      <a:endParaRPr lang="en-US" sz="1300" kern="100">
                        <a:effectLst/>
                        <a:latin typeface="ArialM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7" marR="3347" marT="3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300" kern="100" dirty="0">
                          <a:solidFill>
                            <a:srgbClr val="000000"/>
                          </a:solidFill>
                          <a:effectLst/>
                          <a:latin typeface="ArialM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Common developments on FE ASICs, </a:t>
                      </a:r>
                      <a:r>
                        <a:rPr lang="en-US" sz="1300" kern="100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ArialM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DAQ </a:t>
                      </a:r>
                      <a:r>
                        <a:rPr lang="en-US" sz="1300" kern="100" dirty="0">
                          <a:solidFill>
                            <a:srgbClr val="000000"/>
                          </a:solidFill>
                          <a:effectLst/>
                          <a:latin typeface="ArialM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and Instrumentation</a:t>
                      </a:r>
                      <a:endParaRPr lang="en-US" sz="1300" kern="100" dirty="0">
                        <a:effectLst/>
                        <a:latin typeface="ArialM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7" marR="3347" marT="3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2278481"/>
                  </a:ext>
                </a:extLst>
              </a:tr>
              <a:tr h="2019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300" b="1" kern="100">
                          <a:solidFill>
                            <a:srgbClr val="000000"/>
                          </a:solidFill>
                          <a:effectLst/>
                          <a:latin typeface="ArialM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Common Facilities</a:t>
                      </a:r>
                      <a:endParaRPr lang="en-US" sz="1300" kern="100">
                        <a:effectLst/>
                        <a:latin typeface="ArialM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7" marR="3347" marT="3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300" b="1" kern="100">
                          <a:solidFill>
                            <a:srgbClr val="000000"/>
                          </a:solidFill>
                          <a:effectLst/>
                          <a:latin typeface="ArialM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 </a:t>
                      </a:r>
                      <a:endParaRPr lang="en-US" sz="1300" kern="100">
                        <a:effectLst/>
                        <a:latin typeface="ArialM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7" marR="3347" marT="3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8478978"/>
                  </a:ext>
                </a:extLst>
              </a:tr>
              <a:tr h="4191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300" kern="100">
                          <a:solidFill>
                            <a:srgbClr val="000000"/>
                          </a:solidFill>
                          <a:effectLst/>
                          <a:latin typeface="ArialM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Detector Manufacturing and Workshop</a:t>
                      </a:r>
                      <a:endParaRPr lang="en-US" sz="1300" kern="100">
                        <a:effectLst/>
                        <a:latin typeface="ArialM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7" marR="3347" marT="3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300" kern="100">
                          <a:solidFill>
                            <a:srgbClr val="000000"/>
                          </a:solidFill>
                          <a:effectLst/>
                          <a:latin typeface="ArialM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Common equipment, test new manufacturing techniques, training and transfer to industry </a:t>
                      </a:r>
                      <a:endParaRPr lang="en-US" sz="1300" kern="100">
                        <a:effectLst/>
                        <a:latin typeface="ArialM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7" marR="3347" marT="3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2373770"/>
                  </a:ext>
                </a:extLst>
              </a:tr>
              <a:tr h="4999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300" kern="100" dirty="0">
                          <a:solidFill>
                            <a:srgbClr val="000000"/>
                          </a:solidFill>
                          <a:effectLst/>
                          <a:latin typeface="ArialM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Common Laboratory and Test Beam</a:t>
                      </a:r>
                      <a:endParaRPr lang="en-US" sz="1300" kern="100" dirty="0">
                        <a:effectLst/>
                        <a:latin typeface="ArialM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7" marR="3347" marT="3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300" kern="100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ArialM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Common Test Beams (semi-permanent installation at CERN/SPS), </a:t>
                      </a:r>
                      <a:r>
                        <a:rPr lang="en-US" sz="1300" kern="100" dirty="0">
                          <a:solidFill>
                            <a:srgbClr val="000000"/>
                          </a:solidFill>
                          <a:effectLst/>
                          <a:latin typeface="ArialM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support for common test and characterization (in synergy with WG3) laboratories.</a:t>
                      </a:r>
                      <a:endParaRPr lang="en-US" sz="1300" kern="100" dirty="0">
                        <a:effectLst/>
                        <a:latin typeface="ArialM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7" marR="3347" marT="3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2043812"/>
                  </a:ext>
                </a:extLst>
              </a:tr>
              <a:tr h="2019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300" b="1" kern="100">
                          <a:solidFill>
                            <a:srgbClr val="000000"/>
                          </a:solidFill>
                          <a:effectLst/>
                          <a:latin typeface="ArialM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Common Projects</a:t>
                      </a:r>
                      <a:endParaRPr lang="en-US" sz="1300" kern="100">
                        <a:effectLst/>
                        <a:latin typeface="ArialM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7" marR="3347" marT="3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300" b="1" kern="100">
                          <a:solidFill>
                            <a:srgbClr val="000000"/>
                          </a:solidFill>
                          <a:effectLst/>
                          <a:latin typeface="ArialM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 </a:t>
                      </a:r>
                      <a:endParaRPr lang="en-US" sz="1300" kern="100">
                        <a:effectLst/>
                        <a:latin typeface="ArialM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7" marR="3347" marT="3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9549958"/>
                  </a:ext>
                </a:extLst>
              </a:tr>
              <a:tr h="2019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300" kern="100">
                          <a:solidFill>
                            <a:srgbClr val="000000"/>
                          </a:solidFill>
                          <a:effectLst/>
                          <a:latin typeface="ArialM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Blue-sky and Generic R&amp;D </a:t>
                      </a:r>
                      <a:endParaRPr lang="en-US" sz="1300" kern="100">
                        <a:effectLst/>
                        <a:latin typeface="ArialM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7" marR="3347" marT="3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300" kern="100">
                          <a:solidFill>
                            <a:srgbClr val="000000"/>
                          </a:solidFill>
                          <a:effectLst/>
                          <a:latin typeface="ArialM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Project involving at least three DRD1 members in areas of common interest to the DRD1 community</a:t>
                      </a:r>
                      <a:endParaRPr lang="en-US" sz="1300" kern="100">
                        <a:effectLst/>
                        <a:latin typeface="ArialM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7" marR="3347" marT="3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6341371"/>
                  </a:ext>
                </a:extLst>
              </a:tr>
              <a:tr h="2019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300" kern="100" dirty="0">
                          <a:solidFill>
                            <a:srgbClr val="000000"/>
                          </a:solidFill>
                          <a:effectLst/>
                          <a:latin typeface="ArialM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Detector physics R&amp;D</a:t>
                      </a:r>
                      <a:endParaRPr lang="en-US" sz="1300" kern="100" dirty="0">
                        <a:effectLst/>
                        <a:latin typeface="ArialM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7" marR="3347" marT="3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258449"/>
                  </a:ext>
                </a:extLst>
              </a:tr>
              <a:tr h="2019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300" kern="100">
                          <a:solidFill>
                            <a:srgbClr val="000000"/>
                          </a:solidFill>
                          <a:effectLst/>
                          <a:latin typeface="ArialM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Novel Applications</a:t>
                      </a:r>
                      <a:endParaRPr lang="en-US" sz="1300" kern="100">
                        <a:effectLst/>
                        <a:latin typeface="ArialM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7" marR="3347" marT="3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0593213"/>
                  </a:ext>
                </a:extLst>
              </a:tr>
              <a:tr h="2019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300" kern="100">
                          <a:solidFill>
                            <a:srgbClr val="000000"/>
                          </a:solidFill>
                          <a:effectLst/>
                          <a:latin typeface="ArialM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Technology R&amp;D</a:t>
                      </a:r>
                      <a:endParaRPr lang="en-US" sz="1300" kern="100">
                        <a:effectLst/>
                        <a:latin typeface="ArialM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7" marR="3347" marT="3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9451231"/>
                  </a:ext>
                </a:extLst>
              </a:tr>
              <a:tr h="2019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300" kern="100" dirty="0">
                          <a:solidFill>
                            <a:srgbClr val="000000"/>
                          </a:solidFill>
                          <a:effectLst/>
                          <a:latin typeface="ArialM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Industry Technology Transfer</a:t>
                      </a:r>
                      <a:endParaRPr lang="en-US" sz="1300" kern="100" dirty="0">
                        <a:effectLst/>
                        <a:latin typeface="ArialM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7" marR="3347" marT="3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9979010"/>
                  </a:ext>
                </a:extLst>
              </a:tr>
              <a:tr h="2019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300" b="1" kern="100">
                          <a:solidFill>
                            <a:srgbClr val="000000"/>
                          </a:solidFill>
                          <a:effectLst/>
                          <a:latin typeface="ArialM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Scientific Network</a:t>
                      </a:r>
                      <a:endParaRPr lang="en-US" sz="1300" kern="100">
                        <a:effectLst/>
                        <a:latin typeface="ArialM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7" marR="3347" marT="3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300" b="1" kern="100">
                          <a:solidFill>
                            <a:srgbClr val="000000"/>
                          </a:solidFill>
                          <a:effectLst/>
                          <a:latin typeface="ArialM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 </a:t>
                      </a:r>
                      <a:endParaRPr lang="en-US" sz="1300" kern="100">
                        <a:effectLst/>
                        <a:latin typeface="ArialM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7" marR="3347" marT="3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188149"/>
                  </a:ext>
                </a:extLst>
              </a:tr>
              <a:tr h="4191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300" kern="100">
                          <a:solidFill>
                            <a:srgbClr val="000000"/>
                          </a:solidFill>
                          <a:effectLst/>
                          <a:latin typeface="ArialM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Collaboration Meetings and Topical Workshops</a:t>
                      </a:r>
                      <a:endParaRPr lang="en-US" sz="1300" kern="100">
                        <a:effectLst/>
                        <a:latin typeface="ArialM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7" marR="3347" marT="3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300" kern="100" dirty="0">
                          <a:solidFill>
                            <a:srgbClr val="000000"/>
                          </a:solidFill>
                          <a:effectLst/>
                          <a:latin typeface="ArialM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Three collaboration meetings per year, with </a:t>
                      </a:r>
                      <a:r>
                        <a:rPr lang="en-US" sz="1300" kern="100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ArialM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one of them held outside CERN</a:t>
                      </a:r>
                      <a:r>
                        <a:rPr lang="en-US" sz="1300" kern="100" dirty="0">
                          <a:solidFill>
                            <a:srgbClr val="000000"/>
                          </a:solidFill>
                          <a:effectLst/>
                          <a:latin typeface="ArialM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. Ad-hoc topical workshops extended to other communities.</a:t>
                      </a:r>
                      <a:endParaRPr lang="en-US" sz="1300" kern="100" dirty="0">
                        <a:effectLst/>
                        <a:latin typeface="ArialM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7" marR="3347" marT="3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1347312"/>
                  </a:ext>
                </a:extLst>
              </a:tr>
              <a:tr h="24832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300" kern="100">
                          <a:solidFill>
                            <a:srgbClr val="000000"/>
                          </a:solidFill>
                          <a:effectLst/>
                          <a:latin typeface="ArialM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Conferences and awards</a:t>
                      </a:r>
                      <a:endParaRPr lang="en-US" sz="1300" kern="100">
                        <a:effectLst/>
                        <a:latin typeface="ArialM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7" marR="3347" marT="3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300" kern="100" dirty="0">
                          <a:solidFill>
                            <a:srgbClr val="000000"/>
                          </a:solidFill>
                          <a:effectLst/>
                          <a:latin typeface="ArialM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Support to gas detector conferences and workshops.</a:t>
                      </a:r>
                      <a:endParaRPr lang="en-US" sz="1300" kern="100" dirty="0">
                        <a:effectLst/>
                        <a:latin typeface="ArialM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7" marR="3347" marT="3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5387697"/>
                  </a:ext>
                </a:extLst>
              </a:tr>
              <a:tr h="24832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300" kern="100" dirty="0">
                          <a:solidFill>
                            <a:srgbClr val="000000"/>
                          </a:solidFill>
                          <a:effectLst/>
                          <a:latin typeface="ArialM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Schools and training</a:t>
                      </a:r>
                      <a:endParaRPr lang="en-US" sz="1300" kern="100" dirty="0">
                        <a:effectLst/>
                        <a:latin typeface="ArialM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7" marR="3347" marT="3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300" kern="100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ArialM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DRD1 Gaseous Detector School</a:t>
                      </a:r>
                      <a:r>
                        <a:rPr lang="en-US" sz="1300" kern="100" dirty="0">
                          <a:solidFill>
                            <a:srgbClr val="000000"/>
                          </a:solidFill>
                          <a:effectLst/>
                          <a:latin typeface="ArialM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, knowledge and training dissemination initiatives.</a:t>
                      </a:r>
                      <a:endParaRPr lang="en-US" sz="1300" kern="100" dirty="0">
                        <a:effectLst/>
                        <a:latin typeface="ArialM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7" marR="3347" marT="334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3272263"/>
                  </a:ext>
                </a:extLst>
              </a:tr>
            </a:tbl>
          </a:graphicData>
        </a:graphic>
      </p:graphicFrame>
      <p:sp>
        <p:nvSpPr>
          <p:cNvPr id="7" name="TextBox 1">
            <a:extLst>
              <a:ext uri="{FF2B5EF4-FFF2-40B4-BE49-F238E27FC236}">
                <a16:creationId xmlns:a16="http://schemas.microsoft.com/office/drawing/2014/main" id="{B70C731E-88C4-4E83-7E86-659EF32BA732}"/>
              </a:ext>
            </a:extLst>
          </p:cNvPr>
          <p:cNvSpPr txBox="1"/>
          <p:nvPr/>
        </p:nvSpPr>
        <p:spPr>
          <a:xfrm>
            <a:off x="2750945" y="764704"/>
            <a:ext cx="72936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1600" dirty="0">
                <a:solidFill>
                  <a:srgbClr val="2F2F2F"/>
                </a:solidFill>
                <a:highlight>
                  <a:srgbClr val="FFFF00"/>
                </a:highlight>
                <a:latin typeface="ArialMT"/>
              </a:rPr>
              <a:t>Highlighted activities supported by available common resources in 2025</a:t>
            </a:r>
          </a:p>
        </p:txBody>
      </p:sp>
    </p:spTree>
    <p:extLst>
      <p:ext uri="{BB962C8B-B14F-4D97-AF65-F5344CB8AC3E}">
        <p14:creationId xmlns:p14="http://schemas.microsoft.com/office/powerpoint/2010/main" val="5165027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D7FFA1-86F5-FBC6-6332-B18F0EB2C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>
            <a:extLst>
              <a:ext uri="{FF2B5EF4-FFF2-40B4-BE49-F238E27FC236}">
                <a16:creationId xmlns:a16="http://schemas.microsoft.com/office/drawing/2014/main" id="{91449587-EBA0-14CF-31C1-AA473A2374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620688"/>
            <a:ext cx="8496300" cy="2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AutoShape 2" descr="Problem Detection in Agile – Rolling into Agile">
            <a:extLst>
              <a:ext uri="{FF2B5EF4-FFF2-40B4-BE49-F238E27FC236}">
                <a16:creationId xmlns:a16="http://schemas.microsoft.com/office/drawing/2014/main" id="{F54288F6-83AD-2497-8737-83480BE190F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2" name="AutoShape 4" descr="Problem Detection in Agile – Rolling into Agile">
            <a:extLst>
              <a:ext uri="{FF2B5EF4-FFF2-40B4-BE49-F238E27FC236}">
                <a16:creationId xmlns:a16="http://schemas.microsoft.com/office/drawing/2014/main" id="{1D1B0B74-58A5-2B11-9743-1CFEAC8B5D9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4" name="AutoShape 6" descr="Problem Detection in Agile – Rolling into Agile">
            <a:extLst>
              <a:ext uri="{FF2B5EF4-FFF2-40B4-BE49-F238E27FC236}">
                <a16:creationId xmlns:a16="http://schemas.microsoft.com/office/drawing/2014/main" id="{C7D07D84-53CD-AB30-4F5C-0D4051D07B4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6" name="AutoShape 8" descr="Problem Detection in Agile – Rolling into Agile">
            <a:extLst>
              <a:ext uri="{FF2B5EF4-FFF2-40B4-BE49-F238E27FC236}">
                <a16:creationId xmlns:a16="http://schemas.microsoft.com/office/drawing/2014/main" id="{2E75072D-D2FE-A0EE-987E-EFCCE087810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8" name="AutoShape 10" descr="Problem Detection in Agile – Rolling into Agile">
            <a:extLst>
              <a:ext uri="{FF2B5EF4-FFF2-40B4-BE49-F238E27FC236}">
                <a16:creationId xmlns:a16="http://schemas.microsoft.com/office/drawing/2014/main" id="{0ADA10AF-CC1A-E785-C3D0-D60357AD133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0" name="AutoShape 12" descr="Problem Detection in Agile – Rolling into Agile">
            <a:extLst>
              <a:ext uri="{FF2B5EF4-FFF2-40B4-BE49-F238E27FC236}">
                <a16:creationId xmlns:a16="http://schemas.microsoft.com/office/drawing/2014/main" id="{6C542FF1-418B-AC90-C6E3-1BFF7ADA594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3" name="AutoShape 15" descr="Problem Detection in Agile – Rolling into Agile">
            <a:extLst>
              <a:ext uri="{FF2B5EF4-FFF2-40B4-BE49-F238E27FC236}">
                <a16:creationId xmlns:a16="http://schemas.microsoft.com/office/drawing/2014/main" id="{C23D6FE9-4A47-2B75-715B-2813C9E40FE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5" name="AutoShape 17" descr="Problem Detection in Agile – Rolling into Agile">
            <a:extLst>
              <a:ext uri="{FF2B5EF4-FFF2-40B4-BE49-F238E27FC236}">
                <a16:creationId xmlns:a16="http://schemas.microsoft.com/office/drawing/2014/main" id="{CB66A79A-AE5F-7B00-4BA8-E49ACA1DF1C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2" name="Titolo 11">
            <a:extLst>
              <a:ext uri="{FF2B5EF4-FFF2-40B4-BE49-F238E27FC236}">
                <a16:creationId xmlns:a16="http://schemas.microsoft.com/office/drawing/2014/main" id="{998B86C0-E925-994E-D2F0-7D249C4B2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 fontScale="9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it-IT" sz="4000" dirty="0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DRD1 common projects</a:t>
            </a:r>
            <a:b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it-IT" dirty="0"/>
          </a:p>
        </p:txBody>
      </p:sp>
      <p:grpSp>
        <p:nvGrpSpPr>
          <p:cNvPr id="17" name="9 Grupo">
            <a:extLst>
              <a:ext uri="{FF2B5EF4-FFF2-40B4-BE49-F238E27FC236}">
                <a16:creationId xmlns:a16="http://schemas.microsoft.com/office/drawing/2014/main" id="{9F12121A-CF58-5344-2610-9E8B164F7324}"/>
              </a:ext>
            </a:extLst>
          </p:cNvPr>
          <p:cNvGrpSpPr/>
          <p:nvPr/>
        </p:nvGrpSpPr>
        <p:grpSpPr>
          <a:xfrm>
            <a:off x="260332" y="6505634"/>
            <a:ext cx="8704146" cy="307742"/>
            <a:chOff x="1923" y="6519738"/>
            <a:chExt cx="9088380" cy="279858"/>
          </a:xfrm>
        </p:grpSpPr>
        <p:sp>
          <p:nvSpPr>
            <p:cNvPr id="18" name="Text Box 14">
              <a:extLst>
                <a:ext uri="{FF2B5EF4-FFF2-40B4-BE49-F238E27FC236}">
                  <a16:creationId xmlns:a16="http://schemas.microsoft.com/office/drawing/2014/main" id="{E39C2FAA-A120-596A-02D8-C5B0D84A89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84425" y="6525344"/>
              <a:ext cx="205878" cy="274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fld id="{206F41FC-E341-421B-B1FC-5412B2ACDC05}" type="slidenum">
                <a:rPr lang="en-US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pPr algn="ctr" eaLnBrk="1" hangingPunct="1"/>
                <a:t>22</a:t>
              </a:fld>
              <a:endParaRPr lang="en-US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19" name="Text Box 14">
              <a:extLst>
                <a:ext uri="{FF2B5EF4-FFF2-40B4-BE49-F238E27FC236}">
                  <a16:creationId xmlns:a16="http://schemas.microsoft.com/office/drawing/2014/main" id="{6F506CFE-DB8B-EDB1-7587-3FED1FB953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3" y="6519738"/>
              <a:ext cx="1212403" cy="274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r>
                <a:rPr lang="en-US" dirty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Marcello Abbrescia </a:t>
              </a:r>
            </a:p>
          </p:txBody>
        </p:sp>
      </p:grpSp>
      <p:sp>
        <p:nvSpPr>
          <p:cNvPr id="20" name="Text Box 14">
            <a:extLst>
              <a:ext uri="{FF2B5EF4-FFF2-40B4-BE49-F238E27FC236}">
                <a16:creationId xmlns:a16="http://schemas.microsoft.com/office/drawing/2014/main" id="{CCBB3398-E2E3-16D6-0F4A-FF2DC22220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0464" y="6505599"/>
            <a:ext cx="217687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RPC 2026</a:t>
            </a: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44DE0663-AA3A-5DCB-282E-55416C81FFF9}"/>
              </a:ext>
            </a:extLst>
          </p:cNvPr>
          <p:cNvSpPr txBox="1">
            <a:spLocks/>
          </p:cNvSpPr>
          <p:nvPr/>
        </p:nvSpPr>
        <p:spPr>
          <a:xfrm>
            <a:off x="8615465" y="6512930"/>
            <a:ext cx="504056" cy="300446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C9B511B-C823-CBAC-7DFA-B62BDC8B2651}"/>
              </a:ext>
            </a:extLst>
          </p:cNvPr>
          <p:cNvSpPr txBox="1"/>
          <p:nvPr/>
        </p:nvSpPr>
        <p:spPr>
          <a:xfrm>
            <a:off x="107504" y="917464"/>
            <a:ext cx="89364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The DRD1 Common Project Funding is designed to support project costs in areas of</a:t>
            </a:r>
          </a:p>
          <a:p>
            <a:r>
              <a:rPr lang="en-US" b="1" dirty="0">
                <a:solidFill>
                  <a:srgbClr val="C00000"/>
                </a:solidFill>
              </a:rPr>
              <a:t>shared interest within the DRD1 community, in five main fields.</a:t>
            </a:r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41F0C66-F507-ABC7-62D8-742A9BCE5C7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8909"/>
          <a:stretch>
            <a:fillRect/>
          </a:stretch>
        </p:blipFill>
        <p:spPr>
          <a:xfrm>
            <a:off x="899592" y="1700808"/>
            <a:ext cx="7126182" cy="3377373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AC6F9B24-2F85-78B9-0652-95E7E869BAAE}"/>
              </a:ext>
            </a:extLst>
          </p:cNvPr>
          <p:cNvSpPr txBox="1"/>
          <p:nvPr/>
        </p:nvSpPr>
        <p:spPr>
          <a:xfrm>
            <a:off x="271756" y="5272086"/>
            <a:ext cx="85296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The DRD1 Common Projects are not meant to cover R&amp;D activities where other funding</a:t>
            </a:r>
          </a:p>
          <a:p>
            <a:r>
              <a:rPr lang="en-US" b="1" dirty="0">
                <a:solidFill>
                  <a:srgbClr val="C00000"/>
                </a:solidFill>
              </a:rPr>
              <a:t>schemes are better suited, such as:</a:t>
            </a:r>
          </a:p>
          <a:p>
            <a:r>
              <a:rPr lang="en-US" dirty="0">
                <a:solidFill>
                  <a:srgbClr val="1B416F"/>
                </a:solidFill>
              </a:rPr>
              <a:t>- Strategic R&amp;D </a:t>
            </a:r>
            <a:r>
              <a:rPr lang="en-US" dirty="0"/>
              <a:t>(covered by the Work Package activities)</a:t>
            </a:r>
          </a:p>
          <a:p>
            <a:r>
              <a:rPr lang="en-US" dirty="0">
                <a:solidFill>
                  <a:srgbClr val="1B416F"/>
                </a:solidFill>
              </a:rPr>
              <a:t>- Project-driven R&amp;D </a:t>
            </a:r>
            <a:r>
              <a:rPr lang="en-US" dirty="0"/>
              <a:t>(covered by the projects or experiments)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385084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8D038A-00C2-B2A4-06AF-70039EA8B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>
            <a:extLst>
              <a:ext uri="{FF2B5EF4-FFF2-40B4-BE49-F238E27FC236}">
                <a16:creationId xmlns:a16="http://schemas.microsoft.com/office/drawing/2014/main" id="{F871856B-8116-B8D8-0A75-D9A21035E7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620688"/>
            <a:ext cx="8496300" cy="2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AutoShape 2" descr="Problem Detection in Agile – Rolling into Agile">
            <a:extLst>
              <a:ext uri="{FF2B5EF4-FFF2-40B4-BE49-F238E27FC236}">
                <a16:creationId xmlns:a16="http://schemas.microsoft.com/office/drawing/2014/main" id="{EE09D968-4A27-EEA9-755F-42571BA1006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2" name="AutoShape 4" descr="Problem Detection in Agile – Rolling into Agile">
            <a:extLst>
              <a:ext uri="{FF2B5EF4-FFF2-40B4-BE49-F238E27FC236}">
                <a16:creationId xmlns:a16="http://schemas.microsoft.com/office/drawing/2014/main" id="{2B97EB14-3145-9868-1063-D48714AEA07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4" name="AutoShape 6" descr="Problem Detection in Agile – Rolling into Agile">
            <a:extLst>
              <a:ext uri="{FF2B5EF4-FFF2-40B4-BE49-F238E27FC236}">
                <a16:creationId xmlns:a16="http://schemas.microsoft.com/office/drawing/2014/main" id="{DC07FBCF-37D1-FF0A-7DA5-A8918990E72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6" name="AutoShape 8" descr="Problem Detection in Agile – Rolling into Agile">
            <a:extLst>
              <a:ext uri="{FF2B5EF4-FFF2-40B4-BE49-F238E27FC236}">
                <a16:creationId xmlns:a16="http://schemas.microsoft.com/office/drawing/2014/main" id="{0B733206-C52F-B26E-6CD3-F66C69172C2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8" name="AutoShape 10" descr="Problem Detection in Agile – Rolling into Agile">
            <a:extLst>
              <a:ext uri="{FF2B5EF4-FFF2-40B4-BE49-F238E27FC236}">
                <a16:creationId xmlns:a16="http://schemas.microsoft.com/office/drawing/2014/main" id="{3EBB2068-F10B-F6F4-550E-2EFC9E54EC8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0" name="AutoShape 12" descr="Problem Detection in Agile – Rolling into Agile">
            <a:extLst>
              <a:ext uri="{FF2B5EF4-FFF2-40B4-BE49-F238E27FC236}">
                <a16:creationId xmlns:a16="http://schemas.microsoft.com/office/drawing/2014/main" id="{570E26C0-0342-012D-2C9D-B99319DFE9C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3" name="AutoShape 15" descr="Problem Detection in Agile – Rolling into Agile">
            <a:extLst>
              <a:ext uri="{FF2B5EF4-FFF2-40B4-BE49-F238E27FC236}">
                <a16:creationId xmlns:a16="http://schemas.microsoft.com/office/drawing/2014/main" id="{F3220969-EB1E-DBE8-97DA-A99C9D27F6D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5" name="AutoShape 17" descr="Problem Detection in Agile – Rolling into Agile">
            <a:extLst>
              <a:ext uri="{FF2B5EF4-FFF2-40B4-BE49-F238E27FC236}">
                <a16:creationId xmlns:a16="http://schemas.microsoft.com/office/drawing/2014/main" id="{C77D03B7-D609-D7A2-2CB6-CF8003440DD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2" name="Titolo 11">
            <a:extLst>
              <a:ext uri="{FF2B5EF4-FFF2-40B4-BE49-F238E27FC236}">
                <a16:creationId xmlns:a16="http://schemas.microsoft.com/office/drawing/2014/main" id="{5CCD5355-7043-2F74-B92A-CBB5E18E0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 fontScale="9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First DRD1 </a:t>
            </a:r>
            <a:r>
              <a:rPr kumimoji="0" lang="it-IT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commond</a:t>
            </a:r>
            <a:r>
              <a:rPr lang="it-IT" sz="4000" dirty="0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project </a:t>
            </a:r>
            <a:r>
              <a:rPr lang="it-IT" sz="4000" dirty="0" err="1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funded</a:t>
            </a:r>
            <a:b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it-IT" dirty="0"/>
          </a:p>
        </p:txBody>
      </p:sp>
      <p:grpSp>
        <p:nvGrpSpPr>
          <p:cNvPr id="17" name="9 Grupo">
            <a:extLst>
              <a:ext uri="{FF2B5EF4-FFF2-40B4-BE49-F238E27FC236}">
                <a16:creationId xmlns:a16="http://schemas.microsoft.com/office/drawing/2014/main" id="{607D47C0-620B-8BB6-D925-46313C0B784A}"/>
              </a:ext>
            </a:extLst>
          </p:cNvPr>
          <p:cNvGrpSpPr/>
          <p:nvPr/>
        </p:nvGrpSpPr>
        <p:grpSpPr>
          <a:xfrm>
            <a:off x="260332" y="6505634"/>
            <a:ext cx="8704146" cy="307742"/>
            <a:chOff x="1923" y="6519738"/>
            <a:chExt cx="9088380" cy="279858"/>
          </a:xfrm>
        </p:grpSpPr>
        <p:sp>
          <p:nvSpPr>
            <p:cNvPr id="18" name="Text Box 14">
              <a:extLst>
                <a:ext uri="{FF2B5EF4-FFF2-40B4-BE49-F238E27FC236}">
                  <a16:creationId xmlns:a16="http://schemas.microsoft.com/office/drawing/2014/main" id="{42938C0C-F1A1-BA24-4C34-EEE81983A8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84425" y="6525344"/>
              <a:ext cx="205878" cy="274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fld id="{206F41FC-E341-421B-B1FC-5412B2ACDC05}" type="slidenum">
                <a:rPr lang="en-US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pPr algn="ctr" eaLnBrk="1" hangingPunct="1"/>
                <a:t>23</a:t>
              </a:fld>
              <a:endParaRPr lang="en-US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19" name="Text Box 14">
              <a:extLst>
                <a:ext uri="{FF2B5EF4-FFF2-40B4-BE49-F238E27FC236}">
                  <a16:creationId xmlns:a16="http://schemas.microsoft.com/office/drawing/2014/main" id="{10133EB2-99D4-2EAA-6B65-C83CAEED55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3" y="6519738"/>
              <a:ext cx="1212403" cy="274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r>
                <a:rPr lang="en-US" dirty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Marcello Abbrescia </a:t>
              </a:r>
            </a:p>
          </p:txBody>
        </p:sp>
      </p:grpSp>
      <p:sp>
        <p:nvSpPr>
          <p:cNvPr id="20" name="Text Box 14">
            <a:extLst>
              <a:ext uri="{FF2B5EF4-FFF2-40B4-BE49-F238E27FC236}">
                <a16:creationId xmlns:a16="http://schemas.microsoft.com/office/drawing/2014/main" id="{6B649028-F3B9-F92B-3BB3-EEA8EBBF37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0464" y="6505599"/>
            <a:ext cx="217687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RPC 2026</a:t>
            </a: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777F43B2-8BD7-D2AB-7748-8FFC6BCBB0F3}"/>
              </a:ext>
            </a:extLst>
          </p:cNvPr>
          <p:cNvSpPr txBox="1">
            <a:spLocks/>
          </p:cNvSpPr>
          <p:nvPr/>
        </p:nvSpPr>
        <p:spPr>
          <a:xfrm>
            <a:off x="8615465" y="6512930"/>
            <a:ext cx="504056" cy="300446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BB8468C4-BC74-FD79-65D9-094918C09D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36" y="836712"/>
            <a:ext cx="6635072" cy="3705374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4C6FB66A-AA3D-8E3D-A735-0152FC86F1D5}"/>
              </a:ext>
            </a:extLst>
          </p:cNvPr>
          <p:cNvSpPr txBox="1"/>
          <p:nvPr/>
        </p:nvSpPr>
        <p:spPr>
          <a:xfrm>
            <a:off x="6382005" y="1410449"/>
            <a:ext cx="2761995" cy="295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0" u="none" strike="noStrike" baseline="0" dirty="0">
                <a:solidFill>
                  <a:srgbClr val="C00000"/>
                </a:solidFill>
                <a:latin typeface="ArialMT"/>
              </a:rPr>
              <a:t>Prepreg</a:t>
            </a:r>
            <a:r>
              <a:rPr lang="en-US" sz="2000" b="1" dirty="0">
                <a:solidFill>
                  <a:srgbClr val="C00000"/>
                </a:solidFill>
                <a:latin typeface="ArialMT"/>
              </a:rPr>
              <a:t> (</a:t>
            </a:r>
            <a:r>
              <a:rPr lang="en-US" sz="2000" b="1" i="1" u="none" strike="noStrike" baseline="0" dirty="0">
                <a:solidFill>
                  <a:srgbClr val="C00000"/>
                </a:solidFill>
                <a:latin typeface="ArialMT"/>
              </a:rPr>
              <a:t>pre-impregnated composite fiber</a:t>
            </a:r>
            <a:r>
              <a:rPr lang="en-US" sz="2000" b="1" i="0" u="none" strike="noStrike" baseline="0" dirty="0">
                <a:solidFill>
                  <a:srgbClr val="C00000"/>
                </a:solidFill>
                <a:latin typeface="ArialMT"/>
              </a:rPr>
              <a:t>):  </a:t>
            </a:r>
            <a:r>
              <a:rPr lang="en-US" b="0" i="0" u="none" strike="noStrike" baseline="0" dirty="0">
                <a:solidFill>
                  <a:srgbClr val="245794"/>
                </a:solidFill>
                <a:latin typeface="ArialMT"/>
              </a:rPr>
              <a:t>The resin can include additives (e.g., carbon black, CNTs, graphene, or metal particles) to impart controlled electrical conductivity or static dissipation.</a:t>
            </a:r>
            <a:endParaRPr lang="it-IT" dirty="0">
              <a:solidFill>
                <a:srgbClr val="245794"/>
              </a:solidFill>
              <a:latin typeface="ArialMT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430A689C-EAEF-3BB5-96EA-F8A63BD879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4352374"/>
            <a:ext cx="8901622" cy="2316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0433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4DDE54-1532-4887-B5FF-C22465B59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>
            <a:extLst>
              <a:ext uri="{FF2B5EF4-FFF2-40B4-BE49-F238E27FC236}">
                <a16:creationId xmlns:a16="http://schemas.microsoft.com/office/drawing/2014/main" id="{BD3289A1-5376-4953-CA06-B197753180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620688"/>
            <a:ext cx="8496300" cy="2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AutoShape 2" descr="Problem Detection in Agile – Rolling into Agile">
            <a:extLst>
              <a:ext uri="{FF2B5EF4-FFF2-40B4-BE49-F238E27FC236}">
                <a16:creationId xmlns:a16="http://schemas.microsoft.com/office/drawing/2014/main" id="{EC616ED1-B567-2347-4080-ACD6EF7C57B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2" name="AutoShape 4" descr="Problem Detection in Agile – Rolling into Agile">
            <a:extLst>
              <a:ext uri="{FF2B5EF4-FFF2-40B4-BE49-F238E27FC236}">
                <a16:creationId xmlns:a16="http://schemas.microsoft.com/office/drawing/2014/main" id="{1227E6AD-49ED-09DC-85B8-78B11AFA8F6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4" name="AutoShape 6" descr="Problem Detection in Agile – Rolling into Agile">
            <a:extLst>
              <a:ext uri="{FF2B5EF4-FFF2-40B4-BE49-F238E27FC236}">
                <a16:creationId xmlns:a16="http://schemas.microsoft.com/office/drawing/2014/main" id="{B76C627D-0AEB-A444-3525-2E190D5E963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6" name="AutoShape 8" descr="Problem Detection in Agile – Rolling into Agile">
            <a:extLst>
              <a:ext uri="{FF2B5EF4-FFF2-40B4-BE49-F238E27FC236}">
                <a16:creationId xmlns:a16="http://schemas.microsoft.com/office/drawing/2014/main" id="{1F821234-64F7-6502-1266-2E17AC8F6A4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8" name="AutoShape 10" descr="Problem Detection in Agile – Rolling into Agile">
            <a:extLst>
              <a:ext uri="{FF2B5EF4-FFF2-40B4-BE49-F238E27FC236}">
                <a16:creationId xmlns:a16="http://schemas.microsoft.com/office/drawing/2014/main" id="{67F4C09E-AC7D-7DC7-2BDF-877CF8F32F2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0" name="AutoShape 12" descr="Problem Detection in Agile – Rolling into Agile">
            <a:extLst>
              <a:ext uri="{FF2B5EF4-FFF2-40B4-BE49-F238E27FC236}">
                <a16:creationId xmlns:a16="http://schemas.microsoft.com/office/drawing/2014/main" id="{314ACC82-9CBF-B1A8-64D5-0D2186D02F5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3" name="AutoShape 15" descr="Problem Detection in Agile – Rolling into Agile">
            <a:extLst>
              <a:ext uri="{FF2B5EF4-FFF2-40B4-BE49-F238E27FC236}">
                <a16:creationId xmlns:a16="http://schemas.microsoft.com/office/drawing/2014/main" id="{4170FE7C-36F1-0693-9E19-E7E37307F62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5" name="AutoShape 17" descr="Problem Detection in Agile – Rolling into Agile">
            <a:extLst>
              <a:ext uri="{FF2B5EF4-FFF2-40B4-BE49-F238E27FC236}">
                <a16:creationId xmlns:a16="http://schemas.microsoft.com/office/drawing/2014/main" id="{68E896E1-9C32-8B76-0637-2804FECC03D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2" name="Titolo 11">
            <a:extLst>
              <a:ext uri="{FF2B5EF4-FFF2-40B4-BE49-F238E27FC236}">
                <a16:creationId xmlns:a16="http://schemas.microsoft.com/office/drawing/2014/main" id="{ECD354D5-8873-2EF3-47A3-9B6D2764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52536" y="53752"/>
            <a:ext cx="10153128" cy="1143000"/>
          </a:xfrm>
        </p:spPr>
        <p:txBody>
          <a:bodyPr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it-IT" sz="3600" dirty="0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DRD1 </a:t>
            </a:r>
            <a:r>
              <a:rPr lang="it-IT" sz="3600" dirty="0" err="1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collaboration</a:t>
            </a:r>
            <a:r>
              <a:rPr lang="it-IT" sz="3600" dirty="0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meetings</a:t>
            </a:r>
            <a:br>
              <a:rPr kumimoji="0" lang="it-IT" sz="35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it-IT" sz="3500" dirty="0"/>
          </a:p>
        </p:txBody>
      </p:sp>
      <p:grpSp>
        <p:nvGrpSpPr>
          <p:cNvPr id="17" name="9 Grupo">
            <a:extLst>
              <a:ext uri="{FF2B5EF4-FFF2-40B4-BE49-F238E27FC236}">
                <a16:creationId xmlns:a16="http://schemas.microsoft.com/office/drawing/2014/main" id="{63A1BE08-BB94-6890-9BA0-D1CF728A7F09}"/>
              </a:ext>
            </a:extLst>
          </p:cNvPr>
          <p:cNvGrpSpPr/>
          <p:nvPr/>
        </p:nvGrpSpPr>
        <p:grpSpPr>
          <a:xfrm>
            <a:off x="260332" y="6505634"/>
            <a:ext cx="8704146" cy="307742"/>
            <a:chOff x="1923" y="6519738"/>
            <a:chExt cx="9088380" cy="279858"/>
          </a:xfrm>
        </p:grpSpPr>
        <p:sp>
          <p:nvSpPr>
            <p:cNvPr id="18" name="Text Box 14">
              <a:extLst>
                <a:ext uri="{FF2B5EF4-FFF2-40B4-BE49-F238E27FC236}">
                  <a16:creationId xmlns:a16="http://schemas.microsoft.com/office/drawing/2014/main" id="{94A4CA91-99DB-4D82-7BE5-917C9B87EC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84425" y="6525344"/>
              <a:ext cx="205878" cy="274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fld id="{206F41FC-E341-421B-B1FC-5412B2ACDC05}" type="slidenum">
                <a:rPr lang="en-US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pPr algn="ctr" eaLnBrk="1" hangingPunct="1"/>
                <a:t>24</a:t>
              </a:fld>
              <a:endParaRPr lang="en-US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19" name="Text Box 14">
              <a:extLst>
                <a:ext uri="{FF2B5EF4-FFF2-40B4-BE49-F238E27FC236}">
                  <a16:creationId xmlns:a16="http://schemas.microsoft.com/office/drawing/2014/main" id="{2D98108D-1B07-37F3-5214-2D5906640E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3" y="6519738"/>
              <a:ext cx="1212403" cy="274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r>
                <a:rPr lang="en-US" dirty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Marcello Abbrescia </a:t>
              </a:r>
            </a:p>
          </p:txBody>
        </p:sp>
      </p:grpSp>
      <p:sp>
        <p:nvSpPr>
          <p:cNvPr id="20" name="Text Box 14">
            <a:extLst>
              <a:ext uri="{FF2B5EF4-FFF2-40B4-BE49-F238E27FC236}">
                <a16:creationId xmlns:a16="http://schemas.microsoft.com/office/drawing/2014/main" id="{D8028DB5-2C59-980C-D08E-28E1A6EA7E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0464" y="6505599"/>
            <a:ext cx="217687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RPC 2026</a:t>
            </a: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7B8174AC-BA8D-3481-2433-6F4EC4A7CADF}"/>
              </a:ext>
            </a:extLst>
          </p:cNvPr>
          <p:cNvSpPr txBox="1">
            <a:spLocks/>
          </p:cNvSpPr>
          <p:nvPr/>
        </p:nvSpPr>
        <p:spPr>
          <a:xfrm>
            <a:off x="8615465" y="6512930"/>
            <a:ext cx="504056" cy="300446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70B78592-B650-1164-83C8-0C7F913A3D5E}"/>
              </a:ext>
            </a:extLst>
          </p:cNvPr>
          <p:cNvSpPr txBox="1"/>
          <p:nvPr/>
        </p:nvSpPr>
        <p:spPr>
          <a:xfrm>
            <a:off x="395536" y="827420"/>
            <a:ext cx="82586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1" dirty="0">
                <a:solidFill>
                  <a:srgbClr val="2457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Baseline: Three DRD1 Meetings per year</a:t>
            </a:r>
            <a:endParaRPr lang="en-US" b="1" i="1" dirty="0">
              <a:solidFill>
                <a:srgbClr val="245794"/>
              </a:solidFill>
            </a:endParaRP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FBBEE23F-C810-A138-42AE-A47F582DDF17}"/>
              </a:ext>
            </a:extLst>
          </p:cNvPr>
          <p:cNvSpPr txBox="1"/>
          <p:nvPr/>
        </p:nvSpPr>
        <p:spPr>
          <a:xfrm>
            <a:off x="395536" y="1268760"/>
            <a:ext cx="8352928" cy="35394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Collaboration Meeting (CERN), Jan. 29-Feb. 2, 2024: https://indico.cern.ch/event/1360282/</a:t>
            </a: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Collaboration Meeting &amp; </a:t>
            </a:r>
            <a:r>
              <a:rPr lang="en-US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Topical workshop of Electronics for Gaseous detectors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(CERN), Jun. 17-21, 2024: https://indico.cern.ch/event/1413681/</a:t>
            </a:r>
          </a:p>
          <a:p>
            <a:r>
              <a:rPr lang="en-US" sz="1600" b="1" dirty="0">
                <a:latin typeface="Arial"/>
                <a:cs typeface="Arial"/>
              </a:rPr>
              <a:t>3</a:t>
            </a:r>
            <a:r>
              <a:rPr lang="en-US" sz="1600" b="1" baseline="30000" dirty="0">
                <a:latin typeface="Arial"/>
                <a:cs typeface="Arial"/>
              </a:rPr>
              <a:t>rd</a:t>
            </a:r>
            <a:r>
              <a:rPr lang="en-US" sz="1600" b="1" dirty="0">
                <a:latin typeface="Arial"/>
                <a:cs typeface="Arial"/>
              </a:rPr>
              <a:t> Collaboration Meeting (CERN), Dec. 9-13, 2024: https://indico.cern.ch/event/1442324/</a:t>
            </a:r>
          </a:p>
          <a:p>
            <a:r>
              <a:rPr lang="en-US" sz="1600" b="1" dirty="0">
                <a:latin typeface="Arial"/>
                <a:cs typeface="Arial"/>
              </a:rPr>
              <a:t>4</a:t>
            </a:r>
            <a:r>
              <a:rPr lang="en-US" sz="1600" b="1" baseline="30000" dirty="0">
                <a:latin typeface="Arial"/>
                <a:cs typeface="Arial"/>
              </a:rPr>
              <a:t>th</a:t>
            </a:r>
            <a:r>
              <a:rPr lang="en-US" sz="1600" b="1" dirty="0">
                <a:latin typeface="Arial"/>
                <a:cs typeface="Arial"/>
              </a:rPr>
              <a:t> Collaboration Meeting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&amp; </a:t>
            </a:r>
            <a:r>
              <a:rPr lang="en-US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Topical workshop on Detector Manufacturing and Production</a:t>
            </a:r>
            <a:r>
              <a:rPr lang="en-US" sz="1600" b="1" dirty="0">
                <a:latin typeface="Arial"/>
                <a:cs typeface="Arial"/>
              </a:rPr>
              <a:t> (CERN), Feb, 24-28, 2025, </a:t>
            </a:r>
            <a:r>
              <a:rPr lang="en-US" sz="1600" b="1" dirty="0">
                <a:latin typeface="Arial"/>
                <a:cs typeface="Arial"/>
                <a:hlinkClick r:id="rId3"/>
              </a:rPr>
              <a:t>https://indico.cern.ch/event/1489983/</a:t>
            </a:r>
            <a:endParaRPr lang="en-US" sz="1600" b="1" dirty="0">
              <a:latin typeface="Arial"/>
              <a:cs typeface="Arial"/>
            </a:endParaRPr>
          </a:p>
          <a:p>
            <a:r>
              <a:rPr lang="en-US" sz="1600" b="1" dirty="0">
                <a:latin typeface="Arial"/>
                <a:cs typeface="Arial"/>
              </a:rPr>
              <a:t>5</a:t>
            </a:r>
            <a:r>
              <a:rPr lang="en-US" sz="1600" b="1" baseline="30000" dirty="0">
                <a:latin typeface="Arial"/>
                <a:cs typeface="Arial"/>
              </a:rPr>
              <a:t>th</a:t>
            </a:r>
            <a:r>
              <a:rPr lang="en-US" sz="1600" b="1" dirty="0">
                <a:latin typeface="Arial"/>
                <a:cs typeface="Arial"/>
              </a:rPr>
              <a:t> DRD1 Collaboration Meeting and </a:t>
            </a:r>
            <a:r>
              <a:rPr lang="en-US" sz="1600" b="1" dirty="0">
                <a:solidFill>
                  <a:srgbClr val="C00000"/>
                </a:solidFill>
                <a:latin typeface="Arial"/>
                <a:cs typeface="Arial"/>
              </a:rPr>
              <a:t>Topical Workshop Towards Sustainable Gas Mixtures for Future Detectors </a:t>
            </a:r>
            <a:r>
              <a:rPr lang="en-US" sz="1600" b="1" dirty="0">
                <a:latin typeface="Arial"/>
                <a:cs typeface="Arial"/>
              </a:rPr>
              <a:t>(CERN), Jun. 16-28, 2025, </a:t>
            </a:r>
            <a:r>
              <a:rPr lang="en-US" sz="1600" b="1" dirty="0">
                <a:latin typeface="Arial"/>
                <a:cs typeface="Arial"/>
                <a:hlinkClick r:id="rId4"/>
              </a:rPr>
              <a:t>https://indico.cern.ch/event/1543925/</a:t>
            </a:r>
            <a:endParaRPr lang="en-US" sz="1600" b="1" dirty="0">
              <a:latin typeface="Arial"/>
              <a:cs typeface="Arial"/>
            </a:endParaRPr>
          </a:p>
          <a:p>
            <a:r>
              <a:rPr lang="en-US" sz="1600" b="1" baseline="30000" dirty="0">
                <a:latin typeface="Arial"/>
                <a:cs typeface="Arial"/>
              </a:rPr>
              <a:t>7th</a:t>
            </a:r>
            <a:r>
              <a:rPr lang="en-US" sz="1600" b="1" dirty="0">
                <a:latin typeface="Arial"/>
                <a:cs typeface="Arial"/>
              </a:rPr>
              <a:t> DRD1 Collaboration Meeting (CERN), Feb. 23-27, 2025, https://indico.cern.ch/event/1632132/</a:t>
            </a:r>
          </a:p>
          <a:p>
            <a:endParaRPr lang="en-US" sz="1600" b="1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pic>
        <p:nvPicPr>
          <p:cNvPr id="11" name="Picture 17" descr="A person leaning on a green check mark&#10;&#10;Description automatically generated">
            <a:extLst>
              <a:ext uri="{FF2B5EF4-FFF2-40B4-BE49-F238E27FC236}">
                <a16:creationId xmlns:a16="http://schemas.microsoft.com/office/drawing/2014/main" id="{F8D3E816-336C-4576-43D5-785D9B2E710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80312" y="919758"/>
            <a:ext cx="1031609" cy="772711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F7195908-2569-6DEF-F2BF-60BB4C79B4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536" y="4442241"/>
            <a:ext cx="3707904" cy="2070689"/>
          </a:xfrm>
          <a:prstGeom prst="rect">
            <a:avLst/>
          </a:prstGeom>
        </p:spPr>
      </p:pic>
      <p:pic>
        <p:nvPicPr>
          <p:cNvPr id="6" name="Picture 14" descr="A screenshot of a meeting&#10;&#10;AI-generated content may be incorrect.">
            <a:extLst>
              <a:ext uri="{FF2B5EF4-FFF2-40B4-BE49-F238E27FC236}">
                <a16:creationId xmlns:a16="http://schemas.microsoft.com/office/drawing/2014/main" id="{FAF0E971-AC44-0311-8B5C-35CA7C94981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2195" y="4285562"/>
            <a:ext cx="2787224" cy="2370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3767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8B15C-ECFF-E6BE-949B-6DE45B4CD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>
            <a:extLst>
              <a:ext uri="{FF2B5EF4-FFF2-40B4-BE49-F238E27FC236}">
                <a16:creationId xmlns:a16="http://schemas.microsoft.com/office/drawing/2014/main" id="{A5C2E4D6-87E4-9D6C-5494-57D39FF02F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620688"/>
            <a:ext cx="8496300" cy="2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AutoShape 2" descr="Problem Detection in Agile – Rolling into Agile">
            <a:extLst>
              <a:ext uri="{FF2B5EF4-FFF2-40B4-BE49-F238E27FC236}">
                <a16:creationId xmlns:a16="http://schemas.microsoft.com/office/drawing/2014/main" id="{71117B82-543F-F2CA-3F21-FAB83B85AD5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2" name="AutoShape 4" descr="Problem Detection in Agile – Rolling into Agile">
            <a:extLst>
              <a:ext uri="{FF2B5EF4-FFF2-40B4-BE49-F238E27FC236}">
                <a16:creationId xmlns:a16="http://schemas.microsoft.com/office/drawing/2014/main" id="{5ED2CFB4-E85F-D623-E3C5-D1DE2D321EC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4" name="AutoShape 6" descr="Problem Detection in Agile – Rolling into Agile">
            <a:extLst>
              <a:ext uri="{FF2B5EF4-FFF2-40B4-BE49-F238E27FC236}">
                <a16:creationId xmlns:a16="http://schemas.microsoft.com/office/drawing/2014/main" id="{9D8D395B-A6C3-C459-820A-4BAE710B59F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6" name="AutoShape 8" descr="Problem Detection in Agile – Rolling into Agile">
            <a:extLst>
              <a:ext uri="{FF2B5EF4-FFF2-40B4-BE49-F238E27FC236}">
                <a16:creationId xmlns:a16="http://schemas.microsoft.com/office/drawing/2014/main" id="{4C5E89AC-809B-713E-6B94-5A1BB696E50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8" name="AutoShape 10" descr="Problem Detection in Agile – Rolling into Agile">
            <a:extLst>
              <a:ext uri="{FF2B5EF4-FFF2-40B4-BE49-F238E27FC236}">
                <a16:creationId xmlns:a16="http://schemas.microsoft.com/office/drawing/2014/main" id="{B234F3D6-66F8-9BB3-C141-BB35BBEACD3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0" name="AutoShape 12" descr="Problem Detection in Agile – Rolling into Agile">
            <a:extLst>
              <a:ext uri="{FF2B5EF4-FFF2-40B4-BE49-F238E27FC236}">
                <a16:creationId xmlns:a16="http://schemas.microsoft.com/office/drawing/2014/main" id="{0BA83FC2-BAA4-8BEB-B307-DD367AE73BE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3" name="AutoShape 15" descr="Problem Detection in Agile – Rolling into Agile">
            <a:extLst>
              <a:ext uri="{FF2B5EF4-FFF2-40B4-BE49-F238E27FC236}">
                <a16:creationId xmlns:a16="http://schemas.microsoft.com/office/drawing/2014/main" id="{50AA119B-7630-5D22-8677-8DDA847AF93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5" name="AutoShape 17" descr="Problem Detection in Agile – Rolling into Agile">
            <a:extLst>
              <a:ext uri="{FF2B5EF4-FFF2-40B4-BE49-F238E27FC236}">
                <a16:creationId xmlns:a16="http://schemas.microsoft.com/office/drawing/2014/main" id="{36D6B760-3522-DA6A-D657-EB6EDDEAA7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2" name="Titolo 11">
            <a:extLst>
              <a:ext uri="{FF2B5EF4-FFF2-40B4-BE49-F238E27FC236}">
                <a16:creationId xmlns:a16="http://schemas.microsoft.com/office/drawing/2014/main" id="{1063C2F4-170B-533C-CEFE-66D93C8AC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6512" y="53752"/>
            <a:ext cx="9300048" cy="1143000"/>
          </a:xfrm>
        </p:spPr>
        <p:txBody>
          <a:bodyPr>
            <a:normAutofit fontScale="9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it-IT" sz="4000" dirty="0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DRD1 </a:t>
            </a:r>
            <a:r>
              <a:rPr lang="it-IT" sz="4000" dirty="0" err="1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collaboration</a:t>
            </a:r>
            <a:r>
              <a:rPr lang="it-IT" sz="4000" dirty="0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meetings </a:t>
            </a:r>
            <a:r>
              <a:rPr lang="it-IT" sz="4000" dirty="0" err="1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outside</a:t>
            </a:r>
            <a:r>
              <a:rPr lang="it-IT" sz="4000" dirty="0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CERN</a:t>
            </a:r>
            <a:b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it-IT" dirty="0"/>
          </a:p>
        </p:txBody>
      </p:sp>
      <p:grpSp>
        <p:nvGrpSpPr>
          <p:cNvPr id="17" name="9 Grupo">
            <a:extLst>
              <a:ext uri="{FF2B5EF4-FFF2-40B4-BE49-F238E27FC236}">
                <a16:creationId xmlns:a16="http://schemas.microsoft.com/office/drawing/2014/main" id="{1AB50179-3DD1-E396-CACD-6D39AC241091}"/>
              </a:ext>
            </a:extLst>
          </p:cNvPr>
          <p:cNvGrpSpPr/>
          <p:nvPr/>
        </p:nvGrpSpPr>
        <p:grpSpPr>
          <a:xfrm>
            <a:off x="260332" y="6505634"/>
            <a:ext cx="8704146" cy="307742"/>
            <a:chOff x="1923" y="6519738"/>
            <a:chExt cx="9088380" cy="279858"/>
          </a:xfrm>
        </p:grpSpPr>
        <p:sp>
          <p:nvSpPr>
            <p:cNvPr id="18" name="Text Box 14">
              <a:extLst>
                <a:ext uri="{FF2B5EF4-FFF2-40B4-BE49-F238E27FC236}">
                  <a16:creationId xmlns:a16="http://schemas.microsoft.com/office/drawing/2014/main" id="{59013E99-AA44-C2BA-BC91-186383A9F6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84425" y="6525344"/>
              <a:ext cx="205878" cy="274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fld id="{206F41FC-E341-421B-B1FC-5412B2ACDC05}" type="slidenum">
                <a:rPr lang="en-US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pPr algn="ctr" eaLnBrk="1" hangingPunct="1"/>
                <a:t>25</a:t>
              </a:fld>
              <a:endParaRPr lang="en-US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19" name="Text Box 14">
              <a:extLst>
                <a:ext uri="{FF2B5EF4-FFF2-40B4-BE49-F238E27FC236}">
                  <a16:creationId xmlns:a16="http://schemas.microsoft.com/office/drawing/2014/main" id="{50DD0D47-8D2B-7C34-EDD9-AAAA58A173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3" y="6519738"/>
              <a:ext cx="1212403" cy="274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r>
                <a:rPr lang="en-US" dirty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Marcello Abbrescia </a:t>
              </a:r>
            </a:p>
          </p:txBody>
        </p:sp>
      </p:grpSp>
      <p:sp>
        <p:nvSpPr>
          <p:cNvPr id="20" name="Text Box 14">
            <a:extLst>
              <a:ext uri="{FF2B5EF4-FFF2-40B4-BE49-F238E27FC236}">
                <a16:creationId xmlns:a16="http://schemas.microsoft.com/office/drawing/2014/main" id="{82477657-3F10-8551-F79F-0F1E200E2C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0464" y="6505599"/>
            <a:ext cx="217687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RPC 2026</a:t>
            </a: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B8259DDD-B3EF-D1AB-B5F9-1CD59F47FE7A}"/>
              </a:ext>
            </a:extLst>
          </p:cNvPr>
          <p:cNvSpPr txBox="1">
            <a:spLocks/>
          </p:cNvSpPr>
          <p:nvPr/>
        </p:nvSpPr>
        <p:spPr>
          <a:xfrm>
            <a:off x="8615465" y="6512930"/>
            <a:ext cx="504056" cy="300446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" name="Content Placeholder 7">
            <a:extLst>
              <a:ext uri="{FF2B5EF4-FFF2-40B4-BE49-F238E27FC236}">
                <a16:creationId xmlns:a16="http://schemas.microsoft.com/office/drawing/2014/main" id="{00DD32EE-30BC-F57C-2BDB-07D33D7AA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512" y="1639237"/>
            <a:ext cx="5547108" cy="27016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 10">
            <a:extLst>
              <a:ext uri="{FF2B5EF4-FFF2-40B4-BE49-F238E27FC236}">
                <a16:creationId xmlns:a16="http://schemas.microsoft.com/office/drawing/2014/main" id="{8CB28826-7468-714A-BECE-1EE7557F64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6511" y="3505919"/>
            <a:ext cx="5547108" cy="2847040"/>
          </a:xfrm>
          <a:prstGeom prst="rect">
            <a:avLst/>
          </a:prstGeom>
        </p:spPr>
      </p:pic>
      <p:sp>
        <p:nvSpPr>
          <p:cNvPr id="7" name="TextBox 19">
            <a:extLst>
              <a:ext uri="{FF2B5EF4-FFF2-40B4-BE49-F238E27FC236}">
                <a16:creationId xmlns:a16="http://schemas.microsoft.com/office/drawing/2014/main" id="{B458B9DE-0C58-DC31-4AE3-E472F6CE8CD4}"/>
              </a:ext>
            </a:extLst>
          </p:cNvPr>
          <p:cNvSpPr txBox="1"/>
          <p:nvPr/>
        </p:nvSpPr>
        <p:spPr>
          <a:xfrm>
            <a:off x="1655611" y="1857795"/>
            <a:ext cx="3150946" cy="276999"/>
          </a:xfrm>
          <a:prstGeom prst="rect">
            <a:avLst/>
          </a:prstGeom>
          <a:solidFill>
            <a:srgbClr val="0066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ArialMT"/>
              </a:rPr>
              <a:t>https://events.camk.edu.pl/event/124/</a:t>
            </a: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EC89119E-FFD4-1BD8-1CC6-77A888ABBB67}"/>
              </a:ext>
            </a:extLst>
          </p:cNvPr>
          <p:cNvSpPr txBox="1"/>
          <p:nvPr/>
        </p:nvSpPr>
        <p:spPr>
          <a:xfrm>
            <a:off x="163477" y="754613"/>
            <a:ext cx="58674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DRD1 Collaboration Meeting outside of CERN:</a:t>
            </a:r>
          </a:p>
          <a:p>
            <a:r>
              <a:rPr lang="en-GB" sz="16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Oct. 6-10, 2025: </a:t>
            </a:r>
            <a:r>
              <a:rPr lang="en-GB" sz="1600" i="1" dirty="0" err="1">
                <a:solidFill>
                  <a:srgbClr val="66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Astrocent</a:t>
            </a:r>
            <a:r>
              <a:rPr lang="en-GB" sz="1600" i="1" dirty="0">
                <a:solidFill>
                  <a:srgbClr val="66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Nicolaus Copernicus Astronomical </a:t>
            </a:r>
            <a:r>
              <a:rPr lang="en-GB" sz="1600" i="1" dirty="0" err="1">
                <a:solidFill>
                  <a:srgbClr val="66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Center</a:t>
            </a:r>
            <a:r>
              <a:rPr lang="en-GB" sz="1600" i="1" dirty="0">
                <a:solidFill>
                  <a:srgbClr val="66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Polish Academy of Sciences, Warsaw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CDDB2FA-33CE-B309-4B9A-1A31884CC945}"/>
              </a:ext>
            </a:extLst>
          </p:cNvPr>
          <p:cNvSpPr txBox="1"/>
          <p:nvPr/>
        </p:nvSpPr>
        <p:spPr>
          <a:xfrm>
            <a:off x="5777339" y="1196752"/>
            <a:ext cx="3150946" cy="452431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GB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out of the three yearly collaboration meetings is outside CERN</a:t>
            </a:r>
          </a:p>
          <a:p>
            <a:pPr algn="just"/>
            <a:endParaRPr lang="en-GB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GB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Expanding DRD1 Scientific Network:</a:t>
            </a:r>
          </a:p>
          <a:p>
            <a:r>
              <a:rPr lang="en-GB" dirty="0">
                <a:solidFill>
                  <a:srgbClr val="66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 of experts exchanging knowledge, providing critical peer review, inspiring each other, and sparking new collaborations, exploring new solutions  or other ways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 to DRD1 Local Institute:</a:t>
            </a:r>
            <a:endParaRPr lang="en-GB" dirty="0">
              <a:solidFill>
                <a:srgbClr val="66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Freccia in giù 15">
            <a:extLst>
              <a:ext uri="{FF2B5EF4-FFF2-40B4-BE49-F238E27FC236}">
                <a16:creationId xmlns:a16="http://schemas.microsoft.com/office/drawing/2014/main" id="{22AE2ED6-3CCF-BAF0-BECD-21A5D06042C4}"/>
              </a:ext>
            </a:extLst>
          </p:cNvPr>
          <p:cNvSpPr/>
          <p:nvPr/>
        </p:nvSpPr>
        <p:spPr>
          <a:xfrm>
            <a:off x="7236296" y="2132856"/>
            <a:ext cx="504056" cy="504056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45424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3BC730-1EE6-8E7E-9491-78EEF83711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>
            <a:extLst>
              <a:ext uri="{FF2B5EF4-FFF2-40B4-BE49-F238E27FC236}">
                <a16:creationId xmlns:a16="http://schemas.microsoft.com/office/drawing/2014/main" id="{B4479B4E-6253-4EED-A81F-8EA347F09F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620688"/>
            <a:ext cx="8496300" cy="2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AutoShape 2" descr="Problem Detection in Agile – Rolling into Agile">
            <a:extLst>
              <a:ext uri="{FF2B5EF4-FFF2-40B4-BE49-F238E27FC236}">
                <a16:creationId xmlns:a16="http://schemas.microsoft.com/office/drawing/2014/main" id="{9F1D5ABE-DCB1-92BD-AB1F-4DD49289139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2" name="AutoShape 4" descr="Problem Detection in Agile – Rolling into Agile">
            <a:extLst>
              <a:ext uri="{FF2B5EF4-FFF2-40B4-BE49-F238E27FC236}">
                <a16:creationId xmlns:a16="http://schemas.microsoft.com/office/drawing/2014/main" id="{120F3B07-FDF9-7D89-A9A7-48E36DFABAA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4" name="AutoShape 6" descr="Problem Detection in Agile – Rolling into Agile">
            <a:extLst>
              <a:ext uri="{FF2B5EF4-FFF2-40B4-BE49-F238E27FC236}">
                <a16:creationId xmlns:a16="http://schemas.microsoft.com/office/drawing/2014/main" id="{415B8E16-EB6B-1D86-B6E8-E72354BD674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6" name="AutoShape 8" descr="Problem Detection in Agile – Rolling into Agile">
            <a:extLst>
              <a:ext uri="{FF2B5EF4-FFF2-40B4-BE49-F238E27FC236}">
                <a16:creationId xmlns:a16="http://schemas.microsoft.com/office/drawing/2014/main" id="{9BAC0E6B-171D-3329-4F40-52F51064774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8" name="AutoShape 10" descr="Problem Detection in Agile – Rolling into Agile">
            <a:extLst>
              <a:ext uri="{FF2B5EF4-FFF2-40B4-BE49-F238E27FC236}">
                <a16:creationId xmlns:a16="http://schemas.microsoft.com/office/drawing/2014/main" id="{15E18F1F-6B06-C6D0-21BE-9A10C51CB89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0" name="AutoShape 12" descr="Problem Detection in Agile – Rolling into Agile">
            <a:extLst>
              <a:ext uri="{FF2B5EF4-FFF2-40B4-BE49-F238E27FC236}">
                <a16:creationId xmlns:a16="http://schemas.microsoft.com/office/drawing/2014/main" id="{0C14D3F1-0E89-0741-B95C-DB62D16F81A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3" name="AutoShape 15" descr="Problem Detection in Agile – Rolling into Agile">
            <a:extLst>
              <a:ext uri="{FF2B5EF4-FFF2-40B4-BE49-F238E27FC236}">
                <a16:creationId xmlns:a16="http://schemas.microsoft.com/office/drawing/2014/main" id="{FDD76411-143B-EECC-D283-083F90ABF76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5" name="AutoShape 17" descr="Problem Detection in Agile – Rolling into Agile">
            <a:extLst>
              <a:ext uri="{FF2B5EF4-FFF2-40B4-BE49-F238E27FC236}">
                <a16:creationId xmlns:a16="http://schemas.microsoft.com/office/drawing/2014/main" id="{C615D48A-E60A-8DE2-DC09-E9435BC4DFF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2" name="Titolo 11">
            <a:extLst>
              <a:ext uri="{FF2B5EF4-FFF2-40B4-BE49-F238E27FC236}">
                <a16:creationId xmlns:a16="http://schemas.microsoft.com/office/drawing/2014/main" id="{87BE2BC1-1795-DB71-884C-F3A971DC1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6512" y="53752"/>
            <a:ext cx="9300048" cy="1143000"/>
          </a:xfrm>
        </p:spPr>
        <p:txBody>
          <a:bodyPr>
            <a:normAutofit fontScale="9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it-IT" sz="4000" dirty="0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DRD1 </a:t>
            </a:r>
            <a:r>
              <a:rPr lang="it-IT" sz="4000" dirty="0" err="1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collaboration</a:t>
            </a:r>
            <a:r>
              <a:rPr lang="it-IT" sz="4000" dirty="0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meetings </a:t>
            </a:r>
            <a:r>
              <a:rPr lang="it-IT" sz="4000" dirty="0" err="1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outside</a:t>
            </a:r>
            <a:r>
              <a:rPr lang="it-IT" sz="4000" dirty="0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CERN</a:t>
            </a:r>
            <a:b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it-IT" dirty="0"/>
          </a:p>
        </p:txBody>
      </p:sp>
      <p:grpSp>
        <p:nvGrpSpPr>
          <p:cNvPr id="17" name="9 Grupo">
            <a:extLst>
              <a:ext uri="{FF2B5EF4-FFF2-40B4-BE49-F238E27FC236}">
                <a16:creationId xmlns:a16="http://schemas.microsoft.com/office/drawing/2014/main" id="{CB598BE4-D233-0377-40F1-0AA7124AC739}"/>
              </a:ext>
            </a:extLst>
          </p:cNvPr>
          <p:cNvGrpSpPr/>
          <p:nvPr/>
        </p:nvGrpSpPr>
        <p:grpSpPr>
          <a:xfrm>
            <a:off x="260332" y="6505634"/>
            <a:ext cx="8704146" cy="307742"/>
            <a:chOff x="1923" y="6519738"/>
            <a:chExt cx="9088380" cy="279858"/>
          </a:xfrm>
        </p:grpSpPr>
        <p:sp>
          <p:nvSpPr>
            <p:cNvPr id="18" name="Text Box 14">
              <a:extLst>
                <a:ext uri="{FF2B5EF4-FFF2-40B4-BE49-F238E27FC236}">
                  <a16:creationId xmlns:a16="http://schemas.microsoft.com/office/drawing/2014/main" id="{28B5C39C-2C2E-B7F7-B104-05C942600B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84425" y="6525344"/>
              <a:ext cx="205878" cy="274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fld id="{206F41FC-E341-421B-B1FC-5412B2ACDC05}" type="slidenum">
                <a:rPr lang="en-US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pPr algn="ctr" eaLnBrk="1" hangingPunct="1"/>
                <a:t>26</a:t>
              </a:fld>
              <a:endParaRPr lang="en-US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19" name="Text Box 14">
              <a:extLst>
                <a:ext uri="{FF2B5EF4-FFF2-40B4-BE49-F238E27FC236}">
                  <a16:creationId xmlns:a16="http://schemas.microsoft.com/office/drawing/2014/main" id="{47E5D48B-7815-1BCA-0D80-BDCFA55212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3" y="6519738"/>
              <a:ext cx="1212403" cy="274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r>
                <a:rPr lang="en-US" dirty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Marcello Abbrescia </a:t>
              </a:r>
            </a:p>
          </p:txBody>
        </p:sp>
      </p:grpSp>
      <p:sp>
        <p:nvSpPr>
          <p:cNvPr id="20" name="Text Box 14">
            <a:extLst>
              <a:ext uri="{FF2B5EF4-FFF2-40B4-BE49-F238E27FC236}">
                <a16:creationId xmlns:a16="http://schemas.microsoft.com/office/drawing/2014/main" id="{84F5338E-2FD9-F8DB-1152-99105AB892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0464" y="6505599"/>
            <a:ext cx="217687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RPC 2026</a:t>
            </a: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B14FFA66-8B2B-4C2F-4147-51AD03B590B7}"/>
              </a:ext>
            </a:extLst>
          </p:cNvPr>
          <p:cNvSpPr txBox="1">
            <a:spLocks/>
          </p:cNvSpPr>
          <p:nvPr/>
        </p:nvSpPr>
        <p:spPr>
          <a:xfrm>
            <a:off x="8615465" y="6512930"/>
            <a:ext cx="504056" cy="300446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Image 17">
            <a:extLst>
              <a:ext uri="{FF2B5EF4-FFF2-40B4-BE49-F238E27FC236}">
                <a16:creationId xmlns:a16="http://schemas.microsoft.com/office/drawing/2014/main" id="{2E965335-BB87-25B9-DE5F-84A0D002BC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896161"/>
            <a:ext cx="6005179" cy="1840374"/>
          </a:xfrm>
          <a:prstGeom prst="rect">
            <a:avLst/>
          </a:prstGeom>
        </p:spPr>
      </p:pic>
      <p:sp>
        <p:nvSpPr>
          <p:cNvPr id="8" name="TextBox 10">
            <a:extLst>
              <a:ext uri="{FF2B5EF4-FFF2-40B4-BE49-F238E27FC236}">
                <a16:creationId xmlns:a16="http://schemas.microsoft.com/office/drawing/2014/main" id="{709CD3CE-3674-92E7-8156-A6F0733F2710}"/>
              </a:ext>
            </a:extLst>
          </p:cNvPr>
          <p:cNvSpPr txBox="1"/>
          <p:nvPr/>
        </p:nvSpPr>
        <p:spPr>
          <a:xfrm>
            <a:off x="423581" y="818943"/>
            <a:ext cx="58674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DRD1 Collaboration Meeting outside of CERN:</a:t>
            </a:r>
          </a:p>
          <a:p>
            <a:r>
              <a:rPr lang="en-GB" sz="16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Jun. 29 – Jul. 3, 2026: </a:t>
            </a:r>
            <a:r>
              <a:rPr lang="en-US" sz="1600" i="1" dirty="0">
                <a:solidFill>
                  <a:srgbClr val="66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Laboratory of Instrumentation and Experimental Particle Physics (LIP) and Physics Department of the University of Coimbra</a:t>
            </a:r>
            <a:endParaRPr lang="en-GB" sz="1600" i="1" dirty="0">
              <a:solidFill>
                <a:srgbClr val="66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9">
            <a:extLst>
              <a:ext uri="{FF2B5EF4-FFF2-40B4-BE49-F238E27FC236}">
                <a16:creationId xmlns:a16="http://schemas.microsoft.com/office/drawing/2014/main" id="{8F526400-1C58-6B96-FD4D-DF3B7E010072}"/>
              </a:ext>
            </a:extLst>
          </p:cNvPr>
          <p:cNvSpPr txBox="1"/>
          <p:nvPr/>
        </p:nvSpPr>
        <p:spPr>
          <a:xfrm>
            <a:off x="2913829" y="1691911"/>
            <a:ext cx="3150946" cy="276999"/>
          </a:xfrm>
          <a:prstGeom prst="rect">
            <a:avLst/>
          </a:prstGeom>
          <a:solidFill>
            <a:srgbClr val="0066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ArialMT"/>
              </a:rPr>
              <a:t>https://indico.cern.ch/event/1662850/</a:t>
            </a: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8B3B6980-2A45-3587-BFB8-44072903B9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5482" y="818943"/>
            <a:ext cx="2420167" cy="3230117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1CC2A00C-4E0E-FAFF-9CDE-AE4D86A005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4763" y="3140968"/>
            <a:ext cx="2306235" cy="3078056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49775570-2210-5A09-6730-7044885DD1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9145" y="3696817"/>
            <a:ext cx="3294503" cy="2472112"/>
          </a:xfrm>
          <a:prstGeom prst="rect">
            <a:avLst/>
          </a:prstGeom>
        </p:spPr>
      </p:pic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DD030CE1-5784-1780-AAB8-233E7FB7EBBD}"/>
              </a:ext>
            </a:extLst>
          </p:cNvPr>
          <p:cNvSpPr txBox="1"/>
          <p:nvPr/>
        </p:nvSpPr>
        <p:spPr>
          <a:xfrm>
            <a:off x="292356" y="3983236"/>
            <a:ext cx="329450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rgbClr val="1B416F"/>
                </a:solidFill>
                <a:latin typeface="ArialMT"/>
              </a:rPr>
              <a:t>165 </a:t>
            </a:r>
            <a:r>
              <a:rPr lang="it-IT" sz="2000" dirty="0" err="1">
                <a:solidFill>
                  <a:srgbClr val="1B416F"/>
                </a:solidFill>
                <a:latin typeface="ArialMT"/>
              </a:rPr>
              <a:t>partecipants</a:t>
            </a:r>
            <a:r>
              <a:rPr lang="it-IT" sz="2000" dirty="0">
                <a:solidFill>
                  <a:srgbClr val="1B416F"/>
                </a:solidFill>
                <a:latin typeface="ArialMT"/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rgbClr val="1B416F"/>
                </a:solidFill>
                <a:latin typeface="ArialMT"/>
              </a:rPr>
              <a:t>66 </a:t>
            </a:r>
            <a:r>
              <a:rPr lang="it-IT" sz="2000" dirty="0" err="1">
                <a:solidFill>
                  <a:srgbClr val="1B416F"/>
                </a:solidFill>
                <a:latin typeface="ArialMT"/>
              </a:rPr>
              <a:t>contributions</a:t>
            </a:r>
            <a:endParaRPr lang="it-IT" sz="2000" dirty="0">
              <a:solidFill>
                <a:srgbClr val="1B416F"/>
              </a:solidFill>
              <a:latin typeface="ArialMT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rgbClr val="1B416F"/>
                </a:solidFill>
                <a:latin typeface="ArialMT"/>
              </a:rPr>
              <a:t>ALL sessions broadcast on ZOOM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it-IT" sz="2000" b="1" dirty="0">
                <a:solidFill>
                  <a:srgbClr val="C00000"/>
                </a:solidFill>
                <a:latin typeface="ArialMT"/>
              </a:rPr>
              <a:t>LOTS of </a:t>
            </a:r>
            <a:r>
              <a:rPr lang="it-IT" sz="2000" b="1" dirty="0" err="1">
                <a:solidFill>
                  <a:srgbClr val="C00000"/>
                </a:solidFill>
                <a:latin typeface="ArialMT"/>
              </a:rPr>
              <a:t>exciting</a:t>
            </a:r>
            <a:r>
              <a:rPr lang="it-IT" sz="2000" b="1" dirty="0">
                <a:solidFill>
                  <a:srgbClr val="C00000"/>
                </a:solidFill>
                <a:latin typeface="ArialMT"/>
              </a:rPr>
              <a:t> </a:t>
            </a:r>
            <a:r>
              <a:rPr lang="it-IT" sz="2000" b="1" dirty="0" err="1">
                <a:solidFill>
                  <a:srgbClr val="C00000"/>
                </a:solidFill>
                <a:latin typeface="ArialMT"/>
              </a:rPr>
              <a:t>scientific</a:t>
            </a:r>
            <a:r>
              <a:rPr lang="it-IT" sz="2000" b="1" dirty="0">
                <a:solidFill>
                  <a:srgbClr val="C00000"/>
                </a:solidFill>
                <a:latin typeface="ArialMT"/>
              </a:rPr>
              <a:t> </a:t>
            </a:r>
            <a:r>
              <a:rPr lang="it-IT" sz="2000" b="1" dirty="0" err="1">
                <a:solidFill>
                  <a:srgbClr val="C00000"/>
                </a:solidFill>
                <a:latin typeface="ArialMT"/>
              </a:rPr>
              <a:t>discussions</a:t>
            </a:r>
            <a:endParaRPr lang="it-IT" sz="2000" b="1" dirty="0">
              <a:solidFill>
                <a:srgbClr val="C00000"/>
              </a:solidFill>
              <a:latin typeface="ArialMT"/>
            </a:endParaRPr>
          </a:p>
        </p:txBody>
      </p:sp>
      <p:sp>
        <p:nvSpPr>
          <p:cNvPr id="16" name="Freccia in giù 15">
            <a:extLst>
              <a:ext uri="{FF2B5EF4-FFF2-40B4-BE49-F238E27FC236}">
                <a16:creationId xmlns:a16="http://schemas.microsoft.com/office/drawing/2014/main" id="{62988CF6-F468-0AEA-1169-B0643D5CE779}"/>
              </a:ext>
            </a:extLst>
          </p:cNvPr>
          <p:cNvSpPr/>
          <p:nvPr/>
        </p:nvSpPr>
        <p:spPr>
          <a:xfrm rot="16437650">
            <a:off x="3398472" y="4160611"/>
            <a:ext cx="504056" cy="504056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71984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21B52-3536-21D6-C393-179D72FFD7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E195DEB7-5AC1-07A1-9DF7-D13D170AB13A}"/>
              </a:ext>
            </a:extLst>
          </p:cNvPr>
          <p:cNvSpPr txBox="1"/>
          <p:nvPr/>
        </p:nvSpPr>
        <p:spPr>
          <a:xfrm rot="2890811">
            <a:off x="6874314" y="1893086"/>
            <a:ext cx="2737458" cy="646331"/>
          </a:xfrm>
          <a:prstGeom prst="rect">
            <a:avLst/>
          </a:prstGeom>
          <a:solidFill>
            <a:srgbClr val="245794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chemeClr val="bg1"/>
                </a:solidFill>
              </a:rPr>
              <a:t>DRD1 goal </a:t>
            </a:r>
            <a:r>
              <a:rPr lang="it-IT" b="1" dirty="0" err="1">
                <a:solidFill>
                  <a:schemeClr val="bg1"/>
                </a:solidFill>
              </a:rPr>
              <a:t>was</a:t>
            </a:r>
            <a:r>
              <a:rPr lang="it-IT" b="1" dirty="0">
                <a:solidFill>
                  <a:schemeClr val="bg1"/>
                </a:solidFill>
              </a:rPr>
              <a:t> to </a:t>
            </a:r>
            <a:r>
              <a:rPr lang="it-IT" b="1" dirty="0" err="1">
                <a:solidFill>
                  <a:schemeClr val="bg1"/>
                </a:solidFill>
              </a:rPr>
              <a:t>move</a:t>
            </a:r>
            <a:r>
              <a:rPr lang="it-IT" b="1" dirty="0">
                <a:solidFill>
                  <a:schemeClr val="bg1"/>
                </a:solidFill>
              </a:rPr>
              <a:t> the schools </a:t>
            </a:r>
            <a:r>
              <a:rPr lang="it-IT" b="1" dirty="0" err="1">
                <a:solidFill>
                  <a:schemeClr val="bg1"/>
                </a:solidFill>
              </a:rPr>
              <a:t>outside</a:t>
            </a:r>
            <a:r>
              <a:rPr lang="it-IT" b="1" dirty="0">
                <a:solidFill>
                  <a:schemeClr val="bg1"/>
                </a:solidFill>
              </a:rPr>
              <a:t> CERN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89DB51B8-D33D-72B6-8640-89B34A6145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620688"/>
            <a:ext cx="8496300" cy="2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AutoShape 2" descr="Problem Detection in Agile – Rolling into Agile">
            <a:extLst>
              <a:ext uri="{FF2B5EF4-FFF2-40B4-BE49-F238E27FC236}">
                <a16:creationId xmlns:a16="http://schemas.microsoft.com/office/drawing/2014/main" id="{744F4487-519F-452B-D45F-96730CCFC4B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2" name="AutoShape 4" descr="Problem Detection in Agile – Rolling into Agile">
            <a:extLst>
              <a:ext uri="{FF2B5EF4-FFF2-40B4-BE49-F238E27FC236}">
                <a16:creationId xmlns:a16="http://schemas.microsoft.com/office/drawing/2014/main" id="{4A77386C-9859-1A6A-AE9A-12BCF3D986F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4" name="AutoShape 6" descr="Problem Detection in Agile – Rolling into Agile">
            <a:extLst>
              <a:ext uri="{FF2B5EF4-FFF2-40B4-BE49-F238E27FC236}">
                <a16:creationId xmlns:a16="http://schemas.microsoft.com/office/drawing/2014/main" id="{BD172F22-4539-274F-D40B-FDBAE4AAEDF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6" name="AutoShape 8" descr="Problem Detection in Agile – Rolling into Agile">
            <a:extLst>
              <a:ext uri="{FF2B5EF4-FFF2-40B4-BE49-F238E27FC236}">
                <a16:creationId xmlns:a16="http://schemas.microsoft.com/office/drawing/2014/main" id="{14A5DBBE-158A-3578-21B7-EEE21142A08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8" name="AutoShape 10" descr="Problem Detection in Agile – Rolling into Agile">
            <a:extLst>
              <a:ext uri="{FF2B5EF4-FFF2-40B4-BE49-F238E27FC236}">
                <a16:creationId xmlns:a16="http://schemas.microsoft.com/office/drawing/2014/main" id="{6C22EEDD-C75A-1B01-F771-AB51BDE3D43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0" name="AutoShape 12" descr="Problem Detection in Agile – Rolling into Agile">
            <a:extLst>
              <a:ext uri="{FF2B5EF4-FFF2-40B4-BE49-F238E27FC236}">
                <a16:creationId xmlns:a16="http://schemas.microsoft.com/office/drawing/2014/main" id="{6B60CE76-B609-4F35-827F-71A521289D2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3" name="AutoShape 15" descr="Problem Detection in Agile – Rolling into Agile">
            <a:extLst>
              <a:ext uri="{FF2B5EF4-FFF2-40B4-BE49-F238E27FC236}">
                <a16:creationId xmlns:a16="http://schemas.microsoft.com/office/drawing/2014/main" id="{532DC589-C35F-CE44-4948-AD3C648F22D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5" name="AutoShape 17" descr="Problem Detection in Agile – Rolling into Agile">
            <a:extLst>
              <a:ext uri="{FF2B5EF4-FFF2-40B4-BE49-F238E27FC236}">
                <a16:creationId xmlns:a16="http://schemas.microsoft.com/office/drawing/2014/main" id="{6F6468FB-E44C-863A-EABE-F8DAA92A18B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2" name="Titolo 11">
            <a:extLst>
              <a:ext uri="{FF2B5EF4-FFF2-40B4-BE49-F238E27FC236}">
                <a16:creationId xmlns:a16="http://schemas.microsoft.com/office/drawing/2014/main" id="{5930E3BB-AAC1-EFE4-6FE8-836C8EB4A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44016" y="53752"/>
            <a:ext cx="9540552" cy="1143000"/>
          </a:xfrm>
        </p:spPr>
        <p:txBody>
          <a:bodyPr>
            <a:normAutofit fontScale="9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it-IT" sz="4000" dirty="0" err="1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Fostering</a:t>
            </a:r>
            <a:r>
              <a:rPr lang="it-IT" sz="4000" dirty="0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it-IT" sz="4000" dirty="0" err="1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young</a:t>
            </a:r>
            <a:r>
              <a:rPr lang="it-IT" sz="4000" dirty="0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it-IT" sz="4000" dirty="0" err="1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researchers</a:t>
            </a:r>
            <a:r>
              <a:rPr lang="it-IT" sz="4000" dirty="0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 DRD1 schools</a:t>
            </a:r>
            <a:b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it-IT" dirty="0"/>
          </a:p>
        </p:txBody>
      </p:sp>
      <p:grpSp>
        <p:nvGrpSpPr>
          <p:cNvPr id="17" name="9 Grupo">
            <a:extLst>
              <a:ext uri="{FF2B5EF4-FFF2-40B4-BE49-F238E27FC236}">
                <a16:creationId xmlns:a16="http://schemas.microsoft.com/office/drawing/2014/main" id="{1EAE0444-B5D2-E491-1221-0639EB8C9155}"/>
              </a:ext>
            </a:extLst>
          </p:cNvPr>
          <p:cNvGrpSpPr/>
          <p:nvPr/>
        </p:nvGrpSpPr>
        <p:grpSpPr>
          <a:xfrm>
            <a:off x="260332" y="6505634"/>
            <a:ext cx="8704146" cy="307742"/>
            <a:chOff x="1923" y="6519738"/>
            <a:chExt cx="9088380" cy="279858"/>
          </a:xfrm>
        </p:grpSpPr>
        <p:sp>
          <p:nvSpPr>
            <p:cNvPr id="18" name="Text Box 14">
              <a:extLst>
                <a:ext uri="{FF2B5EF4-FFF2-40B4-BE49-F238E27FC236}">
                  <a16:creationId xmlns:a16="http://schemas.microsoft.com/office/drawing/2014/main" id="{3B5E65E3-6BF8-FFA5-7C53-E124B441ED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84425" y="6525344"/>
              <a:ext cx="205878" cy="274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fld id="{206F41FC-E341-421B-B1FC-5412B2ACDC05}" type="slidenum">
                <a:rPr lang="en-US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pPr algn="ctr" eaLnBrk="1" hangingPunct="1"/>
                <a:t>27</a:t>
              </a:fld>
              <a:endParaRPr lang="en-US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19" name="Text Box 14">
              <a:extLst>
                <a:ext uri="{FF2B5EF4-FFF2-40B4-BE49-F238E27FC236}">
                  <a16:creationId xmlns:a16="http://schemas.microsoft.com/office/drawing/2014/main" id="{3CA94C13-A7A1-54E7-DFB4-843B96FC86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3" y="6519738"/>
              <a:ext cx="1212403" cy="274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r>
                <a:rPr lang="en-US" dirty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Marcello Abbrescia </a:t>
              </a:r>
            </a:p>
          </p:txBody>
        </p:sp>
      </p:grpSp>
      <p:sp>
        <p:nvSpPr>
          <p:cNvPr id="20" name="Text Box 14">
            <a:extLst>
              <a:ext uri="{FF2B5EF4-FFF2-40B4-BE49-F238E27FC236}">
                <a16:creationId xmlns:a16="http://schemas.microsoft.com/office/drawing/2014/main" id="{67E277BF-F233-2C40-6FA6-6FB4C19432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0464" y="6505599"/>
            <a:ext cx="217687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RPC 2026</a:t>
            </a: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C34D8550-3239-EF04-258B-1FA1DB6BB0F4}"/>
              </a:ext>
            </a:extLst>
          </p:cNvPr>
          <p:cNvSpPr txBox="1">
            <a:spLocks/>
          </p:cNvSpPr>
          <p:nvPr/>
        </p:nvSpPr>
        <p:spPr>
          <a:xfrm>
            <a:off x="8615465" y="6512930"/>
            <a:ext cx="504056" cy="300446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TextBox 11">
            <a:extLst>
              <a:ext uri="{FF2B5EF4-FFF2-40B4-BE49-F238E27FC236}">
                <a16:creationId xmlns:a16="http://schemas.microsoft.com/office/drawing/2014/main" id="{B1D824E6-98F7-0F5B-9F79-33ABB742BE5E}"/>
              </a:ext>
            </a:extLst>
          </p:cNvPr>
          <p:cNvSpPr txBox="1"/>
          <p:nvPr/>
        </p:nvSpPr>
        <p:spPr>
          <a:xfrm>
            <a:off x="155574" y="1412777"/>
            <a:ext cx="873690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600" b="1" dirty="0">
                <a:solidFill>
                  <a:srgbClr val="0000CC"/>
                </a:solidFill>
                <a:latin typeface="ArialMT"/>
              </a:rPr>
              <a:t>2026: </a:t>
            </a:r>
            <a:r>
              <a:rPr lang="en-US" sz="1600" b="1" dirty="0">
                <a:solidFill>
                  <a:srgbClr val="663300"/>
                </a:solidFill>
                <a:latin typeface="ArialMT"/>
              </a:rPr>
              <a:t>3</a:t>
            </a:r>
            <a:r>
              <a:rPr lang="en-US" sz="1600" b="1" baseline="30000" dirty="0">
                <a:solidFill>
                  <a:srgbClr val="663300"/>
                </a:solidFill>
                <a:latin typeface="ArialMT"/>
              </a:rPr>
              <a:t>rd</a:t>
            </a:r>
            <a:r>
              <a:rPr lang="en-US" sz="1600" b="1" dirty="0">
                <a:solidFill>
                  <a:srgbClr val="663300"/>
                </a:solidFill>
                <a:latin typeface="ArialMT"/>
              </a:rPr>
              <a:t> DRD1 School, </a:t>
            </a:r>
            <a:r>
              <a:rPr lang="en-US" sz="1600" b="1" dirty="0">
                <a:solidFill>
                  <a:srgbClr val="0000CC"/>
                </a:solidFill>
                <a:latin typeface="ArialMT"/>
              </a:rPr>
              <a:t>FRIB facility, US</a:t>
            </a:r>
            <a:r>
              <a:rPr lang="en-US" sz="1600" b="1" dirty="0">
                <a:solidFill>
                  <a:srgbClr val="663300"/>
                </a:solidFill>
                <a:latin typeface="ArialMT"/>
              </a:rPr>
              <a:t>, July 8-17:</a:t>
            </a:r>
          </a:p>
          <a:p>
            <a:pPr>
              <a:buNone/>
            </a:pPr>
            <a:r>
              <a:rPr lang="en-US" sz="1600" b="1" dirty="0">
                <a:solidFill>
                  <a:srgbClr val="663300"/>
                </a:solidFill>
                <a:latin typeface="ArialMT"/>
                <a:sym typeface="Wingdings" panose="05000000000000000000" pitchFamily="2" charset="2"/>
              </a:rPr>
              <a:t>          https://indico.cern.ch/event/1572535/ </a:t>
            </a:r>
            <a:r>
              <a:rPr lang="en-US" sz="1600" b="1" dirty="0">
                <a:solidFill>
                  <a:srgbClr val="FF0000"/>
                </a:solidFill>
                <a:latin typeface="ArialMT"/>
                <a:sym typeface="Wingdings" panose="05000000000000000000" pitchFamily="2" charset="2"/>
              </a:rPr>
              <a:t></a:t>
            </a:r>
            <a:r>
              <a:rPr lang="en-US" sz="1600" b="1" dirty="0">
                <a:solidFill>
                  <a:srgbClr val="FF0000"/>
                </a:solidFill>
                <a:latin typeface="ArialMT"/>
              </a:rPr>
              <a:t> first DRD1 School in the US</a:t>
            </a:r>
          </a:p>
          <a:p>
            <a:pPr>
              <a:buNone/>
            </a:pPr>
            <a:r>
              <a:rPr lang="en-US" sz="1600" b="1" dirty="0">
                <a:solidFill>
                  <a:srgbClr val="0000CC"/>
                </a:solidFill>
                <a:latin typeface="ArialMT"/>
              </a:rPr>
              <a:t>2026: </a:t>
            </a:r>
            <a:r>
              <a:rPr lang="en-US" sz="1600" b="1" dirty="0">
                <a:solidFill>
                  <a:srgbClr val="663300"/>
                </a:solidFill>
                <a:latin typeface="ArialMT"/>
              </a:rPr>
              <a:t>DRD1 Topical School “Gaseous Detector Simulation”, </a:t>
            </a:r>
          </a:p>
          <a:p>
            <a:pPr>
              <a:buNone/>
            </a:pPr>
            <a:r>
              <a:rPr lang="en-US" sz="1600" b="1" dirty="0">
                <a:solidFill>
                  <a:srgbClr val="0000CC"/>
                </a:solidFill>
                <a:latin typeface="ArialMT"/>
              </a:rPr>
              <a:t>Bari, Italy</a:t>
            </a:r>
            <a:r>
              <a:rPr lang="en-US" sz="1600" b="1" dirty="0">
                <a:solidFill>
                  <a:srgbClr val="FF0000"/>
                </a:solidFill>
                <a:latin typeface="ArialMT"/>
              </a:rPr>
              <a:t>, </a:t>
            </a:r>
            <a:r>
              <a:rPr lang="en-US" sz="1600" b="1" dirty="0">
                <a:solidFill>
                  <a:srgbClr val="663300"/>
                </a:solidFill>
                <a:latin typeface="ArialMT"/>
              </a:rPr>
              <a:t>May 18-22: https://indico.cern.ch/event/1606443/overview</a:t>
            </a:r>
            <a:endParaRPr lang="en-US" sz="1600" b="1" dirty="0">
              <a:solidFill>
                <a:srgbClr val="FF0000"/>
              </a:solidFill>
              <a:latin typeface="ArialMT"/>
            </a:endParaRPr>
          </a:p>
          <a:p>
            <a:pPr>
              <a:buNone/>
            </a:pPr>
            <a:r>
              <a:rPr lang="en-US" sz="1600" b="1" dirty="0">
                <a:solidFill>
                  <a:srgbClr val="0000CC"/>
                </a:solidFill>
                <a:latin typeface="ArialMT"/>
              </a:rPr>
              <a:t>2025:</a:t>
            </a:r>
            <a:r>
              <a:rPr lang="en-US" sz="1600" b="1" dirty="0">
                <a:solidFill>
                  <a:srgbClr val="663300"/>
                </a:solidFill>
                <a:latin typeface="ArialMT"/>
              </a:rPr>
              <a:t> 2</a:t>
            </a:r>
            <a:r>
              <a:rPr lang="en-US" sz="1600" b="1" baseline="30000" dirty="0">
                <a:solidFill>
                  <a:srgbClr val="663300"/>
                </a:solidFill>
                <a:latin typeface="ArialMT"/>
              </a:rPr>
              <a:t>nd</a:t>
            </a:r>
            <a:r>
              <a:rPr lang="en-US" sz="1600" b="1" dirty="0">
                <a:solidFill>
                  <a:srgbClr val="663300"/>
                </a:solidFill>
                <a:latin typeface="ArialMT"/>
              </a:rPr>
              <a:t> DRD1 School, FTD, </a:t>
            </a:r>
            <a:r>
              <a:rPr lang="en-US" sz="1600" b="1" dirty="0">
                <a:solidFill>
                  <a:srgbClr val="0000CC"/>
                </a:solidFill>
                <a:latin typeface="ArialMT"/>
              </a:rPr>
              <a:t>Univ. Bonn, Germany</a:t>
            </a:r>
            <a:r>
              <a:rPr lang="en-US" sz="1600" b="1" dirty="0">
                <a:solidFill>
                  <a:srgbClr val="663300"/>
                </a:solidFill>
                <a:latin typeface="ArialMT"/>
              </a:rPr>
              <a:t>, Sep. 17-24, 2025: </a:t>
            </a:r>
          </a:p>
          <a:p>
            <a:pPr>
              <a:buNone/>
            </a:pPr>
            <a:r>
              <a:rPr lang="en-US" sz="1600" b="1" dirty="0">
                <a:solidFill>
                  <a:srgbClr val="663300"/>
                </a:solidFill>
                <a:latin typeface="ArialMT"/>
              </a:rPr>
              <a:t>          https://indico.cern.ch/event/1384298 </a:t>
            </a:r>
            <a:r>
              <a:rPr lang="en-US" sz="1600" b="1" dirty="0">
                <a:solidFill>
                  <a:srgbClr val="FF0000"/>
                </a:solidFill>
                <a:latin typeface="ArialMT"/>
                <a:sym typeface="Wingdings" panose="05000000000000000000" pitchFamily="2" charset="2"/>
              </a:rPr>
              <a:t> </a:t>
            </a:r>
            <a:r>
              <a:rPr lang="en-US" sz="1600" b="1" dirty="0">
                <a:solidFill>
                  <a:srgbClr val="FF0000"/>
                </a:solidFill>
                <a:latin typeface="ArialMT"/>
              </a:rPr>
              <a:t>first DRD1 School outside CERN</a:t>
            </a:r>
            <a:endParaRPr lang="en-GB" sz="1600" b="1" dirty="0">
              <a:solidFill>
                <a:srgbClr val="FF0000"/>
              </a:solidFill>
              <a:latin typeface="ArialMT"/>
            </a:endParaRPr>
          </a:p>
          <a:p>
            <a:pPr>
              <a:buNone/>
            </a:pPr>
            <a:r>
              <a:rPr lang="en-GB" sz="1600" b="1" dirty="0">
                <a:solidFill>
                  <a:srgbClr val="0000CC"/>
                </a:solidFill>
                <a:latin typeface="ArialMT"/>
              </a:rPr>
              <a:t>2024:</a:t>
            </a:r>
            <a:r>
              <a:rPr lang="en-GB" sz="1600" b="1" dirty="0">
                <a:solidFill>
                  <a:srgbClr val="6D2466"/>
                </a:solidFill>
                <a:latin typeface="ArialMT"/>
              </a:rPr>
              <a:t> </a:t>
            </a:r>
            <a:r>
              <a:rPr lang="en-GB" sz="1600" b="1" dirty="0">
                <a:solidFill>
                  <a:srgbClr val="663300"/>
                </a:solidFill>
                <a:latin typeface="ArialMT"/>
              </a:rPr>
              <a:t>1</a:t>
            </a:r>
            <a:r>
              <a:rPr lang="en-GB" sz="1600" b="1" baseline="30000" dirty="0">
                <a:solidFill>
                  <a:srgbClr val="663300"/>
                </a:solidFill>
                <a:latin typeface="ArialMT"/>
              </a:rPr>
              <a:t>st</a:t>
            </a:r>
            <a:r>
              <a:rPr lang="en-GB" sz="1600" b="1" dirty="0">
                <a:solidFill>
                  <a:srgbClr val="663300"/>
                </a:solidFill>
                <a:latin typeface="ArialMT"/>
              </a:rPr>
              <a:t> DRD1 School, </a:t>
            </a:r>
            <a:r>
              <a:rPr lang="en-GB" sz="1600" b="1" dirty="0">
                <a:solidFill>
                  <a:srgbClr val="0000CC"/>
                </a:solidFill>
                <a:latin typeface="ArialMT"/>
              </a:rPr>
              <a:t>CERN, </a:t>
            </a:r>
            <a:r>
              <a:rPr lang="en-GB" sz="1600" b="1" dirty="0">
                <a:solidFill>
                  <a:srgbClr val="663300"/>
                </a:solidFill>
                <a:latin typeface="ArialMT"/>
              </a:rPr>
              <a:t>Nov. 27 – Dec. 6: </a:t>
            </a:r>
            <a:r>
              <a:rPr lang="en-GB" sz="1600" b="1" dirty="0">
                <a:solidFill>
                  <a:srgbClr val="663300"/>
                </a:solidFill>
                <a:latin typeface="ArialMT"/>
                <a:hlinkClick r:id="rId3"/>
              </a:rPr>
              <a:t>https://indico.cern.ch/event/1384298</a:t>
            </a:r>
            <a:endParaRPr lang="en-GB" sz="1600" b="1" dirty="0">
              <a:solidFill>
                <a:srgbClr val="663300"/>
              </a:solidFill>
              <a:latin typeface="ArialMT"/>
            </a:endParaRPr>
          </a:p>
          <a:p>
            <a:r>
              <a:rPr lang="en-GB" sz="1600" b="1" dirty="0">
                <a:solidFill>
                  <a:srgbClr val="0000CC"/>
                </a:solidFill>
                <a:latin typeface="ArialMT"/>
              </a:rPr>
              <a:t>2023:</a:t>
            </a:r>
            <a:r>
              <a:rPr lang="en-GB" sz="1600" b="1" dirty="0">
                <a:solidFill>
                  <a:srgbClr val="6D2466"/>
                </a:solidFill>
                <a:latin typeface="ArialMT"/>
              </a:rPr>
              <a:t> </a:t>
            </a:r>
            <a:r>
              <a:rPr lang="en-GB" sz="1600" b="1" dirty="0">
                <a:solidFill>
                  <a:srgbClr val="663300"/>
                </a:solidFill>
                <a:latin typeface="ArialMT"/>
              </a:rPr>
              <a:t>RD51 MPGD School </a:t>
            </a:r>
            <a:r>
              <a:rPr lang="en-GB" sz="1600" b="1" dirty="0">
                <a:solidFill>
                  <a:srgbClr val="0000CC"/>
                </a:solidFill>
                <a:latin typeface="ArialMT"/>
              </a:rPr>
              <a:t>CERN, </a:t>
            </a:r>
            <a:r>
              <a:rPr lang="en-GB" sz="1600" b="1" dirty="0">
                <a:solidFill>
                  <a:srgbClr val="663300"/>
                </a:solidFill>
                <a:latin typeface="ArialMT"/>
              </a:rPr>
              <a:t>Nov. 27 – Dec. 1: https://indico.cern.ch/event/1239595</a:t>
            </a:r>
          </a:p>
          <a:p>
            <a:pPr>
              <a:buNone/>
            </a:pPr>
            <a:endParaRPr lang="en-GB" sz="1600" b="1" dirty="0">
              <a:solidFill>
                <a:srgbClr val="663300"/>
              </a:solidFill>
              <a:latin typeface="ArialMT"/>
            </a:endParaRPr>
          </a:p>
        </p:txBody>
      </p:sp>
      <p:pic>
        <p:nvPicPr>
          <p:cNvPr id="5" name="Image 7">
            <a:extLst>
              <a:ext uri="{FF2B5EF4-FFF2-40B4-BE49-F238E27FC236}">
                <a16:creationId xmlns:a16="http://schemas.microsoft.com/office/drawing/2014/main" id="{97FCC8FF-FAD9-EA02-842E-C236C0B3E1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834" y="3501008"/>
            <a:ext cx="7729870" cy="2787335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56CD6FAC-BE09-D75B-5528-7785B79B81E9}"/>
              </a:ext>
            </a:extLst>
          </p:cNvPr>
          <p:cNvSpPr txBox="1"/>
          <p:nvPr/>
        </p:nvSpPr>
        <p:spPr>
          <a:xfrm>
            <a:off x="260332" y="764704"/>
            <a:ext cx="88591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solidFill>
                  <a:srgbClr val="C00000"/>
                </a:solidFill>
                <a:latin typeface="ArialMT"/>
              </a:rPr>
              <a:t>Organized</a:t>
            </a:r>
            <a:r>
              <a:rPr lang="it-IT" b="1" dirty="0">
                <a:solidFill>
                  <a:srgbClr val="C00000"/>
                </a:solidFill>
                <a:latin typeface="ArialMT"/>
              </a:rPr>
              <a:t> in the framework of the WG8 activities, with the help of </a:t>
            </a:r>
            <a:r>
              <a:rPr lang="it-IT" b="1" dirty="0" err="1">
                <a:solidFill>
                  <a:srgbClr val="C00000"/>
                </a:solidFill>
                <a:latin typeface="ArialMT"/>
              </a:rPr>
              <a:t>local</a:t>
            </a:r>
            <a:r>
              <a:rPr lang="it-IT" b="1" dirty="0">
                <a:solidFill>
                  <a:srgbClr val="C00000"/>
                </a:solidFill>
                <a:latin typeface="ArialMT"/>
              </a:rPr>
              <a:t> </a:t>
            </a:r>
            <a:r>
              <a:rPr lang="it-IT" b="1" dirty="0" err="1">
                <a:solidFill>
                  <a:srgbClr val="C00000"/>
                </a:solidFill>
                <a:latin typeface="ArialMT"/>
              </a:rPr>
              <a:t>organizing</a:t>
            </a:r>
            <a:r>
              <a:rPr lang="it-IT" b="1" dirty="0">
                <a:solidFill>
                  <a:srgbClr val="C00000"/>
                </a:solidFill>
                <a:latin typeface="ArialMT"/>
              </a:rPr>
              <a:t> </a:t>
            </a:r>
            <a:r>
              <a:rPr lang="it-IT" b="1" dirty="0" err="1">
                <a:solidFill>
                  <a:srgbClr val="C00000"/>
                </a:solidFill>
                <a:latin typeface="ArialMT"/>
              </a:rPr>
              <a:t>committes</a:t>
            </a:r>
            <a:r>
              <a:rPr lang="it-IT" b="1" dirty="0">
                <a:solidFill>
                  <a:srgbClr val="C00000"/>
                </a:solidFill>
                <a:latin typeface="ArialMT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5448698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D27182-2388-0099-721E-740FD65A6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>
            <a:extLst>
              <a:ext uri="{FF2B5EF4-FFF2-40B4-BE49-F238E27FC236}">
                <a16:creationId xmlns:a16="http://schemas.microsoft.com/office/drawing/2014/main" id="{66573416-DC47-7FB1-4BD5-8A658EF546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620688"/>
            <a:ext cx="8496300" cy="2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AutoShape 2" descr="Problem Detection in Agile – Rolling into Agile">
            <a:extLst>
              <a:ext uri="{FF2B5EF4-FFF2-40B4-BE49-F238E27FC236}">
                <a16:creationId xmlns:a16="http://schemas.microsoft.com/office/drawing/2014/main" id="{45B841A3-6FE5-203B-E58A-36DDBF3254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2" name="AutoShape 4" descr="Problem Detection in Agile – Rolling into Agile">
            <a:extLst>
              <a:ext uri="{FF2B5EF4-FFF2-40B4-BE49-F238E27FC236}">
                <a16:creationId xmlns:a16="http://schemas.microsoft.com/office/drawing/2014/main" id="{C50D687A-EC9D-1C4D-BFD2-9B04F82B37B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4" name="AutoShape 6" descr="Problem Detection in Agile – Rolling into Agile">
            <a:extLst>
              <a:ext uri="{FF2B5EF4-FFF2-40B4-BE49-F238E27FC236}">
                <a16:creationId xmlns:a16="http://schemas.microsoft.com/office/drawing/2014/main" id="{F32F51C2-D567-C4D1-E36F-BCAE9D5222C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6" name="AutoShape 8" descr="Problem Detection in Agile – Rolling into Agile">
            <a:extLst>
              <a:ext uri="{FF2B5EF4-FFF2-40B4-BE49-F238E27FC236}">
                <a16:creationId xmlns:a16="http://schemas.microsoft.com/office/drawing/2014/main" id="{54EB13CC-A9F8-B157-8592-9F7B4651C03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8" name="AutoShape 10" descr="Problem Detection in Agile – Rolling into Agile">
            <a:extLst>
              <a:ext uri="{FF2B5EF4-FFF2-40B4-BE49-F238E27FC236}">
                <a16:creationId xmlns:a16="http://schemas.microsoft.com/office/drawing/2014/main" id="{1DE9808A-746B-4C71-AA0E-B1F801D0033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0" name="AutoShape 12" descr="Problem Detection in Agile – Rolling into Agile">
            <a:extLst>
              <a:ext uri="{FF2B5EF4-FFF2-40B4-BE49-F238E27FC236}">
                <a16:creationId xmlns:a16="http://schemas.microsoft.com/office/drawing/2014/main" id="{CFAAAE57-3C39-A334-B1A4-A89B79EA310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3" name="AutoShape 15" descr="Problem Detection in Agile – Rolling into Agile">
            <a:extLst>
              <a:ext uri="{FF2B5EF4-FFF2-40B4-BE49-F238E27FC236}">
                <a16:creationId xmlns:a16="http://schemas.microsoft.com/office/drawing/2014/main" id="{D766BDEC-8AA4-19A2-8135-C1520DD0EDA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5" name="AutoShape 17" descr="Problem Detection in Agile – Rolling into Agile">
            <a:extLst>
              <a:ext uri="{FF2B5EF4-FFF2-40B4-BE49-F238E27FC236}">
                <a16:creationId xmlns:a16="http://schemas.microsoft.com/office/drawing/2014/main" id="{99FDFC70-925E-44CB-0C6D-AF773BF524C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2" name="Titolo 11">
            <a:extLst>
              <a:ext uri="{FF2B5EF4-FFF2-40B4-BE49-F238E27FC236}">
                <a16:creationId xmlns:a16="http://schemas.microsoft.com/office/drawing/2014/main" id="{19BC6E93-7CB1-F5CE-4A8B-6850F16C3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159" y="53752"/>
            <a:ext cx="8662321" cy="1143000"/>
          </a:xfrm>
        </p:spPr>
        <p:txBody>
          <a:bodyPr>
            <a:normAutofit fontScale="9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2025 DRD1 Detector </a:t>
            </a:r>
            <a:r>
              <a:rPr kumimoji="0" lang="it-IT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school@FTD</a:t>
            </a:r>
            <a:b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it-IT" dirty="0"/>
          </a:p>
        </p:txBody>
      </p:sp>
      <p:grpSp>
        <p:nvGrpSpPr>
          <p:cNvPr id="17" name="9 Grupo">
            <a:extLst>
              <a:ext uri="{FF2B5EF4-FFF2-40B4-BE49-F238E27FC236}">
                <a16:creationId xmlns:a16="http://schemas.microsoft.com/office/drawing/2014/main" id="{F209CD1A-B7AD-1933-42C0-6F6383196BFC}"/>
              </a:ext>
            </a:extLst>
          </p:cNvPr>
          <p:cNvGrpSpPr/>
          <p:nvPr/>
        </p:nvGrpSpPr>
        <p:grpSpPr>
          <a:xfrm>
            <a:off x="260332" y="6505634"/>
            <a:ext cx="8704146" cy="307742"/>
            <a:chOff x="1923" y="6519738"/>
            <a:chExt cx="9088380" cy="279858"/>
          </a:xfrm>
        </p:grpSpPr>
        <p:sp>
          <p:nvSpPr>
            <p:cNvPr id="18" name="Text Box 14">
              <a:extLst>
                <a:ext uri="{FF2B5EF4-FFF2-40B4-BE49-F238E27FC236}">
                  <a16:creationId xmlns:a16="http://schemas.microsoft.com/office/drawing/2014/main" id="{3874B24A-5A9F-C039-DFCA-99AC970B0E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84425" y="6525344"/>
              <a:ext cx="205878" cy="274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fld id="{206F41FC-E341-421B-B1FC-5412B2ACDC05}" type="slidenum">
                <a:rPr lang="en-US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pPr algn="ctr" eaLnBrk="1" hangingPunct="1"/>
                <a:t>28</a:t>
              </a:fld>
              <a:endParaRPr lang="en-US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19" name="Text Box 14">
              <a:extLst>
                <a:ext uri="{FF2B5EF4-FFF2-40B4-BE49-F238E27FC236}">
                  <a16:creationId xmlns:a16="http://schemas.microsoft.com/office/drawing/2014/main" id="{21F0114D-C339-9F3F-59DA-61E6D2F87E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3" y="6519738"/>
              <a:ext cx="1212403" cy="274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r>
                <a:rPr lang="en-US" dirty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Marcello Abbrescia </a:t>
              </a:r>
            </a:p>
          </p:txBody>
        </p:sp>
      </p:grpSp>
      <p:sp>
        <p:nvSpPr>
          <p:cNvPr id="20" name="Text Box 14">
            <a:extLst>
              <a:ext uri="{FF2B5EF4-FFF2-40B4-BE49-F238E27FC236}">
                <a16:creationId xmlns:a16="http://schemas.microsoft.com/office/drawing/2014/main" id="{DE9304F3-76F0-D0F3-F641-C5C6F39EC3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0464" y="6505599"/>
            <a:ext cx="217687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RPC 2026</a:t>
            </a: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6C22D58C-64F9-A1FC-9F2B-C7BAA35492DD}"/>
              </a:ext>
            </a:extLst>
          </p:cNvPr>
          <p:cNvSpPr txBox="1">
            <a:spLocks/>
          </p:cNvSpPr>
          <p:nvPr/>
        </p:nvSpPr>
        <p:spPr>
          <a:xfrm>
            <a:off x="8615465" y="6512930"/>
            <a:ext cx="504056" cy="300446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8AEFA257-ADF0-3BDA-DE9E-9A0F85B6C1D4}"/>
              </a:ext>
            </a:extLst>
          </p:cNvPr>
          <p:cNvSpPr txBox="1"/>
          <p:nvPr/>
        </p:nvSpPr>
        <p:spPr>
          <a:xfrm>
            <a:off x="260332" y="836712"/>
            <a:ext cx="380761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C00000"/>
                </a:solidFill>
                <a:latin typeface="ArialMT"/>
              </a:rPr>
              <a:t>DRD1 Detector Schools are </a:t>
            </a:r>
            <a:r>
              <a:rPr lang="it-IT" sz="2000" b="1" dirty="0" err="1">
                <a:solidFill>
                  <a:srgbClr val="C00000"/>
                </a:solidFill>
                <a:latin typeface="ArialMT"/>
              </a:rPr>
              <a:t>structured</a:t>
            </a:r>
            <a:r>
              <a:rPr lang="it-IT" sz="2000" b="1" dirty="0">
                <a:solidFill>
                  <a:srgbClr val="C00000"/>
                </a:solidFill>
                <a:latin typeface="ArialMT"/>
              </a:rPr>
              <a:t> in: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000" b="1" dirty="0">
                <a:solidFill>
                  <a:srgbClr val="245794"/>
                </a:solidFill>
                <a:latin typeface="ArialMT"/>
              </a:rPr>
              <a:t>Morning </a:t>
            </a:r>
            <a:r>
              <a:rPr lang="it-IT" sz="2000" b="1" dirty="0" err="1">
                <a:solidFill>
                  <a:srgbClr val="245794"/>
                </a:solidFill>
                <a:latin typeface="ArialMT"/>
              </a:rPr>
              <a:t>lectures</a:t>
            </a:r>
            <a:r>
              <a:rPr lang="it-IT" sz="2000" b="1" dirty="0">
                <a:solidFill>
                  <a:srgbClr val="245794"/>
                </a:solidFill>
                <a:latin typeface="ArialMT"/>
              </a:rPr>
              <a:t> </a:t>
            </a:r>
            <a:r>
              <a:rPr lang="it-IT" sz="2000" dirty="0">
                <a:latin typeface="ArialMT"/>
              </a:rPr>
              <a:t>by world </a:t>
            </a:r>
            <a:r>
              <a:rPr lang="it-IT" sz="2000" dirty="0" err="1">
                <a:latin typeface="ArialMT"/>
              </a:rPr>
              <a:t>experts</a:t>
            </a:r>
            <a:r>
              <a:rPr lang="it-IT" sz="2000" dirty="0">
                <a:latin typeface="ArialMT"/>
              </a:rPr>
              <a:t> in the field </a:t>
            </a:r>
            <a:r>
              <a:rPr lang="it-IT" sz="2000" dirty="0" err="1">
                <a:latin typeface="ArialMT"/>
              </a:rPr>
              <a:t>offering</a:t>
            </a:r>
            <a:r>
              <a:rPr lang="it-IT" sz="2000" dirty="0">
                <a:latin typeface="ArialMT"/>
              </a:rPr>
              <a:t> an </a:t>
            </a:r>
            <a:r>
              <a:rPr lang="it-IT" sz="2000" dirty="0" err="1">
                <a:latin typeface="ArialMT"/>
              </a:rPr>
              <a:t>overview</a:t>
            </a:r>
            <a:r>
              <a:rPr lang="it-IT" sz="2000" dirty="0">
                <a:latin typeface="ArialMT"/>
              </a:rPr>
              <a:t> on gas detectors </a:t>
            </a:r>
            <a:r>
              <a:rPr lang="it-IT" sz="2000" dirty="0" err="1">
                <a:latin typeface="ArialMT"/>
              </a:rPr>
              <a:t>physics</a:t>
            </a:r>
            <a:r>
              <a:rPr lang="it-IT" sz="2000" dirty="0">
                <a:latin typeface="ArialMT"/>
              </a:rPr>
              <a:t>, </a:t>
            </a:r>
            <a:r>
              <a:rPr lang="it-IT" sz="2000" dirty="0" err="1">
                <a:latin typeface="ArialMT"/>
              </a:rPr>
              <a:t>technologies</a:t>
            </a:r>
            <a:r>
              <a:rPr lang="it-IT" sz="2000" dirty="0">
                <a:latin typeface="ArialMT"/>
              </a:rPr>
              <a:t>, </a:t>
            </a:r>
            <a:r>
              <a:rPr lang="it-IT" sz="2000" dirty="0" err="1">
                <a:latin typeface="ArialMT"/>
              </a:rPr>
              <a:t>simulation</a:t>
            </a:r>
            <a:r>
              <a:rPr lang="it-IT" sz="2000" dirty="0">
                <a:latin typeface="ArialMT"/>
              </a:rPr>
              <a:t> and </a:t>
            </a:r>
            <a:r>
              <a:rPr lang="it-IT" sz="2000" dirty="0" err="1">
                <a:latin typeface="ArialMT"/>
              </a:rPr>
              <a:t>modelling</a:t>
            </a:r>
            <a:r>
              <a:rPr lang="it-IT" sz="2000" dirty="0">
                <a:latin typeface="ArialMT"/>
              </a:rPr>
              <a:t>, </a:t>
            </a:r>
            <a:r>
              <a:rPr lang="it-IT" sz="2000" dirty="0" err="1">
                <a:latin typeface="ArialMT"/>
              </a:rPr>
              <a:t>readout</a:t>
            </a:r>
            <a:r>
              <a:rPr lang="it-IT" sz="2000" dirty="0">
                <a:latin typeface="ArialMT"/>
              </a:rPr>
              <a:t> </a:t>
            </a:r>
            <a:r>
              <a:rPr lang="it-IT" sz="2000" dirty="0" err="1">
                <a:latin typeface="ArialMT"/>
              </a:rPr>
              <a:t>approaches</a:t>
            </a:r>
            <a:r>
              <a:rPr lang="it-IT" sz="2000" dirty="0">
                <a:latin typeface="ArialMT"/>
              </a:rPr>
              <a:t>, manufacturing techniques and </a:t>
            </a:r>
            <a:r>
              <a:rPr lang="it-IT" sz="2000" dirty="0" err="1">
                <a:latin typeface="ArialMT"/>
              </a:rPr>
              <a:t>applications</a:t>
            </a:r>
            <a:r>
              <a:rPr lang="it-IT" sz="2000" dirty="0">
                <a:latin typeface="ArialMT"/>
              </a:rPr>
              <a:t>,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000" b="1" dirty="0" err="1">
                <a:solidFill>
                  <a:srgbClr val="245794"/>
                </a:solidFill>
                <a:latin typeface="ArialMT"/>
              </a:rPr>
              <a:t>Hands-on</a:t>
            </a:r>
            <a:r>
              <a:rPr lang="it-IT" sz="2000" b="1" dirty="0">
                <a:solidFill>
                  <a:srgbClr val="245794"/>
                </a:solidFill>
                <a:latin typeface="ArialMT"/>
              </a:rPr>
              <a:t> </a:t>
            </a:r>
            <a:r>
              <a:rPr lang="it-IT" sz="2000" b="1" dirty="0" err="1">
                <a:solidFill>
                  <a:srgbClr val="245794"/>
                </a:solidFill>
                <a:latin typeface="ArialMT"/>
              </a:rPr>
              <a:t>exercises</a:t>
            </a:r>
            <a:r>
              <a:rPr lang="it-IT" sz="2000" b="1" dirty="0">
                <a:solidFill>
                  <a:srgbClr val="245794"/>
                </a:solidFill>
                <a:latin typeface="ArialMT"/>
              </a:rPr>
              <a:t> </a:t>
            </a:r>
            <a:r>
              <a:rPr lang="it-IT" sz="2000" dirty="0">
                <a:latin typeface="ArialMT"/>
              </a:rPr>
              <a:t>on </a:t>
            </a:r>
            <a:r>
              <a:rPr lang="it-IT" sz="2000" dirty="0" err="1">
                <a:latin typeface="ArialMT"/>
              </a:rPr>
              <a:t>various</a:t>
            </a:r>
            <a:r>
              <a:rPr lang="it-IT" sz="2000" dirty="0">
                <a:latin typeface="ArialMT"/>
              </a:rPr>
              <a:t> </a:t>
            </a:r>
            <a:r>
              <a:rPr lang="it-IT" sz="2000" dirty="0" err="1">
                <a:latin typeface="ArialMT"/>
              </a:rPr>
              <a:t>technologies</a:t>
            </a:r>
            <a:r>
              <a:rPr lang="it-IT" sz="2000" dirty="0">
                <a:latin typeface="ArialMT"/>
              </a:rPr>
              <a:t> in the </a:t>
            </a:r>
            <a:r>
              <a:rPr lang="it-IT" sz="2000" dirty="0" err="1">
                <a:latin typeface="ArialMT"/>
              </a:rPr>
              <a:t>afternoons</a:t>
            </a:r>
            <a:r>
              <a:rPr lang="it-IT" sz="2000" dirty="0">
                <a:latin typeface="ArialMT"/>
              </a:rPr>
              <a:t>, with an </a:t>
            </a:r>
            <a:r>
              <a:rPr lang="it-IT" sz="2000" dirty="0" err="1">
                <a:latin typeface="ArialMT"/>
              </a:rPr>
              <a:t>emphasis</a:t>
            </a:r>
            <a:r>
              <a:rPr lang="it-IT" sz="2000" dirty="0">
                <a:latin typeface="ArialMT"/>
              </a:rPr>
              <a:t> on </a:t>
            </a:r>
            <a:r>
              <a:rPr lang="it-IT" sz="2000" dirty="0" err="1">
                <a:latin typeface="ArialMT"/>
              </a:rPr>
              <a:t>methodologies</a:t>
            </a:r>
            <a:r>
              <a:rPr lang="it-IT" sz="2000" dirty="0">
                <a:latin typeface="ArialMT"/>
              </a:rPr>
              <a:t>.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86887AA8-6B4E-9C11-F7EF-3780527958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7065" y="966868"/>
            <a:ext cx="2679642" cy="1786428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02EC9E26-F68D-1172-D33E-AEDD8A94F6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714" y="3429000"/>
            <a:ext cx="2691122" cy="1793633"/>
          </a:xfrm>
          <a:prstGeom prst="rect">
            <a:avLst/>
          </a:prstGeom>
        </p:spPr>
      </p:pic>
      <p:pic>
        <p:nvPicPr>
          <p:cNvPr id="27" name="Immagine 26">
            <a:extLst>
              <a:ext uri="{FF2B5EF4-FFF2-40B4-BE49-F238E27FC236}">
                <a16:creationId xmlns:a16="http://schemas.microsoft.com/office/drawing/2014/main" id="{793FFB76-207D-4B87-3D38-F59FA39F97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2009" y="851799"/>
            <a:ext cx="2344786" cy="1318942"/>
          </a:xfrm>
          <a:prstGeom prst="rect">
            <a:avLst/>
          </a:prstGeom>
        </p:spPr>
      </p:pic>
      <p:pic>
        <p:nvPicPr>
          <p:cNvPr id="29" name="Immagine 28">
            <a:extLst>
              <a:ext uri="{FF2B5EF4-FFF2-40B4-BE49-F238E27FC236}">
                <a16:creationId xmlns:a16="http://schemas.microsoft.com/office/drawing/2014/main" id="{2F663960-CE85-B4D7-C3B2-6191B0C1D1F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3918" y="2412134"/>
            <a:ext cx="2459750" cy="1639833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3A098237-D40D-4788-F339-0DE2C20FB0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97629" y="4750502"/>
            <a:ext cx="2459750" cy="1639833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C04E8D43-38C0-F4A2-8970-4075E2FE921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093" y="5128802"/>
            <a:ext cx="2460365" cy="1639833"/>
          </a:xfrm>
          <a:prstGeom prst="rect">
            <a:avLst/>
          </a:prstGeom>
        </p:spPr>
      </p:pic>
      <p:sp>
        <p:nvSpPr>
          <p:cNvPr id="31" name="Freccia a destra 30">
            <a:extLst>
              <a:ext uri="{FF2B5EF4-FFF2-40B4-BE49-F238E27FC236}">
                <a16:creationId xmlns:a16="http://schemas.microsoft.com/office/drawing/2014/main" id="{3D5DA242-38CB-FCDB-A946-00FA2DAF26C5}"/>
              </a:ext>
            </a:extLst>
          </p:cNvPr>
          <p:cNvSpPr/>
          <p:nvPr/>
        </p:nvSpPr>
        <p:spPr>
          <a:xfrm rot="21381378">
            <a:off x="3895877" y="2238677"/>
            <a:ext cx="1080122" cy="504056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1C5466E2-C5E2-3E79-E372-5F3A9F8AD427}"/>
              </a:ext>
            </a:extLst>
          </p:cNvPr>
          <p:cNvSpPr txBox="1"/>
          <p:nvPr/>
        </p:nvSpPr>
        <p:spPr>
          <a:xfrm>
            <a:off x="179512" y="5445224"/>
            <a:ext cx="3997243" cy="1015663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ArialMT"/>
              </a:rPr>
              <a:t>The target audience are </a:t>
            </a:r>
            <a:r>
              <a:rPr lang="it-IT" sz="2000" b="1" dirty="0">
                <a:solidFill>
                  <a:srgbClr val="C00000"/>
                </a:solidFill>
                <a:latin typeface="ArialMT"/>
              </a:rPr>
              <a:t>PhD </a:t>
            </a:r>
            <a:r>
              <a:rPr lang="it-IT" sz="2000" b="1" dirty="0" err="1">
                <a:solidFill>
                  <a:srgbClr val="C00000"/>
                </a:solidFill>
                <a:latin typeface="ArialMT"/>
              </a:rPr>
              <a:t>students</a:t>
            </a:r>
            <a:r>
              <a:rPr lang="it-IT" sz="2000" b="1" dirty="0">
                <a:solidFill>
                  <a:srgbClr val="C00000"/>
                </a:solidFill>
                <a:latin typeface="ArialMT"/>
              </a:rPr>
              <a:t> and </a:t>
            </a:r>
            <a:r>
              <a:rPr lang="it-IT" sz="2000" b="1" dirty="0" err="1">
                <a:solidFill>
                  <a:srgbClr val="C00000"/>
                </a:solidFill>
                <a:latin typeface="ArialMT"/>
              </a:rPr>
              <a:t>young</a:t>
            </a:r>
            <a:r>
              <a:rPr lang="it-IT" sz="2000" b="1" dirty="0">
                <a:solidFill>
                  <a:srgbClr val="C00000"/>
                </a:solidFill>
                <a:latin typeface="ArialMT"/>
              </a:rPr>
              <a:t> scientists </a:t>
            </a:r>
            <a:r>
              <a:rPr lang="it-IT" sz="2000" dirty="0">
                <a:latin typeface="ArialMT"/>
              </a:rPr>
              <a:t>working on </a:t>
            </a:r>
            <a:r>
              <a:rPr lang="it-IT" sz="2000" dirty="0" err="1">
                <a:latin typeface="ArialMT"/>
              </a:rPr>
              <a:t>gaseous</a:t>
            </a:r>
            <a:r>
              <a:rPr lang="it-IT" sz="2000" dirty="0">
                <a:latin typeface="ArialMT"/>
              </a:rPr>
              <a:t> detectors.</a:t>
            </a:r>
          </a:p>
        </p:txBody>
      </p:sp>
      <p:sp>
        <p:nvSpPr>
          <p:cNvPr id="35" name="Freccia a destra 34">
            <a:extLst>
              <a:ext uri="{FF2B5EF4-FFF2-40B4-BE49-F238E27FC236}">
                <a16:creationId xmlns:a16="http://schemas.microsoft.com/office/drawing/2014/main" id="{B11B7DC0-7086-A2B2-C741-ECDD96C70983}"/>
              </a:ext>
            </a:extLst>
          </p:cNvPr>
          <p:cNvSpPr/>
          <p:nvPr/>
        </p:nvSpPr>
        <p:spPr>
          <a:xfrm rot="198830">
            <a:off x="3649562" y="3942584"/>
            <a:ext cx="1080122" cy="504056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99FA6DD-083F-FC7F-7484-69FE6F85824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701294" cy="704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8875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193C1-1395-A2D2-46E9-166250E27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>
            <a:extLst>
              <a:ext uri="{FF2B5EF4-FFF2-40B4-BE49-F238E27FC236}">
                <a16:creationId xmlns:a16="http://schemas.microsoft.com/office/drawing/2014/main" id="{F6BA6111-03E2-D7C4-04C8-BFFB472A99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620688"/>
            <a:ext cx="8496300" cy="2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AutoShape 2" descr="Problem Detection in Agile – Rolling into Agile">
            <a:extLst>
              <a:ext uri="{FF2B5EF4-FFF2-40B4-BE49-F238E27FC236}">
                <a16:creationId xmlns:a16="http://schemas.microsoft.com/office/drawing/2014/main" id="{94EBD1BB-5F6F-654C-B60B-206E19B7521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2" name="AutoShape 4" descr="Problem Detection in Agile – Rolling into Agile">
            <a:extLst>
              <a:ext uri="{FF2B5EF4-FFF2-40B4-BE49-F238E27FC236}">
                <a16:creationId xmlns:a16="http://schemas.microsoft.com/office/drawing/2014/main" id="{4B52EBE2-D070-8554-D0C1-E911092D726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4" name="AutoShape 6" descr="Problem Detection in Agile – Rolling into Agile">
            <a:extLst>
              <a:ext uri="{FF2B5EF4-FFF2-40B4-BE49-F238E27FC236}">
                <a16:creationId xmlns:a16="http://schemas.microsoft.com/office/drawing/2014/main" id="{BE5DBACE-5D54-7551-6100-464F9723A20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6" name="AutoShape 8" descr="Problem Detection in Agile – Rolling into Agile">
            <a:extLst>
              <a:ext uri="{FF2B5EF4-FFF2-40B4-BE49-F238E27FC236}">
                <a16:creationId xmlns:a16="http://schemas.microsoft.com/office/drawing/2014/main" id="{208E14AA-8509-D1B7-860B-325A20FA7FB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8" name="AutoShape 10" descr="Problem Detection in Agile – Rolling into Agile">
            <a:extLst>
              <a:ext uri="{FF2B5EF4-FFF2-40B4-BE49-F238E27FC236}">
                <a16:creationId xmlns:a16="http://schemas.microsoft.com/office/drawing/2014/main" id="{08966B37-6E7C-8963-C432-E75E49B28DA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0" name="AutoShape 12" descr="Problem Detection in Agile – Rolling into Agile">
            <a:extLst>
              <a:ext uri="{FF2B5EF4-FFF2-40B4-BE49-F238E27FC236}">
                <a16:creationId xmlns:a16="http://schemas.microsoft.com/office/drawing/2014/main" id="{AD468C50-28A2-0B8F-C072-E12C766F2E4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3" name="AutoShape 15" descr="Problem Detection in Agile – Rolling into Agile">
            <a:extLst>
              <a:ext uri="{FF2B5EF4-FFF2-40B4-BE49-F238E27FC236}">
                <a16:creationId xmlns:a16="http://schemas.microsoft.com/office/drawing/2014/main" id="{DB820B50-BC5D-EF5D-2412-05D03177045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5" name="AutoShape 17" descr="Problem Detection in Agile – Rolling into Agile">
            <a:extLst>
              <a:ext uri="{FF2B5EF4-FFF2-40B4-BE49-F238E27FC236}">
                <a16:creationId xmlns:a16="http://schemas.microsoft.com/office/drawing/2014/main" id="{9D98828B-1903-4656-363F-1990002BCF9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2" name="Titolo 11">
            <a:extLst>
              <a:ext uri="{FF2B5EF4-FFF2-40B4-BE49-F238E27FC236}">
                <a16:creationId xmlns:a16="http://schemas.microsoft.com/office/drawing/2014/main" id="{0C0F53FD-4800-79CA-32E7-03606040D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 fontScale="9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2026 DRD1 Detector </a:t>
            </a:r>
            <a:r>
              <a:rPr kumimoji="0" lang="it-IT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school@FRIB</a:t>
            </a:r>
            <a:b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it-IT" dirty="0"/>
          </a:p>
        </p:txBody>
      </p:sp>
      <p:grpSp>
        <p:nvGrpSpPr>
          <p:cNvPr id="17" name="9 Grupo">
            <a:extLst>
              <a:ext uri="{FF2B5EF4-FFF2-40B4-BE49-F238E27FC236}">
                <a16:creationId xmlns:a16="http://schemas.microsoft.com/office/drawing/2014/main" id="{5472E24B-5727-464E-A881-38CA60BAE4B0}"/>
              </a:ext>
            </a:extLst>
          </p:cNvPr>
          <p:cNvGrpSpPr/>
          <p:nvPr/>
        </p:nvGrpSpPr>
        <p:grpSpPr>
          <a:xfrm>
            <a:off x="260332" y="6505634"/>
            <a:ext cx="8704146" cy="307742"/>
            <a:chOff x="1923" y="6519738"/>
            <a:chExt cx="9088380" cy="279858"/>
          </a:xfrm>
        </p:grpSpPr>
        <p:sp>
          <p:nvSpPr>
            <p:cNvPr id="18" name="Text Box 14">
              <a:extLst>
                <a:ext uri="{FF2B5EF4-FFF2-40B4-BE49-F238E27FC236}">
                  <a16:creationId xmlns:a16="http://schemas.microsoft.com/office/drawing/2014/main" id="{72822D24-805D-E9F9-C1B4-605BE28C35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84425" y="6525344"/>
              <a:ext cx="205878" cy="274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fld id="{206F41FC-E341-421B-B1FC-5412B2ACDC05}" type="slidenum">
                <a:rPr lang="en-US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pPr algn="ctr" eaLnBrk="1" hangingPunct="1"/>
                <a:t>29</a:t>
              </a:fld>
              <a:endParaRPr lang="en-US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19" name="Text Box 14">
              <a:extLst>
                <a:ext uri="{FF2B5EF4-FFF2-40B4-BE49-F238E27FC236}">
                  <a16:creationId xmlns:a16="http://schemas.microsoft.com/office/drawing/2014/main" id="{D28E798F-784E-4F95-2833-46EB285756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3" y="6519738"/>
              <a:ext cx="1212403" cy="274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r>
                <a:rPr lang="en-US" dirty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Marcello Abbrescia </a:t>
              </a:r>
            </a:p>
          </p:txBody>
        </p:sp>
      </p:grpSp>
      <p:sp>
        <p:nvSpPr>
          <p:cNvPr id="20" name="Text Box 14">
            <a:extLst>
              <a:ext uri="{FF2B5EF4-FFF2-40B4-BE49-F238E27FC236}">
                <a16:creationId xmlns:a16="http://schemas.microsoft.com/office/drawing/2014/main" id="{F583DDBF-1874-958C-D634-8404E80485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0464" y="6505599"/>
            <a:ext cx="217687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RPC 2026</a:t>
            </a: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22920D90-6544-578D-80E8-6CBC97D312A0}"/>
              </a:ext>
            </a:extLst>
          </p:cNvPr>
          <p:cNvSpPr txBox="1">
            <a:spLocks/>
          </p:cNvSpPr>
          <p:nvPr/>
        </p:nvSpPr>
        <p:spPr>
          <a:xfrm>
            <a:off x="8615465" y="6512930"/>
            <a:ext cx="504056" cy="300446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801AF010-4FF7-95F8-147C-BD62E45074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836712"/>
            <a:ext cx="3855270" cy="5402507"/>
          </a:xfrm>
          <a:prstGeom prst="rect">
            <a:avLst/>
          </a:prstGeom>
        </p:spPr>
      </p:pic>
      <p:sp>
        <p:nvSpPr>
          <p:cNvPr id="5" name="TextBox 8">
            <a:extLst>
              <a:ext uri="{FF2B5EF4-FFF2-40B4-BE49-F238E27FC236}">
                <a16:creationId xmlns:a16="http://schemas.microsoft.com/office/drawing/2014/main" id="{B1AB9BE0-A0D9-8113-82F5-E65D1D9D6A9F}"/>
              </a:ext>
            </a:extLst>
          </p:cNvPr>
          <p:cNvSpPr txBox="1"/>
          <p:nvPr/>
        </p:nvSpPr>
        <p:spPr>
          <a:xfrm>
            <a:off x="4303218" y="816951"/>
            <a:ext cx="4157214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600" b="1" i="1" dirty="0">
                <a:solidFill>
                  <a:srgbClr val="FF0000"/>
                </a:solidFill>
                <a:highlight>
                  <a:srgbClr val="FFFF00"/>
                </a:highlight>
                <a:latin typeface="ArialMT"/>
              </a:rPr>
              <a:t>8–17 Jul 2026  https://indico.cern.ch/event/1572535/</a:t>
            </a:r>
          </a:p>
          <a:p>
            <a:pPr>
              <a:buNone/>
            </a:pPr>
            <a:r>
              <a:rPr lang="en-US" b="1" i="1" dirty="0">
                <a:solidFill>
                  <a:srgbClr val="663300"/>
                </a:solidFill>
                <a:latin typeface="ArialMT"/>
              </a:rPr>
              <a:t>Facility for Rare Isotope Beams (FRIB), Michigan State University (MSU)</a:t>
            </a:r>
          </a:p>
        </p:txBody>
      </p:sp>
      <p:pic>
        <p:nvPicPr>
          <p:cNvPr id="7" name="Picture 12">
            <a:extLst>
              <a:ext uri="{FF2B5EF4-FFF2-40B4-BE49-F238E27FC236}">
                <a16:creationId xmlns:a16="http://schemas.microsoft.com/office/drawing/2014/main" id="{3738D875-66A4-5441-6278-5F437CBD58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1920" y="1881004"/>
            <a:ext cx="3238376" cy="4625198"/>
          </a:xfrm>
          <a:prstGeom prst="rect">
            <a:avLst/>
          </a:prstGeom>
        </p:spPr>
      </p:pic>
      <p:pic>
        <p:nvPicPr>
          <p:cNvPr id="9" name="Picture 14">
            <a:extLst>
              <a:ext uri="{FF2B5EF4-FFF2-40B4-BE49-F238E27FC236}">
                <a16:creationId xmlns:a16="http://schemas.microsoft.com/office/drawing/2014/main" id="{A4074680-D648-7C73-B18E-607C09D5D5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8973" y="1852497"/>
            <a:ext cx="2163911" cy="4818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86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23A1DB-D882-E5D8-DC4D-0629AAD66A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o 10">
            <a:extLst>
              <a:ext uri="{FF2B5EF4-FFF2-40B4-BE49-F238E27FC236}">
                <a16:creationId xmlns:a16="http://schemas.microsoft.com/office/drawing/2014/main" id="{E91631B3-57B3-8582-1D30-311234FCA9EB}"/>
              </a:ext>
            </a:extLst>
          </p:cNvPr>
          <p:cNvGrpSpPr/>
          <p:nvPr/>
        </p:nvGrpSpPr>
        <p:grpSpPr>
          <a:xfrm>
            <a:off x="5431209" y="620688"/>
            <a:ext cx="3605287" cy="3070099"/>
            <a:chOff x="5517137" y="3350302"/>
            <a:chExt cx="3238467" cy="2780575"/>
          </a:xfrm>
        </p:grpSpPr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id="{785F5FBB-7D12-EF18-CE9B-F4664C8D5C9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576235" y="3350302"/>
              <a:ext cx="3179369" cy="2780575"/>
            </a:xfrm>
            <a:prstGeom prst="rect">
              <a:avLst/>
            </a:prstGeom>
          </p:spPr>
        </p:pic>
        <p:sp>
          <p:nvSpPr>
            <p:cNvPr id="8" name="Rettangolo 7">
              <a:extLst>
                <a:ext uri="{FF2B5EF4-FFF2-40B4-BE49-F238E27FC236}">
                  <a16:creationId xmlns:a16="http://schemas.microsoft.com/office/drawing/2014/main" id="{1176EE11-24FF-943F-30A5-A01088337D05}"/>
                </a:ext>
              </a:extLst>
            </p:cNvPr>
            <p:cNvSpPr/>
            <p:nvPr/>
          </p:nvSpPr>
          <p:spPr>
            <a:xfrm>
              <a:off x="5517137" y="4869160"/>
              <a:ext cx="495023" cy="12241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" name="Rettangolo 9">
              <a:extLst>
                <a:ext uri="{FF2B5EF4-FFF2-40B4-BE49-F238E27FC236}">
                  <a16:creationId xmlns:a16="http://schemas.microsoft.com/office/drawing/2014/main" id="{09761CF7-D63B-2366-BA0B-9D22D24737AF}"/>
                </a:ext>
              </a:extLst>
            </p:cNvPr>
            <p:cNvSpPr/>
            <p:nvPr/>
          </p:nvSpPr>
          <p:spPr>
            <a:xfrm>
              <a:off x="5529781" y="3410704"/>
              <a:ext cx="495023" cy="10837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13" name="Picture 2">
            <a:extLst>
              <a:ext uri="{FF2B5EF4-FFF2-40B4-BE49-F238E27FC236}">
                <a16:creationId xmlns:a16="http://schemas.microsoft.com/office/drawing/2014/main" id="{25B76916-5423-90C0-EAEF-318337CC16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620688"/>
            <a:ext cx="8496300" cy="2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AutoShape 2" descr="Problem Detection in Agile – Rolling into Agile">
            <a:extLst>
              <a:ext uri="{FF2B5EF4-FFF2-40B4-BE49-F238E27FC236}">
                <a16:creationId xmlns:a16="http://schemas.microsoft.com/office/drawing/2014/main" id="{2CA30F64-20D3-30F4-AAEF-3AB7AB9E203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2" name="AutoShape 4" descr="Problem Detection in Agile – Rolling into Agile">
            <a:extLst>
              <a:ext uri="{FF2B5EF4-FFF2-40B4-BE49-F238E27FC236}">
                <a16:creationId xmlns:a16="http://schemas.microsoft.com/office/drawing/2014/main" id="{00128019-26B2-4B5F-1B65-4AF337FD0F4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4" name="AutoShape 6" descr="Problem Detection in Agile – Rolling into Agile">
            <a:extLst>
              <a:ext uri="{FF2B5EF4-FFF2-40B4-BE49-F238E27FC236}">
                <a16:creationId xmlns:a16="http://schemas.microsoft.com/office/drawing/2014/main" id="{D9882AEB-6C90-E944-9D3D-038C659960E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6" name="AutoShape 8" descr="Problem Detection in Agile – Rolling into Agile">
            <a:extLst>
              <a:ext uri="{FF2B5EF4-FFF2-40B4-BE49-F238E27FC236}">
                <a16:creationId xmlns:a16="http://schemas.microsoft.com/office/drawing/2014/main" id="{E41D146A-F0C5-82F2-8B65-0FDB137063B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8" name="AutoShape 10" descr="Problem Detection in Agile – Rolling into Agile">
            <a:extLst>
              <a:ext uri="{FF2B5EF4-FFF2-40B4-BE49-F238E27FC236}">
                <a16:creationId xmlns:a16="http://schemas.microsoft.com/office/drawing/2014/main" id="{B3D695C6-EA09-7877-B222-365357FF7C4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0" name="AutoShape 12" descr="Problem Detection in Agile – Rolling into Agile">
            <a:extLst>
              <a:ext uri="{FF2B5EF4-FFF2-40B4-BE49-F238E27FC236}">
                <a16:creationId xmlns:a16="http://schemas.microsoft.com/office/drawing/2014/main" id="{6A152E16-F167-B768-B1CA-E03562B252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3" name="AutoShape 15" descr="Problem Detection in Agile – Rolling into Agile">
            <a:extLst>
              <a:ext uri="{FF2B5EF4-FFF2-40B4-BE49-F238E27FC236}">
                <a16:creationId xmlns:a16="http://schemas.microsoft.com/office/drawing/2014/main" id="{15F0DE2E-A97A-FAB1-DC36-09FDC099BB9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5" name="AutoShape 17" descr="Problem Detection in Agile – Rolling into Agile">
            <a:extLst>
              <a:ext uri="{FF2B5EF4-FFF2-40B4-BE49-F238E27FC236}">
                <a16:creationId xmlns:a16="http://schemas.microsoft.com/office/drawing/2014/main" id="{3405C13B-8489-93B7-EE83-73B34C40A4C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2" name="Titolo 11">
            <a:extLst>
              <a:ext uri="{FF2B5EF4-FFF2-40B4-BE49-F238E27FC236}">
                <a16:creationId xmlns:a16="http://schemas.microsoft.com/office/drawing/2014/main" id="{E6804E34-4195-3042-C64E-75B87CEFD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68" y="53752"/>
            <a:ext cx="8723312" cy="1143000"/>
          </a:xfrm>
        </p:spPr>
        <p:txBody>
          <a:bodyPr>
            <a:normAutofit fontScale="9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it-IT" sz="4000" dirty="0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The Renaissance of </a:t>
            </a:r>
            <a:r>
              <a:rPr lang="it-IT" sz="4000" dirty="0" err="1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Gaseous</a:t>
            </a:r>
            <a:r>
              <a:rPr lang="it-IT" sz="4000" dirty="0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Detectors</a:t>
            </a:r>
            <a:b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it-IT" dirty="0"/>
          </a:p>
        </p:txBody>
      </p:sp>
      <p:grpSp>
        <p:nvGrpSpPr>
          <p:cNvPr id="17" name="9 Grupo">
            <a:extLst>
              <a:ext uri="{FF2B5EF4-FFF2-40B4-BE49-F238E27FC236}">
                <a16:creationId xmlns:a16="http://schemas.microsoft.com/office/drawing/2014/main" id="{9A2F0284-66B2-7A61-7BB4-04AFEB3AF28B}"/>
              </a:ext>
            </a:extLst>
          </p:cNvPr>
          <p:cNvGrpSpPr/>
          <p:nvPr/>
        </p:nvGrpSpPr>
        <p:grpSpPr>
          <a:xfrm>
            <a:off x="260332" y="6505634"/>
            <a:ext cx="8704146" cy="307742"/>
            <a:chOff x="1923" y="6519738"/>
            <a:chExt cx="9088380" cy="279858"/>
          </a:xfrm>
        </p:grpSpPr>
        <p:sp>
          <p:nvSpPr>
            <p:cNvPr id="18" name="Text Box 14">
              <a:extLst>
                <a:ext uri="{FF2B5EF4-FFF2-40B4-BE49-F238E27FC236}">
                  <a16:creationId xmlns:a16="http://schemas.microsoft.com/office/drawing/2014/main" id="{3D45F32D-53E8-828E-58D1-88C1BAECB2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84425" y="6525344"/>
              <a:ext cx="205878" cy="274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fld id="{206F41FC-E341-421B-B1FC-5412B2ACDC05}" type="slidenum">
                <a:rPr lang="en-US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pPr algn="ctr" eaLnBrk="1" hangingPunct="1"/>
                <a:t>3</a:t>
              </a:fld>
              <a:endParaRPr lang="en-US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19" name="Text Box 14">
              <a:extLst>
                <a:ext uri="{FF2B5EF4-FFF2-40B4-BE49-F238E27FC236}">
                  <a16:creationId xmlns:a16="http://schemas.microsoft.com/office/drawing/2014/main" id="{6FC74EDA-C596-F46B-2F60-F78446D295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3" y="6519738"/>
              <a:ext cx="1212403" cy="274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r>
                <a:rPr lang="en-US" dirty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Marcello Abbrescia </a:t>
              </a:r>
            </a:p>
          </p:txBody>
        </p:sp>
      </p:grpSp>
      <p:sp>
        <p:nvSpPr>
          <p:cNvPr id="20" name="Text Box 14">
            <a:extLst>
              <a:ext uri="{FF2B5EF4-FFF2-40B4-BE49-F238E27FC236}">
                <a16:creationId xmlns:a16="http://schemas.microsoft.com/office/drawing/2014/main" id="{226C9329-2503-B1EA-0C04-6BD8B9ECED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0464" y="6505599"/>
            <a:ext cx="217687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RPC 2026</a:t>
            </a: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3AA5727B-795E-5D1C-AF83-13C5AB430FB1}"/>
              </a:ext>
            </a:extLst>
          </p:cNvPr>
          <p:cNvSpPr txBox="1">
            <a:spLocks/>
          </p:cNvSpPr>
          <p:nvPr/>
        </p:nvSpPr>
        <p:spPr>
          <a:xfrm>
            <a:off x="8615465" y="6512930"/>
            <a:ext cx="504056" cy="300446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5645CA7-3298-A01C-1F27-468403C5DB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681" y="3701929"/>
            <a:ext cx="7699719" cy="2895423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53B17E11-0F22-1092-9E25-0C8D245496CF}"/>
              </a:ext>
            </a:extLst>
          </p:cNvPr>
          <p:cNvSpPr txBox="1"/>
          <p:nvPr/>
        </p:nvSpPr>
        <p:spPr>
          <a:xfrm>
            <a:off x="251520" y="923392"/>
            <a:ext cx="55817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C00000"/>
                </a:solidFill>
                <a:latin typeface="ArialMT"/>
              </a:rPr>
              <a:t>DRD1 </a:t>
            </a:r>
            <a:r>
              <a:rPr lang="it-IT" b="1" dirty="0" err="1">
                <a:solidFill>
                  <a:srgbClr val="C00000"/>
                </a:solidFill>
                <a:latin typeface="ArialMT"/>
              </a:rPr>
              <a:t>was</a:t>
            </a:r>
            <a:r>
              <a:rPr lang="it-IT" b="1" dirty="0">
                <a:solidFill>
                  <a:srgbClr val="C00000"/>
                </a:solidFill>
                <a:latin typeface="ArialMT"/>
              </a:rPr>
              <a:t> </a:t>
            </a:r>
            <a:r>
              <a:rPr lang="it-IT" b="1" dirty="0" err="1">
                <a:solidFill>
                  <a:srgbClr val="C00000"/>
                </a:solidFill>
                <a:latin typeface="ArialMT"/>
              </a:rPr>
              <a:t>born</a:t>
            </a:r>
            <a:r>
              <a:rPr lang="it-IT" b="1" dirty="0">
                <a:solidFill>
                  <a:srgbClr val="C00000"/>
                </a:solidFill>
                <a:latin typeface="ArialMT"/>
              </a:rPr>
              <a:t> </a:t>
            </a:r>
            <a:r>
              <a:rPr lang="it-IT" b="1" dirty="0" err="1">
                <a:solidFill>
                  <a:srgbClr val="C00000"/>
                </a:solidFill>
                <a:latin typeface="ArialMT"/>
              </a:rPr>
              <a:t>during</a:t>
            </a:r>
            <a:r>
              <a:rPr lang="it-IT" b="1" dirty="0">
                <a:solidFill>
                  <a:srgbClr val="C00000"/>
                </a:solidFill>
                <a:latin typeface="ArialMT"/>
              </a:rPr>
              <a:t> the «Renaissance» of </a:t>
            </a:r>
            <a:r>
              <a:rPr lang="it-IT" b="1" dirty="0" err="1">
                <a:solidFill>
                  <a:srgbClr val="C00000"/>
                </a:solidFill>
                <a:latin typeface="ArialMT"/>
              </a:rPr>
              <a:t>Gaseous</a:t>
            </a:r>
            <a:r>
              <a:rPr lang="it-IT" b="1" dirty="0">
                <a:solidFill>
                  <a:srgbClr val="C00000"/>
                </a:solidFill>
                <a:latin typeface="ArialMT"/>
              </a:rPr>
              <a:t> Detectors</a:t>
            </a:r>
            <a:r>
              <a:rPr lang="it-IT" b="1" dirty="0">
                <a:latin typeface="ArialMT"/>
              </a:rPr>
              <a:t>: </a:t>
            </a:r>
            <a:r>
              <a:rPr lang="it-IT" dirty="0" err="1">
                <a:latin typeface="ArialMT"/>
              </a:rPr>
              <a:t>when</a:t>
            </a:r>
            <a:r>
              <a:rPr lang="it-IT" dirty="0">
                <a:latin typeface="ArialMT"/>
              </a:rPr>
              <a:t> </a:t>
            </a:r>
            <a:r>
              <a:rPr lang="it-IT" dirty="0" err="1">
                <a:latin typeface="ArialMT"/>
              </a:rPr>
              <a:t>many</a:t>
            </a:r>
            <a:r>
              <a:rPr lang="it-IT" dirty="0">
                <a:latin typeface="ArialMT"/>
              </a:rPr>
              <a:t> </a:t>
            </a:r>
            <a:r>
              <a:rPr lang="it-IT" dirty="0" err="1">
                <a:latin typeface="ArialMT"/>
              </a:rPr>
              <a:t>experiments</a:t>
            </a:r>
            <a:r>
              <a:rPr lang="it-IT" dirty="0">
                <a:latin typeface="ArialMT"/>
              </a:rPr>
              <a:t> </a:t>
            </a:r>
            <a:r>
              <a:rPr lang="it-IT" dirty="0" err="1">
                <a:latin typeface="ArialMT"/>
              </a:rPr>
              <a:t>were</a:t>
            </a:r>
            <a:r>
              <a:rPr lang="it-IT" dirty="0">
                <a:latin typeface="ArialMT"/>
              </a:rPr>
              <a:t> planning and building the upgrade for the HL-LHC </a:t>
            </a:r>
            <a:r>
              <a:rPr lang="it-IT" dirty="0" err="1">
                <a:latin typeface="ArialMT"/>
              </a:rPr>
              <a:t>phase</a:t>
            </a:r>
            <a:r>
              <a:rPr lang="it-IT" dirty="0">
                <a:latin typeface="ArialMT"/>
              </a:rPr>
              <a:t>.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C2D7BC1-74CB-3C25-C4AB-5759A8E905D3}"/>
              </a:ext>
            </a:extLst>
          </p:cNvPr>
          <p:cNvSpPr txBox="1"/>
          <p:nvPr/>
        </p:nvSpPr>
        <p:spPr>
          <a:xfrm>
            <a:off x="307975" y="2170789"/>
            <a:ext cx="496855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600" b="0" i="0" u="none" strike="noStrike" baseline="0" dirty="0" err="1">
                <a:solidFill>
                  <a:srgbClr val="002060"/>
                </a:solidFill>
                <a:latin typeface="ArialMT"/>
              </a:rPr>
              <a:t>Gaseous</a:t>
            </a:r>
            <a:r>
              <a:rPr lang="it-IT" sz="1600" b="0" i="0" u="none" strike="noStrike" baseline="0" dirty="0">
                <a:solidFill>
                  <a:srgbClr val="002060"/>
                </a:solidFill>
                <a:latin typeface="ArialMT"/>
              </a:rPr>
              <a:t> detectors </a:t>
            </a:r>
            <a:r>
              <a:rPr lang="it-IT" sz="1600" b="0" i="0" u="none" strike="noStrike" baseline="0" dirty="0" err="1">
                <a:solidFill>
                  <a:srgbClr val="002060"/>
                </a:solidFill>
                <a:latin typeface="ArialMT"/>
              </a:rPr>
              <a:t>will</a:t>
            </a:r>
            <a:r>
              <a:rPr lang="it-IT" sz="1600" b="0" i="0" u="none" strike="noStrike" baseline="0" dirty="0">
                <a:solidFill>
                  <a:srgbClr val="002060"/>
                </a:solidFill>
                <a:latin typeface="ArialMT"/>
              </a:rPr>
              <a:t> play a major </a:t>
            </a:r>
            <a:r>
              <a:rPr lang="it-IT" sz="1600" b="0" i="0" u="none" strike="noStrike" baseline="0" dirty="0" err="1">
                <a:solidFill>
                  <a:srgbClr val="002060"/>
                </a:solidFill>
                <a:latin typeface="ArialMT"/>
              </a:rPr>
              <a:t>role</a:t>
            </a:r>
            <a:r>
              <a:rPr lang="it-IT" sz="1600" b="0" i="0" u="none" strike="noStrike" baseline="0" dirty="0">
                <a:solidFill>
                  <a:srgbClr val="002060"/>
                </a:solidFill>
                <a:latin typeface="ArialMT"/>
              </a:rPr>
              <a:t> in HL-LHC: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it-IT" sz="1600" b="0" i="0" u="none" strike="noStrike" baseline="0" dirty="0" err="1">
                <a:solidFill>
                  <a:srgbClr val="002060"/>
                </a:solidFill>
                <a:latin typeface="ArialMT"/>
              </a:rPr>
              <a:t>enhancing</a:t>
            </a:r>
            <a:r>
              <a:rPr lang="it-IT" sz="1600" b="0" i="0" u="none" strike="noStrike" baseline="0" dirty="0">
                <a:solidFill>
                  <a:srgbClr val="002060"/>
                </a:solidFill>
                <a:latin typeface="ArialMT"/>
              </a:rPr>
              <a:t> Muon Tracking and </a:t>
            </a:r>
            <a:r>
              <a:rPr lang="it-IT" sz="1600" b="0" i="0" u="none" strike="noStrike" baseline="0" dirty="0" err="1">
                <a:solidFill>
                  <a:srgbClr val="002060"/>
                </a:solidFill>
                <a:latin typeface="ArialMT"/>
              </a:rPr>
              <a:t>Triggering</a:t>
            </a:r>
            <a:r>
              <a:rPr lang="it-IT" sz="1600" b="0" i="0" u="none" strike="noStrike" baseline="0" dirty="0">
                <a:solidFill>
                  <a:srgbClr val="002060"/>
                </a:solidFill>
                <a:latin typeface="ArialMT"/>
              </a:rPr>
              <a:t> with </a:t>
            </a:r>
            <a:r>
              <a:rPr lang="it-IT" sz="1600" b="0" i="0" u="none" strike="noStrike" baseline="0" dirty="0" err="1">
                <a:solidFill>
                  <a:srgbClr val="00B150"/>
                </a:solidFill>
                <a:latin typeface="ArialMT"/>
              </a:rPr>
              <a:t>MPGDs</a:t>
            </a:r>
            <a:r>
              <a:rPr lang="it-IT" sz="1600" b="0" i="0" u="none" strike="noStrike" baseline="0" dirty="0">
                <a:solidFill>
                  <a:srgbClr val="00B150"/>
                </a:solidFill>
                <a:latin typeface="ArialMT"/>
              </a:rPr>
              <a:t>, </a:t>
            </a:r>
            <a:r>
              <a:rPr lang="it-IT" sz="1600" b="0" i="0" u="none" strike="noStrike" baseline="0" dirty="0" err="1">
                <a:solidFill>
                  <a:srgbClr val="00B150"/>
                </a:solidFill>
                <a:latin typeface="ArialMT"/>
              </a:rPr>
              <a:t>iRPC</a:t>
            </a:r>
            <a:endParaRPr lang="it-IT" sz="1600" b="0" i="0" u="none" strike="noStrike" baseline="0" dirty="0">
              <a:solidFill>
                <a:srgbClr val="00B150"/>
              </a:solidFill>
              <a:latin typeface="ArialMT"/>
            </a:endParaRP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en-US" sz="1600" b="0" i="0" u="none" strike="noStrike" baseline="0" dirty="0">
                <a:solidFill>
                  <a:srgbClr val="002060"/>
                </a:solidFill>
                <a:latin typeface="ArialMT"/>
              </a:rPr>
              <a:t>new Generation </a:t>
            </a:r>
            <a:r>
              <a:rPr lang="en-US" sz="1600" b="0" i="0" u="none" strike="noStrike" baseline="0" dirty="0">
                <a:solidFill>
                  <a:srgbClr val="00B150"/>
                </a:solidFill>
                <a:latin typeface="ArialMT"/>
              </a:rPr>
              <a:t>TPCs </a:t>
            </a:r>
            <a:r>
              <a:rPr lang="en-US" sz="1600" b="0" i="0" u="none" strike="noStrike" baseline="0" dirty="0">
                <a:solidFill>
                  <a:srgbClr val="002060"/>
                </a:solidFill>
                <a:latin typeface="ArialMT"/>
              </a:rPr>
              <a:t>with </a:t>
            </a:r>
            <a:r>
              <a:rPr lang="en-US" sz="1600" b="0" i="0" u="none" strike="noStrike" baseline="0" dirty="0" err="1">
                <a:solidFill>
                  <a:srgbClr val="002060"/>
                </a:solidFill>
                <a:latin typeface="ArialMT"/>
              </a:rPr>
              <a:t>MPGDBased</a:t>
            </a:r>
            <a:r>
              <a:rPr lang="en-US" sz="1600" dirty="0">
                <a:solidFill>
                  <a:srgbClr val="002060"/>
                </a:solidFill>
                <a:latin typeface="ArialMT"/>
              </a:rPr>
              <a:t>, </a:t>
            </a:r>
            <a:r>
              <a:rPr lang="it-IT" sz="1600" b="0" i="0" u="none" strike="noStrike" baseline="0" dirty="0" err="1">
                <a:solidFill>
                  <a:srgbClr val="002060"/>
                </a:solidFill>
                <a:latin typeface="ArialMT"/>
              </a:rPr>
              <a:t>Readouts@ALICE</a:t>
            </a:r>
            <a:r>
              <a:rPr lang="it-IT" sz="1600" b="0" i="0" u="none" strike="noStrike" baseline="0" dirty="0">
                <a:solidFill>
                  <a:srgbClr val="002060"/>
                </a:solidFill>
                <a:latin typeface="ArialMT"/>
              </a:rPr>
              <a:t>/T2K</a:t>
            </a:r>
            <a:endParaRPr lang="it-IT" dirty="0"/>
          </a:p>
        </p:txBody>
      </p:sp>
      <p:sp>
        <p:nvSpPr>
          <p:cNvPr id="3" name="Freccia a destra 2">
            <a:extLst>
              <a:ext uri="{FF2B5EF4-FFF2-40B4-BE49-F238E27FC236}">
                <a16:creationId xmlns:a16="http://schemas.microsoft.com/office/drawing/2014/main" id="{15360D84-524A-1375-24E0-61EE0B36681F}"/>
              </a:ext>
            </a:extLst>
          </p:cNvPr>
          <p:cNvSpPr/>
          <p:nvPr/>
        </p:nvSpPr>
        <p:spPr>
          <a:xfrm rot="20306178">
            <a:off x="5175889" y="2179821"/>
            <a:ext cx="807641" cy="1440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Freccia a destra 8">
            <a:extLst>
              <a:ext uri="{FF2B5EF4-FFF2-40B4-BE49-F238E27FC236}">
                <a16:creationId xmlns:a16="http://schemas.microsoft.com/office/drawing/2014/main" id="{B35A8436-EA8E-E1B4-9AAC-E882E4826EFA}"/>
              </a:ext>
            </a:extLst>
          </p:cNvPr>
          <p:cNvSpPr/>
          <p:nvPr/>
        </p:nvSpPr>
        <p:spPr>
          <a:xfrm rot="2620005">
            <a:off x="4641114" y="3315700"/>
            <a:ext cx="807641" cy="1440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41908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5B0DC2-4FE7-7B26-74AB-0C56954D5E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>
            <a:extLst>
              <a:ext uri="{FF2B5EF4-FFF2-40B4-BE49-F238E27FC236}">
                <a16:creationId xmlns:a16="http://schemas.microsoft.com/office/drawing/2014/main" id="{B95A373E-C84D-936B-6BB6-2903383B2D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620688"/>
            <a:ext cx="8496300" cy="2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AutoShape 2" descr="Problem Detection in Agile – Rolling into Agile">
            <a:extLst>
              <a:ext uri="{FF2B5EF4-FFF2-40B4-BE49-F238E27FC236}">
                <a16:creationId xmlns:a16="http://schemas.microsoft.com/office/drawing/2014/main" id="{D81DB706-F071-48C0-C22B-BE5A4974B28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2" name="AutoShape 4" descr="Problem Detection in Agile – Rolling into Agile">
            <a:extLst>
              <a:ext uri="{FF2B5EF4-FFF2-40B4-BE49-F238E27FC236}">
                <a16:creationId xmlns:a16="http://schemas.microsoft.com/office/drawing/2014/main" id="{0A6C50A8-7B9D-3B4C-A785-1694814A7CE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4" name="AutoShape 6" descr="Problem Detection in Agile – Rolling into Agile">
            <a:extLst>
              <a:ext uri="{FF2B5EF4-FFF2-40B4-BE49-F238E27FC236}">
                <a16:creationId xmlns:a16="http://schemas.microsoft.com/office/drawing/2014/main" id="{BC1B4E20-8587-6EC0-5B60-8C25C11436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6" name="AutoShape 8" descr="Problem Detection in Agile – Rolling into Agile">
            <a:extLst>
              <a:ext uri="{FF2B5EF4-FFF2-40B4-BE49-F238E27FC236}">
                <a16:creationId xmlns:a16="http://schemas.microsoft.com/office/drawing/2014/main" id="{412CA238-3619-0A6F-A347-50A946E9B53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8" name="AutoShape 10" descr="Problem Detection in Agile – Rolling into Agile">
            <a:extLst>
              <a:ext uri="{FF2B5EF4-FFF2-40B4-BE49-F238E27FC236}">
                <a16:creationId xmlns:a16="http://schemas.microsoft.com/office/drawing/2014/main" id="{3B85C02F-1010-278B-41B9-2611F972E14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0" name="AutoShape 12" descr="Problem Detection in Agile – Rolling into Agile">
            <a:extLst>
              <a:ext uri="{FF2B5EF4-FFF2-40B4-BE49-F238E27FC236}">
                <a16:creationId xmlns:a16="http://schemas.microsoft.com/office/drawing/2014/main" id="{832DE5A6-31E0-7683-40BC-0C745713DA6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3" name="AutoShape 15" descr="Problem Detection in Agile – Rolling into Agile">
            <a:extLst>
              <a:ext uri="{FF2B5EF4-FFF2-40B4-BE49-F238E27FC236}">
                <a16:creationId xmlns:a16="http://schemas.microsoft.com/office/drawing/2014/main" id="{EE1A967E-5FB6-BE7C-49D6-8E347BC9FB7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5" name="AutoShape 17" descr="Problem Detection in Agile – Rolling into Agile">
            <a:extLst>
              <a:ext uri="{FF2B5EF4-FFF2-40B4-BE49-F238E27FC236}">
                <a16:creationId xmlns:a16="http://schemas.microsoft.com/office/drawing/2014/main" id="{DEBC7F6A-2192-7B26-B927-C54114AE2F2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2" name="Titolo 11">
            <a:extLst>
              <a:ext uri="{FF2B5EF4-FFF2-40B4-BE49-F238E27FC236}">
                <a16:creationId xmlns:a16="http://schemas.microsoft.com/office/drawing/2014/main" id="{F88776C9-1AA9-EB01-D373-F60077E3A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 fontScale="9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it-IT" sz="4000" dirty="0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2026 DRD1 </a:t>
            </a:r>
            <a:r>
              <a:rPr lang="it-IT" sz="4000" dirty="0" err="1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Simulation</a:t>
            </a:r>
            <a:r>
              <a:rPr lang="it-IT" sz="4000" dirty="0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school</a:t>
            </a:r>
            <a:b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it-IT" dirty="0"/>
          </a:p>
        </p:txBody>
      </p:sp>
      <p:grpSp>
        <p:nvGrpSpPr>
          <p:cNvPr id="17" name="9 Grupo">
            <a:extLst>
              <a:ext uri="{FF2B5EF4-FFF2-40B4-BE49-F238E27FC236}">
                <a16:creationId xmlns:a16="http://schemas.microsoft.com/office/drawing/2014/main" id="{11FF110D-2B1B-93D7-B861-ABE708E0D027}"/>
              </a:ext>
            </a:extLst>
          </p:cNvPr>
          <p:cNvGrpSpPr/>
          <p:nvPr/>
        </p:nvGrpSpPr>
        <p:grpSpPr>
          <a:xfrm>
            <a:off x="260332" y="6505634"/>
            <a:ext cx="8704146" cy="307742"/>
            <a:chOff x="1923" y="6519738"/>
            <a:chExt cx="9088380" cy="279858"/>
          </a:xfrm>
        </p:grpSpPr>
        <p:sp>
          <p:nvSpPr>
            <p:cNvPr id="18" name="Text Box 14">
              <a:extLst>
                <a:ext uri="{FF2B5EF4-FFF2-40B4-BE49-F238E27FC236}">
                  <a16:creationId xmlns:a16="http://schemas.microsoft.com/office/drawing/2014/main" id="{25DD9138-2BDF-8427-50DD-B3103014A4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84425" y="6525344"/>
              <a:ext cx="205878" cy="274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fld id="{206F41FC-E341-421B-B1FC-5412B2ACDC05}" type="slidenum">
                <a:rPr lang="en-US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pPr algn="ctr" eaLnBrk="1" hangingPunct="1"/>
                <a:t>30</a:t>
              </a:fld>
              <a:endParaRPr lang="en-US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19" name="Text Box 14">
              <a:extLst>
                <a:ext uri="{FF2B5EF4-FFF2-40B4-BE49-F238E27FC236}">
                  <a16:creationId xmlns:a16="http://schemas.microsoft.com/office/drawing/2014/main" id="{1FF6EC81-57FC-F045-D5EB-CA9ACB09EF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3" y="6519738"/>
              <a:ext cx="1212403" cy="274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r>
                <a:rPr lang="en-US" dirty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Marcello Abbrescia </a:t>
              </a:r>
            </a:p>
          </p:txBody>
        </p:sp>
      </p:grpSp>
      <p:sp>
        <p:nvSpPr>
          <p:cNvPr id="20" name="Text Box 14">
            <a:extLst>
              <a:ext uri="{FF2B5EF4-FFF2-40B4-BE49-F238E27FC236}">
                <a16:creationId xmlns:a16="http://schemas.microsoft.com/office/drawing/2014/main" id="{E87A8AAE-A7F4-CA4A-2B88-B41E979D56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0464" y="6505599"/>
            <a:ext cx="217687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RPC 2026</a:t>
            </a: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1E50874D-AB42-8FD4-BE28-42946B6E48D2}"/>
              </a:ext>
            </a:extLst>
          </p:cNvPr>
          <p:cNvSpPr txBox="1">
            <a:spLocks/>
          </p:cNvSpPr>
          <p:nvPr/>
        </p:nvSpPr>
        <p:spPr>
          <a:xfrm>
            <a:off x="8615465" y="6512930"/>
            <a:ext cx="504056" cy="300446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Image 21">
            <a:extLst>
              <a:ext uri="{FF2B5EF4-FFF2-40B4-BE49-F238E27FC236}">
                <a16:creationId xmlns:a16="http://schemas.microsoft.com/office/drawing/2014/main" id="{5A220A69-0C38-5CD8-4104-F5DECA594A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7032" y="836712"/>
            <a:ext cx="4097456" cy="5933594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0DE2DD23-3588-F658-4953-1C77936D01C4}"/>
              </a:ext>
            </a:extLst>
          </p:cNvPr>
          <p:cNvSpPr txBox="1"/>
          <p:nvPr/>
        </p:nvSpPr>
        <p:spPr>
          <a:xfrm>
            <a:off x="172735" y="836712"/>
            <a:ext cx="457200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1800" dirty="0">
                <a:latin typeface="Avenir Medium" panose="02000503020000020003" pitchFamily="2" charset="0"/>
              </a:rPr>
              <a:t>School focused on simulation of state-of-the-art gaseous detector technologies: MPGD, (M)RPC, TPC, Wire-based dets.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1800" dirty="0">
                <a:latin typeface="Avenir Medium" panose="02000503020000020003" pitchFamily="2" charset="0"/>
              </a:rPr>
              <a:t>Provide understanding of fundamental principles underlying the simulation of GD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b="1" dirty="0">
                <a:solidFill>
                  <a:srgbClr val="C00000"/>
                </a:solidFill>
                <a:latin typeface="Avenir Medium" panose="02000503020000020003" pitchFamily="2" charset="0"/>
              </a:rPr>
              <a:t>42</a:t>
            </a:r>
            <a:r>
              <a:rPr lang="en-US" sz="1800" b="1" dirty="0">
                <a:solidFill>
                  <a:srgbClr val="C00000"/>
                </a:solidFill>
                <a:latin typeface="Avenir Medium" panose="02000503020000020003" pitchFamily="2" charset="0"/>
              </a:rPr>
              <a:t> Students &amp; Post-Docs who already followed the DRD1 Detector School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9CA9DD8B-7339-D2CA-494A-2CB4E842B9FF}"/>
              </a:ext>
            </a:extLst>
          </p:cNvPr>
          <p:cNvSpPr txBox="1"/>
          <p:nvPr/>
        </p:nvSpPr>
        <p:spPr>
          <a:xfrm>
            <a:off x="196435" y="2963104"/>
            <a:ext cx="457200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1B416F"/>
                </a:solidFill>
                <a:latin typeface="Avenir Medium" panose="02000503020000020003" pitchFamily="2" charset="0"/>
              </a:rPr>
              <a:t>Lectures:</a:t>
            </a:r>
          </a:p>
          <a:p>
            <a:pPr marL="285750" indent="-285750">
              <a:buFontTx/>
              <a:buChar char="-"/>
            </a:pPr>
            <a:r>
              <a:rPr lang="en-US" sz="1800" dirty="0">
                <a:solidFill>
                  <a:srgbClr val="0E2240"/>
                </a:solidFill>
                <a:latin typeface="Avenir Medium" panose="02000503020000020003" pitchFamily="2" charset="0"/>
              </a:rPr>
              <a:t>Physics Modelling &amp; MC Methods</a:t>
            </a:r>
          </a:p>
          <a:p>
            <a:pPr marL="285750" indent="-285750">
              <a:buFontTx/>
              <a:buChar char="-"/>
            </a:pPr>
            <a:r>
              <a:rPr lang="en-US" sz="1800" dirty="0">
                <a:solidFill>
                  <a:srgbClr val="0E2240"/>
                </a:solidFill>
                <a:latin typeface="Avenir Medium" panose="02000503020000020003" pitchFamily="2" charset="0"/>
              </a:rPr>
              <a:t>Interaction of Radiation w. Matter</a:t>
            </a:r>
          </a:p>
          <a:p>
            <a:pPr marL="285750" indent="-285750">
              <a:buFontTx/>
              <a:buChar char="-"/>
            </a:pPr>
            <a:r>
              <a:rPr lang="en-US" sz="1800" dirty="0">
                <a:solidFill>
                  <a:srgbClr val="0E2240"/>
                </a:solidFill>
                <a:latin typeface="Avenir Medium" panose="02000503020000020003" pitchFamily="2" charset="0"/>
              </a:rPr>
              <a:t>Finite Element Method</a:t>
            </a:r>
          </a:p>
          <a:p>
            <a:pPr marL="285750" indent="-285750">
              <a:buFontTx/>
              <a:buChar char="-"/>
            </a:pPr>
            <a:r>
              <a:rPr lang="en-US" sz="1800" dirty="0">
                <a:solidFill>
                  <a:srgbClr val="0E2240"/>
                </a:solidFill>
                <a:latin typeface="Avenir Medium" panose="02000503020000020003" pitchFamily="2" charset="0"/>
              </a:rPr>
              <a:t>Electron Transport in Gases</a:t>
            </a:r>
          </a:p>
          <a:p>
            <a:pPr marL="285750" indent="-285750">
              <a:buFontTx/>
              <a:buChar char="-"/>
            </a:pPr>
            <a:r>
              <a:rPr lang="en-US" sz="1800" dirty="0">
                <a:solidFill>
                  <a:srgbClr val="0E2240"/>
                </a:solidFill>
                <a:latin typeface="Avenir Medium" panose="02000503020000020003" pitchFamily="2" charset="0"/>
              </a:rPr>
              <a:t>Signal Induction &amp; Processing</a:t>
            </a:r>
          </a:p>
          <a:p>
            <a:r>
              <a:rPr lang="en-US" sz="1800" b="1" dirty="0">
                <a:solidFill>
                  <a:srgbClr val="1B416F"/>
                </a:solidFill>
                <a:latin typeface="Avenir Medium" panose="02000503020000020003" pitchFamily="2" charset="0"/>
              </a:rPr>
              <a:t>Exercises:</a:t>
            </a:r>
          </a:p>
          <a:p>
            <a:pPr marL="285750" indent="-285750">
              <a:buFontTx/>
              <a:buChar char="-"/>
            </a:pPr>
            <a:r>
              <a:rPr lang="en-US" sz="1800" dirty="0">
                <a:solidFill>
                  <a:srgbClr val="0E2240"/>
                </a:solidFill>
                <a:latin typeface="Avenir Medium" panose="02000503020000020003" pitchFamily="2" charset="0"/>
              </a:rPr>
              <a:t>Physics Modelling &amp; MC Methods</a:t>
            </a:r>
          </a:p>
          <a:p>
            <a:pPr marL="285750" indent="-285750">
              <a:buFontTx/>
              <a:buChar char="-"/>
            </a:pPr>
            <a:r>
              <a:rPr lang="en-US" sz="1800" dirty="0">
                <a:solidFill>
                  <a:srgbClr val="0E2240"/>
                </a:solidFill>
                <a:latin typeface="Avenir Medium" panose="02000503020000020003" pitchFamily="2" charset="0"/>
              </a:rPr>
              <a:t>Finite Element Method</a:t>
            </a:r>
          </a:p>
          <a:p>
            <a:pPr marL="285750" indent="-285750">
              <a:buFontTx/>
              <a:buChar char="-"/>
            </a:pPr>
            <a:r>
              <a:rPr lang="en-US" sz="1800" dirty="0">
                <a:solidFill>
                  <a:srgbClr val="0E2240"/>
                </a:solidFill>
                <a:latin typeface="Avenir Medium" panose="02000503020000020003" pitchFamily="2" charset="0"/>
              </a:rPr>
              <a:t>LXCAT &amp; </a:t>
            </a:r>
            <a:r>
              <a:rPr lang="en-US" sz="1800" dirty="0" err="1">
                <a:solidFill>
                  <a:srgbClr val="0E2240"/>
                </a:solidFill>
                <a:latin typeface="Avenir Medium" panose="02000503020000020003" pitchFamily="2" charset="0"/>
              </a:rPr>
              <a:t>Magboltz</a:t>
            </a:r>
            <a:endParaRPr lang="en-US" sz="1800" dirty="0">
              <a:solidFill>
                <a:srgbClr val="0E2240"/>
              </a:solidFill>
              <a:latin typeface="Avenir Medium" panose="02000503020000020003" pitchFamily="2" charset="0"/>
            </a:endParaRPr>
          </a:p>
          <a:p>
            <a:pPr marL="285750" indent="-285750">
              <a:buFontTx/>
              <a:buChar char="-"/>
            </a:pPr>
            <a:r>
              <a:rPr lang="en-US" sz="1800" dirty="0">
                <a:solidFill>
                  <a:srgbClr val="0E2240"/>
                </a:solidFill>
                <a:latin typeface="Avenir Medium" panose="02000503020000020003" pitchFamily="2" charset="0"/>
              </a:rPr>
              <a:t>Signal Induction</a:t>
            </a:r>
          </a:p>
          <a:p>
            <a:pPr marL="285750" indent="-285750">
              <a:buFontTx/>
              <a:buChar char="-"/>
            </a:pPr>
            <a:r>
              <a:rPr lang="en-US" sz="1800" dirty="0">
                <a:solidFill>
                  <a:srgbClr val="0E2240"/>
                </a:solidFill>
                <a:latin typeface="Avenir Medium" panose="02000503020000020003" pitchFamily="2" charset="0"/>
              </a:rPr>
              <a:t>Full Detector Exercise with GARFIELD++</a:t>
            </a:r>
          </a:p>
          <a:p>
            <a:pPr marL="742950" lvl="1" indent="-285750">
              <a:buFontTx/>
              <a:buChar char="-"/>
            </a:pPr>
            <a:r>
              <a:rPr lang="en-US" sz="1800" dirty="0">
                <a:solidFill>
                  <a:srgbClr val="0E2240"/>
                </a:solidFill>
                <a:latin typeface="Avenir Medium" panose="02000503020000020003" pitchFamily="2" charset="0"/>
              </a:rPr>
              <a:t>MPGD, RPC, TPC, Wire detectors</a:t>
            </a:r>
          </a:p>
        </p:txBody>
      </p:sp>
      <p:pic>
        <p:nvPicPr>
          <p:cNvPr id="25" name="Immagine 24">
            <a:extLst>
              <a:ext uri="{FF2B5EF4-FFF2-40B4-BE49-F238E27FC236}">
                <a16:creationId xmlns:a16="http://schemas.microsoft.com/office/drawing/2014/main" id="{DDFA25CE-9D55-9B2D-1F28-350CB81A4A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55" y="11085"/>
            <a:ext cx="668674" cy="668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121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AC8979-AE1C-91DF-8335-3A3A39E6FC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>
            <a:extLst>
              <a:ext uri="{FF2B5EF4-FFF2-40B4-BE49-F238E27FC236}">
                <a16:creationId xmlns:a16="http://schemas.microsoft.com/office/drawing/2014/main" id="{780E7199-91C3-D7CC-FEA8-2D1CDD4F8B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620688"/>
            <a:ext cx="8496300" cy="2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AutoShape 2" descr="Problem Detection in Agile – Rolling into Agile">
            <a:extLst>
              <a:ext uri="{FF2B5EF4-FFF2-40B4-BE49-F238E27FC236}">
                <a16:creationId xmlns:a16="http://schemas.microsoft.com/office/drawing/2014/main" id="{3CC1D891-633E-BD4F-5FCA-FD0FDF07BA5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2" name="AutoShape 4" descr="Problem Detection in Agile – Rolling into Agile">
            <a:extLst>
              <a:ext uri="{FF2B5EF4-FFF2-40B4-BE49-F238E27FC236}">
                <a16:creationId xmlns:a16="http://schemas.microsoft.com/office/drawing/2014/main" id="{2E78DBF0-11BC-FC93-180D-9C53E6E3D2D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4" name="AutoShape 6" descr="Problem Detection in Agile – Rolling into Agile">
            <a:extLst>
              <a:ext uri="{FF2B5EF4-FFF2-40B4-BE49-F238E27FC236}">
                <a16:creationId xmlns:a16="http://schemas.microsoft.com/office/drawing/2014/main" id="{C31EDDF0-FFB7-4E59-C07A-C481B164654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6" name="AutoShape 8" descr="Problem Detection in Agile – Rolling into Agile">
            <a:extLst>
              <a:ext uri="{FF2B5EF4-FFF2-40B4-BE49-F238E27FC236}">
                <a16:creationId xmlns:a16="http://schemas.microsoft.com/office/drawing/2014/main" id="{38E32278-578D-20B6-3F30-7D758C95554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8" name="AutoShape 10" descr="Problem Detection in Agile – Rolling into Agile">
            <a:extLst>
              <a:ext uri="{FF2B5EF4-FFF2-40B4-BE49-F238E27FC236}">
                <a16:creationId xmlns:a16="http://schemas.microsoft.com/office/drawing/2014/main" id="{2ADDF2B0-10D4-0EDE-EA67-9F31CCEE122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0" name="AutoShape 12" descr="Problem Detection in Agile – Rolling into Agile">
            <a:extLst>
              <a:ext uri="{FF2B5EF4-FFF2-40B4-BE49-F238E27FC236}">
                <a16:creationId xmlns:a16="http://schemas.microsoft.com/office/drawing/2014/main" id="{B3BD2176-15CB-C8E6-2A2F-49B5E7CBB5F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3" name="AutoShape 15" descr="Problem Detection in Agile – Rolling into Agile">
            <a:extLst>
              <a:ext uri="{FF2B5EF4-FFF2-40B4-BE49-F238E27FC236}">
                <a16:creationId xmlns:a16="http://schemas.microsoft.com/office/drawing/2014/main" id="{D07936DF-47DD-18CD-56DF-2E70661450D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5" name="AutoShape 17" descr="Problem Detection in Agile – Rolling into Agile">
            <a:extLst>
              <a:ext uri="{FF2B5EF4-FFF2-40B4-BE49-F238E27FC236}">
                <a16:creationId xmlns:a16="http://schemas.microsoft.com/office/drawing/2014/main" id="{77253763-79F5-65FF-0F06-9D627A36E1B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2" name="Titolo 11">
            <a:extLst>
              <a:ext uri="{FF2B5EF4-FFF2-40B4-BE49-F238E27FC236}">
                <a16:creationId xmlns:a16="http://schemas.microsoft.com/office/drawing/2014/main" id="{34370A5A-D98E-9E0B-7E09-640DD8294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 fontScale="9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it-IT" sz="4000" dirty="0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GDSimS2026: </a:t>
            </a:r>
            <a:r>
              <a:rPr lang="it-IT" sz="4000" dirty="0" err="1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students</a:t>
            </a:r>
            <a:b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it-IT" dirty="0"/>
          </a:p>
        </p:txBody>
      </p:sp>
      <p:grpSp>
        <p:nvGrpSpPr>
          <p:cNvPr id="17" name="9 Grupo">
            <a:extLst>
              <a:ext uri="{FF2B5EF4-FFF2-40B4-BE49-F238E27FC236}">
                <a16:creationId xmlns:a16="http://schemas.microsoft.com/office/drawing/2014/main" id="{3217665A-25C7-F1DB-D83E-463E395FFE3A}"/>
              </a:ext>
            </a:extLst>
          </p:cNvPr>
          <p:cNvGrpSpPr/>
          <p:nvPr/>
        </p:nvGrpSpPr>
        <p:grpSpPr>
          <a:xfrm>
            <a:off x="260332" y="6505634"/>
            <a:ext cx="8704146" cy="307742"/>
            <a:chOff x="1923" y="6519738"/>
            <a:chExt cx="9088380" cy="279858"/>
          </a:xfrm>
        </p:grpSpPr>
        <p:sp>
          <p:nvSpPr>
            <p:cNvPr id="18" name="Text Box 14">
              <a:extLst>
                <a:ext uri="{FF2B5EF4-FFF2-40B4-BE49-F238E27FC236}">
                  <a16:creationId xmlns:a16="http://schemas.microsoft.com/office/drawing/2014/main" id="{4893F9CC-66DC-0199-7706-9713C33E58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84425" y="6525344"/>
              <a:ext cx="205878" cy="274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fld id="{206F41FC-E341-421B-B1FC-5412B2ACDC05}" type="slidenum">
                <a:rPr lang="en-US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pPr algn="ctr" eaLnBrk="1" hangingPunct="1"/>
                <a:t>31</a:t>
              </a:fld>
              <a:endParaRPr lang="en-US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19" name="Text Box 14">
              <a:extLst>
                <a:ext uri="{FF2B5EF4-FFF2-40B4-BE49-F238E27FC236}">
                  <a16:creationId xmlns:a16="http://schemas.microsoft.com/office/drawing/2014/main" id="{37CCA0C5-EAFC-66AD-D601-CE56593FF4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3" y="6519738"/>
              <a:ext cx="1212403" cy="274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r>
                <a:rPr lang="en-US" dirty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Marcello Abbrescia </a:t>
              </a:r>
            </a:p>
          </p:txBody>
        </p:sp>
      </p:grpSp>
      <p:sp>
        <p:nvSpPr>
          <p:cNvPr id="20" name="Text Box 14">
            <a:extLst>
              <a:ext uri="{FF2B5EF4-FFF2-40B4-BE49-F238E27FC236}">
                <a16:creationId xmlns:a16="http://schemas.microsoft.com/office/drawing/2014/main" id="{E71E75DF-33FB-2370-9544-3A912D60CC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0464" y="6505599"/>
            <a:ext cx="217687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RPC 2026</a:t>
            </a: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BE7CBCE2-CD04-B30F-D1DE-705784FD9439}"/>
              </a:ext>
            </a:extLst>
          </p:cNvPr>
          <p:cNvSpPr txBox="1">
            <a:spLocks/>
          </p:cNvSpPr>
          <p:nvPr/>
        </p:nvSpPr>
        <p:spPr>
          <a:xfrm>
            <a:off x="8615465" y="6512930"/>
            <a:ext cx="504056" cy="300446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ZoneTexte 23">
            <a:extLst>
              <a:ext uri="{FF2B5EF4-FFF2-40B4-BE49-F238E27FC236}">
                <a16:creationId xmlns:a16="http://schemas.microsoft.com/office/drawing/2014/main" id="{EDCC236A-AEE7-0D1F-C1EC-3FAC56DBF740}"/>
              </a:ext>
            </a:extLst>
          </p:cNvPr>
          <p:cNvSpPr txBox="1"/>
          <p:nvPr/>
        </p:nvSpPr>
        <p:spPr>
          <a:xfrm>
            <a:off x="2722845" y="4334676"/>
            <a:ext cx="355518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dirty="0">
                <a:solidFill>
                  <a:srgbClr val="0000CC"/>
                </a:solidFill>
                <a:effectLst/>
                <a:latin typeface="Avenir Medium"/>
              </a:rPr>
              <a:t>Best Poster Awards  was published on the website of the journal "Instruments", by MDPI:</a:t>
            </a:r>
          </a:p>
          <a:p>
            <a:pPr algn="l"/>
            <a:r>
              <a:rPr lang="en-US" dirty="0">
                <a:solidFill>
                  <a:srgbClr val="663300"/>
                </a:solidFill>
                <a:latin typeface="Avenir Medium"/>
              </a:rPr>
              <a:t>https://www.mdpi.com/journal/instruments/announcements/16681</a:t>
            </a:r>
            <a:endParaRPr lang="en-US" dirty="0">
              <a:solidFill>
                <a:srgbClr val="663300"/>
              </a:solidFill>
              <a:effectLst/>
              <a:latin typeface="Avenir Medium"/>
            </a:endParaRPr>
          </a:p>
        </p:txBody>
      </p:sp>
      <p:pic>
        <p:nvPicPr>
          <p:cNvPr id="5" name="Image 25">
            <a:extLst>
              <a:ext uri="{FF2B5EF4-FFF2-40B4-BE49-F238E27FC236}">
                <a16:creationId xmlns:a16="http://schemas.microsoft.com/office/drawing/2014/main" id="{29A57B8D-737D-05C5-3A2C-9EC6E28D7A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181" y="5153304"/>
            <a:ext cx="2268320" cy="17012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8264677-A9CF-B26C-2118-6221BF0A09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7783" y="1019715"/>
            <a:ext cx="6224355" cy="3276821"/>
          </a:xfrm>
          <a:prstGeom prst="rect">
            <a:avLst/>
          </a:prstGeom>
          <a:ln w="38100">
            <a:solidFill>
              <a:srgbClr val="F98000"/>
            </a:solidFill>
          </a:ln>
        </p:spPr>
      </p:pic>
      <p:pic>
        <p:nvPicPr>
          <p:cNvPr id="9" name="Picture 11">
            <a:extLst>
              <a:ext uri="{FF2B5EF4-FFF2-40B4-BE49-F238E27FC236}">
                <a16:creationId xmlns:a16="http://schemas.microsoft.com/office/drawing/2014/main" id="{C8C9DB3F-8E2C-6111-D20B-BFCAB73B91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8948" y="884360"/>
            <a:ext cx="2166448" cy="2425970"/>
          </a:xfrm>
          <a:prstGeom prst="rect">
            <a:avLst/>
          </a:prstGeom>
        </p:spPr>
      </p:pic>
      <p:sp>
        <p:nvSpPr>
          <p:cNvPr id="11" name="TextBox 14">
            <a:extLst>
              <a:ext uri="{FF2B5EF4-FFF2-40B4-BE49-F238E27FC236}">
                <a16:creationId xmlns:a16="http://schemas.microsoft.com/office/drawing/2014/main" id="{971287B9-EEB3-B5C4-23A2-14F890556CA9}"/>
              </a:ext>
            </a:extLst>
          </p:cNvPr>
          <p:cNvSpPr txBox="1"/>
          <p:nvPr/>
        </p:nvSpPr>
        <p:spPr>
          <a:xfrm>
            <a:off x="179512" y="3356992"/>
            <a:ext cx="24874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42 registrations – 36% women &amp; 64% man – 60% EU 30% Asia</a:t>
            </a:r>
          </a:p>
        </p:txBody>
      </p:sp>
      <p:pic>
        <p:nvPicPr>
          <p:cNvPr id="15" name="Picture 10">
            <a:extLst>
              <a:ext uri="{FF2B5EF4-FFF2-40B4-BE49-F238E27FC236}">
                <a16:creationId xmlns:a16="http://schemas.microsoft.com/office/drawing/2014/main" id="{17C86A69-C711-8A64-56B7-12D0930533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9971" y="4416226"/>
            <a:ext cx="1689236" cy="2246927"/>
          </a:xfrm>
          <a:prstGeom prst="rect">
            <a:avLst/>
          </a:prstGeom>
        </p:spPr>
      </p:pic>
      <p:sp>
        <p:nvSpPr>
          <p:cNvPr id="16" name="Freccia a destra 15">
            <a:extLst>
              <a:ext uri="{FF2B5EF4-FFF2-40B4-BE49-F238E27FC236}">
                <a16:creationId xmlns:a16="http://schemas.microsoft.com/office/drawing/2014/main" id="{B8C795A2-63A7-83A0-FD66-94D26DD93255}"/>
              </a:ext>
            </a:extLst>
          </p:cNvPr>
          <p:cNvSpPr/>
          <p:nvPr/>
        </p:nvSpPr>
        <p:spPr>
          <a:xfrm rot="1412806">
            <a:off x="6083859" y="5813169"/>
            <a:ext cx="720080" cy="2880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2" name="Immagine 21">
            <a:extLst>
              <a:ext uri="{FF2B5EF4-FFF2-40B4-BE49-F238E27FC236}">
                <a16:creationId xmlns:a16="http://schemas.microsoft.com/office/drawing/2014/main" id="{A1428484-680A-0260-92A0-5901E9FE7C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48004" y="3496393"/>
            <a:ext cx="2339101" cy="1754326"/>
          </a:xfrm>
          <a:prstGeom prst="rect">
            <a:avLst/>
          </a:prstGeom>
        </p:spPr>
      </p:pic>
      <p:sp>
        <p:nvSpPr>
          <p:cNvPr id="24" name="Freccia a destra 23">
            <a:extLst>
              <a:ext uri="{FF2B5EF4-FFF2-40B4-BE49-F238E27FC236}">
                <a16:creationId xmlns:a16="http://schemas.microsoft.com/office/drawing/2014/main" id="{3C38A139-AAEB-746F-8BEB-2E30080A2833}"/>
              </a:ext>
            </a:extLst>
          </p:cNvPr>
          <p:cNvSpPr/>
          <p:nvPr/>
        </p:nvSpPr>
        <p:spPr>
          <a:xfrm rot="19430054">
            <a:off x="5996547" y="4909863"/>
            <a:ext cx="720080" cy="2880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6" name="Picture 15">
            <a:extLst>
              <a:ext uri="{FF2B5EF4-FFF2-40B4-BE49-F238E27FC236}">
                <a16:creationId xmlns:a16="http://schemas.microsoft.com/office/drawing/2014/main" id="{1EE68A80-5ADA-BDE7-AEB3-2B059E23A0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11263" y="5762816"/>
            <a:ext cx="2994455" cy="828384"/>
          </a:xfrm>
          <a:prstGeom prst="rect">
            <a:avLst/>
          </a:prstGeom>
        </p:spPr>
      </p:pic>
      <p:pic>
        <p:nvPicPr>
          <p:cNvPr id="28" name="Immagine 27">
            <a:extLst>
              <a:ext uri="{FF2B5EF4-FFF2-40B4-BE49-F238E27FC236}">
                <a16:creationId xmlns:a16="http://schemas.microsoft.com/office/drawing/2014/main" id="{BC0331CC-8BE3-4311-2B2A-18C59CC09C8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67822" y="11085"/>
            <a:ext cx="668674" cy="668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1108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AB7F6D-4488-E1B6-65AF-1B326CCE7F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>
            <a:extLst>
              <a:ext uri="{FF2B5EF4-FFF2-40B4-BE49-F238E27FC236}">
                <a16:creationId xmlns:a16="http://schemas.microsoft.com/office/drawing/2014/main" id="{8F8E9097-29ED-50D5-4006-79F0896C70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620688"/>
            <a:ext cx="8496300" cy="2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AutoShape 2" descr="Problem Detection in Agile – Rolling into Agile">
            <a:extLst>
              <a:ext uri="{FF2B5EF4-FFF2-40B4-BE49-F238E27FC236}">
                <a16:creationId xmlns:a16="http://schemas.microsoft.com/office/drawing/2014/main" id="{8BD50EB1-5F02-169F-FC72-F46459E378C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2" name="AutoShape 4" descr="Problem Detection in Agile – Rolling into Agile">
            <a:extLst>
              <a:ext uri="{FF2B5EF4-FFF2-40B4-BE49-F238E27FC236}">
                <a16:creationId xmlns:a16="http://schemas.microsoft.com/office/drawing/2014/main" id="{2025AB43-D8FE-D710-EC43-A1B16C3158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4" name="AutoShape 6" descr="Problem Detection in Agile – Rolling into Agile">
            <a:extLst>
              <a:ext uri="{FF2B5EF4-FFF2-40B4-BE49-F238E27FC236}">
                <a16:creationId xmlns:a16="http://schemas.microsoft.com/office/drawing/2014/main" id="{761536B9-DB14-AA41-B186-47A507E6A40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6" name="AutoShape 8" descr="Problem Detection in Agile – Rolling into Agile">
            <a:extLst>
              <a:ext uri="{FF2B5EF4-FFF2-40B4-BE49-F238E27FC236}">
                <a16:creationId xmlns:a16="http://schemas.microsoft.com/office/drawing/2014/main" id="{02D88007-C030-AEF4-EEC3-2D5058F6641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8" name="AutoShape 10" descr="Problem Detection in Agile – Rolling into Agile">
            <a:extLst>
              <a:ext uri="{FF2B5EF4-FFF2-40B4-BE49-F238E27FC236}">
                <a16:creationId xmlns:a16="http://schemas.microsoft.com/office/drawing/2014/main" id="{256F57D2-2225-976C-317D-647EF3C7D9E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0" name="AutoShape 12" descr="Problem Detection in Agile – Rolling into Agile">
            <a:extLst>
              <a:ext uri="{FF2B5EF4-FFF2-40B4-BE49-F238E27FC236}">
                <a16:creationId xmlns:a16="http://schemas.microsoft.com/office/drawing/2014/main" id="{E7061AB4-294A-87C6-129B-3953F26A21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3" name="AutoShape 15" descr="Problem Detection in Agile – Rolling into Agile">
            <a:extLst>
              <a:ext uri="{FF2B5EF4-FFF2-40B4-BE49-F238E27FC236}">
                <a16:creationId xmlns:a16="http://schemas.microsoft.com/office/drawing/2014/main" id="{5B7EC728-A090-8AFE-0317-8CDE69B31A8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5" name="AutoShape 17" descr="Problem Detection in Agile – Rolling into Agile">
            <a:extLst>
              <a:ext uri="{FF2B5EF4-FFF2-40B4-BE49-F238E27FC236}">
                <a16:creationId xmlns:a16="http://schemas.microsoft.com/office/drawing/2014/main" id="{9F648FBE-4A41-C548-EBD4-94FBFFE8AF4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2" name="Titolo 11">
            <a:extLst>
              <a:ext uri="{FF2B5EF4-FFF2-40B4-BE49-F238E27FC236}">
                <a16:creationId xmlns:a16="http://schemas.microsoft.com/office/drawing/2014/main" id="{32B612E9-823B-D58F-B628-59C214376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 fontScale="9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&gt; 100 </a:t>
            </a:r>
            <a:r>
              <a:rPr kumimoji="0" lang="it-IT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exercize</a:t>
            </a: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kumimoji="0" lang="it-IT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sheets</a:t>
            </a:r>
            <a:b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it-IT" dirty="0"/>
          </a:p>
        </p:txBody>
      </p:sp>
      <p:grpSp>
        <p:nvGrpSpPr>
          <p:cNvPr id="17" name="9 Grupo">
            <a:extLst>
              <a:ext uri="{FF2B5EF4-FFF2-40B4-BE49-F238E27FC236}">
                <a16:creationId xmlns:a16="http://schemas.microsoft.com/office/drawing/2014/main" id="{97518117-E6BF-F297-8280-3C6102C6826D}"/>
              </a:ext>
            </a:extLst>
          </p:cNvPr>
          <p:cNvGrpSpPr/>
          <p:nvPr/>
        </p:nvGrpSpPr>
        <p:grpSpPr>
          <a:xfrm>
            <a:off x="260332" y="6505634"/>
            <a:ext cx="8704146" cy="307742"/>
            <a:chOff x="1923" y="6519738"/>
            <a:chExt cx="9088380" cy="279858"/>
          </a:xfrm>
        </p:grpSpPr>
        <p:sp>
          <p:nvSpPr>
            <p:cNvPr id="18" name="Text Box 14">
              <a:extLst>
                <a:ext uri="{FF2B5EF4-FFF2-40B4-BE49-F238E27FC236}">
                  <a16:creationId xmlns:a16="http://schemas.microsoft.com/office/drawing/2014/main" id="{1E754695-C5BD-5DD9-747F-8408182727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84425" y="6525344"/>
              <a:ext cx="205878" cy="274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fld id="{206F41FC-E341-421B-B1FC-5412B2ACDC05}" type="slidenum">
                <a:rPr lang="en-US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pPr algn="ctr" eaLnBrk="1" hangingPunct="1"/>
                <a:t>32</a:t>
              </a:fld>
              <a:endParaRPr lang="en-US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19" name="Text Box 14">
              <a:extLst>
                <a:ext uri="{FF2B5EF4-FFF2-40B4-BE49-F238E27FC236}">
                  <a16:creationId xmlns:a16="http://schemas.microsoft.com/office/drawing/2014/main" id="{052D9B86-616A-6477-0B73-B4D1637D1A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3" y="6519738"/>
              <a:ext cx="1212403" cy="274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r>
                <a:rPr lang="en-US" dirty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Marcello Abbrescia </a:t>
              </a:r>
            </a:p>
          </p:txBody>
        </p:sp>
      </p:grpSp>
      <p:sp>
        <p:nvSpPr>
          <p:cNvPr id="20" name="Text Box 14">
            <a:extLst>
              <a:ext uri="{FF2B5EF4-FFF2-40B4-BE49-F238E27FC236}">
                <a16:creationId xmlns:a16="http://schemas.microsoft.com/office/drawing/2014/main" id="{006306CD-255C-91B2-FACF-990950DA2D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0464" y="6505599"/>
            <a:ext cx="217687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RPC 2026</a:t>
            </a: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3A086527-3A11-9AE9-69B4-13C0870013C7}"/>
              </a:ext>
            </a:extLst>
          </p:cNvPr>
          <p:cNvSpPr txBox="1">
            <a:spLocks/>
          </p:cNvSpPr>
          <p:nvPr/>
        </p:nvSpPr>
        <p:spPr>
          <a:xfrm>
            <a:off x="8615465" y="6512930"/>
            <a:ext cx="504056" cy="300446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7E59CDA-6FA0-3D17-5CF4-774AD680CE68}"/>
              </a:ext>
            </a:extLst>
          </p:cNvPr>
          <p:cNvSpPr/>
          <p:nvPr/>
        </p:nvSpPr>
        <p:spPr>
          <a:xfrm>
            <a:off x="0" y="1652530"/>
            <a:ext cx="9144000" cy="3305060"/>
          </a:xfrm>
          <a:prstGeom prst="rect">
            <a:avLst/>
          </a:prstGeom>
          <a:solidFill>
            <a:srgbClr val="F98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Content Placeholder 5">
            <a:extLst>
              <a:ext uri="{FF2B5EF4-FFF2-40B4-BE49-F238E27FC236}">
                <a16:creationId xmlns:a16="http://schemas.microsoft.com/office/drawing/2014/main" id="{1ED38ADF-F990-AEBC-01D2-083F26EA8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101770">
            <a:off x="324627" y="1938033"/>
            <a:ext cx="4596978" cy="2091933"/>
          </a:xfrm>
          <a:prstGeom prst="rect">
            <a:avLst/>
          </a:prstGeom>
          <a:ln w="38100">
            <a:solidFill>
              <a:srgbClr val="F98000"/>
            </a:solidFill>
          </a:ln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45B9BE57-45D8-4EB0-5241-FF66F53876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282462">
            <a:off x="4090036" y="1806523"/>
            <a:ext cx="4779164" cy="2174839"/>
          </a:xfrm>
          <a:prstGeom prst="rect">
            <a:avLst/>
          </a:prstGeom>
          <a:ln w="38100">
            <a:solidFill>
              <a:srgbClr val="F98000"/>
            </a:solidFill>
          </a:ln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E0C99E22-D8FA-E905-360D-A8EBDA71DC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6424" y="3876316"/>
            <a:ext cx="4430389" cy="2016123"/>
          </a:xfrm>
          <a:prstGeom prst="rect">
            <a:avLst/>
          </a:prstGeom>
          <a:ln w="38100">
            <a:solidFill>
              <a:srgbClr val="F98000"/>
            </a:solidFill>
          </a:ln>
        </p:spPr>
      </p:pic>
      <p:pic>
        <p:nvPicPr>
          <p:cNvPr id="6" name="Picture 13">
            <a:extLst>
              <a:ext uri="{FF2B5EF4-FFF2-40B4-BE49-F238E27FC236}">
                <a16:creationId xmlns:a16="http://schemas.microsoft.com/office/drawing/2014/main" id="{9EA2CCC2-CBBD-6B0C-D08E-BA072D2592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415261">
            <a:off x="356465" y="1400387"/>
            <a:ext cx="4671229" cy="2125722"/>
          </a:xfrm>
          <a:prstGeom prst="rect">
            <a:avLst/>
          </a:prstGeom>
          <a:ln w="38100">
            <a:solidFill>
              <a:srgbClr val="F98000"/>
            </a:solidFill>
          </a:ln>
        </p:spPr>
      </p:pic>
      <p:pic>
        <p:nvPicPr>
          <p:cNvPr id="7" name="Picture 15">
            <a:extLst>
              <a:ext uri="{FF2B5EF4-FFF2-40B4-BE49-F238E27FC236}">
                <a16:creationId xmlns:a16="http://schemas.microsoft.com/office/drawing/2014/main" id="{053CA70C-064C-CD8B-B31A-E856F9AC1E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779631">
            <a:off x="3538593" y="3044473"/>
            <a:ext cx="5201558" cy="2367057"/>
          </a:xfrm>
          <a:prstGeom prst="rect">
            <a:avLst/>
          </a:prstGeom>
          <a:ln w="38100">
            <a:solidFill>
              <a:srgbClr val="F98000"/>
            </a:solidFill>
          </a:ln>
        </p:spPr>
      </p:pic>
      <p:pic>
        <p:nvPicPr>
          <p:cNvPr id="8" name="Picture 17">
            <a:extLst>
              <a:ext uri="{FF2B5EF4-FFF2-40B4-BE49-F238E27FC236}">
                <a16:creationId xmlns:a16="http://schemas.microsoft.com/office/drawing/2014/main" id="{FC73CF80-4376-C6DD-C37A-EAF243F10FE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7833">
            <a:off x="4180331" y="1343928"/>
            <a:ext cx="4765877" cy="2168793"/>
          </a:xfrm>
          <a:prstGeom prst="rect">
            <a:avLst/>
          </a:prstGeom>
          <a:ln w="38100">
            <a:solidFill>
              <a:srgbClr val="F98000"/>
            </a:solidFill>
          </a:ln>
        </p:spPr>
      </p:pic>
      <p:pic>
        <p:nvPicPr>
          <p:cNvPr id="9" name="Picture 19">
            <a:extLst>
              <a:ext uri="{FF2B5EF4-FFF2-40B4-BE49-F238E27FC236}">
                <a16:creationId xmlns:a16="http://schemas.microsoft.com/office/drawing/2014/main" id="{0856E6A4-11B4-241B-6E1E-663AA6D1126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0894403">
            <a:off x="223613" y="3199651"/>
            <a:ext cx="5050390" cy="2298265"/>
          </a:xfrm>
          <a:prstGeom prst="rect">
            <a:avLst/>
          </a:prstGeom>
          <a:ln w="38100">
            <a:solidFill>
              <a:srgbClr val="F98000"/>
            </a:solidFill>
          </a:ln>
        </p:spPr>
      </p:pic>
      <p:pic>
        <p:nvPicPr>
          <p:cNvPr id="10" name="Picture 21">
            <a:extLst>
              <a:ext uri="{FF2B5EF4-FFF2-40B4-BE49-F238E27FC236}">
                <a16:creationId xmlns:a16="http://schemas.microsoft.com/office/drawing/2014/main" id="{82B4EC7C-B62A-13E5-4B49-EEE8AF3515E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48706" y="3933304"/>
            <a:ext cx="4489151" cy="2042864"/>
          </a:xfrm>
          <a:prstGeom prst="rect">
            <a:avLst/>
          </a:prstGeom>
          <a:ln w="38100">
            <a:solidFill>
              <a:srgbClr val="F98000"/>
            </a:solidFill>
          </a:ln>
        </p:spPr>
      </p:pic>
      <p:pic>
        <p:nvPicPr>
          <p:cNvPr id="11" name="Picture 23">
            <a:extLst>
              <a:ext uri="{FF2B5EF4-FFF2-40B4-BE49-F238E27FC236}">
                <a16:creationId xmlns:a16="http://schemas.microsoft.com/office/drawing/2014/main" id="{FA66ECBD-C215-E0E7-1AC8-294890D1AE2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7792" y="1288935"/>
            <a:ext cx="4718150" cy="2147074"/>
          </a:xfrm>
          <a:prstGeom prst="rect">
            <a:avLst/>
          </a:prstGeom>
          <a:ln w="38100">
            <a:solidFill>
              <a:srgbClr val="F98000"/>
            </a:solidFill>
          </a:ln>
        </p:spPr>
      </p:pic>
      <p:pic>
        <p:nvPicPr>
          <p:cNvPr id="14" name="Picture 25">
            <a:extLst>
              <a:ext uri="{FF2B5EF4-FFF2-40B4-BE49-F238E27FC236}">
                <a16:creationId xmlns:a16="http://schemas.microsoft.com/office/drawing/2014/main" id="{DB141A4E-D74F-3109-6EA3-E77316EE873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0828195">
            <a:off x="3757057" y="1420914"/>
            <a:ext cx="5104770" cy="2323012"/>
          </a:xfrm>
          <a:prstGeom prst="rect">
            <a:avLst/>
          </a:prstGeom>
          <a:ln w="38100">
            <a:solidFill>
              <a:srgbClr val="F98000"/>
            </a:solidFill>
          </a:ln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C94E61B8-0DFE-08E0-AE31-A2B6379C9E7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439830" y="11085"/>
            <a:ext cx="668674" cy="668674"/>
          </a:xfrm>
          <a:prstGeom prst="rect">
            <a:avLst/>
          </a:prstGeom>
        </p:spPr>
      </p:pic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5975971F-7EDC-CECD-4C60-C3AAF3F28836}"/>
              </a:ext>
            </a:extLst>
          </p:cNvPr>
          <p:cNvSpPr txBox="1"/>
          <p:nvPr/>
        </p:nvSpPr>
        <p:spPr>
          <a:xfrm>
            <a:off x="192845" y="6044648"/>
            <a:ext cx="52360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https://indico.cern.ch/event/1606443</a:t>
            </a:r>
          </a:p>
        </p:txBody>
      </p:sp>
    </p:spTree>
    <p:extLst>
      <p:ext uri="{BB962C8B-B14F-4D97-AF65-F5344CB8AC3E}">
        <p14:creationId xmlns:p14="http://schemas.microsoft.com/office/powerpoint/2010/main" val="506854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F2A04-FAF3-B4C9-BF71-3CDC276B6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>
            <a:extLst>
              <a:ext uri="{FF2B5EF4-FFF2-40B4-BE49-F238E27FC236}">
                <a16:creationId xmlns:a16="http://schemas.microsoft.com/office/drawing/2014/main" id="{CBE43F02-CE7E-A697-9DDF-3707BDC2EC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620688"/>
            <a:ext cx="8496300" cy="2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AutoShape 2" descr="Problem Detection in Agile – Rolling into Agile">
            <a:extLst>
              <a:ext uri="{FF2B5EF4-FFF2-40B4-BE49-F238E27FC236}">
                <a16:creationId xmlns:a16="http://schemas.microsoft.com/office/drawing/2014/main" id="{D0D3CD84-FC48-781D-EEAF-737EFD5424C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2" name="AutoShape 4" descr="Problem Detection in Agile – Rolling into Agile">
            <a:extLst>
              <a:ext uri="{FF2B5EF4-FFF2-40B4-BE49-F238E27FC236}">
                <a16:creationId xmlns:a16="http://schemas.microsoft.com/office/drawing/2014/main" id="{E8450930-2EA7-26AF-6743-B81F6E27664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4" name="AutoShape 6" descr="Problem Detection in Agile – Rolling into Agile">
            <a:extLst>
              <a:ext uri="{FF2B5EF4-FFF2-40B4-BE49-F238E27FC236}">
                <a16:creationId xmlns:a16="http://schemas.microsoft.com/office/drawing/2014/main" id="{51C0AF6D-4CB8-4072-A24A-2F02F321B8D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6" name="AutoShape 8" descr="Problem Detection in Agile – Rolling into Agile">
            <a:extLst>
              <a:ext uri="{FF2B5EF4-FFF2-40B4-BE49-F238E27FC236}">
                <a16:creationId xmlns:a16="http://schemas.microsoft.com/office/drawing/2014/main" id="{C08320D7-DEC2-CBB8-67C2-41E55E62473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8" name="AutoShape 10" descr="Problem Detection in Agile – Rolling into Agile">
            <a:extLst>
              <a:ext uri="{FF2B5EF4-FFF2-40B4-BE49-F238E27FC236}">
                <a16:creationId xmlns:a16="http://schemas.microsoft.com/office/drawing/2014/main" id="{694A48BB-62FF-ECB9-AF98-B21EE1A2B3D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0" name="AutoShape 12" descr="Problem Detection in Agile – Rolling into Agile">
            <a:extLst>
              <a:ext uri="{FF2B5EF4-FFF2-40B4-BE49-F238E27FC236}">
                <a16:creationId xmlns:a16="http://schemas.microsoft.com/office/drawing/2014/main" id="{CC4146C2-A0E1-D3FB-4238-AE5E5F00CC9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3" name="AutoShape 15" descr="Problem Detection in Agile – Rolling into Agile">
            <a:extLst>
              <a:ext uri="{FF2B5EF4-FFF2-40B4-BE49-F238E27FC236}">
                <a16:creationId xmlns:a16="http://schemas.microsoft.com/office/drawing/2014/main" id="{9B48198E-D422-31B1-DA08-A1D08BF326A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5" name="AutoShape 17" descr="Problem Detection in Agile – Rolling into Agile">
            <a:extLst>
              <a:ext uri="{FF2B5EF4-FFF2-40B4-BE49-F238E27FC236}">
                <a16:creationId xmlns:a16="http://schemas.microsoft.com/office/drawing/2014/main" id="{D2FE8672-EC84-E371-B539-04466B1AD1B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2" name="Titolo 11">
            <a:extLst>
              <a:ext uri="{FF2B5EF4-FFF2-40B4-BE49-F238E27FC236}">
                <a16:creationId xmlns:a16="http://schemas.microsoft.com/office/drawing/2014/main" id="{C78EFD96-CAE8-7FE9-9ED3-FC69E1F72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 fontScale="9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it-IT" sz="4000" dirty="0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</a:t>
            </a: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collaborative </a:t>
            </a:r>
            <a:r>
              <a:rPr kumimoji="0" lang="it-IT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effort</a:t>
            </a: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 DRD1 </a:t>
            </a:r>
            <a:r>
              <a:rPr kumimoji="0" lang="it-IT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spirit</a:t>
            </a:r>
            <a:b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it-IT" dirty="0"/>
          </a:p>
        </p:txBody>
      </p:sp>
      <p:grpSp>
        <p:nvGrpSpPr>
          <p:cNvPr id="17" name="9 Grupo">
            <a:extLst>
              <a:ext uri="{FF2B5EF4-FFF2-40B4-BE49-F238E27FC236}">
                <a16:creationId xmlns:a16="http://schemas.microsoft.com/office/drawing/2014/main" id="{C353F705-AD38-CF34-1A4C-F2D35DE98F91}"/>
              </a:ext>
            </a:extLst>
          </p:cNvPr>
          <p:cNvGrpSpPr/>
          <p:nvPr/>
        </p:nvGrpSpPr>
        <p:grpSpPr>
          <a:xfrm>
            <a:off x="260332" y="6505634"/>
            <a:ext cx="8704146" cy="307742"/>
            <a:chOff x="1923" y="6519738"/>
            <a:chExt cx="9088380" cy="279858"/>
          </a:xfrm>
        </p:grpSpPr>
        <p:sp>
          <p:nvSpPr>
            <p:cNvPr id="18" name="Text Box 14">
              <a:extLst>
                <a:ext uri="{FF2B5EF4-FFF2-40B4-BE49-F238E27FC236}">
                  <a16:creationId xmlns:a16="http://schemas.microsoft.com/office/drawing/2014/main" id="{21771A10-5AEA-B347-8FE6-1E0B7ED018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84425" y="6525344"/>
              <a:ext cx="205878" cy="274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fld id="{206F41FC-E341-421B-B1FC-5412B2ACDC05}" type="slidenum">
                <a:rPr lang="en-US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pPr algn="ctr" eaLnBrk="1" hangingPunct="1"/>
                <a:t>33</a:t>
              </a:fld>
              <a:endParaRPr lang="en-US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19" name="Text Box 14">
              <a:extLst>
                <a:ext uri="{FF2B5EF4-FFF2-40B4-BE49-F238E27FC236}">
                  <a16:creationId xmlns:a16="http://schemas.microsoft.com/office/drawing/2014/main" id="{51F4D236-57D7-379D-A7D6-098717268D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3" y="6519738"/>
              <a:ext cx="1212403" cy="274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r>
                <a:rPr lang="en-US" dirty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Marcello Abbrescia </a:t>
              </a:r>
            </a:p>
          </p:txBody>
        </p:sp>
      </p:grpSp>
      <p:sp>
        <p:nvSpPr>
          <p:cNvPr id="20" name="Text Box 14">
            <a:extLst>
              <a:ext uri="{FF2B5EF4-FFF2-40B4-BE49-F238E27FC236}">
                <a16:creationId xmlns:a16="http://schemas.microsoft.com/office/drawing/2014/main" id="{C3B6F6C7-1913-ACA3-3690-A4C9E21AEF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0464" y="6505599"/>
            <a:ext cx="217687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RPC 2026</a:t>
            </a: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7796D614-A447-5AC5-B72B-56E7766ECCB6}"/>
              </a:ext>
            </a:extLst>
          </p:cNvPr>
          <p:cNvSpPr txBox="1">
            <a:spLocks/>
          </p:cNvSpPr>
          <p:nvPr/>
        </p:nvSpPr>
        <p:spPr>
          <a:xfrm>
            <a:off x="8615465" y="6512930"/>
            <a:ext cx="504056" cy="300446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3729BE9B-2CA8-407D-4815-F0C4A53387AB}"/>
              </a:ext>
            </a:extLst>
          </p:cNvPr>
          <p:cNvSpPr/>
          <p:nvPr/>
        </p:nvSpPr>
        <p:spPr>
          <a:xfrm>
            <a:off x="0" y="1652530"/>
            <a:ext cx="9144000" cy="3305060"/>
          </a:xfrm>
          <a:prstGeom prst="rect">
            <a:avLst/>
          </a:prstGeom>
          <a:solidFill>
            <a:srgbClr val="F98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7">
            <a:extLst>
              <a:ext uri="{FF2B5EF4-FFF2-40B4-BE49-F238E27FC236}">
                <a16:creationId xmlns:a16="http://schemas.microsoft.com/office/drawing/2014/main" id="{EFE53515-E787-F5E0-4571-67325084A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35E2A58A-0DCA-144E-B02D-FC186891D2AF}" type="slidenum">
              <a:rPr lang="en-IT" smtClean="0"/>
              <a:t>33</a:t>
            </a:fld>
            <a:endParaRPr lang="en-IT"/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6C9ECB2D-0615-1C80-C270-DB0E6D1CA9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918" y="955979"/>
            <a:ext cx="3612001" cy="2613883"/>
          </a:xfrm>
          <a:prstGeom prst="rect">
            <a:avLst/>
          </a:prstGeom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B18DB0D5-80C4-7396-2C3C-385ADAA975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918" y="3429000"/>
            <a:ext cx="3612001" cy="2447606"/>
          </a:xfrm>
          <a:prstGeom prst="rect">
            <a:avLst/>
          </a:prstGeom>
        </p:spPr>
      </p:pic>
      <p:pic>
        <p:nvPicPr>
          <p:cNvPr id="7" name="Picture 16">
            <a:extLst>
              <a:ext uri="{FF2B5EF4-FFF2-40B4-BE49-F238E27FC236}">
                <a16:creationId xmlns:a16="http://schemas.microsoft.com/office/drawing/2014/main" id="{5B4D8BAB-8D8D-ABAA-1BB1-A658282FD5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7949" y="955979"/>
            <a:ext cx="2588129" cy="2015535"/>
          </a:xfrm>
          <a:prstGeom prst="rect">
            <a:avLst/>
          </a:prstGeom>
        </p:spPr>
      </p:pic>
      <p:pic>
        <p:nvPicPr>
          <p:cNvPr id="8" name="Picture 18">
            <a:extLst>
              <a:ext uri="{FF2B5EF4-FFF2-40B4-BE49-F238E27FC236}">
                <a16:creationId xmlns:a16="http://schemas.microsoft.com/office/drawing/2014/main" id="{7D4B4C67-5052-B30A-B78E-EB9DA6AE18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25401" y="955979"/>
            <a:ext cx="2474066" cy="3369951"/>
          </a:xfrm>
          <a:prstGeom prst="rect">
            <a:avLst/>
          </a:prstGeom>
        </p:spPr>
      </p:pic>
      <p:pic>
        <p:nvPicPr>
          <p:cNvPr id="9" name="Picture 11">
            <a:extLst>
              <a:ext uri="{FF2B5EF4-FFF2-40B4-BE49-F238E27FC236}">
                <a16:creationId xmlns:a16="http://schemas.microsoft.com/office/drawing/2014/main" id="{4C512B3D-9E97-6CC3-D863-7151608D36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01638" y="3396601"/>
            <a:ext cx="4653546" cy="3339895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917B73F8-AF8C-3149-21AE-FE781A91E2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155" y="11085"/>
            <a:ext cx="668674" cy="668674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026026E4-2319-CE5D-EB2B-1AF8EE6B5451}"/>
              </a:ext>
            </a:extLst>
          </p:cNvPr>
          <p:cNvSpPr txBox="1"/>
          <p:nvPr/>
        </p:nvSpPr>
        <p:spPr>
          <a:xfrm>
            <a:off x="395536" y="5951021"/>
            <a:ext cx="346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solidFill>
                  <a:srgbClr val="C00000"/>
                </a:solidFill>
              </a:rPr>
              <a:t>Again</a:t>
            </a:r>
            <a:r>
              <a:rPr lang="it-IT" b="1" dirty="0">
                <a:solidFill>
                  <a:srgbClr val="C00000"/>
                </a:solidFill>
              </a:rPr>
              <a:t>: </a:t>
            </a:r>
            <a:r>
              <a:rPr lang="it-IT" b="1" dirty="0" err="1">
                <a:solidFill>
                  <a:srgbClr val="C00000"/>
                </a:solidFill>
              </a:rPr>
              <a:t>being</a:t>
            </a:r>
            <a:r>
              <a:rPr lang="it-IT" b="1" dirty="0">
                <a:solidFill>
                  <a:srgbClr val="C00000"/>
                </a:solidFill>
              </a:rPr>
              <a:t> one co-organizer of the school, I </a:t>
            </a:r>
            <a:r>
              <a:rPr lang="it-IT" b="1" dirty="0" err="1">
                <a:solidFill>
                  <a:srgbClr val="C00000"/>
                </a:solidFill>
              </a:rPr>
              <a:t>am</a:t>
            </a:r>
            <a:r>
              <a:rPr lang="it-IT" b="1" dirty="0">
                <a:solidFill>
                  <a:srgbClr val="C00000"/>
                </a:solidFill>
              </a:rPr>
              <a:t> bit </a:t>
            </a:r>
            <a:r>
              <a:rPr lang="it-IT" b="1" dirty="0" err="1">
                <a:solidFill>
                  <a:srgbClr val="C00000"/>
                </a:solidFill>
              </a:rPr>
              <a:t>biased</a:t>
            </a:r>
            <a:r>
              <a:rPr lang="it-IT" b="1" dirty="0">
                <a:solidFill>
                  <a:srgbClr val="C00000"/>
                </a:solidFill>
              </a:rPr>
              <a:t> on </a:t>
            </a:r>
            <a:r>
              <a:rPr lang="it-IT" b="1" dirty="0" err="1">
                <a:solidFill>
                  <a:srgbClr val="C00000"/>
                </a:solidFill>
              </a:rPr>
              <a:t>it!</a:t>
            </a:r>
            <a:endParaRPr lang="it-IT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6850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C4A12E-8B2E-2337-2F0C-D0A8505FA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>
            <a:extLst>
              <a:ext uri="{FF2B5EF4-FFF2-40B4-BE49-F238E27FC236}">
                <a16:creationId xmlns:a16="http://schemas.microsoft.com/office/drawing/2014/main" id="{DB38B2E5-3089-D592-5174-D10A70D0CA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620688"/>
            <a:ext cx="8496300" cy="2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AutoShape 2" descr="Problem Detection in Agile – Rolling into Agile">
            <a:extLst>
              <a:ext uri="{FF2B5EF4-FFF2-40B4-BE49-F238E27FC236}">
                <a16:creationId xmlns:a16="http://schemas.microsoft.com/office/drawing/2014/main" id="{8FA1452A-B0DC-382D-A601-DD329650095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2" name="AutoShape 4" descr="Problem Detection in Agile – Rolling into Agile">
            <a:extLst>
              <a:ext uri="{FF2B5EF4-FFF2-40B4-BE49-F238E27FC236}">
                <a16:creationId xmlns:a16="http://schemas.microsoft.com/office/drawing/2014/main" id="{BB8CEEF6-D3A8-BB58-82B1-79AD377593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4" name="AutoShape 6" descr="Problem Detection in Agile – Rolling into Agile">
            <a:extLst>
              <a:ext uri="{FF2B5EF4-FFF2-40B4-BE49-F238E27FC236}">
                <a16:creationId xmlns:a16="http://schemas.microsoft.com/office/drawing/2014/main" id="{EF3CC212-591A-AFAF-2595-A5D739A1ED0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6" name="AutoShape 8" descr="Problem Detection in Agile – Rolling into Agile">
            <a:extLst>
              <a:ext uri="{FF2B5EF4-FFF2-40B4-BE49-F238E27FC236}">
                <a16:creationId xmlns:a16="http://schemas.microsoft.com/office/drawing/2014/main" id="{88B14CE4-C835-08D5-CC01-F0EC63B66DA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8" name="AutoShape 10" descr="Problem Detection in Agile – Rolling into Agile">
            <a:extLst>
              <a:ext uri="{FF2B5EF4-FFF2-40B4-BE49-F238E27FC236}">
                <a16:creationId xmlns:a16="http://schemas.microsoft.com/office/drawing/2014/main" id="{9A1B584F-1A87-7389-AA9C-01FB4AEF5AF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0" name="AutoShape 12" descr="Problem Detection in Agile – Rolling into Agile">
            <a:extLst>
              <a:ext uri="{FF2B5EF4-FFF2-40B4-BE49-F238E27FC236}">
                <a16:creationId xmlns:a16="http://schemas.microsoft.com/office/drawing/2014/main" id="{EE88BDB9-4AD8-3994-C747-624AB71141D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3" name="AutoShape 15" descr="Problem Detection in Agile – Rolling into Agile">
            <a:extLst>
              <a:ext uri="{FF2B5EF4-FFF2-40B4-BE49-F238E27FC236}">
                <a16:creationId xmlns:a16="http://schemas.microsoft.com/office/drawing/2014/main" id="{E61B5FB8-D8F7-BEDB-B5F4-416D9BEAC3D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5" name="AutoShape 17" descr="Problem Detection in Agile – Rolling into Agile">
            <a:extLst>
              <a:ext uri="{FF2B5EF4-FFF2-40B4-BE49-F238E27FC236}">
                <a16:creationId xmlns:a16="http://schemas.microsoft.com/office/drawing/2014/main" id="{DDAAC53B-0455-3B8D-896A-39674C9499A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2" name="Titolo 11">
            <a:extLst>
              <a:ext uri="{FF2B5EF4-FFF2-40B4-BE49-F238E27FC236}">
                <a16:creationId xmlns:a16="http://schemas.microsoft.com/office/drawing/2014/main" id="{EE7D3E26-E13C-06D0-BB41-D52A811F0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 fontScale="9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it-IT" sz="4000" dirty="0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DRD1 Awards 2026</a:t>
            </a:r>
            <a:b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it-IT" dirty="0"/>
          </a:p>
        </p:txBody>
      </p:sp>
      <p:grpSp>
        <p:nvGrpSpPr>
          <p:cNvPr id="17" name="9 Grupo">
            <a:extLst>
              <a:ext uri="{FF2B5EF4-FFF2-40B4-BE49-F238E27FC236}">
                <a16:creationId xmlns:a16="http://schemas.microsoft.com/office/drawing/2014/main" id="{F6BAA9F1-6EF7-5C3E-E96D-CFC74E7DB9E2}"/>
              </a:ext>
            </a:extLst>
          </p:cNvPr>
          <p:cNvGrpSpPr/>
          <p:nvPr/>
        </p:nvGrpSpPr>
        <p:grpSpPr>
          <a:xfrm>
            <a:off x="260332" y="6505634"/>
            <a:ext cx="8704146" cy="307742"/>
            <a:chOff x="1923" y="6519738"/>
            <a:chExt cx="9088380" cy="279858"/>
          </a:xfrm>
        </p:grpSpPr>
        <p:sp>
          <p:nvSpPr>
            <p:cNvPr id="18" name="Text Box 14">
              <a:extLst>
                <a:ext uri="{FF2B5EF4-FFF2-40B4-BE49-F238E27FC236}">
                  <a16:creationId xmlns:a16="http://schemas.microsoft.com/office/drawing/2014/main" id="{3B619985-04E3-5067-B469-9E4F3D298C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84425" y="6525344"/>
              <a:ext cx="205878" cy="274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fld id="{206F41FC-E341-421B-B1FC-5412B2ACDC05}" type="slidenum">
                <a:rPr lang="en-US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pPr algn="ctr" eaLnBrk="1" hangingPunct="1"/>
                <a:t>34</a:t>
              </a:fld>
              <a:endParaRPr lang="en-US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19" name="Text Box 14">
              <a:extLst>
                <a:ext uri="{FF2B5EF4-FFF2-40B4-BE49-F238E27FC236}">
                  <a16:creationId xmlns:a16="http://schemas.microsoft.com/office/drawing/2014/main" id="{F69854D7-0254-B002-EC37-EE754BA20F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3" y="6519738"/>
              <a:ext cx="1212403" cy="274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r>
                <a:rPr lang="en-US" dirty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Marcello Abbrescia </a:t>
              </a:r>
            </a:p>
          </p:txBody>
        </p:sp>
      </p:grpSp>
      <p:sp>
        <p:nvSpPr>
          <p:cNvPr id="20" name="Text Box 14">
            <a:extLst>
              <a:ext uri="{FF2B5EF4-FFF2-40B4-BE49-F238E27FC236}">
                <a16:creationId xmlns:a16="http://schemas.microsoft.com/office/drawing/2014/main" id="{8501F199-60C0-DF02-C8A0-26F9E1E4E5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0464" y="6505599"/>
            <a:ext cx="217687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RPC 2026</a:t>
            </a: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E3D4354F-33E2-DED1-CB2E-956480D4C4AF}"/>
              </a:ext>
            </a:extLst>
          </p:cNvPr>
          <p:cNvSpPr txBox="1">
            <a:spLocks/>
          </p:cNvSpPr>
          <p:nvPr/>
        </p:nvSpPr>
        <p:spPr>
          <a:xfrm>
            <a:off x="8615465" y="6512930"/>
            <a:ext cx="504056" cy="300446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0D722924-ACBA-8271-3024-311B6D00D093}"/>
              </a:ext>
            </a:extLst>
          </p:cNvPr>
          <p:cNvSpPr txBox="1">
            <a:spLocks/>
          </p:cNvSpPr>
          <p:nvPr/>
        </p:nvSpPr>
        <p:spPr>
          <a:xfrm>
            <a:off x="323528" y="836712"/>
            <a:ext cx="5907851" cy="546259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/>
              <a:buNone/>
              <a:tabLst/>
              <a:defRPr sz="2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324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Font typeface="Arial" charset="0"/>
              <a:buChar char="•"/>
              <a:tabLst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48000" indent="-324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  <a:tabLst/>
              <a:defRPr sz="1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72000" indent="-324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SzPct val="100000"/>
              <a:buFont typeface="Arial" charset="0"/>
              <a:buChar char="•"/>
              <a:tabLst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100000"/>
              <a:buFont typeface="Arial" charset="0"/>
              <a:buChar char="•"/>
              <a:defRPr sz="16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This program aims to support, </a:t>
            </a: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foster and provide larger visibility to R&amp;D and “blue-sky” researchers in the field of gaseous detector for particle physics, and beyond.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DRD1 is an equal opportunity community that values diversity and promote inclusion, and for these reasons we strongly encourage applications from underrepresented groups in the field.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PhD Thesis Award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For exceptional contributions to developments in the field of gaseous detectors. The PhD must have been completed within 2 years of the time of the closing of the call and have already been defended.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2F2F2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Early Career Scientist Award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For outstanding scientific developments in the field of gaseous detectors. The PhD of the nominee must have been completed within the last 7 years (excluding demonstrated career interruptions) at the time of the closing of the call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2F2F2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Exceptional Contributions to the DRD1 Collaboration Award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Selected based on contributions to DRD1 goals and missions, by the committee (not by nomination). There is no constraint on the career stage for this category.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2F2F2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10">
            <a:extLst>
              <a:ext uri="{FF2B5EF4-FFF2-40B4-BE49-F238E27FC236}">
                <a16:creationId xmlns:a16="http://schemas.microsoft.com/office/drawing/2014/main" id="{35E7BBA1-C3A8-B5A3-15E3-C733D8BBEF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1289" y="357199"/>
            <a:ext cx="2075536" cy="2075536"/>
          </a:xfrm>
          <a:prstGeom prst="rect">
            <a:avLst/>
          </a:prstGeom>
        </p:spPr>
      </p:pic>
      <p:pic>
        <p:nvPicPr>
          <p:cNvPr id="7" name="Picture 11">
            <a:extLst>
              <a:ext uri="{FF2B5EF4-FFF2-40B4-BE49-F238E27FC236}">
                <a16:creationId xmlns:a16="http://schemas.microsoft.com/office/drawing/2014/main" id="{1CECD249-B672-CE46-8444-064AED4FE1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020" y="2501880"/>
            <a:ext cx="2238780" cy="2075536"/>
          </a:xfrm>
          <a:prstGeom prst="rect">
            <a:avLst/>
          </a:prstGeom>
        </p:spPr>
      </p:pic>
      <p:pic>
        <p:nvPicPr>
          <p:cNvPr id="9" name="Picture 13">
            <a:extLst>
              <a:ext uri="{FF2B5EF4-FFF2-40B4-BE49-F238E27FC236}">
                <a16:creationId xmlns:a16="http://schemas.microsoft.com/office/drawing/2014/main" id="{CF0E9061-E6BB-0753-BE54-411E42F646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8197" y="4653136"/>
            <a:ext cx="2330307" cy="1934489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1758C989-5E77-06FB-8C24-7E1C0B6A6FBF}"/>
              </a:ext>
            </a:extLst>
          </p:cNvPr>
          <p:cNvSpPr txBox="1"/>
          <p:nvPr/>
        </p:nvSpPr>
        <p:spPr>
          <a:xfrm>
            <a:off x="6876256" y="1772816"/>
            <a:ext cx="20105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FFFF00"/>
                </a:solidFill>
              </a:rPr>
              <a:t> Alexandra </a:t>
            </a:r>
            <a:r>
              <a:rPr lang="en-US" sz="1800" b="1" dirty="0" err="1">
                <a:solidFill>
                  <a:srgbClr val="FFFF00"/>
                </a:solidFill>
              </a:rPr>
              <a:t>Kallitsopoulou</a:t>
            </a:r>
            <a:endParaRPr lang="en-US" sz="1800" b="1" dirty="0">
              <a:solidFill>
                <a:srgbClr val="FFFF00"/>
              </a:solidFill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EEFC7F2D-C93D-EBD1-2BF6-AD7CB221D27E}"/>
              </a:ext>
            </a:extLst>
          </p:cNvPr>
          <p:cNvSpPr txBox="1"/>
          <p:nvPr/>
        </p:nvSpPr>
        <p:spPr>
          <a:xfrm>
            <a:off x="6948264" y="4211796"/>
            <a:ext cx="19093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Natsuki </a:t>
            </a:r>
            <a:r>
              <a:rPr lang="en-US" sz="1800" b="1" dirty="0" err="1">
                <a:solidFill>
                  <a:srgbClr val="FFFF00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Tomida</a:t>
            </a:r>
            <a:endParaRPr lang="it-IT" dirty="0">
              <a:solidFill>
                <a:srgbClr val="FFFF00"/>
              </a:solidFill>
            </a:endParaRP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6A0653C7-DF7A-5CB9-A34E-0D441232D86B}"/>
              </a:ext>
            </a:extLst>
          </p:cNvPr>
          <p:cNvSpPr txBox="1"/>
          <p:nvPr/>
        </p:nvSpPr>
        <p:spPr>
          <a:xfrm>
            <a:off x="6811289" y="6156012"/>
            <a:ext cx="22582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FFFF00"/>
                </a:solidFill>
                <a:latin typeface="Aptos" panose="020B0004020202020204" pitchFamily="34" charset="0"/>
              </a:rPr>
              <a:t>Alessandro Rocchi </a:t>
            </a:r>
            <a:endParaRPr lang="it-IT" b="1" dirty="0">
              <a:solidFill>
                <a:srgbClr val="FFFF00"/>
              </a:solidFill>
            </a:endParaRPr>
          </a:p>
        </p:txBody>
      </p:sp>
      <p:sp>
        <p:nvSpPr>
          <p:cNvPr id="23" name="Freccia a destra 22">
            <a:extLst>
              <a:ext uri="{FF2B5EF4-FFF2-40B4-BE49-F238E27FC236}">
                <a16:creationId xmlns:a16="http://schemas.microsoft.com/office/drawing/2014/main" id="{7DFEF40E-A638-D192-CCC5-018C5AEFD9E5}"/>
              </a:ext>
            </a:extLst>
          </p:cNvPr>
          <p:cNvSpPr/>
          <p:nvPr/>
        </p:nvSpPr>
        <p:spPr>
          <a:xfrm rot="19638969">
            <a:off x="5673576" y="2190389"/>
            <a:ext cx="1080120" cy="269756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Freccia a destra 24">
            <a:extLst>
              <a:ext uri="{FF2B5EF4-FFF2-40B4-BE49-F238E27FC236}">
                <a16:creationId xmlns:a16="http://schemas.microsoft.com/office/drawing/2014/main" id="{F8B92A21-6884-FBEE-5185-B292B1D213EC}"/>
              </a:ext>
            </a:extLst>
          </p:cNvPr>
          <p:cNvSpPr/>
          <p:nvPr/>
        </p:nvSpPr>
        <p:spPr>
          <a:xfrm rot="20612196">
            <a:off x="6028243" y="3974831"/>
            <a:ext cx="1080120" cy="269756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Freccia a destra 26">
            <a:extLst>
              <a:ext uri="{FF2B5EF4-FFF2-40B4-BE49-F238E27FC236}">
                <a16:creationId xmlns:a16="http://schemas.microsoft.com/office/drawing/2014/main" id="{431FA2BA-C8D0-D090-09C8-608BF4A8EE9C}"/>
              </a:ext>
            </a:extLst>
          </p:cNvPr>
          <p:cNvSpPr/>
          <p:nvPr/>
        </p:nvSpPr>
        <p:spPr>
          <a:xfrm rot="1318644">
            <a:off x="6072936" y="4845448"/>
            <a:ext cx="1080120" cy="269756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9" name="Picture 9">
            <a:extLst>
              <a:ext uri="{FF2B5EF4-FFF2-40B4-BE49-F238E27FC236}">
                <a16:creationId xmlns:a16="http://schemas.microsoft.com/office/drawing/2014/main" id="{496CA7F9-0707-2CF4-53AD-A7E8EBC3334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90835"/>
          <a:stretch>
            <a:fillRect/>
          </a:stretch>
        </p:blipFill>
        <p:spPr>
          <a:xfrm>
            <a:off x="0" y="-27384"/>
            <a:ext cx="755576" cy="754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0701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DC62AE-8A49-F25C-E338-E814DDF4FE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>
            <a:extLst>
              <a:ext uri="{FF2B5EF4-FFF2-40B4-BE49-F238E27FC236}">
                <a16:creationId xmlns:a16="http://schemas.microsoft.com/office/drawing/2014/main" id="{FEDA0415-2D89-FFD3-03A7-FF7332B509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620688"/>
            <a:ext cx="8496300" cy="2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AutoShape 2" descr="Problem Detection in Agile – Rolling into Agile">
            <a:extLst>
              <a:ext uri="{FF2B5EF4-FFF2-40B4-BE49-F238E27FC236}">
                <a16:creationId xmlns:a16="http://schemas.microsoft.com/office/drawing/2014/main" id="{34FD6B55-14C6-5176-BD1B-6B022740E9B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2" name="AutoShape 4" descr="Problem Detection in Agile – Rolling into Agile">
            <a:extLst>
              <a:ext uri="{FF2B5EF4-FFF2-40B4-BE49-F238E27FC236}">
                <a16:creationId xmlns:a16="http://schemas.microsoft.com/office/drawing/2014/main" id="{4A92A204-8E23-0887-9803-4B0DAFB3A1C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4" name="AutoShape 6" descr="Problem Detection in Agile – Rolling into Agile">
            <a:extLst>
              <a:ext uri="{FF2B5EF4-FFF2-40B4-BE49-F238E27FC236}">
                <a16:creationId xmlns:a16="http://schemas.microsoft.com/office/drawing/2014/main" id="{86060628-13C6-FED1-D398-0518B08101D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6" name="AutoShape 8" descr="Problem Detection in Agile – Rolling into Agile">
            <a:extLst>
              <a:ext uri="{FF2B5EF4-FFF2-40B4-BE49-F238E27FC236}">
                <a16:creationId xmlns:a16="http://schemas.microsoft.com/office/drawing/2014/main" id="{958B3AEE-2A2A-C040-425F-4AE53311E7F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8" name="AutoShape 10" descr="Problem Detection in Agile – Rolling into Agile">
            <a:extLst>
              <a:ext uri="{FF2B5EF4-FFF2-40B4-BE49-F238E27FC236}">
                <a16:creationId xmlns:a16="http://schemas.microsoft.com/office/drawing/2014/main" id="{208E6AD3-6F0C-59CB-BC50-A30CB7D0240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0" name="AutoShape 12" descr="Problem Detection in Agile – Rolling into Agile">
            <a:extLst>
              <a:ext uri="{FF2B5EF4-FFF2-40B4-BE49-F238E27FC236}">
                <a16:creationId xmlns:a16="http://schemas.microsoft.com/office/drawing/2014/main" id="{0B0EDB02-01E9-A206-C65C-C62850C9A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3" name="AutoShape 15" descr="Problem Detection in Agile – Rolling into Agile">
            <a:extLst>
              <a:ext uri="{FF2B5EF4-FFF2-40B4-BE49-F238E27FC236}">
                <a16:creationId xmlns:a16="http://schemas.microsoft.com/office/drawing/2014/main" id="{1A06FB13-45A0-2402-DD79-502DDE581C7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5" name="AutoShape 17" descr="Problem Detection in Agile – Rolling into Agile">
            <a:extLst>
              <a:ext uri="{FF2B5EF4-FFF2-40B4-BE49-F238E27FC236}">
                <a16:creationId xmlns:a16="http://schemas.microsoft.com/office/drawing/2014/main" id="{D4D458BC-B14C-7394-6950-23B01295528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2" name="Titolo 11">
            <a:extLst>
              <a:ext uri="{FF2B5EF4-FFF2-40B4-BE49-F238E27FC236}">
                <a16:creationId xmlns:a16="http://schemas.microsoft.com/office/drawing/2014/main" id="{2FAB9040-A866-4F48-B5D2-4408DED5A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 fontScale="9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it-IT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Conclusions</a:t>
            </a: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and </a:t>
            </a:r>
            <a:r>
              <a:rPr kumimoji="0" lang="it-IT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outlook</a:t>
            </a:r>
            <a:b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it-IT" dirty="0"/>
          </a:p>
        </p:txBody>
      </p:sp>
      <p:grpSp>
        <p:nvGrpSpPr>
          <p:cNvPr id="17" name="9 Grupo">
            <a:extLst>
              <a:ext uri="{FF2B5EF4-FFF2-40B4-BE49-F238E27FC236}">
                <a16:creationId xmlns:a16="http://schemas.microsoft.com/office/drawing/2014/main" id="{5428EDAC-9D7C-B05A-0796-F386C0EB35D2}"/>
              </a:ext>
            </a:extLst>
          </p:cNvPr>
          <p:cNvGrpSpPr/>
          <p:nvPr/>
        </p:nvGrpSpPr>
        <p:grpSpPr>
          <a:xfrm>
            <a:off x="260332" y="6505634"/>
            <a:ext cx="8704146" cy="307742"/>
            <a:chOff x="1923" y="6519738"/>
            <a:chExt cx="9088380" cy="279858"/>
          </a:xfrm>
        </p:grpSpPr>
        <p:sp>
          <p:nvSpPr>
            <p:cNvPr id="18" name="Text Box 14">
              <a:extLst>
                <a:ext uri="{FF2B5EF4-FFF2-40B4-BE49-F238E27FC236}">
                  <a16:creationId xmlns:a16="http://schemas.microsoft.com/office/drawing/2014/main" id="{E7A6AFE1-A46B-71B3-CD2A-7872B0F15C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84425" y="6525344"/>
              <a:ext cx="205878" cy="274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fld id="{206F41FC-E341-421B-B1FC-5412B2ACDC05}" type="slidenum">
                <a:rPr lang="en-US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pPr algn="ctr" eaLnBrk="1" hangingPunct="1"/>
                <a:t>35</a:t>
              </a:fld>
              <a:endParaRPr lang="en-US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19" name="Text Box 14">
              <a:extLst>
                <a:ext uri="{FF2B5EF4-FFF2-40B4-BE49-F238E27FC236}">
                  <a16:creationId xmlns:a16="http://schemas.microsoft.com/office/drawing/2014/main" id="{E9533156-7123-E677-95E8-84DF959743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3" y="6519738"/>
              <a:ext cx="1212403" cy="274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r>
                <a:rPr lang="en-US" dirty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Marcello Abbrescia </a:t>
              </a:r>
            </a:p>
          </p:txBody>
        </p:sp>
      </p:grpSp>
      <p:sp>
        <p:nvSpPr>
          <p:cNvPr id="20" name="Text Box 14">
            <a:extLst>
              <a:ext uri="{FF2B5EF4-FFF2-40B4-BE49-F238E27FC236}">
                <a16:creationId xmlns:a16="http://schemas.microsoft.com/office/drawing/2014/main" id="{23045DA4-03C7-E359-362B-7798A74E3D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0464" y="6505599"/>
            <a:ext cx="217687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RPC 2026</a:t>
            </a: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228ED6C5-1416-82BD-C615-A5281248552D}"/>
              </a:ext>
            </a:extLst>
          </p:cNvPr>
          <p:cNvSpPr txBox="1">
            <a:spLocks/>
          </p:cNvSpPr>
          <p:nvPr/>
        </p:nvSpPr>
        <p:spPr>
          <a:xfrm>
            <a:off x="8615465" y="6512930"/>
            <a:ext cx="504056" cy="300446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8167A522-EA15-5A00-8275-73900CD6876C}"/>
              </a:ext>
            </a:extLst>
          </p:cNvPr>
          <p:cNvSpPr txBox="1"/>
          <p:nvPr/>
        </p:nvSpPr>
        <p:spPr>
          <a:xfrm>
            <a:off x="247756" y="843829"/>
            <a:ext cx="66447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err="1">
                <a:solidFill>
                  <a:srgbClr val="C00000"/>
                </a:solidFill>
                <a:latin typeface="ArialMT"/>
              </a:rPr>
              <a:t>Partecipation</a:t>
            </a:r>
            <a:r>
              <a:rPr lang="it-IT" sz="2000" b="1" dirty="0">
                <a:solidFill>
                  <a:srgbClr val="C00000"/>
                </a:solidFill>
                <a:latin typeface="ArialMT"/>
              </a:rPr>
              <a:t> of Institutions to the DRD1 activities </a:t>
            </a:r>
            <a:r>
              <a:rPr lang="it-IT" sz="2000" b="1" dirty="0" err="1">
                <a:solidFill>
                  <a:srgbClr val="C00000"/>
                </a:solidFill>
                <a:latin typeface="ArialMT"/>
              </a:rPr>
              <a:t>is</a:t>
            </a:r>
            <a:r>
              <a:rPr lang="it-IT" sz="2000" b="1" dirty="0">
                <a:solidFill>
                  <a:srgbClr val="C00000"/>
                </a:solidFill>
                <a:latin typeface="ArialMT"/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sz="2000" dirty="0">
                <a:latin typeface="ArialMT"/>
              </a:rPr>
              <a:t>an </a:t>
            </a:r>
            <a:r>
              <a:rPr lang="it-IT" sz="2000" dirty="0" err="1">
                <a:latin typeface="ArialMT"/>
              </a:rPr>
              <a:t>opportunity</a:t>
            </a:r>
            <a:r>
              <a:rPr lang="it-IT" sz="2000" dirty="0">
                <a:latin typeface="ArialMT"/>
              </a:rPr>
              <a:t> for the Institutions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sz="2000" dirty="0">
                <a:latin typeface="ArialMT"/>
              </a:rPr>
              <a:t>a </a:t>
            </a:r>
            <a:r>
              <a:rPr lang="it-IT" sz="2000" dirty="0" err="1">
                <a:latin typeface="ArialMT"/>
              </a:rPr>
              <a:t>resource</a:t>
            </a:r>
            <a:r>
              <a:rPr lang="it-IT" sz="2000" dirty="0">
                <a:latin typeface="ArialMT"/>
              </a:rPr>
              <a:t> for DRD1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F595207-1533-319A-BF99-06C080AA3CB2}"/>
              </a:ext>
            </a:extLst>
          </p:cNvPr>
          <p:cNvSpPr txBox="1"/>
          <p:nvPr/>
        </p:nvSpPr>
        <p:spPr>
          <a:xfrm>
            <a:off x="251520" y="2046327"/>
            <a:ext cx="414826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C00000"/>
                </a:solidFill>
                <a:latin typeface="ArialMT"/>
              </a:rPr>
              <a:t>DRD1 </a:t>
            </a:r>
            <a:r>
              <a:rPr lang="it-IT" sz="2000" b="1" dirty="0" err="1">
                <a:solidFill>
                  <a:srgbClr val="C00000"/>
                </a:solidFill>
                <a:latin typeface="ArialMT"/>
              </a:rPr>
              <a:t>does</a:t>
            </a:r>
            <a:r>
              <a:rPr lang="it-IT" sz="2000" b="1" dirty="0">
                <a:solidFill>
                  <a:srgbClr val="C00000"/>
                </a:solidFill>
                <a:latin typeface="ArialMT"/>
              </a:rPr>
              <a:t> NOT </a:t>
            </a:r>
            <a:r>
              <a:rPr lang="it-IT" sz="2000" b="1" dirty="0" err="1">
                <a:solidFill>
                  <a:srgbClr val="C00000"/>
                </a:solidFill>
                <a:latin typeface="ArialMT"/>
              </a:rPr>
              <a:t>prioritizes</a:t>
            </a:r>
            <a:r>
              <a:rPr lang="it-IT" sz="2000" b="1" dirty="0">
                <a:solidFill>
                  <a:srgbClr val="C00000"/>
                </a:solidFill>
                <a:latin typeface="ArialMT"/>
              </a:rPr>
              <a:t> </a:t>
            </a:r>
            <a:r>
              <a:rPr lang="it-IT" sz="2000" b="1" dirty="0" err="1">
                <a:solidFill>
                  <a:srgbClr val="C00000"/>
                </a:solidFill>
                <a:latin typeface="ArialMT"/>
              </a:rPr>
              <a:t>technologies</a:t>
            </a:r>
            <a:r>
              <a:rPr lang="it-IT" sz="2000" b="1" dirty="0">
                <a:solidFill>
                  <a:srgbClr val="C00000"/>
                </a:solidFill>
                <a:latin typeface="ArialMT"/>
              </a:rPr>
              <a:t>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it-IT" sz="2000" dirty="0">
                <a:latin typeface="ArialMT"/>
              </a:rPr>
              <a:t>The blue </a:t>
            </a:r>
            <a:r>
              <a:rPr lang="it-IT" sz="2000" dirty="0" err="1">
                <a:latin typeface="ArialMT"/>
              </a:rPr>
              <a:t>sky</a:t>
            </a:r>
            <a:r>
              <a:rPr lang="it-IT" sz="2000" dirty="0">
                <a:latin typeface="ArialMT"/>
              </a:rPr>
              <a:t> R&amp;D of </a:t>
            </a:r>
            <a:r>
              <a:rPr lang="it-IT" sz="2000" dirty="0" err="1">
                <a:latin typeface="ArialMT"/>
              </a:rPr>
              <a:t>today</a:t>
            </a:r>
            <a:r>
              <a:rPr lang="it-IT" sz="2000" dirty="0">
                <a:latin typeface="ArialMT"/>
              </a:rPr>
              <a:t> can be the </a:t>
            </a:r>
            <a:r>
              <a:rPr lang="it-IT" sz="2000" dirty="0" err="1">
                <a:latin typeface="ArialMT"/>
              </a:rPr>
              <a:t>main</a:t>
            </a:r>
            <a:r>
              <a:rPr lang="it-IT" sz="2000" dirty="0">
                <a:latin typeface="ArialMT"/>
              </a:rPr>
              <a:t> stream of </a:t>
            </a:r>
            <a:r>
              <a:rPr lang="it-IT" sz="2000" dirty="0" err="1">
                <a:latin typeface="ArialMT"/>
              </a:rPr>
              <a:t>tomorrow</a:t>
            </a:r>
            <a:endParaRPr lang="it-IT" sz="2000" dirty="0">
              <a:latin typeface="ArialMT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it-IT" sz="2000" dirty="0">
                <a:latin typeface="ArialMT"/>
              </a:rPr>
              <a:t>R&amp;D on </a:t>
            </a:r>
            <a:r>
              <a:rPr lang="it-IT" sz="2000" dirty="0" err="1">
                <a:latin typeface="ArialMT"/>
              </a:rPr>
              <a:t>experiments</a:t>
            </a:r>
            <a:r>
              <a:rPr lang="it-IT" sz="2000" dirty="0">
                <a:latin typeface="ArialMT"/>
              </a:rPr>
              <a:t> </a:t>
            </a:r>
            <a:r>
              <a:rPr lang="it-IT" sz="2000" dirty="0" err="1">
                <a:latin typeface="ArialMT"/>
              </a:rPr>
              <a:t>at</a:t>
            </a:r>
            <a:r>
              <a:rPr lang="it-IT" sz="2000" dirty="0">
                <a:latin typeface="ArialMT"/>
              </a:rPr>
              <a:t> </a:t>
            </a:r>
            <a:r>
              <a:rPr lang="it-IT" sz="2000" dirty="0" err="1">
                <a:latin typeface="ArialMT"/>
              </a:rPr>
              <a:t>accelerators</a:t>
            </a:r>
            <a:r>
              <a:rPr lang="it-IT" sz="2000" dirty="0">
                <a:latin typeface="ArialMT"/>
              </a:rPr>
              <a:t>, for </a:t>
            </a:r>
            <a:r>
              <a:rPr lang="it-IT" sz="2000" dirty="0" err="1">
                <a:latin typeface="ArialMT"/>
              </a:rPr>
              <a:t>cosmic</a:t>
            </a:r>
            <a:r>
              <a:rPr lang="it-IT" sz="2000" dirty="0">
                <a:latin typeface="ArialMT"/>
              </a:rPr>
              <a:t> rays, and </a:t>
            </a:r>
            <a:r>
              <a:rPr lang="it-IT" sz="2000" dirty="0" err="1">
                <a:latin typeface="ArialMT"/>
              </a:rPr>
              <a:t>beyond</a:t>
            </a:r>
            <a:r>
              <a:rPr lang="it-IT" sz="2000" dirty="0">
                <a:latin typeface="ArialMT"/>
              </a:rPr>
              <a:t>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BCD924C-85B1-AD36-B13F-2C685BDDFDC2}"/>
              </a:ext>
            </a:extLst>
          </p:cNvPr>
          <p:cNvSpPr txBox="1"/>
          <p:nvPr/>
        </p:nvSpPr>
        <p:spPr>
          <a:xfrm>
            <a:off x="251520" y="4365104"/>
            <a:ext cx="679705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>
                <a:solidFill>
                  <a:srgbClr val="C00000"/>
                </a:solidFill>
                <a:latin typeface="ArialMT"/>
              </a:rPr>
              <a:t>Maximum </a:t>
            </a:r>
            <a:r>
              <a:rPr lang="it-IT" sz="2000" b="1" dirty="0" err="1">
                <a:solidFill>
                  <a:srgbClr val="C00000"/>
                </a:solidFill>
                <a:latin typeface="ArialMT"/>
              </a:rPr>
              <a:t>flexibility</a:t>
            </a:r>
            <a:r>
              <a:rPr lang="it-IT" sz="2000" b="1" dirty="0">
                <a:solidFill>
                  <a:srgbClr val="C00000"/>
                </a:solidFill>
                <a:latin typeface="ArialMT"/>
              </a:rPr>
              <a:t>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it-IT" sz="2000" dirty="0">
                <a:latin typeface="ArialMT"/>
              </a:rPr>
              <a:t>Institutes can </a:t>
            </a:r>
            <a:r>
              <a:rPr lang="it-IT" sz="2000" dirty="0" err="1">
                <a:latin typeface="ArialMT"/>
              </a:rPr>
              <a:t>contribute</a:t>
            </a:r>
            <a:r>
              <a:rPr lang="it-IT" sz="2000" dirty="0">
                <a:latin typeface="ArialMT"/>
              </a:rPr>
              <a:t> in the </a:t>
            </a:r>
            <a:r>
              <a:rPr lang="it-IT" sz="2000" dirty="0" err="1">
                <a:latin typeface="ArialMT"/>
              </a:rPr>
              <a:t>topic</a:t>
            </a:r>
            <a:r>
              <a:rPr lang="it-IT" sz="2000" dirty="0">
                <a:latin typeface="ArialMT"/>
              </a:rPr>
              <a:t> </a:t>
            </a:r>
            <a:r>
              <a:rPr lang="it-IT" sz="2000" dirty="0" err="1">
                <a:latin typeface="ArialMT"/>
              </a:rPr>
              <a:t>they</a:t>
            </a:r>
            <a:r>
              <a:rPr lang="it-IT" sz="2000" dirty="0">
                <a:latin typeface="ArialMT"/>
              </a:rPr>
              <a:t> </a:t>
            </a:r>
            <a:r>
              <a:rPr lang="it-IT" sz="2000" dirty="0" err="1">
                <a:latin typeface="ArialMT"/>
              </a:rPr>
              <a:t>prefer</a:t>
            </a:r>
            <a:endParaRPr lang="it-IT" sz="2000" dirty="0">
              <a:latin typeface="ArialMT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it-IT" sz="2000" dirty="0">
                <a:latin typeface="ArialMT"/>
              </a:rPr>
              <a:t>Institutes are </a:t>
            </a:r>
            <a:r>
              <a:rPr lang="it-IT" sz="2000" dirty="0" err="1">
                <a:latin typeface="ArialMT"/>
              </a:rPr>
              <a:t>encouraged</a:t>
            </a:r>
            <a:r>
              <a:rPr lang="it-IT" sz="2000" dirty="0">
                <a:latin typeface="ArialMT"/>
              </a:rPr>
              <a:t> to </a:t>
            </a:r>
            <a:r>
              <a:rPr lang="it-IT" sz="2000" dirty="0" err="1">
                <a:latin typeface="ArialMT"/>
              </a:rPr>
              <a:t>actively</a:t>
            </a:r>
            <a:r>
              <a:rPr lang="it-IT" sz="2000" dirty="0">
                <a:latin typeface="ArialMT"/>
              </a:rPr>
              <a:t> </a:t>
            </a:r>
            <a:r>
              <a:rPr lang="it-IT" sz="2000" dirty="0" err="1">
                <a:latin typeface="ArialMT"/>
              </a:rPr>
              <a:t>contribute</a:t>
            </a:r>
            <a:endParaRPr lang="it-IT" sz="2000" dirty="0">
              <a:latin typeface="ArialMT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it-IT" sz="2000" dirty="0" err="1">
                <a:latin typeface="ArialMT"/>
              </a:rPr>
              <a:t>There</a:t>
            </a:r>
            <a:r>
              <a:rPr lang="it-IT" sz="2000" dirty="0">
                <a:latin typeface="ArialMT"/>
              </a:rPr>
              <a:t> </a:t>
            </a:r>
            <a:r>
              <a:rPr lang="it-IT" sz="2000" dirty="0" err="1">
                <a:latin typeface="ArialMT"/>
              </a:rPr>
              <a:t>is</a:t>
            </a:r>
            <a:r>
              <a:rPr lang="it-IT" sz="2000" dirty="0">
                <a:latin typeface="ArialMT"/>
              </a:rPr>
              <a:t> no «</a:t>
            </a:r>
            <a:r>
              <a:rPr lang="it-IT" sz="2000" dirty="0" err="1">
                <a:latin typeface="ArialMT"/>
              </a:rPr>
              <a:t>strategic</a:t>
            </a:r>
            <a:r>
              <a:rPr lang="it-IT" sz="2000" dirty="0">
                <a:latin typeface="ArialMT"/>
              </a:rPr>
              <a:t>» </a:t>
            </a:r>
            <a:r>
              <a:rPr lang="it-IT" sz="2000" dirty="0" err="1">
                <a:latin typeface="ArialMT"/>
              </a:rPr>
              <a:t>direction</a:t>
            </a:r>
            <a:r>
              <a:rPr lang="it-IT" sz="2000" dirty="0">
                <a:latin typeface="ArialMT"/>
              </a:rPr>
              <a:t> on the single Institutes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5A7EFD83-BFAC-FFE5-5C70-82FA3D8DF1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6833" y="1418676"/>
            <a:ext cx="4743679" cy="3162452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F6957035-83AB-1F23-3716-9022EA334B25}"/>
              </a:ext>
            </a:extLst>
          </p:cNvPr>
          <p:cNvSpPr/>
          <p:nvPr/>
        </p:nvSpPr>
        <p:spPr>
          <a:xfrm>
            <a:off x="-18328" y="5746511"/>
            <a:ext cx="904414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Thank You</a:t>
            </a:r>
            <a:r>
              <a:rPr lang="it-IT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!</a:t>
            </a:r>
            <a:endParaRPr lang="it-IT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78552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47ED1-631B-1091-6167-042F39008A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AF3B7F92-4BC9-0F59-24E8-C64B30B4A2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905" y="3933056"/>
            <a:ext cx="3443063" cy="2726754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385AB73E-F6BA-E24B-CF2D-89980FB44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620688"/>
            <a:ext cx="8496300" cy="2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AutoShape 2" descr="Problem Detection in Agile – Rolling into Agile">
            <a:extLst>
              <a:ext uri="{FF2B5EF4-FFF2-40B4-BE49-F238E27FC236}">
                <a16:creationId xmlns:a16="http://schemas.microsoft.com/office/drawing/2014/main" id="{3250E3DE-5EE0-EB25-1225-E2FF5E86589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2" name="AutoShape 4" descr="Problem Detection in Agile – Rolling into Agile">
            <a:extLst>
              <a:ext uri="{FF2B5EF4-FFF2-40B4-BE49-F238E27FC236}">
                <a16:creationId xmlns:a16="http://schemas.microsoft.com/office/drawing/2014/main" id="{A8D1173D-7B1D-534E-CB09-83BE00E03A8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4" name="AutoShape 6" descr="Problem Detection in Agile – Rolling into Agile">
            <a:extLst>
              <a:ext uri="{FF2B5EF4-FFF2-40B4-BE49-F238E27FC236}">
                <a16:creationId xmlns:a16="http://schemas.microsoft.com/office/drawing/2014/main" id="{69220FC2-1524-3991-7FEF-253493655A0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6" name="AutoShape 8" descr="Problem Detection in Agile – Rolling into Agile">
            <a:extLst>
              <a:ext uri="{FF2B5EF4-FFF2-40B4-BE49-F238E27FC236}">
                <a16:creationId xmlns:a16="http://schemas.microsoft.com/office/drawing/2014/main" id="{BA1E776D-5005-6281-8434-194D7E778F2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8" name="AutoShape 10" descr="Problem Detection in Agile – Rolling into Agile">
            <a:extLst>
              <a:ext uri="{FF2B5EF4-FFF2-40B4-BE49-F238E27FC236}">
                <a16:creationId xmlns:a16="http://schemas.microsoft.com/office/drawing/2014/main" id="{B630C9D3-501D-D551-FAE8-EB1B980CCDC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0" name="AutoShape 12" descr="Problem Detection in Agile – Rolling into Agile">
            <a:extLst>
              <a:ext uri="{FF2B5EF4-FFF2-40B4-BE49-F238E27FC236}">
                <a16:creationId xmlns:a16="http://schemas.microsoft.com/office/drawing/2014/main" id="{B6B994E8-7D9F-21C2-7B52-F637149B47B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3" name="AutoShape 15" descr="Problem Detection in Agile – Rolling into Agile">
            <a:extLst>
              <a:ext uri="{FF2B5EF4-FFF2-40B4-BE49-F238E27FC236}">
                <a16:creationId xmlns:a16="http://schemas.microsoft.com/office/drawing/2014/main" id="{52D883E1-174E-8CCC-F09F-02E1A120E07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5" name="AutoShape 17" descr="Problem Detection in Agile – Rolling into Agile">
            <a:extLst>
              <a:ext uri="{FF2B5EF4-FFF2-40B4-BE49-F238E27FC236}">
                <a16:creationId xmlns:a16="http://schemas.microsoft.com/office/drawing/2014/main" id="{E1A3C678-3442-548D-7E79-9CEBD71E9D0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2" name="Titolo 11">
            <a:extLst>
              <a:ext uri="{FF2B5EF4-FFF2-40B4-BE49-F238E27FC236}">
                <a16:creationId xmlns:a16="http://schemas.microsoft.com/office/drawing/2014/main" id="{053A1222-A8D6-18A8-DE37-655037869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 fontScale="9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it-IT" sz="4000" dirty="0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DRD1 </a:t>
            </a:r>
            <a:r>
              <a:rPr lang="it-IT" sz="4000" dirty="0" err="1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collaboration</a:t>
            </a:r>
            <a:r>
              <a:rPr lang="it-IT" sz="4000" dirty="0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act of </a:t>
            </a:r>
            <a:r>
              <a:rPr lang="it-IT" sz="4000" dirty="0" err="1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birth</a:t>
            </a:r>
            <a:b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it-IT" dirty="0"/>
          </a:p>
        </p:txBody>
      </p:sp>
      <p:grpSp>
        <p:nvGrpSpPr>
          <p:cNvPr id="17" name="9 Grupo">
            <a:extLst>
              <a:ext uri="{FF2B5EF4-FFF2-40B4-BE49-F238E27FC236}">
                <a16:creationId xmlns:a16="http://schemas.microsoft.com/office/drawing/2014/main" id="{DF0F8E3D-1F9C-FC6C-C630-D7FECEDDF6CE}"/>
              </a:ext>
            </a:extLst>
          </p:cNvPr>
          <p:cNvGrpSpPr/>
          <p:nvPr/>
        </p:nvGrpSpPr>
        <p:grpSpPr>
          <a:xfrm>
            <a:off x="260332" y="6505634"/>
            <a:ext cx="8704146" cy="307742"/>
            <a:chOff x="1923" y="6519738"/>
            <a:chExt cx="9088380" cy="279858"/>
          </a:xfrm>
        </p:grpSpPr>
        <p:sp>
          <p:nvSpPr>
            <p:cNvPr id="18" name="Text Box 14">
              <a:extLst>
                <a:ext uri="{FF2B5EF4-FFF2-40B4-BE49-F238E27FC236}">
                  <a16:creationId xmlns:a16="http://schemas.microsoft.com/office/drawing/2014/main" id="{A5D0FF09-659B-61CD-2FCD-226C88D796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84425" y="6525344"/>
              <a:ext cx="205878" cy="274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fld id="{206F41FC-E341-421B-B1FC-5412B2ACDC05}" type="slidenum">
                <a:rPr lang="en-US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pPr algn="ctr" eaLnBrk="1" hangingPunct="1"/>
                <a:t>4</a:t>
              </a:fld>
              <a:endParaRPr lang="en-US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19" name="Text Box 14">
              <a:extLst>
                <a:ext uri="{FF2B5EF4-FFF2-40B4-BE49-F238E27FC236}">
                  <a16:creationId xmlns:a16="http://schemas.microsoft.com/office/drawing/2014/main" id="{85210829-421A-54BF-BDD5-48AF0643AB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3" y="6519738"/>
              <a:ext cx="1212403" cy="274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r>
                <a:rPr lang="en-US" dirty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Marcello Abbrescia </a:t>
              </a:r>
            </a:p>
          </p:txBody>
        </p:sp>
      </p:grpSp>
      <p:sp>
        <p:nvSpPr>
          <p:cNvPr id="20" name="Text Box 14">
            <a:extLst>
              <a:ext uri="{FF2B5EF4-FFF2-40B4-BE49-F238E27FC236}">
                <a16:creationId xmlns:a16="http://schemas.microsoft.com/office/drawing/2014/main" id="{0CF6F767-8266-9A6D-70BF-48EF56165A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0464" y="6505599"/>
            <a:ext cx="217687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RPC 2026</a:t>
            </a: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1B1B9170-7503-8A5F-7F08-52CB24667D6B}"/>
              </a:ext>
            </a:extLst>
          </p:cNvPr>
          <p:cNvSpPr txBox="1">
            <a:spLocks/>
          </p:cNvSpPr>
          <p:nvPr/>
        </p:nvSpPr>
        <p:spPr>
          <a:xfrm>
            <a:off x="8615465" y="6512930"/>
            <a:ext cx="504056" cy="300446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969B34C3-840F-F233-5A08-C7DB6EE9F2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1889" y="1412776"/>
            <a:ext cx="3726575" cy="4529066"/>
          </a:xfrm>
          <a:prstGeom prst="rect">
            <a:avLst/>
          </a:prstGeom>
        </p:spPr>
      </p:pic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62E7079B-473F-E935-40BF-DB63DBCF9676}"/>
              </a:ext>
            </a:extLst>
          </p:cNvPr>
          <p:cNvSpPr txBox="1"/>
          <p:nvPr/>
        </p:nvSpPr>
        <p:spPr>
          <a:xfrm>
            <a:off x="5008357" y="775218"/>
            <a:ext cx="38577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0" i="0" u="none" strike="noStrike" baseline="0" dirty="0">
                <a:solidFill>
                  <a:srgbClr val="0432FF"/>
                </a:solidFill>
                <a:latin typeface="ArialMT"/>
              </a:rPr>
              <a:t>First draft submitted to DRDC on</a:t>
            </a:r>
          </a:p>
          <a:p>
            <a:pPr algn="l"/>
            <a:r>
              <a:rPr lang="it-IT" sz="1800" b="0" i="0" u="none" strike="noStrike" baseline="0" dirty="0">
                <a:solidFill>
                  <a:srgbClr val="0432FF"/>
                </a:solidFill>
                <a:latin typeface="ArialMT"/>
              </a:rPr>
              <a:t>July 31st 2023</a:t>
            </a:r>
            <a:endParaRPr lang="it-IT" dirty="0"/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2FF6DCA0-F770-B10E-8CB4-B9DABF19C9CD}"/>
              </a:ext>
            </a:extLst>
          </p:cNvPr>
          <p:cNvSpPr txBox="1"/>
          <p:nvPr/>
        </p:nvSpPr>
        <p:spPr>
          <a:xfrm>
            <a:off x="4751834" y="6133826"/>
            <a:ext cx="439216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="0" i="0" u="none" strike="noStrike" baseline="0" dirty="0">
                <a:solidFill>
                  <a:srgbClr val="0000FF"/>
                </a:solidFill>
                <a:latin typeface="ArialMT"/>
              </a:rPr>
              <a:t>https://cernbox.cern.ch/s/BKQsu6oiuhPWDaa</a:t>
            </a:r>
            <a:endParaRPr lang="it-IT" sz="160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90F8BC6-328E-04F9-D5C4-BBF78B0FDAEC}"/>
              </a:ext>
            </a:extLst>
          </p:cNvPr>
          <p:cNvSpPr txBox="1"/>
          <p:nvPr/>
        </p:nvSpPr>
        <p:spPr>
          <a:xfrm>
            <a:off x="251520" y="788511"/>
            <a:ext cx="49685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C00000"/>
                </a:solidFill>
                <a:latin typeface="ArialMT"/>
              </a:rPr>
              <a:t>DRD1 </a:t>
            </a:r>
            <a:r>
              <a:rPr lang="it-IT" b="1" dirty="0" err="1">
                <a:solidFill>
                  <a:srgbClr val="C00000"/>
                </a:solidFill>
                <a:latin typeface="ArialMT"/>
              </a:rPr>
              <a:t>was</a:t>
            </a:r>
            <a:r>
              <a:rPr lang="it-IT" b="1" dirty="0">
                <a:solidFill>
                  <a:srgbClr val="C00000"/>
                </a:solidFill>
                <a:latin typeface="ArialMT"/>
              </a:rPr>
              <a:t> </a:t>
            </a:r>
            <a:r>
              <a:rPr lang="it-IT" b="1" dirty="0" err="1">
                <a:solidFill>
                  <a:srgbClr val="C00000"/>
                </a:solidFill>
                <a:latin typeface="ArialMT"/>
              </a:rPr>
              <a:t>born</a:t>
            </a:r>
            <a:r>
              <a:rPr lang="it-IT" b="1" dirty="0">
                <a:solidFill>
                  <a:srgbClr val="C00000"/>
                </a:solidFill>
                <a:latin typeface="ArialMT"/>
              </a:rPr>
              <a:t> with the </a:t>
            </a:r>
            <a:r>
              <a:rPr lang="it-IT" b="1" dirty="0" err="1">
                <a:solidFill>
                  <a:srgbClr val="C00000"/>
                </a:solidFill>
                <a:latin typeface="ArialMT"/>
              </a:rPr>
              <a:t>spirit</a:t>
            </a:r>
            <a:r>
              <a:rPr lang="it-IT" b="1" dirty="0">
                <a:solidFill>
                  <a:srgbClr val="C00000"/>
                </a:solidFill>
                <a:latin typeface="ArialMT"/>
              </a:rPr>
              <a:t> of </a:t>
            </a:r>
            <a:r>
              <a:rPr lang="it-IT" b="1" dirty="0" err="1">
                <a:solidFill>
                  <a:srgbClr val="C00000"/>
                </a:solidFill>
                <a:latin typeface="ArialMT"/>
              </a:rPr>
              <a:t>creating</a:t>
            </a:r>
            <a:r>
              <a:rPr lang="it-IT" b="1" dirty="0">
                <a:solidFill>
                  <a:srgbClr val="C00000"/>
                </a:solidFill>
                <a:latin typeface="ArialMT"/>
              </a:rPr>
              <a:t> an </a:t>
            </a:r>
            <a:r>
              <a:rPr lang="it-IT" b="1" dirty="0" err="1">
                <a:solidFill>
                  <a:srgbClr val="C00000"/>
                </a:solidFill>
                <a:latin typeface="ArialMT"/>
              </a:rPr>
              <a:t>environment</a:t>
            </a:r>
            <a:r>
              <a:rPr lang="it-IT" b="1" dirty="0">
                <a:solidFill>
                  <a:srgbClr val="C00000"/>
                </a:solidFill>
                <a:latin typeface="ArialMT"/>
              </a:rPr>
              <a:t> </a:t>
            </a:r>
            <a:r>
              <a:rPr lang="it-IT" b="1" dirty="0" err="1">
                <a:solidFill>
                  <a:srgbClr val="C00000"/>
                </a:solidFill>
                <a:latin typeface="ArialMT"/>
              </a:rPr>
              <a:t>where</a:t>
            </a:r>
            <a:r>
              <a:rPr lang="it-IT" b="1" dirty="0">
                <a:solidFill>
                  <a:srgbClr val="C00000"/>
                </a:solidFill>
                <a:latin typeface="ArialMT"/>
              </a:rPr>
              <a:t> </a:t>
            </a:r>
            <a:r>
              <a:rPr lang="it-IT" b="1" dirty="0" err="1">
                <a:solidFill>
                  <a:srgbClr val="C00000"/>
                </a:solidFill>
                <a:latin typeface="ArialMT"/>
              </a:rPr>
              <a:t>gaseous</a:t>
            </a:r>
            <a:r>
              <a:rPr lang="it-IT" b="1" dirty="0">
                <a:solidFill>
                  <a:srgbClr val="C00000"/>
                </a:solidFill>
                <a:latin typeface="ArialMT"/>
              </a:rPr>
              <a:t> detector </a:t>
            </a:r>
            <a:r>
              <a:rPr lang="it-IT" b="1" dirty="0" err="1">
                <a:solidFill>
                  <a:srgbClr val="C00000"/>
                </a:solidFill>
                <a:latin typeface="ArialMT"/>
              </a:rPr>
              <a:t>experts</a:t>
            </a:r>
            <a:r>
              <a:rPr lang="it-IT" b="1" dirty="0">
                <a:solidFill>
                  <a:srgbClr val="C00000"/>
                </a:solidFill>
                <a:latin typeface="ArialMT"/>
              </a:rPr>
              <a:t> from </a:t>
            </a:r>
            <a:r>
              <a:rPr lang="it-IT" b="1" dirty="0" err="1">
                <a:solidFill>
                  <a:srgbClr val="C00000"/>
                </a:solidFill>
                <a:latin typeface="ArialMT"/>
              </a:rPr>
              <a:t>different</a:t>
            </a:r>
            <a:r>
              <a:rPr lang="it-IT" b="1" dirty="0">
                <a:solidFill>
                  <a:srgbClr val="C00000"/>
                </a:solidFill>
                <a:latin typeface="ArialMT"/>
              </a:rPr>
              <a:t> communities </a:t>
            </a:r>
            <a:r>
              <a:rPr lang="it-IT" b="1" dirty="0" err="1">
                <a:solidFill>
                  <a:srgbClr val="C00000"/>
                </a:solidFill>
                <a:latin typeface="ArialMT"/>
              </a:rPr>
              <a:t>could</a:t>
            </a:r>
            <a:r>
              <a:rPr lang="it-IT" b="1" dirty="0">
                <a:solidFill>
                  <a:srgbClr val="C00000"/>
                </a:solidFill>
                <a:latin typeface="ArialMT"/>
              </a:rPr>
              <a:t> share knowledge and tools.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835719B-BCB7-5A07-885A-90DE42077B73}"/>
              </a:ext>
            </a:extLst>
          </p:cNvPr>
          <p:cNvSpPr txBox="1"/>
          <p:nvPr/>
        </p:nvSpPr>
        <p:spPr>
          <a:xfrm>
            <a:off x="260332" y="1973739"/>
            <a:ext cx="49685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>
                <a:solidFill>
                  <a:srgbClr val="1B416F"/>
                </a:solidFill>
                <a:latin typeface="ArialMT"/>
              </a:rPr>
              <a:t>It</a:t>
            </a:r>
            <a:r>
              <a:rPr lang="it-IT" dirty="0">
                <a:solidFill>
                  <a:srgbClr val="1B416F"/>
                </a:solidFill>
                <a:latin typeface="ArialMT"/>
              </a:rPr>
              <a:t> </a:t>
            </a:r>
            <a:r>
              <a:rPr lang="it-IT" dirty="0" err="1">
                <a:solidFill>
                  <a:srgbClr val="1B416F"/>
                </a:solidFill>
                <a:latin typeface="ArialMT"/>
              </a:rPr>
              <a:t>brings</a:t>
            </a:r>
            <a:r>
              <a:rPr lang="it-IT" dirty="0">
                <a:solidFill>
                  <a:srgbClr val="1B416F"/>
                </a:solidFill>
                <a:latin typeface="ArialMT"/>
              </a:rPr>
              <a:t> </a:t>
            </a:r>
            <a:r>
              <a:rPr lang="it-IT" dirty="0" err="1">
                <a:solidFill>
                  <a:srgbClr val="1B416F"/>
                </a:solidFill>
                <a:latin typeface="ArialMT"/>
              </a:rPr>
              <a:t>together</a:t>
            </a:r>
            <a:r>
              <a:rPr lang="it-IT" dirty="0">
                <a:solidFill>
                  <a:srgbClr val="1B416F"/>
                </a:solidFill>
                <a:latin typeface="ArialMT"/>
              </a:rPr>
              <a:t> </a:t>
            </a:r>
            <a:r>
              <a:rPr lang="it-IT" dirty="0" err="1">
                <a:solidFill>
                  <a:srgbClr val="1B416F"/>
                </a:solidFill>
                <a:latin typeface="ArialMT"/>
              </a:rPr>
              <a:t>experts</a:t>
            </a:r>
            <a:r>
              <a:rPr lang="it-IT" dirty="0">
                <a:solidFill>
                  <a:srgbClr val="1B416F"/>
                </a:solidFill>
                <a:latin typeface="ArialMT"/>
              </a:rPr>
              <a:t> in: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>
                <a:latin typeface="ArialMT"/>
              </a:rPr>
              <a:t>Micro-Patter </a:t>
            </a:r>
            <a:r>
              <a:rPr lang="it-IT" dirty="0" err="1">
                <a:latin typeface="ArialMT"/>
              </a:rPr>
              <a:t>Gasesous</a:t>
            </a:r>
            <a:r>
              <a:rPr lang="it-IT" dirty="0">
                <a:latin typeface="ArialMT"/>
              </a:rPr>
              <a:t> Detector (</a:t>
            </a:r>
            <a:r>
              <a:rPr lang="it-IT" dirty="0" err="1">
                <a:latin typeface="ArialMT"/>
              </a:rPr>
              <a:t>MPGDs</a:t>
            </a:r>
            <a:r>
              <a:rPr lang="it-IT" dirty="0">
                <a:latin typeface="ArialMT"/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>
                <a:latin typeface="ArialMT"/>
              </a:rPr>
              <a:t>Resistive Plate Chambers (</a:t>
            </a:r>
            <a:r>
              <a:rPr lang="it-IT" dirty="0" err="1">
                <a:latin typeface="ArialMT"/>
              </a:rPr>
              <a:t>RPCs</a:t>
            </a:r>
            <a:r>
              <a:rPr lang="it-IT" dirty="0">
                <a:latin typeface="ArialMT"/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>
                <a:latin typeface="ArialMT"/>
              </a:rPr>
              <a:t>Time </a:t>
            </a:r>
            <a:r>
              <a:rPr lang="it-IT" dirty="0" err="1">
                <a:latin typeface="ArialMT"/>
              </a:rPr>
              <a:t>Projection</a:t>
            </a:r>
            <a:r>
              <a:rPr lang="it-IT" dirty="0">
                <a:latin typeface="ArialMT"/>
              </a:rPr>
              <a:t> Chambers (</a:t>
            </a:r>
            <a:r>
              <a:rPr lang="it-IT" dirty="0" err="1">
                <a:latin typeface="ArialMT"/>
              </a:rPr>
              <a:t>TPCs</a:t>
            </a:r>
            <a:r>
              <a:rPr lang="it-IT" dirty="0">
                <a:latin typeface="ArialMT"/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 err="1">
                <a:latin typeface="ArialMT"/>
              </a:rPr>
              <a:t>Wire</a:t>
            </a:r>
            <a:r>
              <a:rPr lang="it-IT" dirty="0">
                <a:latin typeface="ArialMT"/>
              </a:rPr>
              <a:t> Chambers, and so on...</a:t>
            </a:r>
          </a:p>
          <a:p>
            <a:r>
              <a:rPr lang="it-IT" b="1" dirty="0">
                <a:solidFill>
                  <a:srgbClr val="245794"/>
                </a:solidFill>
                <a:latin typeface="ArialMT"/>
              </a:rPr>
              <a:t>From </a:t>
            </a:r>
            <a:r>
              <a:rPr lang="it-IT" b="1" dirty="0" err="1">
                <a:solidFill>
                  <a:srgbClr val="245794"/>
                </a:solidFill>
                <a:latin typeface="ArialMT"/>
              </a:rPr>
              <a:t>accelerator</a:t>
            </a:r>
            <a:r>
              <a:rPr lang="it-IT" b="1" dirty="0">
                <a:solidFill>
                  <a:srgbClr val="245794"/>
                </a:solidFill>
                <a:latin typeface="ArialMT"/>
              </a:rPr>
              <a:t> </a:t>
            </a:r>
            <a:r>
              <a:rPr lang="it-IT" b="1" dirty="0" err="1">
                <a:solidFill>
                  <a:srgbClr val="245794"/>
                </a:solidFill>
                <a:latin typeface="ArialMT"/>
              </a:rPr>
              <a:t>experiments</a:t>
            </a:r>
            <a:r>
              <a:rPr lang="it-IT" b="1" dirty="0">
                <a:solidFill>
                  <a:srgbClr val="245794"/>
                </a:solidFill>
                <a:latin typeface="ArialMT"/>
              </a:rPr>
              <a:t> to </a:t>
            </a:r>
            <a:r>
              <a:rPr lang="it-IT" b="1" dirty="0" err="1">
                <a:solidFill>
                  <a:srgbClr val="245794"/>
                </a:solidFill>
                <a:latin typeface="ArialMT"/>
              </a:rPr>
              <a:t>cosmic</a:t>
            </a:r>
            <a:r>
              <a:rPr lang="it-IT" b="1" dirty="0">
                <a:solidFill>
                  <a:srgbClr val="245794"/>
                </a:solidFill>
                <a:latin typeface="ArialMT"/>
              </a:rPr>
              <a:t> rays </a:t>
            </a:r>
            <a:r>
              <a:rPr lang="it-IT" b="1" dirty="0" err="1">
                <a:solidFill>
                  <a:srgbClr val="245794"/>
                </a:solidFill>
                <a:latin typeface="ArialMT"/>
              </a:rPr>
              <a:t>experiments</a:t>
            </a:r>
            <a:r>
              <a:rPr lang="it-IT" b="1" dirty="0">
                <a:solidFill>
                  <a:srgbClr val="245794"/>
                </a:solidFill>
                <a:latin typeface="ArialMT"/>
              </a:rPr>
              <a:t>, and </a:t>
            </a:r>
            <a:r>
              <a:rPr lang="it-IT" b="1" dirty="0" err="1">
                <a:solidFill>
                  <a:srgbClr val="245794"/>
                </a:solidFill>
                <a:latin typeface="ArialMT"/>
              </a:rPr>
              <a:t>beyond</a:t>
            </a:r>
            <a:r>
              <a:rPr lang="it-IT" b="1" dirty="0">
                <a:solidFill>
                  <a:srgbClr val="245794"/>
                </a:solidFill>
                <a:latin typeface="ArialMT"/>
              </a:rPr>
              <a:t>. 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F65BD16-E538-CDB9-5CEB-8C9E1EE13A82}"/>
              </a:ext>
            </a:extLst>
          </p:cNvPr>
          <p:cNvSpPr txBox="1"/>
          <p:nvPr/>
        </p:nvSpPr>
        <p:spPr>
          <a:xfrm rot="1518545">
            <a:off x="58311" y="5851251"/>
            <a:ext cx="23822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>
                <a:solidFill>
                  <a:srgbClr val="C00000"/>
                </a:solidFill>
              </a:rPr>
              <a:t>«Preliminary» </a:t>
            </a:r>
            <a:r>
              <a:rPr lang="it-IT" sz="2000" b="1" dirty="0" err="1">
                <a:solidFill>
                  <a:srgbClr val="C00000"/>
                </a:solidFill>
              </a:rPr>
              <a:t>phase</a:t>
            </a:r>
            <a:endParaRPr lang="it-IT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389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917DC4-635A-2BD3-EDCA-F0B0D8C03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>
            <a:extLst>
              <a:ext uri="{FF2B5EF4-FFF2-40B4-BE49-F238E27FC236}">
                <a16:creationId xmlns:a16="http://schemas.microsoft.com/office/drawing/2014/main" id="{79F55DAB-3BDF-9937-AA11-69B938D65F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620688"/>
            <a:ext cx="8496300" cy="2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AutoShape 2" descr="Problem Detection in Agile – Rolling into Agile">
            <a:extLst>
              <a:ext uri="{FF2B5EF4-FFF2-40B4-BE49-F238E27FC236}">
                <a16:creationId xmlns:a16="http://schemas.microsoft.com/office/drawing/2014/main" id="{25D8DB2F-4932-795A-BDC3-EBDA5A8DD72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2" name="AutoShape 4" descr="Problem Detection in Agile – Rolling into Agile">
            <a:extLst>
              <a:ext uri="{FF2B5EF4-FFF2-40B4-BE49-F238E27FC236}">
                <a16:creationId xmlns:a16="http://schemas.microsoft.com/office/drawing/2014/main" id="{FC10A0AD-3AD0-CB56-892A-F2F2B72B67B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4" name="AutoShape 6" descr="Problem Detection in Agile – Rolling into Agile">
            <a:extLst>
              <a:ext uri="{FF2B5EF4-FFF2-40B4-BE49-F238E27FC236}">
                <a16:creationId xmlns:a16="http://schemas.microsoft.com/office/drawing/2014/main" id="{2B27B038-DF6E-5792-66DB-150A5EC487F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6" name="AutoShape 8" descr="Problem Detection in Agile – Rolling into Agile">
            <a:extLst>
              <a:ext uri="{FF2B5EF4-FFF2-40B4-BE49-F238E27FC236}">
                <a16:creationId xmlns:a16="http://schemas.microsoft.com/office/drawing/2014/main" id="{BFA347FA-5D59-E765-457B-5F45839382E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8" name="AutoShape 10" descr="Problem Detection in Agile – Rolling into Agile">
            <a:extLst>
              <a:ext uri="{FF2B5EF4-FFF2-40B4-BE49-F238E27FC236}">
                <a16:creationId xmlns:a16="http://schemas.microsoft.com/office/drawing/2014/main" id="{36A596BC-B9DC-F8AB-8631-9646DCF4F0D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0" name="AutoShape 12" descr="Problem Detection in Agile – Rolling into Agile">
            <a:extLst>
              <a:ext uri="{FF2B5EF4-FFF2-40B4-BE49-F238E27FC236}">
                <a16:creationId xmlns:a16="http://schemas.microsoft.com/office/drawing/2014/main" id="{F257FBBD-6B3D-C5F7-8B8D-7A945224D3E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3" name="AutoShape 15" descr="Problem Detection in Agile – Rolling into Agile">
            <a:extLst>
              <a:ext uri="{FF2B5EF4-FFF2-40B4-BE49-F238E27FC236}">
                <a16:creationId xmlns:a16="http://schemas.microsoft.com/office/drawing/2014/main" id="{05334BDA-9389-D8BC-DB95-3F37CA0EAE9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5" name="AutoShape 17" descr="Problem Detection in Agile – Rolling into Agile">
            <a:extLst>
              <a:ext uri="{FF2B5EF4-FFF2-40B4-BE49-F238E27FC236}">
                <a16:creationId xmlns:a16="http://schemas.microsoft.com/office/drawing/2014/main" id="{4EC32760-0C99-82B0-D0EE-2E4D5CCBA93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2" name="Titolo 11">
            <a:extLst>
              <a:ext uri="{FF2B5EF4-FFF2-40B4-BE49-F238E27FC236}">
                <a16:creationId xmlns:a16="http://schemas.microsoft.com/office/drawing/2014/main" id="{83CCB178-A29A-835D-1934-B23766E45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68" y="53752"/>
            <a:ext cx="8723312" cy="1143000"/>
          </a:xfrm>
        </p:spPr>
        <p:txBody>
          <a:bodyPr>
            <a:normAutofit fontScale="9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DRD1: a large and diversi</a:t>
            </a:r>
            <a:r>
              <a:rPr lang="it-IT" sz="4000" dirty="0" err="1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fied</a:t>
            </a:r>
            <a:r>
              <a:rPr lang="it-IT" sz="4000" dirty="0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community</a:t>
            </a:r>
            <a:b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it-IT" dirty="0"/>
          </a:p>
        </p:txBody>
      </p:sp>
      <p:grpSp>
        <p:nvGrpSpPr>
          <p:cNvPr id="17" name="9 Grupo">
            <a:extLst>
              <a:ext uri="{FF2B5EF4-FFF2-40B4-BE49-F238E27FC236}">
                <a16:creationId xmlns:a16="http://schemas.microsoft.com/office/drawing/2014/main" id="{AA8C59C0-9F28-9432-6A8D-7710A72D8464}"/>
              </a:ext>
            </a:extLst>
          </p:cNvPr>
          <p:cNvGrpSpPr/>
          <p:nvPr/>
        </p:nvGrpSpPr>
        <p:grpSpPr>
          <a:xfrm>
            <a:off x="260332" y="6505634"/>
            <a:ext cx="8704146" cy="307742"/>
            <a:chOff x="1923" y="6519738"/>
            <a:chExt cx="9088380" cy="279858"/>
          </a:xfrm>
        </p:grpSpPr>
        <p:sp>
          <p:nvSpPr>
            <p:cNvPr id="18" name="Text Box 14">
              <a:extLst>
                <a:ext uri="{FF2B5EF4-FFF2-40B4-BE49-F238E27FC236}">
                  <a16:creationId xmlns:a16="http://schemas.microsoft.com/office/drawing/2014/main" id="{6A0287B6-5BF8-22E6-D4C5-A2E730A774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84425" y="6525344"/>
              <a:ext cx="205878" cy="274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fld id="{206F41FC-E341-421B-B1FC-5412B2ACDC05}" type="slidenum">
                <a:rPr lang="en-US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pPr algn="ctr" eaLnBrk="1" hangingPunct="1"/>
                <a:t>5</a:t>
              </a:fld>
              <a:endParaRPr lang="en-US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19" name="Text Box 14">
              <a:extLst>
                <a:ext uri="{FF2B5EF4-FFF2-40B4-BE49-F238E27FC236}">
                  <a16:creationId xmlns:a16="http://schemas.microsoft.com/office/drawing/2014/main" id="{5FA752A8-36FD-E984-FE1D-E11C5E1FAB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3" y="6519738"/>
              <a:ext cx="1212403" cy="274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r>
                <a:rPr lang="en-US" dirty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Marcello Abbrescia </a:t>
              </a:r>
            </a:p>
          </p:txBody>
        </p:sp>
      </p:grpSp>
      <p:sp>
        <p:nvSpPr>
          <p:cNvPr id="20" name="Text Box 14">
            <a:extLst>
              <a:ext uri="{FF2B5EF4-FFF2-40B4-BE49-F238E27FC236}">
                <a16:creationId xmlns:a16="http://schemas.microsoft.com/office/drawing/2014/main" id="{26B758F1-8CB0-9A81-1707-A9737AF2D6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0464" y="6505599"/>
            <a:ext cx="217687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RPC 2026</a:t>
            </a: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231C525C-2098-7566-6765-F06AC4A7A2B6}"/>
              </a:ext>
            </a:extLst>
          </p:cNvPr>
          <p:cNvSpPr txBox="1">
            <a:spLocks/>
          </p:cNvSpPr>
          <p:nvPr/>
        </p:nvSpPr>
        <p:spPr>
          <a:xfrm>
            <a:off x="8615465" y="6512930"/>
            <a:ext cx="504056" cy="300446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" name="Content Placeholder 7" descr="A map of the world&#10;&#10;Description automatically generated">
            <a:extLst>
              <a:ext uri="{FF2B5EF4-FFF2-40B4-BE49-F238E27FC236}">
                <a16:creationId xmlns:a16="http://schemas.microsoft.com/office/drawing/2014/main" id="{FD4FC801-0602-025F-31E6-F4C7D362B6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8823" y="3266488"/>
            <a:ext cx="2341609" cy="1738333"/>
          </a:xfrm>
          <a:prstGeom prst="rect">
            <a:avLst/>
          </a:prstGeom>
        </p:spPr>
      </p:pic>
      <p:pic>
        <p:nvPicPr>
          <p:cNvPr id="6" name="Picture 22">
            <a:extLst>
              <a:ext uri="{FF2B5EF4-FFF2-40B4-BE49-F238E27FC236}">
                <a16:creationId xmlns:a16="http://schemas.microsoft.com/office/drawing/2014/main" id="{2F39994C-8AF3-E316-BB0F-34BF7BCA095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232" t="478" r="18363" b="3947"/>
          <a:stretch/>
        </p:blipFill>
        <p:spPr>
          <a:xfrm>
            <a:off x="6567730" y="4878526"/>
            <a:ext cx="1964710" cy="1737257"/>
          </a:xfrm>
          <a:prstGeom prst="rect">
            <a:avLst/>
          </a:prstGeom>
        </p:spPr>
      </p:pic>
      <p:pic>
        <p:nvPicPr>
          <p:cNvPr id="8" name="Image 19">
            <a:extLst>
              <a:ext uri="{FF2B5EF4-FFF2-40B4-BE49-F238E27FC236}">
                <a16:creationId xmlns:a16="http://schemas.microsoft.com/office/drawing/2014/main" id="{C41996A4-0E62-36B3-3EB4-F6125B1D64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7944" y="1110845"/>
            <a:ext cx="4937238" cy="2195452"/>
          </a:xfrm>
          <a:prstGeom prst="rect">
            <a:avLst/>
          </a:prstGeom>
        </p:spPr>
      </p:pic>
      <p:sp>
        <p:nvSpPr>
          <p:cNvPr id="10" name="TextBox 19">
            <a:extLst>
              <a:ext uri="{FF2B5EF4-FFF2-40B4-BE49-F238E27FC236}">
                <a16:creationId xmlns:a16="http://schemas.microsoft.com/office/drawing/2014/main" id="{D796D8BC-7B9E-5484-5334-FDA6D7B44C92}"/>
              </a:ext>
            </a:extLst>
          </p:cNvPr>
          <p:cNvSpPr txBox="1"/>
          <p:nvPr/>
        </p:nvSpPr>
        <p:spPr>
          <a:xfrm>
            <a:off x="4961090" y="1174325"/>
            <a:ext cx="3150946" cy="276999"/>
          </a:xfrm>
          <a:prstGeom prst="rect">
            <a:avLst/>
          </a:prstGeom>
          <a:solidFill>
            <a:srgbClr val="0066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ArialMT"/>
              </a:rPr>
              <a:t>DRD1 website: https://drd1.web.cern.ch </a:t>
            </a: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7232342A-7EFD-199A-BD49-233AF2AF4E46}"/>
              </a:ext>
            </a:extLst>
          </p:cNvPr>
          <p:cNvSpPr txBox="1"/>
          <p:nvPr/>
        </p:nvSpPr>
        <p:spPr>
          <a:xfrm>
            <a:off x="179512" y="908720"/>
            <a:ext cx="3897807" cy="16106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latin typeface="Arial"/>
              </a:rPr>
              <a:t>133 Institutes (DRD1 MoU Annexes 1 &amp; 2)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b="1" dirty="0">
                <a:latin typeface="Arial"/>
              </a:rPr>
              <a:t>More than 30 Countries,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latin typeface="Arial"/>
              </a:rPr>
              <a:t>More than 700 members</a:t>
            </a:r>
            <a:endParaRPr lang="en-US" dirty="0">
              <a:latin typeface="Arial"/>
            </a:endParaRPr>
          </a:p>
        </p:txBody>
      </p:sp>
      <p:pic>
        <p:nvPicPr>
          <p:cNvPr id="23" name="Image 25">
            <a:extLst>
              <a:ext uri="{FF2B5EF4-FFF2-40B4-BE49-F238E27FC236}">
                <a16:creationId xmlns:a16="http://schemas.microsoft.com/office/drawing/2014/main" id="{041EE2E4-06F1-0C5B-F60E-8DA2FAE0F1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9152" y="3356992"/>
            <a:ext cx="4600960" cy="3009750"/>
          </a:xfrm>
          <a:prstGeom prst="rect">
            <a:avLst/>
          </a:prstGeom>
        </p:spPr>
      </p:pic>
      <p:sp>
        <p:nvSpPr>
          <p:cNvPr id="25" name="TextBox 19">
            <a:extLst>
              <a:ext uri="{FF2B5EF4-FFF2-40B4-BE49-F238E27FC236}">
                <a16:creationId xmlns:a16="http://schemas.microsoft.com/office/drawing/2014/main" id="{62D623E1-57B4-7E76-03F5-6480599C5AE2}"/>
              </a:ext>
            </a:extLst>
          </p:cNvPr>
          <p:cNvSpPr txBox="1"/>
          <p:nvPr/>
        </p:nvSpPr>
        <p:spPr>
          <a:xfrm>
            <a:off x="1584325" y="3187133"/>
            <a:ext cx="3150946" cy="461665"/>
          </a:xfrm>
          <a:prstGeom prst="rect">
            <a:avLst/>
          </a:prstGeom>
          <a:solidFill>
            <a:srgbClr val="0066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ArialMT"/>
              </a:rPr>
              <a:t>https://indico.cern.ch/category/17841/</a:t>
            </a:r>
            <a:br>
              <a:rPr lang="en-US" sz="1200" b="1" dirty="0">
                <a:solidFill>
                  <a:schemeClr val="bg1"/>
                </a:solidFill>
                <a:latin typeface="ArialMT"/>
              </a:rPr>
            </a:br>
            <a:r>
              <a:rPr lang="en-US" sz="1200" b="1" dirty="0">
                <a:solidFill>
                  <a:schemeClr val="bg1"/>
                </a:solidFill>
                <a:latin typeface="ArialMT"/>
              </a:rPr>
              <a:t>https://indico.cern.ch/category/17385/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54B45751-611C-29FE-2C7A-D1E8E6CC858E}"/>
              </a:ext>
            </a:extLst>
          </p:cNvPr>
          <p:cNvSpPr txBox="1"/>
          <p:nvPr/>
        </p:nvSpPr>
        <p:spPr>
          <a:xfrm>
            <a:off x="3983" y="4085606"/>
            <a:ext cx="161568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DRD1 Collaboration Meetings in 2024 – 2026: </a:t>
            </a:r>
            <a:br>
              <a:rPr lang="en-GB" sz="1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6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16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 WG and WP DRD1 Scientific</a:t>
            </a:r>
          </a:p>
          <a:p>
            <a:pPr algn="ctr"/>
            <a:r>
              <a:rPr lang="en-GB" sz="16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Activities  :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137E44FC-9AEA-DCB8-EE3C-990C83361B07}"/>
              </a:ext>
            </a:extLst>
          </p:cNvPr>
          <p:cNvSpPr txBox="1"/>
          <p:nvPr/>
        </p:nvSpPr>
        <p:spPr>
          <a:xfrm>
            <a:off x="7218890" y="3054152"/>
            <a:ext cx="665478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900" dirty="0"/>
              <a:t>(in 2023)</a:t>
            </a:r>
          </a:p>
        </p:txBody>
      </p:sp>
    </p:spTree>
    <p:extLst>
      <p:ext uri="{BB962C8B-B14F-4D97-AF65-F5344CB8AC3E}">
        <p14:creationId xmlns:p14="http://schemas.microsoft.com/office/powerpoint/2010/main" val="738592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60D3EA-9F59-84FE-FF3D-430DD513D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>
            <a:extLst>
              <a:ext uri="{FF2B5EF4-FFF2-40B4-BE49-F238E27FC236}">
                <a16:creationId xmlns:a16="http://schemas.microsoft.com/office/drawing/2014/main" id="{44313E72-5DD9-02FB-A3CA-A58E12FA0D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620688"/>
            <a:ext cx="8496300" cy="2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AutoShape 2" descr="Problem Detection in Agile – Rolling into Agile">
            <a:extLst>
              <a:ext uri="{FF2B5EF4-FFF2-40B4-BE49-F238E27FC236}">
                <a16:creationId xmlns:a16="http://schemas.microsoft.com/office/drawing/2014/main" id="{D4FD2250-9AD7-2999-61CF-805999B5F1C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2" name="AutoShape 4" descr="Problem Detection in Agile – Rolling into Agile">
            <a:extLst>
              <a:ext uri="{FF2B5EF4-FFF2-40B4-BE49-F238E27FC236}">
                <a16:creationId xmlns:a16="http://schemas.microsoft.com/office/drawing/2014/main" id="{23538847-7844-1BF5-4BF1-6AFDB9C1B7B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4" name="AutoShape 6" descr="Problem Detection in Agile – Rolling into Agile">
            <a:extLst>
              <a:ext uri="{FF2B5EF4-FFF2-40B4-BE49-F238E27FC236}">
                <a16:creationId xmlns:a16="http://schemas.microsoft.com/office/drawing/2014/main" id="{2173452F-E9DD-CD5B-3238-2979D406193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6" name="AutoShape 8" descr="Problem Detection in Agile – Rolling into Agile">
            <a:extLst>
              <a:ext uri="{FF2B5EF4-FFF2-40B4-BE49-F238E27FC236}">
                <a16:creationId xmlns:a16="http://schemas.microsoft.com/office/drawing/2014/main" id="{1EE6452D-B327-30A8-E0C7-B8CE47F94EF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8" name="AutoShape 10" descr="Problem Detection in Agile – Rolling into Agile">
            <a:extLst>
              <a:ext uri="{FF2B5EF4-FFF2-40B4-BE49-F238E27FC236}">
                <a16:creationId xmlns:a16="http://schemas.microsoft.com/office/drawing/2014/main" id="{FCEA0E40-EC4B-7500-9979-8107BC1B450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0" name="AutoShape 12" descr="Problem Detection in Agile – Rolling into Agile">
            <a:extLst>
              <a:ext uri="{FF2B5EF4-FFF2-40B4-BE49-F238E27FC236}">
                <a16:creationId xmlns:a16="http://schemas.microsoft.com/office/drawing/2014/main" id="{AF460930-4561-FD91-2512-2547069342E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3" name="AutoShape 15" descr="Problem Detection in Agile – Rolling into Agile">
            <a:extLst>
              <a:ext uri="{FF2B5EF4-FFF2-40B4-BE49-F238E27FC236}">
                <a16:creationId xmlns:a16="http://schemas.microsoft.com/office/drawing/2014/main" id="{16A56B72-1005-1138-FEF7-029BC2C822B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5" name="AutoShape 17" descr="Problem Detection in Agile – Rolling into Agile">
            <a:extLst>
              <a:ext uri="{FF2B5EF4-FFF2-40B4-BE49-F238E27FC236}">
                <a16:creationId xmlns:a16="http://schemas.microsoft.com/office/drawing/2014/main" id="{15A40852-B095-1804-8874-568E06DB115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2" name="Titolo 11">
            <a:extLst>
              <a:ext uri="{FF2B5EF4-FFF2-40B4-BE49-F238E27FC236}">
                <a16:creationId xmlns:a16="http://schemas.microsoft.com/office/drawing/2014/main" id="{8155ECC2-9F1E-A877-A2DE-26DA2CB08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 fontScale="9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it-IT" sz="4000" dirty="0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DRD1 </a:t>
            </a:r>
            <a:r>
              <a:rPr lang="it-IT" sz="4000" dirty="0" err="1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scientific</a:t>
            </a:r>
            <a:r>
              <a:rPr lang="it-IT" sz="4000" dirty="0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it-IT" sz="4000" dirty="0" err="1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organization</a:t>
            </a:r>
            <a:b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it-IT" dirty="0"/>
          </a:p>
        </p:txBody>
      </p:sp>
      <p:grpSp>
        <p:nvGrpSpPr>
          <p:cNvPr id="17" name="9 Grupo">
            <a:extLst>
              <a:ext uri="{FF2B5EF4-FFF2-40B4-BE49-F238E27FC236}">
                <a16:creationId xmlns:a16="http://schemas.microsoft.com/office/drawing/2014/main" id="{D5201755-8A6F-9F84-50B5-108438443817}"/>
              </a:ext>
            </a:extLst>
          </p:cNvPr>
          <p:cNvGrpSpPr/>
          <p:nvPr/>
        </p:nvGrpSpPr>
        <p:grpSpPr>
          <a:xfrm>
            <a:off x="260332" y="6505634"/>
            <a:ext cx="8704146" cy="307742"/>
            <a:chOff x="1923" y="6519738"/>
            <a:chExt cx="9088380" cy="279858"/>
          </a:xfrm>
        </p:grpSpPr>
        <p:sp>
          <p:nvSpPr>
            <p:cNvPr id="18" name="Text Box 14">
              <a:extLst>
                <a:ext uri="{FF2B5EF4-FFF2-40B4-BE49-F238E27FC236}">
                  <a16:creationId xmlns:a16="http://schemas.microsoft.com/office/drawing/2014/main" id="{0FD2D171-1CA9-91F5-0754-ACCED87F85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84425" y="6525344"/>
              <a:ext cx="205878" cy="274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fld id="{206F41FC-E341-421B-B1FC-5412B2ACDC05}" type="slidenum">
                <a:rPr lang="en-US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pPr algn="ctr" eaLnBrk="1" hangingPunct="1"/>
                <a:t>6</a:t>
              </a:fld>
              <a:endParaRPr lang="en-US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19" name="Text Box 14">
              <a:extLst>
                <a:ext uri="{FF2B5EF4-FFF2-40B4-BE49-F238E27FC236}">
                  <a16:creationId xmlns:a16="http://schemas.microsoft.com/office/drawing/2014/main" id="{7CAAC6C9-4AD0-CB2D-DBC1-E3F5E6F81D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3" y="6519738"/>
              <a:ext cx="1212403" cy="274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r>
                <a:rPr lang="en-US" dirty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Marcello Abbrescia </a:t>
              </a:r>
            </a:p>
          </p:txBody>
        </p:sp>
      </p:grpSp>
      <p:sp>
        <p:nvSpPr>
          <p:cNvPr id="20" name="Text Box 14">
            <a:extLst>
              <a:ext uri="{FF2B5EF4-FFF2-40B4-BE49-F238E27FC236}">
                <a16:creationId xmlns:a16="http://schemas.microsoft.com/office/drawing/2014/main" id="{FFF132AC-2924-674B-6659-68A9F4C408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0464" y="6505599"/>
            <a:ext cx="217687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RPC 2026</a:t>
            </a: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EF31EE6E-27C4-8148-4668-CA90887F1596}"/>
              </a:ext>
            </a:extLst>
          </p:cNvPr>
          <p:cNvSpPr txBox="1">
            <a:spLocks/>
          </p:cNvSpPr>
          <p:nvPr/>
        </p:nvSpPr>
        <p:spPr>
          <a:xfrm>
            <a:off x="8615465" y="6512930"/>
            <a:ext cx="504056" cy="300446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5B3E55E-E659-7F30-0F06-50A3503C01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075522"/>
            <a:ext cx="8687290" cy="5305806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8D700A6D-B7ED-E0DB-F2D6-AF868061029E}"/>
              </a:ext>
            </a:extLst>
          </p:cNvPr>
          <p:cNvSpPr txBox="1"/>
          <p:nvPr/>
        </p:nvSpPr>
        <p:spPr>
          <a:xfrm rot="3126575">
            <a:off x="6844347" y="2283746"/>
            <a:ext cx="26196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>
                <a:solidFill>
                  <a:srgbClr val="C00000"/>
                </a:solidFill>
              </a:rPr>
              <a:t>Working Groups (</a:t>
            </a:r>
            <a:r>
              <a:rPr lang="it-IT" sz="2000" b="1" dirty="0" err="1">
                <a:solidFill>
                  <a:srgbClr val="C00000"/>
                </a:solidFill>
              </a:rPr>
              <a:t>WGs</a:t>
            </a:r>
            <a:r>
              <a:rPr lang="it-IT" sz="2000" b="1" dirty="0">
                <a:solidFill>
                  <a:srgbClr val="C00000"/>
                </a:solidFill>
              </a:rPr>
              <a:t>)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A987383-8C80-602C-3CEC-AFED6085BF05}"/>
              </a:ext>
            </a:extLst>
          </p:cNvPr>
          <p:cNvSpPr txBox="1"/>
          <p:nvPr/>
        </p:nvSpPr>
        <p:spPr>
          <a:xfrm rot="18714059">
            <a:off x="-130454" y="1387151"/>
            <a:ext cx="23055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>
                <a:solidFill>
                  <a:srgbClr val="C00000"/>
                </a:solidFill>
              </a:rPr>
              <a:t>ECFA </a:t>
            </a:r>
            <a:r>
              <a:rPr lang="it-IT" sz="2000" b="1" dirty="0" err="1">
                <a:solidFill>
                  <a:srgbClr val="C00000"/>
                </a:solidFill>
              </a:rPr>
              <a:t>Scientfic</a:t>
            </a:r>
            <a:r>
              <a:rPr lang="it-IT" sz="2000" b="1" dirty="0">
                <a:solidFill>
                  <a:srgbClr val="C00000"/>
                </a:solidFill>
              </a:rPr>
              <a:t> Goals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4EFA568-6D96-6C8E-1659-BD8B2B2FF08A}"/>
              </a:ext>
            </a:extLst>
          </p:cNvPr>
          <p:cNvSpPr txBox="1"/>
          <p:nvPr/>
        </p:nvSpPr>
        <p:spPr>
          <a:xfrm>
            <a:off x="2483768" y="2582286"/>
            <a:ext cx="158417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C00000"/>
                </a:solidFill>
              </a:rPr>
              <a:t>Working Packages </a:t>
            </a:r>
          </a:p>
        </p:txBody>
      </p:sp>
    </p:spTree>
    <p:extLst>
      <p:ext uri="{BB962C8B-B14F-4D97-AF65-F5344CB8AC3E}">
        <p14:creationId xmlns:p14="http://schemas.microsoft.com/office/powerpoint/2010/main" val="1791795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174122-ABC6-BF5A-450A-22E97B4AF2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>
            <a:extLst>
              <a:ext uri="{FF2B5EF4-FFF2-40B4-BE49-F238E27FC236}">
                <a16:creationId xmlns:a16="http://schemas.microsoft.com/office/drawing/2014/main" id="{8A664A85-FE43-140E-C4DB-DEAF4F05E2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620688"/>
            <a:ext cx="8496300" cy="2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AutoShape 2" descr="Problem Detection in Agile – Rolling into Agile">
            <a:extLst>
              <a:ext uri="{FF2B5EF4-FFF2-40B4-BE49-F238E27FC236}">
                <a16:creationId xmlns:a16="http://schemas.microsoft.com/office/drawing/2014/main" id="{BF993CC5-4276-09E1-C4F6-D39954A3DCC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2" name="AutoShape 4" descr="Problem Detection in Agile – Rolling into Agile">
            <a:extLst>
              <a:ext uri="{FF2B5EF4-FFF2-40B4-BE49-F238E27FC236}">
                <a16:creationId xmlns:a16="http://schemas.microsoft.com/office/drawing/2014/main" id="{DB556243-F897-76DC-277F-498121D3C6A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4" name="AutoShape 6" descr="Problem Detection in Agile – Rolling into Agile">
            <a:extLst>
              <a:ext uri="{FF2B5EF4-FFF2-40B4-BE49-F238E27FC236}">
                <a16:creationId xmlns:a16="http://schemas.microsoft.com/office/drawing/2014/main" id="{09935A54-A2C5-640D-17E5-3BC87EA3B9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6" name="AutoShape 8" descr="Problem Detection in Agile – Rolling into Agile">
            <a:extLst>
              <a:ext uri="{FF2B5EF4-FFF2-40B4-BE49-F238E27FC236}">
                <a16:creationId xmlns:a16="http://schemas.microsoft.com/office/drawing/2014/main" id="{8F30E4C8-17B2-87FD-4C83-3FAF12345D3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8" name="AutoShape 10" descr="Problem Detection in Agile – Rolling into Agile">
            <a:extLst>
              <a:ext uri="{FF2B5EF4-FFF2-40B4-BE49-F238E27FC236}">
                <a16:creationId xmlns:a16="http://schemas.microsoft.com/office/drawing/2014/main" id="{2279D777-7EB5-2146-30EF-8917B0408EF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0" name="AutoShape 12" descr="Problem Detection in Agile – Rolling into Agile">
            <a:extLst>
              <a:ext uri="{FF2B5EF4-FFF2-40B4-BE49-F238E27FC236}">
                <a16:creationId xmlns:a16="http://schemas.microsoft.com/office/drawing/2014/main" id="{284BEF51-F753-79F9-3BEF-4A871CBE2FB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3" name="AutoShape 15" descr="Problem Detection in Agile – Rolling into Agile">
            <a:extLst>
              <a:ext uri="{FF2B5EF4-FFF2-40B4-BE49-F238E27FC236}">
                <a16:creationId xmlns:a16="http://schemas.microsoft.com/office/drawing/2014/main" id="{39C5E66D-8F72-D7D5-0CCE-1AEE6FEEDA6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5" name="AutoShape 17" descr="Problem Detection in Agile – Rolling into Agile">
            <a:extLst>
              <a:ext uri="{FF2B5EF4-FFF2-40B4-BE49-F238E27FC236}">
                <a16:creationId xmlns:a16="http://schemas.microsoft.com/office/drawing/2014/main" id="{CD2DBBE6-379F-CA47-10DE-EE8A7630BD0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2" name="Titolo 11">
            <a:extLst>
              <a:ext uri="{FF2B5EF4-FFF2-40B4-BE49-F238E27FC236}">
                <a16:creationId xmlns:a16="http://schemas.microsoft.com/office/drawing/2014/main" id="{7C97AECD-E8BD-2EDA-B1A8-C97DBCF95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 fontScale="9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Strate</a:t>
            </a:r>
            <a:r>
              <a:rPr lang="it-IT" sz="4000" dirty="0" err="1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gic</a:t>
            </a:r>
            <a:r>
              <a:rPr lang="it-IT" sz="4000" dirty="0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R&amp;D=Work Packages</a:t>
            </a:r>
            <a:b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it-IT" dirty="0"/>
          </a:p>
        </p:txBody>
      </p:sp>
      <p:grpSp>
        <p:nvGrpSpPr>
          <p:cNvPr id="17" name="9 Grupo">
            <a:extLst>
              <a:ext uri="{FF2B5EF4-FFF2-40B4-BE49-F238E27FC236}">
                <a16:creationId xmlns:a16="http://schemas.microsoft.com/office/drawing/2014/main" id="{B66AFD21-DBF3-F2F6-CBE5-E8779E09D485}"/>
              </a:ext>
            </a:extLst>
          </p:cNvPr>
          <p:cNvGrpSpPr/>
          <p:nvPr/>
        </p:nvGrpSpPr>
        <p:grpSpPr>
          <a:xfrm>
            <a:off x="260332" y="6505634"/>
            <a:ext cx="8704146" cy="307742"/>
            <a:chOff x="1923" y="6519738"/>
            <a:chExt cx="9088380" cy="279858"/>
          </a:xfrm>
        </p:grpSpPr>
        <p:sp>
          <p:nvSpPr>
            <p:cNvPr id="18" name="Text Box 14">
              <a:extLst>
                <a:ext uri="{FF2B5EF4-FFF2-40B4-BE49-F238E27FC236}">
                  <a16:creationId xmlns:a16="http://schemas.microsoft.com/office/drawing/2014/main" id="{6B66D54E-974E-79BC-4BBE-5D4A605B0B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84425" y="6525344"/>
              <a:ext cx="205878" cy="274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fld id="{206F41FC-E341-421B-B1FC-5412B2ACDC05}" type="slidenum">
                <a:rPr lang="en-US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pPr algn="ctr" eaLnBrk="1" hangingPunct="1"/>
                <a:t>7</a:t>
              </a:fld>
              <a:endParaRPr lang="en-US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19" name="Text Box 14">
              <a:extLst>
                <a:ext uri="{FF2B5EF4-FFF2-40B4-BE49-F238E27FC236}">
                  <a16:creationId xmlns:a16="http://schemas.microsoft.com/office/drawing/2014/main" id="{3E35D8DF-EE48-8DD2-4235-0DBE332655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3" y="6519738"/>
              <a:ext cx="1212403" cy="274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r>
                <a:rPr lang="en-US" dirty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Marcello Abbrescia </a:t>
              </a:r>
            </a:p>
          </p:txBody>
        </p:sp>
      </p:grpSp>
      <p:sp>
        <p:nvSpPr>
          <p:cNvPr id="20" name="Text Box 14">
            <a:extLst>
              <a:ext uri="{FF2B5EF4-FFF2-40B4-BE49-F238E27FC236}">
                <a16:creationId xmlns:a16="http://schemas.microsoft.com/office/drawing/2014/main" id="{789A8E77-F02D-F6DD-EF6C-7C149B348D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0464" y="6505599"/>
            <a:ext cx="217687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RPC 2026</a:t>
            </a: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28C7B6DE-80F2-63C1-D27C-E089DD86D0D8}"/>
              </a:ext>
            </a:extLst>
          </p:cNvPr>
          <p:cNvSpPr txBox="1">
            <a:spLocks/>
          </p:cNvSpPr>
          <p:nvPr/>
        </p:nvSpPr>
        <p:spPr>
          <a:xfrm>
            <a:off x="8615465" y="6512930"/>
            <a:ext cx="504056" cy="300446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7AB45FDE-4060-690B-2172-43AADC1F57D4}"/>
              </a:ext>
            </a:extLst>
          </p:cNvPr>
          <p:cNvSpPr txBox="1"/>
          <p:nvPr/>
        </p:nvSpPr>
        <p:spPr>
          <a:xfrm>
            <a:off x="369591" y="836712"/>
            <a:ext cx="849630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700" b="1" i="0" u="none" strike="noStrike" baseline="0" dirty="0">
                <a:solidFill>
                  <a:srgbClr val="002060"/>
                </a:solidFill>
                <a:latin typeface="Arial-BoldMT"/>
              </a:rPr>
              <a:t>Group together institutes research interests </a:t>
            </a:r>
            <a:r>
              <a:rPr lang="en-US" sz="1700" b="0" i="0" u="none" strike="noStrike" baseline="0" dirty="0">
                <a:solidFill>
                  <a:srgbClr val="002060"/>
                </a:solidFill>
                <a:latin typeface="ArialMT"/>
              </a:rPr>
              <a:t>around </a:t>
            </a:r>
            <a:r>
              <a:rPr lang="en-US" sz="1700" b="1" i="0" u="none" strike="noStrike" baseline="0" dirty="0">
                <a:solidFill>
                  <a:srgbClr val="002060"/>
                </a:solidFill>
                <a:latin typeface="Arial-BoldMT"/>
              </a:rPr>
              <a:t>Applications </a:t>
            </a:r>
            <a:r>
              <a:rPr lang="en-US" sz="1700" b="0" i="0" u="none" strike="noStrike" baseline="0" dirty="0">
                <a:solidFill>
                  <a:srgbClr val="002060"/>
                </a:solidFill>
                <a:latin typeface="ArialMT"/>
              </a:rPr>
              <a:t>with a focus on a</a:t>
            </a:r>
          </a:p>
          <a:p>
            <a:pPr algn="l"/>
            <a:r>
              <a:rPr lang="en-US" sz="1700" b="1" i="0" u="none" strike="noStrike" baseline="0" dirty="0">
                <a:solidFill>
                  <a:srgbClr val="002060"/>
                </a:solidFill>
                <a:latin typeface="Arial-BoldMT"/>
              </a:rPr>
              <a:t>specific task(s) </a:t>
            </a:r>
            <a:r>
              <a:rPr lang="en-US" sz="1700" b="0" i="0" u="none" strike="noStrike" baseline="0" dirty="0">
                <a:solidFill>
                  <a:srgbClr val="002060"/>
                </a:solidFill>
                <a:latin typeface="ArialMT"/>
              </a:rPr>
              <a:t>devoted to a specific challenge (Detector R&amp;D theme ), typically related to specific </a:t>
            </a:r>
            <a:r>
              <a:rPr lang="en-US" sz="1700" b="1" i="0" u="none" strike="noStrike" baseline="0" dirty="0">
                <a:solidFill>
                  <a:srgbClr val="002060"/>
                </a:solidFill>
                <a:latin typeface="Arial-BoldMT"/>
              </a:rPr>
              <a:t>Detector Technologies </a:t>
            </a:r>
            <a:r>
              <a:rPr lang="en-US" sz="1700" b="0" i="0" u="none" strike="noStrike" baseline="0" dirty="0">
                <a:solidFill>
                  <a:srgbClr val="002060"/>
                </a:solidFill>
                <a:latin typeface="ArialMT"/>
              </a:rPr>
              <a:t>and to the development of </a:t>
            </a:r>
            <a:r>
              <a:rPr lang="en-US" sz="1700" b="1" i="0" u="none" strike="noStrike" baseline="0" dirty="0">
                <a:solidFill>
                  <a:srgbClr val="002060"/>
                </a:solidFill>
                <a:latin typeface="Arial-BoldMT"/>
              </a:rPr>
              <a:t>specific tool or infrastructure</a:t>
            </a:r>
            <a:endParaRPr lang="it-IT" dirty="0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ABAAD665-38CA-7934-0B02-EB3D85AEB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1213" y="1975485"/>
            <a:ext cx="6890091" cy="3435043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17A692F0-3963-0EE9-7575-A29946C20050}"/>
              </a:ext>
            </a:extLst>
          </p:cNvPr>
          <p:cNvSpPr txBox="1"/>
          <p:nvPr/>
        </p:nvSpPr>
        <p:spPr>
          <a:xfrm>
            <a:off x="107504" y="5301208"/>
            <a:ext cx="902493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000" b="0" i="0" u="none" strike="noStrike" baseline="0" dirty="0">
                <a:latin typeface="ArialMT"/>
              </a:rPr>
              <a:t>Most WPs are </a:t>
            </a:r>
            <a:r>
              <a:rPr lang="en-US" sz="2000" b="1" i="0" u="none" strike="noStrike" baseline="0" dirty="0">
                <a:solidFill>
                  <a:srgbClr val="C00000"/>
                </a:solidFill>
                <a:latin typeface="ArialMT"/>
              </a:rPr>
              <a:t>ready for endorsement or preparing for endorsement:</a:t>
            </a:r>
            <a:r>
              <a:rPr lang="en-US" sz="2000" b="0" i="0" u="none" strike="noStrike" baseline="0" dirty="0">
                <a:latin typeface="ArialMT"/>
              </a:rPr>
              <a:t> interested institutes are drafting documents with detailed information about milestones, deliverables over the years and available/needed resources for the R&amp;D </a:t>
            </a:r>
            <a:r>
              <a:rPr lang="it-IT" sz="2000" b="0" i="0" u="none" strike="noStrike" baseline="0" dirty="0" err="1">
                <a:latin typeface="ArialMT"/>
              </a:rPr>
              <a:t>program</a:t>
            </a:r>
            <a:r>
              <a:rPr lang="it-IT" sz="2000" b="0" i="0" u="none" strike="noStrike" baseline="0" dirty="0">
                <a:latin typeface="ArialMT"/>
              </a:rPr>
              <a:t> </a:t>
            </a:r>
            <a:r>
              <a:rPr lang="it-IT" sz="2000" b="0" i="0" u="none" strike="noStrike" baseline="0" dirty="0" err="1">
                <a:latin typeface="ArialMT"/>
              </a:rPr>
              <a:t>accomplishment</a:t>
            </a:r>
            <a:r>
              <a:rPr lang="it-IT" sz="2000" b="0" i="0" u="none" strike="noStrike" baseline="0" dirty="0">
                <a:latin typeface="ArialMT"/>
              </a:rPr>
              <a:t>.</a:t>
            </a:r>
            <a:endParaRPr lang="it-IT" sz="2000" dirty="0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0A5C532D-B49F-DDF2-048D-51E029C9C45D}"/>
              </a:ext>
            </a:extLst>
          </p:cNvPr>
          <p:cNvSpPr/>
          <p:nvPr/>
        </p:nvSpPr>
        <p:spPr>
          <a:xfrm>
            <a:off x="1907704" y="4798620"/>
            <a:ext cx="2429318" cy="5292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AFA3547-475F-BB83-F41A-060F53EECE8A}"/>
              </a:ext>
            </a:extLst>
          </p:cNvPr>
          <p:cNvSpPr txBox="1"/>
          <p:nvPr/>
        </p:nvSpPr>
        <p:spPr>
          <a:xfrm rot="1114475">
            <a:off x="249930" y="4054757"/>
            <a:ext cx="4750211" cy="40011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it-IT" sz="2000" b="1" dirty="0" err="1">
                <a:solidFill>
                  <a:srgbClr val="C00000"/>
                </a:solidFill>
                <a:latin typeface="ArialMT"/>
              </a:rPr>
              <a:t>WPs</a:t>
            </a:r>
            <a:r>
              <a:rPr lang="it-IT" sz="2000" b="1" dirty="0">
                <a:solidFill>
                  <a:srgbClr val="C00000"/>
                </a:solidFill>
                <a:latin typeface="ArialMT"/>
              </a:rPr>
              <a:t> are </a:t>
            </a:r>
            <a:r>
              <a:rPr lang="it-IT" sz="2000" b="1" dirty="0" err="1">
                <a:solidFill>
                  <a:srgbClr val="C00000"/>
                </a:solidFill>
                <a:latin typeface="ArialMT"/>
              </a:rPr>
              <a:t>structured</a:t>
            </a:r>
            <a:r>
              <a:rPr lang="it-IT" sz="2000" b="1" dirty="0">
                <a:solidFill>
                  <a:srgbClr val="C00000"/>
                </a:solidFill>
                <a:latin typeface="ArialMT"/>
              </a:rPr>
              <a:t> in </a:t>
            </a:r>
            <a:r>
              <a:rPr lang="it-IT" sz="2000" b="1" dirty="0" err="1">
                <a:solidFill>
                  <a:srgbClr val="C00000"/>
                </a:solidFill>
                <a:latin typeface="ArialMT"/>
              </a:rPr>
              <a:t>strategic</a:t>
            </a:r>
            <a:r>
              <a:rPr lang="it-IT" sz="2000" b="1" dirty="0">
                <a:solidFill>
                  <a:srgbClr val="C00000"/>
                </a:solidFill>
                <a:latin typeface="ArialMT"/>
              </a:rPr>
              <a:t> Tasks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FDA7613-6481-796F-D8F1-5950A51A36B4}"/>
              </a:ext>
            </a:extLst>
          </p:cNvPr>
          <p:cNvSpPr txBox="1"/>
          <p:nvPr/>
        </p:nvSpPr>
        <p:spPr>
          <a:xfrm>
            <a:off x="6156176" y="1660738"/>
            <a:ext cx="19337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>
                <a:solidFill>
                  <a:srgbClr val="C00000"/>
                </a:solidFill>
                <a:latin typeface="ArialMT"/>
              </a:rPr>
              <a:t>Work Package</a:t>
            </a:r>
          </a:p>
        </p:txBody>
      </p:sp>
    </p:spTree>
    <p:extLst>
      <p:ext uri="{BB962C8B-B14F-4D97-AF65-F5344CB8AC3E}">
        <p14:creationId xmlns:p14="http://schemas.microsoft.com/office/powerpoint/2010/main" val="3349165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9C0FE9-AD1C-DCFE-A389-10CCEDBC9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>
            <a:extLst>
              <a:ext uri="{FF2B5EF4-FFF2-40B4-BE49-F238E27FC236}">
                <a16:creationId xmlns:a16="http://schemas.microsoft.com/office/drawing/2014/main" id="{DAEB6D3B-BBA6-7B1F-7357-7ACC7F572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975" y="1123280"/>
            <a:ext cx="8496300" cy="2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AutoShape 2" descr="Problem Detection in Agile – Rolling into Agile">
            <a:extLst>
              <a:ext uri="{FF2B5EF4-FFF2-40B4-BE49-F238E27FC236}">
                <a16:creationId xmlns:a16="http://schemas.microsoft.com/office/drawing/2014/main" id="{2D520F7D-2D17-3699-0842-72660D505F4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2" name="AutoShape 4" descr="Problem Detection in Agile – Rolling into Agile">
            <a:extLst>
              <a:ext uri="{FF2B5EF4-FFF2-40B4-BE49-F238E27FC236}">
                <a16:creationId xmlns:a16="http://schemas.microsoft.com/office/drawing/2014/main" id="{35273421-BA16-CFBA-5A06-162EE953767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4" name="AutoShape 6" descr="Problem Detection in Agile – Rolling into Agile">
            <a:extLst>
              <a:ext uri="{FF2B5EF4-FFF2-40B4-BE49-F238E27FC236}">
                <a16:creationId xmlns:a16="http://schemas.microsoft.com/office/drawing/2014/main" id="{40D966F6-D78D-6282-8CB1-EB8B23E2FC1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6" name="AutoShape 8" descr="Problem Detection in Agile – Rolling into Agile">
            <a:extLst>
              <a:ext uri="{FF2B5EF4-FFF2-40B4-BE49-F238E27FC236}">
                <a16:creationId xmlns:a16="http://schemas.microsoft.com/office/drawing/2014/main" id="{0DF1D875-C603-565A-9382-085D122941A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8" name="AutoShape 10" descr="Problem Detection in Agile – Rolling into Agile">
            <a:extLst>
              <a:ext uri="{FF2B5EF4-FFF2-40B4-BE49-F238E27FC236}">
                <a16:creationId xmlns:a16="http://schemas.microsoft.com/office/drawing/2014/main" id="{07A938C5-A656-2F7D-7539-8DEEFCFCE9E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0" name="AutoShape 12" descr="Problem Detection in Agile – Rolling into Agile">
            <a:extLst>
              <a:ext uri="{FF2B5EF4-FFF2-40B4-BE49-F238E27FC236}">
                <a16:creationId xmlns:a16="http://schemas.microsoft.com/office/drawing/2014/main" id="{E5417FDC-7270-B175-CB3A-CD413546EA6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3" name="AutoShape 15" descr="Problem Detection in Agile – Rolling into Agile">
            <a:extLst>
              <a:ext uri="{FF2B5EF4-FFF2-40B4-BE49-F238E27FC236}">
                <a16:creationId xmlns:a16="http://schemas.microsoft.com/office/drawing/2014/main" id="{3EC261FA-EBF5-81F8-C687-9697507F1AF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5" name="AutoShape 17" descr="Problem Detection in Agile – Rolling into Agile">
            <a:extLst>
              <a:ext uri="{FF2B5EF4-FFF2-40B4-BE49-F238E27FC236}">
                <a16:creationId xmlns:a16="http://schemas.microsoft.com/office/drawing/2014/main" id="{87DE362A-4B84-1D06-B43B-E288364EE5E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2" name="Titolo 11">
            <a:extLst>
              <a:ext uri="{FF2B5EF4-FFF2-40B4-BE49-F238E27FC236}">
                <a16:creationId xmlns:a16="http://schemas.microsoft.com/office/drawing/2014/main" id="{FE28D9EC-4A31-C4AC-4D63-A5C2851D8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478112" y="315603"/>
            <a:ext cx="8229600" cy="1143000"/>
          </a:xfrm>
        </p:spPr>
        <p:txBody>
          <a:bodyPr>
            <a:normAutofit fontScale="9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it-IT" sz="4000" dirty="0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DRD1 Work </a:t>
            </a:r>
            <a:br>
              <a:rPr lang="it-IT" sz="4000" dirty="0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it-IT" sz="4000" dirty="0"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Packages</a:t>
            </a:r>
            <a:b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it-IT" dirty="0"/>
          </a:p>
        </p:txBody>
      </p:sp>
      <p:grpSp>
        <p:nvGrpSpPr>
          <p:cNvPr id="17" name="9 Grupo">
            <a:extLst>
              <a:ext uri="{FF2B5EF4-FFF2-40B4-BE49-F238E27FC236}">
                <a16:creationId xmlns:a16="http://schemas.microsoft.com/office/drawing/2014/main" id="{8357CCB7-D586-807F-16EA-0C06FD37D7FB}"/>
              </a:ext>
            </a:extLst>
          </p:cNvPr>
          <p:cNvGrpSpPr/>
          <p:nvPr/>
        </p:nvGrpSpPr>
        <p:grpSpPr>
          <a:xfrm>
            <a:off x="260332" y="6505634"/>
            <a:ext cx="8704146" cy="307742"/>
            <a:chOff x="1923" y="6519738"/>
            <a:chExt cx="9088380" cy="279858"/>
          </a:xfrm>
        </p:grpSpPr>
        <p:sp>
          <p:nvSpPr>
            <p:cNvPr id="18" name="Text Box 14">
              <a:extLst>
                <a:ext uri="{FF2B5EF4-FFF2-40B4-BE49-F238E27FC236}">
                  <a16:creationId xmlns:a16="http://schemas.microsoft.com/office/drawing/2014/main" id="{31C6F211-4859-BDC3-AC41-810E5DBCB6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84425" y="6525344"/>
              <a:ext cx="205878" cy="274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fld id="{206F41FC-E341-421B-B1FC-5412B2ACDC05}" type="slidenum">
                <a:rPr lang="en-US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pPr algn="ctr" eaLnBrk="1" hangingPunct="1"/>
                <a:t>8</a:t>
              </a:fld>
              <a:endParaRPr lang="en-US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19" name="Text Box 14">
              <a:extLst>
                <a:ext uri="{FF2B5EF4-FFF2-40B4-BE49-F238E27FC236}">
                  <a16:creationId xmlns:a16="http://schemas.microsoft.com/office/drawing/2014/main" id="{28338516-7A03-BC06-C768-8CCF668900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3" y="6519738"/>
              <a:ext cx="1212403" cy="274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r>
                <a:rPr lang="en-US" dirty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Marcello Abbrescia </a:t>
              </a:r>
            </a:p>
          </p:txBody>
        </p:sp>
      </p:grpSp>
      <p:sp>
        <p:nvSpPr>
          <p:cNvPr id="20" name="Text Box 14">
            <a:extLst>
              <a:ext uri="{FF2B5EF4-FFF2-40B4-BE49-F238E27FC236}">
                <a16:creationId xmlns:a16="http://schemas.microsoft.com/office/drawing/2014/main" id="{B194D42F-7D5C-E705-ED18-1B3F02D0AB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0464" y="6505599"/>
            <a:ext cx="217687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RPC 2026</a:t>
            </a: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D1F85477-1D90-24C3-B44F-E9064C2BCB24}"/>
              </a:ext>
            </a:extLst>
          </p:cNvPr>
          <p:cNvSpPr txBox="1">
            <a:spLocks/>
          </p:cNvSpPr>
          <p:nvPr/>
        </p:nvSpPr>
        <p:spPr>
          <a:xfrm>
            <a:off x="8615465" y="6512930"/>
            <a:ext cx="504056" cy="300446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2EDA5DB-C997-DB17-28A3-0FF1A57AD3B1}"/>
              </a:ext>
            </a:extLst>
          </p:cNvPr>
          <p:cNvSpPr txBox="1"/>
          <p:nvPr/>
        </p:nvSpPr>
        <p:spPr>
          <a:xfrm>
            <a:off x="252340" y="1412776"/>
            <a:ext cx="435134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ArialMT"/>
              </a:rPr>
              <a:t>First 9 DRD1 WPs established at the time of the DRD1 proposal approval</a:t>
            </a:r>
          </a:p>
          <a:p>
            <a:r>
              <a:rPr lang="en-US" b="1" dirty="0">
                <a:latin typeface="ArialMT"/>
              </a:rPr>
              <a:t>• </a:t>
            </a:r>
            <a:r>
              <a:rPr lang="en-US" b="1" dirty="0">
                <a:solidFill>
                  <a:srgbClr val="1B416F"/>
                </a:solidFill>
                <a:latin typeface="ArialMT"/>
              </a:rPr>
              <a:t>2024-2025: scientific activities organized within a WP framework</a:t>
            </a:r>
          </a:p>
          <a:p>
            <a:r>
              <a:rPr lang="en-US" dirty="0">
                <a:latin typeface="ArialMT"/>
              </a:rPr>
              <a:t>– WP meetings</a:t>
            </a:r>
          </a:p>
          <a:p>
            <a:r>
              <a:rPr lang="en-US" dirty="0">
                <a:latin typeface="ArialMT"/>
              </a:rPr>
              <a:t>– Workshops</a:t>
            </a:r>
          </a:p>
          <a:p>
            <a:r>
              <a:rPr lang="en-US" b="1" dirty="0">
                <a:latin typeface="ArialMT"/>
              </a:rPr>
              <a:t>• </a:t>
            </a:r>
            <a:r>
              <a:rPr lang="en-US" b="1" dirty="0">
                <a:solidFill>
                  <a:srgbClr val="1B416F"/>
                </a:solidFill>
                <a:latin typeface="ArialMT"/>
              </a:rPr>
              <a:t>Resource planning</a:t>
            </a:r>
          </a:p>
          <a:p>
            <a:r>
              <a:rPr lang="en-US" dirty="0">
                <a:latin typeface="ArialMT"/>
              </a:rPr>
              <a:t>– Existing resources used for the ongoing activities</a:t>
            </a:r>
          </a:p>
          <a:p>
            <a:r>
              <a:rPr lang="en-US" dirty="0">
                <a:latin typeface="ArialMT"/>
              </a:rPr>
              <a:t>– Application for resources</a:t>
            </a:r>
          </a:p>
          <a:p>
            <a:r>
              <a:rPr lang="en-US" b="1" dirty="0">
                <a:latin typeface="ArialMT"/>
              </a:rPr>
              <a:t>• </a:t>
            </a:r>
            <a:r>
              <a:rPr lang="en-US" b="1" dirty="0">
                <a:solidFill>
                  <a:srgbClr val="1B416F"/>
                </a:solidFill>
                <a:latin typeface="ArialMT"/>
              </a:rPr>
              <a:t>Endorsement procedure</a:t>
            </a:r>
          </a:p>
          <a:p>
            <a:r>
              <a:rPr lang="en-US" dirty="0">
                <a:latin typeface="ArialMT"/>
              </a:rPr>
              <a:t>– Preparation of the WP endorsement procedure within WPs</a:t>
            </a:r>
          </a:p>
          <a:p>
            <a:endParaRPr lang="en-US" sz="2000" b="1" dirty="0">
              <a:solidFill>
                <a:srgbClr val="C00000"/>
              </a:solidFill>
              <a:latin typeface="ArialMT"/>
            </a:endParaRPr>
          </a:p>
          <a:p>
            <a:endParaRPr lang="en-US" sz="2000" b="1" dirty="0">
              <a:solidFill>
                <a:srgbClr val="C00000"/>
              </a:solidFill>
              <a:latin typeface="ArialMT"/>
            </a:endParaRPr>
          </a:p>
          <a:p>
            <a:r>
              <a:rPr lang="en-US" sz="2000" b="1" dirty="0">
                <a:solidFill>
                  <a:srgbClr val="C00000"/>
                </a:solidFill>
                <a:latin typeface="ArialMT"/>
              </a:rPr>
              <a:t>– First endorsements started!</a:t>
            </a:r>
            <a:endParaRPr lang="it-IT" sz="2000" b="1" dirty="0">
              <a:solidFill>
                <a:srgbClr val="C00000"/>
              </a:solidFill>
              <a:latin typeface="ArialMT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EE5607D-EAD7-6E8D-715D-C832ED5DAD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1013" y="-27384"/>
            <a:ext cx="4647491" cy="3923200"/>
          </a:xfrm>
          <a:prstGeom prst="rect">
            <a:avLst/>
          </a:prstGeom>
        </p:spPr>
      </p:pic>
      <p:sp>
        <p:nvSpPr>
          <p:cNvPr id="5" name="Freccia in giù 4">
            <a:extLst>
              <a:ext uri="{FF2B5EF4-FFF2-40B4-BE49-F238E27FC236}">
                <a16:creationId xmlns:a16="http://schemas.microsoft.com/office/drawing/2014/main" id="{730C390B-CFF1-5C9B-F44A-8074D738A939}"/>
              </a:ext>
            </a:extLst>
          </p:cNvPr>
          <p:cNvSpPr/>
          <p:nvPr/>
        </p:nvSpPr>
        <p:spPr>
          <a:xfrm>
            <a:off x="1979712" y="5085184"/>
            <a:ext cx="504056" cy="504056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FA7AEB12-F5A2-0C28-6189-5A87EEE1BA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3968" y="3573016"/>
            <a:ext cx="4824526" cy="2906935"/>
          </a:xfrm>
          <a:prstGeom prst="rect">
            <a:avLst/>
          </a:prstGeom>
        </p:spPr>
      </p:pic>
      <p:sp>
        <p:nvSpPr>
          <p:cNvPr id="8" name="Freccia a destra 7">
            <a:extLst>
              <a:ext uri="{FF2B5EF4-FFF2-40B4-BE49-F238E27FC236}">
                <a16:creationId xmlns:a16="http://schemas.microsoft.com/office/drawing/2014/main" id="{01757532-4126-9A46-052E-B68DA6ED27DF}"/>
              </a:ext>
            </a:extLst>
          </p:cNvPr>
          <p:cNvSpPr/>
          <p:nvPr/>
        </p:nvSpPr>
        <p:spPr>
          <a:xfrm>
            <a:off x="4355976" y="1700808"/>
            <a:ext cx="543035" cy="33078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49582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8352F-4866-D4ED-5088-3B0239A023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>
            <a:extLst>
              <a:ext uri="{FF2B5EF4-FFF2-40B4-BE49-F238E27FC236}">
                <a16:creationId xmlns:a16="http://schemas.microsoft.com/office/drawing/2014/main" id="{2B0EA7C2-60B3-72CF-32AD-16F7E5D520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620688"/>
            <a:ext cx="8496300" cy="2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AutoShape 2" descr="Problem Detection in Agile – Rolling into Agile">
            <a:extLst>
              <a:ext uri="{FF2B5EF4-FFF2-40B4-BE49-F238E27FC236}">
                <a16:creationId xmlns:a16="http://schemas.microsoft.com/office/drawing/2014/main" id="{31BE3AEA-0E4C-FF54-7009-64EB90059A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2" name="AutoShape 4" descr="Problem Detection in Agile – Rolling into Agile">
            <a:extLst>
              <a:ext uri="{FF2B5EF4-FFF2-40B4-BE49-F238E27FC236}">
                <a16:creationId xmlns:a16="http://schemas.microsoft.com/office/drawing/2014/main" id="{136ED818-54C0-359F-ECC9-832730442A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4" name="AutoShape 6" descr="Problem Detection in Agile – Rolling into Agile">
            <a:extLst>
              <a:ext uri="{FF2B5EF4-FFF2-40B4-BE49-F238E27FC236}">
                <a16:creationId xmlns:a16="http://schemas.microsoft.com/office/drawing/2014/main" id="{57CB2E19-E1AC-9403-8EB3-08EFD766C56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6" name="AutoShape 8" descr="Problem Detection in Agile – Rolling into Agile">
            <a:extLst>
              <a:ext uri="{FF2B5EF4-FFF2-40B4-BE49-F238E27FC236}">
                <a16:creationId xmlns:a16="http://schemas.microsoft.com/office/drawing/2014/main" id="{D4439BC8-5F42-A459-EE1C-0A6E33A3C72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78" name="AutoShape 10" descr="Problem Detection in Agile – Rolling into Agile">
            <a:extLst>
              <a:ext uri="{FF2B5EF4-FFF2-40B4-BE49-F238E27FC236}">
                <a16:creationId xmlns:a16="http://schemas.microsoft.com/office/drawing/2014/main" id="{E10D911C-5733-4F6A-A153-88FE12E2764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0" name="AutoShape 12" descr="Problem Detection in Agile – Rolling into Agile">
            <a:extLst>
              <a:ext uri="{FF2B5EF4-FFF2-40B4-BE49-F238E27FC236}">
                <a16:creationId xmlns:a16="http://schemas.microsoft.com/office/drawing/2014/main" id="{2E6ED220-A2DD-DA88-723D-E58AC52E16F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3" name="AutoShape 15" descr="Problem Detection in Agile – Rolling into Agile">
            <a:extLst>
              <a:ext uri="{FF2B5EF4-FFF2-40B4-BE49-F238E27FC236}">
                <a16:creationId xmlns:a16="http://schemas.microsoft.com/office/drawing/2014/main" id="{B7FF1BE1-C5DB-F10C-A0EF-7F17332FBAE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185" name="AutoShape 17" descr="Problem Detection in Agile – Rolling into Agile">
            <a:extLst>
              <a:ext uri="{FF2B5EF4-FFF2-40B4-BE49-F238E27FC236}">
                <a16:creationId xmlns:a16="http://schemas.microsoft.com/office/drawing/2014/main" id="{CD8C06A1-D9E9-D124-26F9-77BEA5AC077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2" name="Titolo 11">
            <a:extLst>
              <a:ext uri="{FF2B5EF4-FFF2-40B4-BE49-F238E27FC236}">
                <a16:creationId xmlns:a16="http://schemas.microsoft.com/office/drawing/2014/main" id="{393D4E7C-770C-DE7F-E1ED-144ADE2AA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01216" y="53752"/>
            <a:ext cx="8229600" cy="1143000"/>
          </a:xfrm>
        </p:spPr>
        <p:txBody>
          <a:bodyPr>
            <a:normAutofit fontScale="9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WP1 Tasks</a:t>
            </a:r>
            <a:b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it-IT" dirty="0"/>
          </a:p>
        </p:txBody>
      </p:sp>
      <p:grpSp>
        <p:nvGrpSpPr>
          <p:cNvPr id="17" name="9 Grupo">
            <a:extLst>
              <a:ext uri="{FF2B5EF4-FFF2-40B4-BE49-F238E27FC236}">
                <a16:creationId xmlns:a16="http://schemas.microsoft.com/office/drawing/2014/main" id="{A49C52F1-CEFB-95C0-0E3F-A6DF1547AE53}"/>
              </a:ext>
            </a:extLst>
          </p:cNvPr>
          <p:cNvGrpSpPr/>
          <p:nvPr/>
        </p:nvGrpSpPr>
        <p:grpSpPr>
          <a:xfrm>
            <a:off x="260332" y="6505634"/>
            <a:ext cx="8704146" cy="307742"/>
            <a:chOff x="1923" y="6519738"/>
            <a:chExt cx="9088380" cy="279858"/>
          </a:xfrm>
        </p:grpSpPr>
        <p:sp>
          <p:nvSpPr>
            <p:cNvPr id="18" name="Text Box 14">
              <a:extLst>
                <a:ext uri="{FF2B5EF4-FFF2-40B4-BE49-F238E27FC236}">
                  <a16:creationId xmlns:a16="http://schemas.microsoft.com/office/drawing/2014/main" id="{290F32AE-78D7-BD76-37AB-837BFD81BA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84425" y="6525344"/>
              <a:ext cx="205878" cy="274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fld id="{206F41FC-E341-421B-B1FC-5412B2ACDC05}" type="slidenum">
                <a:rPr lang="en-US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pPr algn="ctr" eaLnBrk="1" hangingPunct="1"/>
                <a:t>9</a:t>
              </a:fld>
              <a:endParaRPr lang="en-US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19" name="Text Box 14">
              <a:extLst>
                <a:ext uri="{FF2B5EF4-FFF2-40B4-BE49-F238E27FC236}">
                  <a16:creationId xmlns:a16="http://schemas.microsoft.com/office/drawing/2014/main" id="{391A5889-ACAA-F7A0-A6EC-D52FE004C3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3" y="6519738"/>
              <a:ext cx="1212403" cy="274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/>
              <a:r>
                <a:rPr lang="en-US" dirty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Marcello Abbrescia </a:t>
              </a:r>
            </a:p>
          </p:txBody>
        </p:sp>
      </p:grpSp>
      <p:sp>
        <p:nvSpPr>
          <p:cNvPr id="20" name="Text Box 14">
            <a:extLst>
              <a:ext uri="{FF2B5EF4-FFF2-40B4-BE49-F238E27FC236}">
                <a16:creationId xmlns:a16="http://schemas.microsoft.com/office/drawing/2014/main" id="{D0D30AC8-CBFA-4DD5-1201-CAFD424C3E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0464" y="6505599"/>
            <a:ext cx="217687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RPC 2026</a:t>
            </a: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7EEE71C2-B740-59EF-C656-3B05B23CB48D}"/>
              </a:ext>
            </a:extLst>
          </p:cNvPr>
          <p:cNvSpPr txBox="1">
            <a:spLocks/>
          </p:cNvSpPr>
          <p:nvPr/>
        </p:nvSpPr>
        <p:spPr>
          <a:xfrm>
            <a:off x="8615465" y="6512930"/>
            <a:ext cx="504056" cy="300446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8C169C0-7BE5-1743-6AD9-511E5831FB21}"/>
              </a:ext>
            </a:extLst>
          </p:cNvPr>
          <p:cNvSpPr txBox="1"/>
          <p:nvPr/>
        </p:nvSpPr>
        <p:spPr>
          <a:xfrm>
            <a:off x="173863" y="948853"/>
            <a:ext cx="587995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1" i="0" u="none" strike="noStrike" baseline="0" dirty="0">
                <a:solidFill>
                  <a:srgbClr val="FF0000"/>
                </a:solidFill>
                <a:latin typeface="ArialMT"/>
              </a:rPr>
              <a:t>8 tasks define the WP1. 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ArialMT"/>
              </a:rPr>
              <a:t>From the proposal up to now, an update of the task activities has occurred to include new feedback from institutes during the WP1 workshops.</a:t>
            </a:r>
          </a:p>
          <a:p>
            <a:pPr algn="l"/>
            <a:r>
              <a:rPr lang="en-US" b="1" i="0" u="none" strike="noStrike" baseline="0" dirty="0">
                <a:solidFill>
                  <a:srgbClr val="0070C1"/>
                </a:solidFill>
                <a:latin typeface="ArialMT"/>
              </a:rPr>
              <a:t>– 1st DRD1—WP1 Workshop, March 7, 2024</a:t>
            </a:r>
          </a:p>
          <a:p>
            <a:pPr algn="l"/>
            <a:r>
              <a:rPr lang="en-US" b="1" i="0" u="none" strike="noStrike" baseline="0" dirty="0">
                <a:solidFill>
                  <a:srgbClr val="0070C1"/>
                </a:solidFill>
                <a:latin typeface="ArialMT"/>
              </a:rPr>
              <a:t>– 2nd DRD1—WP1 Workshop, November 14, 2024</a:t>
            </a:r>
          </a:p>
          <a:p>
            <a:pPr algn="l"/>
            <a:r>
              <a:rPr lang="en-US" b="1" i="0" u="none" strike="noStrike" baseline="0" dirty="0">
                <a:solidFill>
                  <a:srgbClr val="0070C1"/>
                </a:solidFill>
                <a:latin typeface="ArialMT"/>
              </a:rPr>
              <a:t>– 3rd DRD1—WP1 Workshop, September 25, 2025</a:t>
            </a:r>
            <a:endParaRPr lang="it-IT" b="1" dirty="0">
              <a:latin typeface="ArialMT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D6D7FAB-5E2A-5798-6640-687D1873FB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072075"/>
            <a:ext cx="4661904" cy="286481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B4D0FEE-774B-CB66-680D-AFFCB10681C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2750" b="13363"/>
          <a:stretch>
            <a:fillRect/>
          </a:stretch>
        </p:blipFill>
        <p:spPr>
          <a:xfrm>
            <a:off x="7489162" y="5155306"/>
            <a:ext cx="1619342" cy="1586062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D4B7AA60-2FCD-76F2-8A13-BBFBB29FD284}"/>
              </a:ext>
            </a:extLst>
          </p:cNvPr>
          <p:cNvSpPr txBox="1"/>
          <p:nvPr/>
        </p:nvSpPr>
        <p:spPr>
          <a:xfrm>
            <a:off x="547104" y="5844122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u="none" strike="noStrike" baseline="0" dirty="0">
                <a:solidFill>
                  <a:srgbClr val="009000"/>
                </a:solidFill>
                <a:latin typeface="Calibri" panose="020F0502020204030204" pitchFamily="34" charset="0"/>
              </a:rPr>
              <a:t>Many WP1 contributions in DRD1 WG sessions</a:t>
            </a:r>
            <a:endParaRPr lang="it-IT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7F2C5594-DC2F-71FF-ABCE-3AAD2E755C87}"/>
              </a:ext>
            </a:extLst>
          </p:cNvPr>
          <p:cNvSpPr txBox="1"/>
          <p:nvPr/>
        </p:nvSpPr>
        <p:spPr>
          <a:xfrm>
            <a:off x="5856151" y="1312307"/>
            <a:ext cx="3122007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2000" b="0" i="0" u="none" strike="noStrike" baseline="0" dirty="0">
                <a:solidFill>
                  <a:srgbClr val="C00000"/>
                </a:solidFill>
                <a:latin typeface="ArialMT"/>
              </a:rPr>
              <a:t>New RPC and TGC structures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it-IT" sz="2000" b="0" i="0" u="none" strike="noStrike" baseline="0" dirty="0">
                <a:latin typeface="ArialMT"/>
              </a:rPr>
              <a:t>New Resistive MPGD </a:t>
            </a:r>
            <a:r>
              <a:rPr lang="it-IT" sz="2000" b="0" i="0" u="none" strike="noStrike" baseline="0" dirty="0" err="1">
                <a:latin typeface="ArialMT"/>
              </a:rPr>
              <a:t>Structures</a:t>
            </a:r>
            <a:endParaRPr lang="it-IT" sz="2000" b="0" i="0" u="none" strike="noStrike" baseline="0" dirty="0">
              <a:latin typeface="ArialMT"/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it-IT" sz="2000" b="0" i="0" u="none" strike="noStrike" baseline="0" dirty="0">
                <a:latin typeface="ArialMT"/>
              </a:rPr>
              <a:t>New Front-End Electronics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2000" b="0" i="0" u="none" strike="noStrike" baseline="0" dirty="0">
                <a:latin typeface="ArialMT"/>
              </a:rPr>
              <a:t>Optimization of Scalable Readout System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it-IT" sz="2000" b="0" i="0" u="none" strike="noStrike" baseline="0" dirty="0">
                <a:solidFill>
                  <a:srgbClr val="C00000"/>
                </a:solidFill>
                <a:latin typeface="ArialMT"/>
              </a:rPr>
              <a:t>Eco-friendly </a:t>
            </a:r>
            <a:r>
              <a:rPr lang="it-IT" sz="2000" b="0" i="0" u="none" strike="noStrike" baseline="0" dirty="0" err="1">
                <a:solidFill>
                  <a:srgbClr val="C00000"/>
                </a:solidFill>
                <a:latin typeface="ArialMT"/>
              </a:rPr>
              <a:t>gases</a:t>
            </a:r>
            <a:endParaRPr lang="it-IT" sz="2000" b="0" i="0" u="none" strike="noStrike" baseline="0" dirty="0">
              <a:solidFill>
                <a:srgbClr val="C00000"/>
              </a:solidFill>
              <a:latin typeface="ArialMT"/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it-IT" sz="2000" b="0" i="0" u="none" strike="noStrike" baseline="0" dirty="0">
                <a:latin typeface="ArialMT"/>
              </a:rPr>
              <a:t>Manufacturing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2000" b="0" i="0" u="none" strike="noStrike" baseline="0" dirty="0">
                <a:solidFill>
                  <a:srgbClr val="C00000"/>
                </a:solidFill>
                <a:latin typeface="ArialMT"/>
              </a:rPr>
              <a:t>Longevity on large detector area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it-IT" sz="2000" b="0" i="0" u="none" strike="noStrike" baseline="0" dirty="0">
                <a:latin typeface="ArialMT"/>
              </a:rPr>
              <a:t>New Detector </a:t>
            </a:r>
            <a:r>
              <a:rPr lang="it-IT" sz="2000" b="0" i="0" u="none" strike="noStrike" baseline="0" dirty="0" err="1">
                <a:latin typeface="ArialMT"/>
              </a:rPr>
              <a:t>Structures</a:t>
            </a:r>
            <a:endParaRPr lang="it-IT" sz="2000" dirty="0">
              <a:latin typeface="ArialMT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C85D300D-0710-F5BD-E92C-149F66C20279}"/>
              </a:ext>
            </a:extLst>
          </p:cNvPr>
          <p:cNvSpPr txBox="1"/>
          <p:nvPr/>
        </p:nvSpPr>
        <p:spPr>
          <a:xfrm rot="1099391">
            <a:off x="6091379" y="337810"/>
            <a:ext cx="29075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C00000"/>
                </a:solidFill>
                <a:latin typeface="ArialMT"/>
              </a:rPr>
              <a:t>Just an </a:t>
            </a:r>
            <a:r>
              <a:rPr lang="it-IT" sz="2000" b="1" dirty="0" err="1">
                <a:solidFill>
                  <a:srgbClr val="C00000"/>
                </a:solidFill>
                <a:latin typeface="ArialMT"/>
              </a:rPr>
              <a:t>example</a:t>
            </a:r>
            <a:r>
              <a:rPr lang="it-IT" sz="2000" b="1" dirty="0">
                <a:solidFill>
                  <a:srgbClr val="C00000"/>
                </a:solidFill>
                <a:latin typeface="ArialMT"/>
              </a:rPr>
              <a:t> from the </a:t>
            </a:r>
            <a:r>
              <a:rPr lang="it-IT" sz="2000" b="1" dirty="0" err="1">
                <a:solidFill>
                  <a:srgbClr val="C00000"/>
                </a:solidFill>
                <a:latin typeface="ArialMT"/>
              </a:rPr>
              <a:t>nine</a:t>
            </a:r>
            <a:r>
              <a:rPr lang="it-IT" sz="2000" b="1" dirty="0">
                <a:solidFill>
                  <a:srgbClr val="C00000"/>
                </a:solidFill>
                <a:latin typeface="ArialMT"/>
              </a:rPr>
              <a:t> </a:t>
            </a:r>
            <a:r>
              <a:rPr lang="it-IT" sz="2000" b="1" dirty="0" err="1">
                <a:solidFill>
                  <a:srgbClr val="C00000"/>
                </a:solidFill>
                <a:latin typeface="ArialMT"/>
              </a:rPr>
              <a:t>WPs</a:t>
            </a:r>
            <a:r>
              <a:rPr lang="it-IT" sz="2000" b="1" dirty="0">
                <a:solidFill>
                  <a:srgbClr val="C00000"/>
                </a:solidFill>
                <a:latin typeface="ArialM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616990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3115</Words>
  <Application>Microsoft Office PowerPoint</Application>
  <PresentationFormat>Presentazione su schermo (4:3)</PresentationFormat>
  <Paragraphs>411</Paragraphs>
  <Slides>35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35</vt:i4>
      </vt:variant>
    </vt:vector>
  </HeadingPairs>
  <TitlesOfParts>
    <vt:vector size="46" baseType="lpstr">
      <vt:lpstr>Aptos</vt:lpstr>
      <vt:lpstr>Arial</vt:lpstr>
      <vt:lpstr>Arial Unicode MS</vt:lpstr>
      <vt:lpstr>Arial-BoldMT</vt:lpstr>
      <vt:lpstr>ArialMT</vt:lpstr>
      <vt:lpstr>Avenir Medium</vt:lpstr>
      <vt:lpstr>Calibri</vt:lpstr>
      <vt:lpstr>Calibri-Bold</vt:lpstr>
      <vt:lpstr>Times New Roman</vt:lpstr>
      <vt:lpstr>Wingdings</vt:lpstr>
      <vt:lpstr>Tema di Office</vt:lpstr>
      <vt:lpstr>Presentazione standard di PowerPoint</vt:lpstr>
      <vt:lpstr>Detectors for all seasons </vt:lpstr>
      <vt:lpstr>The Renaissance of Gaseous Detectors </vt:lpstr>
      <vt:lpstr>DRD1 collaboration act of birth </vt:lpstr>
      <vt:lpstr>DRD1: a large and diversified community </vt:lpstr>
      <vt:lpstr>DRD1 scientific organization </vt:lpstr>
      <vt:lpstr>Strategic R&amp;D=Work Packages </vt:lpstr>
      <vt:lpstr>DRD1 Work  Packages </vt:lpstr>
      <vt:lpstr>WP1 Tasks </vt:lpstr>
      <vt:lpstr>WP1 activities: RPC and TGC structures </vt:lpstr>
      <vt:lpstr>WP2: Drift chambers </vt:lpstr>
      <vt:lpstr>…and so ON! </vt:lpstr>
      <vt:lpstr>DRD1 structure: Working Groups </vt:lpstr>
      <vt:lpstr>DRD1 structure: Working Groups </vt:lpstr>
      <vt:lpstr>WG methodology: common goals </vt:lpstr>
      <vt:lpstr>Talks in WG4  </vt:lpstr>
      <vt:lpstr>WG5: Topical Workshop on electronics for gaseous detectors </vt:lpstr>
      <vt:lpstr>WG7: common test facilities </vt:lpstr>
      <vt:lpstr>WG8: DRD1 Communication resources </vt:lpstr>
      <vt:lpstr>DRD1 Scientific Coordination Board </vt:lpstr>
      <vt:lpstr>DRD1 Common Activities: 2025/26 </vt:lpstr>
      <vt:lpstr>DRD1 common projects </vt:lpstr>
      <vt:lpstr>First DRD1 commond project funded </vt:lpstr>
      <vt:lpstr>DRD1 collaboration meetings </vt:lpstr>
      <vt:lpstr>DRD1 collaboration meetings outside CERN </vt:lpstr>
      <vt:lpstr>DRD1 collaboration meetings outside CERN </vt:lpstr>
      <vt:lpstr>Fostering young researchers: DRD1 schools </vt:lpstr>
      <vt:lpstr>2025 DRD1 Detector school@FTD </vt:lpstr>
      <vt:lpstr>2026 DRD1 Detector school@FRIB </vt:lpstr>
      <vt:lpstr>2026 DRD1 Simulation school </vt:lpstr>
      <vt:lpstr>GDSimS2026: students </vt:lpstr>
      <vt:lpstr>&gt; 100 exercize sheets </vt:lpstr>
      <vt:lpstr>A collaborative effort: DRD1 spirit </vt:lpstr>
      <vt:lpstr>DRD1 Awards 2026 </vt:lpstr>
      <vt:lpstr>Conclusions and outlook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Preliminary definitions</dc:title>
  <dc:creator>Marcello</dc:creator>
  <cp:lastModifiedBy>Marcello Abbrescia</cp:lastModifiedBy>
  <cp:revision>316</cp:revision>
  <dcterms:created xsi:type="dcterms:W3CDTF">2021-09-14T07:13:54Z</dcterms:created>
  <dcterms:modified xsi:type="dcterms:W3CDTF">2026-09-11T09:55:31Z</dcterms:modified>
</cp:coreProperties>
</file>