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98" r:id="rId3"/>
    <p:sldId id="260" r:id="rId4"/>
    <p:sldId id="262" r:id="rId5"/>
    <p:sldId id="271" r:id="rId6"/>
    <p:sldId id="296" r:id="rId7"/>
    <p:sldId id="297" r:id="rId8"/>
    <p:sldId id="258" r:id="rId9"/>
    <p:sldId id="259" r:id="rId10"/>
    <p:sldId id="292" r:id="rId11"/>
    <p:sldId id="294" r:id="rId12"/>
    <p:sldId id="295" r:id="rId13"/>
    <p:sldId id="291" r:id="rId14"/>
    <p:sldId id="288" r:id="rId15"/>
    <p:sldId id="264" r:id="rId16"/>
    <p:sldId id="290" r:id="rId17"/>
    <p:sldId id="257" r:id="rId18"/>
    <p:sldId id="275" r:id="rId19"/>
    <p:sldId id="299" r:id="rId20"/>
    <p:sldId id="273" r:id="rId21"/>
    <p:sldId id="293" r:id="rId22"/>
    <p:sldId id="279" r:id="rId23"/>
    <p:sldId id="276" r:id="rId24"/>
    <p:sldId id="280" r:id="rId25"/>
    <p:sldId id="261" r:id="rId26"/>
    <p:sldId id="281" r:id="rId27"/>
    <p:sldId id="286" r:id="rId28"/>
    <p:sldId id="287" r:id="rId29"/>
    <p:sldId id="28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95165" autoAdjust="0"/>
  </p:normalViewPr>
  <p:slideViewPr>
    <p:cSldViewPr snapToGrid="0" showGuides="1">
      <p:cViewPr varScale="1">
        <p:scale>
          <a:sx n="80" d="100"/>
          <a:sy n="80" d="100"/>
        </p:scale>
        <p:origin x="533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litebook%20INFN%20Roma2\Dropbox\FCC\Book3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litebook%20INFN%20Roma2\Downloads\TestBeam_July_2026_check%20with%20Elif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litebook%20INFN%20Roma2\Dropbox\FCC\RPC%20design%20diagram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litebook%20INFN%20Roma2\Dropbox\FCC\Book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44203849518812"/>
          <c:y val="0.19242104382605993"/>
          <c:w val="0.79946194225721789"/>
          <c:h val="0.64925363187139218"/>
        </c:manualLayout>
      </c:layout>
      <c:scatterChart>
        <c:scatterStyle val="lineMarker"/>
        <c:varyColors val="0"/>
        <c:ser>
          <c:idx val="1"/>
          <c:order val="0"/>
          <c:tx>
            <c:v>76% CO2 2%ZD</c:v>
          </c:tx>
          <c:spPr>
            <a:ln>
              <a:noFill/>
            </a:ln>
          </c:spPr>
          <c:xVal>
            <c:numRef>
              <c:f>Sheet2!$A$3:$A$20</c:f>
              <c:numCache>
                <c:formatCode>General</c:formatCode>
                <c:ptCount val="18"/>
                <c:pt idx="0">
                  <c:v>7000</c:v>
                </c:pt>
                <c:pt idx="1">
                  <c:v>7500</c:v>
                </c:pt>
                <c:pt idx="2">
                  <c:v>8000</c:v>
                </c:pt>
                <c:pt idx="3">
                  <c:v>8500</c:v>
                </c:pt>
                <c:pt idx="4">
                  <c:v>8800</c:v>
                </c:pt>
                <c:pt idx="5">
                  <c:v>9000</c:v>
                </c:pt>
                <c:pt idx="6">
                  <c:v>9100</c:v>
                </c:pt>
                <c:pt idx="7">
                  <c:v>9200</c:v>
                </c:pt>
                <c:pt idx="8">
                  <c:v>9300</c:v>
                </c:pt>
                <c:pt idx="9">
                  <c:v>9400</c:v>
                </c:pt>
                <c:pt idx="10">
                  <c:v>9500</c:v>
                </c:pt>
                <c:pt idx="11">
                  <c:v>9600</c:v>
                </c:pt>
                <c:pt idx="12">
                  <c:v>9800</c:v>
                </c:pt>
                <c:pt idx="13">
                  <c:v>9900</c:v>
                </c:pt>
                <c:pt idx="14">
                  <c:v>10000</c:v>
                </c:pt>
                <c:pt idx="15">
                  <c:v>10100</c:v>
                </c:pt>
                <c:pt idx="16">
                  <c:v>10200</c:v>
                </c:pt>
                <c:pt idx="17">
                  <c:v>10300</c:v>
                </c:pt>
              </c:numCache>
            </c:numRef>
          </c:xVal>
          <c:yVal>
            <c:numRef>
              <c:f>Sheet2!$C$3:$C$20</c:f>
              <c:numCache>
                <c:formatCode>General</c:formatCode>
                <c:ptCount val="18"/>
                <c:pt idx="0">
                  <c:v>3.7259031265187105E-3</c:v>
                </c:pt>
                <c:pt idx="1">
                  <c:v>3.8259206121472981E-3</c:v>
                </c:pt>
                <c:pt idx="2">
                  <c:v>3.6219953901876854E-3</c:v>
                </c:pt>
                <c:pt idx="3">
                  <c:v>5.343391482005343E-3</c:v>
                </c:pt>
                <c:pt idx="4">
                  <c:v>7.5248158821645851E-3</c:v>
                </c:pt>
                <c:pt idx="5">
                  <c:v>6.3884021029154053E-2</c:v>
                </c:pt>
                <c:pt idx="6">
                  <c:v>0.18009777637596594</c:v>
                </c:pt>
                <c:pt idx="7">
                  <c:v>0.36900129701686124</c:v>
                </c:pt>
                <c:pt idx="8">
                  <c:v>0.54944881889763775</c:v>
                </c:pt>
                <c:pt idx="9">
                  <c:v>0.69208066896212495</c:v>
                </c:pt>
                <c:pt idx="10">
                  <c:v>0.77669260056282075</c:v>
                </c:pt>
                <c:pt idx="11">
                  <c:v>0.85042043984476068</c:v>
                </c:pt>
                <c:pt idx="12">
                  <c:v>0.91028980788016933</c:v>
                </c:pt>
                <c:pt idx="13">
                  <c:v>0.92990966878554704</c:v>
                </c:pt>
                <c:pt idx="14">
                  <c:v>0.94648392886278354</c:v>
                </c:pt>
                <c:pt idx="15">
                  <c:v>0.95182670546395087</c:v>
                </c:pt>
                <c:pt idx="16">
                  <c:v>0.96346059315090937</c:v>
                </c:pt>
                <c:pt idx="17">
                  <c:v>0.96197595060123497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865-4C48-8633-7B850ECA54E9}"/>
            </c:ext>
          </c:extLst>
        </c:ser>
        <c:ser>
          <c:idx val="2"/>
          <c:order val="1"/>
          <c:tx>
            <c:v>60% CO2 2% ZD</c:v>
          </c:tx>
          <c:spPr>
            <a:ln w="25400" cap="rnd">
              <a:noFill/>
              <a:round/>
            </a:ln>
            <a:effectLst/>
          </c:spPr>
          <c:xVal>
            <c:numRef>
              <c:f>Sheet2!$E$3:$E$17</c:f>
              <c:numCache>
                <c:formatCode>General</c:formatCode>
                <c:ptCount val="15"/>
                <c:pt idx="0">
                  <c:v>8000</c:v>
                </c:pt>
                <c:pt idx="1">
                  <c:v>8400</c:v>
                </c:pt>
                <c:pt idx="2">
                  <c:v>8800</c:v>
                </c:pt>
                <c:pt idx="3">
                  <c:v>8900</c:v>
                </c:pt>
                <c:pt idx="4">
                  <c:v>9000</c:v>
                </c:pt>
                <c:pt idx="5">
                  <c:v>9200</c:v>
                </c:pt>
                <c:pt idx="6">
                  <c:v>9400</c:v>
                </c:pt>
                <c:pt idx="7">
                  <c:v>9500</c:v>
                </c:pt>
                <c:pt idx="8">
                  <c:v>9600</c:v>
                </c:pt>
                <c:pt idx="9">
                  <c:v>9800</c:v>
                </c:pt>
                <c:pt idx="10">
                  <c:v>9900</c:v>
                </c:pt>
                <c:pt idx="11">
                  <c:v>10000</c:v>
                </c:pt>
                <c:pt idx="12">
                  <c:v>10100</c:v>
                </c:pt>
                <c:pt idx="13">
                  <c:v>10200</c:v>
                </c:pt>
                <c:pt idx="14">
                  <c:v>10300</c:v>
                </c:pt>
              </c:numCache>
            </c:numRef>
          </c:xVal>
          <c:yVal>
            <c:numRef>
              <c:f>Sheet2!$F$3:$F$17</c:f>
              <c:numCache>
                <c:formatCode>General</c:formatCode>
                <c:ptCount val="15"/>
                <c:pt idx="0">
                  <c:v>5.472255663784612E-4</c:v>
                </c:pt>
                <c:pt idx="1">
                  <c:v>2.4035835245274774E-3</c:v>
                </c:pt>
                <c:pt idx="2">
                  <c:v>4.2500802911893801E-2</c:v>
                </c:pt>
                <c:pt idx="3">
                  <c:v>0.13299377475947935</c:v>
                </c:pt>
                <c:pt idx="4">
                  <c:v>0.32494915979877981</c:v>
                </c:pt>
                <c:pt idx="5">
                  <c:v>0.66763911399243647</c:v>
                </c:pt>
                <c:pt idx="6">
                  <c:v>0.84591560201316296</c:v>
                </c:pt>
                <c:pt idx="7">
                  <c:v>0.89077324478178366</c:v>
                </c:pt>
                <c:pt idx="8">
                  <c:v>0.92834365034702682</c:v>
                </c:pt>
                <c:pt idx="9">
                  <c:v>0.94860550780564812</c:v>
                </c:pt>
                <c:pt idx="10">
                  <c:v>0.96306245802552048</c:v>
                </c:pt>
                <c:pt idx="11">
                  <c:v>0.96372990353697752</c:v>
                </c:pt>
                <c:pt idx="12">
                  <c:v>0.96782841823056298</c:v>
                </c:pt>
                <c:pt idx="13">
                  <c:v>0.97173000102427531</c:v>
                </c:pt>
                <c:pt idx="14">
                  <c:v>0.97146054840514828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865-4C48-8633-7B850ECA54E9}"/>
            </c:ext>
          </c:extLst>
        </c:ser>
        <c:ser>
          <c:idx val="3"/>
          <c:order val="2"/>
          <c:tx>
            <c:v>30% CO2 0.5% SF6</c:v>
          </c:tx>
          <c:spPr>
            <a:ln w="19050">
              <a:noFill/>
            </a:ln>
          </c:spPr>
          <c:marker>
            <c:spPr>
              <a:ln>
                <a:solidFill>
                  <a:srgbClr val="00B050"/>
                </a:solidFill>
              </a:ln>
            </c:spPr>
          </c:marker>
          <c:xVal>
            <c:numRef>
              <c:f>Sheet2!$H$3:$H$17</c:f>
              <c:numCache>
                <c:formatCode>General</c:formatCode>
                <c:ptCount val="15"/>
                <c:pt idx="0">
                  <c:v>5000</c:v>
                </c:pt>
                <c:pt idx="1">
                  <c:v>7000</c:v>
                </c:pt>
                <c:pt idx="2">
                  <c:v>8000</c:v>
                </c:pt>
                <c:pt idx="3">
                  <c:v>8200</c:v>
                </c:pt>
                <c:pt idx="4">
                  <c:v>8300</c:v>
                </c:pt>
                <c:pt idx="5">
                  <c:v>8400</c:v>
                </c:pt>
                <c:pt idx="6">
                  <c:v>8500</c:v>
                </c:pt>
                <c:pt idx="7">
                  <c:v>8600</c:v>
                </c:pt>
                <c:pt idx="8">
                  <c:v>8700</c:v>
                </c:pt>
                <c:pt idx="9">
                  <c:v>8800</c:v>
                </c:pt>
                <c:pt idx="10">
                  <c:v>8900</c:v>
                </c:pt>
                <c:pt idx="11">
                  <c:v>9000</c:v>
                </c:pt>
                <c:pt idx="12">
                  <c:v>9100</c:v>
                </c:pt>
                <c:pt idx="13">
                  <c:v>9200</c:v>
                </c:pt>
                <c:pt idx="14">
                  <c:v>9300</c:v>
                </c:pt>
              </c:numCache>
            </c:numRef>
          </c:xVal>
          <c:yVal>
            <c:numRef>
              <c:f>Sheet2!$I$3:$I$17</c:f>
              <c:numCache>
                <c:formatCode>General</c:formatCode>
                <c:ptCount val="15"/>
                <c:pt idx="0">
                  <c:v>6.8677030654929134E-4</c:v>
                </c:pt>
                <c:pt idx="1">
                  <c:v>7.3818897637795275E-4</c:v>
                </c:pt>
                <c:pt idx="2">
                  <c:v>8.3679452724163203E-3</c:v>
                </c:pt>
                <c:pt idx="3">
                  <c:v>9.5548924530647769E-2</c:v>
                </c:pt>
                <c:pt idx="4">
                  <c:v>0.25424660043038322</c:v>
                </c:pt>
                <c:pt idx="5">
                  <c:v>0.46638379552457443</c:v>
                </c:pt>
                <c:pt idx="6">
                  <c:v>0.6496793978254809</c:v>
                </c:pt>
                <c:pt idx="7">
                  <c:v>0.78560779816513759</c:v>
                </c:pt>
                <c:pt idx="8">
                  <c:v>0.87048245871775287</c:v>
                </c:pt>
                <c:pt idx="9">
                  <c:v>0.92167900630239241</c:v>
                </c:pt>
                <c:pt idx="10">
                  <c:v>0.94563653425086014</c:v>
                </c:pt>
                <c:pt idx="11">
                  <c:v>0.96167883211678828</c:v>
                </c:pt>
                <c:pt idx="12">
                  <c:v>0.97259995940734723</c:v>
                </c:pt>
                <c:pt idx="13">
                  <c:v>0.97611325932393667</c:v>
                </c:pt>
                <c:pt idx="14">
                  <c:v>0.98151332760103183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865-4C48-8633-7B850ECA54E9}"/>
            </c:ext>
          </c:extLst>
        </c:ser>
        <c:ser>
          <c:idx val="0"/>
          <c:order val="3"/>
          <c:tx>
            <c:v>0% CO2 (STD)</c:v>
          </c:tx>
          <c:spPr>
            <a:ln w="19050">
              <a:noFill/>
            </a:ln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Sheet2!$P$5:$P$18</c:f>
              <c:numCache>
                <c:formatCode>General</c:formatCode>
                <c:ptCount val="14"/>
                <c:pt idx="0">
                  <c:v>8000</c:v>
                </c:pt>
                <c:pt idx="1">
                  <c:v>8200</c:v>
                </c:pt>
                <c:pt idx="2">
                  <c:v>8400</c:v>
                </c:pt>
                <c:pt idx="3">
                  <c:v>8600</c:v>
                </c:pt>
                <c:pt idx="4">
                  <c:v>8700</c:v>
                </c:pt>
                <c:pt idx="5">
                  <c:v>8800</c:v>
                </c:pt>
                <c:pt idx="6">
                  <c:v>8900</c:v>
                </c:pt>
                <c:pt idx="7">
                  <c:v>9000</c:v>
                </c:pt>
                <c:pt idx="8">
                  <c:v>9100</c:v>
                </c:pt>
                <c:pt idx="9">
                  <c:v>9200</c:v>
                </c:pt>
                <c:pt idx="10">
                  <c:v>9400</c:v>
                </c:pt>
                <c:pt idx="11">
                  <c:v>9500</c:v>
                </c:pt>
                <c:pt idx="12">
                  <c:v>9600</c:v>
                </c:pt>
                <c:pt idx="13">
                  <c:v>9800</c:v>
                </c:pt>
              </c:numCache>
            </c:numRef>
          </c:xVal>
          <c:yVal>
            <c:numRef>
              <c:f>Sheet2!$R$5:$R$18</c:f>
              <c:numCache>
                <c:formatCode>General</c:formatCode>
                <c:ptCount val="14"/>
                <c:pt idx="0">
                  <c:v>1.2916951599422537E-3</c:v>
                </c:pt>
                <c:pt idx="1">
                  <c:v>2.472435683260942E-3</c:v>
                </c:pt>
                <c:pt idx="2">
                  <c:v>8.8816855753646676E-3</c:v>
                </c:pt>
                <c:pt idx="3">
                  <c:v>8.2699264063864283E-2</c:v>
                </c:pt>
                <c:pt idx="4">
                  <c:v>0.18747658883755774</c:v>
                </c:pt>
                <c:pt idx="5">
                  <c:v>0.40577838205302513</c:v>
                </c:pt>
                <c:pt idx="6">
                  <c:v>0.58933250155957584</c:v>
                </c:pt>
                <c:pt idx="7">
                  <c:v>0.72340167414776169</c:v>
                </c:pt>
                <c:pt idx="8">
                  <c:v>0.81848717783088942</c:v>
                </c:pt>
                <c:pt idx="9">
                  <c:v>0.88400613183444043</c:v>
                </c:pt>
                <c:pt idx="10">
                  <c:v>0.96078044934962559</c:v>
                </c:pt>
                <c:pt idx="11">
                  <c:v>0.97090301003344481</c:v>
                </c:pt>
                <c:pt idx="12">
                  <c:v>0.98077326435013634</c:v>
                </c:pt>
                <c:pt idx="13">
                  <c:v>0.98495289877979386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865-4C48-8633-7B850ECA54E9}"/>
            </c:ext>
          </c:extLst>
        </c:ser>
        <c:ser>
          <c:idx val="4"/>
          <c:order val="4"/>
          <c:tx>
            <c:v>40% CO2 1% SF6</c:v>
          </c:tx>
          <c:spPr>
            <a:ln w="19050">
              <a:noFill/>
            </a:ln>
          </c:spPr>
          <c:xVal>
            <c:numRef>
              <c:f>Sheet2!$T$3:$T$21</c:f>
              <c:numCache>
                <c:formatCode>General</c:formatCode>
                <c:ptCount val="19"/>
                <c:pt idx="0">
                  <c:v>8000</c:v>
                </c:pt>
                <c:pt idx="1">
                  <c:v>8100</c:v>
                </c:pt>
                <c:pt idx="2">
                  <c:v>8200</c:v>
                </c:pt>
                <c:pt idx="3">
                  <c:v>8300</c:v>
                </c:pt>
                <c:pt idx="4">
                  <c:v>8400</c:v>
                </c:pt>
                <c:pt idx="5">
                  <c:v>8500</c:v>
                </c:pt>
                <c:pt idx="6">
                  <c:v>8600</c:v>
                </c:pt>
                <c:pt idx="7">
                  <c:v>8700</c:v>
                </c:pt>
                <c:pt idx="8">
                  <c:v>8800</c:v>
                </c:pt>
                <c:pt idx="9">
                  <c:v>8900</c:v>
                </c:pt>
                <c:pt idx="10">
                  <c:v>9000</c:v>
                </c:pt>
                <c:pt idx="11">
                  <c:v>9100</c:v>
                </c:pt>
                <c:pt idx="12">
                  <c:v>9200</c:v>
                </c:pt>
                <c:pt idx="13">
                  <c:v>9300</c:v>
                </c:pt>
                <c:pt idx="14">
                  <c:v>9400</c:v>
                </c:pt>
                <c:pt idx="15">
                  <c:v>9500</c:v>
                </c:pt>
                <c:pt idx="16">
                  <c:v>9600</c:v>
                </c:pt>
                <c:pt idx="17">
                  <c:v>9700</c:v>
                </c:pt>
                <c:pt idx="18">
                  <c:v>9800</c:v>
                </c:pt>
              </c:numCache>
            </c:numRef>
          </c:xVal>
          <c:yVal>
            <c:numRef>
              <c:f>Sheet2!$U$3:$U$21</c:f>
              <c:numCache>
                <c:formatCode>General</c:formatCode>
                <c:ptCount val="19"/>
                <c:pt idx="0">
                  <c:v>2.8735632183908046E-3</c:v>
                </c:pt>
                <c:pt idx="1">
                  <c:v>1.6610273761919408E-2</c:v>
                </c:pt>
                <c:pt idx="2">
                  <c:v>6.0474492169328577E-2</c:v>
                </c:pt>
                <c:pt idx="3">
                  <c:v>0.20656830080913852</c:v>
                </c:pt>
                <c:pt idx="4">
                  <c:v>0.42570281124497994</c:v>
                </c:pt>
                <c:pt idx="5">
                  <c:v>0.6362311801845556</c:v>
                </c:pt>
                <c:pt idx="6">
                  <c:v>0.76875691044068872</c:v>
                </c:pt>
                <c:pt idx="7">
                  <c:v>0.86162332545311271</c:v>
                </c:pt>
                <c:pt idx="8">
                  <c:v>0.90358990437372633</c:v>
                </c:pt>
                <c:pt idx="9">
                  <c:v>0.91983471074380163</c:v>
                </c:pt>
                <c:pt idx="10">
                  <c:v>0.94574383452665078</c:v>
                </c:pt>
                <c:pt idx="11">
                  <c:v>0.95649432534678436</c:v>
                </c:pt>
                <c:pt idx="12">
                  <c:v>0.95964335992491789</c:v>
                </c:pt>
                <c:pt idx="13">
                  <c:v>0.96748475848053772</c:v>
                </c:pt>
                <c:pt idx="14">
                  <c:v>0.96924254016832445</c:v>
                </c:pt>
                <c:pt idx="15">
                  <c:v>0.96997510889856875</c:v>
                </c:pt>
                <c:pt idx="16">
                  <c:v>0.97020426969743512</c:v>
                </c:pt>
                <c:pt idx="17">
                  <c:v>0.97335045753732541</c:v>
                </c:pt>
                <c:pt idx="18">
                  <c:v>0.97214170692431567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865-4C48-8633-7B850ECA54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41704816"/>
        <c:axId val="1141718128"/>
      </c:scatterChart>
      <c:valAx>
        <c:axId val="1141704816"/>
        <c:scaling>
          <c:orientation val="minMax"/>
          <c:min val="8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Applied voltage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1718128"/>
        <c:crosses val="autoZero"/>
        <c:crossBetween val="midCat"/>
      </c:valAx>
      <c:valAx>
        <c:axId val="1141718128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800"/>
                </a:pPr>
                <a:r>
                  <a:rPr lang="en-GB" sz="1800"/>
                  <a:t>Efficiency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170481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58832889454994608"/>
          <c:y val="0.49481080489938767"/>
          <c:w val="0.33140612938088626"/>
          <c:h val="0.24451298845306563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 dirty="0"/>
              <a:t>High sensitivity vs Standard FE electronics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903188850260194"/>
          <c:y val="0.10358681123807706"/>
          <c:w val="0.7592931389267098"/>
          <c:h val="0.78693830176239832"/>
        </c:manualLayout>
      </c:layout>
      <c:scatterChart>
        <c:scatterStyle val="lineMarker"/>
        <c:varyColors val="0"/>
        <c:ser>
          <c:idx val="2"/>
          <c:order val="1"/>
          <c:tx>
            <c:v>Efficiency of the New electronics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00B050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'3)20%ISO 2% 0%TFE'!$I$84:$I$108</c:f>
              <c:numCache>
                <c:formatCode>General</c:formatCode>
                <c:ptCount val="25"/>
                <c:pt idx="0">
                  <c:v>7000</c:v>
                </c:pt>
                <c:pt idx="1">
                  <c:v>7400</c:v>
                </c:pt>
                <c:pt idx="2">
                  <c:v>7600</c:v>
                </c:pt>
                <c:pt idx="3">
                  <c:v>7800</c:v>
                </c:pt>
                <c:pt idx="4">
                  <c:v>8100</c:v>
                </c:pt>
                <c:pt idx="5">
                  <c:v>8200</c:v>
                </c:pt>
                <c:pt idx="6">
                  <c:v>8300</c:v>
                </c:pt>
                <c:pt idx="7">
                  <c:v>8400</c:v>
                </c:pt>
                <c:pt idx="8">
                  <c:v>9000</c:v>
                </c:pt>
                <c:pt idx="9">
                  <c:v>9200</c:v>
                </c:pt>
                <c:pt idx="10">
                  <c:v>9600</c:v>
                </c:pt>
                <c:pt idx="11">
                  <c:v>9800</c:v>
                </c:pt>
                <c:pt idx="12">
                  <c:v>7000</c:v>
                </c:pt>
                <c:pt idx="13">
                  <c:v>7200</c:v>
                </c:pt>
                <c:pt idx="14">
                  <c:v>7400</c:v>
                </c:pt>
                <c:pt idx="15">
                  <c:v>7600</c:v>
                </c:pt>
                <c:pt idx="16">
                  <c:v>7800</c:v>
                </c:pt>
                <c:pt idx="17">
                  <c:v>8000</c:v>
                </c:pt>
                <c:pt idx="18">
                  <c:v>8100</c:v>
                </c:pt>
                <c:pt idx="19">
                  <c:v>8200</c:v>
                </c:pt>
                <c:pt idx="20">
                  <c:v>8400</c:v>
                </c:pt>
                <c:pt idx="21">
                  <c:v>8600</c:v>
                </c:pt>
                <c:pt idx="22">
                  <c:v>8800</c:v>
                </c:pt>
                <c:pt idx="23">
                  <c:v>9000</c:v>
                </c:pt>
                <c:pt idx="24">
                  <c:v>9200</c:v>
                </c:pt>
              </c:numCache>
            </c:numRef>
          </c:xVal>
          <c:yVal>
            <c:numRef>
              <c:f>'3)20%ISO 2% 0%TFE'!$J$84:$J$108</c:f>
              <c:numCache>
                <c:formatCode>General</c:formatCode>
                <c:ptCount val="25"/>
                <c:pt idx="0">
                  <c:v>8.5596451638004806E-4</c:v>
                </c:pt>
                <c:pt idx="1">
                  <c:v>4.0731689254239799E-3</c:v>
                </c:pt>
                <c:pt idx="2">
                  <c:v>9.3279149734291897E-2</c:v>
                </c:pt>
                <c:pt idx="4">
                  <c:v>0.91793754538852501</c:v>
                </c:pt>
                <c:pt idx="5">
                  <c:v>0.94226167988918208</c:v>
                </c:pt>
                <c:pt idx="6">
                  <c:v>0.95447658899069299</c:v>
                </c:pt>
                <c:pt idx="7">
                  <c:v>0.96688700031476205</c:v>
                </c:pt>
                <c:pt idx="8">
                  <c:v>0.98730079681274896</c:v>
                </c:pt>
                <c:pt idx="9">
                  <c:v>0.98917707332692895</c:v>
                </c:pt>
                <c:pt idx="10">
                  <c:v>0.98958071805171899</c:v>
                </c:pt>
                <c:pt idx="11">
                  <c:v>0.98958464840297911</c:v>
                </c:pt>
                <c:pt idx="12">
                  <c:v>1.9349845201238299E-3</c:v>
                </c:pt>
                <c:pt idx="13">
                  <c:v>1.7669201813013699E-3</c:v>
                </c:pt>
                <c:pt idx="14">
                  <c:v>4.90649221361018E-3</c:v>
                </c:pt>
                <c:pt idx="16">
                  <c:v>0.59441255262150694</c:v>
                </c:pt>
                <c:pt idx="17">
                  <c:v>0.87223930668157612</c:v>
                </c:pt>
                <c:pt idx="18">
                  <c:v>0.91603442779725797</c:v>
                </c:pt>
                <c:pt idx="19">
                  <c:v>0.93941472336534004</c:v>
                </c:pt>
                <c:pt idx="20">
                  <c:v>0.97012578616352196</c:v>
                </c:pt>
                <c:pt idx="21">
                  <c:v>0.98076800611348103</c:v>
                </c:pt>
                <c:pt idx="22">
                  <c:v>0.98619572261827604</c:v>
                </c:pt>
                <c:pt idx="23">
                  <c:v>0.98966111430212489</c:v>
                </c:pt>
                <c:pt idx="24">
                  <c:v>0.99035747883349001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4A9-4D34-93A6-2AECC2AFA1AB}"/>
            </c:ext>
          </c:extLst>
        </c:ser>
        <c:ser>
          <c:idx val="4"/>
          <c:order val="2"/>
          <c:tx>
            <c:v>Efficiency of the ATLAS electronics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'3)20%ISO 2% 0%TFE'!$I$84:$I$108</c:f>
              <c:numCache>
                <c:formatCode>General</c:formatCode>
                <c:ptCount val="25"/>
                <c:pt idx="0">
                  <c:v>7000</c:v>
                </c:pt>
                <c:pt idx="1">
                  <c:v>7400</c:v>
                </c:pt>
                <c:pt idx="2">
                  <c:v>7600</c:v>
                </c:pt>
                <c:pt idx="3">
                  <c:v>7800</c:v>
                </c:pt>
                <c:pt idx="4">
                  <c:v>8100</c:v>
                </c:pt>
                <c:pt idx="5">
                  <c:v>8200</c:v>
                </c:pt>
                <c:pt idx="6">
                  <c:v>8300</c:v>
                </c:pt>
                <c:pt idx="7">
                  <c:v>8400</c:v>
                </c:pt>
                <c:pt idx="8">
                  <c:v>9000</c:v>
                </c:pt>
                <c:pt idx="9">
                  <c:v>9200</c:v>
                </c:pt>
                <c:pt idx="10">
                  <c:v>9600</c:v>
                </c:pt>
                <c:pt idx="11">
                  <c:v>9800</c:v>
                </c:pt>
                <c:pt idx="12">
                  <c:v>7000</c:v>
                </c:pt>
                <c:pt idx="13">
                  <c:v>7200</c:v>
                </c:pt>
                <c:pt idx="14">
                  <c:v>7400</c:v>
                </c:pt>
                <c:pt idx="15">
                  <c:v>7600</c:v>
                </c:pt>
                <c:pt idx="16">
                  <c:v>7800</c:v>
                </c:pt>
                <c:pt idx="17">
                  <c:v>8000</c:v>
                </c:pt>
                <c:pt idx="18">
                  <c:v>8100</c:v>
                </c:pt>
                <c:pt idx="19">
                  <c:v>8200</c:v>
                </c:pt>
                <c:pt idx="20">
                  <c:v>8400</c:v>
                </c:pt>
                <c:pt idx="21">
                  <c:v>8600</c:v>
                </c:pt>
                <c:pt idx="22">
                  <c:v>8800</c:v>
                </c:pt>
                <c:pt idx="23">
                  <c:v>9000</c:v>
                </c:pt>
                <c:pt idx="24">
                  <c:v>9200</c:v>
                </c:pt>
              </c:numCache>
            </c:numRef>
          </c:xVal>
          <c:yVal>
            <c:numRef>
              <c:f>'3)20%ISO 2% 0%TFE'!$K$84:$K$108</c:f>
              <c:numCache>
                <c:formatCode>General</c:formatCode>
                <c:ptCount val="25"/>
                <c:pt idx="0">
                  <c:v>1.0115944284491401E-3</c:v>
                </c:pt>
                <c:pt idx="1">
                  <c:v>1.1108642523883501E-3</c:v>
                </c:pt>
                <c:pt idx="2">
                  <c:v>1.8130665833072802E-3</c:v>
                </c:pt>
                <c:pt idx="3">
                  <c:v>2.4927722454224203E-2</c:v>
                </c:pt>
                <c:pt idx="4">
                  <c:v>0.36975587955980105</c:v>
                </c:pt>
                <c:pt idx="6">
                  <c:v>0.70557679821080699</c:v>
                </c:pt>
                <c:pt idx="7">
                  <c:v>0.79383065785331997</c:v>
                </c:pt>
                <c:pt idx="8">
                  <c:v>0.94870517928286802</c:v>
                </c:pt>
                <c:pt idx="9">
                  <c:v>0.95792507204610899</c:v>
                </c:pt>
                <c:pt idx="10">
                  <c:v>0.96955812201857894</c:v>
                </c:pt>
                <c:pt idx="11">
                  <c:v>0.97298320919075809</c:v>
                </c:pt>
                <c:pt idx="13">
                  <c:v>2.1510332641929701E-3</c:v>
                </c:pt>
                <c:pt idx="15">
                  <c:v>2.7942967686465496E-3</c:v>
                </c:pt>
                <c:pt idx="16">
                  <c:v>2.0665901262916102E-2</c:v>
                </c:pt>
                <c:pt idx="17">
                  <c:v>0.17801230081073499</c:v>
                </c:pt>
                <c:pt idx="19">
                  <c:v>0.55837524767565905</c:v>
                </c:pt>
                <c:pt idx="21">
                  <c:v>0.88963892249888499</c:v>
                </c:pt>
                <c:pt idx="22">
                  <c:v>0.929163966299416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4A9-4D34-93A6-2AECC2AFA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10537360"/>
        <c:axId val="1910707200"/>
      </c:scatterChart>
      <c:scatterChart>
        <c:scatterStyle val="lineMarker"/>
        <c:varyColors val="0"/>
        <c:ser>
          <c:idx val="1"/>
          <c:order val="0"/>
          <c:tx>
            <c:v>Current density with ABS 33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'3)20%ISO 2% 0%TFE'!$A$84:$A$102</c:f>
              <c:numCache>
                <c:formatCode>General</c:formatCode>
                <c:ptCount val="19"/>
                <c:pt idx="0">
                  <c:v>7000</c:v>
                </c:pt>
                <c:pt idx="1">
                  <c:v>7200</c:v>
                </c:pt>
                <c:pt idx="2">
                  <c:v>7400</c:v>
                </c:pt>
                <c:pt idx="3">
                  <c:v>7600</c:v>
                </c:pt>
                <c:pt idx="4">
                  <c:v>7800</c:v>
                </c:pt>
                <c:pt idx="5">
                  <c:v>7900</c:v>
                </c:pt>
                <c:pt idx="6">
                  <c:v>8000</c:v>
                </c:pt>
                <c:pt idx="7">
                  <c:v>8100</c:v>
                </c:pt>
                <c:pt idx="8">
                  <c:v>8200</c:v>
                </c:pt>
                <c:pt idx="9">
                  <c:v>8300</c:v>
                </c:pt>
                <c:pt idx="10">
                  <c:v>8400</c:v>
                </c:pt>
                <c:pt idx="11">
                  <c:v>8500</c:v>
                </c:pt>
                <c:pt idx="12">
                  <c:v>8600</c:v>
                </c:pt>
                <c:pt idx="13">
                  <c:v>8800</c:v>
                </c:pt>
                <c:pt idx="14">
                  <c:v>9000</c:v>
                </c:pt>
                <c:pt idx="15">
                  <c:v>9200</c:v>
                </c:pt>
                <c:pt idx="16">
                  <c:v>9400</c:v>
                </c:pt>
                <c:pt idx="17">
                  <c:v>9600</c:v>
                </c:pt>
                <c:pt idx="18">
                  <c:v>9800</c:v>
                </c:pt>
              </c:numCache>
            </c:numRef>
          </c:xVal>
          <c:yVal>
            <c:numRef>
              <c:f>'3)20%ISO 2% 0%TFE'!$G$84:$G$102</c:f>
              <c:numCache>
                <c:formatCode>General</c:formatCode>
                <c:ptCount val="19"/>
                <c:pt idx="0">
                  <c:v>0.13600000000000001</c:v>
                </c:pt>
                <c:pt idx="1">
                  <c:v>0.16</c:v>
                </c:pt>
                <c:pt idx="2">
                  <c:v>0.20399999999999999</c:v>
                </c:pt>
                <c:pt idx="3">
                  <c:v>0.45200000000000001</c:v>
                </c:pt>
                <c:pt idx="4">
                  <c:v>1.5759999999999998</c:v>
                </c:pt>
                <c:pt idx="5">
                  <c:v>2.46</c:v>
                </c:pt>
                <c:pt idx="6">
                  <c:v>3.7719999999999998</c:v>
                </c:pt>
                <c:pt idx="7">
                  <c:v>5.38</c:v>
                </c:pt>
                <c:pt idx="8">
                  <c:v>7.2679999999999998</c:v>
                </c:pt>
                <c:pt idx="9">
                  <c:v>9.4160000000000004</c:v>
                </c:pt>
                <c:pt idx="10">
                  <c:v>11.764000000000001</c:v>
                </c:pt>
                <c:pt idx="11">
                  <c:v>14.36</c:v>
                </c:pt>
                <c:pt idx="12">
                  <c:v>17.28</c:v>
                </c:pt>
                <c:pt idx="13">
                  <c:v>24.475999999999999</c:v>
                </c:pt>
                <c:pt idx="14">
                  <c:v>37.055999999999997</c:v>
                </c:pt>
                <c:pt idx="15">
                  <c:v>57.468000000000004</c:v>
                </c:pt>
                <c:pt idx="16">
                  <c:v>82.507999999999996</c:v>
                </c:pt>
                <c:pt idx="17">
                  <c:v>117.556</c:v>
                </c:pt>
                <c:pt idx="18">
                  <c:v>162.364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4A9-4D34-93A6-2AECC2AFA1AB}"/>
            </c:ext>
          </c:extLst>
        </c:ser>
        <c:ser>
          <c:idx val="0"/>
          <c:order val="3"/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FFC00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forward val="700"/>
            <c:dispRSqr val="0"/>
            <c:dispEq val="1"/>
            <c:trendlineLbl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'3)20%ISO 2% 0%TFE'!$A$91:$A$96</c:f>
              <c:numCache>
                <c:formatCode>General</c:formatCode>
                <c:ptCount val="6"/>
                <c:pt idx="0">
                  <c:v>8100</c:v>
                </c:pt>
                <c:pt idx="1">
                  <c:v>8200</c:v>
                </c:pt>
                <c:pt idx="2">
                  <c:v>8300</c:v>
                </c:pt>
                <c:pt idx="3">
                  <c:v>8400</c:v>
                </c:pt>
                <c:pt idx="4">
                  <c:v>8500</c:v>
                </c:pt>
                <c:pt idx="5">
                  <c:v>8600</c:v>
                </c:pt>
              </c:numCache>
            </c:numRef>
          </c:xVal>
          <c:yVal>
            <c:numRef>
              <c:f>'3)20%ISO 2% 0%TFE'!$H$91:$H$96</c:f>
              <c:numCache>
                <c:formatCode>General</c:formatCode>
                <c:ptCount val="6"/>
                <c:pt idx="0">
                  <c:v>5.38</c:v>
                </c:pt>
                <c:pt idx="1">
                  <c:v>7.2679999999999998</c:v>
                </c:pt>
                <c:pt idx="2">
                  <c:v>9.4160000000000004</c:v>
                </c:pt>
                <c:pt idx="3">
                  <c:v>11.764000000000001</c:v>
                </c:pt>
                <c:pt idx="4">
                  <c:v>14.36</c:v>
                </c:pt>
                <c:pt idx="5">
                  <c:v>17.28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B4A9-4D34-93A6-2AECC2AFA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86253391"/>
        <c:axId val="667316623"/>
      </c:scatterChart>
      <c:valAx>
        <c:axId val="1910537360"/>
        <c:scaling>
          <c:orientation val="minMax"/>
          <c:max val="9500"/>
          <c:min val="7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Applied Voltage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0707200"/>
        <c:crosses val="autoZero"/>
        <c:crossBetween val="midCat"/>
      </c:valAx>
      <c:valAx>
        <c:axId val="191070720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Efficiency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0537360"/>
        <c:crosses val="autoZero"/>
        <c:crossBetween val="midCat"/>
      </c:valAx>
      <c:valAx>
        <c:axId val="667316623"/>
        <c:scaling>
          <c:orientation val="minMax"/>
          <c:max val="10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Current density (</a:t>
                </a:r>
                <a:r>
                  <a:rPr lang="en-GB">
                    <a:latin typeface="Symbol" panose="05050102010706020507" pitchFamily="18" charset="2"/>
                  </a:rPr>
                  <a:t>m</a:t>
                </a:r>
                <a:r>
                  <a:rPr lang="en-GB"/>
                  <a:t>A/m^2)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6253391"/>
        <c:crosses val="max"/>
        <c:crossBetween val="midCat"/>
      </c:valAx>
      <c:valAx>
        <c:axId val="198625339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67316623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13381335831604618"/>
          <c:y val="0.16888713310710407"/>
          <c:w val="0.2516049162409939"/>
          <c:h val="0.324600387283175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Time resolution vs. gas gap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771528372664296"/>
          <c:y val="0.17171296296296296"/>
          <c:w val="0.76749033142588718"/>
          <c:h val="0.62271617089530473"/>
        </c:manualLayout>
      </c:layout>
      <c:scatterChart>
        <c:scatterStyle val="lineMarker"/>
        <c:varyColors val="0"/>
        <c:ser>
          <c:idx val="0"/>
          <c:order val="0"/>
          <c:tx>
            <c:v>Single gap (measured)</c:v>
          </c:tx>
          <c:spPr>
            <a:ln w="19050" cap="rnd">
              <a:noFill/>
              <a:round/>
            </a:ln>
            <a:effectLst/>
          </c:spPr>
          <c:marker>
            <c:symbol val="x"/>
            <c:size val="8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FC54-48FB-8483-012EFDAF77AB}"/>
              </c:ext>
            </c:extLst>
          </c:dPt>
          <c:trendline>
            <c:spPr>
              <a:ln w="31750" cap="rnd">
                <a:solidFill>
                  <a:schemeClr val="accent1"/>
                </a:solidFill>
                <a:prstDash val="sysDot"/>
              </a:ln>
              <a:effectLst/>
            </c:spPr>
            <c:trendlineType val="exp"/>
            <c:dispRSqr val="0"/>
            <c:dispEq val="0"/>
          </c:trendline>
          <c:xVal>
            <c:numRef>
              <c:f>Sheet1!$C$3:$C$7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0.5</c:v>
                </c:pt>
                <c:pt idx="3">
                  <c:v>0.4</c:v>
                </c:pt>
                <c:pt idx="4">
                  <c:v>0.1</c:v>
                </c:pt>
              </c:numCache>
            </c:numRef>
          </c:xVal>
          <c:yVal>
            <c:numRef>
              <c:f>Sheet1!$D$3:$D$7</c:f>
              <c:numCache>
                <c:formatCode>General</c:formatCode>
                <c:ptCount val="5"/>
                <c:pt idx="0">
                  <c:v>1</c:v>
                </c:pt>
                <c:pt idx="1">
                  <c:v>0.3</c:v>
                </c:pt>
                <c:pt idx="2">
                  <c:v>0.16275347782717087</c:v>
                </c:pt>
                <c:pt idx="3">
                  <c:v>0.14199999999999999</c:v>
                </c:pt>
                <c:pt idx="4">
                  <c:v>0.1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C54-48FB-8483-012EFDAF77AB}"/>
            </c:ext>
          </c:extLst>
        </c:ser>
        <c:ser>
          <c:idx val="1"/>
          <c:order val="1"/>
          <c:tx>
            <c:v>Bi-gap (scaled by 1/rad(2))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trendline>
            <c:spPr>
              <a:ln w="31750" cap="rnd">
                <a:solidFill>
                  <a:srgbClr val="92D050"/>
                </a:solidFill>
                <a:prstDash val="sysDot"/>
              </a:ln>
              <a:effectLst/>
            </c:spPr>
            <c:trendlineType val="exp"/>
            <c:dispRSqr val="0"/>
            <c:dispEq val="0"/>
          </c:trendline>
          <c:xVal>
            <c:numRef>
              <c:f>Sheet1!$C$3:$C$7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0.5</c:v>
                </c:pt>
                <c:pt idx="3">
                  <c:v>0.4</c:v>
                </c:pt>
                <c:pt idx="4">
                  <c:v>0.1</c:v>
                </c:pt>
              </c:numCache>
            </c:numRef>
          </c:xVal>
          <c:yVal>
            <c:numRef>
              <c:f>Sheet1!$E$3:$E$7</c:f>
              <c:numCache>
                <c:formatCode>General</c:formatCode>
                <c:ptCount val="5"/>
                <c:pt idx="0">
                  <c:v>0.70710678118654746</c:v>
                </c:pt>
                <c:pt idx="1">
                  <c:v>0.21213203435596423</c:v>
                </c:pt>
                <c:pt idx="2">
                  <c:v>0.11508408783328691</c:v>
                </c:pt>
                <c:pt idx="3">
                  <c:v>0.10040916292848973</c:v>
                </c:pt>
                <c:pt idx="4">
                  <c:v>7.0710678118654752E-2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FC54-48FB-8483-012EFDAF77AB}"/>
            </c:ext>
          </c:extLst>
        </c:ser>
        <c:ser>
          <c:idx val="2"/>
          <c:order val="2"/>
          <c:tx>
            <c:v>Double bi-gap (scaled by 1/2))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95000"/>
                </a:schemeClr>
              </a:solidFill>
              <a:ln w="9525">
                <a:solidFill>
                  <a:schemeClr val="accent3"/>
                </a:solidFill>
              </a:ln>
              <a:effectLst/>
            </c:spPr>
          </c:marker>
          <c:trendline>
            <c:spPr>
              <a:ln w="34925" cap="rnd">
                <a:solidFill>
                  <a:schemeClr val="bg1">
                    <a:lumMod val="95000"/>
                  </a:schemeClr>
                </a:solidFill>
                <a:prstDash val="sysDot"/>
              </a:ln>
              <a:effectLst/>
            </c:spPr>
            <c:trendlineType val="exp"/>
            <c:dispRSqr val="0"/>
            <c:dispEq val="0"/>
          </c:trendline>
          <c:xVal>
            <c:numRef>
              <c:f>Sheet1!$C$3:$C$7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0.5</c:v>
                </c:pt>
                <c:pt idx="3">
                  <c:v>0.4</c:v>
                </c:pt>
                <c:pt idx="4">
                  <c:v>0.1</c:v>
                </c:pt>
              </c:numCache>
            </c:numRef>
          </c:xVal>
          <c:yVal>
            <c:numRef>
              <c:f>Sheet1!$F$3:$F$7</c:f>
              <c:numCache>
                <c:formatCode>General</c:formatCode>
                <c:ptCount val="5"/>
                <c:pt idx="0">
                  <c:v>0.5</c:v>
                </c:pt>
                <c:pt idx="1">
                  <c:v>0.15</c:v>
                </c:pt>
                <c:pt idx="2">
                  <c:v>8.1376738913585434E-2</c:v>
                </c:pt>
                <c:pt idx="3">
                  <c:v>7.0999999999999994E-2</c:v>
                </c:pt>
                <c:pt idx="4">
                  <c:v>0.05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FC54-48FB-8483-012EFDAF77AB}"/>
            </c:ext>
          </c:extLst>
        </c:ser>
        <c:ser>
          <c:idx val="3"/>
          <c:order val="3"/>
          <c:tx>
            <c:strRef>
              <c:f>Sheet1!$H$2</c:f>
              <c:strCache>
                <c:ptCount val="1"/>
                <c:pt idx="0">
                  <c:v>constant gap 2mm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trendline>
            <c:spPr>
              <a:ln w="25400" cap="rnd">
                <a:solidFill>
                  <a:srgbClr val="FFFF00"/>
                </a:solidFill>
                <a:prstDash val="solid"/>
              </a:ln>
              <a:effectLst/>
            </c:spPr>
            <c:trendlineType val="poly"/>
            <c:order val="2"/>
            <c:dispRSqr val="0"/>
            <c:dispEq val="0"/>
          </c:trendline>
          <c:xVal>
            <c:numRef>
              <c:f>Sheet1!$C$3:$C$5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0.5</c:v>
                </c:pt>
              </c:numCache>
            </c:numRef>
          </c:xVal>
          <c:yVal>
            <c:numRef>
              <c:f>Sheet1!$H$3:$H$5</c:f>
              <c:numCache>
                <c:formatCode>General</c:formatCode>
                <c:ptCount val="3"/>
                <c:pt idx="0">
                  <c:v>1</c:v>
                </c:pt>
                <c:pt idx="1">
                  <c:v>0.21213203435596423</c:v>
                </c:pt>
                <c:pt idx="2">
                  <c:v>8.1376738913585434E-2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FC54-48FB-8483-012EFDAF77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4184127"/>
        <c:axId val="424186207"/>
      </c:scatterChart>
      <c:valAx>
        <c:axId val="4241841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gas gap (mm)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186207"/>
        <c:crosses val="autoZero"/>
        <c:crossBetween val="midCat"/>
      </c:valAx>
      <c:valAx>
        <c:axId val="4241862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Time resolution (ns)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18412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ayout>
        <c:manualLayout>
          <c:xMode val="edge"/>
          <c:yMode val="edge"/>
          <c:x val="0.13495836877128561"/>
          <c:y val="0.17814220455268662"/>
          <c:w val="0.52951984464488433"/>
          <c:h val="0.282130200571858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2">
        <a:lumMod val="2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effectLst/>
              </a:rPr>
              <a:t>effective maximum efficienc</a:t>
            </a:r>
            <a:r>
              <a:rPr lang="en-US" sz="1800" dirty="0">
                <a:effectLst/>
              </a:rPr>
              <a:t>y </a:t>
            </a:r>
            <a:r>
              <a:rPr lang="en-US" sz="1800" b="1" dirty="0">
                <a:effectLst/>
              </a:rPr>
              <a:t>vs. constrained Poisson prediction</a:t>
            </a:r>
            <a:endParaRPr lang="en-GB" sz="18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Sheet1!$C$33:$C$53</c:f>
              <c:numCache>
                <c:formatCode>General</c:formatCode>
                <c:ptCount val="21"/>
                <c:pt idx="0">
                  <c:v>1</c:v>
                </c:pt>
                <c:pt idx="1">
                  <c:v>0.95</c:v>
                </c:pt>
                <c:pt idx="2">
                  <c:v>0.9</c:v>
                </c:pt>
                <c:pt idx="3">
                  <c:v>0.85</c:v>
                </c:pt>
                <c:pt idx="4">
                  <c:v>0.8</c:v>
                </c:pt>
                <c:pt idx="5">
                  <c:v>0.75</c:v>
                </c:pt>
                <c:pt idx="6">
                  <c:v>0.7</c:v>
                </c:pt>
                <c:pt idx="7">
                  <c:v>0.65</c:v>
                </c:pt>
                <c:pt idx="8">
                  <c:v>0.6</c:v>
                </c:pt>
                <c:pt idx="9">
                  <c:v>0.55000000000000004</c:v>
                </c:pt>
                <c:pt idx="10">
                  <c:v>0.5</c:v>
                </c:pt>
                <c:pt idx="11">
                  <c:v>0.45</c:v>
                </c:pt>
                <c:pt idx="12">
                  <c:v>0.39999999999999902</c:v>
                </c:pt>
                <c:pt idx="13">
                  <c:v>0.34999999999999898</c:v>
                </c:pt>
                <c:pt idx="14">
                  <c:v>0.29999999999999899</c:v>
                </c:pt>
                <c:pt idx="15">
                  <c:v>0.249999999999999</c:v>
                </c:pt>
                <c:pt idx="16">
                  <c:v>0.19999999999999901</c:v>
                </c:pt>
                <c:pt idx="17">
                  <c:v>0.149999999999999</c:v>
                </c:pt>
                <c:pt idx="18">
                  <c:v>9.9999999999999006E-2</c:v>
                </c:pt>
                <c:pt idx="19">
                  <c:v>4.9999999999998997E-2</c:v>
                </c:pt>
                <c:pt idx="20">
                  <c:v>0</c:v>
                </c:pt>
              </c:numCache>
            </c:numRef>
          </c:xVal>
          <c:yVal>
            <c:numRef>
              <c:f>Sheet1!$E$33:$E$53</c:f>
              <c:numCache>
                <c:formatCode>General</c:formatCode>
                <c:ptCount val="21"/>
                <c:pt idx="0">
                  <c:v>0.78561889857302203</c:v>
                </c:pt>
                <c:pt idx="1">
                  <c:v>0.80708391936508539</c:v>
                </c:pt>
                <c:pt idx="2">
                  <c:v>0.82639974363498869</c:v>
                </c:pt>
                <c:pt idx="3">
                  <c:v>0.84378156081746902</c:v>
                </c:pt>
                <c:pt idx="4">
                  <c:v>0.85942301439167257</c:v>
                </c:pt>
                <c:pt idx="5">
                  <c:v>0.87349835918131657</c:v>
                </c:pt>
                <c:pt idx="6">
                  <c:v>0.88616440265403407</c:v>
                </c:pt>
                <c:pt idx="7">
                  <c:v>0.89756225184710026</c:v>
                </c:pt>
                <c:pt idx="8">
                  <c:v>0.90781888538129774</c:v>
                </c:pt>
                <c:pt idx="9">
                  <c:v>0.91704856807606638</c:v>
                </c:pt>
                <c:pt idx="10">
                  <c:v>0.92535412392556438</c:v>
                </c:pt>
                <c:pt idx="11">
                  <c:v>0.932828081617331</c:v>
                </c:pt>
                <c:pt idx="12">
                  <c:v>0.9395537053552887</c:v>
                </c:pt>
                <c:pt idx="13">
                  <c:v>0.94560592247104902</c:v>
                </c:pt>
                <c:pt idx="14">
                  <c:v>0.95105215815764821</c:v>
                </c:pt>
                <c:pt idx="15">
                  <c:v>0.9559530866251259</c:v>
                </c:pt>
                <c:pt idx="16">
                  <c:v>0.96036330704625728</c:v>
                </c:pt>
                <c:pt idx="17">
                  <c:v>0.96433195182286091</c:v>
                </c:pt>
                <c:pt idx="18">
                  <c:v>0.96790323394912336</c:v>
                </c:pt>
                <c:pt idx="19">
                  <c:v>0.97111693956988077</c:v>
                </c:pt>
                <c:pt idx="20">
                  <c:v>0.97400887122124469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335-4A31-9D11-727ECAAD524B}"/>
            </c:ext>
          </c:extLst>
        </c:ser>
        <c:ser>
          <c:idx val="1"/>
          <c:order val="1"/>
          <c:tx>
            <c:v>2 mm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Sheet1!$H$33:$H$38</c:f>
              <c:numCache>
                <c:formatCode>General</c:formatCode>
                <c:ptCount val="6"/>
                <c:pt idx="0">
                  <c:v>0</c:v>
                </c:pt>
                <c:pt idx="1">
                  <c:v>0.3</c:v>
                </c:pt>
                <c:pt idx="2">
                  <c:v>0.4</c:v>
                </c:pt>
                <c:pt idx="3">
                  <c:v>0.6</c:v>
                </c:pt>
                <c:pt idx="4">
                  <c:v>0.7</c:v>
                </c:pt>
                <c:pt idx="5">
                  <c:v>0.76</c:v>
                </c:pt>
              </c:numCache>
            </c:numRef>
          </c:xVal>
          <c:yVal>
            <c:numRef>
              <c:f>Sheet1!$I$33:$I$38</c:f>
              <c:numCache>
                <c:formatCode>General</c:formatCode>
                <c:ptCount val="6"/>
                <c:pt idx="0">
                  <c:v>0.99</c:v>
                </c:pt>
                <c:pt idx="1">
                  <c:v>0.98499999999999999</c:v>
                </c:pt>
                <c:pt idx="2">
                  <c:v>0.98</c:v>
                </c:pt>
                <c:pt idx="3">
                  <c:v>0.96499999999999997</c:v>
                </c:pt>
                <c:pt idx="5">
                  <c:v>0.95499999999999996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335-4A31-9D11-727ECAAD524B}"/>
            </c:ext>
          </c:extLst>
        </c:ser>
        <c:ser>
          <c:idx val="2"/>
          <c:order val="2"/>
          <c:tx>
            <c:v>1 mm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Sheet1!$H$33:$H$38</c:f>
              <c:numCache>
                <c:formatCode>General</c:formatCode>
                <c:ptCount val="6"/>
                <c:pt idx="0">
                  <c:v>0</c:v>
                </c:pt>
                <c:pt idx="1">
                  <c:v>0.3</c:v>
                </c:pt>
                <c:pt idx="2">
                  <c:v>0.4</c:v>
                </c:pt>
                <c:pt idx="3">
                  <c:v>0.6</c:v>
                </c:pt>
                <c:pt idx="4">
                  <c:v>0.7</c:v>
                </c:pt>
                <c:pt idx="5">
                  <c:v>0.76</c:v>
                </c:pt>
              </c:numCache>
            </c:numRef>
          </c:xVal>
          <c:yVal>
            <c:numRef>
              <c:f>Sheet1!$K$33:$K$38</c:f>
              <c:numCache>
                <c:formatCode>General</c:formatCode>
                <c:ptCount val="6"/>
                <c:pt idx="0">
                  <c:v>0.97499999999999998</c:v>
                </c:pt>
                <c:pt idx="1">
                  <c:v>0.94499999999999995</c:v>
                </c:pt>
                <c:pt idx="2">
                  <c:v>0.91749999999999998</c:v>
                </c:pt>
                <c:pt idx="3">
                  <c:v>0.87</c:v>
                </c:pt>
                <c:pt idx="4">
                  <c:v>0.85499999999999998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335-4A31-9D11-727ECAAD524B}"/>
            </c:ext>
          </c:extLst>
        </c:ser>
        <c:ser>
          <c:idx val="3"/>
          <c:order val="3"/>
          <c:tx>
            <c:v>2mm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Sheet1!$C$3:$C$23</c:f>
              <c:numCache>
                <c:formatCode>General</c:formatCode>
                <c:ptCount val="21"/>
                <c:pt idx="0">
                  <c:v>1</c:v>
                </c:pt>
                <c:pt idx="1">
                  <c:v>0.95</c:v>
                </c:pt>
                <c:pt idx="2">
                  <c:v>0.9</c:v>
                </c:pt>
                <c:pt idx="3">
                  <c:v>0.85</c:v>
                </c:pt>
                <c:pt idx="4">
                  <c:v>0.8</c:v>
                </c:pt>
                <c:pt idx="5">
                  <c:v>0.75</c:v>
                </c:pt>
                <c:pt idx="6">
                  <c:v>0.7</c:v>
                </c:pt>
                <c:pt idx="7">
                  <c:v>0.65</c:v>
                </c:pt>
                <c:pt idx="8">
                  <c:v>0.6</c:v>
                </c:pt>
                <c:pt idx="9">
                  <c:v>0.55000000000000004</c:v>
                </c:pt>
                <c:pt idx="10">
                  <c:v>0.5</c:v>
                </c:pt>
                <c:pt idx="11">
                  <c:v>0.45</c:v>
                </c:pt>
                <c:pt idx="12">
                  <c:v>0.39999999999999902</c:v>
                </c:pt>
                <c:pt idx="13">
                  <c:v>0.34999999999999898</c:v>
                </c:pt>
                <c:pt idx="14">
                  <c:v>0.29999999999999899</c:v>
                </c:pt>
                <c:pt idx="15">
                  <c:v>0.249999999999999</c:v>
                </c:pt>
                <c:pt idx="16">
                  <c:v>0.19999999999999901</c:v>
                </c:pt>
                <c:pt idx="17">
                  <c:v>0.149999999999999</c:v>
                </c:pt>
                <c:pt idx="18">
                  <c:v>9.9999999999999006E-2</c:v>
                </c:pt>
                <c:pt idx="19">
                  <c:v>4.9999999999998997E-2</c:v>
                </c:pt>
                <c:pt idx="20">
                  <c:v>0</c:v>
                </c:pt>
              </c:numCache>
            </c:numRef>
          </c:xVal>
          <c:yVal>
            <c:numRef>
              <c:f>Sheet1!$E$3:$E$23</c:f>
              <c:numCache>
                <c:formatCode>General</c:formatCode>
                <c:ptCount val="21"/>
                <c:pt idx="0">
                  <c:v>0.85956352111221179</c:v>
                </c:pt>
                <c:pt idx="1">
                  <c:v>0.87697282339413807</c:v>
                </c:pt>
                <c:pt idx="2">
                  <c:v>0.89222396984401986</c:v>
                </c:pt>
                <c:pt idx="3">
                  <c:v>0.90558449769683413</c:v>
                </c:pt>
                <c:pt idx="4">
                  <c:v>0.91728877875481396</c:v>
                </c:pt>
                <c:pt idx="5">
                  <c:v>0.92754213076255887</c:v>
                </c:pt>
                <c:pt idx="6">
                  <c:v>0.93652441911277329</c:v>
                </c:pt>
                <c:pt idx="7">
                  <c:v>0.94439321206413718</c:v>
                </c:pt>
                <c:pt idx="8">
                  <c:v>0.95128654482047836</c:v>
                </c:pt>
                <c:pt idx="9">
                  <c:v>0.95732534095901578</c:v>
                </c:pt>
                <c:pt idx="10">
                  <c:v>0.96261553368462704</c:v>
                </c:pt>
                <c:pt idx="11">
                  <c:v>0.96724992412140842</c:v>
                </c:pt>
                <c:pt idx="12">
                  <c:v>0.97130980923987542</c:v>
                </c:pt>
                <c:pt idx="13">
                  <c:v>0.97486640797707558</c:v>
                </c:pt>
                <c:pt idx="14">
                  <c:v>0.97798211056676609</c:v>
                </c:pt>
                <c:pt idx="15">
                  <c:v>0.98071157299553768</c:v>
                </c:pt>
                <c:pt idx="16">
                  <c:v>0.98310267578395116</c:v>
                </c:pt>
                <c:pt idx="17">
                  <c:v>0.98519736391172708</c:v>
                </c:pt>
                <c:pt idx="18">
                  <c:v>0.98703238262104698</c:v>
                </c:pt>
                <c:pt idx="19">
                  <c:v>0.98863992200550377</c:v>
                </c:pt>
                <c:pt idx="20">
                  <c:v>0.99004818169215159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335-4A31-9D11-727ECAAD5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6278608"/>
        <c:axId val="226279024"/>
      </c:scatterChart>
      <c:valAx>
        <c:axId val="226278608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279024"/>
        <c:crosses val="autoZero"/>
        <c:crossBetween val="midCat"/>
      </c:valAx>
      <c:valAx>
        <c:axId val="226279024"/>
        <c:scaling>
          <c:orientation val="minMax"/>
          <c:max val="1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2786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0.58574</cdr:x>
      <cdr:y>0.82348</cdr:y>
    </cdr:from>
    <cdr:to>
      <cdr:x>0.89972</cdr:x>
      <cdr:y>0.88183</cdr:y>
    </cdr:to>
    <cdr:sp macro="" textlink="">
      <cdr:nvSpPr>
        <cdr:cNvPr id="2" name="CasellaDiTesto 9">
          <a:extLst xmlns:a="http://schemas.openxmlformats.org/drawingml/2006/main">
            <a:ext uri="{FF2B5EF4-FFF2-40B4-BE49-F238E27FC236}">
              <a16:creationId xmlns:a16="http://schemas.microsoft.com/office/drawing/2014/main" id="{86DF41E5-17FC-48B8-A6C8-1686FC349272}"/>
            </a:ext>
          </a:extLst>
        </cdr:cNvPr>
        <cdr:cNvSpPr txBox="1"/>
      </cdr:nvSpPr>
      <cdr:spPr>
        <a:xfrm xmlns:a="http://schemas.openxmlformats.org/drawingml/2006/main">
          <a:off x="3938906" y="3583246"/>
          <a:ext cx="2111374" cy="2539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50" b="0" i="0" dirty="0">
              <a:effectLst/>
              <a:latin typeface="Helvetica" panose="020B0604020202020204" pitchFamily="34" charset="0"/>
            </a:rPr>
            <a:t>DOI:10.5281/zenodo.22809853</a:t>
          </a:r>
          <a:endParaRPr lang="en-US" sz="1050" b="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A529C92F-ECC1-49A0-B5BE-D78E30F34D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57F3649-2F37-4211-98C6-0F8472F3FAC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02169-6D16-403F-9B36-995636FC3E7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:a16="http://schemas.microsoft.com/office/drawing/2014/main" id="{DD233103-F16A-4E6E-8804-3AE53E4135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>
            <a:extLst>
              <a:ext uri="{FF2B5EF4-FFF2-40B4-BE49-F238E27FC236}">
                <a16:creationId xmlns:a16="http://schemas.microsoft.com/office/drawing/2014/main" id="{F79F59DA-6D2F-404F-B1F1-8311910161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341DDA8-BC0A-4A3C-85D2-20393EEA6B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4381C31-59AD-494E-842C-77BE6C5174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AE82D3-B0DC-4ACF-8C05-E60CE886B127}" type="slidenum">
              <a:rPr lang="en-US" smtClean="0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AE82D3-B0DC-4ACF-8C05-E60CE886B1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28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RCC description adapted from M. Abbrescia et al., ‘A standalone simulation program for resistive cylindrical chamber (RCC)’, European Physical Journal C 86, 351 (2026), https://doi.org/10.1140/epjc/s10052-026-15576-5. SHARP schematic and concept adapted from G. Aielli, ‘Initial design of a fast hybrid photodetector’, RPC 2024, and the supplied deck ‘EOI su RPC in FCC’. SHARP performance values are R&amp;D targets, not demonstrated detector results. The RCC cutaway is a conceptual illustration based on the coaxial geometry described in the cited source.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C875-A71C-44DC-8458-65A907E7083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72FBC-FF86-460D-A1E3-2F13FEF83FE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408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C875-A71C-44DC-8458-65A907E7083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72FBC-FF86-460D-A1E3-2F13FEF83FE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484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C875-A71C-44DC-8458-65A907E7083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72FBC-FF86-460D-A1E3-2F13FEF83FE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215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C875-A71C-44DC-8458-65A907E7083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72FBC-FF86-460D-A1E3-2F13FEF83FE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352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C875-A71C-44DC-8458-65A907E7083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72FBC-FF86-460D-A1E3-2F13FEF83FE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13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C875-A71C-44DC-8458-65A907E7083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72FBC-FF86-460D-A1E3-2F13FEF83FE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033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C875-A71C-44DC-8458-65A907E7083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72FBC-FF86-460D-A1E3-2F13FEF83FE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904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C875-A71C-44DC-8458-65A907E7083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72FBC-FF86-460D-A1E3-2F13FEF83FE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387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C875-A71C-44DC-8458-65A907E7083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72FBC-FF86-460D-A1E3-2F13FEF83FE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491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C875-A71C-44DC-8458-65A907E7083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72FBC-FF86-460D-A1E3-2F13FEF83FE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62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C875-A71C-44DC-8458-65A907E7083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72FBC-FF86-460D-A1E3-2F13FEF83FE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353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7158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4C875-A71C-44DC-8458-65A907E7083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72FBC-FF86-460D-A1E3-2F13FEF83FE9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163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nspirehep.net/literature/2955768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Detector Physics-Driven Concepts for Future RPC systems</a:t>
            </a:r>
            <a:endParaRPr lang="en-US" sz="4800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G. Aielli and R. Cardarelli</a:t>
            </a:r>
          </a:p>
          <a:p>
            <a:r>
              <a:rPr lang="en-GB" dirty="0"/>
              <a:t>University and INFN Roma Tor Vergata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72684EA-02BC-4A1F-B12B-C896472C0258}"/>
              </a:ext>
            </a:extLst>
          </p:cNvPr>
          <p:cNvSpPr txBox="1"/>
          <p:nvPr/>
        </p:nvSpPr>
        <p:spPr>
          <a:xfrm>
            <a:off x="963561" y="4801572"/>
            <a:ext cx="104320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Acknowledgments: The authors are indebt with the ATLAS RPC performance team (In particular S. </a:t>
            </a:r>
            <a:r>
              <a:rPr lang="en-US" dirty="0" err="1"/>
              <a:t>Simsek</a:t>
            </a:r>
            <a:r>
              <a:rPr lang="en-US" dirty="0"/>
              <a:t>, Z. </a:t>
            </a:r>
            <a:r>
              <a:rPr lang="en-US" dirty="0" err="1"/>
              <a:t>Uysal</a:t>
            </a:r>
            <a:r>
              <a:rPr lang="en-US" dirty="0"/>
              <a:t> and E. </a:t>
            </a:r>
            <a:r>
              <a:rPr lang="en-US" dirty="0" err="1"/>
              <a:t>Ersoy</a:t>
            </a:r>
            <a:r>
              <a:rPr lang="en-US" dirty="0"/>
              <a:t>), for the strong support and for making us preliminarily available very recent and yet unpublished results crucial to support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2835447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DA7C3CFC-8538-4B0E-82C6-2A6D5030A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171450"/>
            <a:ext cx="11155680" cy="495300"/>
          </a:xfrm>
        </p:spPr>
        <p:txBody>
          <a:bodyPr wrap="none" lIns="0" tIns="0" rIns="0" bIns="0" anchor="ctr">
            <a:noAutofit/>
          </a:bodyPr>
          <a:lstStyle/>
          <a:p>
            <a:pPr>
              <a:defRPr sz="2700"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4000" b="1" dirty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RPC technology beyond the LHC era</a:t>
            </a:r>
          </a:p>
        </p:txBody>
      </p:sp>
      <p:sp>
        <p:nvSpPr>
          <p:cNvPr id="7" name="Header divider">
            <a:extLst>
              <a:ext uri="{FF2B5EF4-FFF2-40B4-BE49-F238E27FC236}">
                <a16:creationId xmlns:a16="http://schemas.microsoft.com/office/drawing/2014/main" id="{87F0FF3D-C756-43F9-A1BD-76C29FDDDF96}"/>
              </a:ext>
            </a:extLst>
          </p:cNvPr>
          <p:cNvSpPr>
            <a:spLocks noGrp="1"/>
          </p:cNvSpPr>
          <p:nvPr/>
        </p:nvSpPr>
        <p:spPr>
          <a:xfrm>
            <a:off x="411480" y="966788"/>
            <a:ext cx="11287125" cy="0"/>
          </a:xfrm>
          <a:prstGeom prst="line">
            <a:avLst/>
          </a:prstGeom>
          <a:noFill/>
          <a:ln w="9525">
            <a:solidFill>
              <a:srgbClr val="D6DEE8"/>
            </a:solidFill>
            <a:prstDash val="solid"/>
          </a:ln>
        </p:spPr>
      </p:sp>
      <p:sp>
        <p:nvSpPr>
          <p:cNvPr id="8" name="LHC track record background">
            <a:extLst>
              <a:ext uri="{FF2B5EF4-FFF2-40B4-BE49-F238E27FC236}">
                <a16:creationId xmlns:a16="http://schemas.microsoft.com/office/drawing/2014/main" id="{863047C2-A501-4655-A7C2-13743AECE376}"/>
              </a:ext>
            </a:extLst>
          </p:cNvPr>
          <p:cNvSpPr>
            <a:spLocks noGrp="1"/>
          </p:cNvSpPr>
          <p:nvPr/>
        </p:nvSpPr>
        <p:spPr>
          <a:xfrm>
            <a:off x="411480" y="1219200"/>
            <a:ext cx="4181475" cy="3562350"/>
          </a:xfrm>
          <a:prstGeom prst="rect">
            <a:avLst/>
          </a:prstGeom>
          <a:solidFill>
            <a:srgbClr val="EAF2FB"/>
          </a:solidFill>
          <a:ln w="9525">
            <a:solidFill>
              <a:srgbClr val="D6DEE8"/>
            </a:solidFill>
            <a:prstDash val="solid"/>
          </a:ln>
        </p:spPr>
      </p:sp>
      <p:sp>
        <p:nvSpPr>
          <p:cNvPr id="9" name="LHC track record accent">
            <a:extLst>
              <a:ext uri="{FF2B5EF4-FFF2-40B4-BE49-F238E27FC236}">
                <a16:creationId xmlns:a16="http://schemas.microsoft.com/office/drawing/2014/main" id="{E3889464-0094-480A-BE20-34588C578C16}"/>
              </a:ext>
            </a:extLst>
          </p:cNvPr>
          <p:cNvSpPr>
            <a:spLocks noGrp="1"/>
          </p:cNvSpPr>
          <p:nvPr/>
        </p:nvSpPr>
        <p:spPr>
          <a:xfrm>
            <a:off x="411480" y="1219200"/>
            <a:ext cx="66675" cy="3562350"/>
          </a:xfrm>
          <a:prstGeom prst="rect">
            <a:avLst/>
          </a:prstGeom>
          <a:solidFill>
            <a:srgbClr val="2B6CB0"/>
          </a:solidFill>
          <a:ln w="0">
            <a:noFill/>
          </a:ln>
        </p:spPr>
      </p:sp>
      <p:sp>
        <p:nvSpPr>
          <p:cNvPr id="11" name="Track record heading">
            <a:extLst>
              <a:ext uri="{FF2B5EF4-FFF2-40B4-BE49-F238E27FC236}">
                <a16:creationId xmlns:a16="http://schemas.microsoft.com/office/drawing/2014/main" id="{54E0B71D-6D88-4614-9F04-81F1599599D3}"/>
              </a:ext>
            </a:extLst>
          </p:cNvPr>
          <p:cNvSpPr>
            <a:spLocks noGrp="1"/>
          </p:cNvSpPr>
          <p:nvPr/>
        </p:nvSpPr>
        <p:spPr>
          <a:xfrm>
            <a:off x="714375" y="1364455"/>
            <a:ext cx="3429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875"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2400" b="1" dirty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Versatile and successful across the LHC era</a:t>
            </a:r>
          </a:p>
        </p:txBody>
      </p:sp>
      <p:sp>
        <p:nvSpPr>
          <p:cNvPr id="12" name="Track record body">
            <a:extLst>
              <a:ext uri="{FF2B5EF4-FFF2-40B4-BE49-F238E27FC236}">
                <a16:creationId xmlns:a16="http://schemas.microsoft.com/office/drawing/2014/main" id="{45FBEF92-F842-4FBE-A748-5FEDDF769A87}"/>
              </a:ext>
            </a:extLst>
          </p:cNvPr>
          <p:cNvSpPr>
            <a:spLocks noGrp="1"/>
          </p:cNvSpPr>
          <p:nvPr/>
        </p:nvSpPr>
        <p:spPr>
          <a:xfrm>
            <a:off x="714375" y="2233612"/>
            <a:ext cx="34290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600" b="0" dirty="0">
                <a:solidFill>
                  <a:srgbClr val="5F6B7A"/>
                </a:solidFill>
                <a:latin typeface="Aptos"/>
                <a:ea typeface="Aptos"/>
                <a:cs typeface="Aptos"/>
              </a:rPr>
              <a:t>RPC technology has demonstrated reliable performance in demanding large-scale experiments.</a:t>
            </a:r>
          </a:p>
        </p:txBody>
      </p:sp>
      <p:sp>
        <p:nvSpPr>
          <p:cNvPr id="13" name="Strength divider">
            <a:extLst>
              <a:ext uri="{FF2B5EF4-FFF2-40B4-BE49-F238E27FC236}">
                <a16:creationId xmlns:a16="http://schemas.microsoft.com/office/drawing/2014/main" id="{3FC3F735-7C10-4060-AE4A-F1E417E6429F}"/>
              </a:ext>
            </a:extLst>
          </p:cNvPr>
          <p:cNvSpPr>
            <a:spLocks noGrp="1"/>
          </p:cNvSpPr>
          <p:nvPr/>
        </p:nvSpPr>
        <p:spPr>
          <a:xfrm>
            <a:off x="714375" y="2943225"/>
            <a:ext cx="3429000" cy="0"/>
          </a:xfrm>
          <a:prstGeom prst="line">
            <a:avLst/>
          </a:prstGeom>
          <a:noFill/>
          <a:ln w="9525">
            <a:solidFill>
              <a:srgbClr val="B9CDE4"/>
            </a:solidFill>
            <a:prstDash val="solid"/>
          </a:ln>
        </p:spPr>
      </p:sp>
      <p:sp>
        <p:nvSpPr>
          <p:cNvPr id="14" name="Strength label">
            <a:extLst>
              <a:ext uri="{FF2B5EF4-FFF2-40B4-BE49-F238E27FC236}">
                <a16:creationId xmlns:a16="http://schemas.microsoft.com/office/drawing/2014/main" id="{93C65FA3-88C0-4877-B69C-B10B183DE4C2}"/>
              </a:ext>
            </a:extLst>
          </p:cNvPr>
          <p:cNvSpPr>
            <a:spLocks noGrp="1"/>
          </p:cNvSpPr>
          <p:nvPr/>
        </p:nvSpPr>
        <p:spPr>
          <a:xfrm>
            <a:off x="714375" y="3086100"/>
            <a:ext cx="323850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63" b="1">
                <a:solidFill>
                  <a:srgbClr val="2B6CB0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6CB0"/>
                </a:solidFill>
                <a:latin typeface="Aptos"/>
                <a:ea typeface="Aptos"/>
                <a:cs typeface="Aptos"/>
              </a:rPr>
              <a:t>WHY RPCs WORK</a:t>
            </a:r>
          </a:p>
        </p:txBody>
      </p:sp>
      <p:sp>
        <p:nvSpPr>
          <p:cNvPr id="15" name="Construction label">
            <a:extLst>
              <a:ext uri="{FF2B5EF4-FFF2-40B4-BE49-F238E27FC236}">
                <a16:creationId xmlns:a16="http://schemas.microsoft.com/office/drawing/2014/main" id="{3E005CAE-48F0-4F40-B44A-DC7B5193B5F2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11239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25" b="1">
                <a:solidFill>
                  <a:srgbClr val="2B6CB0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6CB0"/>
                </a:solidFill>
                <a:latin typeface="Aptos"/>
                <a:ea typeface="Aptos"/>
                <a:cs typeface="Aptos"/>
              </a:rPr>
              <a:t>CONSTRUCTION</a:t>
            </a:r>
          </a:p>
        </p:txBody>
      </p:sp>
      <p:sp>
        <p:nvSpPr>
          <p:cNvPr id="16" name="Construction value">
            <a:extLst>
              <a:ext uri="{FF2B5EF4-FFF2-40B4-BE49-F238E27FC236}">
                <a16:creationId xmlns:a16="http://schemas.microsoft.com/office/drawing/2014/main" id="{4EB10C36-AF26-42F5-86B7-FEE83EAADCED}"/>
              </a:ext>
            </a:extLst>
          </p:cNvPr>
          <p:cNvSpPr>
            <a:spLocks noGrp="1"/>
          </p:cNvSpPr>
          <p:nvPr/>
        </p:nvSpPr>
        <p:spPr>
          <a:xfrm>
            <a:off x="1981200" y="3076576"/>
            <a:ext cx="24193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20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Simple</a:t>
            </a:r>
          </a:p>
        </p:txBody>
      </p:sp>
      <p:sp>
        <p:nvSpPr>
          <p:cNvPr id="17" name="Operation label">
            <a:extLst>
              <a:ext uri="{FF2B5EF4-FFF2-40B4-BE49-F238E27FC236}">
                <a16:creationId xmlns:a16="http://schemas.microsoft.com/office/drawing/2014/main" id="{FA5D6E05-73A5-4525-8433-62B08EC9B9F8}"/>
              </a:ext>
            </a:extLst>
          </p:cNvPr>
          <p:cNvSpPr>
            <a:spLocks noGrp="1"/>
          </p:cNvSpPr>
          <p:nvPr/>
        </p:nvSpPr>
        <p:spPr>
          <a:xfrm>
            <a:off x="714375" y="3676650"/>
            <a:ext cx="11239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25" b="1">
                <a:solidFill>
                  <a:srgbClr val="2B6CB0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6CB0"/>
                </a:solidFill>
                <a:latin typeface="Aptos"/>
                <a:ea typeface="Aptos"/>
                <a:cs typeface="Aptos"/>
              </a:rPr>
              <a:t>OPERATION</a:t>
            </a:r>
          </a:p>
        </p:txBody>
      </p:sp>
      <p:sp>
        <p:nvSpPr>
          <p:cNvPr id="18" name="Operation value">
            <a:extLst>
              <a:ext uri="{FF2B5EF4-FFF2-40B4-BE49-F238E27FC236}">
                <a16:creationId xmlns:a16="http://schemas.microsoft.com/office/drawing/2014/main" id="{9D3C9B8F-616B-40C9-833F-7E020F5D9661}"/>
              </a:ext>
            </a:extLst>
          </p:cNvPr>
          <p:cNvSpPr>
            <a:spLocks noGrp="1"/>
          </p:cNvSpPr>
          <p:nvPr/>
        </p:nvSpPr>
        <p:spPr>
          <a:xfrm>
            <a:off x="1981200" y="3390901"/>
            <a:ext cx="24193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20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Robust</a:t>
            </a:r>
          </a:p>
        </p:txBody>
      </p:sp>
      <p:sp>
        <p:nvSpPr>
          <p:cNvPr id="19" name="Cost label">
            <a:extLst>
              <a:ext uri="{FF2B5EF4-FFF2-40B4-BE49-F238E27FC236}">
                <a16:creationId xmlns:a16="http://schemas.microsoft.com/office/drawing/2014/main" id="{D7DEC676-D1A2-4636-872A-59282B212219}"/>
              </a:ext>
            </a:extLst>
          </p:cNvPr>
          <p:cNvSpPr>
            <a:spLocks noGrp="1"/>
          </p:cNvSpPr>
          <p:nvPr/>
        </p:nvSpPr>
        <p:spPr>
          <a:xfrm>
            <a:off x="714375" y="3990975"/>
            <a:ext cx="11239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25" b="1">
                <a:solidFill>
                  <a:srgbClr val="2B6CB0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6CB0"/>
                </a:solidFill>
                <a:latin typeface="Aptos"/>
                <a:ea typeface="Aptos"/>
                <a:cs typeface="Aptos"/>
              </a:rPr>
              <a:t>COST</a:t>
            </a:r>
          </a:p>
        </p:txBody>
      </p:sp>
      <p:sp>
        <p:nvSpPr>
          <p:cNvPr id="20" name="Cost value">
            <a:extLst>
              <a:ext uri="{FF2B5EF4-FFF2-40B4-BE49-F238E27FC236}">
                <a16:creationId xmlns:a16="http://schemas.microsoft.com/office/drawing/2014/main" id="{B3F1671C-2467-43D2-A4D1-B27B5292A895}"/>
              </a:ext>
            </a:extLst>
          </p:cNvPr>
          <p:cNvSpPr>
            <a:spLocks noGrp="1"/>
          </p:cNvSpPr>
          <p:nvPr/>
        </p:nvSpPr>
        <p:spPr>
          <a:xfrm>
            <a:off x="1981200" y="3705226"/>
            <a:ext cx="24193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20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Low per unit area</a:t>
            </a:r>
          </a:p>
        </p:txBody>
      </p:sp>
      <p:sp>
        <p:nvSpPr>
          <p:cNvPr id="21" name="Performance label">
            <a:extLst>
              <a:ext uri="{FF2B5EF4-FFF2-40B4-BE49-F238E27FC236}">
                <a16:creationId xmlns:a16="http://schemas.microsoft.com/office/drawing/2014/main" id="{60CE839E-26DE-4B2C-95A8-7789D45C3DB7}"/>
              </a:ext>
            </a:extLst>
          </p:cNvPr>
          <p:cNvSpPr>
            <a:spLocks noGrp="1"/>
          </p:cNvSpPr>
          <p:nvPr/>
        </p:nvSpPr>
        <p:spPr>
          <a:xfrm>
            <a:off x="714375" y="4305300"/>
            <a:ext cx="11239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25" b="1">
                <a:solidFill>
                  <a:srgbClr val="2B6CB0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B6CB0"/>
                </a:solidFill>
                <a:latin typeface="Aptos"/>
                <a:ea typeface="Aptos"/>
                <a:cs typeface="Aptos"/>
              </a:rPr>
              <a:t>PERFORMANCE</a:t>
            </a:r>
          </a:p>
        </p:txBody>
      </p:sp>
      <p:sp>
        <p:nvSpPr>
          <p:cNvPr id="22" name="Performance value">
            <a:extLst>
              <a:ext uri="{FF2B5EF4-FFF2-40B4-BE49-F238E27FC236}">
                <a16:creationId xmlns:a16="http://schemas.microsoft.com/office/drawing/2014/main" id="{BFD30E13-1647-465C-B272-A0A1445A3789}"/>
              </a:ext>
            </a:extLst>
          </p:cNvPr>
          <p:cNvSpPr>
            <a:spLocks noGrp="1"/>
          </p:cNvSpPr>
          <p:nvPr/>
        </p:nvSpPr>
        <p:spPr>
          <a:xfrm>
            <a:off x="1976438" y="4162426"/>
            <a:ext cx="24193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20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High efficiency and very good timing</a:t>
            </a:r>
          </a:p>
        </p:txBody>
      </p:sp>
      <p:sp>
        <p:nvSpPr>
          <p:cNvPr id="23" name="Future label">
            <a:extLst>
              <a:ext uri="{FF2B5EF4-FFF2-40B4-BE49-F238E27FC236}">
                <a16:creationId xmlns:a16="http://schemas.microsoft.com/office/drawing/2014/main" id="{861B05B0-1BEC-47F0-8C32-8E89D05B5118}"/>
              </a:ext>
            </a:extLst>
          </p:cNvPr>
          <p:cNvSpPr>
            <a:spLocks noGrp="1"/>
          </p:cNvSpPr>
          <p:nvPr/>
        </p:nvSpPr>
        <p:spPr>
          <a:xfrm>
            <a:off x="5105400" y="1257300"/>
            <a:ext cx="590550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63" b="1">
                <a:solidFill>
                  <a:srgbClr val="C8561A"/>
                </a:solidFill>
                <a:latin typeface="Aptos"/>
                <a:ea typeface="Aptos"/>
                <a:cs typeface="Aptos"/>
              </a:defRPr>
            </a:pPr>
            <a:r>
              <a:rPr sz="1400" b="1">
                <a:solidFill>
                  <a:srgbClr val="C8561A"/>
                </a:solidFill>
                <a:latin typeface="Aptos"/>
                <a:ea typeface="Aptos"/>
                <a:cs typeface="Aptos"/>
              </a:rPr>
              <a:t>POST-LHC EXPERIMENTAL HORIZON</a:t>
            </a:r>
          </a:p>
        </p:txBody>
      </p:sp>
      <p:sp>
        <p:nvSpPr>
          <p:cNvPr id="24" name="Future intro">
            <a:extLst>
              <a:ext uri="{FF2B5EF4-FFF2-40B4-BE49-F238E27FC236}">
                <a16:creationId xmlns:a16="http://schemas.microsoft.com/office/drawing/2014/main" id="{9962C1CE-1698-4B3E-B730-D53DF6D671D2}"/>
              </a:ext>
            </a:extLst>
          </p:cNvPr>
          <p:cNvSpPr>
            <a:spLocks noGrp="1"/>
          </p:cNvSpPr>
          <p:nvPr/>
        </p:nvSpPr>
        <p:spPr>
          <a:xfrm>
            <a:off x="5105400" y="1514475"/>
            <a:ext cx="62484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575"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New experiments are being studied in three main areas:</a:t>
            </a:r>
          </a:p>
        </p:txBody>
      </p:sp>
      <p:sp>
        <p:nvSpPr>
          <p:cNvPr id="25" name="Future 01 number">
            <a:extLst>
              <a:ext uri="{FF2B5EF4-FFF2-40B4-BE49-F238E27FC236}">
                <a16:creationId xmlns:a16="http://schemas.microsoft.com/office/drawing/2014/main" id="{C650FC27-31C0-4CA1-B861-057B63CE9A1C}"/>
              </a:ext>
            </a:extLst>
          </p:cNvPr>
          <p:cNvSpPr>
            <a:spLocks noGrp="1"/>
          </p:cNvSpPr>
          <p:nvPr/>
        </p:nvSpPr>
        <p:spPr>
          <a:xfrm>
            <a:off x="5105400" y="2066925"/>
            <a:ext cx="42862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388" b="1">
                <a:solidFill>
                  <a:srgbClr val="2B6CB0"/>
                </a:solidFill>
                <a:latin typeface="Aptos"/>
                <a:ea typeface="Aptos"/>
                <a:cs typeface="Aptos"/>
              </a:defRPr>
            </a:pPr>
            <a:r>
              <a:rPr sz="1400" b="1">
                <a:solidFill>
                  <a:srgbClr val="2B6CB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26" name="Future 01 heading">
            <a:extLst>
              <a:ext uri="{FF2B5EF4-FFF2-40B4-BE49-F238E27FC236}">
                <a16:creationId xmlns:a16="http://schemas.microsoft.com/office/drawing/2014/main" id="{E273BF07-6130-4C1D-9B8D-09293D99E27B}"/>
              </a:ext>
            </a:extLst>
          </p:cNvPr>
          <p:cNvSpPr>
            <a:spLocks noGrp="1"/>
          </p:cNvSpPr>
          <p:nvPr/>
        </p:nvSpPr>
        <p:spPr>
          <a:xfrm>
            <a:off x="5676900" y="2038350"/>
            <a:ext cx="56769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425"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Later stages of the HL-LHC</a:t>
            </a:r>
          </a:p>
        </p:txBody>
      </p:sp>
      <p:sp>
        <p:nvSpPr>
          <p:cNvPr id="27" name="Future 01 body">
            <a:extLst>
              <a:ext uri="{FF2B5EF4-FFF2-40B4-BE49-F238E27FC236}">
                <a16:creationId xmlns:a16="http://schemas.microsoft.com/office/drawing/2014/main" id="{4EA5ADE3-65B7-4A63-B4A0-0A8F6754CFDD}"/>
              </a:ext>
            </a:extLst>
          </p:cNvPr>
          <p:cNvSpPr>
            <a:spLocks noGrp="1"/>
          </p:cNvSpPr>
          <p:nvPr/>
        </p:nvSpPr>
        <p:spPr>
          <a:xfrm>
            <a:off x="5676900" y="2324100"/>
            <a:ext cx="56769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40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400" b="0" dirty="0">
                <a:solidFill>
                  <a:srgbClr val="5F6B7A"/>
                </a:solidFill>
                <a:latin typeface="Aptos"/>
                <a:ea typeface="Aptos"/>
                <a:cs typeface="Aptos"/>
              </a:rPr>
              <a:t>Extensions of the current experiments, including searches for long-lived particles.</a:t>
            </a:r>
          </a:p>
        </p:txBody>
      </p:sp>
      <p:sp>
        <p:nvSpPr>
          <p:cNvPr id="28" name="Future 01 divider">
            <a:extLst>
              <a:ext uri="{FF2B5EF4-FFF2-40B4-BE49-F238E27FC236}">
                <a16:creationId xmlns:a16="http://schemas.microsoft.com/office/drawing/2014/main" id="{F232E460-9195-4814-9832-F09D70EEDA48}"/>
              </a:ext>
            </a:extLst>
          </p:cNvPr>
          <p:cNvSpPr>
            <a:spLocks noGrp="1"/>
          </p:cNvSpPr>
          <p:nvPr/>
        </p:nvSpPr>
        <p:spPr>
          <a:xfrm>
            <a:off x="5105400" y="2905125"/>
            <a:ext cx="6248400" cy="0"/>
          </a:xfrm>
          <a:prstGeom prst="line">
            <a:avLst/>
          </a:prstGeom>
          <a:noFill/>
          <a:ln w="9525">
            <a:solidFill>
              <a:srgbClr val="D6DEE8"/>
            </a:solidFill>
            <a:prstDash val="solid"/>
          </a:ln>
        </p:spPr>
      </p:sp>
      <p:sp>
        <p:nvSpPr>
          <p:cNvPr id="29" name="Future 02 number">
            <a:extLst>
              <a:ext uri="{FF2B5EF4-FFF2-40B4-BE49-F238E27FC236}">
                <a16:creationId xmlns:a16="http://schemas.microsoft.com/office/drawing/2014/main" id="{4DE7624C-F4A9-4134-A313-D2A99C7EA7AB}"/>
              </a:ext>
            </a:extLst>
          </p:cNvPr>
          <p:cNvSpPr>
            <a:spLocks noGrp="1"/>
          </p:cNvSpPr>
          <p:nvPr/>
        </p:nvSpPr>
        <p:spPr>
          <a:xfrm>
            <a:off x="5105400" y="2943225"/>
            <a:ext cx="42862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388" b="1">
                <a:solidFill>
                  <a:srgbClr val="C8561A"/>
                </a:solidFill>
                <a:latin typeface="Aptos"/>
                <a:ea typeface="Aptos"/>
                <a:cs typeface="Aptos"/>
              </a:defRPr>
            </a:pPr>
            <a:r>
              <a:rPr sz="1400" b="1">
                <a:solidFill>
                  <a:srgbClr val="C8561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30" name="Future 02 heading">
            <a:extLst>
              <a:ext uri="{FF2B5EF4-FFF2-40B4-BE49-F238E27FC236}">
                <a16:creationId xmlns:a16="http://schemas.microsoft.com/office/drawing/2014/main" id="{43ED7B14-5544-4955-8421-305E79808983}"/>
              </a:ext>
            </a:extLst>
          </p:cNvPr>
          <p:cNvSpPr>
            <a:spLocks noGrp="1"/>
          </p:cNvSpPr>
          <p:nvPr/>
        </p:nvSpPr>
        <p:spPr>
          <a:xfrm>
            <a:off x="5676900" y="2914650"/>
            <a:ext cx="56769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425"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Future colliders</a:t>
            </a:r>
          </a:p>
        </p:txBody>
      </p:sp>
      <p:sp>
        <p:nvSpPr>
          <p:cNvPr id="31" name="Future 02 body">
            <a:extLst>
              <a:ext uri="{FF2B5EF4-FFF2-40B4-BE49-F238E27FC236}">
                <a16:creationId xmlns:a16="http://schemas.microsoft.com/office/drawing/2014/main" id="{DF82EB87-F7CC-4044-801D-186BAC3F86FC}"/>
              </a:ext>
            </a:extLst>
          </p:cNvPr>
          <p:cNvSpPr>
            <a:spLocks noGrp="1"/>
          </p:cNvSpPr>
          <p:nvPr/>
        </p:nvSpPr>
        <p:spPr>
          <a:xfrm>
            <a:off x="5676900" y="3200400"/>
            <a:ext cx="56769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40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400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New detector concepts for FCC-ee and FCC-hh.</a:t>
            </a:r>
          </a:p>
        </p:txBody>
      </p:sp>
      <p:sp>
        <p:nvSpPr>
          <p:cNvPr id="32" name="Future 02 divider">
            <a:extLst>
              <a:ext uri="{FF2B5EF4-FFF2-40B4-BE49-F238E27FC236}">
                <a16:creationId xmlns:a16="http://schemas.microsoft.com/office/drawing/2014/main" id="{10F6F44F-A406-40B0-89A9-3909CA47947F}"/>
              </a:ext>
            </a:extLst>
          </p:cNvPr>
          <p:cNvSpPr>
            <a:spLocks noGrp="1"/>
          </p:cNvSpPr>
          <p:nvPr/>
        </p:nvSpPr>
        <p:spPr>
          <a:xfrm>
            <a:off x="5105400" y="3657600"/>
            <a:ext cx="6248400" cy="0"/>
          </a:xfrm>
          <a:prstGeom prst="line">
            <a:avLst/>
          </a:prstGeom>
          <a:noFill/>
          <a:ln w="9525">
            <a:solidFill>
              <a:srgbClr val="D6DEE8"/>
            </a:solidFill>
            <a:prstDash val="solid"/>
          </a:ln>
        </p:spPr>
      </p:sp>
      <p:sp>
        <p:nvSpPr>
          <p:cNvPr id="33" name="Future 03 number">
            <a:extLst>
              <a:ext uri="{FF2B5EF4-FFF2-40B4-BE49-F238E27FC236}">
                <a16:creationId xmlns:a16="http://schemas.microsoft.com/office/drawing/2014/main" id="{D1B4660E-730B-4F41-B60B-ECDD9B958A6A}"/>
              </a:ext>
            </a:extLst>
          </p:cNvPr>
          <p:cNvSpPr>
            <a:spLocks noGrp="1"/>
          </p:cNvSpPr>
          <p:nvPr/>
        </p:nvSpPr>
        <p:spPr>
          <a:xfrm>
            <a:off x="5105400" y="3819525"/>
            <a:ext cx="42862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388" b="1">
                <a:solidFill>
                  <a:srgbClr val="2F855A"/>
                </a:solidFill>
                <a:latin typeface="Aptos"/>
                <a:ea typeface="Aptos"/>
                <a:cs typeface="Aptos"/>
              </a:defRPr>
            </a:pPr>
            <a:r>
              <a:rPr sz="1400" b="1">
                <a:solidFill>
                  <a:srgbClr val="2F855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34" name="Future 03 heading">
            <a:extLst>
              <a:ext uri="{FF2B5EF4-FFF2-40B4-BE49-F238E27FC236}">
                <a16:creationId xmlns:a16="http://schemas.microsoft.com/office/drawing/2014/main" id="{D6C62A4F-D60C-4D0C-8417-E4E62574B2F1}"/>
              </a:ext>
            </a:extLst>
          </p:cNvPr>
          <p:cNvSpPr>
            <a:spLocks noGrp="1"/>
          </p:cNvSpPr>
          <p:nvPr/>
        </p:nvSpPr>
        <p:spPr>
          <a:xfrm>
            <a:off x="5676900" y="3790950"/>
            <a:ext cx="56769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425"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Space-based experiments</a:t>
            </a:r>
          </a:p>
        </p:txBody>
      </p:sp>
      <p:sp>
        <p:nvSpPr>
          <p:cNvPr id="35" name="Future 03 body">
            <a:extLst>
              <a:ext uri="{FF2B5EF4-FFF2-40B4-BE49-F238E27FC236}">
                <a16:creationId xmlns:a16="http://schemas.microsoft.com/office/drawing/2014/main" id="{18261101-4BA7-4766-B6E4-C97CAEEF3B70}"/>
              </a:ext>
            </a:extLst>
          </p:cNvPr>
          <p:cNvSpPr>
            <a:spLocks noGrp="1"/>
          </p:cNvSpPr>
          <p:nvPr/>
        </p:nvSpPr>
        <p:spPr>
          <a:xfrm>
            <a:off x="5676900" y="4076700"/>
            <a:ext cx="56769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40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400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A new application domain for gaseous detectors.</a:t>
            </a:r>
          </a:p>
        </p:txBody>
      </p:sp>
      <p:sp>
        <p:nvSpPr>
          <p:cNvPr id="36" name="Next challenge background">
            <a:extLst>
              <a:ext uri="{FF2B5EF4-FFF2-40B4-BE49-F238E27FC236}">
                <a16:creationId xmlns:a16="http://schemas.microsoft.com/office/drawing/2014/main" id="{200CB273-D531-43EE-B3A1-0C67F09E2252}"/>
              </a:ext>
            </a:extLst>
          </p:cNvPr>
          <p:cNvSpPr>
            <a:spLocks noGrp="1"/>
          </p:cNvSpPr>
          <p:nvPr/>
        </p:nvSpPr>
        <p:spPr>
          <a:xfrm>
            <a:off x="411480" y="5095875"/>
            <a:ext cx="11266170" cy="1152525"/>
          </a:xfrm>
          <a:prstGeom prst="rect">
            <a:avLst/>
          </a:prstGeom>
          <a:solidFill>
            <a:srgbClr val="F1ECFB"/>
          </a:solidFill>
          <a:ln w="9525">
            <a:solidFill>
              <a:srgbClr val="D6DEE8"/>
            </a:solidFill>
            <a:prstDash val="solid"/>
          </a:ln>
        </p:spPr>
      </p:sp>
      <p:sp>
        <p:nvSpPr>
          <p:cNvPr id="37" name="Next challenge accent">
            <a:extLst>
              <a:ext uri="{FF2B5EF4-FFF2-40B4-BE49-F238E27FC236}">
                <a16:creationId xmlns:a16="http://schemas.microsoft.com/office/drawing/2014/main" id="{6F85EFD4-C0CB-4A6C-8806-7B8936092AFB}"/>
              </a:ext>
            </a:extLst>
          </p:cNvPr>
          <p:cNvSpPr>
            <a:spLocks noGrp="1"/>
          </p:cNvSpPr>
          <p:nvPr/>
        </p:nvSpPr>
        <p:spPr>
          <a:xfrm>
            <a:off x="411480" y="5095875"/>
            <a:ext cx="66675" cy="1152525"/>
          </a:xfrm>
          <a:prstGeom prst="rect">
            <a:avLst/>
          </a:prstGeom>
          <a:solidFill>
            <a:srgbClr val="6B46C1"/>
          </a:solidFill>
          <a:ln w="0">
            <a:noFill/>
          </a:ln>
        </p:spPr>
      </p:sp>
      <p:sp>
        <p:nvSpPr>
          <p:cNvPr id="38" name="Next challenge label">
            <a:extLst>
              <a:ext uri="{FF2B5EF4-FFF2-40B4-BE49-F238E27FC236}">
                <a16:creationId xmlns:a16="http://schemas.microsoft.com/office/drawing/2014/main" id="{2B2E7F54-CEC8-4AC3-8FB1-2ADE14D2610F}"/>
              </a:ext>
            </a:extLst>
          </p:cNvPr>
          <p:cNvSpPr>
            <a:spLocks noGrp="1"/>
          </p:cNvSpPr>
          <p:nvPr/>
        </p:nvSpPr>
        <p:spPr>
          <a:xfrm>
            <a:off x="714375" y="5267325"/>
            <a:ext cx="209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63" b="1">
                <a:solidFill>
                  <a:srgbClr val="6B46C1"/>
                </a:solidFill>
                <a:latin typeface="Aptos"/>
                <a:ea typeface="Aptos"/>
                <a:cs typeface="Aptos"/>
              </a:defRPr>
            </a:pPr>
            <a:r>
              <a:rPr sz="1000" b="1">
                <a:solidFill>
                  <a:srgbClr val="6B46C1"/>
                </a:solidFill>
                <a:latin typeface="Aptos"/>
                <a:ea typeface="Aptos"/>
                <a:cs typeface="Aptos"/>
              </a:rPr>
              <a:t>THE NEXT CHALLENGE</a:t>
            </a:r>
          </a:p>
        </p:txBody>
      </p:sp>
      <p:sp>
        <p:nvSpPr>
          <p:cNvPr id="39" name="Next challenge statement">
            <a:extLst>
              <a:ext uri="{FF2B5EF4-FFF2-40B4-BE49-F238E27FC236}">
                <a16:creationId xmlns:a16="http://schemas.microsoft.com/office/drawing/2014/main" id="{59FF6E9F-22C9-4632-A06B-80413E525BE9}"/>
              </a:ext>
            </a:extLst>
          </p:cNvPr>
          <p:cNvSpPr>
            <a:spLocks noGrp="1"/>
          </p:cNvSpPr>
          <p:nvPr/>
        </p:nvSpPr>
        <p:spPr>
          <a:xfrm>
            <a:off x="714375" y="5514975"/>
            <a:ext cx="1061085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425"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1600" b="1" dirty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Gaseous detectors, and RPCs in particular, must meet new requirements. For the first time, they will also compete directly with solid-state technologies already prominent in FCC proposals.</a:t>
            </a:r>
          </a:p>
        </p:txBody>
      </p:sp>
    </p:spTree>
    <p:extLst>
      <p:ext uri="{BB962C8B-B14F-4D97-AF65-F5344CB8AC3E}">
        <p14:creationId xmlns:p14="http://schemas.microsoft.com/office/powerpoint/2010/main" val="1445239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10312"/>
            <a:ext cx="10881360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0">
                <a:solidFill>
                  <a:srgbClr val="000000"/>
                </a:solidFill>
                <a:latin typeface="Aptos"/>
              </a:rPr>
              <a:t>Muon-system features (1): physics → functions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13232"/>
            <a:ext cx="1088136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300" b="0">
                <a:solidFill>
                  <a:srgbClr val="464646"/>
                </a:solidFill>
                <a:latin typeface="Aptos"/>
              </a:rPr>
              <a:t>Narrative: FCC-ee is primarily tracker-driven; outer-radius information becomes PID, background rejection and exotic-signature acceptance.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3337560" y="1709928"/>
            <a:ext cx="1371600" cy="1261872"/>
          </a:xfrm>
          <a:prstGeom prst="line">
            <a:avLst/>
          </a:prstGeom>
          <a:ln w="27940">
            <a:solidFill>
              <a:srgbClr val="EF8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6446520" y="1709928"/>
            <a:ext cx="978407" cy="1261872"/>
          </a:xfrm>
          <a:prstGeom prst="line">
            <a:avLst/>
          </a:prstGeom>
          <a:ln w="25400">
            <a:solidFill>
              <a:srgbClr val="EF8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337560" y="2715768"/>
            <a:ext cx="1371600" cy="256032"/>
          </a:xfrm>
          <a:prstGeom prst="line">
            <a:avLst/>
          </a:prstGeom>
          <a:ln w="27940">
            <a:solidFill>
              <a:srgbClr val="338F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6446520" y="2715768"/>
            <a:ext cx="978407" cy="256032"/>
          </a:xfrm>
          <a:prstGeom prst="line">
            <a:avLst/>
          </a:prstGeom>
          <a:ln w="25400">
            <a:solidFill>
              <a:srgbClr val="338F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3337560" y="2971800"/>
            <a:ext cx="1371600" cy="749808"/>
          </a:xfrm>
          <a:prstGeom prst="line">
            <a:avLst/>
          </a:prstGeom>
          <a:ln w="27940">
            <a:solidFill>
              <a:srgbClr val="D347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6446520" y="2971800"/>
            <a:ext cx="978407" cy="749808"/>
          </a:xfrm>
          <a:prstGeom prst="line">
            <a:avLst/>
          </a:prstGeom>
          <a:ln w="25400">
            <a:solidFill>
              <a:srgbClr val="D347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3337560" y="2971800"/>
            <a:ext cx="1371600" cy="1755648"/>
          </a:xfrm>
          <a:prstGeom prst="line">
            <a:avLst/>
          </a:prstGeom>
          <a:ln w="27940">
            <a:solidFill>
              <a:srgbClr val="1E70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6446520" y="2971800"/>
            <a:ext cx="978407" cy="1755648"/>
          </a:xfrm>
          <a:prstGeom prst="line">
            <a:avLst/>
          </a:prstGeom>
          <a:ln w="25400">
            <a:solidFill>
              <a:srgbClr val="1E70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800600" y="2057400"/>
            <a:ext cx="1828800" cy="1828800"/>
          </a:xfrm>
          <a:prstGeom prst="ellipse">
            <a:avLst/>
          </a:prstGeom>
          <a:solidFill>
            <a:srgbClr val="FAFAFA"/>
          </a:solidFill>
          <a:ln w="15240">
            <a:solidFill>
              <a:srgbClr val="232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074920" y="2331720"/>
            <a:ext cx="1280160" cy="1280160"/>
          </a:xfrm>
          <a:prstGeom prst="ellipse">
            <a:avLst/>
          </a:prstGeom>
          <a:solidFill>
            <a:srgbClr val="FFFFFF"/>
          </a:solidFill>
          <a:ln w="15240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047488" y="2441448"/>
            <a:ext cx="1325880" cy="7315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900" b="1">
                <a:solidFill>
                  <a:srgbClr val="232A36"/>
                </a:solidFill>
                <a:latin typeface="Aptos"/>
              </a:rPr>
              <a:t>MUON</a:t>
            </a:r>
          </a:p>
          <a:p>
            <a:pPr algn="ctr"/>
            <a:r>
              <a:rPr sz="1900" b="1">
                <a:solidFill>
                  <a:srgbClr val="232A36"/>
                </a:solidFill>
                <a:latin typeface="Aptos"/>
              </a:rPr>
              <a:t>SYSTEM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27448" y="3968496"/>
            <a:ext cx="2057400" cy="34747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200" b="0">
                <a:solidFill>
                  <a:srgbClr val="606973"/>
                </a:solidFill>
                <a:latin typeface="Aptos"/>
              </a:rPr>
              <a:t>large radius × timing × hermeticity</a:t>
            </a:r>
          </a:p>
        </p:txBody>
      </p:sp>
      <p:sp>
        <p:nvSpPr>
          <p:cNvPr id="16" name="Oval 15"/>
          <p:cNvSpPr/>
          <p:nvPr/>
        </p:nvSpPr>
        <p:spPr>
          <a:xfrm>
            <a:off x="502920" y="1143000"/>
            <a:ext cx="658368" cy="658368"/>
          </a:xfrm>
          <a:prstGeom prst="ellipse">
            <a:avLst/>
          </a:prstGeom>
          <a:solidFill>
            <a:srgbClr val="EF802A"/>
          </a:solidFill>
          <a:ln w="15240">
            <a:solidFill>
              <a:srgbClr val="EF80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25880" y="1124712"/>
            <a:ext cx="2103120" cy="713232"/>
          </a:xfrm>
          <a:prstGeom prst="roundRect">
            <a:avLst/>
          </a:prstGeom>
          <a:solidFill>
            <a:srgbClr val="FFF3E5"/>
          </a:solidFill>
          <a:ln w="15240">
            <a:solidFill>
              <a:srgbClr val="EF80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500" b="1">
                <a:solidFill>
                  <a:srgbClr val="232A36"/>
                </a:solidFill>
                <a:latin typeface="Aptos"/>
              </a:rPr>
              <a:t>Precision EW</a:t>
            </a:r>
            <a:br/>
            <a:r>
              <a:rPr sz="1500" b="1">
                <a:solidFill>
                  <a:srgbClr val="232A36"/>
                </a:solidFill>
                <a:latin typeface="Aptos"/>
              </a:rPr>
              <a:t>&amp; Higgs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1874519"/>
            <a:ext cx="1874519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930" b="0">
                <a:solidFill>
                  <a:srgbClr val="606973"/>
                </a:solidFill>
                <a:latin typeface="Aptos"/>
              </a:rPr>
              <a:t>prompt isolated μ</a:t>
            </a:r>
          </a:p>
          <a:p>
            <a:pPr algn="ctr"/>
            <a:r>
              <a:rPr sz="930" b="0">
                <a:solidFill>
                  <a:srgbClr val="606973"/>
                </a:solidFill>
                <a:latin typeface="Aptos"/>
              </a:rPr>
              <a:t>Z/H recoil; BES</a:t>
            </a:r>
          </a:p>
        </p:txBody>
      </p:sp>
      <p:sp>
        <p:nvSpPr>
          <p:cNvPr id="19" name="Oval 18"/>
          <p:cNvSpPr/>
          <p:nvPr/>
        </p:nvSpPr>
        <p:spPr>
          <a:xfrm>
            <a:off x="502920" y="2221991"/>
            <a:ext cx="658368" cy="658368"/>
          </a:xfrm>
          <a:prstGeom prst="ellipse">
            <a:avLst/>
          </a:prstGeom>
          <a:solidFill>
            <a:srgbClr val="338F59"/>
          </a:solidFill>
          <a:ln w="15240">
            <a:solidFill>
              <a:srgbClr val="338F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325880" y="2203703"/>
            <a:ext cx="2103120" cy="713232"/>
          </a:xfrm>
          <a:prstGeom prst="roundRect">
            <a:avLst/>
          </a:prstGeom>
          <a:solidFill>
            <a:srgbClr val="EBF7F0"/>
          </a:solidFill>
          <a:ln w="15240">
            <a:solidFill>
              <a:srgbClr val="338F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500" b="1">
                <a:solidFill>
                  <a:srgbClr val="232A36"/>
                </a:solidFill>
                <a:latin typeface="Aptos"/>
              </a:rPr>
              <a:t>Heavy flavour</a:t>
            </a:r>
            <a:br/>
            <a:r>
              <a:rPr sz="1500" b="1">
                <a:solidFill>
                  <a:srgbClr val="232A36"/>
                </a:solidFill>
                <a:latin typeface="Aptos"/>
              </a:rPr>
              <a:t>at Z pole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2953511"/>
            <a:ext cx="1874519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930" b="0">
                <a:solidFill>
                  <a:srgbClr val="606973"/>
                </a:solidFill>
                <a:latin typeface="Aptos"/>
              </a:rPr>
              <a:t>soft μ inside jets</a:t>
            </a:r>
          </a:p>
          <a:p>
            <a:pPr algn="ctr"/>
            <a:r>
              <a:rPr sz="930" b="0">
                <a:solidFill>
                  <a:srgbClr val="606973"/>
                </a:solidFill>
                <a:latin typeface="Aptos"/>
              </a:rPr>
              <a:t>π/K decay rejection</a:t>
            </a:r>
          </a:p>
        </p:txBody>
      </p:sp>
      <p:sp>
        <p:nvSpPr>
          <p:cNvPr id="22" name="Oval 21"/>
          <p:cNvSpPr/>
          <p:nvPr/>
        </p:nvSpPr>
        <p:spPr>
          <a:xfrm>
            <a:off x="502920" y="3300984"/>
            <a:ext cx="658368" cy="658368"/>
          </a:xfrm>
          <a:prstGeom prst="ellipse">
            <a:avLst/>
          </a:prstGeom>
          <a:solidFill>
            <a:srgbClr val="D3473E"/>
          </a:solidFill>
          <a:ln w="15240">
            <a:solidFill>
              <a:srgbClr val="D347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325880" y="3282696"/>
            <a:ext cx="2103120" cy="713232"/>
          </a:xfrm>
          <a:prstGeom prst="roundRect">
            <a:avLst/>
          </a:prstGeom>
          <a:solidFill>
            <a:srgbClr val="FCEBEB"/>
          </a:solidFill>
          <a:ln w="15240">
            <a:solidFill>
              <a:srgbClr val="D347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500" b="1">
                <a:solidFill>
                  <a:srgbClr val="232A36"/>
                </a:solidFill>
                <a:latin typeface="Aptos"/>
              </a:rPr>
              <a:t>BSM / LLP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4032504"/>
            <a:ext cx="1874519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930" b="0">
                <a:solidFill>
                  <a:srgbClr val="606973"/>
                </a:solidFill>
                <a:latin typeface="Aptos"/>
              </a:rPr>
              <a:t>far vertices</a:t>
            </a:r>
          </a:p>
          <a:p>
            <a:pPr algn="ctr"/>
            <a:r>
              <a:rPr sz="930" b="0">
                <a:solidFill>
                  <a:srgbClr val="606973"/>
                </a:solidFill>
                <a:latin typeface="Aptos"/>
              </a:rPr>
              <a:t>delayed/slow particles</a:t>
            </a:r>
          </a:p>
        </p:txBody>
      </p:sp>
      <p:sp>
        <p:nvSpPr>
          <p:cNvPr id="25" name="Oval 24"/>
          <p:cNvSpPr/>
          <p:nvPr/>
        </p:nvSpPr>
        <p:spPr>
          <a:xfrm>
            <a:off x="502920" y="4379976"/>
            <a:ext cx="658368" cy="658368"/>
          </a:xfrm>
          <a:prstGeom prst="ellipse">
            <a:avLst/>
          </a:prstGeom>
          <a:solidFill>
            <a:srgbClr val="1E70B8"/>
          </a:solidFill>
          <a:ln w="15240">
            <a:solidFill>
              <a:srgbClr val="1E7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325880" y="4361688"/>
            <a:ext cx="2103120" cy="713232"/>
          </a:xfrm>
          <a:prstGeom prst="roundRect">
            <a:avLst/>
          </a:prstGeom>
          <a:solidFill>
            <a:srgbClr val="E9F5FA"/>
          </a:solidFill>
          <a:ln w="15240">
            <a:solidFill>
              <a:srgbClr val="1E7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500" b="1">
                <a:solidFill>
                  <a:srgbClr val="232A36"/>
                </a:solidFill>
                <a:latin typeface="Aptos"/>
              </a:rPr>
              <a:t>Detector-level</a:t>
            </a:r>
            <a:br/>
            <a:r>
              <a:rPr sz="1500" b="1">
                <a:solidFill>
                  <a:srgbClr val="232A36"/>
                </a:solidFill>
                <a:latin typeface="Aptos"/>
              </a:rPr>
              <a:t>reconstruction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20" y="5111496"/>
            <a:ext cx="1874519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930" b="0">
                <a:solidFill>
                  <a:srgbClr val="606973"/>
                </a:solidFill>
                <a:latin typeface="Aptos"/>
              </a:rPr>
              <a:t>PF, tail catcher</a:t>
            </a:r>
          </a:p>
          <a:p>
            <a:pPr algn="ctr"/>
            <a:r>
              <a:rPr sz="930" b="0">
                <a:solidFill>
                  <a:srgbClr val="606973"/>
                </a:solidFill>
                <a:latin typeface="Aptos"/>
              </a:rPr>
              <a:t>cosmic rejection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914400"/>
            <a:ext cx="2834640" cy="2286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1">
                <a:solidFill>
                  <a:srgbClr val="232A36"/>
                </a:solidFill>
                <a:latin typeface="Aptos"/>
              </a:rPr>
              <a:t>physics drivers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543800" y="1060704"/>
            <a:ext cx="3566160" cy="758952"/>
          </a:xfrm>
          <a:prstGeom prst="roundRect">
            <a:avLst/>
          </a:prstGeom>
          <a:solidFill>
            <a:srgbClr val="F8F9FA"/>
          </a:solidFill>
          <a:ln w="15240">
            <a:solidFill>
              <a:srgbClr val="B9BE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500" b="1">
                <a:solidFill>
                  <a:srgbClr val="232A36"/>
                </a:solidFill>
                <a:latin typeface="Aptos"/>
              </a:rPr>
              <a:t>High-efficiency μ ID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54112" y="1563624"/>
            <a:ext cx="3154680" cy="31089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50" b="0">
                <a:solidFill>
                  <a:srgbClr val="606973"/>
                </a:solidFill>
                <a:latin typeface="Aptos"/>
              </a:rPr>
              <a:t>ε×acceptance &gt;98%; low fake rate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543800" y="2020824"/>
            <a:ext cx="3566160" cy="758952"/>
          </a:xfrm>
          <a:prstGeom prst="roundRect">
            <a:avLst/>
          </a:prstGeom>
          <a:solidFill>
            <a:srgbClr val="F8F9FA"/>
          </a:solidFill>
          <a:ln w="15240">
            <a:solidFill>
              <a:srgbClr val="B9BE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500" b="1">
                <a:solidFill>
                  <a:srgbClr val="232A36"/>
                </a:solidFill>
                <a:latin typeface="Aptos"/>
              </a:rPr>
              <a:t>Punch-through veto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54112" y="2523744"/>
            <a:ext cx="3154680" cy="31089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50" b="0">
                <a:solidFill>
                  <a:srgbClr val="606973"/>
                </a:solidFill>
                <a:latin typeface="Aptos"/>
              </a:rPr>
              <a:t>π/K/p mis-ID as μ is the key figure of merit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543800" y="2980944"/>
            <a:ext cx="3566160" cy="758952"/>
          </a:xfrm>
          <a:prstGeom prst="roundRect">
            <a:avLst/>
          </a:prstGeom>
          <a:solidFill>
            <a:srgbClr val="F8F9FA"/>
          </a:solidFill>
          <a:ln w="15240">
            <a:solidFill>
              <a:srgbClr val="B9BE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500" b="1">
                <a:solidFill>
                  <a:srgbClr val="232A36"/>
                </a:solidFill>
                <a:latin typeface="Aptos"/>
              </a:rPr>
              <a:t>LLP signature layer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54112" y="3483863"/>
            <a:ext cx="3154680" cy="31089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50" b="0">
                <a:solidFill>
                  <a:srgbClr val="606973"/>
                </a:solidFill>
                <a:latin typeface="Aptos"/>
              </a:rPr>
              <a:t>far vertices, disappearing tracks, delayed decays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543800" y="3941064"/>
            <a:ext cx="3566160" cy="758952"/>
          </a:xfrm>
          <a:prstGeom prst="roundRect">
            <a:avLst/>
          </a:prstGeom>
          <a:solidFill>
            <a:srgbClr val="F8F9FA"/>
          </a:solidFill>
          <a:ln w="15240">
            <a:solidFill>
              <a:srgbClr val="B9BE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500" b="1">
                <a:solidFill>
                  <a:srgbClr val="232A36"/>
                </a:solidFill>
                <a:latin typeface="Aptos"/>
              </a:rPr>
              <a:t>Timing layer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54112" y="4443984"/>
            <a:ext cx="3154680" cy="31089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50" b="0">
                <a:solidFill>
                  <a:srgbClr val="606973"/>
                </a:solidFill>
                <a:latin typeface="Aptos"/>
              </a:rPr>
              <a:t>ns-class for matching/BX; &lt;100 ps when ToF drives PID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080" y="5596128"/>
            <a:ext cx="10881360" cy="530352"/>
          </a:xfrm>
          <a:prstGeom prst="rect">
            <a:avLst/>
          </a:prstGeom>
          <a:solidFill>
            <a:srgbClr val="232A36"/>
          </a:solidFill>
          <a:ln w="15240">
            <a:solidFill>
              <a:srgbClr val="232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Consequence: low occupancy relaxes rate constraints, but rare signatures make efficiency, fake rejection, timing and volume the real optimization axes.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28600" y="6510528"/>
            <a:ext cx="4572000" cy="182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600" b="0">
                <a:solidFill>
                  <a:srgbClr val="505050"/>
                </a:solidFill>
                <a:latin typeface="Aptos"/>
              </a:rPr>
              <a:t>Luca Moleri - 16/06/26 - DRD1 FCC-ee workshop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658600" y="6473952"/>
            <a:ext cx="274320" cy="2286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800" b="0">
                <a:solidFill>
                  <a:srgbClr val="505050"/>
                </a:solidFill>
                <a:latin typeface="Apto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60353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10312"/>
            <a:ext cx="10881360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0">
                <a:solidFill>
                  <a:srgbClr val="000000"/>
                </a:solidFill>
                <a:latin typeface="Aptos"/>
              </a:rPr>
              <a:t>Muon-system features (2): detector-design consequences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51560" y="3310128"/>
            <a:ext cx="9921240" cy="0"/>
          </a:xfrm>
          <a:prstGeom prst="line">
            <a:avLst/>
          </a:prstGeom>
          <a:ln w="21590">
            <a:solidFill>
              <a:srgbClr val="A5AAA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1965960" y="2103120"/>
            <a:ext cx="0" cy="1207008"/>
          </a:xfrm>
          <a:prstGeom prst="line">
            <a:avLst/>
          </a:prstGeom>
          <a:ln w="15240">
            <a:solidFill>
              <a:srgbClr val="A5AAA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965960" y="3310128"/>
            <a:ext cx="0" cy="1307592"/>
          </a:xfrm>
          <a:prstGeom prst="line">
            <a:avLst/>
          </a:prstGeom>
          <a:ln w="15240">
            <a:solidFill>
              <a:srgbClr val="A5AAA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4434840" y="2103120"/>
            <a:ext cx="0" cy="1207008"/>
          </a:xfrm>
          <a:prstGeom prst="line">
            <a:avLst/>
          </a:prstGeom>
          <a:ln w="15240">
            <a:solidFill>
              <a:srgbClr val="A5AAA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4434840" y="3310128"/>
            <a:ext cx="0" cy="1307592"/>
          </a:xfrm>
          <a:prstGeom prst="line">
            <a:avLst/>
          </a:prstGeom>
          <a:ln w="15240">
            <a:solidFill>
              <a:srgbClr val="A5AAA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6903720" y="2103120"/>
            <a:ext cx="0" cy="1207008"/>
          </a:xfrm>
          <a:prstGeom prst="line">
            <a:avLst/>
          </a:prstGeom>
          <a:ln w="15240">
            <a:solidFill>
              <a:srgbClr val="A5AAA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6903720" y="3310128"/>
            <a:ext cx="0" cy="1307592"/>
          </a:xfrm>
          <a:prstGeom prst="line">
            <a:avLst/>
          </a:prstGeom>
          <a:ln w="15240">
            <a:solidFill>
              <a:srgbClr val="A5AAA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9372600" y="2103120"/>
            <a:ext cx="0" cy="1207008"/>
          </a:xfrm>
          <a:prstGeom prst="line">
            <a:avLst/>
          </a:prstGeom>
          <a:ln w="15240">
            <a:solidFill>
              <a:srgbClr val="A5AAA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9372600" y="3310128"/>
            <a:ext cx="0" cy="1307592"/>
          </a:xfrm>
          <a:prstGeom prst="line">
            <a:avLst/>
          </a:prstGeom>
          <a:ln w="15240">
            <a:solidFill>
              <a:srgbClr val="A5AAA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508760" y="1353312"/>
            <a:ext cx="914400" cy="914400"/>
          </a:xfrm>
          <a:prstGeom prst="ellipse">
            <a:avLst/>
          </a:prstGeom>
          <a:solidFill>
            <a:srgbClr val="D3473E"/>
          </a:solidFill>
          <a:ln w="15240">
            <a:solidFill>
              <a:srgbClr val="D347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TIME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43000" y="2377440"/>
            <a:ext cx="1645920" cy="576072"/>
          </a:xfrm>
          <a:prstGeom prst="roundRect">
            <a:avLst/>
          </a:prstGeom>
          <a:solidFill>
            <a:srgbClr val="FCEBEB"/>
          </a:solidFill>
          <a:ln w="15240">
            <a:solidFill>
              <a:srgbClr val="D347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b="1">
                <a:solidFill>
                  <a:srgbClr val="232A36"/>
                </a:solidFill>
                <a:latin typeface="Aptos"/>
              </a:rPr>
              <a:t>resolution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3566160"/>
            <a:ext cx="2286000" cy="77559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0" dirty="0">
                <a:solidFill>
                  <a:srgbClr val="232A36"/>
                </a:solidFill>
                <a:latin typeface="Aptos"/>
              </a:rPr>
              <a:t>BX / matching: 1–10 ns</a:t>
            </a:r>
          </a:p>
          <a:p>
            <a:pPr algn="ctr"/>
            <a:r>
              <a:rPr sz="1600" b="0" dirty="0">
                <a:solidFill>
                  <a:srgbClr val="232A36"/>
                </a:solidFill>
                <a:latin typeface="Aptos"/>
              </a:rPr>
              <a:t>LLP </a:t>
            </a:r>
            <a:r>
              <a:rPr sz="1600" b="0" dirty="0" err="1">
                <a:solidFill>
                  <a:srgbClr val="232A36"/>
                </a:solidFill>
                <a:latin typeface="Aptos"/>
              </a:rPr>
              <a:t>ToF</a:t>
            </a:r>
            <a:r>
              <a:rPr sz="1600" b="0" dirty="0">
                <a:solidFill>
                  <a:srgbClr val="232A36"/>
                </a:solidFill>
                <a:latin typeface="Aptos"/>
              </a:rPr>
              <a:t>: ≥200 </a:t>
            </a:r>
            <a:r>
              <a:rPr sz="1600" b="0" dirty="0" err="1">
                <a:solidFill>
                  <a:srgbClr val="232A36"/>
                </a:solidFill>
                <a:latin typeface="Aptos"/>
              </a:rPr>
              <a:t>ps</a:t>
            </a:r>
            <a:r>
              <a:rPr sz="1600" b="0" dirty="0">
                <a:solidFill>
                  <a:srgbClr val="232A36"/>
                </a:solidFill>
                <a:latin typeface="Aptos"/>
              </a:rPr>
              <a:t>, target 50 </a:t>
            </a:r>
            <a:r>
              <a:rPr sz="1600" b="0" dirty="0" err="1">
                <a:solidFill>
                  <a:srgbClr val="232A36"/>
                </a:solidFill>
                <a:latin typeface="Aptos"/>
              </a:rPr>
              <a:t>ps</a:t>
            </a:r>
            <a:endParaRPr sz="1600" b="0" dirty="0">
              <a:solidFill>
                <a:srgbClr val="232A36"/>
              </a:solidFill>
              <a:latin typeface="Apto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977640" y="1353312"/>
            <a:ext cx="914400" cy="914400"/>
          </a:xfrm>
          <a:prstGeom prst="ellipse">
            <a:avLst/>
          </a:prstGeom>
          <a:solidFill>
            <a:srgbClr val="EF802A"/>
          </a:solidFill>
          <a:ln w="15240">
            <a:solidFill>
              <a:srgbClr val="EF80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SPACE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611880" y="2377440"/>
            <a:ext cx="1645920" cy="576072"/>
          </a:xfrm>
          <a:prstGeom prst="roundRect">
            <a:avLst/>
          </a:prstGeom>
          <a:solidFill>
            <a:srgbClr val="FFF3E5"/>
          </a:solidFill>
          <a:ln w="15240">
            <a:solidFill>
              <a:srgbClr val="EF80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b="1">
                <a:solidFill>
                  <a:srgbClr val="232A36"/>
                </a:solidFill>
                <a:latin typeface="Aptos"/>
              </a:rPr>
              <a:t>segmentation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91840" y="3566160"/>
            <a:ext cx="2286000" cy="126803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0">
                <a:solidFill>
                  <a:srgbClr val="232A36"/>
                </a:solidFill>
                <a:latin typeface="Aptos"/>
              </a:rPr>
              <a:t>1–5 mm for matching</a:t>
            </a:r>
          </a:p>
          <a:p>
            <a:pPr algn="ctr"/>
            <a:r>
              <a:rPr sz="1600" b="0">
                <a:solidFill>
                  <a:srgbClr val="232A36"/>
                </a:solidFill>
                <a:latin typeface="Aptos"/>
              </a:rPr>
              <a:t>0.1 mm bending coordinate</a:t>
            </a:r>
          </a:p>
          <a:p>
            <a:pPr algn="ctr"/>
            <a:r>
              <a:rPr sz="1600" b="0">
                <a:solidFill>
                  <a:srgbClr val="232A36"/>
                </a:solidFill>
                <a:latin typeface="Aptos"/>
              </a:rPr>
              <a:t>0.05 mm mechanical stability</a:t>
            </a:r>
          </a:p>
        </p:txBody>
      </p:sp>
      <p:sp>
        <p:nvSpPr>
          <p:cNvPr id="19" name="Oval 18"/>
          <p:cNvSpPr/>
          <p:nvPr/>
        </p:nvSpPr>
        <p:spPr>
          <a:xfrm>
            <a:off x="6446520" y="1353312"/>
            <a:ext cx="914400" cy="914400"/>
          </a:xfrm>
          <a:prstGeom prst="ellipse">
            <a:avLst/>
          </a:prstGeom>
          <a:solidFill>
            <a:srgbClr val="338F59"/>
          </a:solidFill>
          <a:ln w="15240">
            <a:solidFill>
              <a:srgbClr val="338F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PURITY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80760" y="2377440"/>
            <a:ext cx="1645920" cy="576072"/>
          </a:xfrm>
          <a:prstGeom prst="roundRect">
            <a:avLst/>
          </a:prstGeom>
          <a:solidFill>
            <a:srgbClr val="EBF7F0"/>
          </a:solidFill>
          <a:ln w="15240">
            <a:solidFill>
              <a:srgbClr val="338F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b="1">
                <a:solidFill>
                  <a:srgbClr val="232A36"/>
                </a:solidFill>
                <a:latin typeface="Aptos"/>
              </a:rPr>
              <a:t>rejection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60720" y="3566160"/>
            <a:ext cx="2286000" cy="77559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0">
                <a:solidFill>
                  <a:srgbClr val="232A36"/>
                </a:solidFill>
                <a:latin typeface="Aptos"/>
              </a:rPr>
              <a:t>ε×A &gt; 98%</a:t>
            </a:r>
          </a:p>
          <a:p>
            <a:pPr algn="ctr"/>
            <a:r>
              <a:rPr sz="1600" b="0">
                <a:solidFill>
                  <a:srgbClr val="232A36"/>
                </a:solidFill>
                <a:latin typeface="Aptos"/>
              </a:rPr>
              <a:t>π/K/p punch-through + decay-in-flight rejection</a:t>
            </a:r>
          </a:p>
        </p:txBody>
      </p:sp>
      <p:sp>
        <p:nvSpPr>
          <p:cNvPr id="22" name="Oval 21"/>
          <p:cNvSpPr/>
          <p:nvPr/>
        </p:nvSpPr>
        <p:spPr>
          <a:xfrm>
            <a:off x="8915400" y="1353312"/>
            <a:ext cx="914400" cy="914400"/>
          </a:xfrm>
          <a:prstGeom prst="ellipse">
            <a:avLst/>
          </a:prstGeom>
          <a:solidFill>
            <a:srgbClr val="1E70B8"/>
          </a:solidFill>
          <a:ln w="15240">
            <a:solidFill>
              <a:srgbClr val="1E7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VOL.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549640" y="2377440"/>
            <a:ext cx="1645920" cy="576072"/>
          </a:xfrm>
          <a:prstGeom prst="roundRect">
            <a:avLst/>
          </a:prstGeom>
          <a:solidFill>
            <a:srgbClr val="E9F5FA"/>
          </a:solidFill>
          <a:ln w="15240">
            <a:solidFill>
              <a:srgbClr val="1E7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b="1">
                <a:solidFill>
                  <a:srgbClr val="232A36"/>
                </a:solidFill>
                <a:latin typeface="Aptos"/>
              </a:rPr>
              <a:t>coverage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0" y="3566160"/>
            <a:ext cx="2286000" cy="1514261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0">
                <a:solidFill>
                  <a:srgbClr val="232A36"/>
                </a:solidFill>
                <a:latin typeface="Aptos"/>
              </a:rPr>
              <a:t>maximize sensitive volume</a:t>
            </a:r>
          </a:p>
          <a:p>
            <a:pPr algn="ctr"/>
            <a:r>
              <a:rPr sz="1600" b="0">
                <a:solidFill>
                  <a:srgbClr val="232A36"/>
                </a:solidFill>
                <a:latin typeface="Aptos"/>
              </a:rPr>
              <a:t>hermeticity + PF/tail catcher</a:t>
            </a:r>
          </a:p>
          <a:p>
            <a:pPr algn="ctr"/>
            <a:r>
              <a:rPr sz="1600" b="0">
                <a:solidFill>
                  <a:srgbClr val="232A36"/>
                </a:solidFill>
                <a:latin typeface="Aptos"/>
              </a:rPr>
              <a:t>continuous DAQ or special trigger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4882896"/>
            <a:ext cx="10789920" cy="3200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500" b="1">
                <a:solidFill>
                  <a:srgbClr val="232A36"/>
                </a:solidFill>
                <a:latin typeface="Aptos"/>
              </a:rPr>
              <a:t>Boundary conditions from FCC-ee running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" y="5230368"/>
            <a:ext cx="3383280" cy="658368"/>
          </a:xfrm>
          <a:prstGeom prst="roundRect">
            <a:avLst/>
          </a:prstGeom>
          <a:solidFill>
            <a:srgbClr val="F1EEFA"/>
          </a:solidFill>
          <a:ln w="15240">
            <a:solidFill>
              <a:srgbClr val="6E56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600" b="0">
                <a:solidFill>
                  <a:srgbClr val="232A36"/>
                </a:solidFill>
                <a:latin typeface="Aptos"/>
              </a:rPr>
              <a:t>triggerless / software event selection under study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0" y="5230368"/>
            <a:ext cx="3383280" cy="658368"/>
          </a:xfrm>
          <a:prstGeom prst="roundRect">
            <a:avLst/>
          </a:prstGeom>
          <a:solidFill>
            <a:srgbClr val="E9F5FA"/>
          </a:solidFill>
          <a:ln w="15240">
            <a:solidFill>
              <a:srgbClr val="21A1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600" b="0">
                <a:solidFill>
                  <a:srgbClr val="232A36"/>
                </a:solidFill>
                <a:latin typeface="Aptos"/>
              </a:rPr>
              <a:t>rates are modest: chamber design driven more by physics than rate capability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92440" y="5230368"/>
            <a:ext cx="3383280" cy="658368"/>
          </a:xfrm>
          <a:prstGeom prst="roundRect">
            <a:avLst/>
          </a:prstGeom>
          <a:solidFill>
            <a:srgbClr val="F4F5F6"/>
          </a:solidFill>
          <a:ln w="15240">
            <a:solidFill>
              <a:srgbClr val="6069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600" b="0">
                <a:solidFill>
                  <a:srgbClr val="232A36"/>
                </a:solidFill>
                <a:latin typeface="Aptos"/>
              </a:rPr>
              <a:t>integration matters: HCAL granularity, magnetic field, material budget, mechanics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0080" y="6053328"/>
            <a:ext cx="10881360" cy="384048"/>
          </a:xfrm>
          <a:prstGeom prst="rect">
            <a:avLst/>
          </a:prstGeom>
          <a:solidFill>
            <a:srgbClr val="232A36"/>
          </a:solidFill>
          <a:ln w="15240">
            <a:solidFill>
              <a:srgbClr val="232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1420" b="1">
                <a:solidFill>
                  <a:srgbClr val="FFFFFF"/>
                </a:solidFill>
                <a:latin typeface="Aptos"/>
              </a:rPr>
              <a:t>Design question: choose the detector mix that preserves standard μ identification while adding timing and volume for LLP/exotic signatures.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8600" y="6510528"/>
            <a:ext cx="4572000" cy="1828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600" b="0">
                <a:solidFill>
                  <a:srgbClr val="505050"/>
                </a:solidFill>
                <a:latin typeface="Aptos"/>
              </a:rPr>
              <a:t>Luca Moleri - 16/06/26 - DRD1 FCC-ee workshop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658600" y="6473952"/>
            <a:ext cx="274320" cy="2286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r"/>
            <a:r>
              <a:rPr sz="800" b="0">
                <a:solidFill>
                  <a:srgbClr val="505050"/>
                </a:solidFill>
                <a:latin typeface="Aptos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294857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RPC design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198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2C1FA5DD-0B01-4F02-8432-C03DA0C5B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972345"/>
          </a:xfrm>
        </p:spPr>
        <p:txBody>
          <a:bodyPr/>
          <a:lstStyle/>
          <a:p>
            <a:r>
              <a:rPr lang="en-GB" sz="4400" b="1" i="0" dirty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RPC-specific design challenges</a:t>
            </a:r>
            <a:endParaRPr dirty="0"/>
          </a:p>
        </p:txBody>
      </p:sp>
      <p:sp>
        <p:nvSpPr>
          <p:cNvPr id="8" name="Header divider">
            <a:extLst>
              <a:ext uri="{FF2B5EF4-FFF2-40B4-BE49-F238E27FC236}">
                <a16:creationId xmlns:a16="http://schemas.microsoft.com/office/drawing/2014/main" id="{919C32BD-6DE1-4217-B680-A5BAF6575A2E}"/>
              </a:ext>
            </a:extLst>
          </p:cNvPr>
          <p:cNvSpPr>
            <a:spLocks noGrp="1"/>
          </p:cNvSpPr>
          <p:nvPr/>
        </p:nvSpPr>
        <p:spPr>
          <a:xfrm>
            <a:off x="411480" y="966788"/>
            <a:ext cx="11287125" cy="0"/>
          </a:xfrm>
          <a:prstGeom prst="line">
            <a:avLst/>
          </a:prstGeom>
          <a:noFill/>
          <a:ln w="9525">
            <a:solidFill>
              <a:srgbClr val="D6DEE8"/>
            </a:solidFill>
            <a:prstDash val="solid"/>
          </a:ln>
        </p:spPr>
      </p:sp>
      <p:sp>
        <p:nvSpPr>
          <p:cNvPr id="9" name="Efficiency card">
            <a:extLst>
              <a:ext uri="{FF2B5EF4-FFF2-40B4-BE49-F238E27FC236}">
                <a16:creationId xmlns:a16="http://schemas.microsoft.com/office/drawing/2014/main" id="{B0BB2F57-0155-4B86-B2DE-3C8C34482A44}"/>
              </a:ext>
            </a:extLst>
          </p:cNvPr>
          <p:cNvSpPr>
            <a:spLocks noGrp="1"/>
          </p:cNvSpPr>
          <p:nvPr/>
        </p:nvSpPr>
        <p:spPr>
          <a:xfrm>
            <a:off x="411480" y="1162050"/>
            <a:ext cx="5467350" cy="2352675"/>
          </a:xfrm>
          <a:prstGeom prst="rect">
            <a:avLst/>
          </a:prstGeom>
          <a:solidFill>
            <a:srgbClr val="EAF2FB"/>
          </a:solidFill>
          <a:ln w="9525">
            <a:solidFill>
              <a:srgbClr val="D6DEE8"/>
            </a:solidFill>
            <a:prstDash val="solid"/>
          </a:ln>
        </p:spPr>
      </p:sp>
      <p:sp>
        <p:nvSpPr>
          <p:cNvPr id="10" name="Efficiency accent">
            <a:extLst>
              <a:ext uri="{FF2B5EF4-FFF2-40B4-BE49-F238E27FC236}">
                <a16:creationId xmlns:a16="http://schemas.microsoft.com/office/drawing/2014/main" id="{A885D249-5886-44D4-B468-0DB00FD1CD69}"/>
              </a:ext>
            </a:extLst>
          </p:cNvPr>
          <p:cNvSpPr>
            <a:spLocks noGrp="1"/>
          </p:cNvSpPr>
          <p:nvPr/>
        </p:nvSpPr>
        <p:spPr>
          <a:xfrm>
            <a:off x="411480" y="1162050"/>
            <a:ext cx="57150" cy="2352675"/>
          </a:xfrm>
          <a:prstGeom prst="rect">
            <a:avLst/>
          </a:prstGeom>
          <a:solidFill>
            <a:srgbClr val="2B6CB0"/>
          </a:solidFill>
          <a:ln w="0">
            <a:noFill/>
          </a:ln>
        </p:spPr>
      </p:sp>
      <p:sp>
        <p:nvSpPr>
          <p:cNvPr id="11" name="Efficiency title">
            <a:extLst>
              <a:ext uri="{FF2B5EF4-FFF2-40B4-BE49-F238E27FC236}">
                <a16:creationId xmlns:a16="http://schemas.microsoft.com/office/drawing/2014/main" id="{ACBDAC44-C1DD-4E46-AB7C-E6BF2A17A000}"/>
              </a:ext>
            </a:extLst>
          </p:cNvPr>
          <p:cNvSpPr>
            <a:spLocks noGrp="1"/>
          </p:cNvSpPr>
          <p:nvPr/>
        </p:nvSpPr>
        <p:spPr>
          <a:xfrm>
            <a:off x="621030" y="1285875"/>
            <a:ext cx="51054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500" b="1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b="1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Efficiency</a:t>
            </a:r>
          </a:p>
        </p:txBody>
      </p:sp>
      <p:sp>
        <p:nvSpPr>
          <p:cNvPr id="12" name="Efficiency target label">
            <a:extLst>
              <a:ext uri="{FF2B5EF4-FFF2-40B4-BE49-F238E27FC236}">
                <a16:creationId xmlns:a16="http://schemas.microsoft.com/office/drawing/2014/main" id="{91982F14-3F4E-4D38-A4CC-A729CAB2724B}"/>
              </a:ext>
            </a:extLst>
          </p:cNvPr>
          <p:cNvSpPr>
            <a:spLocks noGrp="1"/>
          </p:cNvSpPr>
          <p:nvPr/>
        </p:nvSpPr>
        <p:spPr>
          <a:xfrm>
            <a:off x="621030" y="1666875"/>
            <a:ext cx="9048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750" b="1" i="0">
                <a:solidFill>
                  <a:srgbClr val="2B6CB0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2B6CB0"/>
                </a:solidFill>
                <a:latin typeface="Aptos"/>
                <a:ea typeface="Aptos"/>
                <a:cs typeface="Aptos"/>
              </a:rPr>
              <a:t>TARGET</a:t>
            </a:r>
          </a:p>
        </p:txBody>
      </p:sp>
      <p:sp>
        <p:nvSpPr>
          <p:cNvPr id="13" name="Efficiency target">
            <a:extLst>
              <a:ext uri="{FF2B5EF4-FFF2-40B4-BE49-F238E27FC236}">
                <a16:creationId xmlns:a16="http://schemas.microsoft.com/office/drawing/2014/main" id="{AE1AAA81-8EFD-4BE2-B613-365D03AE4CD8}"/>
              </a:ext>
            </a:extLst>
          </p:cNvPr>
          <p:cNvSpPr>
            <a:spLocks noGrp="1"/>
          </p:cNvSpPr>
          <p:nvPr/>
        </p:nvSpPr>
        <p:spPr>
          <a:xfrm>
            <a:off x="1727835" y="1628775"/>
            <a:ext cx="413385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99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Maximize single-detector efficiency while exploiting the sensor and optimizing readout cost.</a:t>
            </a:r>
          </a:p>
        </p:txBody>
      </p:sp>
      <p:sp>
        <p:nvSpPr>
          <p:cNvPr id="14" name="Efficiency levers label">
            <a:extLst>
              <a:ext uri="{FF2B5EF4-FFF2-40B4-BE49-F238E27FC236}">
                <a16:creationId xmlns:a16="http://schemas.microsoft.com/office/drawing/2014/main" id="{C3CD0534-4583-4368-A164-875688E4AF1B}"/>
              </a:ext>
            </a:extLst>
          </p:cNvPr>
          <p:cNvSpPr>
            <a:spLocks noGrp="1"/>
          </p:cNvSpPr>
          <p:nvPr/>
        </p:nvSpPr>
        <p:spPr>
          <a:xfrm>
            <a:off x="621030" y="2219325"/>
            <a:ext cx="9048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750" b="1" i="0">
                <a:solidFill>
                  <a:srgbClr val="2B6CB0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2B6CB0"/>
                </a:solidFill>
                <a:latin typeface="Aptos"/>
                <a:ea typeface="Aptos"/>
                <a:cs typeface="Aptos"/>
              </a:rPr>
              <a:t>LEVERS</a:t>
            </a:r>
          </a:p>
        </p:txBody>
      </p:sp>
      <p:sp>
        <p:nvSpPr>
          <p:cNvPr id="15" name="Efficiency levers">
            <a:extLst>
              <a:ext uri="{FF2B5EF4-FFF2-40B4-BE49-F238E27FC236}">
                <a16:creationId xmlns:a16="http://schemas.microsoft.com/office/drawing/2014/main" id="{F75E252D-5AB0-4E85-A926-5CFBD3710C19}"/>
              </a:ext>
            </a:extLst>
          </p:cNvPr>
          <p:cNvSpPr>
            <a:spLocks noGrp="1"/>
          </p:cNvSpPr>
          <p:nvPr/>
        </p:nvSpPr>
        <p:spPr>
          <a:xfrm>
            <a:off x="1727835" y="2143125"/>
            <a:ext cx="41338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99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Gaseous target · electron-avalanche physics · front-end electronics sensitivity.</a:t>
            </a:r>
          </a:p>
        </p:txBody>
      </p:sp>
      <p:sp>
        <p:nvSpPr>
          <p:cNvPr id="16" name="Efficiency competing label">
            <a:extLst>
              <a:ext uri="{FF2B5EF4-FFF2-40B4-BE49-F238E27FC236}">
                <a16:creationId xmlns:a16="http://schemas.microsoft.com/office/drawing/2014/main" id="{206B63DD-8DAE-49A5-975F-2E721800C2F1}"/>
              </a:ext>
            </a:extLst>
          </p:cNvPr>
          <p:cNvSpPr>
            <a:spLocks noGrp="1"/>
          </p:cNvSpPr>
          <p:nvPr/>
        </p:nvSpPr>
        <p:spPr>
          <a:xfrm>
            <a:off x="621030" y="2828925"/>
            <a:ext cx="103060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698" b="1" i="0">
                <a:solidFill>
                  <a:srgbClr val="2B6CB0"/>
                </a:solidFill>
                <a:latin typeface="Aptos"/>
                <a:ea typeface="Aptos"/>
                <a:cs typeface="Aptos"/>
              </a:defRPr>
            </a:pPr>
            <a:r>
              <a:rPr sz="1200" b="1" i="0" dirty="0">
                <a:solidFill>
                  <a:srgbClr val="2B6CB0"/>
                </a:solidFill>
                <a:latin typeface="Aptos"/>
                <a:ea typeface="Aptos"/>
                <a:cs typeface="Aptos"/>
              </a:rPr>
              <a:t>COMPETING</a:t>
            </a:r>
          </a:p>
          <a:p>
            <a:pPr algn="l">
              <a:defRPr sz="698" b="1" i="0">
                <a:solidFill>
                  <a:srgbClr val="2B6CB0"/>
                </a:solidFill>
                <a:latin typeface="Aptos"/>
                <a:ea typeface="Aptos"/>
                <a:cs typeface="Aptos"/>
              </a:defRPr>
            </a:pPr>
            <a:r>
              <a:rPr sz="1200" b="1" i="0" dirty="0">
                <a:solidFill>
                  <a:srgbClr val="2B6CB0"/>
                </a:solidFill>
                <a:latin typeface="Aptos"/>
                <a:ea typeface="Aptos"/>
                <a:cs typeface="Aptos"/>
              </a:rPr>
              <a:t>REQUIREMENTS</a:t>
            </a:r>
          </a:p>
        </p:txBody>
      </p:sp>
      <p:sp>
        <p:nvSpPr>
          <p:cNvPr id="17" name="Efficiency competing">
            <a:extLst>
              <a:ext uri="{FF2B5EF4-FFF2-40B4-BE49-F238E27FC236}">
                <a16:creationId xmlns:a16="http://schemas.microsoft.com/office/drawing/2014/main" id="{BF6ED292-2DD3-4ABC-9D5C-92F88EBE715C}"/>
              </a:ext>
            </a:extLst>
          </p:cNvPr>
          <p:cNvSpPr>
            <a:spLocks noGrp="1"/>
          </p:cNvSpPr>
          <p:nvPr/>
        </p:nvSpPr>
        <p:spPr>
          <a:xfrm>
            <a:off x="1727835" y="2667000"/>
            <a:ext cx="413385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99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Gas-mixture constraints · rate capability · longevity · time resolution.</a:t>
            </a:r>
          </a:p>
        </p:txBody>
      </p:sp>
      <p:sp>
        <p:nvSpPr>
          <p:cNvPr id="18" name="Gas mixture card">
            <a:extLst>
              <a:ext uri="{FF2B5EF4-FFF2-40B4-BE49-F238E27FC236}">
                <a16:creationId xmlns:a16="http://schemas.microsoft.com/office/drawing/2014/main" id="{F7B51CE3-9004-4A95-9500-36C2B5ABF132}"/>
              </a:ext>
            </a:extLst>
          </p:cNvPr>
          <p:cNvSpPr>
            <a:spLocks noGrp="1"/>
          </p:cNvSpPr>
          <p:nvPr/>
        </p:nvSpPr>
        <p:spPr>
          <a:xfrm>
            <a:off x="6057900" y="1162050"/>
            <a:ext cx="5619750" cy="2352675"/>
          </a:xfrm>
          <a:prstGeom prst="rect">
            <a:avLst/>
          </a:prstGeom>
          <a:solidFill>
            <a:srgbClr val="FFF3E8"/>
          </a:solidFill>
          <a:ln w="9525">
            <a:solidFill>
              <a:srgbClr val="D6DEE8"/>
            </a:solidFill>
            <a:prstDash val="solid"/>
          </a:ln>
        </p:spPr>
      </p:sp>
      <p:sp>
        <p:nvSpPr>
          <p:cNvPr id="19" name="Gas mixture accent">
            <a:extLst>
              <a:ext uri="{FF2B5EF4-FFF2-40B4-BE49-F238E27FC236}">
                <a16:creationId xmlns:a16="http://schemas.microsoft.com/office/drawing/2014/main" id="{75BD52EC-CC6D-4259-8B9E-CEF9EC6B4772}"/>
              </a:ext>
            </a:extLst>
          </p:cNvPr>
          <p:cNvSpPr>
            <a:spLocks noGrp="1"/>
          </p:cNvSpPr>
          <p:nvPr/>
        </p:nvSpPr>
        <p:spPr>
          <a:xfrm>
            <a:off x="6057900" y="1162050"/>
            <a:ext cx="57150" cy="2352675"/>
          </a:xfrm>
          <a:prstGeom prst="rect">
            <a:avLst/>
          </a:prstGeom>
          <a:solidFill>
            <a:srgbClr val="C8561A"/>
          </a:solidFill>
          <a:ln w="0">
            <a:noFill/>
          </a:ln>
        </p:spPr>
      </p:sp>
      <p:sp>
        <p:nvSpPr>
          <p:cNvPr id="20" name="Gas mixture title">
            <a:extLst>
              <a:ext uri="{FF2B5EF4-FFF2-40B4-BE49-F238E27FC236}">
                <a16:creationId xmlns:a16="http://schemas.microsoft.com/office/drawing/2014/main" id="{E5483C7A-A8A6-4153-A49C-EDC6C8D9783E}"/>
              </a:ext>
            </a:extLst>
          </p:cNvPr>
          <p:cNvSpPr>
            <a:spLocks noGrp="1"/>
          </p:cNvSpPr>
          <p:nvPr/>
        </p:nvSpPr>
        <p:spPr>
          <a:xfrm>
            <a:off x="6267450" y="1285875"/>
            <a:ext cx="5257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500" b="1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b="1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Gas mixture</a:t>
            </a:r>
          </a:p>
        </p:txBody>
      </p:sp>
      <p:sp>
        <p:nvSpPr>
          <p:cNvPr id="21" name="Gas mixture target label">
            <a:extLst>
              <a:ext uri="{FF2B5EF4-FFF2-40B4-BE49-F238E27FC236}">
                <a16:creationId xmlns:a16="http://schemas.microsoft.com/office/drawing/2014/main" id="{AF12E856-54C8-48A7-9C7E-902E91CE4B99}"/>
              </a:ext>
            </a:extLst>
          </p:cNvPr>
          <p:cNvSpPr>
            <a:spLocks noGrp="1"/>
          </p:cNvSpPr>
          <p:nvPr/>
        </p:nvSpPr>
        <p:spPr>
          <a:xfrm>
            <a:off x="6267450" y="1666875"/>
            <a:ext cx="9048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750" b="1" i="0">
                <a:solidFill>
                  <a:srgbClr val="C8561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8561A"/>
                </a:solidFill>
                <a:latin typeface="Aptos"/>
                <a:ea typeface="Aptos"/>
                <a:cs typeface="Aptos"/>
              </a:rPr>
              <a:t>TARGET</a:t>
            </a:r>
          </a:p>
        </p:txBody>
      </p:sp>
      <p:sp>
        <p:nvSpPr>
          <p:cNvPr id="22" name="Gas mixture target">
            <a:extLst>
              <a:ext uri="{FF2B5EF4-FFF2-40B4-BE49-F238E27FC236}">
                <a16:creationId xmlns:a16="http://schemas.microsoft.com/office/drawing/2014/main" id="{4FF814CC-B752-4822-BE8F-B53A42000481}"/>
              </a:ext>
            </a:extLst>
          </p:cNvPr>
          <p:cNvSpPr>
            <a:spLocks noGrp="1"/>
          </p:cNvSpPr>
          <p:nvPr/>
        </p:nvSpPr>
        <p:spPr>
          <a:xfrm>
            <a:off x="7372350" y="1628775"/>
            <a:ext cx="428625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99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>
                <a:solidFill>
                  <a:srgbClr val="111827"/>
                </a:solidFill>
                <a:latin typeface="Aptos"/>
                <a:ea typeface="Aptos"/>
                <a:cs typeface="Aptos"/>
              </a:rPr>
              <a:t>Minimize cost, environmental, and detector impact while maintaining high performance.</a:t>
            </a:r>
          </a:p>
        </p:txBody>
      </p:sp>
      <p:sp>
        <p:nvSpPr>
          <p:cNvPr id="23" name="Gas mixture levers label">
            <a:extLst>
              <a:ext uri="{FF2B5EF4-FFF2-40B4-BE49-F238E27FC236}">
                <a16:creationId xmlns:a16="http://schemas.microsoft.com/office/drawing/2014/main" id="{99B14016-DA68-4C9A-B15C-7285F27612E1}"/>
              </a:ext>
            </a:extLst>
          </p:cNvPr>
          <p:cNvSpPr>
            <a:spLocks noGrp="1"/>
          </p:cNvSpPr>
          <p:nvPr/>
        </p:nvSpPr>
        <p:spPr>
          <a:xfrm>
            <a:off x="6267450" y="2219325"/>
            <a:ext cx="9048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750" b="1" i="0">
                <a:solidFill>
                  <a:srgbClr val="C8561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8561A"/>
                </a:solidFill>
                <a:latin typeface="Aptos"/>
                <a:ea typeface="Aptos"/>
                <a:cs typeface="Aptos"/>
              </a:rPr>
              <a:t>LEVERS</a:t>
            </a:r>
          </a:p>
        </p:txBody>
      </p:sp>
      <p:sp>
        <p:nvSpPr>
          <p:cNvPr id="24" name="Gas mixture levers">
            <a:extLst>
              <a:ext uri="{FF2B5EF4-FFF2-40B4-BE49-F238E27FC236}">
                <a16:creationId xmlns:a16="http://schemas.microsoft.com/office/drawing/2014/main" id="{D34499D8-8071-4194-A785-C94B729F3FE8}"/>
              </a:ext>
            </a:extLst>
          </p:cNvPr>
          <p:cNvSpPr>
            <a:spLocks noGrp="1"/>
          </p:cNvSpPr>
          <p:nvPr/>
        </p:nvSpPr>
        <p:spPr>
          <a:xfrm>
            <a:off x="7372350" y="2143125"/>
            <a:ext cx="42862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99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>
                <a:solidFill>
                  <a:srgbClr val="111827"/>
                </a:solidFill>
                <a:latin typeface="Aptos"/>
                <a:ea typeface="Aptos"/>
                <a:cs typeface="Aptos"/>
              </a:rPr>
              <a:t>Electron-avalanche physics · front-end electronics sensitivity.</a:t>
            </a:r>
          </a:p>
        </p:txBody>
      </p:sp>
      <p:sp>
        <p:nvSpPr>
          <p:cNvPr id="25" name="Gas mixture competing label">
            <a:extLst>
              <a:ext uri="{FF2B5EF4-FFF2-40B4-BE49-F238E27FC236}">
                <a16:creationId xmlns:a16="http://schemas.microsoft.com/office/drawing/2014/main" id="{B452E919-172C-4810-AAD2-1FDA59CF0C1C}"/>
              </a:ext>
            </a:extLst>
          </p:cNvPr>
          <p:cNvSpPr>
            <a:spLocks noGrp="1"/>
          </p:cNvSpPr>
          <p:nvPr/>
        </p:nvSpPr>
        <p:spPr>
          <a:xfrm>
            <a:off x="6267450" y="2790825"/>
            <a:ext cx="105727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698" b="1" i="0">
                <a:solidFill>
                  <a:srgbClr val="C8561A"/>
                </a:solidFill>
                <a:latin typeface="Aptos"/>
                <a:ea typeface="Aptos"/>
                <a:cs typeface="Aptos"/>
              </a:defRPr>
            </a:pPr>
            <a:r>
              <a:rPr sz="1200" b="1" i="0" dirty="0">
                <a:solidFill>
                  <a:srgbClr val="C8561A"/>
                </a:solidFill>
                <a:latin typeface="Aptos"/>
                <a:ea typeface="Aptos"/>
                <a:cs typeface="Aptos"/>
              </a:rPr>
              <a:t>COMPETING</a:t>
            </a:r>
          </a:p>
          <a:p>
            <a:pPr algn="l">
              <a:defRPr sz="698" b="1" i="0">
                <a:solidFill>
                  <a:srgbClr val="C8561A"/>
                </a:solidFill>
                <a:latin typeface="Aptos"/>
                <a:ea typeface="Aptos"/>
                <a:cs typeface="Aptos"/>
              </a:defRPr>
            </a:pPr>
            <a:r>
              <a:rPr sz="1200" b="1" i="0" dirty="0">
                <a:solidFill>
                  <a:srgbClr val="C8561A"/>
                </a:solidFill>
                <a:latin typeface="Aptos"/>
                <a:ea typeface="Aptos"/>
                <a:cs typeface="Aptos"/>
              </a:rPr>
              <a:t>REQUIREMENTS</a:t>
            </a:r>
          </a:p>
        </p:txBody>
      </p:sp>
      <p:sp>
        <p:nvSpPr>
          <p:cNvPr id="26" name="Gas mixture competing">
            <a:extLst>
              <a:ext uri="{FF2B5EF4-FFF2-40B4-BE49-F238E27FC236}">
                <a16:creationId xmlns:a16="http://schemas.microsoft.com/office/drawing/2014/main" id="{1B010D6A-C54E-4E20-AB26-2F9C4617B4E0}"/>
              </a:ext>
            </a:extLst>
          </p:cNvPr>
          <p:cNvSpPr>
            <a:spLocks noGrp="1"/>
          </p:cNvSpPr>
          <p:nvPr/>
        </p:nvSpPr>
        <p:spPr>
          <a:xfrm>
            <a:off x="7372350" y="2667000"/>
            <a:ext cx="428625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99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>
                <a:solidFill>
                  <a:srgbClr val="111827"/>
                </a:solidFill>
                <a:latin typeface="Aptos"/>
                <a:ea typeface="Aptos"/>
                <a:cs typeface="Aptos"/>
              </a:rPr>
              <a:t>Efficiency · longevity.</a:t>
            </a:r>
          </a:p>
        </p:txBody>
      </p:sp>
      <p:sp>
        <p:nvSpPr>
          <p:cNvPr id="27" name="Time resolution card">
            <a:extLst>
              <a:ext uri="{FF2B5EF4-FFF2-40B4-BE49-F238E27FC236}">
                <a16:creationId xmlns:a16="http://schemas.microsoft.com/office/drawing/2014/main" id="{31C75F51-0764-4C2F-8728-BE60892489E0}"/>
              </a:ext>
            </a:extLst>
          </p:cNvPr>
          <p:cNvSpPr>
            <a:spLocks noGrp="1"/>
          </p:cNvSpPr>
          <p:nvPr/>
        </p:nvSpPr>
        <p:spPr>
          <a:xfrm>
            <a:off x="411480" y="3705225"/>
            <a:ext cx="5467350" cy="2352675"/>
          </a:xfrm>
          <a:prstGeom prst="rect">
            <a:avLst/>
          </a:prstGeom>
          <a:solidFill>
            <a:srgbClr val="EAF6EF"/>
          </a:solidFill>
          <a:ln w="9525">
            <a:solidFill>
              <a:srgbClr val="D6DEE8"/>
            </a:solidFill>
            <a:prstDash val="solid"/>
          </a:ln>
        </p:spPr>
      </p:sp>
      <p:sp>
        <p:nvSpPr>
          <p:cNvPr id="28" name="Time resolution accent">
            <a:extLst>
              <a:ext uri="{FF2B5EF4-FFF2-40B4-BE49-F238E27FC236}">
                <a16:creationId xmlns:a16="http://schemas.microsoft.com/office/drawing/2014/main" id="{CBB8C9F1-C59C-4ECE-9108-FC98668D8DB2}"/>
              </a:ext>
            </a:extLst>
          </p:cNvPr>
          <p:cNvSpPr>
            <a:spLocks noGrp="1"/>
          </p:cNvSpPr>
          <p:nvPr/>
        </p:nvSpPr>
        <p:spPr>
          <a:xfrm>
            <a:off x="411480" y="3705225"/>
            <a:ext cx="57150" cy="2352675"/>
          </a:xfrm>
          <a:prstGeom prst="rect">
            <a:avLst/>
          </a:prstGeom>
          <a:solidFill>
            <a:srgbClr val="2F855A"/>
          </a:solidFill>
          <a:ln w="0">
            <a:noFill/>
          </a:ln>
        </p:spPr>
      </p:sp>
      <p:sp>
        <p:nvSpPr>
          <p:cNvPr id="29" name="Time resolution title">
            <a:extLst>
              <a:ext uri="{FF2B5EF4-FFF2-40B4-BE49-F238E27FC236}">
                <a16:creationId xmlns:a16="http://schemas.microsoft.com/office/drawing/2014/main" id="{6D2BCBA6-AC74-430A-83FF-9B50942CE18E}"/>
              </a:ext>
            </a:extLst>
          </p:cNvPr>
          <p:cNvSpPr>
            <a:spLocks noGrp="1"/>
          </p:cNvSpPr>
          <p:nvPr/>
        </p:nvSpPr>
        <p:spPr>
          <a:xfrm>
            <a:off x="621030" y="3829050"/>
            <a:ext cx="51054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500" b="1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b="1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Time resolution</a:t>
            </a:r>
          </a:p>
        </p:txBody>
      </p:sp>
      <p:sp>
        <p:nvSpPr>
          <p:cNvPr id="30" name="Time resolution target label">
            <a:extLst>
              <a:ext uri="{FF2B5EF4-FFF2-40B4-BE49-F238E27FC236}">
                <a16:creationId xmlns:a16="http://schemas.microsoft.com/office/drawing/2014/main" id="{4D24E1BC-2B0C-4753-92B3-E605CDBED4BD}"/>
              </a:ext>
            </a:extLst>
          </p:cNvPr>
          <p:cNvSpPr>
            <a:spLocks noGrp="1"/>
          </p:cNvSpPr>
          <p:nvPr/>
        </p:nvSpPr>
        <p:spPr>
          <a:xfrm>
            <a:off x="621030" y="4210050"/>
            <a:ext cx="9048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750" b="1" i="0">
                <a:solidFill>
                  <a:srgbClr val="2F855A"/>
                </a:solidFill>
                <a:latin typeface="Aptos"/>
                <a:ea typeface="Aptos"/>
                <a:cs typeface="Aptos"/>
              </a:defRPr>
            </a:pPr>
            <a:r>
              <a:rPr sz="1200" b="1" i="0" dirty="0">
                <a:solidFill>
                  <a:srgbClr val="2F855A"/>
                </a:solidFill>
                <a:latin typeface="Aptos"/>
                <a:ea typeface="Aptos"/>
                <a:cs typeface="Aptos"/>
              </a:rPr>
              <a:t>TARGET</a:t>
            </a:r>
          </a:p>
        </p:txBody>
      </p:sp>
      <p:sp>
        <p:nvSpPr>
          <p:cNvPr id="31" name="Time resolution target">
            <a:extLst>
              <a:ext uri="{FF2B5EF4-FFF2-40B4-BE49-F238E27FC236}">
                <a16:creationId xmlns:a16="http://schemas.microsoft.com/office/drawing/2014/main" id="{96C6973E-3EB9-42E8-BF55-6EDEF6CD6B94}"/>
              </a:ext>
            </a:extLst>
          </p:cNvPr>
          <p:cNvSpPr>
            <a:spLocks noGrp="1"/>
          </p:cNvSpPr>
          <p:nvPr/>
        </p:nvSpPr>
        <p:spPr>
          <a:xfrm>
            <a:off x="1727835" y="4062412"/>
            <a:ext cx="413385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99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Sub-nanosecond timing, down to &lt;100 ps.</a:t>
            </a:r>
          </a:p>
        </p:txBody>
      </p:sp>
      <p:sp>
        <p:nvSpPr>
          <p:cNvPr id="32" name="Time resolution levers label">
            <a:extLst>
              <a:ext uri="{FF2B5EF4-FFF2-40B4-BE49-F238E27FC236}">
                <a16:creationId xmlns:a16="http://schemas.microsoft.com/office/drawing/2014/main" id="{FD95DC00-51CA-41F9-9C11-2189BB6964FD}"/>
              </a:ext>
            </a:extLst>
          </p:cNvPr>
          <p:cNvSpPr>
            <a:spLocks noGrp="1"/>
          </p:cNvSpPr>
          <p:nvPr/>
        </p:nvSpPr>
        <p:spPr>
          <a:xfrm>
            <a:off x="621030" y="4762500"/>
            <a:ext cx="9048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750" b="1" i="0">
                <a:solidFill>
                  <a:srgbClr val="2F855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2F855A"/>
                </a:solidFill>
                <a:latin typeface="Aptos"/>
                <a:ea typeface="Aptos"/>
                <a:cs typeface="Aptos"/>
              </a:rPr>
              <a:t>LEVERS</a:t>
            </a:r>
          </a:p>
        </p:txBody>
      </p:sp>
      <p:sp>
        <p:nvSpPr>
          <p:cNvPr id="33" name="Time resolution levers">
            <a:extLst>
              <a:ext uri="{FF2B5EF4-FFF2-40B4-BE49-F238E27FC236}">
                <a16:creationId xmlns:a16="http://schemas.microsoft.com/office/drawing/2014/main" id="{FF43F073-1895-44A2-8B2F-7F05619A7E7D}"/>
              </a:ext>
            </a:extLst>
          </p:cNvPr>
          <p:cNvSpPr>
            <a:spLocks noGrp="1"/>
          </p:cNvSpPr>
          <p:nvPr/>
        </p:nvSpPr>
        <p:spPr>
          <a:xfrm>
            <a:off x="1706880" y="4686300"/>
            <a:ext cx="41338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99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>
                <a:solidFill>
                  <a:srgbClr val="111827"/>
                </a:solidFill>
                <a:latin typeface="Aptos"/>
                <a:ea typeface="Aptos"/>
                <a:cs typeface="Aptos"/>
              </a:rPr>
              <a:t>Gaseous-target segmentation · faster mixture · front-end electronics sensitivity.</a:t>
            </a:r>
          </a:p>
        </p:txBody>
      </p:sp>
      <p:sp>
        <p:nvSpPr>
          <p:cNvPr id="34" name="Time resolution competing label">
            <a:extLst>
              <a:ext uri="{FF2B5EF4-FFF2-40B4-BE49-F238E27FC236}">
                <a16:creationId xmlns:a16="http://schemas.microsoft.com/office/drawing/2014/main" id="{B44A2598-4F73-416D-80CA-EFC337E87363}"/>
              </a:ext>
            </a:extLst>
          </p:cNvPr>
          <p:cNvSpPr>
            <a:spLocks noGrp="1"/>
          </p:cNvSpPr>
          <p:nvPr/>
        </p:nvSpPr>
        <p:spPr>
          <a:xfrm>
            <a:off x="621030" y="5334000"/>
            <a:ext cx="1047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698" b="1" i="0">
                <a:solidFill>
                  <a:srgbClr val="2F855A"/>
                </a:solidFill>
                <a:latin typeface="Aptos"/>
                <a:ea typeface="Aptos"/>
                <a:cs typeface="Aptos"/>
              </a:defRPr>
            </a:pPr>
            <a:r>
              <a:rPr sz="1200" b="1" i="0" dirty="0">
                <a:solidFill>
                  <a:srgbClr val="2F855A"/>
                </a:solidFill>
                <a:latin typeface="Aptos"/>
                <a:ea typeface="Aptos"/>
                <a:cs typeface="Aptos"/>
              </a:rPr>
              <a:t>COMPETING</a:t>
            </a:r>
          </a:p>
          <a:p>
            <a:pPr algn="l">
              <a:defRPr sz="698" b="1" i="0">
                <a:solidFill>
                  <a:srgbClr val="2F855A"/>
                </a:solidFill>
                <a:latin typeface="Aptos"/>
                <a:ea typeface="Aptos"/>
                <a:cs typeface="Aptos"/>
              </a:defRPr>
            </a:pPr>
            <a:r>
              <a:rPr sz="1200" b="1" i="0" dirty="0">
                <a:solidFill>
                  <a:srgbClr val="2F855A"/>
                </a:solidFill>
                <a:latin typeface="Aptos"/>
                <a:ea typeface="Aptos"/>
                <a:cs typeface="Aptos"/>
              </a:rPr>
              <a:t>REQUIREMENTS</a:t>
            </a:r>
          </a:p>
        </p:txBody>
      </p:sp>
      <p:sp>
        <p:nvSpPr>
          <p:cNvPr id="35" name="Time resolution competing">
            <a:extLst>
              <a:ext uri="{FF2B5EF4-FFF2-40B4-BE49-F238E27FC236}">
                <a16:creationId xmlns:a16="http://schemas.microsoft.com/office/drawing/2014/main" id="{29B7A972-1651-4AF3-B0DB-1FA99CD2CF7C}"/>
              </a:ext>
            </a:extLst>
          </p:cNvPr>
          <p:cNvSpPr>
            <a:spLocks noGrp="1"/>
          </p:cNvSpPr>
          <p:nvPr/>
        </p:nvSpPr>
        <p:spPr>
          <a:xfrm>
            <a:off x="1706880" y="5210175"/>
            <a:ext cx="413385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99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>
                <a:solidFill>
                  <a:srgbClr val="111827"/>
                </a:solidFill>
                <a:latin typeface="Aptos"/>
                <a:ea typeface="Aptos"/>
                <a:cs typeface="Aptos"/>
              </a:rPr>
              <a:t>Single-gap efficiency · simplicity · robustness · low cost.</a:t>
            </a:r>
          </a:p>
        </p:txBody>
      </p:sp>
      <p:sp>
        <p:nvSpPr>
          <p:cNvPr id="36" name="Cost per area card">
            <a:extLst>
              <a:ext uri="{FF2B5EF4-FFF2-40B4-BE49-F238E27FC236}">
                <a16:creationId xmlns:a16="http://schemas.microsoft.com/office/drawing/2014/main" id="{DA817FB3-0E61-4570-83F0-B183C6D880B5}"/>
              </a:ext>
            </a:extLst>
          </p:cNvPr>
          <p:cNvSpPr>
            <a:spLocks noGrp="1"/>
          </p:cNvSpPr>
          <p:nvPr/>
        </p:nvSpPr>
        <p:spPr>
          <a:xfrm>
            <a:off x="6057900" y="3705225"/>
            <a:ext cx="5619750" cy="2352675"/>
          </a:xfrm>
          <a:prstGeom prst="rect">
            <a:avLst/>
          </a:prstGeom>
          <a:solidFill>
            <a:srgbClr val="F1ECFB"/>
          </a:solidFill>
          <a:ln w="9525">
            <a:solidFill>
              <a:srgbClr val="D6DEE8"/>
            </a:solidFill>
            <a:prstDash val="solid"/>
          </a:ln>
        </p:spPr>
      </p:sp>
      <p:sp>
        <p:nvSpPr>
          <p:cNvPr id="37" name="Cost per area accent">
            <a:extLst>
              <a:ext uri="{FF2B5EF4-FFF2-40B4-BE49-F238E27FC236}">
                <a16:creationId xmlns:a16="http://schemas.microsoft.com/office/drawing/2014/main" id="{2D59BFBB-3886-4352-83F9-F8C3FB9F1CD5}"/>
              </a:ext>
            </a:extLst>
          </p:cNvPr>
          <p:cNvSpPr>
            <a:spLocks noGrp="1"/>
          </p:cNvSpPr>
          <p:nvPr/>
        </p:nvSpPr>
        <p:spPr>
          <a:xfrm>
            <a:off x="6057900" y="3705225"/>
            <a:ext cx="57150" cy="2352675"/>
          </a:xfrm>
          <a:prstGeom prst="rect">
            <a:avLst/>
          </a:prstGeom>
          <a:solidFill>
            <a:srgbClr val="6B46C1"/>
          </a:solidFill>
          <a:ln w="0">
            <a:noFill/>
          </a:ln>
        </p:spPr>
      </p:sp>
      <p:sp>
        <p:nvSpPr>
          <p:cNvPr id="38" name="Cost per area title">
            <a:extLst>
              <a:ext uri="{FF2B5EF4-FFF2-40B4-BE49-F238E27FC236}">
                <a16:creationId xmlns:a16="http://schemas.microsoft.com/office/drawing/2014/main" id="{DF010100-E671-4425-AC65-E087D0D2D9C3}"/>
              </a:ext>
            </a:extLst>
          </p:cNvPr>
          <p:cNvSpPr>
            <a:spLocks noGrp="1"/>
          </p:cNvSpPr>
          <p:nvPr/>
        </p:nvSpPr>
        <p:spPr>
          <a:xfrm>
            <a:off x="6267450" y="3829050"/>
            <a:ext cx="5257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500" b="1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b="1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Low cost per unit area</a:t>
            </a:r>
          </a:p>
        </p:txBody>
      </p:sp>
      <p:sp>
        <p:nvSpPr>
          <p:cNvPr id="39" name="Cost per area target label">
            <a:extLst>
              <a:ext uri="{FF2B5EF4-FFF2-40B4-BE49-F238E27FC236}">
                <a16:creationId xmlns:a16="http://schemas.microsoft.com/office/drawing/2014/main" id="{A4B439AF-4BC1-4DF8-9EE5-6B162E6FF8C1}"/>
              </a:ext>
            </a:extLst>
          </p:cNvPr>
          <p:cNvSpPr>
            <a:spLocks noGrp="1"/>
          </p:cNvSpPr>
          <p:nvPr/>
        </p:nvSpPr>
        <p:spPr>
          <a:xfrm>
            <a:off x="6267450" y="4210050"/>
            <a:ext cx="9048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750" b="1" i="0">
                <a:solidFill>
                  <a:srgbClr val="6B46C1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6B46C1"/>
                </a:solidFill>
                <a:latin typeface="Aptos"/>
                <a:ea typeface="Aptos"/>
                <a:cs typeface="Aptos"/>
              </a:rPr>
              <a:t>TARGET</a:t>
            </a:r>
          </a:p>
        </p:txBody>
      </p:sp>
      <p:sp>
        <p:nvSpPr>
          <p:cNvPr id="40" name="Cost per area target">
            <a:extLst>
              <a:ext uri="{FF2B5EF4-FFF2-40B4-BE49-F238E27FC236}">
                <a16:creationId xmlns:a16="http://schemas.microsoft.com/office/drawing/2014/main" id="{C5D24549-65C7-4E57-803D-0E5808599CFA}"/>
              </a:ext>
            </a:extLst>
          </p:cNvPr>
          <p:cNvSpPr>
            <a:spLocks noGrp="1"/>
          </p:cNvSpPr>
          <p:nvPr/>
        </p:nvSpPr>
        <p:spPr>
          <a:xfrm>
            <a:off x="7372350" y="4267200"/>
            <a:ext cx="428625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99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>
                <a:solidFill>
                  <a:srgbClr val="111827"/>
                </a:solidFill>
                <a:latin typeface="Aptos"/>
                <a:ea typeface="Aptos"/>
                <a:cs typeface="Aptos"/>
              </a:rPr>
              <a:t>Build simple, low-cost modules larger than 1 m² while retaining the current advantage over competing technologies.</a:t>
            </a:r>
          </a:p>
        </p:txBody>
      </p:sp>
      <p:sp>
        <p:nvSpPr>
          <p:cNvPr id="41" name="Cost per area levers label">
            <a:extLst>
              <a:ext uri="{FF2B5EF4-FFF2-40B4-BE49-F238E27FC236}">
                <a16:creationId xmlns:a16="http://schemas.microsoft.com/office/drawing/2014/main" id="{F79469BE-F138-430F-96AD-A4CF9AB183FF}"/>
              </a:ext>
            </a:extLst>
          </p:cNvPr>
          <p:cNvSpPr>
            <a:spLocks noGrp="1"/>
          </p:cNvSpPr>
          <p:nvPr/>
        </p:nvSpPr>
        <p:spPr>
          <a:xfrm>
            <a:off x="6267450" y="4938712"/>
            <a:ext cx="904875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750" b="1" i="0">
                <a:solidFill>
                  <a:srgbClr val="6B46C1"/>
                </a:solidFill>
                <a:latin typeface="Aptos"/>
                <a:ea typeface="Aptos"/>
                <a:cs typeface="Aptos"/>
              </a:defRPr>
            </a:pPr>
            <a:r>
              <a:rPr sz="1200" b="1" i="0" dirty="0">
                <a:solidFill>
                  <a:srgbClr val="6B46C1"/>
                </a:solidFill>
                <a:latin typeface="Aptos"/>
                <a:ea typeface="Aptos"/>
                <a:cs typeface="Aptos"/>
              </a:rPr>
              <a:t>LEVERS</a:t>
            </a:r>
          </a:p>
        </p:txBody>
      </p:sp>
      <p:sp>
        <p:nvSpPr>
          <p:cNvPr id="42" name="Cost per area levers">
            <a:extLst>
              <a:ext uri="{FF2B5EF4-FFF2-40B4-BE49-F238E27FC236}">
                <a16:creationId xmlns:a16="http://schemas.microsoft.com/office/drawing/2014/main" id="{9F26749A-BDAE-42CC-8C4A-B45B033F563D}"/>
              </a:ext>
            </a:extLst>
          </p:cNvPr>
          <p:cNvSpPr>
            <a:spLocks noGrp="1"/>
          </p:cNvSpPr>
          <p:nvPr/>
        </p:nvSpPr>
        <p:spPr>
          <a:xfrm>
            <a:off x="7351395" y="4905375"/>
            <a:ext cx="42862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99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Efficient design · gas mixture · front-end electronics sensitivity.</a:t>
            </a:r>
          </a:p>
        </p:txBody>
      </p:sp>
      <p:sp>
        <p:nvSpPr>
          <p:cNvPr id="43" name="Cost per area competing label">
            <a:extLst>
              <a:ext uri="{FF2B5EF4-FFF2-40B4-BE49-F238E27FC236}">
                <a16:creationId xmlns:a16="http://schemas.microsoft.com/office/drawing/2014/main" id="{5C40B5FB-8A85-445F-9037-70C6E854EAA0}"/>
              </a:ext>
            </a:extLst>
          </p:cNvPr>
          <p:cNvSpPr>
            <a:spLocks noGrp="1"/>
          </p:cNvSpPr>
          <p:nvPr/>
        </p:nvSpPr>
        <p:spPr>
          <a:xfrm>
            <a:off x="6267450" y="5534025"/>
            <a:ext cx="10858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698" b="1" i="0">
                <a:solidFill>
                  <a:srgbClr val="6B46C1"/>
                </a:solidFill>
                <a:latin typeface="Aptos"/>
                <a:ea typeface="Aptos"/>
                <a:cs typeface="Aptos"/>
              </a:defRPr>
            </a:pPr>
            <a:r>
              <a:rPr sz="1200" b="1" i="0" dirty="0">
                <a:solidFill>
                  <a:srgbClr val="6B46C1"/>
                </a:solidFill>
                <a:latin typeface="Aptos"/>
                <a:ea typeface="Aptos"/>
                <a:cs typeface="Aptos"/>
              </a:rPr>
              <a:t>COMPETING</a:t>
            </a:r>
          </a:p>
          <a:p>
            <a:pPr algn="l">
              <a:defRPr sz="698" b="1" i="0">
                <a:solidFill>
                  <a:srgbClr val="6B46C1"/>
                </a:solidFill>
                <a:latin typeface="Aptos"/>
                <a:ea typeface="Aptos"/>
                <a:cs typeface="Aptos"/>
              </a:defRPr>
            </a:pPr>
            <a:r>
              <a:rPr sz="1200" b="1" i="0" dirty="0">
                <a:solidFill>
                  <a:srgbClr val="6B46C1"/>
                </a:solidFill>
                <a:latin typeface="Aptos"/>
                <a:ea typeface="Aptos"/>
                <a:cs typeface="Aptos"/>
              </a:rPr>
              <a:t>REQUIREMENTS</a:t>
            </a:r>
          </a:p>
        </p:txBody>
      </p:sp>
      <p:sp>
        <p:nvSpPr>
          <p:cNvPr id="44" name="Cost per area competing">
            <a:extLst>
              <a:ext uri="{FF2B5EF4-FFF2-40B4-BE49-F238E27FC236}">
                <a16:creationId xmlns:a16="http://schemas.microsoft.com/office/drawing/2014/main" id="{A85E52BE-52BE-47B9-B157-0004901D4E75}"/>
              </a:ext>
            </a:extLst>
          </p:cNvPr>
          <p:cNvSpPr>
            <a:spLocks noGrp="1"/>
          </p:cNvSpPr>
          <p:nvPr/>
        </p:nvSpPr>
        <p:spPr>
          <a:xfrm>
            <a:off x="7351395" y="5295900"/>
            <a:ext cx="428625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99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High time resolution and spatial resolution.</a:t>
            </a:r>
          </a:p>
        </p:txBody>
      </p:sp>
    </p:spTree>
    <p:extLst>
      <p:ext uri="{BB962C8B-B14F-4D97-AF65-F5344CB8AC3E}">
        <p14:creationId xmlns:p14="http://schemas.microsoft.com/office/powerpoint/2010/main" val="2969379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CBA27F-E003-49C4-8DC7-1257A0FBE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746"/>
            <a:ext cx="10515600" cy="1325563"/>
          </a:xfrm>
        </p:spPr>
        <p:txBody>
          <a:bodyPr/>
          <a:lstStyle/>
          <a:p>
            <a:r>
              <a:rPr lang="en-GB" dirty="0"/>
              <a:t>The gas-mixture challenge</a:t>
            </a:r>
            <a:br>
              <a:rPr lang="en-GB" dirty="0"/>
            </a:br>
            <a:endParaRPr dirty="0"/>
          </a:p>
        </p:txBody>
      </p:sp>
      <p:sp>
        <p:nvSpPr>
          <p:cNvPr id="6" name="Header divider">
            <a:extLst>
              <a:ext uri="{FF2B5EF4-FFF2-40B4-BE49-F238E27FC236}">
                <a16:creationId xmlns:a16="http://schemas.microsoft.com/office/drawing/2014/main" id="{14B3FEB4-1607-41DB-AFAC-153EDD609679}"/>
              </a:ext>
            </a:extLst>
          </p:cNvPr>
          <p:cNvSpPr>
            <a:spLocks noGrp="1"/>
          </p:cNvSpPr>
          <p:nvPr/>
        </p:nvSpPr>
        <p:spPr>
          <a:xfrm>
            <a:off x="411480" y="966788"/>
            <a:ext cx="11287125" cy="0"/>
          </a:xfrm>
          <a:prstGeom prst="line">
            <a:avLst/>
          </a:prstGeom>
          <a:noFill/>
          <a:ln w="9525">
            <a:solidFill>
              <a:srgbClr val="D6DEE8"/>
            </a:solidFill>
            <a:prstDash val="solid"/>
          </a:ln>
        </p:spPr>
      </p:sp>
      <p:sp>
        <p:nvSpPr>
          <p:cNvPr id="7" name="Timeline spine">
            <a:extLst>
              <a:ext uri="{FF2B5EF4-FFF2-40B4-BE49-F238E27FC236}">
                <a16:creationId xmlns:a16="http://schemas.microsoft.com/office/drawing/2014/main" id="{FF403C73-891E-4472-9F56-5D4D71A816E3}"/>
              </a:ext>
            </a:extLst>
          </p:cNvPr>
          <p:cNvSpPr>
            <a:spLocks noGrp="1"/>
          </p:cNvSpPr>
          <p:nvPr/>
        </p:nvSpPr>
        <p:spPr>
          <a:xfrm>
            <a:off x="604838" y="1428750"/>
            <a:ext cx="0" cy="2724150"/>
          </a:xfrm>
          <a:prstGeom prst="line">
            <a:avLst/>
          </a:prstGeom>
          <a:noFill/>
          <a:ln w="19050">
            <a:solidFill>
              <a:srgbClr val="D6DEE8"/>
            </a:solidFill>
            <a:prstDash val="solid"/>
          </a:ln>
        </p:spPr>
      </p:sp>
      <p:sp>
        <p:nvSpPr>
          <p:cNvPr id="8" name="Initial motivation block">
            <a:extLst>
              <a:ext uri="{FF2B5EF4-FFF2-40B4-BE49-F238E27FC236}">
                <a16:creationId xmlns:a16="http://schemas.microsoft.com/office/drawing/2014/main" id="{0B9870CE-4BD0-438E-90B7-EFD4BBAB2061}"/>
              </a:ext>
            </a:extLst>
          </p:cNvPr>
          <p:cNvSpPr>
            <a:spLocks noGrp="1"/>
          </p:cNvSpPr>
          <p:nvPr/>
        </p:nvSpPr>
        <p:spPr>
          <a:xfrm>
            <a:off x="723900" y="1162050"/>
            <a:ext cx="5810250" cy="876300"/>
          </a:xfrm>
          <a:prstGeom prst="rect">
            <a:avLst/>
          </a:prstGeom>
          <a:solidFill>
            <a:srgbClr val="EAF2FB"/>
          </a:solidFill>
          <a:ln w="9525">
            <a:solidFill>
              <a:srgbClr val="D6DEE8"/>
            </a:solidFill>
            <a:prstDash val="solid"/>
          </a:ln>
        </p:spPr>
      </p:sp>
      <p:sp>
        <p:nvSpPr>
          <p:cNvPr id="9" name="Initial motivation number circle">
            <a:extLst>
              <a:ext uri="{FF2B5EF4-FFF2-40B4-BE49-F238E27FC236}">
                <a16:creationId xmlns:a16="http://schemas.microsoft.com/office/drawing/2014/main" id="{2B148494-22D9-4EE4-8CAA-A8581789383D}"/>
              </a:ext>
            </a:extLst>
          </p:cNvPr>
          <p:cNvSpPr>
            <a:spLocks noGrp="1"/>
          </p:cNvSpPr>
          <p:nvPr/>
        </p:nvSpPr>
        <p:spPr>
          <a:xfrm>
            <a:off x="400050" y="1257300"/>
            <a:ext cx="409575" cy="409575"/>
          </a:xfrm>
          <a:prstGeom prst="ellipse">
            <a:avLst/>
          </a:prstGeom>
          <a:solidFill>
            <a:srgbClr val="2B6CB0"/>
          </a:solidFill>
          <a:ln w="0">
            <a:noFill/>
          </a:ln>
        </p:spPr>
      </p:sp>
      <p:sp>
        <p:nvSpPr>
          <p:cNvPr id="10" name="Initial motivation number">
            <a:extLst>
              <a:ext uri="{FF2B5EF4-FFF2-40B4-BE49-F238E27FC236}">
                <a16:creationId xmlns:a16="http://schemas.microsoft.com/office/drawing/2014/main" id="{B10F38D1-4D7B-41B8-A3F6-E84AC3DD1087}"/>
              </a:ext>
            </a:extLst>
          </p:cNvPr>
          <p:cNvSpPr>
            <a:spLocks noGrp="1"/>
          </p:cNvSpPr>
          <p:nvPr/>
        </p:nvSpPr>
        <p:spPr>
          <a:xfrm>
            <a:off x="400050" y="1257300"/>
            <a:ext cx="40957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1" name="Initial motivation heading">
            <a:extLst>
              <a:ext uri="{FF2B5EF4-FFF2-40B4-BE49-F238E27FC236}">
                <a16:creationId xmlns:a16="http://schemas.microsoft.com/office/drawing/2014/main" id="{FC2D8834-EA97-47E1-B960-15F3EB5C9E33}"/>
              </a:ext>
            </a:extLst>
          </p:cNvPr>
          <p:cNvSpPr>
            <a:spLocks noGrp="1"/>
          </p:cNvSpPr>
          <p:nvPr/>
        </p:nvSpPr>
        <p:spPr>
          <a:xfrm>
            <a:off x="933450" y="1257300"/>
            <a:ext cx="53816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63" b="1" i="0">
                <a:solidFill>
                  <a:srgbClr val="2B6CB0"/>
                </a:solidFill>
                <a:latin typeface="Aptos"/>
                <a:ea typeface="Aptos"/>
                <a:cs typeface="Aptos"/>
              </a:defRPr>
            </a:pPr>
            <a:r>
              <a:rPr sz="1600" b="1" i="0">
                <a:solidFill>
                  <a:srgbClr val="2B6CB0"/>
                </a:solidFill>
                <a:latin typeface="Aptos"/>
                <a:ea typeface="Aptos"/>
                <a:cs typeface="Aptos"/>
              </a:rPr>
              <a:t>Initial motivation — control ageing</a:t>
            </a:r>
          </a:p>
        </p:txBody>
      </p:sp>
      <p:sp>
        <p:nvSpPr>
          <p:cNvPr id="12" name="Initial motivation body">
            <a:extLst>
              <a:ext uri="{FF2B5EF4-FFF2-40B4-BE49-F238E27FC236}">
                <a16:creationId xmlns:a16="http://schemas.microsoft.com/office/drawing/2014/main" id="{9F65ED76-143C-49B7-A1DF-B0C5FF35ADA3}"/>
              </a:ext>
            </a:extLst>
          </p:cNvPr>
          <p:cNvSpPr>
            <a:spLocks noGrp="1"/>
          </p:cNvSpPr>
          <p:nvPr/>
        </p:nvSpPr>
        <p:spPr>
          <a:xfrm>
            <a:off x="933450" y="1543050"/>
            <a:ext cx="5381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98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400" b="0" i="0">
                <a:solidFill>
                  <a:srgbClr val="111827"/>
                </a:solidFill>
                <a:latin typeface="Aptos"/>
                <a:ea typeface="Aptos"/>
                <a:cs typeface="Aptos"/>
              </a:rPr>
              <a:t>Adding CO₂ to the RPC gas mixture was first studied to moderate the ageing effects of HFO-based replacements for R134a.</a:t>
            </a:r>
          </a:p>
        </p:txBody>
      </p:sp>
      <p:sp>
        <p:nvSpPr>
          <p:cNvPr id="13" name="ATLAS study block">
            <a:extLst>
              <a:ext uri="{FF2B5EF4-FFF2-40B4-BE49-F238E27FC236}">
                <a16:creationId xmlns:a16="http://schemas.microsoft.com/office/drawing/2014/main" id="{663BB091-865F-4CC8-81D3-29836F019515}"/>
              </a:ext>
            </a:extLst>
          </p:cNvPr>
          <p:cNvSpPr>
            <a:spLocks noGrp="1"/>
          </p:cNvSpPr>
          <p:nvPr/>
        </p:nvSpPr>
        <p:spPr>
          <a:xfrm>
            <a:off x="723900" y="2171700"/>
            <a:ext cx="5810250" cy="895350"/>
          </a:xfrm>
          <a:prstGeom prst="rect">
            <a:avLst/>
          </a:prstGeom>
          <a:solidFill>
            <a:srgbClr val="FFF3E8"/>
          </a:solidFill>
          <a:ln w="9525">
            <a:solidFill>
              <a:srgbClr val="D6DEE8"/>
            </a:solidFill>
            <a:prstDash val="solid"/>
          </a:ln>
        </p:spPr>
      </p:sp>
      <p:sp>
        <p:nvSpPr>
          <p:cNvPr id="14" name="ATLAS study number circle">
            <a:extLst>
              <a:ext uri="{FF2B5EF4-FFF2-40B4-BE49-F238E27FC236}">
                <a16:creationId xmlns:a16="http://schemas.microsoft.com/office/drawing/2014/main" id="{8774B749-1082-497A-89BE-CD26C5051A0F}"/>
              </a:ext>
            </a:extLst>
          </p:cNvPr>
          <p:cNvSpPr>
            <a:spLocks noGrp="1"/>
          </p:cNvSpPr>
          <p:nvPr/>
        </p:nvSpPr>
        <p:spPr>
          <a:xfrm>
            <a:off x="400050" y="2266950"/>
            <a:ext cx="409575" cy="409575"/>
          </a:xfrm>
          <a:prstGeom prst="ellipse">
            <a:avLst/>
          </a:prstGeom>
          <a:solidFill>
            <a:srgbClr val="C8561A"/>
          </a:solidFill>
          <a:ln w="0">
            <a:noFill/>
          </a:ln>
        </p:spPr>
      </p:sp>
      <p:sp>
        <p:nvSpPr>
          <p:cNvPr id="15" name="ATLAS study number">
            <a:extLst>
              <a:ext uri="{FF2B5EF4-FFF2-40B4-BE49-F238E27FC236}">
                <a16:creationId xmlns:a16="http://schemas.microsoft.com/office/drawing/2014/main" id="{2C2CE3AE-D226-436D-9064-D8202E783450}"/>
              </a:ext>
            </a:extLst>
          </p:cNvPr>
          <p:cNvSpPr>
            <a:spLocks noGrp="1"/>
          </p:cNvSpPr>
          <p:nvPr/>
        </p:nvSpPr>
        <p:spPr>
          <a:xfrm>
            <a:off x="400050" y="2266950"/>
            <a:ext cx="40957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6" name="ATLAS study heading">
            <a:extLst>
              <a:ext uri="{FF2B5EF4-FFF2-40B4-BE49-F238E27FC236}">
                <a16:creationId xmlns:a16="http://schemas.microsoft.com/office/drawing/2014/main" id="{B8F2E800-6EE8-40E9-AF88-9F0B82AA8389}"/>
              </a:ext>
            </a:extLst>
          </p:cNvPr>
          <p:cNvSpPr>
            <a:spLocks noGrp="1"/>
          </p:cNvSpPr>
          <p:nvPr/>
        </p:nvSpPr>
        <p:spPr>
          <a:xfrm>
            <a:off x="933450" y="2266950"/>
            <a:ext cx="53816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63" b="1" i="0">
                <a:solidFill>
                  <a:srgbClr val="C8561A"/>
                </a:solidFill>
                <a:latin typeface="Aptos"/>
                <a:ea typeface="Aptos"/>
                <a:cs typeface="Aptos"/>
              </a:defRPr>
            </a:pPr>
            <a:r>
              <a:rPr sz="1600" b="1" i="0" dirty="0">
                <a:solidFill>
                  <a:srgbClr val="C8561A"/>
                </a:solidFill>
                <a:latin typeface="Aptos"/>
                <a:ea typeface="Aptos"/>
                <a:cs typeface="Aptos"/>
              </a:rPr>
              <a:t>Since 2022 — a pragmatic ATLAS </a:t>
            </a:r>
            <a:r>
              <a:rPr sz="1600" b="1" i="0" dirty="0" err="1">
                <a:solidFill>
                  <a:srgbClr val="C8561A"/>
                </a:solidFill>
                <a:latin typeface="Aptos"/>
                <a:ea typeface="Aptos"/>
                <a:cs typeface="Aptos"/>
              </a:rPr>
              <a:t>programme</a:t>
            </a:r>
            <a:r>
              <a:rPr lang="it-IT" sz="1600" b="1" i="0" dirty="0">
                <a:solidFill>
                  <a:srgbClr val="C8561A"/>
                </a:solidFill>
                <a:latin typeface="Aptos"/>
                <a:ea typeface="Aptos"/>
                <a:cs typeface="Aptos"/>
              </a:rPr>
              <a:t> [*]</a:t>
            </a:r>
            <a:endParaRPr sz="1600" b="1" i="0" dirty="0">
              <a:solidFill>
                <a:srgbClr val="C8561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7" name="ATLAS study body">
            <a:extLst>
              <a:ext uri="{FF2B5EF4-FFF2-40B4-BE49-F238E27FC236}">
                <a16:creationId xmlns:a16="http://schemas.microsoft.com/office/drawing/2014/main" id="{C8CB2D07-1870-43D2-A289-9C532185C39F}"/>
              </a:ext>
            </a:extLst>
          </p:cNvPr>
          <p:cNvSpPr>
            <a:spLocks noGrp="1"/>
          </p:cNvSpPr>
          <p:nvPr/>
        </p:nvSpPr>
        <p:spPr>
          <a:xfrm>
            <a:off x="933450" y="2552700"/>
            <a:ext cx="538162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98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400" b="0" i="0">
                <a:solidFill>
                  <a:srgbClr val="111827"/>
                </a:solidFill>
                <a:latin typeface="Aptos"/>
                <a:ea typeface="Aptos"/>
                <a:cs typeface="Aptos"/>
              </a:rPr>
              <a:t>ATLAS launched a long-term study to partially replace R134a with CO₂ and enable an immediate, practical transition.</a:t>
            </a:r>
          </a:p>
        </p:txBody>
      </p:sp>
      <p:sp>
        <p:nvSpPr>
          <p:cNvPr id="18" name="Operational mixture block">
            <a:extLst>
              <a:ext uri="{FF2B5EF4-FFF2-40B4-BE49-F238E27FC236}">
                <a16:creationId xmlns:a16="http://schemas.microsoft.com/office/drawing/2014/main" id="{55005E6F-D5D7-4B61-A7BB-EEE7F8C678E3}"/>
              </a:ext>
            </a:extLst>
          </p:cNvPr>
          <p:cNvSpPr>
            <a:spLocks noGrp="1"/>
          </p:cNvSpPr>
          <p:nvPr/>
        </p:nvSpPr>
        <p:spPr>
          <a:xfrm>
            <a:off x="723900" y="3200400"/>
            <a:ext cx="5810250" cy="971550"/>
          </a:xfrm>
          <a:prstGeom prst="rect">
            <a:avLst/>
          </a:prstGeom>
          <a:solidFill>
            <a:srgbClr val="EAF6EF"/>
          </a:solidFill>
          <a:ln w="9525">
            <a:solidFill>
              <a:srgbClr val="D6DEE8"/>
            </a:solidFill>
            <a:prstDash val="solid"/>
          </a:ln>
        </p:spPr>
      </p:sp>
      <p:sp>
        <p:nvSpPr>
          <p:cNvPr id="19" name="Operational mixture number circle">
            <a:extLst>
              <a:ext uri="{FF2B5EF4-FFF2-40B4-BE49-F238E27FC236}">
                <a16:creationId xmlns:a16="http://schemas.microsoft.com/office/drawing/2014/main" id="{A46BD1BE-B718-4087-B1EC-2302E17CF7CE}"/>
              </a:ext>
            </a:extLst>
          </p:cNvPr>
          <p:cNvSpPr>
            <a:spLocks noGrp="1"/>
          </p:cNvSpPr>
          <p:nvPr/>
        </p:nvSpPr>
        <p:spPr>
          <a:xfrm>
            <a:off x="400050" y="3295650"/>
            <a:ext cx="409575" cy="409575"/>
          </a:xfrm>
          <a:prstGeom prst="ellipse">
            <a:avLst/>
          </a:prstGeom>
          <a:solidFill>
            <a:srgbClr val="2F855A"/>
          </a:solidFill>
          <a:ln w="0">
            <a:noFill/>
          </a:ln>
        </p:spPr>
      </p:sp>
      <p:sp>
        <p:nvSpPr>
          <p:cNvPr id="20" name="Operational mixture number">
            <a:extLst>
              <a:ext uri="{FF2B5EF4-FFF2-40B4-BE49-F238E27FC236}">
                <a16:creationId xmlns:a16="http://schemas.microsoft.com/office/drawing/2014/main" id="{31B6F6D3-C296-4CF5-A599-AF57F60D4727}"/>
              </a:ext>
            </a:extLst>
          </p:cNvPr>
          <p:cNvSpPr>
            <a:spLocks noGrp="1"/>
          </p:cNvSpPr>
          <p:nvPr/>
        </p:nvSpPr>
        <p:spPr>
          <a:xfrm>
            <a:off x="400050" y="3295650"/>
            <a:ext cx="40957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1" name="Operational mixture heading">
            <a:extLst>
              <a:ext uri="{FF2B5EF4-FFF2-40B4-BE49-F238E27FC236}">
                <a16:creationId xmlns:a16="http://schemas.microsoft.com/office/drawing/2014/main" id="{F7C50052-CDEB-4535-803C-3BA2895DD95F}"/>
              </a:ext>
            </a:extLst>
          </p:cNvPr>
          <p:cNvSpPr>
            <a:spLocks noGrp="1"/>
          </p:cNvSpPr>
          <p:nvPr/>
        </p:nvSpPr>
        <p:spPr>
          <a:xfrm>
            <a:off x="933450" y="3295650"/>
            <a:ext cx="53816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63" b="1" i="0">
                <a:solidFill>
                  <a:srgbClr val="2F855A"/>
                </a:solidFill>
                <a:latin typeface="Aptos"/>
                <a:ea typeface="Aptos"/>
                <a:cs typeface="Aptos"/>
              </a:defRPr>
            </a:pPr>
            <a:r>
              <a:rPr sz="1600" b="1" i="0">
                <a:solidFill>
                  <a:srgbClr val="2F855A"/>
                </a:solidFill>
                <a:latin typeface="Aptos"/>
                <a:ea typeface="Aptos"/>
                <a:cs typeface="Aptos"/>
              </a:rPr>
              <a:t>2024–2026 — replacement of the standard mixture</a:t>
            </a:r>
          </a:p>
        </p:txBody>
      </p:sp>
      <p:sp>
        <p:nvSpPr>
          <p:cNvPr id="22" name="Operational mixture body">
            <a:extLst>
              <a:ext uri="{FF2B5EF4-FFF2-40B4-BE49-F238E27FC236}">
                <a16:creationId xmlns:a16="http://schemas.microsoft.com/office/drawing/2014/main" id="{5F0E8747-2041-4A62-A74E-E668C9867BEB}"/>
              </a:ext>
            </a:extLst>
          </p:cNvPr>
          <p:cNvSpPr>
            <a:spLocks noGrp="1"/>
          </p:cNvSpPr>
          <p:nvPr/>
        </p:nvSpPr>
        <p:spPr>
          <a:xfrm>
            <a:off x="933450" y="3581400"/>
            <a:ext cx="538162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98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400" b="0" i="0">
                <a:solidFill>
                  <a:srgbClr val="111827"/>
                </a:solidFill>
                <a:latin typeface="Aptos"/>
                <a:ea typeface="Aptos"/>
                <a:cs typeface="Aptos"/>
              </a:rPr>
              <a:t>64.5% R134a  ·  30% CO₂  ·  5% i-C₄H₁₀  ·  0.5% SF₆</a:t>
            </a:r>
          </a:p>
        </p:txBody>
      </p:sp>
      <p:sp>
        <p:nvSpPr>
          <p:cNvPr id="23" name="Outcome panel">
            <a:extLst>
              <a:ext uri="{FF2B5EF4-FFF2-40B4-BE49-F238E27FC236}">
                <a16:creationId xmlns:a16="http://schemas.microsoft.com/office/drawing/2014/main" id="{D3822EB7-73AD-4F07-8E6A-F3EBCAEB8A62}"/>
              </a:ext>
            </a:extLst>
          </p:cNvPr>
          <p:cNvSpPr>
            <a:spLocks noGrp="1"/>
          </p:cNvSpPr>
          <p:nvPr/>
        </p:nvSpPr>
        <p:spPr>
          <a:xfrm>
            <a:off x="6819900" y="1162050"/>
            <a:ext cx="4857750" cy="3009900"/>
          </a:xfrm>
          <a:prstGeom prst="rect">
            <a:avLst/>
          </a:prstGeom>
          <a:solidFill>
            <a:srgbClr val="F5F7FA"/>
          </a:solidFill>
          <a:ln w="9525">
            <a:solidFill>
              <a:srgbClr val="D6DEE8"/>
            </a:solidFill>
            <a:prstDash val="solid"/>
          </a:ln>
        </p:spPr>
      </p:sp>
      <p:sp>
        <p:nvSpPr>
          <p:cNvPr id="24" name="Outcome accent">
            <a:extLst>
              <a:ext uri="{FF2B5EF4-FFF2-40B4-BE49-F238E27FC236}">
                <a16:creationId xmlns:a16="http://schemas.microsoft.com/office/drawing/2014/main" id="{017DA94E-4911-4908-BCD2-D19E89BA5BD0}"/>
              </a:ext>
            </a:extLst>
          </p:cNvPr>
          <p:cNvSpPr>
            <a:spLocks noGrp="1"/>
          </p:cNvSpPr>
          <p:nvPr/>
        </p:nvSpPr>
        <p:spPr>
          <a:xfrm>
            <a:off x="6819900" y="1162050"/>
            <a:ext cx="4857750" cy="66675"/>
          </a:xfrm>
          <a:prstGeom prst="rect">
            <a:avLst/>
          </a:prstGeom>
          <a:solidFill>
            <a:srgbClr val="2F855A"/>
          </a:solidFill>
          <a:ln w="0">
            <a:noFill/>
          </a:ln>
        </p:spPr>
      </p:sp>
      <p:sp>
        <p:nvSpPr>
          <p:cNvPr id="25" name="Outcome heading">
            <a:extLst>
              <a:ext uri="{FF2B5EF4-FFF2-40B4-BE49-F238E27FC236}">
                <a16:creationId xmlns:a16="http://schemas.microsoft.com/office/drawing/2014/main" id="{70A53334-FCAC-475C-BA01-7068666D54B6}"/>
              </a:ext>
            </a:extLst>
          </p:cNvPr>
          <p:cNvSpPr>
            <a:spLocks noGrp="1"/>
          </p:cNvSpPr>
          <p:nvPr/>
        </p:nvSpPr>
        <p:spPr>
          <a:xfrm>
            <a:off x="7048500" y="1400175"/>
            <a:ext cx="44005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425" b="1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1600" b="1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Outcome versus the standard mixture</a:t>
            </a:r>
          </a:p>
        </p:txBody>
      </p:sp>
      <p:sp>
        <p:nvSpPr>
          <p:cNvPr id="26" name="Outcome summary">
            <a:extLst>
              <a:ext uri="{FF2B5EF4-FFF2-40B4-BE49-F238E27FC236}">
                <a16:creationId xmlns:a16="http://schemas.microsoft.com/office/drawing/2014/main" id="{BBD2F796-5B7C-4E58-83E8-C29D7E0922B5}"/>
              </a:ext>
            </a:extLst>
          </p:cNvPr>
          <p:cNvSpPr>
            <a:spLocks noGrp="1"/>
          </p:cNvSpPr>
          <p:nvPr/>
        </p:nvSpPr>
        <p:spPr>
          <a:xfrm>
            <a:off x="7048500" y="1752600"/>
            <a:ext cx="44005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990" b="0" i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400" b="0" i="0">
                <a:solidFill>
                  <a:srgbClr val="5F6B7A"/>
                </a:solidFill>
                <a:latin typeface="Aptos"/>
                <a:ea typeface="Aptos"/>
                <a:cs typeface="Aptos"/>
              </a:rPr>
              <a:t>The CO₂-rich mixture outperformed the standard mixture across the evaluated criteria:</a:t>
            </a:r>
          </a:p>
        </p:txBody>
      </p:sp>
      <p:sp>
        <p:nvSpPr>
          <p:cNvPr id="27" name="Outcome check 1">
            <a:extLst>
              <a:ext uri="{FF2B5EF4-FFF2-40B4-BE49-F238E27FC236}">
                <a16:creationId xmlns:a16="http://schemas.microsoft.com/office/drawing/2014/main" id="{50549C35-7601-40CD-B570-EB1DEF474DFD}"/>
              </a:ext>
            </a:extLst>
          </p:cNvPr>
          <p:cNvSpPr>
            <a:spLocks noGrp="1"/>
          </p:cNvSpPr>
          <p:nvPr/>
        </p:nvSpPr>
        <p:spPr>
          <a:xfrm>
            <a:off x="7058025" y="2228850"/>
            <a:ext cx="209550" cy="209550"/>
          </a:xfrm>
          <a:prstGeom prst="ellipse">
            <a:avLst/>
          </a:prstGeom>
          <a:solidFill>
            <a:srgbClr val="2F855A"/>
          </a:solidFill>
          <a:ln w="0">
            <a:noFill/>
          </a:ln>
        </p:spPr>
      </p:sp>
      <p:sp>
        <p:nvSpPr>
          <p:cNvPr id="28" name="Outcome check mark 1">
            <a:extLst>
              <a:ext uri="{FF2B5EF4-FFF2-40B4-BE49-F238E27FC236}">
                <a16:creationId xmlns:a16="http://schemas.microsoft.com/office/drawing/2014/main" id="{2A089946-86C1-4455-AE78-B53F4A119FCD}"/>
              </a:ext>
            </a:extLst>
          </p:cNvPr>
          <p:cNvSpPr>
            <a:spLocks noGrp="1"/>
          </p:cNvSpPr>
          <p:nvPr/>
        </p:nvSpPr>
        <p:spPr>
          <a:xfrm>
            <a:off x="7058025" y="2219325"/>
            <a:ext cx="2095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8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29" name="Outcome 1">
            <a:extLst>
              <a:ext uri="{FF2B5EF4-FFF2-40B4-BE49-F238E27FC236}">
                <a16:creationId xmlns:a16="http://schemas.microsoft.com/office/drawing/2014/main" id="{C026BD5E-6CC9-4723-9B20-FCEED92BAA85}"/>
              </a:ext>
            </a:extLst>
          </p:cNvPr>
          <p:cNvSpPr>
            <a:spLocks noGrp="1"/>
          </p:cNvSpPr>
          <p:nvPr/>
        </p:nvSpPr>
        <p:spPr>
          <a:xfrm>
            <a:off x="7381875" y="2190750"/>
            <a:ext cx="404812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2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>
                <a:solidFill>
                  <a:srgbClr val="111827"/>
                </a:solidFill>
                <a:latin typeface="Aptos"/>
                <a:ea typeface="Aptos"/>
                <a:cs typeface="Aptos"/>
              </a:rPr>
              <a:t>Strong reduction in ageing</a:t>
            </a:r>
          </a:p>
        </p:txBody>
      </p:sp>
      <p:sp>
        <p:nvSpPr>
          <p:cNvPr id="30" name="Outcome check 2">
            <a:extLst>
              <a:ext uri="{FF2B5EF4-FFF2-40B4-BE49-F238E27FC236}">
                <a16:creationId xmlns:a16="http://schemas.microsoft.com/office/drawing/2014/main" id="{8496C352-2E86-4EC3-97EC-606DC4B7BA9E}"/>
              </a:ext>
            </a:extLst>
          </p:cNvPr>
          <p:cNvSpPr>
            <a:spLocks noGrp="1"/>
          </p:cNvSpPr>
          <p:nvPr/>
        </p:nvSpPr>
        <p:spPr>
          <a:xfrm>
            <a:off x="7058025" y="2590800"/>
            <a:ext cx="209550" cy="209550"/>
          </a:xfrm>
          <a:prstGeom prst="ellipse">
            <a:avLst/>
          </a:prstGeom>
          <a:solidFill>
            <a:srgbClr val="2F855A"/>
          </a:solidFill>
          <a:ln w="0">
            <a:noFill/>
          </a:ln>
        </p:spPr>
      </p:sp>
      <p:sp>
        <p:nvSpPr>
          <p:cNvPr id="31" name="Outcome check mark 2">
            <a:extLst>
              <a:ext uri="{FF2B5EF4-FFF2-40B4-BE49-F238E27FC236}">
                <a16:creationId xmlns:a16="http://schemas.microsoft.com/office/drawing/2014/main" id="{753D39AD-E9D9-4B45-B746-A7A08901232C}"/>
              </a:ext>
            </a:extLst>
          </p:cNvPr>
          <p:cNvSpPr>
            <a:spLocks noGrp="1"/>
          </p:cNvSpPr>
          <p:nvPr/>
        </p:nvSpPr>
        <p:spPr>
          <a:xfrm>
            <a:off x="7058025" y="2581275"/>
            <a:ext cx="2095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8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32" name="Outcome 2">
            <a:extLst>
              <a:ext uri="{FF2B5EF4-FFF2-40B4-BE49-F238E27FC236}">
                <a16:creationId xmlns:a16="http://schemas.microsoft.com/office/drawing/2014/main" id="{89D52C64-01A8-4954-AD4F-BA7F5665C4B2}"/>
              </a:ext>
            </a:extLst>
          </p:cNvPr>
          <p:cNvSpPr>
            <a:spLocks noGrp="1"/>
          </p:cNvSpPr>
          <p:nvPr/>
        </p:nvSpPr>
        <p:spPr>
          <a:xfrm>
            <a:off x="7381875" y="2552700"/>
            <a:ext cx="404812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2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>
                <a:solidFill>
                  <a:srgbClr val="111827"/>
                </a:solidFill>
                <a:latin typeface="Aptos"/>
                <a:ea typeface="Aptos"/>
                <a:cs typeface="Aptos"/>
              </a:rPr>
              <a:t>25% improvement in time resolution</a:t>
            </a:r>
          </a:p>
        </p:txBody>
      </p:sp>
      <p:sp>
        <p:nvSpPr>
          <p:cNvPr id="33" name="Outcome check 3">
            <a:extLst>
              <a:ext uri="{FF2B5EF4-FFF2-40B4-BE49-F238E27FC236}">
                <a16:creationId xmlns:a16="http://schemas.microsoft.com/office/drawing/2014/main" id="{2FD6E185-7559-4E48-8C29-74B49C7AC3FE}"/>
              </a:ext>
            </a:extLst>
          </p:cNvPr>
          <p:cNvSpPr>
            <a:spLocks noGrp="1"/>
          </p:cNvSpPr>
          <p:nvPr/>
        </p:nvSpPr>
        <p:spPr>
          <a:xfrm>
            <a:off x="7058025" y="2952750"/>
            <a:ext cx="209550" cy="209550"/>
          </a:xfrm>
          <a:prstGeom prst="ellipse">
            <a:avLst/>
          </a:prstGeom>
          <a:solidFill>
            <a:srgbClr val="2F855A"/>
          </a:solidFill>
          <a:ln w="0">
            <a:noFill/>
          </a:ln>
        </p:spPr>
      </p:sp>
      <p:sp>
        <p:nvSpPr>
          <p:cNvPr id="34" name="Outcome check mark 3">
            <a:extLst>
              <a:ext uri="{FF2B5EF4-FFF2-40B4-BE49-F238E27FC236}">
                <a16:creationId xmlns:a16="http://schemas.microsoft.com/office/drawing/2014/main" id="{BE21CD2E-B28C-494F-8ACE-423A28380DAD}"/>
              </a:ext>
            </a:extLst>
          </p:cNvPr>
          <p:cNvSpPr>
            <a:spLocks noGrp="1"/>
          </p:cNvSpPr>
          <p:nvPr/>
        </p:nvSpPr>
        <p:spPr>
          <a:xfrm>
            <a:off x="7058025" y="2943225"/>
            <a:ext cx="2095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8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35" name="Outcome 3">
            <a:extLst>
              <a:ext uri="{FF2B5EF4-FFF2-40B4-BE49-F238E27FC236}">
                <a16:creationId xmlns:a16="http://schemas.microsoft.com/office/drawing/2014/main" id="{DC0C8864-6C81-42FA-AD1E-2120467B41B3}"/>
              </a:ext>
            </a:extLst>
          </p:cNvPr>
          <p:cNvSpPr>
            <a:spLocks noGrp="1"/>
          </p:cNvSpPr>
          <p:nvPr/>
        </p:nvSpPr>
        <p:spPr>
          <a:xfrm>
            <a:off x="7381875" y="2914650"/>
            <a:ext cx="404812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2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>
                <a:solidFill>
                  <a:srgbClr val="111827"/>
                </a:solidFill>
                <a:latin typeface="Aptos"/>
                <a:ea typeface="Aptos"/>
                <a:cs typeface="Aptos"/>
              </a:rPr>
              <a:t>Lower global-warming potential and operating cost</a:t>
            </a:r>
          </a:p>
        </p:txBody>
      </p:sp>
      <p:sp>
        <p:nvSpPr>
          <p:cNvPr id="36" name="Outcome check 4">
            <a:extLst>
              <a:ext uri="{FF2B5EF4-FFF2-40B4-BE49-F238E27FC236}">
                <a16:creationId xmlns:a16="http://schemas.microsoft.com/office/drawing/2014/main" id="{5A48EE92-C93A-4D7D-9C99-066AF207134C}"/>
              </a:ext>
            </a:extLst>
          </p:cNvPr>
          <p:cNvSpPr>
            <a:spLocks noGrp="1"/>
          </p:cNvSpPr>
          <p:nvPr/>
        </p:nvSpPr>
        <p:spPr>
          <a:xfrm>
            <a:off x="7058025" y="3314700"/>
            <a:ext cx="209550" cy="209550"/>
          </a:xfrm>
          <a:prstGeom prst="ellipse">
            <a:avLst/>
          </a:prstGeom>
          <a:solidFill>
            <a:srgbClr val="2F855A"/>
          </a:solidFill>
          <a:ln w="0">
            <a:noFill/>
          </a:ln>
        </p:spPr>
      </p:sp>
      <p:sp>
        <p:nvSpPr>
          <p:cNvPr id="37" name="Outcome check mark 4">
            <a:extLst>
              <a:ext uri="{FF2B5EF4-FFF2-40B4-BE49-F238E27FC236}">
                <a16:creationId xmlns:a16="http://schemas.microsoft.com/office/drawing/2014/main" id="{A834091A-5811-435A-B23F-6100776A5B45}"/>
              </a:ext>
            </a:extLst>
          </p:cNvPr>
          <p:cNvSpPr>
            <a:spLocks noGrp="1"/>
          </p:cNvSpPr>
          <p:nvPr/>
        </p:nvSpPr>
        <p:spPr>
          <a:xfrm>
            <a:off x="7058025" y="3305175"/>
            <a:ext cx="2095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8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38" name="Outcome 4">
            <a:extLst>
              <a:ext uri="{FF2B5EF4-FFF2-40B4-BE49-F238E27FC236}">
                <a16:creationId xmlns:a16="http://schemas.microsoft.com/office/drawing/2014/main" id="{FED44D64-E9C5-4A66-8F3D-E47CEF02B870}"/>
              </a:ext>
            </a:extLst>
          </p:cNvPr>
          <p:cNvSpPr>
            <a:spLocks noGrp="1"/>
          </p:cNvSpPr>
          <p:nvPr/>
        </p:nvSpPr>
        <p:spPr>
          <a:xfrm>
            <a:off x="7381875" y="3276600"/>
            <a:ext cx="404812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2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>
                <a:solidFill>
                  <a:srgbClr val="111827"/>
                </a:solidFill>
                <a:latin typeface="Aptos"/>
                <a:ea typeface="Aptos"/>
                <a:cs typeface="Aptos"/>
              </a:rPr>
              <a:t>Same efficiency</a:t>
            </a:r>
          </a:p>
        </p:txBody>
      </p:sp>
      <p:sp>
        <p:nvSpPr>
          <p:cNvPr id="39" name="Outcome check 5">
            <a:extLst>
              <a:ext uri="{FF2B5EF4-FFF2-40B4-BE49-F238E27FC236}">
                <a16:creationId xmlns:a16="http://schemas.microsoft.com/office/drawing/2014/main" id="{2C8015DD-C767-4A16-8D8B-0EABAE5CB610}"/>
              </a:ext>
            </a:extLst>
          </p:cNvPr>
          <p:cNvSpPr>
            <a:spLocks noGrp="1"/>
          </p:cNvSpPr>
          <p:nvPr/>
        </p:nvSpPr>
        <p:spPr>
          <a:xfrm>
            <a:off x="7058025" y="3676650"/>
            <a:ext cx="209550" cy="209550"/>
          </a:xfrm>
          <a:prstGeom prst="ellipse">
            <a:avLst/>
          </a:prstGeom>
          <a:solidFill>
            <a:srgbClr val="2F855A"/>
          </a:solidFill>
          <a:ln w="0">
            <a:noFill/>
          </a:ln>
        </p:spPr>
      </p:sp>
      <p:sp>
        <p:nvSpPr>
          <p:cNvPr id="40" name="Outcome check mark 5">
            <a:extLst>
              <a:ext uri="{FF2B5EF4-FFF2-40B4-BE49-F238E27FC236}">
                <a16:creationId xmlns:a16="http://schemas.microsoft.com/office/drawing/2014/main" id="{6A23DEFB-726C-468E-ABFB-A198203B66E4}"/>
              </a:ext>
            </a:extLst>
          </p:cNvPr>
          <p:cNvSpPr>
            <a:spLocks noGrp="1"/>
          </p:cNvSpPr>
          <p:nvPr/>
        </p:nvSpPr>
        <p:spPr>
          <a:xfrm>
            <a:off x="7058025" y="3667125"/>
            <a:ext cx="2095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8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41" name="Outcome 5">
            <a:extLst>
              <a:ext uri="{FF2B5EF4-FFF2-40B4-BE49-F238E27FC236}">
                <a16:creationId xmlns:a16="http://schemas.microsoft.com/office/drawing/2014/main" id="{B50E9EC3-E68F-4E75-AE40-00B45B28F26A}"/>
              </a:ext>
            </a:extLst>
          </p:cNvPr>
          <p:cNvSpPr>
            <a:spLocks noGrp="1"/>
          </p:cNvSpPr>
          <p:nvPr/>
        </p:nvSpPr>
        <p:spPr>
          <a:xfrm>
            <a:off x="7381875" y="3638550"/>
            <a:ext cx="404812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20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>
                <a:solidFill>
                  <a:srgbClr val="111827"/>
                </a:solidFill>
                <a:latin typeface="Aptos"/>
                <a:ea typeface="Aptos"/>
                <a:cs typeface="Aptos"/>
              </a:rPr>
              <a:t>Lower operating voltage</a:t>
            </a:r>
          </a:p>
        </p:txBody>
      </p:sp>
      <p:sp>
        <p:nvSpPr>
          <p:cNvPr id="42" name="Why not earlier label">
            <a:extLst>
              <a:ext uri="{FF2B5EF4-FFF2-40B4-BE49-F238E27FC236}">
                <a16:creationId xmlns:a16="http://schemas.microsoft.com/office/drawing/2014/main" id="{9F7E2A90-15CB-4941-A7DA-ECFA7407A78C}"/>
              </a:ext>
            </a:extLst>
          </p:cNvPr>
          <p:cNvSpPr>
            <a:spLocks noGrp="1"/>
          </p:cNvSpPr>
          <p:nvPr/>
        </p:nvSpPr>
        <p:spPr>
          <a:xfrm>
            <a:off x="411479" y="4524375"/>
            <a:ext cx="2865119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788" b="1" i="0">
                <a:solidFill>
                  <a:srgbClr val="6B46C1"/>
                </a:solidFill>
                <a:latin typeface="Aptos"/>
                <a:ea typeface="Aptos"/>
                <a:cs typeface="Aptos"/>
              </a:defRPr>
            </a:pPr>
            <a:r>
              <a:rPr sz="1600" b="1" i="0" dirty="0">
                <a:solidFill>
                  <a:srgbClr val="6B46C1"/>
                </a:solidFill>
                <a:latin typeface="Aptos"/>
                <a:ea typeface="Aptos"/>
                <a:cs typeface="Aptos"/>
              </a:rPr>
              <a:t>WHY NOT FROM THE START?</a:t>
            </a:r>
          </a:p>
        </p:txBody>
      </p:sp>
      <p:sp>
        <p:nvSpPr>
          <p:cNvPr id="43" name="Why not earlier">
            <a:extLst>
              <a:ext uri="{FF2B5EF4-FFF2-40B4-BE49-F238E27FC236}">
                <a16:creationId xmlns:a16="http://schemas.microsoft.com/office/drawing/2014/main" id="{68799F01-7C4C-4C37-9A82-4EC3E3AF4EF3}"/>
              </a:ext>
            </a:extLst>
          </p:cNvPr>
          <p:cNvSpPr>
            <a:spLocks noGrp="1"/>
          </p:cNvSpPr>
          <p:nvPr/>
        </p:nvSpPr>
        <p:spPr>
          <a:xfrm>
            <a:off x="411480" y="4772025"/>
            <a:ext cx="5381625" cy="657225"/>
          </a:xfrm>
          <a:prstGeom prst="rect">
            <a:avLst/>
          </a:prstGeom>
          <a:solidFill>
            <a:srgbClr val="F1ECFB"/>
          </a:solidFill>
          <a:ln w="9525">
            <a:solidFill>
              <a:srgbClr val="D6DEE8"/>
            </a:solidFill>
            <a:prstDash val="solid"/>
          </a:ln>
        </p:spPr>
        <p:txBody>
          <a:bodyPr wrap="square" lIns="152400" tIns="95250" rIns="152400" bIns="95250" anchor="ctr">
            <a:noAutofit/>
          </a:bodyPr>
          <a:lstStyle/>
          <a:p>
            <a:pPr algn="l">
              <a:defRPr sz="1125" b="0" i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111827"/>
                </a:solidFill>
                <a:latin typeface="+mj-lt"/>
                <a:ea typeface="Aptos"/>
                <a:cs typeface="Aptos"/>
              </a:rPr>
              <a:t>The standard mixture was performing well, so there was no immediate pressure to change.</a:t>
            </a:r>
          </a:p>
        </p:txBody>
      </p:sp>
      <p:sp>
        <p:nvSpPr>
          <p:cNvPr id="44" name="Open question label">
            <a:extLst>
              <a:ext uri="{FF2B5EF4-FFF2-40B4-BE49-F238E27FC236}">
                <a16:creationId xmlns:a16="http://schemas.microsoft.com/office/drawing/2014/main" id="{8A294617-F4F7-45B0-9810-BF99AF373D64}"/>
              </a:ext>
            </a:extLst>
          </p:cNvPr>
          <p:cNvSpPr>
            <a:spLocks noGrp="1"/>
          </p:cNvSpPr>
          <p:nvPr/>
        </p:nvSpPr>
        <p:spPr>
          <a:xfrm>
            <a:off x="6057900" y="4524375"/>
            <a:ext cx="2000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788" b="1" i="0">
                <a:solidFill>
                  <a:srgbClr val="2B6CB0"/>
                </a:solidFill>
                <a:latin typeface="Aptos"/>
                <a:ea typeface="Aptos"/>
                <a:cs typeface="Aptos"/>
              </a:defRPr>
            </a:pPr>
            <a:r>
              <a:rPr sz="1600" b="1" i="0" dirty="0">
                <a:solidFill>
                  <a:srgbClr val="2B6CB0"/>
                </a:solidFill>
                <a:latin typeface="Aptos"/>
                <a:ea typeface="Aptos"/>
                <a:cs typeface="Aptos"/>
              </a:rPr>
              <a:t>OPEN QUESTION</a:t>
            </a:r>
          </a:p>
        </p:txBody>
      </p:sp>
      <p:sp>
        <p:nvSpPr>
          <p:cNvPr id="45" name="Open question">
            <a:extLst>
              <a:ext uri="{FF2B5EF4-FFF2-40B4-BE49-F238E27FC236}">
                <a16:creationId xmlns:a16="http://schemas.microsoft.com/office/drawing/2014/main" id="{A59F7C21-10CD-4BAB-9D55-59379C9CD188}"/>
              </a:ext>
            </a:extLst>
          </p:cNvPr>
          <p:cNvSpPr>
            <a:spLocks noGrp="1"/>
          </p:cNvSpPr>
          <p:nvPr/>
        </p:nvSpPr>
        <p:spPr>
          <a:xfrm>
            <a:off x="6057900" y="4772025"/>
            <a:ext cx="5619750" cy="657225"/>
          </a:xfrm>
          <a:prstGeom prst="rect">
            <a:avLst/>
          </a:prstGeom>
          <a:solidFill>
            <a:srgbClr val="EAF2FB"/>
          </a:solidFill>
          <a:ln w="9525">
            <a:solidFill>
              <a:srgbClr val="D6DEE8"/>
            </a:solidFill>
            <a:prstDash val="solid"/>
          </a:ln>
        </p:spPr>
        <p:txBody>
          <a:bodyPr wrap="square" lIns="152400" tIns="76200" rIns="152400" bIns="76200" anchor="ctr">
            <a:noAutofit/>
          </a:bodyPr>
          <a:lstStyle/>
          <a:p>
            <a:pPr algn="ctr">
              <a:defRPr sz="1500" b="1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1600" b="1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How far can this substitution path go?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DCD169D-A16F-4674-AE8B-9C5C4C470654}"/>
              </a:ext>
            </a:extLst>
          </p:cNvPr>
          <p:cNvSpPr txBox="1"/>
          <p:nvPr/>
        </p:nvSpPr>
        <p:spPr>
          <a:xfrm>
            <a:off x="504825" y="5876925"/>
            <a:ext cx="4190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[*] See on </a:t>
            </a:r>
            <a:r>
              <a:rPr lang="en-US" dirty="0" err="1"/>
              <a:t>Sinem’s</a:t>
            </a:r>
            <a:r>
              <a:rPr lang="en-US" dirty="0"/>
              <a:t> slides in this conference</a:t>
            </a:r>
          </a:p>
        </p:txBody>
      </p:sp>
    </p:spTree>
    <p:extLst>
      <p:ext uri="{BB962C8B-B14F-4D97-AF65-F5344CB8AC3E}">
        <p14:creationId xmlns:p14="http://schemas.microsoft.com/office/powerpoint/2010/main" val="1368229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B08EB73F-4605-4A0E-830B-80F9F91A1C66}"/>
              </a:ext>
            </a:extLst>
          </p:cNvPr>
          <p:cNvSpPr>
            <a:spLocks noGrp="1"/>
          </p:cNvSpPr>
          <p:nvPr/>
        </p:nvSpPr>
        <p:spPr>
          <a:xfrm>
            <a:off x="411480" y="228600"/>
            <a:ext cx="11155680" cy="4114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i="0" dirty="0">
                <a:solidFill>
                  <a:srgbClr val="11182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Primary Poisson probability and the useful gas gap</a:t>
            </a:r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FFEE1D63-7C29-4AF7-B9C1-1B13A06E8F9D}"/>
              </a:ext>
            </a:extLst>
          </p:cNvPr>
          <p:cNvSpPr>
            <a:spLocks noGrp="1"/>
          </p:cNvSpPr>
          <p:nvPr/>
        </p:nvSpPr>
        <p:spPr>
          <a:xfrm>
            <a:off x="429768" y="686943"/>
            <a:ext cx="10972800" cy="2560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25" b="0" i="0">
                <a:solidFill>
                  <a:srgbClr val="5F6B7A"/>
                </a:solidFill>
                <a:latin typeface="Aptos Display"/>
                <a:ea typeface="Aptos Display"/>
                <a:cs typeface="Aptos Display"/>
              </a:defRPr>
            </a:pPr>
            <a:r>
              <a:rPr sz="1400" b="1" i="0" dirty="0">
                <a:solidFill>
                  <a:srgbClr val="5F6B7A"/>
                </a:solidFill>
                <a:latin typeface="Aptos Display"/>
                <a:ea typeface="Aptos Display"/>
                <a:cs typeface="Aptos Display"/>
              </a:rPr>
              <a:t>The total gaseous target sets P(0); only ionizations inside the useful region can generate a detectable avalanche.</a:t>
            </a:r>
          </a:p>
        </p:txBody>
      </p:sp>
      <p:sp>
        <p:nvSpPr>
          <p:cNvPr id="3" name="Header divider">
            <a:extLst>
              <a:ext uri="{FF2B5EF4-FFF2-40B4-BE49-F238E27FC236}">
                <a16:creationId xmlns:a16="http://schemas.microsoft.com/office/drawing/2014/main" id="{82655B43-9189-4301-B1D4-260D81D6FE3B}"/>
              </a:ext>
            </a:extLst>
          </p:cNvPr>
          <p:cNvSpPr>
            <a:spLocks noGrp="1"/>
          </p:cNvSpPr>
          <p:nvPr/>
        </p:nvSpPr>
        <p:spPr>
          <a:xfrm>
            <a:off x="411480" y="1052513"/>
            <a:ext cx="11287125" cy="0"/>
          </a:xfrm>
          <a:prstGeom prst="line">
            <a:avLst/>
          </a:prstGeom>
          <a:noFill/>
          <a:ln w="9525">
            <a:solidFill>
              <a:srgbClr val="D6DEE8"/>
            </a:solidFill>
            <a:prstDash val="solid"/>
          </a:ln>
        </p:spPr>
      </p:sp>
      <p:sp>
        <p:nvSpPr>
          <p:cNvPr id="4" name="Poisson section label">
            <a:extLst>
              <a:ext uri="{FF2B5EF4-FFF2-40B4-BE49-F238E27FC236}">
                <a16:creationId xmlns:a16="http://schemas.microsoft.com/office/drawing/2014/main" id="{582DD564-7C0B-40F4-A8FF-1CE3EDE70970}"/>
              </a:ext>
            </a:extLst>
          </p:cNvPr>
          <p:cNvSpPr>
            <a:spLocks noGrp="1"/>
          </p:cNvSpPr>
          <p:nvPr/>
        </p:nvSpPr>
        <p:spPr>
          <a:xfrm>
            <a:off x="411480" y="1152525"/>
            <a:ext cx="5619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975" b="1" i="0">
                <a:solidFill>
                  <a:srgbClr val="2B6CB0"/>
                </a:solidFill>
                <a:latin typeface="Aptos Display"/>
                <a:ea typeface="Aptos Display"/>
                <a:cs typeface="Aptos Display"/>
              </a:defRPr>
            </a:pPr>
            <a:r>
              <a:rPr sz="1000" b="1" i="0">
                <a:solidFill>
                  <a:srgbClr val="2B6CB0"/>
                </a:solidFill>
                <a:latin typeface="Aptos Display"/>
                <a:ea typeface="Aptos Display"/>
                <a:cs typeface="Aptos Display"/>
              </a:rPr>
              <a:t>PRIMARY-CLUSTER POISSON LIMIT</a:t>
            </a:r>
          </a:p>
        </p:txBody>
      </p:sp>
      <p:sp>
        <p:nvSpPr>
          <p:cNvPr id="5" name="Useful-gap section label">
            <a:extLst>
              <a:ext uri="{FF2B5EF4-FFF2-40B4-BE49-F238E27FC236}">
                <a16:creationId xmlns:a16="http://schemas.microsoft.com/office/drawing/2014/main" id="{C44F5C61-EB27-404F-8DE2-75266C6DD6D1}"/>
              </a:ext>
            </a:extLst>
          </p:cNvPr>
          <p:cNvSpPr>
            <a:spLocks noGrp="1"/>
          </p:cNvSpPr>
          <p:nvPr/>
        </p:nvSpPr>
        <p:spPr>
          <a:xfrm>
            <a:off x="6238875" y="1152525"/>
            <a:ext cx="5429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975" b="1" i="0">
                <a:solidFill>
                  <a:srgbClr val="2F855A"/>
                </a:solidFill>
                <a:latin typeface="Aptos Display"/>
                <a:ea typeface="Aptos Display"/>
                <a:cs typeface="Aptos Display"/>
              </a:defRPr>
            </a:pPr>
            <a:r>
              <a:rPr sz="975" b="1" i="0">
                <a:solidFill>
                  <a:srgbClr val="2F855A"/>
                </a:solidFill>
                <a:latin typeface="Aptos Display"/>
                <a:ea typeface="Aptos Display"/>
                <a:cs typeface="Aptos Display"/>
              </a:rPr>
              <a:t>USEFUL GAP</a:t>
            </a: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4394" y="1447800"/>
            <a:ext cx="5613923" cy="3524250"/>
          </a:xfrm>
          <a:prstGeom prst="rect">
            <a:avLst/>
          </a:prstGeom>
        </p:spPr>
      </p:pic>
      <p:sp>
        <p:nvSpPr>
          <p:cNvPr id="8" name="Poisson explanation">
            <a:extLst>
              <a:ext uri="{FF2B5EF4-FFF2-40B4-BE49-F238E27FC236}">
                <a16:creationId xmlns:a16="http://schemas.microsoft.com/office/drawing/2014/main" id="{63D938CC-3D59-4566-A7F4-0FEA0F0401C3}"/>
              </a:ext>
            </a:extLst>
          </p:cNvPr>
          <p:cNvSpPr>
            <a:spLocks noGrp="1"/>
          </p:cNvSpPr>
          <p:nvPr/>
        </p:nvSpPr>
        <p:spPr>
          <a:xfrm>
            <a:off x="411480" y="5057775"/>
            <a:ext cx="5619750" cy="542925"/>
          </a:xfrm>
          <a:prstGeom prst="rect">
            <a:avLst/>
          </a:prstGeom>
          <a:solidFill>
            <a:srgbClr val="EAF2FB"/>
          </a:solidFill>
          <a:ln w="0">
            <a:noFill/>
          </a:ln>
        </p:spPr>
        <p:txBody>
          <a:bodyPr wrap="square" lIns="114300" tIns="76200" rIns="114300" bIns="76200" anchor="ctr">
            <a:noAutofit/>
          </a:bodyPr>
          <a:lstStyle/>
          <a:p>
            <a:pPr algn="l">
              <a:defRPr sz="1050" b="0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1400" b="0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P(0) depends mainly on the total gaseous target: the gap thickness and the mixture density.</a:t>
            </a:r>
          </a:p>
        </p:txBody>
      </p:sp>
      <p:sp>
        <p:nvSpPr>
          <p:cNvPr id="9" name="Useful-gap explanation">
            <a:extLst>
              <a:ext uri="{FF2B5EF4-FFF2-40B4-BE49-F238E27FC236}">
                <a16:creationId xmlns:a16="http://schemas.microsoft.com/office/drawing/2014/main" id="{0DD20810-43F2-440F-A48E-437490A14B00}"/>
              </a:ext>
            </a:extLst>
          </p:cNvPr>
          <p:cNvSpPr>
            <a:spLocks noGrp="1"/>
          </p:cNvSpPr>
          <p:nvPr/>
        </p:nvSpPr>
        <p:spPr>
          <a:xfrm>
            <a:off x="6238875" y="4810125"/>
            <a:ext cx="5429250" cy="790575"/>
          </a:xfrm>
          <a:prstGeom prst="rect">
            <a:avLst/>
          </a:prstGeom>
          <a:solidFill>
            <a:srgbClr val="EAF6EF"/>
          </a:solidFill>
          <a:ln w="0">
            <a:noFill/>
          </a:ln>
        </p:spPr>
        <p:txBody>
          <a:bodyPr wrap="square" lIns="114300" tIns="76200" rIns="114300" bIns="76200" anchor="ctr">
            <a:noAutofit/>
          </a:bodyPr>
          <a:lstStyle/>
          <a:p>
            <a:pPr algn="l">
              <a:defRPr sz="1050" b="0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1400" b="0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The useful gap is empirical: it is the region where an ionization can develop into an avalanche large enough to be detected.</a:t>
            </a:r>
          </a:p>
        </p:txBody>
      </p:sp>
      <p:sp>
        <p:nvSpPr>
          <p:cNvPr id="10" name="P0 takeaway">
            <a:extLst>
              <a:ext uri="{FF2B5EF4-FFF2-40B4-BE49-F238E27FC236}">
                <a16:creationId xmlns:a16="http://schemas.microsoft.com/office/drawing/2014/main" id="{CC8090ED-FB49-4381-95B8-A527EC1ECC49}"/>
              </a:ext>
            </a:extLst>
          </p:cNvPr>
          <p:cNvSpPr>
            <a:spLocks noGrp="1"/>
          </p:cNvSpPr>
          <p:nvPr/>
        </p:nvSpPr>
        <p:spPr>
          <a:xfrm>
            <a:off x="640080" y="5800725"/>
            <a:ext cx="109728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125" b="1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1400" b="1" i="0" dirty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Consequence: Poisson P(0) is smaller than the observed inefficiency because not every primary ionization lies inside the useful gap.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EE65A656-148D-4F12-864A-EEFC30B72E67}"/>
              </a:ext>
            </a:extLst>
          </p:cNvPr>
          <p:cNvGrpSpPr>
            <a:grpSpLocks noChangeAspect="1"/>
          </p:cNvGrpSpPr>
          <p:nvPr/>
        </p:nvGrpSpPr>
        <p:grpSpPr>
          <a:xfrm>
            <a:off x="6238875" y="1293279"/>
            <a:ext cx="2761256" cy="3471153"/>
            <a:chOff x="1037968" y="1025352"/>
            <a:chExt cx="3772930" cy="4742921"/>
          </a:xfrm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F0AD75E3-250A-44B2-B43F-96DCE0B930F6}"/>
                </a:ext>
              </a:extLst>
            </p:cNvPr>
            <p:cNvSpPr/>
            <p:nvPr/>
          </p:nvSpPr>
          <p:spPr>
            <a:xfrm>
              <a:off x="1037968" y="1436586"/>
              <a:ext cx="3772930" cy="16475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4">
              <a:extLst>
                <a:ext uri="{FF2B5EF4-FFF2-40B4-BE49-F238E27FC236}">
                  <a16:creationId xmlns:a16="http://schemas.microsoft.com/office/drawing/2014/main" id="{1168C2F2-0236-44AA-85E7-96C4ED96CB7B}"/>
                </a:ext>
              </a:extLst>
            </p:cNvPr>
            <p:cNvSpPr/>
            <p:nvPr/>
          </p:nvSpPr>
          <p:spPr>
            <a:xfrm>
              <a:off x="1037968" y="5603516"/>
              <a:ext cx="3772930" cy="16475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5">
              <a:extLst>
                <a:ext uri="{FF2B5EF4-FFF2-40B4-BE49-F238E27FC236}">
                  <a16:creationId xmlns:a16="http://schemas.microsoft.com/office/drawing/2014/main" id="{D3546FF0-44A7-4939-A536-4016CAB78CC2}"/>
                </a:ext>
              </a:extLst>
            </p:cNvPr>
            <p:cNvSpPr/>
            <p:nvPr/>
          </p:nvSpPr>
          <p:spPr>
            <a:xfrm>
              <a:off x="2998573" y="1670817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6">
              <a:extLst>
                <a:ext uri="{FF2B5EF4-FFF2-40B4-BE49-F238E27FC236}">
                  <a16:creationId xmlns:a16="http://schemas.microsoft.com/office/drawing/2014/main" id="{87CFD2BF-548C-42B9-822A-BCDB125F9C39}"/>
                </a:ext>
              </a:extLst>
            </p:cNvPr>
            <p:cNvSpPr/>
            <p:nvPr/>
          </p:nvSpPr>
          <p:spPr>
            <a:xfrm>
              <a:off x="2747112" y="2424579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7">
              <a:extLst>
                <a:ext uri="{FF2B5EF4-FFF2-40B4-BE49-F238E27FC236}">
                  <a16:creationId xmlns:a16="http://schemas.microsoft.com/office/drawing/2014/main" id="{5A6006A8-383C-4082-BA4C-02125E5FDAEF}"/>
                </a:ext>
              </a:extLst>
            </p:cNvPr>
            <p:cNvSpPr/>
            <p:nvPr/>
          </p:nvSpPr>
          <p:spPr>
            <a:xfrm>
              <a:off x="2510892" y="3175573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8">
              <a:extLst>
                <a:ext uri="{FF2B5EF4-FFF2-40B4-BE49-F238E27FC236}">
                  <a16:creationId xmlns:a16="http://schemas.microsoft.com/office/drawing/2014/main" id="{9401C453-2CCA-42EF-B4DA-A612782CD6D4}"/>
                </a:ext>
              </a:extLst>
            </p:cNvPr>
            <p:cNvSpPr/>
            <p:nvPr/>
          </p:nvSpPr>
          <p:spPr>
            <a:xfrm>
              <a:off x="2274671" y="3929335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9">
              <a:extLst>
                <a:ext uri="{FF2B5EF4-FFF2-40B4-BE49-F238E27FC236}">
                  <a16:creationId xmlns:a16="http://schemas.microsoft.com/office/drawing/2014/main" id="{859D7E14-CA15-4257-BFC3-5A7F850E9FB4}"/>
                </a:ext>
              </a:extLst>
            </p:cNvPr>
            <p:cNvSpPr/>
            <p:nvPr/>
          </p:nvSpPr>
          <p:spPr>
            <a:xfrm>
              <a:off x="2046072" y="4638304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10">
              <a:extLst>
                <a:ext uri="{FF2B5EF4-FFF2-40B4-BE49-F238E27FC236}">
                  <a16:creationId xmlns:a16="http://schemas.microsoft.com/office/drawing/2014/main" id="{54295C3F-E614-4A04-92D8-32259379A77E}"/>
                </a:ext>
              </a:extLst>
            </p:cNvPr>
            <p:cNvSpPr/>
            <p:nvPr/>
          </p:nvSpPr>
          <p:spPr>
            <a:xfrm>
              <a:off x="1794611" y="5392066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4" name="Straight Arrow Connector 20">
              <a:extLst>
                <a:ext uri="{FF2B5EF4-FFF2-40B4-BE49-F238E27FC236}">
                  <a16:creationId xmlns:a16="http://schemas.microsoft.com/office/drawing/2014/main" id="{A7FB0B9E-29C7-4B78-B92C-885A01FDC1CB}"/>
                </a:ext>
              </a:extLst>
            </p:cNvPr>
            <p:cNvCxnSpPr/>
            <p:nvPr/>
          </p:nvCxnSpPr>
          <p:spPr>
            <a:xfrm>
              <a:off x="1645920" y="1601342"/>
              <a:ext cx="0" cy="284400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1">
              <a:extLst>
                <a:ext uri="{FF2B5EF4-FFF2-40B4-BE49-F238E27FC236}">
                  <a16:creationId xmlns:a16="http://schemas.microsoft.com/office/drawing/2014/main" id="{934AFD6E-98D6-46F7-9E22-B306A7B66245}"/>
                </a:ext>
              </a:extLst>
            </p:cNvPr>
            <p:cNvSpPr txBox="1"/>
            <p:nvPr/>
          </p:nvSpPr>
          <p:spPr>
            <a:xfrm rot="16200000">
              <a:off x="957867" y="3358745"/>
              <a:ext cx="11705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Useful gap</a:t>
              </a:r>
              <a:endParaRPr lang="en-GB" dirty="0"/>
            </a:p>
          </p:txBody>
        </p:sp>
        <p:cxnSp>
          <p:nvCxnSpPr>
            <p:cNvPr id="26" name="Straight Arrow Connector 22">
              <a:extLst>
                <a:ext uri="{FF2B5EF4-FFF2-40B4-BE49-F238E27FC236}">
                  <a16:creationId xmlns:a16="http://schemas.microsoft.com/office/drawing/2014/main" id="{AC81264D-52A8-428D-80FC-40F67EBD5BDC}"/>
                </a:ext>
              </a:extLst>
            </p:cNvPr>
            <p:cNvCxnSpPr/>
            <p:nvPr/>
          </p:nvCxnSpPr>
          <p:spPr>
            <a:xfrm>
              <a:off x="4065371" y="1601342"/>
              <a:ext cx="15240" cy="4002174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8">
              <a:extLst>
                <a:ext uri="{FF2B5EF4-FFF2-40B4-BE49-F238E27FC236}">
                  <a16:creationId xmlns:a16="http://schemas.microsoft.com/office/drawing/2014/main" id="{D1A71762-783B-4839-9CC6-514D8CDD39C6}"/>
                </a:ext>
              </a:extLst>
            </p:cNvPr>
            <p:cNvSpPr txBox="1"/>
            <p:nvPr/>
          </p:nvSpPr>
          <p:spPr>
            <a:xfrm rot="16200000">
              <a:off x="3418643" y="3494473"/>
              <a:ext cx="8797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gas gap</a:t>
              </a:r>
              <a:endParaRPr lang="en-GB" dirty="0"/>
            </a:p>
          </p:txBody>
        </p:sp>
        <p:sp>
          <p:nvSpPr>
            <p:cNvPr id="28" name="Freeform 95">
              <a:extLst>
                <a:ext uri="{FF2B5EF4-FFF2-40B4-BE49-F238E27FC236}">
                  <a16:creationId xmlns:a16="http://schemas.microsoft.com/office/drawing/2014/main" id="{F9B17277-D2C0-42B4-A49C-02533B139B1C}"/>
                </a:ext>
              </a:extLst>
            </p:cNvPr>
            <p:cNvSpPr/>
            <p:nvPr/>
          </p:nvSpPr>
          <p:spPr>
            <a:xfrm>
              <a:off x="2224980" y="4039820"/>
              <a:ext cx="200582" cy="1563696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100000">
                  <a:srgbClr val="FF000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31">
              <a:extLst>
                <a:ext uri="{FF2B5EF4-FFF2-40B4-BE49-F238E27FC236}">
                  <a16:creationId xmlns:a16="http://schemas.microsoft.com/office/drawing/2014/main" id="{7B274CF5-7BA4-4994-B54A-80644DD88D01}"/>
                </a:ext>
              </a:extLst>
            </p:cNvPr>
            <p:cNvCxnSpPr/>
            <p:nvPr/>
          </p:nvCxnSpPr>
          <p:spPr>
            <a:xfrm flipH="1">
              <a:off x="1749793" y="1025352"/>
              <a:ext cx="1510611" cy="47277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94">
              <a:extLst>
                <a:ext uri="{FF2B5EF4-FFF2-40B4-BE49-F238E27FC236}">
                  <a16:creationId xmlns:a16="http://schemas.microsoft.com/office/drawing/2014/main" id="{EA6C6712-F945-4DC6-8E3C-E71E82AF6AB7}"/>
                </a:ext>
              </a:extLst>
            </p:cNvPr>
            <p:cNvSpPr/>
            <p:nvPr/>
          </p:nvSpPr>
          <p:spPr>
            <a:xfrm>
              <a:off x="1767097" y="5487350"/>
              <a:ext cx="134606" cy="107000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1AEED"/>
                </a:gs>
                <a:gs pos="100000">
                  <a:srgbClr val="989DB6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 97">
              <a:extLst>
                <a:ext uri="{FF2B5EF4-FFF2-40B4-BE49-F238E27FC236}">
                  <a16:creationId xmlns:a16="http://schemas.microsoft.com/office/drawing/2014/main" id="{B5BB62A9-2547-4029-AAE6-98B2291CB1D3}"/>
                </a:ext>
              </a:extLst>
            </p:cNvPr>
            <p:cNvSpPr/>
            <p:nvPr/>
          </p:nvSpPr>
          <p:spPr>
            <a:xfrm>
              <a:off x="2005576" y="4710644"/>
              <a:ext cx="179138" cy="909184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1AEED"/>
                </a:gs>
                <a:gs pos="100000">
                  <a:srgbClr val="B899D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95">
              <a:extLst>
                <a:ext uri="{FF2B5EF4-FFF2-40B4-BE49-F238E27FC236}">
                  <a16:creationId xmlns:a16="http://schemas.microsoft.com/office/drawing/2014/main" id="{B593B7C9-D353-49AE-92C7-28CB741D0CD8}"/>
                </a:ext>
              </a:extLst>
            </p:cNvPr>
            <p:cNvSpPr/>
            <p:nvPr/>
          </p:nvSpPr>
          <p:spPr>
            <a:xfrm>
              <a:off x="2441395" y="3323131"/>
              <a:ext cx="218506" cy="2265183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100000">
                  <a:srgbClr val="FF000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 95">
              <a:extLst>
                <a:ext uri="{FF2B5EF4-FFF2-40B4-BE49-F238E27FC236}">
                  <a16:creationId xmlns:a16="http://schemas.microsoft.com/office/drawing/2014/main" id="{D815122C-59C9-4313-9279-31E4172BC97E}"/>
                </a:ext>
              </a:extLst>
            </p:cNvPr>
            <p:cNvSpPr/>
            <p:nvPr/>
          </p:nvSpPr>
          <p:spPr>
            <a:xfrm>
              <a:off x="2691741" y="2545444"/>
              <a:ext cx="230874" cy="3042870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100000">
                  <a:srgbClr val="FF000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95">
              <a:extLst>
                <a:ext uri="{FF2B5EF4-FFF2-40B4-BE49-F238E27FC236}">
                  <a16:creationId xmlns:a16="http://schemas.microsoft.com/office/drawing/2014/main" id="{A153BEA2-CFA9-4424-B921-D6E76B947B19}"/>
                </a:ext>
              </a:extLst>
            </p:cNvPr>
            <p:cNvSpPr/>
            <p:nvPr/>
          </p:nvSpPr>
          <p:spPr>
            <a:xfrm>
              <a:off x="2958596" y="1791682"/>
              <a:ext cx="236545" cy="3796632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100000">
                  <a:srgbClr val="FF000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26">
              <a:extLst>
                <a:ext uri="{FF2B5EF4-FFF2-40B4-BE49-F238E27FC236}">
                  <a16:creationId xmlns:a16="http://schemas.microsoft.com/office/drawing/2014/main" id="{C68803AF-5CE7-4CEC-B5B8-07312C76A947}"/>
                </a:ext>
              </a:extLst>
            </p:cNvPr>
            <p:cNvCxnSpPr/>
            <p:nvPr/>
          </p:nvCxnSpPr>
          <p:spPr>
            <a:xfrm>
              <a:off x="1112520" y="4445342"/>
              <a:ext cx="3596640" cy="0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FF4BA324-D1A6-4D9E-946C-878F18807763}"/>
              </a:ext>
            </a:extLst>
          </p:cNvPr>
          <p:cNvGrpSpPr>
            <a:grpSpLocks noChangeAspect="1"/>
          </p:cNvGrpSpPr>
          <p:nvPr/>
        </p:nvGrpSpPr>
        <p:grpSpPr>
          <a:xfrm>
            <a:off x="9427499" y="1306499"/>
            <a:ext cx="2520085" cy="3157826"/>
            <a:chOff x="5770606" y="1025352"/>
            <a:chExt cx="3772930" cy="4727720"/>
          </a:xfrm>
        </p:grpSpPr>
        <p:sp>
          <p:nvSpPr>
            <p:cNvPr id="37" name="Rectangle 11">
              <a:extLst>
                <a:ext uri="{FF2B5EF4-FFF2-40B4-BE49-F238E27FC236}">
                  <a16:creationId xmlns:a16="http://schemas.microsoft.com/office/drawing/2014/main" id="{222AC546-8FC3-47C1-89D6-A486B51FED36}"/>
                </a:ext>
              </a:extLst>
            </p:cNvPr>
            <p:cNvSpPr/>
            <p:nvPr/>
          </p:nvSpPr>
          <p:spPr>
            <a:xfrm>
              <a:off x="5770606" y="1420871"/>
              <a:ext cx="3772930" cy="1804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12">
              <a:extLst>
                <a:ext uri="{FF2B5EF4-FFF2-40B4-BE49-F238E27FC236}">
                  <a16:creationId xmlns:a16="http://schemas.microsoft.com/office/drawing/2014/main" id="{280F2B5C-E32C-4687-9BE8-6DB7A7E00127}"/>
                </a:ext>
              </a:extLst>
            </p:cNvPr>
            <p:cNvSpPr/>
            <p:nvPr/>
          </p:nvSpPr>
          <p:spPr>
            <a:xfrm>
              <a:off x="5770606" y="3667623"/>
              <a:ext cx="3772930" cy="18450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Oval 13">
              <a:extLst>
                <a:ext uri="{FF2B5EF4-FFF2-40B4-BE49-F238E27FC236}">
                  <a16:creationId xmlns:a16="http://schemas.microsoft.com/office/drawing/2014/main" id="{BE3311F0-3D8E-4AC4-8EB2-96C163A1337C}"/>
                </a:ext>
              </a:extLst>
            </p:cNvPr>
            <p:cNvSpPr/>
            <p:nvPr/>
          </p:nvSpPr>
          <p:spPr>
            <a:xfrm>
              <a:off x="7677871" y="1670816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Oval 14">
              <a:extLst>
                <a:ext uri="{FF2B5EF4-FFF2-40B4-BE49-F238E27FC236}">
                  <a16:creationId xmlns:a16="http://schemas.microsoft.com/office/drawing/2014/main" id="{2C1653FA-D15B-4567-B5A9-54A2070C1D23}"/>
                </a:ext>
              </a:extLst>
            </p:cNvPr>
            <p:cNvSpPr/>
            <p:nvPr/>
          </p:nvSpPr>
          <p:spPr>
            <a:xfrm>
              <a:off x="7449270" y="2424578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Oval 15">
              <a:extLst>
                <a:ext uri="{FF2B5EF4-FFF2-40B4-BE49-F238E27FC236}">
                  <a16:creationId xmlns:a16="http://schemas.microsoft.com/office/drawing/2014/main" id="{C145E06E-1B45-408A-88DE-4097E61A0D59}"/>
                </a:ext>
              </a:extLst>
            </p:cNvPr>
            <p:cNvSpPr/>
            <p:nvPr/>
          </p:nvSpPr>
          <p:spPr>
            <a:xfrm>
              <a:off x="7190190" y="3175572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reeform 97">
              <a:extLst>
                <a:ext uri="{FF2B5EF4-FFF2-40B4-BE49-F238E27FC236}">
                  <a16:creationId xmlns:a16="http://schemas.microsoft.com/office/drawing/2014/main" id="{3ABABE54-F03A-4EA7-A4DD-6E79AE5FF24C}"/>
                </a:ext>
              </a:extLst>
            </p:cNvPr>
            <p:cNvSpPr/>
            <p:nvPr/>
          </p:nvSpPr>
          <p:spPr>
            <a:xfrm>
              <a:off x="7174949" y="3307272"/>
              <a:ext cx="143115" cy="345111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1AEED"/>
                </a:gs>
                <a:gs pos="100000">
                  <a:srgbClr val="B899D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36">
              <a:extLst>
                <a:ext uri="{FF2B5EF4-FFF2-40B4-BE49-F238E27FC236}">
                  <a16:creationId xmlns:a16="http://schemas.microsoft.com/office/drawing/2014/main" id="{52A40485-0981-4692-8570-9A2A71740A1C}"/>
                </a:ext>
              </a:extLst>
            </p:cNvPr>
            <p:cNvCxnSpPr/>
            <p:nvPr/>
          </p:nvCxnSpPr>
          <p:spPr>
            <a:xfrm flipH="1">
              <a:off x="6437048" y="1025352"/>
              <a:ext cx="1510611" cy="47277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Freeform 95">
              <a:extLst>
                <a:ext uri="{FF2B5EF4-FFF2-40B4-BE49-F238E27FC236}">
                  <a16:creationId xmlns:a16="http://schemas.microsoft.com/office/drawing/2014/main" id="{93F241C2-36B6-4B9E-9AEE-8DECD3E54DFA}"/>
                </a:ext>
              </a:extLst>
            </p:cNvPr>
            <p:cNvSpPr/>
            <p:nvPr/>
          </p:nvSpPr>
          <p:spPr>
            <a:xfrm>
              <a:off x="7391400" y="2555340"/>
              <a:ext cx="211707" cy="1112283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100000">
                  <a:srgbClr val="FF000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95">
              <a:extLst>
                <a:ext uri="{FF2B5EF4-FFF2-40B4-BE49-F238E27FC236}">
                  <a16:creationId xmlns:a16="http://schemas.microsoft.com/office/drawing/2014/main" id="{5A3C1C5C-F308-4C3F-BE6F-C22ACF5B87D0}"/>
                </a:ext>
              </a:extLst>
            </p:cNvPr>
            <p:cNvSpPr/>
            <p:nvPr/>
          </p:nvSpPr>
          <p:spPr>
            <a:xfrm>
              <a:off x="7625733" y="1833675"/>
              <a:ext cx="228838" cy="1833948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100000">
                  <a:srgbClr val="FF000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Arrow Connector 41">
              <a:extLst>
                <a:ext uri="{FF2B5EF4-FFF2-40B4-BE49-F238E27FC236}">
                  <a16:creationId xmlns:a16="http://schemas.microsoft.com/office/drawing/2014/main" id="{CF4778E4-06FF-4AC6-9D9F-4BDD97D24551}"/>
                </a:ext>
              </a:extLst>
            </p:cNvPr>
            <p:cNvCxnSpPr/>
            <p:nvPr/>
          </p:nvCxnSpPr>
          <p:spPr>
            <a:xfrm>
              <a:off x="6438841" y="1577109"/>
              <a:ext cx="0" cy="142200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2">
              <a:extLst>
                <a:ext uri="{FF2B5EF4-FFF2-40B4-BE49-F238E27FC236}">
                  <a16:creationId xmlns:a16="http://schemas.microsoft.com/office/drawing/2014/main" id="{19B09589-B71C-4DCB-84A1-74B08C4EC178}"/>
                </a:ext>
              </a:extLst>
            </p:cNvPr>
            <p:cNvSpPr txBox="1"/>
            <p:nvPr/>
          </p:nvSpPr>
          <p:spPr>
            <a:xfrm rot="16200000">
              <a:off x="5620035" y="2219809"/>
              <a:ext cx="11705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/>
                <a:t>Useful gap</a:t>
              </a:r>
              <a:endParaRPr lang="en-GB" dirty="0"/>
            </a:p>
          </p:txBody>
        </p:sp>
        <p:cxnSp>
          <p:nvCxnSpPr>
            <p:cNvPr id="48" name="Straight Arrow Connector 45">
              <a:extLst>
                <a:ext uri="{FF2B5EF4-FFF2-40B4-BE49-F238E27FC236}">
                  <a16:creationId xmlns:a16="http://schemas.microsoft.com/office/drawing/2014/main" id="{FB34B8EA-4758-4A80-897E-EE26A7982F58}"/>
                </a:ext>
              </a:extLst>
            </p:cNvPr>
            <p:cNvCxnSpPr/>
            <p:nvPr/>
          </p:nvCxnSpPr>
          <p:spPr>
            <a:xfrm>
              <a:off x="8928995" y="1616582"/>
              <a:ext cx="0" cy="205200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6">
              <a:extLst>
                <a:ext uri="{FF2B5EF4-FFF2-40B4-BE49-F238E27FC236}">
                  <a16:creationId xmlns:a16="http://schemas.microsoft.com/office/drawing/2014/main" id="{181ECFE2-FCDA-4922-8FF0-C5323AD8BED9}"/>
                </a:ext>
              </a:extLst>
            </p:cNvPr>
            <p:cNvSpPr txBox="1"/>
            <p:nvPr/>
          </p:nvSpPr>
          <p:spPr>
            <a:xfrm rot="16200000">
              <a:off x="8110189" y="2259282"/>
              <a:ext cx="11705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/>
                <a:t>gas gap</a:t>
              </a:r>
              <a:endParaRPr lang="en-GB" dirty="0"/>
            </a:p>
          </p:txBody>
        </p:sp>
        <p:cxnSp>
          <p:nvCxnSpPr>
            <p:cNvPr id="50" name="Straight Connector 27">
              <a:extLst>
                <a:ext uri="{FF2B5EF4-FFF2-40B4-BE49-F238E27FC236}">
                  <a16:creationId xmlns:a16="http://schemas.microsoft.com/office/drawing/2014/main" id="{16147390-B15E-4468-8930-74102DC43C19}"/>
                </a:ext>
              </a:extLst>
            </p:cNvPr>
            <p:cNvCxnSpPr/>
            <p:nvPr/>
          </p:nvCxnSpPr>
          <p:spPr>
            <a:xfrm>
              <a:off x="5858751" y="3023342"/>
              <a:ext cx="3596640" cy="0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46048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2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96673448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Maximum efficiency measurements</a:t>
            </a:r>
            <a:endParaRPr lang="en-GB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799" y="2159502"/>
            <a:ext cx="5672667" cy="3843315"/>
          </a:xfrm>
        </p:spPr>
      </p:pic>
      <p:sp>
        <p:nvSpPr>
          <p:cNvPr id="15" name="TextBox 14"/>
          <p:cNvSpPr txBox="1"/>
          <p:nvPr/>
        </p:nvSpPr>
        <p:spPr>
          <a:xfrm>
            <a:off x="1693333" y="1600200"/>
            <a:ext cx="2998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1 mm gas gap (BIS7 test 2021)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7431848" y="1640959"/>
            <a:ext cx="2844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2 mm gas gap (test 2025-26)</a:t>
            </a:r>
            <a:endParaRPr lang="en-GB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735C0B3-5599-4536-AFFA-E3BFB7308990}"/>
              </a:ext>
            </a:extLst>
          </p:cNvPr>
          <p:cNvSpPr txBox="1"/>
          <p:nvPr/>
        </p:nvSpPr>
        <p:spPr>
          <a:xfrm>
            <a:off x="9442367" y="3160170"/>
            <a:ext cx="1287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preliminary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D7393A9-BD10-43A5-800C-AE1128A36CD8}"/>
              </a:ext>
            </a:extLst>
          </p:cNvPr>
          <p:cNvSpPr txBox="1"/>
          <p:nvPr/>
        </p:nvSpPr>
        <p:spPr>
          <a:xfrm>
            <a:off x="7040697" y="2033265"/>
            <a:ext cx="3905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i="0" dirty="0">
                <a:effectLst/>
                <a:latin typeface="Helvetica" panose="020B0604020202020204" pitchFamily="34" charset="0"/>
              </a:rPr>
              <a:t>DOI:10.5281/zenodo.22809853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81751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D163BD70-151B-4B01-9102-D25DF0A54BD2}"/>
              </a:ext>
            </a:extLst>
          </p:cNvPr>
          <p:cNvSpPr>
            <a:spLocks noGrp="1"/>
          </p:cNvSpPr>
          <p:nvPr/>
        </p:nvSpPr>
        <p:spPr>
          <a:xfrm>
            <a:off x="411480" y="228600"/>
            <a:ext cx="11155680" cy="4114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4000" b="1" i="0" dirty="0">
                <a:solidFill>
                  <a:srgbClr val="111827"/>
                </a:solidFill>
                <a:latin typeface="+mj-lt"/>
                <a:ea typeface="Aptos Display"/>
                <a:cs typeface="Aptos Display"/>
              </a:rPr>
              <a:t>Effective maximum efficiency and constrained Poisson</a:t>
            </a:r>
          </a:p>
        </p:txBody>
      </p:sp>
      <p:sp>
        <p:nvSpPr>
          <p:cNvPr id="3" name="Header divider">
            <a:extLst>
              <a:ext uri="{FF2B5EF4-FFF2-40B4-BE49-F238E27FC236}">
                <a16:creationId xmlns:a16="http://schemas.microsoft.com/office/drawing/2014/main" id="{7649CB69-F7CC-4D02-9F77-9175282E2B2C}"/>
              </a:ext>
            </a:extLst>
          </p:cNvPr>
          <p:cNvSpPr>
            <a:spLocks noGrp="1"/>
          </p:cNvSpPr>
          <p:nvPr/>
        </p:nvSpPr>
        <p:spPr>
          <a:xfrm>
            <a:off x="411480" y="966788"/>
            <a:ext cx="11287125" cy="0"/>
          </a:xfrm>
          <a:prstGeom prst="line">
            <a:avLst/>
          </a:prstGeom>
          <a:noFill/>
          <a:ln w="9525">
            <a:solidFill>
              <a:srgbClr val="D6DEE8"/>
            </a:solidFill>
            <a:prstDash val="solid"/>
          </a:ln>
        </p:spPr>
      </p:sp>
      <p:sp>
        <p:nvSpPr>
          <p:cNvPr id="5" name="Effective maximum efficiency heading">
            <a:extLst>
              <a:ext uri="{FF2B5EF4-FFF2-40B4-BE49-F238E27FC236}">
                <a16:creationId xmlns:a16="http://schemas.microsoft.com/office/drawing/2014/main" id="{2BD96CC3-6C9F-47F3-B719-8E7F43E5D7C2}"/>
              </a:ext>
            </a:extLst>
          </p:cNvPr>
          <p:cNvSpPr>
            <a:spLocks noGrp="1"/>
          </p:cNvSpPr>
          <p:nvPr/>
        </p:nvSpPr>
        <p:spPr>
          <a:xfrm>
            <a:off x="6720840" y="1143000"/>
            <a:ext cx="489204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63" b="1" i="0">
                <a:solidFill>
                  <a:srgbClr val="2B6CB0"/>
                </a:solidFill>
                <a:latin typeface="Aptos Display"/>
                <a:ea typeface="Aptos Display"/>
                <a:cs typeface="Aptos Display"/>
              </a:defRPr>
            </a:pPr>
            <a:r>
              <a:rPr sz="1600" b="1" i="0">
                <a:solidFill>
                  <a:srgbClr val="2B6CB0"/>
                </a:solidFill>
                <a:latin typeface="Aptos Display"/>
                <a:ea typeface="Aptos Display"/>
                <a:cs typeface="Aptos Display"/>
              </a:rPr>
              <a:t>1. Effective maximum efficiency</a:t>
            </a:r>
          </a:p>
        </p:txBody>
      </p:sp>
      <p:sp>
        <p:nvSpPr>
          <p:cNvPr id="6" name="Effective maximum efficiency body">
            <a:extLst>
              <a:ext uri="{FF2B5EF4-FFF2-40B4-BE49-F238E27FC236}">
                <a16:creationId xmlns:a16="http://schemas.microsoft.com/office/drawing/2014/main" id="{F7BCB610-F5DC-4898-A8BA-22554FB67E78}"/>
              </a:ext>
            </a:extLst>
          </p:cNvPr>
          <p:cNvSpPr>
            <a:spLocks noGrp="1"/>
          </p:cNvSpPr>
          <p:nvPr/>
        </p:nvSpPr>
        <p:spPr>
          <a:xfrm>
            <a:off x="6720840" y="1417320"/>
            <a:ext cx="4892040" cy="685800"/>
          </a:xfrm>
          <a:prstGeom prst="rect">
            <a:avLst/>
          </a:prstGeom>
          <a:solidFill>
            <a:srgbClr val="EAF2FB"/>
          </a:solidFill>
          <a:ln w="0">
            <a:noFill/>
          </a:ln>
        </p:spPr>
        <p:txBody>
          <a:bodyPr wrap="square" lIns="95250" tIns="66675" rIns="95250" bIns="66675" anchor="ctr">
            <a:noAutofit/>
          </a:bodyPr>
          <a:lstStyle/>
          <a:p>
            <a:pPr algn="l">
              <a:defRPr sz="840" b="0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1600" b="0" i="0" dirty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An empirical working value rather than a rigorous limit. Efficiency may still increase with HV, but at increasing operating cost.</a:t>
            </a:r>
          </a:p>
        </p:txBody>
      </p:sp>
      <p:sp>
        <p:nvSpPr>
          <p:cNvPr id="7" name="Constrained Poisson heading">
            <a:extLst>
              <a:ext uri="{FF2B5EF4-FFF2-40B4-BE49-F238E27FC236}">
                <a16:creationId xmlns:a16="http://schemas.microsoft.com/office/drawing/2014/main" id="{08A77AA7-FEFA-4AAB-B699-278E4824FBBC}"/>
              </a:ext>
            </a:extLst>
          </p:cNvPr>
          <p:cNvSpPr>
            <a:spLocks noGrp="1"/>
          </p:cNvSpPr>
          <p:nvPr/>
        </p:nvSpPr>
        <p:spPr>
          <a:xfrm>
            <a:off x="6720840" y="2324100"/>
            <a:ext cx="489204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63" b="1" i="0">
                <a:solidFill>
                  <a:srgbClr val="C8561A"/>
                </a:solidFill>
                <a:latin typeface="Aptos Display"/>
                <a:ea typeface="Aptos Display"/>
                <a:cs typeface="Aptos Display"/>
              </a:defRPr>
            </a:pPr>
            <a:r>
              <a:rPr sz="1600" b="1" i="0">
                <a:solidFill>
                  <a:srgbClr val="C8561A"/>
                </a:solidFill>
                <a:latin typeface="Aptos Display"/>
                <a:ea typeface="Aptos Display"/>
                <a:cs typeface="Aptos Display"/>
              </a:rPr>
              <a:t>2. Constrained Poisson prediction</a:t>
            </a:r>
          </a:p>
        </p:txBody>
      </p:sp>
      <p:sp>
        <p:nvSpPr>
          <p:cNvPr id="8" name="Constrained Poisson body">
            <a:extLst>
              <a:ext uri="{FF2B5EF4-FFF2-40B4-BE49-F238E27FC236}">
                <a16:creationId xmlns:a16="http://schemas.microsoft.com/office/drawing/2014/main" id="{B5BB6349-A138-4102-A2D1-890DE2250AB1}"/>
              </a:ext>
            </a:extLst>
          </p:cNvPr>
          <p:cNvSpPr>
            <a:spLocks noGrp="1"/>
          </p:cNvSpPr>
          <p:nvPr/>
        </p:nvSpPr>
        <p:spPr>
          <a:xfrm>
            <a:off x="6720840" y="2598420"/>
            <a:ext cx="4892040" cy="1013460"/>
          </a:xfrm>
          <a:prstGeom prst="rect">
            <a:avLst/>
          </a:prstGeom>
          <a:solidFill>
            <a:srgbClr val="FFF3E8"/>
          </a:solidFill>
          <a:ln w="0">
            <a:noFill/>
          </a:ln>
        </p:spPr>
        <p:txBody>
          <a:bodyPr wrap="square" lIns="95250" tIns="66675" rIns="95250" bIns="66675" anchor="ctr">
            <a:noAutofit/>
          </a:bodyPr>
          <a:lstStyle/>
          <a:p>
            <a:pPr algn="l">
              <a:defRPr sz="840" b="0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1600" b="0" i="0" dirty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The Poisson maximum from primary-cluster statistics versus gas composition, normalized to the Standard-mixture measured efficiency and assuming 100% acceptance.</a:t>
            </a:r>
          </a:p>
        </p:txBody>
      </p:sp>
      <p:sp>
        <p:nvSpPr>
          <p:cNvPr id="9" name="Direct comparison heading">
            <a:extLst>
              <a:ext uri="{FF2B5EF4-FFF2-40B4-BE49-F238E27FC236}">
                <a16:creationId xmlns:a16="http://schemas.microsoft.com/office/drawing/2014/main" id="{D728DC12-D053-4684-90D6-3D76AC75B524}"/>
              </a:ext>
            </a:extLst>
          </p:cNvPr>
          <p:cNvSpPr>
            <a:spLocks noGrp="1"/>
          </p:cNvSpPr>
          <p:nvPr/>
        </p:nvSpPr>
        <p:spPr>
          <a:xfrm>
            <a:off x="6720840" y="3695700"/>
            <a:ext cx="489204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63" b="1" i="0">
                <a:solidFill>
                  <a:srgbClr val="2F855A"/>
                </a:solidFill>
                <a:latin typeface="Aptos Display"/>
                <a:ea typeface="Aptos Display"/>
                <a:cs typeface="Aptos Display"/>
              </a:defRPr>
            </a:pPr>
            <a:r>
              <a:rPr sz="1600" b="1" i="0">
                <a:solidFill>
                  <a:srgbClr val="2F855A"/>
                </a:solidFill>
                <a:latin typeface="Aptos Display"/>
                <a:ea typeface="Aptos Display"/>
                <a:cs typeface="Aptos Display"/>
              </a:rPr>
              <a:t>3. Direct comparison</a:t>
            </a:r>
          </a:p>
        </p:txBody>
      </p:sp>
      <p:sp>
        <p:nvSpPr>
          <p:cNvPr id="10" name="Direct comparison body">
            <a:extLst>
              <a:ext uri="{FF2B5EF4-FFF2-40B4-BE49-F238E27FC236}">
                <a16:creationId xmlns:a16="http://schemas.microsoft.com/office/drawing/2014/main" id="{0E95D469-5758-43EE-9894-A7D51EF4227F}"/>
              </a:ext>
            </a:extLst>
          </p:cNvPr>
          <p:cNvSpPr>
            <a:spLocks noGrp="1"/>
          </p:cNvSpPr>
          <p:nvPr/>
        </p:nvSpPr>
        <p:spPr>
          <a:xfrm>
            <a:off x="6720840" y="3970020"/>
            <a:ext cx="4892040" cy="685800"/>
          </a:xfrm>
          <a:prstGeom prst="rect">
            <a:avLst/>
          </a:prstGeom>
          <a:solidFill>
            <a:srgbClr val="EAF6EF"/>
          </a:solidFill>
          <a:ln w="0">
            <a:noFill/>
          </a:ln>
        </p:spPr>
        <p:txBody>
          <a:bodyPr wrap="square" lIns="95250" tIns="66675" rIns="95250" bIns="66675" anchor="ctr">
            <a:noAutofit/>
          </a:bodyPr>
          <a:lstStyle/>
          <a:p>
            <a:pPr algn="l">
              <a:defRPr sz="840" b="0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1600" b="0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The Poisson curve follows the decrease approximately, but shows a growing quantitative difference and a different functional shape.</a:t>
            </a:r>
          </a:p>
        </p:txBody>
      </p:sp>
      <p:sp>
        <p:nvSpPr>
          <p:cNvPr id="11" name="Constrained Poisson placeholder">
            <a:extLst>
              <a:ext uri="{FF2B5EF4-FFF2-40B4-BE49-F238E27FC236}">
                <a16:creationId xmlns:a16="http://schemas.microsoft.com/office/drawing/2014/main" id="{EA03CEC1-4512-4379-A5B5-FE28C0D26C48}"/>
              </a:ext>
            </a:extLst>
          </p:cNvPr>
          <p:cNvSpPr>
            <a:spLocks noGrp="1"/>
          </p:cNvSpPr>
          <p:nvPr/>
        </p:nvSpPr>
        <p:spPr>
          <a:xfrm>
            <a:off x="6720840" y="4914900"/>
            <a:ext cx="489204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6DEE8"/>
            </a:solidFill>
            <a:prstDash val="solid"/>
          </a:ln>
        </p:spPr>
        <p:txBody>
          <a:bodyPr wrap="square" lIns="76200" tIns="38100" rIns="76200" bIns="38100" anchor="ctr">
            <a:noAutofit/>
          </a:bodyPr>
          <a:lstStyle/>
          <a:p>
            <a:pPr algn="ctr">
              <a:defRPr sz="863" b="0" i="1">
                <a:solidFill>
                  <a:srgbClr val="5F6B7A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0" i="1">
                <a:solidFill>
                  <a:srgbClr val="5F6B7A"/>
                </a:solidFill>
                <a:latin typeface="Aptos Display"/>
                <a:ea typeface="Aptos Display"/>
                <a:cs typeface="Aptos Display"/>
              </a:rPr>
              <a:t>Equation placeholder: constrained Poisson normalization</a:t>
            </a:r>
          </a:p>
        </p:txBody>
      </p:sp>
      <p:sp>
        <p:nvSpPr>
          <p:cNvPr id="12" name="Efficiency takeaway">
            <a:extLst>
              <a:ext uri="{FF2B5EF4-FFF2-40B4-BE49-F238E27FC236}">
                <a16:creationId xmlns:a16="http://schemas.microsoft.com/office/drawing/2014/main" id="{CBF05CBE-8238-4195-9A94-420EBC0824D0}"/>
              </a:ext>
            </a:extLst>
          </p:cNvPr>
          <p:cNvSpPr>
            <a:spLocks noGrp="1"/>
          </p:cNvSpPr>
          <p:nvPr/>
        </p:nvSpPr>
        <p:spPr>
          <a:xfrm>
            <a:off x="640080" y="5715000"/>
            <a:ext cx="10972800" cy="40233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088" b="1" i="0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1400" b="1" i="0" dirty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Takeaway: the primary Poisson constraint is a baseline; detector-dependent response is required to describe the measured effective plateau.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F4EC5881-8E75-46AE-8322-A9098E35E3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95" y="1241108"/>
            <a:ext cx="6143967" cy="435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514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0AD71BF-71B8-473E-8303-54B32A6521E7}"/>
              </a:ext>
            </a:extLst>
          </p:cNvPr>
          <p:cNvSpPr>
            <a:spLocks noGrp="1"/>
          </p:cNvSpPr>
          <p:nvPr/>
        </p:nvSpPr>
        <p:spPr>
          <a:xfrm>
            <a:off x="411480" y="228599"/>
            <a:ext cx="11155680" cy="64007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5400" b="1" dirty="0">
                <a:solidFill>
                  <a:srgbClr val="11182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 structure used</a:t>
            </a:r>
            <a:endParaRPr sz="5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282974C-E256-4F1C-A8F4-4090D1D78988}"/>
              </a:ext>
            </a:extLst>
          </p:cNvPr>
          <p:cNvSpPr>
            <a:spLocks noGrp="1"/>
          </p:cNvSpPr>
          <p:nvPr/>
        </p:nvSpPr>
        <p:spPr>
          <a:xfrm>
            <a:off x="411480" y="969264"/>
            <a:ext cx="11292840" cy="0"/>
          </a:xfrm>
          <a:prstGeom prst="line">
            <a:avLst/>
          </a:prstGeom>
          <a:noFill/>
          <a:ln w="12700">
            <a:solidFill>
              <a:srgbClr val="D7DEE8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E0EDC7F-78B6-4ABC-85BF-C1C44EF50B39}"/>
              </a:ext>
            </a:extLst>
          </p:cNvPr>
          <p:cNvSpPr>
            <a:spLocks noGrp="1"/>
          </p:cNvSpPr>
          <p:nvPr/>
        </p:nvSpPr>
        <p:spPr>
          <a:xfrm>
            <a:off x="594359" y="1417320"/>
            <a:ext cx="2390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b="1">
                <a:solidFill>
                  <a:srgbClr val="2B6CB0"/>
                </a:solidFill>
              </a:rPr>
              <a:t>Primary clusters</a:t>
            </a:r>
            <a:endParaRPr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319AF24-02FB-4EA1-833F-B65B7ABF1232}"/>
              </a:ext>
            </a:extLst>
          </p:cNvPr>
          <p:cNvSpPr>
            <a:spLocks noGrp="1"/>
          </p:cNvSpPr>
          <p:nvPr/>
        </p:nvSpPr>
        <p:spPr>
          <a:xfrm>
            <a:off x="594359" y="1783080"/>
            <a:ext cx="2390503" cy="457200"/>
          </a:xfrm>
          <a:prstGeom prst="rect">
            <a:avLst/>
          </a:prstGeom>
          <a:solidFill>
            <a:srgbClr val="E8F1FB"/>
          </a:solidFill>
          <a:ln w="13970">
            <a:solidFill>
              <a:srgbClr val="2B6CB0"/>
            </a:solidFill>
          </a:ln>
        </p:spPr>
        <p:txBody>
          <a:bodyPr wrap="square" lIns="635" tIns="635" rIns="635" bIns="635" anchor="ctr"/>
          <a:lstStyle/>
          <a:p>
            <a:pPr marL="0" indent="0" algn="ctr">
              <a:buNone/>
            </a:pPr>
            <a:r>
              <a:rPr>
                <a:solidFill>
                  <a:srgbClr val="111827"/>
                </a:solidFill>
              </a:rPr>
              <a:t>nclus before extinction</a:t>
            </a:r>
            <a:endParaRPr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0B5A8893-B39C-4436-8118-D678612956BE}"/>
              </a:ext>
            </a:extLst>
          </p:cNvPr>
          <p:cNvSpPr>
            <a:spLocks noGrp="1"/>
          </p:cNvSpPr>
          <p:nvPr/>
        </p:nvSpPr>
        <p:spPr>
          <a:xfrm>
            <a:off x="2862072" y="2011680"/>
            <a:ext cx="438912" cy="0"/>
          </a:xfrm>
          <a:prstGeom prst="line">
            <a:avLst/>
          </a:prstGeom>
          <a:noFill/>
          <a:ln w="14605">
            <a:solidFill>
              <a:srgbClr val="5C6470"/>
            </a:solidFill>
            <a:prstDash val="solid"/>
            <a:tailEnd type="triangle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F0724F6-5FCC-48C4-8B4B-1BDEE8E03D20}"/>
              </a:ext>
            </a:extLst>
          </p:cNvPr>
          <p:cNvSpPr>
            <a:spLocks noGrp="1"/>
          </p:cNvSpPr>
          <p:nvPr/>
        </p:nvSpPr>
        <p:spPr>
          <a:xfrm>
            <a:off x="3428999" y="1417320"/>
            <a:ext cx="2390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b="1">
                <a:solidFill>
                  <a:srgbClr val="C05621"/>
                </a:solidFill>
              </a:rPr>
              <a:t>Cluster mortality</a:t>
            </a:r>
            <a:endParaRPr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75B6960-27BF-4B69-8A11-C4341F3ECED4}"/>
              </a:ext>
            </a:extLst>
          </p:cNvPr>
          <p:cNvSpPr>
            <a:spLocks noGrp="1"/>
          </p:cNvSpPr>
          <p:nvPr/>
        </p:nvSpPr>
        <p:spPr>
          <a:xfrm>
            <a:off x="3428999" y="1783080"/>
            <a:ext cx="2390503" cy="457200"/>
          </a:xfrm>
          <a:prstGeom prst="rect">
            <a:avLst/>
          </a:prstGeom>
          <a:solidFill>
            <a:srgbClr val="FFF3E8"/>
          </a:solidFill>
          <a:ln w="13970">
            <a:solidFill>
              <a:srgbClr val="C05621"/>
            </a:solidFill>
          </a:ln>
        </p:spPr>
        <p:txBody>
          <a:bodyPr wrap="square" lIns="635" tIns="635" rIns="635" bIns="635" anchor="ctr"/>
          <a:lstStyle/>
          <a:p>
            <a:pPr marL="0" indent="0" algn="ctr">
              <a:buNone/>
            </a:pPr>
            <a:r>
              <a:rPr>
                <a:solidFill>
                  <a:srgbClr val="111827"/>
                </a:solidFill>
              </a:rPr>
              <a:t>lineage extinction</a:t>
            </a:r>
            <a:endParaRPr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A1DB60C3-CB31-4E2F-B888-969C8AF38307}"/>
              </a:ext>
            </a:extLst>
          </p:cNvPr>
          <p:cNvSpPr>
            <a:spLocks noGrp="1"/>
          </p:cNvSpPr>
          <p:nvPr/>
        </p:nvSpPr>
        <p:spPr>
          <a:xfrm>
            <a:off x="5696712" y="2011680"/>
            <a:ext cx="438912" cy="0"/>
          </a:xfrm>
          <a:prstGeom prst="line">
            <a:avLst/>
          </a:prstGeom>
          <a:noFill/>
          <a:ln w="14605">
            <a:solidFill>
              <a:srgbClr val="5C6470"/>
            </a:solidFill>
            <a:prstDash val="solid"/>
            <a:tailEnd type="triangle"/>
          </a:ln>
        </p:spPr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5C0675A-B223-40A1-8DB4-E5099F2E129F}"/>
              </a:ext>
            </a:extLst>
          </p:cNvPr>
          <p:cNvSpPr>
            <a:spLocks noGrp="1"/>
          </p:cNvSpPr>
          <p:nvPr/>
        </p:nvSpPr>
        <p:spPr>
          <a:xfrm>
            <a:off x="6263639" y="1417320"/>
            <a:ext cx="2390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b="1">
                <a:solidFill>
                  <a:srgbClr val="2F855A"/>
                </a:solidFill>
              </a:rPr>
              <a:t>Surviving clusters</a:t>
            </a:r>
            <a:endParaRPr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B8AA0F8F-3EFA-41BF-B892-E4B29DA062B8}"/>
              </a:ext>
            </a:extLst>
          </p:cNvPr>
          <p:cNvSpPr>
            <a:spLocks noGrp="1"/>
          </p:cNvSpPr>
          <p:nvPr/>
        </p:nvSpPr>
        <p:spPr>
          <a:xfrm>
            <a:off x="6263639" y="1783080"/>
            <a:ext cx="2390503" cy="457200"/>
          </a:xfrm>
          <a:prstGeom prst="rect">
            <a:avLst/>
          </a:prstGeom>
          <a:solidFill>
            <a:srgbClr val="EAF7EF"/>
          </a:solidFill>
          <a:ln w="13970">
            <a:solidFill>
              <a:srgbClr val="2F855A"/>
            </a:solidFill>
          </a:ln>
        </p:spPr>
        <p:txBody>
          <a:bodyPr wrap="square" lIns="635" tIns="635" rIns="635" bIns="635" anchor="ctr"/>
          <a:lstStyle/>
          <a:p>
            <a:pPr marL="0" indent="0" algn="ctr">
              <a:buNone/>
            </a:pPr>
            <a:r>
              <a:rPr>
                <a:solidFill>
                  <a:srgbClr val="111827"/>
                </a:solidFill>
              </a:rPr>
              <a:t>effective nclus</a:t>
            </a:r>
            <a:endParaRPr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6F7282E3-1576-469D-8B26-E8ED2008113F}"/>
              </a:ext>
            </a:extLst>
          </p:cNvPr>
          <p:cNvSpPr>
            <a:spLocks noGrp="1"/>
          </p:cNvSpPr>
          <p:nvPr/>
        </p:nvSpPr>
        <p:spPr>
          <a:xfrm>
            <a:off x="8531352" y="2011680"/>
            <a:ext cx="438912" cy="0"/>
          </a:xfrm>
          <a:prstGeom prst="line">
            <a:avLst/>
          </a:prstGeom>
          <a:noFill/>
          <a:ln w="14605">
            <a:solidFill>
              <a:srgbClr val="5C6470"/>
            </a:solidFill>
            <a:prstDash val="solid"/>
            <a:tailEnd type="triangle"/>
          </a:ln>
        </p:spPr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D37201C0-BDFE-437B-AA48-3518BBDAAA60}"/>
              </a:ext>
            </a:extLst>
          </p:cNvPr>
          <p:cNvSpPr>
            <a:spLocks noGrp="1"/>
          </p:cNvSpPr>
          <p:nvPr/>
        </p:nvSpPr>
        <p:spPr>
          <a:xfrm>
            <a:off x="9098279" y="1417320"/>
            <a:ext cx="2390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b="1">
                <a:solidFill>
                  <a:srgbClr val="6B46C1"/>
                </a:solidFill>
              </a:rPr>
              <a:t>Effective response</a:t>
            </a:r>
            <a:endParaRPr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77A1B63B-DBB1-4EB1-B78C-C7AFBA55E60B}"/>
              </a:ext>
            </a:extLst>
          </p:cNvPr>
          <p:cNvSpPr>
            <a:spLocks noGrp="1"/>
          </p:cNvSpPr>
          <p:nvPr/>
        </p:nvSpPr>
        <p:spPr>
          <a:xfrm>
            <a:off x="9098279" y="1783080"/>
            <a:ext cx="2390503" cy="457200"/>
          </a:xfrm>
          <a:prstGeom prst="rect">
            <a:avLst/>
          </a:prstGeom>
          <a:solidFill>
            <a:srgbClr val="F3EEFF"/>
          </a:solidFill>
          <a:ln w="13970">
            <a:solidFill>
              <a:srgbClr val="6B46C1"/>
            </a:solidFill>
          </a:ln>
        </p:spPr>
        <p:txBody>
          <a:bodyPr wrap="square" lIns="635" tIns="635" rIns="635" bIns="635" anchor="ctr"/>
          <a:lstStyle/>
          <a:p>
            <a:pPr marL="0" indent="0" algn="ctr">
              <a:buNone/>
            </a:pPr>
            <a:r>
              <a:rPr>
                <a:solidFill>
                  <a:srgbClr val="111827"/>
                </a:solidFill>
              </a:rPr>
              <a:t>logistic closure</a:t>
            </a: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14">
                <a:extLst>
                  <a:ext uri="{FF2B5EF4-FFF2-40B4-BE49-F238E27FC236}">
                    <a16:creationId xmlns:a16="http://schemas.microsoft.com/office/drawing/2014/main" id="{7AC7458D-5C8D-4E7D-8909-EBD65A93FA4D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85800" y="2788919"/>
                <a:ext cx="3154680" cy="868677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7DEE8"/>
                </a:solidFill>
              </a:ln>
            </p:spPr>
            <p:txBody>
              <a:bodyPr wrap="square" lIns="1016" tIns="1016" rIns="1016" bIns="1016" anchor="ctr"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𝑃</m:t>
                          </m:r>
                        </m:sub>
                      </m:sSub>
                      <m:d>
                        <m:dPr>
                          <m:ctrlPr>
                            <a:rPr lang="en-GB" sz="1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1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TFE</m:t>
                          </m:r>
                        </m:sub>
                      </m:sSub>
                      <m:d>
                        <m:dPr>
                          <m:ctrlPr>
                            <a:rPr lang="en-GB" sz="1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1−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1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C</m:t>
                          </m:r>
                          <m:sSub>
                            <m:sSubPr>
                              <m:ctrlPr>
                                <a:rPr lang="en-GB" sz="1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O</m:t>
                              </m:r>
                            </m:e>
                            <m:sub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𝑓</m:t>
                      </m:r>
                    </m:oMath>
                  </m:oMathPara>
                </a14:m>
                <a:endParaRPr lang="it-IT" sz="1800" dirty="0">
                  <a:effectLst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endParaRPr lang="it-IT" sz="1800" dirty="0">
                  <a:effectLst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800" i="1" smtClean="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𝑃</m:t>
                          </m:r>
                        </m:sub>
                      </m:sSub>
                      <m:d>
                        <m:d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1−</m:t>
                      </m:r>
                      <m:r>
                        <m:rPr>
                          <m:sty m:val="p"/>
                        </m:rPr>
                        <a:rPr lang="en-US" sz="18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exp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800" dirty="0">
                  <a:effectLst/>
                  <a:latin typeface="Aptos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endParaRPr sz="1250" dirty="0"/>
              </a:p>
            </p:txBody>
          </p:sp>
        </mc:Choice>
        <mc:Fallback xmlns="">
          <p:sp>
            <p:nvSpPr>
              <p:cNvPr id="16" name="Text 14">
                <a:extLst>
                  <a:ext uri="{FF2B5EF4-FFF2-40B4-BE49-F238E27FC236}">
                    <a16:creationId xmlns:a16="http://schemas.microsoft.com/office/drawing/2014/main" id="{7AC7458D-5C8D-4E7D-8909-EBD65A93FA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788919"/>
                <a:ext cx="3154680" cy="868677"/>
              </a:xfrm>
              <a:prstGeom prst="rect">
                <a:avLst/>
              </a:prstGeom>
              <a:blipFill>
                <a:blip r:embed="rId3"/>
                <a:stretch>
                  <a:fillRect t="-9655"/>
                </a:stretch>
              </a:blipFill>
              <a:ln w="12700">
                <a:solidFill>
                  <a:srgbClr val="D7DEE8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15">
                <a:extLst>
                  <a:ext uri="{FF2B5EF4-FFF2-40B4-BE49-F238E27FC236}">
                    <a16:creationId xmlns:a16="http://schemas.microsoft.com/office/drawing/2014/main" id="{310A53F0-6C20-47D9-BB84-148A7BE0524B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183380" y="2788920"/>
                <a:ext cx="2435994" cy="658368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7DEE8"/>
                </a:solidFill>
              </a:ln>
            </p:spPr>
            <p:txBody>
              <a:bodyPr wrap="square" lIns="1016" tIns="1016" rIns="1016" bIns="1016" anchor="ctr"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cl</m:t>
                        </m:r>
                      </m:sub>
                    </m:sSub>
                    <m:r>
                      <a:rPr lang="en-US" sz="180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ctrlP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​</m:t>
                        </m:r>
                      </m:sup>
                      <m:e>
                        <m:sSub>
                          <m:sSubPr>
                            <m:ctrlPr>
                              <a:rPr lang="en-GB" sz="14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  <a:cs typeface="Times New Roman" panose="020206030504050203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sub>
                        </m:sSub>
                      </m:e>
                    </m:nary>
                    <m:sSubSup>
                      <m:sSubSupPr>
                        <m:ctrlP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𝑚</m:t>
                        </m:r>
                      </m:sup>
                    </m:sSubSup>
                  </m:oMath>
                </a14:m>
                <a:r>
                  <a:rPr lang="it-IT" sz="1250" dirty="0"/>
                  <a:t> </a:t>
                </a:r>
              </a:p>
              <a:p>
                <a:pPr marL="0" indent="0" algn="ctr">
                  <a:buNone/>
                </a:pPr>
                <a:endParaRPr lang="it-IT" sz="125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eff</m:t>
                          </m:r>
                        </m:sub>
                      </m:sSub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1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cl</m:t>
                          </m:r>
                        </m:sub>
                      </m:sSub>
                      <m:d>
                        <m:dPr>
                          <m:ctrlPr>
                            <a:rPr lang="en-GB" sz="1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GB" sz="1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cl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1250" dirty="0"/>
              </a:p>
            </p:txBody>
          </p:sp>
        </mc:Choice>
        <mc:Fallback xmlns="">
          <p:sp>
            <p:nvSpPr>
              <p:cNvPr id="17" name="Text 15">
                <a:extLst>
                  <a:ext uri="{FF2B5EF4-FFF2-40B4-BE49-F238E27FC236}">
                    <a16:creationId xmlns:a16="http://schemas.microsoft.com/office/drawing/2014/main" id="{310A53F0-6C20-47D9-BB84-148A7BE052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380" y="2788920"/>
                <a:ext cx="2435994" cy="658368"/>
              </a:xfrm>
              <a:prstGeom prst="rect">
                <a:avLst/>
              </a:prstGeom>
              <a:blipFill>
                <a:blip r:embed="rId4"/>
                <a:stretch>
                  <a:fillRect t="-53636" b="-12727"/>
                </a:stretch>
              </a:blipFill>
              <a:ln w="12700">
                <a:solidFill>
                  <a:srgbClr val="D7DEE8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16">
                <a:extLst>
                  <a:ext uri="{FF2B5EF4-FFF2-40B4-BE49-F238E27FC236}">
                    <a16:creationId xmlns:a16="http://schemas.microsoft.com/office/drawing/2014/main" id="{58F54C44-BE6F-45C8-AE94-C441B733DF59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962274" y="2788920"/>
                <a:ext cx="4559166" cy="978412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7DEE8"/>
                </a:solidFill>
              </a:ln>
            </p:spPr>
            <p:txBody>
              <a:bodyPr wrap="square" lIns="1016" tIns="1016" rIns="1016" bIns="1016" anchor="ctr"/>
              <a:lstStyle/>
              <a:p>
                <a:pPr>
                  <a:lnSpc>
                    <a:spcPct val="115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𝐾</m:t>
                      </m:r>
                      <m:r>
                        <m:rPr>
                          <m:sty m:val="p"/>
                        </m:rPr>
                        <a:rPr lang="en-US" sz="18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ln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​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18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exp</m:t>
                          </m:r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{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𝛼</m:t>
                          </m:r>
                          <m:d>
                            <m:dPr>
                              <m:ctrlP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}</m:t>
                          </m:r>
                        </m:e>
                      </m:d>
                    </m:oMath>
                  </m:oMathPara>
                </a14:m>
                <a:endParaRPr lang="en-GB" sz="1800" dirty="0">
                  <a:effectLst/>
                  <a:latin typeface="Aptos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600"/>
                  </a:spcAft>
                </a:pPr>
                <a:endParaRPr lang="en-GB" sz="1800" dirty="0">
                  <a:effectLst/>
                  <a:latin typeface="Aptos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full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𝑀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TFE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1−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</m:d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C</m:t>
                              </m:r>
                              <m:sSub>
                                <m:sSubPr>
                                  <m:ctrlPr>
                                    <a:rPr lang="en-GB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O</m:t>
                                  </m:r>
                                </m:e>
                                <m:sub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𝑓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 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GB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800" dirty="0">
                  <a:effectLst/>
                  <a:latin typeface="Aptos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 16">
                <a:extLst>
                  <a:ext uri="{FF2B5EF4-FFF2-40B4-BE49-F238E27FC236}">
                    <a16:creationId xmlns:a16="http://schemas.microsoft.com/office/drawing/2014/main" id="{58F54C44-BE6F-45C8-AE94-C441B733DF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274" y="2788920"/>
                <a:ext cx="4559166" cy="978412"/>
              </a:xfrm>
              <a:prstGeom prst="rect">
                <a:avLst/>
              </a:prstGeom>
              <a:blipFill>
                <a:blip r:embed="rId5"/>
                <a:stretch>
                  <a:fillRect t="-6173" b="-3704"/>
                </a:stretch>
              </a:blipFill>
              <a:ln w="12700">
                <a:solidFill>
                  <a:srgbClr val="D7DEE8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 17">
            <a:extLst>
              <a:ext uri="{FF2B5EF4-FFF2-40B4-BE49-F238E27FC236}">
                <a16:creationId xmlns:a16="http://schemas.microsoft.com/office/drawing/2014/main" id="{7D34ACF2-B91D-4611-BD92-B8EBA25E41AB}"/>
              </a:ext>
            </a:extLst>
          </p:cNvPr>
          <p:cNvSpPr>
            <a:spLocks noGrp="1"/>
          </p:cNvSpPr>
          <p:nvPr/>
        </p:nvSpPr>
        <p:spPr>
          <a:xfrm>
            <a:off x="640079" y="4836410"/>
            <a:ext cx="55778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b="1">
                <a:solidFill>
                  <a:srgbClr val="20304A"/>
                </a:solidFill>
              </a:rPr>
              <a:t>Interpretive rule</a:t>
            </a:r>
            <a:endParaRPr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29E7BB0A-F079-4081-BC11-A876D3EB20AA}"/>
              </a:ext>
            </a:extLst>
          </p:cNvPr>
          <p:cNvSpPr>
            <a:spLocks noGrp="1"/>
          </p:cNvSpPr>
          <p:nvPr/>
        </p:nvSpPr>
        <p:spPr>
          <a:xfrm>
            <a:off x="640079" y="5110730"/>
            <a:ext cx="5577840" cy="640080"/>
          </a:xfrm>
          <a:prstGeom prst="rect">
            <a:avLst/>
          </a:prstGeom>
          <a:solidFill>
            <a:srgbClr val="F6F8FA">
              <a:alpha val="94000"/>
            </a:srgbClr>
          </a:solidFill>
          <a:ln>
            <a:solidFill>
              <a:srgbClr val="F6F8FA">
                <a:alpha val="0"/>
              </a:srgbClr>
            </a:solidFill>
          </a:ln>
        </p:spPr>
        <p:txBody>
          <a:bodyPr wrap="square" lIns="254" tIns="254" rIns="254" bIns="254" anchor="ctr">
            <a:noAutofit/>
          </a:bodyPr>
          <a:lstStyle/>
          <a:p>
            <a:pPr marL="0" indent="0">
              <a:buNone/>
            </a:pPr>
            <a:r>
              <a:rPr>
                <a:solidFill>
                  <a:srgbClr val="111827"/>
                </a:solidFill>
              </a:rPr>
              <a:t>Attachment-induced complete cluster extinction is kept separate from the detector-dependent effective useful response.</a:t>
            </a:r>
            <a:endParaRPr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A8BBE7C9-6744-4FB6-AA20-34A07DC51D30}"/>
              </a:ext>
            </a:extLst>
          </p:cNvPr>
          <p:cNvSpPr>
            <a:spLocks noGrp="1"/>
          </p:cNvSpPr>
          <p:nvPr/>
        </p:nvSpPr>
        <p:spPr>
          <a:xfrm>
            <a:off x="6309359" y="4836410"/>
            <a:ext cx="55778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b="1">
                <a:solidFill>
                  <a:srgbClr val="20304A"/>
                </a:solidFill>
              </a:rPr>
              <a:t>Current simplification</a:t>
            </a:r>
            <a:endParaRPr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31E3597D-72CE-4A20-8FFE-884D28A9C12C}"/>
              </a:ext>
            </a:extLst>
          </p:cNvPr>
          <p:cNvSpPr>
            <a:spLocks noGrp="1"/>
          </p:cNvSpPr>
          <p:nvPr/>
        </p:nvSpPr>
        <p:spPr>
          <a:xfrm>
            <a:off x="6309359" y="5110730"/>
            <a:ext cx="5577840" cy="640080"/>
          </a:xfrm>
          <a:prstGeom prst="rect">
            <a:avLst/>
          </a:prstGeom>
          <a:solidFill>
            <a:srgbClr val="F6F8FA">
              <a:alpha val="94000"/>
            </a:srgbClr>
          </a:solidFill>
          <a:ln>
            <a:solidFill>
              <a:srgbClr val="F6F8FA">
                <a:alpha val="0"/>
              </a:srgbClr>
            </a:solidFill>
          </a:ln>
        </p:spPr>
        <p:txBody>
          <a:bodyPr wrap="square" lIns="254" tIns="254" rIns="254" bIns="254" anchor="ctr">
            <a:noAutofit/>
          </a:bodyPr>
          <a:lstStyle/>
          <a:p>
            <a:pPr marL="0" indent="0">
              <a:buNone/>
            </a:pPr>
            <a:r>
              <a:rPr>
                <a:solidFill>
                  <a:srgbClr val="111827"/>
                </a:solidFill>
              </a:rPr>
              <a:t>Thinning / RQ constrains charge cost and working point; it is not used as a direct plateau-loss term in this closure.</a:t>
            </a:r>
            <a:endParaRPr/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D8562156-CA13-4A3C-AA15-FE759AFDC6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909" y="3362699"/>
            <a:ext cx="1960730" cy="147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002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4A10B94-7E8D-4E73-AA24-604E1DEF68ED}"/>
              </a:ext>
            </a:extLst>
          </p:cNvPr>
          <p:cNvSpPr>
            <a:spLocks noGrp="1"/>
          </p:cNvSpPr>
          <p:nvPr/>
        </p:nvSpPr>
        <p:spPr>
          <a:xfrm>
            <a:off x="411480" y="190500"/>
            <a:ext cx="11155680" cy="411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Realistic</a:t>
            </a:r>
            <a:r>
              <a:rPr lang="it-IT" sz="4000" b="1" dirty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 efficiency model</a:t>
            </a:r>
            <a:endParaRPr sz="4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C25A039-E165-41B0-8757-1040375A6D92}"/>
              </a:ext>
            </a:extLst>
          </p:cNvPr>
          <p:cNvSpPr>
            <a:spLocks noGrp="1"/>
          </p:cNvSpPr>
          <p:nvPr/>
        </p:nvSpPr>
        <p:spPr>
          <a:xfrm>
            <a:off x="411480" y="969264"/>
            <a:ext cx="11292840" cy="0"/>
          </a:xfrm>
          <a:prstGeom prst="line">
            <a:avLst/>
          </a:prstGeom>
          <a:noFill/>
          <a:ln w="12700">
            <a:solidFill>
              <a:srgbClr val="D7DEE8"/>
            </a:solidFill>
            <a:prstDash val="solid"/>
          </a:ln>
        </p:spPr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50638277-670C-4349-8C6F-2B042D9200D0}"/>
              </a:ext>
            </a:extLst>
          </p:cNvPr>
          <p:cNvSpPr>
            <a:spLocks noGrp="1"/>
          </p:cNvSpPr>
          <p:nvPr/>
        </p:nvSpPr>
        <p:spPr>
          <a:xfrm>
            <a:off x="6720840" y="1143000"/>
            <a:ext cx="48920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600" b="1">
                <a:solidFill>
                  <a:srgbClr val="2B6CB0"/>
                </a:solidFill>
              </a:rPr>
              <a:t>1. Common ionization constraint</a:t>
            </a:r>
            <a:endParaRPr sz="160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0EC59242-0E5D-4431-A6DC-17EA50177CEC}"/>
              </a:ext>
            </a:extLst>
          </p:cNvPr>
          <p:cNvSpPr>
            <a:spLocks noGrp="1"/>
          </p:cNvSpPr>
          <p:nvPr/>
        </p:nvSpPr>
        <p:spPr>
          <a:xfrm>
            <a:off x="6943726" y="1417320"/>
            <a:ext cx="4669154" cy="975360"/>
          </a:xfrm>
          <a:prstGeom prst="rect">
            <a:avLst/>
          </a:prstGeom>
          <a:solidFill>
            <a:srgbClr val="E8F1FB">
              <a:alpha val="94000"/>
            </a:srgbClr>
          </a:solidFill>
          <a:ln>
            <a:solidFill>
              <a:srgbClr val="E8F1FB">
                <a:alpha val="0"/>
              </a:srgbClr>
            </a:solidFill>
          </a:ln>
        </p:spPr>
        <p:txBody>
          <a:bodyPr wrap="square" lIns="254" tIns="254" rIns="254" bIns="254" anchor="ctr">
            <a:noAutofit/>
          </a:bodyPr>
          <a:lstStyle/>
          <a:p>
            <a:pPr marL="0" indent="0">
              <a:buNone/>
            </a:pPr>
            <a:r>
              <a:rPr lang="it-IT" sz="1600" dirty="0" err="1">
                <a:solidFill>
                  <a:srgbClr val="111827"/>
                </a:solidFill>
              </a:rPr>
              <a:t>nclus</a:t>
            </a:r>
            <a:r>
              <a:rPr lang="it-IT" sz="1600" dirty="0">
                <a:solidFill>
                  <a:srgbClr val="111827"/>
                </a:solidFill>
              </a:rPr>
              <a:t> for TFE </a:t>
            </a:r>
            <a:r>
              <a:rPr lang="it-IT" sz="1600" dirty="0" err="1">
                <a:solidFill>
                  <a:srgbClr val="111827"/>
                </a:solidFill>
              </a:rPr>
              <a:t>is</a:t>
            </a:r>
            <a:r>
              <a:rPr lang="it-IT" sz="1600" dirty="0">
                <a:solidFill>
                  <a:srgbClr val="111827"/>
                </a:solidFill>
              </a:rPr>
              <a:t> </a:t>
            </a:r>
            <a:r>
              <a:rPr lang="it-IT" sz="1600" dirty="0" err="1">
                <a:solidFill>
                  <a:srgbClr val="111827"/>
                </a:solidFill>
              </a:rPr>
              <a:t>imposed</a:t>
            </a:r>
            <a:r>
              <a:rPr lang="it-IT" sz="1600" dirty="0">
                <a:solidFill>
                  <a:srgbClr val="111827"/>
                </a:solidFill>
              </a:rPr>
              <a:t> for the STD </a:t>
            </a:r>
            <a:r>
              <a:rPr lang="it-IT" sz="1600" dirty="0" err="1">
                <a:solidFill>
                  <a:srgbClr val="111827"/>
                </a:solidFill>
              </a:rPr>
              <a:t>mixture</a:t>
            </a:r>
            <a:r>
              <a:rPr lang="it-IT" sz="1600" dirty="0">
                <a:solidFill>
                  <a:srgbClr val="111827"/>
                </a:solidFill>
              </a:rPr>
              <a:t>, </a:t>
            </a:r>
            <a:r>
              <a:rPr lang="it-IT" sz="1600" dirty="0" err="1">
                <a:solidFill>
                  <a:srgbClr val="111827"/>
                </a:solidFill>
              </a:rPr>
              <a:t>we</a:t>
            </a:r>
            <a:r>
              <a:rPr lang="it-IT" sz="1600" dirty="0">
                <a:solidFill>
                  <a:srgbClr val="111827"/>
                </a:solidFill>
              </a:rPr>
              <a:t> dont </a:t>
            </a:r>
            <a:r>
              <a:rPr lang="it-IT" sz="1600" dirty="0" err="1">
                <a:solidFill>
                  <a:srgbClr val="111827"/>
                </a:solidFill>
              </a:rPr>
              <a:t>have</a:t>
            </a:r>
            <a:r>
              <a:rPr lang="it-IT" sz="1600" dirty="0">
                <a:solidFill>
                  <a:srgbClr val="111827"/>
                </a:solidFill>
              </a:rPr>
              <a:t> a strong </a:t>
            </a:r>
            <a:r>
              <a:rPr lang="it-IT" sz="1600" dirty="0" err="1">
                <a:solidFill>
                  <a:srgbClr val="111827"/>
                </a:solidFill>
              </a:rPr>
              <a:t>constraint</a:t>
            </a:r>
            <a:r>
              <a:rPr lang="it-IT" sz="1600" dirty="0">
                <a:solidFill>
                  <a:srgbClr val="111827"/>
                </a:solidFill>
              </a:rPr>
              <a:t> for the CO2 </a:t>
            </a:r>
            <a:r>
              <a:rPr lang="it-IT" sz="1600" dirty="0" err="1">
                <a:solidFill>
                  <a:srgbClr val="111827"/>
                </a:solidFill>
              </a:rPr>
              <a:t>nclus</a:t>
            </a:r>
            <a:r>
              <a:rPr lang="it-IT" sz="1600" dirty="0">
                <a:solidFill>
                  <a:srgbClr val="111827"/>
                </a:solidFill>
              </a:rPr>
              <a:t>.</a:t>
            </a:r>
          </a:p>
          <a:p>
            <a:pPr marL="0" indent="0">
              <a:buNone/>
            </a:pPr>
            <a:r>
              <a:rPr sz="1600" dirty="0">
                <a:solidFill>
                  <a:srgbClr val="111827"/>
                </a:solidFill>
              </a:rPr>
              <a:t>he same CO₂/TFE primary-ionization ratio as the 2 mm case</a:t>
            </a:r>
            <a:r>
              <a:rPr lang="it-IT" sz="1600" dirty="0">
                <a:solidFill>
                  <a:srgbClr val="111827"/>
                </a:solidFill>
              </a:rPr>
              <a:t>. </a:t>
            </a:r>
            <a:endParaRPr sz="16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44DF26BD-2A3C-4979-BFA6-B1223733FCAD}"/>
              </a:ext>
            </a:extLst>
          </p:cNvPr>
          <p:cNvSpPr>
            <a:spLocks noGrp="1"/>
          </p:cNvSpPr>
          <p:nvPr/>
        </p:nvSpPr>
        <p:spPr>
          <a:xfrm>
            <a:off x="6720840" y="2392680"/>
            <a:ext cx="48920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600" b="1">
                <a:solidFill>
                  <a:srgbClr val="C05621"/>
                </a:solidFill>
              </a:rPr>
              <a:t>2. Mortality fills most of the gap</a:t>
            </a:r>
            <a:endParaRPr sz="16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B840F237-CDF6-4015-8D59-45C03FBFF4C5}"/>
              </a:ext>
            </a:extLst>
          </p:cNvPr>
          <p:cNvSpPr>
            <a:spLocks noGrp="1"/>
          </p:cNvSpPr>
          <p:nvPr/>
        </p:nvSpPr>
        <p:spPr>
          <a:xfrm>
            <a:off x="6943726" y="2667000"/>
            <a:ext cx="4669154" cy="731520"/>
          </a:xfrm>
          <a:prstGeom prst="rect">
            <a:avLst/>
          </a:prstGeom>
          <a:solidFill>
            <a:srgbClr val="FFF3E8">
              <a:alpha val="94000"/>
            </a:srgbClr>
          </a:solidFill>
          <a:ln>
            <a:solidFill>
              <a:srgbClr val="FFF3E8">
                <a:alpha val="0"/>
              </a:srgbClr>
            </a:solidFill>
          </a:ln>
        </p:spPr>
        <p:txBody>
          <a:bodyPr wrap="square" lIns="254" tIns="254" rIns="254" bIns="254" anchor="ctr">
            <a:noAutofit/>
          </a:bodyPr>
          <a:lstStyle/>
          <a:p>
            <a:pPr marL="0" indent="0">
              <a:buNone/>
            </a:pPr>
            <a:r>
              <a:rPr sz="1600" dirty="0">
                <a:solidFill>
                  <a:srgbClr val="111827"/>
                </a:solidFill>
              </a:rPr>
              <a:t>Relative to the STD point, the HFO/SF₆ mixtures have much larger cluster extinction: </a:t>
            </a:r>
            <a:r>
              <a:rPr sz="1600" dirty="0" err="1">
                <a:solidFill>
                  <a:srgbClr val="111827"/>
                </a:solidFill>
              </a:rPr>
              <a:t>Mcl</a:t>
            </a:r>
            <a:r>
              <a:rPr sz="1600" dirty="0">
                <a:solidFill>
                  <a:srgbClr val="111827"/>
                </a:solidFill>
              </a:rPr>
              <a:t> rises from about 1.7% to roughly 8.5–12%.</a:t>
            </a:r>
            <a:endParaRPr sz="16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E2762387-705C-443A-BDF7-713977F32474}"/>
              </a:ext>
            </a:extLst>
          </p:cNvPr>
          <p:cNvSpPr>
            <a:spLocks noGrp="1"/>
          </p:cNvSpPr>
          <p:nvPr/>
        </p:nvSpPr>
        <p:spPr>
          <a:xfrm>
            <a:off x="6720840" y="3718560"/>
            <a:ext cx="4892040" cy="228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600" b="1">
                <a:solidFill>
                  <a:srgbClr val="2F855A"/>
                </a:solidFill>
              </a:rPr>
              <a:t>3. Logistic term is residual</a:t>
            </a:r>
            <a:endParaRPr sz="160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64AEA118-E9B5-4EFF-8FD2-2CD0BECFD3C3}"/>
              </a:ext>
            </a:extLst>
          </p:cNvPr>
          <p:cNvSpPr>
            <a:spLocks noGrp="1"/>
          </p:cNvSpPr>
          <p:nvPr/>
        </p:nvSpPr>
        <p:spPr>
          <a:xfrm>
            <a:off x="6943726" y="3992880"/>
            <a:ext cx="4669154" cy="594360"/>
          </a:xfrm>
          <a:prstGeom prst="rect">
            <a:avLst/>
          </a:prstGeom>
          <a:solidFill>
            <a:srgbClr val="EAF7EF">
              <a:alpha val="94000"/>
            </a:srgbClr>
          </a:solidFill>
          <a:ln>
            <a:solidFill>
              <a:srgbClr val="EAF7EF">
                <a:alpha val="0"/>
              </a:srgbClr>
            </a:solidFill>
          </a:ln>
        </p:spPr>
        <p:txBody>
          <a:bodyPr wrap="square" lIns="254" tIns="254" rIns="254" bIns="254" anchor="ctr">
            <a:normAutofit fontScale="92500" lnSpcReduction="20000"/>
          </a:bodyPr>
          <a:lstStyle/>
          <a:p>
            <a:pPr marL="0" indent="0">
              <a:buNone/>
            </a:pPr>
            <a:r>
              <a:rPr sz="1600" dirty="0">
                <a:solidFill>
                  <a:srgbClr val="111827"/>
                </a:solidFill>
              </a:rPr>
              <a:t>After mortality is applied to </a:t>
            </a:r>
            <a:r>
              <a:rPr sz="1600" dirty="0" err="1">
                <a:solidFill>
                  <a:srgbClr val="111827"/>
                </a:solidFill>
              </a:rPr>
              <a:t>nclus</a:t>
            </a:r>
            <a:r>
              <a:rPr sz="1600" dirty="0">
                <a:solidFill>
                  <a:srgbClr val="111827"/>
                </a:solidFill>
              </a:rPr>
              <a:t>, the calibrated logistic response only absorbs the remaining effective-response evolution.</a:t>
            </a:r>
            <a:endParaRPr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9">
                <a:extLst>
                  <a:ext uri="{FF2B5EF4-FFF2-40B4-BE49-F238E27FC236}">
                    <a16:creationId xmlns:a16="http://schemas.microsoft.com/office/drawing/2014/main" id="{A612F6C7-A944-4FF1-A5D8-A9E581EC3097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720840" y="4733925"/>
                <a:ext cx="4892040" cy="1045083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7DEE8"/>
                </a:solidFill>
              </a:ln>
            </p:spPr>
            <p:txBody>
              <a:bodyPr wrap="square" lIns="1016" tIns="1016" rIns="1016" bIns="1016" anchor="ctr"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𝐺</m:t>
                      </m:r>
                      <m:d>
                        <m:dPr>
                          <m:ctrlPr>
                            <a:rPr lang="en-GB" sz="1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𝐾</m:t>
                      </m:r>
                      <m:r>
                        <m:rPr>
                          <m:sty m:val="p"/>
                        </m:rPr>
                        <a:rPr lang="en-US" sz="18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ln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​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18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exp</m:t>
                          </m:r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{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𝛼</m:t>
                          </m:r>
                          <m:d>
                            <m:dPr>
                              <m:ctrlPr>
                                <a:rPr lang="en-GB" sz="1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sz="14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}</m:t>
                          </m:r>
                        </m:e>
                      </m:d>
                    </m:oMath>
                  </m:oMathPara>
                </a14:m>
                <a:endParaRPr lang="en-GB" sz="1250" dirty="0"/>
              </a:p>
              <a:p>
                <a:pPr marL="0" indent="0" algn="ctr">
                  <a:buNone/>
                </a:pPr>
                <a:endParaRPr lang="en-GB" sz="125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full</m:t>
                          </m:r>
                        </m:sub>
                      </m:sSub>
                      <m:d>
                        <m:dPr>
                          <m:ctrlPr>
                            <a:rPr lang="en-GB" sz="1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1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𝑀</m:t>
                          </m:r>
                        </m:sub>
                      </m:sSub>
                      <m:d>
                        <m:dPr>
                          <m:ctrlPr>
                            <a:rPr lang="en-GB" sz="1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sz="1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TFE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1−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</m:d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1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C</m:t>
                              </m:r>
                              <m:sSub>
                                <m:sSubPr>
                                  <m:ctrlPr>
                                    <a:rPr lang="en-GB" sz="14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O</m:t>
                                  </m:r>
                                </m:e>
                                <m:sub>
                                  <m:r>
                                    <a:rPr lang="en-US" sz="1800">
                                      <a:effectLst/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𝑓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 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GB" sz="1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sz="1250" dirty="0"/>
              </a:p>
              <a:p>
                <a:pPr marL="0" indent="0" algn="ctr">
                  <a:buNone/>
                </a:pPr>
                <a:endParaRPr lang="en-GB" sz="1250" dirty="0"/>
              </a:p>
            </p:txBody>
          </p:sp>
        </mc:Choice>
        <mc:Fallback xmlns="">
          <p:sp>
            <p:nvSpPr>
              <p:cNvPr id="12" name="Text 9">
                <a:extLst>
                  <a:ext uri="{FF2B5EF4-FFF2-40B4-BE49-F238E27FC236}">
                    <a16:creationId xmlns:a16="http://schemas.microsoft.com/office/drawing/2014/main" id="{A612F6C7-A944-4FF1-A5D8-A9E581EC30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840" y="4733925"/>
                <a:ext cx="4892040" cy="10450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solidFill>
                  <a:srgbClr val="D7DEE8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10">
            <a:extLst>
              <a:ext uri="{FF2B5EF4-FFF2-40B4-BE49-F238E27FC236}">
                <a16:creationId xmlns:a16="http://schemas.microsoft.com/office/drawing/2014/main" id="{973CE3B1-DBDD-4DCA-812D-0DA6B262B728}"/>
              </a:ext>
            </a:extLst>
          </p:cNvPr>
          <p:cNvSpPr>
            <a:spLocks noGrp="1"/>
          </p:cNvSpPr>
          <p:nvPr/>
        </p:nvSpPr>
        <p:spPr>
          <a:xfrm>
            <a:off x="640080" y="5715000"/>
            <a:ext cx="10972800" cy="40233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it-IT" sz="1450" b="1" dirty="0">
                <a:solidFill>
                  <a:srgbClr val="111827"/>
                </a:solidFill>
              </a:rPr>
              <a:t>The cluster </a:t>
            </a:r>
            <a:r>
              <a:rPr lang="it-IT" sz="1450" b="1" dirty="0" err="1">
                <a:solidFill>
                  <a:srgbClr val="111827"/>
                </a:solidFill>
              </a:rPr>
              <a:t>mortality</a:t>
            </a:r>
            <a:r>
              <a:rPr lang="it-IT" sz="1450" b="1" dirty="0">
                <a:solidFill>
                  <a:srgbClr val="111827"/>
                </a:solidFill>
              </a:rPr>
              <a:t> plays an </a:t>
            </a:r>
            <a:r>
              <a:rPr lang="it-IT" sz="1450" b="1" dirty="0" err="1">
                <a:solidFill>
                  <a:srgbClr val="111827"/>
                </a:solidFill>
              </a:rPr>
              <a:t>important</a:t>
            </a:r>
            <a:r>
              <a:rPr lang="it-IT" sz="1450" b="1" dirty="0">
                <a:solidFill>
                  <a:srgbClr val="111827"/>
                </a:solidFill>
              </a:rPr>
              <a:t> </a:t>
            </a:r>
            <a:r>
              <a:rPr lang="it-IT" sz="1450" b="1" dirty="0" err="1">
                <a:solidFill>
                  <a:srgbClr val="111827"/>
                </a:solidFill>
              </a:rPr>
              <a:t>role</a:t>
            </a:r>
            <a:r>
              <a:rPr lang="it-IT" sz="1450" b="1" dirty="0">
                <a:solidFill>
                  <a:srgbClr val="111827"/>
                </a:solidFill>
              </a:rPr>
              <a:t>, </a:t>
            </a:r>
            <a:r>
              <a:rPr lang="it-IT" sz="1450" b="1" dirty="0" err="1">
                <a:solidFill>
                  <a:srgbClr val="111827"/>
                </a:solidFill>
              </a:rPr>
              <a:t>especially</a:t>
            </a:r>
            <a:r>
              <a:rPr lang="it-IT" sz="1450" b="1" dirty="0">
                <a:solidFill>
                  <a:srgbClr val="111827"/>
                </a:solidFill>
              </a:rPr>
              <a:t> for the 1mm gas gap and for </a:t>
            </a:r>
            <a:r>
              <a:rPr lang="it-IT" sz="1450" b="1" dirty="0" err="1">
                <a:solidFill>
                  <a:srgbClr val="111827"/>
                </a:solidFill>
              </a:rPr>
              <a:t>very</a:t>
            </a:r>
            <a:r>
              <a:rPr lang="it-IT" sz="1450" b="1" dirty="0">
                <a:solidFill>
                  <a:srgbClr val="111827"/>
                </a:solidFill>
              </a:rPr>
              <a:t> </a:t>
            </a:r>
            <a:r>
              <a:rPr lang="it-IT" sz="1450" b="1" dirty="0" err="1">
                <a:solidFill>
                  <a:srgbClr val="111827"/>
                </a:solidFill>
              </a:rPr>
              <a:t>electronegative</a:t>
            </a:r>
            <a:r>
              <a:rPr lang="it-IT" sz="1450" b="1" dirty="0">
                <a:solidFill>
                  <a:srgbClr val="111827"/>
                </a:solidFill>
              </a:rPr>
              <a:t> </a:t>
            </a:r>
            <a:r>
              <a:rPr lang="it-IT" sz="1450" b="1" dirty="0" err="1">
                <a:solidFill>
                  <a:srgbClr val="111827"/>
                </a:solidFill>
              </a:rPr>
              <a:t>gases</a:t>
            </a:r>
            <a:r>
              <a:rPr lang="it-IT" sz="1450" b="1" dirty="0">
                <a:solidFill>
                  <a:srgbClr val="111827"/>
                </a:solidFill>
              </a:rPr>
              <a:t> </a:t>
            </a:r>
            <a:r>
              <a:rPr lang="it-IT" sz="1450" b="1" dirty="0" err="1">
                <a:solidFill>
                  <a:srgbClr val="111827"/>
                </a:solidFill>
              </a:rPr>
              <a:t>such</a:t>
            </a:r>
            <a:r>
              <a:rPr lang="it-IT" sz="1450" b="1" dirty="0">
                <a:solidFill>
                  <a:srgbClr val="111827"/>
                </a:solidFill>
              </a:rPr>
              <a:t> </a:t>
            </a:r>
            <a:r>
              <a:rPr lang="it-IT" sz="1450" b="1" dirty="0" err="1">
                <a:solidFill>
                  <a:srgbClr val="111827"/>
                </a:solidFill>
              </a:rPr>
              <a:t>as</a:t>
            </a:r>
            <a:r>
              <a:rPr lang="it-IT" sz="1450" b="1" dirty="0">
                <a:solidFill>
                  <a:srgbClr val="111827"/>
                </a:solidFill>
              </a:rPr>
              <a:t> HFO</a:t>
            </a:r>
            <a:endParaRPr sz="145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621FDBE2-F6A0-4F32-9B6C-997355378D92}"/>
              </a:ext>
            </a:extLst>
          </p:cNvPr>
          <p:cNvSpPr>
            <a:spLocks noGrp="1"/>
          </p:cNvSpPr>
          <p:nvPr/>
        </p:nvSpPr>
        <p:spPr>
          <a:xfrm>
            <a:off x="438912" y="6510528"/>
            <a:ext cx="1124712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880">
                <a:solidFill>
                  <a:srgbClr val="5C6470"/>
                </a:solidFill>
              </a:rPr>
              <a:t>No error bars shown for 1 mm points, as requested. Logistic fit is regularized to avoid an artificial elbow.</a:t>
            </a:r>
            <a:endParaRPr sz="880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4B660030-488D-462C-BBF1-7DC92531A1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2"/>
          <a:stretch/>
        </p:blipFill>
        <p:spPr>
          <a:xfrm>
            <a:off x="-2935" y="1143000"/>
            <a:ext cx="6723775" cy="403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32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41631C-BBB6-4D30-9715-E680B752D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228600"/>
            <a:ext cx="11163300" cy="609600"/>
          </a:xfrm>
        </p:spPr>
        <p:txBody>
          <a:bodyPr wrap="none" lIns="0" tIns="0" rIns="0" bIns="0" anchor="ctr">
            <a:noAutofit/>
          </a:bodyPr>
          <a:lstStyle/>
          <a:p>
            <a:pPr>
              <a:defRPr sz="285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2850">
                <a:solidFill>
                  <a:srgbClr val="1F2937"/>
                </a:solidFill>
                <a:latin typeface="Arial"/>
                <a:ea typeface="Arial"/>
                <a:cs typeface="Arial"/>
              </a:rPr>
              <a:t>Front-end electronics sensitivity test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2E0BF15-2F14-48D5-A88B-AFF3EB5D5980}"/>
              </a:ext>
            </a:extLst>
          </p:cNvPr>
          <p:cNvSpPr>
            <a:spLocks noGrp="1"/>
          </p:cNvSpPr>
          <p:nvPr/>
        </p:nvSpPr>
        <p:spPr>
          <a:xfrm>
            <a:off x="514350" y="6305550"/>
            <a:ext cx="6667500" cy="36576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>
              <a:defRPr sz="975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C6574"/>
                </a:solidFill>
                <a:latin typeface="Arial"/>
                <a:ea typeface="Arial"/>
                <a:cs typeface="Arial"/>
                <a:hlinkClick r:id="rId3"/>
              </a:rPr>
              <a:t>[*] INSPIRE-HEP 2955768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433F81F-F18C-4F97-8B0E-4D75F30C5CD2}"/>
              </a:ext>
            </a:extLst>
          </p:cNvPr>
          <p:cNvSpPr>
            <a:spLocks noGrp="1"/>
          </p:cNvSpPr>
          <p:nvPr/>
        </p:nvSpPr>
        <p:spPr>
          <a:xfrm>
            <a:off x="514350" y="5048250"/>
            <a:ext cx="11163300" cy="1188720"/>
          </a:xfrm>
          <a:prstGeom prst="rect">
            <a:avLst/>
          </a:prstGeom>
          <a:solidFill>
            <a:srgbClr val="F5F6F8"/>
          </a:solidFill>
          <a:ln w="9525">
            <a:solidFill>
              <a:srgbClr val="D7DBE0"/>
            </a:solidFill>
            <a:prstDash val="solid"/>
          </a:ln>
        </p:spPr>
        <p:txBody>
          <a:bodyPr wrap="square" lIns="209550" tIns="123825" rIns="171450" bIns="95250" anchor="ctr">
            <a:noAutofit/>
          </a:bodyPr>
          <a:lstStyle/>
          <a:p>
            <a:pPr>
              <a:spcBef>
                <a:spcPts val="0"/>
              </a:spcBef>
              <a:spcAft>
                <a:spcPts val="500"/>
              </a:spcAft>
              <a:defRPr sz="150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300" b="1">
                <a:solidFill>
                  <a:srgbClr val="E11D2E"/>
                </a:solidFill>
                <a:latin typeface="Arial"/>
                <a:ea typeface="Arial"/>
                <a:cs typeface="Arial"/>
              </a:rPr>
              <a:t>OBJECTIVE  </a:t>
            </a:r>
            <a:r>
              <a:rPr sz="1900" b="1">
                <a:solidFill>
                  <a:srgbClr val="1F2937"/>
                </a:solidFill>
                <a:latin typeface="Arial"/>
                <a:ea typeface="Arial"/>
                <a:cs typeface="Arial"/>
              </a:rPr>
              <a:t>Compare the two amplifiers event by event on the same avalanche signal.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50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Both electronics record each avalanche simultaneously.</a:t>
            </a:r>
          </a:p>
        </p:txBody>
      </p:sp>
      <p:sp>
        <p:nvSpPr>
          <p:cNvPr id="8" name="Test configuration summary">
            <a:extLst>
              <a:ext uri="{FF2B5EF4-FFF2-40B4-BE49-F238E27FC236}">
                <a16:creationId xmlns:a16="http://schemas.microsoft.com/office/drawing/2014/main" id="{BBD99910-F8B4-4276-840F-8CD948827C1B}"/>
              </a:ext>
            </a:extLst>
          </p:cNvPr>
          <p:cNvSpPr>
            <a:spLocks noGrp="1"/>
          </p:cNvSpPr>
          <p:nvPr/>
        </p:nvSpPr>
        <p:spPr>
          <a:xfrm>
            <a:off x="514350" y="1028700"/>
            <a:ext cx="5143500" cy="3790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38100" rIns="171450" bIns="38100" anchor="t">
            <a:no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  <a:defRPr sz="150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b="1" dirty="0">
                <a:solidFill>
                  <a:srgbClr val="5C6574"/>
                </a:solidFill>
                <a:latin typeface="Arial"/>
                <a:ea typeface="Arial"/>
                <a:cs typeface="Arial"/>
              </a:rPr>
              <a:t>TEST CONFIGURATION</a:t>
            </a:r>
          </a:p>
          <a:p>
            <a:pPr marL="254000" indent="-127000">
              <a:spcBef>
                <a:spcPts val="0"/>
              </a:spcBef>
              <a:spcAft>
                <a:spcPts val="800"/>
              </a:spcAft>
              <a:buChar char="•"/>
              <a:defRPr sz="150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Chamber: </a:t>
            </a:r>
            <a:r>
              <a:rPr sz="1600" b="0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ATLAS-like layout [*]</a:t>
            </a:r>
          </a:p>
          <a:p>
            <a:pPr marL="254000" indent="-127000">
              <a:spcBef>
                <a:spcPts val="0"/>
              </a:spcBef>
              <a:spcAft>
                <a:spcPts val="800"/>
              </a:spcAft>
              <a:buChar char="•"/>
              <a:defRPr sz="150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Geometry: </a:t>
            </a:r>
            <a:r>
              <a:rPr sz="1600" b="0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2 mm gas-gap doublet with one test chamber and one monitoring chamber</a:t>
            </a:r>
          </a:p>
          <a:p>
            <a:pPr marL="254000" indent="-127000">
              <a:spcBef>
                <a:spcPts val="0"/>
              </a:spcBef>
              <a:spcAft>
                <a:spcPts val="800"/>
              </a:spcAft>
              <a:buChar char="•"/>
              <a:defRPr sz="150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Test readout: </a:t>
            </a:r>
            <a:r>
              <a:rPr sz="1600" b="0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vertical strips equipped with ATLAS electronics</a:t>
            </a:r>
          </a:p>
          <a:p>
            <a:pPr marL="254000" indent="-127000">
              <a:spcBef>
                <a:spcPts val="0"/>
              </a:spcBef>
              <a:spcAft>
                <a:spcPts val="0"/>
              </a:spcAft>
              <a:buChar char="•"/>
              <a:defRPr sz="150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Reference readout: </a:t>
            </a:r>
            <a:r>
              <a:rPr sz="1600" b="0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horizontal strips equipped with a high-sensitivity analog preamplifier, the baseline for the Phase-1 and Phase-2 upgrades</a:t>
            </a:r>
          </a:p>
        </p:txBody>
      </p:sp>
      <p:sp>
        <p:nvSpPr>
          <p:cNvPr id="9" name="Exposure and mixture summary">
            <a:extLst>
              <a:ext uri="{FF2B5EF4-FFF2-40B4-BE49-F238E27FC236}">
                <a16:creationId xmlns:a16="http://schemas.microsoft.com/office/drawing/2014/main" id="{6133CC73-B59C-411E-8806-F6C754C399CE}"/>
              </a:ext>
            </a:extLst>
          </p:cNvPr>
          <p:cNvSpPr>
            <a:spLocks noGrp="1"/>
          </p:cNvSpPr>
          <p:nvPr/>
        </p:nvSpPr>
        <p:spPr>
          <a:xfrm>
            <a:off x="5962650" y="1028700"/>
            <a:ext cx="5715000" cy="3790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38100" rIns="0" bIns="38100" anchor="t">
            <a:no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  <a:defRPr sz="150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b="1" dirty="0">
                <a:solidFill>
                  <a:srgbClr val="5C6574"/>
                </a:solidFill>
                <a:latin typeface="Arial"/>
                <a:ea typeface="Arial"/>
                <a:cs typeface="Arial"/>
              </a:rPr>
              <a:t>GIF++ EXPOSURE AND MEASUREMENTS</a:t>
            </a:r>
          </a:p>
          <a:p>
            <a:pPr marL="254000" indent="-127000">
              <a:spcBef>
                <a:spcPts val="0"/>
              </a:spcBef>
              <a:spcAft>
                <a:spcPts val="600"/>
              </a:spcAft>
              <a:buChar char="•"/>
              <a:defRPr sz="150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Beam and source exposure</a:t>
            </a:r>
          </a:p>
          <a:p>
            <a:pPr marL="254000" indent="-127000">
              <a:spcBef>
                <a:spcPts val="0"/>
              </a:spcBef>
              <a:spcAft>
                <a:spcPts val="600"/>
              </a:spcAft>
              <a:buChar char="•"/>
              <a:defRPr sz="150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Efficiency under irradiation</a:t>
            </a:r>
          </a:p>
          <a:p>
            <a:pPr marL="254000" indent="-127000">
              <a:spcBef>
                <a:spcPts val="0"/>
              </a:spcBef>
              <a:spcAft>
                <a:spcPts val="1100"/>
              </a:spcAft>
              <a:buChar char="•"/>
              <a:defRPr sz="150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V–A curve</a:t>
            </a:r>
          </a:p>
          <a:p>
            <a:pPr>
              <a:spcBef>
                <a:spcPts val="0"/>
              </a:spcBef>
              <a:spcAft>
                <a:spcPts val="700"/>
              </a:spcAft>
              <a:defRPr sz="150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b="1" dirty="0">
                <a:solidFill>
                  <a:srgbClr val="5C6574"/>
                </a:solidFill>
                <a:latin typeface="Arial"/>
                <a:ea typeface="Arial"/>
                <a:cs typeface="Arial"/>
              </a:rPr>
              <a:t>EXAMPLE GAS MIXTURE</a:t>
            </a:r>
          </a:p>
          <a:p>
            <a:pPr>
              <a:spcBef>
                <a:spcPts val="0"/>
              </a:spcBef>
              <a:spcAft>
                <a:spcPts val="900"/>
              </a:spcAft>
              <a:defRPr sz="150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0% R134a     88% CO₂     10% </a:t>
            </a:r>
            <a:r>
              <a:rPr sz="1600" b="0" dirty="0" err="1">
                <a:solidFill>
                  <a:srgbClr val="1F2937"/>
                </a:solidFill>
                <a:latin typeface="Arial"/>
                <a:ea typeface="Arial"/>
                <a:cs typeface="Arial"/>
              </a:rPr>
              <a:t>i</a:t>
            </a:r>
            <a:r>
              <a:rPr sz="1600" b="0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-C₄H₁₀     2% R1233zd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50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E11D2E"/>
                </a:solidFill>
                <a:latin typeface="Arial"/>
                <a:ea typeface="Arial"/>
                <a:cs typeface="Arial"/>
              </a:rPr>
              <a:t>Flammable and freon-free. </a:t>
            </a:r>
            <a:r>
              <a:rPr sz="1600" b="0" dirty="0">
                <a:solidFill>
                  <a:srgbClr val="E11D2E"/>
                </a:solidFill>
                <a:latin typeface="Arial"/>
                <a:ea typeface="Arial"/>
                <a:cs typeface="Arial"/>
              </a:rPr>
              <a:t>Example only, not</a:t>
            </a:r>
            <a:r>
              <a:rPr lang="it-IT" sz="1600" b="0" dirty="0">
                <a:solidFill>
                  <a:srgbClr val="E11D2E"/>
                </a:solidFill>
                <a:latin typeface="Arial"/>
                <a:ea typeface="Arial"/>
                <a:cs typeface="Arial"/>
              </a:rPr>
              <a:t> (</a:t>
            </a:r>
            <a:r>
              <a:rPr lang="it-IT" sz="1600" b="0" dirty="0" err="1">
                <a:solidFill>
                  <a:srgbClr val="E11D2E"/>
                </a:solidFill>
                <a:latin typeface="Arial"/>
                <a:ea typeface="Arial"/>
                <a:cs typeface="Arial"/>
              </a:rPr>
              <a:t>yet</a:t>
            </a:r>
            <a:r>
              <a:rPr lang="it-IT" sz="1600" b="0" dirty="0">
                <a:solidFill>
                  <a:srgbClr val="E11D2E"/>
                </a:solidFill>
                <a:latin typeface="Arial"/>
                <a:ea typeface="Arial"/>
                <a:cs typeface="Arial"/>
              </a:rPr>
              <a:t>)</a:t>
            </a:r>
            <a:r>
              <a:rPr sz="1600" b="0" dirty="0">
                <a:solidFill>
                  <a:srgbClr val="E11D2E"/>
                </a:solidFill>
                <a:latin typeface="Arial"/>
                <a:ea typeface="Arial"/>
                <a:cs typeface="Arial"/>
              </a:rPr>
              <a:t> an official proposal.</a:t>
            </a:r>
          </a:p>
        </p:txBody>
      </p:sp>
      <p:sp>
        <p:nvSpPr>
          <p:cNvPr id="10" name="Objective accent">
            <a:extLst>
              <a:ext uri="{FF2B5EF4-FFF2-40B4-BE49-F238E27FC236}">
                <a16:creationId xmlns:a16="http://schemas.microsoft.com/office/drawing/2014/main" id="{99DBC205-A399-466C-BCA0-18FC50D4DF9B}"/>
              </a:ext>
            </a:extLst>
          </p:cNvPr>
          <p:cNvSpPr>
            <a:spLocks noGrp="1"/>
          </p:cNvSpPr>
          <p:nvPr/>
        </p:nvSpPr>
        <p:spPr>
          <a:xfrm>
            <a:off x="514350" y="5048250"/>
            <a:ext cx="66675" cy="990600"/>
          </a:xfrm>
          <a:prstGeom prst="rect">
            <a:avLst/>
          </a:prstGeom>
          <a:solidFill>
            <a:srgbClr val="E11D2E"/>
          </a:solidFill>
          <a:ln w="0">
            <a:noFill/>
          </a:ln>
        </p:spPr>
      </p:sp>
    </p:spTree>
    <p:extLst>
      <p:ext uri="{BB962C8B-B14F-4D97-AF65-F5344CB8AC3E}">
        <p14:creationId xmlns:p14="http://schemas.microsoft.com/office/powerpoint/2010/main" val="3345065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91BF20EA-72AD-4E59-AE34-88D50ED43AD9}"/>
              </a:ext>
            </a:extLst>
          </p:cNvPr>
          <p:cNvSpPr/>
          <p:nvPr/>
        </p:nvSpPr>
        <p:spPr>
          <a:xfrm>
            <a:off x="2876550" y="1339391"/>
            <a:ext cx="1400175" cy="3470734"/>
          </a:xfrm>
          <a:prstGeom prst="rect">
            <a:avLst/>
          </a:prstGeom>
          <a:solidFill>
            <a:schemeClr val="accent1">
              <a:alpha val="1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8AE0246-A521-4DB6-AF27-B1DC8FC3D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280" y="26930"/>
            <a:ext cx="10515600" cy="1023439"/>
          </a:xfrm>
        </p:spPr>
        <p:txBody>
          <a:bodyPr/>
          <a:lstStyle/>
          <a:p>
            <a:r>
              <a:rPr lang="en-US" dirty="0"/>
              <a:t>Voltage separation new vs. standard FE</a:t>
            </a:r>
          </a:p>
        </p:txBody>
      </p:sp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F3A32ADB-297A-4030-9A9A-3F15F09EA1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10"/>
          <a:stretch/>
        </p:blipFill>
        <p:spPr>
          <a:xfrm>
            <a:off x="7283450" y="1690688"/>
            <a:ext cx="4070350" cy="3268433"/>
          </a:xfrm>
        </p:spPr>
      </p:pic>
      <p:graphicFrame>
        <p:nvGraphicFramePr>
          <p:cNvPr id="8" name="Chart 4">
            <a:extLst>
              <a:ext uri="{FF2B5EF4-FFF2-40B4-BE49-F238E27FC236}">
                <a16:creationId xmlns:a16="http://schemas.microsoft.com/office/drawing/2014/main" id="{79D8B08A-3FAA-42DD-B66B-01559286CF0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03046053"/>
              </p:ext>
            </p:extLst>
          </p:nvPr>
        </p:nvGraphicFramePr>
        <p:xfrm>
          <a:off x="177800" y="919102"/>
          <a:ext cx="672465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EEAB0FE7-210D-4542-A34E-3392F07ECCF8}"/>
              </a:ext>
            </a:extLst>
          </p:cNvPr>
          <p:cNvSpPr txBox="1"/>
          <p:nvPr/>
        </p:nvSpPr>
        <p:spPr>
          <a:xfrm>
            <a:off x="1084217" y="1339391"/>
            <a:ext cx="1287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Preliminary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17A5A35-04BE-4738-A5D5-9AFBE011C3EC}"/>
              </a:ext>
            </a:extLst>
          </p:cNvPr>
          <p:cNvSpPr/>
          <p:nvPr/>
        </p:nvSpPr>
        <p:spPr>
          <a:xfrm>
            <a:off x="10972800" y="2367077"/>
            <a:ext cx="660401" cy="2237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1853750-916F-48EB-8093-2A6497B7E026}"/>
              </a:ext>
            </a:extLst>
          </p:cNvPr>
          <p:cNvSpPr txBox="1"/>
          <p:nvPr/>
        </p:nvSpPr>
        <p:spPr>
          <a:xfrm>
            <a:off x="818422" y="5317708"/>
            <a:ext cx="10667457" cy="132343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We observe that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this freon free mixture, is unsuitable for a standard ATLAS chamber working at Efficiency &gt; 90%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sensitivity of the new electronics allows to catch very small signals lowering by more of 600V the working point </a:t>
            </a:r>
            <a:r>
              <a:rPr lang="en-US" sz="2000" dirty="0">
                <a:sym typeface="Wingdings" panose="05000000000000000000" pitchFamily="2" charset="2"/>
              </a:rPr>
              <a:t> the mixture becomes fully workable in saturated avalanche regime</a:t>
            </a:r>
            <a:endParaRPr lang="en-US" sz="200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6DF41E5-17FC-48B8-A6C8-1686FC349272}"/>
              </a:ext>
            </a:extLst>
          </p:cNvPr>
          <p:cNvSpPr txBox="1"/>
          <p:nvPr/>
        </p:nvSpPr>
        <p:spPr>
          <a:xfrm>
            <a:off x="7993743" y="1400946"/>
            <a:ext cx="28672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i="0" dirty="0">
                <a:effectLst/>
                <a:latin typeface="Helvetica" panose="020B0604020202020204" pitchFamily="34" charset="0"/>
              </a:rPr>
              <a:t>DOI:10.5281/zenodo.22809853</a:t>
            </a:r>
            <a:endParaRPr lang="en-US" sz="1400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416C85B-A906-4D63-854A-4323E9EFF249}"/>
              </a:ext>
            </a:extLst>
          </p:cNvPr>
          <p:cNvSpPr/>
          <p:nvPr/>
        </p:nvSpPr>
        <p:spPr>
          <a:xfrm>
            <a:off x="8915400" y="1677944"/>
            <a:ext cx="2990850" cy="223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ccia bidirezionale orizzontale 4">
            <a:extLst>
              <a:ext uri="{FF2B5EF4-FFF2-40B4-BE49-F238E27FC236}">
                <a16:creationId xmlns:a16="http://schemas.microsoft.com/office/drawing/2014/main" id="{036F585E-D97C-477B-8502-74ACC876627B}"/>
              </a:ext>
            </a:extLst>
          </p:cNvPr>
          <p:cNvSpPr/>
          <p:nvPr/>
        </p:nvSpPr>
        <p:spPr>
          <a:xfrm>
            <a:off x="4135120" y="2186045"/>
            <a:ext cx="1400175" cy="29289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800 V</a:t>
            </a:r>
            <a:endParaRPr lang="en-US" dirty="0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45E6A73A-98CC-4253-A4BF-ADBA7264576F}"/>
              </a:ext>
            </a:extLst>
          </p:cNvPr>
          <p:cNvCxnSpPr/>
          <p:nvPr/>
        </p:nvCxnSpPr>
        <p:spPr>
          <a:xfrm>
            <a:off x="5516880" y="1524056"/>
            <a:ext cx="0" cy="1066744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304E200-2E15-4BB3-A166-91E807C46D32}"/>
              </a:ext>
            </a:extLst>
          </p:cNvPr>
          <p:cNvCxnSpPr>
            <a:cxnSpLocks/>
          </p:cNvCxnSpPr>
          <p:nvPr/>
        </p:nvCxnSpPr>
        <p:spPr>
          <a:xfrm>
            <a:off x="4135120" y="1412194"/>
            <a:ext cx="0" cy="2885486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A0440D19-A8D1-48E8-95B3-5DF1C7BB2A57}"/>
              </a:ext>
            </a:extLst>
          </p:cNvPr>
          <p:cNvCxnSpPr/>
          <p:nvPr/>
        </p:nvCxnSpPr>
        <p:spPr>
          <a:xfrm>
            <a:off x="5535295" y="1524056"/>
            <a:ext cx="0" cy="1066744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9AB1E0AF-2C17-43BE-9B14-D9DC55B071C2}"/>
              </a:ext>
            </a:extLst>
          </p:cNvPr>
          <p:cNvCxnSpPr>
            <a:cxnSpLocks/>
          </p:cNvCxnSpPr>
          <p:nvPr/>
        </p:nvCxnSpPr>
        <p:spPr>
          <a:xfrm>
            <a:off x="4153535" y="1412194"/>
            <a:ext cx="0" cy="2885486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164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489" y="64772"/>
            <a:ext cx="10515600" cy="997728"/>
          </a:xfrm>
        </p:spPr>
        <p:txBody>
          <a:bodyPr/>
          <a:lstStyle/>
          <a:p>
            <a:r>
              <a:rPr lang="en-US" noProof="0" dirty="0"/>
              <a:t>RPC design – time resolution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86937" y="1250066"/>
                <a:ext cx="4936822" cy="5271959"/>
              </a:xfrm>
            </p:spPr>
            <p:txBody>
              <a:bodyPr>
                <a:normAutofit/>
              </a:bodyPr>
              <a:lstStyle/>
              <a:p>
                <a:r>
                  <a:rPr lang="en-US" noProof="0" dirty="0"/>
                  <a:t>Time resolution Depends mainly on:</a:t>
                </a:r>
              </a:p>
              <a:p>
                <a:pPr lvl="1"/>
                <a:r>
                  <a:rPr lang="en-US" noProof="0" dirty="0"/>
                  <a:t>Gas gap thickness </a:t>
                </a:r>
                <a:r>
                  <a:rPr lang="en-US" noProof="0" dirty="0">
                    <a:sym typeface="Wingdings" panose="05000000000000000000" pitchFamily="2" charset="2"/>
                  </a:rPr>
                  <a:t> resolution scales regularly with gas gap thickness</a:t>
                </a:r>
                <a:endParaRPr lang="en-US" noProof="0" dirty="0"/>
              </a:p>
              <a:p>
                <a:pPr lvl="1"/>
                <a:r>
                  <a:rPr lang="en-US" noProof="0" dirty="0"/>
                  <a:t>Number of gas gaps (suppressing fluctuations as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 noProof="0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noProof="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 noProof="0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noProof="0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noProof="0" dirty="0"/>
                  <a:t>)</a:t>
                </a:r>
              </a:p>
              <a:p>
                <a:pPr lvl="1"/>
                <a:r>
                  <a:rPr lang="en-US" noProof="0" dirty="0"/>
                  <a:t>The gas drift velocity</a:t>
                </a:r>
              </a:p>
              <a:p>
                <a:r>
                  <a:rPr lang="en-US" dirty="0"/>
                  <a:t>Dependence on electronics</a:t>
                </a:r>
              </a:p>
              <a:p>
                <a:pPr lvl="1"/>
                <a:r>
                  <a:rPr lang="en-US" noProof="0" dirty="0"/>
                  <a:t>To make the electronic noise contribution  negligible for the time resolution it should be &lt;&lt; intrinsic signal fluctuations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86937" y="1250066"/>
                <a:ext cx="4936822" cy="5271959"/>
              </a:xfrm>
              <a:blipFill>
                <a:blip r:embed="rId5"/>
                <a:stretch>
                  <a:fillRect l="-2222" t="-1850" b="-2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2373994"/>
              </p:ext>
            </p:extLst>
          </p:nvPr>
        </p:nvGraphicFramePr>
        <p:xfrm>
          <a:off x="462613" y="2581463"/>
          <a:ext cx="6192830" cy="3940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4906470-077A-4DEE-95B8-2A004367D07F}"/>
              </a:ext>
            </a:extLst>
          </p:cNvPr>
          <p:cNvSpPr txBox="1">
            <a:spLocks/>
          </p:cNvSpPr>
          <p:nvPr/>
        </p:nvSpPr>
        <p:spPr>
          <a:xfrm>
            <a:off x="456607" y="1166981"/>
            <a:ext cx="6430330" cy="13100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Time resolution taken for single gas gap and scaled for the number of gas gaps</a:t>
            </a:r>
          </a:p>
          <a:p>
            <a:r>
              <a:rPr lang="en-US" dirty="0"/>
              <a:t>The yellow line il for total gas gap = 2 mm</a:t>
            </a:r>
          </a:p>
        </p:txBody>
      </p:sp>
    </p:spTree>
    <p:extLst>
      <p:ext uri="{BB962C8B-B14F-4D97-AF65-F5344CB8AC3E}">
        <p14:creationId xmlns:p14="http://schemas.microsoft.com/office/powerpoint/2010/main" val="3877271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fer to caption">
            <a:extLst>
              <a:ext uri="{FF2B5EF4-FFF2-40B4-BE49-F238E27FC236}">
                <a16:creationId xmlns:a16="http://schemas.microsoft.com/office/drawing/2014/main" id="{FFFE3896-BC04-436C-80B2-E891B0806F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2"/>
          <a:stretch/>
        </p:blipFill>
        <p:spPr bwMode="auto">
          <a:xfrm>
            <a:off x="5522976" y="1124811"/>
            <a:ext cx="6656725" cy="215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2920" y="164592"/>
            <a:ext cx="11155680" cy="566928"/>
          </a:xfrm>
        </p:spPr>
        <p:txBody>
          <a:bodyPr wrap="none" lIns="0" tIns="0" rIns="0" bIns="0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1F2937"/>
                </a:solidFill>
                <a:latin typeface="Arial"/>
              </a:rPr>
              <a:t>Detector design from performance targets</a:t>
            </a:r>
          </a:p>
        </p:txBody>
      </p:sp>
      <p:pic>
        <p:nvPicPr>
          <p:cNvPr id="18" name="object 7">
            <a:extLst>
              <a:ext uri="{FF2B5EF4-FFF2-40B4-BE49-F238E27FC236}">
                <a16:creationId xmlns:a16="http://schemas.microsoft.com/office/drawing/2014/main" id="{B9030E31-9A9F-4388-A008-73B7A2D110D3}"/>
              </a:ext>
            </a:extLst>
          </p:cNvPr>
          <p:cNvPicPr/>
          <p:nvPr/>
        </p:nvPicPr>
        <p:blipFill rotWithShape="1">
          <a:blip r:embed="rId3" cstate="print"/>
          <a:srcRect r="18498"/>
          <a:stretch/>
        </p:blipFill>
        <p:spPr>
          <a:xfrm>
            <a:off x="6167718" y="3429000"/>
            <a:ext cx="4826067" cy="2871216"/>
          </a:xfrm>
          <a:prstGeom prst="rect">
            <a:avLst/>
          </a:prstGeom>
        </p:spPr>
      </p:pic>
      <p:sp>
        <p:nvSpPr>
          <p:cNvPr id="1027" name="Rectangle 1026"/>
          <p:cNvSpPr/>
          <p:nvPr/>
        </p:nvSpPr>
        <p:spPr>
          <a:xfrm>
            <a:off x="502920" y="1019556"/>
            <a:ext cx="54864" cy="182880"/>
          </a:xfrm>
          <a:prstGeom prst="rect">
            <a:avLst/>
          </a:prstGeom>
          <a:solidFill>
            <a:srgbClr val="E11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8" name="TextBox 1027"/>
          <p:cNvSpPr txBox="1"/>
          <p:nvPr/>
        </p:nvSpPr>
        <p:spPr>
          <a:xfrm>
            <a:off x="630936" y="969264"/>
            <a:ext cx="4892040" cy="292608"/>
          </a:xfrm>
          <a:prstGeom prst="rect">
            <a:avLst/>
          </a:prstGeom>
          <a:noFill/>
        </p:spPr>
        <p:txBody>
          <a:bodyPr wrap="square" lIns="27432" tIns="0" rIns="27432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5C6574"/>
                </a:solidFill>
                <a:latin typeface="Arial"/>
              </a:rPr>
              <a:t>FIXED DESIGN TARGETS</a:t>
            </a:r>
          </a:p>
        </p:txBody>
      </p:sp>
      <p:sp>
        <p:nvSpPr>
          <p:cNvPr id="1029" name="Rounded Rectangle 1028"/>
          <p:cNvSpPr/>
          <p:nvPr/>
        </p:nvSpPr>
        <p:spPr>
          <a:xfrm>
            <a:off x="502920" y="1271016"/>
            <a:ext cx="4956048" cy="457200"/>
          </a:xfrm>
          <a:prstGeom prst="roundRect">
            <a:avLst/>
          </a:prstGeom>
          <a:solidFill>
            <a:srgbClr val="F5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0" name="Oval 1029"/>
          <p:cNvSpPr/>
          <p:nvPr/>
        </p:nvSpPr>
        <p:spPr>
          <a:xfrm>
            <a:off x="621792" y="1353312"/>
            <a:ext cx="283464" cy="283464"/>
          </a:xfrm>
          <a:prstGeom prst="ellipse">
            <a:avLst/>
          </a:prstGeom>
          <a:solidFill>
            <a:srgbClr val="E11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1" name="TextBox 1030"/>
          <p:cNvSpPr txBox="1"/>
          <p:nvPr/>
        </p:nvSpPr>
        <p:spPr>
          <a:xfrm>
            <a:off x="621792" y="1353312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32" name="TextBox 1031"/>
          <p:cNvSpPr txBox="1"/>
          <p:nvPr/>
        </p:nvSpPr>
        <p:spPr>
          <a:xfrm>
            <a:off x="1024128" y="1271016"/>
            <a:ext cx="3456432" cy="457200"/>
          </a:xfrm>
          <a:prstGeom prst="rect">
            <a:avLst/>
          </a:prstGeom>
          <a:noFill/>
        </p:spPr>
        <p:txBody>
          <a:bodyPr wrap="square" lIns="27432" tIns="0" rIns="27432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Target efficiency</a:t>
            </a:r>
          </a:p>
        </p:txBody>
      </p:sp>
      <p:sp>
        <p:nvSpPr>
          <p:cNvPr id="1033" name="TextBox 1032"/>
          <p:cNvSpPr txBox="1"/>
          <p:nvPr/>
        </p:nvSpPr>
        <p:spPr>
          <a:xfrm>
            <a:off x="4507992" y="1271016"/>
            <a:ext cx="804672" cy="457200"/>
          </a:xfrm>
          <a:prstGeom prst="rect">
            <a:avLst/>
          </a:prstGeom>
          <a:noFill/>
        </p:spPr>
        <p:txBody>
          <a:bodyPr wrap="square" lIns="27432" tIns="0" rIns="27432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E11D27"/>
                </a:solidFill>
                <a:latin typeface="Arial"/>
              </a:rPr>
              <a:t>99%</a:t>
            </a:r>
          </a:p>
        </p:txBody>
      </p:sp>
      <p:sp>
        <p:nvSpPr>
          <p:cNvPr id="1034" name="Rounded Rectangle 1033"/>
          <p:cNvSpPr/>
          <p:nvPr/>
        </p:nvSpPr>
        <p:spPr>
          <a:xfrm>
            <a:off x="502920" y="1819656"/>
            <a:ext cx="4956048" cy="457200"/>
          </a:xfrm>
          <a:prstGeom prst="roundRect">
            <a:avLst/>
          </a:prstGeom>
          <a:solidFill>
            <a:srgbClr val="F5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5" name="Oval 1034"/>
          <p:cNvSpPr/>
          <p:nvPr/>
        </p:nvSpPr>
        <p:spPr>
          <a:xfrm>
            <a:off x="621792" y="1901952"/>
            <a:ext cx="283464" cy="283464"/>
          </a:xfrm>
          <a:prstGeom prst="ellipse">
            <a:avLst/>
          </a:prstGeom>
          <a:solidFill>
            <a:srgbClr val="E11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6" name="TextBox 1035"/>
          <p:cNvSpPr txBox="1"/>
          <p:nvPr/>
        </p:nvSpPr>
        <p:spPr>
          <a:xfrm>
            <a:off x="621792" y="1901952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37" name="TextBox 1036"/>
          <p:cNvSpPr txBox="1"/>
          <p:nvPr/>
        </p:nvSpPr>
        <p:spPr>
          <a:xfrm>
            <a:off x="1024128" y="1819656"/>
            <a:ext cx="3456432" cy="457200"/>
          </a:xfrm>
          <a:prstGeom prst="rect">
            <a:avLst/>
          </a:prstGeom>
          <a:noFill/>
        </p:spPr>
        <p:txBody>
          <a:bodyPr wrap="square" lIns="27432" tIns="0" rIns="27432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CO₂ fraction</a:t>
            </a:r>
          </a:p>
        </p:txBody>
      </p:sp>
      <p:sp>
        <p:nvSpPr>
          <p:cNvPr id="1038" name="TextBox 1037"/>
          <p:cNvSpPr txBox="1"/>
          <p:nvPr/>
        </p:nvSpPr>
        <p:spPr>
          <a:xfrm>
            <a:off x="4507992" y="1819656"/>
            <a:ext cx="804672" cy="457200"/>
          </a:xfrm>
          <a:prstGeom prst="rect">
            <a:avLst/>
          </a:prstGeom>
          <a:noFill/>
        </p:spPr>
        <p:txBody>
          <a:bodyPr wrap="square" lIns="27432" tIns="0" rIns="27432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E11D27"/>
                </a:solidFill>
                <a:latin typeface="Arial"/>
              </a:rPr>
              <a:t>&gt; 90%</a:t>
            </a:r>
          </a:p>
        </p:txBody>
      </p:sp>
      <p:sp>
        <p:nvSpPr>
          <p:cNvPr id="1039" name="Rounded Rectangle 1038"/>
          <p:cNvSpPr/>
          <p:nvPr/>
        </p:nvSpPr>
        <p:spPr>
          <a:xfrm>
            <a:off x="502920" y="2368296"/>
            <a:ext cx="4956048" cy="457200"/>
          </a:xfrm>
          <a:prstGeom prst="roundRect">
            <a:avLst/>
          </a:prstGeom>
          <a:solidFill>
            <a:srgbClr val="F5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0" name="Oval 1039"/>
          <p:cNvSpPr/>
          <p:nvPr/>
        </p:nvSpPr>
        <p:spPr>
          <a:xfrm>
            <a:off x="621792" y="2450591"/>
            <a:ext cx="283464" cy="283464"/>
          </a:xfrm>
          <a:prstGeom prst="ellipse">
            <a:avLst/>
          </a:prstGeom>
          <a:solidFill>
            <a:srgbClr val="E11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1" name="TextBox 1040"/>
          <p:cNvSpPr txBox="1"/>
          <p:nvPr/>
        </p:nvSpPr>
        <p:spPr>
          <a:xfrm>
            <a:off x="621792" y="2450591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042" name="TextBox 1041"/>
          <p:cNvSpPr txBox="1"/>
          <p:nvPr/>
        </p:nvSpPr>
        <p:spPr>
          <a:xfrm>
            <a:off x="1024128" y="2368296"/>
            <a:ext cx="3456432" cy="457200"/>
          </a:xfrm>
          <a:prstGeom prst="rect">
            <a:avLst/>
          </a:prstGeom>
          <a:noFill/>
        </p:spPr>
        <p:txBody>
          <a:bodyPr wrap="square" lIns="27432" tIns="0" rIns="27432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60" b="0">
                <a:solidFill>
                  <a:srgbClr val="1F2937"/>
                </a:solidFill>
                <a:latin typeface="Arial"/>
              </a:rPr>
              <a:t>Gas thickness required per efficient unit</a:t>
            </a:r>
          </a:p>
        </p:txBody>
      </p:sp>
      <p:sp>
        <p:nvSpPr>
          <p:cNvPr id="1043" name="TextBox 1042"/>
          <p:cNvSpPr txBox="1"/>
          <p:nvPr/>
        </p:nvSpPr>
        <p:spPr>
          <a:xfrm>
            <a:off x="4507992" y="2368296"/>
            <a:ext cx="804672" cy="457200"/>
          </a:xfrm>
          <a:prstGeom prst="rect">
            <a:avLst/>
          </a:prstGeom>
          <a:noFill/>
        </p:spPr>
        <p:txBody>
          <a:bodyPr wrap="square" lIns="27432" tIns="0" rIns="27432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E11D27"/>
                </a:solidFill>
                <a:latin typeface="Arial"/>
              </a:rPr>
              <a:t>2 mm</a:t>
            </a:r>
          </a:p>
        </p:txBody>
      </p:sp>
      <p:sp>
        <p:nvSpPr>
          <p:cNvPr id="1044" name="Rectangle 1043"/>
          <p:cNvSpPr/>
          <p:nvPr/>
        </p:nvSpPr>
        <p:spPr>
          <a:xfrm>
            <a:off x="502920" y="3003804"/>
            <a:ext cx="54864" cy="182880"/>
          </a:xfrm>
          <a:prstGeom prst="rect">
            <a:avLst/>
          </a:prstGeom>
          <a:solidFill>
            <a:srgbClr val="E11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5" name="TextBox 1044"/>
          <p:cNvSpPr txBox="1"/>
          <p:nvPr/>
        </p:nvSpPr>
        <p:spPr>
          <a:xfrm>
            <a:off x="630936" y="2953512"/>
            <a:ext cx="4892040" cy="292608"/>
          </a:xfrm>
          <a:prstGeom prst="rect">
            <a:avLst/>
          </a:prstGeom>
          <a:noFill/>
        </p:spPr>
        <p:txBody>
          <a:bodyPr wrap="square" lIns="27432" tIns="0" rIns="27432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5C6574"/>
                </a:solidFill>
                <a:latin typeface="Arial"/>
              </a:rPr>
              <a:t>TIME RESOLUTION SETS THE GAP ARCHITECTURE</a:t>
            </a:r>
          </a:p>
        </p:txBody>
      </p:sp>
      <p:graphicFrame>
        <p:nvGraphicFramePr>
          <p:cNvPr id="1046" name="Table 10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05945"/>
              </p:ext>
            </p:extLst>
          </p:nvPr>
        </p:nvGraphicFramePr>
        <p:xfrm>
          <a:off x="502920" y="3282696"/>
          <a:ext cx="4956048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4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9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2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30" b="1">
                          <a:solidFill>
                            <a:srgbClr val="FFFFFF"/>
                          </a:solidFill>
                          <a:latin typeface="Arial"/>
                        </a:rPr>
                        <a:t>TARGET</a:t>
                      </a:r>
                    </a:p>
                  </a:txBody>
                  <a:tcPr marL="73152" marR="54864" marT="32004" marB="22860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30" b="1">
                          <a:solidFill>
                            <a:srgbClr val="FFFFFF"/>
                          </a:solidFill>
                          <a:latin typeface="Arial"/>
                        </a:rPr>
                        <a:t>GAP LAYOUT</a:t>
                      </a:r>
                    </a:p>
                  </a:txBody>
                  <a:tcPr marL="73152" marR="54864" marT="32004" marB="22860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30" b="1">
                          <a:solidFill>
                            <a:srgbClr val="FFFFFF"/>
                          </a:solidFill>
                          <a:latin typeface="Arial"/>
                        </a:rPr>
                        <a:t>ASSESSMENT</a:t>
                      </a:r>
                    </a:p>
                  </a:txBody>
                  <a:tcPr marL="73152" marR="54864" marT="32004" marB="22860">
                    <a:solidFill>
                      <a:srgbClr val="1F29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20" b="1">
                          <a:solidFill>
                            <a:srgbClr val="E11D27"/>
                          </a:solidFill>
                          <a:latin typeface="Arial"/>
                        </a:rPr>
                        <a:t>1 ns</a:t>
                      </a:r>
                    </a:p>
                  </a:txBody>
                  <a:tcPr marL="73152" marR="54864" marT="32004" marB="228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90" b="0">
                          <a:solidFill>
                            <a:srgbClr val="1F2937"/>
                          </a:solidFill>
                          <a:latin typeface="Arial"/>
                        </a:rPr>
                        <a:t>Single 2 mm gap</a:t>
                      </a:r>
                    </a:p>
                  </a:txBody>
                  <a:tcPr marL="73152" marR="54864" marT="32004" marB="228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50" b="0">
                          <a:solidFill>
                            <a:srgbClr val="1F2937"/>
                          </a:solidFill>
                          <a:latin typeface="Arial"/>
                        </a:rPr>
                        <a:t>Simple, robust and low cost</a:t>
                      </a:r>
                    </a:p>
                  </a:txBody>
                  <a:tcPr marL="73152" marR="54864" marT="32004" marB="2286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20" b="1">
                          <a:solidFill>
                            <a:srgbClr val="E11D27"/>
                          </a:solidFill>
                          <a:latin typeface="Arial"/>
                        </a:rPr>
                        <a:t>400 ps</a:t>
                      </a:r>
                    </a:p>
                  </a:txBody>
                  <a:tcPr marL="73152" marR="54864" marT="32004" marB="22860"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90" b="0">
                          <a:solidFill>
                            <a:srgbClr val="1F2937"/>
                          </a:solidFill>
                          <a:latin typeface="Arial"/>
                        </a:rPr>
                        <a:t>1.4 + 1.4 mm bi-gap</a:t>
                      </a:r>
                    </a:p>
                  </a:txBody>
                  <a:tcPr marL="73152" marR="54864" marT="32004" marB="22860"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50" b="0">
                          <a:solidFill>
                            <a:srgbClr val="1F2937"/>
                          </a:solidFill>
                          <a:latin typeface="Arial"/>
                        </a:rPr>
                        <a:t>CMS Phase-2 geometry
Resolution to be verified</a:t>
                      </a:r>
                    </a:p>
                  </a:txBody>
                  <a:tcPr marL="73152" marR="54864" marT="32004" marB="22860">
                    <a:solidFill>
                      <a:srgbClr val="F5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20" b="1">
                          <a:solidFill>
                            <a:srgbClr val="1F2937"/>
                          </a:solidFill>
                          <a:latin typeface="Arial"/>
                        </a:rPr>
                        <a:t>200 ps</a:t>
                      </a:r>
                    </a:p>
                  </a:txBody>
                  <a:tcPr marL="73152" marR="54864" marT="32004" marB="228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90" b="0">
                          <a:solidFill>
                            <a:srgbClr val="1F2937"/>
                          </a:solidFill>
                          <a:latin typeface="Arial"/>
                        </a:rPr>
                        <a:t>1 + 1 mm bi-gap</a:t>
                      </a:r>
                    </a:p>
                  </a:txBody>
                  <a:tcPr marL="73152" marR="54864" marT="32004" marB="228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50" b="0">
                          <a:solidFill>
                            <a:srgbClr val="1F2937"/>
                          </a:solidFill>
                          <a:latin typeface="Arial"/>
                        </a:rPr>
                        <a:t>ATLAS Phase-2 geometry
Resolution to be verified</a:t>
                      </a:r>
                    </a:p>
                  </a:txBody>
                  <a:tcPr marL="73152" marR="54864" marT="32004" marB="2286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20" b="1">
                          <a:solidFill>
                            <a:srgbClr val="E11D27"/>
                          </a:solidFill>
                          <a:latin typeface="Arial"/>
                        </a:rPr>
                        <a:t>80 ps</a:t>
                      </a:r>
                    </a:p>
                  </a:txBody>
                  <a:tcPr marL="73152" marR="54864" marT="32004" marB="22860"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90" b="0">
                          <a:solidFill>
                            <a:srgbClr val="1F2937"/>
                          </a:solidFill>
                          <a:latin typeface="Arial"/>
                        </a:rPr>
                        <a:t>2 × (0.5 + 0.5 mm)
bi-gaps</a:t>
                      </a:r>
                    </a:p>
                  </a:txBody>
                  <a:tcPr marL="73152" marR="54864" marT="32004" marB="22860"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50" b="1" dirty="0">
                          <a:solidFill>
                            <a:srgbClr val="E11D27"/>
                          </a:solidFill>
                          <a:latin typeface="Arial"/>
                        </a:rPr>
                        <a:t>Critical
Dedicated R&amp;D required</a:t>
                      </a:r>
                      <a:endParaRPr lang="en-US" sz="1150" b="1" dirty="0">
                        <a:solidFill>
                          <a:srgbClr val="E11D27"/>
                        </a:solidFill>
                        <a:latin typeface="Arial"/>
                      </a:endParaRPr>
                    </a:p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solidFill>
                            <a:srgbClr val="E11D27"/>
                          </a:solidFill>
                          <a:latin typeface="Arial"/>
                        </a:rPr>
                        <a:t>Scaling to be verified</a:t>
                      </a:r>
                      <a:endParaRPr sz="1150" b="1" dirty="0">
                        <a:solidFill>
                          <a:srgbClr val="E11D27"/>
                        </a:solidFill>
                        <a:latin typeface="Arial"/>
                      </a:endParaRPr>
                    </a:p>
                  </a:txBody>
                  <a:tcPr marL="73152" marR="54864" marT="32004" marB="22860">
                    <a:solidFill>
                      <a:srgbClr val="F5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3632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19952-F0F2-4058-856E-608EAEBCC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228600"/>
            <a:ext cx="11163300" cy="609600"/>
          </a:xfrm>
        </p:spPr>
        <p:txBody>
          <a:bodyPr wrap="none" lIns="0" tIns="0" rIns="0" bIns="0" anchor="ctr">
            <a:noAutofit/>
          </a:bodyPr>
          <a:lstStyle/>
          <a:p>
            <a:pPr>
              <a:defRPr sz="285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2850">
                <a:solidFill>
                  <a:srgbClr val="1F2937"/>
                </a:solidFill>
                <a:latin typeface="Arial"/>
                <a:ea typeface="Arial"/>
                <a:cs typeface="Arial"/>
              </a:rPr>
              <a:t>Multiple-gap detector layout options</a:t>
            </a:r>
          </a:p>
        </p:txBody>
      </p:sp>
      <p:pic>
        <p:nvPicPr>
          <p:cNvPr id="11" name="Immagine 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464" y="1058940"/>
            <a:ext cx="6236129" cy="2825079"/>
          </a:xfrm>
          <a:prstGeom prst="rect">
            <a:avLst/>
          </a:prstGeom>
        </p:spPr>
      </p:pic>
      <p:pic>
        <p:nvPicPr>
          <p:cNvPr id="12" name="Immagine 1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126" y="3667356"/>
            <a:ext cx="6536804" cy="2603575"/>
          </a:xfrm>
          <a:prstGeom prst="rect">
            <a:avLst/>
          </a:prstGeom>
        </p:spPr>
      </p:pic>
      <p:sp>
        <p:nvSpPr>
          <p:cNvPr id="6" name="Option 1 summary">
            <a:extLst>
              <a:ext uri="{FF2B5EF4-FFF2-40B4-BE49-F238E27FC236}">
                <a16:creationId xmlns:a16="http://schemas.microsoft.com/office/drawing/2014/main" id="{A255C710-FF3A-4DBB-9C91-29957FA4480E}"/>
              </a:ext>
            </a:extLst>
          </p:cNvPr>
          <p:cNvSpPr>
            <a:spLocks noGrp="1"/>
          </p:cNvSpPr>
          <p:nvPr/>
        </p:nvSpPr>
        <p:spPr>
          <a:xfrm>
            <a:off x="514350" y="1047750"/>
            <a:ext cx="4905375" cy="2552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38100" rIns="76200" bIns="38100" anchor="t">
            <a:no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  <a:defRPr sz="135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E11D2E"/>
                </a:solidFill>
                <a:latin typeface="Arial"/>
                <a:ea typeface="Arial"/>
                <a:cs typeface="Arial"/>
              </a:rPr>
              <a:t>OPTION 1</a:t>
            </a:r>
          </a:p>
          <a:p>
            <a:pPr>
              <a:spcBef>
                <a:spcPts val="0"/>
              </a:spcBef>
              <a:spcAft>
                <a:spcPts val="800"/>
              </a:spcAft>
              <a:defRPr sz="135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F2937"/>
                </a:solidFill>
                <a:latin typeface="Arial"/>
                <a:ea typeface="Arial"/>
                <a:cs typeface="Arial"/>
              </a:rPr>
              <a:t>Four individual gaps in two double-gaps</a:t>
            </a:r>
          </a:p>
          <a:p>
            <a:pPr marL="254000" indent="-127000">
              <a:spcBef>
                <a:spcPts val="0"/>
              </a:spcBef>
              <a:spcAft>
                <a:spcPts val="600"/>
              </a:spcAft>
              <a:buChar char="•"/>
              <a:defRPr sz="135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F2937"/>
                </a:solidFill>
                <a:latin typeface="Arial"/>
                <a:ea typeface="Arial"/>
                <a:cs typeface="Arial"/>
              </a:rPr>
              <a:t>Readout: </a:t>
            </a:r>
            <a:r>
              <a:rPr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at the center of each double-gap</a:t>
            </a:r>
          </a:p>
          <a:p>
            <a:pPr marL="254000" indent="-127000">
              <a:spcBef>
                <a:spcPts val="0"/>
              </a:spcBef>
              <a:spcAft>
                <a:spcPts val="600"/>
              </a:spcAft>
              <a:buChar char="•"/>
              <a:defRPr sz="135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F2937"/>
                </a:solidFill>
                <a:latin typeface="Arial"/>
                <a:ea typeface="Arial"/>
                <a:cs typeface="Arial"/>
              </a:rPr>
              <a:t>Signal chain: </a:t>
            </a:r>
            <a:r>
              <a:rPr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preamplifiers at both strip ends. A wired-OR combines the two double-gaps before the discriminator and TDC</a:t>
            </a:r>
          </a:p>
          <a:p>
            <a:pPr marL="254000" indent="-127000">
              <a:spcBef>
                <a:spcPts val="0"/>
              </a:spcBef>
              <a:spcAft>
                <a:spcPts val="600"/>
              </a:spcAft>
              <a:buChar char="•"/>
              <a:defRPr sz="135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F2937"/>
                </a:solidFill>
                <a:latin typeface="Arial"/>
                <a:ea typeface="Arial"/>
                <a:cs typeface="Arial"/>
              </a:rPr>
              <a:t>Advantage: </a:t>
            </a:r>
            <a:r>
              <a:rPr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simpler chamber construction with no floating electrodes</a:t>
            </a:r>
          </a:p>
          <a:p>
            <a:pPr marL="254000" indent="-127000">
              <a:spcBef>
                <a:spcPts val="0"/>
              </a:spcBef>
              <a:spcAft>
                <a:spcPts val="0"/>
              </a:spcAft>
              <a:buChar char="•"/>
              <a:defRPr sz="135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E11D2E"/>
                </a:solidFill>
                <a:latin typeface="Arial"/>
                <a:ea typeface="Arial"/>
                <a:cs typeface="Arial"/>
              </a:rPr>
              <a:t>Trade-off: </a:t>
            </a:r>
            <a:r>
              <a:rPr b="0">
                <a:solidFill>
                  <a:srgbClr val="1F2937"/>
                </a:solidFill>
                <a:latin typeface="Arial"/>
                <a:ea typeface="Arial"/>
                <a:cs typeface="Arial"/>
              </a:rPr>
              <a:t>greater complexity in the front-end electronics</a:t>
            </a:r>
          </a:p>
        </p:txBody>
      </p:sp>
      <p:sp>
        <p:nvSpPr>
          <p:cNvPr id="7" name="Option 2 summary">
            <a:extLst>
              <a:ext uri="{FF2B5EF4-FFF2-40B4-BE49-F238E27FC236}">
                <a16:creationId xmlns:a16="http://schemas.microsoft.com/office/drawing/2014/main" id="{0DE65B8E-511A-449A-94F4-B5EC8329111C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4905375" cy="2524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38100" rIns="76200" bIns="38100" anchor="t">
            <a:no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  <a:defRPr sz="135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200" b="1" dirty="0">
                <a:solidFill>
                  <a:srgbClr val="E11D2E"/>
                </a:solidFill>
                <a:latin typeface="Arial"/>
                <a:ea typeface="Arial"/>
                <a:cs typeface="Arial"/>
              </a:rPr>
              <a:t>OPTION 2</a:t>
            </a:r>
          </a:p>
          <a:p>
            <a:pPr>
              <a:spcBef>
                <a:spcPts val="0"/>
              </a:spcBef>
              <a:spcAft>
                <a:spcPts val="800"/>
              </a:spcAft>
              <a:defRPr sz="135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sz="1800" b="1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Two bi-gaps in a double-gap configuration</a:t>
            </a:r>
          </a:p>
          <a:p>
            <a:pPr marL="254000" indent="-127000">
              <a:spcBef>
                <a:spcPts val="0"/>
              </a:spcBef>
              <a:spcAft>
                <a:spcPts val="600"/>
              </a:spcAft>
              <a:buChar char="•"/>
              <a:defRPr sz="135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b="1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Readout: </a:t>
            </a:r>
            <a:r>
              <a:rPr b="0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at the center of the double-gap</a:t>
            </a:r>
          </a:p>
          <a:p>
            <a:pPr marL="254000" indent="-127000">
              <a:spcBef>
                <a:spcPts val="0"/>
              </a:spcBef>
              <a:spcAft>
                <a:spcPts val="600"/>
              </a:spcAft>
              <a:buChar char="•"/>
              <a:defRPr sz="135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b="1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Signal chain: </a:t>
            </a:r>
            <a:r>
              <a:rPr b="0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preamplifier and digital stage integrated at both ends of each readout strip</a:t>
            </a:r>
          </a:p>
          <a:p>
            <a:pPr marL="254000" indent="-127000">
              <a:spcBef>
                <a:spcPts val="0"/>
              </a:spcBef>
              <a:spcAft>
                <a:spcPts val="600"/>
              </a:spcAft>
              <a:buChar char="•"/>
              <a:defRPr sz="135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b="1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Advantage: </a:t>
            </a:r>
            <a:r>
              <a:rPr b="0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simpler interface to the front-end electronics</a:t>
            </a:r>
          </a:p>
          <a:p>
            <a:pPr marL="254000" indent="-127000">
              <a:spcBef>
                <a:spcPts val="0"/>
              </a:spcBef>
              <a:spcAft>
                <a:spcPts val="0"/>
              </a:spcAft>
              <a:buChar char="•"/>
              <a:defRPr sz="135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b="1" dirty="0">
                <a:solidFill>
                  <a:srgbClr val="E11D2E"/>
                </a:solidFill>
                <a:latin typeface="Arial"/>
                <a:ea typeface="Arial"/>
                <a:cs typeface="Arial"/>
              </a:rPr>
              <a:t>Trade-off: </a:t>
            </a:r>
            <a:r>
              <a:rPr b="0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more delicate chamber construction with floating electrodes</a:t>
            </a:r>
          </a:p>
        </p:txBody>
      </p:sp>
      <p:sp>
        <p:nvSpPr>
          <p:cNvPr id="8" name="Options divider">
            <a:extLst>
              <a:ext uri="{FF2B5EF4-FFF2-40B4-BE49-F238E27FC236}">
                <a16:creationId xmlns:a16="http://schemas.microsoft.com/office/drawing/2014/main" id="{49F2FAC4-7F07-495D-9500-380FA1E2AB0B}"/>
              </a:ext>
            </a:extLst>
          </p:cNvPr>
          <p:cNvSpPr>
            <a:spLocks noGrp="1"/>
          </p:cNvSpPr>
          <p:nvPr/>
        </p:nvSpPr>
        <p:spPr>
          <a:xfrm>
            <a:off x="514350" y="3667125"/>
            <a:ext cx="4762500" cy="0"/>
          </a:xfrm>
          <a:prstGeom prst="line">
            <a:avLst/>
          </a:prstGeom>
          <a:noFill/>
          <a:ln w="9525">
            <a:solidFill>
              <a:srgbClr val="D7DBE0"/>
            </a:solidFill>
            <a:prstDash val="solid"/>
          </a:ln>
        </p:spPr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8FBEBF1-70C6-46A7-9500-2F07A2767A28}"/>
              </a:ext>
            </a:extLst>
          </p:cNvPr>
          <p:cNvSpPr txBox="1"/>
          <p:nvPr/>
        </p:nvSpPr>
        <p:spPr>
          <a:xfrm>
            <a:off x="514350" y="5983069"/>
            <a:ext cx="5114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  <a:defRPr sz="1350">
                <a:solidFill>
                  <a:srgbClr val="1F2937"/>
                </a:solidFill>
                <a:latin typeface="Arial"/>
                <a:ea typeface="Arial"/>
                <a:cs typeface="Arial"/>
              </a:defRPr>
            </a:pPr>
            <a:r>
              <a:rPr lang="en-GB" sz="1800" b="1" dirty="0">
                <a:solidFill>
                  <a:srgbClr val="1F2937"/>
                </a:solidFill>
                <a:latin typeface="Arial"/>
                <a:ea typeface="Arial"/>
                <a:cs typeface="Arial"/>
              </a:rPr>
              <a:t>In both cases the second coordinate is obtained from time difference</a:t>
            </a:r>
          </a:p>
        </p:txBody>
      </p:sp>
    </p:spTree>
    <p:extLst>
      <p:ext uri="{BB962C8B-B14F-4D97-AF65-F5344CB8AC3E}">
        <p14:creationId xmlns:p14="http://schemas.microsoft.com/office/powerpoint/2010/main" val="3702861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/>
              <a:t>If this is not enough...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noProof="0" dirty="0"/>
              <a:t>innovative proposals: SHARP and RCC</a:t>
            </a:r>
          </a:p>
          <a:p>
            <a:r>
              <a:rPr lang="en-US" noProof="0" dirty="0"/>
              <a:t>SHARP:</a:t>
            </a:r>
            <a:r>
              <a:rPr lang="en-US" spc="-40" noProof="0" dirty="0"/>
              <a:t> </a:t>
            </a:r>
            <a:r>
              <a:rPr lang="en-US" noProof="0" dirty="0"/>
              <a:t>A</a:t>
            </a:r>
            <a:r>
              <a:rPr lang="en-US" spc="-25" noProof="0" dirty="0"/>
              <a:t> </a:t>
            </a:r>
            <a:r>
              <a:rPr lang="en-US" spc="-10" noProof="0" dirty="0"/>
              <a:t>Schottky-</a:t>
            </a:r>
            <a:r>
              <a:rPr lang="en-US" noProof="0" dirty="0"/>
              <a:t>enhanced</a:t>
            </a:r>
            <a:r>
              <a:rPr lang="en-US" spc="-35" noProof="0" dirty="0"/>
              <a:t> </a:t>
            </a:r>
            <a:r>
              <a:rPr lang="en-US" spc="-10" noProof="0" dirty="0"/>
              <a:t>Hybrid </a:t>
            </a:r>
            <a:r>
              <a:rPr lang="en-US" noProof="0" dirty="0"/>
              <a:t>Avalanche</a:t>
            </a:r>
            <a:r>
              <a:rPr lang="en-US" spc="-95" noProof="0" dirty="0"/>
              <a:t> </a:t>
            </a:r>
            <a:r>
              <a:rPr lang="en-US" noProof="0" dirty="0"/>
              <a:t>Resistive</a:t>
            </a:r>
            <a:r>
              <a:rPr lang="en-US" spc="-90" noProof="0" dirty="0"/>
              <a:t> </a:t>
            </a:r>
            <a:r>
              <a:rPr lang="en-US" spc="-10" noProof="0" dirty="0"/>
              <a:t>Photodetector </a:t>
            </a:r>
            <a:r>
              <a:rPr lang="en-US" noProof="0" dirty="0"/>
              <a:t>for</a:t>
            </a:r>
            <a:r>
              <a:rPr lang="en-US" spc="-45" noProof="0" dirty="0"/>
              <a:t> </a:t>
            </a:r>
            <a:r>
              <a:rPr lang="en-US" noProof="0" dirty="0" err="1"/>
              <a:t>ps</a:t>
            </a:r>
            <a:r>
              <a:rPr lang="en-US" spc="-55" noProof="0" dirty="0"/>
              <a:t> </a:t>
            </a:r>
            <a:r>
              <a:rPr lang="en-US" noProof="0" dirty="0"/>
              <a:t>timing</a:t>
            </a:r>
            <a:r>
              <a:rPr lang="en-US" spc="-45" noProof="0" dirty="0"/>
              <a:t> </a:t>
            </a:r>
            <a:r>
              <a:rPr lang="en-US" noProof="0" dirty="0"/>
              <a:t>and</a:t>
            </a:r>
            <a:r>
              <a:rPr lang="en-US" spc="-50" noProof="0" dirty="0"/>
              <a:t> </a:t>
            </a:r>
            <a:r>
              <a:rPr lang="en-US" spc="-10" noProof="0" dirty="0"/>
              <a:t>high-</a:t>
            </a:r>
            <a:r>
              <a:rPr lang="en-US" noProof="0" dirty="0"/>
              <a:t>rate</a:t>
            </a:r>
            <a:r>
              <a:rPr lang="en-US" spc="-65" noProof="0" dirty="0"/>
              <a:t> </a:t>
            </a:r>
            <a:r>
              <a:rPr lang="en-US" spc="-10" noProof="0" dirty="0"/>
              <a:t>large-</a:t>
            </a:r>
            <a:r>
              <a:rPr lang="en-US" noProof="0" dirty="0"/>
              <a:t>area</a:t>
            </a:r>
            <a:r>
              <a:rPr lang="en-US" spc="-95" noProof="0" dirty="0"/>
              <a:t> </a:t>
            </a:r>
            <a:r>
              <a:rPr lang="en-US" spc="-10" noProof="0" dirty="0"/>
              <a:t>detection</a:t>
            </a:r>
          </a:p>
          <a:p>
            <a:r>
              <a:rPr lang="en-US" spc="-10" dirty="0"/>
              <a:t>RCC: Resistive cylindrical chamber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5004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DA7C3CFC-8538-4B0E-82C6-2A6D5030A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171450"/>
            <a:ext cx="11155680" cy="495300"/>
          </a:xfrm>
        </p:spPr>
        <p:txBody>
          <a:bodyPr wrap="none" lIns="0" tIns="0" rIns="0" bIns="0" anchor="ctr">
            <a:noAutofit/>
          </a:bodyPr>
          <a:lstStyle/>
          <a:p>
            <a:pPr>
              <a:defRPr sz="2700"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2700"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RCC and SHARP as alternatives to complex RPCs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73FE6976-D7D9-46C6-8C7E-767FAE32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905000" y="-1905000"/>
            <a:ext cx="9525" cy="9525"/>
          </a:xfrm>
        </p:spPr>
        <p:txBody>
          <a:bodyPr>
            <a:normAutofit fontScale="25000" lnSpcReduction="20000"/>
          </a:bodyPr>
          <a:lstStyle/>
          <a:p>
            <a:endParaRPr dirty="0"/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021AC9F8-9F7B-437C-94F2-224931C927DD}"/>
              </a:ext>
            </a:extLst>
          </p:cNvPr>
          <p:cNvSpPr>
            <a:spLocks noGrp="1"/>
          </p:cNvSpPr>
          <p:nvPr/>
        </p:nvSpPr>
        <p:spPr>
          <a:xfrm>
            <a:off x="429578" y="658178"/>
            <a:ext cx="10972800" cy="2562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238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600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For FCC, both concepts become relevant when timing, rate or integration requirements make the RPC architecture too elaborate.</a:t>
            </a:r>
          </a:p>
        </p:txBody>
      </p:sp>
      <p:sp>
        <p:nvSpPr>
          <p:cNvPr id="7" name="Header divider">
            <a:extLst>
              <a:ext uri="{FF2B5EF4-FFF2-40B4-BE49-F238E27FC236}">
                <a16:creationId xmlns:a16="http://schemas.microsoft.com/office/drawing/2014/main" id="{2015034A-580A-4EFD-8BCE-C3F021824F05}"/>
              </a:ext>
            </a:extLst>
          </p:cNvPr>
          <p:cNvSpPr>
            <a:spLocks noGrp="1"/>
          </p:cNvSpPr>
          <p:nvPr/>
        </p:nvSpPr>
        <p:spPr>
          <a:xfrm>
            <a:off x="411480" y="966788"/>
            <a:ext cx="11287125" cy="0"/>
          </a:xfrm>
          <a:prstGeom prst="line">
            <a:avLst/>
          </a:prstGeom>
          <a:noFill/>
          <a:ln w="9525">
            <a:solidFill>
              <a:srgbClr val="D6DEE8"/>
            </a:solidFill>
            <a:prstDash val="solid"/>
          </a:ln>
        </p:spPr>
      </p:sp>
      <p:sp>
        <p:nvSpPr>
          <p:cNvPr id="8" name="Rationale background">
            <a:extLst>
              <a:ext uri="{FF2B5EF4-FFF2-40B4-BE49-F238E27FC236}">
                <a16:creationId xmlns:a16="http://schemas.microsoft.com/office/drawing/2014/main" id="{88674E20-488D-46AF-87C6-9C588A422BC2}"/>
              </a:ext>
            </a:extLst>
          </p:cNvPr>
          <p:cNvSpPr>
            <a:spLocks noGrp="1"/>
          </p:cNvSpPr>
          <p:nvPr/>
        </p:nvSpPr>
        <p:spPr>
          <a:xfrm>
            <a:off x="411480" y="1104900"/>
            <a:ext cx="11266170" cy="485775"/>
          </a:xfrm>
          <a:prstGeom prst="rect">
            <a:avLst/>
          </a:prstGeom>
          <a:solidFill>
            <a:srgbClr val="F5F7FA"/>
          </a:solidFill>
          <a:ln w="9525">
            <a:solidFill>
              <a:srgbClr val="D6DEE8"/>
            </a:solidFill>
            <a:prstDash val="solid"/>
          </a:ln>
        </p:spPr>
      </p:sp>
      <p:sp>
        <p:nvSpPr>
          <p:cNvPr id="9" name="Rationale label">
            <a:extLst>
              <a:ext uri="{FF2B5EF4-FFF2-40B4-BE49-F238E27FC236}">
                <a16:creationId xmlns:a16="http://schemas.microsoft.com/office/drawing/2014/main" id="{0E595A9A-A539-438D-AF14-CE8AB37D93C7}"/>
              </a:ext>
            </a:extLst>
          </p:cNvPr>
          <p:cNvSpPr>
            <a:spLocks noGrp="1"/>
          </p:cNvSpPr>
          <p:nvPr/>
        </p:nvSpPr>
        <p:spPr>
          <a:xfrm>
            <a:off x="581025" y="1219200"/>
            <a:ext cx="12573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63" b="1">
                <a:solidFill>
                  <a:srgbClr val="6B46C1"/>
                </a:solidFill>
                <a:latin typeface="Aptos"/>
                <a:ea typeface="Aptos"/>
                <a:cs typeface="Aptos"/>
              </a:defRPr>
            </a:pPr>
            <a:r>
              <a:rPr sz="1000" b="1">
                <a:solidFill>
                  <a:srgbClr val="6B46C1"/>
                </a:solidFill>
                <a:latin typeface="Aptos"/>
                <a:ea typeface="Aptos"/>
                <a:cs typeface="Aptos"/>
              </a:rPr>
              <a:t>WHY CONSIDER THEM</a:t>
            </a:r>
          </a:p>
        </p:txBody>
      </p:sp>
      <p:sp>
        <p:nvSpPr>
          <p:cNvPr id="10" name="Rationale statement">
            <a:extLst>
              <a:ext uri="{FF2B5EF4-FFF2-40B4-BE49-F238E27FC236}">
                <a16:creationId xmlns:a16="http://schemas.microsoft.com/office/drawing/2014/main" id="{7C2D8992-032A-40F0-904C-AD9D65525E63}"/>
              </a:ext>
            </a:extLst>
          </p:cNvPr>
          <p:cNvSpPr>
            <a:spLocks noGrp="1"/>
          </p:cNvSpPr>
          <p:nvPr/>
        </p:nvSpPr>
        <p:spPr>
          <a:xfrm>
            <a:off x="1905000" y="1181100"/>
            <a:ext cx="9553575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230"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1600"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Preserve gaseous-detector scalability while changing one fundamental lever: RCC reshapes the field geometry, SHARP separates signal creation from charge amplification.</a:t>
            </a:r>
          </a:p>
        </p:txBody>
      </p:sp>
      <p:sp>
        <p:nvSpPr>
          <p:cNvPr id="11" name="RCC acronym">
            <a:extLst>
              <a:ext uri="{FF2B5EF4-FFF2-40B4-BE49-F238E27FC236}">
                <a16:creationId xmlns:a16="http://schemas.microsoft.com/office/drawing/2014/main" id="{4E373556-81E0-4318-819A-56CC17EF3E0D}"/>
              </a:ext>
            </a:extLst>
          </p:cNvPr>
          <p:cNvSpPr>
            <a:spLocks noGrp="1"/>
          </p:cNvSpPr>
          <p:nvPr/>
        </p:nvSpPr>
        <p:spPr>
          <a:xfrm>
            <a:off x="411480" y="1752600"/>
            <a:ext cx="10477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875" b="1">
                <a:solidFill>
                  <a:srgbClr val="2B6CB0"/>
                </a:solidFill>
                <a:latin typeface="Aptos Display"/>
                <a:ea typeface="Aptos Display"/>
                <a:cs typeface="Aptos Display"/>
              </a:defRPr>
            </a:pPr>
            <a:r>
              <a:rPr sz="2400" b="1">
                <a:solidFill>
                  <a:srgbClr val="2B6CB0"/>
                </a:solidFill>
                <a:latin typeface="Aptos Display"/>
                <a:ea typeface="Aptos Display"/>
                <a:cs typeface="Aptos Display"/>
              </a:rPr>
              <a:t>RCC</a:t>
            </a:r>
          </a:p>
        </p:txBody>
      </p:sp>
      <p:sp>
        <p:nvSpPr>
          <p:cNvPr id="12" name="RCC name">
            <a:extLst>
              <a:ext uri="{FF2B5EF4-FFF2-40B4-BE49-F238E27FC236}">
                <a16:creationId xmlns:a16="http://schemas.microsoft.com/office/drawing/2014/main" id="{74DD2573-65DD-4C10-9069-C198AA3866EB}"/>
              </a:ext>
            </a:extLst>
          </p:cNvPr>
          <p:cNvSpPr>
            <a:spLocks noGrp="1"/>
          </p:cNvSpPr>
          <p:nvPr/>
        </p:nvSpPr>
        <p:spPr>
          <a:xfrm>
            <a:off x="1478280" y="1771650"/>
            <a:ext cx="4362450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63"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1400"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Resistive Cylindrical Chamber</a:t>
            </a:r>
          </a:p>
        </p:txBody>
      </p:sp>
      <p:sp>
        <p:nvSpPr>
          <p:cNvPr id="13" name="RCC accent line">
            <a:extLst>
              <a:ext uri="{FF2B5EF4-FFF2-40B4-BE49-F238E27FC236}">
                <a16:creationId xmlns:a16="http://schemas.microsoft.com/office/drawing/2014/main" id="{05668572-0FCC-495A-BC95-5BA2959AE4F3}"/>
              </a:ext>
            </a:extLst>
          </p:cNvPr>
          <p:cNvSpPr>
            <a:spLocks noGrp="1"/>
          </p:cNvSpPr>
          <p:nvPr/>
        </p:nvSpPr>
        <p:spPr>
          <a:xfrm>
            <a:off x="411480" y="2085975"/>
            <a:ext cx="5429250" cy="0"/>
          </a:xfrm>
          <a:prstGeom prst="line">
            <a:avLst/>
          </a:prstGeom>
          <a:noFill/>
          <a:ln w="28575">
            <a:solidFill>
              <a:srgbClr val="2B6CB0"/>
            </a:solidFill>
            <a:prstDash val="solid"/>
          </a:ln>
        </p:spPr>
      </p:sp>
      <p:sp>
        <p:nvSpPr>
          <p:cNvPr id="14" name="SHARP acronym">
            <a:extLst>
              <a:ext uri="{FF2B5EF4-FFF2-40B4-BE49-F238E27FC236}">
                <a16:creationId xmlns:a16="http://schemas.microsoft.com/office/drawing/2014/main" id="{BF6CCA98-3498-4AD2-B860-9E4DCFCD072C}"/>
              </a:ext>
            </a:extLst>
          </p:cNvPr>
          <p:cNvSpPr>
            <a:spLocks noGrp="1"/>
          </p:cNvSpPr>
          <p:nvPr/>
        </p:nvSpPr>
        <p:spPr>
          <a:xfrm>
            <a:off x="6238875" y="1752600"/>
            <a:ext cx="10477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875" b="1">
                <a:solidFill>
                  <a:srgbClr val="C8561A"/>
                </a:solidFill>
                <a:latin typeface="Aptos Display"/>
                <a:ea typeface="Aptos Display"/>
                <a:cs typeface="Aptos Display"/>
              </a:defRPr>
            </a:pPr>
            <a:r>
              <a:rPr sz="2400" b="1">
                <a:solidFill>
                  <a:srgbClr val="C8561A"/>
                </a:solidFill>
                <a:latin typeface="Aptos Display"/>
                <a:ea typeface="Aptos Display"/>
                <a:cs typeface="Aptos Display"/>
              </a:rPr>
              <a:t>SHARP</a:t>
            </a:r>
          </a:p>
        </p:txBody>
      </p:sp>
      <p:sp>
        <p:nvSpPr>
          <p:cNvPr id="15" name="SHARP name">
            <a:extLst>
              <a:ext uri="{FF2B5EF4-FFF2-40B4-BE49-F238E27FC236}">
                <a16:creationId xmlns:a16="http://schemas.microsoft.com/office/drawing/2014/main" id="{8509C8C0-9150-4B75-A87E-13866D39AB12}"/>
              </a:ext>
            </a:extLst>
          </p:cNvPr>
          <p:cNvSpPr>
            <a:spLocks noGrp="1"/>
          </p:cNvSpPr>
          <p:nvPr/>
        </p:nvSpPr>
        <p:spPr>
          <a:xfrm>
            <a:off x="7305675" y="1771651"/>
            <a:ext cx="4001422" cy="14748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63"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1400" b="1" dirty="0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Schottky-enhanced Hybrid Avalanche Resistive Photodetector</a:t>
            </a:r>
          </a:p>
        </p:txBody>
      </p:sp>
      <p:sp>
        <p:nvSpPr>
          <p:cNvPr id="16" name="SHARP accent line">
            <a:extLst>
              <a:ext uri="{FF2B5EF4-FFF2-40B4-BE49-F238E27FC236}">
                <a16:creationId xmlns:a16="http://schemas.microsoft.com/office/drawing/2014/main" id="{F0C46EFF-8C84-4651-B42E-4DA2F742282A}"/>
              </a:ext>
            </a:extLst>
          </p:cNvPr>
          <p:cNvSpPr>
            <a:spLocks noGrp="1"/>
          </p:cNvSpPr>
          <p:nvPr/>
        </p:nvSpPr>
        <p:spPr>
          <a:xfrm>
            <a:off x="6238875" y="2085975"/>
            <a:ext cx="5429250" cy="0"/>
          </a:xfrm>
          <a:prstGeom prst="line">
            <a:avLst/>
          </a:prstGeom>
          <a:noFill/>
          <a:ln w="28575">
            <a:solidFill>
              <a:srgbClr val="C8561A"/>
            </a:solidFill>
            <a:prstDash val="solid"/>
          </a:ln>
        </p:spPr>
      </p:sp>
      <p:sp>
        <p:nvSpPr>
          <p:cNvPr id="17" name="Technology divider">
            <a:extLst>
              <a:ext uri="{FF2B5EF4-FFF2-40B4-BE49-F238E27FC236}">
                <a16:creationId xmlns:a16="http://schemas.microsoft.com/office/drawing/2014/main" id="{A0A0A9D2-0E59-4781-9FF0-77F0785B907D}"/>
              </a:ext>
            </a:extLst>
          </p:cNvPr>
          <p:cNvSpPr>
            <a:spLocks noGrp="1"/>
          </p:cNvSpPr>
          <p:nvPr/>
        </p:nvSpPr>
        <p:spPr>
          <a:xfrm>
            <a:off x="6038850" y="1752600"/>
            <a:ext cx="0" cy="3943350"/>
          </a:xfrm>
          <a:prstGeom prst="line">
            <a:avLst/>
          </a:prstGeom>
          <a:noFill/>
          <a:ln w="9525">
            <a:solidFill>
              <a:srgbClr val="D6DEE8"/>
            </a:solidFill>
            <a:prstDash val="solid"/>
          </a:ln>
        </p:spPr>
      </p:sp>
      <p:sp>
        <p:nvSpPr>
          <p:cNvPr id="18" name="RCC figure background">
            <a:extLst>
              <a:ext uri="{FF2B5EF4-FFF2-40B4-BE49-F238E27FC236}">
                <a16:creationId xmlns:a16="http://schemas.microsoft.com/office/drawing/2014/main" id="{9F58B52A-B371-471B-BBCB-B04FAFB1575D}"/>
              </a:ext>
            </a:extLst>
          </p:cNvPr>
          <p:cNvSpPr>
            <a:spLocks noGrp="1"/>
          </p:cNvSpPr>
          <p:nvPr/>
        </p:nvSpPr>
        <p:spPr>
          <a:xfrm>
            <a:off x="411480" y="2190750"/>
            <a:ext cx="5429250" cy="1676400"/>
          </a:xfrm>
          <a:prstGeom prst="rect">
            <a:avLst/>
          </a:prstGeom>
          <a:solidFill>
            <a:srgbClr val="EAF2FB"/>
          </a:solidFill>
          <a:ln w="0">
            <a:noFill/>
          </a:ln>
        </p:spPr>
      </p:sp>
      <p:pic>
        <p:nvPicPr>
          <p:cNvPr id="55" name="Immagine 5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44980" y="2257425"/>
            <a:ext cx="2762250" cy="1381125"/>
          </a:xfrm>
          <a:prstGeom prst="rect">
            <a:avLst/>
          </a:prstGeom>
        </p:spPr>
      </p:pic>
      <p:sp>
        <p:nvSpPr>
          <p:cNvPr id="20" name="RCC figure caption">
            <a:extLst>
              <a:ext uri="{FF2B5EF4-FFF2-40B4-BE49-F238E27FC236}">
                <a16:creationId xmlns:a16="http://schemas.microsoft.com/office/drawing/2014/main" id="{E428F343-7193-4718-9B23-E2C0297DAE22}"/>
              </a:ext>
            </a:extLst>
          </p:cNvPr>
          <p:cNvSpPr>
            <a:spLocks noGrp="1"/>
          </p:cNvSpPr>
          <p:nvPr/>
        </p:nvSpPr>
        <p:spPr>
          <a:xfrm>
            <a:off x="582930" y="3648075"/>
            <a:ext cx="50863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923" b="0">
                <a:solidFill>
                  <a:srgbClr val="2B6CB0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2B6CB0"/>
                </a:solidFill>
                <a:latin typeface="Aptos"/>
                <a:ea typeface="Aptos"/>
                <a:cs typeface="Aptos"/>
              </a:rPr>
              <a:t>Coaxial resistive electrodes with a thin radial gas gap</a:t>
            </a:r>
          </a:p>
        </p:txBody>
      </p:sp>
      <p:sp>
        <p:nvSpPr>
          <p:cNvPr id="21" name="SHARP figure background">
            <a:extLst>
              <a:ext uri="{FF2B5EF4-FFF2-40B4-BE49-F238E27FC236}">
                <a16:creationId xmlns:a16="http://schemas.microsoft.com/office/drawing/2014/main" id="{42E8E40A-9D57-4F7B-B969-6E574F97AE03}"/>
              </a:ext>
            </a:extLst>
          </p:cNvPr>
          <p:cNvSpPr>
            <a:spLocks noGrp="1"/>
          </p:cNvSpPr>
          <p:nvPr/>
        </p:nvSpPr>
        <p:spPr>
          <a:xfrm>
            <a:off x="6238875" y="2190750"/>
            <a:ext cx="5429250" cy="1676400"/>
          </a:xfrm>
          <a:prstGeom prst="rect">
            <a:avLst/>
          </a:prstGeom>
          <a:solidFill>
            <a:srgbClr val="FFF3E8"/>
          </a:solidFill>
          <a:ln w="0">
            <a:noFill/>
          </a:ln>
        </p:spPr>
      </p:sp>
      <p:pic>
        <p:nvPicPr>
          <p:cNvPr id="58" name="Immagine 5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813026" y="2257425"/>
            <a:ext cx="2280949" cy="1381125"/>
          </a:xfrm>
          <a:prstGeom prst="rect">
            <a:avLst/>
          </a:prstGeom>
        </p:spPr>
      </p:pic>
      <p:sp>
        <p:nvSpPr>
          <p:cNvPr id="23" name="SHARP figure caption">
            <a:extLst>
              <a:ext uri="{FF2B5EF4-FFF2-40B4-BE49-F238E27FC236}">
                <a16:creationId xmlns:a16="http://schemas.microsoft.com/office/drawing/2014/main" id="{539B6137-430F-498A-A501-314DBCC001C2}"/>
              </a:ext>
            </a:extLst>
          </p:cNvPr>
          <p:cNvSpPr>
            <a:spLocks noGrp="1"/>
          </p:cNvSpPr>
          <p:nvPr/>
        </p:nvSpPr>
        <p:spPr>
          <a:xfrm>
            <a:off x="6410325" y="3648075"/>
            <a:ext cx="508635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923" b="0">
                <a:solidFill>
                  <a:srgbClr val="C8561A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C8561A"/>
                </a:solidFill>
                <a:latin typeface="Aptos"/>
                <a:ea typeface="Aptos"/>
                <a:cs typeface="Aptos"/>
              </a:rPr>
              <a:t>Photocathode conversion followed by RPC-like microgap gain</a:t>
            </a:r>
          </a:p>
        </p:txBody>
      </p:sp>
      <p:sp>
        <p:nvSpPr>
          <p:cNvPr id="24" name="RCC FEATURES label">
            <a:extLst>
              <a:ext uri="{FF2B5EF4-FFF2-40B4-BE49-F238E27FC236}">
                <a16:creationId xmlns:a16="http://schemas.microsoft.com/office/drawing/2014/main" id="{DE46188C-ACEC-4004-97DA-8C6332CC5740}"/>
              </a:ext>
            </a:extLst>
          </p:cNvPr>
          <p:cNvSpPr>
            <a:spLocks noGrp="1"/>
          </p:cNvSpPr>
          <p:nvPr/>
        </p:nvSpPr>
        <p:spPr>
          <a:xfrm>
            <a:off x="411480" y="4000500"/>
            <a:ext cx="904875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63" b="1">
                <a:solidFill>
                  <a:srgbClr val="2B6CB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B6CB0"/>
                </a:solidFill>
                <a:latin typeface="Aptos"/>
                <a:ea typeface="Aptos"/>
                <a:cs typeface="Aptos"/>
              </a:rPr>
              <a:t>FEATURES</a:t>
            </a:r>
          </a:p>
        </p:txBody>
      </p:sp>
      <p:sp>
        <p:nvSpPr>
          <p:cNvPr id="25" name="RCC FEATURES body">
            <a:extLst>
              <a:ext uri="{FF2B5EF4-FFF2-40B4-BE49-F238E27FC236}">
                <a16:creationId xmlns:a16="http://schemas.microsoft.com/office/drawing/2014/main" id="{82B54201-CDAE-46F9-9ED4-B3E40D6C787E}"/>
              </a:ext>
            </a:extLst>
          </p:cNvPr>
          <p:cNvSpPr>
            <a:spLocks noGrp="1"/>
          </p:cNvSpPr>
          <p:nvPr/>
        </p:nvSpPr>
        <p:spPr>
          <a:xfrm>
            <a:off x="1383030" y="3990975"/>
            <a:ext cx="44577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8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400" b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Coaxial resistive electrodes, thin annular gap, radial nonuniform field.</a:t>
            </a:r>
            <a:r>
              <a:rPr lang="it-IT" sz="1400" b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 Can be </a:t>
            </a:r>
            <a:r>
              <a:rPr lang="it-IT" sz="1400" b="0" dirty="0" err="1">
                <a:solidFill>
                  <a:srgbClr val="111827"/>
                </a:solidFill>
                <a:latin typeface="Aptos"/>
                <a:ea typeface="Aptos"/>
                <a:cs typeface="Aptos"/>
              </a:rPr>
              <a:t>pressurized</a:t>
            </a:r>
            <a:endParaRPr sz="1400" b="0" dirty="0">
              <a:solidFill>
                <a:srgbClr val="11182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6" name="RCC PROS label">
            <a:extLst>
              <a:ext uri="{FF2B5EF4-FFF2-40B4-BE49-F238E27FC236}">
                <a16:creationId xmlns:a16="http://schemas.microsoft.com/office/drawing/2014/main" id="{B88A54DF-7601-4442-B7B8-9A3EEDF1B0B7}"/>
              </a:ext>
            </a:extLst>
          </p:cNvPr>
          <p:cNvSpPr>
            <a:spLocks noGrp="1"/>
          </p:cNvSpPr>
          <p:nvPr/>
        </p:nvSpPr>
        <p:spPr>
          <a:xfrm>
            <a:off x="411480" y="4467225"/>
            <a:ext cx="904875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63" b="1">
                <a:solidFill>
                  <a:srgbClr val="2F855A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F855A"/>
                </a:solidFill>
                <a:latin typeface="Aptos"/>
                <a:ea typeface="Aptos"/>
                <a:cs typeface="Aptos"/>
              </a:rPr>
              <a:t>PROS</a:t>
            </a:r>
          </a:p>
        </p:txBody>
      </p:sp>
      <p:sp>
        <p:nvSpPr>
          <p:cNvPr id="27" name="RCC PROS body">
            <a:extLst>
              <a:ext uri="{FF2B5EF4-FFF2-40B4-BE49-F238E27FC236}">
                <a16:creationId xmlns:a16="http://schemas.microsoft.com/office/drawing/2014/main" id="{EE98C393-74B6-4A5C-AAC8-F7D64C73619C}"/>
              </a:ext>
            </a:extLst>
          </p:cNvPr>
          <p:cNvSpPr>
            <a:spLocks noGrp="1"/>
          </p:cNvSpPr>
          <p:nvPr/>
        </p:nvSpPr>
        <p:spPr>
          <a:xfrm>
            <a:off x="1068711" y="4434043"/>
            <a:ext cx="5027289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8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400" b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• New freedom for field shaping</a:t>
            </a:r>
          </a:p>
          <a:p>
            <a:pPr algn="l">
              <a:defRPr sz="108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400" b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• Compact cylindrical integration with resistive discharge protection</a:t>
            </a:r>
            <a:endParaRPr lang="it-IT" sz="1400" dirty="0">
              <a:solidFill>
                <a:srgbClr val="111827"/>
              </a:solidFill>
              <a:latin typeface="Aptos"/>
              <a:ea typeface="Aptos"/>
              <a:cs typeface="Aptos"/>
            </a:endParaRPr>
          </a:p>
          <a:p>
            <a:pPr marL="171450" indent="-171450" algn="l">
              <a:buFont typeface="Arial" panose="020B0604020202020204" pitchFamily="34" charset="0"/>
              <a:buChar char="•"/>
              <a:defRPr sz="108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lang="en-US" sz="140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Ideal for space applications</a:t>
            </a:r>
          </a:p>
          <a:p>
            <a:pPr marL="171450" indent="-171450" algn="l">
              <a:buFont typeface="Arial" panose="020B0604020202020204" pitchFamily="34" charset="0"/>
              <a:buChar char="•"/>
              <a:defRPr sz="108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lang="en-US" sz="1400" b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Can work without fluorinated gases</a:t>
            </a:r>
            <a:endParaRPr sz="1400" b="0" dirty="0">
              <a:solidFill>
                <a:srgbClr val="11182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8" name="RCC CONS label">
            <a:extLst>
              <a:ext uri="{FF2B5EF4-FFF2-40B4-BE49-F238E27FC236}">
                <a16:creationId xmlns:a16="http://schemas.microsoft.com/office/drawing/2014/main" id="{83AC021C-95E6-4FD5-AF63-38FFDBD7E7A6}"/>
              </a:ext>
            </a:extLst>
          </p:cNvPr>
          <p:cNvSpPr>
            <a:spLocks noGrp="1"/>
          </p:cNvSpPr>
          <p:nvPr/>
        </p:nvSpPr>
        <p:spPr>
          <a:xfrm>
            <a:off x="411480" y="5300818"/>
            <a:ext cx="904875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63" b="1">
                <a:solidFill>
                  <a:srgbClr val="B4231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B42318"/>
                </a:solidFill>
                <a:latin typeface="Aptos"/>
                <a:ea typeface="Aptos"/>
                <a:cs typeface="Aptos"/>
              </a:rPr>
              <a:t>CONS</a:t>
            </a:r>
          </a:p>
        </p:txBody>
      </p:sp>
      <p:sp>
        <p:nvSpPr>
          <p:cNvPr id="29" name="RCC CONS body">
            <a:extLst>
              <a:ext uri="{FF2B5EF4-FFF2-40B4-BE49-F238E27FC236}">
                <a16:creationId xmlns:a16="http://schemas.microsoft.com/office/drawing/2014/main" id="{62411D11-A399-44C4-A974-1BDA4D5D38F3}"/>
              </a:ext>
            </a:extLst>
          </p:cNvPr>
          <p:cNvSpPr>
            <a:spLocks noGrp="1"/>
          </p:cNvSpPr>
          <p:nvPr/>
        </p:nvSpPr>
        <p:spPr>
          <a:xfrm>
            <a:off x="1068711" y="5312496"/>
            <a:ext cx="44577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8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400" b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• Polarity-dependent response and nonuniform field</a:t>
            </a:r>
          </a:p>
          <a:p>
            <a:pPr algn="l">
              <a:defRPr sz="108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400" b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• Readout, mechanics and scalability remain open</a:t>
            </a:r>
          </a:p>
        </p:txBody>
      </p:sp>
      <p:sp>
        <p:nvSpPr>
          <p:cNvPr id="30" name="SHARP FEATURES label">
            <a:extLst>
              <a:ext uri="{FF2B5EF4-FFF2-40B4-BE49-F238E27FC236}">
                <a16:creationId xmlns:a16="http://schemas.microsoft.com/office/drawing/2014/main" id="{949C8D94-31B9-43B4-8CA6-4DBF3C9B5CFC}"/>
              </a:ext>
            </a:extLst>
          </p:cNvPr>
          <p:cNvSpPr>
            <a:spLocks noGrp="1"/>
          </p:cNvSpPr>
          <p:nvPr/>
        </p:nvSpPr>
        <p:spPr>
          <a:xfrm>
            <a:off x="6238875" y="4000500"/>
            <a:ext cx="904875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63" b="1">
                <a:solidFill>
                  <a:srgbClr val="C8561A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C8561A"/>
                </a:solidFill>
                <a:latin typeface="Aptos"/>
                <a:ea typeface="Aptos"/>
                <a:cs typeface="Aptos"/>
              </a:rPr>
              <a:t>FEATURES</a:t>
            </a:r>
          </a:p>
        </p:txBody>
      </p:sp>
      <p:sp>
        <p:nvSpPr>
          <p:cNvPr id="31" name="SHARP FEATURES body">
            <a:extLst>
              <a:ext uri="{FF2B5EF4-FFF2-40B4-BE49-F238E27FC236}">
                <a16:creationId xmlns:a16="http://schemas.microsoft.com/office/drawing/2014/main" id="{F48EA8CE-BDF9-4997-B95C-48A4E3852D04}"/>
              </a:ext>
            </a:extLst>
          </p:cNvPr>
          <p:cNvSpPr>
            <a:spLocks noGrp="1"/>
          </p:cNvSpPr>
          <p:nvPr/>
        </p:nvSpPr>
        <p:spPr>
          <a:xfrm>
            <a:off x="7210425" y="3990975"/>
            <a:ext cx="44577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8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400" b="0">
                <a:solidFill>
                  <a:srgbClr val="111827"/>
                </a:solidFill>
                <a:latin typeface="Aptos"/>
                <a:ea typeface="Aptos"/>
                <a:cs typeface="Aptos"/>
              </a:rPr>
              <a:t>Cherenkov radiator, nanometric photocathode, about 0.1 mm gas gap, resistive anode.</a:t>
            </a:r>
          </a:p>
        </p:txBody>
      </p:sp>
      <p:sp>
        <p:nvSpPr>
          <p:cNvPr id="32" name="SHARP PROS label">
            <a:extLst>
              <a:ext uri="{FF2B5EF4-FFF2-40B4-BE49-F238E27FC236}">
                <a16:creationId xmlns:a16="http://schemas.microsoft.com/office/drawing/2014/main" id="{8FD1866B-2168-4499-9BAB-71E998DE2B00}"/>
              </a:ext>
            </a:extLst>
          </p:cNvPr>
          <p:cNvSpPr>
            <a:spLocks noGrp="1"/>
          </p:cNvSpPr>
          <p:nvPr/>
        </p:nvSpPr>
        <p:spPr>
          <a:xfrm>
            <a:off x="6238875" y="4467225"/>
            <a:ext cx="904875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63" b="1">
                <a:solidFill>
                  <a:srgbClr val="2F855A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F855A"/>
                </a:solidFill>
                <a:latin typeface="Aptos"/>
                <a:ea typeface="Aptos"/>
                <a:cs typeface="Aptos"/>
              </a:rPr>
              <a:t>PROS</a:t>
            </a:r>
          </a:p>
        </p:txBody>
      </p:sp>
      <p:sp>
        <p:nvSpPr>
          <p:cNvPr id="33" name="SHARP PROS body">
            <a:extLst>
              <a:ext uri="{FF2B5EF4-FFF2-40B4-BE49-F238E27FC236}">
                <a16:creationId xmlns:a16="http://schemas.microsoft.com/office/drawing/2014/main" id="{08B458CD-20DA-47FC-B824-A156B2A457FB}"/>
              </a:ext>
            </a:extLst>
          </p:cNvPr>
          <p:cNvSpPr>
            <a:spLocks noGrp="1"/>
          </p:cNvSpPr>
          <p:nvPr/>
        </p:nvSpPr>
        <p:spPr>
          <a:xfrm>
            <a:off x="7210425" y="4457700"/>
            <a:ext cx="44577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8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400" b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• Targets &lt;50 </a:t>
            </a:r>
            <a:r>
              <a:rPr sz="1400" b="0" dirty="0" err="1">
                <a:solidFill>
                  <a:srgbClr val="111827"/>
                </a:solidFill>
                <a:latin typeface="Aptos"/>
                <a:ea typeface="Aptos"/>
                <a:cs typeface="Aptos"/>
              </a:rPr>
              <a:t>ps</a:t>
            </a:r>
            <a:r>
              <a:rPr sz="1400" b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 timing and high rate over large areas</a:t>
            </a:r>
          </a:p>
          <a:p>
            <a:pPr algn="l">
              <a:defRPr sz="108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400" b="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• May avoid multigap stacks and reduce charge fluctuations</a:t>
            </a:r>
            <a:endParaRPr lang="it-IT" sz="1400" b="0" dirty="0">
              <a:solidFill>
                <a:srgbClr val="111827"/>
              </a:solidFill>
              <a:latin typeface="Aptos"/>
              <a:ea typeface="Aptos"/>
              <a:cs typeface="Aptos"/>
            </a:endParaRPr>
          </a:p>
          <a:p>
            <a:pPr marL="171450" indent="-171450" algn="l">
              <a:buFont typeface="Arial" panose="020B0604020202020204" pitchFamily="34" charset="0"/>
              <a:buChar char="•"/>
              <a:defRPr sz="108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lang="en-US" sz="1400" dirty="0">
                <a:solidFill>
                  <a:srgbClr val="111827"/>
                </a:solidFill>
                <a:latin typeface="Aptos"/>
                <a:ea typeface="Aptos"/>
                <a:cs typeface="Aptos"/>
              </a:rPr>
              <a:t>Intrinsically fluorinated gas free</a:t>
            </a:r>
            <a:endParaRPr sz="1400" b="0" dirty="0">
              <a:solidFill>
                <a:srgbClr val="11182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4" name="SHARP CONS label">
            <a:extLst>
              <a:ext uri="{FF2B5EF4-FFF2-40B4-BE49-F238E27FC236}">
                <a16:creationId xmlns:a16="http://schemas.microsoft.com/office/drawing/2014/main" id="{CABB410E-F661-41DA-888C-63A4F466B4D2}"/>
              </a:ext>
            </a:extLst>
          </p:cNvPr>
          <p:cNvSpPr>
            <a:spLocks noGrp="1"/>
          </p:cNvSpPr>
          <p:nvPr/>
        </p:nvSpPr>
        <p:spPr>
          <a:xfrm>
            <a:off x="6238875" y="5124450"/>
            <a:ext cx="904875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63" b="1">
                <a:solidFill>
                  <a:srgbClr val="B4231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B42318"/>
                </a:solidFill>
                <a:latin typeface="Aptos"/>
                <a:ea typeface="Aptos"/>
                <a:cs typeface="Aptos"/>
              </a:rPr>
              <a:t>CONS</a:t>
            </a:r>
          </a:p>
        </p:txBody>
      </p:sp>
      <p:sp>
        <p:nvSpPr>
          <p:cNvPr id="35" name="SHARP CONS body">
            <a:extLst>
              <a:ext uri="{FF2B5EF4-FFF2-40B4-BE49-F238E27FC236}">
                <a16:creationId xmlns:a16="http://schemas.microsoft.com/office/drawing/2014/main" id="{2E179566-A349-4764-A876-46BB956D80B3}"/>
              </a:ext>
            </a:extLst>
          </p:cNvPr>
          <p:cNvSpPr>
            <a:spLocks noGrp="1"/>
          </p:cNvSpPr>
          <p:nvPr/>
        </p:nvSpPr>
        <p:spPr>
          <a:xfrm>
            <a:off x="7210425" y="5114925"/>
            <a:ext cx="44577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8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400" b="0">
                <a:solidFill>
                  <a:srgbClr val="111827"/>
                </a:solidFill>
                <a:latin typeface="Aptos"/>
                <a:ea typeface="Aptos"/>
                <a:cs typeface="Aptos"/>
              </a:rPr>
              <a:t>• Photocathode lifetime and uniformity are critical</a:t>
            </a:r>
          </a:p>
          <a:p>
            <a:pPr algn="l">
              <a:defRPr sz="1080" b="0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sz="1400" b="0">
                <a:solidFill>
                  <a:srgbClr val="111827"/>
                </a:solidFill>
                <a:latin typeface="Aptos"/>
                <a:ea typeface="Aptos"/>
                <a:cs typeface="Aptos"/>
              </a:rPr>
              <a:t>• Surface control and very low noise electronics are demanding</a:t>
            </a:r>
          </a:p>
        </p:txBody>
      </p:sp>
      <p:sp>
        <p:nvSpPr>
          <p:cNvPr id="36" name="Selection logic background">
            <a:extLst>
              <a:ext uri="{FF2B5EF4-FFF2-40B4-BE49-F238E27FC236}">
                <a16:creationId xmlns:a16="http://schemas.microsoft.com/office/drawing/2014/main" id="{265AF52A-0066-450F-A7EF-392D7506D6DB}"/>
              </a:ext>
            </a:extLst>
          </p:cNvPr>
          <p:cNvSpPr>
            <a:spLocks noGrp="1"/>
          </p:cNvSpPr>
          <p:nvPr/>
        </p:nvSpPr>
        <p:spPr>
          <a:xfrm>
            <a:off x="411480" y="5895975"/>
            <a:ext cx="11266170" cy="581025"/>
          </a:xfrm>
          <a:prstGeom prst="rect">
            <a:avLst/>
          </a:prstGeom>
          <a:solidFill>
            <a:srgbClr val="F1ECFB"/>
          </a:solidFill>
          <a:ln w="9525">
            <a:solidFill>
              <a:srgbClr val="D6DEE8"/>
            </a:solidFill>
            <a:prstDash val="solid"/>
          </a:ln>
        </p:spPr>
      </p:sp>
      <p:sp>
        <p:nvSpPr>
          <p:cNvPr id="37" name="Selection logic accent">
            <a:extLst>
              <a:ext uri="{FF2B5EF4-FFF2-40B4-BE49-F238E27FC236}">
                <a16:creationId xmlns:a16="http://schemas.microsoft.com/office/drawing/2014/main" id="{C12D56C4-E718-4FBC-98F6-D2F76B16FDD1}"/>
              </a:ext>
            </a:extLst>
          </p:cNvPr>
          <p:cNvSpPr>
            <a:spLocks noGrp="1"/>
          </p:cNvSpPr>
          <p:nvPr/>
        </p:nvSpPr>
        <p:spPr>
          <a:xfrm>
            <a:off x="411480" y="5895975"/>
            <a:ext cx="66675" cy="581025"/>
          </a:xfrm>
          <a:prstGeom prst="rect">
            <a:avLst/>
          </a:prstGeom>
          <a:solidFill>
            <a:srgbClr val="6B46C1"/>
          </a:solidFill>
          <a:ln w="0">
            <a:noFill/>
          </a:ln>
        </p:spPr>
      </p:sp>
      <p:sp>
        <p:nvSpPr>
          <p:cNvPr id="38" name="Selection logic label">
            <a:extLst>
              <a:ext uri="{FF2B5EF4-FFF2-40B4-BE49-F238E27FC236}">
                <a16:creationId xmlns:a16="http://schemas.microsoft.com/office/drawing/2014/main" id="{7C7790B2-C26E-41B6-90CF-7503C820AAB8}"/>
              </a:ext>
            </a:extLst>
          </p:cNvPr>
          <p:cNvSpPr>
            <a:spLocks noGrp="1"/>
          </p:cNvSpPr>
          <p:nvPr/>
        </p:nvSpPr>
        <p:spPr>
          <a:xfrm>
            <a:off x="619125" y="6019800"/>
            <a:ext cx="1428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863" b="1">
                <a:solidFill>
                  <a:srgbClr val="6B46C1"/>
                </a:solidFill>
                <a:latin typeface="Aptos"/>
                <a:ea typeface="Aptos"/>
                <a:cs typeface="Aptos"/>
              </a:defRPr>
            </a:pPr>
            <a:r>
              <a:rPr sz="1000" b="1">
                <a:solidFill>
                  <a:srgbClr val="6B46C1"/>
                </a:solidFill>
                <a:latin typeface="Aptos"/>
                <a:ea typeface="Aptos"/>
                <a:cs typeface="Aptos"/>
              </a:rPr>
              <a:t>SELECTION LOGIC</a:t>
            </a:r>
          </a:p>
        </p:txBody>
      </p:sp>
      <p:sp>
        <p:nvSpPr>
          <p:cNvPr id="39" name="Selection logic statement">
            <a:extLst>
              <a:ext uri="{FF2B5EF4-FFF2-40B4-BE49-F238E27FC236}">
                <a16:creationId xmlns:a16="http://schemas.microsoft.com/office/drawing/2014/main" id="{D8483BFE-7CFB-4057-8162-13B79CBF1D9B}"/>
              </a:ext>
            </a:extLst>
          </p:cNvPr>
          <p:cNvSpPr>
            <a:spLocks noGrp="1"/>
          </p:cNvSpPr>
          <p:nvPr/>
        </p:nvSpPr>
        <p:spPr>
          <a:xfrm>
            <a:off x="2019300" y="5972175"/>
            <a:ext cx="936307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238"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defRPr>
            </a:pPr>
            <a:r>
              <a:rPr sz="1600" b="1">
                <a:solidFill>
                  <a:srgbClr val="111827"/>
                </a:solidFill>
                <a:latin typeface="Aptos Display"/>
                <a:ea typeface="Aptos Display"/>
                <a:cs typeface="Aptos Display"/>
              </a:rPr>
              <a:t>RCC changes the field geometry. SHARP changes how the first electron is produced. Both are justified when a conventional RPC loses its main advantage: simplicity.</a:t>
            </a:r>
          </a:p>
        </p:txBody>
      </p:sp>
    </p:spTree>
    <p:extLst>
      <p:ext uri="{BB962C8B-B14F-4D97-AF65-F5344CB8AC3E}">
        <p14:creationId xmlns:p14="http://schemas.microsoft.com/office/powerpoint/2010/main" val="2857731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6950"/>
          </a:xfrm>
        </p:spPr>
        <p:txBody>
          <a:bodyPr/>
          <a:lstStyle/>
          <a:p>
            <a:r>
              <a:rPr lang="en-US" noProof="0" dirty="0"/>
              <a:t>Conclusion and EOI proposal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0350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Basing on the analysis above we are convinced that RPC can play a crucial role in the far future</a:t>
            </a:r>
            <a:endParaRPr lang="en-US" noProof="0" dirty="0"/>
          </a:p>
          <a:p>
            <a:r>
              <a:rPr lang="en-US" noProof="0" dirty="0"/>
              <a:t>It would be appropriate to propose in any of the FCC muon systems such a modular detector based on these elements</a:t>
            </a:r>
          </a:p>
          <a:p>
            <a:r>
              <a:rPr lang="en-US" noProof="0" dirty="0"/>
              <a:t>CMS proposal based on 0.5 mm bi-gaps foresees to use floating glass electrodes our proposal is based on referenced HPL electrodes. But this is a technical detail so our EOI can reinforce and generalize CMS one.</a:t>
            </a:r>
          </a:p>
          <a:p>
            <a:r>
              <a:rPr lang="en-US" dirty="0"/>
              <a:t>The R&amp;D has as a target to demonstrate the system scalability:</a:t>
            </a:r>
          </a:p>
          <a:p>
            <a:pPr lvl="1"/>
            <a:r>
              <a:rPr lang="en-US" noProof="0" dirty="0"/>
              <a:t>Studying the gas gap configurations</a:t>
            </a:r>
          </a:p>
          <a:p>
            <a:pPr lvl="1"/>
            <a:r>
              <a:rPr lang="en-US" dirty="0"/>
              <a:t>Defining the gas candidates</a:t>
            </a:r>
          </a:p>
          <a:p>
            <a:pPr lvl="1"/>
            <a:r>
              <a:rPr lang="en-US" dirty="0"/>
              <a:t>Electronics</a:t>
            </a:r>
            <a:r>
              <a:rPr lang="en-US" noProof="0" dirty="0"/>
              <a:t> and faraday cage integration</a:t>
            </a:r>
          </a:p>
          <a:p>
            <a:r>
              <a:rPr lang="en-US" dirty="0"/>
              <a:t>RPC based proposals are very few at the moment and this should change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10754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1382A7-E63B-4A69-A779-902AE086D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backup</a:t>
            </a:r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DED6D5-E771-4D29-B5E7-ED8290C0C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044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32523"/>
          </a:xfrm>
        </p:spPr>
        <p:txBody>
          <a:bodyPr/>
          <a:lstStyle/>
          <a:p>
            <a:r>
              <a:rPr lang="en-US" noProof="0" dirty="0"/>
              <a:t>State of the art R&amp;D and EOI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82527"/>
            <a:ext cx="10515600" cy="544292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noProof="0" dirty="0"/>
              <a:t>State of the art</a:t>
            </a:r>
          </a:p>
          <a:p>
            <a:pPr lvl="1"/>
            <a:r>
              <a:rPr lang="en-US" noProof="0" dirty="0"/>
              <a:t>This concept has been applied in PICOSEC based on a MMGAS</a:t>
            </a:r>
          </a:p>
          <a:p>
            <a:pPr lvl="1"/>
            <a:r>
              <a:rPr lang="en-US" noProof="0" dirty="0"/>
              <a:t>The concept is good but MMGAS have a strong constraint of Gain</a:t>
            </a:r>
          </a:p>
          <a:p>
            <a:pPr lvl="1"/>
            <a:r>
              <a:rPr lang="en-US" noProof="0" dirty="0"/>
              <a:t>The proof of principle is achieved by the PICOSEC studies</a:t>
            </a:r>
          </a:p>
          <a:p>
            <a:pPr lvl="1"/>
            <a:r>
              <a:rPr lang="en-US" noProof="0" dirty="0"/>
              <a:t>RPCs have a free gain and this concept can work much better on the same proof of principle</a:t>
            </a:r>
          </a:p>
          <a:p>
            <a:pPr marL="0" indent="0">
              <a:buNone/>
            </a:pPr>
            <a:r>
              <a:rPr lang="en-US" noProof="0" dirty="0"/>
              <a:t>R&amp;D proposal</a:t>
            </a:r>
          </a:p>
          <a:p>
            <a:pPr lvl="1"/>
            <a:r>
              <a:rPr lang="en-US" noProof="0" dirty="0"/>
              <a:t>Basing on the Proof of principle studies we can aim directly at a reduced number of prototypes:</a:t>
            </a:r>
          </a:p>
          <a:p>
            <a:pPr lvl="2"/>
            <a:r>
              <a:rPr lang="en-US" noProof="0" dirty="0"/>
              <a:t>DLC cathode </a:t>
            </a:r>
          </a:p>
          <a:p>
            <a:pPr lvl="2"/>
            <a:r>
              <a:rPr lang="en-US" noProof="0" dirty="0"/>
              <a:t>Zr cathode</a:t>
            </a:r>
          </a:p>
          <a:p>
            <a:pPr lvl="1"/>
            <a:r>
              <a:rPr lang="en-US" noProof="0" dirty="0"/>
              <a:t>Scope: demonstrate the scalability of the principle, substantially impossible with PICOSEC but possible with SHARP</a:t>
            </a:r>
          </a:p>
          <a:p>
            <a:pPr lvl="1"/>
            <a:r>
              <a:rPr lang="en-US" noProof="0" dirty="0"/>
              <a:t>Request 5000 Euro for a reduced set of prototypes 10x10 cm 5mm quartz plates finished with a nanometric coating of photocathode. The anode can be </a:t>
            </a:r>
            <a:r>
              <a:rPr lang="en-US" noProof="0" dirty="0" err="1"/>
              <a:t>glas</a:t>
            </a:r>
            <a:r>
              <a:rPr lang="en-US" noProof="0" dirty="0"/>
              <a:t> or HPL as for a normal RPC</a:t>
            </a:r>
          </a:p>
          <a:p>
            <a:r>
              <a:rPr lang="en-US" noProof="0" dirty="0"/>
              <a:t>EOI</a:t>
            </a:r>
          </a:p>
          <a:p>
            <a:pPr lvl="1"/>
            <a:r>
              <a:rPr lang="en-US" noProof="0" dirty="0"/>
              <a:t>This detector, if </a:t>
            </a:r>
            <a:r>
              <a:rPr lang="en-US" noProof="0" dirty="0" err="1"/>
              <a:t>prooven</a:t>
            </a:r>
            <a:r>
              <a:rPr lang="en-US" noProof="0" dirty="0"/>
              <a:t> can feature 20 </a:t>
            </a:r>
            <a:r>
              <a:rPr lang="en-US" noProof="0" dirty="0" err="1"/>
              <a:t>ps</a:t>
            </a:r>
            <a:r>
              <a:rPr lang="en-US" noProof="0" dirty="0"/>
              <a:t>, 100 kHz/cm^2 and since it is based on a rigid quarts plate it </a:t>
            </a:r>
            <a:r>
              <a:rPr lang="en-US" noProof="0" dirty="0" err="1"/>
              <a:t>han</a:t>
            </a:r>
            <a:r>
              <a:rPr lang="en-US" noProof="0" dirty="0"/>
              <a:t> reach a very good mechanical precision, providing the bending coordinate at 0.1 mm level </a:t>
            </a:r>
            <a:r>
              <a:rPr lang="en-US" noProof="0" dirty="0" err="1"/>
              <a:t>amd</a:t>
            </a:r>
            <a:r>
              <a:rPr lang="en-US" noProof="0" dirty="0"/>
              <a:t> becoming a stand alone self triggering muon technology</a:t>
            </a:r>
          </a:p>
          <a:p>
            <a:pPr lvl="1"/>
            <a:r>
              <a:rPr lang="en-US" noProof="0" dirty="0"/>
              <a:t>Given its features it can support particle flow calorimetry and provide excellent </a:t>
            </a:r>
            <a:r>
              <a:rPr lang="en-US" noProof="0" dirty="0" err="1"/>
              <a:t>ToF</a:t>
            </a:r>
            <a:r>
              <a:rPr lang="en-US" noProof="0" dirty="0"/>
              <a:t> features in the calorimeter too, providing the function of timing wrap as well.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728" y="6325449"/>
            <a:ext cx="11444543" cy="52322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rgbClr val="FFFF00"/>
                </a:solidFill>
              </a:rPr>
              <a:t>We have until 2028 to provide a clear demonstration of scalable performance</a:t>
            </a:r>
            <a:endParaRPr lang="en-GB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543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35418" y="443483"/>
            <a:ext cx="8150859" cy="136969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70"/>
              </a:spcBef>
            </a:pPr>
            <a:r>
              <a:rPr lang="en-US" noProof="0" dirty="0"/>
              <a:t>Hybrid</a:t>
            </a:r>
            <a:r>
              <a:rPr lang="en-US" spc="-70" noProof="0" dirty="0"/>
              <a:t> </a:t>
            </a:r>
            <a:r>
              <a:rPr lang="en-US" noProof="0" dirty="0"/>
              <a:t>RPC:</a:t>
            </a:r>
            <a:r>
              <a:rPr lang="en-US" spc="-65" noProof="0" dirty="0"/>
              <a:t> </a:t>
            </a:r>
            <a:r>
              <a:rPr lang="en-US" noProof="0" dirty="0"/>
              <a:t>suppress</a:t>
            </a:r>
            <a:r>
              <a:rPr lang="en-US" spc="-70" noProof="0" dirty="0"/>
              <a:t> </a:t>
            </a:r>
            <a:r>
              <a:rPr lang="en-US" noProof="0" dirty="0"/>
              <a:t>the</a:t>
            </a:r>
            <a:r>
              <a:rPr lang="en-US" spc="-60" noProof="0" dirty="0"/>
              <a:t> </a:t>
            </a:r>
            <a:r>
              <a:rPr lang="en-US" spc="-10" noProof="0" dirty="0"/>
              <a:t>charge fluctuations</a:t>
            </a:r>
          </a:p>
        </p:txBody>
      </p:sp>
      <p:sp>
        <p:nvSpPr>
          <p:cNvPr id="3" name="object 3"/>
          <p:cNvSpPr/>
          <p:nvPr/>
        </p:nvSpPr>
        <p:spPr>
          <a:xfrm>
            <a:off x="920434" y="384577"/>
            <a:ext cx="0" cy="808990"/>
          </a:xfrm>
          <a:custGeom>
            <a:avLst/>
            <a:gdLst/>
            <a:ahLst/>
            <a:cxnLst/>
            <a:rect l="l" t="t" r="r" b="b"/>
            <a:pathLst>
              <a:path h="808990">
                <a:moveTo>
                  <a:pt x="0" y="0"/>
                </a:moveTo>
                <a:lnTo>
                  <a:pt x="1" y="808601"/>
                </a:lnTo>
              </a:path>
            </a:pathLst>
          </a:custGeom>
          <a:ln w="76200">
            <a:solidFill>
              <a:srgbClr val="BFBF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5418" y="1530908"/>
            <a:ext cx="10190726" cy="514980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90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0441148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E42B9509-2E1A-459C-ACAF-BFF87C870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34"/>
            <a:ext cx="10515600" cy="1325563"/>
          </a:xfrm>
        </p:spPr>
        <p:txBody>
          <a:bodyPr/>
          <a:lstStyle/>
          <a:p>
            <a:r>
              <a:rPr lang="en-US" noProof="0" dirty="0"/>
              <a:t>Effective maximum efficiency vs. </a:t>
            </a:r>
            <a:r>
              <a:rPr lang="en-US" dirty="0"/>
              <a:t>P</a:t>
            </a:r>
            <a:r>
              <a:rPr lang="en-US" noProof="0" dirty="0" err="1"/>
              <a:t>oisson</a:t>
            </a:r>
            <a:endParaRPr lang="en-US" noProof="0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91956753-8346-4120-A4F7-5E32A3E0C2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150" y="1386497"/>
            <a:ext cx="5581650" cy="4790466"/>
          </a:xfrm>
        </p:spPr>
        <p:txBody>
          <a:bodyPr>
            <a:normAutofit fontScale="92500" lnSpcReduction="10000"/>
          </a:bodyPr>
          <a:lstStyle/>
          <a:p>
            <a:r>
              <a:rPr lang="en-US" sz="2000" b="1" noProof="0" dirty="0"/>
              <a:t>effective maximum efficienc</a:t>
            </a:r>
            <a:r>
              <a:rPr lang="en-US" sz="2000" noProof="0" dirty="0"/>
              <a:t>y VS. </a:t>
            </a:r>
            <a:r>
              <a:rPr lang="en-US" sz="2000" b="1" noProof="0" dirty="0"/>
              <a:t>constrained Poisson prediction</a:t>
            </a:r>
          </a:p>
          <a:p>
            <a:r>
              <a:rPr lang="en-US" sz="2000" b="1" noProof="0" dirty="0"/>
              <a:t>The effective maximum efficiency </a:t>
            </a:r>
            <a:r>
              <a:rPr lang="en-US" sz="2000" noProof="0" dirty="0"/>
              <a:t>is not a rigorous definition since in principle the efficiency still can increase HV, but with increasing cost function which sets an effective value.</a:t>
            </a:r>
          </a:p>
          <a:p>
            <a:r>
              <a:rPr lang="en-US" sz="2000" b="1" dirty="0"/>
              <a:t>The constrained Poisson function </a:t>
            </a:r>
            <a:r>
              <a:rPr lang="en-US" sz="2000" dirty="0"/>
              <a:t>is the maximum efficiency predicted by the Poisson primary cluster statistics, as a function of the gas composition, but constraining the effective number of clusters to the Standard mixture measured efficiency, assuming 100% acceptance. </a:t>
            </a:r>
          </a:p>
          <a:p>
            <a:r>
              <a:rPr lang="en-US" sz="2000" noProof="0" dirty="0"/>
              <a:t>A direct comparison shows that the Poisson function approximately follows the data for increasing fraction of CO2</a:t>
            </a:r>
          </a:p>
          <a:p>
            <a:pPr lvl="1"/>
            <a:r>
              <a:rPr lang="en-US" sz="1600" dirty="0"/>
              <a:t>Quantitatively diverging</a:t>
            </a:r>
          </a:p>
          <a:p>
            <a:pPr lvl="1"/>
            <a:r>
              <a:rPr lang="en-US" sz="1600" dirty="0"/>
              <a:t>Different functional shape</a:t>
            </a:r>
            <a:endParaRPr lang="en-US" sz="1600" noProof="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257925" y="1386497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52615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481" y="0"/>
            <a:ext cx="10515600" cy="1325563"/>
          </a:xfrm>
        </p:spPr>
        <p:txBody>
          <a:bodyPr/>
          <a:lstStyle/>
          <a:p>
            <a:r>
              <a:rPr lang="en-US" dirty="0"/>
              <a:t>P(0) vs. the useful gap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05" y="1239830"/>
            <a:ext cx="4987708" cy="2040556"/>
          </a:xfrm>
        </p:spPr>
        <p:txBody>
          <a:bodyPr>
            <a:normAutofit/>
          </a:bodyPr>
          <a:lstStyle/>
          <a:p>
            <a:r>
              <a:rPr lang="en-US" sz="2400" noProof="0" dirty="0"/>
              <a:t>Depends primarily on the total gaseous target</a:t>
            </a:r>
          </a:p>
          <a:p>
            <a:pPr lvl="1"/>
            <a:r>
              <a:rPr lang="en-US" sz="2000" noProof="0" dirty="0"/>
              <a:t>Total thickness</a:t>
            </a:r>
          </a:p>
          <a:p>
            <a:pPr lvl="1"/>
            <a:r>
              <a:rPr lang="en-US" sz="2000" noProof="0" dirty="0"/>
              <a:t>Mixture density</a:t>
            </a:r>
            <a:endParaRPr lang="en-US" sz="2000" b="1" noProof="0" dirty="0"/>
          </a:p>
          <a:p>
            <a:r>
              <a:rPr lang="en-US" sz="2400" b="1" noProof="0" dirty="0"/>
              <a:t>Poisson P(0) &lt;</a:t>
            </a:r>
            <a:r>
              <a:rPr lang="en-US" sz="2400" noProof="0" dirty="0"/>
              <a:t> expected inefficiency. </a:t>
            </a:r>
            <a:endParaRPr lang="en-US" sz="2400" noProof="0" dirty="0">
              <a:sym typeface="Wingdings" panose="05000000000000000000" pitchFamily="2" charset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74" y="3250854"/>
            <a:ext cx="5634200" cy="3536561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A977F658-D803-4CF1-9E45-B1D14BE58F9F}"/>
              </a:ext>
            </a:extLst>
          </p:cNvPr>
          <p:cNvGrpSpPr>
            <a:grpSpLocks noChangeAspect="1"/>
          </p:cNvGrpSpPr>
          <p:nvPr/>
        </p:nvGrpSpPr>
        <p:grpSpPr>
          <a:xfrm>
            <a:off x="6096001" y="3107138"/>
            <a:ext cx="2761256" cy="3471153"/>
            <a:chOff x="1037968" y="1025352"/>
            <a:chExt cx="3772930" cy="4742921"/>
          </a:xfrm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9393E9F2-74D4-4854-A6D7-A702E09BBA43}"/>
                </a:ext>
              </a:extLst>
            </p:cNvPr>
            <p:cNvSpPr/>
            <p:nvPr/>
          </p:nvSpPr>
          <p:spPr>
            <a:xfrm>
              <a:off x="1037968" y="1436586"/>
              <a:ext cx="3772930" cy="16475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4">
              <a:extLst>
                <a:ext uri="{FF2B5EF4-FFF2-40B4-BE49-F238E27FC236}">
                  <a16:creationId xmlns:a16="http://schemas.microsoft.com/office/drawing/2014/main" id="{34A53217-D230-488E-AE9C-6293D4B5E4AA}"/>
                </a:ext>
              </a:extLst>
            </p:cNvPr>
            <p:cNvSpPr/>
            <p:nvPr/>
          </p:nvSpPr>
          <p:spPr>
            <a:xfrm>
              <a:off x="1037968" y="5603516"/>
              <a:ext cx="3772930" cy="16475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CF0EF414-77C7-4D08-BCB6-CFEB5F0B5EA0}"/>
                </a:ext>
              </a:extLst>
            </p:cNvPr>
            <p:cNvSpPr/>
            <p:nvPr/>
          </p:nvSpPr>
          <p:spPr>
            <a:xfrm>
              <a:off x="2998573" y="1670817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6">
              <a:extLst>
                <a:ext uri="{FF2B5EF4-FFF2-40B4-BE49-F238E27FC236}">
                  <a16:creationId xmlns:a16="http://schemas.microsoft.com/office/drawing/2014/main" id="{2D9A3BBF-5A88-43D7-B61F-B959AB9887A3}"/>
                </a:ext>
              </a:extLst>
            </p:cNvPr>
            <p:cNvSpPr/>
            <p:nvPr/>
          </p:nvSpPr>
          <p:spPr>
            <a:xfrm>
              <a:off x="2747112" y="2424579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7">
              <a:extLst>
                <a:ext uri="{FF2B5EF4-FFF2-40B4-BE49-F238E27FC236}">
                  <a16:creationId xmlns:a16="http://schemas.microsoft.com/office/drawing/2014/main" id="{9B209A67-69D2-4163-9685-2133315BD784}"/>
                </a:ext>
              </a:extLst>
            </p:cNvPr>
            <p:cNvSpPr/>
            <p:nvPr/>
          </p:nvSpPr>
          <p:spPr>
            <a:xfrm>
              <a:off x="2510892" y="3175573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8">
              <a:extLst>
                <a:ext uri="{FF2B5EF4-FFF2-40B4-BE49-F238E27FC236}">
                  <a16:creationId xmlns:a16="http://schemas.microsoft.com/office/drawing/2014/main" id="{A2B75583-13CB-4E2C-A5F0-7A0C3357717F}"/>
                </a:ext>
              </a:extLst>
            </p:cNvPr>
            <p:cNvSpPr/>
            <p:nvPr/>
          </p:nvSpPr>
          <p:spPr>
            <a:xfrm>
              <a:off x="2274671" y="3929335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9">
              <a:extLst>
                <a:ext uri="{FF2B5EF4-FFF2-40B4-BE49-F238E27FC236}">
                  <a16:creationId xmlns:a16="http://schemas.microsoft.com/office/drawing/2014/main" id="{3CEF826E-1D20-4DAC-877D-93D96A758AB8}"/>
                </a:ext>
              </a:extLst>
            </p:cNvPr>
            <p:cNvSpPr/>
            <p:nvPr/>
          </p:nvSpPr>
          <p:spPr>
            <a:xfrm>
              <a:off x="2046072" y="4638304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0">
              <a:extLst>
                <a:ext uri="{FF2B5EF4-FFF2-40B4-BE49-F238E27FC236}">
                  <a16:creationId xmlns:a16="http://schemas.microsoft.com/office/drawing/2014/main" id="{46159228-8F3E-41EF-A8ED-A138EBC5044C}"/>
                </a:ext>
              </a:extLst>
            </p:cNvPr>
            <p:cNvSpPr/>
            <p:nvPr/>
          </p:nvSpPr>
          <p:spPr>
            <a:xfrm>
              <a:off x="1794611" y="5392066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6" name="Straight Arrow Connector 20">
              <a:extLst>
                <a:ext uri="{FF2B5EF4-FFF2-40B4-BE49-F238E27FC236}">
                  <a16:creationId xmlns:a16="http://schemas.microsoft.com/office/drawing/2014/main" id="{4DA879CF-017C-498B-B0ED-E7FE57ECD05B}"/>
                </a:ext>
              </a:extLst>
            </p:cNvPr>
            <p:cNvCxnSpPr/>
            <p:nvPr/>
          </p:nvCxnSpPr>
          <p:spPr>
            <a:xfrm>
              <a:off x="1645920" y="1601342"/>
              <a:ext cx="0" cy="284400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21">
              <a:extLst>
                <a:ext uri="{FF2B5EF4-FFF2-40B4-BE49-F238E27FC236}">
                  <a16:creationId xmlns:a16="http://schemas.microsoft.com/office/drawing/2014/main" id="{A81F8D40-FF1B-4C52-B291-D9B9F6C1F633}"/>
                </a:ext>
              </a:extLst>
            </p:cNvPr>
            <p:cNvSpPr txBox="1"/>
            <p:nvPr/>
          </p:nvSpPr>
          <p:spPr>
            <a:xfrm rot="16200000">
              <a:off x="957867" y="3358745"/>
              <a:ext cx="11705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Useful gap</a:t>
              </a:r>
              <a:endParaRPr lang="en-GB" dirty="0"/>
            </a:p>
          </p:txBody>
        </p:sp>
        <p:cxnSp>
          <p:nvCxnSpPr>
            <p:cNvPr id="18" name="Straight Arrow Connector 22">
              <a:extLst>
                <a:ext uri="{FF2B5EF4-FFF2-40B4-BE49-F238E27FC236}">
                  <a16:creationId xmlns:a16="http://schemas.microsoft.com/office/drawing/2014/main" id="{567DD600-EB7D-4218-B41F-242B13238D01}"/>
                </a:ext>
              </a:extLst>
            </p:cNvPr>
            <p:cNvCxnSpPr/>
            <p:nvPr/>
          </p:nvCxnSpPr>
          <p:spPr>
            <a:xfrm>
              <a:off x="4065371" y="1601342"/>
              <a:ext cx="15240" cy="4002174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28">
              <a:extLst>
                <a:ext uri="{FF2B5EF4-FFF2-40B4-BE49-F238E27FC236}">
                  <a16:creationId xmlns:a16="http://schemas.microsoft.com/office/drawing/2014/main" id="{7326436D-1136-483E-944F-61D0CD1E3235}"/>
                </a:ext>
              </a:extLst>
            </p:cNvPr>
            <p:cNvSpPr txBox="1"/>
            <p:nvPr/>
          </p:nvSpPr>
          <p:spPr>
            <a:xfrm rot="16200000">
              <a:off x="3418643" y="3494473"/>
              <a:ext cx="8797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gas gap</a:t>
              </a:r>
              <a:endParaRPr lang="en-GB" dirty="0"/>
            </a:p>
          </p:txBody>
        </p:sp>
        <p:sp>
          <p:nvSpPr>
            <p:cNvPr id="20" name="Freeform 95">
              <a:extLst>
                <a:ext uri="{FF2B5EF4-FFF2-40B4-BE49-F238E27FC236}">
                  <a16:creationId xmlns:a16="http://schemas.microsoft.com/office/drawing/2014/main" id="{477E1A58-E583-47F6-9D85-6A07408870F7}"/>
                </a:ext>
              </a:extLst>
            </p:cNvPr>
            <p:cNvSpPr/>
            <p:nvPr/>
          </p:nvSpPr>
          <p:spPr>
            <a:xfrm>
              <a:off x="2224980" y="4039820"/>
              <a:ext cx="200582" cy="1563696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100000">
                  <a:srgbClr val="FF000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31">
              <a:extLst>
                <a:ext uri="{FF2B5EF4-FFF2-40B4-BE49-F238E27FC236}">
                  <a16:creationId xmlns:a16="http://schemas.microsoft.com/office/drawing/2014/main" id="{701EE155-EDF5-42BD-B216-C2F8DB6B65A9}"/>
                </a:ext>
              </a:extLst>
            </p:cNvPr>
            <p:cNvCxnSpPr/>
            <p:nvPr/>
          </p:nvCxnSpPr>
          <p:spPr>
            <a:xfrm flipH="1">
              <a:off x="1749793" y="1025352"/>
              <a:ext cx="1510611" cy="47277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Freeform 94">
              <a:extLst>
                <a:ext uri="{FF2B5EF4-FFF2-40B4-BE49-F238E27FC236}">
                  <a16:creationId xmlns:a16="http://schemas.microsoft.com/office/drawing/2014/main" id="{35641226-4622-4E4B-B415-6F0CAD88AA1E}"/>
                </a:ext>
              </a:extLst>
            </p:cNvPr>
            <p:cNvSpPr/>
            <p:nvPr/>
          </p:nvSpPr>
          <p:spPr>
            <a:xfrm>
              <a:off x="1767097" y="5487350"/>
              <a:ext cx="134606" cy="107000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1AEED"/>
                </a:gs>
                <a:gs pos="100000">
                  <a:srgbClr val="989DB6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 97">
              <a:extLst>
                <a:ext uri="{FF2B5EF4-FFF2-40B4-BE49-F238E27FC236}">
                  <a16:creationId xmlns:a16="http://schemas.microsoft.com/office/drawing/2014/main" id="{586A6990-88A9-4D81-B049-E77E33BC04BA}"/>
                </a:ext>
              </a:extLst>
            </p:cNvPr>
            <p:cNvSpPr/>
            <p:nvPr/>
          </p:nvSpPr>
          <p:spPr>
            <a:xfrm>
              <a:off x="2005576" y="4710644"/>
              <a:ext cx="179138" cy="909184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1AEED"/>
                </a:gs>
                <a:gs pos="100000">
                  <a:srgbClr val="B899D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95">
              <a:extLst>
                <a:ext uri="{FF2B5EF4-FFF2-40B4-BE49-F238E27FC236}">
                  <a16:creationId xmlns:a16="http://schemas.microsoft.com/office/drawing/2014/main" id="{7FCD9C36-71EA-4489-9019-F428F65070F9}"/>
                </a:ext>
              </a:extLst>
            </p:cNvPr>
            <p:cNvSpPr/>
            <p:nvPr/>
          </p:nvSpPr>
          <p:spPr>
            <a:xfrm>
              <a:off x="2441395" y="3323131"/>
              <a:ext cx="218506" cy="2265183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100000">
                  <a:srgbClr val="FF000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95">
              <a:extLst>
                <a:ext uri="{FF2B5EF4-FFF2-40B4-BE49-F238E27FC236}">
                  <a16:creationId xmlns:a16="http://schemas.microsoft.com/office/drawing/2014/main" id="{A5DD3B02-7C2C-49DA-BF07-E4AE1AC8F195}"/>
                </a:ext>
              </a:extLst>
            </p:cNvPr>
            <p:cNvSpPr/>
            <p:nvPr/>
          </p:nvSpPr>
          <p:spPr>
            <a:xfrm>
              <a:off x="2691741" y="2545444"/>
              <a:ext cx="230874" cy="3042870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100000">
                  <a:srgbClr val="FF000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95">
              <a:extLst>
                <a:ext uri="{FF2B5EF4-FFF2-40B4-BE49-F238E27FC236}">
                  <a16:creationId xmlns:a16="http://schemas.microsoft.com/office/drawing/2014/main" id="{4341396B-1C1F-4671-91C1-D8A0B951758F}"/>
                </a:ext>
              </a:extLst>
            </p:cNvPr>
            <p:cNvSpPr/>
            <p:nvPr/>
          </p:nvSpPr>
          <p:spPr>
            <a:xfrm>
              <a:off x="2958596" y="1791682"/>
              <a:ext cx="236545" cy="3796632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100000">
                  <a:srgbClr val="FF000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6D1041F-F008-4D59-9888-8931A706771D}"/>
                </a:ext>
              </a:extLst>
            </p:cNvPr>
            <p:cNvCxnSpPr/>
            <p:nvPr/>
          </p:nvCxnSpPr>
          <p:spPr>
            <a:xfrm>
              <a:off x="1112520" y="4445342"/>
              <a:ext cx="3596640" cy="0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78302DE6-8FFB-42E7-9B34-1CA248D0049C}"/>
              </a:ext>
            </a:extLst>
          </p:cNvPr>
          <p:cNvGrpSpPr>
            <a:grpSpLocks noChangeAspect="1"/>
          </p:cNvGrpSpPr>
          <p:nvPr/>
        </p:nvGrpSpPr>
        <p:grpSpPr>
          <a:xfrm>
            <a:off x="9284625" y="3120358"/>
            <a:ext cx="2520085" cy="3157826"/>
            <a:chOff x="5770606" y="1025352"/>
            <a:chExt cx="3772930" cy="4727720"/>
          </a:xfrm>
        </p:grpSpPr>
        <p:sp>
          <p:nvSpPr>
            <p:cNvPr id="29" name="Rectangle 11">
              <a:extLst>
                <a:ext uri="{FF2B5EF4-FFF2-40B4-BE49-F238E27FC236}">
                  <a16:creationId xmlns:a16="http://schemas.microsoft.com/office/drawing/2014/main" id="{79BE83E6-E91F-4A22-BF4A-4794048DBD30}"/>
                </a:ext>
              </a:extLst>
            </p:cNvPr>
            <p:cNvSpPr/>
            <p:nvPr/>
          </p:nvSpPr>
          <p:spPr>
            <a:xfrm>
              <a:off x="5770606" y="1420871"/>
              <a:ext cx="3772930" cy="1804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12">
              <a:extLst>
                <a:ext uri="{FF2B5EF4-FFF2-40B4-BE49-F238E27FC236}">
                  <a16:creationId xmlns:a16="http://schemas.microsoft.com/office/drawing/2014/main" id="{0434CFB4-1C43-4CFE-87B9-5B2D2875BE4B}"/>
                </a:ext>
              </a:extLst>
            </p:cNvPr>
            <p:cNvSpPr/>
            <p:nvPr/>
          </p:nvSpPr>
          <p:spPr>
            <a:xfrm>
              <a:off x="5770606" y="3667623"/>
              <a:ext cx="3772930" cy="18450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13">
              <a:extLst>
                <a:ext uri="{FF2B5EF4-FFF2-40B4-BE49-F238E27FC236}">
                  <a16:creationId xmlns:a16="http://schemas.microsoft.com/office/drawing/2014/main" id="{3615559B-205B-4716-BE7E-40BF8E4B27C5}"/>
                </a:ext>
              </a:extLst>
            </p:cNvPr>
            <p:cNvSpPr/>
            <p:nvPr/>
          </p:nvSpPr>
          <p:spPr>
            <a:xfrm>
              <a:off x="7677871" y="1670816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14">
              <a:extLst>
                <a:ext uri="{FF2B5EF4-FFF2-40B4-BE49-F238E27FC236}">
                  <a16:creationId xmlns:a16="http://schemas.microsoft.com/office/drawing/2014/main" id="{75F57D6A-13B7-4516-90BB-8CF704168CF6}"/>
                </a:ext>
              </a:extLst>
            </p:cNvPr>
            <p:cNvSpPr/>
            <p:nvPr/>
          </p:nvSpPr>
          <p:spPr>
            <a:xfrm>
              <a:off x="7449270" y="2424578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 15">
              <a:extLst>
                <a:ext uri="{FF2B5EF4-FFF2-40B4-BE49-F238E27FC236}">
                  <a16:creationId xmlns:a16="http://schemas.microsoft.com/office/drawing/2014/main" id="{6DE92786-FDC0-4935-9AE1-9E8F8C0C7954}"/>
                </a:ext>
              </a:extLst>
            </p:cNvPr>
            <p:cNvSpPr/>
            <p:nvPr/>
          </p:nvSpPr>
          <p:spPr>
            <a:xfrm>
              <a:off x="7190190" y="3175572"/>
              <a:ext cx="107092" cy="95284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Freeform 97">
              <a:extLst>
                <a:ext uri="{FF2B5EF4-FFF2-40B4-BE49-F238E27FC236}">
                  <a16:creationId xmlns:a16="http://schemas.microsoft.com/office/drawing/2014/main" id="{67CA2899-11B5-45D5-AFDC-93AB6F4E9998}"/>
                </a:ext>
              </a:extLst>
            </p:cNvPr>
            <p:cNvSpPr/>
            <p:nvPr/>
          </p:nvSpPr>
          <p:spPr>
            <a:xfrm>
              <a:off x="7174949" y="3307272"/>
              <a:ext cx="143115" cy="345111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1AEED"/>
                </a:gs>
                <a:gs pos="100000">
                  <a:srgbClr val="B899D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6">
              <a:extLst>
                <a:ext uri="{FF2B5EF4-FFF2-40B4-BE49-F238E27FC236}">
                  <a16:creationId xmlns:a16="http://schemas.microsoft.com/office/drawing/2014/main" id="{6C78AC45-8226-49FF-BFB9-F005D0140D7D}"/>
                </a:ext>
              </a:extLst>
            </p:cNvPr>
            <p:cNvCxnSpPr/>
            <p:nvPr/>
          </p:nvCxnSpPr>
          <p:spPr>
            <a:xfrm flipH="1">
              <a:off x="6437048" y="1025352"/>
              <a:ext cx="1510611" cy="47277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 95">
              <a:extLst>
                <a:ext uri="{FF2B5EF4-FFF2-40B4-BE49-F238E27FC236}">
                  <a16:creationId xmlns:a16="http://schemas.microsoft.com/office/drawing/2014/main" id="{D762EF87-7DDC-4C59-8973-AE6ABF8A5192}"/>
                </a:ext>
              </a:extLst>
            </p:cNvPr>
            <p:cNvSpPr/>
            <p:nvPr/>
          </p:nvSpPr>
          <p:spPr>
            <a:xfrm>
              <a:off x="7391400" y="2555340"/>
              <a:ext cx="211707" cy="1112283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100000">
                  <a:srgbClr val="FF000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95">
              <a:extLst>
                <a:ext uri="{FF2B5EF4-FFF2-40B4-BE49-F238E27FC236}">
                  <a16:creationId xmlns:a16="http://schemas.microsoft.com/office/drawing/2014/main" id="{DD51C958-4D25-42CE-B1A1-7C6E4A86F652}"/>
                </a:ext>
              </a:extLst>
            </p:cNvPr>
            <p:cNvSpPr/>
            <p:nvPr/>
          </p:nvSpPr>
          <p:spPr>
            <a:xfrm>
              <a:off x="7625733" y="1833675"/>
              <a:ext cx="228838" cy="1833948"/>
            </a:xfrm>
            <a:custGeom>
              <a:avLst/>
              <a:gdLst>
                <a:gd name="connsiteX0" fmla="*/ 208722 w 417443"/>
                <a:gd name="connsiteY0" fmla="*/ 0 h 2037522"/>
                <a:gd name="connsiteX1" fmla="*/ 0 w 417443"/>
                <a:gd name="connsiteY1" fmla="*/ 2037522 h 2037522"/>
                <a:gd name="connsiteX2" fmla="*/ 417443 w 417443"/>
                <a:gd name="connsiteY2" fmla="*/ 2027583 h 2037522"/>
                <a:gd name="connsiteX3" fmla="*/ 208722 w 417443"/>
                <a:gd name="connsiteY3" fmla="*/ 0 h 2037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443" h="2037522">
                  <a:moveTo>
                    <a:pt x="208722" y="0"/>
                  </a:moveTo>
                  <a:lnTo>
                    <a:pt x="0" y="2037522"/>
                  </a:lnTo>
                  <a:lnTo>
                    <a:pt x="417443" y="2027583"/>
                  </a:lnTo>
                  <a:lnTo>
                    <a:pt x="20872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100000">
                  <a:srgbClr val="FF000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41">
              <a:extLst>
                <a:ext uri="{FF2B5EF4-FFF2-40B4-BE49-F238E27FC236}">
                  <a16:creationId xmlns:a16="http://schemas.microsoft.com/office/drawing/2014/main" id="{D541E857-E787-4875-B5D9-57D02AD9F8EA}"/>
                </a:ext>
              </a:extLst>
            </p:cNvPr>
            <p:cNvCxnSpPr/>
            <p:nvPr/>
          </p:nvCxnSpPr>
          <p:spPr>
            <a:xfrm>
              <a:off x="6438841" y="1577109"/>
              <a:ext cx="0" cy="142200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42">
              <a:extLst>
                <a:ext uri="{FF2B5EF4-FFF2-40B4-BE49-F238E27FC236}">
                  <a16:creationId xmlns:a16="http://schemas.microsoft.com/office/drawing/2014/main" id="{A100C63C-093E-4DBE-B590-FC03AE7CF2F2}"/>
                </a:ext>
              </a:extLst>
            </p:cNvPr>
            <p:cNvSpPr txBox="1"/>
            <p:nvPr/>
          </p:nvSpPr>
          <p:spPr>
            <a:xfrm rot="16200000">
              <a:off x="5620035" y="2219809"/>
              <a:ext cx="11705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/>
                <a:t>Useful gap</a:t>
              </a:r>
              <a:endParaRPr lang="en-GB" dirty="0"/>
            </a:p>
          </p:txBody>
        </p:sp>
        <p:cxnSp>
          <p:nvCxnSpPr>
            <p:cNvPr id="40" name="Straight Arrow Connector 45">
              <a:extLst>
                <a:ext uri="{FF2B5EF4-FFF2-40B4-BE49-F238E27FC236}">
                  <a16:creationId xmlns:a16="http://schemas.microsoft.com/office/drawing/2014/main" id="{E566451A-A1DD-4A0B-8610-A7AC157F6339}"/>
                </a:ext>
              </a:extLst>
            </p:cNvPr>
            <p:cNvCxnSpPr/>
            <p:nvPr/>
          </p:nvCxnSpPr>
          <p:spPr>
            <a:xfrm>
              <a:off x="8928995" y="1616582"/>
              <a:ext cx="0" cy="2052000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6">
              <a:extLst>
                <a:ext uri="{FF2B5EF4-FFF2-40B4-BE49-F238E27FC236}">
                  <a16:creationId xmlns:a16="http://schemas.microsoft.com/office/drawing/2014/main" id="{FA75F210-21CB-4265-AB0F-F3AAA12419A6}"/>
                </a:ext>
              </a:extLst>
            </p:cNvPr>
            <p:cNvSpPr txBox="1"/>
            <p:nvPr/>
          </p:nvSpPr>
          <p:spPr>
            <a:xfrm rot="16200000">
              <a:off x="8110189" y="2259282"/>
              <a:ext cx="11705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/>
                <a:t>gas gap</a:t>
              </a:r>
              <a:endParaRPr lang="en-GB" dirty="0"/>
            </a:p>
          </p:txBody>
        </p:sp>
        <p:cxnSp>
          <p:nvCxnSpPr>
            <p:cNvPr id="42" name="Straight Connector 27">
              <a:extLst>
                <a:ext uri="{FF2B5EF4-FFF2-40B4-BE49-F238E27FC236}">
                  <a16:creationId xmlns:a16="http://schemas.microsoft.com/office/drawing/2014/main" id="{E5D9D164-8A60-4429-B7E4-E721C420B7A5}"/>
                </a:ext>
              </a:extLst>
            </p:cNvPr>
            <p:cNvCxnSpPr/>
            <p:nvPr/>
          </p:nvCxnSpPr>
          <p:spPr>
            <a:xfrm>
              <a:off x="5858751" y="3023342"/>
              <a:ext cx="3596640" cy="0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ontent Placeholder 2">
                <a:extLst>
                  <a:ext uri="{FF2B5EF4-FFF2-40B4-BE49-F238E27FC236}">
                    <a16:creationId xmlns:a16="http://schemas.microsoft.com/office/drawing/2014/main" id="{C676583C-2D3E-462F-BBAD-258527E9FA5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4960" y="1204609"/>
                <a:ext cx="6832289" cy="203341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2400" dirty="0"/>
                  <a:t>The useful gas gap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it-IT" sz="240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GB" sz="2400" dirty="0"/>
                  <a:t>is an empirical quantity: the region where, if a ionization occurs, the avalanche can grow to generate a detectable signal</a:t>
                </a:r>
              </a:p>
              <a:p>
                <a:r>
                  <a:rPr lang="it-IT" sz="2400" dirty="0" err="1"/>
                  <a:t>Given</a:t>
                </a:r>
                <a:r>
                  <a:rPr lang="it-IT" sz="2400" dirty="0"/>
                  <a:t> </a:t>
                </a:r>
                <a:r>
                  <a:rPr lang="it-IT" sz="2400" dirty="0">
                    <a:latin typeface="Symbol" panose="05050102010706020507" pitchFamily="18" charset="2"/>
                  </a:rPr>
                  <a:t>m</a:t>
                </a:r>
                <a:r>
                  <a:rPr lang="it-IT" sz="2400" dirty="0"/>
                  <a:t> as the ionization per unit lenght we have:</a:t>
                </a:r>
              </a:p>
              <a:p>
                <a14:m>
                  <m:oMath xmlns:m="http://schemas.openxmlformats.org/officeDocument/2006/math">
                    <m:r>
                      <a:rPr lang="it-IT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ℇ=1−</m:t>
                    </m:r>
                    <m:r>
                      <a:rPr lang="it-IT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it-IT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it-IT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it-IT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it-IT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it-IT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sSub>
                          <m:sSubPr>
                            <m:ctrlPr>
                              <a:rPr lang="it-IT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it-IT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sub>
                        </m:sSub>
                      </m:sup>
                    </m:sSup>
                  </m:oMath>
                </a14:m>
                <a:endParaRPr lang="it-IT" sz="2400" dirty="0"/>
              </a:p>
            </p:txBody>
          </p:sp>
        </mc:Choice>
        <mc:Fallback xmlns="">
          <p:sp>
            <p:nvSpPr>
              <p:cNvPr id="43" name="Content Placeholder 2">
                <a:extLst>
                  <a:ext uri="{FF2B5EF4-FFF2-40B4-BE49-F238E27FC236}">
                    <a16:creationId xmlns:a16="http://schemas.microsoft.com/office/drawing/2014/main" id="{C676583C-2D3E-462F-BBAD-258527E9FA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4960" y="1204609"/>
                <a:ext cx="6832289" cy="2033412"/>
              </a:xfrm>
              <a:prstGeom prst="rect">
                <a:avLst/>
              </a:prstGeom>
              <a:blipFill>
                <a:blip r:embed="rId3"/>
                <a:stretch>
                  <a:fillRect l="-1160" t="-4204" b="-3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2405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E42B9509-2E1A-459C-ACAF-BFF87C870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8255"/>
            <a:ext cx="10515600" cy="1325563"/>
          </a:xfrm>
        </p:spPr>
        <p:txBody>
          <a:bodyPr/>
          <a:lstStyle/>
          <a:p>
            <a:r>
              <a:rPr lang="en-US" noProof="0" dirty="0"/>
              <a:t>Realistic efficiency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91956753-8346-4120-A4F7-5E32A3E0C2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253331"/>
            <a:ext cx="5181600" cy="4351338"/>
          </a:xfrm>
        </p:spPr>
        <p:txBody>
          <a:bodyPr/>
          <a:lstStyle/>
          <a:p>
            <a:r>
              <a:rPr lang="en-US" noProof="0" dirty="0"/>
              <a:t>Real efficiency vs. </a:t>
            </a:r>
            <a:r>
              <a:rPr lang="en-US" noProof="0" dirty="0" err="1"/>
              <a:t>poisson</a:t>
            </a:r>
            <a:r>
              <a:rPr lang="en-US" noProof="0" dirty="0"/>
              <a:t> constrained efficiency</a:t>
            </a:r>
          </a:p>
          <a:p>
            <a:r>
              <a:rPr lang="en-US" noProof="0" dirty="0"/>
              <a:t>Effect of the electronic sensitivity </a:t>
            </a:r>
            <a:r>
              <a:rPr lang="en-US" noProof="0" dirty="0">
                <a:sym typeface="Wingdings" panose="05000000000000000000" pitchFamily="2" charset="2"/>
              </a:rPr>
              <a:t> </a:t>
            </a:r>
            <a:r>
              <a:rPr lang="en-US" noProof="0" dirty="0" err="1">
                <a:sym typeface="Wingdings" panose="05000000000000000000" pitchFamily="2" charset="2"/>
              </a:rPr>
              <a:t>g_u</a:t>
            </a:r>
            <a:endParaRPr lang="en-US" noProof="0" dirty="0"/>
          </a:p>
          <a:p>
            <a:r>
              <a:rPr lang="en-US" noProof="0" dirty="0"/>
              <a:t>Cluster mortality</a:t>
            </a:r>
          </a:p>
          <a:p>
            <a:r>
              <a:rPr lang="en-US" noProof="0" dirty="0"/>
              <a:t>Saturation effect on </a:t>
            </a:r>
            <a:r>
              <a:rPr lang="en-US" noProof="0" dirty="0" err="1"/>
              <a:t>Qtot</a:t>
            </a:r>
            <a:r>
              <a:rPr lang="en-US" noProof="0" dirty="0"/>
              <a:t>/</a:t>
            </a:r>
            <a:r>
              <a:rPr lang="en-US" noProof="0" dirty="0" err="1"/>
              <a:t>Qprompt</a:t>
            </a:r>
            <a:r>
              <a:rPr lang="en-US" noProof="0" dirty="0"/>
              <a:t> signal vs. gain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24AAE38-E807-4CE2-A584-947C2C0826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950" y="1027906"/>
            <a:ext cx="6657873" cy="417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12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2C1FA5DD-0B01-4F02-8432-C03DA0C5B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Definition of the RPC specific challenges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C71E9E92-6A74-4F8C-954E-3218E4468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0"/>
            <a:ext cx="10515600" cy="503316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Efficiency</a:t>
            </a:r>
          </a:p>
          <a:p>
            <a:pPr lvl="1"/>
            <a:r>
              <a:rPr lang="en-US" dirty="0"/>
              <a:t>Target: Maximum efficiency of the single detector </a:t>
            </a:r>
            <a:r>
              <a:rPr lang="en-US" dirty="0">
                <a:sym typeface="Wingdings" panose="05000000000000000000" pitchFamily="2" charset="2"/>
              </a:rPr>
              <a:t> exploit the sensor and optimize the cost of readout</a:t>
            </a:r>
          </a:p>
          <a:p>
            <a:pPr lvl="1"/>
            <a:r>
              <a:rPr lang="en-US" dirty="0"/>
              <a:t>Lever arms: gaseous target, electron avalanche physics, front end electronics sensitivity</a:t>
            </a:r>
          </a:p>
          <a:p>
            <a:pPr lvl="1"/>
            <a:r>
              <a:rPr lang="en-US" dirty="0"/>
              <a:t>Competing requirements: gas mixture constraints, rate capability, longevity, time resolution</a:t>
            </a:r>
          </a:p>
          <a:p>
            <a:r>
              <a:rPr lang="en-US" dirty="0"/>
              <a:t>Gas mixture</a:t>
            </a:r>
          </a:p>
          <a:p>
            <a:pPr lvl="1"/>
            <a:r>
              <a:rPr lang="en-US" dirty="0"/>
              <a:t>Target: Low impact (cost, environmental, detector), high performance</a:t>
            </a:r>
          </a:p>
          <a:p>
            <a:pPr lvl="1"/>
            <a:r>
              <a:rPr lang="en-US" dirty="0"/>
              <a:t>Lever arms: electron avalanche physics, front end electronics sensitivity</a:t>
            </a:r>
          </a:p>
          <a:p>
            <a:pPr lvl="1"/>
            <a:r>
              <a:rPr lang="en-US" dirty="0"/>
              <a:t>Competing requirements: efficiency, longevity</a:t>
            </a:r>
          </a:p>
          <a:p>
            <a:r>
              <a:rPr lang="en-US" dirty="0"/>
              <a:t>Time resolution</a:t>
            </a:r>
          </a:p>
          <a:p>
            <a:pPr lvl="1"/>
            <a:r>
              <a:rPr lang="en-US" dirty="0"/>
              <a:t>Target: sub ns, down to &lt; 100 </a:t>
            </a:r>
            <a:r>
              <a:rPr lang="en-US" dirty="0" err="1"/>
              <a:t>ps</a:t>
            </a:r>
            <a:r>
              <a:rPr lang="en-US" dirty="0"/>
              <a:t>+</a:t>
            </a:r>
          </a:p>
          <a:p>
            <a:pPr lvl="1"/>
            <a:r>
              <a:rPr lang="en-US" dirty="0"/>
              <a:t>Lever arm: gaseous target segmentation, faster mixture, front end electronics sensitivity</a:t>
            </a:r>
          </a:p>
          <a:p>
            <a:pPr lvl="1"/>
            <a:r>
              <a:rPr lang="en-US" dirty="0"/>
              <a:t>Competing requirements: efficiency of a single gap, simplicity robustness and low cost</a:t>
            </a:r>
          </a:p>
          <a:p>
            <a:r>
              <a:rPr lang="en-US" dirty="0"/>
              <a:t>Low cost per unit area</a:t>
            </a:r>
          </a:p>
          <a:p>
            <a:pPr lvl="1"/>
            <a:r>
              <a:rPr lang="en-US" dirty="0"/>
              <a:t>Target: low cost and simple &gt; m^2 module, holding the present margin with respect to other technologies</a:t>
            </a:r>
          </a:p>
          <a:p>
            <a:pPr lvl="1"/>
            <a:r>
              <a:rPr lang="en-US" dirty="0"/>
              <a:t>Lever arm: efficient design, gas mixture, FE electronics sensitivity</a:t>
            </a:r>
          </a:p>
          <a:p>
            <a:pPr lvl="1"/>
            <a:r>
              <a:rPr lang="en-US" dirty="0"/>
              <a:t>Competing requirements: high time resolution (and space)</a:t>
            </a:r>
          </a:p>
        </p:txBody>
      </p:sp>
    </p:spTree>
    <p:extLst>
      <p:ext uri="{BB962C8B-B14F-4D97-AF65-F5344CB8AC3E}">
        <p14:creationId xmlns:p14="http://schemas.microsoft.com/office/powerpoint/2010/main" val="36911179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CBA27F-E003-49C4-8DC7-1257A0FBE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746"/>
            <a:ext cx="10515600" cy="1325563"/>
          </a:xfrm>
        </p:spPr>
        <p:txBody>
          <a:bodyPr/>
          <a:lstStyle/>
          <a:p>
            <a:r>
              <a:rPr lang="en-US" dirty="0"/>
              <a:t>The gas mix challenge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D85F80-DDB4-47DB-9237-A21438AFF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0309"/>
            <a:ext cx="10515600" cy="458364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Adding CO2 to the RPC gas mixture was initially studied to moderate the ageing effects of HFO as R134a replacement </a:t>
            </a:r>
            <a:r>
              <a:rPr lang="en-US" dirty="0">
                <a:sym typeface="Wingdings" panose="05000000000000000000" pitchFamily="2" charset="2"/>
              </a:rPr>
              <a:t> cite ECOGAS</a:t>
            </a:r>
            <a:endParaRPr lang="en-US" dirty="0"/>
          </a:p>
          <a:p>
            <a:r>
              <a:rPr lang="en-US" dirty="0"/>
              <a:t>ATLAS studied a pragmatic strategy to do something immediately and since 2022 performed a long study to partially replace R134a with CO2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it-IT" dirty="0">
                <a:sym typeface="Wingdings" panose="05000000000000000000" pitchFamily="2" charset="2"/>
              </a:rPr>
              <a:t>(</a:t>
            </a:r>
            <a:r>
              <a:rPr lang="it-IT" dirty="0" err="1">
                <a:sym typeface="Wingdings" panose="05000000000000000000" pitchFamily="2" charset="2"/>
              </a:rPr>
              <a:t>see</a:t>
            </a:r>
            <a:r>
              <a:rPr lang="it-IT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Sinem’s</a:t>
            </a:r>
            <a:r>
              <a:rPr lang="en-US" dirty="0">
                <a:sym typeface="Wingdings" panose="05000000000000000000" pitchFamily="2" charset="2"/>
              </a:rPr>
              <a:t> slides)</a:t>
            </a:r>
            <a:endParaRPr lang="en-US" dirty="0"/>
          </a:p>
          <a:p>
            <a:r>
              <a:rPr lang="en-US" dirty="0"/>
              <a:t>In 2024-2026 ATLAS replaced the standard gas mixture with:</a:t>
            </a:r>
          </a:p>
          <a:p>
            <a:pPr lvl="1"/>
            <a:r>
              <a:rPr lang="en-US" dirty="0"/>
              <a:t>64.5% R134a, 30% CO2, 5% i-C4H10, 0.5% SF6</a:t>
            </a:r>
          </a:p>
          <a:p>
            <a:r>
              <a:rPr lang="en-US" dirty="0"/>
              <a:t>The results was that this new mixture outperformed the standard one under any aspect: strong reduction of ageing, increase of time resolution by 30%, reduction of GWP and operation cost, same efficiency and lower operating voltage </a:t>
            </a:r>
            <a:r>
              <a:rPr lang="en-US" dirty="0">
                <a:sym typeface="Wingdings" panose="05000000000000000000" pitchFamily="2" charset="2"/>
              </a:rPr>
              <a:t>link </a:t>
            </a:r>
            <a:r>
              <a:rPr lang="en-US" dirty="0" err="1">
                <a:sym typeface="Wingdings" panose="05000000000000000000" pitchFamily="2" charset="2"/>
              </a:rPr>
              <a:t>Sinem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Why this was not done from the beginning? STD was working well, so there was no pressure to change…</a:t>
            </a:r>
          </a:p>
          <a:p>
            <a:r>
              <a:rPr lang="en-US" dirty="0">
                <a:sym typeface="Wingdings" panose="05000000000000000000" pitchFamily="2" charset="2"/>
              </a:rPr>
              <a:t>Now it comes spontaneous to wonder: how far one can go on this path…?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268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41631C-BBB6-4D30-9715-E680B752D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68400"/>
          </a:xfrm>
        </p:spPr>
        <p:txBody>
          <a:bodyPr/>
          <a:lstStyle/>
          <a:p>
            <a:r>
              <a:rPr lang="en-US" dirty="0"/>
              <a:t>The effect of the FE electronics sensitivity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72F4C8-30DD-4645-9FBB-D390F8A66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53330"/>
            <a:ext cx="5257800" cy="3945687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To test the effect of the FE electronic sensitivity we performed a comparative test</a:t>
            </a:r>
          </a:p>
          <a:p>
            <a:r>
              <a:rPr lang="en-US" sz="2400" dirty="0"/>
              <a:t>The chamber is an ATLAS-like layout chamber [*]</a:t>
            </a:r>
          </a:p>
          <a:p>
            <a:r>
              <a:rPr lang="en-US" sz="2400" dirty="0"/>
              <a:t>2mm gas gap doublet one test and one monitoring chamber</a:t>
            </a:r>
          </a:p>
          <a:p>
            <a:pPr lvl="1"/>
            <a:r>
              <a:rPr lang="en-US" sz="2000" dirty="0"/>
              <a:t>One side of the test chamber (vertical strips) is equipped with ATLAS electronics</a:t>
            </a:r>
          </a:p>
          <a:p>
            <a:pPr lvl="1"/>
            <a:r>
              <a:rPr lang="en-US" sz="2000" dirty="0"/>
              <a:t>The other side (horizontal strips) is equipped with a high sensitivity analog pre-amp (baseline for Phase1 and Phase2 upgrade)</a:t>
            </a:r>
          </a:p>
          <a:p>
            <a:r>
              <a:rPr lang="en-US" sz="2400" dirty="0"/>
              <a:t>Each avalanche is seen AT THE SAME TIME by both electronics!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1A203A4-812D-4872-8F89-3CDE711A3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201858"/>
            <a:ext cx="5557520" cy="407628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Exposed to GIF++ beam and source to measure:</a:t>
            </a:r>
          </a:p>
          <a:p>
            <a:pPr lvl="1"/>
            <a:r>
              <a:rPr lang="en-US" dirty="0"/>
              <a:t>Efficiency under irradiation</a:t>
            </a:r>
          </a:p>
          <a:p>
            <a:pPr lvl="1"/>
            <a:r>
              <a:rPr lang="en-US" dirty="0"/>
              <a:t>V-A curve</a:t>
            </a:r>
          </a:p>
          <a:p>
            <a:r>
              <a:rPr lang="en-US" dirty="0"/>
              <a:t>Mixture used:</a:t>
            </a:r>
          </a:p>
          <a:p>
            <a:pPr lvl="1"/>
            <a:r>
              <a:rPr lang="en-US" dirty="0"/>
              <a:t>Zero R134a</a:t>
            </a:r>
          </a:p>
          <a:p>
            <a:pPr lvl="1"/>
            <a:r>
              <a:rPr lang="en-US" dirty="0"/>
              <a:t>88% CO2</a:t>
            </a:r>
          </a:p>
          <a:p>
            <a:pPr lvl="1"/>
            <a:r>
              <a:rPr lang="en-US" dirty="0"/>
              <a:t>10% i-C4H10</a:t>
            </a:r>
          </a:p>
          <a:p>
            <a:pPr lvl="1"/>
            <a:r>
              <a:rPr lang="en-US" dirty="0"/>
              <a:t>2%   1233-ZD</a:t>
            </a:r>
          </a:p>
          <a:p>
            <a:r>
              <a:rPr lang="en-US" dirty="0"/>
              <a:t>It is flammable but freon free</a:t>
            </a:r>
          </a:p>
          <a:p>
            <a:r>
              <a:rPr lang="en-US" dirty="0"/>
              <a:t>It is not meant as an official proposal but as an example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2E0BF15-2F14-48D5-A88B-AFF3EB5D5980}"/>
              </a:ext>
            </a:extLst>
          </p:cNvPr>
          <p:cNvSpPr txBox="1"/>
          <p:nvPr/>
        </p:nvSpPr>
        <p:spPr>
          <a:xfrm>
            <a:off x="721360" y="63119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[*] https://inspirehep.net/literature/2955768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433F81F-F18C-4F97-8B0E-4D75F30C5CD2}"/>
              </a:ext>
            </a:extLst>
          </p:cNvPr>
          <p:cNvSpPr txBox="1"/>
          <p:nvPr/>
        </p:nvSpPr>
        <p:spPr>
          <a:xfrm>
            <a:off x="838200" y="5278139"/>
            <a:ext cx="105156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The purpose is to compare event by event the response of the two amplifiers looking exactly at the same signal to compare the performance in an objective way</a:t>
            </a:r>
          </a:p>
        </p:txBody>
      </p:sp>
    </p:spTree>
    <p:extLst>
      <p:ext uri="{BB962C8B-B14F-4D97-AF65-F5344CB8AC3E}">
        <p14:creationId xmlns:p14="http://schemas.microsoft.com/office/powerpoint/2010/main" val="3598725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17877</TotalTime>
  <Words>3376</Words>
  <Application>Microsoft Office PowerPoint</Application>
  <PresentationFormat>Widescreen</PresentationFormat>
  <Paragraphs>427</Paragraphs>
  <Slides>29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Calibri Light</vt:lpstr>
      <vt:lpstr>Cambria Math</vt:lpstr>
      <vt:lpstr>Helvetica</vt:lpstr>
      <vt:lpstr>Symbol</vt:lpstr>
      <vt:lpstr>Office Theme</vt:lpstr>
      <vt:lpstr>Detector Physics-Driven Concepts for Future RPC systems</vt:lpstr>
      <vt:lpstr>RPC technology beyond the LHC era</vt:lpstr>
      <vt:lpstr>Presentazione standard di PowerPoint</vt:lpstr>
      <vt:lpstr>Presentazione standard di PowerPoint</vt:lpstr>
      <vt:lpstr>RPC design </vt:lpstr>
      <vt:lpstr>RPC-specific design challenges</vt:lpstr>
      <vt:lpstr>The gas-mixture challenge </vt:lpstr>
      <vt:lpstr>Presentazione standard di PowerPoint</vt:lpstr>
      <vt:lpstr>Maximum efficiency measurements</vt:lpstr>
      <vt:lpstr>Presentazione standard di PowerPoint</vt:lpstr>
      <vt:lpstr>Presentazione standard di PowerPoint</vt:lpstr>
      <vt:lpstr>Presentazione standard di PowerPoint</vt:lpstr>
      <vt:lpstr>Front-end electronics sensitivity test</vt:lpstr>
      <vt:lpstr>Voltage separation new vs. standard FE</vt:lpstr>
      <vt:lpstr>RPC design – time resolution</vt:lpstr>
      <vt:lpstr>Detector design from performance targets</vt:lpstr>
      <vt:lpstr>Multiple-gap detector layout options</vt:lpstr>
      <vt:lpstr>If this is not enough...</vt:lpstr>
      <vt:lpstr>RCC and SHARP as alternatives to complex RPCs</vt:lpstr>
      <vt:lpstr>Conclusion and EOI proposal</vt:lpstr>
      <vt:lpstr>backup</vt:lpstr>
      <vt:lpstr>State of the art R&amp;D and EOI</vt:lpstr>
      <vt:lpstr>Hybrid RPC: suppress the charge fluctuations</vt:lpstr>
      <vt:lpstr>Effective maximum efficiency vs. Poisson</vt:lpstr>
      <vt:lpstr>P(0) vs. the useful gap</vt:lpstr>
      <vt:lpstr>Realistic efficiency</vt:lpstr>
      <vt:lpstr>Definition of the RPC specific challenges</vt:lpstr>
      <vt:lpstr>The gas mix challenge</vt:lpstr>
      <vt:lpstr>The effect of the FE electronics sensitivity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Giulio Aielli</dc:creator>
  <cp:lastModifiedBy>giulio aielli</cp:lastModifiedBy>
  <cp:revision>123</cp:revision>
  <dcterms:created xsi:type="dcterms:W3CDTF">2026-06-10T09:24:49Z</dcterms:created>
  <dcterms:modified xsi:type="dcterms:W3CDTF">2026-09-17T12:37:44Z</dcterms:modified>
</cp:coreProperties>
</file>