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3" r:id="rId27"/>
    <p:sldId id="281" r:id="rId28"/>
    <p:sldId id="282" r:id="rId2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805" autoAdjust="0"/>
  </p:normalViewPr>
  <p:slideViewPr>
    <p:cSldViewPr snapToGrid="0">
      <p:cViewPr varScale="1">
        <p:scale>
          <a:sx n="55" d="100"/>
          <a:sy n="55" d="100"/>
        </p:scale>
        <p:origin x="595"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zh-CN"/>
  <c:roundedCorners val="1"/>
  <c:style val="2"/>
  <c:chart>
    <c:autoTitleDeleted val="1"/>
    <c:plotArea>
      <c:layout/>
      <c:scatterChart>
        <c:scatterStyle val="lineMarker"/>
        <c:varyColors val="1"/>
        <c:ser>
          <c:idx val="0"/>
          <c:order val="0"/>
          <c:tx>
            <c:v>Measured charge</c:v>
          </c:tx>
          <c:spPr>
            <a:ln w="16193">
              <a:solidFill>
                <a:srgbClr val="267BB6"/>
              </a:solidFill>
            </a:ln>
          </c:spPr>
          <c:marker>
            <c:symbol val="circle"/>
            <c:size val="4"/>
            <c:spPr>
              <a:solidFill>
                <a:srgbClr val="267BB6"/>
              </a:solidFill>
            </c:spPr>
          </c:marker>
          <c:trendline>
            <c:spPr>
              <a:ln w="19050">
                <a:solidFill>
                  <a:schemeClr val="accent1"/>
                </a:solidFill>
                <a:prstDash val="sysDot"/>
              </a:ln>
            </c:spPr>
            <c:trendlineType val="poly"/>
            <c:order val="2"/>
            <c:dispRSqr val="0"/>
            <c:dispEq val="0"/>
          </c:trendline>
          <c:xVal>
            <c:numRef>
              <c:f>'Chart Data'!$A$2:$A$15</c:f>
              <c:numCache>
                <c:formatCode>General</c:formatCode>
                <c:ptCount val="14"/>
                <c:pt idx="0">
                  <c:v>2000</c:v>
                </c:pt>
                <c:pt idx="1">
                  <c:v>2050</c:v>
                </c:pt>
                <c:pt idx="2">
                  <c:v>2100</c:v>
                </c:pt>
                <c:pt idx="3">
                  <c:v>2150</c:v>
                </c:pt>
                <c:pt idx="4">
                  <c:v>2200</c:v>
                </c:pt>
                <c:pt idx="5">
                  <c:v>2250</c:v>
                </c:pt>
                <c:pt idx="6">
                  <c:v>2300</c:v>
                </c:pt>
                <c:pt idx="7">
                  <c:v>2350</c:v>
                </c:pt>
                <c:pt idx="8">
                  <c:v>2400</c:v>
                </c:pt>
                <c:pt idx="9">
                  <c:v>2450</c:v>
                </c:pt>
                <c:pt idx="10">
                  <c:v>2500</c:v>
                </c:pt>
                <c:pt idx="11">
                  <c:v>2550</c:v>
                </c:pt>
                <c:pt idx="12">
                  <c:v>2600</c:v>
                </c:pt>
                <c:pt idx="13">
                  <c:v>2650</c:v>
                </c:pt>
              </c:numCache>
            </c:numRef>
          </c:xVal>
          <c:yVal>
            <c:numRef>
              <c:f>'Chart Data'!$B$2:$B$15</c:f>
              <c:numCache>
                <c:formatCode>0E+0</c:formatCode>
                <c:ptCount val="14"/>
                <c:pt idx="0">
                  <c:v>957718</c:v>
                </c:pt>
                <c:pt idx="1">
                  <c:v>1363030</c:v>
                </c:pt>
                <c:pt idx="2">
                  <c:v>1886360</c:v>
                </c:pt>
                <c:pt idx="3">
                  <c:v>2365650</c:v>
                </c:pt>
                <c:pt idx="4">
                  <c:v>2902390</c:v>
                </c:pt>
                <c:pt idx="5">
                  <c:v>3641620</c:v>
                </c:pt>
                <c:pt idx="6">
                  <c:v>4199740</c:v>
                </c:pt>
                <c:pt idx="7">
                  <c:v>4853660</c:v>
                </c:pt>
                <c:pt idx="8">
                  <c:v>5538970</c:v>
                </c:pt>
                <c:pt idx="9">
                  <c:v>6251270</c:v>
                </c:pt>
                <c:pt idx="10">
                  <c:v>6968330</c:v>
                </c:pt>
                <c:pt idx="11">
                  <c:v>7500000</c:v>
                </c:pt>
                <c:pt idx="12">
                  <c:v>8177840</c:v>
                </c:pt>
                <c:pt idx="13">
                  <c:v>9116310</c:v>
                </c:pt>
              </c:numCache>
            </c:numRef>
          </c:yVal>
          <c:smooth val="1"/>
          <c:extLst>
            <c:ext xmlns:c16="http://schemas.microsoft.com/office/drawing/2014/chart" uri="{C3380CC4-5D6E-409C-BE32-E72D297353CC}">
              <c16:uniqueId val="{00000001-3E58-4C38-BC94-068375AE31EC}"/>
            </c:ext>
          </c:extLst>
        </c:ser>
        <c:dLbls>
          <c:showLegendKey val="0"/>
          <c:showVal val="0"/>
          <c:showCatName val="0"/>
          <c:showSerName val="0"/>
          <c:showPercent val="0"/>
          <c:showBubbleSize val="0"/>
        </c:dLbls>
        <c:axId val="48650112"/>
        <c:axId val="48672768"/>
      </c:scatterChart>
      <c:valAx>
        <c:axId val="48672768"/>
        <c:scaling>
          <c:logBase val="10"/>
          <c:orientation val="minMax"/>
          <c:max val="10000000"/>
          <c:min val="100000"/>
        </c:scaling>
        <c:delete val="0"/>
        <c:axPos val="l"/>
        <c:majorGridlines>
          <c:spPr>
            <a:ln w="5715">
              <a:solidFill>
                <a:srgbClr val="DCE3EB"/>
              </a:solidFill>
            </a:ln>
          </c:spPr>
        </c:majorGridlines>
        <c:title>
          <c:tx>
            <c:rich>
              <a:bodyPr/>
              <a:lstStyle/>
              <a:p>
                <a:r>
                  <a:rPr lang="en-US" sz="1350">
                    <a:solidFill>
                      <a:srgbClr val="637386"/>
                    </a:solidFill>
                    <a:latin typeface="Nimbus Sans"/>
                    <a:ea typeface="Nimbus Sans"/>
                    <a:cs typeface="Nimbus Sans"/>
                  </a:rPr>
                  <a:t>Q [e]</a:t>
                </a:r>
              </a:p>
            </c:rich>
          </c:tx>
          <c:overlay val="0"/>
        </c:title>
        <c:numFmt formatCode="0E+0" sourceLinked="1"/>
        <c:majorTickMark val="none"/>
        <c:minorTickMark val="none"/>
        <c:tickLblPos val="nextTo"/>
        <c:spPr>
          <a:ln w="9525">
            <a:solidFill>
              <a:srgbClr val="D4D4D4"/>
            </a:solidFill>
            <a:prstDash val="solid"/>
          </a:ln>
        </c:spPr>
        <c:txPr>
          <a:bodyPr anchorCtr="1"/>
          <a:lstStyle/>
          <a:p>
            <a:pPr>
              <a:defRPr sz="1275">
                <a:solidFill>
                  <a:srgbClr val="637386"/>
                </a:solidFill>
                <a:latin typeface="Nimbus Sans"/>
                <a:ea typeface="Nimbus Sans"/>
                <a:cs typeface="Nimbus Sans"/>
              </a:defRPr>
            </a:pPr>
            <a:endParaRPr lang="zh-CN"/>
          </a:p>
        </c:txPr>
        <c:crossAx val="48650112"/>
        <c:crosses val="autoZero"/>
        <c:crossBetween val="midCat"/>
      </c:valAx>
      <c:valAx>
        <c:axId val="48650112"/>
        <c:scaling>
          <c:orientation val="minMax"/>
          <c:max val="2700"/>
          <c:min val="1950"/>
        </c:scaling>
        <c:delete val="0"/>
        <c:axPos val="b"/>
        <c:majorGridlines>
          <c:spPr>
            <a:ln w="5715">
              <a:solidFill>
                <a:srgbClr val="DCE3EB"/>
              </a:solidFill>
            </a:ln>
          </c:spPr>
        </c:majorGridlines>
        <c:title>
          <c:tx>
            <c:rich>
              <a:bodyPr/>
              <a:lstStyle/>
              <a:p>
                <a:r>
                  <a:rPr lang="en-US" sz="1350">
                    <a:solidFill>
                      <a:srgbClr val="637386"/>
                    </a:solidFill>
                    <a:latin typeface="Nimbus Sans"/>
                    <a:ea typeface="Nimbus Sans"/>
                    <a:cs typeface="Nimbus Sans"/>
                  </a:rPr>
                  <a:t>Voltage [V]</a:t>
                </a:r>
              </a:p>
            </c:rich>
          </c:tx>
          <c:overlay val="0"/>
        </c:title>
        <c:numFmt formatCode="General" sourceLinked="1"/>
        <c:majorTickMark val="none"/>
        <c:minorTickMark val="none"/>
        <c:tickLblPos val="nextTo"/>
        <c:spPr>
          <a:ln w="9525">
            <a:solidFill>
              <a:srgbClr val="D4D4D4"/>
            </a:solidFill>
            <a:prstDash val="solid"/>
          </a:ln>
        </c:spPr>
        <c:txPr>
          <a:bodyPr anchorCtr="1"/>
          <a:lstStyle/>
          <a:p>
            <a:pPr>
              <a:defRPr sz="1275">
                <a:solidFill>
                  <a:srgbClr val="637386"/>
                </a:solidFill>
                <a:latin typeface="Nimbus Sans"/>
                <a:ea typeface="Nimbus Sans"/>
                <a:cs typeface="Nimbus Sans"/>
              </a:defRPr>
            </a:pPr>
            <a:endParaRPr lang="zh-CN"/>
          </a:p>
        </c:txPr>
        <c:crossAx val="48672768"/>
        <c:crosses val="autoZero"/>
        <c:crossBetween val="midCat"/>
        <c:majorUnit val="150"/>
      </c:valAx>
      <c:spPr>
        <a:solidFill>
          <a:srgbClr val="FFFFFF"/>
        </a:solidFill>
      </c:spPr>
    </c:plotArea>
    <c:plotVisOnly val="1"/>
    <c:dispBlanksAs val="zero"/>
    <c:showDLblsOverMax val="1"/>
  </c:chart>
  <c:spPr>
    <a:solidFill>
      <a:srgbClr val="FFFFFF"/>
    </a:solidFill>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Good afternoon, everyone. My name is Yiding Zhao, from the University of Science and Technology of China. Today I will present our study of rate effects in a Photo-RPC with different Bulk-Resistivity Electrodes. </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a:p>
            <a:r>
              <a:rPr lang="en-US" altLang="zh-CN" sz="1200" kern="1200" dirty="0">
                <a:effectLst/>
              </a:rPr>
              <a:t>I will begin with the motivation and the role of resistive electrodes. Then I will introduce the Photo-RPC setup and the rate measurements. The next two parts describe the voltage-drop model and its comparison with data, using waveform resampling and Garfield. I will finish with the conclusions.</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The schematic on the left shows the local charging and recovery process. The photocathode is grounded, and positive high voltage is applied through the resistive anode. Avalanche electrons reach the anode surface and leave a local charge. This charge reduces the electric field in the gas gap.</a:t>
            </a:r>
            <a:endParaRPr lang="zh-CN" altLang="zh-CN" sz="1200" kern="1200" dirty="0">
              <a:effectLst/>
            </a:endParaRPr>
          </a:p>
          <a:p>
            <a:r>
              <a:rPr lang="en-US" altLang="zh-CN" sz="1200" kern="1200" dirty="0">
                <a:effectLst/>
              </a:rPr>
              <a:t>Resistive electrodes limit the discharge current, and the local field reduction helps quench a discharge. The field then recovers as charge leaks through the electrode. The blue arrows represent the electric field, while the green arrows indicate conventional recharge current.</a:t>
            </a:r>
            <a:endParaRPr lang="zh-CN" altLang="zh-CN" sz="1200" kern="1200" dirty="0">
              <a:effectLst/>
            </a:endParaRPr>
          </a:p>
          <a:p>
            <a:r>
              <a:rPr lang="en-US" altLang="zh-CN" sz="1200" kern="1200" dirty="0">
                <a:effectLst/>
              </a:rPr>
              <a:t>This recovery takes time. If another event occurs in the same region before recovery is complete, it sees a reduced field. We therefore want to understand how electrode resistivity affects gain and timing as the rate increases.</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These schematic curves compare low and high rates in the same local region, using the same recovery time and axis scales. Each event produces a voltage drop, followed by recovery toward the applied voltage.</a:t>
            </a:r>
            <a:endParaRPr lang="zh-CN" altLang="zh-CN" sz="1200" kern="1200" dirty="0">
              <a:effectLst/>
            </a:endParaRPr>
          </a:p>
          <a:p>
            <a:r>
              <a:rPr lang="en-US" altLang="zh-CN" sz="1200" kern="1200" dirty="0">
                <a:effectLst/>
              </a:rPr>
              <a:t>At low rate, the voltage almost recovers before the next event. At high rate, the intervals are shorter, so residual voltage drops accumulate. Differences in the intervals and deposited charges also make the voltage vary from event to event. The markers show the voltage just before each event.</a:t>
            </a:r>
            <a:endParaRPr lang="zh-CN" altLang="zh-CN" sz="1200" kern="1200" dirty="0">
              <a:effectLst/>
            </a:endParaRPr>
          </a:p>
          <a:p>
            <a:r>
              <a:rPr lang="en-US" altLang="zh-CN" sz="1200" kern="1200" dirty="0">
                <a:effectLst/>
              </a:rPr>
              <a:t>The equation on the right says that the voltage seen by event </a:t>
            </a:r>
            <a:r>
              <a:rPr lang="en-US" altLang="zh-CN" sz="1200" kern="1200" dirty="0" err="1">
                <a:effectLst/>
              </a:rPr>
              <a:t>i</a:t>
            </a:r>
            <a:r>
              <a:rPr lang="en-US" altLang="zh-CN" sz="1200" kern="1200" dirty="0">
                <a:effectLst/>
              </a:rPr>
              <a:t> is the applied voltage, U zero, minus the residual drop immediately before that event. A lower effective voltage reduces the mean gain. A reduced and fluctuating field can also broaden the time distribution. Both effects need to be considered when interpreting the rate measurements.</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With this recovery picture in mind, I will now introduce the experimental setup and the measurements used to study gain and timing at different rates.</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We operate the Photo-RPC in single-photoelectron mode. A three-hundred-and-fifty-five-</a:t>
            </a:r>
            <a:r>
              <a:rPr lang="en-US" altLang="zh-CN" sz="1200" kern="1200" dirty="0" err="1">
                <a:effectLst/>
              </a:rPr>
              <a:t>nanometre</a:t>
            </a:r>
            <a:r>
              <a:rPr lang="en-US" altLang="zh-CN" sz="1200" kern="1200" dirty="0">
                <a:effectLst/>
              </a:rPr>
              <a:t> femtosecond laser illuminates the photocathode, and the emitted electron initiates an avalanche in a two-hundred-and-fifteen-</a:t>
            </a:r>
            <a:r>
              <a:rPr lang="en-US" altLang="zh-CN" sz="1200" kern="1200" dirty="0" err="1">
                <a:effectLst/>
              </a:rPr>
              <a:t>micrometre</a:t>
            </a:r>
            <a:r>
              <a:rPr lang="en-US" altLang="zh-CN" sz="1200" kern="1200" dirty="0">
                <a:effectLst/>
              </a:rPr>
              <a:t> gas gap. The gas mixture is R one three four a, sulfur hexafluoride, and isobutane, in a ratio of ninety to five to five. The laser repetition rate is adjustable.</a:t>
            </a:r>
            <a:endParaRPr lang="zh-CN" altLang="zh-CN" sz="1200" kern="1200" dirty="0">
              <a:effectLst/>
            </a:endParaRPr>
          </a:p>
          <a:p>
            <a:r>
              <a:rPr lang="en-US" altLang="zh-CN" sz="1200" kern="1200" dirty="0">
                <a:effectLst/>
              </a:rPr>
              <a:t>The oscilloscope records the RPC signal together with a photomultiplier reference signal. From these paired signals, we extract the pulse charge and relative arrival time.</a:t>
            </a:r>
            <a:endParaRPr lang="zh-CN" altLang="zh-CN" sz="1200" kern="1200" dirty="0">
              <a:effectLst/>
            </a:endParaRPr>
          </a:p>
          <a:p>
            <a:r>
              <a:rPr lang="en-US" altLang="zh-CN" sz="1200" kern="1200" dirty="0">
                <a:effectLst/>
              </a:rPr>
              <a:t>The distribution on the right is a low-rate timing example at twenty-five hundred volts, after time-walk correction. Its fitted width is nineteen point seven eight picoseconds, or approximately twenty picoseconds. The electrode in this example has a resistivity of one point five times ten to the tenth ohm </a:t>
            </a:r>
            <a:r>
              <a:rPr lang="en-US" altLang="zh-CN" sz="1200" kern="1200" dirty="0" err="1">
                <a:effectLst/>
              </a:rPr>
              <a:t>centimetres</a:t>
            </a:r>
            <a:r>
              <a:rPr lang="en-US" altLang="zh-CN" sz="1200" kern="1200" dirty="0">
                <a:effectLst/>
              </a:rPr>
              <a:t>. This measurement illustrates the low-rate timing performance of the setup.</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Here we compare four electrode materials in single-photoelectron operation at twenty-four hundred volts. Their resistivities are one point five times ten to the ninth, one point four times ten to the tenth, three times ten to the eleventh, and two times ten to the twelfth ohm </a:t>
            </a:r>
            <a:r>
              <a:rPr lang="en-US" altLang="zh-CN" sz="1200" kern="1200" dirty="0" err="1">
                <a:effectLst/>
              </a:rPr>
              <a:t>centimetres</a:t>
            </a:r>
            <a:r>
              <a:rPr lang="en-US" altLang="zh-CN" sz="1200" kern="1200" dirty="0">
                <a:effectLst/>
              </a:rPr>
              <a:t>. They are shown by black circles, red squares, green upward triangles, and blue downward triangles, respectively. The highest-resistivity sample is quartz.</a:t>
            </a:r>
            <a:endParaRPr lang="zh-CN" altLang="zh-CN" sz="1200" kern="1200" dirty="0">
              <a:effectLst/>
            </a:endParaRPr>
          </a:p>
          <a:p>
            <a:r>
              <a:rPr lang="en-US" altLang="zh-CN" sz="1200" kern="1200" dirty="0">
                <a:effectLst/>
              </a:rPr>
              <a:t>The left plot shows mean signal charge against rate density. We use this charge as a proxy for mean gain under the same readout conditions. The right plot shows time resolution in picoseconds. The horizontal axes are logarithmic, with rate density in hertz per square </a:t>
            </a:r>
            <a:r>
              <a:rPr lang="en-US" altLang="zh-CN" sz="1200" kern="1200" dirty="0" err="1">
                <a:effectLst/>
              </a:rPr>
              <a:t>centimetre</a:t>
            </a:r>
            <a:r>
              <a:rPr lang="en-US" altLang="zh-CN" sz="1200" kern="1200" dirty="0">
                <a:effectLst/>
              </a:rPr>
              <a:t>.</a:t>
            </a:r>
            <a:endParaRPr lang="zh-CN" altLang="zh-CN" sz="1200" kern="1200" dirty="0">
              <a:effectLst/>
            </a:endParaRPr>
          </a:p>
          <a:p>
            <a:r>
              <a:rPr lang="en-US" altLang="zh-CN" sz="1200" kern="1200" dirty="0">
                <a:effectLst/>
              </a:rPr>
              <a:t>For the higher-resistivity materials, the mean charge starts to fall and the timing starts to deteriorate at lower rates. Lower resistivity moves both changes to higher rates, consistent with faster field recovery.</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To separate the effect of mean gain from other rate effects, we compare two scans. In the rate scan, the applied voltage stays at twenty-four hundred volts while the rate changes. In the voltage scan, the rate stays low while the applied voltage changes. The measurement and analysis methods are otherwise the same.</a:t>
            </a:r>
            <a:endParaRPr lang="zh-CN" altLang="zh-CN" sz="1200" kern="1200" dirty="0">
              <a:effectLst/>
            </a:endParaRPr>
          </a:p>
          <a:p>
            <a:r>
              <a:rPr lang="en-US" altLang="zh-CN" sz="1200" kern="1200" dirty="0">
                <a:effectLst/>
              </a:rPr>
              <a:t>The plot shows time resolution against mean signal charge. The black circles are the high-rate scan, and the red squares are the low-rate voltage scan. Comparing points at the same horizontal position means comparing approximately the same mean gain.</a:t>
            </a:r>
            <a:endParaRPr lang="zh-CN" altLang="zh-CN" sz="1200" kern="1200" dirty="0">
              <a:effectLst/>
            </a:endParaRPr>
          </a:p>
          <a:p>
            <a:r>
              <a:rPr lang="en-US" altLang="zh-CN" sz="1200" kern="1200" dirty="0">
                <a:effectLst/>
              </a:rPr>
              <a:t>Over the measured range, the high-rate data have worse timing, even at the same mean gain. Therefore, matching the mean charge does not remove the timing difference. We investigate whether fluctuations of the local field can contribute to this additional spread.</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I will now describe how local voltage variations affect the time distribution, and then derive the periodic baseline used to fit the rate dependence of the mean charge.</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The residual voltage depends on the charge and timing of earlier avalanches. Each new event therefore samples an effective voltage, equal to the applied voltage minus the residual drop.</a:t>
            </a:r>
          </a:p>
          <a:p>
            <a:endParaRPr lang="zh-CN" altLang="zh-CN" sz="1200" kern="1200" dirty="0">
              <a:effectLst/>
            </a:endParaRPr>
          </a:p>
          <a:p>
            <a:r>
              <a:rPr lang="en-US" altLang="zh-CN" sz="1200" kern="1200" dirty="0">
                <a:effectLst/>
              </a:rPr>
              <a:t>On the right, the three thin curves illustrate time distributions at three different voltages. Their mean times and widths can both differ. The dark curve is their weighted mixture. This is a schematic in arbitrary units, with equal event fractions for illustration.</a:t>
            </a:r>
          </a:p>
          <a:p>
            <a:endParaRPr lang="zh-CN" altLang="zh-CN" sz="1200" kern="1200" dirty="0">
              <a:effectLst/>
            </a:endParaRPr>
          </a:p>
          <a:p>
            <a:r>
              <a:rPr lang="en-US" altLang="zh-CN" sz="1200" kern="1200" dirty="0">
                <a:effectLst/>
              </a:rPr>
              <a:t>The equation below is the law of total variance. In words, the total time variance is the average variance at fixed voltage, plus the variance of the voltage-dependent mean time. The first term includes the intrinsic timing fluctuations already present at low rate. The second term describes the spread caused by shifting the </a:t>
            </a:r>
            <a:r>
              <a:rPr lang="en-US" altLang="zh-CN" sz="1200" kern="1200" dirty="0" err="1">
                <a:effectLst/>
              </a:rPr>
              <a:t>centre</a:t>
            </a:r>
            <a:r>
              <a:rPr lang="en-US" altLang="zh-CN" sz="1200" kern="1200" dirty="0">
                <a:effectLst/>
              </a:rPr>
              <a:t> of the time distribution.</a:t>
            </a:r>
          </a:p>
          <a:p>
            <a:endParaRPr lang="zh-CN" altLang="zh-CN" sz="1200" kern="1200" dirty="0">
              <a:effectLst/>
            </a:endParaRPr>
          </a:p>
          <a:p>
            <a:r>
              <a:rPr lang="en-US" altLang="zh-CN" sz="1200" kern="1200" dirty="0">
                <a:effectLst/>
              </a:rPr>
              <a:t>This explains how voltage fluctuations can add timing spread. The identity refers to the full variance; a Gaussian fit to a mixture does not necessarily give the standard deviation of the full distribution.</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We first use a simple baseline: a fixed event interval T, a fixed deposited charge, and exponential recovery with time constant tau. In the periodic steady state shown on the left, every event sees the same voltage just before it arrives.</a:t>
            </a:r>
            <a:endParaRPr lang="zh-CN" altLang="zh-CN" sz="1200" kern="1200" dirty="0">
              <a:effectLst/>
            </a:endParaRPr>
          </a:p>
          <a:p>
            <a:r>
              <a:rPr lang="en-US" altLang="zh-CN" sz="1200" kern="1200" dirty="0">
                <a:effectLst/>
              </a:rPr>
              <a:t>For one event, the initial voltage drop is A, equal to the deposited charge divided by the effective capacitance. After a time t, the remaining drop is A times the exponential of minus t over tau.</a:t>
            </a:r>
            <a:endParaRPr lang="zh-CN" altLang="zh-CN" sz="1200" kern="1200" dirty="0">
              <a:effectLst/>
            </a:endParaRPr>
          </a:p>
          <a:p>
            <a:r>
              <a:rPr lang="en-US" altLang="zh-CN" sz="1200" kern="1200" dirty="0">
                <a:effectLst/>
              </a:rPr>
              <a:t>Immediately before the next event, we add the remaining drops from all earlier events. Their ages are T, two T, three T, and so on. This gives a geometric series. The numerator of its sum is A; the denominator is the exponential of T over tau, minus one. Subtracting this residual drop from U zero gives the effective voltage.</a:t>
            </a:r>
            <a:endParaRPr lang="zh-CN" altLang="zh-CN" sz="1200" kern="1200" dirty="0">
              <a:effectLst/>
            </a:endParaRPr>
          </a:p>
          <a:p>
            <a:r>
              <a:rPr lang="en-US" altLang="zh-CN" sz="1200" kern="1200" dirty="0">
                <a:effectLst/>
              </a:rPr>
              <a:t>We then approximate the low-rate mean gain by an exponential voltage response. The gain relative to its value at U zero is the exponential of k times the voltage change. Here k is the slope to be obtained from the low-rate voltage scan.</a:t>
            </a:r>
            <a:endParaRPr lang="zh-CN" altLang="zh-CN" sz="1200" kern="1200" dirty="0">
              <a:effectLst/>
            </a:endParaRPr>
          </a:p>
          <a:p>
            <a:r>
              <a:rPr lang="en-US" altLang="zh-CN" sz="1200" kern="1200" dirty="0">
                <a:effectLst/>
              </a:rPr>
              <a:t>The local rate is the rate density R times the effective area, delta S, so T is the reciprocal of that product. Substitution gives the normalized mean-charge formula at the bottom. In its exponent, the numerator is minus c two. The denominator is the exponential of one over the product tau R delta S, minus one. Here c two equals k times A.</a:t>
            </a:r>
            <a:endParaRPr lang="zh-CN" altLang="zh-CN" sz="1200" kern="1200" dirty="0">
              <a:effectLst/>
            </a:endParaRPr>
          </a:p>
          <a:p>
            <a:r>
              <a:rPr lang="en-US" altLang="zh-CN" sz="1200" kern="1200" dirty="0">
                <a:effectLst/>
              </a:rPr>
              <a:t>This formula links field recovery to the rate fit. It is a fixed-charge, periodic baseline; random arrivals and voltage-dependent deposited charge require further treatment.</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Here the periodic expression is compared with the normalized mean-charge measurements for the four electrode materials at twenty-four hundred volts. Normalization makes it easier to compare where gain loss begins.</a:t>
            </a:r>
            <a:endParaRPr lang="zh-CN" altLang="zh-CN" sz="1200" kern="1200" dirty="0">
              <a:effectLst/>
            </a:endParaRPr>
          </a:p>
          <a:p>
            <a:r>
              <a:rPr lang="en-US" altLang="zh-CN" sz="1200" kern="1200" dirty="0">
                <a:effectLst/>
              </a:rPr>
              <a:t>The table lists the bulk resistivity, relative permittivity, and estimated relaxation time. The three lower-resistivity samples have relative </a:t>
            </a:r>
            <a:r>
              <a:rPr lang="en-US" altLang="zh-CN" sz="1200" kern="1200" dirty="0" err="1">
                <a:effectLst/>
              </a:rPr>
              <a:t>permittivities</a:t>
            </a:r>
            <a:r>
              <a:rPr lang="en-US" altLang="zh-CN" sz="1200" kern="1200" dirty="0">
                <a:effectLst/>
              </a:rPr>
              <a:t> close to six point six to seven, while the quartz value is four point two. In order of increasing resistivity, the estimated times are zero point eight </a:t>
            </a:r>
            <a:r>
              <a:rPr lang="en-US" altLang="zh-CN" sz="1200" kern="1200" dirty="0" err="1">
                <a:effectLst/>
              </a:rPr>
              <a:t>eight</a:t>
            </a:r>
            <a:r>
              <a:rPr lang="en-US" altLang="zh-CN" sz="1200" kern="1200" dirty="0">
                <a:effectLst/>
              </a:rPr>
              <a:t> seven, eight point six four, one hundred and seventy-five, and seven hundred and forty-three point four milliseconds.</a:t>
            </a:r>
            <a:endParaRPr lang="zh-CN" altLang="zh-CN" sz="1200" kern="1200" dirty="0">
              <a:effectLst/>
            </a:endParaRPr>
          </a:p>
          <a:p>
            <a:r>
              <a:rPr lang="en-US" altLang="zh-CN" sz="1200" kern="1200" dirty="0">
                <a:effectLst/>
              </a:rPr>
              <a:t>These times use the bulk estimate tau approximately equal to vacuum permittivity times relative permittivity times resistivity, with consistent units. An effective recovery time can also depend on geometry. The local area used here is the laser-spot area, pi times the square of a radius of zero point zero six </a:t>
            </a:r>
            <a:r>
              <a:rPr lang="en-US" altLang="zh-CN" sz="1200" kern="1200" dirty="0" err="1">
                <a:effectLst/>
              </a:rPr>
              <a:t>centimetres</a:t>
            </a:r>
            <a:r>
              <a:rPr lang="en-US" altLang="zh-CN" sz="1200" kern="1200" dirty="0">
                <a:effectLst/>
              </a:rPr>
              <a:t>.</a:t>
            </a:r>
            <a:endParaRPr lang="zh-CN" altLang="zh-CN" sz="1200" kern="1200" dirty="0">
              <a:effectLst/>
            </a:endParaRPr>
          </a:p>
          <a:p>
            <a:r>
              <a:rPr lang="en-US" altLang="zh-CN" sz="1200" kern="1200" dirty="0">
                <a:effectLst/>
              </a:rPr>
              <a:t>The displayed fit parameter is c two equal to zero point one eight two three. The fit constrains the product k times A. An independently measured voltage-response slope is needed to interpret A as a physical voltage jump. The comparison shows how longer recovery shifts the onset of charge loss to lower rates.</a:t>
            </a:r>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For the current numerical study, we approximate event arrivals by a Poisson process. The waiting time then has an exponential distribution: its probability density is f times the exponential of minus f delta t. The mean interval is one over f, where f is the local rate, R times delta S.</a:t>
            </a:r>
            <a:endParaRPr lang="zh-CN" altLang="zh-CN" sz="1200" kern="1200" dirty="0">
              <a:effectLst/>
            </a:endParaRPr>
          </a:p>
          <a:p>
            <a:r>
              <a:rPr lang="en-US" altLang="zh-CN" sz="1200" kern="1200" dirty="0">
                <a:effectLst/>
              </a:rPr>
              <a:t>The present sampler inserts each sampled interval into the periodic expression. For the assigned voltage drop, the numerator is A and the denominator is the exponential of delta t over tau, minus one. This is an approximation for sampling voltages; it does not propagate the complete charging history.</a:t>
            </a:r>
            <a:endParaRPr lang="zh-CN" altLang="zh-CN" sz="1200" kern="1200" dirty="0">
              <a:effectLst/>
            </a:endParaRPr>
          </a:p>
          <a:p>
            <a:r>
              <a:rPr lang="en-US" altLang="zh-CN" sz="1200" kern="1200" dirty="0">
                <a:effectLst/>
              </a:rPr>
              <a:t>The example uses one thousand hertz, A equal to twenty-eight point one five </a:t>
            </a:r>
            <a:r>
              <a:rPr lang="en-US" altLang="zh-CN" sz="1200" kern="1200" dirty="0" err="1">
                <a:effectLst/>
              </a:rPr>
              <a:t>five</a:t>
            </a:r>
            <a:r>
              <a:rPr lang="en-US" altLang="zh-CN" sz="1200" kern="1200" dirty="0">
                <a:effectLst/>
              </a:rPr>
              <a:t> volts, and tau equal to eight point six four milliseconds. The left histogram shows the sampled intervals, and the right shows the corresponding broad voltage-drop distribution.</a:t>
            </a:r>
            <a:endParaRPr lang="zh-CN" altLang="zh-CN" sz="1200" kern="1200" dirty="0">
              <a:effectLst/>
            </a:endParaRPr>
          </a:p>
          <a:p>
            <a:r>
              <a:rPr lang="en-US" altLang="zh-CN" sz="1200" kern="1200" dirty="0">
                <a:effectLst/>
              </a:rPr>
              <a:t>The table summarizes the displayed samples. As the rate increases from one to fifty, one hundred, five hundred, one thousand, and two thousand hertz, their listed mean drops increase from one to forty-eight, eighty-seven, two hundred and ninety-nine, four hundred and seventy-four, and seven hundred and eight volts.</a:t>
            </a:r>
            <a:endParaRPr lang="zh-CN" altLang="zh-CN" sz="1200" kern="1200" dirty="0">
              <a:effectLst/>
            </a:endParaRPr>
          </a:p>
          <a:p>
            <a:r>
              <a:rPr lang="en-US" altLang="zh-CN" sz="1200" kern="1200" dirty="0">
                <a:effectLst/>
              </a:rPr>
              <a:t>These are finite-sample summaries. Very short intervals make this mapping singular, so the numerical means depend on cutoff and selection handling. They should not be interpreted as exact Poisson charging predictions. This qualification also applies to the comparisons that follow.</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Next, I will use the sampled voltages to calculate charge and timing responses, and compare those responses with the high-rate measurements.</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The diagram shows two ways to obtain the detector response. Both start from the same prescribed local voltage distribution. For each event, the effective voltage is the applied voltage minus its assigned voltage drop.</a:t>
            </a:r>
            <a:endParaRPr lang="zh-CN" altLang="zh-CN" sz="1200" kern="1200" dirty="0">
              <a:effectLst/>
            </a:endParaRPr>
          </a:p>
          <a:p>
            <a:r>
              <a:rPr lang="en-US" altLang="zh-CN" sz="1200" kern="1200" dirty="0">
                <a:effectLst/>
              </a:rPr>
              <a:t>The left branch uses waveform resampling. We select a measured low-rate waveform at the corresponding voltage, so the response is taken from data. The right branch uses Garfield plus </a:t>
            </a:r>
            <a:r>
              <a:rPr lang="en-US" altLang="zh-CN" sz="1200" kern="1200" dirty="0" err="1">
                <a:effectLst/>
              </a:rPr>
              <a:t>plus</a:t>
            </a:r>
            <a:r>
              <a:rPr lang="en-US" altLang="zh-CN" sz="1200" kern="1200" dirty="0">
                <a:effectLst/>
              </a:rPr>
              <a:t> to calculate an avalanche response at that voltage.</a:t>
            </a:r>
            <a:endParaRPr lang="zh-CN" altLang="zh-CN" sz="1200" kern="1200" dirty="0">
              <a:effectLst/>
            </a:endParaRPr>
          </a:p>
          <a:p>
            <a:r>
              <a:rPr lang="en-US" altLang="zh-CN" sz="1200" kern="1200" dirty="0">
                <a:effectLst/>
              </a:rPr>
              <a:t>The two branches then lead to the same comparison: mean charge and time resolution against the high-rate data. They provide complementary checks of the response calculation. Since the Garfield mean-charge response is also calibrated to measurements, these are not fully independent tests of every model component.</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The waveform library was recorded at low rate, from nineteen hundred to twenty-six hundred and fifty volts in fifty-volt steps, with four thousand recorded waveforms at each voltage.</a:t>
            </a:r>
            <a:endParaRPr lang="zh-CN" altLang="zh-CN" sz="1200" kern="1200" dirty="0">
              <a:effectLst/>
            </a:endParaRPr>
          </a:p>
          <a:p>
            <a:r>
              <a:rPr lang="en-US" altLang="zh-CN" sz="1200" kern="1200" dirty="0">
                <a:effectLst/>
              </a:rPr>
              <a:t>The oscilloscope example shows the RPC signal in green and the photomultiplier reference in red. We define the relative time as the reference time minus the RPC time. The timing analysis uses a constant-fraction level of twenty percent, followed by time-walk correction and a Gaussian fit.</a:t>
            </a:r>
            <a:endParaRPr lang="zh-CN" altLang="zh-CN" sz="1200" kern="1200" dirty="0">
              <a:effectLst/>
            </a:endParaRPr>
          </a:p>
          <a:p>
            <a:r>
              <a:rPr lang="en-US" altLang="zh-CN" sz="1200" kern="1200" dirty="0">
                <a:effectLst/>
              </a:rPr>
              <a:t>The two histograms show the effect of that correction. The fitted width decreases from twenty-nine point one seven to twenty-two point one eight picoseconds. Using a ten-picosecond estimate for an independent system contribution, we subtract the variances. The square root of twenty-two point one eight squared minus ten squared is approximately nineteen point eight picoseconds.</a:t>
            </a:r>
            <a:endParaRPr lang="zh-CN" altLang="zh-CN" sz="1200" kern="1200" dirty="0">
              <a:effectLst/>
            </a:endParaRPr>
          </a:p>
          <a:p>
            <a:r>
              <a:rPr lang="en-US" altLang="zh-CN" sz="1200" kern="1200" dirty="0">
                <a:effectLst/>
              </a:rPr>
              <a:t>The library provides the measured charge and timing response at each voltage, including event-to-event fluctuations. Keeping the RPC and reference traces paired also preserves their common timing reference and the measured charge-time correlations.</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For each input local rate f, we follow the four steps shown here. First, we draw an exponential waiting time with mean one over f. Second, we calculate an effective voltage using the current voltage-drop prescription.</a:t>
            </a:r>
            <a:endParaRPr lang="zh-CN" altLang="zh-CN" sz="1200" kern="1200" dirty="0">
              <a:effectLst/>
            </a:endParaRPr>
          </a:p>
          <a:p>
            <a:r>
              <a:rPr lang="en-US" altLang="zh-CN" sz="1200" kern="1200" dirty="0">
                <a:effectLst/>
              </a:rPr>
              <a:t>Third, we find the nearest measured voltage in the library and randomly select a recorded waveform event at that voltage. Fourth, we extract its charge and relative time using the same event analysis as for the data.</a:t>
            </a:r>
            <a:endParaRPr lang="zh-CN" altLang="zh-CN" sz="1200" kern="1200" dirty="0">
              <a:effectLst/>
            </a:endParaRPr>
          </a:p>
          <a:p>
            <a:r>
              <a:rPr lang="en-US" altLang="zh-CN" sz="1200" kern="1200" dirty="0">
                <a:effectLst/>
              </a:rPr>
              <a:t>We repeat this sampling procedure eight thousand times per rate. We then apply time-walk correction and fit the time distribution of the resampled ensemble with a Gaussian.</a:t>
            </a:r>
            <a:endParaRPr lang="zh-CN" altLang="zh-CN" sz="1200" kern="1200" dirty="0">
              <a:effectLst/>
            </a:endParaRPr>
          </a:p>
          <a:p>
            <a:r>
              <a:rPr lang="en-US" altLang="zh-CN" sz="1200" kern="1200" dirty="0">
                <a:effectLst/>
              </a:rPr>
              <a:t>Random selection from the measured library retains the intrinsic fluctuations at a given voltage. Sampling across voltages adds the effect of the prescribed voltage distribution. The result therefore depends on both the voltage sampler and the range covered by the waveform library.</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The three upper plots compare waveform resampling with measurements. From left to right, they show mean charge versus rate, time resolution versus rate, and time resolution versus mean charge. Blue squares represent resampling and green points represent the high-rate data. The right-hand plot also includes the low-rate voltage scan in red.</a:t>
            </a:r>
            <a:endParaRPr lang="zh-CN" altLang="zh-CN" sz="1200" kern="1200" dirty="0">
              <a:effectLst/>
            </a:endParaRPr>
          </a:p>
          <a:p>
            <a:r>
              <a:rPr lang="en-US" altLang="zh-CN" sz="1200" kern="1200" dirty="0">
                <a:effectLst/>
              </a:rPr>
              <a:t>Resampling describes the overall decrease in mean charge and deterioration in timing. At comparable mean charge, it also gives a timing difference from the low-rate scan. Quantitative discrepancies remain, especially toward the higher rates.</a:t>
            </a:r>
            <a:endParaRPr lang="zh-CN" altLang="zh-CN" sz="1200" kern="1200" dirty="0">
              <a:effectLst/>
            </a:endParaRPr>
          </a:p>
          <a:p>
            <a:r>
              <a:rPr lang="en-US" altLang="zh-CN" sz="1200" kern="1200" dirty="0">
                <a:effectLst/>
              </a:rPr>
              <a:t>The lower-left histogram shows a sampled effective-voltage distribution. Part of the voltage range can fall outside the available measured response. If those events are excluded or represented incompletely, both the predicted charge and timing distributions can be biased. Limited voltage coverage is therefore a constraint on this comparison, although it has not been established as the sole cause of the disagreement.</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The second response calculation uses Garfield plus </a:t>
            </a:r>
            <a:r>
              <a:rPr lang="en-US" altLang="zh-CN" sz="1200" kern="1200" dirty="0" err="1">
                <a:effectLst/>
              </a:rPr>
              <a:t>plus</a:t>
            </a:r>
            <a:r>
              <a:rPr lang="en-US" altLang="zh-CN" sz="1200" kern="1200" dirty="0">
                <a:effectLst/>
              </a:rPr>
              <a:t>. Within each simulated event, we assume a uniform electric field corresponding to the sampled effective voltage.</a:t>
            </a:r>
            <a:endParaRPr lang="zh-CN" altLang="zh-CN" sz="1200" kern="1200" dirty="0">
              <a:effectLst/>
            </a:endParaRPr>
          </a:p>
          <a:p>
            <a:r>
              <a:rPr lang="en-US" altLang="zh-CN" sz="1200" kern="1200" dirty="0">
                <a:effectLst/>
              </a:rPr>
              <a:t>We calibrate an effective Townsend coefficient from the measured mean charge. The adopted relation says that Q is the exponential of alpha effective times the gap thickness d. Equivalently, alpha effective is the natural logarithm of Q divided by d. Here Q is used in the adopted gain normalization. Other transport parameters are taken from the gas file.</a:t>
            </a:r>
            <a:endParaRPr lang="zh-CN" altLang="zh-CN" sz="1200" kern="1200" dirty="0">
              <a:effectLst/>
            </a:endParaRPr>
          </a:p>
          <a:p>
            <a:r>
              <a:rPr lang="en-US" altLang="zh-CN" sz="1200" kern="1200" dirty="0">
                <a:effectLst/>
              </a:rPr>
              <a:t>The left panel shows the measured charge response. The prescription uses a polynomial fit above twenty-one hundred volts. The right panel shows an exponential continuation, used for extrapolation below twenty-one hundred volts. This low-voltage continuation is a modeling assumption beyond the directly constrained response.</a:t>
            </a:r>
            <a:endParaRPr lang="zh-CN" altLang="zh-CN" sz="1200" kern="1200" dirty="0">
              <a:effectLst/>
            </a:endParaRPr>
          </a:p>
          <a:p>
            <a:r>
              <a:rPr lang="en-US" altLang="zh-CN" sz="1200" kern="1200" dirty="0">
                <a:effectLst/>
              </a:rPr>
              <a:t>The calculation provides a complementary way to obtain timing and charge at a specified field. Because its mean-charge response is calibrated to data, agreement in mean charge alone is not an independent prediction of gain</a:t>
            </a:r>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This slide brings the measurements and both response calculations together. The left panel shows mean charge versus rate, the middle panel shows time resolution versus rate, and the right panel compares timing at similar mean gain.</a:t>
            </a:r>
            <a:endParaRPr lang="zh-CN" altLang="zh-CN" sz="1200" kern="1200" dirty="0">
              <a:effectLst/>
            </a:endParaRPr>
          </a:p>
          <a:p>
            <a:r>
              <a:rPr lang="en-US" altLang="zh-CN" sz="1200" kern="1200" dirty="0">
                <a:effectLst/>
              </a:rPr>
              <a:t>In these plots, the high-rate measurements are red, waveform resampling is green, and Garfield plus </a:t>
            </a:r>
            <a:r>
              <a:rPr lang="en-US" altLang="zh-CN" sz="1200" kern="1200" dirty="0" err="1">
                <a:effectLst/>
              </a:rPr>
              <a:t>plus</a:t>
            </a:r>
            <a:r>
              <a:rPr lang="en-US" altLang="zh-CN" sz="1200" kern="1200" dirty="0">
                <a:effectLst/>
              </a:rPr>
              <a:t> is blue. The right panel also includes the low-rate voltage-scan measurement in black and its simulation in magenta.</a:t>
            </a:r>
            <a:endParaRPr lang="zh-CN" altLang="zh-CN" sz="1200" kern="1200" dirty="0">
              <a:effectLst/>
            </a:endParaRPr>
          </a:p>
          <a:p>
            <a:r>
              <a:rPr lang="en-US" altLang="zh-CN" sz="1200" kern="1200" dirty="0">
                <a:effectLst/>
              </a:rPr>
              <a:t>Both approaches describe the main trends: charge decreases with rate, timing becomes worse, and the high-rate response has a larger timing width at comparable mean gain. The agreement is not exact, particularly toward the highest rates.</a:t>
            </a:r>
            <a:endParaRPr lang="zh-CN" altLang="zh-CN" sz="1200" kern="1200" dirty="0">
              <a:effectLst/>
            </a:endParaRPr>
          </a:p>
          <a:p>
            <a:r>
              <a:rPr lang="en-US" altLang="zh-CN" sz="1200" kern="1200" dirty="0">
                <a:effectLst/>
              </a:rPr>
              <a:t>These comparisons support local voltage fluctuations as a contributor to the additional timing spread. The accuracy of the prediction still depends on the arrival-time approximation, the charge-response calibration, and the treatment of low-voltage events. The plots do not establish that voltage fluctuations explain the entire measured excess.</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I will finish by summarizing what we learn from the measurements and what the present model comparisons can establish.</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effectLst/>
              </a:rPr>
              <a:t>Lower electrode resistivity shifts the onset of gain loss to higher rates. This is consistent with faster recovery of the local electric field.</a:t>
            </a:r>
          </a:p>
          <a:p>
            <a:endParaRPr lang="zh-CN" altLang="zh-CN" sz="1200" kern="1200" dirty="0">
              <a:effectLst/>
            </a:endParaRPr>
          </a:p>
          <a:p>
            <a:r>
              <a:rPr lang="en-US" altLang="zh-CN" sz="1200" kern="1200" dirty="0">
                <a:effectLst/>
              </a:rPr>
              <a:t>At the same mean gain, the high-rate measurements show worse timing than the low-rate measurements at reduced voltage. The timing change therefore cannot be described by the mean gain alone over the measured range.</a:t>
            </a:r>
          </a:p>
          <a:p>
            <a:endParaRPr lang="zh-CN" altLang="zh-CN" sz="1200" kern="1200" dirty="0">
              <a:effectLst/>
            </a:endParaRPr>
          </a:p>
          <a:p>
            <a:r>
              <a:rPr lang="en-US" altLang="zh-CN" sz="1200" kern="1200" dirty="0">
                <a:effectLst/>
              </a:rPr>
              <a:t>The waveform-resampling and Garfield comparisons support a contribution from local voltage fluctuations to this additional spread. The present predictions remain limited by the low-voltage response and the assumptions used to sample the voltage.</a:t>
            </a:r>
            <a:endParaRPr lang="zh-CN" altLang="zh-CN" sz="1200" kern="1200" dirty="0">
              <a:effectLst/>
            </a:endParaRPr>
          </a:p>
          <a:p>
            <a:r>
              <a:rPr lang="en-US" altLang="zh-CN" sz="1200" kern="1200" dirty="0">
                <a:effectLst/>
              </a:rPr>
              <a:t>Before making precise predictions, we need to check the voltage calibration and the sampling of short intervals. The measurements already help us compare electrode materials for high-rate timing.</a:t>
            </a:r>
          </a:p>
          <a:p>
            <a:endParaRPr lang="en-US" altLang="zh-CN" sz="1200" kern="1200" dirty="0">
              <a:effectLst/>
            </a:endParaRPr>
          </a:p>
          <a:p>
            <a:r>
              <a:rPr lang="en-US" altLang="zh-CN" sz="1200" dirty="0">
                <a:solidFill>
                  <a:srgbClr val="111827"/>
                </a:solidFill>
                <a:latin typeface="Arial"/>
                <a:ea typeface="Arial"/>
                <a:cs typeface="Arial"/>
              </a:rPr>
              <a:t>The model supports resistive-electrode optimization and high-rate performance prediction for resistive gaseous detectors.</a:t>
            </a:r>
            <a:endParaRPr lang="en-US" altLang="zh-CN" sz="1200" kern="1200" dirty="0">
              <a:effectLst/>
            </a:endParaRPr>
          </a:p>
          <a:p>
            <a:endParaRPr lang="en-US" altLang="zh-CN" sz="1200" kern="1200" dirty="0">
              <a:effectLst/>
            </a:endParaRPr>
          </a:p>
          <a:p>
            <a:endParaRPr lang="zh-CN" altLang="zh-CN" sz="1200" kern="1200" dirty="0">
              <a:effectLst/>
            </a:endParaRPr>
          </a:p>
          <a:p>
            <a:r>
              <a:rPr lang="en-US" altLang="zh-CN" sz="1200" kern="1200" dirty="0">
                <a:effectLst/>
              </a:rPr>
              <a:t>Thank you for your attention. I would be happy to take questions.</a:t>
            </a:r>
            <a:endParaRPr lang="zh-CN" altLang="zh-CN" sz="1200" kern="1200" dirty="0">
              <a:effectLst/>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Backup slides for discussion.</a:t>
            </a:r>
          </a:p>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This slide collects the original experimental comparisons in one place. The material table identifies the 2e12 ohm cm sample as quartz, so the collective wording is electrode materials.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Detector photograph and cross-section are from the supplied deck. The photocathode localizes the initial photoelectron emission plane, reducing primary-position fluctuations. The quoted fit width is 19.78 </a:t>
            </a:r>
            <a:r>
              <a:rPr dirty="0" err="1"/>
              <a:t>ps</a:t>
            </a:r>
            <a:r>
              <a:rPr dirty="0"/>
              <a:t> at 2500 V. The proportionality </a:t>
            </a:r>
            <a:r>
              <a:rPr dirty="0" err="1"/>
              <a:t>sigma_t</a:t>
            </a:r>
            <a:r>
              <a:rPr dirty="0"/>
              <a:t> ∝ 1/(alpha*</a:t>
            </a:r>
            <a:r>
              <a:rPr dirty="0" err="1"/>
              <a:t>v_d</a:t>
            </a:r>
            <a:r>
              <a:rPr dirty="0"/>
              <a:t>) ∝ 1/E^2 is a qualitative scaling from the original slide, not a universal transport law. The second proportionality requires suitable approximate field dependences of the coefficients over the operating range. Actual transport and avalanche fluctuations depend on gas, field, attachment and signal formation.</a:t>
            </a:r>
          </a:p>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FC868-8431-CD72-B47A-40A2AD6CD2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9E59B5-3291-69D4-BAD9-2E89720DA271}"/>
              </a:ext>
            </a:extLst>
          </p:cNvPr>
          <p:cNvSpPr>
            <a:spLocks noGrp="1" noRot="1" noChangeAspect="1"/>
          </p:cNvSpPr>
          <p:nvPr>
            <p:ph type="sldImg"/>
          </p:nvPr>
        </p:nvSpPr>
        <p:spPr/>
        <p:txBody>
          <a:bodyPr/>
          <a:lstStyle/>
          <a:p>
            <a:endParaRPr lang="zh-CN" altLang="en-US"/>
          </a:p>
        </p:txBody>
      </p:sp>
      <p:sp>
        <p:nvSpPr>
          <p:cNvPr id="3" name="Notes Placeholder 2">
            <a:extLst>
              <a:ext uri="{FF2B5EF4-FFF2-40B4-BE49-F238E27FC236}">
                <a16:creationId xmlns:a16="http://schemas.microsoft.com/office/drawing/2014/main" id="{B1EA5FAE-52BF-ED00-BA12-17D1633E5A63}"/>
              </a:ext>
            </a:extLst>
          </p:cNvPr>
          <p:cNvSpPr>
            <a:spLocks noGrp="1"/>
          </p:cNvSpPr>
          <p:nvPr>
            <p:ph type="body" idx="1"/>
          </p:nvPr>
        </p:nvSpPr>
        <p:spPr/>
        <p:txBody>
          <a:bodyPr/>
          <a:lstStyle/>
          <a:p>
            <a:r>
              <a:rPr lang="zh-CN" altLang="zh-CN" dirty="0"/>
              <a:t>We next examine how fluctuations in event timing and deposited charge affect the voltage distribution.</a:t>
            </a:r>
            <a:endParaRPr dirty="0"/>
          </a:p>
        </p:txBody>
      </p:sp>
      <p:sp>
        <p:nvSpPr>
          <p:cNvPr id="4" name="灯片编号占位符 3">
            <a:extLst>
              <a:ext uri="{FF2B5EF4-FFF2-40B4-BE49-F238E27FC236}">
                <a16:creationId xmlns:a16="http://schemas.microsoft.com/office/drawing/2014/main" id="{63A2B877-A3FE-0430-1695-3F5C195A1C55}"/>
              </a:ext>
            </a:extLst>
          </p:cNvPr>
          <p:cNvSpPr>
            <a:spLocks noGrp="1"/>
          </p:cNvSpPr>
          <p:nvPr>
            <p:ph type="sldNum" sz="quarter" idx="5"/>
          </p:nvPr>
        </p:nvSpPr>
        <p:spPr/>
        <p:txBody>
          <a:bodyPr/>
          <a:lstStyle/>
          <a:p>
            <a:endParaRPr lang="zh-CN" altLang="en-US"/>
          </a:p>
        </p:txBody>
      </p:sp>
    </p:spTree>
    <p:extLst>
      <p:ext uri="{BB962C8B-B14F-4D97-AF65-F5344CB8AC3E}">
        <p14:creationId xmlns:p14="http://schemas.microsoft.com/office/powerpoint/2010/main" val="25756990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BF0F8-EBFE-DED1-481D-52F907A409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947531-9487-7297-F970-AD02613E6459}"/>
              </a:ext>
            </a:extLst>
          </p:cNvPr>
          <p:cNvSpPr>
            <a:spLocks noGrp="1" noRot="1" noChangeAspect="1"/>
          </p:cNvSpPr>
          <p:nvPr>
            <p:ph type="sldImg"/>
          </p:nvPr>
        </p:nvSpPr>
        <p:spPr/>
        <p:txBody>
          <a:bodyPr/>
          <a:lstStyle/>
          <a:p>
            <a:endParaRPr lang="zh-CN" altLang="en-US"/>
          </a:p>
        </p:txBody>
      </p:sp>
      <p:sp>
        <p:nvSpPr>
          <p:cNvPr id="3" name="Notes Placeholder 2">
            <a:extLst>
              <a:ext uri="{FF2B5EF4-FFF2-40B4-BE49-F238E27FC236}">
                <a16:creationId xmlns:a16="http://schemas.microsoft.com/office/drawing/2014/main" id="{927A7BB5-0DAE-314A-AC45-5E0E1811DB53}"/>
              </a:ext>
            </a:extLst>
          </p:cNvPr>
          <p:cNvSpPr>
            <a:spLocks noGrp="1"/>
          </p:cNvSpPr>
          <p:nvPr>
            <p:ph type="body" idx="1"/>
          </p:nvPr>
        </p:nvSpPr>
        <p:spPr/>
        <p:txBody>
          <a:bodyPr/>
          <a:lstStyle/>
          <a:p>
            <a:endParaRPr dirty="0"/>
          </a:p>
        </p:txBody>
      </p:sp>
      <p:sp>
        <p:nvSpPr>
          <p:cNvPr id="4" name="灯片编号占位符 3">
            <a:extLst>
              <a:ext uri="{FF2B5EF4-FFF2-40B4-BE49-F238E27FC236}">
                <a16:creationId xmlns:a16="http://schemas.microsoft.com/office/drawing/2014/main" id="{4B2D444A-0924-5161-AF45-EEF471F1DFF6}"/>
              </a:ext>
            </a:extLst>
          </p:cNvPr>
          <p:cNvSpPr>
            <a:spLocks noGrp="1"/>
          </p:cNvSpPr>
          <p:nvPr>
            <p:ph type="sldNum" sz="quarter" idx="5"/>
          </p:nvPr>
        </p:nvSpPr>
        <p:spPr/>
        <p:txBody>
          <a:bodyPr/>
          <a:lstStyle/>
          <a:p>
            <a:endParaRPr lang="zh-CN" altLang="en-US"/>
          </a:p>
        </p:txBody>
      </p:sp>
    </p:spTree>
    <p:extLst>
      <p:ext uri="{BB962C8B-B14F-4D97-AF65-F5344CB8AC3E}">
        <p14:creationId xmlns:p14="http://schemas.microsoft.com/office/powerpoint/2010/main" val="11242460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A20D3F-7D60-08A2-52AE-25ADE0B748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DF086D-6056-8A34-CE6C-2321E6356EFB}"/>
              </a:ext>
            </a:extLst>
          </p:cNvPr>
          <p:cNvSpPr>
            <a:spLocks noGrp="1" noRot="1" noChangeAspect="1"/>
          </p:cNvSpPr>
          <p:nvPr>
            <p:ph type="sldImg"/>
          </p:nvPr>
        </p:nvSpPr>
        <p:spPr/>
        <p:txBody>
          <a:bodyPr/>
          <a:lstStyle/>
          <a:p>
            <a:endParaRPr lang="zh-CN" altLang="en-US"/>
          </a:p>
        </p:txBody>
      </p:sp>
      <p:sp>
        <p:nvSpPr>
          <p:cNvPr id="3" name="Notes Placeholder 2">
            <a:extLst>
              <a:ext uri="{FF2B5EF4-FFF2-40B4-BE49-F238E27FC236}">
                <a16:creationId xmlns:a16="http://schemas.microsoft.com/office/drawing/2014/main" id="{B61A3B82-041D-F887-4BEA-24D46B5CE369}"/>
              </a:ext>
            </a:extLst>
          </p:cNvPr>
          <p:cNvSpPr>
            <a:spLocks noGrp="1"/>
          </p:cNvSpPr>
          <p:nvPr>
            <p:ph type="body" idx="1"/>
          </p:nvPr>
        </p:nvSpPr>
        <p:spPr/>
        <p:txBody>
          <a:bodyPr/>
          <a:lstStyle/>
          <a:p>
            <a:endParaRPr dirty="0"/>
          </a:p>
        </p:txBody>
      </p:sp>
      <p:sp>
        <p:nvSpPr>
          <p:cNvPr id="4" name="灯片编号占位符 3">
            <a:extLst>
              <a:ext uri="{FF2B5EF4-FFF2-40B4-BE49-F238E27FC236}">
                <a16:creationId xmlns:a16="http://schemas.microsoft.com/office/drawing/2014/main" id="{736B8DD9-DBE1-8020-8BCE-6D5BE7DCE7E2}"/>
              </a:ext>
            </a:extLst>
          </p:cNvPr>
          <p:cNvSpPr>
            <a:spLocks noGrp="1"/>
          </p:cNvSpPr>
          <p:nvPr>
            <p:ph type="sldNum" sz="quarter" idx="5"/>
          </p:nvPr>
        </p:nvSpPr>
        <p:spPr/>
        <p:txBody>
          <a:bodyPr/>
          <a:lstStyle/>
          <a:p>
            <a:endParaRPr lang="zh-CN" altLang="en-US"/>
          </a:p>
        </p:txBody>
      </p:sp>
    </p:spTree>
    <p:extLst>
      <p:ext uri="{BB962C8B-B14F-4D97-AF65-F5344CB8AC3E}">
        <p14:creationId xmlns:p14="http://schemas.microsoft.com/office/powerpoint/2010/main" val="3169743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17390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MathM_4_event_voltage" Type="http://schemas.openxmlformats.org/officeDocument/2006/relationships/image" Target="../media/M_4_event_voltage.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0.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MathM_10_variance" Type="http://schemas.openxmlformats.org/officeDocument/2006/relationships/image" Target="../media/M_10_variance.png"/><Relationship Id="rIdMathM_10_ui" Type="http://schemas.openxmlformats.org/officeDocument/2006/relationships/image" Target="../media/M_10_ui.png"/></Relationships>
</file>

<file path=ppt/slides/_rels/slide11.xml.rels><?xml version="1.0" encoding="UTF-8" standalone="yes"?>
<Relationships xmlns="http://schemas.openxmlformats.org/package/2006/relationships"><Relationship Id="rIdReuse1059" Type="http://schemas.openxmlformats.org/officeDocument/2006/relationships/image" Target="../media/reuse_2_EQ_sum.png"/><Relationship Id="rIdReuse1071" Type="http://schemas.openxmlformats.org/officeDocument/2006/relationships/image" Target="../media/reuse_6_EQ_fit.png"/><Relationship Id="rId3" Type="http://schemas.openxmlformats.org/officeDocument/2006/relationships/image" Target="../media/image1.png"/><Relationship Id="rIdReuse1062" Type="http://schemas.openxmlformats.org/officeDocument/2006/relationships/image" Target="../media/reuse_3_EQ_sum_result.png"/><Relationship Id="rId2" Type="http://schemas.openxmlformats.org/officeDocument/2006/relationships/notesSlide" Target="../notesSlides/notesSlide11.xml"/><Relationship Id="rIdReuse1074" Type="http://schemas.openxmlformats.org/officeDocument/2006/relationships/image" Target="../media/reuse_7_EQ_c2.png"/><Relationship Id="rId1" Type="http://schemas.openxmlformats.org/officeDocument/2006/relationships/slideLayout" Target="../slideLayouts/slideLayout1.xml"/><Relationship Id="rIdReuse1065" Type="http://schemas.openxmlformats.org/officeDocument/2006/relationships/image" Target="../media/reuse_4_EQ_gain.png"/><Relationship Id="rIdReuse1056" Type="http://schemas.openxmlformats.org/officeDocument/2006/relationships/image" Target="../media/reuse_1_EQ_single.png"/><Relationship Id="rIdReuse1077" Type="http://schemas.openxmlformats.org/officeDocument/2006/relationships/image" Target="../media/reuse_8_EQ_interval.png"/><Relationship Id="rIdReuse1068" Type="http://schemas.openxmlformats.org/officeDocument/2006/relationships/image" Target="../media/reuse_5_EQ_voltage.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MathM_12_fit" Type="http://schemas.openxmlformats.org/officeDocument/2006/relationships/image" Target="../media/M_12_fit.png"/><Relationship Id="rId2" Type="http://schemas.openxmlformats.org/officeDocument/2006/relationships/notesSlide" Target="../notesSlides/notesSlide12.xml"/><Relationship Id="rIdMathM_12_tau" Type="http://schemas.openxmlformats.org/officeDocument/2006/relationships/image" Target="../media/M_12_tau.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MathM_13_poisson" Type="http://schemas.openxmlformats.org/officeDocument/2006/relationships/image" Target="../media/M_13_poisson.png"/><Relationship Id="rId5" Type="http://schemas.openxmlformats.org/officeDocument/2006/relationships/image" Target="../media/image11.png"/><Relationship Id="rIdMathM_13_sample_drop" Type="http://schemas.openxmlformats.org/officeDocument/2006/relationships/image" Target="../media/M_13_sample_drop.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MathM_15_effective_voltage" Type="http://schemas.openxmlformats.org/officeDocument/2006/relationships/image" Target="../media/M_15_effective_voltage.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MathM_16_intrinsic" Type="http://schemas.openxmlformats.org/officeDocument/2006/relationships/image" Target="../media/M_16_intrinsic.png"/><Relationship Id="rId3" Type="http://schemas.openxmlformats.org/officeDocument/2006/relationships/image" Target="../media/image1.png"/><Relationship Id="rId2" Type="http://schemas.openxmlformats.org/officeDocument/2006/relationships/notesSlide" Target="../notesSlides/notesSlide16.xml"/><Relationship Id="rIdMathM_16_intrinsic_number" Type="http://schemas.openxmlformats.org/officeDocument/2006/relationships/image" Target="../media/M_16_intrinsic_number.png"/><Relationship Id="rId1" Type="http://schemas.openxmlformats.org/officeDocument/2006/relationships/slideLayout" Target="../slideLayouts/slideLayout1.xml"/><Relationship Id="rIdMathM_16_difference" Type="http://schemas.openxmlformats.org/officeDocument/2006/relationships/image" Target="../media/M_16_difference.png"/><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180.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MathM_19_alpha" Type="http://schemas.openxmlformats.org/officeDocument/2006/relationships/image" Target="../media/M_19_alpha.png"/><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chart" Target="../charts/char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s://iopscience.iop.org/article/10.1088/1748-0221/20/10/C10001" TargetMode="Externa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hyperlink" Target="https://www.sciencedirect.com/science/article/pii/S0168900225003948?via%3Dihub" TargetMode="External"/><Relationship Id="rId5" Type="http://schemas.openxmlformats.org/officeDocument/2006/relationships/image" Target="../media/image26.png"/><Relationship Id="rIdMathM_25_scaling" Type="http://schemas.openxmlformats.org/officeDocument/2006/relationships/image" Target="../media/M_25_scaling.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8" Type="http://schemas.openxmlformats.org/officeDocument/2006/relationships/image" Target="../media/image150.png"/><Relationship Id="rId3" Type="http://schemas.openxmlformats.org/officeDocument/2006/relationships/image" Target="../media/image1.png"/><Relationship Id="rId7" Type="http://schemas.openxmlformats.org/officeDocument/2006/relationships/image" Target="../media/image16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130.png"/><Relationship Id="rId4" Type="http://schemas.openxmlformats.org/officeDocument/2006/relationships/image" Target="../media/image120.png"/><Relationship Id="rId9" Type="http://schemas.openxmlformats.org/officeDocument/2006/relationships/image" Target="../media/image170.png"/></Relationships>
</file>

<file path=ppt/slides/_rels/slide2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png"/><Relationship Id="rId7"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15.png"/><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1" name="USTC cover emblem" descr="USTC cover emblem"/>
          <p:cNvPicPr>
            <a:picLocks noChangeAspect="1"/>
          </p:cNvPicPr>
          <p:nvPr/>
        </p:nvPicPr>
        <p:blipFill>
          <a:blip r:embed="rId3"/>
          <a:srcRect/>
          <a:stretch/>
        </p:blipFill>
        <p:spPr>
          <a:xfrm>
            <a:off x="742950" y="498798"/>
            <a:ext cx="790575" cy="783579"/>
          </a:xfrm>
          <a:prstGeom prst="rect">
            <a:avLst/>
          </a:prstGeom>
        </p:spPr>
      </p:pic>
      <p:sp>
        <p:nvSpPr>
          <p:cNvPr id="2" name="Cover university">
            <a:extLst>
              <a:ext uri="{FF2B5EF4-FFF2-40B4-BE49-F238E27FC236}">
                <a16:creationId xmlns:a16="http://schemas.microsoft.com/office/drawing/2014/main" id="{3C747C8F-0CE2-423C-9F29-0131D6ACDB49}"/>
              </a:ext>
            </a:extLst>
          </p:cNvPr>
          <p:cNvSpPr>
            <a:spLocks noGrp="1"/>
          </p:cNvSpPr>
          <p:nvPr/>
        </p:nvSpPr>
        <p:spPr>
          <a:xfrm>
            <a:off x="1752600" y="590550"/>
            <a:ext cx="9525000" cy="352425"/>
          </a:xfrm>
          <a:prstGeom prst="rect">
            <a:avLst/>
          </a:prstGeom>
          <a:noFill/>
          <a:ln w="0">
            <a:noFill/>
            <a:prstDash val="solid"/>
          </a:ln>
        </p:spPr>
        <p:txBody>
          <a:bodyPr wrap="none" lIns="0" tIns="0" rIns="0" bIns="0" anchor="ctr">
            <a:noAutofit/>
          </a:bodyPr>
          <a:lstStyle/>
          <a:p>
            <a:pPr algn="l">
              <a:defRPr sz="2025" b="0">
                <a:solidFill>
                  <a:srgbClr val="0B4EA2"/>
                </a:solidFill>
                <a:latin typeface="Nimbus Sans"/>
                <a:ea typeface="Nimbus Sans"/>
                <a:cs typeface="Nimbus Sans"/>
              </a:defRPr>
            </a:pPr>
            <a:r>
              <a:rPr sz="2025" b="0">
                <a:solidFill>
                  <a:srgbClr val="0B4EA2"/>
                </a:solidFill>
                <a:latin typeface="Nimbus Sans"/>
                <a:ea typeface="Nimbus Sans"/>
                <a:cs typeface="Nimbus Sans"/>
              </a:rPr>
              <a:t>University of Science and Technology of China</a:t>
            </a:r>
          </a:p>
        </p:txBody>
      </p:sp>
      <p:sp>
        <p:nvSpPr>
          <p:cNvPr id="3" name="Cover conference">
            <a:extLst>
              <a:ext uri="{FF2B5EF4-FFF2-40B4-BE49-F238E27FC236}">
                <a16:creationId xmlns:a16="http://schemas.microsoft.com/office/drawing/2014/main" id="{0498AAF0-CB45-42FB-88B3-BB8A1423DB6E}"/>
              </a:ext>
            </a:extLst>
          </p:cNvPr>
          <p:cNvSpPr>
            <a:spLocks noGrp="1"/>
          </p:cNvSpPr>
          <p:nvPr/>
        </p:nvSpPr>
        <p:spPr>
          <a:xfrm>
            <a:off x="1752600" y="1019175"/>
            <a:ext cx="9525000" cy="295275"/>
          </a:xfrm>
          <a:prstGeom prst="rect">
            <a:avLst/>
          </a:prstGeom>
          <a:noFill/>
          <a:ln w="0">
            <a:noFill/>
            <a:prstDash val="solid"/>
          </a:ln>
        </p:spPr>
        <p:txBody>
          <a:bodyPr wrap="none" lIns="0" tIns="0" rIns="0" bIns="0" anchor="ctr">
            <a:noAutofit/>
          </a:bodyPr>
          <a:lstStyle/>
          <a:p>
            <a:pPr algn="l">
              <a:defRPr sz="1800" b="0">
                <a:solidFill>
                  <a:srgbClr val="637386"/>
                </a:solidFill>
                <a:latin typeface="Nimbus Sans"/>
                <a:ea typeface="Nimbus Sans"/>
                <a:cs typeface="Nimbus Sans"/>
              </a:defRPr>
            </a:pPr>
            <a:r>
              <a:rPr sz="1800" b="0">
                <a:solidFill>
                  <a:srgbClr val="637386"/>
                </a:solidFill>
                <a:latin typeface="Nimbus Sans"/>
                <a:ea typeface="Nimbus Sans"/>
                <a:cs typeface="Nimbus Sans"/>
              </a:rPr>
              <a:t>RPC2026</a:t>
            </a:r>
          </a:p>
        </p:txBody>
      </p:sp>
      <p:sp>
        <p:nvSpPr>
          <p:cNvPr id="4" name="Cover rule">
            <a:extLst>
              <a:ext uri="{FF2B5EF4-FFF2-40B4-BE49-F238E27FC236}">
                <a16:creationId xmlns:a16="http://schemas.microsoft.com/office/drawing/2014/main" id="{ED4381DA-1CC2-4B74-ABB9-36D7A70BC1CC}"/>
              </a:ext>
            </a:extLst>
          </p:cNvPr>
          <p:cNvSpPr>
            <a:spLocks noGrp="1"/>
          </p:cNvSpPr>
          <p:nvPr/>
        </p:nvSpPr>
        <p:spPr>
          <a:xfrm>
            <a:off x="742950" y="1552575"/>
            <a:ext cx="10706100" cy="0"/>
          </a:xfrm>
          <a:prstGeom prst="line">
            <a:avLst/>
          </a:prstGeom>
          <a:noFill/>
          <a:ln w="14288">
            <a:solidFill>
              <a:srgbClr val="0B4EA2"/>
            </a:solidFill>
            <a:prstDash val="solid"/>
          </a:ln>
        </p:spPr>
      </p:sp>
      <p:sp>
        <p:nvSpPr>
          <p:cNvPr id="5" name="Talk title">
            <a:extLst>
              <a:ext uri="{FF2B5EF4-FFF2-40B4-BE49-F238E27FC236}">
                <a16:creationId xmlns:a16="http://schemas.microsoft.com/office/drawing/2014/main" id="{1566E2E6-7767-47C7-8850-B749D1813016}"/>
              </a:ext>
            </a:extLst>
          </p:cNvPr>
          <p:cNvSpPr>
            <a:spLocks noGrp="1"/>
          </p:cNvSpPr>
          <p:nvPr/>
        </p:nvSpPr>
        <p:spPr>
          <a:xfrm>
            <a:off x="742950" y="1924050"/>
            <a:ext cx="10706100" cy="1323975"/>
          </a:xfrm>
          <a:prstGeom prst="rect">
            <a:avLst/>
          </a:prstGeom>
          <a:noFill/>
          <a:ln w="0">
            <a:noFill/>
            <a:prstDash val="solid"/>
          </a:ln>
        </p:spPr>
        <p:txBody>
          <a:bodyPr wrap="none" lIns="0" tIns="0" rIns="0" bIns="0" anchor="ctr">
            <a:noAutofit/>
          </a:bodyPr>
          <a:lstStyle/>
          <a:p>
            <a:pPr algn="l">
              <a:defRPr sz="3450" b="1">
                <a:solidFill>
                  <a:srgbClr val="0B4EA2"/>
                </a:solidFill>
                <a:latin typeface="Nimbus Sans"/>
                <a:ea typeface="Nimbus Sans"/>
                <a:cs typeface="Nimbus Sans"/>
              </a:defRPr>
            </a:pPr>
            <a:r>
              <a:rPr sz="3450" b="1" dirty="0">
                <a:solidFill>
                  <a:srgbClr val="0B4EA2"/>
                </a:solidFill>
                <a:latin typeface="Nimbus Sans"/>
                <a:ea typeface="Nimbus Sans"/>
                <a:cs typeface="Nimbus Sans"/>
              </a:rPr>
              <a:t>Study of Rate Effects in a Photo-RPC</a:t>
            </a:r>
          </a:p>
          <a:p>
            <a:pPr algn="l">
              <a:defRPr sz="3450" b="1">
                <a:solidFill>
                  <a:srgbClr val="0B4EA2"/>
                </a:solidFill>
                <a:latin typeface="Nimbus Sans"/>
                <a:ea typeface="Nimbus Sans"/>
                <a:cs typeface="Nimbus Sans"/>
              </a:defRPr>
            </a:pPr>
            <a:r>
              <a:rPr sz="3450" b="1" dirty="0">
                <a:solidFill>
                  <a:srgbClr val="0B4EA2"/>
                </a:solidFill>
                <a:latin typeface="Nimbus Sans"/>
                <a:ea typeface="Nimbus Sans"/>
                <a:cs typeface="Nimbus Sans"/>
              </a:rPr>
              <a:t>with Different </a:t>
            </a:r>
            <a:r>
              <a:rPr lang="en-US" sz="3450" b="1" dirty="0">
                <a:solidFill>
                  <a:srgbClr val="0B4EA2"/>
                </a:solidFill>
                <a:latin typeface="Nimbus Sans"/>
                <a:ea typeface="Nimbus Sans"/>
                <a:cs typeface="Nimbus Sans"/>
              </a:rPr>
              <a:t>Bulk-Resistivity Electrodes</a:t>
            </a:r>
            <a:endParaRPr sz="3450" b="1" dirty="0">
              <a:solidFill>
                <a:srgbClr val="0B4EA2"/>
              </a:solidFill>
              <a:latin typeface="Nimbus Sans"/>
              <a:ea typeface="Nimbus Sans"/>
              <a:cs typeface="Nimbus Sans"/>
            </a:endParaRPr>
          </a:p>
        </p:txBody>
      </p:sp>
      <p:sp>
        <p:nvSpPr>
          <p:cNvPr id="6" name="Model subtitle">
            <a:extLst>
              <a:ext uri="{FF2B5EF4-FFF2-40B4-BE49-F238E27FC236}">
                <a16:creationId xmlns:a16="http://schemas.microsoft.com/office/drawing/2014/main" id="{ABA174C5-6F68-4621-A0E8-7D1D7F226BFD}"/>
              </a:ext>
            </a:extLst>
          </p:cNvPr>
          <p:cNvSpPr>
            <a:spLocks noGrp="1"/>
          </p:cNvSpPr>
          <p:nvPr/>
        </p:nvSpPr>
        <p:spPr>
          <a:xfrm>
            <a:off x="742950" y="3486150"/>
            <a:ext cx="10706100" cy="438150"/>
          </a:xfrm>
          <a:prstGeom prst="rect">
            <a:avLst/>
          </a:prstGeom>
          <a:noFill/>
          <a:ln w="0">
            <a:noFill/>
            <a:prstDash val="solid"/>
          </a:ln>
        </p:spPr>
        <p:txBody>
          <a:bodyPr wrap="none" lIns="0" tIns="0" rIns="0" bIns="0" anchor="ctr">
            <a:noAutofit/>
          </a:bodyPr>
          <a:lstStyle/>
          <a:p>
            <a:pPr algn="l">
              <a:defRPr sz="2325" b="0">
                <a:solidFill>
                  <a:srgbClr val="0B4EA2"/>
                </a:solidFill>
                <a:latin typeface="Nimbus Sans"/>
                <a:ea typeface="Nimbus Sans"/>
                <a:cs typeface="Nimbus Sans"/>
              </a:defRPr>
            </a:pPr>
            <a:r>
              <a:rPr sz="2325" b="0" dirty="0">
                <a:solidFill>
                  <a:srgbClr val="0B4EA2"/>
                </a:solidFill>
                <a:latin typeface="Nimbus Sans"/>
                <a:ea typeface="Nimbus Sans"/>
                <a:cs typeface="Nimbus Sans"/>
              </a:rPr>
              <a:t>Based on Stochastic Local Voltage-Drop Modeling</a:t>
            </a:r>
          </a:p>
        </p:txBody>
      </p:sp>
      <p:sp>
        <p:nvSpPr>
          <p:cNvPr id="7" name="Presenter">
            <a:extLst>
              <a:ext uri="{FF2B5EF4-FFF2-40B4-BE49-F238E27FC236}">
                <a16:creationId xmlns:a16="http://schemas.microsoft.com/office/drawing/2014/main" id="{2B613430-8210-4704-92BC-80561F9ECB20}"/>
              </a:ext>
            </a:extLst>
          </p:cNvPr>
          <p:cNvSpPr>
            <a:spLocks noGrp="1"/>
          </p:cNvSpPr>
          <p:nvPr/>
        </p:nvSpPr>
        <p:spPr>
          <a:xfrm>
            <a:off x="742950" y="4533900"/>
            <a:ext cx="10706100" cy="371475"/>
          </a:xfrm>
          <a:prstGeom prst="rect">
            <a:avLst/>
          </a:prstGeom>
          <a:noFill/>
          <a:ln w="0">
            <a:noFill/>
            <a:prstDash val="solid"/>
          </a:ln>
        </p:spPr>
        <p:txBody>
          <a:bodyPr wrap="none" lIns="0" tIns="0" rIns="0" bIns="0" anchor="ctr">
            <a:noAutofit/>
          </a:bodyPr>
          <a:lstStyle/>
          <a:p>
            <a:pPr algn="l">
              <a:defRPr sz="2250" b="1">
                <a:solidFill>
                  <a:srgbClr val="263544"/>
                </a:solidFill>
                <a:latin typeface="Nimbus Sans"/>
                <a:ea typeface="Nimbus Sans"/>
                <a:cs typeface="Nimbus Sans"/>
              </a:defRPr>
            </a:pPr>
            <a:r>
              <a:rPr sz="2250" b="1">
                <a:solidFill>
                  <a:srgbClr val="263544"/>
                </a:solidFill>
                <a:latin typeface="Nimbus Sans"/>
                <a:ea typeface="Nimbus Sans"/>
                <a:cs typeface="Nimbus Sans"/>
              </a:rPr>
              <a:t>Yiding Zhao</a:t>
            </a:r>
          </a:p>
        </p:txBody>
      </p:sp>
      <p:sp>
        <p:nvSpPr>
          <p:cNvPr id="8" name="Coauthors">
            <a:extLst>
              <a:ext uri="{FF2B5EF4-FFF2-40B4-BE49-F238E27FC236}">
                <a16:creationId xmlns:a16="http://schemas.microsoft.com/office/drawing/2014/main" id="{079B732F-28F7-4ECD-A625-F531CA792345}"/>
              </a:ext>
            </a:extLst>
          </p:cNvPr>
          <p:cNvSpPr>
            <a:spLocks noGrp="1"/>
          </p:cNvSpPr>
          <p:nvPr/>
        </p:nvSpPr>
        <p:spPr>
          <a:xfrm>
            <a:off x="742950" y="4972050"/>
            <a:ext cx="10706100" cy="323850"/>
          </a:xfrm>
          <a:prstGeom prst="rect">
            <a:avLst/>
          </a:prstGeom>
          <a:noFill/>
          <a:ln w="0">
            <a:noFill/>
            <a:prstDash val="solid"/>
          </a:ln>
        </p:spPr>
        <p:txBody>
          <a:bodyPr wrap="none" lIns="0" tIns="0" rIns="0" bIns="0" anchor="ctr">
            <a:noAutofit/>
          </a:bodyPr>
          <a:lstStyle/>
          <a:p>
            <a:pPr algn="l">
              <a:defRPr sz="1950" b="0">
                <a:solidFill>
                  <a:srgbClr val="263544"/>
                </a:solidFill>
                <a:latin typeface="Nimbus Sans"/>
                <a:ea typeface="Nimbus Sans"/>
                <a:cs typeface="Nimbus Sans"/>
              </a:defRPr>
            </a:pPr>
            <a:r>
              <a:rPr sz="1950" b="0">
                <a:solidFill>
                  <a:srgbClr val="263544"/>
                </a:solidFill>
                <a:latin typeface="Nimbus Sans"/>
                <a:ea typeface="Nimbus Sans"/>
                <a:cs typeface="Nimbus Sans"/>
              </a:rPr>
              <a:t>Dongdong Hu, Ming Shao</a:t>
            </a:r>
          </a:p>
        </p:txBody>
      </p:sp>
      <p:sp>
        <p:nvSpPr>
          <p:cNvPr id="9" name="Affiliation">
            <a:extLst>
              <a:ext uri="{FF2B5EF4-FFF2-40B4-BE49-F238E27FC236}">
                <a16:creationId xmlns:a16="http://schemas.microsoft.com/office/drawing/2014/main" id="{95892C82-61BA-4A42-83BC-CF595D19F1D3}"/>
              </a:ext>
            </a:extLst>
          </p:cNvPr>
          <p:cNvSpPr>
            <a:spLocks noGrp="1"/>
          </p:cNvSpPr>
          <p:nvPr/>
        </p:nvSpPr>
        <p:spPr>
          <a:xfrm>
            <a:off x="742950" y="5400675"/>
            <a:ext cx="10706100" cy="352425"/>
          </a:xfrm>
          <a:prstGeom prst="rect">
            <a:avLst/>
          </a:prstGeom>
          <a:noFill/>
          <a:ln w="0">
            <a:noFill/>
            <a:prstDash val="solid"/>
          </a:ln>
        </p:spPr>
        <p:txBody>
          <a:bodyPr wrap="none" lIns="0" tIns="0" rIns="0" bIns="0" anchor="ctr">
            <a:noAutofit/>
          </a:bodyPr>
          <a:lstStyle/>
          <a:p>
            <a:pPr algn="l">
              <a:defRPr sz="1950" b="0">
                <a:solidFill>
                  <a:srgbClr val="263544"/>
                </a:solidFill>
                <a:latin typeface="Nimbus Sans"/>
                <a:ea typeface="Nimbus Sans"/>
                <a:cs typeface="Nimbus Sans"/>
              </a:defRPr>
            </a:pPr>
            <a:r>
              <a:rPr sz="1950" b="0">
                <a:solidFill>
                  <a:srgbClr val="263544"/>
                </a:solidFill>
                <a:latin typeface="Nimbus Sans"/>
                <a:ea typeface="Nimbus Sans"/>
                <a:cs typeface="Nimbus Sans"/>
              </a:rPr>
              <a:t>University of Science and Technology of China</a:t>
            </a:r>
          </a:p>
        </p:txBody>
      </p:sp>
      <p:sp>
        <p:nvSpPr>
          <p:cNvPr id="10" name="Conference">
            <a:extLst>
              <a:ext uri="{FF2B5EF4-FFF2-40B4-BE49-F238E27FC236}">
                <a16:creationId xmlns:a16="http://schemas.microsoft.com/office/drawing/2014/main" id="{04FF0CD7-1A79-44F0-910D-33A75CAC149C}"/>
              </a:ext>
            </a:extLst>
          </p:cNvPr>
          <p:cNvSpPr>
            <a:spLocks noGrp="1"/>
          </p:cNvSpPr>
          <p:nvPr/>
        </p:nvSpPr>
        <p:spPr>
          <a:xfrm>
            <a:off x="742950" y="6162675"/>
            <a:ext cx="10706100" cy="323850"/>
          </a:xfrm>
          <a:prstGeom prst="rect">
            <a:avLst/>
          </a:prstGeom>
          <a:noFill/>
          <a:ln w="0">
            <a:noFill/>
            <a:prstDash val="solid"/>
          </a:ln>
        </p:spPr>
        <p:txBody>
          <a:bodyPr wrap="none" lIns="0" tIns="0" rIns="0" bIns="0" anchor="ctr">
            <a:noAutofit/>
          </a:bodyPr>
          <a:lstStyle/>
          <a:p>
            <a:pPr algn="l">
              <a:defRPr sz="1800" b="0">
                <a:solidFill>
                  <a:srgbClr val="637386"/>
                </a:solidFill>
                <a:latin typeface="Nimbus Sans"/>
                <a:ea typeface="Nimbus Sans"/>
                <a:cs typeface="Nimbus Sans"/>
              </a:defRPr>
            </a:pPr>
            <a:r>
              <a:rPr sz="1800" b="0">
                <a:solidFill>
                  <a:srgbClr val="637386"/>
                </a:solidFill>
                <a:latin typeface="Nimbus Sans"/>
                <a:ea typeface="Nimbus Sans"/>
                <a:cs typeface="Nimbus Sans"/>
              </a:rPr>
              <a:t>RPC2026, September 2026</a:t>
            </a:r>
          </a:p>
        </p:txBody>
      </p:sp>
    </p:spTree>
    <p:extLst>
      <p:ext uri="{BB962C8B-B14F-4D97-AF65-F5344CB8AC3E}">
        <p14:creationId xmlns:p14="http://schemas.microsoft.com/office/powerpoint/2010/main" val="7857939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Slide title">
            <a:extLst>
              <a:ext uri="{FF2B5EF4-FFF2-40B4-BE49-F238E27FC236}">
                <a16:creationId xmlns:a16="http://schemas.microsoft.com/office/drawing/2014/main" id="{C21DFB79-6650-4C29-A443-2217B2CCA50D}"/>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Outline</a:t>
            </a:r>
          </a:p>
        </p:txBody>
      </p:sp>
      <p:sp>
        <p:nvSpPr>
          <p:cNvPr id="2" name="Title rule">
            <a:extLst>
              <a:ext uri="{FF2B5EF4-FFF2-40B4-BE49-F238E27FC236}">
                <a16:creationId xmlns:a16="http://schemas.microsoft.com/office/drawing/2014/main" id="{D1B4855D-FFB0-4417-B87D-81D94606A9AF}"/>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7"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94C9A73A-6290-40D9-ABB3-BC7520F199BC}"/>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2</a:t>
            </a:r>
          </a:p>
        </p:txBody>
      </p:sp>
      <p:sp>
        <p:nvSpPr>
          <p:cNvPr id="5" name="Section number 0">
            <a:extLst>
              <a:ext uri="{FF2B5EF4-FFF2-40B4-BE49-F238E27FC236}">
                <a16:creationId xmlns:a16="http://schemas.microsoft.com/office/drawing/2014/main" id="{B0C1D026-7724-4ECC-8E39-C1F69487D66F}"/>
              </a:ext>
            </a:extLst>
          </p:cNvPr>
          <p:cNvSpPr>
            <a:spLocks noGrp="1"/>
          </p:cNvSpPr>
          <p:nvPr/>
        </p:nvSpPr>
        <p:spPr>
          <a:xfrm>
            <a:off x="1123950" y="1704975"/>
            <a:ext cx="571500" cy="466725"/>
          </a:xfrm>
          <a:prstGeom prst="rect">
            <a:avLst/>
          </a:prstGeom>
          <a:noFill/>
          <a:ln w="0">
            <a:noFill/>
            <a:prstDash val="solid"/>
          </a:ln>
        </p:spPr>
        <p:txBody>
          <a:bodyPr wrap="none" lIns="0" tIns="0" rIns="0" bIns="0" anchor="ctr">
            <a:noAutofit/>
          </a:bodyPr>
          <a:lstStyle/>
          <a:p>
            <a:pPr algn="l">
              <a:defRPr sz="2475" b="0">
                <a:solidFill>
                  <a:srgbClr val="0B4EA2"/>
                </a:solidFill>
                <a:latin typeface="Nimbus Sans"/>
                <a:ea typeface="Nimbus Sans"/>
                <a:cs typeface="Nimbus Sans"/>
              </a:defRPr>
            </a:pPr>
            <a:r>
              <a:rPr sz="2475" b="0">
                <a:solidFill>
                  <a:srgbClr val="0B4EA2"/>
                </a:solidFill>
                <a:latin typeface="Nimbus Sans"/>
                <a:ea typeface="Nimbus Sans"/>
                <a:cs typeface="Nimbus Sans"/>
              </a:rPr>
              <a:t>1</a:t>
            </a:r>
          </a:p>
        </p:txBody>
      </p:sp>
      <p:sp>
        <p:nvSpPr>
          <p:cNvPr id="6" name="Section 0">
            <a:extLst>
              <a:ext uri="{FF2B5EF4-FFF2-40B4-BE49-F238E27FC236}">
                <a16:creationId xmlns:a16="http://schemas.microsoft.com/office/drawing/2014/main" id="{EE86BC66-D898-496B-BC24-8DC658FEBF86}"/>
              </a:ext>
            </a:extLst>
          </p:cNvPr>
          <p:cNvSpPr>
            <a:spLocks noGrp="1"/>
          </p:cNvSpPr>
          <p:nvPr/>
        </p:nvSpPr>
        <p:spPr>
          <a:xfrm>
            <a:off x="1962150" y="1704975"/>
            <a:ext cx="904875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Background and motivation</a:t>
            </a:r>
          </a:p>
        </p:txBody>
      </p:sp>
      <p:sp>
        <p:nvSpPr>
          <p:cNvPr id="7" name="Section number 1">
            <a:extLst>
              <a:ext uri="{FF2B5EF4-FFF2-40B4-BE49-F238E27FC236}">
                <a16:creationId xmlns:a16="http://schemas.microsoft.com/office/drawing/2014/main" id="{4ECC72AF-32C2-4A1B-B797-9B30C243018C}"/>
              </a:ext>
            </a:extLst>
          </p:cNvPr>
          <p:cNvSpPr>
            <a:spLocks noGrp="1"/>
          </p:cNvSpPr>
          <p:nvPr/>
        </p:nvSpPr>
        <p:spPr>
          <a:xfrm>
            <a:off x="1123950" y="2495550"/>
            <a:ext cx="571500" cy="466725"/>
          </a:xfrm>
          <a:prstGeom prst="rect">
            <a:avLst/>
          </a:prstGeom>
          <a:noFill/>
          <a:ln w="0">
            <a:noFill/>
            <a:prstDash val="solid"/>
          </a:ln>
        </p:spPr>
        <p:txBody>
          <a:bodyPr wrap="none" lIns="0" tIns="0" rIns="0" bIns="0" anchor="ctr">
            <a:noAutofit/>
          </a:bodyPr>
          <a:lstStyle/>
          <a:p>
            <a:pPr algn="l">
              <a:defRPr sz="2475" b="0">
                <a:solidFill>
                  <a:srgbClr val="0B4EA2"/>
                </a:solidFill>
                <a:latin typeface="Nimbus Sans"/>
                <a:ea typeface="Nimbus Sans"/>
                <a:cs typeface="Nimbus Sans"/>
              </a:defRPr>
            </a:pPr>
            <a:r>
              <a:rPr sz="2475" b="0">
                <a:solidFill>
                  <a:srgbClr val="0B4EA2"/>
                </a:solidFill>
                <a:latin typeface="Nimbus Sans"/>
                <a:ea typeface="Nimbus Sans"/>
                <a:cs typeface="Nimbus Sans"/>
              </a:rPr>
              <a:t>2</a:t>
            </a:r>
          </a:p>
        </p:txBody>
      </p:sp>
      <p:sp>
        <p:nvSpPr>
          <p:cNvPr id="8" name="Section 1">
            <a:extLst>
              <a:ext uri="{FF2B5EF4-FFF2-40B4-BE49-F238E27FC236}">
                <a16:creationId xmlns:a16="http://schemas.microsoft.com/office/drawing/2014/main" id="{F4F8A6A4-04EB-4D8F-8BAD-59104FA28C58}"/>
              </a:ext>
            </a:extLst>
          </p:cNvPr>
          <p:cNvSpPr>
            <a:spLocks noGrp="1"/>
          </p:cNvSpPr>
          <p:nvPr/>
        </p:nvSpPr>
        <p:spPr>
          <a:xfrm>
            <a:off x="1962150" y="2495550"/>
            <a:ext cx="904875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Photo-RPC setup and rate measurements</a:t>
            </a:r>
          </a:p>
        </p:txBody>
      </p:sp>
      <p:sp>
        <p:nvSpPr>
          <p:cNvPr id="9" name="Section number 2">
            <a:extLst>
              <a:ext uri="{FF2B5EF4-FFF2-40B4-BE49-F238E27FC236}">
                <a16:creationId xmlns:a16="http://schemas.microsoft.com/office/drawing/2014/main" id="{3627F9C0-96ED-44EC-BA27-6BC902506B0B}"/>
              </a:ext>
            </a:extLst>
          </p:cNvPr>
          <p:cNvSpPr>
            <a:spLocks noGrp="1"/>
          </p:cNvSpPr>
          <p:nvPr/>
        </p:nvSpPr>
        <p:spPr>
          <a:xfrm>
            <a:off x="1123950" y="3286125"/>
            <a:ext cx="571500" cy="466725"/>
          </a:xfrm>
          <a:prstGeom prst="rect">
            <a:avLst/>
          </a:prstGeom>
          <a:noFill/>
          <a:ln w="0">
            <a:noFill/>
            <a:prstDash val="solid"/>
          </a:ln>
        </p:spPr>
        <p:txBody>
          <a:bodyPr wrap="none" lIns="0" tIns="0" rIns="0" bIns="0" anchor="ctr">
            <a:noAutofit/>
          </a:bodyPr>
          <a:lstStyle/>
          <a:p>
            <a:pPr algn="l">
              <a:defRPr sz="2475" b="0">
                <a:solidFill>
                  <a:srgbClr val="0B4EA2"/>
                </a:solidFill>
                <a:latin typeface="Nimbus Sans"/>
                <a:ea typeface="Nimbus Sans"/>
                <a:cs typeface="Nimbus Sans"/>
              </a:defRPr>
            </a:pPr>
            <a:r>
              <a:rPr sz="2475" b="0">
                <a:solidFill>
                  <a:srgbClr val="0B4EA2"/>
                </a:solidFill>
                <a:latin typeface="Nimbus Sans"/>
                <a:ea typeface="Nimbus Sans"/>
                <a:cs typeface="Nimbus Sans"/>
              </a:rPr>
              <a:t>3</a:t>
            </a:r>
          </a:p>
        </p:txBody>
      </p:sp>
      <p:sp>
        <p:nvSpPr>
          <p:cNvPr id="10" name="Section 2">
            <a:extLst>
              <a:ext uri="{FF2B5EF4-FFF2-40B4-BE49-F238E27FC236}">
                <a16:creationId xmlns:a16="http://schemas.microsoft.com/office/drawing/2014/main" id="{CD91B76C-F26F-4C54-8E1C-DB8968A93084}"/>
              </a:ext>
            </a:extLst>
          </p:cNvPr>
          <p:cNvSpPr>
            <a:spLocks noGrp="1"/>
          </p:cNvSpPr>
          <p:nvPr/>
        </p:nvSpPr>
        <p:spPr>
          <a:xfrm>
            <a:off x="1962150" y="3286125"/>
            <a:ext cx="904875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Stochastic local voltage-drop model</a:t>
            </a:r>
          </a:p>
        </p:txBody>
      </p:sp>
      <p:sp>
        <p:nvSpPr>
          <p:cNvPr id="11" name="Section number 3">
            <a:extLst>
              <a:ext uri="{FF2B5EF4-FFF2-40B4-BE49-F238E27FC236}">
                <a16:creationId xmlns:a16="http://schemas.microsoft.com/office/drawing/2014/main" id="{21EE5A1D-0FDF-49C6-893D-916769FE7188}"/>
              </a:ext>
            </a:extLst>
          </p:cNvPr>
          <p:cNvSpPr>
            <a:spLocks noGrp="1"/>
          </p:cNvSpPr>
          <p:nvPr/>
        </p:nvSpPr>
        <p:spPr>
          <a:xfrm>
            <a:off x="1123950" y="4076700"/>
            <a:ext cx="571500" cy="466725"/>
          </a:xfrm>
          <a:prstGeom prst="rect">
            <a:avLst/>
          </a:prstGeom>
          <a:noFill/>
          <a:ln w="0">
            <a:noFill/>
            <a:prstDash val="solid"/>
          </a:ln>
        </p:spPr>
        <p:txBody>
          <a:bodyPr wrap="none" lIns="0" tIns="0" rIns="0" bIns="0" anchor="ctr">
            <a:noAutofit/>
          </a:bodyPr>
          <a:lstStyle/>
          <a:p>
            <a:pPr algn="l">
              <a:defRPr sz="2475" b="0">
                <a:solidFill>
                  <a:srgbClr val="0B4EA2"/>
                </a:solidFill>
                <a:latin typeface="Nimbus Sans"/>
                <a:ea typeface="Nimbus Sans"/>
                <a:cs typeface="Nimbus Sans"/>
              </a:defRPr>
            </a:pPr>
            <a:r>
              <a:rPr sz="2475" b="0">
                <a:solidFill>
                  <a:srgbClr val="0B4EA2"/>
                </a:solidFill>
                <a:latin typeface="Nimbus Sans"/>
                <a:ea typeface="Nimbus Sans"/>
                <a:cs typeface="Nimbus Sans"/>
              </a:rPr>
              <a:t>4</a:t>
            </a:r>
          </a:p>
        </p:txBody>
      </p:sp>
      <p:sp>
        <p:nvSpPr>
          <p:cNvPr id="12" name="Section 3">
            <a:extLst>
              <a:ext uri="{FF2B5EF4-FFF2-40B4-BE49-F238E27FC236}">
                <a16:creationId xmlns:a16="http://schemas.microsoft.com/office/drawing/2014/main" id="{C36A9289-2F75-4C00-86F6-07E90A687758}"/>
              </a:ext>
            </a:extLst>
          </p:cNvPr>
          <p:cNvSpPr>
            <a:spLocks noGrp="1"/>
          </p:cNvSpPr>
          <p:nvPr/>
        </p:nvSpPr>
        <p:spPr>
          <a:xfrm>
            <a:off x="1962150" y="4076700"/>
            <a:ext cx="904875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Model validation</a:t>
            </a:r>
          </a:p>
        </p:txBody>
      </p:sp>
      <p:sp>
        <p:nvSpPr>
          <p:cNvPr id="13" name="Section number 4">
            <a:extLst>
              <a:ext uri="{FF2B5EF4-FFF2-40B4-BE49-F238E27FC236}">
                <a16:creationId xmlns:a16="http://schemas.microsoft.com/office/drawing/2014/main" id="{9F7776DC-7CCC-4F5F-8408-DF2F1F6C2A65}"/>
              </a:ext>
            </a:extLst>
          </p:cNvPr>
          <p:cNvSpPr>
            <a:spLocks noGrp="1"/>
          </p:cNvSpPr>
          <p:nvPr/>
        </p:nvSpPr>
        <p:spPr>
          <a:xfrm>
            <a:off x="1123950" y="4867275"/>
            <a:ext cx="571500" cy="466725"/>
          </a:xfrm>
          <a:prstGeom prst="rect">
            <a:avLst/>
          </a:prstGeom>
          <a:noFill/>
          <a:ln w="0">
            <a:noFill/>
            <a:prstDash val="solid"/>
          </a:ln>
        </p:spPr>
        <p:txBody>
          <a:bodyPr wrap="none" lIns="0" tIns="0" rIns="0" bIns="0" anchor="ctr">
            <a:noAutofit/>
          </a:bodyPr>
          <a:lstStyle/>
          <a:p>
            <a:pPr algn="l">
              <a:defRPr sz="2475" b="0">
                <a:solidFill>
                  <a:srgbClr val="0B4EA2"/>
                </a:solidFill>
                <a:latin typeface="Nimbus Sans"/>
                <a:ea typeface="Nimbus Sans"/>
                <a:cs typeface="Nimbus Sans"/>
              </a:defRPr>
            </a:pPr>
            <a:r>
              <a:rPr sz="2475" b="0">
                <a:solidFill>
                  <a:srgbClr val="0B4EA2"/>
                </a:solidFill>
                <a:latin typeface="Nimbus Sans"/>
                <a:ea typeface="Nimbus Sans"/>
                <a:cs typeface="Nimbus Sans"/>
              </a:rPr>
              <a:t>5</a:t>
            </a:r>
          </a:p>
        </p:txBody>
      </p:sp>
      <p:sp>
        <p:nvSpPr>
          <p:cNvPr id="14" name="Section 4">
            <a:extLst>
              <a:ext uri="{FF2B5EF4-FFF2-40B4-BE49-F238E27FC236}">
                <a16:creationId xmlns:a16="http://schemas.microsoft.com/office/drawing/2014/main" id="{5359CD30-3BB9-4BC9-9B3C-828EFE59E902}"/>
              </a:ext>
            </a:extLst>
          </p:cNvPr>
          <p:cNvSpPr>
            <a:spLocks noGrp="1"/>
          </p:cNvSpPr>
          <p:nvPr/>
        </p:nvSpPr>
        <p:spPr>
          <a:xfrm>
            <a:off x="1962150" y="4867275"/>
            <a:ext cx="904875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Conclusions</a:t>
            </a:r>
          </a:p>
        </p:txBody>
      </p:sp>
    </p:spTree>
    <p:extLst>
      <p:ext uri="{BB962C8B-B14F-4D97-AF65-F5344CB8AC3E}">
        <p14:creationId xmlns:p14="http://schemas.microsoft.com/office/powerpoint/2010/main" val="20727659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 name="Slide title">
            <a:extLst>
              <a:ext uri="{FF2B5EF4-FFF2-40B4-BE49-F238E27FC236}">
                <a16:creationId xmlns:a16="http://schemas.microsoft.com/office/drawing/2014/main" id="{F06C89FC-CEAF-4B5A-AAA4-7F3108F8EFD8}"/>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Resistive electrodes and rate capability</a:t>
            </a:r>
          </a:p>
        </p:txBody>
      </p:sp>
      <p:sp>
        <p:nvSpPr>
          <p:cNvPr id="2" name="Title rule">
            <a:extLst>
              <a:ext uri="{FF2B5EF4-FFF2-40B4-BE49-F238E27FC236}">
                <a16:creationId xmlns:a16="http://schemas.microsoft.com/office/drawing/2014/main" id="{E66DD3F7-8D0A-497A-ABD3-448224549EBE}"/>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5"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75D0858C-50E3-448C-ADDB-F8963B19EF2F}"/>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3</a:t>
            </a:r>
          </a:p>
        </p:txBody>
      </p:sp>
      <p:sp>
        <p:nvSpPr>
          <p:cNvPr id="5" name="Figure heading">
            <a:extLst>
              <a:ext uri="{FF2B5EF4-FFF2-40B4-BE49-F238E27FC236}">
                <a16:creationId xmlns:a16="http://schemas.microsoft.com/office/drawing/2014/main" id="{6E49A684-016A-4762-AD38-116E86766C07}"/>
              </a:ext>
            </a:extLst>
          </p:cNvPr>
          <p:cNvSpPr>
            <a:spLocks noGrp="1"/>
          </p:cNvSpPr>
          <p:nvPr/>
        </p:nvSpPr>
        <p:spPr>
          <a:xfrm>
            <a:off x="514350" y="1133475"/>
            <a:ext cx="7381875" cy="381000"/>
          </a:xfrm>
          <a:prstGeom prst="rect">
            <a:avLst/>
          </a:prstGeom>
          <a:noFill/>
          <a:ln w="0">
            <a:noFill/>
            <a:prstDash val="solid"/>
          </a:ln>
        </p:spPr>
        <p:txBody>
          <a:bodyPr wrap="none" lIns="0" tIns="0" rIns="0" bIns="0" anchor="ctr">
            <a:noAutofit/>
          </a:bodyPr>
          <a:lstStyle/>
          <a:p>
            <a:pPr algn="l">
              <a:defRPr sz="2175" b="1">
                <a:solidFill>
                  <a:srgbClr val="263544"/>
                </a:solidFill>
                <a:latin typeface="Nimbus Sans"/>
                <a:ea typeface="Nimbus Sans"/>
                <a:cs typeface="Nimbus Sans"/>
              </a:defRPr>
            </a:pPr>
            <a:r>
              <a:rPr sz="2175" b="1" dirty="0">
                <a:solidFill>
                  <a:srgbClr val="263544"/>
                </a:solidFill>
                <a:latin typeface="Nimbus Sans"/>
                <a:ea typeface="Nimbus Sans"/>
                <a:cs typeface="Nimbus Sans"/>
              </a:rPr>
              <a:t>Local charging and field recovery</a:t>
            </a:r>
          </a:p>
        </p:txBody>
      </p:sp>
      <p:sp>
        <p:nvSpPr>
          <p:cNvPr id="6" name="Protection heading">
            <a:extLst>
              <a:ext uri="{FF2B5EF4-FFF2-40B4-BE49-F238E27FC236}">
                <a16:creationId xmlns:a16="http://schemas.microsoft.com/office/drawing/2014/main" id="{6F377A13-A39E-475D-A893-D1E29912C0CF}"/>
              </a:ext>
            </a:extLst>
          </p:cNvPr>
          <p:cNvSpPr>
            <a:spLocks noGrp="1"/>
          </p:cNvSpPr>
          <p:nvPr/>
        </p:nvSpPr>
        <p:spPr>
          <a:xfrm>
            <a:off x="8267700" y="1571625"/>
            <a:ext cx="3409950" cy="400050"/>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Discharge protection</a:t>
            </a:r>
          </a:p>
        </p:txBody>
      </p:sp>
      <p:sp>
        <p:nvSpPr>
          <p:cNvPr id="7" name="Protection text">
            <a:extLst>
              <a:ext uri="{FF2B5EF4-FFF2-40B4-BE49-F238E27FC236}">
                <a16:creationId xmlns:a16="http://schemas.microsoft.com/office/drawing/2014/main" id="{53D2360C-A54A-46C7-BB4F-F689E35C7908}"/>
              </a:ext>
            </a:extLst>
          </p:cNvPr>
          <p:cNvSpPr>
            <a:spLocks noGrp="1"/>
          </p:cNvSpPr>
          <p:nvPr/>
        </p:nvSpPr>
        <p:spPr>
          <a:xfrm>
            <a:off x="8267700" y="2019300"/>
            <a:ext cx="3409950" cy="1409700"/>
          </a:xfrm>
          <a:prstGeom prst="rect">
            <a:avLst/>
          </a:prstGeom>
          <a:noFill/>
          <a:ln w="0">
            <a:noFill/>
            <a:prstDash val="solid"/>
          </a:ln>
        </p:spPr>
        <p:txBody>
          <a:bodyPr wrap="none" lIns="0" tIns="0" rIns="0" bIns="0" anchor="ctr">
            <a:noAutofit/>
          </a:bodyPr>
          <a:lstStyle/>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Resistive electrodes limit</a:t>
            </a:r>
          </a:p>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the discharge current.</a:t>
            </a:r>
          </a:p>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Local field reduction</a:t>
            </a:r>
          </a:p>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helps quench a discharge.</a:t>
            </a:r>
          </a:p>
        </p:txBody>
      </p:sp>
      <p:sp>
        <p:nvSpPr>
          <p:cNvPr id="8" name="Recovery heading">
            <a:extLst>
              <a:ext uri="{FF2B5EF4-FFF2-40B4-BE49-F238E27FC236}">
                <a16:creationId xmlns:a16="http://schemas.microsoft.com/office/drawing/2014/main" id="{FF4A620B-E07C-4C0C-8770-F47CA9C36673}"/>
              </a:ext>
            </a:extLst>
          </p:cNvPr>
          <p:cNvSpPr>
            <a:spLocks noGrp="1"/>
          </p:cNvSpPr>
          <p:nvPr/>
        </p:nvSpPr>
        <p:spPr>
          <a:xfrm>
            <a:off x="8267700" y="3876675"/>
            <a:ext cx="3409950" cy="390525"/>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Field recovery</a:t>
            </a:r>
          </a:p>
        </p:txBody>
      </p:sp>
      <p:sp>
        <p:nvSpPr>
          <p:cNvPr id="9" name="Recovery text">
            <a:extLst>
              <a:ext uri="{FF2B5EF4-FFF2-40B4-BE49-F238E27FC236}">
                <a16:creationId xmlns:a16="http://schemas.microsoft.com/office/drawing/2014/main" id="{556A2651-6EEA-4CF3-B53A-82117C2FC677}"/>
              </a:ext>
            </a:extLst>
          </p:cNvPr>
          <p:cNvSpPr>
            <a:spLocks noGrp="1"/>
          </p:cNvSpPr>
          <p:nvPr/>
        </p:nvSpPr>
        <p:spPr>
          <a:xfrm>
            <a:off x="8267700" y="4333875"/>
            <a:ext cx="3409950" cy="1409700"/>
          </a:xfrm>
          <a:prstGeom prst="rect">
            <a:avLst/>
          </a:prstGeom>
          <a:noFill/>
          <a:ln w="0">
            <a:noFill/>
            <a:prstDash val="solid"/>
          </a:ln>
        </p:spPr>
        <p:txBody>
          <a:bodyPr wrap="none" lIns="0" tIns="0" rIns="0" bIns="0" anchor="ctr">
            <a:noAutofit/>
          </a:bodyPr>
          <a:lstStyle/>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Deposited charge reduces</a:t>
            </a:r>
          </a:p>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the gap field locally.</a:t>
            </a:r>
          </a:p>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Charge leakage restores</a:t>
            </a:r>
          </a:p>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the field over time.</a:t>
            </a:r>
          </a:p>
        </p:txBody>
      </p:sp>
      <p:sp>
        <p:nvSpPr>
          <p:cNvPr id="10" name="Schematic qualifier">
            <a:extLst>
              <a:ext uri="{FF2B5EF4-FFF2-40B4-BE49-F238E27FC236}">
                <a16:creationId xmlns:a16="http://schemas.microsoft.com/office/drawing/2014/main" id="{C0D7AF57-22D1-43BB-B0A7-3621011A0B50}"/>
              </a:ext>
            </a:extLst>
          </p:cNvPr>
          <p:cNvSpPr>
            <a:spLocks noGrp="1"/>
          </p:cNvSpPr>
          <p:nvPr/>
        </p:nvSpPr>
        <p:spPr>
          <a:xfrm>
            <a:off x="1323975" y="5191125"/>
            <a:ext cx="6315075" cy="314325"/>
          </a:xfrm>
          <a:prstGeom prst="rect">
            <a:avLst/>
          </a:prstGeom>
          <a:noFill/>
          <a:ln w="0">
            <a:noFill/>
            <a:prstDash val="solid"/>
          </a:ln>
        </p:spPr>
        <p:txBody>
          <a:bodyPr wrap="none" lIns="0" tIns="0" rIns="0" bIns="0" anchor="ctr">
            <a:noAutofit/>
          </a:bodyPr>
          <a:lstStyle/>
          <a:p>
            <a:pPr algn="l">
              <a:defRPr sz="1575" b="0">
                <a:solidFill>
                  <a:srgbClr val="637386"/>
                </a:solidFill>
                <a:latin typeface="Nimbus Sans"/>
                <a:ea typeface="Nimbus Sans"/>
                <a:cs typeface="Nimbus Sans"/>
              </a:defRPr>
            </a:pPr>
            <a:r>
              <a:rPr sz="1600" b="0" dirty="0">
                <a:solidFill>
                  <a:srgbClr val="637386"/>
                </a:solidFill>
                <a:latin typeface="Nimbus Sans"/>
                <a:ea typeface="Nimbus Sans"/>
                <a:cs typeface="Nimbus Sans"/>
              </a:rPr>
              <a:t>Simplified Photo-RPC cross-section, not to scale</a:t>
            </a:r>
          </a:p>
        </p:txBody>
      </p:sp>
      <p:sp>
        <p:nvSpPr>
          <p:cNvPr id="11" name="Closing separator">
            <a:extLst>
              <a:ext uri="{FF2B5EF4-FFF2-40B4-BE49-F238E27FC236}">
                <a16:creationId xmlns:a16="http://schemas.microsoft.com/office/drawing/2014/main" id="{32803C21-C2F2-4ABA-AE5B-80F4476E04B2}"/>
              </a:ext>
            </a:extLst>
          </p:cNvPr>
          <p:cNvSpPr>
            <a:spLocks noGrp="1"/>
          </p:cNvSpPr>
          <p:nvPr/>
        </p:nvSpPr>
        <p:spPr>
          <a:xfrm>
            <a:off x="514350" y="6172200"/>
            <a:ext cx="11163300" cy="0"/>
          </a:xfrm>
          <a:prstGeom prst="line">
            <a:avLst/>
          </a:prstGeom>
          <a:noFill/>
          <a:ln w="9525">
            <a:solidFill>
              <a:srgbClr val="DCE3EB"/>
            </a:solidFill>
            <a:prstDash val="solid"/>
          </a:ln>
        </p:spPr>
      </p:sp>
      <p:sp>
        <p:nvSpPr>
          <p:cNvPr id="12" name="Closing statement">
            <a:extLst>
              <a:ext uri="{FF2B5EF4-FFF2-40B4-BE49-F238E27FC236}">
                <a16:creationId xmlns:a16="http://schemas.microsoft.com/office/drawing/2014/main" id="{C5624941-73A6-4ADF-B571-0FEA131AD8DA}"/>
              </a:ext>
            </a:extLst>
          </p:cNvPr>
          <p:cNvSpPr>
            <a:spLocks noGrp="1"/>
          </p:cNvSpPr>
          <p:nvPr/>
        </p:nvSpPr>
        <p:spPr>
          <a:xfrm>
            <a:off x="514350" y="6229350"/>
            <a:ext cx="10534650" cy="371475"/>
          </a:xfrm>
          <a:prstGeom prst="rect">
            <a:avLst/>
          </a:prstGeom>
          <a:noFill/>
          <a:ln w="0">
            <a:noFill/>
            <a:prstDash val="solid"/>
          </a:ln>
        </p:spPr>
        <p:txBody>
          <a:bodyPr wrap="none" lIns="0" tIns="0" rIns="0" bIns="0" anchor="ctr">
            <a:noAutofit/>
          </a:bodyPr>
          <a:lstStyle/>
          <a:p>
            <a:pPr algn="l">
              <a:defRPr sz="1875" b="0">
                <a:solidFill>
                  <a:srgbClr val="0B4EA2"/>
                </a:solidFill>
                <a:latin typeface="Nimbus Sans"/>
                <a:ea typeface="Nimbus Sans"/>
                <a:cs typeface="Nimbus Sans"/>
              </a:defRPr>
            </a:pPr>
            <a:r>
              <a:rPr sz="1875" b="0">
                <a:solidFill>
                  <a:srgbClr val="0B4EA2"/>
                </a:solidFill>
                <a:latin typeface="Nimbus Sans"/>
                <a:ea typeface="Nimbus Sans"/>
                <a:cs typeface="Nimbus Sans"/>
              </a:rPr>
              <a:t>How does electrode resistivity affect gain and timing at high rates?</a:t>
            </a:r>
          </a:p>
        </p:txBody>
      </p:sp>
      <p:grpSp>
        <p:nvGrpSpPr>
          <p:cNvPr id="1036" name="Reused scientific diagram"/>
          <p:cNvGrpSpPr/>
          <p:nvPr/>
        </p:nvGrpSpPr>
        <p:grpSpPr>
          <a:xfrm>
            <a:off x="428625" y="1905000"/>
            <a:ext cx="7429500" cy="2914650"/>
            <a:chOff x="428625" y="1905000"/>
            <a:chExt cx="7429500" cy="2914650"/>
          </a:xfrm>
        </p:grpSpPr>
        <p:sp>
          <p:nvSpPr>
            <p:cNvPr id="1000" name="Gas gap region">
              <a:extLst>
                <a:ext uri="{FF2B5EF4-FFF2-40B4-BE49-F238E27FC236}">
                  <a16:creationId xmlns:a16="http://schemas.microsoft.com/office/drawing/2014/main" id="{6BFFE77F-C78E-452E-A789-FA60BC818D2F}"/>
                </a:ext>
              </a:extLst>
            </p:cNvPr>
            <p:cNvSpPr>
              <a:spLocks noGrp="1"/>
            </p:cNvSpPr>
            <p:nvPr/>
          </p:nvSpPr>
          <p:spPr>
            <a:xfrm>
              <a:off x="1886633" y="2342198"/>
              <a:ext cx="4310631" cy="1457325"/>
            </a:xfrm>
            <a:prstGeom prst="rect">
              <a:avLst/>
            </a:prstGeom>
            <a:solidFill>
              <a:srgbClr val="F6F9FD"/>
            </a:solidFill>
            <a:ln w="13335">
              <a:solidFill>
                <a:srgbClr val="86A1BA"/>
              </a:solidFill>
              <a:prstDash val="solid"/>
            </a:ln>
          </p:spPr>
        </p:sp>
        <p:sp>
          <p:nvSpPr>
            <p:cNvPr id="1001" name="Local field reduction region">
              <a:extLst>
                <a:ext uri="{FF2B5EF4-FFF2-40B4-BE49-F238E27FC236}">
                  <a16:creationId xmlns:a16="http://schemas.microsoft.com/office/drawing/2014/main" id="{DE2D18E0-3D0B-4B4F-8F7D-5A0F5F9C464A}"/>
                </a:ext>
              </a:extLst>
            </p:cNvPr>
            <p:cNvSpPr>
              <a:spLocks noGrp="1"/>
            </p:cNvSpPr>
            <p:nvPr/>
          </p:nvSpPr>
          <p:spPr>
            <a:xfrm>
              <a:off x="3528476" y="2576637"/>
              <a:ext cx="1534078" cy="1134179"/>
            </a:xfrm>
            <a:prstGeom prst="ellipse">
              <a:avLst/>
            </a:prstGeom>
            <a:solidFill>
              <a:srgbClr val="FFF1E4"/>
            </a:solidFill>
            <a:ln w="0">
              <a:noFill/>
              <a:prstDash val="solid"/>
            </a:ln>
          </p:spPr>
        </p:sp>
        <p:sp>
          <p:nvSpPr>
            <p:cNvPr id="1002" name="Resistive glass anode">
              <a:extLst>
                <a:ext uri="{FF2B5EF4-FFF2-40B4-BE49-F238E27FC236}">
                  <a16:creationId xmlns:a16="http://schemas.microsoft.com/office/drawing/2014/main" id="{3675665C-FA49-4BFD-9B1A-68EF772E987A}"/>
                </a:ext>
              </a:extLst>
            </p:cNvPr>
            <p:cNvSpPr>
              <a:spLocks noGrp="1"/>
            </p:cNvSpPr>
            <p:nvPr/>
          </p:nvSpPr>
          <p:spPr>
            <a:xfrm>
              <a:off x="1886633" y="3799522"/>
              <a:ext cx="4310631" cy="620947"/>
            </a:xfrm>
            <a:prstGeom prst="rect">
              <a:avLst/>
            </a:prstGeom>
            <a:solidFill>
              <a:srgbClr val="DCE7F1"/>
            </a:solidFill>
            <a:ln w="17145">
              <a:solidFill>
                <a:srgbClr val="86A1BA"/>
              </a:solidFill>
              <a:prstDash val="solid"/>
            </a:ln>
          </p:spPr>
        </p:sp>
        <p:sp>
          <p:nvSpPr>
            <p:cNvPr id="1003" name="Photocathode at ground">
              <a:extLst>
                <a:ext uri="{FF2B5EF4-FFF2-40B4-BE49-F238E27FC236}">
                  <a16:creationId xmlns:a16="http://schemas.microsoft.com/office/drawing/2014/main" id="{A41D7E32-F606-4ADB-B287-6232FA84B3DA}"/>
                </a:ext>
              </a:extLst>
            </p:cNvPr>
            <p:cNvSpPr>
              <a:spLocks noGrp="1"/>
            </p:cNvSpPr>
            <p:nvPr/>
          </p:nvSpPr>
          <p:spPr>
            <a:xfrm>
              <a:off x="1886633" y="2240818"/>
              <a:ext cx="4310631" cy="101379"/>
            </a:xfrm>
            <a:prstGeom prst="rect">
              <a:avLst/>
            </a:prstGeom>
            <a:solidFill>
              <a:srgbClr val="304B63"/>
            </a:solidFill>
            <a:ln w="0">
              <a:noFill/>
              <a:prstDash val="solid"/>
            </a:ln>
          </p:spPr>
        </p:sp>
        <p:sp>
          <p:nvSpPr>
            <p:cNvPr id="1004" name="Positive high-voltage contact">
              <a:extLst>
                <a:ext uri="{FF2B5EF4-FFF2-40B4-BE49-F238E27FC236}">
                  <a16:creationId xmlns:a16="http://schemas.microsoft.com/office/drawing/2014/main" id="{D2FEB58D-3DAA-46B6-8522-879FD134DA85}"/>
                </a:ext>
              </a:extLst>
            </p:cNvPr>
            <p:cNvSpPr>
              <a:spLocks noGrp="1"/>
            </p:cNvSpPr>
            <p:nvPr/>
          </p:nvSpPr>
          <p:spPr>
            <a:xfrm>
              <a:off x="1886633" y="4420470"/>
              <a:ext cx="4310631" cy="95043"/>
            </a:xfrm>
            <a:prstGeom prst="rect">
              <a:avLst/>
            </a:prstGeom>
            <a:solidFill>
              <a:srgbClr val="174E85"/>
            </a:solidFill>
            <a:ln w="0">
              <a:noFill/>
              <a:prstDash val="solid"/>
            </a:ln>
          </p:spPr>
        </p:sp>
        <p:sp>
          <p:nvSpPr>
            <p:cNvPr id="1005" name="Photocathode label">
              <a:extLst>
                <a:ext uri="{FF2B5EF4-FFF2-40B4-BE49-F238E27FC236}">
                  <a16:creationId xmlns:a16="http://schemas.microsoft.com/office/drawing/2014/main" id="{9D4DFE52-262E-43DB-BBCC-B37BA64C4E70}"/>
                </a:ext>
              </a:extLst>
            </p:cNvPr>
            <p:cNvSpPr>
              <a:spLocks noGrp="1"/>
            </p:cNvSpPr>
            <p:nvPr/>
          </p:nvSpPr>
          <p:spPr>
            <a:xfrm>
              <a:off x="1886633" y="1905000"/>
              <a:ext cx="4310631" cy="272456"/>
            </a:xfrm>
            <a:prstGeom prst="rect">
              <a:avLst/>
            </a:prstGeom>
            <a:noFill/>
            <a:ln w="0">
              <a:noFill/>
              <a:prstDash val="solid"/>
            </a:ln>
          </p:spPr>
          <p:txBody>
            <a:bodyPr wrap="none" lIns="0" tIns="0" rIns="0" bIns="0" anchor="ctr">
              <a:noAutofit/>
            </a:bodyPr>
            <a:lstStyle/>
            <a:p>
              <a:pPr algn="l">
                <a:defRPr sz="1497" b="1">
                  <a:solidFill>
                    <a:srgbClr val="233A50"/>
                  </a:solidFill>
                  <a:latin typeface="Nimbus Sans"/>
                  <a:ea typeface="Nimbus Sans"/>
                  <a:cs typeface="Nimbus Sans"/>
                </a:defRPr>
              </a:pPr>
              <a:r>
                <a:rPr sz="1600" b="1" dirty="0">
                  <a:solidFill>
                    <a:srgbClr val="233A50"/>
                  </a:solidFill>
                  <a:latin typeface="Nimbus Sans"/>
                  <a:ea typeface="Nimbus Sans"/>
                  <a:cs typeface="Nimbus Sans"/>
                </a:rPr>
                <a:t>Photocathode (0 V)</a:t>
              </a:r>
            </a:p>
          </p:txBody>
        </p:sp>
        <p:sp>
          <p:nvSpPr>
            <p:cNvPr id="1006" name="Gas gap label">
              <a:extLst>
                <a:ext uri="{FF2B5EF4-FFF2-40B4-BE49-F238E27FC236}">
                  <a16:creationId xmlns:a16="http://schemas.microsoft.com/office/drawing/2014/main" id="{5FFE47C3-EAB9-4CB5-A1F8-39A35078DD92}"/>
                </a:ext>
              </a:extLst>
            </p:cNvPr>
            <p:cNvSpPr>
              <a:spLocks noGrp="1"/>
            </p:cNvSpPr>
            <p:nvPr/>
          </p:nvSpPr>
          <p:spPr>
            <a:xfrm>
              <a:off x="555408" y="2766723"/>
              <a:ext cx="1141049" cy="342155"/>
            </a:xfrm>
            <a:prstGeom prst="rect">
              <a:avLst/>
            </a:prstGeom>
            <a:noFill/>
            <a:ln w="0">
              <a:noFill/>
              <a:prstDash val="solid"/>
            </a:ln>
          </p:spPr>
          <p:txBody>
            <a:bodyPr wrap="none" lIns="0" tIns="0" rIns="0" bIns="0" anchor="ctr">
              <a:noAutofit/>
            </a:bodyPr>
            <a:lstStyle/>
            <a:p>
              <a:pPr algn="l">
                <a:defRPr sz="1497" b="0">
                  <a:solidFill>
                    <a:srgbClr val="233A50"/>
                  </a:solidFill>
                  <a:latin typeface="Nimbus Sans"/>
                  <a:ea typeface="Nimbus Sans"/>
                  <a:cs typeface="Nimbus Sans"/>
                </a:defRPr>
              </a:pPr>
              <a:r>
                <a:rPr sz="1600" b="0" dirty="0">
                  <a:solidFill>
                    <a:srgbClr val="233A50"/>
                  </a:solidFill>
                  <a:latin typeface="Nimbus Sans"/>
                  <a:ea typeface="Nimbus Sans"/>
                  <a:cs typeface="Nimbus Sans"/>
                </a:rPr>
                <a:t>Gas gap</a:t>
              </a:r>
            </a:p>
          </p:txBody>
        </p:sp>
        <p:sp>
          <p:nvSpPr>
            <p:cNvPr id="1007" name="Gas gap leader">
              <a:extLst>
                <a:ext uri="{FF2B5EF4-FFF2-40B4-BE49-F238E27FC236}">
                  <a16:creationId xmlns:a16="http://schemas.microsoft.com/office/drawing/2014/main" id="{D14A63BE-EE7A-4E1B-9D81-3EBD9105122D}"/>
                </a:ext>
              </a:extLst>
            </p:cNvPr>
            <p:cNvSpPr>
              <a:spLocks noGrp="1"/>
            </p:cNvSpPr>
            <p:nvPr/>
          </p:nvSpPr>
          <p:spPr>
            <a:xfrm>
              <a:off x="1563335" y="2950472"/>
              <a:ext cx="323297" cy="0"/>
            </a:xfrm>
            <a:prstGeom prst="line">
              <a:avLst/>
            </a:prstGeom>
            <a:noFill/>
            <a:ln w="16193">
              <a:solidFill>
                <a:srgbClr val="8AA1B7"/>
              </a:solidFill>
              <a:prstDash val="solid"/>
            </a:ln>
          </p:spPr>
        </p:sp>
        <p:sp>
          <p:nvSpPr>
            <p:cNvPr id="1008" name="Resistive anode label">
              <a:extLst>
                <a:ext uri="{FF2B5EF4-FFF2-40B4-BE49-F238E27FC236}">
                  <a16:creationId xmlns:a16="http://schemas.microsoft.com/office/drawing/2014/main" id="{AFECCD1D-6416-436E-832D-37D20FC8BA68}"/>
                </a:ext>
              </a:extLst>
            </p:cNvPr>
            <p:cNvSpPr>
              <a:spLocks noGrp="1"/>
            </p:cNvSpPr>
            <p:nvPr/>
          </p:nvSpPr>
          <p:spPr>
            <a:xfrm>
              <a:off x="428625" y="3862884"/>
              <a:ext cx="1299529" cy="525904"/>
            </a:xfrm>
            <a:prstGeom prst="rect">
              <a:avLst/>
            </a:prstGeom>
            <a:noFill/>
            <a:ln w="0">
              <a:noFill/>
              <a:prstDash val="solid"/>
            </a:ln>
          </p:spPr>
          <p:txBody>
            <a:bodyPr wrap="none" lIns="0" tIns="0" rIns="0" bIns="0" anchor="ctr">
              <a:noAutofit/>
            </a:bodyPr>
            <a:lstStyle/>
            <a:p>
              <a:pPr algn="l">
                <a:defRPr sz="1497" b="0">
                  <a:solidFill>
                    <a:srgbClr val="233A50"/>
                  </a:solidFill>
                  <a:latin typeface="Nimbus Sans"/>
                  <a:ea typeface="Nimbus Sans"/>
                  <a:cs typeface="Nimbus Sans"/>
                </a:defRPr>
              </a:pPr>
              <a:r>
                <a:rPr sz="1600" b="0" dirty="0">
                  <a:solidFill>
                    <a:srgbClr val="233A50"/>
                  </a:solidFill>
                  <a:latin typeface="Nimbus Sans"/>
                  <a:ea typeface="Nimbus Sans"/>
                  <a:cs typeface="Nimbus Sans"/>
                </a:rPr>
                <a:t>Resistive</a:t>
              </a:r>
            </a:p>
            <a:p>
              <a:pPr algn="l">
                <a:defRPr sz="1497" b="0">
                  <a:solidFill>
                    <a:srgbClr val="233A50"/>
                  </a:solidFill>
                  <a:latin typeface="Nimbus Sans"/>
                  <a:ea typeface="Nimbus Sans"/>
                  <a:cs typeface="Nimbus Sans"/>
                </a:defRPr>
              </a:pPr>
              <a:r>
                <a:rPr sz="1600" b="0" dirty="0">
                  <a:solidFill>
                    <a:srgbClr val="233A50"/>
                  </a:solidFill>
                  <a:latin typeface="Nimbus Sans"/>
                  <a:ea typeface="Nimbus Sans"/>
                  <a:cs typeface="Nimbus Sans"/>
                </a:rPr>
                <a:t>anode</a:t>
              </a:r>
            </a:p>
          </p:txBody>
        </p:sp>
        <p:sp>
          <p:nvSpPr>
            <p:cNvPr id="1009" name="Resistive anode leader">
              <a:extLst>
                <a:ext uri="{FF2B5EF4-FFF2-40B4-BE49-F238E27FC236}">
                  <a16:creationId xmlns:a16="http://schemas.microsoft.com/office/drawing/2014/main" id="{9E99F25C-799A-48C8-80AF-07E75362E4D1}"/>
                </a:ext>
              </a:extLst>
            </p:cNvPr>
            <p:cNvSpPr>
              <a:spLocks noGrp="1"/>
            </p:cNvSpPr>
            <p:nvPr/>
          </p:nvSpPr>
          <p:spPr>
            <a:xfrm>
              <a:off x="1544318" y="4129005"/>
              <a:ext cx="342315" cy="0"/>
            </a:xfrm>
            <a:prstGeom prst="line">
              <a:avLst/>
            </a:prstGeom>
            <a:noFill/>
            <a:ln w="16193">
              <a:solidFill>
                <a:srgbClr val="8AA1B7"/>
              </a:solidFill>
              <a:prstDash val="solid"/>
            </a:ln>
          </p:spPr>
        </p:sp>
        <p:sp>
          <p:nvSpPr>
            <p:cNvPr id="1010" name="HV contact label">
              <a:extLst>
                <a:ext uri="{FF2B5EF4-FFF2-40B4-BE49-F238E27FC236}">
                  <a16:creationId xmlns:a16="http://schemas.microsoft.com/office/drawing/2014/main" id="{4AB52F26-06F3-4563-9774-5949CE2B83A6}"/>
                </a:ext>
              </a:extLst>
            </p:cNvPr>
            <p:cNvSpPr>
              <a:spLocks noGrp="1"/>
            </p:cNvSpPr>
            <p:nvPr/>
          </p:nvSpPr>
          <p:spPr>
            <a:xfrm>
              <a:off x="1886633" y="4553530"/>
              <a:ext cx="4310631" cy="266120"/>
            </a:xfrm>
            <a:prstGeom prst="rect">
              <a:avLst/>
            </a:prstGeom>
            <a:noFill/>
            <a:ln w="0">
              <a:noFill/>
              <a:prstDash val="solid"/>
            </a:ln>
          </p:spPr>
          <p:txBody>
            <a:bodyPr wrap="none" lIns="0" tIns="0" rIns="0" bIns="0" anchor="ctr">
              <a:noAutofit/>
            </a:bodyPr>
            <a:lstStyle/>
            <a:p>
              <a:pPr algn="l">
                <a:defRPr sz="1397" b="1">
                  <a:solidFill>
                    <a:srgbClr val="174E85"/>
                  </a:solidFill>
                  <a:latin typeface="Nimbus Sans"/>
                  <a:ea typeface="Nimbus Sans"/>
                  <a:cs typeface="Nimbus Sans"/>
                </a:defRPr>
              </a:pPr>
              <a:r>
                <a:rPr sz="1600" b="1" dirty="0">
                  <a:solidFill>
                    <a:srgbClr val="174E85"/>
                  </a:solidFill>
                  <a:latin typeface="Nimbus Sans"/>
                  <a:ea typeface="Nimbus Sans"/>
                  <a:cs typeface="Nimbus Sans"/>
                </a:rPr>
                <a:t>HV contact (+HV)</a:t>
              </a:r>
            </a:p>
          </p:txBody>
        </p:sp>
        <p:sp>
          <p:nvSpPr>
            <p:cNvPr id="1011" name="Nominal field label">
              <a:extLst>
                <a:ext uri="{FF2B5EF4-FFF2-40B4-BE49-F238E27FC236}">
                  <a16:creationId xmlns:a16="http://schemas.microsoft.com/office/drawing/2014/main" id="{B269BA4D-5280-4795-9B8C-4EC3717271A7}"/>
                </a:ext>
              </a:extLst>
            </p:cNvPr>
            <p:cNvSpPr>
              <a:spLocks noGrp="1"/>
            </p:cNvSpPr>
            <p:nvPr/>
          </p:nvSpPr>
          <p:spPr>
            <a:xfrm>
              <a:off x="2083147" y="2462585"/>
              <a:ext cx="1267833" cy="247112"/>
            </a:xfrm>
            <a:prstGeom prst="rect">
              <a:avLst/>
            </a:prstGeom>
            <a:noFill/>
            <a:ln w="0">
              <a:noFill/>
              <a:prstDash val="solid"/>
            </a:ln>
          </p:spPr>
          <p:txBody>
            <a:bodyPr wrap="none" lIns="0" tIns="0" rIns="0" bIns="0" anchor="ctr">
              <a:noAutofit/>
            </a:bodyPr>
            <a:lstStyle/>
            <a:p>
              <a:pPr algn="ctr">
                <a:defRPr sz="1297" b="0">
                  <a:solidFill>
                    <a:srgbClr val="256CAF"/>
                  </a:solidFill>
                  <a:latin typeface="Nimbus Sans"/>
                  <a:ea typeface="Nimbus Sans"/>
                  <a:cs typeface="Nimbus Sans"/>
                </a:defRPr>
              </a:pPr>
              <a:r>
                <a:rPr sz="1600" b="0" dirty="0">
                  <a:solidFill>
                    <a:srgbClr val="256CAF"/>
                  </a:solidFill>
                  <a:latin typeface="Nimbus Sans"/>
                  <a:ea typeface="Nimbus Sans"/>
                  <a:cs typeface="Nimbus Sans"/>
                </a:rPr>
                <a:t>Nominal field</a:t>
              </a:r>
            </a:p>
          </p:txBody>
        </p:sp>
        <p:sp>
          <p:nvSpPr>
            <p:cNvPr id="1012" name="Nominal electric field left">
              <a:extLst>
                <a:ext uri="{FF2B5EF4-FFF2-40B4-BE49-F238E27FC236}">
                  <a16:creationId xmlns:a16="http://schemas.microsoft.com/office/drawing/2014/main" id="{6F7F3668-05AD-4711-AC52-E6A03ADCADA7}"/>
                </a:ext>
              </a:extLst>
            </p:cNvPr>
            <p:cNvSpPr>
              <a:spLocks noGrp="1"/>
            </p:cNvSpPr>
            <p:nvPr/>
          </p:nvSpPr>
          <p:spPr>
            <a:xfrm>
              <a:off x="2666350" y="2773059"/>
              <a:ext cx="164818" cy="868059"/>
            </a:xfrm>
            <a:prstGeom prst="upArrow">
              <a:avLst>
                <a:gd name="adj1" fmla="val 32000"/>
                <a:gd name="adj2" fmla="val 50000"/>
              </a:avLst>
            </a:prstGeom>
            <a:solidFill>
              <a:srgbClr val="256CAF"/>
            </a:solidFill>
            <a:ln w="0">
              <a:noFill/>
              <a:prstDash val="solid"/>
            </a:ln>
          </p:spPr>
        </p:sp>
        <p:sp>
          <p:nvSpPr>
            <p:cNvPr id="1013" name="Nominal electric field right">
              <a:extLst>
                <a:ext uri="{FF2B5EF4-FFF2-40B4-BE49-F238E27FC236}">
                  <a16:creationId xmlns:a16="http://schemas.microsoft.com/office/drawing/2014/main" id="{49A62EDD-0C07-4141-B590-3F4FDE4D726F}"/>
                </a:ext>
              </a:extLst>
            </p:cNvPr>
            <p:cNvSpPr>
              <a:spLocks noGrp="1"/>
            </p:cNvSpPr>
            <p:nvPr/>
          </p:nvSpPr>
          <p:spPr>
            <a:xfrm>
              <a:off x="5557009" y="2773059"/>
              <a:ext cx="164818" cy="868059"/>
            </a:xfrm>
            <a:prstGeom prst="upArrow">
              <a:avLst>
                <a:gd name="adj1" fmla="val 32000"/>
                <a:gd name="adj2" fmla="val 50000"/>
              </a:avLst>
            </a:prstGeom>
            <a:solidFill>
              <a:srgbClr val="256CAF"/>
            </a:solidFill>
            <a:ln w="0">
              <a:noFill/>
              <a:prstDash val="solid"/>
            </a:ln>
          </p:spPr>
        </p:sp>
        <p:sp>
          <p:nvSpPr>
            <p:cNvPr id="1014" name="Reduced field label">
              <a:extLst>
                <a:ext uri="{FF2B5EF4-FFF2-40B4-BE49-F238E27FC236}">
                  <a16:creationId xmlns:a16="http://schemas.microsoft.com/office/drawing/2014/main" id="{724710B5-3D5D-4700-A43F-D2785C54C35D}"/>
                </a:ext>
              </a:extLst>
            </p:cNvPr>
            <p:cNvSpPr>
              <a:spLocks noGrp="1"/>
            </p:cNvSpPr>
            <p:nvPr/>
          </p:nvSpPr>
          <p:spPr>
            <a:xfrm>
              <a:off x="3572850" y="2690688"/>
              <a:ext cx="1445329" cy="430861"/>
            </a:xfrm>
            <a:prstGeom prst="rect">
              <a:avLst/>
            </a:prstGeom>
            <a:noFill/>
            <a:ln w="0">
              <a:noFill/>
              <a:prstDash val="solid"/>
            </a:ln>
          </p:spPr>
          <p:txBody>
            <a:bodyPr wrap="none" lIns="0" tIns="0" rIns="0" bIns="0" anchor="ctr">
              <a:noAutofit/>
            </a:bodyPr>
            <a:lstStyle/>
            <a:p>
              <a:pPr algn="ctr">
                <a:defRPr sz="1397" b="1">
                  <a:solidFill>
                    <a:srgbClr val="BD5B27"/>
                  </a:solidFill>
                  <a:latin typeface="Nimbus Sans"/>
                  <a:ea typeface="Nimbus Sans"/>
                  <a:cs typeface="Nimbus Sans"/>
                </a:defRPr>
              </a:pPr>
              <a:r>
                <a:rPr sz="1400" b="1" dirty="0">
                  <a:solidFill>
                    <a:srgbClr val="BD5B27"/>
                  </a:solidFill>
                  <a:latin typeface="Nimbus Sans"/>
                  <a:ea typeface="Nimbus Sans"/>
                  <a:cs typeface="Nimbus Sans"/>
                </a:rPr>
                <a:t>Reduced</a:t>
              </a:r>
            </a:p>
            <a:p>
              <a:pPr algn="ctr">
                <a:defRPr sz="1397" b="1">
                  <a:solidFill>
                    <a:srgbClr val="BD5B27"/>
                  </a:solidFill>
                  <a:latin typeface="Nimbus Sans"/>
                  <a:ea typeface="Nimbus Sans"/>
                  <a:cs typeface="Nimbus Sans"/>
                </a:defRPr>
              </a:pPr>
              <a:r>
                <a:rPr sz="1400" b="1" dirty="0">
                  <a:solidFill>
                    <a:srgbClr val="BD5B27"/>
                  </a:solidFill>
                  <a:latin typeface="Nimbus Sans"/>
                  <a:ea typeface="Nimbus Sans"/>
                  <a:cs typeface="Nimbus Sans"/>
                </a:rPr>
                <a:t>local field</a:t>
              </a:r>
            </a:p>
          </p:txBody>
        </p:sp>
        <p:sp>
          <p:nvSpPr>
            <p:cNvPr id="1015" name="Reduced local electric field">
              <a:extLst>
                <a:ext uri="{FF2B5EF4-FFF2-40B4-BE49-F238E27FC236}">
                  <a16:creationId xmlns:a16="http://schemas.microsoft.com/office/drawing/2014/main" id="{72884A25-FD8F-4D9A-99A9-C8E0F47A914C}"/>
                </a:ext>
              </a:extLst>
            </p:cNvPr>
            <p:cNvSpPr>
              <a:spLocks noGrp="1"/>
            </p:cNvSpPr>
            <p:nvPr/>
          </p:nvSpPr>
          <p:spPr>
            <a:xfrm rot="10800000">
              <a:off x="4213106" y="3235601"/>
              <a:ext cx="164818" cy="405517"/>
            </a:xfrm>
            <a:prstGeom prst="upArrow">
              <a:avLst>
                <a:gd name="adj1" fmla="val 32000"/>
                <a:gd name="adj2" fmla="val 50000"/>
              </a:avLst>
            </a:prstGeom>
            <a:solidFill>
              <a:srgbClr val="BD5B27"/>
            </a:solidFill>
            <a:ln w="0">
              <a:noFill/>
              <a:prstDash val="solid"/>
            </a:ln>
          </p:spPr>
        </p:sp>
        <p:sp>
          <p:nvSpPr>
            <p:cNvPr id="1016" name="Deposited electron 1">
              <a:extLst>
                <a:ext uri="{FF2B5EF4-FFF2-40B4-BE49-F238E27FC236}">
                  <a16:creationId xmlns:a16="http://schemas.microsoft.com/office/drawing/2014/main" id="{6E03C023-1B0D-4C9E-9B08-6FF2841F7CA4}"/>
                </a:ext>
              </a:extLst>
            </p:cNvPr>
            <p:cNvSpPr>
              <a:spLocks noGrp="1"/>
            </p:cNvSpPr>
            <p:nvPr/>
          </p:nvSpPr>
          <p:spPr>
            <a:xfrm>
              <a:off x="3712312" y="3704480"/>
              <a:ext cx="139462" cy="139396"/>
            </a:xfrm>
            <a:prstGeom prst="ellipse">
              <a:avLst/>
            </a:prstGeom>
            <a:solidFill>
              <a:srgbClr val="C3513B"/>
            </a:solidFill>
            <a:ln w="0">
              <a:noFill/>
              <a:prstDash val="solid"/>
            </a:ln>
          </p:spPr>
        </p:sp>
        <p:sp>
          <p:nvSpPr>
            <p:cNvPr id="1017" name="Electron 1 minus sign">
              <a:extLst>
                <a:ext uri="{FF2B5EF4-FFF2-40B4-BE49-F238E27FC236}">
                  <a16:creationId xmlns:a16="http://schemas.microsoft.com/office/drawing/2014/main" id="{83E33F26-EC3D-4BCE-9603-FF90ABA931EC}"/>
                </a:ext>
              </a:extLst>
            </p:cNvPr>
            <p:cNvSpPr>
              <a:spLocks noGrp="1"/>
            </p:cNvSpPr>
            <p:nvPr/>
          </p:nvSpPr>
          <p:spPr>
            <a:xfrm>
              <a:off x="3746543" y="3767842"/>
              <a:ext cx="70999" cy="13306"/>
            </a:xfrm>
            <a:prstGeom prst="rect">
              <a:avLst/>
            </a:prstGeom>
            <a:solidFill>
              <a:srgbClr val="FFFFFF"/>
            </a:solidFill>
            <a:ln w="0">
              <a:noFill/>
              <a:prstDash val="solid"/>
            </a:ln>
          </p:spPr>
        </p:sp>
        <p:sp>
          <p:nvSpPr>
            <p:cNvPr id="1018" name="Deposited electron 2">
              <a:extLst>
                <a:ext uri="{FF2B5EF4-FFF2-40B4-BE49-F238E27FC236}">
                  <a16:creationId xmlns:a16="http://schemas.microsoft.com/office/drawing/2014/main" id="{1163B504-C309-4318-8AF9-C235F73B95A1}"/>
                </a:ext>
              </a:extLst>
            </p:cNvPr>
            <p:cNvSpPr>
              <a:spLocks noGrp="1"/>
            </p:cNvSpPr>
            <p:nvPr/>
          </p:nvSpPr>
          <p:spPr>
            <a:xfrm>
              <a:off x="3908826" y="3704480"/>
              <a:ext cx="139462" cy="139396"/>
            </a:xfrm>
            <a:prstGeom prst="ellipse">
              <a:avLst/>
            </a:prstGeom>
            <a:solidFill>
              <a:srgbClr val="C3513B"/>
            </a:solidFill>
            <a:ln w="0">
              <a:noFill/>
              <a:prstDash val="solid"/>
            </a:ln>
          </p:spPr>
        </p:sp>
        <p:sp>
          <p:nvSpPr>
            <p:cNvPr id="1019" name="Electron 2 minus sign">
              <a:extLst>
                <a:ext uri="{FF2B5EF4-FFF2-40B4-BE49-F238E27FC236}">
                  <a16:creationId xmlns:a16="http://schemas.microsoft.com/office/drawing/2014/main" id="{7AB5092F-65BA-491E-B9FC-334759F14F0A}"/>
                </a:ext>
              </a:extLst>
            </p:cNvPr>
            <p:cNvSpPr>
              <a:spLocks noGrp="1"/>
            </p:cNvSpPr>
            <p:nvPr/>
          </p:nvSpPr>
          <p:spPr>
            <a:xfrm>
              <a:off x="3943057" y="3767842"/>
              <a:ext cx="70999" cy="13306"/>
            </a:xfrm>
            <a:prstGeom prst="rect">
              <a:avLst/>
            </a:prstGeom>
            <a:solidFill>
              <a:srgbClr val="FFFFFF"/>
            </a:solidFill>
            <a:ln w="0">
              <a:noFill/>
              <a:prstDash val="solid"/>
            </a:ln>
          </p:spPr>
        </p:sp>
        <p:sp>
          <p:nvSpPr>
            <p:cNvPr id="1020" name="Deposited electron 3">
              <a:extLst>
                <a:ext uri="{FF2B5EF4-FFF2-40B4-BE49-F238E27FC236}">
                  <a16:creationId xmlns:a16="http://schemas.microsoft.com/office/drawing/2014/main" id="{3A0186EA-AE54-41E7-8DE3-6372BDD91A0E}"/>
                </a:ext>
              </a:extLst>
            </p:cNvPr>
            <p:cNvSpPr>
              <a:spLocks noGrp="1"/>
            </p:cNvSpPr>
            <p:nvPr/>
          </p:nvSpPr>
          <p:spPr>
            <a:xfrm>
              <a:off x="4105340" y="3704480"/>
              <a:ext cx="139462" cy="139396"/>
            </a:xfrm>
            <a:prstGeom prst="ellipse">
              <a:avLst/>
            </a:prstGeom>
            <a:solidFill>
              <a:srgbClr val="C3513B"/>
            </a:solidFill>
            <a:ln w="0">
              <a:noFill/>
              <a:prstDash val="solid"/>
            </a:ln>
          </p:spPr>
        </p:sp>
        <p:sp>
          <p:nvSpPr>
            <p:cNvPr id="1021" name="Electron 3 minus sign">
              <a:extLst>
                <a:ext uri="{FF2B5EF4-FFF2-40B4-BE49-F238E27FC236}">
                  <a16:creationId xmlns:a16="http://schemas.microsoft.com/office/drawing/2014/main" id="{71E83F3B-A7DE-4F53-8AE1-72AC44ABDFC0}"/>
                </a:ext>
              </a:extLst>
            </p:cNvPr>
            <p:cNvSpPr>
              <a:spLocks noGrp="1"/>
            </p:cNvSpPr>
            <p:nvPr/>
          </p:nvSpPr>
          <p:spPr>
            <a:xfrm>
              <a:off x="4139572" y="3767842"/>
              <a:ext cx="70999" cy="13306"/>
            </a:xfrm>
            <a:prstGeom prst="rect">
              <a:avLst/>
            </a:prstGeom>
            <a:solidFill>
              <a:srgbClr val="FFFFFF"/>
            </a:solidFill>
            <a:ln w="0">
              <a:noFill/>
              <a:prstDash val="solid"/>
            </a:ln>
          </p:spPr>
        </p:sp>
        <p:sp>
          <p:nvSpPr>
            <p:cNvPr id="1022" name="Deposited electron 4">
              <a:extLst>
                <a:ext uri="{FF2B5EF4-FFF2-40B4-BE49-F238E27FC236}">
                  <a16:creationId xmlns:a16="http://schemas.microsoft.com/office/drawing/2014/main" id="{FF3D22E8-BA33-4AD3-8D69-266A1149B646}"/>
                </a:ext>
              </a:extLst>
            </p:cNvPr>
            <p:cNvSpPr>
              <a:spLocks noGrp="1"/>
            </p:cNvSpPr>
            <p:nvPr/>
          </p:nvSpPr>
          <p:spPr>
            <a:xfrm>
              <a:off x="4301854" y="3704480"/>
              <a:ext cx="139462" cy="139396"/>
            </a:xfrm>
            <a:prstGeom prst="ellipse">
              <a:avLst/>
            </a:prstGeom>
            <a:solidFill>
              <a:srgbClr val="C3513B"/>
            </a:solidFill>
            <a:ln w="0">
              <a:noFill/>
              <a:prstDash val="solid"/>
            </a:ln>
          </p:spPr>
        </p:sp>
        <p:sp>
          <p:nvSpPr>
            <p:cNvPr id="1023" name="Electron 4 minus sign">
              <a:extLst>
                <a:ext uri="{FF2B5EF4-FFF2-40B4-BE49-F238E27FC236}">
                  <a16:creationId xmlns:a16="http://schemas.microsoft.com/office/drawing/2014/main" id="{7EF2FB40-EEDA-4F0F-B8C4-BE0528782B15}"/>
                </a:ext>
              </a:extLst>
            </p:cNvPr>
            <p:cNvSpPr>
              <a:spLocks noGrp="1"/>
            </p:cNvSpPr>
            <p:nvPr/>
          </p:nvSpPr>
          <p:spPr>
            <a:xfrm>
              <a:off x="4336086" y="3767842"/>
              <a:ext cx="70999" cy="13306"/>
            </a:xfrm>
            <a:prstGeom prst="rect">
              <a:avLst/>
            </a:prstGeom>
            <a:solidFill>
              <a:srgbClr val="FFFFFF"/>
            </a:solidFill>
            <a:ln w="0">
              <a:noFill/>
              <a:prstDash val="solid"/>
            </a:ln>
          </p:spPr>
        </p:sp>
        <p:sp>
          <p:nvSpPr>
            <p:cNvPr id="1024" name="Deposited electron 5">
              <a:extLst>
                <a:ext uri="{FF2B5EF4-FFF2-40B4-BE49-F238E27FC236}">
                  <a16:creationId xmlns:a16="http://schemas.microsoft.com/office/drawing/2014/main" id="{8D805D31-42A4-4CAB-A271-D722B7FE8D03}"/>
                </a:ext>
              </a:extLst>
            </p:cNvPr>
            <p:cNvSpPr>
              <a:spLocks noGrp="1"/>
            </p:cNvSpPr>
            <p:nvPr/>
          </p:nvSpPr>
          <p:spPr>
            <a:xfrm>
              <a:off x="4498368" y="3704480"/>
              <a:ext cx="139462" cy="139396"/>
            </a:xfrm>
            <a:prstGeom prst="ellipse">
              <a:avLst/>
            </a:prstGeom>
            <a:solidFill>
              <a:srgbClr val="C3513B"/>
            </a:solidFill>
            <a:ln w="0">
              <a:noFill/>
              <a:prstDash val="solid"/>
            </a:ln>
          </p:spPr>
        </p:sp>
        <p:sp>
          <p:nvSpPr>
            <p:cNvPr id="1025" name="Electron 5 minus sign">
              <a:extLst>
                <a:ext uri="{FF2B5EF4-FFF2-40B4-BE49-F238E27FC236}">
                  <a16:creationId xmlns:a16="http://schemas.microsoft.com/office/drawing/2014/main" id="{5236D10A-030F-45E1-8BB6-A9A14F2DBF63}"/>
                </a:ext>
              </a:extLst>
            </p:cNvPr>
            <p:cNvSpPr>
              <a:spLocks noGrp="1"/>
            </p:cNvSpPr>
            <p:nvPr/>
          </p:nvSpPr>
          <p:spPr>
            <a:xfrm>
              <a:off x="4532600" y="3767842"/>
              <a:ext cx="70999" cy="13306"/>
            </a:xfrm>
            <a:prstGeom prst="rect">
              <a:avLst/>
            </a:prstGeom>
            <a:solidFill>
              <a:srgbClr val="FFFFFF"/>
            </a:solidFill>
            <a:ln w="0">
              <a:noFill/>
              <a:prstDash val="solid"/>
            </a:ln>
          </p:spPr>
        </p:sp>
        <p:sp>
          <p:nvSpPr>
            <p:cNvPr id="1026" name="Deposited electron 6">
              <a:extLst>
                <a:ext uri="{FF2B5EF4-FFF2-40B4-BE49-F238E27FC236}">
                  <a16:creationId xmlns:a16="http://schemas.microsoft.com/office/drawing/2014/main" id="{49E928E9-6609-4C4C-A22F-E6FF3E5BD66F}"/>
                </a:ext>
              </a:extLst>
            </p:cNvPr>
            <p:cNvSpPr>
              <a:spLocks noGrp="1"/>
            </p:cNvSpPr>
            <p:nvPr/>
          </p:nvSpPr>
          <p:spPr>
            <a:xfrm>
              <a:off x="4694882" y="3704480"/>
              <a:ext cx="139462" cy="139396"/>
            </a:xfrm>
            <a:prstGeom prst="ellipse">
              <a:avLst/>
            </a:prstGeom>
            <a:solidFill>
              <a:srgbClr val="C3513B"/>
            </a:solidFill>
            <a:ln w="0">
              <a:noFill/>
              <a:prstDash val="solid"/>
            </a:ln>
          </p:spPr>
        </p:sp>
        <p:sp>
          <p:nvSpPr>
            <p:cNvPr id="1027" name="Electron 6 minus sign">
              <a:extLst>
                <a:ext uri="{FF2B5EF4-FFF2-40B4-BE49-F238E27FC236}">
                  <a16:creationId xmlns:a16="http://schemas.microsoft.com/office/drawing/2014/main" id="{3BFDA29D-86A4-479A-8209-FE45906520FD}"/>
                </a:ext>
              </a:extLst>
            </p:cNvPr>
            <p:cNvSpPr>
              <a:spLocks noGrp="1"/>
            </p:cNvSpPr>
            <p:nvPr/>
          </p:nvSpPr>
          <p:spPr>
            <a:xfrm>
              <a:off x="4729114" y="3767842"/>
              <a:ext cx="70999" cy="13306"/>
            </a:xfrm>
            <a:prstGeom prst="rect">
              <a:avLst/>
            </a:prstGeom>
            <a:solidFill>
              <a:srgbClr val="FFFFFF"/>
            </a:solidFill>
            <a:ln w="0">
              <a:noFill/>
              <a:prstDash val="solid"/>
            </a:ln>
          </p:spPr>
        </p:sp>
        <p:sp>
          <p:nvSpPr>
            <p:cNvPr id="1028" name="Deposited charge leader">
              <a:extLst>
                <a:ext uri="{FF2B5EF4-FFF2-40B4-BE49-F238E27FC236}">
                  <a16:creationId xmlns:a16="http://schemas.microsoft.com/office/drawing/2014/main" id="{629B6AED-F546-4359-BE04-6FFA8B00D236}"/>
                </a:ext>
              </a:extLst>
            </p:cNvPr>
            <p:cNvSpPr>
              <a:spLocks noGrp="1"/>
            </p:cNvSpPr>
            <p:nvPr/>
          </p:nvSpPr>
          <p:spPr>
            <a:xfrm>
              <a:off x="4885057" y="3774178"/>
              <a:ext cx="1464347" cy="0"/>
            </a:xfrm>
            <a:prstGeom prst="line">
              <a:avLst/>
            </a:prstGeom>
            <a:noFill/>
            <a:ln w="17145">
              <a:solidFill>
                <a:srgbClr val="C3513B"/>
              </a:solidFill>
              <a:prstDash val="solid"/>
            </a:ln>
          </p:spPr>
        </p:sp>
        <p:sp>
          <p:nvSpPr>
            <p:cNvPr id="1029" name="Deposited charge label">
              <a:extLst>
                <a:ext uri="{FF2B5EF4-FFF2-40B4-BE49-F238E27FC236}">
                  <a16:creationId xmlns:a16="http://schemas.microsoft.com/office/drawing/2014/main" id="{D8A98739-AE62-4239-8804-5B8AFB86430E}"/>
                </a:ext>
              </a:extLst>
            </p:cNvPr>
            <p:cNvSpPr>
              <a:spLocks noGrp="1"/>
            </p:cNvSpPr>
            <p:nvPr/>
          </p:nvSpPr>
          <p:spPr>
            <a:xfrm>
              <a:off x="6463509" y="3476377"/>
              <a:ext cx="1381938" cy="468878"/>
            </a:xfrm>
            <a:prstGeom prst="rect">
              <a:avLst/>
            </a:prstGeom>
            <a:noFill/>
            <a:ln w="0">
              <a:noFill/>
              <a:prstDash val="solid"/>
            </a:ln>
          </p:spPr>
          <p:txBody>
            <a:bodyPr wrap="none" lIns="0" tIns="0" rIns="0" bIns="0" anchor="ctr">
              <a:noAutofit/>
            </a:bodyPr>
            <a:lstStyle/>
            <a:p>
              <a:pPr algn="l">
                <a:defRPr sz="1447" b="1">
                  <a:solidFill>
                    <a:srgbClr val="C3513B"/>
                  </a:solidFill>
                  <a:latin typeface="Nimbus Sans"/>
                  <a:ea typeface="Nimbus Sans"/>
                  <a:cs typeface="Nimbus Sans"/>
                </a:defRPr>
              </a:pPr>
              <a:r>
                <a:rPr sz="1600" b="1" dirty="0">
                  <a:solidFill>
                    <a:srgbClr val="C3513B"/>
                  </a:solidFill>
                  <a:latin typeface="Nimbus Sans"/>
                  <a:ea typeface="Nimbus Sans"/>
                  <a:cs typeface="Nimbus Sans"/>
                </a:rPr>
                <a:t>Deposited</a:t>
              </a:r>
            </a:p>
            <a:p>
              <a:pPr algn="l">
                <a:defRPr sz="1447" b="1">
                  <a:solidFill>
                    <a:srgbClr val="C3513B"/>
                  </a:solidFill>
                  <a:latin typeface="Nimbus Sans"/>
                  <a:ea typeface="Nimbus Sans"/>
                  <a:cs typeface="Nimbus Sans"/>
                </a:defRPr>
              </a:pPr>
              <a:r>
                <a:rPr sz="1600" b="1" dirty="0">
                  <a:solidFill>
                    <a:srgbClr val="C3513B"/>
                  </a:solidFill>
                  <a:latin typeface="Nimbus Sans"/>
                  <a:ea typeface="Nimbus Sans"/>
                  <a:cs typeface="Nimbus Sans"/>
                </a:rPr>
                <a:t>electrons</a:t>
              </a:r>
            </a:p>
          </p:txBody>
        </p:sp>
        <p:sp>
          <p:nvSpPr>
            <p:cNvPr id="1030" name="Conventional recharge current 1">
              <a:extLst>
                <a:ext uri="{FF2B5EF4-FFF2-40B4-BE49-F238E27FC236}">
                  <a16:creationId xmlns:a16="http://schemas.microsoft.com/office/drawing/2014/main" id="{7A8A6B60-1DC3-4C27-BE9D-8BC1C10CCB75}"/>
                </a:ext>
              </a:extLst>
            </p:cNvPr>
            <p:cNvSpPr>
              <a:spLocks noGrp="1"/>
            </p:cNvSpPr>
            <p:nvPr/>
          </p:nvSpPr>
          <p:spPr>
            <a:xfrm>
              <a:off x="4016592" y="3938919"/>
              <a:ext cx="120444" cy="373836"/>
            </a:xfrm>
            <a:prstGeom prst="upArrow">
              <a:avLst>
                <a:gd name="adj1" fmla="val 32000"/>
                <a:gd name="adj2" fmla="val 50000"/>
              </a:avLst>
            </a:prstGeom>
            <a:solidFill>
              <a:srgbClr val="168875"/>
            </a:solidFill>
            <a:ln w="0">
              <a:noFill/>
              <a:prstDash val="solid"/>
            </a:ln>
          </p:spPr>
        </p:sp>
        <p:sp>
          <p:nvSpPr>
            <p:cNvPr id="1031" name="Conventional recharge current 2">
              <a:extLst>
                <a:ext uri="{FF2B5EF4-FFF2-40B4-BE49-F238E27FC236}">
                  <a16:creationId xmlns:a16="http://schemas.microsoft.com/office/drawing/2014/main" id="{F5DA1574-FBF4-4075-8043-4A54AB8AEF8A}"/>
                </a:ext>
              </a:extLst>
            </p:cNvPr>
            <p:cNvSpPr>
              <a:spLocks noGrp="1"/>
            </p:cNvSpPr>
            <p:nvPr/>
          </p:nvSpPr>
          <p:spPr>
            <a:xfrm>
              <a:off x="4276497" y="3938919"/>
              <a:ext cx="120444" cy="373836"/>
            </a:xfrm>
            <a:prstGeom prst="upArrow">
              <a:avLst>
                <a:gd name="adj1" fmla="val 32000"/>
                <a:gd name="adj2" fmla="val 50000"/>
              </a:avLst>
            </a:prstGeom>
            <a:solidFill>
              <a:srgbClr val="168875"/>
            </a:solidFill>
            <a:ln w="0">
              <a:noFill/>
              <a:prstDash val="solid"/>
            </a:ln>
          </p:spPr>
        </p:sp>
        <p:sp>
          <p:nvSpPr>
            <p:cNvPr id="1032" name="Conventional recharge current 3">
              <a:extLst>
                <a:ext uri="{FF2B5EF4-FFF2-40B4-BE49-F238E27FC236}">
                  <a16:creationId xmlns:a16="http://schemas.microsoft.com/office/drawing/2014/main" id="{6F4E805C-F54D-4D50-B333-6F6BAE23C1E5}"/>
                </a:ext>
              </a:extLst>
            </p:cNvPr>
            <p:cNvSpPr>
              <a:spLocks noGrp="1"/>
            </p:cNvSpPr>
            <p:nvPr/>
          </p:nvSpPr>
          <p:spPr>
            <a:xfrm>
              <a:off x="4536403" y="3938919"/>
              <a:ext cx="120444" cy="373836"/>
            </a:xfrm>
            <a:prstGeom prst="upArrow">
              <a:avLst>
                <a:gd name="adj1" fmla="val 32000"/>
                <a:gd name="adj2" fmla="val 50000"/>
              </a:avLst>
            </a:prstGeom>
            <a:solidFill>
              <a:srgbClr val="168875"/>
            </a:solidFill>
            <a:ln w="0">
              <a:noFill/>
              <a:prstDash val="solid"/>
            </a:ln>
          </p:spPr>
        </p:sp>
        <p:sp>
          <p:nvSpPr>
            <p:cNvPr id="1033" name="Recharge current leader">
              <a:extLst>
                <a:ext uri="{FF2B5EF4-FFF2-40B4-BE49-F238E27FC236}">
                  <a16:creationId xmlns:a16="http://schemas.microsoft.com/office/drawing/2014/main" id="{82B03607-1876-4213-BCF7-F4B49C382E2B}"/>
                </a:ext>
              </a:extLst>
            </p:cNvPr>
            <p:cNvSpPr>
              <a:spLocks noGrp="1"/>
            </p:cNvSpPr>
            <p:nvPr/>
          </p:nvSpPr>
          <p:spPr>
            <a:xfrm>
              <a:off x="4707561" y="4148013"/>
              <a:ext cx="1641843" cy="0"/>
            </a:xfrm>
            <a:prstGeom prst="line">
              <a:avLst/>
            </a:prstGeom>
            <a:noFill/>
            <a:ln w="17145">
              <a:solidFill>
                <a:srgbClr val="168875"/>
              </a:solidFill>
              <a:prstDash val="solid"/>
            </a:ln>
          </p:spPr>
        </p:sp>
        <p:sp>
          <p:nvSpPr>
            <p:cNvPr id="1034" name="Recharge current label">
              <a:extLst>
                <a:ext uri="{FF2B5EF4-FFF2-40B4-BE49-F238E27FC236}">
                  <a16:creationId xmlns:a16="http://schemas.microsoft.com/office/drawing/2014/main" id="{F1F73995-C0EC-4357-AC3A-3EF54431A56D}"/>
                </a:ext>
              </a:extLst>
            </p:cNvPr>
            <p:cNvSpPr>
              <a:spLocks noGrp="1"/>
            </p:cNvSpPr>
            <p:nvPr/>
          </p:nvSpPr>
          <p:spPr>
            <a:xfrm>
              <a:off x="6463509" y="4002281"/>
              <a:ext cx="1394616" cy="272456"/>
            </a:xfrm>
            <a:prstGeom prst="rect">
              <a:avLst/>
            </a:prstGeom>
            <a:noFill/>
            <a:ln w="0">
              <a:noFill/>
              <a:prstDash val="solid"/>
            </a:ln>
          </p:spPr>
          <p:txBody>
            <a:bodyPr wrap="none" lIns="0" tIns="0" rIns="0" bIns="0" anchor="ctr">
              <a:noAutofit/>
            </a:bodyPr>
            <a:lstStyle/>
            <a:p>
              <a:pPr algn="l">
                <a:defRPr sz="1347" b="1">
                  <a:solidFill>
                    <a:srgbClr val="168875"/>
                  </a:solidFill>
                  <a:latin typeface="Nimbus Sans"/>
                  <a:ea typeface="Nimbus Sans"/>
                  <a:cs typeface="Nimbus Sans"/>
                </a:defRPr>
              </a:pPr>
              <a:r>
                <a:rPr sz="1600" b="1" dirty="0">
                  <a:solidFill>
                    <a:srgbClr val="168875"/>
                  </a:solidFill>
                  <a:latin typeface="Nimbus Sans"/>
                  <a:ea typeface="Nimbus Sans"/>
                  <a:cs typeface="Nimbus Sans"/>
                </a:rPr>
                <a:t>Recharge current</a:t>
              </a:r>
            </a:p>
          </p:txBody>
        </p:sp>
        <p:sp>
          <p:nvSpPr>
            <p:cNvPr id="1035" name="Conventional current qualifier">
              <a:extLst>
                <a:ext uri="{FF2B5EF4-FFF2-40B4-BE49-F238E27FC236}">
                  <a16:creationId xmlns:a16="http://schemas.microsoft.com/office/drawing/2014/main" id="{BECD7332-90D8-45A5-AB39-BD0EA4E7B518}"/>
                </a:ext>
              </a:extLst>
            </p:cNvPr>
            <p:cNvSpPr>
              <a:spLocks noGrp="1"/>
            </p:cNvSpPr>
            <p:nvPr/>
          </p:nvSpPr>
          <p:spPr>
            <a:xfrm>
              <a:off x="6463509" y="4268401"/>
              <a:ext cx="1394616" cy="190086"/>
            </a:xfrm>
            <a:prstGeom prst="rect">
              <a:avLst/>
            </a:prstGeom>
            <a:noFill/>
            <a:ln w="0">
              <a:noFill/>
              <a:prstDash val="solid"/>
            </a:ln>
          </p:spPr>
          <p:txBody>
            <a:bodyPr wrap="none" lIns="0" tIns="0" rIns="0" bIns="0" anchor="ctr">
              <a:noAutofit/>
            </a:bodyPr>
            <a:lstStyle/>
            <a:p>
              <a:pPr algn="l">
                <a:defRPr sz="948" b="0">
                  <a:solidFill>
                    <a:srgbClr val="63778B"/>
                  </a:solidFill>
                  <a:latin typeface="Nimbus Sans"/>
                  <a:ea typeface="Nimbus Sans"/>
                  <a:cs typeface="Nimbus Sans"/>
                </a:defRPr>
              </a:pPr>
              <a:r>
                <a:rPr sz="1400" b="0" dirty="0">
                  <a:solidFill>
                    <a:srgbClr val="63778B"/>
                  </a:solidFill>
                  <a:latin typeface="Nimbus Sans"/>
                  <a:ea typeface="Nimbus Sans"/>
                  <a:cs typeface="Nimbus Sans"/>
                </a:rPr>
                <a:t>Conventional direction</a:t>
              </a:r>
            </a:p>
          </p:txBody>
        </p:sp>
      </p:grpSp>
    </p:spTree>
    <p:extLst>
      <p:ext uri="{BB962C8B-B14F-4D97-AF65-F5344CB8AC3E}">
        <p14:creationId xmlns:p14="http://schemas.microsoft.com/office/powerpoint/2010/main" val="2000707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Slide title">
            <a:extLst>
              <a:ext uri="{FF2B5EF4-FFF2-40B4-BE49-F238E27FC236}">
                <a16:creationId xmlns:a16="http://schemas.microsoft.com/office/drawing/2014/main" id="{9A97CFBB-8F2D-499D-A52F-54DE66088A94}"/>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dirty="0">
                <a:solidFill>
                  <a:srgbClr val="0B4EA2"/>
                </a:solidFill>
                <a:latin typeface="Nimbus Sans"/>
                <a:ea typeface="Nimbus Sans"/>
                <a:cs typeface="Nimbus Sans"/>
              </a:rPr>
              <a:t>Rate effects from incomplete field recovery</a:t>
            </a:r>
          </a:p>
        </p:txBody>
      </p:sp>
      <p:sp>
        <p:nvSpPr>
          <p:cNvPr id="2" name="Title rule">
            <a:extLst>
              <a:ext uri="{FF2B5EF4-FFF2-40B4-BE49-F238E27FC236}">
                <a16:creationId xmlns:a16="http://schemas.microsoft.com/office/drawing/2014/main" id="{9A0208C4-A3B2-45DC-B024-834FCCFA2959}"/>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3"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3C4267CD-4A72-4423-A211-7AA145F22451}"/>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4</a:t>
            </a:r>
          </a:p>
        </p:txBody>
      </p:sp>
      <p:sp>
        <p:nvSpPr>
          <p:cNvPr id="5" name="Event heading">
            <a:extLst>
              <a:ext uri="{FF2B5EF4-FFF2-40B4-BE49-F238E27FC236}">
                <a16:creationId xmlns:a16="http://schemas.microsoft.com/office/drawing/2014/main" id="{C6F792BD-CDB3-4A9B-9F50-C4182DFE8F4B}"/>
              </a:ext>
            </a:extLst>
          </p:cNvPr>
          <p:cNvSpPr>
            <a:spLocks noGrp="1"/>
          </p:cNvSpPr>
          <p:nvPr/>
        </p:nvSpPr>
        <p:spPr>
          <a:xfrm>
            <a:off x="8143875" y="1524000"/>
            <a:ext cx="3524250" cy="390525"/>
          </a:xfrm>
          <a:prstGeom prst="rect">
            <a:avLst/>
          </a:prstGeom>
          <a:noFill/>
          <a:ln w="0">
            <a:noFill/>
            <a:prstDash val="solid"/>
          </a:ln>
        </p:spPr>
        <p:txBody>
          <a:bodyPr wrap="none" lIns="0" tIns="0" rIns="0" bIns="0" anchor="ctr">
            <a:noAutofit/>
          </a:bodyPr>
          <a:lstStyle/>
          <a:p>
            <a:pPr algn="l">
              <a:defRPr sz="2025" b="1">
                <a:solidFill>
                  <a:srgbClr val="0B4EA2"/>
                </a:solidFill>
                <a:latin typeface="Nimbus Sans"/>
                <a:ea typeface="Nimbus Sans"/>
                <a:cs typeface="Nimbus Sans"/>
              </a:defRPr>
            </a:pPr>
            <a:r>
              <a:rPr sz="2025" b="1">
                <a:solidFill>
                  <a:srgbClr val="0B4EA2"/>
                </a:solidFill>
                <a:latin typeface="Nimbus Sans"/>
                <a:ea typeface="Nimbus Sans"/>
                <a:cs typeface="Nimbus Sans"/>
              </a:rPr>
              <a:t>Voltage seen by an event</a:t>
            </a:r>
          </a:p>
        </p:txBody>
      </p:sp>
      <mc:AlternateContent xmlns:mc="http://schemas.openxmlformats.org/markup-compatibility/2006" xmlns:a14="http://schemas.microsoft.com/office/drawing/2010/main" xmlns:a15="http://schemas.microsoft.com/office/drawing/2012/main">
        <mc:Choice Requires="a14 a15">
          <p:sp>
            <p:nvSpPr>
              <p:cNvPr id="6" name="M_4_event_voltage" descr="U_i=U_0-\Delta U(t_i^-)">
                <a:extLst>
                  <a:ext uri="{FF2B5EF4-FFF2-40B4-BE49-F238E27FC236}">
                    <a16:creationId xmlns:a16="http://schemas.microsoft.com/office/drawing/2014/main" id="{46F90E99-BE10-4907-B2A2-2E98B9D45565}"/>
                  </a:ext>
                </a:extLst>
              </p:cNvPr>
              <p:cNvSpPr>
                <a:spLocks noGrp="1"/>
              </p:cNvSpPr>
              <p:nvPr/>
            </p:nvSpPr>
            <p:spPr>
              <a:xfrm>
                <a:off x="8143875" y="2085975"/>
                <a:ext cx="2426246" cy="363880"/>
              </a:xfrm>
              <a:prstGeom prst="rect">
                <a:avLst/>
              </a:prstGeom>
              <a:noFill/>
              <a:ln w="0">
                <a:noFill/>
                <a:prstDash val="solid"/>
              </a:ln>
            </p:spPr>
            <p:txBody>
              <a:bodyPr wrap="none" lIns="0" tIns="0" rIns="0" bIns="0" anchor="ctr">
                <a:noAutofit/>
              </a:bodyPr>
              <a:lstStyle/>
              <a:p>
                <a:pPr algn="l">
                  <a:defRPr sz="2500">
                    <a:latin typeface="Latin Modern Math"/>
                  </a:defRPr>
                </a:pPr>
                <a14:m>
                  <m:oMathPara xmlns:m="http://schemas.openxmlformats.org/officeDocument/2006/math">
                    <m:oMathParaPr>
                      <m:jc m:val="left"/>
                    </m:oMathParaPr>
                    <m:oMath xmlns:m="http://schemas.openxmlformats.org/officeDocument/2006/math">
                      <m:sSub>
                        <m:sSubPr>
                          <m:ctrlPr>
                            <a:rPr lang="en-US" sz="2500" i="1">
                              <a:solidFill>
                                <a:srgbClr val="263544"/>
                              </a:solidFill>
                              <a:latin typeface="Cambria Math" panose="02040503050406030204" pitchFamily="18" charset="0"/>
                              <a:ea typeface="Latin Modern Math"/>
                            </a:rPr>
                          </m:ctrlPr>
                        </m:sSubPr>
                        <m:e>
                          <m:r>
                            <a:rPr lang="en-US" sz="2500" i="1">
                              <a:solidFill>
                                <a:srgbClr val="263544"/>
                              </a:solidFill>
                              <a:latin typeface="Cambria Math" panose="02040503050406030204" pitchFamily="18" charset="0"/>
                              <a:ea typeface="Latin Modern Math"/>
                            </a:rPr>
                            <m:t>𝑈</m:t>
                          </m:r>
                        </m:e>
                        <m:sub>
                          <m:r>
                            <a:rPr lang="en-US" sz="2500" i="1">
                              <a:solidFill>
                                <a:srgbClr val="263544"/>
                              </a:solidFill>
                              <a:latin typeface="Cambria Math" panose="02040503050406030204" pitchFamily="18" charset="0"/>
                              <a:ea typeface="Latin Modern Math"/>
                            </a:rPr>
                            <m:t>𝑖</m:t>
                          </m:r>
                        </m:sub>
                      </m:sSub>
                      <m:r>
                        <a:rPr lang="en-US" sz="2500" i="0">
                          <a:solidFill>
                            <a:srgbClr val="263544"/>
                          </a:solidFill>
                          <a:latin typeface="Cambria Math" panose="02040503050406030204" pitchFamily="18" charset="0"/>
                          <a:ea typeface="Latin Modern Math"/>
                        </a:rPr>
                        <m:t>=</m:t>
                      </m:r>
                      <m:sSub>
                        <m:sSubPr>
                          <m:ctrlPr>
                            <a:rPr lang="en-US" sz="2500" i="1">
                              <a:solidFill>
                                <a:srgbClr val="263544"/>
                              </a:solidFill>
                              <a:latin typeface="Cambria Math" panose="02040503050406030204" pitchFamily="18" charset="0"/>
                              <a:ea typeface="Latin Modern Math"/>
                            </a:rPr>
                          </m:ctrlPr>
                        </m:sSubPr>
                        <m:e>
                          <m:r>
                            <a:rPr lang="en-US" sz="2500" i="1">
                              <a:solidFill>
                                <a:srgbClr val="263544"/>
                              </a:solidFill>
                              <a:latin typeface="Cambria Math" panose="02040503050406030204" pitchFamily="18" charset="0"/>
                              <a:ea typeface="Latin Modern Math"/>
                            </a:rPr>
                            <m:t>𝑈</m:t>
                          </m:r>
                        </m:e>
                        <m:sub>
                          <m:r>
                            <a:rPr lang="en-US" sz="2500" i="0">
                              <a:solidFill>
                                <a:srgbClr val="263544"/>
                              </a:solidFill>
                              <a:latin typeface="Cambria Math" panose="02040503050406030204" pitchFamily="18" charset="0"/>
                              <a:ea typeface="Latin Modern Math"/>
                            </a:rPr>
                            <m:t>0</m:t>
                          </m:r>
                        </m:sub>
                      </m:sSub>
                      <m:r>
                        <a:rPr lang="en-US" sz="2500" i="0">
                          <a:solidFill>
                            <a:srgbClr val="263544"/>
                          </a:solidFill>
                          <a:latin typeface="Cambria Math" panose="02040503050406030204" pitchFamily="18" charset="0"/>
                          <a:ea typeface="Latin Modern Math"/>
                        </a:rPr>
                        <m:t>−</m:t>
                      </m:r>
                      <m:r>
                        <a:rPr lang="en-US" sz="2500" i="1">
                          <a:solidFill>
                            <a:srgbClr val="263544"/>
                          </a:solidFill>
                          <a:latin typeface="Cambria Math" panose="02040503050406030204" pitchFamily="18" charset="0"/>
                          <a:ea typeface="Latin Modern Math"/>
                        </a:rPr>
                        <m:t>𝛥</m:t>
                      </m:r>
                      <m:r>
                        <a:rPr lang="en-US" sz="2500" i="1">
                          <a:solidFill>
                            <a:srgbClr val="263544"/>
                          </a:solidFill>
                          <a:latin typeface="Cambria Math" panose="02040503050406030204" pitchFamily="18" charset="0"/>
                          <a:ea typeface="Latin Modern Math"/>
                        </a:rPr>
                        <m:t>𝑈</m:t>
                      </m:r>
                      <m:d>
                        <m:dPr>
                          <m:ctrlPr>
                            <a:rPr lang="en-US" sz="2500" i="1">
                              <a:solidFill>
                                <a:srgbClr val="263544"/>
                              </a:solidFill>
                              <a:latin typeface="Cambria Math" panose="02040503050406030204" pitchFamily="18" charset="0"/>
                              <a:ea typeface="Latin Modern Math"/>
                            </a:rPr>
                          </m:ctrlPr>
                        </m:dPr>
                        <m:e>
                          <m:sSubSup>
                            <m:sSubSupPr>
                              <m:ctrlPr>
                                <a:rPr lang="en-US" sz="2500" i="1">
                                  <a:solidFill>
                                    <a:srgbClr val="263544"/>
                                  </a:solidFill>
                                  <a:latin typeface="Cambria Math" panose="02040503050406030204" pitchFamily="18" charset="0"/>
                                  <a:ea typeface="Latin Modern Math"/>
                                </a:rPr>
                              </m:ctrlPr>
                            </m:sSubSupPr>
                            <m:e>
                              <m:r>
                                <a:rPr lang="en-US" sz="2500" i="1">
                                  <a:solidFill>
                                    <a:srgbClr val="263544"/>
                                  </a:solidFill>
                                  <a:latin typeface="Cambria Math" panose="02040503050406030204" pitchFamily="18" charset="0"/>
                                  <a:ea typeface="Latin Modern Math"/>
                                </a:rPr>
                                <m:t>𝑡</m:t>
                              </m:r>
                            </m:e>
                            <m:sub>
                              <m:r>
                                <a:rPr lang="en-US" sz="2500" i="1">
                                  <a:solidFill>
                                    <a:srgbClr val="263544"/>
                                  </a:solidFill>
                                  <a:latin typeface="Cambria Math" panose="02040503050406030204" pitchFamily="18" charset="0"/>
                                  <a:ea typeface="Latin Modern Math"/>
                                </a:rPr>
                                <m:t>𝑖</m:t>
                              </m:r>
                            </m:sub>
                            <m:sup>
                              <m:r>
                                <a:rPr lang="en-US" sz="2500" i="0">
                                  <a:solidFill>
                                    <a:srgbClr val="263544"/>
                                  </a:solidFill>
                                  <a:latin typeface="Cambria Math" panose="02040503050406030204" pitchFamily="18" charset="0"/>
                                  <a:ea typeface="Latin Modern Math"/>
                                </a:rPr>
                                <m:t>−</m:t>
                              </m:r>
                            </m:sup>
                          </m:sSubSup>
                        </m:e>
                      </m:d>
                    </m:oMath>
                  </m:oMathPara>
                </a14:m>
                <a:endParaRPr/>
              </a:p>
            </p:txBody>
          </p:sp>
        </mc:Choice>
        <mc:Fallback xmlns="">
          <p:pic>
            <p:nvPicPr>
              <p:cNvPr id="6" name="M_4_event_voltage" descr="U_i=U_0-\Delta U(t_i^-)">
                <a:extLst xmlns:a="http://schemas.openxmlformats.org/drawingml/2006/main">
                  <a:ext uri="{FF2B5EF4-FFF2-40B4-BE49-F238E27FC236}">
                    <a16:creationId xmlns:a16="http://schemas.microsoft.com/office/drawing/2014/main" id="{46F90E99-BE10-4907-B2A2-2E98B9D45565}"/>
                  </a:ext>
                </a:extLst>
              </p:cNvPr>
              <p:cNvPicPr/>
              <p:nvPr/>
            </p:nvPicPr>
            <p:blipFill>
              <ns0:blip xmlns:ns0="http://schemas.openxmlformats.org/drawingml/2006/main" xmlns:ns1="http://schemas.openxmlformats.org/officeDocument/2006/relationships" ns1:embed="rIdMathM_4_event_voltage"/>
              <ns0:stretch xmlns:ns0="http://schemas.openxmlformats.org/drawingml/2006/main">
                <ns0:fillRect/>
              </ns0:stretch>
            </p:blipFill>
            <p:spPr>
              <a:xfrm xmlns:a="http://schemas.openxmlformats.org/drawingml/2006/main">
                <a:off x="8143875" y="2085975"/>
                <a:ext cx="2426246" cy="363880"/>
              </a:xfrm>
              <ns0:prstGeom xmlns:ns0="http://schemas.openxmlformats.org/drawingml/2006/main" prst="rect">
                <ns0:avLst/>
              </ns0:prstGeom>
            </p:spPr>
          </p:pic>
        </mc:Fallback>
      </mc:AlternateContent>
      <p:sp>
        <p:nvSpPr>
          <p:cNvPr id="7" name="Gain heading">
            <a:extLst>
              <a:ext uri="{FF2B5EF4-FFF2-40B4-BE49-F238E27FC236}">
                <a16:creationId xmlns:a16="http://schemas.microsoft.com/office/drawing/2014/main" id="{5D420DEF-8F0C-4CBF-B3FA-6DA586CDAE1C}"/>
              </a:ext>
            </a:extLst>
          </p:cNvPr>
          <p:cNvSpPr>
            <a:spLocks noGrp="1"/>
          </p:cNvSpPr>
          <p:nvPr/>
        </p:nvSpPr>
        <p:spPr>
          <a:xfrm>
            <a:off x="8143875" y="3076575"/>
            <a:ext cx="3524250" cy="381000"/>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Gain</a:t>
            </a:r>
          </a:p>
        </p:txBody>
      </p:sp>
      <p:sp>
        <p:nvSpPr>
          <p:cNvPr id="8" name="Gain effect">
            <a:extLst>
              <a:ext uri="{FF2B5EF4-FFF2-40B4-BE49-F238E27FC236}">
                <a16:creationId xmlns:a16="http://schemas.microsoft.com/office/drawing/2014/main" id="{50FA4769-61BB-49D2-AD8B-BFACDC9CD100}"/>
              </a:ext>
            </a:extLst>
          </p:cNvPr>
          <p:cNvSpPr>
            <a:spLocks noGrp="1"/>
          </p:cNvSpPr>
          <p:nvPr/>
        </p:nvSpPr>
        <p:spPr>
          <a:xfrm>
            <a:off x="8143875" y="3552825"/>
            <a:ext cx="3524250" cy="838200"/>
          </a:xfrm>
          <a:prstGeom prst="rect">
            <a:avLst/>
          </a:prstGeom>
          <a:noFill/>
          <a:ln w="0">
            <a:noFill/>
            <a:prstDash val="solid"/>
          </a:ln>
        </p:spPr>
        <p:txBody>
          <a:bodyPr wrap="none" lIns="0" tIns="0" rIns="0" bIns="0" anchor="ctr">
            <a:noAutofit/>
          </a:bodyPr>
          <a:lstStyle/>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Lower effective voltage</a:t>
            </a:r>
          </a:p>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reduces the mean gain.</a:t>
            </a:r>
          </a:p>
        </p:txBody>
      </p:sp>
      <p:sp>
        <p:nvSpPr>
          <p:cNvPr id="9" name="Timing heading">
            <a:extLst>
              <a:ext uri="{FF2B5EF4-FFF2-40B4-BE49-F238E27FC236}">
                <a16:creationId xmlns:a16="http://schemas.microsoft.com/office/drawing/2014/main" id="{99C152CD-0BE8-42B0-9CAB-29CE01E9C6F0}"/>
              </a:ext>
            </a:extLst>
          </p:cNvPr>
          <p:cNvSpPr>
            <a:spLocks noGrp="1"/>
          </p:cNvSpPr>
          <p:nvPr/>
        </p:nvSpPr>
        <p:spPr>
          <a:xfrm>
            <a:off x="8143875" y="4648200"/>
            <a:ext cx="3524250" cy="381000"/>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Timing</a:t>
            </a:r>
          </a:p>
        </p:txBody>
      </p:sp>
      <p:sp>
        <p:nvSpPr>
          <p:cNvPr id="10" name="Timing effect">
            <a:extLst>
              <a:ext uri="{FF2B5EF4-FFF2-40B4-BE49-F238E27FC236}">
                <a16:creationId xmlns:a16="http://schemas.microsoft.com/office/drawing/2014/main" id="{1CCB03BA-4692-4144-BEC7-6D46A4D0D96F}"/>
              </a:ext>
            </a:extLst>
          </p:cNvPr>
          <p:cNvSpPr>
            <a:spLocks noGrp="1"/>
          </p:cNvSpPr>
          <p:nvPr/>
        </p:nvSpPr>
        <p:spPr>
          <a:xfrm>
            <a:off x="8143875" y="5124450"/>
            <a:ext cx="3524250" cy="1019175"/>
          </a:xfrm>
          <a:prstGeom prst="rect">
            <a:avLst/>
          </a:prstGeom>
          <a:noFill/>
          <a:ln w="0">
            <a:noFill/>
            <a:prstDash val="solid"/>
          </a:ln>
        </p:spPr>
        <p:txBody>
          <a:bodyPr wrap="none" lIns="0" tIns="0" rIns="0" bIns="0" anchor="ctr">
            <a:noAutofit/>
          </a:bodyPr>
          <a:lstStyle/>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Reduced and fluctuating</a:t>
            </a:r>
          </a:p>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fields can broaden the</a:t>
            </a:r>
          </a:p>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time distribution.</a:t>
            </a:r>
          </a:p>
        </p:txBody>
      </p:sp>
      <p:sp>
        <p:nvSpPr>
          <p:cNvPr id="1000" name="Quantity plotted">
            <a:extLst>
              <a:ext uri="{FF2B5EF4-FFF2-40B4-BE49-F238E27FC236}">
                <a16:creationId xmlns:a16="http://schemas.microsoft.com/office/drawing/2014/main" id="{C899891C-587D-4B28-A98E-079C4BBC08B1}"/>
              </a:ext>
            </a:extLst>
          </p:cNvPr>
          <p:cNvSpPr>
            <a:spLocks noGrp="1"/>
          </p:cNvSpPr>
          <p:nvPr/>
        </p:nvSpPr>
        <p:spPr>
          <a:xfrm>
            <a:off x="619125" y="1104900"/>
            <a:ext cx="3495675" cy="323850"/>
          </a:xfrm>
          <a:prstGeom prst="rect">
            <a:avLst/>
          </a:prstGeom>
          <a:noFill/>
          <a:ln w="0">
            <a:noFill/>
            <a:prstDash val="solid"/>
          </a:ln>
        </p:spPr>
        <p:txBody>
          <a:bodyPr wrap="none" lIns="0" tIns="0" rIns="0" bIns="0" anchor="ctr">
            <a:noAutofit/>
          </a:bodyPr>
          <a:lstStyle/>
          <a:p>
            <a:pPr algn="l">
              <a:defRPr sz="1950" b="1" i="0">
                <a:solidFill>
                  <a:srgbClr val="263544"/>
                </a:solidFill>
                <a:latin typeface="Nimbus Sans"/>
                <a:ea typeface="Nimbus Sans"/>
                <a:cs typeface="Nimbus Sans"/>
              </a:defRPr>
            </a:pPr>
            <a:r>
              <a:rPr sz="1950" b="1" i="0" dirty="0">
                <a:solidFill>
                  <a:srgbClr val="263544"/>
                </a:solidFill>
                <a:ea typeface="Nimbus Sans"/>
                <a:cs typeface="Nimbus Sans"/>
              </a:rPr>
              <a:t>Effective gap voltage</a:t>
            </a:r>
          </a:p>
        </p:txBody>
      </p:sp>
      <p:sp>
        <p:nvSpPr>
          <p:cNvPr id="1001" name="Legend: voltage before an event">
            <a:extLst>
              <a:ext uri="{FF2B5EF4-FFF2-40B4-BE49-F238E27FC236}">
                <a16:creationId xmlns:a16="http://schemas.microsoft.com/office/drawing/2014/main" id="{6067C784-B370-431F-A7DB-6F99D3ABD36C}"/>
              </a:ext>
            </a:extLst>
          </p:cNvPr>
          <p:cNvSpPr>
            <a:spLocks noGrp="1"/>
          </p:cNvSpPr>
          <p:nvPr/>
        </p:nvSpPr>
        <p:spPr>
          <a:xfrm>
            <a:off x="4597718" y="1225868"/>
            <a:ext cx="81915" cy="81915"/>
          </a:xfrm>
          <a:prstGeom prst="ellipse">
            <a:avLst/>
          </a:prstGeom>
          <a:solidFill>
            <a:srgbClr val="FFFFFF"/>
          </a:solidFill>
          <a:ln w="22860">
            <a:solidFill>
              <a:srgbClr val="263544"/>
            </a:solidFill>
            <a:prstDash val="solid"/>
          </a:ln>
        </p:spPr>
      </p:sp>
      <p:sp>
        <p:nvSpPr>
          <p:cNvPr id="1002" name="Event sampling legend">
            <a:extLst>
              <a:ext uri="{FF2B5EF4-FFF2-40B4-BE49-F238E27FC236}">
                <a16:creationId xmlns:a16="http://schemas.microsoft.com/office/drawing/2014/main" id="{663EF6E8-1BA6-41E3-8D72-645A32038AA0}"/>
              </a:ext>
            </a:extLst>
          </p:cNvPr>
          <p:cNvSpPr>
            <a:spLocks noGrp="1"/>
          </p:cNvSpPr>
          <p:nvPr/>
        </p:nvSpPr>
        <p:spPr>
          <a:xfrm>
            <a:off x="4791075" y="1114425"/>
            <a:ext cx="2981325" cy="304800"/>
          </a:xfrm>
          <a:prstGeom prst="rect">
            <a:avLst/>
          </a:prstGeom>
          <a:noFill/>
          <a:ln w="0">
            <a:noFill/>
            <a:prstDash val="solid"/>
          </a:ln>
        </p:spPr>
        <p:txBody>
          <a:bodyPr wrap="none" lIns="0" tIns="0" rIns="0" bIns="0" anchor="ctr">
            <a:noAutofit/>
          </a:bodyPr>
          <a:lstStyle/>
          <a:p>
            <a:pPr algn="l">
              <a:defRPr sz="1650" b="0" i="0">
                <a:solidFill>
                  <a:srgbClr val="637386"/>
                </a:solidFill>
                <a:latin typeface="Nimbus Sans"/>
                <a:ea typeface="Nimbus Sans"/>
                <a:cs typeface="Nimbus Sans"/>
              </a:defRPr>
            </a:pPr>
            <a:r>
              <a:rPr sz="2400" i="0" dirty="0">
                <a:ea typeface="Nimbus Sans"/>
                <a:cs typeface="Nimbus Sans"/>
              </a:rPr>
              <a:t>Voltage before each event</a:t>
            </a:r>
          </a:p>
        </p:txBody>
      </p:sp>
      <p:sp>
        <p:nvSpPr>
          <p:cNvPr id="1003" name="Low rate heading">
            <a:extLst>
              <a:ext uri="{FF2B5EF4-FFF2-40B4-BE49-F238E27FC236}">
                <a16:creationId xmlns:a16="http://schemas.microsoft.com/office/drawing/2014/main" id="{4F6EC55F-0018-4685-835B-2D3ADBEC0411}"/>
              </a:ext>
            </a:extLst>
          </p:cNvPr>
          <p:cNvSpPr>
            <a:spLocks noGrp="1"/>
          </p:cNvSpPr>
          <p:nvPr/>
        </p:nvSpPr>
        <p:spPr>
          <a:xfrm>
            <a:off x="1333500" y="1524000"/>
            <a:ext cx="2190750" cy="342900"/>
          </a:xfrm>
          <a:prstGeom prst="rect">
            <a:avLst/>
          </a:prstGeom>
          <a:noFill/>
          <a:ln w="0">
            <a:noFill/>
            <a:prstDash val="solid"/>
          </a:ln>
        </p:spPr>
        <p:txBody>
          <a:bodyPr wrap="none" lIns="0" tIns="0" rIns="0" bIns="0" anchor="ctr">
            <a:noAutofit/>
          </a:bodyPr>
          <a:lstStyle/>
          <a:p>
            <a:pPr algn="l">
              <a:defRPr sz="2250" b="1" i="0">
                <a:solidFill>
                  <a:srgbClr val="267BB6"/>
                </a:solidFill>
                <a:latin typeface="Nimbus Sans"/>
                <a:ea typeface="Nimbus Sans"/>
                <a:cs typeface="Nimbus Sans"/>
              </a:defRPr>
            </a:pPr>
            <a:r>
              <a:rPr sz="2250" b="1" i="0">
                <a:solidFill>
                  <a:srgbClr val="267BB6"/>
                </a:solidFill>
                <a:ea typeface="Nimbus Sans"/>
                <a:cs typeface="Nimbus Sans"/>
              </a:rPr>
              <a:t>Low rate</a:t>
            </a:r>
          </a:p>
        </p:txBody>
      </p:sp>
      <p:sp>
        <p:nvSpPr>
          <p:cNvPr id="1004" name="Low rate: voltage axis">
            <a:extLst>
              <a:ext uri="{FF2B5EF4-FFF2-40B4-BE49-F238E27FC236}">
                <a16:creationId xmlns:a16="http://schemas.microsoft.com/office/drawing/2014/main" id="{4E5DD930-8C19-419D-BC48-DD4EAA099226}"/>
              </a:ext>
            </a:extLst>
          </p:cNvPr>
          <p:cNvSpPr>
            <a:spLocks noGrp="1"/>
          </p:cNvSpPr>
          <p:nvPr/>
        </p:nvSpPr>
        <p:spPr>
          <a:xfrm>
            <a:off x="1333500" y="1809750"/>
            <a:ext cx="0" cy="1400175"/>
          </a:xfrm>
          <a:prstGeom prst="line">
            <a:avLst/>
          </a:prstGeom>
          <a:noFill/>
          <a:ln w="12859">
            <a:solidFill>
              <a:srgbClr val="637386"/>
            </a:solidFill>
            <a:prstDash val="solid"/>
          </a:ln>
        </p:spPr>
      </p:sp>
      <p:sp>
        <p:nvSpPr>
          <p:cNvPr id="1005" name="Low rate: time axis">
            <a:extLst>
              <a:ext uri="{FF2B5EF4-FFF2-40B4-BE49-F238E27FC236}">
                <a16:creationId xmlns:a16="http://schemas.microsoft.com/office/drawing/2014/main" id="{528704D8-68CE-4C4F-ABD1-B2ACAEBDE753}"/>
              </a:ext>
            </a:extLst>
          </p:cNvPr>
          <p:cNvSpPr>
            <a:spLocks noGrp="1"/>
          </p:cNvSpPr>
          <p:nvPr/>
        </p:nvSpPr>
        <p:spPr>
          <a:xfrm>
            <a:off x="1333500" y="3209925"/>
            <a:ext cx="6353175" cy="0"/>
          </a:xfrm>
          <a:prstGeom prst="line">
            <a:avLst/>
          </a:prstGeom>
          <a:noFill/>
          <a:ln w="12859">
            <a:solidFill>
              <a:srgbClr val="637386"/>
            </a:solidFill>
            <a:prstDash val="solid"/>
          </a:ln>
        </p:spPr>
      </p:sp>
      <p:sp>
        <p:nvSpPr>
          <p:cNvPr id="1006" name="Low rate: time arrow">
            <a:extLst>
              <a:ext uri="{FF2B5EF4-FFF2-40B4-BE49-F238E27FC236}">
                <a16:creationId xmlns:a16="http://schemas.microsoft.com/office/drawing/2014/main" id="{A471CEF9-938A-4BF6-B871-5A51AB1B243E}"/>
              </a:ext>
            </a:extLst>
          </p:cNvPr>
          <p:cNvSpPr>
            <a:spLocks noGrp="1"/>
          </p:cNvSpPr>
          <p:nvPr/>
        </p:nvSpPr>
        <p:spPr>
          <a:xfrm>
            <a:off x="7639050" y="3181350"/>
            <a:ext cx="47625" cy="57150"/>
          </a:xfrm>
          <a:custGeom>
            <a:avLst/>
            <a:gdLst/>
            <a:ahLst/>
            <a:cxnLst/>
            <a:rect l="0" t="0" r="0" b="0"/>
            <a:pathLst>
              <a:path w="47625" h="57150">
                <a:moveTo>
                  <a:pt x="0" y="0"/>
                </a:moveTo>
                <a:lnTo>
                  <a:pt x="47625" y="28575"/>
                </a:lnTo>
                <a:lnTo>
                  <a:pt x="0" y="57150"/>
                </a:lnTo>
              </a:path>
            </a:pathLst>
          </a:custGeom>
          <a:noFill/>
          <a:ln w="12383">
            <a:solidFill>
              <a:srgbClr val="637386"/>
            </a:solidFill>
            <a:prstDash val="solid"/>
          </a:ln>
        </p:spPr>
      </p:sp>
      <p:sp>
        <p:nvSpPr>
          <p:cNvPr id="1007" name="Low rate: applied-voltage reference">
            <a:extLst>
              <a:ext uri="{FF2B5EF4-FFF2-40B4-BE49-F238E27FC236}">
                <a16:creationId xmlns:a16="http://schemas.microsoft.com/office/drawing/2014/main" id="{5A40AFD3-01C3-4926-B669-767404019C5D}"/>
              </a:ext>
            </a:extLst>
          </p:cNvPr>
          <p:cNvSpPr>
            <a:spLocks noGrp="1"/>
          </p:cNvSpPr>
          <p:nvPr/>
        </p:nvSpPr>
        <p:spPr>
          <a:xfrm>
            <a:off x="1333500" y="1933575"/>
            <a:ext cx="6286500" cy="0"/>
          </a:xfrm>
          <a:prstGeom prst="line">
            <a:avLst/>
          </a:prstGeom>
          <a:noFill/>
          <a:ln w="14288">
            <a:solidFill>
              <a:srgbClr val="B9C3CE"/>
            </a:solidFill>
            <a:prstDash val="dash"/>
          </a:ln>
        </p:spPr>
      </p:sp>
      <p:sp>
        <p:nvSpPr>
          <p:cNvPr id="1008" name="Low rate: reference U">
            <a:extLst>
              <a:ext uri="{FF2B5EF4-FFF2-40B4-BE49-F238E27FC236}">
                <a16:creationId xmlns:a16="http://schemas.microsoft.com/office/drawing/2014/main" id="{1DFCD18E-7066-4CF2-BEE3-ED841120D62C}"/>
              </a:ext>
            </a:extLst>
          </p:cNvPr>
          <p:cNvSpPr>
            <a:spLocks noGrp="1"/>
          </p:cNvSpPr>
          <p:nvPr/>
        </p:nvSpPr>
        <p:spPr>
          <a:xfrm>
            <a:off x="847725" y="1790700"/>
            <a:ext cx="238125" cy="323850"/>
          </a:xfrm>
          <a:prstGeom prst="rect">
            <a:avLst/>
          </a:prstGeom>
          <a:noFill/>
          <a:ln w="0">
            <a:noFill/>
            <a:prstDash val="solid"/>
          </a:ln>
        </p:spPr>
        <p:txBody>
          <a:bodyPr wrap="none" lIns="0" tIns="0" rIns="0" bIns="0" anchor="ctr">
            <a:noAutofit/>
          </a:bodyPr>
          <a:lstStyle/>
          <a:p>
            <a:pPr algn="l">
              <a:defRPr sz="2025" b="0" i="1">
                <a:solidFill>
                  <a:srgbClr val="637386"/>
                </a:solidFill>
                <a:latin typeface="Latin Modern Math"/>
                <a:ea typeface="Latin Modern Math"/>
                <a:cs typeface="Latin Modern Math"/>
              </a:defRPr>
            </a:pPr>
            <a:r>
              <a:rPr sz="2025" b="0" i="1">
                <a:solidFill>
                  <a:srgbClr val="637386"/>
                </a:solidFill>
                <a:ea typeface="Latin Modern Math"/>
                <a:cs typeface="Latin Modern Math"/>
              </a:rPr>
              <a:t>U</a:t>
            </a:r>
          </a:p>
        </p:txBody>
      </p:sp>
      <p:sp>
        <p:nvSpPr>
          <p:cNvPr id="1009" name="Low rate: reference subscript 0">
            <a:extLst>
              <a:ext uri="{FF2B5EF4-FFF2-40B4-BE49-F238E27FC236}">
                <a16:creationId xmlns:a16="http://schemas.microsoft.com/office/drawing/2014/main" id="{87A171F3-4ADB-40B0-9EFA-12E84C3FDBBD}"/>
              </a:ext>
            </a:extLst>
          </p:cNvPr>
          <p:cNvSpPr>
            <a:spLocks noGrp="1"/>
          </p:cNvSpPr>
          <p:nvPr/>
        </p:nvSpPr>
        <p:spPr>
          <a:xfrm>
            <a:off x="1047750" y="1962150"/>
            <a:ext cx="142875" cy="190500"/>
          </a:xfrm>
          <a:prstGeom prst="rect">
            <a:avLst/>
          </a:prstGeom>
          <a:noFill/>
          <a:ln w="0">
            <a:noFill/>
            <a:prstDash val="solid"/>
          </a:ln>
        </p:spPr>
        <p:txBody>
          <a:bodyPr wrap="none" lIns="0" tIns="0" rIns="0" bIns="0" anchor="ctr">
            <a:noAutofit/>
          </a:bodyPr>
          <a:lstStyle/>
          <a:p>
            <a:pPr algn="l">
              <a:defRPr sz="1350" b="0" i="0">
                <a:solidFill>
                  <a:srgbClr val="637386"/>
                </a:solidFill>
                <a:latin typeface="Latin Modern Math"/>
                <a:ea typeface="Latin Modern Math"/>
                <a:cs typeface="Latin Modern Math"/>
              </a:defRPr>
            </a:pPr>
            <a:r>
              <a:rPr sz="1350" b="0" i="0">
                <a:solidFill>
                  <a:srgbClr val="637386"/>
                </a:solidFill>
                <a:ea typeface="Latin Modern Math"/>
                <a:cs typeface="Latin Modern Math"/>
              </a:rPr>
              <a:t>0</a:t>
            </a:r>
          </a:p>
        </p:txBody>
      </p:sp>
      <p:sp>
        <p:nvSpPr>
          <p:cNvPr id="1010" name="Low rate: time label">
            <a:extLst>
              <a:ext uri="{FF2B5EF4-FFF2-40B4-BE49-F238E27FC236}">
                <a16:creationId xmlns:a16="http://schemas.microsoft.com/office/drawing/2014/main" id="{FD9042D9-5CE2-4BDA-9648-B246D7A2D266}"/>
              </a:ext>
            </a:extLst>
          </p:cNvPr>
          <p:cNvSpPr>
            <a:spLocks noGrp="1"/>
          </p:cNvSpPr>
          <p:nvPr/>
        </p:nvSpPr>
        <p:spPr>
          <a:xfrm>
            <a:off x="7067550" y="3286125"/>
            <a:ext cx="628650" cy="266700"/>
          </a:xfrm>
          <a:prstGeom prst="rect">
            <a:avLst/>
          </a:prstGeom>
          <a:noFill/>
          <a:ln w="0">
            <a:noFill/>
            <a:prstDash val="solid"/>
          </a:ln>
        </p:spPr>
        <p:txBody>
          <a:bodyPr wrap="none" lIns="0" tIns="0" rIns="0" bIns="0" anchor="ctr">
            <a:noAutofit/>
          </a:bodyPr>
          <a:lstStyle/>
          <a:p>
            <a:pPr algn="l">
              <a:defRPr sz="1650" b="0" i="0">
                <a:solidFill>
                  <a:srgbClr val="637386"/>
                </a:solidFill>
                <a:latin typeface="Nimbus Sans"/>
                <a:ea typeface="Nimbus Sans"/>
                <a:cs typeface="Nimbus Sans"/>
              </a:defRPr>
            </a:pPr>
            <a:r>
              <a:rPr sz="1650" b="0" i="0">
                <a:solidFill>
                  <a:srgbClr val="637386"/>
                </a:solidFill>
                <a:ea typeface="Nimbus Sans"/>
                <a:cs typeface="Nimbus Sans"/>
              </a:rPr>
              <a:t>Time</a:t>
            </a:r>
          </a:p>
        </p:txBody>
      </p:sp>
      <p:sp>
        <p:nvSpPr>
          <p:cNvPr id="1011" name="Low rate: recovery interval 1">
            <a:extLst>
              <a:ext uri="{FF2B5EF4-FFF2-40B4-BE49-F238E27FC236}">
                <a16:creationId xmlns:a16="http://schemas.microsoft.com/office/drawing/2014/main" id="{520C0BB0-B525-4266-9F1B-15E3F4B3DE49}"/>
              </a:ext>
            </a:extLst>
          </p:cNvPr>
          <p:cNvSpPr>
            <a:spLocks noGrp="1"/>
          </p:cNvSpPr>
          <p:nvPr/>
        </p:nvSpPr>
        <p:spPr>
          <a:xfrm>
            <a:off x="1333500" y="1933575"/>
            <a:ext cx="419100" cy="95"/>
          </a:xfrm>
          <a:custGeom>
            <a:avLst/>
            <a:gdLst/>
            <a:ahLst/>
            <a:cxnLst/>
            <a:rect l="0" t="0" r="0" b="0"/>
            <a:pathLst>
              <a:path w="419100" h="95">
                <a:moveTo>
                  <a:pt x="0" y="0"/>
                </a:moveTo>
                <a:lnTo>
                  <a:pt x="13097" y="0"/>
                </a:lnTo>
                <a:lnTo>
                  <a:pt x="26194" y="0"/>
                </a:lnTo>
                <a:lnTo>
                  <a:pt x="39291" y="0"/>
                </a:lnTo>
                <a:lnTo>
                  <a:pt x="52388" y="0"/>
                </a:lnTo>
                <a:lnTo>
                  <a:pt x="65484" y="0"/>
                </a:lnTo>
                <a:lnTo>
                  <a:pt x="78581" y="0"/>
                </a:lnTo>
                <a:lnTo>
                  <a:pt x="91678" y="0"/>
                </a:lnTo>
                <a:lnTo>
                  <a:pt x="104775" y="0"/>
                </a:lnTo>
                <a:lnTo>
                  <a:pt x="117872" y="0"/>
                </a:lnTo>
                <a:lnTo>
                  <a:pt x="130969" y="0"/>
                </a:lnTo>
                <a:lnTo>
                  <a:pt x="144066" y="0"/>
                </a:lnTo>
                <a:lnTo>
                  <a:pt x="157163" y="0"/>
                </a:lnTo>
                <a:lnTo>
                  <a:pt x="170259" y="0"/>
                </a:lnTo>
                <a:lnTo>
                  <a:pt x="183356" y="0"/>
                </a:lnTo>
                <a:lnTo>
                  <a:pt x="196453" y="0"/>
                </a:lnTo>
                <a:lnTo>
                  <a:pt x="209550" y="0"/>
                </a:lnTo>
                <a:lnTo>
                  <a:pt x="222647" y="0"/>
                </a:lnTo>
                <a:lnTo>
                  <a:pt x="235744" y="0"/>
                </a:lnTo>
                <a:lnTo>
                  <a:pt x="248841" y="0"/>
                </a:lnTo>
                <a:lnTo>
                  <a:pt x="261938" y="0"/>
                </a:lnTo>
                <a:lnTo>
                  <a:pt x="275034" y="0"/>
                </a:lnTo>
                <a:lnTo>
                  <a:pt x="288131" y="0"/>
                </a:lnTo>
                <a:lnTo>
                  <a:pt x="301228" y="0"/>
                </a:lnTo>
                <a:lnTo>
                  <a:pt x="314325" y="0"/>
                </a:lnTo>
                <a:lnTo>
                  <a:pt x="327422" y="0"/>
                </a:lnTo>
                <a:lnTo>
                  <a:pt x="340519" y="0"/>
                </a:lnTo>
                <a:lnTo>
                  <a:pt x="353616" y="0"/>
                </a:lnTo>
                <a:lnTo>
                  <a:pt x="366713" y="0"/>
                </a:lnTo>
                <a:lnTo>
                  <a:pt x="379809" y="0"/>
                </a:lnTo>
                <a:lnTo>
                  <a:pt x="392906" y="0"/>
                </a:lnTo>
                <a:lnTo>
                  <a:pt x="406003" y="0"/>
                </a:lnTo>
                <a:lnTo>
                  <a:pt x="419100" y="0"/>
                </a:lnTo>
              </a:path>
            </a:pathLst>
          </a:custGeom>
          <a:noFill/>
          <a:ln w="29528">
            <a:solidFill>
              <a:srgbClr val="267BB6"/>
            </a:solidFill>
            <a:prstDash val="solid"/>
          </a:ln>
        </p:spPr>
      </p:sp>
      <p:sp>
        <p:nvSpPr>
          <p:cNvPr id="1012" name="Low rate: deposition 1">
            <a:extLst>
              <a:ext uri="{FF2B5EF4-FFF2-40B4-BE49-F238E27FC236}">
                <a16:creationId xmlns:a16="http://schemas.microsoft.com/office/drawing/2014/main" id="{453794DA-2EE6-4A58-A9B4-A4A95266B320}"/>
              </a:ext>
            </a:extLst>
          </p:cNvPr>
          <p:cNvSpPr>
            <a:spLocks noGrp="1"/>
          </p:cNvSpPr>
          <p:nvPr/>
        </p:nvSpPr>
        <p:spPr>
          <a:xfrm>
            <a:off x="1752600" y="1933575"/>
            <a:ext cx="0" cy="471488"/>
          </a:xfrm>
          <a:prstGeom prst="line">
            <a:avLst/>
          </a:prstGeom>
          <a:noFill/>
          <a:ln w="23813">
            <a:solidFill>
              <a:srgbClr val="267BB6"/>
            </a:solidFill>
            <a:prstDash val="solid"/>
          </a:ln>
        </p:spPr>
      </p:sp>
      <p:sp>
        <p:nvSpPr>
          <p:cNvPr id="1013" name="Low rate: event tick 1">
            <a:extLst>
              <a:ext uri="{FF2B5EF4-FFF2-40B4-BE49-F238E27FC236}">
                <a16:creationId xmlns:a16="http://schemas.microsoft.com/office/drawing/2014/main" id="{BFE8CF76-8BBF-4DDB-9A58-AD7E88B77EFF}"/>
              </a:ext>
            </a:extLst>
          </p:cNvPr>
          <p:cNvSpPr>
            <a:spLocks noGrp="1"/>
          </p:cNvSpPr>
          <p:nvPr/>
        </p:nvSpPr>
        <p:spPr>
          <a:xfrm>
            <a:off x="1752600" y="3219450"/>
            <a:ext cx="0" cy="66675"/>
          </a:xfrm>
          <a:prstGeom prst="line">
            <a:avLst/>
          </a:prstGeom>
          <a:noFill/>
          <a:ln w="12383">
            <a:solidFill>
              <a:srgbClr val="637386"/>
            </a:solidFill>
            <a:prstDash val="solid"/>
          </a:ln>
        </p:spPr>
      </p:sp>
      <p:sp>
        <p:nvSpPr>
          <p:cNvPr id="1014" name="Low rate: recovery interval 2">
            <a:extLst>
              <a:ext uri="{FF2B5EF4-FFF2-40B4-BE49-F238E27FC236}">
                <a16:creationId xmlns:a16="http://schemas.microsoft.com/office/drawing/2014/main" id="{AB2BD755-A5B5-40DF-9732-0BCBB9D5B2B5}"/>
              </a:ext>
            </a:extLst>
          </p:cNvPr>
          <p:cNvSpPr>
            <a:spLocks noGrp="1"/>
          </p:cNvSpPr>
          <p:nvPr/>
        </p:nvSpPr>
        <p:spPr>
          <a:xfrm>
            <a:off x="1752600" y="1936176"/>
            <a:ext cx="2724150" cy="468887"/>
          </a:xfrm>
          <a:custGeom>
            <a:avLst/>
            <a:gdLst/>
            <a:ahLst/>
            <a:cxnLst/>
            <a:rect l="0" t="0" r="0" b="0"/>
            <a:pathLst>
              <a:path w="2724150" h="468887">
                <a:moveTo>
                  <a:pt x="0" y="468887"/>
                </a:moveTo>
                <a:lnTo>
                  <a:pt x="13097" y="457245"/>
                </a:lnTo>
                <a:lnTo>
                  <a:pt x="26194" y="445892"/>
                </a:lnTo>
                <a:lnTo>
                  <a:pt x="39291" y="434818"/>
                </a:lnTo>
                <a:lnTo>
                  <a:pt x="52388" y="424019"/>
                </a:lnTo>
                <a:lnTo>
                  <a:pt x="65484" y="413485"/>
                </a:lnTo>
                <a:lnTo>
                  <a:pt x="78581" y="403212"/>
                </a:lnTo>
                <a:lnTo>
                  <a:pt x="91678" y="393193"/>
                </a:lnTo>
                <a:lnTo>
                  <a:pt x="104775" y="383420"/>
                </a:lnTo>
                <a:lnTo>
                  <a:pt x="117872" y="373889"/>
                </a:lnTo>
                <a:lnTo>
                  <a:pt x="130969" y="364594"/>
                </a:lnTo>
                <a:lnTo>
                  <a:pt x="144066" y="355528"/>
                </a:lnTo>
                <a:lnTo>
                  <a:pt x="157163" y="346686"/>
                </a:lnTo>
                <a:lnTo>
                  <a:pt x="170259" y="338062"/>
                </a:lnTo>
                <a:lnTo>
                  <a:pt x="183356" y="329651"/>
                </a:lnTo>
                <a:lnTo>
                  <a:pt x="196453" y="321447"/>
                </a:lnTo>
                <a:lnTo>
                  <a:pt x="209550" y="313447"/>
                </a:lnTo>
                <a:lnTo>
                  <a:pt x="222647" y="305643"/>
                </a:lnTo>
                <a:lnTo>
                  <a:pt x="235744" y="298033"/>
                </a:lnTo>
                <a:lnTo>
                  <a:pt x="248841" y="290610"/>
                </a:lnTo>
                <a:lnTo>
                  <a:pt x="261938" y="283371"/>
                </a:lnTo>
                <a:lnTo>
                  <a:pt x="275034" y="276310"/>
                </a:lnTo>
                <a:lnTo>
                  <a:pt x="288131" y="269424"/>
                </a:lnTo>
                <a:lnTo>
                  <a:pt x="301228" y="262707"/>
                </a:lnTo>
                <a:lnTo>
                  <a:pt x="314325" y="256157"/>
                </a:lnTo>
                <a:lnTo>
                  <a:pt x="327422" y="249768"/>
                </a:lnTo>
                <a:lnTo>
                  <a:pt x="340519" y="243537"/>
                </a:lnTo>
                <a:lnTo>
                  <a:pt x="353616" y="237460"/>
                </a:lnTo>
                <a:lnTo>
                  <a:pt x="366713" y="231533"/>
                </a:lnTo>
                <a:lnTo>
                  <a:pt x="379809" y="225752"/>
                </a:lnTo>
                <a:lnTo>
                  <a:pt x="392906" y="220114"/>
                </a:lnTo>
                <a:lnTo>
                  <a:pt x="406003" y="214615"/>
                </a:lnTo>
                <a:lnTo>
                  <a:pt x="419100" y="209252"/>
                </a:lnTo>
                <a:lnTo>
                  <a:pt x="432197" y="204021"/>
                </a:lnTo>
                <a:lnTo>
                  <a:pt x="445294" y="198920"/>
                </a:lnTo>
                <a:lnTo>
                  <a:pt x="458391" y="193944"/>
                </a:lnTo>
                <a:lnTo>
                  <a:pt x="471488" y="189092"/>
                </a:lnTo>
                <a:lnTo>
                  <a:pt x="484584" y="184359"/>
                </a:lnTo>
                <a:lnTo>
                  <a:pt x="497681" y="179743"/>
                </a:lnTo>
                <a:lnTo>
                  <a:pt x="510778" y="175240"/>
                </a:lnTo>
                <a:lnTo>
                  <a:pt x="523875" y="170850"/>
                </a:lnTo>
                <a:lnTo>
                  <a:pt x="536972" y="166567"/>
                </a:lnTo>
                <a:lnTo>
                  <a:pt x="550069" y="162390"/>
                </a:lnTo>
                <a:lnTo>
                  <a:pt x="563166" y="158317"/>
                </a:lnTo>
                <a:lnTo>
                  <a:pt x="576263" y="154344"/>
                </a:lnTo>
                <a:lnTo>
                  <a:pt x="589359" y="150469"/>
                </a:lnTo>
                <a:lnTo>
                  <a:pt x="602456" y="146689"/>
                </a:lnTo>
                <a:lnTo>
                  <a:pt x="615553" y="143003"/>
                </a:lnTo>
                <a:lnTo>
                  <a:pt x="628650" y="139408"/>
                </a:lnTo>
                <a:lnTo>
                  <a:pt x="641747" y="135902"/>
                </a:lnTo>
                <a:lnTo>
                  <a:pt x="654844" y="132482"/>
                </a:lnTo>
                <a:lnTo>
                  <a:pt x="667941" y="129147"/>
                </a:lnTo>
                <a:lnTo>
                  <a:pt x="681038" y="125894"/>
                </a:lnTo>
                <a:lnTo>
                  <a:pt x="694134" y="122722"/>
                </a:lnTo>
                <a:lnTo>
                  <a:pt x="707231" y="119628"/>
                </a:lnTo>
                <a:lnTo>
                  <a:pt x="720328" y="116610"/>
                </a:lnTo>
                <a:lnTo>
                  <a:pt x="733425" y="113666"/>
                </a:lnTo>
                <a:lnTo>
                  <a:pt x="746522" y="110796"/>
                </a:lnTo>
                <a:lnTo>
                  <a:pt x="759619" y="107996"/>
                </a:lnTo>
                <a:lnTo>
                  <a:pt x="772716" y="105265"/>
                </a:lnTo>
                <a:lnTo>
                  <a:pt x="785813" y="102602"/>
                </a:lnTo>
                <a:lnTo>
                  <a:pt x="798909" y="100005"/>
                </a:lnTo>
                <a:lnTo>
                  <a:pt x="812006" y="97471"/>
                </a:lnTo>
                <a:lnTo>
                  <a:pt x="825103" y="95000"/>
                </a:lnTo>
                <a:lnTo>
                  <a:pt x="838200" y="92591"/>
                </a:lnTo>
                <a:lnTo>
                  <a:pt x="851297" y="90240"/>
                </a:lnTo>
                <a:lnTo>
                  <a:pt x="864394" y="87948"/>
                </a:lnTo>
                <a:lnTo>
                  <a:pt x="877491" y="85712"/>
                </a:lnTo>
                <a:lnTo>
                  <a:pt x="890588" y="83532"/>
                </a:lnTo>
                <a:lnTo>
                  <a:pt x="903684" y="81405"/>
                </a:lnTo>
                <a:lnTo>
                  <a:pt x="916781" y="79331"/>
                </a:lnTo>
                <a:lnTo>
                  <a:pt x="929878" y="77308"/>
                </a:lnTo>
                <a:lnTo>
                  <a:pt x="942975" y="75335"/>
                </a:lnTo>
                <a:lnTo>
                  <a:pt x="956072" y="73411"/>
                </a:lnTo>
                <a:lnTo>
                  <a:pt x="969169" y="71534"/>
                </a:lnTo>
                <a:lnTo>
                  <a:pt x="982266" y="69704"/>
                </a:lnTo>
                <a:lnTo>
                  <a:pt x="995363" y="67919"/>
                </a:lnTo>
                <a:lnTo>
                  <a:pt x="1008459" y="66178"/>
                </a:lnTo>
                <a:lnTo>
                  <a:pt x="1021556" y="64479"/>
                </a:lnTo>
                <a:lnTo>
                  <a:pt x="1034653" y="62823"/>
                </a:lnTo>
                <a:lnTo>
                  <a:pt x="1047750" y="61208"/>
                </a:lnTo>
                <a:lnTo>
                  <a:pt x="1060847" y="59632"/>
                </a:lnTo>
                <a:lnTo>
                  <a:pt x="1073944" y="58096"/>
                </a:lnTo>
                <a:lnTo>
                  <a:pt x="1087041" y="56597"/>
                </a:lnTo>
                <a:lnTo>
                  <a:pt x="1100138" y="55136"/>
                </a:lnTo>
                <a:lnTo>
                  <a:pt x="1113234" y="53710"/>
                </a:lnTo>
                <a:lnTo>
                  <a:pt x="1126331" y="52320"/>
                </a:lnTo>
                <a:lnTo>
                  <a:pt x="1139428" y="50964"/>
                </a:lnTo>
                <a:lnTo>
                  <a:pt x="1152525" y="49641"/>
                </a:lnTo>
                <a:lnTo>
                  <a:pt x="1165622" y="48351"/>
                </a:lnTo>
                <a:lnTo>
                  <a:pt x="1178719" y="47093"/>
                </a:lnTo>
                <a:lnTo>
                  <a:pt x="1191816" y="45866"/>
                </a:lnTo>
                <a:lnTo>
                  <a:pt x="1204913" y="44670"/>
                </a:lnTo>
                <a:lnTo>
                  <a:pt x="1218009" y="43503"/>
                </a:lnTo>
                <a:lnTo>
                  <a:pt x="1231106" y="42364"/>
                </a:lnTo>
                <a:lnTo>
                  <a:pt x="1244203" y="41254"/>
                </a:lnTo>
                <a:lnTo>
                  <a:pt x="1257300" y="40171"/>
                </a:lnTo>
                <a:lnTo>
                  <a:pt x="1270397" y="39115"/>
                </a:lnTo>
                <a:lnTo>
                  <a:pt x="1283494" y="38085"/>
                </a:lnTo>
                <a:lnTo>
                  <a:pt x="1296591" y="37081"/>
                </a:lnTo>
                <a:lnTo>
                  <a:pt x="1309688" y="36101"/>
                </a:lnTo>
                <a:lnTo>
                  <a:pt x="1322784" y="35146"/>
                </a:lnTo>
                <a:lnTo>
                  <a:pt x="1335881" y="34214"/>
                </a:lnTo>
                <a:lnTo>
                  <a:pt x="1348978" y="33305"/>
                </a:lnTo>
                <a:lnTo>
                  <a:pt x="1362075" y="32418"/>
                </a:lnTo>
                <a:lnTo>
                  <a:pt x="1375172" y="31553"/>
                </a:lnTo>
                <a:lnTo>
                  <a:pt x="1388269" y="30710"/>
                </a:lnTo>
                <a:lnTo>
                  <a:pt x="1401366" y="29888"/>
                </a:lnTo>
                <a:lnTo>
                  <a:pt x="1414463" y="29086"/>
                </a:lnTo>
                <a:lnTo>
                  <a:pt x="1427559" y="28303"/>
                </a:lnTo>
                <a:lnTo>
                  <a:pt x="1440656" y="27540"/>
                </a:lnTo>
                <a:lnTo>
                  <a:pt x="1453753" y="26796"/>
                </a:lnTo>
                <a:lnTo>
                  <a:pt x="1466850" y="26070"/>
                </a:lnTo>
                <a:lnTo>
                  <a:pt x="1479947" y="25362"/>
                </a:lnTo>
                <a:lnTo>
                  <a:pt x="1493044" y="24672"/>
                </a:lnTo>
                <a:lnTo>
                  <a:pt x="1506141" y="23999"/>
                </a:lnTo>
                <a:lnTo>
                  <a:pt x="1519238" y="23342"/>
                </a:lnTo>
                <a:lnTo>
                  <a:pt x="1532334" y="22701"/>
                </a:lnTo>
                <a:lnTo>
                  <a:pt x="1545431" y="22077"/>
                </a:lnTo>
                <a:lnTo>
                  <a:pt x="1558528" y="21467"/>
                </a:lnTo>
                <a:lnTo>
                  <a:pt x="1571625" y="20873"/>
                </a:lnTo>
                <a:lnTo>
                  <a:pt x="1584722" y="20293"/>
                </a:lnTo>
                <a:lnTo>
                  <a:pt x="1597819" y="19728"/>
                </a:lnTo>
                <a:lnTo>
                  <a:pt x="1610916" y="19177"/>
                </a:lnTo>
                <a:lnTo>
                  <a:pt x="1624013" y="18639"/>
                </a:lnTo>
                <a:lnTo>
                  <a:pt x="1637109" y="18115"/>
                </a:lnTo>
                <a:lnTo>
                  <a:pt x="1650206" y="17603"/>
                </a:lnTo>
                <a:lnTo>
                  <a:pt x="1663303" y="17104"/>
                </a:lnTo>
                <a:lnTo>
                  <a:pt x="1676400" y="16618"/>
                </a:lnTo>
                <a:lnTo>
                  <a:pt x="1689497" y="16143"/>
                </a:lnTo>
                <a:lnTo>
                  <a:pt x="1702594" y="15681"/>
                </a:lnTo>
                <a:lnTo>
                  <a:pt x="1715691" y="15229"/>
                </a:lnTo>
                <a:lnTo>
                  <a:pt x="1728788" y="14789"/>
                </a:lnTo>
                <a:lnTo>
                  <a:pt x="1741884" y="14360"/>
                </a:lnTo>
                <a:lnTo>
                  <a:pt x="1754981" y="13941"/>
                </a:lnTo>
                <a:lnTo>
                  <a:pt x="1768078" y="13532"/>
                </a:lnTo>
                <a:lnTo>
                  <a:pt x="1781175" y="13134"/>
                </a:lnTo>
                <a:lnTo>
                  <a:pt x="1794272" y="12746"/>
                </a:lnTo>
                <a:lnTo>
                  <a:pt x="1807369" y="12367"/>
                </a:lnTo>
                <a:lnTo>
                  <a:pt x="1820466" y="11997"/>
                </a:lnTo>
                <a:lnTo>
                  <a:pt x="1833563" y="11637"/>
                </a:lnTo>
                <a:lnTo>
                  <a:pt x="1846659" y="11285"/>
                </a:lnTo>
                <a:lnTo>
                  <a:pt x="1859756" y="10942"/>
                </a:lnTo>
                <a:lnTo>
                  <a:pt x="1872853" y="10608"/>
                </a:lnTo>
                <a:lnTo>
                  <a:pt x="1885950" y="10282"/>
                </a:lnTo>
                <a:lnTo>
                  <a:pt x="1899047" y="9964"/>
                </a:lnTo>
                <a:lnTo>
                  <a:pt x="1912144" y="9654"/>
                </a:lnTo>
                <a:lnTo>
                  <a:pt x="1925241" y="9351"/>
                </a:lnTo>
                <a:lnTo>
                  <a:pt x="1938338" y="9056"/>
                </a:lnTo>
                <a:lnTo>
                  <a:pt x="1951434" y="8768"/>
                </a:lnTo>
                <a:lnTo>
                  <a:pt x="1964531" y="8487"/>
                </a:lnTo>
                <a:lnTo>
                  <a:pt x="1977628" y="8214"/>
                </a:lnTo>
                <a:lnTo>
                  <a:pt x="1990725" y="7947"/>
                </a:lnTo>
                <a:lnTo>
                  <a:pt x="2003822" y="7686"/>
                </a:lnTo>
                <a:lnTo>
                  <a:pt x="2016919" y="7432"/>
                </a:lnTo>
                <a:lnTo>
                  <a:pt x="2030016" y="7184"/>
                </a:lnTo>
                <a:lnTo>
                  <a:pt x="2043113" y="6943"/>
                </a:lnTo>
                <a:lnTo>
                  <a:pt x="2056209" y="6707"/>
                </a:lnTo>
                <a:lnTo>
                  <a:pt x="2069306" y="6477"/>
                </a:lnTo>
                <a:lnTo>
                  <a:pt x="2082403" y="6253"/>
                </a:lnTo>
                <a:lnTo>
                  <a:pt x="2095500" y="6035"/>
                </a:lnTo>
                <a:lnTo>
                  <a:pt x="2108597" y="5821"/>
                </a:lnTo>
                <a:lnTo>
                  <a:pt x="2121694" y="5613"/>
                </a:lnTo>
                <a:lnTo>
                  <a:pt x="2134791" y="5411"/>
                </a:lnTo>
                <a:lnTo>
                  <a:pt x="2147888" y="5213"/>
                </a:lnTo>
                <a:lnTo>
                  <a:pt x="2160984" y="5020"/>
                </a:lnTo>
                <a:lnTo>
                  <a:pt x="2174081" y="4832"/>
                </a:lnTo>
                <a:lnTo>
                  <a:pt x="2187178" y="4648"/>
                </a:lnTo>
                <a:lnTo>
                  <a:pt x="2200275" y="4469"/>
                </a:lnTo>
                <a:lnTo>
                  <a:pt x="2213372" y="4295"/>
                </a:lnTo>
                <a:lnTo>
                  <a:pt x="2226469" y="4124"/>
                </a:lnTo>
                <a:lnTo>
                  <a:pt x="2239566" y="3958"/>
                </a:lnTo>
                <a:lnTo>
                  <a:pt x="2252663" y="3796"/>
                </a:lnTo>
                <a:lnTo>
                  <a:pt x="2265759" y="3638"/>
                </a:lnTo>
                <a:lnTo>
                  <a:pt x="2278856" y="3484"/>
                </a:lnTo>
                <a:lnTo>
                  <a:pt x="2291953" y="3334"/>
                </a:lnTo>
                <a:lnTo>
                  <a:pt x="2305050" y="3188"/>
                </a:lnTo>
                <a:lnTo>
                  <a:pt x="2318147" y="3045"/>
                </a:lnTo>
                <a:lnTo>
                  <a:pt x="2331244" y="2905"/>
                </a:lnTo>
                <a:lnTo>
                  <a:pt x="2344341" y="2769"/>
                </a:lnTo>
                <a:lnTo>
                  <a:pt x="2357438" y="2637"/>
                </a:lnTo>
                <a:lnTo>
                  <a:pt x="2370534" y="2507"/>
                </a:lnTo>
                <a:lnTo>
                  <a:pt x="2383631" y="2381"/>
                </a:lnTo>
                <a:lnTo>
                  <a:pt x="2396728" y="2258"/>
                </a:lnTo>
                <a:lnTo>
                  <a:pt x="2409825" y="2138"/>
                </a:lnTo>
                <a:lnTo>
                  <a:pt x="2422922" y="2021"/>
                </a:lnTo>
                <a:lnTo>
                  <a:pt x="2436019" y="1907"/>
                </a:lnTo>
                <a:lnTo>
                  <a:pt x="2449116" y="1796"/>
                </a:lnTo>
                <a:lnTo>
                  <a:pt x="2462213" y="1687"/>
                </a:lnTo>
                <a:lnTo>
                  <a:pt x="2475309" y="1581"/>
                </a:lnTo>
                <a:lnTo>
                  <a:pt x="2488406" y="1478"/>
                </a:lnTo>
                <a:lnTo>
                  <a:pt x="2501503" y="1377"/>
                </a:lnTo>
                <a:lnTo>
                  <a:pt x="2514600" y="1279"/>
                </a:lnTo>
                <a:lnTo>
                  <a:pt x="2527697" y="1183"/>
                </a:lnTo>
                <a:lnTo>
                  <a:pt x="2540794" y="1090"/>
                </a:lnTo>
                <a:lnTo>
                  <a:pt x="2553891" y="999"/>
                </a:lnTo>
                <a:lnTo>
                  <a:pt x="2566988" y="910"/>
                </a:lnTo>
                <a:lnTo>
                  <a:pt x="2580084" y="823"/>
                </a:lnTo>
                <a:lnTo>
                  <a:pt x="2593181" y="739"/>
                </a:lnTo>
                <a:lnTo>
                  <a:pt x="2606278" y="656"/>
                </a:lnTo>
                <a:lnTo>
                  <a:pt x="2619375" y="576"/>
                </a:lnTo>
                <a:lnTo>
                  <a:pt x="2632472" y="497"/>
                </a:lnTo>
                <a:lnTo>
                  <a:pt x="2645569" y="421"/>
                </a:lnTo>
                <a:lnTo>
                  <a:pt x="2658666" y="346"/>
                </a:lnTo>
                <a:lnTo>
                  <a:pt x="2671762" y="274"/>
                </a:lnTo>
                <a:lnTo>
                  <a:pt x="2684859" y="203"/>
                </a:lnTo>
                <a:lnTo>
                  <a:pt x="2697956" y="133"/>
                </a:lnTo>
                <a:lnTo>
                  <a:pt x="2711053" y="66"/>
                </a:lnTo>
                <a:lnTo>
                  <a:pt x="2724150" y="0"/>
                </a:lnTo>
              </a:path>
            </a:pathLst>
          </a:custGeom>
          <a:noFill/>
          <a:ln w="29528">
            <a:solidFill>
              <a:srgbClr val="267BB6"/>
            </a:solidFill>
            <a:prstDash val="solid"/>
          </a:ln>
        </p:spPr>
      </p:sp>
      <p:sp>
        <p:nvSpPr>
          <p:cNvPr id="1015" name="Low rate: deposition 2">
            <a:extLst>
              <a:ext uri="{FF2B5EF4-FFF2-40B4-BE49-F238E27FC236}">
                <a16:creationId xmlns:a16="http://schemas.microsoft.com/office/drawing/2014/main" id="{FB7ACE93-71E4-4B50-956E-659BB48B21B4}"/>
              </a:ext>
            </a:extLst>
          </p:cNvPr>
          <p:cNvSpPr>
            <a:spLocks noGrp="1"/>
          </p:cNvSpPr>
          <p:nvPr/>
        </p:nvSpPr>
        <p:spPr>
          <a:xfrm>
            <a:off x="4476750" y="1936176"/>
            <a:ext cx="0" cy="565785"/>
          </a:xfrm>
          <a:prstGeom prst="line">
            <a:avLst/>
          </a:prstGeom>
          <a:noFill/>
          <a:ln w="23813">
            <a:solidFill>
              <a:srgbClr val="267BB6"/>
            </a:solidFill>
            <a:prstDash val="solid"/>
          </a:ln>
        </p:spPr>
      </p:sp>
      <p:sp>
        <p:nvSpPr>
          <p:cNvPr id="1016" name="Low rate: event tick 2">
            <a:extLst>
              <a:ext uri="{FF2B5EF4-FFF2-40B4-BE49-F238E27FC236}">
                <a16:creationId xmlns:a16="http://schemas.microsoft.com/office/drawing/2014/main" id="{9139447B-BAF5-481E-A178-1D06951FC2F1}"/>
              </a:ext>
            </a:extLst>
          </p:cNvPr>
          <p:cNvSpPr>
            <a:spLocks noGrp="1"/>
          </p:cNvSpPr>
          <p:nvPr/>
        </p:nvSpPr>
        <p:spPr>
          <a:xfrm>
            <a:off x="4476750" y="3219450"/>
            <a:ext cx="0" cy="66675"/>
          </a:xfrm>
          <a:prstGeom prst="line">
            <a:avLst/>
          </a:prstGeom>
          <a:noFill/>
          <a:ln w="12383">
            <a:solidFill>
              <a:srgbClr val="637386"/>
            </a:solidFill>
            <a:prstDash val="solid"/>
          </a:ln>
        </p:spPr>
      </p:sp>
      <p:sp>
        <p:nvSpPr>
          <p:cNvPr id="1017" name="Low rate: recovery interval 3">
            <a:extLst>
              <a:ext uri="{FF2B5EF4-FFF2-40B4-BE49-F238E27FC236}">
                <a16:creationId xmlns:a16="http://schemas.microsoft.com/office/drawing/2014/main" id="{71BE5CEF-6EA6-409A-A70F-D1263514FAB7}"/>
              </a:ext>
            </a:extLst>
          </p:cNvPr>
          <p:cNvSpPr>
            <a:spLocks noGrp="1"/>
          </p:cNvSpPr>
          <p:nvPr/>
        </p:nvSpPr>
        <p:spPr>
          <a:xfrm>
            <a:off x="4476750" y="1937405"/>
            <a:ext cx="2619375" cy="564556"/>
          </a:xfrm>
          <a:custGeom>
            <a:avLst/>
            <a:gdLst/>
            <a:ahLst/>
            <a:cxnLst/>
            <a:rect l="0" t="0" r="0" b="0"/>
            <a:pathLst>
              <a:path w="2619375" h="564556">
                <a:moveTo>
                  <a:pt x="0" y="564556"/>
                </a:moveTo>
                <a:lnTo>
                  <a:pt x="13097" y="550523"/>
                </a:lnTo>
                <a:lnTo>
                  <a:pt x="26194" y="536836"/>
                </a:lnTo>
                <a:lnTo>
                  <a:pt x="39291" y="523487"/>
                </a:lnTo>
                <a:lnTo>
                  <a:pt x="52388" y="510467"/>
                </a:lnTo>
                <a:lnTo>
                  <a:pt x="65484" y="497769"/>
                </a:lnTo>
                <a:lnTo>
                  <a:pt x="78581" y="485385"/>
                </a:lnTo>
                <a:lnTo>
                  <a:pt x="91678" y="473306"/>
                </a:lnTo>
                <a:lnTo>
                  <a:pt x="104775" y="461525"/>
                </a:lnTo>
                <a:lnTo>
                  <a:pt x="117872" y="450036"/>
                </a:lnTo>
                <a:lnTo>
                  <a:pt x="130969" y="438830"/>
                </a:lnTo>
                <a:lnTo>
                  <a:pt x="144066" y="427900"/>
                </a:lnTo>
                <a:lnTo>
                  <a:pt x="157163" y="417241"/>
                </a:lnTo>
                <a:lnTo>
                  <a:pt x="170259" y="406845"/>
                </a:lnTo>
                <a:lnTo>
                  <a:pt x="183356" y="396705"/>
                </a:lnTo>
                <a:lnTo>
                  <a:pt x="196453" y="386816"/>
                </a:lnTo>
                <a:lnTo>
                  <a:pt x="209550" y="377171"/>
                </a:lnTo>
                <a:lnTo>
                  <a:pt x="222647" y="367764"/>
                </a:lnTo>
                <a:lnTo>
                  <a:pt x="235744" y="358589"/>
                </a:lnTo>
                <a:lnTo>
                  <a:pt x="248841" y="349641"/>
                </a:lnTo>
                <a:lnTo>
                  <a:pt x="261938" y="340914"/>
                </a:lnTo>
                <a:lnTo>
                  <a:pt x="275034" y="332402"/>
                </a:lnTo>
                <a:lnTo>
                  <a:pt x="288131" y="324100"/>
                </a:lnTo>
                <a:lnTo>
                  <a:pt x="301228" y="316004"/>
                </a:lnTo>
                <a:lnTo>
                  <a:pt x="314325" y="308107"/>
                </a:lnTo>
                <a:lnTo>
                  <a:pt x="327422" y="300405"/>
                </a:lnTo>
                <a:lnTo>
                  <a:pt x="340519" y="292894"/>
                </a:lnTo>
                <a:lnTo>
                  <a:pt x="353616" y="285568"/>
                </a:lnTo>
                <a:lnTo>
                  <a:pt x="366713" y="278422"/>
                </a:lnTo>
                <a:lnTo>
                  <a:pt x="379809" y="271454"/>
                </a:lnTo>
                <a:lnTo>
                  <a:pt x="392906" y="264657"/>
                </a:lnTo>
                <a:lnTo>
                  <a:pt x="406003" y="258028"/>
                </a:lnTo>
                <a:lnTo>
                  <a:pt x="419100" y="251563"/>
                </a:lnTo>
                <a:lnTo>
                  <a:pt x="432197" y="245257"/>
                </a:lnTo>
                <a:lnTo>
                  <a:pt x="445294" y="239107"/>
                </a:lnTo>
                <a:lnTo>
                  <a:pt x="458391" y="233109"/>
                </a:lnTo>
                <a:lnTo>
                  <a:pt x="471488" y="227259"/>
                </a:lnTo>
                <a:lnTo>
                  <a:pt x="484584" y="221553"/>
                </a:lnTo>
                <a:lnTo>
                  <a:pt x="497681" y="215988"/>
                </a:lnTo>
                <a:lnTo>
                  <a:pt x="510778" y="210561"/>
                </a:lnTo>
                <a:lnTo>
                  <a:pt x="523875" y="205268"/>
                </a:lnTo>
                <a:lnTo>
                  <a:pt x="536972" y="200105"/>
                </a:lnTo>
                <a:lnTo>
                  <a:pt x="550069" y="195070"/>
                </a:lnTo>
                <a:lnTo>
                  <a:pt x="563166" y="190159"/>
                </a:lnTo>
                <a:lnTo>
                  <a:pt x="576263" y="185370"/>
                </a:lnTo>
                <a:lnTo>
                  <a:pt x="589359" y="180698"/>
                </a:lnTo>
                <a:lnTo>
                  <a:pt x="602456" y="176142"/>
                </a:lnTo>
                <a:lnTo>
                  <a:pt x="615553" y="171699"/>
                </a:lnTo>
                <a:lnTo>
                  <a:pt x="628650" y="167365"/>
                </a:lnTo>
                <a:lnTo>
                  <a:pt x="641747" y="163138"/>
                </a:lnTo>
                <a:lnTo>
                  <a:pt x="654844" y="159016"/>
                </a:lnTo>
                <a:lnTo>
                  <a:pt x="667941" y="154995"/>
                </a:lnTo>
                <a:lnTo>
                  <a:pt x="681038" y="151073"/>
                </a:lnTo>
                <a:lnTo>
                  <a:pt x="694134" y="147249"/>
                </a:lnTo>
                <a:lnTo>
                  <a:pt x="707231" y="143519"/>
                </a:lnTo>
                <a:lnTo>
                  <a:pt x="720328" y="139881"/>
                </a:lnTo>
                <a:lnTo>
                  <a:pt x="733425" y="136333"/>
                </a:lnTo>
                <a:lnTo>
                  <a:pt x="746522" y="132872"/>
                </a:lnTo>
                <a:lnTo>
                  <a:pt x="759619" y="129497"/>
                </a:lnTo>
                <a:lnTo>
                  <a:pt x="772716" y="126205"/>
                </a:lnTo>
                <a:lnTo>
                  <a:pt x="785813" y="122994"/>
                </a:lnTo>
                <a:lnTo>
                  <a:pt x="798909" y="119863"/>
                </a:lnTo>
                <a:lnTo>
                  <a:pt x="812006" y="116809"/>
                </a:lnTo>
                <a:lnTo>
                  <a:pt x="825103" y="113830"/>
                </a:lnTo>
                <a:lnTo>
                  <a:pt x="838200" y="110925"/>
                </a:lnTo>
                <a:lnTo>
                  <a:pt x="851297" y="108092"/>
                </a:lnTo>
                <a:lnTo>
                  <a:pt x="864394" y="105329"/>
                </a:lnTo>
                <a:lnTo>
                  <a:pt x="877491" y="102634"/>
                </a:lnTo>
                <a:lnTo>
                  <a:pt x="890588" y="100005"/>
                </a:lnTo>
                <a:lnTo>
                  <a:pt x="903684" y="97441"/>
                </a:lnTo>
                <a:lnTo>
                  <a:pt x="916781" y="94941"/>
                </a:lnTo>
                <a:lnTo>
                  <a:pt x="929878" y="92502"/>
                </a:lnTo>
                <a:lnTo>
                  <a:pt x="942975" y="90124"/>
                </a:lnTo>
                <a:lnTo>
                  <a:pt x="956072" y="87804"/>
                </a:lnTo>
                <a:lnTo>
                  <a:pt x="969169" y="85542"/>
                </a:lnTo>
                <a:lnTo>
                  <a:pt x="982266" y="83335"/>
                </a:lnTo>
                <a:lnTo>
                  <a:pt x="995363" y="81183"/>
                </a:lnTo>
                <a:lnTo>
                  <a:pt x="1008459" y="79084"/>
                </a:lnTo>
                <a:lnTo>
                  <a:pt x="1021556" y="77037"/>
                </a:lnTo>
                <a:lnTo>
                  <a:pt x="1034653" y="75040"/>
                </a:lnTo>
                <a:lnTo>
                  <a:pt x="1047750" y="73093"/>
                </a:lnTo>
                <a:lnTo>
                  <a:pt x="1060847" y="71194"/>
                </a:lnTo>
                <a:lnTo>
                  <a:pt x="1073944" y="69341"/>
                </a:lnTo>
                <a:lnTo>
                  <a:pt x="1087041" y="67535"/>
                </a:lnTo>
                <a:lnTo>
                  <a:pt x="1100138" y="65773"/>
                </a:lnTo>
                <a:lnTo>
                  <a:pt x="1113234" y="64054"/>
                </a:lnTo>
                <a:lnTo>
                  <a:pt x="1126331" y="62378"/>
                </a:lnTo>
                <a:lnTo>
                  <a:pt x="1139428" y="60744"/>
                </a:lnTo>
                <a:lnTo>
                  <a:pt x="1152525" y="59149"/>
                </a:lnTo>
                <a:lnTo>
                  <a:pt x="1165622" y="57594"/>
                </a:lnTo>
                <a:lnTo>
                  <a:pt x="1178719" y="56078"/>
                </a:lnTo>
                <a:lnTo>
                  <a:pt x="1191816" y="54599"/>
                </a:lnTo>
                <a:lnTo>
                  <a:pt x="1204913" y="53156"/>
                </a:lnTo>
                <a:lnTo>
                  <a:pt x="1218009" y="51749"/>
                </a:lnTo>
                <a:lnTo>
                  <a:pt x="1231106" y="50377"/>
                </a:lnTo>
                <a:lnTo>
                  <a:pt x="1244203" y="49038"/>
                </a:lnTo>
                <a:lnTo>
                  <a:pt x="1257300" y="47733"/>
                </a:lnTo>
                <a:lnTo>
                  <a:pt x="1270397" y="46460"/>
                </a:lnTo>
                <a:lnTo>
                  <a:pt x="1283494" y="45218"/>
                </a:lnTo>
                <a:lnTo>
                  <a:pt x="1296591" y="44007"/>
                </a:lnTo>
                <a:lnTo>
                  <a:pt x="1309688" y="42826"/>
                </a:lnTo>
                <a:lnTo>
                  <a:pt x="1322784" y="41674"/>
                </a:lnTo>
                <a:lnTo>
                  <a:pt x="1335881" y="40551"/>
                </a:lnTo>
                <a:lnTo>
                  <a:pt x="1348978" y="39455"/>
                </a:lnTo>
                <a:lnTo>
                  <a:pt x="1362075" y="38386"/>
                </a:lnTo>
                <a:lnTo>
                  <a:pt x="1375172" y="37344"/>
                </a:lnTo>
                <a:lnTo>
                  <a:pt x="1388269" y="36327"/>
                </a:lnTo>
                <a:lnTo>
                  <a:pt x="1401366" y="35336"/>
                </a:lnTo>
                <a:lnTo>
                  <a:pt x="1414463" y="34369"/>
                </a:lnTo>
                <a:lnTo>
                  <a:pt x="1427559" y="33426"/>
                </a:lnTo>
                <a:lnTo>
                  <a:pt x="1440656" y="32506"/>
                </a:lnTo>
                <a:lnTo>
                  <a:pt x="1453753" y="31609"/>
                </a:lnTo>
                <a:lnTo>
                  <a:pt x="1466850" y="30734"/>
                </a:lnTo>
                <a:lnTo>
                  <a:pt x="1479947" y="29880"/>
                </a:lnTo>
                <a:lnTo>
                  <a:pt x="1493044" y="29048"/>
                </a:lnTo>
                <a:lnTo>
                  <a:pt x="1506141" y="28236"/>
                </a:lnTo>
                <a:lnTo>
                  <a:pt x="1519238" y="27445"/>
                </a:lnTo>
                <a:lnTo>
                  <a:pt x="1532334" y="26673"/>
                </a:lnTo>
                <a:lnTo>
                  <a:pt x="1545431" y="25919"/>
                </a:lnTo>
                <a:lnTo>
                  <a:pt x="1558528" y="25185"/>
                </a:lnTo>
                <a:lnTo>
                  <a:pt x="1571625" y="24469"/>
                </a:lnTo>
                <a:lnTo>
                  <a:pt x="1584722" y="23770"/>
                </a:lnTo>
                <a:lnTo>
                  <a:pt x="1597819" y="23088"/>
                </a:lnTo>
                <a:lnTo>
                  <a:pt x="1610916" y="22424"/>
                </a:lnTo>
                <a:lnTo>
                  <a:pt x="1624013" y="21776"/>
                </a:lnTo>
                <a:lnTo>
                  <a:pt x="1637109" y="21143"/>
                </a:lnTo>
                <a:lnTo>
                  <a:pt x="1650206" y="20527"/>
                </a:lnTo>
                <a:lnTo>
                  <a:pt x="1663303" y="19925"/>
                </a:lnTo>
                <a:lnTo>
                  <a:pt x="1676400" y="19339"/>
                </a:lnTo>
                <a:lnTo>
                  <a:pt x="1689497" y="18767"/>
                </a:lnTo>
                <a:lnTo>
                  <a:pt x="1702594" y="18209"/>
                </a:lnTo>
                <a:lnTo>
                  <a:pt x="1715691" y="17665"/>
                </a:lnTo>
                <a:lnTo>
                  <a:pt x="1728788" y="17134"/>
                </a:lnTo>
                <a:lnTo>
                  <a:pt x="1741884" y="16617"/>
                </a:lnTo>
                <a:lnTo>
                  <a:pt x="1754981" y="16112"/>
                </a:lnTo>
                <a:lnTo>
                  <a:pt x="1768078" y="15619"/>
                </a:lnTo>
                <a:lnTo>
                  <a:pt x="1781175" y="15139"/>
                </a:lnTo>
                <a:lnTo>
                  <a:pt x="1794272" y="14671"/>
                </a:lnTo>
                <a:lnTo>
                  <a:pt x="1807369" y="14214"/>
                </a:lnTo>
                <a:lnTo>
                  <a:pt x="1820466" y="13769"/>
                </a:lnTo>
                <a:lnTo>
                  <a:pt x="1833563" y="13334"/>
                </a:lnTo>
                <a:lnTo>
                  <a:pt x="1846659" y="12910"/>
                </a:lnTo>
                <a:lnTo>
                  <a:pt x="1859756" y="12497"/>
                </a:lnTo>
                <a:lnTo>
                  <a:pt x="1872853" y="12094"/>
                </a:lnTo>
                <a:lnTo>
                  <a:pt x="1885950" y="11701"/>
                </a:lnTo>
                <a:lnTo>
                  <a:pt x="1899047" y="11317"/>
                </a:lnTo>
                <a:lnTo>
                  <a:pt x="1912144" y="10943"/>
                </a:lnTo>
                <a:lnTo>
                  <a:pt x="1925241" y="10578"/>
                </a:lnTo>
                <a:lnTo>
                  <a:pt x="1938338" y="10223"/>
                </a:lnTo>
                <a:lnTo>
                  <a:pt x="1951434" y="9876"/>
                </a:lnTo>
                <a:lnTo>
                  <a:pt x="1964531" y="9537"/>
                </a:lnTo>
                <a:lnTo>
                  <a:pt x="1977628" y="9207"/>
                </a:lnTo>
                <a:lnTo>
                  <a:pt x="1990725" y="8885"/>
                </a:lnTo>
                <a:lnTo>
                  <a:pt x="2003822" y="8572"/>
                </a:lnTo>
                <a:lnTo>
                  <a:pt x="2016919" y="8265"/>
                </a:lnTo>
                <a:lnTo>
                  <a:pt x="2030016" y="7967"/>
                </a:lnTo>
                <a:lnTo>
                  <a:pt x="2043113" y="7675"/>
                </a:lnTo>
                <a:lnTo>
                  <a:pt x="2056209" y="7391"/>
                </a:lnTo>
                <a:lnTo>
                  <a:pt x="2069306" y="7114"/>
                </a:lnTo>
                <a:lnTo>
                  <a:pt x="2082403" y="6844"/>
                </a:lnTo>
                <a:lnTo>
                  <a:pt x="2095500" y="6581"/>
                </a:lnTo>
                <a:lnTo>
                  <a:pt x="2108597" y="6324"/>
                </a:lnTo>
                <a:lnTo>
                  <a:pt x="2121694" y="6073"/>
                </a:lnTo>
                <a:lnTo>
                  <a:pt x="2134791" y="5828"/>
                </a:lnTo>
                <a:lnTo>
                  <a:pt x="2147888" y="5590"/>
                </a:lnTo>
                <a:lnTo>
                  <a:pt x="2160984" y="5357"/>
                </a:lnTo>
                <a:lnTo>
                  <a:pt x="2174081" y="5131"/>
                </a:lnTo>
                <a:lnTo>
                  <a:pt x="2187178" y="4909"/>
                </a:lnTo>
                <a:lnTo>
                  <a:pt x="2200275" y="4694"/>
                </a:lnTo>
                <a:lnTo>
                  <a:pt x="2213372" y="4483"/>
                </a:lnTo>
                <a:lnTo>
                  <a:pt x="2226469" y="4278"/>
                </a:lnTo>
                <a:lnTo>
                  <a:pt x="2239566" y="4078"/>
                </a:lnTo>
                <a:lnTo>
                  <a:pt x="2252663" y="3882"/>
                </a:lnTo>
                <a:lnTo>
                  <a:pt x="2265759" y="3692"/>
                </a:lnTo>
                <a:lnTo>
                  <a:pt x="2278856" y="3506"/>
                </a:lnTo>
                <a:lnTo>
                  <a:pt x="2291953" y="3325"/>
                </a:lnTo>
                <a:lnTo>
                  <a:pt x="2305050" y="3149"/>
                </a:lnTo>
                <a:lnTo>
                  <a:pt x="2318147" y="2976"/>
                </a:lnTo>
                <a:lnTo>
                  <a:pt x="2331244" y="2808"/>
                </a:lnTo>
                <a:lnTo>
                  <a:pt x="2344341" y="2644"/>
                </a:lnTo>
                <a:lnTo>
                  <a:pt x="2357438" y="2484"/>
                </a:lnTo>
                <a:lnTo>
                  <a:pt x="2370534" y="2329"/>
                </a:lnTo>
                <a:lnTo>
                  <a:pt x="2383631" y="2176"/>
                </a:lnTo>
                <a:lnTo>
                  <a:pt x="2396728" y="2028"/>
                </a:lnTo>
                <a:lnTo>
                  <a:pt x="2409825" y="1884"/>
                </a:lnTo>
                <a:lnTo>
                  <a:pt x="2422922" y="1743"/>
                </a:lnTo>
                <a:lnTo>
                  <a:pt x="2436019" y="1605"/>
                </a:lnTo>
                <a:lnTo>
                  <a:pt x="2449116" y="1471"/>
                </a:lnTo>
                <a:lnTo>
                  <a:pt x="2462213" y="1340"/>
                </a:lnTo>
                <a:lnTo>
                  <a:pt x="2475309" y="1212"/>
                </a:lnTo>
                <a:lnTo>
                  <a:pt x="2488406" y="1088"/>
                </a:lnTo>
                <a:lnTo>
                  <a:pt x="2501503" y="966"/>
                </a:lnTo>
                <a:lnTo>
                  <a:pt x="2514600" y="848"/>
                </a:lnTo>
                <a:lnTo>
                  <a:pt x="2527697" y="732"/>
                </a:lnTo>
                <a:lnTo>
                  <a:pt x="2540794" y="620"/>
                </a:lnTo>
                <a:lnTo>
                  <a:pt x="2553891" y="510"/>
                </a:lnTo>
                <a:lnTo>
                  <a:pt x="2566988" y="403"/>
                </a:lnTo>
                <a:lnTo>
                  <a:pt x="2580084" y="298"/>
                </a:lnTo>
                <a:lnTo>
                  <a:pt x="2593181" y="196"/>
                </a:lnTo>
                <a:lnTo>
                  <a:pt x="2606278" y="97"/>
                </a:lnTo>
                <a:lnTo>
                  <a:pt x="2619375" y="0"/>
                </a:lnTo>
              </a:path>
            </a:pathLst>
          </a:custGeom>
          <a:noFill/>
          <a:ln w="29528">
            <a:solidFill>
              <a:srgbClr val="267BB6"/>
            </a:solidFill>
            <a:prstDash val="solid"/>
          </a:ln>
        </p:spPr>
      </p:sp>
      <p:sp>
        <p:nvSpPr>
          <p:cNvPr id="1018" name="Low rate: deposition 3">
            <a:extLst>
              <a:ext uri="{FF2B5EF4-FFF2-40B4-BE49-F238E27FC236}">
                <a16:creationId xmlns:a16="http://schemas.microsoft.com/office/drawing/2014/main" id="{213DA615-1689-4AF4-9E2C-3D7970239558}"/>
              </a:ext>
            </a:extLst>
          </p:cNvPr>
          <p:cNvSpPr>
            <a:spLocks noGrp="1"/>
          </p:cNvSpPr>
          <p:nvPr/>
        </p:nvSpPr>
        <p:spPr>
          <a:xfrm>
            <a:off x="7096125" y="1937405"/>
            <a:ext cx="0" cy="502920"/>
          </a:xfrm>
          <a:prstGeom prst="line">
            <a:avLst/>
          </a:prstGeom>
          <a:noFill/>
          <a:ln w="23813">
            <a:solidFill>
              <a:srgbClr val="267BB6"/>
            </a:solidFill>
            <a:prstDash val="solid"/>
          </a:ln>
        </p:spPr>
      </p:sp>
      <p:sp>
        <p:nvSpPr>
          <p:cNvPr id="1019" name="Low rate: event tick 3">
            <a:extLst>
              <a:ext uri="{FF2B5EF4-FFF2-40B4-BE49-F238E27FC236}">
                <a16:creationId xmlns:a16="http://schemas.microsoft.com/office/drawing/2014/main" id="{31D1276A-F69C-4B90-98B9-73D06215966B}"/>
              </a:ext>
            </a:extLst>
          </p:cNvPr>
          <p:cNvSpPr>
            <a:spLocks noGrp="1"/>
          </p:cNvSpPr>
          <p:nvPr/>
        </p:nvSpPr>
        <p:spPr>
          <a:xfrm>
            <a:off x="7096125" y="3219450"/>
            <a:ext cx="0" cy="66675"/>
          </a:xfrm>
          <a:prstGeom prst="line">
            <a:avLst/>
          </a:prstGeom>
          <a:noFill/>
          <a:ln w="12383">
            <a:solidFill>
              <a:srgbClr val="637386"/>
            </a:solidFill>
            <a:prstDash val="solid"/>
          </a:ln>
        </p:spPr>
      </p:sp>
      <p:sp>
        <p:nvSpPr>
          <p:cNvPr id="1020" name="Low rate: recovery interval 4">
            <a:extLst>
              <a:ext uri="{FF2B5EF4-FFF2-40B4-BE49-F238E27FC236}">
                <a16:creationId xmlns:a16="http://schemas.microsoft.com/office/drawing/2014/main" id="{4C22E602-C082-4ED0-9049-E71ECFFC37DB}"/>
              </a:ext>
            </a:extLst>
          </p:cNvPr>
          <p:cNvSpPr>
            <a:spLocks noGrp="1"/>
          </p:cNvSpPr>
          <p:nvPr/>
        </p:nvSpPr>
        <p:spPr>
          <a:xfrm>
            <a:off x="7096125" y="2119998"/>
            <a:ext cx="523875" cy="320327"/>
          </a:xfrm>
          <a:custGeom>
            <a:avLst/>
            <a:gdLst/>
            <a:ahLst/>
            <a:cxnLst/>
            <a:rect l="0" t="0" r="0" b="0"/>
            <a:pathLst>
              <a:path w="523875" h="320327">
                <a:moveTo>
                  <a:pt x="0" y="320327"/>
                </a:moveTo>
                <a:lnTo>
                  <a:pt x="13097" y="307815"/>
                </a:lnTo>
                <a:lnTo>
                  <a:pt x="26194" y="295612"/>
                </a:lnTo>
                <a:lnTo>
                  <a:pt x="39291" y="283711"/>
                </a:lnTo>
                <a:lnTo>
                  <a:pt x="52388" y="272103"/>
                </a:lnTo>
                <a:lnTo>
                  <a:pt x="65484" y="260782"/>
                </a:lnTo>
                <a:lnTo>
                  <a:pt x="78581" y="249741"/>
                </a:lnTo>
                <a:lnTo>
                  <a:pt x="91678" y="238972"/>
                </a:lnTo>
                <a:lnTo>
                  <a:pt x="104775" y="228469"/>
                </a:lnTo>
                <a:lnTo>
                  <a:pt x="117872" y="218225"/>
                </a:lnTo>
                <a:lnTo>
                  <a:pt x="130969" y="208234"/>
                </a:lnTo>
                <a:lnTo>
                  <a:pt x="144066" y="198490"/>
                </a:lnTo>
                <a:lnTo>
                  <a:pt x="157163" y="188987"/>
                </a:lnTo>
                <a:lnTo>
                  <a:pt x="170259" y="179718"/>
                </a:lnTo>
                <a:lnTo>
                  <a:pt x="183356" y="170678"/>
                </a:lnTo>
                <a:lnTo>
                  <a:pt x="196453" y="161861"/>
                </a:lnTo>
                <a:lnTo>
                  <a:pt x="209550" y="153262"/>
                </a:lnTo>
                <a:lnTo>
                  <a:pt x="222647" y="144875"/>
                </a:lnTo>
                <a:lnTo>
                  <a:pt x="235744" y="136695"/>
                </a:lnTo>
                <a:lnTo>
                  <a:pt x="248841" y="128717"/>
                </a:lnTo>
                <a:lnTo>
                  <a:pt x="261938" y="120936"/>
                </a:lnTo>
                <a:lnTo>
                  <a:pt x="275034" y="113348"/>
                </a:lnTo>
                <a:lnTo>
                  <a:pt x="288131" y="105946"/>
                </a:lnTo>
                <a:lnTo>
                  <a:pt x="301228" y="98728"/>
                </a:lnTo>
                <a:lnTo>
                  <a:pt x="314325" y="91687"/>
                </a:lnTo>
                <a:lnTo>
                  <a:pt x="327422" y="84821"/>
                </a:lnTo>
                <a:lnTo>
                  <a:pt x="340519" y="78124"/>
                </a:lnTo>
                <a:lnTo>
                  <a:pt x="353616" y="71592"/>
                </a:lnTo>
                <a:lnTo>
                  <a:pt x="366713" y="65222"/>
                </a:lnTo>
                <a:lnTo>
                  <a:pt x="379809" y="59009"/>
                </a:lnTo>
                <a:lnTo>
                  <a:pt x="392906" y="52949"/>
                </a:lnTo>
                <a:lnTo>
                  <a:pt x="406003" y="47039"/>
                </a:lnTo>
                <a:lnTo>
                  <a:pt x="419100" y="41275"/>
                </a:lnTo>
                <a:lnTo>
                  <a:pt x="432197" y="35653"/>
                </a:lnTo>
                <a:lnTo>
                  <a:pt x="445294" y="30170"/>
                </a:lnTo>
                <a:lnTo>
                  <a:pt x="458391" y="24822"/>
                </a:lnTo>
                <a:lnTo>
                  <a:pt x="471488" y="19606"/>
                </a:lnTo>
                <a:lnTo>
                  <a:pt x="484584" y="14519"/>
                </a:lnTo>
                <a:lnTo>
                  <a:pt x="497681" y="9558"/>
                </a:lnTo>
                <a:lnTo>
                  <a:pt x="510778" y="4719"/>
                </a:lnTo>
                <a:lnTo>
                  <a:pt x="523875" y="0"/>
                </a:lnTo>
              </a:path>
            </a:pathLst>
          </a:custGeom>
          <a:noFill/>
          <a:ln w="29528">
            <a:solidFill>
              <a:srgbClr val="267BB6"/>
            </a:solidFill>
            <a:prstDash val="solid"/>
          </a:ln>
        </p:spPr>
      </p:sp>
      <p:sp>
        <p:nvSpPr>
          <p:cNvPr id="1021" name="Low rate: voltage before event 1">
            <a:extLst>
              <a:ext uri="{FF2B5EF4-FFF2-40B4-BE49-F238E27FC236}">
                <a16:creationId xmlns:a16="http://schemas.microsoft.com/office/drawing/2014/main" id="{0C9FE472-92A5-4005-AF4C-02832DEB2266}"/>
              </a:ext>
            </a:extLst>
          </p:cNvPr>
          <p:cNvSpPr>
            <a:spLocks noGrp="1"/>
          </p:cNvSpPr>
          <p:nvPr/>
        </p:nvSpPr>
        <p:spPr>
          <a:xfrm>
            <a:off x="1711643" y="1892618"/>
            <a:ext cx="81915" cy="81915"/>
          </a:xfrm>
          <a:prstGeom prst="ellipse">
            <a:avLst/>
          </a:prstGeom>
          <a:solidFill>
            <a:srgbClr val="FFFFFF"/>
          </a:solidFill>
          <a:ln w="22860">
            <a:solidFill>
              <a:srgbClr val="267BB6"/>
            </a:solidFill>
            <a:prstDash val="solid"/>
          </a:ln>
        </p:spPr>
      </p:sp>
      <p:sp>
        <p:nvSpPr>
          <p:cNvPr id="1022" name="Low rate: voltage before event 2">
            <a:extLst>
              <a:ext uri="{FF2B5EF4-FFF2-40B4-BE49-F238E27FC236}">
                <a16:creationId xmlns:a16="http://schemas.microsoft.com/office/drawing/2014/main" id="{9B568440-F9BD-4DA5-B70F-03C9A5C33236}"/>
              </a:ext>
            </a:extLst>
          </p:cNvPr>
          <p:cNvSpPr>
            <a:spLocks noGrp="1"/>
          </p:cNvSpPr>
          <p:nvPr/>
        </p:nvSpPr>
        <p:spPr>
          <a:xfrm>
            <a:off x="4435793" y="1895218"/>
            <a:ext cx="81915" cy="81915"/>
          </a:xfrm>
          <a:prstGeom prst="ellipse">
            <a:avLst/>
          </a:prstGeom>
          <a:solidFill>
            <a:srgbClr val="FFFFFF"/>
          </a:solidFill>
          <a:ln w="22860">
            <a:solidFill>
              <a:srgbClr val="267BB6"/>
            </a:solidFill>
            <a:prstDash val="solid"/>
          </a:ln>
        </p:spPr>
      </p:sp>
      <p:sp>
        <p:nvSpPr>
          <p:cNvPr id="1023" name="Low rate: voltage before event 3">
            <a:extLst>
              <a:ext uri="{FF2B5EF4-FFF2-40B4-BE49-F238E27FC236}">
                <a16:creationId xmlns:a16="http://schemas.microsoft.com/office/drawing/2014/main" id="{0272EB86-F8EE-4DC1-B647-24384B3F2772}"/>
              </a:ext>
            </a:extLst>
          </p:cNvPr>
          <p:cNvSpPr>
            <a:spLocks noGrp="1"/>
          </p:cNvSpPr>
          <p:nvPr/>
        </p:nvSpPr>
        <p:spPr>
          <a:xfrm>
            <a:off x="7055168" y="1896447"/>
            <a:ext cx="81915" cy="81915"/>
          </a:xfrm>
          <a:prstGeom prst="ellipse">
            <a:avLst/>
          </a:prstGeom>
          <a:solidFill>
            <a:srgbClr val="FFFFFF"/>
          </a:solidFill>
          <a:ln w="22860">
            <a:solidFill>
              <a:srgbClr val="267BB6"/>
            </a:solidFill>
            <a:prstDash val="solid"/>
          </a:ln>
        </p:spPr>
      </p:sp>
      <p:sp>
        <p:nvSpPr>
          <p:cNvPr id="1024" name="Low rate interpretation">
            <a:extLst>
              <a:ext uri="{FF2B5EF4-FFF2-40B4-BE49-F238E27FC236}">
                <a16:creationId xmlns:a16="http://schemas.microsoft.com/office/drawing/2014/main" id="{3857EA7E-6C0C-498C-A247-E3A4B41ECD52}"/>
              </a:ext>
            </a:extLst>
          </p:cNvPr>
          <p:cNvSpPr>
            <a:spLocks noGrp="1"/>
          </p:cNvSpPr>
          <p:nvPr/>
        </p:nvSpPr>
        <p:spPr>
          <a:xfrm>
            <a:off x="1333500" y="3495675"/>
            <a:ext cx="6343650" cy="276225"/>
          </a:xfrm>
          <a:prstGeom prst="rect">
            <a:avLst/>
          </a:prstGeom>
          <a:noFill/>
          <a:ln w="0">
            <a:noFill/>
            <a:prstDash val="solid"/>
          </a:ln>
        </p:spPr>
        <p:txBody>
          <a:bodyPr wrap="none" lIns="0" tIns="0" rIns="0" bIns="0" anchor="ctr">
            <a:noAutofit/>
          </a:bodyPr>
          <a:lstStyle/>
          <a:p>
            <a:pPr algn="l">
              <a:defRPr sz="1688" b="0" i="0">
                <a:solidFill>
                  <a:srgbClr val="263544"/>
                </a:solidFill>
                <a:latin typeface="Nimbus Sans"/>
                <a:ea typeface="Nimbus Sans"/>
                <a:cs typeface="Nimbus Sans"/>
              </a:defRPr>
            </a:pPr>
            <a:r>
              <a:rPr b="0" i="0" dirty="0">
                <a:solidFill>
                  <a:srgbClr val="263544"/>
                </a:solidFill>
                <a:ea typeface="Nimbus Sans"/>
                <a:cs typeface="Nimbus Sans"/>
              </a:rPr>
              <a:t>The local field largely recovers before the next event.</a:t>
            </a:r>
          </a:p>
        </p:txBody>
      </p:sp>
      <p:sp>
        <p:nvSpPr>
          <p:cNvPr id="1025" name="High rate heading">
            <a:extLst>
              <a:ext uri="{FF2B5EF4-FFF2-40B4-BE49-F238E27FC236}">
                <a16:creationId xmlns:a16="http://schemas.microsoft.com/office/drawing/2014/main" id="{A4B57639-98F1-4D89-898D-82E8C6973A84}"/>
              </a:ext>
            </a:extLst>
          </p:cNvPr>
          <p:cNvSpPr>
            <a:spLocks noGrp="1"/>
          </p:cNvSpPr>
          <p:nvPr/>
        </p:nvSpPr>
        <p:spPr>
          <a:xfrm>
            <a:off x="1333500" y="3771900"/>
            <a:ext cx="2143125" cy="323850"/>
          </a:xfrm>
          <a:prstGeom prst="rect">
            <a:avLst/>
          </a:prstGeom>
          <a:noFill/>
          <a:ln w="0">
            <a:noFill/>
            <a:prstDash val="solid"/>
          </a:ln>
        </p:spPr>
        <p:txBody>
          <a:bodyPr wrap="none" lIns="0" tIns="0" rIns="0" bIns="0" anchor="ctr">
            <a:noAutofit/>
          </a:bodyPr>
          <a:lstStyle/>
          <a:p>
            <a:pPr algn="l">
              <a:defRPr sz="2250" b="1" i="0">
                <a:solidFill>
                  <a:srgbClr val="C96B29"/>
                </a:solidFill>
                <a:latin typeface="Nimbus Sans"/>
                <a:ea typeface="Nimbus Sans"/>
                <a:cs typeface="Nimbus Sans"/>
              </a:defRPr>
            </a:pPr>
            <a:r>
              <a:rPr sz="2250" b="1" i="0">
                <a:solidFill>
                  <a:srgbClr val="C96B29"/>
                </a:solidFill>
                <a:ea typeface="Nimbus Sans"/>
                <a:cs typeface="Nimbus Sans"/>
              </a:rPr>
              <a:t>High rate</a:t>
            </a:r>
          </a:p>
        </p:txBody>
      </p:sp>
      <p:sp>
        <p:nvSpPr>
          <p:cNvPr id="1026" name="High rate: voltage axis">
            <a:extLst>
              <a:ext uri="{FF2B5EF4-FFF2-40B4-BE49-F238E27FC236}">
                <a16:creationId xmlns:a16="http://schemas.microsoft.com/office/drawing/2014/main" id="{8C4A0CEE-4299-4B84-9A5B-0877093388E9}"/>
              </a:ext>
            </a:extLst>
          </p:cNvPr>
          <p:cNvSpPr>
            <a:spLocks noGrp="1"/>
          </p:cNvSpPr>
          <p:nvPr/>
        </p:nvSpPr>
        <p:spPr>
          <a:xfrm>
            <a:off x="1333500" y="3990975"/>
            <a:ext cx="0" cy="1400175"/>
          </a:xfrm>
          <a:prstGeom prst="line">
            <a:avLst/>
          </a:prstGeom>
          <a:noFill/>
          <a:ln w="12859">
            <a:solidFill>
              <a:srgbClr val="637386"/>
            </a:solidFill>
            <a:prstDash val="solid"/>
          </a:ln>
        </p:spPr>
      </p:sp>
      <p:sp>
        <p:nvSpPr>
          <p:cNvPr id="1027" name="High rate: time axis">
            <a:extLst>
              <a:ext uri="{FF2B5EF4-FFF2-40B4-BE49-F238E27FC236}">
                <a16:creationId xmlns:a16="http://schemas.microsoft.com/office/drawing/2014/main" id="{53315B57-E9ED-47D2-9E61-79C613C8A3D1}"/>
              </a:ext>
            </a:extLst>
          </p:cNvPr>
          <p:cNvSpPr>
            <a:spLocks noGrp="1"/>
          </p:cNvSpPr>
          <p:nvPr/>
        </p:nvSpPr>
        <p:spPr>
          <a:xfrm>
            <a:off x="1333500" y="5391150"/>
            <a:ext cx="6353175" cy="0"/>
          </a:xfrm>
          <a:prstGeom prst="line">
            <a:avLst/>
          </a:prstGeom>
          <a:noFill/>
          <a:ln w="12859">
            <a:solidFill>
              <a:srgbClr val="637386"/>
            </a:solidFill>
            <a:prstDash val="solid"/>
          </a:ln>
        </p:spPr>
      </p:sp>
      <p:sp>
        <p:nvSpPr>
          <p:cNvPr id="1028" name="High rate: time arrow">
            <a:extLst>
              <a:ext uri="{FF2B5EF4-FFF2-40B4-BE49-F238E27FC236}">
                <a16:creationId xmlns:a16="http://schemas.microsoft.com/office/drawing/2014/main" id="{0C7A92E2-04BC-4007-9F70-F4110C913CC8}"/>
              </a:ext>
            </a:extLst>
          </p:cNvPr>
          <p:cNvSpPr>
            <a:spLocks noGrp="1"/>
          </p:cNvSpPr>
          <p:nvPr/>
        </p:nvSpPr>
        <p:spPr>
          <a:xfrm>
            <a:off x="7639050" y="5362575"/>
            <a:ext cx="47625" cy="57150"/>
          </a:xfrm>
          <a:custGeom>
            <a:avLst/>
            <a:gdLst/>
            <a:ahLst/>
            <a:cxnLst/>
            <a:rect l="0" t="0" r="0" b="0"/>
            <a:pathLst>
              <a:path w="47625" h="57150">
                <a:moveTo>
                  <a:pt x="0" y="0"/>
                </a:moveTo>
                <a:lnTo>
                  <a:pt x="47625" y="28575"/>
                </a:lnTo>
                <a:lnTo>
                  <a:pt x="0" y="57150"/>
                </a:lnTo>
              </a:path>
            </a:pathLst>
          </a:custGeom>
          <a:noFill/>
          <a:ln w="12383">
            <a:solidFill>
              <a:srgbClr val="637386"/>
            </a:solidFill>
            <a:prstDash val="solid"/>
          </a:ln>
        </p:spPr>
      </p:sp>
      <p:sp>
        <p:nvSpPr>
          <p:cNvPr id="1029" name="High rate: applied-voltage reference">
            <a:extLst>
              <a:ext uri="{FF2B5EF4-FFF2-40B4-BE49-F238E27FC236}">
                <a16:creationId xmlns:a16="http://schemas.microsoft.com/office/drawing/2014/main" id="{388285F2-205A-4133-B617-3D41AD2D1925}"/>
              </a:ext>
            </a:extLst>
          </p:cNvPr>
          <p:cNvSpPr>
            <a:spLocks noGrp="1"/>
          </p:cNvSpPr>
          <p:nvPr/>
        </p:nvSpPr>
        <p:spPr>
          <a:xfrm>
            <a:off x="1333500" y="4114800"/>
            <a:ext cx="6286500" cy="0"/>
          </a:xfrm>
          <a:prstGeom prst="line">
            <a:avLst/>
          </a:prstGeom>
          <a:noFill/>
          <a:ln w="14288">
            <a:solidFill>
              <a:srgbClr val="B9C3CE"/>
            </a:solidFill>
            <a:prstDash val="dash"/>
          </a:ln>
        </p:spPr>
      </p:sp>
      <p:sp>
        <p:nvSpPr>
          <p:cNvPr id="1030" name="High rate: reference U">
            <a:extLst>
              <a:ext uri="{FF2B5EF4-FFF2-40B4-BE49-F238E27FC236}">
                <a16:creationId xmlns:a16="http://schemas.microsoft.com/office/drawing/2014/main" id="{C86D14F5-E8CE-440E-8C6D-30F6E6B91BF8}"/>
              </a:ext>
            </a:extLst>
          </p:cNvPr>
          <p:cNvSpPr>
            <a:spLocks noGrp="1"/>
          </p:cNvSpPr>
          <p:nvPr/>
        </p:nvSpPr>
        <p:spPr>
          <a:xfrm>
            <a:off x="847725" y="3971925"/>
            <a:ext cx="238125" cy="323850"/>
          </a:xfrm>
          <a:prstGeom prst="rect">
            <a:avLst/>
          </a:prstGeom>
          <a:noFill/>
          <a:ln w="0">
            <a:noFill/>
            <a:prstDash val="solid"/>
          </a:ln>
        </p:spPr>
        <p:txBody>
          <a:bodyPr wrap="none" lIns="0" tIns="0" rIns="0" bIns="0" anchor="ctr">
            <a:noAutofit/>
          </a:bodyPr>
          <a:lstStyle/>
          <a:p>
            <a:pPr algn="l">
              <a:defRPr sz="2025" b="0" i="1">
                <a:solidFill>
                  <a:srgbClr val="637386"/>
                </a:solidFill>
                <a:latin typeface="Latin Modern Math"/>
                <a:ea typeface="Latin Modern Math"/>
                <a:cs typeface="Latin Modern Math"/>
              </a:defRPr>
            </a:pPr>
            <a:r>
              <a:rPr sz="2025" b="0" i="1">
                <a:solidFill>
                  <a:srgbClr val="637386"/>
                </a:solidFill>
                <a:ea typeface="Latin Modern Math"/>
                <a:cs typeface="Latin Modern Math"/>
              </a:rPr>
              <a:t>U</a:t>
            </a:r>
          </a:p>
        </p:txBody>
      </p:sp>
      <p:sp>
        <p:nvSpPr>
          <p:cNvPr id="1031" name="High rate: reference subscript 0">
            <a:extLst>
              <a:ext uri="{FF2B5EF4-FFF2-40B4-BE49-F238E27FC236}">
                <a16:creationId xmlns:a16="http://schemas.microsoft.com/office/drawing/2014/main" id="{A9462B1E-A8A4-4A9D-ADFD-81A34EE3607A}"/>
              </a:ext>
            </a:extLst>
          </p:cNvPr>
          <p:cNvSpPr>
            <a:spLocks noGrp="1"/>
          </p:cNvSpPr>
          <p:nvPr/>
        </p:nvSpPr>
        <p:spPr>
          <a:xfrm>
            <a:off x="1047750" y="4143375"/>
            <a:ext cx="142875" cy="190500"/>
          </a:xfrm>
          <a:prstGeom prst="rect">
            <a:avLst/>
          </a:prstGeom>
          <a:noFill/>
          <a:ln w="0">
            <a:noFill/>
            <a:prstDash val="solid"/>
          </a:ln>
        </p:spPr>
        <p:txBody>
          <a:bodyPr wrap="none" lIns="0" tIns="0" rIns="0" bIns="0" anchor="ctr">
            <a:noAutofit/>
          </a:bodyPr>
          <a:lstStyle/>
          <a:p>
            <a:pPr algn="l">
              <a:defRPr sz="1350" b="0" i="0">
                <a:solidFill>
                  <a:srgbClr val="637386"/>
                </a:solidFill>
                <a:latin typeface="Latin Modern Math"/>
                <a:ea typeface="Latin Modern Math"/>
                <a:cs typeface="Latin Modern Math"/>
              </a:defRPr>
            </a:pPr>
            <a:r>
              <a:rPr sz="1350" b="0" i="0">
                <a:solidFill>
                  <a:srgbClr val="637386"/>
                </a:solidFill>
                <a:ea typeface="Latin Modern Math"/>
                <a:cs typeface="Latin Modern Math"/>
              </a:rPr>
              <a:t>0</a:t>
            </a:r>
          </a:p>
        </p:txBody>
      </p:sp>
      <p:sp>
        <p:nvSpPr>
          <p:cNvPr id="1032" name="High rate: time label">
            <a:extLst>
              <a:ext uri="{FF2B5EF4-FFF2-40B4-BE49-F238E27FC236}">
                <a16:creationId xmlns:a16="http://schemas.microsoft.com/office/drawing/2014/main" id="{EC05DE14-B12F-47F9-84FD-CCFF3A170272}"/>
              </a:ext>
            </a:extLst>
          </p:cNvPr>
          <p:cNvSpPr>
            <a:spLocks noGrp="1"/>
          </p:cNvSpPr>
          <p:nvPr/>
        </p:nvSpPr>
        <p:spPr>
          <a:xfrm>
            <a:off x="7067550" y="5467350"/>
            <a:ext cx="628650" cy="266700"/>
          </a:xfrm>
          <a:prstGeom prst="rect">
            <a:avLst/>
          </a:prstGeom>
          <a:noFill/>
          <a:ln w="0">
            <a:noFill/>
            <a:prstDash val="solid"/>
          </a:ln>
        </p:spPr>
        <p:txBody>
          <a:bodyPr wrap="none" lIns="0" tIns="0" rIns="0" bIns="0" anchor="ctr">
            <a:noAutofit/>
          </a:bodyPr>
          <a:lstStyle/>
          <a:p>
            <a:pPr algn="l">
              <a:defRPr sz="1650" b="0" i="0">
                <a:solidFill>
                  <a:srgbClr val="637386"/>
                </a:solidFill>
                <a:latin typeface="Nimbus Sans"/>
                <a:ea typeface="Nimbus Sans"/>
                <a:cs typeface="Nimbus Sans"/>
              </a:defRPr>
            </a:pPr>
            <a:r>
              <a:rPr sz="1650" b="0" i="0">
                <a:solidFill>
                  <a:srgbClr val="637386"/>
                </a:solidFill>
                <a:ea typeface="Nimbus Sans"/>
                <a:cs typeface="Nimbus Sans"/>
              </a:rPr>
              <a:t>Time</a:t>
            </a:r>
          </a:p>
        </p:txBody>
      </p:sp>
      <p:sp>
        <p:nvSpPr>
          <p:cNvPr id="1033" name="High rate: recovery interval 1">
            <a:extLst>
              <a:ext uri="{FF2B5EF4-FFF2-40B4-BE49-F238E27FC236}">
                <a16:creationId xmlns:a16="http://schemas.microsoft.com/office/drawing/2014/main" id="{F1E5747D-E629-4FF5-8464-53579C64E459}"/>
              </a:ext>
            </a:extLst>
          </p:cNvPr>
          <p:cNvSpPr>
            <a:spLocks noGrp="1"/>
          </p:cNvSpPr>
          <p:nvPr/>
        </p:nvSpPr>
        <p:spPr>
          <a:xfrm>
            <a:off x="1333500" y="4114800"/>
            <a:ext cx="288131" cy="95"/>
          </a:xfrm>
          <a:custGeom>
            <a:avLst/>
            <a:gdLst/>
            <a:ahLst/>
            <a:cxnLst/>
            <a:rect l="0" t="0" r="0" b="0"/>
            <a:pathLst>
              <a:path w="288131" h="95">
                <a:moveTo>
                  <a:pt x="0" y="0"/>
                </a:moveTo>
                <a:lnTo>
                  <a:pt x="13097" y="0"/>
                </a:lnTo>
                <a:lnTo>
                  <a:pt x="26194" y="0"/>
                </a:lnTo>
                <a:lnTo>
                  <a:pt x="39291" y="0"/>
                </a:lnTo>
                <a:lnTo>
                  <a:pt x="52388" y="0"/>
                </a:lnTo>
                <a:lnTo>
                  <a:pt x="65484" y="0"/>
                </a:lnTo>
                <a:lnTo>
                  <a:pt x="78581" y="0"/>
                </a:lnTo>
                <a:lnTo>
                  <a:pt x="91678" y="0"/>
                </a:lnTo>
                <a:lnTo>
                  <a:pt x="104775" y="0"/>
                </a:lnTo>
                <a:lnTo>
                  <a:pt x="117872" y="0"/>
                </a:lnTo>
                <a:lnTo>
                  <a:pt x="130969" y="0"/>
                </a:lnTo>
                <a:lnTo>
                  <a:pt x="144066" y="0"/>
                </a:lnTo>
                <a:lnTo>
                  <a:pt x="157163" y="0"/>
                </a:lnTo>
                <a:lnTo>
                  <a:pt x="170259" y="0"/>
                </a:lnTo>
                <a:lnTo>
                  <a:pt x="183356" y="0"/>
                </a:lnTo>
                <a:lnTo>
                  <a:pt x="196453" y="0"/>
                </a:lnTo>
                <a:lnTo>
                  <a:pt x="209550" y="0"/>
                </a:lnTo>
                <a:lnTo>
                  <a:pt x="222647" y="0"/>
                </a:lnTo>
                <a:lnTo>
                  <a:pt x="235744" y="0"/>
                </a:lnTo>
                <a:lnTo>
                  <a:pt x="248841" y="0"/>
                </a:lnTo>
                <a:lnTo>
                  <a:pt x="261938" y="0"/>
                </a:lnTo>
                <a:lnTo>
                  <a:pt x="275034" y="0"/>
                </a:lnTo>
                <a:lnTo>
                  <a:pt x="288131" y="0"/>
                </a:lnTo>
              </a:path>
            </a:pathLst>
          </a:custGeom>
          <a:noFill/>
          <a:ln w="29528">
            <a:solidFill>
              <a:srgbClr val="C96B29"/>
            </a:solidFill>
            <a:prstDash val="solid"/>
          </a:ln>
        </p:spPr>
      </p:sp>
      <p:sp>
        <p:nvSpPr>
          <p:cNvPr id="1034" name="High rate: deposition 1">
            <a:extLst>
              <a:ext uri="{FF2B5EF4-FFF2-40B4-BE49-F238E27FC236}">
                <a16:creationId xmlns:a16="http://schemas.microsoft.com/office/drawing/2014/main" id="{598452BE-B174-458B-94BE-6DA149F2D6A0}"/>
              </a:ext>
            </a:extLst>
          </p:cNvPr>
          <p:cNvSpPr>
            <a:spLocks noGrp="1"/>
          </p:cNvSpPr>
          <p:nvPr/>
        </p:nvSpPr>
        <p:spPr>
          <a:xfrm>
            <a:off x="1621631" y="4114800"/>
            <a:ext cx="0" cy="471488"/>
          </a:xfrm>
          <a:prstGeom prst="line">
            <a:avLst/>
          </a:prstGeom>
          <a:noFill/>
          <a:ln w="23813">
            <a:solidFill>
              <a:srgbClr val="C96B29"/>
            </a:solidFill>
            <a:prstDash val="solid"/>
          </a:ln>
        </p:spPr>
      </p:sp>
      <p:sp>
        <p:nvSpPr>
          <p:cNvPr id="1035" name="High rate: event tick 1">
            <a:extLst>
              <a:ext uri="{FF2B5EF4-FFF2-40B4-BE49-F238E27FC236}">
                <a16:creationId xmlns:a16="http://schemas.microsoft.com/office/drawing/2014/main" id="{8ACDB2DC-12B1-4368-8B9B-0951CF4FD0AE}"/>
              </a:ext>
            </a:extLst>
          </p:cNvPr>
          <p:cNvSpPr>
            <a:spLocks noGrp="1"/>
          </p:cNvSpPr>
          <p:nvPr/>
        </p:nvSpPr>
        <p:spPr>
          <a:xfrm>
            <a:off x="1621631" y="5400675"/>
            <a:ext cx="0" cy="66675"/>
          </a:xfrm>
          <a:prstGeom prst="line">
            <a:avLst/>
          </a:prstGeom>
          <a:noFill/>
          <a:ln w="12383">
            <a:solidFill>
              <a:srgbClr val="637386"/>
            </a:solidFill>
            <a:prstDash val="solid"/>
          </a:ln>
        </p:spPr>
      </p:sp>
      <p:sp>
        <p:nvSpPr>
          <p:cNvPr id="1036" name="High rate: recovery interval 2">
            <a:extLst>
              <a:ext uri="{FF2B5EF4-FFF2-40B4-BE49-F238E27FC236}">
                <a16:creationId xmlns:a16="http://schemas.microsoft.com/office/drawing/2014/main" id="{2B00E2F6-DAB8-430A-B22B-8821C9525201}"/>
              </a:ext>
            </a:extLst>
          </p:cNvPr>
          <p:cNvSpPr>
            <a:spLocks noGrp="1"/>
          </p:cNvSpPr>
          <p:nvPr/>
        </p:nvSpPr>
        <p:spPr>
          <a:xfrm>
            <a:off x="1621631" y="4306493"/>
            <a:ext cx="471488" cy="279795"/>
          </a:xfrm>
          <a:custGeom>
            <a:avLst/>
            <a:gdLst/>
            <a:ahLst/>
            <a:cxnLst/>
            <a:rect l="0" t="0" r="0" b="0"/>
            <a:pathLst>
              <a:path w="471488" h="279795">
                <a:moveTo>
                  <a:pt x="0" y="279795"/>
                </a:moveTo>
                <a:lnTo>
                  <a:pt x="13097" y="268154"/>
                </a:lnTo>
                <a:lnTo>
                  <a:pt x="26194" y="256800"/>
                </a:lnTo>
                <a:lnTo>
                  <a:pt x="39291" y="245727"/>
                </a:lnTo>
                <a:lnTo>
                  <a:pt x="52388" y="234927"/>
                </a:lnTo>
                <a:lnTo>
                  <a:pt x="65484" y="224394"/>
                </a:lnTo>
                <a:lnTo>
                  <a:pt x="78581" y="214121"/>
                </a:lnTo>
                <a:lnTo>
                  <a:pt x="91678" y="204101"/>
                </a:lnTo>
                <a:lnTo>
                  <a:pt x="104775" y="194329"/>
                </a:lnTo>
                <a:lnTo>
                  <a:pt x="117872" y="184798"/>
                </a:lnTo>
                <a:lnTo>
                  <a:pt x="130969" y="175502"/>
                </a:lnTo>
                <a:lnTo>
                  <a:pt x="144066" y="166436"/>
                </a:lnTo>
                <a:lnTo>
                  <a:pt x="157163" y="157594"/>
                </a:lnTo>
                <a:lnTo>
                  <a:pt x="170259" y="148970"/>
                </a:lnTo>
                <a:lnTo>
                  <a:pt x="183356" y="140559"/>
                </a:lnTo>
                <a:lnTo>
                  <a:pt x="196453" y="132356"/>
                </a:lnTo>
                <a:lnTo>
                  <a:pt x="209550" y="124355"/>
                </a:lnTo>
                <a:lnTo>
                  <a:pt x="222647" y="116552"/>
                </a:lnTo>
                <a:lnTo>
                  <a:pt x="235744" y="108941"/>
                </a:lnTo>
                <a:lnTo>
                  <a:pt x="248841" y="101519"/>
                </a:lnTo>
                <a:lnTo>
                  <a:pt x="261938" y="94279"/>
                </a:lnTo>
                <a:lnTo>
                  <a:pt x="275034" y="87218"/>
                </a:lnTo>
                <a:lnTo>
                  <a:pt x="288131" y="80332"/>
                </a:lnTo>
                <a:lnTo>
                  <a:pt x="301228" y="73616"/>
                </a:lnTo>
                <a:lnTo>
                  <a:pt x="314325" y="67065"/>
                </a:lnTo>
                <a:lnTo>
                  <a:pt x="327422" y="60677"/>
                </a:lnTo>
                <a:lnTo>
                  <a:pt x="340519" y="54446"/>
                </a:lnTo>
                <a:lnTo>
                  <a:pt x="353616" y="48368"/>
                </a:lnTo>
                <a:lnTo>
                  <a:pt x="366713" y="42441"/>
                </a:lnTo>
                <a:lnTo>
                  <a:pt x="379809" y="36660"/>
                </a:lnTo>
                <a:lnTo>
                  <a:pt x="392906" y="31022"/>
                </a:lnTo>
                <a:lnTo>
                  <a:pt x="406003" y="25524"/>
                </a:lnTo>
                <a:lnTo>
                  <a:pt x="419100" y="20160"/>
                </a:lnTo>
                <a:lnTo>
                  <a:pt x="432197" y="14930"/>
                </a:lnTo>
                <a:lnTo>
                  <a:pt x="445294" y="9828"/>
                </a:lnTo>
                <a:lnTo>
                  <a:pt x="458391" y="4853"/>
                </a:lnTo>
                <a:lnTo>
                  <a:pt x="471488" y="0"/>
                </a:lnTo>
              </a:path>
            </a:pathLst>
          </a:custGeom>
          <a:noFill/>
          <a:ln w="29528">
            <a:solidFill>
              <a:srgbClr val="C96B29"/>
            </a:solidFill>
            <a:prstDash val="solid"/>
          </a:ln>
        </p:spPr>
      </p:sp>
      <p:sp>
        <p:nvSpPr>
          <p:cNvPr id="1037" name="High rate: deposition 2">
            <a:extLst>
              <a:ext uri="{FF2B5EF4-FFF2-40B4-BE49-F238E27FC236}">
                <a16:creationId xmlns:a16="http://schemas.microsoft.com/office/drawing/2014/main" id="{88C0726B-3FFC-40E5-A672-367DDE7D9E82}"/>
              </a:ext>
            </a:extLst>
          </p:cNvPr>
          <p:cNvSpPr>
            <a:spLocks noGrp="1"/>
          </p:cNvSpPr>
          <p:nvPr/>
        </p:nvSpPr>
        <p:spPr>
          <a:xfrm>
            <a:off x="2093119" y="4306493"/>
            <a:ext cx="0" cy="565785"/>
          </a:xfrm>
          <a:prstGeom prst="line">
            <a:avLst/>
          </a:prstGeom>
          <a:noFill/>
          <a:ln w="23813">
            <a:solidFill>
              <a:srgbClr val="C96B29"/>
            </a:solidFill>
            <a:prstDash val="solid"/>
          </a:ln>
        </p:spPr>
      </p:sp>
      <p:sp>
        <p:nvSpPr>
          <p:cNvPr id="1038" name="High rate: event tick 2">
            <a:extLst>
              <a:ext uri="{FF2B5EF4-FFF2-40B4-BE49-F238E27FC236}">
                <a16:creationId xmlns:a16="http://schemas.microsoft.com/office/drawing/2014/main" id="{81E84C49-D022-41CB-A888-4827C62D7493}"/>
              </a:ext>
            </a:extLst>
          </p:cNvPr>
          <p:cNvSpPr>
            <a:spLocks noGrp="1"/>
          </p:cNvSpPr>
          <p:nvPr/>
        </p:nvSpPr>
        <p:spPr>
          <a:xfrm>
            <a:off x="2093119" y="5400675"/>
            <a:ext cx="0" cy="66675"/>
          </a:xfrm>
          <a:prstGeom prst="line">
            <a:avLst/>
          </a:prstGeom>
          <a:noFill/>
          <a:ln w="12383">
            <a:solidFill>
              <a:srgbClr val="637386"/>
            </a:solidFill>
            <a:prstDash val="solid"/>
          </a:ln>
        </p:spPr>
      </p:sp>
      <p:sp>
        <p:nvSpPr>
          <p:cNvPr id="1039" name="High rate: recovery interval 3">
            <a:extLst>
              <a:ext uri="{FF2B5EF4-FFF2-40B4-BE49-F238E27FC236}">
                <a16:creationId xmlns:a16="http://schemas.microsoft.com/office/drawing/2014/main" id="{DF1F0E6B-7420-4DC1-8A3D-A1426ABEC029}"/>
              </a:ext>
            </a:extLst>
          </p:cNvPr>
          <p:cNvSpPr>
            <a:spLocks noGrp="1"/>
          </p:cNvSpPr>
          <p:nvPr/>
        </p:nvSpPr>
        <p:spPr>
          <a:xfrm>
            <a:off x="2093119" y="4551827"/>
            <a:ext cx="288131" cy="320451"/>
          </a:xfrm>
          <a:custGeom>
            <a:avLst/>
            <a:gdLst/>
            <a:ahLst/>
            <a:cxnLst/>
            <a:rect l="0" t="0" r="0" b="0"/>
            <a:pathLst>
              <a:path w="288131" h="320451">
                <a:moveTo>
                  <a:pt x="0" y="320451"/>
                </a:moveTo>
                <a:lnTo>
                  <a:pt x="13097" y="301749"/>
                </a:lnTo>
                <a:lnTo>
                  <a:pt x="26194" y="283508"/>
                </a:lnTo>
                <a:lnTo>
                  <a:pt x="39291" y="265718"/>
                </a:lnTo>
                <a:lnTo>
                  <a:pt x="52388" y="248367"/>
                </a:lnTo>
                <a:lnTo>
                  <a:pt x="65484" y="231445"/>
                </a:lnTo>
                <a:lnTo>
                  <a:pt x="78581" y="214940"/>
                </a:lnTo>
                <a:lnTo>
                  <a:pt x="91678" y="198843"/>
                </a:lnTo>
                <a:lnTo>
                  <a:pt x="104775" y="183144"/>
                </a:lnTo>
                <a:lnTo>
                  <a:pt x="117872" y="167832"/>
                </a:lnTo>
                <a:lnTo>
                  <a:pt x="130969" y="152898"/>
                </a:lnTo>
                <a:lnTo>
                  <a:pt x="144066" y="138332"/>
                </a:lnTo>
                <a:lnTo>
                  <a:pt x="157163" y="124127"/>
                </a:lnTo>
                <a:lnTo>
                  <a:pt x="170259" y="110272"/>
                </a:lnTo>
                <a:lnTo>
                  <a:pt x="183356" y="96759"/>
                </a:lnTo>
                <a:lnTo>
                  <a:pt x="196453" y="83580"/>
                </a:lnTo>
                <a:lnTo>
                  <a:pt x="209550" y="70726"/>
                </a:lnTo>
                <a:lnTo>
                  <a:pt x="222647" y="58189"/>
                </a:lnTo>
                <a:lnTo>
                  <a:pt x="235744" y="45962"/>
                </a:lnTo>
                <a:lnTo>
                  <a:pt x="248841" y="34037"/>
                </a:lnTo>
                <a:lnTo>
                  <a:pt x="261938" y="22407"/>
                </a:lnTo>
                <a:lnTo>
                  <a:pt x="275034" y="11063"/>
                </a:lnTo>
                <a:lnTo>
                  <a:pt x="288131" y="0"/>
                </a:lnTo>
              </a:path>
            </a:pathLst>
          </a:custGeom>
          <a:noFill/>
          <a:ln w="29528">
            <a:solidFill>
              <a:srgbClr val="C96B29"/>
            </a:solidFill>
            <a:prstDash val="solid"/>
          </a:ln>
        </p:spPr>
      </p:sp>
      <p:sp>
        <p:nvSpPr>
          <p:cNvPr id="1040" name="High rate: deposition 3">
            <a:extLst>
              <a:ext uri="{FF2B5EF4-FFF2-40B4-BE49-F238E27FC236}">
                <a16:creationId xmlns:a16="http://schemas.microsoft.com/office/drawing/2014/main" id="{588E2BFD-3B4E-413F-80F6-62E620704184}"/>
              </a:ext>
            </a:extLst>
          </p:cNvPr>
          <p:cNvSpPr>
            <a:spLocks noGrp="1"/>
          </p:cNvSpPr>
          <p:nvPr/>
        </p:nvSpPr>
        <p:spPr>
          <a:xfrm>
            <a:off x="2381250" y="4551827"/>
            <a:ext cx="0" cy="408623"/>
          </a:xfrm>
          <a:prstGeom prst="line">
            <a:avLst/>
          </a:prstGeom>
          <a:noFill/>
          <a:ln w="23813">
            <a:solidFill>
              <a:srgbClr val="C96B29"/>
            </a:solidFill>
            <a:prstDash val="solid"/>
          </a:ln>
        </p:spPr>
      </p:sp>
      <p:sp>
        <p:nvSpPr>
          <p:cNvPr id="1041" name="High rate: event tick 3">
            <a:extLst>
              <a:ext uri="{FF2B5EF4-FFF2-40B4-BE49-F238E27FC236}">
                <a16:creationId xmlns:a16="http://schemas.microsoft.com/office/drawing/2014/main" id="{31D60937-6FA1-4CFE-A45E-410158F14E1C}"/>
              </a:ext>
            </a:extLst>
          </p:cNvPr>
          <p:cNvSpPr>
            <a:spLocks noGrp="1"/>
          </p:cNvSpPr>
          <p:nvPr/>
        </p:nvSpPr>
        <p:spPr>
          <a:xfrm>
            <a:off x="2381250" y="5400675"/>
            <a:ext cx="0" cy="66675"/>
          </a:xfrm>
          <a:prstGeom prst="line">
            <a:avLst/>
          </a:prstGeom>
          <a:noFill/>
          <a:ln w="12383">
            <a:solidFill>
              <a:srgbClr val="637386"/>
            </a:solidFill>
            <a:prstDash val="solid"/>
          </a:ln>
        </p:spPr>
      </p:sp>
      <p:sp>
        <p:nvSpPr>
          <p:cNvPr id="1042" name="High rate: recovery interval 4">
            <a:extLst>
              <a:ext uri="{FF2B5EF4-FFF2-40B4-BE49-F238E27FC236}">
                <a16:creationId xmlns:a16="http://schemas.microsoft.com/office/drawing/2014/main" id="{E3C21782-8146-4118-BDEE-FCDCA97ACAA3}"/>
              </a:ext>
            </a:extLst>
          </p:cNvPr>
          <p:cNvSpPr>
            <a:spLocks noGrp="1"/>
          </p:cNvSpPr>
          <p:nvPr/>
        </p:nvSpPr>
        <p:spPr>
          <a:xfrm>
            <a:off x="2381250" y="4382564"/>
            <a:ext cx="602456" cy="577885"/>
          </a:xfrm>
          <a:custGeom>
            <a:avLst/>
            <a:gdLst/>
            <a:ahLst/>
            <a:cxnLst/>
            <a:rect l="0" t="0" r="0" b="0"/>
            <a:pathLst>
              <a:path w="602456" h="577885">
                <a:moveTo>
                  <a:pt x="0" y="577885"/>
                </a:moveTo>
                <a:lnTo>
                  <a:pt x="13097" y="557006"/>
                </a:lnTo>
                <a:lnTo>
                  <a:pt x="26194" y="536643"/>
                </a:lnTo>
                <a:lnTo>
                  <a:pt x="39291" y="516782"/>
                </a:lnTo>
                <a:lnTo>
                  <a:pt x="52388" y="497411"/>
                </a:lnTo>
                <a:lnTo>
                  <a:pt x="65484" y="478519"/>
                </a:lnTo>
                <a:lnTo>
                  <a:pt x="78581" y="460093"/>
                </a:lnTo>
                <a:lnTo>
                  <a:pt x="91678" y="442122"/>
                </a:lnTo>
                <a:lnTo>
                  <a:pt x="104775" y="424595"/>
                </a:lnTo>
                <a:lnTo>
                  <a:pt x="117872" y="407501"/>
                </a:lnTo>
                <a:lnTo>
                  <a:pt x="130969" y="390829"/>
                </a:lnTo>
                <a:lnTo>
                  <a:pt x="144066" y="374568"/>
                </a:lnTo>
                <a:lnTo>
                  <a:pt x="157163" y="358709"/>
                </a:lnTo>
                <a:lnTo>
                  <a:pt x="170259" y="343241"/>
                </a:lnTo>
                <a:lnTo>
                  <a:pt x="183356" y="328155"/>
                </a:lnTo>
                <a:lnTo>
                  <a:pt x="196453" y="313442"/>
                </a:lnTo>
                <a:lnTo>
                  <a:pt x="209550" y="299092"/>
                </a:lnTo>
                <a:lnTo>
                  <a:pt x="222647" y="285096"/>
                </a:lnTo>
                <a:lnTo>
                  <a:pt x="235744" y="271446"/>
                </a:lnTo>
                <a:lnTo>
                  <a:pt x="248841" y="258133"/>
                </a:lnTo>
                <a:lnTo>
                  <a:pt x="261938" y="245148"/>
                </a:lnTo>
                <a:lnTo>
                  <a:pt x="275034" y="232485"/>
                </a:lnTo>
                <a:lnTo>
                  <a:pt x="288131" y="220133"/>
                </a:lnTo>
                <a:lnTo>
                  <a:pt x="301228" y="208087"/>
                </a:lnTo>
                <a:lnTo>
                  <a:pt x="314325" y="196338"/>
                </a:lnTo>
                <a:lnTo>
                  <a:pt x="327422" y="184880"/>
                </a:lnTo>
                <a:lnTo>
                  <a:pt x="340519" y="173704"/>
                </a:lnTo>
                <a:lnTo>
                  <a:pt x="353616" y="162804"/>
                </a:lnTo>
                <a:lnTo>
                  <a:pt x="366713" y="152173"/>
                </a:lnTo>
                <a:lnTo>
                  <a:pt x="379809" y="141805"/>
                </a:lnTo>
                <a:lnTo>
                  <a:pt x="392906" y="131693"/>
                </a:lnTo>
                <a:lnTo>
                  <a:pt x="406003" y="121830"/>
                </a:lnTo>
                <a:lnTo>
                  <a:pt x="419100" y="112211"/>
                </a:lnTo>
                <a:lnTo>
                  <a:pt x="432197" y="102829"/>
                </a:lnTo>
                <a:lnTo>
                  <a:pt x="445294" y="93679"/>
                </a:lnTo>
                <a:lnTo>
                  <a:pt x="458391" y="84755"/>
                </a:lnTo>
                <a:lnTo>
                  <a:pt x="471488" y="76052"/>
                </a:lnTo>
                <a:lnTo>
                  <a:pt x="484584" y="67563"/>
                </a:lnTo>
                <a:lnTo>
                  <a:pt x="497681" y="59284"/>
                </a:lnTo>
                <a:lnTo>
                  <a:pt x="510778" y="51209"/>
                </a:lnTo>
                <a:lnTo>
                  <a:pt x="523875" y="43333"/>
                </a:lnTo>
                <a:lnTo>
                  <a:pt x="536972" y="35652"/>
                </a:lnTo>
                <a:lnTo>
                  <a:pt x="550069" y="28161"/>
                </a:lnTo>
                <a:lnTo>
                  <a:pt x="563166" y="20855"/>
                </a:lnTo>
                <a:lnTo>
                  <a:pt x="576263" y="13729"/>
                </a:lnTo>
                <a:lnTo>
                  <a:pt x="589359" y="6778"/>
                </a:lnTo>
                <a:lnTo>
                  <a:pt x="602456" y="0"/>
                </a:lnTo>
              </a:path>
            </a:pathLst>
          </a:custGeom>
          <a:noFill/>
          <a:ln w="29528">
            <a:solidFill>
              <a:srgbClr val="C96B29"/>
            </a:solidFill>
            <a:prstDash val="solid"/>
          </a:ln>
        </p:spPr>
      </p:sp>
      <p:sp>
        <p:nvSpPr>
          <p:cNvPr id="1043" name="High rate: deposition 4">
            <a:extLst>
              <a:ext uri="{FF2B5EF4-FFF2-40B4-BE49-F238E27FC236}">
                <a16:creationId xmlns:a16="http://schemas.microsoft.com/office/drawing/2014/main" id="{F2C75BCC-B350-4AFA-A8B6-740390F2AF46}"/>
              </a:ext>
            </a:extLst>
          </p:cNvPr>
          <p:cNvSpPr>
            <a:spLocks noGrp="1"/>
          </p:cNvSpPr>
          <p:nvPr/>
        </p:nvSpPr>
        <p:spPr>
          <a:xfrm>
            <a:off x="2983706" y="4382564"/>
            <a:ext cx="0" cy="534353"/>
          </a:xfrm>
          <a:prstGeom prst="line">
            <a:avLst/>
          </a:prstGeom>
          <a:noFill/>
          <a:ln w="23813">
            <a:solidFill>
              <a:srgbClr val="C96B29"/>
            </a:solidFill>
            <a:prstDash val="solid"/>
          </a:ln>
        </p:spPr>
      </p:sp>
      <p:sp>
        <p:nvSpPr>
          <p:cNvPr id="1044" name="High rate: event tick 4">
            <a:extLst>
              <a:ext uri="{FF2B5EF4-FFF2-40B4-BE49-F238E27FC236}">
                <a16:creationId xmlns:a16="http://schemas.microsoft.com/office/drawing/2014/main" id="{F27E24E5-0930-4347-AA89-F48948428DF2}"/>
              </a:ext>
            </a:extLst>
          </p:cNvPr>
          <p:cNvSpPr>
            <a:spLocks noGrp="1"/>
          </p:cNvSpPr>
          <p:nvPr/>
        </p:nvSpPr>
        <p:spPr>
          <a:xfrm>
            <a:off x="2983706" y="5400675"/>
            <a:ext cx="0" cy="66675"/>
          </a:xfrm>
          <a:prstGeom prst="line">
            <a:avLst/>
          </a:prstGeom>
          <a:noFill/>
          <a:ln w="12383">
            <a:solidFill>
              <a:srgbClr val="637386"/>
            </a:solidFill>
            <a:prstDash val="solid"/>
          </a:ln>
        </p:spPr>
      </p:sp>
      <p:sp>
        <p:nvSpPr>
          <p:cNvPr id="1045" name="High rate: recovery interval 5">
            <a:extLst>
              <a:ext uri="{FF2B5EF4-FFF2-40B4-BE49-F238E27FC236}">
                <a16:creationId xmlns:a16="http://schemas.microsoft.com/office/drawing/2014/main" id="{BD3B705D-CFA9-4605-8A16-41F7AC634F49}"/>
              </a:ext>
            </a:extLst>
          </p:cNvPr>
          <p:cNvSpPr>
            <a:spLocks noGrp="1"/>
          </p:cNvSpPr>
          <p:nvPr/>
        </p:nvSpPr>
        <p:spPr>
          <a:xfrm>
            <a:off x="2983706" y="4626252"/>
            <a:ext cx="235744" cy="290664"/>
          </a:xfrm>
          <a:custGeom>
            <a:avLst/>
            <a:gdLst/>
            <a:ahLst/>
            <a:cxnLst/>
            <a:rect l="0" t="0" r="0" b="0"/>
            <a:pathLst>
              <a:path w="235744" h="290664">
                <a:moveTo>
                  <a:pt x="0" y="290664"/>
                </a:moveTo>
                <a:lnTo>
                  <a:pt x="12408" y="271890"/>
                </a:lnTo>
                <a:lnTo>
                  <a:pt x="24815" y="253555"/>
                </a:lnTo>
                <a:lnTo>
                  <a:pt x="37223" y="235649"/>
                </a:lnTo>
                <a:lnTo>
                  <a:pt x="49630" y="218163"/>
                </a:lnTo>
                <a:lnTo>
                  <a:pt x="62038" y="201086"/>
                </a:lnTo>
                <a:lnTo>
                  <a:pt x="74445" y="184408"/>
                </a:lnTo>
                <a:lnTo>
                  <a:pt x="86853" y="168121"/>
                </a:lnTo>
                <a:lnTo>
                  <a:pt x="99261" y="152215"/>
                </a:lnTo>
                <a:lnTo>
                  <a:pt x="111668" y="136681"/>
                </a:lnTo>
                <a:lnTo>
                  <a:pt x="124076" y="121511"/>
                </a:lnTo>
                <a:lnTo>
                  <a:pt x="136483" y="106696"/>
                </a:lnTo>
                <a:lnTo>
                  <a:pt x="148891" y="92227"/>
                </a:lnTo>
                <a:lnTo>
                  <a:pt x="161298" y="78098"/>
                </a:lnTo>
                <a:lnTo>
                  <a:pt x="173706" y="64299"/>
                </a:lnTo>
                <a:lnTo>
                  <a:pt x="186113" y="50823"/>
                </a:lnTo>
                <a:lnTo>
                  <a:pt x="198521" y="37662"/>
                </a:lnTo>
                <a:lnTo>
                  <a:pt x="210929" y="24810"/>
                </a:lnTo>
                <a:lnTo>
                  <a:pt x="223336" y="12258"/>
                </a:lnTo>
                <a:lnTo>
                  <a:pt x="235744" y="0"/>
                </a:lnTo>
              </a:path>
            </a:pathLst>
          </a:custGeom>
          <a:noFill/>
          <a:ln w="29528">
            <a:solidFill>
              <a:srgbClr val="C96B29"/>
            </a:solidFill>
            <a:prstDash val="solid"/>
          </a:ln>
        </p:spPr>
      </p:sp>
      <p:sp>
        <p:nvSpPr>
          <p:cNvPr id="1046" name="High rate: deposition 5">
            <a:extLst>
              <a:ext uri="{FF2B5EF4-FFF2-40B4-BE49-F238E27FC236}">
                <a16:creationId xmlns:a16="http://schemas.microsoft.com/office/drawing/2014/main" id="{4FF568CF-0293-4CA6-A532-0DDBED15F468}"/>
              </a:ext>
            </a:extLst>
          </p:cNvPr>
          <p:cNvSpPr>
            <a:spLocks noGrp="1"/>
          </p:cNvSpPr>
          <p:nvPr/>
        </p:nvSpPr>
        <p:spPr>
          <a:xfrm>
            <a:off x="3219450" y="4626252"/>
            <a:ext cx="0" cy="490347"/>
          </a:xfrm>
          <a:prstGeom prst="line">
            <a:avLst/>
          </a:prstGeom>
          <a:noFill/>
          <a:ln w="23813">
            <a:solidFill>
              <a:srgbClr val="C96B29"/>
            </a:solidFill>
            <a:prstDash val="solid"/>
          </a:ln>
        </p:spPr>
      </p:sp>
      <p:sp>
        <p:nvSpPr>
          <p:cNvPr id="1047" name="High rate: event tick 5">
            <a:extLst>
              <a:ext uri="{FF2B5EF4-FFF2-40B4-BE49-F238E27FC236}">
                <a16:creationId xmlns:a16="http://schemas.microsoft.com/office/drawing/2014/main" id="{C0DF7651-83D1-4A13-AE9F-8CE92F5852E6}"/>
              </a:ext>
            </a:extLst>
          </p:cNvPr>
          <p:cNvSpPr>
            <a:spLocks noGrp="1"/>
          </p:cNvSpPr>
          <p:nvPr/>
        </p:nvSpPr>
        <p:spPr>
          <a:xfrm>
            <a:off x="3219450" y="5400675"/>
            <a:ext cx="0" cy="66675"/>
          </a:xfrm>
          <a:prstGeom prst="line">
            <a:avLst/>
          </a:prstGeom>
          <a:noFill/>
          <a:ln w="12383">
            <a:solidFill>
              <a:srgbClr val="637386"/>
            </a:solidFill>
            <a:prstDash val="solid"/>
          </a:ln>
        </p:spPr>
      </p:sp>
      <p:sp>
        <p:nvSpPr>
          <p:cNvPr id="1048" name="High rate: recovery interval 6">
            <a:extLst>
              <a:ext uri="{FF2B5EF4-FFF2-40B4-BE49-F238E27FC236}">
                <a16:creationId xmlns:a16="http://schemas.microsoft.com/office/drawing/2014/main" id="{B1F5AE2C-E9D5-4C27-8907-F7F784AB40EB}"/>
              </a:ext>
            </a:extLst>
          </p:cNvPr>
          <p:cNvSpPr>
            <a:spLocks noGrp="1"/>
          </p:cNvSpPr>
          <p:nvPr/>
        </p:nvSpPr>
        <p:spPr>
          <a:xfrm>
            <a:off x="3219450" y="4612279"/>
            <a:ext cx="366713" cy="504320"/>
          </a:xfrm>
          <a:custGeom>
            <a:avLst/>
            <a:gdLst/>
            <a:ahLst/>
            <a:cxnLst/>
            <a:rect l="0" t="0" r="0" b="0"/>
            <a:pathLst>
              <a:path w="366713" h="504320">
                <a:moveTo>
                  <a:pt x="0" y="504320"/>
                </a:moveTo>
                <a:lnTo>
                  <a:pt x="13097" y="479586"/>
                </a:lnTo>
                <a:lnTo>
                  <a:pt x="26194" y="455462"/>
                </a:lnTo>
                <a:lnTo>
                  <a:pt x="39291" y="431934"/>
                </a:lnTo>
                <a:lnTo>
                  <a:pt x="52388" y="408986"/>
                </a:lnTo>
                <a:lnTo>
                  <a:pt x="65484" y="386606"/>
                </a:lnTo>
                <a:lnTo>
                  <a:pt x="78581" y="364778"/>
                </a:lnTo>
                <a:lnTo>
                  <a:pt x="91678" y="343488"/>
                </a:lnTo>
                <a:lnTo>
                  <a:pt x="104775" y="322725"/>
                </a:lnTo>
                <a:lnTo>
                  <a:pt x="117872" y="302474"/>
                </a:lnTo>
                <a:lnTo>
                  <a:pt x="130969" y="282723"/>
                </a:lnTo>
                <a:lnTo>
                  <a:pt x="144066" y="263460"/>
                </a:lnTo>
                <a:lnTo>
                  <a:pt x="157163" y="244672"/>
                </a:lnTo>
                <a:lnTo>
                  <a:pt x="170259" y="226348"/>
                </a:lnTo>
                <a:lnTo>
                  <a:pt x="183356" y="208477"/>
                </a:lnTo>
                <a:lnTo>
                  <a:pt x="196453" y="191047"/>
                </a:lnTo>
                <a:lnTo>
                  <a:pt x="209550" y="174047"/>
                </a:lnTo>
                <a:lnTo>
                  <a:pt x="222647" y="157467"/>
                </a:lnTo>
                <a:lnTo>
                  <a:pt x="235744" y="141297"/>
                </a:lnTo>
                <a:lnTo>
                  <a:pt x="248841" y="125525"/>
                </a:lnTo>
                <a:lnTo>
                  <a:pt x="261938" y="110143"/>
                </a:lnTo>
                <a:lnTo>
                  <a:pt x="275034" y="95141"/>
                </a:lnTo>
                <a:lnTo>
                  <a:pt x="288131" y="80509"/>
                </a:lnTo>
                <a:lnTo>
                  <a:pt x="301228" y="66239"/>
                </a:lnTo>
                <a:lnTo>
                  <a:pt x="314325" y="52320"/>
                </a:lnTo>
                <a:lnTo>
                  <a:pt x="327422" y="38746"/>
                </a:lnTo>
                <a:lnTo>
                  <a:pt x="340519" y="25506"/>
                </a:lnTo>
                <a:lnTo>
                  <a:pt x="353616" y="12594"/>
                </a:lnTo>
                <a:lnTo>
                  <a:pt x="366713" y="0"/>
                </a:lnTo>
              </a:path>
            </a:pathLst>
          </a:custGeom>
          <a:noFill/>
          <a:ln w="29528">
            <a:solidFill>
              <a:srgbClr val="C96B29"/>
            </a:solidFill>
            <a:prstDash val="solid"/>
          </a:ln>
        </p:spPr>
      </p:sp>
      <p:sp>
        <p:nvSpPr>
          <p:cNvPr id="1049" name="High rate: deposition 6">
            <a:extLst>
              <a:ext uri="{FF2B5EF4-FFF2-40B4-BE49-F238E27FC236}">
                <a16:creationId xmlns:a16="http://schemas.microsoft.com/office/drawing/2014/main" id="{009ED6B7-34CD-4DEC-9BA9-87D36C786B75}"/>
              </a:ext>
            </a:extLst>
          </p:cNvPr>
          <p:cNvSpPr>
            <a:spLocks noGrp="1"/>
          </p:cNvSpPr>
          <p:nvPr/>
        </p:nvSpPr>
        <p:spPr>
          <a:xfrm>
            <a:off x="3586163" y="4612279"/>
            <a:ext cx="0" cy="597217"/>
          </a:xfrm>
          <a:prstGeom prst="line">
            <a:avLst/>
          </a:prstGeom>
          <a:noFill/>
          <a:ln w="23813">
            <a:solidFill>
              <a:srgbClr val="C96B29"/>
            </a:solidFill>
            <a:prstDash val="solid"/>
          </a:ln>
        </p:spPr>
      </p:sp>
      <p:sp>
        <p:nvSpPr>
          <p:cNvPr id="1050" name="High rate: event tick 6">
            <a:extLst>
              <a:ext uri="{FF2B5EF4-FFF2-40B4-BE49-F238E27FC236}">
                <a16:creationId xmlns:a16="http://schemas.microsoft.com/office/drawing/2014/main" id="{93718D0D-3FCD-41BF-8993-71EA7DBA4C41}"/>
              </a:ext>
            </a:extLst>
          </p:cNvPr>
          <p:cNvSpPr>
            <a:spLocks noGrp="1"/>
          </p:cNvSpPr>
          <p:nvPr/>
        </p:nvSpPr>
        <p:spPr>
          <a:xfrm>
            <a:off x="3586163" y="5400675"/>
            <a:ext cx="0" cy="66675"/>
          </a:xfrm>
          <a:prstGeom prst="line">
            <a:avLst/>
          </a:prstGeom>
          <a:noFill/>
          <a:ln w="12383">
            <a:solidFill>
              <a:srgbClr val="637386"/>
            </a:solidFill>
            <a:prstDash val="solid"/>
          </a:ln>
        </p:spPr>
      </p:sp>
      <p:sp>
        <p:nvSpPr>
          <p:cNvPr id="1051" name="High rate: recovery interval 7">
            <a:extLst>
              <a:ext uri="{FF2B5EF4-FFF2-40B4-BE49-F238E27FC236}">
                <a16:creationId xmlns:a16="http://schemas.microsoft.com/office/drawing/2014/main" id="{EA9C1117-8B5E-4AA1-B15F-30CBCB566525}"/>
              </a:ext>
            </a:extLst>
          </p:cNvPr>
          <p:cNvSpPr>
            <a:spLocks noGrp="1"/>
          </p:cNvSpPr>
          <p:nvPr/>
        </p:nvSpPr>
        <p:spPr>
          <a:xfrm>
            <a:off x="3586163" y="4461421"/>
            <a:ext cx="602456" cy="748075"/>
          </a:xfrm>
          <a:custGeom>
            <a:avLst/>
            <a:gdLst/>
            <a:ahLst/>
            <a:cxnLst/>
            <a:rect l="0" t="0" r="0" b="0"/>
            <a:pathLst>
              <a:path w="602456" h="748075">
                <a:moveTo>
                  <a:pt x="0" y="748075"/>
                </a:moveTo>
                <a:lnTo>
                  <a:pt x="12818" y="721615"/>
                </a:lnTo>
                <a:lnTo>
                  <a:pt x="25636" y="695794"/>
                </a:lnTo>
                <a:lnTo>
                  <a:pt x="38455" y="670598"/>
                </a:lnTo>
                <a:lnTo>
                  <a:pt x="51273" y="646011"/>
                </a:lnTo>
                <a:lnTo>
                  <a:pt x="64091" y="622018"/>
                </a:lnTo>
                <a:lnTo>
                  <a:pt x="76909" y="598604"/>
                </a:lnTo>
                <a:lnTo>
                  <a:pt x="89728" y="575757"/>
                </a:lnTo>
                <a:lnTo>
                  <a:pt x="102546" y="553462"/>
                </a:lnTo>
                <a:lnTo>
                  <a:pt x="115364" y="531706"/>
                </a:lnTo>
                <a:lnTo>
                  <a:pt x="128182" y="510476"/>
                </a:lnTo>
                <a:lnTo>
                  <a:pt x="141000" y="489759"/>
                </a:lnTo>
                <a:lnTo>
                  <a:pt x="153819" y="469543"/>
                </a:lnTo>
                <a:lnTo>
                  <a:pt x="166637" y="449815"/>
                </a:lnTo>
                <a:lnTo>
                  <a:pt x="179455" y="430564"/>
                </a:lnTo>
                <a:lnTo>
                  <a:pt x="192273" y="411779"/>
                </a:lnTo>
                <a:lnTo>
                  <a:pt x="205091" y="393447"/>
                </a:lnTo>
                <a:lnTo>
                  <a:pt x="217910" y="375559"/>
                </a:lnTo>
                <a:lnTo>
                  <a:pt x="230728" y="358103"/>
                </a:lnTo>
                <a:lnTo>
                  <a:pt x="243546" y="341069"/>
                </a:lnTo>
                <a:lnTo>
                  <a:pt x="256364" y="324447"/>
                </a:lnTo>
                <a:lnTo>
                  <a:pt x="269183" y="308226"/>
                </a:lnTo>
                <a:lnTo>
                  <a:pt x="282001" y="292398"/>
                </a:lnTo>
                <a:lnTo>
                  <a:pt x="294819" y="276952"/>
                </a:lnTo>
                <a:lnTo>
                  <a:pt x="307637" y="261880"/>
                </a:lnTo>
                <a:lnTo>
                  <a:pt x="320455" y="247171"/>
                </a:lnTo>
                <a:lnTo>
                  <a:pt x="333274" y="232819"/>
                </a:lnTo>
                <a:lnTo>
                  <a:pt x="346092" y="218813"/>
                </a:lnTo>
                <a:lnTo>
                  <a:pt x="358910" y="205146"/>
                </a:lnTo>
                <a:lnTo>
                  <a:pt x="371728" y="191809"/>
                </a:lnTo>
                <a:lnTo>
                  <a:pt x="384547" y="178795"/>
                </a:lnTo>
                <a:lnTo>
                  <a:pt x="397365" y="166095"/>
                </a:lnTo>
                <a:lnTo>
                  <a:pt x="410183" y="153702"/>
                </a:lnTo>
                <a:lnTo>
                  <a:pt x="423001" y="141608"/>
                </a:lnTo>
                <a:lnTo>
                  <a:pt x="435819" y="129807"/>
                </a:lnTo>
                <a:lnTo>
                  <a:pt x="448638" y="118291"/>
                </a:lnTo>
                <a:lnTo>
                  <a:pt x="461456" y="107054"/>
                </a:lnTo>
                <a:lnTo>
                  <a:pt x="474274" y="96088"/>
                </a:lnTo>
                <a:lnTo>
                  <a:pt x="487092" y="85387"/>
                </a:lnTo>
                <a:lnTo>
                  <a:pt x="499911" y="74945"/>
                </a:lnTo>
                <a:lnTo>
                  <a:pt x="512729" y="64755"/>
                </a:lnTo>
                <a:lnTo>
                  <a:pt x="525547" y="54812"/>
                </a:lnTo>
                <a:lnTo>
                  <a:pt x="538365" y="45109"/>
                </a:lnTo>
                <a:lnTo>
                  <a:pt x="551183" y="35640"/>
                </a:lnTo>
                <a:lnTo>
                  <a:pt x="564002" y="26401"/>
                </a:lnTo>
                <a:lnTo>
                  <a:pt x="576820" y="17384"/>
                </a:lnTo>
                <a:lnTo>
                  <a:pt x="589638" y="8586"/>
                </a:lnTo>
                <a:lnTo>
                  <a:pt x="602456" y="0"/>
                </a:lnTo>
              </a:path>
            </a:pathLst>
          </a:custGeom>
          <a:noFill/>
          <a:ln w="29528">
            <a:solidFill>
              <a:srgbClr val="C96B29"/>
            </a:solidFill>
            <a:prstDash val="solid"/>
          </a:ln>
        </p:spPr>
      </p:sp>
      <p:sp>
        <p:nvSpPr>
          <p:cNvPr id="1052" name="High rate: deposition 7">
            <a:extLst>
              <a:ext uri="{FF2B5EF4-FFF2-40B4-BE49-F238E27FC236}">
                <a16:creationId xmlns:a16="http://schemas.microsoft.com/office/drawing/2014/main" id="{C0335B5F-C676-43A5-83EB-76F439DE5DE5}"/>
              </a:ext>
            </a:extLst>
          </p:cNvPr>
          <p:cNvSpPr>
            <a:spLocks noGrp="1"/>
          </p:cNvSpPr>
          <p:nvPr/>
        </p:nvSpPr>
        <p:spPr>
          <a:xfrm>
            <a:off x="4188619" y="4461421"/>
            <a:ext cx="0" cy="452628"/>
          </a:xfrm>
          <a:prstGeom prst="line">
            <a:avLst/>
          </a:prstGeom>
          <a:noFill/>
          <a:ln w="23813">
            <a:solidFill>
              <a:srgbClr val="C96B29"/>
            </a:solidFill>
            <a:prstDash val="solid"/>
          </a:ln>
        </p:spPr>
      </p:sp>
      <p:sp>
        <p:nvSpPr>
          <p:cNvPr id="1053" name="High rate: event tick 7">
            <a:extLst>
              <a:ext uri="{FF2B5EF4-FFF2-40B4-BE49-F238E27FC236}">
                <a16:creationId xmlns:a16="http://schemas.microsoft.com/office/drawing/2014/main" id="{27FBE3E4-019F-43A9-8B2B-3BAC43FF6BCD}"/>
              </a:ext>
            </a:extLst>
          </p:cNvPr>
          <p:cNvSpPr>
            <a:spLocks noGrp="1"/>
          </p:cNvSpPr>
          <p:nvPr/>
        </p:nvSpPr>
        <p:spPr>
          <a:xfrm>
            <a:off x="4188619" y="5400675"/>
            <a:ext cx="0" cy="66675"/>
          </a:xfrm>
          <a:prstGeom prst="line">
            <a:avLst/>
          </a:prstGeom>
          <a:noFill/>
          <a:ln w="12383">
            <a:solidFill>
              <a:srgbClr val="637386"/>
            </a:solidFill>
            <a:prstDash val="solid"/>
          </a:ln>
        </p:spPr>
      </p:sp>
      <p:sp>
        <p:nvSpPr>
          <p:cNvPr id="1054" name="High rate: recovery interval 8">
            <a:extLst>
              <a:ext uri="{FF2B5EF4-FFF2-40B4-BE49-F238E27FC236}">
                <a16:creationId xmlns:a16="http://schemas.microsoft.com/office/drawing/2014/main" id="{7A58F023-42CD-44F0-B828-E643D6FF950C}"/>
              </a:ext>
            </a:extLst>
          </p:cNvPr>
          <p:cNvSpPr>
            <a:spLocks noGrp="1"/>
          </p:cNvSpPr>
          <p:nvPr/>
        </p:nvSpPr>
        <p:spPr>
          <a:xfrm>
            <a:off x="4188619" y="4624424"/>
            <a:ext cx="235744" cy="289625"/>
          </a:xfrm>
          <a:custGeom>
            <a:avLst/>
            <a:gdLst/>
            <a:ahLst/>
            <a:cxnLst/>
            <a:rect l="0" t="0" r="0" b="0"/>
            <a:pathLst>
              <a:path w="235744" h="289625">
                <a:moveTo>
                  <a:pt x="0" y="289625"/>
                </a:moveTo>
                <a:lnTo>
                  <a:pt x="12408" y="270918"/>
                </a:lnTo>
                <a:lnTo>
                  <a:pt x="24815" y="252649"/>
                </a:lnTo>
                <a:lnTo>
                  <a:pt x="37223" y="234807"/>
                </a:lnTo>
                <a:lnTo>
                  <a:pt x="49630" y="217383"/>
                </a:lnTo>
                <a:lnTo>
                  <a:pt x="62038" y="200367"/>
                </a:lnTo>
                <a:lnTo>
                  <a:pt x="74445" y="183749"/>
                </a:lnTo>
                <a:lnTo>
                  <a:pt x="86853" y="167520"/>
                </a:lnTo>
                <a:lnTo>
                  <a:pt x="99261" y="151671"/>
                </a:lnTo>
                <a:lnTo>
                  <a:pt x="111668" y="136192"/>
                </a:lnTo>
                <a:lnTo>
                  <a:pt x="124076" y="121076"/>
                </a:lnTo>
                <a:lnTo>
                  <a:pt x="136483" y="106314"/>
                </a:lnTo>
                <a:lnTo>
                  <a:pt x="148891" y="91898"/>
                </a:lnTo>
                <a:lnTo>
                  <a:pt x="161298" y="77819"/>
                </a:lnTo>
                <a:lnTo>
                  <a:pt x="173706" y="64069"/>
                </a:lnTo>
                <a:lnTo>
                  <a:pt x="186113" y="50641"/>
                </a:lnTo>
                <a:lnTo>
                  <a:pt x="198521" y="37528"/>
                </a:lnTo>
                <a:lnTo>
                  <a:pt x="210929" y="24721"/>
                </a:lnTo>
                <a:lnTo>
                  <a:pt x="223336" y="12214"/>
                </a:lnTo>
                <a:lnTo>
                  <a:pt x="235744" y="0"/>
                </a:lnTo>
              </a:path>
            </a:pathLst>
          </a:custGeom>
          <a:noFill/>
          <a:ln w="29528">
            <a:solidFill>
              <a:srgbClr val="C96B29"/>
            </a:solidFill>
            <a:prstDash val="solid"/>
          </a:ln>
        </p:spPr>
      </p:sp>
      <p:sp>
        <p:nvSpPr>
          <p:cNvPr id="1055" name="High rate: deposition 8">
            <a:extLst>
              <a:ext uri="{FF2B5EF4-FFF2-40B4-BE49-F238E27FC236}">
                <a16:creationId xmlns:a16="http://schemas.microsoft.com/office/drawing/2014/main" id="{F58DCB9A-0304-4251-ABDA-DE92875E2127}"/>
              </a:ext>
            </a:extLst>
          </p:cNvPr>
          <p:cNvSpPr>
            <a:spLocks noGrp="1"/>
          </p:cNvSpPr>
          <p:nvPr/>
        </p:nvSpPr>
        <p:spPr>
          <a:xfrm>
            <a:off x="4424363" y="4624424"/>
            <a:ext cx="0" cy="553212"/>
          </a:xfrm>
          <a:prstGeom prst="line">
            <a:avLst/>
          </a:prstGeom>
          <a:noFill/>
          <a:ln w="23813">
            <a:solidFill>
              <a:srgbClr val="C96B29"/>
            </a:solidFill>
            <a:prstDash val="solid"/>
          </a:ln>
        </p:spPr>
      </p:sp>
      <p:sp>
        <p:nvSpPr>
          <p:cNvPr id="1056" name="High rate: event tick 8">
            <a:extLst>
              <a:ext uri="{FF2B5EF4-FFF2-40B4-BE49-F238E27FC236}">
                <a16:creationId xmlns:a16="http://schemas.microsoft.com/office/drawing/2014/main" id="{20E1F05C-1AA5-4022-A00D-2F43348367E5}"/>
              </a:ext>
            </a:extLst>
          </p:cNvPr>
          <p:cNvSpPr>
            <a:spLocks noGrp="1"/>
          </p:cNvSpPr>
          <p:nvPr/>
        </p:nvSpPr>
        <p:spPr>
          <a:xfrm>
            <a:off x="4424363" y="5400675"/>
            <a:ext cx="0" cy="66675"/>
          </a:xfrm>
          <a:prstGeom prst="line">
            <a:avLst/>
          </a:prstGeom>
          <a:noFill/>
          <a:ln w="12383">
            <a:solidFill>
              <a:srgbClr val="637386"/>
            </a:solidFill>
            <a:prstDash val="solid"/>
          </a:ln>
        </p:spPr>
      </p:sp>
      <p:sp>
        <p:nvSpPr>
          <p:cNvPr id="1057" name="High rate: recovery interval 9">
            <a:extLst>
              <a:ext uri="{FF2B5EF4-FFF2-40B4-BE49-F238E27FC236}">
                <a16:creationId xmlns:a16="http://schemas.microsoft.com/office/drawing/2014/main" id="{E8ECB206-0B4E-430E-B739-E7CACA4E5467}"/>
              </a:ext>
            </a:extLst>
          </p:cNvPr>
          <p:cNvSpPr>
            <a:spLocks noGrp="1"/>
          </p:cNvSpPr>
          <p:nvPr/>
        </p:nvSpPr>
        <p:spPr>
          <a:xfrm>
            <a:off x="4424363" y="4486726"/>
            <a:ext cx="550069" cy="690909"/>
          </a:xfrm>
          <a:custGeom>
            <a:avLst/>
            <a:gdLst/>
            <a:ahLst/>
            <a:cxnLst/>
            <a:rect l="0" t="0" r="0" b="0"/>
            <a:pathLst>
              <a:path w="550069" h="690909">
                <a:moveTo>
                  <a:pt x="0" y="690909"/>
                </a:moveTo>
                <a:lnTo>
                  <a:pt x="13097" y="664668"/>
                </a:lnTo>
                <a:lnTo>
                  <a:pt x="26194" y="639074"/>
                </a:lnTo>
                <a:lnTo>
                  <a:pt x="39291" y="614113"/>
                </a:lnTo>
                <a:lnTo>
                  <a:pt x="52388" y="589767"/>
                </a:lnTo>
                <a:lnTo>
                  <a:pt x="65484" y="566023"/>
                </a:lnTo>
                <a:lnTo>
                  <a:pt x="78581" y="542865"/>
                </a:lnTo>
                <a:lnTo>
                  <a:pt x="91678" y="520279"/>
                </a:lnTo>
                <a:lnTo>
                  <a:pt x="104775" y="498250"/>
                </a:lnTo>
                <a:lnTo>
                  <a:pt x="117872" y="476765"/>
                </a:lnTo>
                <a:lnTo>
                  <a:pt x="130969" y="455811"/>
                </a:lnTo>
                <a:lnTo>
                  <a:pt x="144066" y="435374"/>
                </a:lnTo>
                <a:lnTo>
                  <a:pt x="157163" y="415442"/>
                </a:lnTo>
                <a:lnTo>
                  <a:pt x="170259" y="396002"/>
                </a:lnTo>
                <a:lnTo>
                  <a:pt x="183356" y="377041"/>
                </a:lnTo>
                <a:lnTo>
                  <a:pt x="196453" y="358549"/>
                </a:lnTo>
                <a:lnTo>
                  <a:pt x="209550" y="340514"/>
                </a:lnTo>
                <a:lnTo>
                  <a:pt x="222647" y="322924"/>
                </a:lnTo>
                <a:lnTo>
                  <a:pt x="235744" y="305768"/>
                </a:lnTo>
                <a:lnTo>
                  <a:pt x="248841" y="289035"/>
                </a:lnTo>
                <a:lnTo>
                  <a:pt x="261938" y="272716"/>
                </a:lnTo>
                <a:lnTo>
                  <a:pt x="275034" y="256800"/>
                </a:lnTo>
                <a:lnTo>
                  <a:pt x="288131" y="241277"/>
                </a:lnTo>
                <a:lnTo>
                  <a:pt x="301228" y="226136"/>
                </a:lnTo>
                <a:lnTo>
                  <a:pt x="314325" y="211370"/>
                </a:lnTo>
                <a:lnTo>
                  <a:pt x="327422" y="196969"/>
                </a:lnTo>
                <a:lnTo>
                  <a:pt x="340519" y="182923"/>
                </a:lnTo>
                <a:lnTo>
                  <a:pt x="353616" y="169223"/>
                </a:lnTo>
                <a:lnTo>
                  <a:pt x="366713" y="155862"/>
                </a:lnTo>
                <a:lnTo>
                  <a:pt x="379809" y="142831"/>
                </a:lnTo>
                <a:lnTo>
                  <a:pt x="392906" y="130122"/>
                </a:lnTo>
                <a:lnTo>
                  <a:pt x="406003" y="117726"/>
                </a:lnTo>
                <a:lnTo>
                  <a:pt x="419100" y="105637"/>
                </a:lnTo>
                <a:lnTo>
                  <a:pt x="432197" y="93845"/>
                </a:lnTo>
                <a:lnTo>
                  <a:pt x="445294" y="82346"/>
                </a:lnTo>
                <a:lnTo>
                  <a:pt x="458391" y="71130"/>
                </a:lnTo>
                <a:lnTo>
                  <a:pt x="471488" y="60190"/>
                </a:lnTo>
                <a:lnTo>
                  <a:pt x="484584" y="49521"/>
                </a:lnTo>
                <a:lnTo>
                  <a:pt x="497681" y="39116"/>
                </a:lnTo>
                <a:lnTo>
                  <a:pt x="510778" y="28967"/>
                </a:lnTo>
                <a:lnTo>
                  <a:pt x="523875" y="19069"/>
                </a:lnTo>
                <a:lnTo>
                  <a:pt x="536972" y="9415"/>
                </a:lnTo>
                <a:lnTo>
                  <a:pt x="550069" y="0"/>
                </a:lnTo>
              </a:path>
            </a:pathLst>
          </a:custGeom>
          <a:noFill/>
          <a:ln w="29528">
            <a:solidFill>
              <a:srgbClr val="C96B29"/>
            </a:solidFill>
            <a:prstDash val="solid"/>
          </a:ln>
        </p:spPr>
      </p:sp>
      <p:sp>
        <p:nvSpPr>
          <p:cNvPr id="1058" name="High rate: deposition 9">
            <a:extLst>
              <a:ext uri="{FF2B5EF4-FFF2-40B4-BE49-F238E27FC236}">
                <a16:creationId xmlns:a16="http://schemas.microsoft.com/office/drawing/2014/main" id="{75E83539-1BF9-412D-8318-6A293EF4ACF9}"/>
              </a:ext>
            </a:extLst>
          </p:cNvPr>
          <p:cNvSpPr>
            <a:spLocks noGrp="1"/>
          </p:cNvSpPr>
          <p:nvPr/>
        </p:nvSpPr>
        <p:spPr>
          <a:xfrm>
            <a:off x="4974431" y="4486726"/>
            <a:ext cx="0" cy="440055"/>
          </a:xfrm>
          <a:prstGeom prst="line">
            <a:avLst/>
          </a:prstGeom>
          <a:noFill/>
          <a:ln w="23813">
            <a:solidFill>
              <a:srgbClr val="C96B29"/>
            </a:solidFill>
            <a:prstDash val="solid"/>
          </a:ln>
        </p:spPr>
      </p:sp>
      <p:sp>
        <p:nvSpPr>
          <p:cNvPr id="1059" name="High rate: event tick 9">
            <a:extLst>
              <a:ext uri="{FF2B5EF4-FFF2-40B4-BE49-F238E27FC236}">
                <a16:creationId xmlns:a16="http://schemas.microsoft.com/office/drawing/2014/main" id="{8B945A56-92B0-4E06-A508-9E83F3722D31}"/>
              </a:ext>
            </a:extLst>
          </p:cNvPr>
          <p:cNvSpPr>
            <a:spLocks noGrp="1"/>
          </p:cNvSpPr>
          <p:nvPr/>
        </p:nvSpPr>
        <p:spPr>
          <a:xfrm>
            <a:off x="4974431" y="5400675"/>
            <a:ext cx="0" cy="66675"/>
          </a:xfrm>
          <a:prstGeom prst="line">
            <a:avLst/>
          </a:prstGeom>
          <a:noFill/>
          <a:ln w="12383">
            <a:solidFill>
              <a:srgbClr val="637386"/>
            </a:solidFill>
            <a:prstDash val="solid"/>
          </a:ln>
        </p:spPr>
      </p:sp>
      <p:sp>
        <p:nvSpPr>
          <p:cNvPr id="1060" name="High rate: recovery interval 10">
            <a:extLst>
              <a:ext uri="{FF2B5EF4-FFF2-40B4-BE49-F238E27FC236}">
                <a16:creationId xmlns:a16="http://schemas.microsoft.com/office/drawing/2014/main" id="{B4ACB616-8086-409D-90B5-68C913508F40}"/>
              </a:ext>
            </a:extLst>
          </p:cNvPr>
          <p:cNvSpPr>
            <a:spLocks noGrp="1"/>
          </p:cNvSpPr>
          <p:nvPr/>
        </p:nvSpPr>
        <p:spPr>
          <a:xfrm>
            <a:off x="4974431" y="4632542"/>
            <a:ext cx="235744" cy="294239"/>
          </a:xfrm>
          <a:custGeom>
            <a:avLst/>
            <a:gdLst/>
            <a:ahLst/>
            <a:cxnLst/>
            <a:rect l="0" t="0" r="0" b="0"/>
            <a:pathLst>
              <a:path w="235744" h="294239">
                <a:moveTo>
                  <a:pt x="0" y="294239"/>
                </a:moveTo>
                <a:lnTo>
                  <a:pt x="12408" y="275234"/>
                </a:lnTo>
                <a:lnTo>
                  <a:pt x="24815" y="256674"/>
                </a:lnTo>
                <a:lnTo>
                  <a:pt x="37223" y="238548"/>
                </a:lnTo>
                <a:lnTo>
                  <a:pt x="49630" y="220846"/>
                </a:lnTo>
                <a:lnTo>
                  <a:pt x="62038" y="203559"/>
                </a:lnTo>
                <a:lnTo>
                  <a:pt x="74445" y="186676"/>
                </a:lnTo>
                <a:lnTo>
                  <a:pt x="86853" y="170188"/>
                </a:lnTo>
                <a:lnTo>
                  <a:pt x="99261" y="154087"/>
                </a:lnTo>
                <a:lnTo>
                  <a:pt x="111668" y="138362"/>
                </a:lnTo>
                <a:lnTo>
                  <a:pt x="124076" y="123005"/>
                </a:lnTo>
                <a:lnTo>
                  <a:pt x="136483" y="108008"/>
                </a:lnTo>
                <a:lnTo>
                  <a:pt x="148891" y="93362"/>
                </a:lnTo>
                <a:lnTo>
                  <a:pt x="161298" y="79058"/>
                </a:lnTo>
                <a:lnTo>
                  <a:pt x="173706" y="65090"/>
                </a:lnTo>
                <a:lnTo>
                  <a:pt x="186113" y="51448"/>
                </a:lnTo>
                <a:lnTo>
                  <a:pt x="198521" y="38125"/>
                </a:lnTo>
                <a:lnTo>
                  <a:pt x="210929" y="25115"/>
                </a:lnTo>
                <a:lnTo>
                  <a:pt x="223336" y="12409"/>
                </a:lnTo>
                <a:lnTo>
                  <a:pt x="235744" y="0"/>
                </a:lnTo>
              </a:path>
            </a:pathLst>
          </a:custGeom>
          <a:noFill/>
          <a:ln w="29528">
            <a:solidFill>
              <a:srgbClr val="C96B29"/>
            </a:solidFill>
            <a:prstDash val="solid"/>
          </a:ln>
        </p:spPr>
      </p:sp>
      <p:sp>
        <p:nvSpPr>
          <p:cNvPr id="1061" name="High rate: deposition 10">
            <a:extLst>
              <a:ext uri="{FF2B5EF4-FFF2-40B4-BE49-F238E27FC236}">
                <a16:creationId xmlns:a16="http://schemas.microsoft.com/office/drawing/2014/main" id="{48B87450-9782-400B-9779-545D6AE797B1}"/>
              </a:ext>
            </a:extLst>
          </p:cNvPr>
          <p:cNvSpPr>
            <a:spLocks noGrp="1"/>
          </p:cNvSpPr>
          <p:nvPr/>
        </p:nvSpPr>
        <p:spPr>
          <a:xfrm>
            <a:off x="5210175" y="4632542"/>
            <a:ext cx="0" cy="578358"/>
          </a:xfrm>
          <a:prstGeom prst="line">
            <a:avLst/>
          </a:prstGeom>
          <a:noFill/>
          <a:ln w="23813">
            <a:solidFill>
              <a:srgbClr val="C96B29"/>
            </a:solidFill>
            <a:prstDash val="solid"/>
          </a:ln>
        </p:spPr>
      </p:sp>
      <p:sp>
        <p:nvSpPr>
          <p:cNvPr id="1062" name="High rate: event tick 10">
            <a:extLst>
              <a:ext uri="{FF2B5EF4-FFF2-40B4-BE49-F238E27FC236}">
                <a16:creationId xmlns:a16="http://schemas.microsoft.com/office/drawing/2014/main" id="{41182C00-C28E-4350-B8A6-33DA62424E1A}"/>
              </a:ext>
            </a:extLst>
          </p:cNvPr>
          <p:cNvSpPr>
            <a:spLocks noGrp="1"/>
          </p:cNvSpPr>
          <p:nvPr/>
        </p:nvSpPr>
        <p:spPr>
          <a:xfrm>
            <a:off x="5210175" y="5400675"/>
            <a:ext cx="0" cy="66675"/>
          </a:xfrm>
          <a:prstGeom prst="line">
            <a:avLst/>
          </a:prstGeom>
          <a:noFill/>
          <a:ln w="12383">
            <a:solidFill>
              <a:srgbClr val="637386"/>
            </a:solidFill>
            <a:prstDash val="solid"/>
          </a:ln>
        </p:spPr>
      </p:sp>
      <p:sp>
        <p:nvSpPr>
          <p:cNvPr id="1063" name="High rate: recovery interval 11">
            <a:extLst>
              <a:ext uri="{FF2B5EF4-FFF2-40B4-BE49-F238E27FC236}">
                <a16:creationId xmlns:a16="http://schemas.microsoft.com/office/drawing/2014/main" id="{3CB66448-0DC0-4110-A1DB-C719CE7054D9}"/>
              </a:ext>
            </a:extLst>
          </p:cNvPr>
          <p:cNvSpPr>
            <a:spLocks noGrp="1"/>
          </p:cNvSpPr>
          <p:nvPr/>
        </p:nvSpPr>
        <p:spPr>
          <a:xfrm>
            <a:off x="5210175" y="4498367"/>
            <a:ext cx="550069" cy="712533"/>
          </a:xfrm>
          <a:custGeom>
            <a:avLst/>
            <a:gdLst/>
            <a:ahLst/>
            <a:cxnLst/>
            <a:rect l="0" t="0" r="0" b="0"/>
            <a:pathLst>
              <a:path w="550069" h="712533">
                <a:moveTo>
                  <a:pt x="0" y="712533"/>
                </a:moveTo>
                <a:lnTo>
                  <a:pt x="13097" y="685471"/>
                </a:lnTo>
                <a:lnTo>
                  <a:pt x="26194" y="659076"/>
                </a:lnTo>
                <a:lnTo>
                  <a:pt x="39291" y="633333"/>
                </a:lnTo>
                <a:lnTo>
                  <a:pt x="52388" y="608226"/>
                </a:lnTo>
                <a:lnTo>
                  <a:pt x="65484" y="583738"/>
                </a:lnTo>
                <a:lnTo>
                  <a:pt x="78581" y="559855"/>
                </a:lnTo>
                <a:lnTo>
                  <a:pt x="91678" y="536562"/>
                </a:lnTo>
                <a:lnTo>
                  <a:pt x="104775" y="513844"/>
                </a:lnTo>
                <a:lnTo>
                  <a:pt x="117872" y="491687"/>
                </a:lnTo>
                <a:lnTo>
                  <a:pt x="130969" y="470077"/>
                </a:lnTo>
                <a:lnTo>
                  <a:pt x="144066" y="449000"/>
                </a:lnTo>
                <a:lnTo>
                  <a:pt x="157163" y="428444"/>
                </a:lnTo>
                <a:lnTo>
                  <a:pt x="170259" y="408396"/>
                </a:lnTo>
                <a:lnTo>
                  <a:pt x="183356" y="388842"/>
                </a:lnTo>
                <a:lnTo>
                  <a:pt x="196453" y="369771"/>
                </a:lnTo>
                <a:lnTo>
                  <a:pt x="209550" y="351171"/>
                </a:lnTo>
                <a:lnTo>
                  <a:pt x="222647" y="333030"/>
                </a:lnTo>
                <a:lnTo>
                  <a:pt x="235744" y="315337"/>
                </a:lnTo>
                <a:lnTo>
                  <a:pt x="248841" y="298081"/>
                </a:lnTo>
                <a:lnTo>
                  <a:pt x="261938" y="281252"/>
                </a:lnTo>
                <a:lnTo>
                  <a:pt x="275034" y="264837"/>
                </a:lnTo>
                <a:lnTo>
                  <a:pt x="288131" y="248828"/>
                </a:lnTo>
                <a:lnTo>
                  <a:pt x="301228" y="233214"/>
                </a:lnTo>
                <a:lnTo>
                  <a:pt x="314325" y="217986"/>
                </a:lnTo>
                <a:lnTo>
                  <a:pt x="327422" y="203133"/>
                </a:lnTo>
                <a:lnTo>
                  <a:pt x="340519" y="188648"/>
                </a:lnTo>
                <a:lnTo>
                  <a:pt x="353616" y="174520"/>
                </a:lnTo>
                <a:lnTo>
                  <a:pt x="366713" y="160740"/>
                </a:lnTo>
                <a:lnTo>
                  <a:pt x="379809" y="147301"/>
                </a:lnTo>
                <a:lnTo>
                  <a:pt x="392906" y="134194"/>
                </a:lnTo>
                <a:lnTo>
                  <a:pt x="406003" y="121411"/>
                </a:lnTo>
                <a:lnTo>
                  <a:pt x="419100" y="108943"/>
                </a:lnTo>
                <a:lnTo>
                  <a:pt x="432197" y="96783"/>
                </a:lnTo>
                <a:lnTo>
                  <a:pt x="445294" y="84923"/>
                </a:lnTo>
                <a:lnTo>
                  <a:pt x="458391" y="73356"/>
                </a:lnTo>
                <a:lnTo>
                  <a:pt x="471488" y="62074"/>
                </a:lnTo>
                <a:lnTo>
                  <a:pt x="484584" y="51071"/>
                </a:lnTo>
                <a:lnTo>
                  <a:pt x="497681" y="40340"/>
                </a:lnTo>
                <a:lnTo>
                  <a:pt x="510778" y="29874"/>
                </a:lnTo>
                <a:lnTo>
                  <a:pt x="523875" y="19666"/>
                </a:lnTo>
                <a:lnTo>
                  <a:pt x="536972" y="9710"/>
                </a:lnTo>
                <a:lnTo>
                  <a:pt x="550069" y="0"/>
                </a:lnTo>
              </a:path>
            </a:pathLst>
          </a:custGeom>
          <a:noFill/>
          <a:ln w="29528">
            <a:solidFill>
              <a:srgbClr val="C96B29"/>
            </a:solidFill>
            <a:prstDash val="solid"/>
          </a:ln>
        </p:spPr>
      </p:sp>
      <p:sp>
        <p:nvSpPr>
          <p:cNvPr id="1064" name="High rate: deposition 11">
            <a:extLst>
              <a:ext uri="{FF2B5EF4-FFF2-40B4-BE49-F238E27FC236}">
                <a16:creationId xmlns:a16="http://schemas.microsoft.com/office/drawing/2014/main" id="{0FE8AF17-01A3-4F6A-9637-BB1E2A1EAAC7}"/>
              </a:ext>
            </a:extLst>
          </p:cNvPr>
          <p:cNvSpPr>
            <a:spLocks noGrp="1"/>
          </p:cNvSpPr>
          <p:nvPr/>
        </p:nvSpPr>
        <p:spPr>
          <a:xfrm>
            <a:off x="5760244" y="4498367"/>
            <a:ext cx="0" cy="477774"/>
          </a:xfrm>
          <a:prstGeom prst="line">
            <a:avLst/>
          </a:prstGeom>
          <a:noFill/>
          <a:ln w="23813">
            <a:solidFill>
              <a:srgbClr val="C96B29"/>
            </a:solidFill>
            <a:prstDash val="solid"/>
          </a:ln>
        </p:spPr>
      </p:sp>
      <p:sp>
        <p:nvSpPr>
          <p:cNvPr id="1065" name="High rate: event tick 11">
            <a:extLst>
              <a:ext uri="{FF2B5EF4-FFF2-40B4-BE49-F238E27FC236}">
                <a16:creationId xmlns:a16="http://schemas.microsoft.com/office/drawing/2014/main" id="{70A74100-CE50-41F3-AB84-B406DF69DB76}"/>
              </a:ext>
            </a:extLst>
          </p:cNvPr>
          <p:cNvSpPr>
            <a:spLocks noGrp="1"/>
          </p:cNvSpPr>
          <p:nvPr/>
        </p:nvSpPr>
        <p:spPr>
          <a:xfrm>
            <a:off x="5760244" y="5400675"/>
            <a:ext cx="0" cy="66675"/>
          </a:xfrm>
          <a:prstGeom prst="line">
            <a:avLst/>
          </a:prstGeom>
          <a:noFill/>
          <a:ln w="12383">
            <a:solidFill>
              <a:srgbClr val="637386"/>
            </a:solidFill>
            <a:prstDash val="solid"/>
          </a:ln>
        </p:spPr>
      </p:sp>
      <p:sp>
        <p:nvSpPr>
          <p:cNvPr id="1066" name="High rate: recovery interval 12">
            <a:extLst>
              <a:ext uri="{FF2B5EF4-FFF2-40B4-BE49-F238E27FC236}">
                <a16:creationId xmlns:a16="http://schemas.microsoft.com/office/drawing/2014/main" id="{ED7029CF-732F-4D7A-8E88-166042171DD4}"/>
              </a:ext>
            </a:extLst>
          </p:cNvPr>
          <p:cNvSpPr>
            <a:spLocks noGrp="1"/>
          </p:cNvSpPr>
          <p:nvPr/>
        </p:nvSpPr>
        <p:spPr>
          <a:xfrm>
            <a:off x="5760244" y="4542529"/>
            <a:ext cx="366713" cy="433612"/>
          </a:xfrm>
          <a:custGeom>
            <a:avLst/>
            <a:gdLst/>
            <a:ahLst/>
            <a:cxnLst/>
            <a:rect l="0" t="0" r="0" b="0"/>
            <a:pathLst>
              <a:path w="366713" h="433612">
                <a:moveTo>
                  <a:pt x="0" y="433612"/>
                </a:moveTo>
                <a:lnTo>
                  <a:pt x="12645" y="413070"/>
                </a:lnTo>
                <a:lnTo>
                  <a:pt x="25291" y="393017"/>
                </a:lnTo>
                <a:lnTo>
                  <a:pt x="37936" y="373443"/>
                </a:lnTo>
                <a:lnTo>
                  <a:pt x="50581" y="354336"/>
                </a:lnTo>
                <a:lnTo>
                  <a:pt x="63226" y="335685"/>
                </a:lnTo>
                <a:lnTo>
                  <a:pt x="75872" y="317478"/>
                </a:lnTo>
                <a:lnTo>
                  <a:pt x="88517" y="299706"/>
                </a:lnTo>
                <a:lnTo>
                  <a:pt x="101162" y="282357"/>
                </a:lnTo>
                <a:lnTo>
                  <a:pt x="113807" y="265423"/>
                </a:lnTo>
                <a:lnTo>
                  <a:pt x="126453" y="248892"/>
                </a:lnTo>
                <a:lnTo>
                  <a:pt x="139098" y="232755"/>
                </a:lnTo>
                <a:lnTo>
                  <a:pt x="151743" y="217003"/>
                </a:lnTo>
                <a:lnTo>
                  <a:pt x="164388" y="201627"/>
                </a:lnTo>
                <a:lnTo>
                  <a:pt x="177034" y="186617"/>
                </a:lnTo>
                <a:lnTo>
                  <a:pt x="189679" y="171966"/>
                </a:lnTo>
                <a:lnTo>
                  <a:pt x="202324" y="157664"/>
                </a:lnTo>
                <a:lnTo>
                  <a:pt x="214969" y="143703"/>
                </a:lnTo>
                <a:lnTo>
                  <a:pt x="227615" y="130075"/>
                </a:lnTo>
                <a:lnTo>
                  <a:pt x="240260" y="116772"/>
                </a:lnTo>
                <a:lnTo>
                  <a:pt x="252905" y="103786"/>
                </a:lnTo>
                <a:lnTo>
                  <a:pt x="265550" y="91110"/>
                </a:lnTo>
                <a:lnTo>
                  <a:pt x="278196" y="78736"/>
                </a:lnTo>
                <a:lnTo>
                  <a:pt x="290841" y="66657"/>
                </a:lnTo>
                <a:lnTo>
                  <a:pt x="303486" y="54867"/>
                </a:lnTo>
                <a:lnTo>
                  <a:pt x="316131" y="43357"/>
                </a:lnTo>
                <a:lnTo>
                  <a:pt x="328777" y="32123"/>
                </a:lnTo>
                <a:lnTo>
                  <a:pt x="341422" y="21156"/>
                </a:lnTo>
                <a:lnTo>
                  <a:pt x="354067" y="10450"/>
                </a:lnTo>
                <a:lnTo>
                  <a:pt x="366713" y="0"/>
                </a:lnTo>
              </a:path>
            </a:pathLst>
          </a:custGeom>
          <a:noFill/>
          <a:ln w="29528">
            <a:solidFill>
              <a:srgbClr val="C96B29"/>
            </a:solidFill>
            <a:prstDash val="solid"/>
          </a:ln>
        </p:spPr>
      </p:sp>
      <p:sp>
        <p:nvSpPr>
          <p:cNvPr id="1067" name="High rate: deposition 12">
            <a:extLst>
              <a:ext uri="{FF2B5EF4-FFF2-40B4-BE49-F238E27FC236}">
                <a16:creationId xmlns:a16="http://schemas.microsoft.com/office/drawing/2014/main" id="{11175370-4DFB-4E7D-8781-1E5C07EE694E}"/>
              </a:ext>
            </a:extLst>
          </p:cNvPr>
          <p:cNvSpPr>
            <a:spLocks noGrp="1"/>
          </p:cNvSpPr>
          <p:nvPr/>
        </p:nvSpPr>
        <p:spPr>
          <a:xfrm>
            <a:off x="6126956" y="4542529"/>
            <a:ext cx="0" cy="540639"/>
          </a:xfrm>
          <a:prstGeom prst="line">
            <a:avLst/>
          </a:prstGeom>
          <a:noFill/>
          <a:ln w="23813">
            <a:solidFill>
              <a:srgbClr val="C96B29"/>
            </a:solidFill>
            <a:prstDash val="solid"/>
          </a:ln>
        </p:spPr>
      </p:sp>
      <p:sp>
        <p:nvSpPr>
          <p:cNvPr id="1068" name="High rate: event tick 12">
            <a:extLst>
              <a:ext uri="{FF2B5EF4-FFF2-40B4-BE49-F238E27FC236}">
                <a16:creationId xmlns:a16="http://schemas.microsoft.com/office/drawing/2014/main" id="{476D43F4-8580-4991-8219-92F4AB94EAC1}"/>
              </a:ext>
            </a:extLst>
          </p:cNvPr>
          <p:cNvSpPr>
            <a:spLocks noGrp="1"/>
          </p:cNvSpPr>
          <p:nvPr/>
        </p:nvSpPr>
        <p:spPr>
          <a:xfrm>
            <a:off x="6126956" y="5400675"/>
            <a:ext cx="0" cy="66675"/>
          </a:xfrm>
          <a:prstGeom prst="line">
            <a:avLst/>
          </a:prstGeom>
          <a:noFill/>
          <a:ln w="12383">
            <a:solidFill>
              <a:srgbClr val="637386"/>
            </a:solidFill>
            <a:prstDash val="solid"/>
          </a:ln>
        </p:spPr>
      </p:sp>
      <p:sp>
        <p:nvSpPr>
          <p:cNvPr id="1069" name="High rate: recovery interval 13">
            <a:extLst>
              <a:ext uri="{FF2B5EF4-FFF2-40B4-BE49-F238E27FC236}">
                <a16:creationId xmlns:a16="http://schemas.microsoft.com/office/drawing/2014/main" id="{5C3709BE-7F59-43EE-9847-2AEF849F8DA6}"/>
              </a:ext>
            </a:extLst>
          </p:cNvPr>
          <p:cNvSpPr>
            <a:spLocks noGrp="1"/>
          </p:cNvSpPr>
          <p:nvPr/>
        </p:nvSpPr>
        <p:spPr>
          <a:xfrm>
            <a:off x="6126956" y="4720032"/>
            <a:ext cx="246221" cy="363136"/>
          </a:xfrm>
          <a:custGeom>
            <a:avLst/>
            <a:gdLst/>
            <a:ahLst/>
            <a:cxnLst/>
            <a:rect l="0" t="0" r="0" b="0"/>
            <a:pathLst>
              <a:path w="246221" h="363136">
                <a:moveTo>
                  <a:pt x="0" y="363136"/>
                </a:moveTo>
                <a:lnTo>
                  <a:pt x="12959" y="339475"/>
                </a:lnTo>
                <a:lnTo>
                  <a:pt x="25918" y="316393"/>
                </a:lnTo>
                <a:lnTo>
                  <a:pt x="38877" y="293875"/>
                </a:lnTo>
                <a:lnTo>
                  <a:pt x="51836" y="271906"/>
                </a:lnTo>
                <a:lnTo>
                  <a:pt x="64795" y="250475"/>
                </a:lnTo>
                <a:lnTo>
                  <a:pt x="77754" y="229567"/>
                </a:lnTo>
                <a:lnTo>
                  <a:pt x="90713" y="209170"/>
                </a:lnTo>
                <a:lnTo>
                  <a:pt x="103672" y="189271"/>
                </a:lnTo>
                <a:lnTo>
                  <a:pt x="116631" y="169859"/>
                </a:lnTo>
                <a:lnTo>
                  <a:pt x="129590" y="150921"/>
                </a:lnTo>
                <a:lnTo>
                  <a:pt x="142549" y="132445"/>
                </a:lnTo>
                <a:lnTo>
                  <a:pt x="155508" y="114421"/>
                </a:lnTo>
                <a:lnTo>
                  <a:pt x="168467" y="96838"/>
                </a:lnTo>
                <a:lnTo>
                  <a:pt x="181426" y="79684"/>
                </a:lnTo>
                <a:lnTo>
                  <a:pt x="194385" y="62949"/>
                </a:lnTo>
                <a:lnTo>
                  <a:pt x="207344" y="46623"/>
                </a:lnTo>
                <a:lnTo>
                  <a:pt x="220303" y="30696"/>
                </a:lnTo>
                <a:lnTo>
                  <a:pt x="233262" y="15158"/>
                </a:lnTo>
                <a:lnTo>
                  <a:pt x="246221" y="0"/>
                </a:lnTo>
              </a:path>
            </a:pathLst>
          </a:custGeom>
          <a:noFill/>
          <a:ln w="29528">
            <a:solidFill>
              <a:srgbClr val="C96B29"/>
            </a:solidFill>
            <a:prstDash val="solid"/>
          </a:ln>
        </p:spPr>
      </p:sp>
      <p:sp>
        <p:nvSpPr>
          <p:cNvPr id="1070" name="High rate: deposition 13">
            <a:extLst>
              <a:ext uri="{FF2B5EF4-FFF2-40B4-BE49-F238E27FC236}">
                <a16:creationId xmlns:a16="http://schemas.microsoft.com/office/drawing/2014/main" id="{B9218907-C3FA-4CBD-BAEE-6E890C52250D}"/>
              </a:ext>
            </a:extLst>
          </p:cNvPr>
          <p:cNvSpPr>
            <a:spLocks noGrp="1"/>
          </p:cNvSpPr>
          <p:nvPr/>
        </p:nvSpPr>
        <p:spPr>
          <a:xfrm>
            <a:off x="6373177" y="4720032"/>
            <a:ext cx="0" cy="421196"/>
          </a:xfrm>
          <a:prstGeom prst="line">
            <a:avLst/>
          </a:prstGeom>
          <a:noFill/>
          <a:ln w="23813">
            <a:solidFill>
              <a:srgbClr val="C96B29"/>
            </a:solidFill>
            <a:prstDash val="solid"/>
          </a:ln>
        </p:spPr>
      </p:sp>
      <p:sp>
        <p:nvSpPr>
          <p:cNvPr id="1071" name="High rate: event tick 13">
            <a:extLst>
              <a:ext uri="{FF2B5EF4-FFF2-40B4-BE49-F238E27FC236}">
                <a16:creationId xmlns:a16="http://schemas.microsoft.com/office/drawing/2014/main" id="{CC678829-42B9-4E97-83D1-DB645E1BDE93}"/>
              </a:ext>
            </a:extLst>
          </p:cNvPr>
          <p:cNvSpPr>
            <a:spLocks noGrp="1"/>
          </p:cNvSpPr>
          <p:nvPr/>
        </p:nvSpPr>
        <p:spPr>
          <a:xfrm>
            <a:off x="6373177" y="5400675"/>
            <a:ext cx="0" cy="66675"/>
          </a:xfrm>
          <a:prstGeom prst="line">
            <a:avLst/>
          </a:prstGeom>
          <a:noFill/>
          <a:ln w="12383">
            <a:solidFill>
              <a:srgbClr val="637386"/>
            </a:solidFill>
            <a:prstDash val="solid"/>
          </a:ln>
        </p:spPr>
      </p:sp>
      <p:sp>
        <p:nvSpPr>
          <p:cNvPr id="1072" name="High rate: recovery interval 14">
            <a:extLst>
              <a:ext uri="{FF2B5EF4-FFF2-40B4-BE49-F238E27FC236}">
                <a16:creationId xmlns:a16="http://schemas.microsoft.com/office/drawing/2014/main" id="{EC62C0C4-9D60-49E5-815D-138BBD565521}"/>
              </a:ext>
            </a:extLst>
          </p:cNvPr>
          <p:cNvSpPr>
            <a:spLocks noGrp="1"/>
          </p:cNvSpPr>
          <p:nvPr/>
        </p:nvSpPr>
        <p:spPr>
          <a:xfrm>
            <a:off x="6373177" y="4585321"/>
            <a:ext cx="408623" cy="555907"/>
          </a:xfrm>
          <a:custGeom>
            <a:avLst/>
            <a:gdLst/>
            <a:ahLst/>
            <a:cxnLst/>
            <a:rect l="0" t="0" r="0" b="0"/>
            <a:pathLst>
              <a:path w="408623" h="555907">
                <a:moveTo>
                  <a:pt x="0" y="555907"/>
                </a:moveTo>
                <a:lnTo>
                  <a:pt x="12769" y="531190"/>
                </a:lnTo>
                <a:lnTo>
                  <a:pt x="25539" y="507069"/>
                </a:lnTo>
                <a:lnTo>
                  <a:pt x="38308" y="483528"/>
                </a:lnTo>
                <a:lnTo>
                  <a:pt x="51078" y="460554"/>
                </a:lnTo>
                <a:lnTo>
                  <a:pt x="63847" y="438134"/>
                </a:lnTo>
                <a:lnTo>
                  <a:pt x="76617" y="416253"/>
                </a:lnTo>
                <a:lnTo>
                  <a:pt x="89386" y="394899"/>
                </a:lnTo>
                <a:lnTo>
                  <a:pt x="102156" y="374060"/>
                </a:lnTo>
                <a:lnTo>
                  <a:pt x="114925" y="353722"/>
                </a:lnTo>
                <a:lnTo>
                  <a:pt x="127695" y="333874"/>
                </a:lnTo>
                <a:lnTo>
                  <a:pt x="140464" y="314504"/>
                </a:lnTo>
                <a:lnTo>
                  <a:pt x="153233" y="295600"/>
                </a:lnTo>
                <a:lnTo>
                  <a:pt x="166003" y="277152"/>
                </a:lnTo>
                <a:lnTo>
                  <a:pt x="178772" y="259148"/>
                </a:lnTo>
                <a:lnTo>
                  <a:pt x="191542" y="241577"/>
                </a:lnTo>
                <a:lnTo>
                  <a:pt x="204311" y="224429"/>
                </a:lnTo>
                <a:lnTo>
                  <a:pt x="217081" y="207695"/>
                </a:lnTo>
                <a:lnTo>
                  <a:pt x="229850" y="191363"/>
                </a:lnTo>
                <a:lnTo>
                  <a:pt x="242620" y="175425"/>
                </a:lnTo>
                <a:lnTo>
                  <a:pt x="255389" y="159870"/>
                </a:lnTo>
                <a:lnTo>
                  <a:pt x="268159" y="144690"/>
                </a:lnTo>
                <a:lnTo>
                  <a:pt x="280928" y="129876"/>
                </a:lnTo>
                <a:lnTo>
                  <a:pt x="293697" y="115418"/>
                </a:lnTo>
                <a:lnTo>
                  <a:pt x="306467" y="101308"/>
                </a:lnTo>
                <a:lnTo>
                  <a:pt x="319236" y="87538"/>
                </a:lnTo>
                <a:lnTo>
                  <a:pt x="332006" y="74100"/>
                </a:lnTo>
                <a:lnTo>
                  <a:pt x="344775" y="60986"/>
                </a:lnTo>
                <a:lnTo>
                  <a:pt x="357545" y="48187"/>
                </a:lnTo>
                <a:lnTo>
                  <a:pt x="370314" y="35696"/>
                </a:lnTo>
                <a:lnTo>
                  <a:pt x="383084" y="23506"/>
                </a:lnTo>
                <a:lnTo>
                  <a:pt x="395853" y="11610"/>
                </a:lnTo>
                <a:lnTo>
                  <a:pt x="408623" y="0"/>
                </a:lnTo>
              </a:path>
            </a:pathLst>
          </a:custGeom>
          <a:noFill/>
          <a:ln w="29528">
            <a:solidFill>
              <a:srgbClr val="C96B29"/>
            </a:solidFill>
            <a:prstDash val="solid"/>
          </a:ln>
        </p:spPr>
      </p:sp>
      <p:sp>
        <p:nvSpPr>
          <p:cNvPr id="1073" name="High rate: deposition 14">
            <a:extLst>
              <a:ext uri="{FF2B5EF4-FFF2-40B4-BE49-F238E27FC236}">
                <a16:creationId xmlns:a16="http://schemas.microsoft.com/office/drawing/2014/main" id="{108EC250-9A4C-48A0-B210-94B4638F4BD2}"/>
              </a:ext>
            </a:extLst>
          </p:cNvPr>
          <p:cNvSpPr>
            <a:spLocks noGrp="1"/>
          </p:cNvSpPr>
          <p:nvPr/>
        </p:nvSpPr>
        <p:spPr>
          <a:xfrm>
            <a:off x="6781800" y="4585321"/>
            <a:ext cx="0" cy="565785"/>
          </a:xfrm>
          <a:prstGeom prst="line">
            <a:avLst/>
          </a:prstGeom>
          <a:noFill/>
          <a:ln w="23813">
            <a:solidFill>
              <a:srgbClr val="C96B29"/>
            </a:solidFill>
            <a:prstDash val="solid"/>
          </a:ln>
        </p:spPr>
      </p:sp>
      <p:sp>
        <p:nvSpPr>
          <p:cNvPr id="1074" name="High rate: event tick 14">
            <a:extLst>
              <a:ext uri="{FF2B5EF4-FFF2-40B4-BE49-F238E27FC236}">
                <a16:creationId xmlns:a16="http://schemas.microsoft.com/office/drawing/2014/main" id="{565B58DA-5E5B-4107-8C15-56A959919434}"/>
              </a:ext>
            </a:extLst>
          </p:cNvPr>
          <p:cNvSpPr>
            <a:spLocks noGrp="1"/>
          </p:cNvSpPr>
          <p:nvPr/>
        </p:nvSpPr>
        <p:spPr>
          <a:xfrm>
            <a:off x="6781800" y="5400675"/>
            <a:ext cx="0" cy="66675"/>
          </a:xfrm>
          <a:prstGeom prst="line">
            <a:avLst/>
          </a:prstGeom>
          <a:noFill/>
          <a:ln w="12383">
            <a:solidFill>
              <a:srgbClr val="637386"/>
            </a:solidFill>
            <a:prstDash val="solid"/>
          </a:ln>
        </p:spPr>
      </p:sp>
      <p:sp>
        <p:nvSpPr>
          <p:cNvPr id="1075" name="High rate: recovery interval 15">
            <a:extLst>
              <a:ext uri="{FF2B5EF4-FFF2-40B4-BE49-F238E27FC236}">
                <a16:creationId xmlns:a16="http://schemas.microsoft.com/office/drawing/2014/main" id="{CB2B5905-715E-4673-8115-40E1AE12162D}"/>
              </a:ext>
            </a:extLst>
          </p:cNvPr>
          <p:cNvSpPr>
            <a:spLocks noGrp="1"/>
          </p:cNvSpPr>
          <p:nvPr/>
        </p:nvSpPr>
        <p:spPr>
          <a:xfrm>
            <a:off x="6781800" y="4536130"/>
            <a:ext cx="471488" cy="614975"/>
          </a:xfrm>
          <a:custGeom>
            <a:avLst/>
            <a:gdLst/>
            <a:ahLst/>
            <a:cxnLst/>
            <a:rect l="0" t="0" r="0" b="0"/>
            <a:pathLst>
              <a:path w="471488" h="614975">
                <a:moveTo>
                  <a:pt x="0" y="614975"/>
                </a:moveTo>
                <a:lnTo>
                  <a:pt x="12743" y="590072"/>
                </a:lnTo>
                <a:lnTo>
                  <a:pt x="25486" y="565767"/>
                </a:lnTo>
                <a:lnTo>
                  <a:pt x="38229" y="542046"/>
                </a:lnTo>
                <a:lnTo>
                  <a:pt x="50972" y="518895"/>
                </a:lnTo>
                <a:lnTo>
                  <a:pt x="63715" y="496301"/>
                </a:lnTo>
                <a:lnTo>
                  <a:pt x="76457" y="474249"/>
                </a:lnTo>
                <a:lnTo>
                  <a:pt x="89200" y="452728"/>
                </a:lnTo>
                <a:lnTo>
                  <a:pt x="101943" y="431724"/>
                </a:lnTo>
                <a:lnTo>
                  <a:pt x="114686" y="411224"/>
                </a:lnTo>
                <a:lnTo>
                  <a:pt x="127429" y="391217"/>
                </a:lnTo>
                <a:lnTo>
                  <a:pt x="140172" y="371691"/>
                </a:lnTo>
                <a:lnTo>
                  <a:pt x="152915" y="352634"/>
                </a:lnTo>
                <a:lnTo>
                  <a:pt x="165658" y="334035"/>
                </a:lnTo>
                <a:lnTo>
                  <a:pt x="178401" y="315883"/>
                </a:lnTo>
                <a:lnTo>
                  <a:pt x="191144" y="298167"/>
                </a:lnTo>
                <a:lnTo>
                  <a:pt x="203886" y="280877"/>
                </a:lnTo>
                <a:lnTo>
                  <a:pt x="216629" y="264002"/>
                </a:lnTo>
                <a:lnTo>
                  <a:pt x="229372" y="247533"/>
                </a:lnTo>
                <a:lnTo>
                  <a:pt x="242115" y="231459"/>
                </a:lnTo>
                <a:lnTo>
                  <a:pt x="254858" y="215772"/>
                </a:lnTo>
                <a:lnTo>
                  <a:pt x="267601" y="200462"/>
                </a:lnTo>
                <a:lnTo>
                  <a:pt x="280344" y="185520"/>
                </a:lnTo>
                <a:lnTo>
                  <a:pt x="293087" y="170937"/>
                </a:lnTo>
                <a:lnTo>
                  <a:pt x="305830" y="156704"/>
                </a:lnTo>
                <a:lnTo>
                  <a:pt x="318573" y="142813"/>
                </a:lnTo>
                <a:lnTo>
                  <a:pt x="331316" y="129257"/>
                </a:lnTo>
                <a:lnTo>
                  <a:pt x="344058" y="116025"/>
                </a:lnTo>
                <a:lnTo>
                  <a:pt x="356801" y="103112"/>
                </a:lnTo>
                <a:lnTo>
                  <a:pt x="369544" y="90510"/>
                </a:lnTo>
                <a:lnTo>
                  <a:pt x="382287" y="78210"/>
                </a:lnTo>
                <a:lnTo>
                  <a:pt x="395030" y="66205"/>
                </a:lnTo>
                <a:lnTo>
                  <a:pt x="407773" y="54489"/>
                </a:lnTo>
                <a:lnTo>
                  <a:pt x="420516" y="43055"/>
                </a:lnTo>
                <a:lnTo>
                  <a:pt x="433259" y="31895"/>
                </a:lnTo>
                <a:lnTo>
                  <a:pt x="446002" y="21004"/>
                </a:lnTo>
                <a:lnTo>
                  <a:pt x="458745" y="10374"/>
                </a:lnTo>
                <a:lnTo>
                  <a:pt x="471488" y="0"/>
                </a:lnTo>
              </a:path>
            </a:pathLst>
          </a:custGeom>
          <a:noFill/>
          <a:ln w="29528">
            <a:solidFill>
              <a:srgbClr val="C96B29"/>
            </a:solidFill>
            <a:prstDash val="solid"/>
          </a:ln>
        </p:spPr>
      </p:sp>
      <p:sp>
        <p:nvSpPr>
          <p:cNvPr id="1076" name="High rate: deposition 15">
            <a:extLst>
              <a:ext uri="{FF2B5EF4-FFF2-40B4-BE49-F238E27FC236}">
                <a16:creationId xmlns:a16="http://schemas.microsoft.com/office/drawing/2014/main" id="{928FCEE6-75C5-417C-97F3-BF5087AF7FD9}"/>
              </a:ext>
            </a:extLst>
          </p:cNvPr>
          <p:cNvSpPr>
            <a:spLocks noGrp="1"/>
          </p:cNvSpPr>
          <p:nvPr/>
        </p:nvSpPr>
        <p:spPr>
          <a:xfrm>
            <a:off x="7253288" y="4536130"/>
            <a:ext cx="0" cy="484060"/>
          </a:xfrm>
          <a:prstGeom prst="line">
            <a:avLst/>
          </a:prstGeom>
          <a:noFill/>
          <a:ln w="23813">
            <a:solidFill>
              <a:srgbClr val="C96B29"/>
            </a:solidFill>
            <a:prstDash val="solid"/>
          </a:ln>
        </p:spPr>
      </p:sp>
      <p:sp>
        <p:nvSpPr>
          <p:cNvPr id="1077" name="High rate: event tick 15">
            <a:extLst>
              <a:ext uri="{FF2B5EF4-FFF2-40B4-BE49-F238E27FC236}">
                <a16:creationId xmlns:a16="http://schemas.microsoft.com/office/drawing/2014/main" id="{AA7F0277-B52D-465E-A89E-20769F3D0675}"/>
              </a:ext>
            </a:extLst>
          </p:cNvPr>
          <p:cNvSpPr>
            <a:spLocks noGrp="1"/>
          </p:cNvSpPr>
          <p:nvPr/>
        </p:nvSpPr>
        <p:spPr>
          <a:xfrm>
            <a:off x="7253288" y="5400675"/>
            <a:ext cx="0" cy="66675"/>
          </a:xfrm>
          <a:prstGeom prst="line">
            <a:avLst/>
          </a:prstGeom>
          <a:noFill/>
          <a:ln w="12383">
            <a:solidFill>
              <a:srgbClr val="637386"/>
            </a:solidFill>
            <a:prstDash val="solid"/>
          </a:ln>
        </p:spPr>
      </p:sp>
      <p:sp>
        <p:nvSpPr>
          <p:cNvPr id="1078" name="High rate: recovery interval 16">
            <a:extLst>
              <a:ext uri="{FF2B5EF4-FFF2-40B4-BE49-F238E27FC236}">
                <a16:creationId xmlns:a16="http://schemas.microsoft.com/office/drawing/2014/main" id="{9FE48536-208A-434B-B8A4-5861DEB81179}"/>
              </a:ext>
            </a:extLst>
          </p:cNvPr>
          <p:cNvSpPr>
            <a:spLocks noGrp="1"/>
          </p:cNvSpPr>
          <p:nvPr/>
        </p:nvSpPr>
        <p:spPr>
          <a:xfrm>
            <a:off x="7253288" y="4564404"/>
            <a:ext cx="366713" cy="455787"/>
          </a:xfrm>
          <a:custGeom>
            <a:avLst/>
            <a:gdLst/>
            <a:ahLst/>
            <a:cxnLst/>
            <a:rect l="0" t="0" r="0" b="0"/>
            <a:pathLst>
              <a:path w="366713" h="455787">
                <a:moveTo>
                  <a:pt x="0" y="455787"/>
                </a:moveTo>
                <a:lnTo>
                  <a:pt x="13097" y="433433"/>
                </a:lnTo>
                <a:lnTo>
                  <a:pt x="26194" y="411631"/>
                </a:lnTo>
                <a:lnTo>
                  <a:pt x="39291" y="390367"/>
                </a:lnTo>
                <a:lnTo>
                  <a:pt x="52388" y="369628"/>
                </a:lnTo>
                <a:lnTo>
                  <a:pt x="65484" y="349401"/>
                </a:lnTo>
                <a:lnTo>
                  <a:pt x="78581" y="329673"/>
                </a:lnTo>
                <a:lnTo>
                  <a:pt x="91678" y="310433"/>
                </a:lnTo>
                <a:lnTo>
                  <a:pt x="104775" y="291668"/>
                </a:lnTo>
                <a:lnTo>
                  <a:pt x="117872" y="273366"/>
                </a:lnTo>
                <a:lnTo>
                  <a:pt x="130969" y="255515"/>
                </a:lnTo>
                <a:lnTo>
                  <a:pt x="144066" y="238106"/>
                </a:lnTo>
                <a:lnTo>
                  <a:pt x="157163" y="221126"/>
                </a:lnTo>
                <a:lnTo>
                  <a:pt x="170259" y="204566"/>
                </a:lnTo>
                <a:lnTo>
                  <a:pt x="183356" y="188414"/>
                </a:lnTo>
                <a:lnTo>
                  <a:pt x="196453" y="172662"/>
                </a:lnTo>
                <a:lnTo>
                  <a:pt x="209550" y="157298"/>
                </a:lnTo>
                <a:lnTo>
                  <a:pt x="222647" y="142313"/>
                </a:lnTo>
                <a:lnTo>
                  <a:pt x="235744" y="127699"/>
                </a:lnTo>
                <a:lnTo>
                  <a:pt x="248841" y="113445"/>
                </a:lnTo>
                <a:lnTo>
                  <a:pt x="261938" y="99544"/>
                </a:lnTo>
                <a:lnTo>
                  <a:pt x="275034" y="85985"/>
                </a:lnTo>
                <a:lnTo>
                  <a:pt x="288131" y="72761"/>
                </a:lnTo>
                <a:lnTo>
                  <a:pt x="301228" y="59864"/>
                </a:lnTo>
                <a:lnTo>
                  <a:pt x="314325" y="47285"/>
                </a:lnTo>
                <a:lnTo>
                  <a:pt x="327422" y="35017"/>
                </a:lnTo>
                <a:lnTo>
                  <a:pt x="340519" y="23052"/>
                </a:lnTo>
                <a:lnTo>
                  <a:pt x="353616" y="11382"/>
                </a:lnTo>
                <a:lnTo>
                  <a:pt x="366713" y="0"/>
                </a:lnTo>
              </a:path>
            </a:pathLst>
          </a:custGeom>
          <a:noFill/>
          <a:ln w="29528">
            <a:solidFill>
              <a:srgbClr val="C96B29"/>
            </a:solidFill>
            <a:prstDash val="solid"/>
          </a:ln>
        </p:spPr>
      </p:sp>
      <p:sp>
        <p:nvSpPr>
          <p:cNvPr id="1079" name="High rate: voltage before event 1">
            <a:extLst>
              <a:ext uri="{FF2B5EF4-FFF2-40B4-BE49-F238E27FC236}">
                <a16:creationId xmlns:a16="http://schemas.microsoft.com/office/drawing/2014/main" id="{C3F44EC8-2D16-4272-B673-D99931ACAA59}"/>
              </a:ext>
            </a:extLst>
          </p:cNvPr>
          <p:cNvSpPr>
            <a:spLocks noGrp="1"/>
          </p:cNvSpPr>
          <p:nvPr/>
        </p:nvSpPr>
        <p:spPr>
          <a:xfrm>
            <a:off x="1580674" y="4073843"/>
            <a:ext cx="81915" cy="81915"/>
          </a:xfrm>
          <a:prstGeom prst="ellipse">
            <a:avLst/>
          </a:prstGeom>
          <a:solidFill>
            <a:srgbClr val="FFFFFF"/>
          </a:solidFill>
          <a:ln w="22860">
            <a:solidFill>
              <a:srgbClr val="C96B29"/>
            </a:solidFill>
            <a:prstDash val="solid"/>
          </a:ln>
        </p:spPr>
      </p:sp>
      <p:sp>
        <p:nvSpPr>
          <p:cNvPr id="1080" name="High rate: voltage before event 2">
            <a:extLst>
              <a:ext uri="{FF2B5EF4-FFF2-40B4-BE49-F238E27FC236}">
                <a16:creationId xmlns:a16="http://schemas.microsoft.com/office/drawing/2014/main" id="{41F464A5-E410-4F16-9201-DF4263EC06EF}"/>
              </a:ext>
            </a:extLst>
          </p:cNvPr>
          <p:cNvSpPr>
            <a:spLocks noGrp="1"/>
          </p:cNvSpPr>
          <p:nvPr/>
        </p:nvSpPr>
        <p:spPr>
          <a:xfrm>
            <a:off x="2052161" y="4265535"/>
            <a:ext cx="81915" cy="81915"/>
          </a:xfrm>
          <a:prstGeom prst="ellipse">
            <a:avLst/>
          </a:prstGeom>
          <a:solidFill>
            <a:srgbClr val="FFFFFF"/>
          </a:solidFill>
          <a:ln w="22860">
            <a:solidFill>
              <a:srgbClr val="C96B29"/>
            </a:solidFill>
            <a:prstDash val="solid"/>
          </a:ln>
        </p:spPr>
      </p:sp>
      <p:sp>
        <p:nvSpPr>
          <p:cNvPr id="1081" name="High rate: voltage before event 3">
            <a:extLst>
              <a:ext uri="{FF2B5EF4-FFF2-40B4-BE49-F238E27FC236}">
                <a16:creationId xmlns:a16="http://schemas.microsoft.com/office/drawing/2014/main" id="{DB199453-2606-44D1-B556-C5856F202FCE}"/>
              </a:ext>
            </a:extLst>
          </p:cNvPr>
          <p:cNvSpPr>
            <a:spLocks noGrp="1"/>
          </p:cNvSpPr>
          <p:nvPr/>
        </p:nvSpPr>
        <p:spPr>
          <a:xfrm>
            <a:off x="2340293" y="4510869"/>
            <a:ext cx="81915" cy="81915"/>
          </a:xfrm>
          <a:prstGeom prst="ellipse">
            <a:avLst/>
          </a:prstGeom>
          <a:solidFill>
            <a:srgbClr val="FFFFFF"/>
          </a:solidFill>
          <a:ln w="22860">
            <a:solidFill>
              <a:srgbClr val="C96B29"/>
            </a:solidFill>
            <a:prstDash val="solid"/>
          </a:ln>
        </p:spPr>
      </p:sp>
      <p:sp>
        <p:nvSpPr>
          <p:cNvPr id="1082" name="High rate: voltage before event 4">
            <a:extLst>
              <a:ext uri="{FF2B5EF4-FFF2-40B4-BE49-F238E27FC236}">
                <a16:creationId xmlns:a16="http://schemas.microsoft.com/office/drawing/2014/main" id="{A055A010-1B3E-41F2-8321-1AF6C3453CE6}"/>
              </a:ext>
            </a:extLst>
          </p:cNvPr>
          <p:cNvSpPr>
            <a:spLocks noGrp="1"/>
          </p:cNvSpPr>
          <p:nvPr/>
        </p:nvSpPr>
        <p:spPr>
          <a:xfrm>
            <a:off x="2942749" y="4341606"/>
            <a:ext cx="81915" cy="81915"/>
          </a:xfrm>
          <a:prstGeom prst="ellipse">
            <a:avLst/>
          </a:prstGeom>
          <a:solidFill>
            <a:srgbClr val="FFFFFF"/>
          </a:solidFill>
          <a:ln w="22860">
            <a:solidFill>
              <a:srgbClr val="C96B29"/>
            </a:solidFill>
            <a:prstDash val="solid"/>
          </a:ln>
        </p:spPr>
      </p:sp>
      <p:sp>
        <p:nvSpPr>
          <p:cNvPr id="1083" name="High rate: voltage before event 5">
            <a:extLst>
              <a:ext uri="{FF2B5EF4-FFF2-40B4-BE49-F238E27FC236}">
                <a16:creationId xmlns:a16="http://schemas.microsoft.com/office/drawing/2014/main" id="{F1CFDA3F-5D3C-41F4-AD1F-AD1E473FDDE3}"/>
              </a:ext>
            </a:extLst>
          </p:cNvPr>
          <p:cNvSpPr>
            <a:spLocks noGrp="1"/>
          </p:cNvSpPr>
          <p:nvPr/>
        </p:nvSpPr>
        <p:spPr>
          <a:xfrm>
            <a:off x="3178493" y="4585294"/>
            <a:ext cx="81915" cy="81915"/>
          </a:xfrm>
          <a:prstGeom prst="ellipse">
            <a:avLst/>
          </a:prstGeom>
          <a:solidFill>
            <a:srgbClr val="FFFFFF"/>
          </a:solidFill>
          <a:ln w="22860">
            <a:solidFill>
              <a:srgbClr val="C96B29"/>
            </a:solidFill>
            <a:prstDash val="solid"/>
          </a:ln>
        </p:spPr>
      </p:sp>
      <p:sp>
        <p:nvSpPr>
          <p:cNvPr id="1084" name="High rate: voltage before event 6">
            <a:extLst>
              <a:ext uri="{FF2B5EF4-FFF2-40B4-BE49-F238E27FC236}">
                <a16:creationId xmlns:a16="http://schemas.microsoft.com/office/drawing/2014/main" id="{C6DC1E50-73FF-4FA5-815B-49CEC521B90B}"/>
              </a:ext>
            </a:extLst>
          </p:cNvPr>
          <p:cNvSpPr>
            <a:spLocks noGrp="1"/>
          </p:cNvSpPr>
          <p:nvPr/>
        </p:nvSpPr>
        <p:spPr>
          <a:xfrm>
            <a:off x="3545205" y="4571321"/>
            <a:ext cx="81915" cy="81915"/>
          </a:xfrm>
          <a:prstGeom prst="ellipse">
            <a:avLst/>
          </a:prstGeom>
          <a:solidFill>
            <a:srgbClr val="FFFFFF"/>
          </a:solidFill>
          <a:ln w="22860">
            <a:solidFill>
              <a:srgbClr val="C96B29"/>
            </a:solidFill>
            <a:prstDash val="solid"/>
          </a:ln>
        </p:spPr>
      </p:sp>
      <p:sp>
        <p:nvSpPr>
          <p:cNvPr id="1085" name="High rate: voltage before event 7">
            <a:extLst>
              <a:ext uri="{FF2B5EF4-FFF2-40B4-BE49-F238E27FC236}">
                <a16:creationId xmlns:a16="http://schemas.microsoft.com/office/drawing/2014/main" id="{B5E62084-748F-4656-8F92-8C4BF81942E0}"/>
              </a:ext>
            </a:extLst>
          </p:cNvPr>
          <p:cNvSpPr>
            <a:spLocks noGrp="1"/>
          </p:cNvSpPr>
          <p:nvPr/>
        </p:nvSpPr>
        <p:spPr>
          <a:xfrm>
            <a:off x="4147661" y="4420464"/>
            <a:ext cx="81915" cy="81915"/>
          </a:xfrm>
          <a:prstGeom prst="ellipse">
            <a:avLst/>
          </a:prstGeom>
          <a:solidFill>
            <a:srgbClr val="FFFFFF"/>
          </a:solidFill>
          <a:ln w="22860">
            <a:solidFill>
              <a:srgbClr val="C96B29"/>
            </a:solidFill>
            <a:prstDash val="solid"/>
          </a:ln>
        </p:spPr>
      </p:sp>
      <p:sp>
        <p:nvSpPr>
          <p:cNvPr id="1086" name="High rate: voltage before event 8">
            <a:extLst>
              <a:ext uri="{FF2B5EF4-FFF2-40B4-BE49-F238E27FC236}">
                <a16:creationId xmlns:a16="http://schemas.microsoft.com/office/drawing/2014/main" id="{CA02EFA8-25FB-4DD0-8851-AE106A2D5AEB}"/>
              </a:ext>
            </a:extLst>
          </p:cNvPr>
          <p:cNvSpPr>
            <a:spLocks noGrp="1"/>
          </p:cNvSpPr>
          <p:nvPr/>
        </p:nvSpPr>
        <p:spPr>
          <a:xfrm>
            <a:off x="4383405" y="4583466"/>
            <a:ext cx="81915" cy="81915"/>
          </a:xfrm>
          <a:prstGeom prst="ellipse">
            <a:avLst/>
          </a:prstGeom>
          <a:solidFill>
            <a:srgbClr val="FFFFFF"/>
          </a:solidFill>
          <a:ln w="22860">
            <a:solidFill>
              <a:srgbClr val="C96B29"/>
            </a:solidFill>
            <a:prstDash val="solid"/>
          </a:ln>
        </p:spPr>
      </p:sp>
      <p:sp>
        <p:nvSpPr>
          <p:cNvPr id="1087" name="High rate: voltage before event 9">
            <a:extLst>
              <a:ext uri="{FF2B5EF4-FFF2-40B4-BE49-F238E27FC236}">
                <a16:creationId xmlns:a16="http://schemas.microsoft.com/office/drawing/2014/main" id="{3B102530-DC11-4A66-B54D-FB5C284D19BD}"/>
              </a:ext>
            </a:extLst>
          </p:cNvPr>
          <p:cNvSpPr>
            <a:spLocks noGrp="1"/>
          </p:cNvSpPr>
          <p:nvPr/>
        </p:nvSpPr>
        <p:spPr>
          <a:xfrm>
            <a:off x="4933474" y="4445769"/>
            <a:ext cx="81915" cy="81915"/>
          </a:xfrm>
          <a:prstGeom prst="ellipse">
            <a:avLst/>
          </a:prstGeom>
          <a:solidFill>
            <a:srgbClr val="FFFFFF"/>
          </a:solidFill>
          <a:ln w="22860">
            <a:solidFill>
              <a:srgbClr val="C96B29"/>
            </a:solidFill>
            <a:prstDash val="solid"/>
          </a:ln>
        </p:spPr>
      </p:sp>
      <p:sp>
        <p:nvSpPr>
          <p:cNvPr id="1088" name="High rate: voltage before event 10">
            <a:extLst>
              <a:ext uri="{FF2B5EF4-FFF2-40B4-BE49-F238E27FC236}">
                <a16:creationId xmlns:a16="http://schemas.microsoft.com/office/drawing/2014/main" id="{93B74F92-AAD3-4E60-868E-63C3F9398C76}"/>
              </a:ext>
            </a:extLst>
          </p:cNvPr>
          <p:cNvSpPr>
            <a:spLocks noGrp="1"/>
          </p:cNvSpPr>
          <p:nvPr/>
        </p:nvSpPr>
        <p:spPr>
          <a:xfrm>
            <a:off x="5169218" y="4591585"/>
            <a:ext cx="81915" cy="81915"/>
          </a:xfrm>
          <a:prstGeom prst="ellipse">
            <a:avLst/>
          </a:prstGeom>
          <a:solidFill>
            <a:srgbClr val="FFFFFF"/>
          </a:solidFill>
          <a:ln w="22860">
            <a:solidFill>
              <a:srgbClr val="C96B29"/>
            </a:solidFill>
            <a:prstDash val="solid"/>
          </a:ln>
        </p:spPr>
      </p:sp>
      <p:sp>
        <p:nvSpPr>
          <p:cNvPr id="1089" name="High rate: voltage before event 11">
            <a:extLst>
              <a:ext uri="{FF2B5EF4-FFF2-40B4-BE49-F238E27FC236}">
                <a16:creationId xmlns:a16="http://schemas.microsoft.com/office/drawing/2014/main" id="{4C8C361C-2DE1-4B87-BCE0-FCECD8225E1D}"/>
              </a:ext>
            </a:extLst>
          </p:cNvPr>
          <p:cNvSpPr>
            <a:spLocks noGrp="1"/>
          </p:cNvSpPr>
          <p:nvPr/>
        </p:nvSpPr>
        <p:spPr>
          <a:xfrm>
            <a:off x="5719286" y="4457409"/>
            <a:ext cx="81915" cy="81915"/>
          </a:xfrm>
          <a:prstGeom prst="ellipse">
            <a:avLst/>
          </a:prstGeom>
          <a:solidFill>
            <a:srgbClr val="FFFFFF"/>
          </a:solidFill>
          <a:ln w="22860">
            <a:solidFill>
              <a:srgbClr val="C96B29"/>
            </a:solidFill>
            <a:prstDash val="solid"/>
          </a:ln>
        </p:spPr>
      </p:sp>
      <p:sp>
        <p:nvSpPr>
          <p:cNvPr id="1090" name="High rate: voltage before event 12">
            <a:extLst>
              <a:ext uri="{FF2B5EF4-FFF2-40B4-BE49-F238E27FC236}">
                <a16:creationId xmlns:a16="http://schemas.microsoft.com/office/drawing/2014/main" id="{DBBC16E4-674D-4EB5-B621-A21EA11E925B}"/>
              </a:ext>
            </a:extLst>
          </p:cNvPr>
          <p:cNvSpPr>
            <a:spLocks noGrp="1"/>
          </p:cNvSpPr>
          <p:nvPr/>
        </p:nvSpPr>
        <p:spPr>
          <a:xfrm>
            <a:off x="6085999" y="4501572"/>
            <a:ext cx="81915" cy="81915"/>
          </a:xfrm>
          <a:prstGeom prst="ellipse">
            <a:avLst/>
          </a:prstGeom>
          <a:solidFill>
            <a:srgbClr val="FFFFFF"/>
          </a:solidFill>
          <a:ln w="22860">
            <a:solidFill>
              <a:srgbClr val="C96B29"/>
            </a:solidFill>
            <a:prstDash val="solid"/>
          </a:ln>
        </p:spPr>
      </p:sp>
      <p:sp>
        <p:nvSpPr>
          <p:cNvPr id="1091" name="High rate: voltage before event 13">
            <a:extLst>
              <a:ext uri="{FF2B5EF4-FFF2-40B4-BE49-F238E27FC236}">
                <a16:creationId xmlns:a16="http://schemas.microsoft.com/office/drawing/2014/main" id="{0FE7164B-572B-44B5-953C-8D475AF46B46}"/>
              </a:ext>
            </a:extLst>
          </p:cNvPr>
          <p:cNvSpPr>
            <a:spLocks noGrp="1"/>
          </p:cNvSpPr>
          <p:nvPr/>
        </p:nvSpPr>
        <p:spPr>
          <a:xfrm>
            <a:off x="6332220" y="4679075"/>
            <a:ext cx="81915" cy="81915"/>
          </a:xfrm>
          <a:prstGeom prst="ellipse">
            <a:avLst/>
          </a:prstGeom>
          <a:solidFill>
            <a:srgbClr val="FFFFFF"/>
          </a:solidFill>
          <a:ln w="22860">
            <a:solidFill>
              <a:srgbClr val="C96B29"/>
            </a:solidFill>
            <a:prstDash val="solid"/>
          </a:ln>
        </p:spPr>
      </p:sp>
      <p:sp>
        <p:nvSpPr>
          <p:cNvPr id="1092" name="High rate: voltage before event 14">
            <a:extLst>
              <a:ext uri="{FF2B5EF4-FFF2-40B4-BE49-F238E27FC236}">
                <a16:creationId xmlns:a16="http://schemas.microsoft.com/office/drawing/2014/main" id="{85BB5583-359A-4493-8DA3-977EB8D29E95}"/>
              </a:ext>
            </a:extLst>
          </p:cNvPr>
          <p:cNvSpPr>
            <a:spLocks noGrp="1"/>
          </p:cNvSpPr>
          <p:nvPr/>
        </p:nvSpPr>
        <p:spPr>
          <a:xfrm>
            <a:off x="6740843" y="4544363"/>
            <a:ext cx="81915" cy="81915"/>
          </a:xfrm>
          <a:prstGeom prst="ellipse">
            <a:avLst/>
          </a:prstGeom>
          <a:solidFill>
            <a:srgbClr val="FFFFFF"/>
          </a:solidFill>
          <a:ln w="22860">
            <a:solidFill>
              <a:srgbClr val="C96B29"/>
            </a:solidFill>
            <a:prstDash val="solid"/>
          </a:ln>
        </p:spPr>
      </p:sp>
      <p:sp>
        <p:nvSpPr>
          <p:cNvPr id="1093" name="High rate: voltage before event 15">
            <a:extLst>
              <a:ext uri="{FF2B5EF4-FFF2-40B4-BE49-F238E27FC236}">
                <a16:creationId xmlns:a16="http://schemas.microsoft.com/office/drawing/2014/main" id="{50886C93-91A9-4A33-B3A1-502C979CF5F5}"/>
              </a:ext>
            </a:extLst>
          </p:cNvPr>
          <p:cNvSpPr>
            <a:spLocks noGrp="1"/>
          </p:cNvSpPr>
          <p:nvPr/>
        </p:nvSpPr>
        <p:spPr>
          <a:xfrm>
            <a:off x="7212330" y="4495173"/>
            <a:ext cx="81915" cy="81915"/>
          </a:xfrm>
          <a:prstGeom prst="ellipse">
            <a:avLst/>
          </a:prstGeom>
          <a:solidFill>
            <a:srgbClr val="FFFFFF"/>
          </a:solidFill>
          <a:ln w="22860">
            <a:solidFill>
              <a:srgbClr val="C96B29"/>
            </a:solidFill>
            <a:prstDash val="solid"/>
          </a:ln>
        </p:spPr>
      </p:sp>
      <p:sp>
        <p:nvSpPr>
          <p:cNvPr id="1094" name="Residual drop bracket">
            <a:extLst>
              <a:ext uri="{FF2B5EF4-FFF2-40B4-BE49-F238E27FC236}">
                <a16:creationId xmlns:a16="http://schemas.microsoft.com/office/drawing/2014/main" id="{A52855E7-EAFE-4D0A-8B74-6FECC53D5FFF}"/>
              </a:ext>
            </a:extLst>
          </p:cNvPr>
          <p:cNvSpPr>
            <a:spLocks noGrp="1"/>
          </p:cNvSpPr>
          <p:nvPr/>
        </p:nvSpPr>
        <p:spPr>
          <a:xfrm>
            <a:off x="6468427" y="4114800"/>
            <a:ext cx="0" cy="605232"/>
          </a:xfrm>
          <a:prstGeom prst="line">
            <a:avLst/>
          </a:prstGeom>
          <a:noFill/>
          <a:ln w="17145">
            <a:solidFill>
              <a:srgbClr val="C96B29"/>
            </a:solidFill>
            <a:prstDash val="solid"/>
          </a:ln>
        </p:spPr>
      </p:sp>
      <p:sp>
        <p:nvSpPr>
          <p:cNvPr id="1095" name="Residual drop bracket top">
            <a:extLst>
              <a:ext uri="{FF2B5EF4-FFF2-40B4-BE49-F238E27FC236}">
                <a16:creationId xmlns:a16="http://schemas.microsoft.com/office/drawing/2014/main" id="{BF06BD0B-C82B-4E54-86B8-429C825A4964}"/>
              </a:ext>
            </a:extLst>
          </p:cNvPr>
          <p:cNvSpPr>
            <a:spLocks noGrp="1"/>
          </p:cNvSpPr>
          <p:nvPr/>
        </p:nvSpPr>
        <p:spPr>
          <a:xfrm>
            <a:off x="6430327" y="4114800"/>
            <a:ext cx="76200" cy="0"/>
          </a:xfrm>
          <a:prstGeom prst="line">
            <a:avLst/>
          </a:prstGeom>
          <a:noFill/>
          <a:ln w="17145">
            <a:solidFill>
              <a:srgbClr val="C96B29"/>
            </a:solidFill>
            <a:prstDash val="solid"/>
          </a:ln>
        </p:spPr>
      </p:sp>
      <p:sp>
        <p:nvSpPr>
          <p:cNvPr id="1096" name="Residual drop bracket bottom">
            <a:extLst>
              <a:ext uri="{FF2B5EF4-FFF2-40B4-BE49-F238E27FC236}">
                <a16:creationId xmlns:a16="http://schemas.microsoft.com/office/drawing/2014/main" id="{79969EAA-436F-47E8-94EA-322B076D40F5}"/>
              </a:ext>
            </a:extLst>
          </p:cNvPr>
          <p:cNvSpPr>
            <a:spLocks noGrp="1"/>
          </p:cNvSpPr>
          <p:nvPr/>
        </p:nvSpPr>
        <p:spPr>
          <a:xfrm>
            <a:off x="6401752" y="4720032"/>
            <a:ext cx="104775" cy="0"/>
          </a:xfrm>
          <a:prstGeom prst="line">
            <a:avLst/>
          </a:prstGeom>
          <a:noFill/>
          <a:ln w="17145">
            <a:solidFill>
              <a:srgbClr val="C96B29"/>
            </a:solidFill>
            <a:prstDash val="solid"/>
          </a:ln>
        </p:spPr>
      </p:sp>
      <p:sp>
        <p:nvSpPr>
          <p:cNvPr id="1097" name="Residual drop annotation">
            <a:extLst>
              <a:ext uri="{FF2B5EF4-FFF2-40B4-BE49-F238E27FC236}">
                <a16:creationId xmlns:a16="http://schemas.microsoft.com/office/drawing/2014/main" id="{C41E695F-0BFF-4DB0-BB67-840E150BA22C}"/>
              </a:ext>
            </a:extLst>
          </p:cNvPr>
          <p:cNvSpPr>
            <a:spLocks noGrp="1"/>
          </p:cNvSpPr>
          <p:nvPr/>
        </p:nvSpPr>
        <p:spPr>
          <a:xfrm>
            <a:off x="4695825" y="3790950"/>
            <a:ext cx="1685925" cy="276225"/>
          </a:xfrm>
          <a:prstGeom prst="rect">
            <a:avLst/>
          </a:prstGeom>
          <a:noFill/>
          <a:ln w="0">
            <a:noFill/>
            <a:prstDash val="solid"/>
          </a:ln>
        </p:spPr>
        <p:txBody>
          <a:bodyPr wrap="none" lIns="0" tIns="0" rIns="0" bIns="0" anchor="ctr">
            <a:noAutofit/>
          </a:bodyPr>
          <a:lstStyle/>
          <a:p>
            <a:pPr algn="l">
              <a:defRPr sz="1725" b="1" i="0">
                <a:solidFill>
                  <a:srgbClr val="C96B29"/>
                </a:solidFill>
                <a:latin typeface="Nimbus Sans"/>
                <a:ea typeface="Nimbus Sans"/>
                <a:cs typeface="Nimbus Sans"/>
              </a:defRPr>
            </a:pPr>
            <a:r>
              <a:rPr sz="1725" b="1" i="0">
                <a:solidFill>
                  <a:srgbClr val="C96B29"/>
                </a:solidFill>
                <a:ea typeface="Nimbus Sans"/>
                <a:cs typeface="Nimbus Sans"/>
              </a:rPr>
              <a:t>Residual drop</a:t>
            </a:r>
          </a:p>
        </p:txBody>
      </p:sp>
      <p:sp>
        <p:nvSpPr>
          <p:cNvPr id="1098" name="Residual drop leader">
            <a:extLst>
              <a:ext uri="{FF2B5EF4-FFF2-40B4-BE49-F238E27FC236}">
                <a16:creationId xmlns:a16="http://schemas.microsoft.com/office/drawing/2014/main" id="{39D69701-2792-49C8-933A-E7ADE26E17E8}"/>
              </a:ext>
            </a:extLst>
          </p:cNvPr>
          <p:cNvSpPr>
            <a:spLocks noGrp="1"/>
          </p:cNvSpPr>
          <p:nvPr/>
        </p:nvSpPr>
        <p:spPr>
          <a:xfrm>
            <a:off x="6267450" y="4029075"/>
            <a:ext cx="200977" cy="38100"/>
          </a:xfrm>
          <a:prstGeom prst="line">
            <a:avLst/>
          </a:prstGeom>
          <a:noFill/>
          <a:ln w="13335">
            <a:solidFill>
              <a:srgbClr val="C96B29"/>
            </a:solidFill>
            <a:prstDash val="solid"/>
          </a:ln>
        </p:spPr>
      </p:sp>
      <p:sp>
        <p:nvSpPr>
          <p:cNvPr id="1099" name="High rate interpretation">
            <a:extLst>
              <a:ext uri="{FF2B5EF4-FFF2-40B4-BE49-F238E27FC236}">
                <a16:creationId xmlns:a16="http://schemas.microsoft.com/office/drawing/2014/main" id="{75FEE571-5949-469F-9FF9-6E96B6DEF968}"/>
              </a:ext>
            </a:extLst>
          </p:cNvPr>
          <p:cNvSpPr>
            <a:spLocks noGrp="1"/>
          </p:cNvSpPr>
          <p:nvPr/>
        </p:nvSpPr>
        <p:spPr>
          <a:xfrm>
            <a:off x="1333500" y="5667375"/>
            <a:ext cx="6343650" cy="276225"/>
          </a:xfrm>
          <a:prstGeom prst="rect">
            <a:avLst/>
          </a:prstGeom>
          <a:noFill/>
          <a:ln w="0">
            <a:noFill/>
            <a:prstDash val="solid"/>
          </a:ln>
        </p:spPr>
        <p:txBody>
          <a:bodyPr wrap="none" lIns="0" tIns="0" rIns="0" bIns="0" anchor="ctr">
            <a:noAutofit/>
          </a:bodyPr>
          <a:lstStyle/>
          <a:p>
            <a:pPr algn="l">
              <a:defRPr sz="1688" b="0" i="0">
                <a:solidFill>
                  <a:srgbClr val="263544"/>
                </a:solidFill>
                <a:latin typeface="Nimbus Sans"/>
                <a:ea typeface="Nimbus Sans"/>
                <a:cs typeface="Nimbus Sans"/>
              </a:defRPr>
            </a:pPr>
            <a:r>
              <a:rPr b="0" i="0" dirty="0">
                <a:solidFill>
                  <a:srgbClr val="263544"/>
                </a:solidFill>
                <a:ea typeface="Nimbus Sans"/>
                <a:cs typeface="Nimbus Sans"/>
              </a:rPr>
              <a:t>Events arrive before full recovery.</a:t>
            </a:r>
          </a:p>
        </p:txBody>
      </p:sp>
      <p:sp>
        <p:nvSpPr>
          <p:cNvPr id="1100" name="Schematic qualifier">
            <a:extLst>
              <a:ext uri="{FF2B5EF4-FFF2-40B4-BE49-F238E27FC236}">
                <a16:creationId xmlns:a16="http://schemas.microsoft.com/office/drawing/2014/main" id="{4D010574-92C1-4347-A30F-44EAA08A408D}"/>
              </a:ext>
            </a:extLst>
          </p:cNvPr>
          <p:cNvSpPr>
            <a:spLocks noGrp="1"/>
          </p:cNvSpPr>
          <p:nvPr/>
        </p:nvSpPr>
        <p:spPr>
          <a:xfrm>
            <a:off x="1333500" y="5972175"/>
            <a:ext cx="6286500" cy="200025"/>
          </a:xfrm>
          <a:prstGeom prst="rect">
            <a:avLst/>
          </a:prstGeom>
          <a:noFill/>
          <a:ln w="0">
            <a:noFill/>
            <a:prstDash val="solid"/>
          </a:ln>
        </p:spPr>
        <p:txBody>
          <a:bodyPr wrap="none" lIns="0" tIns="0" rIns="0" bIns="0" anchor="ctr">
            <a:noAutofit/>
          </a:bodyPr>
          <a:lstStyle/>
          <a:p>
            <a:pPr algn="l">
              <a:defRPr sz="1275" b="0" i="0">
                <a:solidFill>
                  <a:srgbClr val="637386"/>
                </a:solidFill>
                <a:latin typeface="Nimbus Sans"/>
                <a:ea typeface="Nimbus Sans"/>
                <a:cs typeface="Nimbus Sans"/>
              </a:defRPr>
            </a:pPr>
            <a:r>
              <a:rPr sz="1400" b="0" i="0" dirty="0">
                <a:solidFill>
                  <a:srgbClr val="637386"/>
                </a:solidFill>
                <a:ea typeface="Nimbus Sans"/>
                <a:cs typeface="Nimbus Sans"/>
              </a:rPr>
              <a:t>Schematic: same local region, recovery time and axis scales.</a:t>
            </a:r>
          </a:p>
        </p:txBody>
      </p:sp>
    </p:spTree>
    <p:extLst>
      <p:ext uri="{BB962C8B-B14F-4D97-AF65-F5344CB8AC3E}">
        <p14:creationId xmlns:p14="http://schemas.microsoft.com/office/powerpoint/2010/main" val="83377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Slide title">
            <a:extLst>
              <a:ext uri="{FF2B5EF4-FFF2-40B4-BE49-F238E27FC236}">
                <a16:creationId xmlns:a16="http://schemas.microsoft.com/office/drawing/2014/main" id="{990601AE-060C-4F7B-8C82-B566E7879C5E}"/>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Outline</a:t>
            </a:r>
          </a:p>
        </p:txBody>
      </p:sp>
      <p:sp>
        <p:nvSpPr>
          <p:cNvPr id="2" name="Title rule">
            <a:extLst>
              <a:ext uri="{FF2B5EF4-FFF2-40B4-BE49-F238E27FC236}">
                <a16:creationId xmlns:a16="http://schemas.microsoft.com/office/drawing/2014/main" id="{21952B1C-50D1-4F81-81B4-8D43289FB39D}"/>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7"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54E7EC9F-1DBE-4F0C-8C27-653EF793C5F4}"/>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5</a:t>
            </a:r>
          </a:p>
        </p:txBody>
      </p:sp>
      <p:sp>
        <p:nvSpPr>
          <p:cNvPr id="5" name="Section number 0">
            <a:extLst>
              <a:ext uri="{FF2B5EF4-FFF2-40B4-BE49-F238E27FC236}">
                <a16:creationId xmlns:a16="http://schemas.microsoft.com/office/drawing/2014/main" id="{597AE095-6A2E-4729-868A-AB0EC3AAFA44}"/>
              </a:ext>
            </a:extLst>
          </p:cNvPr>
          <p:cNvSpPr>
            <a:spLocks noGrp="1"/>
          </p:cNvSpPr>
          <p:nvPr/>
        </p:nvSpPr>
        <p:spPr>
          <a:xfrm>
            <a:off x="1123950" y="1704975"/>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1</a:t>
            </a:r>
          </a:p>
        </p:txBody>
      </p:sp>
      <p:sp>
        <p:nvSpPr>
          <p:cNvPr id="6" name="Section 0">
            <a:extLst>
              <a:ext uri="{FF2B5EF4-FFF2-40B4-BE49-F238E27FC236}">
                <a16:creationId xmlns:a16="http://schemas.microsoft.com/office/drawing/2014/main" id="{14893244-B85E-4DC3-BC23-0B9B60F92A66}"/>
              </a:ext>
            </a:extLst>
          </p:cNvPr>
          <p:cNvSpPr>
            <a:spLocks noGrp="1"/>
          </p:cNvSpPr>
          <p:nvPr/>
        </p:nvSpPr>
        <p:spPr>
          <a:xfrm>
            <a:off x="1962150" y="1704975"/>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Background and motivation</a:t>
            </a:r>
          </a:p>
        </p:txBody>
      </p:sp>
      <p:sp>
        <p:nvSpPr>
          <p:cNvPr id="7" name="Section number 1">
            <a:extLst>
              <a:ext uri="{FF2B5EF4-FFF2-40B4-BE49-F238E27FC236}">
                <a16:creationId xmlns:a16="http://schemas.microsoft.com/office/drawing/2014/main" id="{F1F78480-DD53-4E7D-A583-AEC8B6AAD1EE}"/>
              </a:ext>
            </a:extLst>
          </p:cNvPr>
          <p:cNvSpPr>
            <a:spLocks noGrp="1"/>
          </p:cNvSpPr>
          <p:nvPr/>
        </p:nvSpPr>
        <p:spPr>
          <a:xfrm>
            <a:off x="1123950" y="2495550"/>
            <a:ext cx="57150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2</a:t>
            </a:r>
          </a:p>
        </p:txBody>
      </p:sp>
      <p:sp>
        <p:nvSpPr>
          <p:cNvPr id="8" name="Section 1">
            <a:extLst>
              <a:ext uri="{FF2B5EF4-FFF2-40B4-BE49-F238E27FC236}">
                <a16:creationId xmlns:a16="http://schemas.microsoft.com/office/drawing/2014/main" id="{49C8AFDC-4FEA-42A6-85C6-43DE9066EC79}"/>
              </a:ext>
            </a:extLst>
          </p:cNvPr>
          <p:cNvSpPr>
            <a:spLocks noGrp="1"/>
          </p:cNvSpPr>
          <p:nvPr/>
        </p:nvSpPr>
        <p:spPr>
          <a:xfrm>
            <a:off x="1962150" y="2495550"/>
            <a:ext cx="904875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Photo-RPC setup and rate measurements</a:t>
            </a:r>
          </a:p>
        </p:txBody>
      </p:sp>
      <p:sp>
        <p:nvSpPr>
          <p:cNvPr id="9" name="Section number 2">
            <a:extLst>
              <a:ext uri="{FF2B5EF4-FFF2-40B4-BE49-F238E27FC236}">
                <a16:creationId xmlns:a16="http://schemas.microsoft.com/office/drawing/2014/main" id="{67F5F292-4778-4B44-A0D1-84B6147B55D8}"/>
              </a:ext>
            </a:extLst>
          </p:cNvPr>
          <p:cNvSpPr>
            <a:spLocks noGrp="1"/>
          </p:cNvSpPr>
          <p:nvPr/>
        </p:nvSpPr>
        <p:spPr>
          <a:xfrm>
            <a:off x="1123950" y="3286125"/>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3</a:t>
            </a:r>
          </a:p>
        </p:txBody>
      </p:sp>
      <p:sp>
        <p:nvSpPr>
          <p:cNvPr id="10" name="Section 2">
            <a:extLst>
              <a:ext uri="{FF2B5EF4-FFF2-40B4-BE49-F238E27FC236}">
                <a16:creationId xmlns:a16="http://schemas.microsoft.com/office/drawing/2014/main" id="{2CA24E22-B273-4A87-AE59-AA13CB6ED8DF}"/>
              </a:ext>
            </a:extLst>
          </p:cNvPr>
          <p:cNvSpPr>
            <a:spLocks noGrp="1"/>
          </p:cNvSpPr>
          <p:nvPr/>
        </p:nvSpPr>
        <p:spPr>
          <a:xfrm>
            <a:off x="1962150" y="3286125"/>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Stochastic local voltage-drop model</a:t>
            </a:r>
          </a:p>
        </p:txBody>
      </p:sp>
      <p:sp>
        <p:nvSpPr>
          <p:cNvPr id="11" name="Section number 3">
            <a:extLst>
              <a:ext uri="{FF2B5EF4-FFF2-40B4-BE49-F238E27FC236}">
                <a16:creationId xmlns:a16="http://schemas.microsoft.com/office/drawing/2014/main" id="{285E7E54-3124-44C3-ABD8-4F4BB21250CA}"/>
              </a:ext>
            </a:extLst>
          </p:cNvPr>
          <p:cNvSpPr>
            <a:spLocks noGrp="1"/>
          </p:cNvSpPr>
          <p:nvPr/>
        </p:nvSpPr>
        <p:spPr>
          <a:xfrm>
            <a:off x="1123950" y="4076700"/>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4</a:t>
            </a:r>
          </a:p>
        </p:txBody>
      </p:sp>
      <p:sp>
        <p:nvSpPr>
          <p:cNvPr id="12" name="Section 3">
            <a:extLst>
              <a:ext uri="{FF2B5EF4-FFF2-40B4-BE49-F238E27FC236}">
                <a16:creationId xmlns:a16="http://schemas.microsoft.com/office/drawing/2014/main" id="{A259B6C6-BA3D-4B53-9865-77EBE6B3A2E7}"/>
              </a:ext>
            </a:extLst>
          </p:cNvPr>
          <p:cNvSpPr>
            <a:spLocks noGrp="1"/>
          </p:cNvSpPr>
          <p:nvPr/>
        </p:nvSpPr>
        <p:spPr>
          <a:xfrm>
            <a:off x="1962150" y="4076700"/>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Model validation</a:t>
            </a:r>
          </a:p>
        </p:txBody>
      </p:sp>
      <p:sp>
        <p:nvSpPr>
          <p:cNvPr id="13" name="Section number 4">
            <a:extLst>
              <a:ext uri="{FF2B5EF4-FFF2-40B4-BE49-F238E27FC236}">
                <a16:creationId xmlns:a16="http://schemas.microsoft.com/office/drawing/2014/main" id="{60C37B9D-6D37-4FC1-931F-917E8FD24D3E}"/>
              </a:ext>
            </a:extLst>
          </p:cNvPr>
          <p:cNvSpPr>
            <a:spLocks noGrp="1"/>
          </p:cNvSpPr>
          <p:nvPr/>
        </p:nvSpPr>
        <p:spPr>
          <a:xfrm>
            <a:off x="1123950" y="4867275"/>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5</a:t>
            </a:r>
          </a:p>
        </p:txBody>
      </p:sp>
      <p:sp>
        <p:nvSpPr>
          <p:cNvPr id="14" name="Section 4">
            <a:extLst>
              <a:ext uri="{FF2B5EF4-FFF2-40B4-BE49-F238E27FC236}">
                <a16:creationId xmlns:a16="http://schemas.microsoft.com/office/drawing/2014/main" id="{B27F8607-B112-43B3-A8C4-C6EE33098698}"/>
              </a:ext>
            </a:extLst>
          </p:cNvPr>
          <p:cNvSpPr>
            <a:spLocks noGrp="1"/>
          </p:cNvSpPr>
          <p:nvPr/>
        </p:nvSpPr>
        <p:spPr>
          <a:xfrm>
            <a:off x="1962150" y="4867275"/>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Conclusions</a:t>
            </a:r>
          </a:p>
        </p:txBody>
      </p:sp>
    </p:spTree>
    <p:extLst>
      <p:ext uri="{BB962C8B-B14F-4D97-AF65-F5344CB8AC3E}">
        <p14:creationId xmlns:p14="http://schemas.microsoft.com/office/powerpoint/2010/main" val="1220308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Slide title">
            <a:extLst>
              <a:ext uri="{FF2B5EF4-FFF2-40B4-BE49-F238E27FC236}">
                <a16:creationId xmlns:a16="http://schemas.microsoft.com/office/drawing/2014/main" id="{316E8DB9-8192-4BA0-A68B-64C00E07758A}"/>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Photo-RPC experimental setup</a:t>
            </a:r>
          </a:p>
        </p:txBody>
      </p:sp>
      <p:sp>
        <p:nvSpPr>
          <p:cNvPr id="2" name="Title rule">
            <a:extLst>
              <a:ext uri="{FF2B5EF4-FFF2-40B4-BE49-F238E27FC236}">
                <a16:creationId xmlns:a16="http://schemas.microsoft.com/office/drawing/2014/main" id="{D717192E-8F96-4DD7-973F-A333321AD203}"/>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7"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50420195-DEA2-4A35-BB46-A0F77054D7B4}"/>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6</a:t>
            </a:r>
          </a:p>
        </p:txBody>
      </p:sp>
      <p:sp>
        <p:nvSpPr>
          <p:cNvPr id="5" name="Operation">
            <a:extLst>
              <a:ext uri="{FF2B5EF4-FFF2-40B4-BE49-F238E27FC236}">
                <a16:creationId xmlns:a16="http://schemas.microsoft.com/office/drawing/2014/main" id="{1CA25CE9-1183-4814-B816-4BDE67DDCC94}"/>
              </a:ext>
            </a:extLst>
          </p:cNvPr>
          <p:cNvSpPr>
            <a:spLocks noGrp="1"/>
          </p:cNvSpPr>
          <p:nvPr/>
        </p:nvSpPr>
        <p:spPr>
          <a:xfrm>
            <a:off x="7515225" y="1143000"/>
            <a:ext cx="4124325" cy="381000"/>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Single-photoelectron operation</a:t>
            </a:r>
          </a:p>
        </p:txBody>
      </p:sp>
      <p:sp>
        <p:nvSpPr>
          <p:cNvPr id="6" name="Gas composition">
            <a:extLst>
              <a:ext uri="{FF2B5EF4-FFF2-40B4-BE49-F238E27FC236}">
                <a16:creationId xmlns:a16="http://schemas.microsoft.com/office/drawing/2014/main" id="{33DBF26C-C499-41C2-A6FD-BAD880169D4B}"/>
              </a:ext>
            </a:extLst>
          </p:cNvPr>
          <p:cNvSpPr>
            <a:spLocks noGrp="1"/>
          </p:cNvSpPr>
          <p:nvPr/>
        </p:nvSpPr>
        <p:spPr>
          <a:xfrm>
            <a:off x="7515225" y="1647825"/>
            <a:ext cx="4124325" cy="333375"/>
          </a:xfrm>
          <a:prstGeom prst="rect">
            <a:avLst/>
          </a:prstGeom>
          <a:noFill/>
          <a:ln w="0">
            <a:noFill/>
            <a:prstDash val="solid"/>
          </a:ln>
        </p:spPr>
        <p:txBody>
          <a:bodyPr wrap="none" lIns="0" tIns="0" rIns="0" bIns="0" anchor="ctr">
            <a:noAutofit/>
          </a:bodyPr>
          <a:lstStyle/>
          <a:p>
            <a:pPr algn="l">
              <a:defRPr sz="1875" b="0">
                <a:solidFill>
                  <a:srgbClr val="263544"/>
                </a:solidFill>
                <a:latin typeface="Nimbus Sans"/>
                <a:ea typeface="Nimbus Sans"/>
                <a:cs typeface="Nimbus Sans"/>
              </a:defRPr>
            </a:pPr>
            <a:r>
              <a:rPr sz="1875" b="0">
                <a:solidFill>
                  <a:srgbClr val="263544"/>
                </a:solidFill>
                <a:latin typeface="Nimbus Sans"/>
                <a:ea typeface="Nimbus Sans"/>
                <a:cs typeface="Nimbus Sans"/>
              </a:rPr>
              <a:t>R134a / SF₆ / i-C₄H₁₀ = 90 / 5 / 5</a:t>
            </a:r>
          </a:p>
        </p:txBody>
      </p:sp>
      <p:sp>
        <p:nvSpPr>
          <p:cNvPr id="7" name="Gap">
            <a:extLst>
              <a:ext uri="{FF2B5EF4-FFF2-40B4-BE49-F238E27FC236}">
                <a16:creationId xmlns:a16="http://schemas.microsoft.com/office/drawing/2014/main" id="{1EB21B18-0CE2-4362-A8E9-A5A087153F65}"/>
              </a:ext>
            </a:extLst>
          </p:cNvPr>
          <p:cNvSpPr>
            <a:spLocks noGrp="1"/>
          </p:cNvSpPr>
          <p:nvPr/>
        </p:nvSpPr>
        <p:spPr>
          <a:xfrm>
            <a:off x="7515225" y="2057400"/>
            <a:ext cx="4124325" cy="323850"/>
          </a:xfrm>
          <a:prstGeom prst="rect">
            <a:avLst/>
          </a:prstGeom>
          <a:noFill/>
          <a:ln w="0">
            <a:noFill/>
            <a:prstDash val="solid"/>
          </a:ln>
        </p:spPr>
        <p:txBody>
          <a:bodyPr wrap="none" lIns="0" tIns="0" rIns="0" bIns="0" anchor="ctr">
            <a:noAutofit/>
          </a:bodyPr>
          <a:lstStyle/>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Gas gap: 215 μm</a:t>
            </a:r>
          </a:p>
        </p:txBody>
      </p:sp>
      <p:sp>
        <p:nvSpPr>
          <p:cNvPr id="8" name="Excitation">
            <a:extLst>
              <a:ext uri="{FF2B5EF4-FFF2-40B4-BE49-F238E27FC236}">
                <a16:creationId xmlns:a16="http://schemas.microsoft.com/office/drawing/2014/main" id="{44E203FC-ACC5-44F9-BDC3-644D3416C36B}"/>
              </a:ext>
            </a:extLst>
          </p:cNvPr>
          <p:cNvSpPr>
            <a:spLocks noGrp="1"/>
          </p:cNvSpPr>
          <p:nvPr/>
        </p:nvSpPr>
        <p:spPr>
          <a:xfrm>
            <a:off x="7515225" y="2466975"/>
            <a:ext cx="4124325" cy="323850"/>
          </a:xfrm>
          <a:prstGeom prst="rect">
            <a:avLst/>
          </a:prstGeom>
          <a:noFill/>
          <a:ln w="0">
            <a:noFill/>
            <a:prstDash val="solid"/>
          </a:ln>
        </p:spPr>
        <p:txBody>
          <a:bodyPr wrap="none" lIns="0" tIns="0" rIns="0" bIns="0" anchor="ctr">
            <a:noAutofit/>
          </a:bodyPr>
          <a:lstStyle/>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355 nm femtosecond laser</a:t>
            </a:r>
          </a:p>
        </p:txBody>
      </p:sp>
      <p:sp>
        <p:nvSpPr>
          <p:cNvPr id="9" name="Rate control">
            <a:extLst>
              <a:ext uri="{FF2B5EF4-FFF2-40B4-BE49-F238E27FC236}">
                <a16:creationId xmlns:a16="http://schemas.microsoft.com/office/drawing/2014/main" id="{C4F618E8-C153-400C-9170-E3C5598EE170}"/>
              </a:ext>
            </a:extLst>
          </p:cNvPr>
          <p:cNvSpPr>
            <a:spLocks noGrp="1"/>
          </p:cNvSpPr>
          <p:nvPr/>
        </p:nvSpPr>
        <p:spPr>
          <a:xfrm>
            <a:off x="7515225" y="2876550"/>
            <a:ext cx="4124325" cy="323850"/>
          </a:xfrm>
          <a:prstGeom prst="rect">
            <a:avLst/>
          </a:prstGeom>
          <a:noFill/>
          <a:ln w="0">
            <a:noFill/>
            <a:prstDash val="solid"/>
          </a:ln>
        </p:spPr>
        <p:txBody>
          <a:bodyPr wrap="none" lIns="0" tIns="0" rIns="0" bIns="0" anchor="ctr">
            <a:noAutofit/>
          </a:bodyPr>
          <a:lstStyle/>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Adjustable repetition rate</a:t>
            </a:r>
          </a:p>
        </p:txBody>
      </p:sp>
      <p:sp>
        <p:nvSpPr>
          <p:cNvPr id="10" name="Low-rate title">
            <a:extLst>
              <a:ext uri="{FF2B5EF4-FFF2-40B4-BE49-F238E27FC236}">
                <a16:creationId xmlns:a16="http://schemas.microsoft.com/office/drawing/2014/main" id="{FCC02F2D-2DE3-4177-A2A2-2CA9F689F309}"/>
              </a:ext>
            </a:extLst>
          </p:cNvPr>
          <p:cNvSpPr>
            <a:spLocks noGrp="1"/>
          </p:cNvSpPr>
          <p:nvPr/>
        </p:nvSpPr>
        <p:spPr>
          <a:xfrm>
            <a:off x="7515225" y="3486150"/>
            <a:ext cx="4124325" cy="371475"/>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Low-rate timing</a:t>
            </a:r>
          </a:p>
        </p:txBody>
      </p:sp>
      <p:sp>
        <p:nvSpPr>
          <p:cNvPr id="11" name="Low-rate condition">
            <a:extLst>
              <a:ext uri="{FF2B5EF4-FFF2-40B4-BE49-F238E27FC236}">
                <a16:creationId xmlns:a16="http://schemas.microsoft.com/office/drawing/2014/main" id="{3027E908-F7F4-4B63-815A-B6218D5DED9F}"/>
              </a:ext>
            </a:extLst>
          </p:cNvPr>
          <p:cNvSpPr>
            <a:spLocks noGrp="1"/>
          </p:cNvSpPr>
          <p:nvPr/>
        </p:nvSpPr>
        <p:spPr>
          <a:xfrm>
            <a:off x="7515225" y="3905250"/>
            <a:ext cx="4124325" cy="295275"/>
          </a:xfrm>
          <a:prstGeom prst="rect">
            <a:avLst/>
          </a:prstGeom>
          <a:noFill/>
          <a:ln w="0">
            <a:noFill/>
            <a:prstDash val="solid"/>
          </a:ln>
        </p:spPr>
        <p:txBody>
          <a:bodyPr wrap="none" lIns="0" tIns="0" rIns="0" bIns="0" anchor="ctr">
            <a:noAutofit/>
          </a:bodyPr>
          <a:lstStyle/>
          <a:p>
            <a:pPr algn="l">
              <a:defRPr sz="1725" b="0">
                <a:solidFill>
                  <a:srgbClr val="637386"/>
                </a:solidFill>
                <a:latin typeface="Nimbus Sans"/>
                <a:ea typeface="Nimbus Sans"/>
                <a:cs typeface="Nimbus Sans"/>
              </a:defRPr>
            </a:pPr>
            <a:r>
              <a:rPr sz="1725" b="0">
                <a:solidFill>
                  <a:srgbClr val="637386"/>
                </a:solidFill>
                <a:latin typeface="Nimbus Sans"/>
                <a:ea typeface="Nimbus Sans"/>
                <a:cs typeface="Nimbus Sans"/>
              </a:rPr>
              <a:t>2500 V, after time-walk correction</a:t>
            </a:r>
          </a:p>
        </p:txBody>
      </p:sp>
      <p:pic>
        <p:nvPicPr>
          <p:cNvPr id="26" name="Measured low-rate time distribution" descr="Measured low-rate time distribution"/>
          <p:cNvPicPr>
            <a:picLocks noChangeAspect="1"/>
          </p:cNvPicPr>
          <p:nvPr/>
        </p:nvPicPr>
        <p:blipFill>
          <a:blip r:embed="rId4"/>
          <a:srcRect l="4450" r="262" b="4635"/>
          <a:stretch/>
        </p:blipFill>
        <p:spPr>
          <a:xfrm>
            <a:off x="8201791" y="4248150"/>
            <a:ext cx="2760719" cy="2028825"/>
          </a:xfrm>
          <a:prstGeom prst="rect">
            <a:avLst/>
          </a:prstGeom>
        </p:spPr>
      </p:pic>
      <p:sp>
        <p:nvSpPr>
          <p:cNvPr id="13" name="Fit sigma label">
            <a:extLst>
              <a:ext uri="{FF2B5EF4-FFF2-40B4-BE49-F238E27FC236}">
                <a16:creationId xmlns:a16="http://schemas.microsoft.com/office/drawing/2014/main" id="{87EC3BAD-04A3-4FCF-A3E2-19285BF3EC98}"/>
              </a:ext>
            </a:extLst>
          </p:cNvPr>
          <p:cNvSpPr>
            <a:spLocks noGrp="1"/>
          </p:cNvSpPr>
          <p:nvPr/>
        </p:nvSpPr>
        <p:spPr>
          <a:xfrm>
            <a:off x="7915275" y="4391025"/>
            <a:ext cx="2381250" cy="333375"/>
          </a:xfrm>
          <a:prstGeom prst="rect">
            <a:avLst/>
          </a:prstGeom>
          <a:noFill/>
          <a:ln w="0">
            <a:noFill/>
            <a:prstDash val="solid"/>
          </a:ln>
        </p:spPr>
        <p:txBody>
          <a:bodyPr wrap="none" lIns="0" tIns="0" rIns="0" bIns="0" anchor="ctr">
            <a:noAutofit/>
          </a:bodyPr>
          <a:lstStyle/>
          <a:p>
            <a:pPr algn="l">
              <a:defRPr sz="1875" b="1">
                <a:solidFill>
                  <a:srgbClr val="0B4EA2"/>
                </a:solidFill>
                <a:latin typeface="Nimbus Sans"/>
                <a:ea typeface="Nimbus Sans"/>
                <a:cs typeface="Nimbus Sans"/>
              </a:defRPr>
            </a:pPr>
            <a:r>
              <a:rPr sz="2000" b="1" dirty="0">
                <a:solidFill>
                  <a:srgbClr val="0B4EA2"/>
                </a:solidFill>
                <a:latin typeface="Nimbus Sans"/>
                <a:ea typeface="Nimbus Sans"/>
                <a:cs typeface="Nimbus Sans"/>
              </a:rPr>
              <a:t>σ = 19.78 </a:t>
            </a:r>
            <a:r>
              <a:rPr sz="2000" b="1" dirty="0" err="1">
                <a:solidFill>
                  <a:srgbClr val="0B4EA2"/>
                </a:solidFill>
                <a:latin typeface="Nimbus Sans"/>
                <a:ea typeface="Nimbus Sans"/>
                <a:cs typeface="Nimbus Sans"/>
              </a:rPr>
              <a:t>ps</a:t>
            </a:r>
            <a:endParaRPr sz="2000" b="1" dirty="0">
              <a:solidFill>
                <a:srgbClr val="0B4EA2"/>
              </a:solidFill>
              <a:latin typeface="Nimbus Sans"/>
              <a:ea typeface="Nimbus Sans"/>
              <a:cs typeface="Nimbus Sans"/>
            </a:endParaRPr>
          </a:p>
        </p:txBody>
      </p:sp>
      <p:sp>
        <p:nvSpPr>
          <p:cNvPr id="14" name="Electrode condition">
            <a:extLst>
              <a:ext uri="{FF2B5EF4-FFF2-40B4-BE49-F238E27FC236}">
                <a16:creationId xmlns:a16="http://schemas.microsoft.com/office/drawing/2014/main" id="{07BA1049-1DA4-4505-8A8C-87C9A0C8F0C6}"/>
              </a:ext>
            </a:extLst>
          </p:cNvPr>
          <p:cNvSpPr>
            <a:spLocks noGrp="1"/>
          </p:cNvSpPr>
          <p:nvPr/>
        </p:nvSpPr>
        <p:spPr>
          <a:xfrm>
            <a:off x="7553325" y="6286500"/>
            <a:ext cx="3524250" cy="238125"/>
          </a:xfrm>
          <a:prstGeom prst="rect">
            <a:avLst/>
          </a:prstGeom>
          <a:noFill/>
          <a:ln w="0">
            <a:noFill/>
            <a:prstDash val="solid"/>
          </a:ln>
        </p:spPr>
        <p:txBody>
          <a:bodyPr wrap="none" lIns="0" tIns="0" rIns="0" bIns="0" anchor="ctr">
            <a:noAutofit/>
          </a:bodyPr>
          <a:lstStyle/>
          <a:p>
            <a:pPr algn="l">
              <a:defRPr sz="1575" b="0">
                <a:solidFill>
                  <a:srgbClr val="637386"/>
                </a:solidFill>
                <a:latin typeface="Nimbus Sans"/>
                <a:ea typeface="Nimbus Sans"/>
                <a:cs typeface="Nimbus Sans"/>
              </a:defRPr>
            </a:pPr>
            <a:r>
              <a:rPr sz="1600" b="0" dirty="0">
                <a:solidFill>
                  <a:srgbClr val="637386"/>
                </a:solidFill>
                <a:latin typeface="Nimbus Sans"/>
                <a:ea typeface="Nimbus Sans"/>
                <a:cs typeface="Nimbus Sans"/>
              </a:rPr>
              <a:t>ρ = 1.</a:t>
            </a:r>
            <a:r>
              <a:rPr lang="en-US" sz="1600" b="0" dirty="0">
                <a:solidFill>
                  <a:srgbClr val="637386"/>
                </a:solidFill>
                <a:latin typeface="Nimbus Sans"/>
                <a:ea typeface="Nimbus Sans"/>
                <a:cs typeface="Nimbus Sans"/>
              </a:rPr>
              <a:t>4</a:t>
            </a:r>
            <a:r>
              <a:rPr sz="1600" b="0" dirty="0">
                <a:solidFill>
                  <a:srgbClr val="637386"/>
                </a:solidFill>
                <a:latin typeface="Nimbus Sans"/>
                <a:ea typeface="Nimbus Sans"/>
                <a:cs typeface="Nimbus Sans"/>
              </a:rPr>
              <a:t> × 10¹⁰ </a:t>
            </a:r>
            <a:r>
              <a:rPr sz="1600" b="0" dirty="0" err="1">
                <a:solidFill>
                  <a:srgbClr val="637386"/>
                </a:solidFill>
                <a:latin typeface="Nimbus Sans"/>
                <a:ea typeface="Nimbus Sans"/>
                <a:cs typeface="Nimbus Sans"/>
              </a:rPr>
              <a:t>Ω·cm</a:t>
            </a:r>
            <a:endParaRPr sz="1600" b="0" dirty="0">
              <a:solidFill>
                <a:srgbClr val="637386"/>
              </a:solidFill>
              <a:latin typeface="Nimbus Sans"/>
              <a:ea typeface="Nimbus Sans"/>
              <a:cs typeface="Nimbus Sans"/>
            </a:endParaRPr>
          </a:p>
        </p:txBody>
      </p:sp>
      <p:sp>
        <p:nvSpPr>
          <p:cNvPr id="1000" name="Diagram heading">
            <a:extLst>
              <a:ext uri="{FF2B5EF4-FFF2-40B4-BE49-F238E27FC236}">
                <a16:creationId xmlns:a16="http://schemas.microsoft.com/office/drawing/2014/main" id="{738797F9-16CB-40DA-88C3-FE88FA8B07FF}"/>
              </a:ext>
            </a:extLst>
          </p:cNvPr>
          <p:cNvSpPr>
            <a:spLocks noGrp="1"/>
          </p:cNvSpPr>
          <p:nvPr/>
        </p:nvSpPr>
        <p:spPr>
          <a:xfrm>
            <a:off x="619125" y="1114425"/>
            <a:ext cx="6381750" cy="333375"/>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Photoelectron emission and avalanche</a:t>
            </a:r>
          </a:p>
        </p:txBody>
      </p:sp>
      <p:sp>
        <p:nvSpPr>
          <p:cNvPr id="1001" name="Photocathode substrate">
            <a:extLst>
              <a:ext uri="{FF2B5EF4-FFF2-40B4-BE49-F238E27FC236}">
                <a16:creationId xmlns:a16="http://schemas.microsoft.com/office/drawing/2014/main" id="{DE1CF850-2980-4F59-B91C-7641C2D184B4}"/>
              </a:ext>
            </a:extLst>
          </p:cNvPr>
          <p:cNvSpPr>
            <a:spLocks noGrp="1"/>
          </p:cNvSpPr>
          <p:nvPr/>
        </p:nvSpPr>
        <p:spPr>
          <a:xfrm>
            <a:off x="2628900" y="1971675"/>
            <a:ext cx="3886200" cy="228600"/>
          </a:xfrm>
          <a:prstGeom prst="rect">
            <a:avLst/>
          </a:prstGeom>
          <a:solidFill>
            <a:srgbClr val="E5EDF5"/>
          </a:solidFill>
          <a:ln w="11430">
            <a:solidFill>
              <a:srgbClr val="9BB1C5"/>
            </a:solidFill>
            <a:prstDash val="solid"/>
          </a:ln>
        </p:spPr>
      </p:sp>
      <p:sp>
        <p:nvSpPr>
          <p:cNvPr id="1002" name="Photocathode at ground">
            <a:extLst>
              <a:ext uri="{FF2B5EF4-FFF2-40B4-BE49-F238E27FC236}">
                <a16:creationId xmlns:a16="http://schemas.microsoft.com/office/drawing/2014/main" id="{28014F60-85CD-4CE1-994F-946960953D03}"/>
              </a:ext>
            </a:extLst>
          </p:cNvPr>
          <p:cNvSpPr>
            <a:spLocks noGrp="1"/>
          </p:cNvSpPr>
          <p:nvPr/>
        </p:nvSpPr>
        <p:spPr>
          <a:xfrm>
            <a:off x="2628900" y="2200275"/>
            <a:ext cx="3886200" cy="76200"/>
          </a:xfrm>
          <a:prstGeom prst="rect">
            <a:avLst/>
          </a:prstGeom>
          <a:solidFill>
            <a:srgbClr val="0B4EA2"/>
          </a:solidFill>
          <a:ln w="0">
            <a:noFill/>
            <a:prstDash val="solid"/>
          </a:ln>
        </p:spPr>
      </p:sp>
      <p:sp>
        <p:nvSpPr>
          <p:cNvPr id="1003" name="Gas gap">
            <a:extLst>
              <a:ext uri="{FF2B5EF4-FFF2-40B4-BE49-F238E27FC236}">
                <a16:creationId xmlns:a16="http://schemas.microsoft.com/office/drawing/2014/main" id="{D6B61B61-8A99-4007-929B-4A1028161402}"/>
              </a:ext>
            </a:extLst>
          </p:cNvPr>
          <p:cNvSpPr>
            <a:spLocks noGrp="1"/>
          </p:cNvSpPr>
          <p:nvPr/>
        </p:nvSpPr>
        <p:spPr>
          <a:xfrm>
            <a:off x="2628900" y="2276475"/>
            <a:ext cx="3886200" cy="1257300"/>
          </a:xfrm>
          <a:prstGeom prst="rect">
            <a:avLst/>
          </a:prstGeom>
          <a:solidFill>
            <a:srgbClr val="F2F7FC"/>
          </a:solidFill>
          <a:ln w="10478">
            <a:solidFill>
              <a:srgbClr val="9BB1C5"/>
            </a:solidFill>
            <a:prstDash val="solid"/>
          </a:ln>
        </p:spPr>
      </p:sp>
      <p:sp>
        <p:nvSpPr>
          <p:cNvPr id="1004" name="Resistive electrode">
            <a:extLst>
              <a:ext uri="{FF2B5EF4-FFF2-40B4-BE49-F238E27FC236}">
                <a16:creationId xmlns:a16="http://schemas.microsoft.com/office/drawing/2014/main" id="{C5369FB6-7AEA-4A6B-93AA-56D0E86572B7}"/>
              </a:ext>
            </a:extLst>
          </p:cNvPr>
          <p:cNvSpPr>
            <a:spLocks noGrp="1"/>
          </p:cNvSpPr>
          <p:nvPr/>
        </p:nvSpPr>
        <p:spPr>
          <a:xfrm>
            <a:off x="2628900" y="3533775"/>
            <a:ext cx="3886200" cy="466725"/>
          </a:xfrm>
          <a:prstGeom prst="rect">
            <a:avLst/>
          </a:prstGeom>
          <a:solidFill>
            <a:srgbClr val="F6E2CF"/>
          </a:solidFill>
          <a:ln w="17145">
            <a:solidFill>
              <a:srgbClr val="C96B29"/>
            </a:solidFill>
            <a:prstDash val="solid"/>
          </a:ln>
        </p:spPr>
      </p:sp>
      <p:sp>
        <p:nvSpPr>
          <p:cNvPr id="1005" name="External positive HV contact">
            <a:extLst>
              <a:ext uri="{FF2B5EF4-FFF2-40B4-BE49-F238E27FC236}">
                <a16:creationId xmlns:a16="http://schemas.microsoft.com/office/drawing/2014/main" id="{17AA2B34-4C6E-43D0-B69B-BB9706535FBB}"/>
              </a:ext>
            </a:extLst>
          </p:cNvPr>
          <p:cNvSpPr>
            <a:spLocks noGrp="1"/>
          </p:cNvSpPr>
          <p:nvPr/>
        </p:nvSpPr>
        <p:spPr>
          <a:xfrm>
            <a:off x="2628900" y="4000500"/>
            <a:ext cx="3886200" cy="76200"/>
          </a:xfrm>
          <a:prstGeom prst="rect">
            <a:avLst/>
          </a:prstGeom>
          <a:solidFill>
            <a:srgbClr val="0B4EA2"/>
          </a:solidFill>
          <a:ln w="0">
            <a:noFill/>
            <a:prstDash val="solid"/>
          </a:ln>
        </p:spPr>
      </p:sp>
      <p:sp>
        <p:nvSpPr>
          <p:cNvPr id="1006" name="Readout PCB dielectric">
            <a:extLst>
              <a:ext uri="{FF2B5EF4-FFF2-40B4-BE49-F238E27FC236}">
                <a16:creationId xmlns:a16="http://schemas.microsoft.com/office/drawing/2014/main" id="{5F370573-04B4-4308-AF5F-F8268E2793D3}"/>
              </a:ext>
            </a:extLst>
          </p:cNvPr>
          <p:cNvSpPr>
            <a:spLocks noGrp="1"/>
          </p:cNvSpPr>
          <p:nvPr/>
        </p:nvSpPr>
        <p:spPr>
          <a:xfrm>
            <a:off x="2628900" y="4076700"/>
            <a:ext cx="3886200" cy="314325"/>
          </a:xfrm>
          <a:prstGeom prst="rect">
            <a:avLst/>
          </a:prstGeom>
          <a:solidFill>
            <a:srgbClr val="E5EBEF"/>
          </a:solidFill>
          <a:ln w="10478">
            <a:solidFill>
              <a:srgbClr val="9BB1C5"/>
            </a:solidFill>
            <a:prstDash val="solid"/>
          </a:ln>
        </p:spPr>
      </p:sp>
      <p:sp>
        <p:nvSpPr>
          <p:cNvPr id="1007" name="Embedded signal readout pad">
            <a:extLst>
              <a:ext uri="{FF2B5EF4-FFF2-40B4-BE49-F238E27FC236}">
                <a16:creationId xmlns:a16="http://schemas.microsoft.com/office/drawing/2014/main" id="{405073B9-5A4B-4F4A-A31A-AD03B871C46E}"/>
              </a:ext>
            </a:extLst>
          </p:cNvPr>
          <p:cNvSpPr>
            <a:spLocks noGrp="1"/>
          </p:cNvSpPr>
          <p:nvPr/>
        </p:nvSpPr>
        <p:spPr>
          <a:xfrm>
            <a:off x="2762250" y="4276725"/>
            <a:ext cx="3619500" cy="47625"/>
          </a:xfrm>
          <a:prstGeom prst="rect">
            <a:avLst/>
          </a:prstGeom>
          <a:solidFill>
            <a:srgbClr val="B27A36"/>
          </a:solidFill>
          <a:ln w="0">
            <a:noFill/>
            <a:prstDash val="solid"/>
          </a:ln>
        </p:spPr>
      </p:sp>
      <p:sp>
        <p:nvSpPr>
          <p:cNvPr id="1008" name="Laser label">
            <a:extLst>
              <a:ext uri="{FF2B5EF4-FFF2-40B4-BE49-F238E27FC236}">
                <a16:creationId xmlns:a16="http://schemas.microsoft.com/office/drawing/2014/main" id="{5F94BCC2-165F-4FCE-BC12-D660EBA333C7}"/>
              </a:ext>
            </a:extLst>
          </p:cNvPr>
          <p:cNvSpPr>
            <a:spLocks noGrp="1"/>
          </p:cNvSpPr>
          <p:nvPr/>
        </p:nvSpPr>
        <p:spPr>
          <a:xfrm>
            <a:off x="4438650" y="1543050"/>
            <a:ext cx="2133600" cy="295275"/>
          </a:xfrm>
          <a:prstGeom prst="rect">
            <a:avLst/>
          </a:prstGeom>
          <a:noFill/>
          <a:ln w="0">
            <a:noFill/>
            <a:prstDash val="solid"/>
          </a:ln>
        </p:spPr>
        <p:txBody>
          <a:bodyPr wrap="none" lIns="0" tIns="0" rIns="0" bIns="0" anchor="ctr">
            <a:noAutofit/>
          </a:bodyPr>
          <a:lstStyle/>
          <a:p>
            <a:pPr algn="l">
              <a:defRPr sz="1875" b="1">
                <a:solidFill>
                  <a:srgbClr val="D59821"/>
                </a:solidFill>
                <a:latin typeface="Nimbus Sans"/>
                <a:ea typeface="Nimbus Sans"/>
                <a:cs typeface="Nimbus Sans"/>
              </a:defRPr>
            </a:pPr>
            <a:r>
              <a:rPr sz="1875" b="1">
                <a:solidFill>
                  <a:srgbClr val="D59821"/>
                </a:solidFill>
                <a:latin typeface="Nimbus Sans"/>
                <a:ea typeface="Nimbus Sans"/>
                <a:cs typeface="Nimbus Sans"/>
              </a:rPr>
              <a:t>355 nm laser</a:t>
            </a:r>
          </a:p>
        </p:txBody>
      </p:sp>
      <p:sp>
        <p:nvSpPr>
          <p:cNvPr id="1009" name="Incident laser">
            <a:extLst>
              <a:ext uri="{FF2B5EF4-FFF2-40B4-BE49-F238E27FC236}">
                <a16:creationId xmlns:a16="http://schemas.microsoft.com/office/drawing/2014/main" id="{BF2A991A-86F8-49D5-A48B-054785A12682}"/>
              </a:ext>
            </a:extLst>
          </p:cNvPr>
          <p:cNvSpPr>
            <a:spLocks noGrp="1"/>
          </p:cNvSpPr>
          <p:nvPr/>
        </p:nvSpPr>
        <p:spPr>
          <a:xfrm>
            <a:off x="5191125" y="1819275"/>
            <a:ext cx="228600" cy="381000"/>
          </a:xfrm>
          <a:prstGeom prst="downArrow">
            <a:avLst>
              <a:gd name="adj1" fmla="val 27000"/>
              <a:gd name="adj2" fmla="val 50000"/>
            </a:avLst>
          </a:prstGeom>
          <a:solidFill>
            <a:srgbClr val="D59821"/>
          </a:solidFill>
          <a:ln w="0">
            <a:noFill/>
            <a:prstDash val="solid"/>
          </a:ln>
        </p:spPr>
      </p:sp>
      <p:sp>
        <p:nvSpPr>
          <p:cNvPr id="1010" name="Laser through substrate">
            <a:extLst>
              <a:ext uri="{FF2B5EF4-FFF2-40B4-BE49-F238E27FC236}">
                <a16:creationId xmlns:a16="http://schemas.microsoft.com/office/drawing/2014/main" id="{19CE7849-BBC0-49B9-8677-6DCFECC9C66A}"/>
              </a:ext>
            </a:extLst>
          </p:cNvPr>
          <p:cNvSpPr>
            <a:spLocks noGrp="1"/>
          </p:cNvSpPr>
          <p:nvPr/>
        </p:nvSpPr>
        <p:spPr>
          <a:xfrm>
            <a:off x="5305425" y="1971675"/>
            <a:ext cx="0" cy="247650"/>
          </a:xfrm>
          <a:prstGeom prst="line">
            <a:avLst/>
          </a:prstGeom>
          <a:noFill/>
          <a:ln w="23813">
            <a:solidFill>
              <a:srgbClr val="D59821"/>
            </a:solidFill>
            <a:prstDash val="solid"/>
          </a:ln>
        </p:spPr>
      </p:sp>
      <p:sp>
        <p:nvSpPr>
          <p:cNvPr id="1011" name="Photocathode label">
            <a:extLst>
              <a:ext uri="{FF2B5EF4-FFF2-40B4-BE49-F238E27FC236}">
                <a16:creationId xmlns:a16="http://schemas.microsoft.com/office/drawing/2014/main" id="{9400F91B-A948-4FAB-82D0-FC4971D43F8D}"/>
              </a:ext>
            </a:extLst>
          </p:cNvPr>
          <p:cNvSpPr>
            <a:spLocks noGrp="1"/>
          </p:cNvSpPr>
          <p:nvPr/>
        </p:nvSpPr>
        <p:spPr>
          <a:xfrm>
            <a:off x="619125" y="1962150"/>
            <a:ext cx="1828800" cy="600075"/>
          </a:xfrm>
          <a:prstGeom prst="rect">
            <a:avLst/>
          </a:prstGeom>
          <a:noFill/>
          <a:ln w="0">
            <a:noFill/>
            <a:prstDash val="solid"/>
          </a:ln>
        </p:spPr>
        <p:txBody>
          <a:bodyPr wrap="none" lIns="0" tIns="0" rIns="0" bIns="0" anchor="ctr">
            <a:noAutofit/>
          </a:bodyPr>
          <a:lstStyle/>
          <a:p>
            <a:pPr algn="l">
              <a:defRPr sz="1875" b="1">
                <a:solidFill>
                  <a:srgbClr val="263544"/>
                </a:solidFill>
                <a:latin typeface="Nimbus Sans"/>
                <a:ea typeface="Nimbus Sans"/>
                <a:cs typeface="Nimbus Sans"/>
              </a:defRPr>
            </a:pPr>
            <a:r>
              <a:rPr sz="1875" b="1">
                <a:solidFill>
                  <a:srgbClr val="263544"/>
                </a:solidFill>
                <a:latin typeface="Nimbus Sans"/>
                <a:ea typeface="Nimbus Sans"/>
                <a:cs typeface="Nimbus Sans"/>
              </a:rPr>
              <a:t>Photocathode</a:t>
            </a:r>
          </a:p>
          <a:p>
            <a:pPr algn="l">
              <a:defRPr sz="1875" b="1">
                <a:solidFill>
                  <a:srgbClr val="263544"/>
                </a:solidFill>
                <a:latin typeface="Nimbus Sans"/>
                <a:ea typeface="Nimbus Sans"/>
                <a:cs typeface="Nimbus Sans"/>
              </a:defRPr>
            </a:pPr>
            <a:r>
              <a:rPr sz="1875" b="1">
                <a:solidFill>
                  <a:srgbClr val="263544"/>
                </a:solidFill>
                <a:latin typeface="Nimbus Sans"/>
                <a:ea typeface="Nimbus Sans"/>
                <a:cs typeface="Nimbus Sans"/>
              </a:rPr>
              <a:t>(0 V)</a:t>
            </a:r>
          </a:p>
        </p:txBody>
      </p:sp>
      <p:sp>
        <p:nvSpPr>
          <p:cNvPr id="1012" name="Photocathode leader">
            <a:extLst>
              <a:ext uri="{FF2B5EF4-FFF2-40B4-BE49-F238E27FC236}">
                <a16:creationId xmlns:a16="http://schemas.microsoft.com/office/drawing/2014/main" id="{039B7419-397D-475F-8442-B9A003B3E22C}"/>
              </a:ext>
            </a:extLst>
          </p:cNvPr>
          <p:cNvSpPr>
            <a:spLocks noGrp="1"/>
          </p:cNvSpPr>
          <p:nvPr/>
        </p:nvSpPr>
        <p:spPr>
          <a:xfrm>
            <a:off x="2324100" y="2238375"/>
            <a:ext cx="304800" cy="0"/>
          </a:xfrm>
          <a:prstGeom prst="line">
            <a:avLst/>
          </a:prstGeom>
          <a:noFill/>
          <a:ln w="15240">
            <a:solidFill>
              <a:srgbClr val="0B4EA2"/>
            </a:solidFill>
            <a:prstDash val="solid"/>
          </a:ln>
        </p:spPr>
      </p:sp>
      <p:sp>
        <p:nvSpPr>
          <p:cNvPr id="1013" name="Gas gap label">
            <a:extLst>
              <a:ext uri="{FF2B5EF4-FFF2-40B4-BE49-F238E27FC236}">
                <a16:creationId xmlns:a16="http://schemas.microsoft.com/office/drawing/2014/main" id="{B0C6965F-E75C-432C-AA8C-9D4A7CBE5AF1}"/>
              </a:ext>
            </a:extLst>
          </p:cNvPr>
          <p:cNvSpPr>
            <a:spLocks noGrp="1"/>
          </p:cNvSpPr>
          <p:nvPr/>
        </p:nvSpPr>
        <p:spPr>
          <a:xfrm>
            <a:off x="895350" y="2733675"/>
            <a:ext cx="1562100" cy="628650"/>
          </a:xfrm>
          <a:prstGeom prst="rect">
            <a:avLst/>
          </a:prstGeom>
          <a:noFill/>
          <a:ln w="0">
            <a:noFill/>
            <a:prstDash val="solid"/>
          </a:ln>
        </p:spPr>
        <p:txBody>
          <a:bodyPr wrap="none" lIns="0" tIns="0" rIns="0" bIns="0" anchor="ctr">
            <a:noAutofit/>
          </a:bodyPr>
          <a:lstStyle/>
          <a:p>
            <a:pPr algn="l">
              <a:defRPr sz="1950" b="0">
                <a:solidFill>
                  <a:srgbClr val="263544"/>
                </a:solidFill>
                <a:latin typeface="Nimbus Sans"/>
                <a:ea typeface="Nimbus Sans"/>
                <a:cs typeface="Nimbus Sans"/>
              </a:defRPr>
            </a:pPr>
            <a:r>
              <a:rPr sz="1950" b="0">
                <a:solidFill>
                  <a:srgbClr val="263544"/>
                </a:solidFill>
                <a:latin typeface="Nimbus Sans"/>
                <a:ea typeface="Nimbus Sans"/>
                <a:cs typeface="Nimbus Sans"/>
              </a:rPr>
              <a:t>Gas gap</a:t>
            </a:r>
          </a:p>
          <a:p>
            <a:pPr algn="l">
              <a:defRPr sz="1950" b="0">
                <a:solidFill>
                  <a:srgbClr val="263544"/>
                </a:solidFill>
                <a:latin typeface="Nimbus Sans"/>
                <a:ea typeface="Nimbus Sans"/>
                <a:cs typeface="Nimbus Sans"/>
              </a:defRPr>
            </a:pPr>
            <a:r>
              <a:rPr sz="1950" b="0">
                <a:solidFill>
                  <a:srgbClr val="263544"/>
                </a:solidFill>
                <a:latin typeface="Nimbus Sans"/>
                <a:ea typeface="Nimbus Sans"/>
                <a:cs typeface="Nimbus Sans"/>
              </a:rPr>
              <a:t>215 μm</a:t>
            </a:r>
          </a:p>
        </p:txBody>
      </p:sp>
      <p:sp>
        <p:nvSpPr>
          <p:cNvPr id="1014" name="Gas gap leader">
            <a:extLst>
              <a:ext uri="{FF2B5EF4-FFF2-40B4-BE49-F238E27FC236}">
                <a16:creationId xmlns:a16="http://schemas.microsoft.com/office/drawing/2014/main" id="{5AAA4E64-6BFE-4760-81AD-3B9273E300E4}"/>
              </a:ext>
            </a:extLst>
          </p:cNvPr>
          <p:cNvSpPr>
            <a:spLocks noGrp="1"/>
          </p:cNvSpPr>
          <p:nvPr/>
        </p:nvSpPr>
        <p:spPr>
          <a:xfrm>
            <a:off x="2238375" y="3038475"/>
            <a:ext cx="390525" cy="0"/>
          </a:xfrm>
          <a:prstGeom prst="line">
            <a:avLst/>
          </a:prstGeom>
          <a:noFill/>
          <a:ln w="15240">
            <a:solidFill>
              <a:srgbClr val="9BB1C5"/>
            </a:solidFill>
            <a:prstDash val="solid"/>
          </a:ln>
        </p:spPr>
      </p:sp>
      <p:sp>
        <p:nvSpPr>
          <p:cNvPr id="1015" name="Resistive electrode label">
            <a:extLst>
              <a:ext uri="{FF2B5EF4-FFF2-40B4-BE49-F238E27FC236}">
                <a16:creationId xmlns:a16="http://schemas.microsoft.com/office/drawing/2014/main" id="{AEDD9675-FF69-4B90-B009-C7435C39DDCF}"/>
              </a:ext>
            </a:extLst>
          </p:cNvPr>
          <p:cNvSpPr>
            <a:spLocks noGrp="1"/>
          </p:cNvSpPr>
          <p:nvPr/>
        </p:nvSpPr>
        <p:spPr>
          <a:xfrm>
            <a:off x="619125" y="3486150"/>
            <a:ext cx="1819275" cy="647700"/>
          </a:xfrm>
          <a:prstGeom prst="rect">
            <a:avLst/>
          </a:prstGeom>
          <a:noFill/>
          <a:ln w="0">
            <a:noFill/>
            <a:prstDash val="solid"/>
          </a:ln>
        </p:spPr>
        <p:txBody>
          <a:bodyPr wrap="none" lIns="0" tIns="0" rIns="0" bIns="0" anchor="ctr">
            <a:noAutofit/>
          </a:bodyPr>
          <a:lstStyle/>
          <a:p>
            <a:pPr algn="l">
              <a:defRPr sz="2025" b="1">
                <a:solidFill>
                  <a:srgbClr val="C96B29"/>
                </a:solidFill>
                <a:latin typeface="Nimbus Sans"/>
                <a:ea typeface="Nimbus Sans"/>
                <a:cs typeface="Nimbus Sans"/>
              </a:defRPr>
            </a:pPr>
            <a:r>
              <a:rPr sz="2025" b="1">
                <a:solidFill>
                  <a:srgbClr val="C96B29"/>
                </a:solidFill>
                <a:latin typeface="Nimbus Sans"/>
                <a:ea typeface="Nimbus Sans"/>
                <a:cs typeface="Nimbus Sans"/>
              </a:rPr>
              <a:t>Resistive</a:t>
            </a:r>
          </a:p>
          <a:p>
            <a:pPr algn="l">
              <a:defRPr sz="2025" b="1">
                <a:solidFill>
                  <a:srgbClr val="C96B29"/>
                </a:solidFill>
                <a:latin typeface="Nimbus Sans"/>
                <a:ea typeface="Nimbus Sans"/>
                <a:cs typeface="Nimbus Sans"/>
              </a:defRPr>
            </a:pPr>
            <a:r>
              <a:rPr sz="2025" b="1">
                <a:solidFill>
                  <a:srgbClr val="C96B29"/>
                </a:solidFill>
                <a:latin typeface="Nimbus Sans"/>
                <a:ea typeface="Nimbus Sans"/>
                <a:cs typeface="Nimbus Sans"/>
              </a:rPr>
              <a:t>electrode</a:t>
            </a:r>
          </a:p>
        </p:txBody>
      </p:sp>
      <p:sp>
        <p:nvSpPr>
          <p:cNvPr id="1016" name="Resistive electrode leader">
            <a:extLst>
              <a:ext uri="{FF2B5EF4-FFF2-40B4-BE49-F238E27FC236}">
                <a16:creationId xmlns:a16="http://schemas.microsoft.com/office/drawing/2014/main" id="{62E7F557-BE3A-42D2-A637-577C0B497ED4}"/>
              </a:ext>
            </a:extLst>
          </p:cNvPr>
          <p:cNvSpPr>
            <a:spLocks noGrp="1"/>
          </p:cNvSpPr>
          <p:nvPr/>
        </p:nvSpPr>
        <p:spPr>
          <a:xfrm>
            <a:off x="2190750" y="3771900"/>
            <a:ext cx="438150" cy="0"/>
          </a:xfrm>
          <a:prstGeom prst="line">
            <a:avLst/>
          </a:prstGeom>
          <a:noFill/>
          <a:ln w="17145">
            <a:solidFill>
              <a:srgbClr val="C96B29"/>
            </a:solidFill>
            <a:prstDash val="solid"/>
          </a:ln>
        </p:spPr>
      </p:sp>
      <p:sp>
        <p:nvSpPr>
          <p:cNvPr id="1017" name="Positive HV label">
            <a:extLst>
              <a:ext uri="{FF2B5EF4-FFF2-40B4-BE49-F238E27FC236}">
                <a16:creationId xmlns:a16="http://schemas.microsoft.com/office/drawing/2014/main" id="{AAC991B4-01A2-438C-8FDD-23FFDCBEE97A}"/>
              </a:ext>
            </a:extLst>
          </p:cNvPr>
          <p:cNvSpPr>
            <a:spLocks noGrp="1"/>
          </p:cNvSpPr>
          <p:nvPr/>
        </p:nvSpPr>
        <p:spPr>
          <a:xfrm>
            <a:off x="6572250" y="3914775"/>
            <a:ext cx="619125" cy="276225"/>
          </a:xfrm>
          <a:prstGeom prst="rect">
            <a:avLst/>
          </a:prstGeom>
          <a:noFill/>
          <a:ln w="0">
            <a:noFill/>
            <a:prstDash val="solid"/>
          </a:ln>
        </p:spPr>
        <p:txBody>
          <a:bodyPr wrap="none" lIns="0" tIns="0" rIns="0" bIns="0" anchor="ctr">
            <a:noAutofit/>
          </a:bodyPr>
          <a:lstStyle/>
          <a:p>
            <a:pPr algn="l">
              <a:defRPr sz="1725" b="1">
                <a:solidFill>
                  <a:srgbClr val="0B4EA2"/>
                </a:solidFill>
                <a:latin typeface="Nimbus Sans"/>
                <a:ea typeface="Nimbus Sans"/>
                <a:cs typeface="Nimbus Sans"/>
              </a:defRPr>
            </a:pPr>
            <a:r>
              <a:rPr sz="1725" b="1">
                <a:solidFill>
                  <a:srgbClr val="0B4EA2"/>
                </a:solidFill>
                <a:latin typeface="Nimbus Sans"/>
                <a:ea typeface="Nimbus Sans"/>
                <a:cs typeface="Nimbus Sans"/>
              </a:rPr>
              <a:t>+HV</a:t>
            </a:r>
          </a:p>
        </p:txBody>
      </p:sp>
      <p:sp>
        <p:nvSpPr>
          <p:cNvPr id="1018" name="Positive HV leader">
            <a:extLst>
              <a:ext uri="{FF2B5EF4-FFF2-40B4-BE49-F238E27FC236}">
                <a16:creationId xmlns:a16="http://schemas.microsoft.com/office/drawing/2014/main" id="{7D12670A-CF6E-4270-B192-1F726331BEB6}"/>
              </a:ext>
            </a:extLst>
          </p:cNvPr>
          <p:cNvSpPr>
            <a:spLocks noGrp="1"/>
          </p:cNvSpPr>
          <p:nvPr/>
        </p:nvSpPr>
        <p:spPr>
          <a:xfrm>
            <a:off x="6515100" y="4038600"/>
            <a:ext cx="76200" cy="0"/>
          </a:xfrm>
          <a:prstGeom prst="line">
            <a:avLst/>
          </a:prstGeom>
          <a:noFill/>
          <a:ln w="15240">
            <a:solidFill>
              <a:srgbClr val="0B4EA2"/>
            </a:solidFill>
            <a:prstDash val="solid"/>
          </a:ln>
        </p:spPr>
      </p:sp>
      <p:sp>
        <p:nvSpPr>
          <p:cNvPr id="1019" name="Readout pad label">
            <a:extLst>
              <a:ext uri="{FF2B5EF4-FFF2-40B4-BE49-F238E27FC236}">
                <a16:creationId xmlns:a16="http://schemas.microsoft.com/office/drawing/2014/main" id="{32E74FB7-BB87-42DD-9DB4-BCE3661C7D19}"/>
              </a:ext>
            </a:extLst>
          </p:cNvPr>
          <p:cNvSpPr>
            <a:spLocks noGrp="1"/>
          </p:cNvSpPr>
          <p:nvPr/>
        </p:nvSpPr>
        <p:spPr>
          <a:xfrm>
            <a:off x="2828925" y="4543425"/>
            <a:ext cx="2105025" cy="285750"/>
          </a:xfrm>
          <a:prstGeom prst="rect">
            <a:avLst/>
          </a:prstGeom>
          <a:noFill/>
          <a:ln w="0">
            <a:noFill/>
            <a:prstDash val="solid"/>
          </a:ln>
        </p:spPr>
        <p:txBody>
          <a:bodyPr wrap="none" lIns="0" tIns="0" rIns="0" bIns="0" anchor="ctr">
            <a:noAutofit/>
          </a:bodyPr>
          <a:lstStyle/>
          <a:p>
            <a:pPr algn="l">
              <a:defRPr sz="1800" b="0">
                <a:solidFill>
                  <a:srgbClr val="263544"/>
                </a:solidFill>
                <a:latin typeface="Nimbus Sans"/>
                <a:ea typeface="Nimbus Sans"/>
                <a:cs typeface="Nimbus Sans"/>
              </a:defRPr>
            </a:pPr>
            <a:r>
              <a:rPr sz="1800" b="0">
                <a:solidFill>
                  <a:srgbClr val="263544"/>
                </a:solidFill>
                <a:latin typeface="Nimbus Sans"/>
                <a:ea typeface="Nimbus Sans"/>
                <a:cs typeface="Nimbus Sans"/>
              </a:rPr>
              <a:t>Signal readout</a:t>
            </a:r>
          </a:p>
        </p:txBody>
      </p:sp>
      <p:sp>
        <p:nvSpPr>
          <p:cNvPr id="1020" name="Readout pad leader">
            <a:extLst>
              <a:ext uri="{FF2B5EF4-FFF2-40B4-BE49-F238E27FC236}">
                <a16:creationId xmlns:a16="http://schemas.microsoft.com/office/drawing/2014/main" id="{515ED9DB-7C94-4887-8B76-F7C041135C86}"/>
              </a:ext>
            </a:extLst>
          </p:cNvPr>
          <p:cNvSpPr>
            <a:spLocks noGrp="1"/>
          </p:cNvSpPr>
          <p:nvPr/>
        </p:nvSpPr>
        <p:spPr>
          <a:xfrm>
            <a:off x="3190875" y="4305300"/>
            <a:ext cx="95" cy="171450"/>
          </a:xfrm>
          <a:custGeom>
            <a:avLst/>
            <a:gdLst/>
            <a:ahLst/>
            <a:cxnLst/>
            <a:rect l="0" t="0" r="0" b="0"/>
            <a:pathLst>
              <a:path w="95" h="171450">
                <a:moveTo>
                  <a:pt x="0" y="0"/>
                </a:moveTo>
                <a:lnTo>
                  <a:pt x="0" y="171450"/>
                </a:lnTo>
              </a:path>
            </a:pathLst>
          </a:custGeom>
          <a:noFill/>
          <a:ln w="16193">
            <a:solidFill>
              <a:srgbClr val="B27A36"/>
            </a:solidFill>
            <a:prstDash val="solid"/>
          </a:ln>
        </p:spPr>
      </p:sp>
      <p:sp>
        <p:nvSpPr>
          <p:cNvPr id="1021" name="Avalanche label">
            <a:extLst>
              <a:ext uri="{FF2B5EF4-FFF2-40B4-BE49-F238E27FC236}">
                <a16:creationId xmlns:a16="http://schemas.microsoft.com/office/drawing/2014/main" id="{642D1BF2-4373-47C4-A398-CEFF400DC6E2}"/>
              </a:ext>
            </a:extLst>
          </p:cNvPr>
          <p:cNvSpPr>
            <a:spLocks noGrp="1"/>
          </p:cNvSpPr>
          <p:nvPr/>
        </p:nvSpPr>
        <p:spPr>
          <a:xfrm>
            <a:off x="2905125" y="2686050"/>
            <a:ext cx="1457325" cy="571500"/>
          </a:xfrm>
          <a:prstGeom prst="rect">
            <a:avLst/>
          </a:prstGeom>
          <a:noFill/>
          <a:ln w="0">
            <a:noFill/>
            <a:prstDash val="solid"/>
          </a:ln>
        </p:spPr>
        <p:txBody>
          <a:bodyPr wrap="none" lIns="0" tIns="0" rIns="0" bIns="0" anchor="ctr">
            <a:noAutofit/>
          </a:bodyPr>
          <a:lstStyle/>
          <a:p>
            <a:pPr algn="l">
              <a:defRPr sz="1800" b="1">
                <a:solidFill>
                  <a:srgbClr val="267BB6"/>
                </a:solidFill>
                <a:latin typeface="Nimbus Sans"/>
                <a:ea typeface="Nimbus Sans"/>
                <a:cs typeface="Nimbus Sans"/>
              </a:defRPr>
            </a:pPr>
            <a:r>
              <a:rPr sz="1800" b="1">
                <a:solidFill>
                  <a:srgbClr val="267BB6"/>
                </a:solidFill>
                <a:latin typeface="Nimbus Sans"/>
                <a:ea typeface="Nimbus Sans"/>
                <a:cs typeface="Nimbus Sans"/>
              </a:rPr>
              <a:t>Electron</a:t>
            </a:r>
          </a:p>
          <a:p>
            <a:pPr algn="l">
              <a:defRPr sz="1800" b="1">
                <a:solidFill>
                  <a:srgbClr val="267BB6"/>
                </a:solidFill>
                <a:latin typeface="Nimbus Sans"/>
                <a:ea typeface="Nimbus Sans"/>
                <a:cs typeface="Nimbus Sans"/>
              </a:defRPr>
            </a:pPr>
            <a:r>
              <a:rPr sz="1800" b="1">
                <a:solidFill>
                  <a:srgbClr val="267BB6"/>
                </a:solidFill>
                <a:latin typeface="Nimbus Sans"/>
                <a:ea typeface="Nimbus Sans"/>
                <a:cs typeface="Nimbus Sans"/>
              </a:rPr>
              <a:t>avalanche</a:t>
            </a:r>
          </a:p>
        </p:txBody>
      </p:sp>
      <p:sp>
        <p:nvSpPr>
          <p:cNvPr id="1022" name="Electron multiplication 1.1">
            <a:extLst>
              <a:ext uri="{FF2B5EF4-FFF2-40B4-BE49-F238E27FC236}">
                <a16:creationId xmlns:a16="http://schemas.microsoft.com/office/drawing/2014/main" id="{31563C7A-590F-4D39-97D1-4B602008F76E}"/>
              </a:ext>
            </a:extLst>
          </p:cNvPr>
          <p:cNvSpPr>
            <a:spLocks noGrp="1"/>
          </p:cNvSpPr>
          <p:nvPr/>
        </p:nvSpPr>
        <p:spPr>
          <a:xfrm flipH="1">
            <a:off x="5153025" y="2371725"/>
            <a:ext cx="152400" cy="266700"/>
          </a:xfrm>
          <a:prstGeom prst="line">
            <a:avLst/>
          </a:prstGeom>
          <a:noFill/>
          <a:ln w="18098">
            <a:solidFill>
              <a:srgbClr val="267BB6"/>
            </a:solidFill>
            <a:prstDash val="solid"/>
          </a:ln>
        </p:spPr>
      </p:sp>
      <p:sp>
        <p:nvSpPr>
          <p:cNvPr id="1023" name="Electron multiplication 1.2">
            <a:extLst>
              <a:ext uri="{FF2B5EF4-FFF2-40B4-BE49-F238E27FC236}">
                <a16:creationId xmlns:a16="http://schemas.microsoft.com/office/drawing/2014/main" id="{B3D46996-9E01-4F23-9EDE-9730F81FF93A}"/>
              </a:ext>
            </a:extLst>
          </p:cNvPr>
          <p:cNvSpPr>
            <a:spLocks noGrp="1"/>
          </p:cNvSpPr>
          <p:nvPr/>
        </p:nvSpPr>
        <p:spPr>
          <a:xfrm>
            <a:off x="5305425" y="2371725"/>
            <a:ext cx="152400" cy="266700"/>
          </a:xfrm>
          <a:prstGeom prst="line">
            <a:avLst/>
          </a:prstGeom>
          <a:noFill/>
          <a:ln w="18098">
            <a:solidFill>
              <a:srgbClr val="267BB6"/>
            </a:solidFill>
            <a:prstDash val="solid"/>
          </a:ln>
        </p:spPr>
      </p:sp>
      <p:sp>
        <p:nvSpPr>
          <p:cNvPr id="1024" name="Electron multiplication 2.1">
            <a:extLst>
              <a:ext uri="{FF2B5EF4-FFF2-40B4-BE49-F238E27FC236}">
                <a16:creationId xmlns:a16="http://schemas.microsoft.com/office/drawing/2014/main" id="{18FA064E-9ED5-4839-AAA0-931378C6C280}"/>
              </a:ext>
            </a:extLst>
          </p:cNvPr>
          <p:cNvSpPr>
            <a:spLocks noGrp="1"/>
          </p:cNvSpPr>
          <p:nvPr/>
        </p:nvSpPr>
        <p:spPr>
          <a:xfrm flipH="1">
            <a:off x="4962525" y="2638425"/>
            <a:ext cx="190500" cy="314325"/>
          </a:xfrm>
          <a:prstGeom prst="line">
            <a:avLst/>
          </a:prstGeom>
          <a:noFill/>
          <a:ln w="18098">
            <a:solidFill>
              <a:srgbClr val="267BB6"/>
            </a:solidFill>
            <a:prstDash val="solid"/>
          </a:ln>
        </p:spPr>
      </p:sp>
      <p:sp>
        <p:nvSpPr>
          <p:cNvPr id="1025" name="Electron multiplication 2.2">
            <a:extLst>
              <a:ext uri="{FF2B5EF4-FFF2-40B4-BE49-F238E27FC236}">
                <a16:creationId xmlns:a16="http://schemas.microsoft.com/office/drawing/2014/main" id="{3CDCA136-768B-418B-B36C-C4FBEFFCDFE5}"/>
              </a:ext>
            </a:extLst>
          </p:cNvPr>
          <p:cNvSpPr>
            <a:spLocks noGrp="1"/>
          </p:cNvSpPr>
          <p:nvPr/>
        </p:nvSpPr>
        <p:spPr>
          <a:xfrm>
            <a:off x="5153025" y="2638425"/>
            <a:ext cx="38100" cy="314325"/>
          </a:xfrm>
          <a:prstGeom prst="line">
            <a:avLst/>
          </a:prstGeom>
          <a:noFill/>
          <a:ln w="18098">
            <a:solidFill>
              <a:srgbClr val="267BB6"/>
            </a:solidFill>
            <a:prstDash val="solid"/>
          </a:ln>
        </p:spPr>
      </p:sp>
      <p:sp>
        <p:nvSpPr>
          <p:cNvPr id="1026" name="Electron multiplication 2.3">
            <a:extLst>
              <a:ext uri="{FF2B5EF4-FFF2-40B4-BE49-F238E27FC236}">
                <a16:creationId xmlns:a16="http://schemas.microsoft.com/office/drawing/2014/main" id="{5AECD19F-FEAD-4E3C-87E4-9D481EC0B353}"/>
              </a:ext>
            </a:extLst>
          </p:cNvPr>
          <p:cNvSpPr>
            <a:spLocks noGrp="1"/>
          </p:cNvSpPr>
          <p:nvPr/>
        </p:nvSpPr>
        <p:spPr>
          <a:xfrm flipH="1">
            <a:off x="5419725" y="2638425"/>
            <a:ext cx="38100" cy="314325"/>
          </a:xfrm>
          <a:prstGeom prst="line">
            <a:avLst/>
          </a:prstGeom>
          <a:noFill/>
          <a:ln w="18098">
            <a:solidFill>
              <a:srgbClr val="267BB6"/>
            </a:solidFill>
            <a:prstDash val="solid"/>
          </a:ln>
        </p:spPr>
      </p:sp>
      <p:sp>
        <p:nvSpPr>
          <p:cNvPr id="1027" name="Electron multiplication 2.4">
            <a:extLst>
              <a:ext uri="{FF2B5EF4-FFF2-40B4-BE49-F238E27FC236}">
                <a16:creationId xmlns:a16="http://schemas.microsoft.com/office/drawing/2014/main" id="{BF1C912B-EEE3-4757-A6CF-76EEA5AA6AFA}"/>
              </a:ext>
            </a:extLst>
          </p:cNvPr>
          <p:cNvSpPr>
            <a:spLocks noGrp="1"/>
          </p:cNvSpPr>
          <p:nvPr/>
        </p:nvSpPr>
        <p:spPr>
          <a:xfrm>
            <a:off x="5457825" y="2638425"/>
            <a:ext cx="190500" cy="314325"/>
          </a:xfrm>
          <a:prstGeom prst="line">
            <a:avLst/>
          </a:prstGeom>
          <a:noFill/>
          <a:ln w="18098">
            <a:solidFill>
              <a:srgbClr val="267BB6"/>
            </a:solidFill>
            <a:prstDash val="solid"/>
          </a:ln>
        </p:spPr>
      </p:sp>
      <p:sp>
        <p:nvSpPr>
          <p:cNvPr id="1028" name="Electron multiplication 3.1">
            <a:extLst>
              <a:ext uri="{FF2B5EF4-FFF2-40B4-BE49-F238E27FC236}">
                <a16:creationId xmlns:a16="http://schemas.microsoft.com/office/drawing/2014/main" id="{D17FFD6D-AD92-4032-AE7B-CA0CE0FF189A}"/>
              </a:ext>
            </a:extLst>
          </p:cNvPr>
          <p:cNvSpPr>
            <a:spLocks noGrp="1"/>
          </p:cNvSpPr>
          <p:nvPr/>
        </p:nvSpPr>
        <p:spPr>
          <a:xfrm flipH="1">
            <a:off x="4724400" y="2952750"/>
            <a:ext cx="238125" cy="390525"/>
          </a:xfrm>
          <a:prstGeom prst="line">
            <a:avLst/>
          </a:prstGeom>
          <a:noFill/>
          <a:ln w="18098">
            <a:solidFill>
              <a:srgbClr val="267BB6"/>
            </a:solidFill>
            <a:prstDash val="solid"/>
          </a:ln>
        </p:spPr>
      </p:sp>
      <p:sp>
        <p:nvSpPr>
          <p:cNvPr id="1029" name="Electron multiplication 3.2">
            <a:extLst>
              <a:ext uri="{FF2B5EF4-FFF2-40B4-BE49-F238E27FC236}">
                <a16:creationId xmlns:a16="http://schemas.microsoft.com/office/drawing/2014/main" id="{BAC21C3D-FBC6-4B92-A250-15814EA9B45C}"/>
              </a:ext>
            </a:extLst>
          </p:cNvPr>
          <p:cNvSpPr>
            <a:spLocks noGrp="1"/>
          </p:cNvSpPr>
          <p:nvPr/>
        </p:nvSpPr>
        <p:spPr>
          <a:xfrm flipH="1">
            <a:off x="4886325" y="2952750"/>
            <a:ext cx="76200" cy="390525"/>
          </a:xfrm>
          <a:prstGeom prst="line">
            <a:avLst/>
          </a:prstGeom>
          <a:noFill/>
          <a:ln w="18098">
            <a:solidFill>
              <a:srgbClr val="267BB6"/>
            </a:solidFill>
            <a:prstDash val="solid"/>
          </a:ln>
        </p:spPr>
      </p:sp>
      <p:sp>
        <p:nvSpPr>
          <p:cNvPr id="1030" name="Electron multiplication 3.3">
            <a:extLst>
              <a:ext uri="{FF2B5EF4-FFF2-40B4-BE49-F238E27FC236}">
                <a16:creationId xmlns:a16="http://schemas.microsoft.com/office/drawing/2014/main" id="{8731BC39-7471-469F-8C63-D57150E82449}"/>
              </a:ext>
            </a:extLst>
          </p:cNvPr>
          <p:cNvSpPr>
            <a:spLocks noGrp="1"/>
          </p:cNvSpPr>
          <p:nvPr/>
        </p:nvSpPr>
        <p:spPr>
          <a:xfrm flipH="1">
            <a:off x="5048250" y="2952750"/>
            <a:ext cx="142875" cy="390525"/>
          </a:xfrm>
          <a:prstGeom prst="line">
            <a:avLst/>
          </a:prstGeom>
          <a:noFill/>
          <a:ln w="18098">
            <a:solidFill>
              <a:srgbClr val="267BB6"/>
            </a:solidFill>
            <a:prstDash val="solid"/>
          </a:ln>
        </p:spPr>
      </p:sp>
      <p:sp>
        <p:nvSpPr>
          <p:cNvPr id="1031" name="Electron multiplication 3.4">
            <a:extLst>
              <a:ext uri="{FF2B5EF4-FFF2-40B4-BE49-F238E27FC236}">
                <a16:creationId xmlns:a16="http://schemas.microsoft.com/office/drawing/2014/main" id="{BC20819D-953D-49DC-9A24-A2DA1857775C}"/>
              </a:ext>
            </a:extLst>
          </p:cNvPr>
          <p:cNvSpPr>
            <a:spLocks noGrp="1"/>
          </p:cNvSpPr>
          <p:nvPr/>
        </p:nvSpPr>
        <p:spPr>
          <a:xfrm>
            <a:off x="5191125" y="2952750"/>
            <a:ext cx="19050" cy="390525"/>
          </a:xfrm>
          <a:prstGeom prst="line">
            <a:avLst/>
          </a:prstGeom>
          <a:noFill/>
          <a:ln w="18098">
            <a:solidFill>
              <a:srgbClr val="267BB6"/>
            </a:solidFill>
            <a:prstDash val="solid"/>
          </a:ln>
        </p:spPr>
      </p:sp>
      <p:sp>
        <p:nvSpPr>
          <p:cNvPr id="1032" name="Electron multiplication 3.5">
            <a:extLst>
              <a:ext uri="{FF2B5EF4-FFF2-40B4-BE49-F238E27FC236}">
                <a16:creationId xmlns:a16="http://schemas.microsoft.com/office/drawing/2014/main" id="{649F8B04-1A95-40BC-9B3A-C00A9D2157F2}"/>
              </a:ext>
            </a:extLst>
          </p:cNvPr>
          <p:cNvSpPr>
            <a:spLocks noGrp="1"/>
          </p:cNvSpPr>
          <p:nvPr/>
        </p:nvSpPr>
        <p:spPr>
          <a:xfrm flipH="1">
            <a:off x="5372100" y="2952750"/>
            <a:ext cx="47625" cy="390525"/>
          </a:xfrm>
          <a:prstGeom prst="line">
            <a:avLst/>
          </a:prstGeom>
          <a:noFill/>
          <a:ln w="18098">
            <a:solidFill>
              <a:srgbClr val="267BB6"/>
            </a:solidFill>
            <a:prstDash val="solid"/>
          </a:ln>
        </p:spPr>
      </p:sp>
      <p:sp>
        <p:nvSpPr>
          <p:cNvPr id="1033" name="Electron multiplication 3.6">
            <a:extLst>
              <a:ext uri="{FF2B5EF4-FFF2-40B4-BE49-F238E27FC236}">
                <a16:creationId xmlns:a16="http://schemas.microsoft.com/office/drawing/2014/main" id="{4F709865-7F2C-4EFC-BC57-60258AD93820}"/>
              </a:ext>
            </a:extLst>
          </p:cNvPr>
          <p:cNvSpPr>
            <a:spLocks noGrp="1"/>
          </p:cNvSpPr>
          <p:nvPr/>
        </p:nvSpPr>
        <p:spPr>
          <a:xfrm>
            <a:off x="5419725" y="2952750"/>
            <a:ext cx="114300" cy="390525"/>
          </a:xfrm>
          <a:prstGeom prst="line">
            <a:avLst/>
          </a:prstGeom>
          <a:noFill/>
          <a:ln w="18098">
            <a:solidFill>
              <a:srgbClr val="267BB6"/>
            </a:solidFill>
            <a:prstDash val="solid"/>
          </a:ln>
        </p:spPr>
      </p:sp>
      <p:sp>
        <p:nvSpPr>
          <p:cNvPr id="1034" name="Electron multiplication 3.7">
            <a:extLst>
              <a:ext uri="{FF2B5EF4-FFF2-40B4-BE49-F238E27FC236}">
                <a16:creationId xmlns:a16="http://schemas.microsoft.com/office/drawing/2014/main" id="{73E50FD0-1991-4E6D-AF61-E7C0C1855B6D}"/>
              </a:ext>
            </a:extLst>
          </p:cNvPr>
          <p:cNvSpPr>
            <a:spLocks noGrp="1"/>
          </p:cNvSpPr>
          <p:nvPr/>
        </p:nvSpPr>
        <p:spPr>
          <a:xfrm>
            <a:off x="5648325" y="2952750"/>
            <a:ext cx="47625" cy="390525"/>
          </a:xfrm>
          <a:prstGeom prst="line">
            <a:avLst/>
          </a:prstGeom>
          <a:noFill/>
          <a:ln w="18098">
            <a:solidFill>
              <a:srgbClr val="267BB6"/>
            </a:solidFill>
            <a:prstDash val="solid"/>
          </a:ln>
        </p:spPr>
      </p:sp>
      <p:sp>
        <p:nvSpPr>
          <p:cNvPr id="1035" name="Electron multiplication 3.8">
            <a:extLst>
              <a:ext uri="{FF2B5EF4-FFF2-40B4-BE49-F238E27FC236}">
                <a16:creationId xmlns:a16="http://schemas.microsoft.com/office/drawing/2014/main" id="{25A8510E-DC5D-4827-9A1F-F048AE38B0B7}"/>
              </a:ext>
            </a:extLst>
          </p:cNvPr>
          <p:cNvSpPr>
            <a:spLocks noGrp="1"/>
          </p:cNvSpPr>
          <p:nvPr/>
        </p:nvSpPr>
        <p:spPr>
          <a:xfrm>
            <a:off x="5648325" y="2952750"/>
            <a:ext cx="209550" cy="390525"/>
          </a:xfrm>
          <a:prstGeom prst="line">
            <a:avLst/>
          </a:prstGeom>
          <a:noFill/>
          <a:ln w="18098">
            <a:solidFill>
              <a:srgbClr val="267BB6"/>
            </a:solidFill>
            <a:prstDash val="solid"/>
          </a:ln>
        </p:spPr>
      </p:sp>
      <p:sp>
        <p:nvSpPr>
          <p:cNvPr id="1036" name="Avalanche electron 0.1">
            <a:extLst>
              <a:ext uri="{FF2B5EF4-FFF2-40B4-BE49-F238E27FC236}">
                <a16:creationId xmlns:a16="http://schemas.microsoft.com/office/drawing/2014/main" id="{91DFEA9C-05AF-4ECE-86D9-62D3685764C1}"/>
              </a:ext>
            </a:extLst>
          </p:cNvPr>
          <p:cNvSpPr>
            <a:spLocks noGrp="1"/>
          </p:cNvSpPr>
          <p:nvPr/>
        </p:nvSpPr>
        <p:spPr>
          <a:xfrm>
            <a:off x="5262563" y="2328863"/>
            <a:ext cx="85725" cy="85725"/>
          </a:xfrm>
          <a:prstGeom prst="ellipse">
            <a:avLst/>
          </a:prstGeom>
          <a:solidFill>
            <a:srgbClr val="267BB6"/>
          </a:solidFill>
          <a:ln w="0">
            <a:noFill/>
            <a:prstDash val="solid"/>
          </a:ln>
        </p:spPr>
      </p:sp>
      <p:sp>
        <p:nvSpPr>
          <p:cNvPr id="1037" name="Avalanche electron 1.1">
            <a:extLst>
              <a:ext uri="{FF2B5EF4-FFF2-40B4-BE49-F238E27FC236}">
                <a16:creationId xmlns:a16="http://schemas.microsoft.com/office/drawing/2014/main" id="{C99C8785-2F90-4DA2-A8C7-865605B4AE3D}"/>
              </a:ext>
            </a:extLst>
          </p:cNvPr>
          <p:cNvSpPr>
            <a:spLocks noGrp="1"/>
          </p:cNvSpPr>
          <p:nvPr/>
        </p:nvSpPr>
        <p:spPr>
          <a:xfrm>
            <a:off x="5121593" y="2606993"/>
            <a:ext cx="62865" cy="62865"/>
          </a:xfrm>
          <a:prstGeom prst="ellipse">
            <a:avLst/>
          </a:prstGeom>
          <a:solidFill>
            <a:srgbClr val="267BB6"/>
          </a:solidFill>
          <a:ln w="0">
            <a:noFill/>
            <a:prstDash val="solid"/>
          </a:ln>
        </p:spPr>
      </p:sp>
      <p:sp>
        <p:nvSpPr>
          <p:cNvPr id="1038" name="Avalanche electron 1.2">
            <a:extLst>
              <a:ext uri="{FF2B5EF4-FFF2-40B4-BE49-F238E27FC236}">
                <a16:creationId xmlns:a16="http://schemas.microsoft.com/office/drawing/2014/main" id="{8E43B353-E749-4DDD-851D-B753C24D0F82}"/>
              </a:ext>
            </a:extLst>
          </p:cNvPr>
          <p:cNvSpPr>
            <a:spLocks noGrp="1"/>
          </p:cNvSpPr>
          <p:nvPr/>
        </p:nvSpPr>
        <p:spPr>
          <a:xfrm>
            <a:off x="5426393" y="2606993"/>
            <a:ext cx="62865" cy="62865"/>
          </a:xfrm>
          <a:prstGeom prst="ellipse">
            <a:avLst/>
          </a:prstGeom>
          <a:solidFill>
            <a:srgbClr val="267BB6"/>
          </a:solidFill>
          <a:ln w="0">
            <a:noFill/>
            <a:prstDash val="solid"/>
          </a:ln>
        </p:spPr>
      </p:sp>
      <p:sp>
        <p:nvSpPr>
          <p:cNvPr id="1039" name="Avalanche electron 2.1">
            <a:extLst>
              <a:ext uri="{FF2B5EF4-FFF2-40B4-BE49-F238E27FC236}">
                <a16:creationId xmlns:a16="http://schemas.microsoft.com/office/drawing/2014/main" id="{13C25FD1-1CF1-4F7B-9A92-DA55AC175D94}"/>
              </a:ext>
            </a:extLst>
          </p:cNvPr>
          <p:cNvSpPr>
            <a:spLocks noGrp="1"/>
          </p:cNvSpPr>
          <p:nvPr/>
        </p:nvSpPr>
        <p:spPr>
          <a:xfrm>
            <a:off x="4931093" y="2921318"/>
            <a:ext cx="62865" cy="62865"/>
          </a:xfrm>
          <a:prstGeom prst="ellipse">
            <a:avLst/>
          </a:prstGeom>
          <a:solidFill>
            <a:srgbClr val="267BB6"/>
          </a:solidFill>
          <a:ln w="0">
            <a:noFill/>
            <a:prstDash val="solid"/>
          </a:ln>
        </p:spPr>
      </p:sp>
      <p:sp>
        <p:nvSpPr>
          <p:cNvPr id="1040" name="Avalanche electron 2.2">
            <a:extLst>
              <a:ext uri="{FF2B5EF4-FFF2-40B4-BE49-F238E27FC236}">
                <a16:creationId xmlns:a16="http://schemas.microsoft.com/office/drawing/2014/main" id="{7709ADBB-D97B-4D47-9FBD-971459802F94}"/>
              </a:ext>
            </a:extLst>
          </p:cNvPr>
          <p:cNvSpPr>
            <a:spLocks noGrp="1"/>
          </p:cNvSpPr>
          <p:nvPr/>
        </p:nvSpPr>
        <p:spPr>
          <a:xfrm>
            <a:off x="5159693" y="2921318"/>
            <a:ext cx="62865" cy="62865"/>
          </a:xfrm>
          <a:prstGeom prst="ellipse">
            <a:avLst/>
          </a:prstGeom>
          <a:solidFill>
            <a:srgbClr val="267BB6"/>
          </a:solidFill>
          <a:ln w="0">
            <a:noFill/>
            <a:prstDash val="solid"/>
          </a:ln>
        </p:spPr>
      </p:sp>
      <p:sp>
        <p:nvSpPr>
          <p:cNvPr id="1041" name="Avalanche electron 2.3">
            <a:extLst>
              <a:ext uri="{FF2B5EF4-FFF2-40B4-BE49-F238E27FC236}">
                <a16:creationId xmlns:a16="http://schemas.microsoft.com/office/drawing/2014/main" id="{FE467D5D-0F35-42F2-A834-319F13D9792D}"/>
              </a:ext>
            </a:extLst>
          </p:cNvPr>
          <p:cNvSpPr>
            <a:spLocks noGrp="1"/>
          </p:cNvSpPr>
          <p:nvPr/>
        </p:nvSpPr>
        <p:spPr>
          <a:xfrm>
            <a:off x="5388293" y="2921318"/>
            <a:ext cx="62865" cy="62865"/>
          </a:xfrm>
          <a:prstGeom prst="ellipse">
            <a:avLst/>
          </a:prstGeom>
          <a:solidFill>
            <a:srgbClr val="267BB6"/>
          </a:solidFill>
          <a:ln w="0">
            <a:noFill/>
            <a:prstDash val="solid"/>
          </a:ln>
        </p:spPr>
      </p:sp>
      <p:sp>
        <p:nvSpPr>
          <p:cNvPr id="1042" name="Avalanche electron 2.4">
            <a:extLst>
              <a:ext uri="{FF2B5EF4-FFF2-40B4-BE49-F238E27FC236}">
                <a16:creationId xmlns:a16="http://schemas.microsoft.com/office/drawing/2014/main" id="{1954526F-AA74-49F1-9BC2-F3064B296ED2}"/>
              </a:ext>
            </a:extLst>
          </p:cNvPr>
          <p:cNvSpPr>
            <a:spLocks noGrp="1"/>
          </p:cNvSpPr>
          <p:nvPr/>
        </p:nvSpPr>
        <p:spPr>
          <a:xfrm>
            <a:off x="5616893" y="2921318"/>
            <a:ext cx="62865" cy="62865"/>
          </a:xfrm>
          <a:prstGeom prst="ellipse">
            <a:avLst/>
          </a:prstGeom>
          <a:solidFill>
            <a:srgbClr val="267BB6"/>
          </a:solidFill>
          <a:ln w="0">
            <a:noFill/>
            <a:prstDash val="solid"/>
          </a:ln>
        </p:spPr>
      </p:sp>
      <p:sp>
        <p:nvSpPr>
          <p:cNvPr id="1043" name="Avalanche electron 3.1">
            <a:extLst>
              <a:ext uri="{FF2B5EF4-FFF2-40B4-BE49-F238E27FC236}">
                <a16:creationId xmlns:a16="http://schemas.microsoft.com/office/drawing/2014/main" id="{CB2981EB-4D49-4EDA-9DAF-9F9E2E67B2ED}"/>
              </a:ext>
            </a:extLst>
          </p:cNvPr>
          <p:cNvSpPr>
            <a:spLocks noGrp="1"/>
          </p:cNvSpPr>
          <p:nvPr/>
        </p:nvSpPr>
        <p:spPr>
          <a:xfrm>
            <a:off x="4692968" y="3311843"/>
            <a:ext cx="62865" cy="62865"/>
          </a:xfrm>
          <a:prstGeom prst="ellipse">
            <a:avLst/>
          </a:prstGeom>
          <a:solidFill>
            <a:srgbClr val="267BB6"/>
          </a:solidFill>
          <a:ln w="0">
            <a:noFill/>
            <a:prstDash val="solid"/>
          </a:ln>
        </p:spPr>
      </p:sp>
      <p:sp>
        <p:nvSpPr>
          <p:cNvPr id="1044" name="Avalanche electron 3.2">
            <a:extLst>
              <a:ext uri="{FF2B5EF4-FFF2-40B4-BE49-F238E27FC236}">
                <a16:creationId xmlns:a16="http://schemas.microsoft.com/office/drawing/2014/main" id="{84767322-AC9A-4EE5-BE7D-18462C66F249}"/>
              </a:ext>
            </a:extLst>
          </p:cNvPr>
          <p:cNvSpPr>
            <a:spLocks noGrp="1"/>
          </p:cNvSpPr>
          <p:nvPr/>
        </p:nvSpPr>
        <p:spPr>
          <a:xfrm>
            <a:off x="4854893" y="3311843"/>
            <a:ext cx="62865" cy="62865"/>
          </a:xfrm>
          <a:prstGeom prst="ellipse">
            <a:avLst/>
          </a:prstGeom>
          <a:solidFill>
            <a:srgbClr val="267BB6"/>
          </a:solidFill>
          <a:ln w="0">
            <a:noFill/>
            <a:prstDash val="solid"/>
          </a:ln>
        </p:spPr>
      </p:sp>
      <p:sp>
        <p:nvSpPr>
          <p:cNvPr id="1045" name="Avalanche electron 3.3">
            <a:extLst>
              <a:ext uri="{FF2B5EF4-FFF2-40B4-BE49-F238E27FC236}">
                <a16:creationId xmlns:a16="http://schemas.microsoft.com/office/drawing/2014/main" id="{C5CFA199-9C35-430D-A102-F46DFEEBC419}"/>
              </a:ext>
            </a:extLst>
          </p:cNvPr>
          <p:cNvSpPr>
            <a:spLocks noGrp="1"/>
          </p:cNvSpPr>
          <p:nvPr/>
        </p:nvSpPr>
        <p:spPr>
          <a:xfrm>
            <a:off x="5016818" y="3311843"/>
            <a:ext cx="62865" cy="62865"/>
          </a:xfrm>
          <a:prstGeom prst="ellipse">
            <a:avLst/>
          </a:prstGeom>
          <a:solidFill>
            <a:srgbClr val="267BB6"/>
          </a:solidFill>
          <a:ln w="0">
            <a:noFill/>
            <a:prstDash val="solid"/>
          </a:ln>
        </p:spPr>
      </p:sp>
      <p:sp>
        <p:nvSpPr>
          <p:cNvPr id="1046" name="Avalanche electron 3.4">
            <a:extLst>
              <a:ext uri="{FF2B5EF4-FFF2-40B4-BE49-F238E27FC236}">
                <a16:creationId xmlns:a16="http://schemas.microsoft.com/office/drawing/2014/main" id="{C1AFCF2E-AAD0-4A00-A060-0B52D2D5BD76}"/>
              </a:ext>
            </a:extLst>
          </p:cNvPr>
          <p:cNvSpPr>
            <a:spLocks noGrp="1"/>
          </p:cNvSpPr>
          <p:nvPr/>
        </p:nvSpPr>
        <p:spPr>
          <a:xfrm>
            <a:off x="5178743" y="3311843"/>
            <a:ext cx="62865" cy="62865"/>
          </a:xfrm>
          <a:prstGeom prst="ellipse">
            <a:avLst/>
          </a:prstGeom>
          <a:solidFill>
            <a:srgbClr val="267BB6"/>
          </a:solidFill>
          <a:ln w="0">
            <a:noFill/>
            <a:prstDash val="solid"/>
          </a:ln>
        </p:spPr>
      </p:sp>
      <p:sp>
        <p:nvSpPr>
          <p:cNvPr id="1047" name="Avalanche electron 3.5">
            <a:extLst>
              <a:ext uri="{FF2B5EF4-FFF2-40B4-BE49-F238E27FC236}">
                <a16:creationId xmlns:a16="http://schemas.microsoft.com/office/drawing/2014/main" id="{8C34255B-CE48-4500-815A-2C08A651CB9F}"/>
              </a:ext>
            </a:extLst>
          </p:cNvPr>
          <p:cNvSpPr>
            <a:spLocks noGrp="1"/>
          </p:cNvSpPr>
          <p:nvPr/>
        </p:nvSpPr>
        <p:spPr>
          <a:xfrm>
            <a:off x="5340668" y="3311843"/>
            <a:ext cx="62865" cy="62865"/>
          </a:xfrm>
          <a:prstGeom prst="ellipse">
            <a:avLst/>
          </a:prstGeom>
          <a:solidFill>
            <a:srgbClr val="267BB6"/>
          </a:solidFill>
          <a:ln w="0">
            <a:noFill/>
            <a:prstDash val="solid"/>
          </a:ln>
        </p:spPr>
      </p:sp>
      <p:sp>
        <p:nvSpPr>
          <p:cNvPr id="1048" name="Avalanche electron 3.6">
            <a:extLst>
              <a:ext uri="{FF2B5EF4-FFF2-40B4-BE49-F238E27FC236}">
                <a16:creationId xmlns:a16="http://schemas.microsoft.com/office/drawing/2014/main" id="{FBAF5BFC-BFFF-4823-9453-C67B9E363A0D}"/>
              </a:ext>
            </a:extLst>
          </p:cNvPr>
          <p:cNvSpPr>
            <a:spLocks noGrp="1"/>
          </p:cNvSpPr>
          <p:nvPr/>
        </p:nvSpPr>
        <p:spPr>
          <a:xfrm>
            <a:off x="5502593" y="3311843"/>
            <a:ext cx="62865" cy="62865"/>
          </a:xfrm>
          <a:prstGeom prst="ellipse">
            <a:avLst/>
          </a:prstGeom>
          <a:solidFill>
            <a:srgbClr val="267BB6"/>
          </a:solidFill>
          <a:ln w="0">
            <a:noFill/>
            <a:prstDash val="solid"/>
          </a:ln>
        </p:spPr>
      </p:sp>
      <p:sp>
        <p:nvSpPr>
          <p:cNvPr id="1049" name="Avalanche electron 3.7">
            <a:extLst>
              <a:ext uri="{FF2B5EF4-FFF2-40B4-BE49-F238E27FC236}">
                <a16:creationId xmlns:a16="http://schemas.microsoft.com/office/drawing/2014/main" id="{811D0E62-48EF-4586-A174-368623F734FD}"/>
              </a:ext>
            </a:extLst>
          </p:cNvPr>
          <p:cNvSpPr>
            <a:spLocks noGrp="1"/>
          </p:cNvSpPr>
          <p:nvPr/>
        </p:nvSpPr>
        <p:spPr>
          <a:xfrm>
            <a:off x="5664518" y="3311843"/>
            <a:ext cx="62865" cy="62865"/>
          </a:xfrm>
          <a:prstGeom prst="ellipse">
            <a:avLst/>
          </a:prstGeom>
          <a:solidFill>
            <a:srgbClr val="267BB6"/>
          </a:solidFill>
          <a:ln w="0">
            <a:noFill/>
            <a:prstDash val="solid"/>
          </a:ln>
        </p:spPr>
      </p:sp>
      <p:sp>
        <p:nvSpPr>
          <p:cNvPr id="1050" name="Avalanche electron 3.8">
            <a:extLst>
              <a:ext uri="{FF2B5EF4-FFF2-40B4-BE49-F238E27FC236}">
                <a16:creationId xmlns:a16="http://schemas.microsoft.com/office/drawing/2014/main" id="{C01B6BDF-0346-4C1B-B8C5-D8F7BE8F5C57}"/>
              </a:ext>
            </a:extLst>
          </p:cNvPr>
          <p:cNvSpPr>
            <a:spLocks noGrp="1"/>
          </p:cNvSpPr>
          <p:nvPr/>
        </p:nvSpPr>
        <p:spPr>
          <a:xfrm>
            <a:off x="5826443" y="3311843"/>
            <a:ext cx="62865" cy="62865"/>
          </a:xfrm>
          <a:prstGeom prst="ellipse">
            <a:avLst/>
          </a:prstGeom>
          <a:solidFill>
            <a:srgbClr val="267BB6"/>
          </a:solidFill>
          <a:ln w="0">
            <a:noFill/>
            <a:prstDash val="solid"/>
          </a:ln>
        </p:spPr>
      </p:sp>
      <p:sp>
        <p:nvSpPr>
          <p:cNvPr id="1051" name="Initial photoelectron label">
            <a:extLst>
              <a:ext uri="{FF2B5EF4-FFF2-40B4-BE49-F238E27FC236}">
                <a16:creationId xmlns:a16="http://schemas.microsoft.com/office/drawing/2014/main" id="{1BA3BCE0-1501-44A6-AD21-6C750866E3EC}"/>
              </a:ext>
            </a:extLst>
          </p:cNvPr>
          <p:cNvSpPr>
            <a:spLocks noGrp="1"/>
          </p:cNvSpPr>
          <p:nvPr/>
        </p:nvSpPr>
        <p:spPr>
          <a:xfrm>
            <a:off x="5495925" y="2257425"/>
            <a:ext cx="419100" cy="304800"/>
          </a:xfrm>
          <a:prstGeom prst="rect">
            <a:avLst/>
          </a:prstGeom>
          <a:noFill/>
          <a:ln w="0">
            <a:noFill/>
            <a:prstDash val="solid"/>
          </a:ln>
        </p:spPr>
        <p:txBody>
          <a:bodyPr wrap="none" lIns="0" tIns="0" rIns="0" bIns="0" anchor="ctr">
            <a:noAutofit/>
          </a:bodyPr>
          <a:lstStyle/>
          <a:p>
            <a:pPr algn="l">
              <a:defRPr sz="1800" b="1">
                <a:solidFill>
                  <a:srgbClr val="267BB6"/>
                </a:solidFill>
                <a:latin typeface="Nimbus Sans"/>
                <a:ea typeface="Nimbus Sans"/>
                <a:cs typeface="Nimbus Sans"/>
              </a:defRPr>
            </a:pPr>
            <a:r>
              <a:rPr sz="1800" b="1">
                <a:solidFill>
                  <a:srgbClr val="267BB6"/>
                </a:solidFill>
                <a:latin typeface="Nimbus Sans"/>
                <a:ea typeface="Nimbus Sans"/>
                <a:cs typeface="Nimbus Sans"/>
              </a:rPr>
              <a:t>e⁻</a:t>
            </a:r>
          </a:p>
        </p:txBody>
      </p:sp>
      <p:sp>
        <p:nvSpPr>
          <p:cNvPr id="1052" name="Surface emission">
            <a:extLst>
              <a:ext uri="{FF2B5EF4-FFF2-40B4-BE49-F238E27FC236}">
                <a16:creationId xmlns:a16="http://schemas.microsoft.com/office/drawing/2014/main" id="{1BB7536D-2BAE-419F-A98C-13B3F741BE21}"/>
              </a:ext>
            </a:extLst>
          </p:cNvPr>
          <p:cNvSpPr>
            <a:spLocks noGrp="1"/>
          </p:cNvSpPr>
          <p:nvPr/>
        </p:nvSpPr>
        <p:spPr>
          <a:xfrm>
            <a:off x="5305425" y="2276475"/>
            <a:ext cx="0" cy="47625"/>
          </a:xfrm>
          <a:prstGeom prst="line">
            <a:avLst/>
          </a:prstGeom>
          <a:noFill/>
          <a:ln w="16193">
            <a:solidFill>
              <a:srgbClr val="267BB6"/>
            </a:solidFill>
            <a:prstDash val="solid"/>
          </a:ln>
        </p:spPr>
      </p:sp>
      <p:sp>
        <p:nvSpPr>
          <p:cNvPr id="1053" name="RPC signal cable">
            <a:extLst>
              <a:ext uri="{FF2B5EF4-FFF2-40B4-BE49-F238E27FC236}">
                <a16:creationId xmlns:a16="http://schemas.microsoft.com/office/drawing/2014/main" id="{6BBAE465-A347-4025-BFDA-F4E29ABA7927}"/>
              </a:ext>
            </a:extLst>
          </p:cNvPr>
          <p:cNvSpPr>
            <a:spLocks noGrp="1"/>
          </p:cNvSpPr>
          <p:nvPr/>
        </p:nvSpPr>
        <p:spPr>
          <a:xfrm>
            <a:off x="6057900" y="4305300"/>
            <a:ext cx="95" cy="704850"/>
          </a:xfrm>
          <a:custGeom>
            <a:avLst/>
            <a:gdLst/>
            <a:ahLst/>
            <a:cxnLst/>
            <a:rect l="0" t="0" r="0" b="0"/>
            <a:pathLst>
              <a:path w="95" h="704850">
                <a:moveTo>
                  <a:pt x="0" y="0"/>
                </a:moveTo>
                <a:lnTo>
                  <a:pt x="0" y="704850"/>
                </a:lnTo>
              </a:path>
            </a:pathLst>
          </a:custGeom>
          <a:noFill/>
          <a:ln w="21908">
            <a:solidFill>
              <a:srgbClr val="26857B"/>
            </a:solidFill>
            <a:prstDash val="solid"/>
          </a:ln>
        </p:spPr>
      </p:sp>
      <p:sp>
        <p:nvSpPr>
          <p:cNvPr id="1054" name="RPC signal enters scope">
            <a:extLst>
              <a:ext uri="{FF2B5EF4-FFF2-40B4-BE49-F238E27FC236}">
                <a16:creationId xmlns:a16="http://schemas.microsoft.com/office/drawing/2014/main" id="{7E1A70E1-8A4F-4649-ACC2-EF0498C1E03D}"/>
              </a:ext>
            </a:extLst>
          </p:cNvPr>
          <p:cNvSpPr>
            <a:spLocks noGrp="1"/>
          </p:cNvSpPr>
          <p:nvPr/>
        </p:nvSpPr>
        <p:spPr>
          <a:xfrm>
            <a:off x="6000750" y="4991100"/>
            <a:ext cx="114300" cy="142875"/>
          </a:xfrm>
          <a:prstGeom prst="downArrow">
            <a:avLst>
              <a:gd name="adj1" fmla="val 27000"/>
              <a:gd name="adj2" fmla="val 50000"/>
            </a:avLst>
          </a:prstGeom>
          <a:solidFill>
            <a:srgbClr val="26857B"/>
          </a:solidFill>
          <a:ln w="0">
            <a:noFill/>
            <a:prstDash val="solid"/>
          </a:ln>
        </p:spPr>
      </p:sp>
      <p:sp>
        <p:nvSpPr>
          <p:cNvPr id="1055" name="RPC signal label">
            <a:extLst>
              <a:ext uri="{FF2B5EF4-FFF2-40B4-BE49-F238E27FC236}">
                <a16:creationId xmlns:a16="http://schemas.microsoft.com/office/drawing/2014/main" id="{88F9B51F-5606-4A7B-8189-B7B900D2CA22}"/>
              </a:ext>
            </a:extLst>
          </p:cNvPr>
          <p:cNvSpPr>
            <a:spLocks noGrp="1"/>
          </p:cNvSpPr>
          <p:nvPr/>
        </p:nvSpPr>
        <p:spPr>
          <a:xfrm>
            <a:off x="4533900" y="4762500"/>
            <a:ext cx="1419225" cy="285750"/>
          </a:xfrm>
          <a:prstGeom prst="rect">
            <a:avLst/>
          </a:prstGeom>
          <a:noFill/>
          <a:ln w="0">
            <a:noFill/>
            <a:prstDash val="solid"/>
          </a:ln>
        </p:spPr>
        <p:txBody>
          <a:bodyPr wrap="none" lIns="0" tIns="0" rIns="0" bIns="0" anchor="ctr">
            <a:noAutofit/>
          </a:bodyPr>
          <a:lstStyle/>
          <a:p>
            <a:pPr algn="l">
              <a:defRPr sz="1800" b="1">
                <a:solidFill>
                  <a:srgbClr val="26857B"/>
                </a:solidFill>
                <a:latin typeface="Nimbus Sans"/>
                <a:ea typeface="Nimbus Sans"/>
                <a:cs typeface="Nimbus Sans"/>
              </a:defRPr>
            </a:pPr>
            <a:r>
              <a:rPr sz="1800" b="1">
                <a:solidFill>
                  <a:srgbClr val="26857B"/>
                </a:solidFill>
                <a:latin typeface="Nimbus Sans"/>
                <a:ea typeface="Nimbus Sans"/>
                <a:cs typeface="Nimbus Sans"/>
              </a:rPr>
              <a:t>RPC signal</a:t>
            </a:r>
          </a:p>
        </p:txBody>
      </p:sp>
      <p:sp>
        <p:nvSpPr>
          <p:cNvPr id="1056" name="Oscilloscope">
            <a:extLst>
              <a:ext uri="{FF2B5EF4-FFF2-40B4-BE49-F238E27FC236}">
                <a16:creationId xmlns:a16="http://schemas.microsoft.com/office/drawing/2014/main" id="{7278164A-0DB8-4F3A-B85D-5BDEABE76B73}"/>
              </a:ext>
            </a:extLst>
          </p:cNvPr>
          <p:cNvSpPr>
            <a:spLocks noGrp="1"/>
          </p:cNvSpPr>
          <p:nvPr/>
        </p:nvSpPr>
        <p:spPr>
          <a:xfrm>
            <a:off x="4191000" y="5133975"/>
            <a:ext cx="2324100" cy="695325"/>
          </a:xfrm>
          <a:prstGeom prst="rect">
            <a:avLst/>
          </a:prstGeom>
          <a:solidFill>
            <a:srgbClr val="FFFFFF"/>
          </a:solidFill>
          <a:ln w="17145">
            <a:solidFill>
              <a:srgbClr val="9BB1C5"/>
            </a:solidFill>
            <a:prstDash val="solid"/>
          </a:ln>
        </p:spPr>
      </p:sp>
      <p:sp>
        <p:nvSpPr>
          <p:cNvPr id="1057" name="Oscilloscope label">
            <a:extLst>
              <a:ext uri="{FF2B5EF4-FFF2-40B4-BE49-F238E27FC236}">
                <a16:creationId xmlns:a16="http://schemas.microsoft.com/office/drawing/2014/main" id="{6C26EE54-B574-4978-B734-B443A03D5B4B}"/>
              </a:ext>
            </a:extLst>
          </p:cNvPr>
          <p:cNvSpPr>
            <a:spLocks noGrp="1"/>
          </p:cNvSpPr>
          <p:nvPr/>
        </p:nvSpPr>
        <p:spPr>
          <a:xfrm>
            <a:off x="4324350" y="5295900"/>
            <a:ext cx="2057400" cy="361950"/>
          </a:xfrm>
          <a:prstGeom prst="rect">
            <a:avLst/>
          </a:prstGeom>
          <a:noFill/>
          <a:ln w="0">
            <a:noFill/>
            <a:prstDash val="solid"/>
          </a:ln>
        </p:spPr>
        <p:txBody>
          <a:bodyPr wrap="none" lIns="0" tIns="0" rIns="0" bIns="0" anchor="ctr">
            <a:noAutofit/>
          </a:bodyPr>
          <a:lstStyle/>
          <a:p>
            <a:pPr algn="ctr">
              <a:defRPr sz="2175" b="1">
                <a:solidFill>
                  <a:srgbClr val="263544"/>
                </a:solidFill>
                <a:latin typeface="Nimbus Sans"/>
                <a:ea typeface="Nimbus Sans"/>
                <a:cs typeface="Nimbus Sans"/>
              </a:defRPr>
            </a:pPr>
            <a:r>
              <a:rPr sz="2175" b="1">
                <a:solidFill>
                  <a:srgbClr val="263544"/>
                </a:solidFill>
                <a:latin typeface="Nimbus Sans"/>
                <a:ea typeface="Nimbus Sans"/>
                <a:cs typeface="Nimbus Sans"/>
              </a:rPr>
              <a:t>Oscilloscope</a:t>
            </a:r>
          </a:p>
        </p:txBody>
      </p:sp>
      <p:sp>
        <p:nvSpPr>
          <p:cNvPr id="1058" name="PMT reference label">
            <a:extLst>
              <a:ext uri="{FF2B5EF4-FFF2-40B4-BE49-F238E27FC236}">
                <a16:creationId xmlns:a16="http://schemas.microsoft.com/office/drawing/2014/main" id="{CB620F1E-7224-4A33-A794-67B395A6F0DA}"/>
              </a:ext>
            </a:extLst>
          </p:cNvPr>
          <p:cNvSpPr>
            <a:spLocks noGrp="1"/>
          </p:cNvSpPr>
          <p:nvPr/>
        </p:nvSpPr>
        <p:spPr>
          <a:xfrm>
            <a:off x="619125" y="5257800"/>
            <a:ext cx="2076450" cy="381000"/>
          </a:xfrm>
          <a:prstGeom prst="rect">
            <a:avLst/>
          </a:prstGeom>
          <a:noFill/>
          <a:ln w="0">
            <a:noFill/>
            <a:prstDash val="solid"/>
          </a:ln>
        </p:spPr>
        <p:txBody>
          <a:bodyPr wrap="none" lIns="0" tIns="0" rIns="0" bIns="0" anchor="ctr">
            <a:noAutofit/>
          </a:bodyPr>
          <a:lstStyle/>
          <a:p>
            <a:pPr algn="l">
              <a:defRPr sz="2025" b="1">
                <a:solidFill>
                  <a:srgbClr val="AE4E60"/>
                </a:solidFill>
                <a:latin typeface="Nimbus Sans"/>
                <a:ea typeface="Nimbus Sans"/>
                <a:cs typeface="Nimbus Sans"/>
              </a:defRPr>
            </a:pPr>
            <a:r>
              <a:rPr sz="2025" b="1">
                <a:solidFill>
                  <a:srgbClr val="AE4E60"/>
                </a:solidFill>
                <a:latin typeface="Nimbus Sans"/>
                <a:ea typeface="Nimbus Sans"/>
                <a:cs typeface="Nimbus Sans"/>
              </a:rPr>
              <a:t>PMT reference</a:t>
            </a:r>
          </a:p>
        </p:txBody>
      </p:sp>
      <p:sp>
        <p:nvSpPr>
          <p:cNvPr id="1059" name="Reference cable">
            <a:extLst>
              <a:ext uri="{FF2B5EF4-FFF2-40B4-BE49-F238E27FC236}">
                <a16:creationId xmlns:a16="http://schemas.microsoft.com/office/drawing/2014/main" id="{6B4D0447-66B9-4D9B-A1F6-8CAB991481DC}"/>
              </a:ext>
            </a:extLst>
          </p:cNvPr>
          <p:cNvSpPr>
            <a:spLocks noGrp="1"/>
          </p:cNvSpPr>
          <p:nvPr/>
        </p:nvSpPr>
        <p:spPr>
          <a:xfrm>
            <a:off x="2714625" y="5476875"/>
            <a:ext cx="1371600" cy="0"/>
          </a:xfrm>
          <a:prstGeom prst="line">
            <a:avLst/>
          </a:prstGeom>
          <a:noFill/>
          <a:ln w="20955">
            <a:solidFill>
              <a:srgbClr val="AE4E60"/>
            </a:solidFill>
            <a:prstDash val="solid"/>
          </a:ln>
        </p:spPr>
      </p:sp>
      <p:sp>
        <p:nvSpPr>
          <p:cNvPr id="1060" name="PMT reference enters scope">
            <a:extLst>
              <a:ext uri="{FF2B5EF4-FFF2-40B4-BE49-F238E27FC236}">
                <a16:creationId xmlns:a16="http://schemas.microsoft.com/office/drawing/2014/main" id="{5002A047-212A-4E42-B60A-00FA1B7348A9}"/>
              </a:ext>
            </a:extLst>
          </p:cNvPr>
          <p:cNvSpPr>
            <a:spLocks noGrp="1"/>
          </p:cNvSpPr>
          <p:nvPr/>
        </p:nvSpPr>
        <p:spPr>
          <a:xfrm>
            <a:off x="4057650" y="5410200"/>
            <a:ext cx="152400" cy="133350"/>
          </a:xfrm>
          <a:prstGeom prst="rightArrow">
            <a:avLst>
              <a:gd name="adj1" fmla="val 27000"/>
              <a:gd name="adj2" fmla="val 50000"/>
            </a:avLst>
          </a:prstGeom>
          <a:solidFill>
            <a:srgbClr val="AE4E60"/>
          </a:solidFill>
          <a:ln w="0">
            <a:noFill/>
            <a:prstDash val="solid"/>
          </a:ln>
        </p:spPr>
      </p:sp>
      <p:sp>
        <p:nvSpPr>
          <p:cNvPr id="1061" name="Measured quantities">
            <a:extLst>
              <a:ext uri="{FF2B5EF4-FFF2-40B4-BE49-F238E27FC236}">
                <a16:creationId xmlns:a16="http://schemas.microsoft.com/office/drawing/2014/main" id="{970AD3B9-CEA0-4C85-ACD3-1294CB9E2817}"/>
              </a:ext>
            </a:extLst>
          </p:cNvPr>
          <p:cNvSpPr>
            <a:spLocks noGrp="1"/>
          </p:cNvSpPr>
          <p:nvPr/>
        </p:nvSpPr>
        <p:spPr>
          <a:xfrm>
            <a:off x="3162300" y="5905500"/>
            <a:ext cx="3752850" cy="266700"/>
          </a:xfrm>
          <a:prstGeom prst="rect">
            <a:avLst/>
          </a:prstGeom>
          <a:noFill/>
          <a:ln w="0">
            <a:noFill/>
            <a:prstDash val="solid"/>
          </a:ln>
        </p:spPr>
        <p:txBody>
          <a:bodyPr wrap="none" lIns="0" tIns="0" rIns="0" bIns="0" anchor="ctr">
            <a:noAutofit/>
          </a:bodyPr>
          <a:lstStyle/>
          <a:p>
            <a:pPr algn="ctr">
              <a:defRPr sz="1725" b="0">
                <a:solidFill>
                  <a:srgbClr val="263544"/>
                </a:solidFill>
                <a:latin typeface="Nimbus Sans"/>
                <a:ea typeface="Nimbus Sans"/>
                <a:cs typeface="Nimbus Sans"/>
              </a:defRPr>
            </a:pPr>
            <a:r>
              <a:rPr sz="1725" b="0">
                <a:solidFill>
                  <a:srgbClr val="263544"/>
                </a:solidFill>
                <a:latin typeface="Nimbus Sans"/>
                <a:ea typeface="Nimbus Sans"/>
                <a:cs typeface="Nimbus Sans"/>
              </a:rPr>
              <a:t>Pulse charge and relative time</a:t>
            </a:r>
          </a:p>
        </p:txBody>
      </p:sp>
      <p:pic>
        <p:nvPicPr>
          <p:cNvPr id="12" name="图片 11">
            <a:extLst>
              <a:ext uri="{FF2B5EF4-FFF2-40B4-BE49-F238E27FC236}">
                <a16:creationId xmlns:a16="http://schemas.microsoft.com/office/drawing/2014/main" id="{7C7CEF38-EA30-D10B-2378-5E9D769A57D3}"/>
              </a:ext>
            </a:extLst>
          </p:cNvPr>
          <p:cNvPicPr>
            <a:picLocks noChangeAspect="1"/>
          </p:cNvPicPr>
          <p:nvPr/>
        </p:nvPicPr>
        <p:blipFill>
          <a:blip r:embed="rId5"/>
          <a:stretch>
            <a:fillRect/>
          </a:stretch>
        </p:blipFill>
        <p:spPr>
          <a:xfrm>
            <a:off x="4425479" y="6202311"/>
            <a:ext cx="1845618" cy="663677"/>
          </a:xfrm>
          <a:prstGeom prst="rect">
            <a:avLst/>
          </a:prstGeom>
        </p:spPr>
      </p:pic>
    </p:spTree>
    <p:extLst>
      <p:ext uri="{BB962C8B-B14F-4D97-AF65-F5344CB8AC3E}">
        <p14:creationId xmlns:p14="http://schemas.microsoft.com/office/powerpoint/2010/main" val="1662311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 name="Slide title">
            <a:extLst>
              <a:ext uri="{FF2B5EF4-FFF2-40B4-BE49-F238E27FC236}">
                <a16:creationId xmlns:a16="http://schemas.microsoft.com/office/drawing/2014/main" id="{65CEC725-EACF-4502-AB94-863F46E2ACBA}"/>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Lower resistivity extends the rate capability</a:t>
            </a:r>
          </a:p>
        </p:txBody>
      </p:sp>
      <p:sp>
        <p:nvSpPr>
          <p:cNvPr id="2" name="Title rule">
            <a:extLst>
              <a:ext uri="{FF2B5EF4-FFF2-40B4-BE49-F238E27FC236}">
                <a16:creationId xmlns:a16="http://schemas.microsoft.com/office/drawing/2014/main" id="{CEBBEDA0-4CAD-4669-A0EB-766E4D0A57D7}"/>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4"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B3D1FE88-470D-4E23-8EDC-4C324F238FBD}"/>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7</a:t>
            </a:r>
          </a:p>
        </p:txBody>
      </p:sp>
      <p:sp>
        <p:nvSpPr>
          <p:cNvPr id="5" name="Measurement condition">
            <a:extLst>
              <a:ext uri="{FF2B5EF4-FFF2-40B4-BE49-F238E27FC236}">
                <a16:creationId xmlns:a16="http://schemas.microsoft.com/office/drawing/2014/main" id="{AE4F2F1E-B67D-4BF9-B751-204D7C8AAA7A}"/>
              </a:ext>
            </a:extLst>
          </p:cNvPr>
          <p:cNvSpPr>
            <a:spLocks noGrp="1"/>
          </p:cNvSpPr>
          <p:nvPr/>
        </p:nvSpPr>
        <p:spPr>
          <a:xfrm>
            <a:off x="514350" y="1066800"/>
            <a:ext cx="11163300" cy="361950"/>
          </a:xfrm>
          <a:prstGeom prst="rect">
            <a:avLst/>
          </a:prstGeom>
          <a:noFill/>
          <a:ln w="0">
            <a:noFill/>
            <a:prstDash val="solid"/>
          </a:ln>
        </p:spPr>
        <p:txBody>
          <a:bodyPr wrap="none" lIns="0" tIns="0" rIns="0" bIns="0" anchor="ctr">
            <a:noAutofit/>
          </a:bodyPr>
          <a:lstStyle/>
          <a:p>
            <a:pPr algn="l">
              <a:defRPr sz="2025" b="0">
                <a:solidFill>
                  <a:srgbClr val="637386"/>
                </a:solidFill>
                <a:latin typeface="Nimbus Sans"/>
                <a:ea typeface="Nimbus Sans"/>
                <a:cs typeface="Nimbus Sans"/>
              </a:defRPr>
            </a:pPr>
            <a:r>
              <a:rPr sz="2025" b="0">
                <a:solidFill>
                  <a:srgbClr val="637386"/>
                </a:solidFill>
                <a:latin typeface="Nimbus Sans"/>
                <a:ea typeface="Nimbus Sans"/>
                <a:cs typeface="Nimbus Sans"/>
              </a:rPr>
              <a:t>Single-photoelectron measurements at 2400 V</a:t>
            </a:r>
          </a:p>
        </p:txBody>
      </p:sp>
      <p:sp>
        <p:nvSpPr>
          <p:cNvPr id="6" name="Charge plot heading">
            <a:extLst>
              <a:ext uri="{FF2B5EF4-FFF2-40B4-BE49-F238E27FC236}">
                <a16:creationId xmlns:a16="http://schemas.microsoft.com/office/drawing/2014/main" id="{AA7693D1-2734-4F33-A5BB-B4346B94E9AC}"/>
              </a:ext>
            </a:extLst>
          </p:cNvPr>
          <p:cNvSpPr>
            <a:spLocks noGrp="1"/>
          </p:cNvSpPr>
          <p:nvPr/>
        </p:nvSpPr>
        <p:spPr>
          <a:xfrm>
            <a:off x="514350" y="1581150"/>
            <a:ext cx="5238750" cy="333375"/>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dirty="0">
                <a:solidFill>
                  <a:srgbClr val="263544"/>
                </a:solidFill>
                <a:latin typeface="Nimbus Sans"/>
                <a:ea typeface="Nimbus Sans"/>
                <a:cs typeface="Nimbus Sans"/>
              </a:rPr>
              <a:t>Mean </a:t>
            </a:r>
            <a:r>
              <a:rPr lang="en-US" altLang="zh-CN" sz="2100" b="1" dirty="0">
                <a:solidFill>
                  <a:srgbClr val="263544"/>
                </a:solidFill>
                <a:latin typeface="Nimbus Sans"/>
                <a:ea typeface="Nimbus Sans"/>
                <a:cs typeface="Nimbus Sans"/>
              </a:rPr>
              <a:t>integrated </a:t>
            </a:r>
            <a:r>
              <a:rPr sz="2100" b="1" dirty="0">
                <a:solidFill>
                  <a:srgbClr val="263544"/>
                </a:solidFill>
                <a:latin typeface="Nimbus Sans"/>
                <a:ea typeface="Nimbus Sans"/>
                <a:cs typeface="Nimbus Sans"/>
              </a:rPr>
              <a:t>charge</a:t>
            </a:r>
          </a:p>
        </p:txBody>
      </p:sp>
      <p:sp>
        <p:nvSpPr>
          <p:cNvPr id="7" name="Timing plot heading">
            <a:extLst>
              <a:ext uri="{FF2B5EF4-FFF2-40B4-BE49-F238E27FC236}">
                <a16:creationId xmlns:a16="http://schemas.microsoft.com/office/drawing/2014/main" id="{39C97065-2DB2-4FCD-8A23-999432531B74}"/>
              </a:ext>
            </a:extLst>
          </p:cNvPr>
          <p:cNvSpPr>
            <a:spLocks noGrp="1"/>
          </p:cNvSpPr>
          <p:nvPr/>
        </p:nvSpPr>
        <p:spPr>
          <a:xfrm>
            <a:off x="6267450" y="1581150"/>
            <a:ext cx="5410200" cy="333375"/>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Time resolution</a:t>
            </a:r>
          </a:p>
        </p:txBody>
      </p:sp>
      <p:pic>
        <p:nvPicPr>
          <p:cNvPr id="19" name="Measured mean charge versus rate" descr="Measured mean charge versus rate"/>
          <p:cNvPicPr>
            <a:picLocks noChangeAspect="1"/>
          </p:cNvPicPr>
          <p:nvPr/>
        </p:nvPicPr>
        <p:blipFill>
          <a:blip r:embed="rId4"/>
          <a:srcRect l="1812" t="4917" r="9437"/>
          <a:stretch/>
        </p:blipFill>
        <p:spPr>
          <a:xfrm>
            <a:off x="751265" y="2019300"/>
            <a:ext cx="4860171" cy="3905250"/>
          </a:xfrm>
          <a:prstGeom prst="rect">
            <a:avLst/>
          </a:prstGeom>
        </p:spPr>
      </p:pic>
      <p:pic>
        <p:nvPicPr>
          <p:cNvPr id="20" name="Measured time resolution versus rate" descr="Measured time resolution versus rate"/>
          <p:cNvPicPr>
            <a:picLocks noChangeAspect="1"/>
          </p:cNvPicPr>
          <p:nvPr/>
        </p:nvPicPr>
        <p:blipFill>
          <a:blip r:embed="rId5"/>
          <a:srcRect l="1812" t="7833" r="9437"/>
          <a:stretch/>
        </p:blipFill>
        <p:spPr>
          <a:xfrm>
            <a:off x="6446513" y="2019300"/>
            <a:ext cx="5013974" cy="3905250"/>
          </a:xfrm>
          <a:prstGeom prst="rect">
            <a:avLst/>
          </a:prstGeom>
        </p:spPr>
      </p:pic>
      <p:sp>
        <p:nvSpPr>
          <p:cNvPr id="10" name="Closing separator">
            <a:extLst>
              <a:ext uri="{FF2B5EF4-FFF2-40B4-BE49-F238E27FC236}">
                <a16:creationId xmlns:a16="http://schemas.microsoft.com/office/drawing/2014/main" id="{7B0D8E47-EDBA-4665-8C61-AAD167B5050E}"/>
              </a:ext>
            </a:extLst>
          </p:cNvPr>
          <p:cNvSpPr>
            <a:spLocks noGrp="1"/>
          </p:cNvSpPr>
          <p:nvPr/>
        </p:nvSpPr>
        <p:spPr>
          <a:xfrm>
            <a:off x="514350" y="6172200"/>
            <a:ext cx="11163300" cy="0"/>
          </a:xfrm>
          <a:prstGeom prst="line">
            <a:avLst/>
          </a:prstGeom>
          <a:noFill/>
          <a:ln w="9525">
            <a:solidFill>
              <a:srgbClr val="DCE3EB"/>
            </a:solidFill>
            <a:prstDash val="solid"/>
          </a:ln>
        </p:spPr>
      </p:sp>
      <p:sp>
        <p:nvSpPr>
          <p:cNvPr id="11" name="Closing statement">
            <a:extLst>
              <a:ext uri="{FF2B5EF4-FFF2-40B4-BE49-F238E27FC236}">
                <a16:creationId xmlns:a16="http://schemas.microsoft.com/office/drawing/2014/main" id="{1E21EE07-E352-4738-897F-E742774412CA}"/>
              </a:ext>
            </a:extLst>
          </p:cNvPr>
          <p:cNvSpPr>
            <a:spLocks noGrp="1"/>
          </p:cNvSpPr>
          <p:nvPr/>
        </p:nvSpPr>
        <p:spPr>
          <a:xfrm>
            <a:off x="514350" y="6229350"/>
            <a:ext cx="10534650" cy="371475"/>
          </a:xfrm>
          <a:prstGeom prst="rect">
            <a:avLst/>
          </a:prstGeom>
          <a:noFill/>
          <a:ln w="0">
            <a:noFill/>
            <a:prstDash val="solid"/>
          </a:ln>
        </p:spPr>
        <p:txBody>
          <a:bodyPr wrap="none" lIns="0" tIns="0" rIns="0" bIns="0" anchor="ctr">
            <a:noAutofit/>
          </a:bodyPr>
          <a:lstStyle/>
          <a:p>
            <a:pPr algn="l">
              <a:defRPr sz="1875" b="0">
                <a:solidFill>
                  <a:srgbClr val="0B4EA2"/>
                </a:solidFill>
                <a:latin typeface="Nimbus Sans"/>
                <a:ea typeface="Nimbus Sans"/>
                <a:cs typeface="Nimbus Sans"/>
              </a:defRPr>
            </a:pPr>
            <a:r>
              <a:rPr sz="1875" b="0">
                <a:solidFill>
                  <a:srgbClr val="0B4EA2"/>
                </a:solidFill>
                <a:latin typeface="Nimbus Sans"/>
                <a:ea typeface="Nimbus Sans"/>
                <a:cs typeface="Nimbus Sans"/>
              </a:rPr>
              <a:t>Lower resistivity shifts gain loss and timing degradation to higher rates.</a:t>
            </a:r>
          </a:p>
        </p:txBody>
      </p:sp>
    </p:spTree>
    <p:extLst>
      <p:ext uri="{BB962C8B-B14F-4D97-AF65-F5344CB8AC3E}">
        <p14:creationId xmlns:p14="http://schemas.microsoft.com/office/powerpoint/2010/main" val="3980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 name="Slide title">
            <a:extLst>
              <a:ext uri="{FF2B5EF4-FFF2-40B4-BE49-F238E27FC236}">
                <a16:creationId xmlns:a16="http://schemas.microsoft.com/office/drawing/2014/main" id="{CF9E84CF-F03A-4CF6-9824-63242698B616}"/>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Timing at the same mean gain</a:t>
            </a:r>
          </a:p>
        </p:txBody>
      </p:sp>
      <p:sp>
        <p:nvSpPr>
          <p:cNvPr id="2" name="Title rule">
            <a:extLst>
              <a:ext uri="{FF2B5EF4-FFF2-40B4-BE49-F238E27FC236}">
                <a16:creationId xmlns:a16="http://schemas.microsoft.com/office/drawing/2014/main" id="{F122BA15-638E-454A-AB69-AF9DB9204D19}"/>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2"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EBA63019-EE8D-4F3C-931E-CB1362560C28}"/>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8</a:t>
            </a:r>
          </a:p>
        </p:txBody>
      </p:sp>
      <p:pic>
        <p:nvPicPr>
          <p:cNvPr id="14" name="Measured timing at equal mean charge" descr="Measured timing at equal mean charge"/>
          <p:cNvPicPr>
            <a:picLocks noChangeAspect="1"/>
          </p:cNvPicPr>
          <p:nvPr/>
        </p:nvPicPr>
        <p:blipFill>
          <a:blip r:embed="rId4"/>
          <a:srcRect l="1812" t="7833" r="9437"/>
          <a:stretch/>
        </p:blipFill>
        <p:spPr>
          <a:xfrm>
            <a:off x="695308" y="1257300"/>
            <a:ext cx="5772184" cy="4495800"/>
          </a:xfrm>
          <a:prstGeom prst="rect">
            <a:avLst/>
          </a:prstGeom>
        </p:spPr>
      </p:pic>
      <p:graphicFrame>
        <p:nvGraphicFramePr>
          <p:cNvPr id="15" name="表格 14"/>
          <p:cNvGraphicFramePr/>
          <p:nvPr/>
        </p:nvGraphicFramePr>
        <p:xfrm>
          <a:off x="7000875" y="1333500"/>
          <a:ext cx="4657725" cy="1885950"/>
        </p:xfrm>
        <a:graphic>
          <a:graphicData uri="http://schemas.openxmlformats.org/drawingml/2006/table">
            <a:tbl>
              <a:tblPr firstRow="1"/>
              <a:tblGrid>
                <a:gridCol w="1657350">
                  <a:extLst>
                    <a:ext uri="{9D8B030D-6E8A-4147-A177-3AD203B41FA5}">
                      <a16:colId xmlns:a16="http://schemas.microsoft.com/office/drawing/2014/main" val="20000"/>
                    </a:ext>
                  </a:extLst>
                </a:gridCol>
                <a:gridCol w="1609725">
                  <a:extLst>
                    <a:ext uri="{9D8B030D-6E8A-4147-A177-3AD203B41FA5}">
                      <a16:colId xmlns:a16="http://schemas.microsoft.com/office/drawing/2014/main" val="20001"/>
                    </a:ext>
                  </a:extLst>
                </a:gridCol>
                <a:gridCol w="1390650">
                  <a:extLst>
                    <a:ext uri="{9D8B030D-6E8A-4147-A177-3AD203B41FA5}">
                      <a16:colId xmlns:a16="http://schemas.microsoft.com/office/drawing/2014/main" val="20002"/>
                    </a:ext>
                  </a:extLst>
                </a:gridCol>
              </a:tblGrid>
              <a:tr h="628650">
                <a:tc>
                  <a:txBody>
                    <a:bodyPr/>
                    <a:lstStyle/>
                    <a:p>
                      <a:pPr algn="l"/>
                      <a:r>
                        <a:rPr sz="1725" b="1">
                          <a:solidFill>
                            <a:srgbClr val="0B4EA2"/>
                          </a:solidFill>
                          <a:latin typeface="Nimbus Sans"/>
                          <a:ea typeface="Nimbus Sans"/>
                          <a:cs typeface="Nimbus Sans"/>
                        </a:rPr>
                        <a:t>Measurement</a:t>
                      </a:r>
                    </a:p>
                  </a:txBody>
                  <a:tcPr anchor="ctr">
                    <a:solidFill>
                      <a:srgbClr val="F0F4F8"/>
                    </a:solidFill>
                  </a:tcPr>
                </a:tc>
                <a:tc>
                  <a:txBody>
                    <a:bodyPr/>
                    <a:lstStyle/>
                    <a:p>
                      <a:pPr algn="ctr"/>
                      <a:r>
                        <a:rPr sz="1725" b="1">
                          <a:solidFill>
                            <a:srgbClr val="0B4EA2"/>
                          </a:solidFill>
                          <a:latin typeface="Nimbus Sans"/>
                          <a:ea typeface="Nimbus Sans"/>
                          <a:cs typeface="Nimbus Sans"/>
                        </a:rPr>
                        <a:t>Fixed</a:t>
                      </a:r>
                    </a:p>
                  </a:txBody>
                  <a:tcPr anchor="ctr">
                    <a:solidFill>
                      <a:srgbClr val="F0F4F8"/>
                    </a:solidFill>
                  </a:tcPr>
                </a:tc>
                <a:tc>
                  <a:txBody>
                    <a:bodyPr/>
                    <a:lstStyle/>
                    <a:p>
                      <a:pPr algn="ctr"/>
                      <a:r>
                        <a:rPr sz="1725" b="1">
                          <a:solidFill>
                            <a:srgbClr val="0B4EA2"/>
                          </a:solidFill>
                          <a:latin typeface="Nimbus Sans"/>
                          <a:ea typeface="Nimbus Sans"/>
                          <a:cs typeface="Nimbus Sans"/>
                        </a:rPr>
                        <a:t>Scan</a:t>
                      </a:r>
                    </a:p>
                  </a:txBody>
                  <a:tcPr anchor="ctr">
                    <a:solidFill>
                      <a:srgbClr val="F0F4F8"/>
                    </a:solidFill>
                  </a:tcPr>
                </a:tc>
                <a:extLst>
                  <a:ext uri="{0D108BD9-81ED-4DB2-BD59-A6C34878D82A}">
                    <a16:rowId xmlns:a16="http://schemas.microsoft.com/office/drawing/2014/main" val="10000"/>
                  </a:ext>
                </a:extLst>
              </a:tr>
              <a:tr h="628650">
                <a:tc>
                  <a:txBody>
                    <a:bodyPr/>
                    <a:lstStyle/>
                    <a:p>
                      <a:pPr algn="l"/>
                      <a:r>
                        <a:rPr sz="1725" b="0">
                          <a:solidFill>
                            <a:srgbClr val="263544"/>
                          </a:solidFill>
                          <a:latin typeface="Nimbus Sans"/>
                          <a:ea typeface="Nimbus Sans"/>
                          <a:cs typeface="Nimbus Sans"/>
                        </a:rPr>
                        <a:t>Rate scan</a:t>
                      </a:r>
                    </a:p>
                  </a:txBody>
                  <a:tcPr anchor="ctr">
                    <a:solidFill>
                      <a:srgbClr val="FFFFFF"/>
                    </a:solidFill>
                  </a:tcPr>
                </a:tc>
                <a:tc>
                  <a:txBody>
                    <a:bodyPr/>
                    <a:lstStyle/>
                    <a:p>
                      <a:pPr algn="ctr"/>
                      <a:r>
                        <a:rPr sz="1725" b="0">
                          <a:solidFill>
                            <a:srgbClr val="263544"/>
                          </a:solidFill>
                          <a:latin typeface="Nimbus Sans"/>
                          <a:ea typeface="Nimbus Sans"/>
                          <a:cs typeface="Nimbus Sans"/>
                        </a:rPr>
                        <a:t>2400 V</a:t>
                      </a:r>
                    </a:p>
                  </a:txBody>
                  <a:tcPr anchor="ctr">
                    <a:solidFill>
                      <a:srgbClr val="FFFFFF"/>
                    </a:solidFill>
                  </a:tcPr>
                </a:tc>
                <a:tc>
                  <a:txBody>
                    <a:bodyPr/>
                    <a:lstStyle/>
                    <a:p>
                      <a:pPr algn="ctr"/>
                      <a:r>
                        <a:rPr sz="1725" b="0">
                          <a:solidFill>
                            <a:srgbClr val="263544"/>
                          </a:solidFill>
                          <a:latin typeface="Nimbus Sans"/>
                          <a:ea typeface="Nimbus Sans"/>
                          <a:cs typeface="Nimbus Sans"/>
                        </a:rPr>
                        <a:t>Rate</a:t>
                      </a:r>
                    </a:p>
                  </a:txBody>
                  <a:tcPr anchor="ctr">
                    <a:solidFill>
                      <a:srgbClr val="FFFFFF"/>
                    </a:solidFill>
                  </a:tcPr>
                </a:tc>
                <a:extLst>
                  <a:ext uri="{0D108BD9-81ED-4DB2-BD59-A6C34878D82A}">
                    <a16:rowId xmlns:a16="http://schemas.microsoft.com/office/drawing/2014/main" val="10001"/>
                  </a:ext>
                </a:extLst>
              </a:tr>
              <a:tr h="628650">
                <a:tc>
                  <a:txBody>
                    <a:bodyPr/>
                    <a:lstStyle/>
                    <a:p>
                      <a:pPr algn="l"/>
                      <a:r>
                        <a:rPr sz="1725" b="0">
                          <a:solidFill>
                            <a:srgbClr val="263544"/>
                          </a:solidFill>
                          <a:latin typeface="Nimbus Sans"/>
                          <a:ea typeface="Nimbus Sans"/>
                          <a:cs typeface="Nimbus Sans"/>
                        </a:rPr>
                        <a:t>HV scan</a:t>
                      </a:r>
                    </a:p>
                  </a:txBody>
                  <a:tcPr anchor="ctr">
                    <a:solidFill>
                      <a:srgbClr val="FFFFFF"/>
                    </a:solidFill>
                  </a:tcPr>
                </a:tc>
                <a:tc>
                  <a:txBody>
                    <a:bodyPr/>
                    <a:lstStyle/>
                    <a:p>
                      <a:pPr algn="ctr"/>
                      <a:r>
                        <a:rPr sz="1725" b="0">
                          <a:solidFill>
                            <a:srgbClr val="263544"/>
                          </a:solidFill>
                          <a:latin typeface="Nimbus Sans"/>
                          <a:ea typeface="Nimbus Sans"/>
                          <a:cs typeface="Nimbus Sans"/>
                        </a:rPr>
                        <a:t>Low rate</a:t>
                      </a:r>
                    </a:p>
                  </a:txBody>
                  <a:tcPr anchor="ctr">
                    <a:solidFill>
                      <a:srgbClr val="FFFFFF"/>
                    </a:solidFill>
                  </a:tcPr>
                </a:tc>
                <a:tc>
                  <a:txBody>
                    <a:bodyPr/>
                    <a:lstStyle/>
                    <a:p>
                      <a:pPr algn="ctr"/>
                      <a:r>
                        <a:rPr sz="1725" b="0">
                          <a:solidFill>
                            <a:srgbClr val="263544"/>
                          </a:solidFill>
                          <a:latin typeface="Nimbus Sans"/>
                          <a:ea typeface="Nimbus Sans"/>
                          <a:cs typeface="Nimbus Sans"/>
                        </a:rPr>
                        <a:t>Voltage</a:t>
                      </a:r>
                    </a:p>
                  </a:txBody>
                  <a:tcPr anchor="ctr">
                    <a:solidFill>
                      <a:srgbClr val="FFFFFF"/>
                    </a:solidFill>
                  </a:tcPr>
                </a:tc>
                <a:extLst>
                  <a:ext uri="{0D108BD9-81ED-4DB2-BD59-A6C34878D82A}">
                    <a16:rowId xmlns:a16="http://schemas.microsoft.com/office/drawing/2014/main" val="10002"/>
                  </a:ext>
                </a:extLst>
              </a:tr>
            </a:tbl>
          </a:graphicData>
        </a:graphic>
      </p:graphicFrame>
      <p:sp>
        <p:nvSpPr>
          <p:cNvPr id="7" name="Equal gain result">
            <a:extLst>
              <a:ext uri="{FF2B5EF4-FFF2-40B4-BE49-F238E27FC236}">
                <a16:creationId xmlns:a16="http://schemas.microsoft.com/office/drawing/2014/main" id="{BD6A23D0-E1A0-48EC-80EF-BBD501E07368}"/>
              </a:ext>
            </a:extLst>
          </p:cNvPr>
          <p:cNvSpPr>
            <a:spLocks noGrp="1"/>
          </p:cNvSpPr>
          <p:nvPr/>
        </p:nvSpPr>
        <p:spPr>
          <a:xfrm>
            <a:off x="7096125" y="3724275"/>
            <a:ext cx="4419600" cy="1628775"/>
          </a:xfrm>
          <a:prstGeom prst="rect">
            <a:avLst/>
          </a:prstGeom>
          <a:noFill/>
          <a:ln w="0">
            <a:noFill/>
            <a:prstDash val="solid"/>
          </a:ln>
        </p:spPr>
        <p:txBody>
          <a:bodyPr wrap="none" lIns="0" tIns="0" rIns="0" bIns="0" anchor="ctr">
            <a:noAutofit/>
          </a:bodyPr>
          <a:lstStyle/>
          <a:p>
            <a:pPr algn="l">
              <a:defRPr sz="2325" b="1">
                <a:solidFill>
                  <a:srgbClr val="263544"/>
                </a:solidFill>
                <a:latin typeface="Nimbus Sans"/>
                <a:ea typeface="Nimbus Sans"/>
                <a:cs typeface="Nimbus Sans"/>
              </a:defRPr>
            </a:pPr>
            <a:r>
              <a:rPr sz="2325" b="1" dirty="0">
                <a:solidFill>
                  <a:srgbClr val="263544"/>
                </a:solidFill>
                <a:latin typeface="Nimbus Sans"/>
                <a:ea typeface="Nimbus Sans"/>
                <a:cs typeface="Nimbus Sans"/>
              </a:rPr>
              <a:t>At the same mean gain,</a:t>
            </a:r>
          </a:p>
          <a:p>
            <a:pPr algn="l">
              <a:defRPr sz="2325" b="1">
                <a:solidFill>
                  <a:srgbClr val="263544"/>
                </a:solidFill>
                <a:latin typeface="Nimbus Sans"/>
                <a:ea typeface="Nimbus Sans"/>
                <a:cs typeface="Nimbus Sans"/>
              </a:defRPr>
            </a:pPr>
            <a:r>
              <a:rPr sz="2325" b="1" dirty="0">
                <a:solidFill>
                  <a:srgbClr val="263544"/>
                </a:solidFill>
                <a:latin typeface="Nimbus Sans"/>
                <a:ea typeface="Nimbus Sans"/>
                <a:cs typeface="Nimbus Sans"/>
              </a:rPr>
              <a:t>high-rate timing is worse</a:t>
            </a:r>
          </a:p>
          <a:p>
            <a:pPr algn="l">
              <a:defRPr sz="2325" b="1">
                <a:solidFill>
                  <a:srgbClr val="263544"/>
                </a:solidFill>
                <a:latin typeface="Nimbus Sans"/>
                <a:ea typeface="Nimbus Sans"/>
                <a:cs typeface="Nimbus Sans"/>
              </a:defRPr>
            </a:pPr>
            <a:r>
              <a:rPr sz="2325" b="1" dirty="0">
                <a:solidFill>
                  <a:srgbClr val="263544"/>
                </a:solidFill>
                <a:latin typeface="Nimbus Sans"/>
                <a:ea typeface="Nimbus Sans"/>
                <a:cs typeface="Nimbus Sans"/>
              </a:rPr>
              <a:t>than low-rate timing at</a:t>
            </a:r>
          </a:p>
          <a:p>
            <a:pPr algn="l">
              <a:defRPr sz="2325" b="1">
                <a:solidFill>
                  <a:srgbClr val="263544"/>
                </a:solidFill>
                <a:latin typeface="Nimbus Sans"/>
                <a:ea typeface="Nimbus Sans"/>
                <a:cs typeface="Nimbus Sans"/>
              </a:defRPr>
            </a:pPr>
            <a:r>
              <a:rPr sz="2325" b="1" dirty="0">
                <a:solidFill>
                  <a:srgbClr val="263544"/>
                </a:solidFill>
                <a:latin typeface="Nimbus Sans"/>
                <a:ea typeface="Nimbus Sans"/>
                <a:cs typeface="Nimbus Sans"/>
              </a:rPr>
              <a:t>reduced voltage.</a:t>
            </a:r>
          </a:p>
        </p:txBody>
      </p:sp>
      <p:sp>
        <p:nvSpPr>
          <p:cNvPr id="8" name="Closing separator">
            <a:extLst>
              <a:ext uri="{FF2B5EF4-FFF2-40B4-BE49-F238E27FC236}">
                <a16:creationId xmlns:a16="http://schemas.microsoft.com/office/drawing/2014/main" id="{091F3669-9905-4B52-AEF7-CB37475C48D3}"/>
              </a:ext>
            </a:extLst>
          </p:cNvPr>
          <p:cNvSpPr>
            <a:spLocks noGrp="1"/>
          </p:cNvSpPr>
          <p:nvPr/>
        </p:nvSpPr>
        <p:spPr>
          <a:xfrm>
            <a:off x="514350" y="6172200"/>
            <a:ext cx="11163300" cy="0"/>
          </a:xfrm>
          <a:prstGeom prst="line">
            <a:avLst/>
          </a:prstGeom>
          <a:noFill/>
          <a:ln w="9525">
            <a:solidFill>
              <a:srgbClr val="DCE3EB"/>
            </a:solidFill>
            <a:prstDash val="solid"/>
          </a:ln>
        </p:spPr>
      </p:sp>
      <p:sp>
        <p:nvSpPr>
          <p:cNvPr id="9" name="Closing statement">
            <a:extLst>
              <a:ext uri="{FF2B5EF4-FFF2-40B4-BE49-F238E27FC236}">
                <a16:creationId xmlns:a16="http://schemas.microsoft.com/office/drawing/2014/main" id="{39818EB7-B640-47F6-ACF8-3E1B29FE4605}"/>
              </a:ext>
            </a:extLst>
          </p:cNvPr>
          <p:cNvSpPr>
            <a:spLocks noGrp="1"/>
          </p:cNvSpPr>
          <p:nvPr/>
        </p:nvSpPr>
        <p:spPr>
          <a:xfrm>
            <a:off x="514350" y="6229350"/>
            <a:ext cx="10534650" cy="371475"/>
          </a:xfrm>
          <a:prstGeom prst="rect">
            <a:avLst/>
          </a:prstGeom>
          <a:noFill/>
          <a:ln w="0">
            <a:noFill/>
            <a:prstDash val="solid"/>
          </a:ln>
        </p:spPr>
        <p:txBody>
          <a:bodyPr wrap="none" lIns="0" tIns="0" rIns="0" bIns="0" anchor="ctr">
            <a:noAutofit/>
          </a:bodyPr>
          <a:lstStyle/>
          <a:p>
            <a:pPr algn="l">
              <a:defRPr sz="1875" b="0">
                <a:solidFill>
                  <a:srgbClr val="0B4EA2"/>
                </a:solidFill>
                <a:latin typeface="Nimbus Sans"/>
                <a:ea typeface="Nimbus Sans"/>
                <a:cs typeface="Nimbus Sans"/>
              </a:defRPr>
            </a:pPr>
            <a:r>
              <a:rPr sz="1875" b="0">
                <a:solidFill>
                  <a:srgbClr val="0B4EA2"/>
                </a:solidFill>
                <a:latin typeface="Nimbus Sans"/>
                <a:ea typeface="Nimbus Sans"/>
                <a:cs typeface="Nimbus Sans"/>
              </a:rPr>
              <a:t>Can local field fluctuations account for the additional timing spread?</a:t>
            </a:r>
          </a:p>
        </p:txBody>
      </p:sp>
      <p:sp>
        <p:nvSpPr>
          <p:cNvPr id="11" name="文本框 10">
            <a:extLst>
              <a:ext uri="{FF2B5EF4-FFF2-40B4-BE49-F238E27FC236}">
                <a16:creationId xmlns:a16="http://schemas.microsoft.com/office/drawing/2014/main" id="{F8D802C7-7D1F-8D12-4575-E453E2F9DF4E}"/>
              </a:ext>
            </a:extLst>
          </p:cNvPr>
          <p:cNvSpPr txBox="1"/>
          <p:nvPr/>
        </p:nvSpPr>
        <p:spPr>
          <a:xfrm rot="251150">
            <a:off x="1391478" y="2814384"/>
            <a:ext cx="965516" cy="276999"/>
          </a:xfrm>
          <a:prstGeom prst="rect">
            <a:avLst/>
          </a:prstGeom>
          <a:noFill/>
        </p:spPr>
        <p:txBody>
          <a:bodyPr wrap="square" rtlCol="0">
            <a:spAutoFit/>
          </a:bodyPr>
          <a:lstStyle/>
          <a:p>
            <a:r>
              <a:rPr lang="en-US" altLang="zh-CN" sz="1200" dirty="0">
                <a:solidFill>
                  <a:srgbClr val="FF0000"/>
                </a:solidFill>
              </a:rPr>
              <a:t>2000V</a:t>
            </a:r>
            <a:endParaRPr lang="zh-CN" altLang="en-US" sz="1200" dirty="0">
              <a:solidFill>
                <a:srgbClr val="FF0000"/>
              </a:solidFill>
            </a:endParaRPr>
          </a:p>
        </p:txBody>
      </p:sp>
      <p:sp>
        <p:nvSpPr>
          <p:cNvPr id="16" name="文本框 15">
            <a:extLst>
              <a:ext uri="{FF2B5EF4-FFF2-40B4-BE49-F238E27FC236}">
                <a16:creationId xmlns:a16="http://schemas.microsoft.com/office/drawing/2014/main" id="{2D0BD7C9-140E-70D6-62B3-C3F4C9EACA54}"/>
              </a:ext>
            </a:extLst>
          </p:cNvPr>
          <p:cNvSpPr txBox="1"/>
          <p:nvPr/>
        </p:nvSpPr>
        <p:spPr>
          <a:xfrm rot="251150">
            <a:off x="1883056" y="3452051"/>
            <a:ext cx="965516" cy="276999"/>
          </a:xfrm>
          <a:prstGeom prst="rect">
            <a:avLst/>
          </a:prstGeom>
          <a:noFill/>
        </p:spPr>
        <p:txBody>
          <a:bodyPr wrap="square" rtlCol="0">
            <a:spAutoFit/>
          </a:bodyPr>
          <a:lstStyle/>
          <a:p>
            <a:r>
              <a:rPr lang="en-US" altLang="zh-CN" sz="1200" dirty="0">
                <a:solidFill>
                  <a:srgbClr val="FF0000"/>
                </a:solidFill>
              </a:rPr>
              <a:t>2050V</a:t>
            </a:r>
            <a:endParaRPr lang="zh-CN" altLang="en-US" sz="1200" dirty="0">
              <a:solidFill>
                <a:srgbClr val="FF0000"/>
              </a:solidFill>
            </a:endParaRPr>
          </a:p>
        </p:txBody>
      </p:sp>
      <p:sp>
        <p:nvSpPr>
          <p:cNvPr id="18" name="文本框 17">
            <a:extLst>
              <a:ext uri="{FF2B5EF4-FFF2-40B4-BE49-F238E27FC236}">
                <a16:creationId xmlns:a16="http://schemas.microsoft.com/office/drawing/2014/main" id="{677DB25B-09B4-3A7F-A73E-9201CCCD20AF}"/>
              </a:ext>
            </a:extLst>
          </p:cNvPr>
          <p:cNvSpPr txBox="1"/>
          <p:nvPr/>
        </p:nvSpPr>
        <p:spPr>
          <a:xfrm rot="251150">
            <a:off x="2374634" y="3509200"/>
            <a:ext cx="965516" cy="276999"/>
          </a:xfrm>
          <a:prstGeom prst="rect">
            <a:avLst/>
          </a:prstGeom>
          <a:noFill/>
        </p:spPr>
        <p:txBody>
          <a:bodyPr wrap="square" rtlCol="0">
            <a:spAutoFit/>
          </a:bodyPr>
          <a:lstStyle/>
          <a:p>
            <a:r>
              <a:rPr lang="en-US" altLang="zh-CN" sz="1200" dirty="0">
                <a:solidFill>
                  <a:srgbClr val="FF0000"/>
                </a:solidFill>
              </a:rPr>
              <a:t>2100V</a:t>
            </a:r>
            <a:endParaRPr lang="zh-CN" altLang="en-US" sz="1200" dirty="0">
              <a:solidFill>
                <a:srgbClr val="FF0000"/>
              </a:solidFill>
            </a:endParaRPr>
          </a:p>
        </p:txBody>
      </p:sp>
      <p:sp>
        <p:nvSpPr>
          <p:cNvPr id="20" name="文本框 19">
            <a:extLst>
              <a:ext uri="{FF2B5EF4-FFF2-40B4-BE49-F238E27FC236}">
                <a16:creationId xmlns:a16="http://schemas.microsoft.com/office/drawing/2014/main" id="{88038218-F9E3-69A8-66B6-047B85D99EAA}"/>
              </a:ext>
            </a:extLst>
          </p:cNvPr>
          <p:cNvSpPr txBox="1"/>
          <p:nvPr/>
        </p:nvSpPr>
        <p:spPr>
          <a:xfrm rot="251150">
            <a:off x="5079859" y="4196284"/>
            <a:ext cx="965516" cy="276999"/>
          </a:xfrm>
          <a:prstGeom prst="rect">
            <a:avLst/>
          </a:prstGeom>
          <a:noFill/>
        </p:spPr>
        <p:txBody>
          <a:bodyPr wrap="square" rtlCol="0">
            <a:spAutoFit/>
          </a:bodyPr>
          <a:lstStyle/>
          <a:p>
            <a:r>
              <a:rPr lang="en-US" altLang="zh-CN" sz="1200" dirty="0">
                <a:solidFill>
                  <a:srgbClr val="FF0000"/>
                </a:solidFill>
              </a:rPr>
              <a:t>2650V</a:t>
            </a:r>
            <a:endParaRPr lang="zh-CN" altLang="en-US" sz="1200" dirty="0">
              <a:solidFill>
                <a:srgbClr val="FF0000"/>
              </a:solidFill>
            </a:endParaRPr>
          </a:p>
        </p:txBody>
      </p:sp>
      <p:sp>
        <p:nvSpPr>
          <p:cNvPr id="22" name="文本框 21">
            <a:extLst>
              <a:ext uri="{FF2B5EF4-FFF2-40B4-BE49-F238E27FC236}">
                <a16:creationId xmlns:a16="http://schemas.microsoft.com/office/drawing/2014/main" id="{A6C8F718-700B-C773-60BE-298CC63BE3E7}"/>
              </a:ext>
            </a:extLst>
          </p:cNvPr>
          <p:cNvSpPr txBox="1"/>
          <p:nvPr/>
        </p:nvSpPr>
        <p:spPr>
          <a:xfrm rot="251150">
            <a:off x="4096699" y="4101734"/>
            <a:ext cx="965516" cy="276999"/>
          </a:xfrm>
          <a:prstGeom prst="rect">
            <a:avLst/>
          </a:prstGeom>
          <a:noFill/>
        </p:spPr>
        <p:txBody>
          <a:bodyPr wrap="square" rtlCol="0">
            <a:spAutoFit/>
          </a:bodyPr>
          <a:lstStyle/>
          <a:p>
            <a:r>
              <a:rPr lang="en-US" altLang="zh-CN" sz="1200" dirty="0">
                <a:solidFill>
                  <a:srgbClr val="FF0000"/>
                </a:solidFill>
              </a:rPr>
              <a:t>2400V</a:t>
            </a:r>
            <a:endParaRPr lang="zh-CN" altLang="en-US" sz="1200" dirty="0">
              <a:solidFill>
                <a:srgbClr val="FF0000"/>
              </a:solidFill>
            </a:endParaRPr>
          </a:p>
        </p:txBody>
      </p:sp>
      <mc:AlternateContent xmlns:mc="http://schemas.openxmlformats.org/markup-compatibility/2006" xmlns:a14="http://schemas.microsoft.com/office/drawing/2010/main">
        <mc:Choice Requires="a14">
          <p:sp>
            <p:nvSpPr>
              <p:cNvPr id="24" name="文本框 23">
                <a:extLst>
                  <a:ext uri="{FF2B5EF4-FFF2-40B4-BE49-F238E27FC236}">
                    <a16:creationId xmlns:a16="http://schemas.microsoft.com/office/drawing/2014/main" id="{AFFE9BCF-6258-057D-0B34-6F5D4C82C8DF}"/>
                  </a:ext>
                </a:extLst>
              </p:cNvPr>
              <p:cNvSpPr txBox="1"/>
              <p:nvPr/>
            </p:nvSpPr>
            <p:spPr>
              <a:xfrm>
                <a:off x="2431526" y="2013398"/>
                <a:ext cx="1318795"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altLang="zh-CN" sz="1100" b="0" i="1" smtClean="0">
                          <a:latin typeface="Cambria Math" panose="02040503050406030204" pitchFamily="18" charset="0"/>
                        </a:rPr>
                        <m:t>4×</m:t>
                      </m:r>
                      <m:sSup>
                        <m:sSupPr>
                          <m:ctrlPr>
                            <a:rPr lang="en-US" altLang="zh-CN" sz="1100" b="0" i="1" smtClean="0">
                              <a:latin typeface="Cambria Math" panose="02040503050406030204" pitchFamily="18" charset="0"/>
                            </a:rPr>
                          </m:ctrlPr>
                        </m:sSupPr>
                        <m:e>
                          <m:r>
                            <a:rPr lang="en-US" altLang="zh-CN" sz="1100" b="0" i="1" smtClean="0">
                              <a:latin typeface="Cambria Math" panose="02040503050406030204" pitchFamily="18" charset="0"/>
                            </a:rPr>
                            <m:t>10</m:t>
                          </m:r>
                        </m:e>
                        <m:sup>
                          <m:r>
                            <a:rPr lang="en-US" altLang="zh-CN" sz="1100" b="0" i="1" smtClean="0">
                              <a:latin typeface="Cambria Math" panose="02040503050406030204" pitchFamily="18" charset="0"/>
                            </a:rPr>
                            <m:t>4</m:t>
                          </m:r>
                        </m:sup>
                      </m:sSup>
                      <m:r>
                        <a:rPr lang="en-US" altLang="zh-CN" sz="1100" b="0" i="1" smtClean="0">
                          <a:latin typeface="Cambria Math" panose="02040503050406030204" pitchFamily="18" charset="0"/>
                        </a:rPr>
                        <m:t> </m:t>
                      </m:r>
                      <m:r>
                        <a:rPr lang="en-US" altLang="zh-CN" sz="1100" b="0" i="1" smtClean="0">
                          <a:latin typeface="Cambria Math" panose="02040503050406030204" pitchFamily="18" charset="0"/>
                        </a:rPr>
                        <m:t>𝐻𝑧</m:t>
                      </m:r>
                      <m:r>
                        <a:rPr lang="en-US" altLang="zh-CN" sz="1100" b="0" i="1" smtClean="0">
                          <a:latin typeface="Cambria Math" panose="02040503050406030204" pitchFamily="18" charset="0"/>
                        </a:rPr>
                        <m:t>/</m:t>
                      </m:r>
                      <m:r>
                        <a:rPr lang="en-US" altLang="zh-CN" sz="1100" b="0" i="1" smtClean="0">
                          <a:latin typeface="Cambria Math" panose="02040503050406030204" pitchFamily="18" charset="0"/>
                        </a:rPr>
                        <m:t>𝑐</m:t>
                      </m:r>
                      <m:sSup>
                        <m:sSupPr>
                          <m:ctrlPr>
                            <a:rPr lang="en-US" altLang="zh-CN" sz="1100" b="0" i="1" smtClean="0">
                              <a:latin typeface="Cambria Math" panose="02040503050406030204" pitchFamily="18" charset="0"/>
                            </a:rPr>
                          </m:ctrlPr>
                        </m:sSupPr>
                        <m:e>
                          <m:r>
                            <a:rPr lang="en-US" altLang="zh-CN" sz="1100" b="0" i="1" smtClean="0">
                              <a:latin typeface="Cambria Math" panose="02040503050406030204" pitchFamily="18" charset="0"/>
                            </a:rPr>
                            <m:t>𝑚</m:t>
                          </m:r>
                        </m:e>
                        <m:sup>
                          <m:r>
                            <a:rPr lang="en-US" altLang="zh-CN" sz="1100" b="0" i="1" smtClean="0">
                              <a:latin typeface="Cambria Math" panose="02040503050406030204" pitchFamily="18" charset="0"/>
                            </a:rPr>
                            <m:t>2</m:t>
                          </m:r>
                        </m:sup>
                      </m:sSup>
                    </m:oMath>
                  </m:oMathPara>
                </a14:m>
                <a:endParaRPr lang="zh-CN" altLang="en-US" sz="1100" dirty="0"/>
              </a:p>
            </p:txBody>
          </p:sp>
        </mc:Choice>
        <mc:Fallback xmlns="">
          <p:sp>
            <p:nvSpPr>
              <p:cNvPr id="24" name="文本框 23">
                <a:extLst>
                  <a:ext uri="{FF2B5EF4-FFF2-40B4-BE49-F238E27FC236}">
                    <a16:creationId xmlns:a16="http://schemas.microsoft.com/office/drawing/2014/main" id="{AFFE9BCF-6258-057D-0B34-6F5D4C82C8DF}"/>
                  </a:ext>
                </a:extLst>
              </p:cNvPr>
              <p:cNvSpPr txBox="1">
                <a:spLocks noRot="1" noChangeAspect="1" noMove="1" noResize="1" noEditPoints="1" noAdjustHandles="1" noChangeArrowheads="1" noChangeShapeType="1" noTextEdit="1"/>
              </p:cNvSpPr>
              <p:nvPr/>
            </p:nvSpPr>
            <p:spPr>
              <a:xfrm>
                <a:off x="2431526" y="2013398"/>
                <a:ext cx="1318795" cy="261610"/>
              </a:xfrm>
              <a:prstGeom prst="rect">
                <a:avLst/>
              </a:prstGeom>
              <a:blipFill>
                <a:blip r:embed="rId5"/>
                <a:stretch>
                  <a:fillRect b="-697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6" name="文本框 25">
                <a:extLst>
                  <a:ext uri="{FF2B5EF4-FFF2-40B4-BE49-F238E27FC236}">
                    <a16:creationId xmlns:a16="http://schemas.microsoft.com/office/drawing/2014/main" id="{E69831E3-CD25-5E45-BDEB-70697C2721A8}"/>
                  </a:ext>
                </a:extLst>
              </p:cNvPr>
              <p:cNvSpPr txBox="1"/>
              <p:nvPr/>
            </p:nvSpPr>
            <p:spPr>
              <a:xfrm>
                <a:off x="3526453" y="3043566"/>
                <a:ext cx="1318795"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altLang="zh-CN" sz="1100" b="0" i="1" smtClean="0">
                          <a:latin typeface="Cambria Math" panose="02040503050406030204" pitchFamily="18" charset="0"/>
                        </a:rPr>
                        <m:t>2×</m:t>
                      </m:r>
                      <m:sSup>
                        <m:sSupPr>
                          <m:ctrlPr>
                            <a:rPr lang="en-US" altLang="zh-CN" sz="1100" b="0" i="1" smtClean="0">
                              <a:latin typeface="Cambria Math" panose="02040503050406030204" pitchFamily="18" charset="0"/>
                            </a:rPr>
                          </m:ctrlPr>
                        </m:sSupPr>
                        <m:e>
                          <m:r>
                            <a:rPr lang="en-US" altLang="zh-CN" sz="1100" b="0" i="1" smtClean="0">
                              <a:latin typeface="Cambria Math" panose="02040503050406030204" pitchFamily="18" charset="0"/>
                            </a:rPr>
                            <m:t>10</m:t>
                          </m:r>
                        </m:e>
                        <m:sup>
                          <m:r>
                            <a:rPr lang="en-US" altLang="zh-CN" sz="1100" b="0" i="1" smtClean="0">
                              <a:latin typeface="Cambria Math" panose="02040503050406030204" pitchFamily="18" charset="0"/>
                            </a:rPr>
                            <m:t>4</m:t>
                          </m:r>
                        </m:sup>
                      </m:sSup>
                      <m:r>
                        <a:rPr lang="en-US" altLang="zh-CN" sz="1100" b="0" i="1" smtClean="0">
                          <a:latin typeface="Cambria Math" panose="02040503050406030204" pitchFamily="18" charset="0"/>
                        </a:rPr>
                        <m:t> </m:t>
                      </m:r>
                      <m:r>
                        <a:rPr lang="en-US" altLang="zh-CN" sz="1100" b="0" i="1" smtClean="0">
                          <a:latin typeface="Cambria Math" panose="02040503050406030204" pitchFamily="18" charset="0"/>
                        </a:rPr>
                        <m:t>𝐻𝑧</m:t>
                      </m:r>
                      <m:r>
                        <a:rPr lang="en-US" altLang="zh-CN" sz="1100" b="0" i="1" smtClean="0">
                          <a:latin typeface="Cambria Math" panose="02040503050406030204" pitchFamily="18" charset="0"/>
                        </a:rPr>
                        <m:t>/</m:t>
                      </m:r>
                      <m:r>
                        <a:rPr lang="en-US" altLang="zh-CN" sz="1100" b="0" i="1" smtClean="0">
                          <a:latin typeface="Cambria Math" panose="02040503050406030204" pitchFamily="18" charset="0"/>
                        </a:rPr>
                        <m:t>𝑐</m:t>
                      </m:r>
                      <m:sSup>
                        <m:sSupPr>
                          <m:ctrlPr>
                            <a:rPr lang="en-US" altLang="zh-CN" sz="1100" b="0" i="1" smtClean="0">
                              <a:latin typeface="Cambria Math" panose="02040503050406030204" pitchFamily="18" charset="0"/>
                            </a:rPr>
                          </m:ctrlPr>
                        </m:sSupPr>
                        <m:e>
                          <m:r>
                            <a:rPr lang="en-US" altLang="zh-CN" sz="1100" b="0" i="1" smtClean="0">
                              <a:latin typeface="Cambria Math" panose="02040503050406030204" pitchFamily="18" charset="0"/>
                            </a:rPr>
                            <m:t>𝑚</m:t>
                          </m:r>
                        </m:e>
                        <m:sup>
                          <m:r>
                            <a:rPr lang="en-US" altLang="zh-CN" sz="1100" b="0" i="1" smtClean="0">
                              <a:latin typeface="Cambria Math" panose="02040503050406030204" pitchFamily="18" charset="0"/>
                            </a:rPr>
                            <m:t>2</m:t>
                          </m:r>
                        </m:sup>
                      </m:sSup>
                    </m:oMath>
                  </m:oMathPara>
                </a14:m>
                <a:endParaRPr lang="zh-CN" altLang="en-US" sz="1100" dirty="0"/>
              </a:p>
            </p:txBody>
          </p:sp>
        </mc:Choice>
        <mc:Fallback xmlns="">
          <p:sp>
            <p:nvSpPr>
              <p:cNvPr id="26" name="文本框 25">
                <a:extLst>
                  <a:ext uri="{FF2B5EF4-FFF2-40B4-BE49-F238E27FC236}">
                    <a16:creationId xmlns:a16="http://schemas.microsoft.com/office/drawing/2014/main" id="{E69831E3-CD25-5E45-BDEB-70697C2721A8}"/>
                  </a:ext>
                </a:extLst>
              </p:cNvPr>
              <p:cNvSpPr txBox="1">
                <a:spLocks noRot="1" noChangeAspect="1" noMove="1" noResize="1" noEditPoints="1" noAdjustHandles="1" noChangeArrowheads="1" noChangeShapeType="1" noTextEdit="1"/>
              </p:cNvSpPr>
              <p:nvPr/>
            </p:nvSpPr>
            <p:spPr>
              <a:xfrm>
                <a:off x="3526453" y="3043566"/>
                <a:ext cx="1318795" cy="261610"/>
              </a:xfrm>
              <a:prstGeom prst="rect">
                <a:avLst/>
              </a:prstGeom>
              <a:blipFill>
                <a:blip r:embed="rId6"/>
                <a:stretch>
                  <a:fillRect b="-697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8" name="文本框 27">
                <a:extLst>
                  <a:ext uri="{FF2B5EF4-FFF2-40B4-BE49-F238E27FC236}">
                    <a16:creationId xmlns:a16="http://schemas.microsoft.com/office/drawing/2014/main" id="{63E37660-E006-BEC8-5A52-669416C1C15B}"/>
                  </a:ext>
                </a:extLst>
              </p:cNvPr>
              <p:cNvSpPr txBox="1"/>
              <p:nvPr/>
            </p:nvSpPr>
            <p:spPr>
              <a:xfrm>
                <a:off x="3840550" y="3374395"/>
                <a:ext cx="1318795"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altLang="zh-CN" sz="1100" b="0" i="1" smtClean="0">
                              <a:latin typeface="Cambria Math" panose="02040503050406030204" pitchFamily="18" charset="0"/>
                            </a:rPr>
                          </m:ctrlPr>
                        </m:sSupPr>
                        <m:e>
                          <m:r>
                            <a:rPr lang="en-US" altLang="zh-CN" sz="1100" b="0" i="1" smtClean="0">
                              <a:latin typeface="Cambria Math" panose="02040503050406030204" pitchFamily="18" charset="0"/>
                            </a:rPr>
                            <m:t>10</m:t>
                          </m:r>
                        </m:e>
                        <m:sup>
                          <m:r>
                            <a:rPr lang="en-US" altLang="zh-CN" sz="1100" b="0" i="1" smtClean="0">
                              <a:latin typeface="Cambria Math" panose="02040503050406030204" pitchFamily="18" charset="0"/>
                            </a:rPr>
                            <m:t>4</m:t>
                          </m:r>
                        </m:sup>
                      </m:sSup>
                      <m:r>
                        <a:rPr lang="en-US" altLang="zh-CN" sz="1100" b="0" i="1" smtClean="0">
                          <a:latin typeface="Cambria Math" panose="02040503050406030204" pitchFamily="18" charset="0"/>
                        </a:rPr>
                        <m:t> </m:t>
                      </m:r>
                      <m:r>
                        <a:rPr lang="en-US" altLang="zh-CN" sz="1100" b="0" i="1" smtClean="0">
                          <a:latin typeface="Cambria Math" panose="02040503050406030204" pitchFamily="18" charset="0"/>
                        </a:rPr>
                        <m:t>𝐻𝑧</m:t>
                      </m:r>
                      <m:r>
                        <a:rPr lang="en-US" altLang="zh-CN" sz="1100" b="0" i="1" smtClean="0">
                          <a:latin typeface="Cambria Math" panose="02040503050406030204" pitchFamily="18" charset="0"/>
                        </a:rPr>
                        <m:t>/</m:t>
                      </m:r>
                      <m:r>
                        <a:rPr lang="en-US" altLang="zh-CN" sz="1100" b="0" i="1" smtClean="0">
                          <a:latin typeface="Cambria Math" panose="02040503050406030204" pitchFamily="18" charset="0"/>
                        </a:rPr>
                        <m:t>𝑐</m:t>
                      </m:r>
                      <m:sSup>
                        <m:sSupPr>
                          <m:ctrlPr>
                            <a:rPr lang="en-US" altLang="zh-CN" sz="1100" b="0" i="1" smtClean="0">
                              <a:latin typeface="Cambria Math" panose="02040503050406030204" pitchFamily="18" charset="0"/>
                            </a:rPr>
                          </m:ctrlPr>
                        </m:sSupPr>
                        <m:e>
                          <m:r>
                            <a:rPr lang="en-US" altLang="zh-CN" sz="1100" b="0" i="1" smtClean="0">
                              <a:latin typeface="Cambria Math" panose="02040503050406030204" pitchFamily="18" charset="0"/>
                            </a:rPr>
                            <m:t>𝑚</m:t>
                          </m:r>
                        </m:e>
                        <m:sup>
                          <m:r>
                            <a:rPr lang="en-US" altLang="zh-CN" sz="1100" b="0" i="1" smtClean="0">
                              <a:latin typeface="Cambria Math" panose="02040503050406030204" pitchFamily="18" charset="0"/>
                            </a:rPr>
                            <m:t>2</m:t>
                          </m:r>
                        </m:sup>
                      </m:sSup>
                    </m:oMath>
                  </m:oMathPara>
                </a14:m>
                <a:endParaRPr lang="zh-CN" altLang="en-US" sz="1100" dirty="0"/>
              </a:p>
            </p:txBody>
          </p:sp>
        </mc:Choice>
        <mc:Fallback xmlns="">
          <p:sp>
            <p:nvSpPr>
              <p:cNvPr id="28" name="文本框 27">
                <a:extLst>
                  <a:ext uri="{FF2B5EF4-FFF2-40B4-BE49-F238E27FC236}">
                    <a16:creationId xmlns:a16="http://schemas.microsoft.com/office/drawing/2014/main" id="{63E37660-E006-BEC8-5A52-669416C1C15B}"/>
                  </a:ext>
                </a:extLst>
              </p:cNvPr>
              <p:cNvSpPr txBox="1">
                <a:spLocks noRot="1" noChangeAspect="1" noMove="1" noResize="1" noEditPoints="1" noAdjustHandles="1" noChangeArrowheads="1" noChangeShapeType="1" noTextEdit="1"/>
              </p:cNvSpPr>
              <p:nvPr/>
            </p:nvSpPr>
            <p:spPr>
              <a:xfrm>
                <a:off x="3840550" y="3374395"/>
                <a:ext cx="1318795" cy="261610"/>
              </a:xfrm>
              <a:prstGeom prst="rect">
                <a:avLst/>
              </a:prstGeom>
              <a:blipFill>
                <a:blip r:embed="rId7"/>
                <a:stretch>
                  <a:fillRect b="-7143"/>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890260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Slide title">
            <a:extLst>
              <a:ext uri="{FF2B5EF4-FFF2-40B4-BE49-F238E27FC236}">
                <a16:creationId xmlns:a16="http://schemas.microsoft.com/office/drawing/2014/main" id="{EF65856E-AA45-4388-866E-B629BF7A44C8}"/>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Outline</a:t>
            </a:r>
          </a:p>
        </p:txBody>
      </p:sp>
      <p:sp>
        <p:nvSpPr>
          <p:cNvPr id="2" name="Title rule">
            <a:extLst>
              <a:ext uri="{FF2B5EF4-FFF2-40B4-BE49-F238E27FC236}">
                <a16:creationId xmlns:a16="http://schemas.microsoft.com/office/drawing/2014/main" id="{38DA3C51-9448-4FFF-AB50-E73494F68649}"/>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7"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D8C72AFE-038C-4116-AC56-DDA25E61F2EA}"/>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9</a:t>
            </a:r>
          </a:p>
        </p:txBody>
      </p:sp>
      <p:sp>
        <p:nvSpPr>
          <p:cNvPr id="5" name="Section number 0">
            <a:extLst>
              <a:ext uri="{FF2B5EF4-FFF2-40B4-BE49-F238E27FC236}">
                <a16:creationId xmlns:a16="http://schemas.microsoft.com/office/drawing/2014/main" id="{C6896323-EE94-42C7-9D76-FB5252016AEE}"/>
              </a:ext>
            </a:extLst>
          </p:cNvPr>
          <p:cNvSpPr>
            <a:spLocks noGrp="1"/>
          </p:cNvSpPr>
          <p:nvPr/>
        </p:nvSpPr>
        <p:spPr>
          <a:xfrm>
            <a:off x="1123950" y="1704975"/>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1</a:t>
            </a:r>
          </a:p>
        </p:txBody>
      </p:sp>
      <p:sp>
        <p:nvSpPr>
          <p:cNvPr id="6" name="Section 0">
            <a:extLst>
              <a:ext uri="{FF2B5EF4-FFF2-40B4-BE49-F238E27FC236}">
                <a16:creationId xmlns:a16="http://schemas.microsoft.com/office/drawing/2014/main" id="{C10A6A71-3CF9-4382-A3FD-A8C65FECE304}"/>
              </a:ext>
            </a:extLst>
          </p:cNvPr>
          <p:cNvSpPr>
            <a:spLocks noGrp="1"/>
          </p:cNvSpPr>
          <p:nvPr/>
        </p:nvSpPr>
        <p:spPr>
          <a:xfrm>
            <a:off x="1962150" y="1704975"/>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Background and motivation</a:t>
            </a:r>
          </a:p>
        </p:txBody>
      </p:sp>
      <p:sp>
        <p:nvSpPr>
          <p:cNvPr id="7" name="Section number 1">
            <a:extLst>
              <a:ext uri="{FF2B5EF4-FFF2-40B4-BE49-F238E27FC236}">
                <a16:creationId xmlns:a16="http://schemas.microsoft.com/office/drawing/2014/main" id="{0E93118D-AC14-447B-A726-303D25C5A5A8}"/>
              </a:ext>
            </a:extLst>
          </p:cNvPr>
          <p:cNvSpPr>
            <a:spLocks noGrp="1"/>
          </p:cNvSpPr>
          <p:nvPr/>
        </p:nvSpPr>
        <p:spPr>
          <a:xfrm>
            <a:off x="1123950" y="2495550"/>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2</a:t>
            </a:r>
          </a:p>
        </p:txBody>
      </p:sp>
      <p:sp>
        <p:nvSpPr>
          <p:cNvPr id="8" name="Section 1">
            <a:extLst>
              <a:ext uri="{FF2B5EF4-FFF2-40B4-BE49-F238E27FC236}">
                <a16:creationId xmlns:a16="http://schemas.microsoft.com/office/drawing/2014/main" id="{66F44D4F-9067-406A-B75E-42311711E280}"/>
              </a:ext>
            </a:extLst>
          </p:cNvPr>
          <p:cNvSpPr>
            <a:spLocks noGrp="1"/>
          </p:cNvSpPr>
          <p:nvPr/>
        </p:nvSpPr>
        <p:spPr>
          <a:xfrm>
            <a:off x="1962150" y="2495550"/>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Photo-RPC setup and rate measurements</a:t>
            </a:r>
          </a:p>
        </p:txBody>
      </p:sp>
      <p:sp>
        <p:nvSpPr>
          <p:cNvPr id="9" name="Section number 2">
            <a:extLst>
              <a:ext uri="{FF2B5EF4-FFF2-40B4-BE49-F238E27FC236}">
                <a16:creationId xmlns:a16="http://schemas.microsoft.com/office/drawing/2014/main" id="{17F10D00-5CFC-414E-905A-CCE5B1A55611}"/>
              </a:ext>
            </a:extLst>
          </p:cNvPr>
          <p:cNvSpPr>
            <a:spLocks noGrp="1"/>
          </p:cNvSpPr>
          <p:nvPr/>
        </p:nvSpPr>
        <p:spPr>
          <a:xfrm>
            <a:off x="1123950" y="3286125"/>
            <a:ext cx="57150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3</a:t>
            </a:r>
          </a:p>
        </p:txBody>
      </p:sp>
      <p:sp>
        <p:nvSpPr>
          <p:cNvPr id="10" name="Section 2">
            <a:extLst>
              <a:ext uri="{FF2B5EF4-FFF2-40B4-BE49-F238E27FC236}">
                <a16:creationId xmlns:a16="http://schemas.microsoft.com/office/drawing/2014/main" id="{28DF30ED-BEFA-4AA0-A68A-F88D6BE6C52E}"/>
              </a:ext>
            </a:extLst>
          </p:cNvPr>
          <p:cNvSpPr>
            <a:spLocks noGrp="1"/>
          </p:cNvSpPr>
          <p:nvPr/>
        </p:nvSpPr>
        <p:spPr>
          <a:xfrm>
            <a:off x="1962150" y="3286125"/>
            <a:ext cx="904875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Stochastic local voltage-drop model</a:t>
            </a:r>
          </a:p>
        </p:txBody>
      </p:sp>
      <p:sp>
        <p:nvSpPr>
          <p:cNvPr id="11" name="Section number 3">
            <a:extLst>
              <a:ext uri="{FF2B5EF4-FFF2-40B4-BE49-F238E27FC236}">
                <a16:creationId xmlns:a16="http://schemas.microsoft.com/office/drawing/2014/main" id="{CBE5221B-A8CB-40F1-B93E-8272F86E5118}"/>
              </a:ext>
            </a:extLst>
          </p:cNvPr>
          <p:cNvSpPr>
            <a:spLocks noGrp="1"/>
          </p:cNvSpPr>
          <p:nvPr/>
        </p:nvSpPr>
        <p:spPr>
          <a:xfrm>
            <a:off x="1123950" y="4076700"/>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4</a:t>
            </a:r>
          </a:p>
        </p:txBody>
      </p:sp>
      <p:sp>
        <p:nvSpPr>
          <p:cNvPr id="12" name="Section 3">
            <a:extLst>
              <a:ext uri="{FF2B5EF4-FFF2-40B4-BE49-F238E27FC236}">
                <a16:creationId xmlns:a16="http://schemas.microsoft.com/office/drawing/2014/main" id="{26F66AF8-D570-4EE1-A15E-41C86818566D}"/>
              </a:ext>
            </a:extLst>
          </p:cNvPr>
          <p:cNvSpPr>
            <a:spLocks noGrp="1"/>
          </p:cNvSpPr>
          <p:nvPr/>
        </p:nvSpPr>
        <p:spPr>
          <a:xfrm>
            <a:off x="1962150" y="4076700"/>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Model validation</a:t>
            </a:r>
          </a:p>
        </p:txBody>
      </p:sp>
      <p:sp>
        <p:nvSpPr>
          <p:cNvPr id="13" name="Section number 4">
            <a:extLst>
              <a:ext uri="{FF2B5EF4-FFF2-40B4-BE49-F238E27FC236}">
                <a16:creationId xmlns:a16="http://schemas.microsoft.com/office/drawing/2014/main" id="{A2781202-11BD-4B02-8E5A-A549F3F692E7}"/>
              </a:ext>
            </a:extLst>
          </p:cNvPr>
          <p:cNvSpPr>
            <a:spLocks noGrp="1"/>
          </p:cNvSpPr>
          <p:nvPr/>
        </p:nvSpPr>
        <p:spPr>
          <a:xfrm>
            <a:off x="1123950" y="4867275"/>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5</a:t>
            </a:r>
          </a:p>
        </p:txBody>
      </p:sp>
      <p:sp>
        <p:nvSpPr>
          <p:cNvPr id="14" name="Section 4">
            <a:extLst>
              <a:ext uri="{FF2B5EF4-FFF2-40B4-BE49-F238E27FC236}">
                <a16:creationId xmlns:a16="http://schemas.microsoft.com/office/drawing/2014/main" id="{C9E5BCCA-F45F-4662-85D2-8FB2DE3EDC57}"/>
              </a:ext>
            </a:extLst>
          </p:cNvPr>
          <p:cNvSpPr>
            <a:spLocks noGrp="1"/>
          </p:cNvSpPr>
          <p:nvPr/>
        </p:nvSpPr>
        <p:spPr>
          <a:xfrm>
            <a:off x="1962150" y="4867275"/>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Conclusions</a:t>
            </a:r>
          </a:p>
        </p:txBody>
      </p:sp>
    </p:spTree>
    <p:extLst>
      <p:ext uri="{BB962C8B-B14F-4D97-AF65-F5344CB8AC3E}">
        <p14:creationId xmlns:p14="http://schemas.microsoft.com/office/powerpoint/2010/main" val="2080596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 name="Slide title">
            <a:extLst>
              <a:ext uri="{FF2B5EF4-FFF2-40B4-BE49-F238E27FC236}">
                <a16:creationId xmlns:a16="http://schemas.microsoft.com/office/drawing/2014/main" id="{772339D2-D131-4458-9DAC-C6A27D280E3F}"/>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Local voltage fluctuations and timing response</a:t>
            </a:r>
          </a:p>
        </p:txBody>
      </p:sp>
      <p:sp>
        <p:nvSpPr>
          <p:cNvPr id="2" name="Title rule">
            <a:extLst>
              <a:ext uri="{FF2B5EF4-FFF2-40B4-BE49-F238E27FC236}">
                <a16:creationId xmlns:a16="http://schemas.microsoft.com/office/drawing/2014/main" id="{0606CA65-C65A-4985-926B-6A1835DF20D4}"/>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5"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A78F0444-1D44-47CE-B659-360DA6D35A92}"/>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10</a:t>
            </a:r>
          </a:p>
        </p:txBody>
      </p:sp>
      <p:sp>
        <p:nvSpPr>
          <p:cNvPr id="5" name="History heading">
            <a:extLst>
              <a:ext uri="{FF2B5EF4-FFF2-40B4-BE49-F238E27FC236}">
                <a16:creationId xmlns:a16="http://schemas.microsoft.com/office/drawing/2014/main" id="{B4388E51-EF5A-446E-84C9-DD8780888246}"/>
              </a:ext>
            </a:extLst>
          </p:cNvPr>
          <p:cNvSpPr>
            <a:spLocks noGrp="1"/>
          </p:cNvSpPr>
          <p:nvPr/>
        </p:nvSpPr>
        <p:spPr>
          <a:xfrm>
            <a:off x="514350" y="1219200"/>
            <a:ext cx="4648200" cy="390525"/>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Incomplete field recovery</a:t>
            </a:r>
          </a:p>
        </p:txBody>
      </p:sp>
      <p:sp>
        <p:nvSpPr>
          <p:cNvPr id="6" name="History explanation">
            <a:extLst>
              <a:ext uri="{FF2B5EF4-FFF2-40B4-BE49-F238E27FC236}">
                <a16:creationId xmlns:a16="http://schemas.microsoft.com/office/drawing/2014/main" id="{515422D0-DBEE-41A6-8167-517277B1FEA5}"/>
              </a:ext>
            </a:extLst>
          </p:cNvPr>
          <p:cNvSpPr>
            <a:spLocks noGrp="1"/>
          </p:cNvSpPr>
          <p:nvPr/>
        </p:nvSpPr>
        <p:spPr>
          <a:xfrm>
            <a:off x="514350" y="1743075"/>
            <a:ext cx="4648200" cy="1076325"/>
          </a:xfrm>
          <a:prstGeom prst="rect">
            <a:avLst/>
          </a:prstGeom>
          <a:noFill/>
          <a:ln w="0">
            <a:noFill/>
            <a:prstDash val="solid"/>
          </a:ln>
        </p:spPr>
        <p:txBody>
          <a:bodyPr wrap="none" lIns="0" tIns="0" rIns="0" bIns="0" anchor="ctr">
            <a:noAutofit/>
          </a:bodyPr>
          <a:lstStyle/>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The residual voltage depends on</a:t>
            </a:r>
          </a:p>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the charge and timing of</a:t>
            </a:r>
          </a:p>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previous avalanches.</a:t>
            </a:r>
          </a:p>
        </p:txBody>
      </p:sp>
      <mc:AlternateContent xmlns:mc="http://schemas.openxmlformats.org/markup-compatibility/2006" xmlns:a14="http://schemas.microsoft.com/office/drawing/2010/main" xmlns:a15="http://schemas.microsoft.com/office/drawing/2012/main">
        <mc:Choice Requires="a14 a15">
          <p:sp>
            <p:nvSpPr>
              <p:cNvPr id="7" name="M_10_ui" descr="U_i=U_0-\Delta U(t_i^-)">
                <a:extLst>
                  <a:ext uri="{FF2B5EF4-FFF2-40B4-BE49-F238E27FC236}">
                    <a16:creationId xmlns:a16="http://schemas.microsoft.com/office/drawing/2014/main" id="{8AFA6A52-676E-4718-A6BF-23FE34032CCC}"/>
                  </a:ext>
                </a:extLst>
              </p:cNvPr>
              <p:cNvSpPr>
                <a:spLocks noGrp="1"/>
              </p:cNvSpPr>
              <p:nvPr/>
            </p:nvSpPr>
            <p:spPr>
              <a:xfrm>
                <a:off x="600075" y="3105150"/>
                <a:ext cx="2521521" cy="377431"/>
              </a:xfrm>
              <a:prstGeom prst="rect">
                <a:avLst/>
              </a:prstGeom>
              <a:noFill/>
              <a:ln w="0">
                <a:noFill/>
                <a:prstDash val="solid"/>
              </a:ln>
            </p:spPr>
            <p:txBody>
              <a:bodyPr wrap="none" lIns="0" tIns="0" rIns="0" bIns="0" anchor="ctr">
                <a:noAutofit/>
              </a:bodyPr>
              <a:lstStyle/>
              <a:p>
                <a:pPr algn="l">
                  <a:defRPr sz="2600">
                    <a:latin typeface="Latin Modern Math"/>
                  </a:defRPr>
                </a:pPr>
                <a14:m>
                  <m:oMathPara xmlns:m="http://schemas.openxmlformats.org/officeDocument/2006/math">
                    <m:oMathParaPr>
                      <m:jc m:val="left"/>
                    </m:oMathParaPr>
                    <m:oMath xmlns:m="http://schemas.openxmlformats.org/officeDocument/2006/math">
                      <m:sSub>
                        <m:sSubPr>
                          <m:ctrlPr>
                            <a:rPr lang="en-US" sz="2600" i="1">
                              <a:solidFill>
                                <a:srgbClr val="263544"/>
                              </a:solidFill>
                              <a:latin typeface="Cambria Math" panose="02040503050406030204" pitchFamily="18" charset="0"/>
                              <a:ea typeface="Latin Modern Math"/>
                            </a:rPr>
                          </m:ctrlPr>
                        </m:sSubPr>
                        <m:e>
                          <m:r>
                            <a:rPr lang="en-US" sz="2600" i="1">
                              <a:solidFill>
                                <a:srgbClr val="263544"/>
                              </a:solidFill>
                              <a:latin typeface="Cambria Math" panose="02040503050406030204" pitchFamily="18" charset="0"/>
                              <a:ea typeface="Latin Modern Math"/>
                            </a:rPr>
                            <m:t>𝑈</m:t>
                          </m:r>
                        </m:e>
                        <m:sub>
                          <m:r>
                            <a:rPr lang="en-US" sz="2600" i="1">
                              <a:solidFill>
                                <a:srgbClr val="263544"/>
                              </a:solidFill>
                              <a:latin typeface="Cambria Math" panose="02040503050406030204" pitchFamily="18" charset="0"/>
                              <a:ea typeface="Latin Modern Math"/>
                            </a:rPr>
                            <m:t>𝑖</m:t>
                          </m:r>
                        </m:sub>
                      </m:sSub>
                      <m:r>
                        <a:rPr lang="en-US" sz="2600" i="0">
                          <a:solidFill>
                            <a:srgbClr val="263544"/>
                          </a:solidFill>
                          <a:latin typeface="Cambria Math" panose="02040503050406030204" pitchFamily="18" charset="0"/>
                          <a:ea typeface="Latin Modern Math"/>
                        </a:rPr>
                        <m:t>=</m:t>
                      </m:r>
                      <m:sSub>
                        <m:sSubPr>
                          <m:ctrlPr>
                            <a:rPr lang="en-US" sz="2600" i="1">
                              <a:solidFill>
                                <a:srgbClr val="263544"/>
                              </a:solidFill>
                              <a:latin typeface="Cambria Math" panose="02040503050406030204" pitchFamily="18" charset="0"/>
                              <a:ea typeface="Latin Modern Math"/>
                            </a:rPr>
                          </m:ctrlPr>
                        </m:sSubPr>
                        <m:e>
                          <m:r>
                            <a:rPr lang="en-US" sz="2600" i="1">
                              <a:solidFill>
                                <a:srgbClr val="263544"/>
                              </a:solidFill>
                              <a:latin typeface="Cambria Math" panose="02040503050406030204" pitchFamily="18" charset="0"/>
                              <a:ea typeface="Latin Modern Math"/>
                            </a:rPr>
                            <m:t>𝑈</m:t>
                          </m:r>
                        </m:e>
                        <m:sub>
                          <m:r>
                            <a:rPr lang="en-US" sz="2600" i="0">
                              <a:solidFill>
                                <a:srgbClr val="263544"/>
                              </a:solidFill>
                              <a:latin typeface="Cambria Math" panose="02040503050406030204" pitchFamily="18" charset="0"/>
                              <a:ea typeface="Latin Modern Math"/>
                            </a:rPr>
                            <m:t>0</m:t>
                          </m:r>
                        </m:sub>
                      </m:sSub>
                      <m:r>
                        <a:rPr lang="en-US" sz="2600" i="0">
                          <a:solidFill>
                            <a:srgbClr val="263544"/>
                          </a:solidFill>
                          <a:latin typeface="Cambria Math" panose="02040503050406030204" pitchFamily="18" charset="0"/>
                          <a:ea typeface="Latin Modern Math"/>
                        </a:rPr>
                        <m:t>−</m:t>
                      </m:r>
                      <m:r>
                        <a:rPr lang="en-US" sz="2600" i="1">
                          <a:solidFill>
                            <a:srgbClr val="263544"/>
                          </a:solidFill>
                          <a:latin typeface="Cambria Math" panose="02040503050406030204" pitchFamily="18" charset="0"/>
                          <a:ea typeface="Latin Modern Math"/>
                        </a:rPr>
                        <m:t>𝛥</m:t>
                      </m:r>
                      <m:r>
                        <a:rPr lang="en-US" sz="2600" i="1">
                          <a:solidFill>
                            <a:srgbClr val="263544"/>
                          </a:solidFill>
                          <a:latin typeface="Cambria Math" panose="02040503050406030204" pitchFamily="18" charset="0"/>
                          <a:ea typeface="Latin Modern Math"/>
                        </a:rPr>
                        <m:t>𝑈</m:t>
                      </m:r>
                      <m:d>
                        <m:dPr>
                          <m:ctrlPr>
                            <a:rPr lang="en-US" sz="2600" i="1">
                              <a:solidFill>
                                <a:srgbClr val="263544"/>
                              </a:solidFill>
                              <a:latin typeface="Cambria Math" panose="02040503050406030204" pitchFamily="18" charset="0"/>
                              <a:ea typeface="Latin Modern Math"/>
                            </a:rPr>
                          </m:ctrlPr>
                        </m:dPr>
                        <m:e>
                          <m:sSubSup>
                            <m:sSubSupPr>
                              <m:ctrlPr>
                                <a:rPr lang="en-US" sz="2600" i="1">
                                  <a:solidFill>
                                    <a:srgbClr val="263544"/>
                                  </a:solidFill>
                                  <a:latin typeface="Cambria Math" panose="02040503050406030204" pitchFamily="18" charset="0"/>
                                  <a:ea typeface="Latin Modern Math"/>
                                </a:rPr>
                              </m:ctrlPr>
                            </m:sSubSupPr>
                            <m:e>
                              <m:r>
                                <a:rPr lang="en-US" sz="2600" i="1">
                                  <a:solidFill>
                                    <a:srgbClr val="263544"/>
                                  </a:solidFill>
                                  <a:latin typeface="Cambria Math" panose="02040503050406030204" pitchFamily="18" charset="0"/>
                                  <a:ea typeface="Latin Modern Math"/>
                                </a:rPr>
                                <m:t>𝑡</m:t>
                              </m:r>
                            </m:e>
                            <m:sub>
                              <m:r>
                                <a:rPr lang="en-US" sz="2600" i="1">
                                  <a:solidFill>
                                    <a:srgbClr val="263544"/>
                                  </a:solidFill>
                                  <a:latin typeface="Cambria Math" panose="02040503050406030204" pitchFamily="18" charset="0"/>
                                  <a:ea typeface="Latin Modern Math"/>
                                </a:rPr>
                                <m:t>𝑖</m:t>
                              </m:r>
                            </m:sub>
                            <m:sup>
                              <m:r>
                                <a:rPr lang="en-US" sz="2600" i="0">
                                  <a:solidFill>
                                    <a:srgbClr val="263544"/>
                                  </a:solidFill>
                                  <a:latin typeface="Cambria Math" panose="02040503050406030204" pitchFamily="18" charset="0"/>
                                  <a:ea typeface="Latin Modern Math"/>
                                </a:rPr>
                                <m:t>−</m:t>
                              </m:r>
                            </m:sup>
                          </m:sSubSup>
                        </m:e>
                      </m:d>
                    </m:oMath>
                  </m:oMathPara>
                </a14:m>
                <a:endParaRPr/>
              </a:p>
            </p:txBody>
          </p:sp>
        </mc:Choice>
        <mc:Fallback xmlns="">
          <p:pic>
            <p:nvPicPr>
              <p:cNvPr id="7" name="M_10_ui" descr="U_i=U_0-\Delta U(t_i^-)">
                <a:extLst xmlns:a="http://schemas.openxmlformats.org/drawingml/2006/main">
                  <a:ext uri="{FF2B5EF4-FFF2-40B4-BE49-F238E27FC236}">
                    <a16:creationId xmlns:a16="http://schemas.microsoft.com/office/drawing/2014/main" id="{8AFA6A52-676E-4718-A6BF-23FE34032CCC}"/>
                  </a:ext>
                </a:extLst>
              </p:cNvPr>
              <p:cNvPicPr/>
              <p:nvPr/>
            </p:nvPicPr>
            <p:blipFill>
              <ns0:blip xmlns:ns0="http://schemas.openxmlformats.org/drawingml/2006/main" xmlns:ns1="http://schemas.openxmlformats.org/officeDocument/2006/relationships" ns1:embed="rIdMathM_10_ui"/>
              <ns0:stretch xmlns:ns0="http://schemas.openxmlformats.org/drawingml/2006/main">
                <ns0:fillRect/>
              </ns0:stretch>
            </p:blipFill>
            <p:spPr>
              <a:xfrm xmlns:a="http://schemas.openxmlformats.org/drawingml/2006/main">
                <a:off x="600075" y="3105150"/>
                <a:ext cx="2521521" cy="377431"/>
              </a:xfrm>
              <ns0:prstGeom xmlns:ns0="http://schemas.openxmlformats.org/drawingml/2006/main" prst="rect">
                <ns0:avLst/>
              </ns0:prstGeom>
            </p:spPr>
          </p:pic>
        </mc:Fallback>
      </mc:AlternateContent>
      <p:sp>
        <p:nvSpPr>
          <p:cNvPr id="8" name="Conditional response">
            <a:extLst>
              <a:ext uri="{FF2B5EF4-FFF2-40B4-BE49-F238E27FC236}">
                <a16:creationId xmlns:a16="http://schemas.microsoft.com/office/drawing/2014/main" id="{70119EAD-A508-4102-8729-A2CBD085E4BC}"/>
              </a:ext>
            </a:extLst>
          </p:cNvPr>
          <p:cNvSpPr>
            <a:spLocks noGrp="1"/>
          </p:cNvSpPr>
          <p:nvPr/>
        </p:nvSpPr>
        <p:spPr>
          <a:xfrm>
            <a:off x="514350" y="4038600"/>
            <a:ext cx="4648200" cy="1085850"/>
          </a:xfrm>
          <a:prstGeom prst="rect">
            <a:avLst/>
          </a:prstGeom>
          <a:noFill/>
          <a:ln w="0">
            <a:noFill/>
            <a:prstDash val="solid"/>
          </a:ln>
        </p:spPr>
        <p:txBody>
          <a:bodyPr wrap="none" lIns="0" tIns="0" rIns="0" bIns="0" anchor="ctr">
            <a:noAutofit/>
          </a:bodyPr>
          <a:lstStyle/>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The local voltage can change</a:t>
            </a:r>
          </a:p>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both the mean time and</a:t>
            </a:r>
          </a:p>
          <a:p>
            <a:pPr algn="l">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the intrinsic timing width.</a:t>
            </a:r>
          </a:p>
        </p:txBody>
      </p:sp>
      <p:sp>
        <p:nvSpPr>
          <p:cNvPr id="9" name="Schematic qualification">
            <a:extLst>
              <a:ext uri="{FF2B5EF4-FFF2-40B4-BE49-F238E27FC236}">
                <a16:creationId xmlns:a16="http://schemas.microsoft.com/office/drawing/2014/main" id="{F041641E-CC72-4F45-8FFE-B64E8A885103}"/>
              </a:ext>
            </a:extLst>
          </p:cNvPr>
          <p:cNvSpPr>
            <a:spLocks noGrp="1"/>
          </p:cNvSpPr>
          <p:nvPr/>
        </p:nvSpPr>
        <p:spPr>
          <a:xfrm>
            <a:off x="7372350" y="4686300"/>
            <a:ext cx="4286250" cy="295275"/>
          </a:xfrm>
          <a:prstGeom prst="rect">
            <a:avLst/>
          </a:prstGeom>
          <a:noFill/>
          <a:ln w="0">
            <a:noFill/>
            <a:prstDash val="solid"/>
          </a:ln>
        </p:spPr>
        <p:txBody>
          <a:bodyPr wrap="none" lIns="0" tIns="0" rIns="0" bIns="0" anchor="ctr">
            <a:noAutofit/>
          </a:bodyPr>
          <a:lstStyle/>
          <a:p>
            <a:pPr algn="r">
              <a:defRPr sz="1575" b="0">
                <a:solidFill>
                  <a:srgbClr val="637386"/>
                </a:solidFill>
                <a:latin typeface="Nimbus Sans"/>
                <a:ea typeface="Nimbus Sans"/>
                <a:cs typeface="Nimbus Sans"/>
              </a:defRPr>
            </a:pPr>
            <a:r>
              <a:rPr sz="1575" b="0">
                <a:solidFill>
                  <a:srgbClr val="637386"/>
                </a:solidFill>
                <a:latin typeface="Nimbus Sans"/>
                <a:ea typeface="Nimbus Sans"/>
                <a:cs typeface="Nimbus Sans"/>
              </a:rPr>
              <a:t>Schematic, arbitrary units</a:t>
            </a:r>
          </a:p>
        </p:txBody>
      </p:sp>
      <mc:AlternateContent xmlns:mc="http://schemas.openxmlformats.org/markup-compatibility/2006" xmlns:a14="http://schemas.microsoft.com/office/drawing/2010/main" xmlns:a15="http://schemas.microsoft.com/office/drawing/2012/main">
        <mc:Choice Requires="a14 a15">
          <p:sp>
            <p:nvSpPr>
              <p:cNvPr id="10" name="M_10_variance" descr="\operatorname{Var}(t)=\mathbb E[\operatorname{Var}(t\mid U)]+\operatorname{Var}(\mathbb E[t\mid U])">
                <a:extLst>
                  <a:ext uri="{FF2B5EF4-FFF2-40B4-BE49-F238E27FC236}">
                    <a16:creationId xmlns:a16="http://schemas.microsoft.com/office/drawing/2014/main" id="{49203A3A-4A4F-4C79-9335-8E239EF30BBC}"/>
                  </a:ext>
                </a:extLst>
              </p:cNvPr>
              <p:cNvSpPr>
                <a:spLocks noGrp="1"/>
              </p:cNvSpPr>
              <p:nvPr/>
            </p:nvSpPr>
            <p:spPr>
              <a:xfrm>
                <a:off x="5324475" y="5124450"/>
                <a:ext cx="4337622" cy="303657"/>
              </a:xfrm>
              <a:prstGeom prst="rect">
                <a:avLst/>
              </a:prstGeom>
              <a:noFill/>
              <a:ln w="0">
                <a:noFill/>
                <a:prstDash val="solid"/>
              </a:ln>
            </p:spPr>
            <p:txBody>
              <a:bodyPr wrap="none" lIns="0" tIns="0" rIns="0" bIns="0" anchor="ctr">
                <a:noAutofit/>
              </a:bodyPr>
              <a:lstStyle/>
              <a:p>
                <a:pPr algn="l">
                  <a:defRPr sz="2200">
                    <a:latin typeface="Latin Modern Math"/>
                  </a:defRPr>
                </a:pPr>
                <a14:m>
                  <m:oMathPara xmlns:m="http://schemas.openxmlformats.org/officeDocument/2006/math">
                    <m:oMathParaPr>
                      <m:jc m:val="left"/>
                    </m:oMathParaPr>
                    <m:oMath xmlns:m="http://schemas.openxmlformats.org/officeDocument/2006/math">
                      <m:r>
                        <m:rPr>
                          <m:sty m:val="p"/>
                        </m:rPr>
                        <a:rPr lang="en-US" sz="2200" i="0">
                          <a:solidFill>
                            <a:srgbClr val="263544"/>
                          </a:solidFill>
                          <a:latin typeface="Cambria Math" panose="02040503050406030204" pitchFamily="18" charset="0"/>
                          <a:ea typeface="Latin Modern Math"/>
                        </a:rPr>
                        <m:t>Var</m:t>
                      </m:r>
                      <m:d>
                        <m:dPr>
                          <m:ctrlPr>
                            <a:rPr lang="en-US" sz="2200" i="1">
                              <a:solidFill>
                                <a:srgbClr val="263544"/>
                              </a:solidFill>
                              <a:latin typeface="Cambria Math" panose="02040503050406030204" pitchFamily="18" charset="0"/>
                              <a:ea typeface="Latin Modern Math"/>
                            </a:rPr>
                          </m:ctrlPr>
                        </m:dPr>
                        <m:e>
                          <m:r>
                            <a:rPr lang="en-US" sz="2200" i="1">
                              <a:solidFill>
                                <a:srgbClr val="263544"/>
                              </a:solidFill>
                              <a:latin typeface="Cambria Math" panose="02040503050406030204" pitchFamily="18" charset="0"/>
                              <a:ea typeface="Latin Modern Math"/>
                            </a:rPr>
                            <m:t>𝑡</m:t>
                          </m:r>
                        </m:e>
                      </m:d>
                      <m:r>
                        <a:rPr lang="en-US" sz="2200" i="0">
                          <a:solidFill>
                            <a:srgbClr val="263544"/>
                          </a:solidFill>
                          <a:latin typeface="Cambria Math" panose="02040503050406030204" pitchFamily="18" charset="0"/>
                          <a:ea typeface="Latin Modern Math"/>
                        </a:rPr>
                        <m:t>=</m:t>
                      </m:r>
                      <m:r>
                        <a:rPr lang="en-US" sz="2200" i="0">
                          <a:solidFill>
                            <a:srgbClr val="263544"/>
                          </a:solidFill>
                          <a:latin typeface="Cambria Math" panose="02040503050406030204" pitchFamily="18" charset="0"/>
                          <a:ea typeface="Latin Modern Math"/>
                        </a:rPr>
                        <m:t>𝔼</m:t>
                      </m:r>
                      <m:d>
                        <m:dPr>
                          <m:begChr m:val="["/>
                          <m:endChr m:val="]"/>
                          <m:ctrlPr>
                            <a:rPr lang="en-US" sz="2200" i="1">
                              <a:solidFill>
                                <a:srgbClr val="263544"/>
                              </a:solidFill>
                              <a:latin typeface="Cambria Math" panose="02040503050406030204" pitchFamily="18" charset="0"/>
                              <a:ea typeface="Latin Modern Math"/>
                            </a:rPr>
                          </m:ctrlPr>
                        </m:dPr>
                        <m:e>
                          <m:r>
                            <m:rPr>
                              <m:sty m:val="p"/>
                            </m:rPr>
                            <a:rPr lang="en-US" sz="2200" i="0">
                              <a:solidFill>
                                <a:srgbClr val="263544"/>
                              </a:solidFill>
                              <a:latin typeface="Cambria Math" panose="02040503050406030204" pitchFamily="18" charset="0"/>
                              <a:ea typeface="Latin Modern Math"/>
                            </a:rPr>
                            <m:t>Var</m:t>
                          </m:r>
                          <m:d>
                            <m:dPr>
                              <m:ctrlPr>
                                <a:rPr lang="en-US" sz="2200" i="1">
                                  <a:solidFill>
                                    <a:srgbClr val="263544"/>
                                  </a:solidFill>
                                  <a:latin typeface="Cambria Math" panose="02040503050406030204" pitchFamily="18" charset="0"/>
                                  <a:ea typeface="Latin Modern Math"/>
                                </a:rPr>
                              </m:ctrlPr>
                            </m:dPr>
                            <m:e>
                              <m:r>
                                <a:rPr lang="en-US" sz="2200" i="1">
                                  <a:solidFill>
                                    <a:srgbClr val="263544"/>
                                  </a:solidFill>
                                  <a:latin typeface="Cambria Math" panose="02040503050406030204" pitchFamily="18" charset="0"/>
                                  <a:ea typeface="Latin Modern Math"/>
                                </a:rPr>
                                <m:t>𝑡</m:t>
                              </m:r>
                              <m:r>
                                <a:rPr lang="en-US" sz="2200" i="0">
                                  <a:solidFill>
                                    <a:srgbClr val="263544"/>
                                  </a:solidFill>
                                  <a:latin typeface="Cambria Math" panose="02040503050406030204" pitchFamily="18" charset="0"/>
                                  <a:ea typeface="Latin Modern Math"/>
                                </a:rPr>
                                <m:t>∣</m:t>
                              </m:r>
                              <m:r>
                                <a:rPr lang="en-US" sz="2200" i="1">
                                  <a:solidFill>
                                    <a:srgbClr val="263544"/>
                                  </a:solidFill>
                                  <a:latin typeface="Cambria Math" panose="02040503050406030204" pitchFamily="18" charset="0"/>
                                  <a:ea typeface="Latin Modern Math"/>
                                </a:rPr>
                                <m:t>𝑈</m:t>
                              </m:r>
                            </m:e>
                          </m:d>
                        </m:e>
                      </m:d>
                      <m:r>
                        <a:rPr lang="en-US" sz="2200" i="0">
                          <a:solidFill>
                            <a:srgbClr val="263544"/>
                          </a:solidFill>
                          <a:latin typeface="Cambria Math" panose="02040503050406030204" pitchFamily="18" charset="0"/>
                          <a:ea typeface="Latin Modern Math"/>
                        </a:rPr>
                        <m:t>+</m:t>
                      </m:r>
                      <m:r>
                        <m:rPr>
                          <m:sty m:val="p"/>
                        </m:rPr>
                        <a:rPr lang="en-US" sz="2200" i="0">
                          <a:solidFill>
                            <a:srgbClr val="263544"/>
                          </a:solidFill>
                          <a:latin typeface="Cambria Math" panose="02040503050406030204" pitchFamily="18" charset="0"/>
                          <a:ea typeface="Latin Modern Math"/>
                        </a:rPr>
                        <m:t>Var</m:t>
                      </m:r>
                      <m:d>
                        <m:dPr>
                          <m:ctrlPr>
                            <a:rPr lang="en-US" sz="2200" i="1">
                              <a:solidFill>
                                <a:srgbClr val="263544"/>
                              </a:solidFill>
                              <a:latin typeface="Cambria Math" panose="02040503050406030204" pitchFamily="18" charset="0"/>
                              <a:ea typeface="Latin Modern Math"/>
                            </a:rPr>
                          </m:ctrlPr>
                        </m:dPr>
                        <m:e>
                          <m:r>
                            <a:rPr lang="en-US" sz="2200" i="0">
                              <a:solidFill>
                                <a:srgbClr val="263544"/>
                              </a:solidFill>
                              <a:latin typeface="Cambria Math" panose="02040503050406030204" pitchFamily="18" charset="0"/>
                              <a:ea typeface="Latin Modern Math"/>
                            </a:rPr>
                            <m:t>𝔼</m:t>
                          </m:r>
                          <m:d>
                            <m:dPr>
                              <m:begChr m:val="["/>
                              <m:endChr m:val="]"/>
                              <m:ctrlPr>
                                <a:rPr lang="en-US" sz="2200" i="1">
                                  <a:solidFill>
                                    <a:srgbClr val="263544"/>
                                  </a:solidFill>
                                  <a:latin typeface="Cambria Math" panose="02040503050406030204" pitchFamily="18" charset="0"/>
                                  <a:ea typeface="Latin Modern Math"/>
                                </a:rPr>
                              </m:ctrlPr>
                            </m:dPr>
                            <m:e>
                              <m:r>
                                <a:rPr lang="en-US" sz="2200" i="1">
                                  <a:solidFill>
                                    <a:srgbClr val="263544"/>
                                  </a:solidFill>
                                  <a:latin typeface="Cambria Math" panose="02040503050406030204" pitchFamily="18" charset="0"/>
                                  <a:ea typeface="Latin Modern Math"/>
                                </a:rPr>
                                <m:t>𝑡</m:t>
                              </m:r>
                              <m:r>
                                <a:rPr lang="en-US" sz="2200" i="0">
                                  <a:solidFill>
                                    <a:srgbClr val="263544"/>
                                  </a:solidFill>
                                  <a:latin typeface="Cambria Math" panose="02040503050406030204" pitchFamily="18" charset="0"/>
                                  <a:ea typeface="Latin Modern Math"/>
                                </a:rPr>
                                <m:t>∣</m:t>
                              </m:r>
                              <m:r>
                                <a:rPr lang="en-US" sz="2200" i="1">
                                  <a:solidFill>
                                    <a:srgbClr val="263544"/>
                                  </a:solidFill>
                                  <a:latin typeface="Cambria Math" panose="02040503050406030204" pitchFamily="18" charset="0"/>
                                  <a:ea typeface="Latin Modern Math"/>
                                </a:rPr>
                                <m:t>𝑈</m:t>
                              </m:r>
                            </m:e>
                          </m:d>
                        </m:e>
                      </m:d>
                    </m:oMath>
                  </m:oMathPara>
                </a14:m>
                <a:endParaRPr/>
              </a:p>
            </p:txBody>
          </p:sp>
        </mc:Choice>
        <mc:Fallback xmlns="">
          <p:pic>
            <p:nvPicPr>
              <p:cNvPr id="10" name="M_10_variance" descr="\operatorname{Var}(t)=\mathbb E[\operatorname{Var}(t\mid U)]+\operatorname{Var}(\mathbb E[t\mid U])">
                <a:extLst xmlns:a="http://schemas.openxmlformats.org/drawingml/2006/main">
                  <a:ext uri="{FF2B5EF4-FFF2-40B4-BE49-F238E27FC236}">
                    <a16:creationId xmlns:a16="http://schemas.microsoft.com/office/drawing/2014/main" id="{49203A3A-4A4F-4C79-9335-8E239EF30BBC}"/>
                  </a:ext>
                </a:extLst>
              </p:cNvPr>
              <p:cNvPicPr/>
              <p:nvPr/>
            </p:nvPicPr>
            <p:blipFill>
              <ns0:blip xmlns:ns0="http://schemas.openxmlformats.org/drawingml/2006/main" xmlns:ns1="http://schemas.openxmlformats.org/officeDocument/2006/relationships" ns1:embed="rIdMathM_10_variance"/>
              <ns0:stretch xmlns:ns0="http://schemas.openxmlformats.org/drawingml/2006/main">
                <ns0:fillRect/>
              </ns0:stretch>
            </p:blipFill>
            <p:spPr>
              <a:xfrm xmlns:a="http://schemas.openxmlformats.org/drawingml/2006/main">
                <a:off x="5324475" y="5124450"/>
                <a:ext cx="4337622" cy="303657"/>
              </a:xfrm>
              <ns0:prstGeom xmlns:ns0="http://schemas.openxmlformats.org/drawingml/2006/main" prst="rect">
                <ns0:avLst/>
              </ns0:prstGeom>
            </p:spPr>
          </p:pic>
        </mc:Fallback>
      </mc:AlternateContent>
      <p:sp>
        <p:nvSpPr>
          <p:cNvPr id="11" name="Within contribution">
            <a:extLst>
              <a:ext uri="{FF2B5EF4-FFF2-40B4-BE49-F238E27FC236}">
                <a16:creationId xmlns:a16="http://schemas.microsoft.com/office/drawing/2014/main" id="{49603CD2-FAF5-423B-8704-BB3E99330D2F}"/>
              </a:ext>
            </a:extLst>
          </p:cNvPr>
          <p:cNvSpPr>
            <a:spLocks noGrp="1"/>
          </p:cNvSpPr>
          <p:nvPr/>
        </p:nvSpPr>
        <p:spPr>
          <a:xfrm>
            <a:off x="6315075" y="5772150"/>
            <a:ext cx="2809875" cy="295275"/>
          </a:xfrm>
          <a:prstGeom prst="rect">
            <a:avLst/>
          </a:prstGeom>
          <a:noFill/>
          <a:ln w="0">
            <a:noFill/>
            <a:prstDash val="solid"/>
          </a:ln>
        </p:spPr>
        <p:txBody>
          <a:bodyPr wrap="none" lIns="0" tIns="0" rIns="0" bIns="0" anchor="ctr">
            <a:noAutofit/>
          </a:bodyPr>
          <a:lstStyle/>
          <a:p>
            <a:pPr algn="l">
              <a:defRPr sz="1575" b="0">
                <a:solidFill>
                  <a:srgbClr val="637386"/>
                </a:solidFill>
                <a:latin typeface="Nimbus Sans"/>
                <a:ea typeface="Nimbus Sans"/>
                <a:cs typeface="Nimbus Sans"/>
              </a:defRPr>
            </a:pPr>
            <a:r>
              <a:rPr sz="1600" b="1" dirty="0">
                <a:solidFill>
                  <a:srgbClr val="637386"/>
                </a:solidFill>
                <a:latin typeface="Nimbus Sans"/>
                <a:ea typeface="Nimbus Sans"/>
                <a:cs typeface="Nimbus Sans"/>
              </a:rPr>
              <a:t>Spread at fixed voltage</a:t>
            </a:r>
          </a:p>
        </p:txBody>
      </p:sp>
      <p:sp>
        <p:nvSpPr>
          <p:cNvPr id="12" name="Between contribution">
            <a:extLst>
              <a:ext uri="{FF2B5EF4-FFF2-40B4-BE49-F238E27FC236}">
                <a16:creationId xmlns:a16="http://schemas.microsoft.com/office/drawing/2014/main" id="{A7B111A8-6941-489D-B4C8-3BE92A2DB0EF}"/>
              </a:ext>
            </a:extLst>
          </p:cNvPr>
          <p:cNvSpPr>
            <a:spLocks noGrp="1"/>
          </p:cNvSpPr>
          <p:nvPr/>
        </p:nvSpPr>
        <p:spPr>
          <a:xfrm>
            <a:off x="9248775" y="5772150"/>
            <a:ext cx="2428875" cy="295275"/>
          </a:xfrm>
          <a:prstGeom prst="rect">
            <a:avLst/>
          </a:prstGeom>
          <a:noFill/>
          <a:ln w="0">
            <a:noFill/>
            <a:prstDash val="solid"/>
          </a:ln>
        </p:spPr>
        <p:txBody>
          <a:bodyPr wrap="none" lIns="0" tIns="0" rIns="0" bIns="0" anchor="ctr">
            <a:noAutofit/>
          </a:bodyPr>
          <a:lstStyle/>
          <a:p>
            <a:pPr algn="l">
              <a:defRPr sz="1575" b="0">
                <a:solidFill>
                  <a:srgbClr val="637386"/>
                </a:solidFill>
                <a:latin typeface="Nimbus Sans"/>
                <a:ea typeface="Nimbus Sans"/>
                <a:cs typeface="Nimbus Sans"/>
              </a:defRPr>
            </a:pPr>
            <a:r>
              <a:rPr sz="1600" b="1" dirty="0">
                <a:solidFill>
                  <a:srgbClr val="637386"/>
                </a:solidFill>
                <a:latin typeface="Nimbus Sans"/>
                <a:ea typeface="Nimbus Sans"/>
                <a:cs typeface="Nimbus Sans"/>
              </a:rPr>
              <a:t>Shift of the mean time</a:t>
            </a:r>
          </a:p>
        </p:txBody>
      </p:sp>
      <p:grpSp>
        <p:nvGrpSpPr>
          <p:cNvPr id="1039" name="Reused scientific diagram"/>
          <p:cNvGrpSpPr/>
          <p:nvPr/>
        </p:nvGrpSpPr>
        <p:grpSpPr>
          <a:xfrm>
            <a:off x="5438775" y="1581150"/>
            <a:ext cx="6219825" cy="2857500"/>
            <a:chOff x="5438775" y="1581150"/>
            <a:chExt cx="6219825" cy="2857500"/>
          </a:xfrm>
        </p:grpSpPr>
        <p:sp>
          <p:nvSpPr>
            <p:cNvPr id="1000" name="Combined response area">
              <a:extLst>
                <a:ext uri="{FF2B5EF4-FFF2-40B4-BE49-F238E27FC236}">
                  <a16:creationId xmlns:a16="http://schemas.microsoft.com/office/drawing/2014/main" id="{7E013602-9A14-4B63-BCA0-C3F5D5180633}"/>
                </a:ext>
              </a:extLst>
            </p:cNvPr>
            <p:cNvSpPr>
              <a:spLocks noGrp="1"/>
            </p:cNvSpPr>
            <p:nvPr/>
          </p:nvSpPr>
          <p:spPr>
            <a:xfrm>
              <a:off x="5746260" y="2766298"/>
              <a:ext cx="4169926" cy="1147123"/>
            </a:xfrm>
            <a:custGeom>
              <a:avLst/>
              <a:gdLst/>
              <a:ahLst/>
              <a:cxnLst/>
              <a:rect l="0" t="0" r="0" b="0"/>
              <a:pathLst>
                <a:path w="7362825" h="1747450">
                  <a:moveTo>
                    <a:pt x="0" y="1747450"/>
                  </a:moveTo>
                  <a:lnTo>
                    <a:pt x="0" y="1747439"/>
                  </a:lnTo>
                  <a:lnTo>
                    <a:pt x="16734" y="1747438"/>
                  </a:lnTo>
                  <a:lnTo>
                    <a:pt x="33467" y="1747436"/>
                  </a:lnTo>
                  <a:lnTo>
                    <a:pt x="50201" y="1747434"/>
                  </a:lnTo>
                  <a:lnTo>
                    <a:pt x="66935" y="1747431"/>
                  </a:lnTo>
                  <a:lnTo>
                    <a:pt x="83668" y="1747429"/>
                  </a:lnTo>
                  <a:lnTo>
                    <a:pt x="100402" y="1747426"/>
                  </a:lnTo>
                  <a:lnTo>
                    <a:pt x="117136" y="1747423"/>
                  </a:lnTo>
                  <a:lnTo>
                    <a:pt x="133870" y="1747419"/>
                  </a:lnTo>
                  <a:lnTo>
                    <a:pt x="150603" y="1747415"/>
                  </a:lnTo>
                  <a:lnTo>
                    <a:pt x="167337" y="1747410"/>
                  </a:lnTo>
                  <a:lnTo>
                    <a:pt x="184071" y="1747405"/>
                  </a:lnTo>
                  <a:lnTo>
                    <a:pt x="200804" y="1747399"/>
                  </a:lnTo>
                  <a:lnTo>
                    <a:pt x="217538" y="1747392"/>
                  </a:lnTo>
                  <a:lnTo>
                    <a:pt x="234272" y="1747385"/>
                  </a:lnTo>
                  <a:lnTo>
                    <a:pt x="251005" y="1747376"/>
                  </a:lnTo>
                  <a:lnTo>
                    <a:pt x="267739" y="1747367"/>
                  </a:lnTo>
                  <a:lnTo>
                    <a:pt x="284473" y="1747356"/>
                  </a:lnTo>
                  <a:lnTo>
                    <a:pt x="301206" y="1747344"/>
                  </a:lnTo>
                  <a:lnTo>
                    <a:pt x="317940" y="1747331"/>
                  </a:lnTo>
                  <a:lnTo>
                    <a:pt x="334674" y="1747316"/>
                  </a:lnTo>
                  <a:lnTo>
                    <a:pt x="351408" y="1747299"/>
                  </a:lnTo>
                  <a:lnTo>
                    <a:pt x="368141" y="1747280"/>
                  </a:lnTo>
                  <a:lnTo>
                    <a:pt x="384875" y="1747260"/>
                  </a:lnTo>
                  <a:lnTo>
                    <a:pt x="401609" y="1747236"/>
                  </a:lnTo>
                  <a:lnTo>
                    <a:pt x="418342" y="1747211"/>
                  </a:lnTo>
                  <a:lnTo>
                    <a:pt x="435076" y="1747182"/>
                  </a:lnTo>
                  <a:lnTo>
                    <a:pt x="451810" y="1747150"/>
                  </a:lnTo>
                  <a:lnTo>
                    <a:pt x="468543" y="1747114"/>
                  </a:lnTo>
                  <a:lnTo>
                    <a:pt x="485277" y="1747075"/>
                  </a:lnTo>
                  <a:lnTo>
                    <a:pt x="502011" y="1747031"/>
                  </a:lnTo>
                  <a:lnTo>
                    <a:pt x="518744" y="1746983"/>
                  </a:lnTo>
                  <a:lnTo>
                    <a:pt x="535478" y="1746929"/>
                  </a:lnTo>
                  <a:lnTo>
                    <a:pt x="552212" y="1746870"/>
                  </a:lnTo>
                  <a:lnTo>
                    <a:pt x="568946" y="1746804"/>
                  </a:lnTo>
                  <a:lnTo>
                    <a:pt x="585679" y="1746732"/>
                  </a:lnTo>
                  <a:lnTo>
                    <a:pt x="602413" y="1746652"/>
                  </a:lnTo>
                  <a:lnTo>
                    <a:pt x="619147" y="1746563"/>
                  </a:lnTo>
                  <a:lnTo>
                    <a:pt x="635880" y="1746466"/>
                  </a:lnTo>
                  <a:lnTo>
                    <a:pt x="652614" y="1746359"/>
                  </a:lnTo>
                  <a:lnTo>
                    <a:pt x="669348" y="1746241"/>
                  </a:lnTo>
                  <a:lnTo>
                    <a:pt x="686081" y="1746112"/>
                  </a:lnTo>
                  <a:lnTo>
                    <a:pt x="702815" y="1745969"/>
                  </a:lnTo>
                  <a:lnTo>
                    <a:pt x="719549" y="1745813"/>
                  </a:lnTo>
                  <a:lnTo>
                    <a:pt x="736282" y="1745642"/>
                  </a:lnTo>
                  <a:lnTo>
                    <a:pt x="753016" y="1745454"/>
                  </a:lnTo>
                  <a:lnTo>
                    <a:pt x="769750" y="1745249"/>
                  </a:lnTo>
                  <a:lnTo>
                    <a:pt x="786484" y="1745024"/>
                  </a:lnTo>
                  <a:lnTo>
                    <a:pt x="803217" y="1744778"/>
                  </a:lnTo>
                  <a:lnTo>
                    <a:pt x="819951" y="1744510"/>
                  </a:lnTo>
                  <a:lnTo>
                    <a:pt x="836685" y="1744217"/>
                  </a:lnTo>
                  <a:lnTo>
                    <a:pt x="853418" y="1743898"/>
                  </a:lnTo>
                  <a:lnTo>
                    <a:pt x="870152" y="1743550"/>
                  </a:lnTo>
                  <a:lnTo>
                    <a:pt x="886886" y="1743172"/>
                  </a:lnTo>
                  <a:lnTo>
                    <a:pt x="903619" y="1742760"/>
                  </a:lnTo>
                  <a:lnTo>
                    <a:pt x="920353" y="1742313"/>
                  </a:lnTo>
                  <a:lnTo>
                    <a:pt x="937087" y="1741827"/>
                  </a:lnTo>
                  <a:lnTo>
                    <a:pt x="953821" y="1741299"/>
                  </a:lnTo>
                  <a:lnTo>
                    <a:pt x="970554" y="1740728"/>
                  </a:lnTo>
                  <a:lnTo>
                    <a:pt x="987288" y="1740109"/>
                  </a:lnTo>
                  <a:lnTo>
                    <a:pt x="1004022" y="1739439"/>
                  </a:lnTo>
                  <a:lnTo>
                    <a:pt x="1020755" y="1738715"/>
                  </a:lnTo>
                  <a:lnTo>
                    <a:pt x="1037489" y="1737932"/>
                  </a:lnTo>
                  <a:lnTo>
                    <a:pt x="1054223" y="1737087"/>
                  </a:lnTo>
                  <a:lnTo>
                    <a:pt x="1070956" y="1736175"/>
                  </a:lnTo>
                  <a:lnTo>
                    <a:pt x="1087690" y="1735193"/>
                  </a:lnTo>
                  <a:lnTo>
                    <a:pt x="1104424" y="1734135"/>
                  </a:lnTo>
                  <a:lnTo>
                    <a:pt x="1121157" y="1732997"/>
                  </a:lnTo>
                  <a:lnTo>
                    <a:pt x="1137891" y="1731773"/>
                  </a:lnTo>
                  <a:lnTo>
                    <a:pt x="1154625" y="1730459"/>
                  </a:lnTo>
                  <a:lnTo>
                    <a:pt x="1171359" y="1729048"/>
                  </a:lnTo>
                  <a:lnTo>
                    <a:pt x="1188092" y="1727535"/>
                  </a:lnTo>
                  <a:lnTo>
                    <a:pt x="1204826" y="1725914"/>
                  </a:lnTo>
                  <a:lnTo>
                    <a:pt x="1221560" y="1724178"/>
                  </a:lnTo>
                  <a:lnTo>
                    <a:pt x="1238293" y="1722322"/>
                  </a:lnTo>
                  <a:lnTo>
                    <a:pt x="1255027" y="1720338"/>
                  </a:lnTo>
                  <a:lnTo>
                    <a:pt x="1271761" y="1718219"/>
                  </a:lnTo>
                  <a:lnTo>
                    <a:pt x="1288494" y="1715959"/>
                  </a:lnTo>
                  <a:lnTo>
                    <a:pt x="1305228" y="1713549"/>
                  </a:lnTo>
                  <a:lnTo>
                    <a:pt x="1321962" y="1710982"/>
                  </a:lnTo>
                  <a:lnTo>
                    <a:pt x="1338695" y="1708250"/>
                  </a:lnTo>
                  <a:lnTo>
                    <a:pt x="1355429" y="1705345"/>
                  </a:lnTo>
                  <a:lnTo>
                    <a:pt x="1372163" y="1702259"/>
                  </a:lnTo>
                  <a:lnTo>
                    <a:pt x="1388897" y="1698982"/>
                  </a:lnTo>
                  <a:lnTo>
                    <a:pt x="1405630" y="1695507"/>
                  </a:lnTo>
                  <a:lnTo>
                    <a:pt x="1422364" y="1691825"/>
                  </a:lnTo>
                  <a:lnTo>
                    <a:pt x="1439098" y="1687926"/>
                  </a:lnTo>
                  <a:lnTo>
                    <a:pt x="1455831" y="1683801"/>
                  </a:lnTo>
                  <a:lnTo>
                    <a:pt x="1472565" y="1679440"/>
                  </a:lnTo>
                  <a:lnTo>
                    <a:pt x="1489299" y="1674835"/>
                  </a:lnTo>
                  <a:lnTo>
                    <a:pt x="1506032" y="1669976"/>
                  </a:lnTo>
                  <a:lnTo>
                    <a:pt x="1522766" y="1664853"/>
                  </a:lnTo>
                  <a:lnTo>
                    <a:pt x="1539500" y="1659457"/>
                  </a:lnTo>
                  <a:lnTo>
                    <a:pt x="1556233" y="1653777"/>
                  </a:lnTo>
                  <a:lnTo>
                    <a:pt x="1572967" y="1647805"/>
                  </a:lnTo>
                  <a:lnTo>
                    <a:pt x="1589701" y="1641530"/>
                  </a:lnTo>
                  <a:lnTo>
                    <a:pt x="1606435" y="1634943"/>
                  </a:lnTo>
                  <a:lnTo>
                    <a:pt x="1623168" y="1628034"/>
                  </a:lnTo>
                  <a:lnTo>
                    <a:pt x="1639902" y="1620795"/>
                  </a:lnTo>
                  <a:lnTo>
                    <a:pt x="1656636" y="1613215"/>
                  </a:lnTo>
                  <a:lnTo>
                    <a:pt x="1673369" y="1605286"/>
                  </a:lnTo>
                  <a:lnTo>
                    <a:pt x="1690103" y="1596999"/>
                  </a:lnTo>
                  <a:lnTo>
                    <a:pt x="1706837" y="1588345"/>
                  </a:lnTo>
                  <a:lnTo>
                    <a:pt x="1723570" y="1579316"/>
                  </a:lnTo>
                  <a:lnTo>
                    <a:pt x="1740304" y="1569904"/>
                  </a:lnTo>
                  <a:lnTo>
                    <a:pt x="1757038" y="1560102"/>
                  </a:lnTo>
                  <a:lnTo>
                    <a:pt x="1773771" y="1549902"/>
                  </a:lnTo>
                  <a:lnTo>
                    <a:pt x="1790505" y="1539298"/>
                  </a:lnTo>
                  <a:lnTo>
                    <a:pt x="1807239" y="1528284"/>
                  </a:lnTo>
                  <a:lnTo>
                    <a:pt x="1823973" y="1516853"/>
                  </a:lnTo>
                  <a:lnTo>
                    <a:pt x="1840706" y="1505001"/>
                  </a:lnTo>
                  <a:lnTo>
                    <a:pt x="1857440" y="1492723"/>
                  </a:lnTo>
                  <a:lnTo>
                    <a:pt x="1874174" y="1480015"/>
                  </a:lnTo>
                  <a:lnTo>
                    <a:pt x="1890907" y="1466875"/>
                  </a:lnTo>
                  <a:lnTo>
                    <a:pt x="1907641" y="1453298"/>
                  </a:lnTo>
                  <a:lnTo>
                    <a:pt x="1924375" y="1439285"/>
                  </a:lnTo>
                  <a:lnTo>
                    <a:pt x="1941108" y="1424834"/>
                  </a:lnTo>
                  <a:lnTo>
                    <a:pt x="1957842" y="1409944"/>
                  </a:lnTo>
                  <a:lnTo>
                    <a:pt x="1974576" y="1394616"/>
                  </a:lnTo>
                  <a:lnTo>
                    <a:pt x="1991309" y="1378853"/>
                  </a:lnTo>
                  <a:lnTo>
                    <a:pt x="2008043" y="1362656"/>
                  </a:lnTo>
                  <a:lnTo>
                    <a:pt x="2024777" y="1346029"/>
                  </a:lnTo>
                  <a:lnTo>
                    <a:pt x="2041511" y="1328975"/>
                  </a:lnTo>
                  <a:lnTo>
                    <a:pt x="2058244" y="1311502"/>
                  </a:lnTo>
                  <a:lnTo>
                    <a:pt x="2074978" y="1293613"/>
                  </a:lnTo>
                  <a:lnTo>
                    <a:pt x="2091712" y="1275318"/>
                  </a:lnTo>
                  <a:lnTo>
                    <a:pt x="2108445" y="1256624"/>
                  </a:lnTo>
                  <a:lnTo>
                    <a:pt x="2125179" y="1237540"/>
                  </a:lnTo>
                  <a:lnTo>
                    <a:pt x="2141913" y="1218076"/>
                  </a:lnTo>
                  <a:lnTo>
                    <a:pt x="2158646" y="1198244"/>
                  </a:lnTo>
                  <a:lnTo>
                    <a:pt x="2175380" y="1178056"/>
                  </a:lnTo>
                  <a:lnTo>
                    <a:pt x="2192114" y="1157525"/>
                  </a:lnTo>
                  <a:lnTo>
                    <a:pt x="2208848" y="1136665"/>
                  </a:lnTo>
                  <a:lnTo>
                    <a:pt x="2225581" y="1115491"/>
                  </a:lnTo>
                  <a:lnTo>
                    <a:pt x="2242315" y="1094019"/>
                  </a:lnTo>
                  <a:lnTo>
                    <a:pt x="2259049" y="1072266"/>
                  </a:lnTo>
                  <a:lnTo>
                    <a:pt x="2275782" y="1050250"/>
                  </a:lnTo>
                  <a:lnTo>
                    <a:pt x="2292516" y="1027989"/>
                  </a:lnTo>
                  <a:lnTo>
                    <a:pt x="2309250" y="1005503"/>
                  </a:lnTo>
                  <a:lnTo>
                    <a:pt x="2325983" y="982811"/>
                  </a:lnTo>
                  <a:lnTo>
                    <a:pt x="2342717" y="959935"/>
                  </a:lnTo>
                  <a:lnTo>
                    <a:pt x="2359451" y="936895"/>
                  </a:lnTo>
                  <a:lnTo>
                    <a:pt x="2376184" y="913714"/>
                  </a:lnTo>
                  <a:lnTo>
                    <a:pt x="2392918" y="890415"/>
                  </a:lnTo>
                  <a:lnTo>
                    <a:pt x="2409652" y="867020"/>
                  </a:lnTo>
                  <a:lnTo>
                    <a:pt x="2426386" y="843553"/>
                  </a:lnTo>
                  <a:lnTo>
                    <a:pt x="2443119" y="820038"/>
                  </a:lnTo>
                  <a:lnTo>
                    <a:pt x="2459853" y="796498"/>
                  </a:lnTo>
                  <a:lnTo>
                    <a:pt x="2476587" y="772959"/>
                  </a:lnTo>
                  <a:lnTo>
                    <a:pt x="2493320" y="749445"/>
                  </a:lnTo>
                  <a:lnTo>
                    <a:pt x="2510054" y="725980"/>
                  </a:lnTo>
                  <a:lnTo>
                    <a:pt x="2526788" y="702590"/>
                  </a:lnTo>
                  <a:lnTo>
                    <a:pt x="2543521" y="679298"/>
                  </a:lnTo>
                  <a:lnTo>
                    <a:pt x="2560255" y="656129"/>
                  </a:lnTo>
                  <a:lnTo>
                    <a:pt x="2576989" y="633108"/>
                  </a:lnTo>
                  <a:lnTo>
                    <a:pt x="2593722" y="610258"/>
                  </a:lnTo>
                  <a:lnTo>
                    <a:pt x="2610456" y="587604"/>
                  </a:lnTo>
                  <a:lnTo>
                    <a:pt x="2627190" y="565168"/>
                  </a:lnTo>
                  <a:lnTo>
                    <a:pt x="2643924" y="542974"/>
                  </a:lnTo>
                  <a:lnTo>
                    <a:pt x="2660657" y="521043"/>
                  </a:lnTo>
                  <a:lnTo>
                    <a:pt x="2677391" y="499399"/>
                  </a:lnTo>
                  <a:lnTo>
                    <a:pt x="2694125" y="478060"/>
                  </a:lnTo>
                  <a:lnTo>
                    <a:pt x="2710858" y="457049"/>
                  </a:lnTo>
                  <a:lnTo>
                    <a:pt x="2727592" y="436385"/>
                  </a:lnTo>
                  <a:lnTo>
                    <a:pt x="2744326" y="416087"/>
                  </a:lnTo>
                  <a:lnTo>
                    <a:pt x="2761059" y="396172"/>
                  </a:lnTo>
                  <a:lnTo>
                    <a:pt x="2777793" y="376658"/>
                  </a:lnTo>
                  <a:lnTo>
                    <a:pt x="2794527" y="357561"/>
                  </a:lnTo>
                  <a:lnTo>
                    <a:pt x="2811260" y="338896"/>
                  </a:lnTo>
                  <a:lnTo>
                    <a:pt x="2827994" y="320677"/>
                  </a:lnTo>
                  <a:lnTo>
                    <a:pt x="2844728" y="302918"/>
                  </a:lnTo>
                  <a:lnTo>
                    <a:pt x="2861462" y="285630"/>
                  </a:lnTo>
                  <a:lnTo>
                    <a:pt x="2878195" y="268826"/>
                  </a:lnTo>
                  <a:lnTo>
                    <a:pt x="2894929" y="252514"/>
                  </a:lnTo>
                  <a:lnTo>
                    <a:pt x="2911663" y="236704"/>
                  </a:lnTo>
                  <a:lnTo>
                    <a:pt x="2928396" y="221404"/>
                  </a:lnTo>
                  <a:lnTo>
                    <a:pt x="2945130" y="206620"/>
                  </a:lnTo>
                  <a:lnTo>
                    <a:pt x="2961864" y="192358"/>
                  </a:lnTo>
                  <a:lnTo>
                    <a:pt x="2978597" y="178623"/>
                  </a:lnTo>
                  <a:lnTo>
                    <a:pt x="2995331" y="165419"/>
                  </a:lnTo>
                  <a:lnTo>
                    <a:pt x="3012065" y="152747"/>
                  </a:lnTo>
                  <a:lnTo>
                    <a:pt x="3028798" y="140611"/>
                  </a:lnTo>
                  <a:lnTo>
                    <a:pt x="3045532" y="129009"/>
                  </a:lnTo>
                  <a:lnTo>
                    <a:pt x="3062266" y="117943"/>
                  </a:lnTo>
                  <a:lnTo>
                    <a:pt x="3079000" y="107410"/>
                  </a:lnTo>
                  <a:lnTo>
                    <a:pt x="3095733" y="97410"/>
                  </a:lnTo>
                  <a:lnTo>
                    <a:pt x="3112467" y="87938"/>
                  </a:lnTo>
                  <a:lnTo>
                    <a:pt x="3129201" y="78992"/>
                  </a:lnTo>
                  <a:lnTo>
                    <a:pt x="3145934" y="70567"/>
                  </a:lnTo>
                  <a:lnTo>
                    <a:pt x="3162668" y="62658"/>
                  </a:lnTo>
                  <a:lnTo>
                    <a:pt x="3179402" y="55258"/>
                  </a:lnTo>
                  <a:lnTo>
                    <a:pt x="3196135" y="48363"/>
                  </a:lnTo>
                  <a:lnTo>
                    <a:pt x="3212869" y="41966"/>
                  </a:lnTo>
                  <a:lnTo>
                    <a:pt x="3229603" y="36058"/>
                  </a:lnTo>
                  <a:lnTo>
                    <a:pt x="3246336" y="30632"/>
                  </a:lnTo>
                  <a:lnTo>
                    <a:pt x="3263070" y="25681"/>
                  </a:lnTo>
                  <a:lnTo>
                    <a:pt x="3279804" y="21196"/>
                  </a:lnTo>
                  <a:lnTo>
                    <a:pt x="3296538" y="17168"/>
                  </a:lnTo>
                  <a:lnTo>
                    <a:pt x="3313271" y="13588"/>
                  </a:lnTo>
                  <a:lnTo>
                    <a:pt x="3330005" y="10448"/>
                  </a:lnTo>
                  <a:lnTo>
                    <a:pt x="3346739" y="7738"/>
                  </a:lnTo>
                  <a:lnTo>
                    <a:pt x="3363472" y="5449"/>
                  </a:lnTo>
                  <a:lnTo>
                    <a:pt x="3380206" y="3572"/>
                  </a:lnTo>
                  <a:lnTo>
                    <a:pt x="3396940" y="2097"/>
                  </a:lnTo>
                  <a:lnTo>
                    <a:pt x="3413673" y="1017"/>
                  </a:lnTo>
                  <a:lnTo>
                    <a:pt x="3430407" y="320"/>
                  </a:lnTo>
                  <a:lnTo>
                    <a:pt x="3447141" y="0"/>
                  </a:lnTo>
                  <a:lnTo>
                    <a:pt x="3463874" y="47"/>
                  </a:lnTo>
                  <a:lnTo>
                    <a:pt x="3480608" y="452"/>
                  </a:lnTo>
                  <a:lnTo>
                    <a:pt x="3497342" y="1207"/>
                  </a:lnTo>
                  <a:lnTo>
                    <a:pt x="3514076" y="2304"/>
                  </a:lnTo>
                  <a:lnTo>
                    <a:pt x="3530809" y="3736"/>
                  </a:lnTo>
                  <a:lnTo>
                    <a:pt x="3547543" y="5495"/>
                  </a:lnTo>
                  <a:lnTo>
                    <a:pt x="3564277" y="7574"/>
                  </a:lnTo>
                  <a:lnTo>
                    <a:pt x="3581010" y="9966"/>
                  </a:lnTo>
                  <a:lnTo>
                    <a:pt x="3597744" y="12664"/>
                  </a:lnTo>
                  <a:lnTo>
                    <a:pt x="3614478" y="15663"/>
                  </a:lnTo>
                  <a:lnTo>
                    <a:pt x="3631211" y="18956"/>
                  </a:lnTo>
                  <a:lnTo>
                    <a:pt x="3647945" y="22539"/>
                  </a:lnTo>
                  <a:lnTo>
                    <a:pt x="3664679" y="26406"/>
                  </a:lnTo>
                  <a:lnTo>
                    <a:pt x="3681413" y="30552"/>
                  </a:lnTo>
                  <a:lnTo>
                    <a:pt x="3698146" y="34973"/>
                  </a:lnTo>
                  <a:lnTo>
                    <a:pt x="3714880" y="39665"/>
                  </a:lnTo>
                  <a:lnTo>
                    <a:pt x="3731614" y="44624"/>
                  </a:lnTo>
                  <a:lnTo>
                    <a:pt x="3748347" y="49847"/>
                  </a:lnTo>
                  <a:lnTo>
                    <a:pt x="3765081" y="55330"/>
                  </a:lnTo>
                  <a:lnTo>
                    <a:pt x="3781815" y="61070"/>
                  </a:lnTo>
                  <a:lnTo>
                    <a:pt x="3798548" y="67065"/>
                  </a:lnTo>
                  <a:lnTo>
                    <a:pt x="3815282" y="73313"/>
                  </a:lnTo>
                  <a:lnTo>
                    <a:pt x="3832016" y="79811"/>
                  </a:lnTo>
                  <a:lnTo>
                    <a:pt x="3848749" y="86558"/>
                  </a:lnTo>
                  <a:lnTo>
                    <a:pt x="3865483" y="93551"/>
                  </a:lnTo>
                  <a:lnTo>
                    <a:pt x="3882217" y="100789"/>
                  </a:lnTo>
                  <a:lnTo>
                    <a:pt x="3898951" y="108270"/>
                  </a:lnTo>
                  <a:lnTo>
                    <a:pt x="3915684" y="115993"/>
                  </a:lnTo>
                  <a:lnTo>
                    <a:pt x="3932418" y="123957"/>
                  </a:lnTo>
                  <a:lnTo>
                    <a:pt x="3949152" y="132161"/>
                  </a:lnTo>
                  <a:lnTo>
                    <a:pt x="3965885" y="140602"/>
                  </a:lnTo>
                  <a:lnTo>
                    <a:pt x="3982619" y="149281"/>
                  </a:lnTo>
                  <a:lnTo>
                    <a:pt x="3999353" y="158196"/>
                  </a:lnTo>
                  <a:lnTo>
                    <a:pt x="4016086" y="167346"/>
                  </a:lnTo>
                  <a:lnTo>
                    <a:pt x="4032820" y="176730"/>
                  </a:lnTo>
                  <a:lnTo>
                    <a:pt x="4049554" y="186347"/>
                  </a:lnTo>
                  <a:lnTo>
                    <a:pt x="4066287" y="196194"/>
                  </a:lnTo>
                  <a:lnTo>
                    <a:pt x="4083021" y="206272"/>
                  </a:lnTo>
                  <a:lnTo>
                    <a:pt x="4099755" y="216578"/>
                  </a:lnTo>
                  <a:lnTo>
                    <a:pt x="4116489" y="227111"/>
                  </a:lnTo>
                  <a:lnTo>
                    <a:pt x="4133222" y="237869"/>
                  </a:lnTo>
                  <a:lnTo>
                    <a:pt x="4149956" y="248851"/>
                  </a:lnTo>
                  <a:lnTo>
                    <a:pt x="4166690" y="260054"/>
                  </a:lnTo>
                  <a:lnTo>
                    <a:pt x="4183423" y="271476"/>
                  </a:lnTo>
                  <a:lnTo>
                    <a:pt x="4200157" y="283115"/>
                  </a:lnTo>
                  <a:lnTo>
                    <a:pt x="4216891" y="294969"/>
                  </a:lnTo>
                  <a:lnTo>
                    <a:pt x="4233624" y="307034"/>
                  </a:lnTo>
                  <a:lnTo>
                    <a:pt x="4250358" y="319308"/>
                  </a:lnTo>
                  <a:lnTo>
                    <a:pt x="4267092" y="331788"/>
                  </a:lnTo>
                  <a:lnTo>
                    <a:pt x="4283825" y="344470"/>
                  </a:lnTo>
                  <a:lnTo>
                    <a:pt x="4300559" y="357352"/>
                  </a:lnTo>
                  <a:lnTo>
                    <a:pt x="4317293" y="370428"/>
                  </a:lnTo>
                  <a:lnTo>
                    <a:pt x="4334027" y="383696"/>
                  </a:lnTo>
                  <a:lnTo>
                    <a:pt x="4350760" y="397152"/>
                  </a:lnTo>
                  <a:lnTo>
                    <a:pt x="4367494" y="410790"/>
                  </a:lnTo>
                  <a:lnTo>
                    <a:pt x="4384228" y="424607"/>
                  </a:lnTo>
                  <a:lnTo>
                    <a:pt x="4400961" y="438597"/>
                  </a:lnTo>
                  <a:lnTo>
                    <a:pt x="4417695" y="452756"/>
                  </a:lnTo>
                  <a:lnTo>
                    <a:pt x="4434429" y="467079"/>
                  </a:lnTo>
                  <a:lnTo>
                    <a:pt x="4451162" y="481561"/>
                  </a:lnTo>
                  <a:lnTo>
                    <a:pt x="4467896" y="496195"/>
                  </a:lnTo>
                  <a:lnTo>
                    <a:pt x="4484630" y="510976"/>
                  </a:lnTo>
                  <a:lnTo>
                    <a:pt x="4501363" y="525899"/>
                  </a:lnTo>
                  <a:lnTo>
                    <a:pt x="4518097" y="540957"/>
                  </a:lnTo>
                  <a:lnTo>
                    <a:pt x="4534831" y="556144"/>
                  </a:lnTo>
                  <a:lnTo>
                    <a:pt x="4551565" y="571454"/>
                  </a:lnTo>
                  <a:lnTo>
                    <a:pt x="4568298" y="586880"/>
                  </a:lnTo>
                  <a:lnTo>
                    <a:pt x="4585032" y="602416"/>
                  </a:lnTo>
                  <a:lnTo>
                    <a:pt x="4601766" y="618054"/>
                  </a:lnTo>
                  <a:lnTo>
                    <a:pt x="4618499" y="633789"/>
                  </a:lnTo>
                  <a:lnTo>
                    <a:pt x="4635233" y="649613"/>
                  </a:lnTo>
                  <a:lnTo>
                    <a:pt x="4651967" y="665519"/>
                  </a:lnTo>
                  <a:lnTo>
                    <a:pt x="4668700" y="681500"/>
                  </a:lnTo>
                  <a:lnTo>
                    <a:pt x="4685434" y="697547"/>
                  </a:lnTo>
                  <a:lnTo>
                    <a:pt x="4702168" y="713655"/>
                  </a:lnTo>
                  <a:lnTo>
                    <a:pt x="4718901" y="729816"/>
                  </a:lnTo>
                  <a:lnTo>
                    <a:pt x="4735635" y="746022"/>
                  </a:lnTo>
                  <a:lnTo>
                    <a:pt x="4752369" y="762265"/>
                  </a:lnTo>
                  <a:lnTo>
                    <a:pt x="4769103" y="778538"/>
                  </a:lnTo>
                  <a:lnTo>
                    <a:pt x="4785836" y="794834"/>
                  </a:lnTo>
                  <a:lnTo>
                    <a:pt x="4802570" y="811144"/>
                  </a:lnTo>
                  <a:lnTo>
                    <a:pt x="4819304" y="827461"/>
                  </a:lnTo>
                  <a:lnTo>
                    <a:pt x="4836037" y="843778"/>
                  </a:lnTo>
                  <a:lnTo>
                    <a:pt x="4852771" y="860086"/>
                  </a:lnTo>
                  <a:lnTo>
                    <a:pt x="4869505" y="876378"/>
                  </a:lnTo>
                  <a:lnTo>
                    <a:pt x="4886238" y="892646"/>
                  </a:lnTo>
                  <a:lnTo>
                    <a:pt x="4902972" y="908883"/>
                  </a:lnTo>
                  <a:lnTo>
                    <a:pt x="4919706" y="925081"/>
                  </a:lnTo>
                  <a:lnTo>
                    <a:pt x="4936439" y="941233"/>
                  </a:lnTo>
                  <a:lnTo>
                    <a:pt x="4953173" y="957330"/>
                  </a:lnTo>
                  <a:lnTo>
                    <a:pt x="4969907" y="973367"/>
                  </a:lnTo>
                  <a:lnTo>
                    <a:pt x="4986641" y="989334"/>
                  </a:lnTo>
                  <a:lnTo>
                    <a:pt x="5003374" y="1005226"/>
                  </a:lnTo>
                  <a:lnTo>
                    <a:pt x="5020108" y="1021035"/>
                  </a:lnTo>
                  <a:lnTo>
                    <a:pt x="5036842" y="1036753"/>
                  </a:lnTo>
                  <a:lnTo>
                    <a:pt x="5053575" y="1052375"/>
                  </a:lnTo>
                  <a:lnTo>
                    <a:pt x="5070309" y="1067892"/>
                  </a:lnTo>
                  <a:lnTo>
                    <a:pt x="5087043" y="1083299"/>
                  </a:lnTo>
                  <a:lnTo>
                    <a:pt x="5103776" y="1098589"/>
                  </a:lnTo>
                  <a:lnTo>
                    <a:pt x="5120510" y="1113756"/>
                  </a:lnTo>
                  <a:lnTo>
                    <a:pt x="5137244" y="1128792"/>
                  </a:lnTo>
                  <a:lnTo>
                    <a:pt x="5153978" y="1143693"/>
                  </a:lnTo>
                  <a:lnTo>
                    <a:pt x="5170711" y="1158452"/>
                  </a:lnTo>
                  <a:lnTo>
                    <a:pt x="5187445" y="1173063"/>
                  </a:lnTo>
                  <a:lnTo>
                    <a:pt x="5204179" y="1187521"/>
                  </a:lnTo>
                  <a:lnTo>
                    <a:pt x="5220912" y="1201821"/>
                  </a:lnTo>
                  <a:lnTo>
                    <a:pt x="5237646" y="1215957"/>
                  </a:lnTo>
                  <a:lnTo>
                    <a:pt x="5254380" y="1229923"/>
                  </a:lnTo>
                  <a:lnTo>
                    <a:pt x="5271113" y="1243717"/>
                  </a:lnTo>
                  <a:lnTo>
                    <a:pt x="5287847" y="1257332"/>
                  </a:lnTo>
                  <a:lnTo>
                    <a:pt x="5304581" y="1270765"/>
                  </a:lnTo>
                  <a:lnTo>
                    <a:pt x="5321314" y="1284011"/>
                  </a:lnTo>
                  <a:lnTo>
                    <a:pt x="5338048" y="1297066"/>
                  </a:lnTo>
                  <a:lnTo>
                    <a:pt x="5354782" y="1309927"/>
                  </a:lnTo>
                  <a:lnTo>
                    <a:pt x="5371516" y="1322590"/>
                  </a:lnTo>
                  <a:lnTo>
                    <a:pt x="5388249" y="1335052"/>
                  </a:lnTo>
                  <a:lnTo>
                    <a:pt x="5404983" y="1347310"/>
                  </a:lnTo>
                  <a:lnTo>
                    <a:pt x="5421717" y="1359361"/>
                  </a:lnTo>
                  <a:lnTo>
                    <a:pt x="5438450" y="1371202"/>
                  </a:lnTo>
                  <a:lnTo>
                    <a:pt x="5455184" y="1382832"/>
                  </a:lnTo>
                  <a:lnTo>
                    <a:pt x="5471918" y="1394248"/>
                  </a:lnTo>
                  <a:lnTo>
                    <a:pt x="5488651" y="1405449"/>
                  </a:lnTo>
                  <a:lnTo>
                    <a:pt x="5505385" y="1416432"/>
                  </a:lnTo>
                  <a:lnTo>
                    <a:pt x="5522119" y="1427196"/>
                  </a:lnTo>
                  <a:lnTo>
                    <a:pt x="5538852" y="1437741"/>
                  </a:lnTo>
                  <a:lnTo>
                    <a:pt x="5555586" y="1448066"/>
                  </a:lnTo>
                  <a:lnTo>
                    <a:pt x="5572320" y="1458169"/>
                  </a:lnTo>
                  <a:lnTo>
                    <a:pt x="5589054" y="1468050"/>
                  </a:lnTo>
                  <a:lnTo>
                    <a:pt x="5605787" y="1477710"/>
                  </a:lnTo>
                  <a:lnTo>
                    <a:pt x="5622521" y="1487147"/>
                  </a:lnTo>
                  <a:lnTo>
                    <a:pt x="5639255" y="1496363"/>
                  </a:lnTo>
                  <a:lnTo>
                    <a:pt x="5655988" y="1505359"/>
                  </a:lnTo>
                  <a:lnTo>
                    <a:pt x="5672722" y="1514133"/>
                  </a:lnTo>
                  <a:lnTo>
                    <a:pt x="5689456" y="1522688"/>
                  </a:lnTo>
                  <a:lnTo>
                    <a:pt x="5706189" y="1531025"/>
                  </a:lnTo>
                  <a:lnTo>
                    <a:pt x="5722923" y="1539144"/>
                  </a:lnTo>
                  <a:lnTo>
                    <a:pt x="5739657" y="1547047"/>
                  </a:lnTo>
                  <a:lnTo>
                    <a:pt x="5756390" y="1554737"/>
                  </a:lnTo>
                  <a:lnTo>
                    <a:pt x="5773124" y="1562213"/>
                  </a:lnTo>
                  <a:lnTo>
                    <a:pt x="5789858" y="1569480"/>
                  </a:lnTo>
                  <a:lnTo>
                    <a:pt x="5806592" y="1576538"/>
                  </a:lnTo>
                  <a:lnTo>
                    <a:pt x="5823325" y="1583391"/>
                  </a:lnTo>
                  <a:lnTo>
                    <a:pt x="5840059" y="1590039"/>
                  </a:lnTo>
                  <a:lnTo>
                    <a:pt x="5856793" y="1596487"/>
                  </a:lnTo>
                  <a:lnTo>
                    <a:pt x="5873526" y="1602737"/>
                  </a:lnTo>
                  <a:lnTo>
                    <a:pt x="5890260" y="1608791"/>
                  </a:lnTo>
                  <a:lnTo>
                    <a:pt x="5906994" y="1614652"/>
                  </a:lnTo>
                  <a:lnTo>
                    <a:pt x="5923727" y="1620325"/>
                  </a:lnTo>
                  <a:lnTo>
                    <a:pt x="5940461" y="1625811"/>
                  </a:lnTo>
                  <a:lnTo>
                    <a:pt x="5957195" y="1631113"/>
                  </a:lnTo>
                  <a:lnTo>
                    <a:pt x="5973928" y="1636237"/>
                  </a:lnTo>
                  <a:lnTo>
                    <a:pt x="5990662" y="1641183"/>
                  </a:lnTo>
                  <a:lnTo>
                    <a:pt x="6007396" y="1645957"/>
                  </a:lnTo>
                  <a:lnTo>
                    <a:pt x="6024130" y="1650562"/>
                  </a:lnTo>
                  <a:lnTo>
                    <a:pt x="6040863" y="1655001"/>
                  </a:lnTo>
                  <a:lnTo>
                    <a:pt x="6057597" y="1659278"/>
                  </a:lnTo>
                  <a:lnTo>
                    <a:pt x="6074331" y="1663396"/>
                  </a:lnTo>
                  <a:lnTo>
                    <a:pt x="6091064" y="1667360"/>
                  </a:lnTo>
                  <a:lnTo>
                    <a:pt x="6107798" y="1671172"/>
                  </a:lnTo>
                  <a:lnTo>
                    <a:pt x="6124532" y="1674838"/>
                  </a:lnTo>
                  <a:lnTo>
                    <a:pt x="6141265" y="1678360"/>
                  </a:lnTo>
                  <a:lnTo>
                    <a:pt x="6157999" y="1681742"/>
                  </a:lnTo>
                  <a:lnTo>
                    <a:pt x="6174733" y="1684989"/>
                  </a:lnTo>
                  <a:lnTo>
                    <a:pt x="6191466" y="1688103"/>
                  </a:lnTo>
                  <a:lnTo>
                    <a:pt x="6208200" y="1691089"/>
                  </a:lnTo>
                  <a:lnTo>
                    <a:pt x="6224934" y="1693950"/>
                  </a:lnTo>
                  <a:lnTo>
                    <a:pt x="6241668" y="1696690"/>
                  </a:lnTo>
                  <a:lnTo>
                    <a:pt x="6258401" y="1699313"/>
                  </a:lnTo>
                  <a:lnTo>
                    <a:pt x="6275135" y="1701822"/>
                  </a:lnTo>
                  <a:lnTo>
                    <a:pt x="6291869" y="1704221"/>
                  </a:lnTo>
                  <a:lnTo>
                    <a:pt x="6308602" y="1706513"/>
                  </a:lnTo>
                  <a:lnTo>
                    <a:pt x="6325336" y="1708703"/>
                  </a:lnTo>
                  <a:lnTo>
                    <a:pt x="6342070" y="1710793"/>
                  </a:lnTo>
                  <a:lnTo>
                    <a:pt x="6358803" y="1712787"/>
                  </a:lnTo>
                  <a:lnTo>
                    <a:pt x="6375537" y="1714689"/>
                  </a:lnTo>
                  <a:lnTo>
                    <a:pt x="6392271" y="1716501"/>
                  </a:lnTo>
                  <a:lnTo>
                    <a:pt x="6409004" y="1718227"/>
                  </a:lnTo>
                  <a:lnTo>
                    <a:pt x="6425738" y="1719870"/>
                  </a:lnTo>
                  <a:lnTo>
                    <a:pt x="6442472" y="1721434"/>
                  </a:lnTo>
                  <a:lnTo>
                    <a:pt x="6459206" y="1722921"/>
                  </a:lnTo>
                  <a:lnTo>
                    <a:pt x="6475939" y="1724333"/>
                  </a:lnTo>
                  <a:lnTo>
                    <a:pt x="6492673" y="1725676"/>
                  </a:lnTo>
                  <a:lnTo>
                    <a:pt x="6509407" y="1726950"/>
                  </a:lnTo>
                  <a:lnTo>
                    <a:pt x="6526140" y="1728159"/>
                  </a:lnTo>
                  <a:lnTo>
                    <a:pt x="6542874" y="1729306"/>
                  </a:lnTo>
                  <a:lnTo>
                    <a:pt x="6559608" y="1730392"/>
                  </a:lnTo>
                  <a:lnTo>
                    <a:pt x="6576341" y="1731422"/>
                  </a:lnTo>
                  <a:lnTo>
                    <a:pt x="6593075" y="1732397"/>
                  </a:lnTo>
                  <a:lnTo>
                    <a:pt x="6609809" y="1733319"/>
                  </a:lnTo>
                  <a:lnTo>
                    <a:pt x="6626543" y="1734191"/>
                  </a:lnTo>
                  <a:lnTo>
                    <a:pt x="6643276" y="1735016"/>
                  </a:lnTo>
                  <a:lnTo>
                    <a:pt x="6660010" y="1735795"/>
                  </a:lnTo>
                  <a:lnTo>
                    <a:pt x="6676744" y="1736531"/>
                  </a:lnTo>
                  <a:lnTo>
                    <a:pt x="6693477" y="1737225"/>
                  </a:lnTo>
                  <a:lnTo>
                    <a:pt x="6710211" y="1737880"/>
                  </a:lnTo>
                  <a:lnTo>
                    <a:pt x="6726945" y="1738497"/>
                  </a:lnTo>
                  <a:lnTo>
                    <a:pt x="6743678" y="1739078"/>
                  </a:lnTo>
                  <a:lnTo>
                    <a:pt x="6760412" y="1739626"/>
                  </a:lnTo>
                  <a:lnTo>
                    <a:pt x="6777146" y="1740141"/>
                  </a:lnTo>
                  <a:lnTo>
                    <a:pt x="6793879" y="1740626"/>
                  </a:lnTo>
                  <a:lnTo>
                    <a:pt x="6810613" y="1741082"/>
                  </a:lnTo>
                  <a:lnTo>
                    <a:pt x="6827347" y="1741510"/>
                  </a:lnTo>
                  <a:lnTo>
                    <a:pt x="6844081" y="1741912"/>
                  </a:lnTo>
                  <a:lnTo>
                    <a:pt x="6860814" y="1742290"/>
                  </a:lnTo>
                  <a:lnTo>
                    <a:pt x="6877548" y="1742644"/>
                  </a:lnTo>
                  <a:lnTo>
                    <a:pt x="6894282" y="1742976"/>
                  </a:lnTo>
                  <a:lnTo>
                    <a:pt x="6911015" y="1743287"/>
                  </a:lnTo>
                  <a:lnTo>
                    <a:pt x="6927749" y="1743579"/>
                  </a:lnTo>
                  <a:lnTo>
                    <a:pt x="6944483" y="1743852"/>
                  </a:lnTo>
                  <a:lnTo>
                    <a:pt x="6961216" y="1744107"/>
                  </a:lnTo>
                  <a:lnTo>
                    <a:pt x="6977950" y="1744345"/>
                  </a:lnTo>
                  <a:lnTo>
                    <a:pt x="6994684" y="1744569"/>
                  </a:lnTo>
                  <a:lnTo>
                    <a:pt x="7011417" y="1744777"/>
                  </a:lnTo>
                  <a:lnTo>
                    <a:pt x="7028151" y="1744971"/>
                  </a:lnTo>
                  <a:lnTo>
                    <a:pt x="7044885" y="1745153"/>
                  </a:lnTo>
                  <a:lnTo>
                    <a:pt x="7061619" y="1745322"/>
                  </a:lnTo>
                  <a:lnTo>
                    <a:pt x="7078352" y="1745480"/>
                  </a:lnTo>
                  <a:lnTo>
                    <a:pt x="7095086" y="1745627"/>
                  </a:lnTo>
                  <a:lnTo>
                    <a:pt x="7111820" y="1745764"/>
                  </a:lnTo>
                  <a:lnTo>
                    <a:pt x="7128553" y="1745891"/>
                  </a:lnTo>
                  <a:lnTo>
                    <a:pt x="7145287" y="1746010"/>
                  </a:lnTo>
                  <a:lnTo>
                    <a:pt x="7162021" y="1746120"/>
                  </a:lnTo>
                  <a:lnTo>
                    <a:pt x="7178754" y="1746222"/>
                  </a:lnTo>
                  <a:lnTo>
                    <a:pt x="7195488" y="1746317"/>
                  </a:lnTo>
                  <a:lnTo>
                    <a:pt x="7212222" y="1746405"/>
                  </a:lnTo>
                  <a:lnTo>
                    <a:pt x="7228955" y="1746487"/>
                  </a:lnTo>
                  <a:lnTo>
                    <a:pt x="7245689" y="1746563"/>
                  </a:lnTo>
                  <a:lnTo>
                    <a:pt x="7262423" y="1746633"/>
                  </a:lnTo>
                  <a:lnTo>
                    <a:pt x="7279157" y="1746698"/>
                  </a:lnTo>
                  <a:lnTo>
                    <a:pt x="7295890" y="1746758"/>
                  </a:lnTo>
                  <a:lnTo>
                    <a:pt x="7312624" y="1746814"/>
                  </a:lnTo>
                  <a:lnTo>
                    <a:pt x="7329358" y="1746866"/>
                  </a:lnTo>
                  <a:lnTo>
                    <a:pt x="7346091" y="1746913"/>
                  </a:lnTo>
                  <a:lnTo>
                    <a:pt x="7362825" y="1746957"/>
                  </a:lnTo>
                  <a:lnTo>
                    <a:pt x="7362825" y="1747450"/>
                  </a:lnTo>
                  <a:close/>
                </a:path>
              </a:pathLst>
            </a:custGeom>
            <a:solidFill>
              <a:srgbClr val="ECF1F7"/>
            </a:solidFill>
            <a:ln w="0">
              <a:noFill/>
              <a:prstDash val="solid"/>
            </a:ln>
          </p:spPr>
        </p:sp>
        <p:sp>
          <p:nvSpPr>
            <p:cNvPr id="1001" name="Density guide 0.2">
              <a:extLst>
                <a:ext uri="{FF2B5EF4-FFF2-40B4-BE49-F238E27FC236}">
                  <a16:creationId xmlns:a16="http://schemas.microsoft.com/office/drawing/2014/main" id="{0320766D-E160-4D32-B4D7-AC4DB619377B}"/>
                </a:ext>
              </a:extLst>
            </p:cNvPr>
            <p:cNvSpPr>
              <a:spLocks noGrp="1"/>
            </p:cNvSpPr>
            <p:nvPr/>
          </p:nvSpPr>
          <p:spPr>
            <a:xfrm>
              <a:off x="5746260" y="3048459"/>
              <a:ext cx="4169926" cy="0"/>
            </a:xfrm>
            <a:prstGeom prst="line">
              <a:avLst/>
            </a:prstGeom>
            <a:noFill/>
            <a:ln w="7620">
              <a:solidFill>
                <a:srgbClr val="DCE3EB"/>
              </a:solidFill>
              <a:prstDash val="dash"/>
            </a:ln>
          </p:spPr>
        </p:sp>
        <p:sp>
          <p:nvSpPr>
            <p:cNvPr id="1002" name="Density guide 0.4">
              <a:extLst>
                <a:ext uri="{FF2B5EF4-FFF2-40B4-BE49-F238E27FC236}">
                  <a16:creationId xmlns:a16="http://schemas.microsoft.com/office/drawing/2014/main" id="{764BB34E-2035-4A6C-8FCE-7CA41A782F6C}"/>
                </a:ext>
              </a:extLst>
            </p:cNvPr>
            <p:cNvSpPr>
              <a:spLocks noGrp="1"/>
            </p:cNvSpPr>
            <p:nvPr/>
          </p:nvSpPr>
          <p:spPr>
            <a:xfrm>
              <a:off x="5746260" y="2183497"/>
              <a:ext cx="4169926" cy="0"/>
            </a:xfrm>
            <a:prstGeom prst="line">
              <a:avLst/>
            </a:prstGeom>
            <a:noFill/>
            <a:ln w="7620">
              <a:solidFill>
                <a:srgbClr val="DCE3EB"/>
              </a:solidFill>
              <a:prstDash val="dash"/>
            </a:ln>
          </p:spPr>
        </p:sp>
        <p:sp>
          <p:nvSpPr>
            <p:cNvPr id="1003" name="Conditional timing distribution at U₁">
              <a:extLst>
                <a:ext uri="{FF2B5EF4-FFF2-40B4-BE49-F238E27FC236}">
                  <a16:creationId xmlns:a16="http://schemas.microsoft.com/office/drawing/2014/main" id="{2381797B-3E7C-4501-B2FF-BF3B0D64FDEF}"/>
                </a:ext>
              </a:extLst>
            </p:cNvPr>
            <p:cNvSpPr>
              <a:spLocks noGrp="1"/>
            </p:cNvSpPr>
            <p:nvPr/>
          </p:nvSpPr>
          <p:spPr>
            <a:xfrm>
              <a:off x="5746260" y="1996366"/>
              <a:ext cx="4169926" cy="1917054"/>
            </a:xfrm>
            <a:custGeom>
              <a:avLst/>
              <a:gdLst/>
              <a:ahLst/>
              <a:cxnLst/>
              <a:rect l="0" t="0" r="0" b="0"/>
              <a:pathLst>
                <a:path w="7362825" h="2920313">
                  <a:moveTo>
                    <a:pt x="0" y="2920281"/>
                  </a:moveTo>
                  <a:lnTo>
                    <a:pt x="16734" y="2920276"/>
                  </a:lnTo>
                  <a:lnTo>
                    <a:pt x="33467" y="2920271"/>
                  </a:lnTo>
                  <a:lnTo>
                    <a:pt x="50201" y="2920265"/>
                  </a:lnTo>
                  <a:lnTo>
                    <a:pt x="66935" y="2920258"/>
                  </a:lnTo>
                  <a:lnTo>
                    <a:pt x="83668" y="2920251"/>
                  </a:lnTo>
                  <a:lnTo>
                    <a:pt x="100402" y="2920242"/>
                  </a:lnTo>
                  <a:lnTo>
                    <a:pt x="117136" y="2920233"/>
                  </a:lnTo>
                  <a:lnTo>
                    <a:pt x="133870" y="2920222"/>
                  </a:lnTo>
                  <a:lnTo>
                    <a:pt x="150603" y="2920210"/>
                  </a:lnTo>
                  <a:lnTo>
                    <a:pt x="167337" y="2920196"/>
                  </a:lnTo>
                  <a:lnTo>
                    <a:pt x="184071" y="2920180"/>
                  </a:lnTo>
                  <a:lnTo>
                    <a:pt x="200804" y="2920163"/>
                  </a:lnTo>
                  <a:lnTo>
                    <a:pt x="217538" y="2920143"/>
                  </a:lnTo>
                  <a:lnTo>
                    <a:pt x="234272" y="2920121"/>
                  </a:lnTo>
                  <a:lnTo>
                    <a:pt x="251005" y="2920096"/>
                  </a:lnTo>
                  <a:lnTo>
                    <a:pt x="267739" y="2920069"/>
                  </a:lnTo>
                  <a:lnTo>
                    <a:pt x="284473" y="2920037"/>
                  </a:lnTo>
                  <a:lnTo>
                    <a:pt x="301206" y="2920003"/>
                  </a:lnTo>
                  <a:lnTo>
                    <a:pt x="317940" y="2919964"/>
                  </a:lnTo>
                  <a:lnTo>
                    <a:pt x="334674" y="2919920"/>
                  </a:lnTo>
                  <a:lnTo>
                    <a:pt x="351408" y="2919871"/>
                  </a:lnTo>
                  <a:lnTo>
                    <a:pt x="368141" y="2919817"/>
                  </a:lnTo>
                  <a:lnTo>
                    <a:pt x="384875" y="2919756"/>
                  </a:lnTo>
                  <a:lnTo>
                    <a:pt x="401609" y="2919689"/>
                  </a:lnTo>
                  <a:lnTo>
                    <a:pt x="418342" y="2919613"/>
                  </a:lnTo>
                  <a:lnTo>
                    <a:pt x="435076" y="2919530"/>
                  </a:lnTo>
                  <a:lnTo>
                    <a:pt x="451810" y="2919437"/>
                  </a:lnTo>
                  <a:lnTo>
                    <a:pt x="468543" y="2919333"/>
                  </a:lnTo>
                  <a:lnTo>
                    <a:pt x="485277" y="2919219"/>
                  </a:lnTo>
                  <a:lnTo>
                    <a:pt x="502011" y="2919091"/>
                  </a:lnTo>
                  <a:lnTo>
                    <a:pt x="518744" y="2918950"/>
                  </a:lnTo>
                  <a:lnTo>
                    <a:pt x="535478" y="2918794"/>
                  </a:lnTo>
                  <a:lnTo>
                    <a:pt x="552212" y="2918622"/>
                  </a:lnTo>
                  <a:lnTo>
                    <a:pt x="568946" y="2918431"/>
                  </a:lnTo>
                  <a:lnTo>
                    <a:pt x="585679" y="2918220"/>
                  </a:lnTo>
                  <a:lnTo>
                    <a:pt x="602413" y="2917988"/>
                  </a:lnTo>
                  <a:lnTo>
                    <a:pt x="619147" y="2917732"/>
                  </a:lnTo>
                  <a:lnTo>
                    <a:pt x="635880" y="2917450"/>
                  </a:lnTo>
                  <a:lnTo>
                    <a:pt x="652614" y="2917139"/>
                  </a:lnTo>
                  <a:lnTo>
                    <a:pt x="669348" y="2916797"/>
                  </a:lnTo>
                  <a:lnTo>
                    <a:pt x="686081" y="2916422"/>
                  </a:lnTo>
                  <a:lnTo>
                    <a:pt x="702815" y="2916010"/>
                  </a:lnTo>
                  <a:lnTo>
                    <a:pt x="719549" y="2915557"/>
                  </a:lnTo>
                  <a:lnTo>
                    <a:pt x="736282" y="2915062"/>
                  </a:lnTo>
                  <a:lnTo>
                    <a:pt x="753016" y="2914519"/>
                  </a:lnTo>
                  <a:lnTo>
                    <a:pt x="769750" y="2913925"/>
                  </a:lnTo>
                  <a:lnTo>
                    <a:pt x="786484" y="2913275"/>
                  </a:lnTo>
                  <a:lnTo>
                    <a:pt x="803217" y="2912566"/>
                  </a:lnTo>
                  <a:lnTo>
                    <a:pt x="819951" y="2911791"/>
                  </a:lnTo>
                  <a:lnTo>
                    <a:pt x="836685" y="2910946"/>
                  </a:lnTo>
                  <a:lnTo>
                    <a:pt x="853418" y="2910026"/>
                  </a:lnTo>
                  <a:lnTo>
                    <a:pt x="870152" y="2909023"/>
                  </a:lnTo>
                  <a:lnTo>
                    <a:pt x="886886" y="2907933"/>
                  </a:lnTo>
                  <a:lnTo>
                    <a:pt x="903619" y="2906747"/>
                  </a:lnTo>
                  <a:lnTo>
                    <a:pt x="920353" y="2905460"/>
                  </a:lnTo>
                  <a:lnTo>
                    <a:pt x="937087" y="2904063"/>
                  </a:lnTo>
                  <a:lnTo>
                    <a:pt x="953821" y="2902548"/>
                  </a:lnTo>
                  <a:lnTo>
                    <a:pt x="970554" y="2900907"/>
                  </a:lnTo>
                  <a:lnTo>
                    <a:pt x="987288" y="2899131"/>
                  </a:lnTo>
                  <a:lnTo>
                    <a:pt x="1004022" y="2897210"/>
                  </a:lnTo>
                  <a:lnTo>
                    <a:pt x="1020755" y="2895135"/>
                  </a:lnTo>
                  <a:lnTo>
                    <a:pt x="1037489" y="2892894"/>
                  </a:lnTo>
                  <a:lnTo>
                    <a:pt x="1054223" y="2890477"/>
                  </a:lnTo>
                  <a:lnTo>
                    <a:pt x="1070956" y="2887871"/>
                  </a:lnTo>
                  <a:lnTo>
                    <a:pt x="1087690" y="2885065"/>
                  </a:lnTo>
                  <a:lnTo>
                    <a:pt x="1104424" y="2882047"/>
                  </a:lnTo>
                  <a:lnTo>
                    <a:pt x="1121157" y="2878801"/>
                  </a:lnTo>
                  <a:lnTo>
                    <a:pt x="1137891" y="2875315"/>
                  </a:lnTo>
                  <a:lnTo>
                    <a:pt x="1154625" y="2871574"/>
                  </a:lnTo>
                  <a:lnTo>
                    <a:pt x="1171359" y="2867563"/>
                  </a:lnTo>
                  <a:lnTo>
                    <a:pt x="1188092" y="2863266"/>
                  </a:lnTo>
                  <a:lnTo>
                    <a:pt x="1204826" y="2858666"/>
                  </a:lnTo>
                  <a:lnTo>
                    <a:pt x="1221560" y="2853747"/>
                  </a:lnTo>
                  <a:lnTo>
                    <a:pt x="1238293" y="2848490"/>
                  </a:lnTo>
                  <a:lnTo>
                    <a:pt x="1255027" y="2842879"/>
                  </a:lnTo>
                  <a:lnTo>
                    <a:pt x="1271761" y="2836893"/>
                  </a:lnTo>
                  <a:lnTo>
                    <a:pt x="1288494" y="2830513"/>
                  </a:lnTo>
                  <a:lnTo>
                    <a:pt x="1305228" y="2823721"/>
                  </a:lnTo>
                  <a:lnTo>
                    <a:pt x="1321962" y="2816495"/>
                  </a:lnTo>
                  <a:lnTo>
                    <a:pt x="1338695" y="2808814"/>
                  </a:lnTo>
                  <a:lnTo>
                    <a:pt x="1355429" y="2800658"/>
                  </a:lnTo>
                  <a:lnTo>
                    <a:pt x="1372163" y="2792003"/>
                  </a:lnTo>
                  <a:lnTo>
                    <a:pt x="1388897" y="2782829"/>
                  </a:lnTo>
                  <a:lnTo>
                    <a:pt x="1405630" y="2773113"/>
                  </a:lnTo>
                  <a:lnTo>
                    <a:pt x="1422364" y="2762832"/>
                  </a:lnTo>
                  <a:lnTo>
                    <a:pt x="1439098" y="2751962"/>
                  </a:lnTo>
                  <a:lnTo>
                    <a:pt x="1455831" y="2740481"/>
                  </a:lnTo>
                  <a:lnTo>
                    <a:pt x="1472565" y="2728365"/>
                  </a:lnTo>
                  <a:lnTo>
                    <a:pt x="1489299" y="2715591"/>
                  </a:lnTo>
                  <a:lnTo>
                    <a:pt x="1506032" y="2702135"/>
                  </a:lnTo>
                  <a:lnTo>
                    <a:pt x="1522766" y="2687974"/>
                  </a:lnTo>
                  <a:lnTo>
                    <a:pt x="1539500" y="2673085"/>
                  </a:lnTo>
                  <a:lnTo>
                    <a:pt x="1556233" y="2657445"/>
                  </a:lnTo>
                  <a:lnTo>
                    <a:pt x="1572967" y="2641030"/>
                  </a:lnTo>
                  <a:lnTo>
                    <a:pt x="1589701" y="2623820"/>
                  </a:lnTo>
                  <a:lnTo>
                    <a:pt x="1606435" y="2605792"/>
                  </a:lnTo>
                  <a:lnTo>
                    <a:pt x="1623168" y="2586925"/>
                  </a:lnTo>
                  <a:lnTo>
                    <a:pt x="1639902" y="2567199"/>
                  </a:lnTo>
                  <a:lnTo>
                    <a:pt x="1656636" y="2546594"/>
                  </a:lnTo>
                  <a:lnTo>
                    <a:pt x="1673369" y="2525092"/>
                  </a:lnTo>
                  <a:lnTo>
                    <a:pt x="1690103" y="2502675"/>
                  </a:lnTo>
                  <a:lnTo>
                    <a:pt x="1706837" y="2479327"/>
                  </a:lnTo>
                  <a:lnTo>
                    <a:pt x="1723570" y="2455032"/>
                  </a:lnTo>
                  <a:lnTo>
                    <a:pt x="1740304" y="2429778"/>
                  </a:lnTo>
                  <a:lnTo>
                    <a:pt x="1757038" y="2403553"/>
                  </a:lnTo>
                  <a:lnTo>
                    <a:pt x="1773771" y="2376345"/>
                  </a:lnTo>
                  <a:lnTo>
                    <a:pt x="1790505" y="2348146"/>
                  </a:lnTo>
                  <a:lnTo>
                    <a:pt x="1807239" y="2318950"/>
                  </a:lnTo>
                  <a:lnTo>
                    <a:pt x="1823973" y="2288751"/>
                  </a:lnTo>
                  <a:lnTo>
                    <a:pt x="1840706" y="2257547"/>
                  </a:lnTo>
                  <a:lnTo>
                    <a:pt x="1857440" y="2225338"/>
                  </a:lnTo>
                  <a:lnTo>
                    <a:pt x="1874174" y="2192126"/>
                  </a:lnTo>
                  <a:lnTo>
                    <a:pt x="1890907" y="2157916"/>
                  </a:lnTo>
                  <a:lnTo>
                    <a:pt x="1907641" y="2122713"/>
                  </a:lnTo>
                  <a:lnTo>
                    <a:pt x="1924375" y="2086529"/>
                  </a:lnTo>
                  <a:lnTo>
                    <a:pt x="1941108" y="2049376"/>
                  </a:lnTo>
                  <a:lnTo>
                    <a:pt x="1957842" y="2011269"/>
                  </a:lnTo>
                  <a:lnTo>
                    <a:pt x="1974576" y="1972226"/>
                  </a:lnTo>
                  <a:lnTo>
                    <a:pt x="1991309" y="1932269"/>
                  </a:lnTo>
                  <a:lnTo>
                    <a:pt x="2008043" y="1891423"/>
                  </a:lnTo>
                  <a:lnTo>
                    <a:pt x="2024777" y="1849714"/>
                  </a:lnTo>
                  <a:lnTo>
                    <a:pt x="2041511" y="1807173"/>
                  </a:lnTo>
                  <a:lnTo>
                    <a:pt x="2058244" y="1763835"/>
                  </a:lnTo>
                  <a:lnTo>
                    <a:pt x="2074978" y="1719736"/>
                  </a:lnTo>
                  <a:lnTo>
                    <a:pt x="2091712" y="1674917"/>
                  </a:lnTo>
                  <a:lnTo>
                    <a:pt x="2108445" y="1629422"/>
                  </a:lnTo>
                  <a:lnTo>
                    <a:pt x="2125179" y="1583296"/>
                  </a:lnTo>
                  <a:lnTo>
                    <a:pt x="2141913" y="1536591"/>
                  </a:lnTo>
                  <a:lnTo>
                    <a:pt x="2158646" y="1489358"/>
                  </a:lnTo>
                  <a:lnTo>
                    <a:pt x="2175380" y="1441654"/>
                  </a:lnTo>
                  <a:lnTo>
                    <a:pt x="2192114" y="1393539"/>
                  </a:lnTo>
                  <a:lnTo>
                    <a:pt x="2208848" y="1345074"/>
                  </a:lnTo>
                  <a:lnTo>
                    <a:pt x="2225581" y="1296324"/>
                  </a:lnTo>
                  <a:lnTo>
                    <a:pt x="2242315" y="1247357"/>
                  </a:lnTo>
                  <a:lnTo>
                    <a:pt x="2259049" y="1198243"/>
                  </a:lnTo>
                  <a:lnTo>
                    <a:pt x="2275782" y="1149054"/>
                  </a:lnTo>
                  <a:lnTo>
                    <a:pt x="2292516" y="1099865"/>
                  </a:lnTo>
                  <a:lnTo>
                    <a:pt x="2309250" y="1050753"/>
                  </a:lnTo>
                  <a:lnTo>
                    <a:pt x="2325983" y="1001797"/>
                  </a:lnTo>
                  <a:lnTo>
                    <a:pt x="2342717" y="953078"/>
                  </a:lnTo>
                  <a:lnTo>
                    <a:pt x="2359451" y="904677"/>
                  </a:lnTo>
                  <a:lnTo>
                    <a:pt x="2376184" y="856679"/>
                  </a:lnTo>
                  <a:lnTo>
                    <a:pt x="2392918" y="809167"/>
                  </a:lnTo>
                  <a:lnTo>
                    <a:pt x="2409652" y="762227"/>
                  </a:lnTo>
                  <a:lnTo>
                    <a:pt x="2426386" y="715945"/>
                  </a:lnTo>
                  <a:lnTo>
                    <a:pt x="2443119" y="670407"/>
                  </a:lnTo>
                  <a:lnTo>
                    <a:pt x="2459853" y="625700"/>
                  </a:lnTo>
                  <a:lnTo>
                    <a:pt x="2476587" y="581909"/>
                  </a:lnTo>
                  <a:lnTo>
                    <a:pt x="2493320" y="539121"/>
                  </a:lnTo>
                  <a:lnTo>
                    <a:pt x="2510054" y="497420"/>
                  </a:lnTo>
                  <a:lnTo>
                    <a:pt x="2526788" y="456890"/>
                  </a:lnTo>
                  <a:lnTo>
                    <a:pt x="2543521" y="417614"/>
                  </a:lnTo>
                  <a:lnTo>
                    <a:pt x="2560255" y="379673"/>
                  </a:lnTo>
                  <a:lnTo>
                    <a:pt x="2576989" y="343146"/>
                  </a:lnTo>
                  <a:lnTo>
                    <a:pt x="2593722" y="308110"/>
                  </a:lnTo>
                  <a:lnTo>
                    <a:pt x="2610456" y="274640"/>
                  </a:lnTo>
                  <a:lnTo>
                    <a:pt x="2627190" y="242808"/>
                  </a:lnTo>
                  <a:lnTo>
                    <a:pt x="2643924" y="212684"/>
                  </a:lnTo>
                  <a:lnTo>
                    <a:pt x="2660657" y="184332"/>
                  </a:lnTo>
                  <a:lnTo>
                    <a:pt x="2677391" y="157815"/>
                  </a:lnTo>
                  <a:lnTo>
                    <a:pt x="2694125" y="133193"/>
                  </a:lnTo>
                  <a:lnTo>
                    <a:pt x="2710858" y="110521"/>
                  </a:lnTo>
                  <a:lnTo>
                    <a:pt x="2727592" y="89849"/>
                  </a:lnTo>
                  <a:lnTo>
                    <a:pt x="2744326" y="71224"/>
                  </a:lnTo>
                  <a:lnTo>
                    <a:pt x="2761059" y="54688"/>
                  </a:lnTo>
                  <a:lnTo>
                    <a:pt x="2777793" y="40280"/>
                  </a:lnTo>
                  <a:lnTo>
                    <a:pt x="2794527" y="28031"/>
                  </a:lnTo>
                  <a:lnTo>
                    <a:pt x="2811260" y="17971"/>
                  </a:lnTo>
                  <a:lnTo>
                    <a:pt x="2827994" y="10122"/>
                  </a:lnTo>
                  <a:lnTo>
                    <a:pt x="2844728" y="4503"/>
                  </a:lnTo>
                  <a:lnTo>
                    <a:pt x="2861462" y="1126"/>
                  </a:lnTo>
                  <a:lnTo>
                    <a:pt x="2878195" y="0"/>
                  </a:lnTo>
                  <a:lnTo>
                    <a:pt x="2894929" y="1126"/>
                  </a:lnTo>
                  <a:lnTo>
                    <a:pt x="2911663" y="4503"/>
                  </a:lnTo>
                  <a:lnTo>
                    <a:pt x="2928396" y="10122"/>
                  </a:lnTo>
                  <a:lnTo>
                    <a:pt x="2945130" y="17971"/>
                  </a:lnTo>
                  <a:lnTo>
                    <a:pt x="2961864" y="28031"/>
                  </a:lnTo>
                  <a:lnTo>
                    <a:pt x="2978597" y="40280"/>
                  </a:lnTo>
                  <a:lnTo>
                    <a:pt x="2995331" y="54688"/>
                  </a:lnTo>
                  <a:lnTo>
                    <a:pt x="3012065" y="71224"/>
                  </a:lnTo>
                  <a:lnTo>
                    <a:pt x="3028798" y="89849"/>
                  </a:lnTo>
                  <a:lnTo>
                    <a:pt x="3045532" y="110521"/>
                  </a:lnTo>
                  <a:lnTo>
                    <a:pt x="3062266" y="133193"/>
                  </a:lnTo>
                  <a:lnTo>
                    <a:pt x="3079000" y="157815"/>
                  </a:lnTo>
                  <a:lnTo>
                    <a:pt x="3095733" y="184332"/>
                  </a:lnTo>
                  <a:lnTo>
                    <a:pt x="3112467" y="212684"/>
                  </a:lnTo>
                  <a:lnTo>
                    <a:pt x="3129201" y="242808"/>
                  </a:lnTo>
                  <a:lnTo>
                    <a:pt x="3145934" y="274640"/>
                  </a:lnTo>
                  <a:lnTo>
                    <a:pt x="3162668" y="308110"/>
                  </a:lnTo>
                  <a:lnTo>
                    <a:pt x="3179402" y="343146"/>
                  </a:lnTo>
                  <a:lnTo>
                    <a:pt x="3196135" y="379673"/>
                  </a:lnTo>
                  <a:lnTo>
                    <a:pt x="3212869" y="417614"/>
                  </a:lnTo>
                  <a:lnTo>
                    <a:pt x="3229603" y="456890"/>
                  </a:lnTo>
                  <a:lnTo>
                    <a:pt x="3246336" y="497420"/>
                  </a:lnTo>
                  <a:lnTo>
                    <a:pt x="3263070" y="539121"/>
                  </a:lnTo>
                  <a:lnTo>
                    <a:pt x="3279804" y="581909"/>
                  </a:lnTo>
                  <a:lnTo>
                    <a:pt x="3296538" y="625700"/>
                  </a:lnTo>
                  <a:lnTo>
                    <a:pt x="3313271" y="670407"/>
                  </a:lnTo>
                  <a:lnTo>
                    <a:pt x="3330005" y="715945"/>
                  </a:lnTo>
                  <a:lnTo>
                    <a:pt x="3346739" y="762227"/>
                  </a:lnTo>
                  <a:lnTo>
                    <a:pt x="3363472" y="809167"/>
                  </a:lnTo>
                  <a:lnTo>
                    <a:pt x="3380206" y="856679"/>
                  </a:lnTo>
                  <a:lnTo>
                    <a:pt x="3396940" y="904677"/>
                  </a:lnTo>
                  <a:lnTo>
                    <a:pt x="3413673" y="953078"/>
                  </a:lnTo>
                  <a:lnTo>
                    <a:pt x="3430407" y="1001797"/>
                  </a:lnTo>
                  <a:lnTo>
                    <a:pt x="3447141" y="1050753"/>
                  </a:lnTo>
                  <a:lnTo>
                    <a:pt x="3463874" y="1099865"/>
                  </a:lnTo>
                  <a:lnTo>
                    <a:pt x="3480608" y="1149054"/>
                  </a:lnTo>
                  <a:lnTo>
                    <a:pt x="3497342" y="1198243"/>
                  </a:lnTo>
                  <a:lnTo>
                    <a:pt x="3514076" y="1247357"/>
                  </a:lnTo>
                  <a:lnTo>
                    <a:pt x="3530809" y="1296324"/>
                  </a:lnTo>
                  <a:lnTo>
                    <a:pt x="3547543" y="1345074"/>
                  </a:lnTo>
                  <a:lnTo>
                    <a:pt x="3564277" y="1393539"/>
                  </a:lnTo>
                  <a:lnTo>
                    <a:pt x="3581010" y="1441654"/>
                  </a:lnTo>
                  <a:lnTo>
                    <a:pt x="3597744" y="1489358"/>
                  </a:lnTo>
                  <a:lnTo>
                    <a:pt x="3614478" y="1536591"/>
                  </a:lnTo>
                  <a:lnTo>
                    <a:pt x="3631211" y="1583296"/>
                  </a:lnTo>
                  <a:lnTo>
                    <a:pt x="3647945" y="1629422"/>
                  </a:lnTo>
                  <a:lnTo>
                    <a:pt x="3664679" y="1674917"/>
                  </a:lnTo>
                  <a:lnTo>
                    <a:pt x="3681413" y="1719736"/>
                  </a:lnTo>
                  <a:lnTo>
                    <a:pt x="3698146" y="1763835"/>
                  </a:lnTo>
                  <a:lnTo>
                    <a:pt x="3714880" y="1807173"/>
                  </a:lnTo>
                  <a:lnTo>
                    <a:pt x="3731614" y="1849714"/>
                  </a:lnTo>
                  <a:lnTo>
                    <a:pt x="3748347" y="1891423"/>
                  </a:lnTo>
                  <a:lnTo>
                    <a:pt x="3765081" y="1932269"/>
                  </a:lnTo>
                  <a:lnTo>
                    <a:pt x="3781815" y="1972226"/>
                  </a:lnTo>
                  <a:lnTo>
                    <a:pt x="3798548" y="2011269"/>
                  </a:lnTo>
                  <a:lnTo>
                    <a:pt x="3815282" y="2049376"/>
                  </a:lnTo>
                  <a:lnTo>
                    <a:pt x="3832016" y="2086529"/>
                  </a:lnTo>
                  <a:lnTo>
                    <a:pt x="3848749" y="2122713"/>
                  </a:lnTo>
                  <a:lnTo>
                    <a:pt x="3865483" y="2157916"/>
                  </a:lnTo>
                  <a:lnTo>
                    <a:pt x="3882217" y="2192126"/>
                  </a:lnTo>
                  <a:lnTo>
                    <a:pt x="3898951" y="2225338"/>
                  </a:lnTo>
                  <a:lnTo>
                    <a:pt x="3915684" y="2257547"/>
                  </a:lnTo>
                  <a:lnTo>
                    <a:pt x="3932418" y="2288751"/>
                  </a:lnTo>
                  <a:lnTo>
                    <a:pt x="3949152" y="2318950"/>
                  </a:lnTo>
                  <a:lnTo>
                    <a:pt x="3965885" y="2348146"/>
                  </a:lnTo>
                  <a:lnTo>
                    <a:pt x="3982619" y="2376345"/>
                  </a:lnTo>
                  <a:lnTo>
                    <a:pt x="3999353" y="2403553"/>
                  </a:lnTo>
                  <a:lnTo>
                    <a:pt x="4016086" y="2429778"/>
                  </a:lnTo>
                  <a:lnTo>
                    <a:pt x="4032820" y="2455032"/>
                  </a:lnTo>
                  <a:lnTo>
                    <a:pt x="4049554" y="2479327"/>
                  </a:lnTo>
                  <a:lnTo>
                    <a:pt x="4066287" y="2502675"/>
                  </a:lnTo>
                  <a:lnTo>
                    <a:pt x="4083021" y="2525092"/>
                  </a:lnTo>
                  <a:lnTo>
                    <a:pt x="4099755" y="2546594"/>
                  </a:lnTo>
                  <a:lnTo>
                    <a:pt x="4116489" y="2567199"/>
                  </a:lnTo>
                  <a:lnTo>
                    <a:pt x="4133222" y="2586925"/>
                  </a:lnTo>
                  <a:lnTo>
                    <a:pt x="4149956" y="2605792"/>
                  </a:lnTo>
                  <a:lnTo>
                    <a:pt x="4166690" y="2623820"/>
                  </a:lnTo>
                  <a:lnTo>
                    <a:pt x="4183423" y="2641030"/>
                  </a:lnTo>
                  <a:lnTo>
                    <a:pt x="4200157" y="2657445"/>
                  </a:lnTo>
                  <a:lnTo>
                    <a:pt x="4216891" y="2673085"/>
                  </a:lnTo>
                  <a:lnTo>
                    <a:pt x="4233624" y="2687974"/>
                  </a:lnTo>
                  <a:lnTo>
                    <a:pt x="4250358" y="2702135"/>
                  </a:lnTo>
                  <a:lnTo>
                    <a:pt x="4267092" y="2715591"/>
                  </a:lnTo>
                  <a:lnTo>
                    <a:pt x="4283825" y="2728365"/>
                  </a:lnTo>
                  <a:lnTo>
                    <a:pt x="4300559" y="2740481"/>
                  </a:lnTo>
                  <a:lnTo>
                    <a:pt x="4317293" y="2751962"/>
                  </a:lnTo>
                  <a:lnTo>
                    <a:pt x="4334027" y="2762832"/>
                  </a:lnTo>
                  <a:lnTo>
                    <a:pt x="4350760" y="2773113"/>
                  </a:lnTo>
                  <a:lnTo>
                    <a:pt x="4367494" y="2782829"/>
                  </a:lnTo>
                  <a:lnTo>
                    <a:pt x="4384228" y="2792003"/>
                  </a:lnTo>
                  <a:lnTo>
                    <a:pt x="4400961" y="2800658"/>
                  </a:lnTo>
                  <a:lnTo>
                    <a:pt x="4417695" y="2808814"/>
                  </a:lnTo>
                  <a:lnTo>
                    <a:pt x="4434429" y="2816495"/>
                  </a:lnTo>
                  <a:lnTo>
                    <a:pt x="4451162" y="2823721"/>
                  </a:lnTo>
                  <a:lnTo>
                    <a:pt x="4467896" y="2830513"/>
                  </a:lnTo>
                  <a:lnTo>
                    <a:pt x="4484630" y="2836893"/>
                  </a:lnTo>
                  <a:lnTo>
                    <a:pt x="4501363" y="2842879"/>
                  </a:lnTo>
                  <a:lnTo>
                    <a:pt x="4518097" y="2848490"/>
                  </a:lnTo>
                  <a:lnTo>
                    <a:pt x="4534831" y="2853747"/>
                  </a:lnTo>
                  <a:lnTo>
                    <a:pt x="4551565" y="2858666"/>
                  </a:lnTo>
                  <a:lnTo>
                    <a:pt x="4568298" y="2863266"/>
                  </a:lnTo>
                  <a:lnTo>
                    <a:pt x="4585032" y="2867563"/>
                  </a:lnTo>
                  <a:lnTo>
                    <a:pt x="4601766" y="2871574"/>
                  </a:lnTo>
                  <a:lnTo>
                    <a:pt x="4618499" y="2875315"/>
                  </a:lnTo>
                  <a:lnTo>
                    <a:pt x="4635233" y="2878801"/>
                  </a:lnTo>
                  <a:lnTo>
                    <a:pt x="4651967" y="2882047"/>
                  </a:lnTo>
                  <a:lnTo>
                    <a:pt x="4668700" y="2885065"/>
                  </a:lnTo>
                  <a:lnTo>
                    <a:pt x="4685434" y="2887871"/>
                  </a:lnTo>
                  <a:lnTo>
                    <a:pt x="4702168" y="2890477"/>
                  </a:lnTo>
                  <a:lnTo>
                    <a:pt x="4718901" y="2892894"/>
                  </a:lnTo>
                  <a:lnTo>
                    <a:pt x="4735635" y="2895135"/>
                  </a:lnTo>
                  <a:lnTo>
                    <a:pt x="4752369" y="2897210"/>
                  </a:lnTo>
                  <a:lnTo>
                    <a:pt x="4769103" y="2899131"/>
                  </a:lnTo>
                  <a:lnTo>
                    <a:pt x="4785836" y="2900907"/>
                  </a:lnTo>
                  <a:lnTo>
                    <a:pt x="4802570" y="2902548"/>
                  </a:lnTo>
                  <a:lnTo>
                    <a:pt x="4819304" y="2904063"/>
                  </a:lnTo>
                  <a:lnTo>
                    <a:pt x="4836037" y="2905460"/>
                  </a:lnTo>
                  <a:lnTo>
                    <a:pt x="4852771" y="2906747"/>
                  </a:lnTo>
                  <a:lnTo>
                    <a:pt x="4869505" y="2907933"/>
                  </a:lnTo>
                  <a:lnTo>
                    <a:pt x="4886238" y="2909023"/>
                  </a:lnTo>
                  <a:lnTo>
                    <a:pt x="4902972" y="2910026"/>
                  </a:lnTo>
                  <a:lnTo>
                    <a:pt x="4919706" y="2910946"/>
                  </a:lnTo>
                  <a:lnTo>
                    <a:pt x="4936439" y="2911791"/>
                  </a:lnTo>
                  <a:lnTo>
                    <a:pt x="4953173" y="2912566"/>
                  </a:lnTo>
                  <a:lnTo>
                    <a:pt x="4969907" y="2913275"/>
                  </a:lnTo>
                  <a:lnTo>
                    <a:pt x="4986641" y="2913925"/>
                  </a:lnTo>
                  <a:lnTo>
                    <a:pt x="5003374" y="2914519"/>
                  </a:lnTo>
                  <a:lnTo>
                    <a:pt x="5020108" y="2915062"/>
                  </a:lnTo>
                  <a:lnTo>
                    <a:pt x="5036842" y="2915557"/>
                  </a:lnTo>
                  <a:lnTo>
                    <a:pt x="5053575" y="2916010"/>
                  </a:lnTo>
                  <a:lnTo>
                    <a:pt x="5070309" y="2916422"/>
                  </a:lnTo>
                  <a:lnTo>
                    <a:pt x="5087043" y="2916797"/>
                  </a:lnTo>
                  <a:lnTo>
                    <a:pt x="5103776" y="2917139"/>
                  </a:lnTo>
                  <a:lnTo>
                    <a:pt x="5120510" y="2917450"/>
                  </a:lnTo>
                  <a:lnTo>
                    <a:pt x="5137244" y="2917732"/>
                  </a:lnTo>
                  <a:lnTo>
                    <a:pt x="5153978" y="2917988"/>
                  </a:lnTo>
                  <a:lnTo>
                    <a:pt x="5170711" y="2918220"/>
                  </a:lnTo>
                  <a:lnTo>
                    <a:pt x="5187445" y="2918431"/>
                  </a:lnTo>
                  <a:lnTo>
                    <a:pt x="5204179" y="2918622"/>
                  </a:lnTo>
                  <a:lnTo>
                    <a:pt x="5220912" y="2918794"/>
                  </a:lnTo>
                  <a:lnTo>
                    <a:pt x="5237646" y="2918950"/>
                  </a:lnTo>
                  <a:lnTo>
                    <a:pt x="5254380" y="2919091"/>
                  </a:lnTo>
                  <a:lnTo>
                    <a:pt x="5271113" y="2919219"/>
                  </a:lnTo>
                  <a:lnTo>
                    <a:pt x="5287847" y="2919333"/>
                  </a:lnTo>
                  <a:lnTo>
                    <a:pt x="5304581" y="2919437"/>
                  </a:lnTo>
                  <a:lnTo>
                    <a:pt x="5321314" y="2919530"/>
                  </a:lnTo>
                  <a:lnTo>
                    <a:pt x="5338048" y="2919613"/>
                  </a:lnTo>
                  <a:lnTo>
                    <a:pt x="5354782" y="2919689"/>
                  </a:lnTo>
                  <a:lnTo>
                    <a:pt x="5371516" y="2919756"/>
                  </a:lnTo>
                  <a:lnTo>
                    <a:pt x="5388249" y="2919817"/>
                  </a:lnTo>
                  <a:lnTo>
                    <a:pt x="5404983" y="2919871"/>
                  </a:lnTo>
                  <a:lnTo>
                    <a:pt x="5421717" y="2919920"/>
                  </a:lnTo>
                  <a:lnTo>
                    <a:pt x="5438450" y="2919964"/>
                  </a:lnTo>
                  <a:lnTo>
                    <a:pt x="5455184" y="2920003"/>
                  </a:lnTo>
                  <a:lnTo>
                    <a:pt x="5471918" y="2920037"/>
                  </a:lnTo>
                  <a:lnTo>
                    <a:pt x="5488651" y="2920069"/>
                  </a:lnTo>
                  <a:lnTo>
                    <a:pt x="5505385" y="2920096"/>
                  </a:lnTo>
                  <a:lnTo>
                    <a:pt x="5522119" y="2920121"/>
                  </a:lnTo>
                  <a:lnTo>
                    <a:pt x="5538852" y="2920143"/>
                  </a:lnTo>
                  <a:lnTo>
                    <a:pt x="5555586" y="2920163"/>
                  </a:lnTo>
                  <a:lnTo>
                    <a:pt x="5572320" y="2920180"/>
                  </a:lnTo>
                  <a:lnTo>
                    <a:pt x="5589054" y="2920196"/>
                  </a:lnTo>
                  <a:lnTo>
                    <a:pt x="5605787" y="2920210"/>
                  </a:lnTo>
                  <a:lnTo>
                    <a:pt x="5622521" y="2920222"/>
                  </a:lnTo>
                  <a:lnTo>
                    <a:pt x="5639255" y="2920233"/>
                  </a:lnTo>
                  <a:lnTo>
                    <a:pt x="5655988" y="2920242"/>
                  </a:lnTo>
                  <a:lnTo>
                    <a:pt x="5672722" y="2920251"/>
                  </a:lnTo>
                  <a:lnTo>
                    <a:pt x="5689456" y="2920258"/>
                  </a:lnTo>
                  <a:lnTo>
                    <a:pt x="5706189" y="2920265"/>
                  </a:lnTo>
                  <a:lnTo>
                    <a:pt x="5722923" y="2920271"/>
                  </a:lnTo>
                  <a:lnTo>
                    <a:pt x="5739657" y="2920276"/>
                  </a:lnTo>
                  <a:lnTo>
                    <a:pt x="5756390" y="2920281"/>
                  </a:lnTo>
                  <a:lnTo>
                    <a:pt x="5773124" y="2920285"/>
                  </a:lnTo>
                  <a:lnTo>
                    <a:pt x="5789858" y="2920288"/>
                  </a:lnTo>
                  <a:lnTo>
                    <a:pt x="5806592" y="2920291"/>
                  </a:lnTo>
                  <a:lnTo>
                    <a:pt x="5823325" y="2920294"/>
                  </a:lnTo>
                  <a:lnTo>
                    <a:pt x="5840059" y="2920296"/>
                  </a:lnTo>
                  <a:lnTo>
                    <a:pt x="5856793" y="2920299"/>
                  </a:lnTo>
                  <a:lnTo>
                    <a:pt x="5873526" y="2920300"/>
                  </a:lnTo>
                  <a:lnTo>
                    <a:pt x="5890260" y="2920302"/>
                  </a:lnTo>
                  <a:lnTo>
                    <a:pt x="5906994" y="2920303"/>
                  </a:lnTo>
                  <a:lnTo>
                    <a:pt x="5923727" y="2920305"/>
                  </a:lnTo>
                  <a:lnTo>
                    <a:pt x="5940461" y="2920306"/>
                  </a:lnTo>
                  <a:lnTo>
                    <a:pt x="5957195" y="2920307"/>
                  </a:lnTo>
                  <a:lnTo>
                    <a:pt x="5973928" y="2920308"/>
                  </a:lnTo>
                  <a:lnTo>
                    <a:pt x="5990662" y="2920308"/>
                  </a:lnTo>
                  <a:lnTo>
                    <a:pt x="6007396" y="2920309"/>
                  </a:lnTo>
                  <a:lnTo>
                    <a:pt x="6024130" y="2920309"/>
                  </a:lnTo>
                  <a:lnTo>
                    <a:pt x="6040863" y="2920310"/>
                  </a:lnTo>
                  <a:lnTo>
                    <a:pt x="6057597" y="2920310"/>
                  </a:lnTo>
                  <a:lnTo>
                    <a:pt x="6074331" y="2920311"/>
                  </a:lnTo>
                  <a:lnTo>
                    <a:pt x="6091064" y="2920311"/>
                  </a:lnTo>
                  <a:lnTo>
                    <a:pt x="6107798" y="2920311"/>
                  </a:lnTo>
                  <a:lnTo>
                    <a:pt x="6124532" y="2920311"/>
                  </a:lnTo>
                  <a:lnTo>
                    <a:pt x="6141265" y="2920312"/>
                  </a:lnTo>
                  <a:lnTo>
                    <a:pt x="6157999" y="2920312"/>
                  </a:lnTo>
                  <a:lnTo>
                    <a:pt x="6174733" y="2920312"/>
                  </a:lnTo>
                  <a:lnTo>
                    <a:pt x="6191466" y="2920312"/>
                  </a:lnTo>
                  <a:lnTo>
                    <a:pt x="6208200" y="2920312"/>
                  </a:lnTo>
                  <a:lnTo>
                    <a:pt x="6224934" y="2920312"/>
                  </a:lnTo>
                  <a:lnTo>
                    <a:pt x="6241668" y="2920312"/>
                  </a:lnTo>
                  <a:lnTo>
                    <a:pt x="6258401" y="2920312"/>
                  </a:lnTo>
                  <a:lnTo>
                    <a:pt x="6275135" y="2920313"/>
                  </a:lnTo>
                  <a:lnTo>
                    <a:pt x="6291869" y="2920313"/>
                  </a:lnTo>
                  <a:lnTo>
                    <a:pt x="6308602" y="2920313"/>
                  </a:lnTo>
                  <a:lnTo>
                    <a:pt x="6325336" y="2920313"/>
                  </a:lnTo>
                  <a:lnTo>
                    <a:pt x="6342070" y="2920313"/>
                  </a:lnTo>
                  <a:lnTo>
                    <a:pt x="6358803" y="2920313"/>
                  </a:lnTo>
                  <a:lnTo>
                    <a:pt x="6375537" y="2920313"/>
                  </a:lnTo>
                  <a:lnTo>
                    <a:pt x="6392271" y="2920313"/>
                  </a:lnTo>
                  <a:lnTo>
                    <a:pt x="6409004" y="2920313"/>
                  </a:lnTo>
                  <a:lnTo>
                    <a:pt x="6425738" y="2920313"/>
                  </a:lnTo>
                  <a:lnTo>
                    <a:pt x="6442472" y="2920313"/>
                  </a:lnTo>
                  <a:lnTo>
                    <a:pt x="6459206" y="2920313"/>
                  </a:lnTo>
                  <a:lnTo>
                    <a:pt x="6475939" y="2920313"/>
                  </a:lnTo>
                  <a:lnTo>
                    <a:pt x="6492673" y="2920313"/>
                  </a:lnTo>
                  <a:lnTo>
                    <a:pt x="6509407" y="2920313"/>
                  </a:lnTo>
                  <a:lnTo>
                    <a:pt x="6526140" y="2920313"/>
                  </a:lnTo>
                  <a:lnTo>
                    <a:pt x="6542874" y="2920313"/>
                  </a:lnTo>
                  <a:lnTo>
                    <a:pt x="6559608" y="2920313"/>
                  </a:lnTo>
                  <a:lnTo>
                    <a:pt x="6576341" y="2920313"/>
                  </a:lnTo>
                  <a:lnTo>
                    <a:pt x="6593075" y="2920313"/>
                  </a:lnTo>
                  <a:lnTo>
                    <a:pt x="6609809" y="2920313"/>
                  </a:lnTo>
                  <a:lnTo>
                    <a:pt x="6626543" y="2920313"/>
                  </a:lnTo>
                  <a:lnTo>
                    <a:pt x="6643276" y="2920313"/>
                  </a:lnTo>
                  <a:lnTo>
                    <a:pt x="6660010" y="2920313"/>
                  </a:lnTo>
                  <a:lnTo>
                    <a:pt x="6676744" y="2920313"/>
                  </a:lnTo>
                  <a:lnTo>
                    <a:pt x="6693477" y="2920313"/>
                  </a:lnTo>
                  <a:lnTo>
                    <a:pt x="6710211" y="2920313"/>
                  </a:lnTo>
                  <a:lnTo>
                    <a:pt x="6726945" y="2920313"/>
                  </a:lnTo>
                  <a:lnTo>
                    <a:pt x="6743678" y="2920313"/>
                  </a:lnTo>
                  <a:lnTo>
                    <a:pt x="6760412" y="2920313"/>
                  </a:lnTo>
                  <a:lnTo>
                    <a:pt x="6777146" y="2920313"/>
                  </a:lnTo>
                  <a:lnTo>
                    <a:pt x="6793879" y="2920313"/>
                  </a:lnTo>
                  <a:lnTo>
                    <a:pt x="6810613" y="2920313"/>
                  </a:lnTo>
                  <a:lnTo>
                    <a:pt x="6827347" y="2920313"/>
                  </a:lnTo>
                  <a:lnTo>
                    <a:pt x="6844081" y="2920313"/>
                  </a:lnTo>
                  <a:lnTo>
                    <a:pt x="6860814" y="2920313"/>
                  </a:lnTo>
                  <a:lnTo>
                    <a:pt x="6877548" y="2920313"/>
                  </a:lnTo>
                  <a:lnTo>
                    <a:pt x="6894282" y="2920313"/>
                  </a:lnTo>
                  <a:lnTo>
                    <a:pt x="6911015" y="2920313"/>
                  </a:lnTo>
                  <a:lnTo>
                    <a:pt x="6927749" y="2920313"/>
                  </a:lnTo>
                  <a:lnTo>
                    <a:pt x="6944483" y="2920313"/>
                  </a:lnTo>
                  <a:lnTo>
                    <a:pt x="6961216" y="2920313"/>
                  </a:lnTo>
                  <a:lnTo>
                    <a:pt x="6977950" y="2920313"/>
                  </a:lnTo>
                  <a:lnTo>
                    <a:pt x="6994684" y="2920313"/>
                  </a:lnTo>
                  <a:lnTo>
                    <a:pt x="7011417" y="2920313"/>
                  </a:lnTo>
                  <a:lnTo>
                    <a:pt x="7028151" y="2920313"/>
                  </a:lnTo>
                  <a:lnTo>
                    <a:pt x="7044885" y="2920313"/>
                  </a:lnTo>
                  <a:lnTo>
                    <a:pt x="7061619" y="2920313"/>
                  </a:lnTo>
                  <a:lnTo>
                    <a:pt x="7078352" y="2920313"/>
                  </a:lnTo>
                  <a:lnTo>
                    <a:pt x="7095086" y="2920313"/>
                  </a:lnTo>
                  <a:lnTo>
                    <a:pt x="7111820" y="2920313"/>
                  </a:lnTo>
                  <a:lnTo>
                    <a:pt x="7128553" y="2920313"/>
                  </a:lnTo>
                  <a:lnTo>
                    <a:pt x="7145287" y="2920313"/>
                  </a:lnTo>
                  <a:lnTo>
                    <a:pt x="7162021" y="2920313"/>
                  </a:lnTo>
                  <a:lnTo>
                    <a:pt x="7178754" y="2920313"/>
                  </a:lnTo>
                  <a:lnTo>
                    <a:pt x="7195488" y="2920313"/>
                  </a:lnTo>
                  <a:lnTo>
                    <a:pt x="7212222" y="2920313"/>
                  </a:lnTo>
                  <a:lnTo>
                    <a:pt x="7228955" y="2920313"/>
                  </a:lnTo>
                  <a:lnTo>
                    <a:pt x="7245689" y="2920313"/>
                  </a:lnTo>
                  <a:lnTo>
                    <a:pt x="7262423" y="2920313"/>
                  </a:lnTo>
                  <a:lnTo>
                    <a:pt x="7279157" y="2920313"/>
                  </a:lnTo>
                  <a:lnTo>
                    <a:pt x="7295890" y="2920313"/>
                  </a:lnTo>
                  <a:lnTo>
                    <a:pt x="7312624" y="2920313"/>
                  </a:lnTo>
                  <a:lnTo>
                    <a:pt x="7329358" y="2920313"/>
                  </a:lnTo>
                  <a:lnTo>
                    <a:pt x="7346091" y="2920313"/>
                  </a:lnTo>
                  <a:lnTo>
                    <a:pt x="7362825" y="2920313"/>
                  </a:lnTo>
                </a:path>
              </a:pathLst>
            </a:custGeom>
            <a:noFill/>
            <a:ln w="28575">
              <a:solidFill>
                <a:srgbClr val="267BB6"/>
              </a:solidFill>
              <a:prstDash val="solid"/>
            </a:ln>
          </p:spPr>
        </p:sp>
        <p:sp>
          <p:nvSpPr>
            <p:cNvPr id="1004" name="Conditional timing distribution at U₂">
              <a:extLst>
                <a:ext uri="{FF2B5EF4-FFF2-40B4-BE49-F238E27FC236}">
                  <a16:creationId xmlns:a16="http://schemas.microsoft.com/office/drawing/2014/main" id="{4B060BA4-919C-4798-81B8-3BDC6D10B961}"/>
                </a:ext>
              </a:extLst>
            </p:cNvPr>
            <p:cNvSpPr>
              <a:spLocks noGrp="1"/>
            </p:cNvSpPr>
            <p:nvPr/>
          </p:nvSpPr>
          <p:spPr>
            <a:xfrm>
              <a:off x="5746260" y="2188071"/>
              <a:ext cx="4169926" cy="1725349"/>
            </a:xfrm>
            <a:custGeom>
              <a:avLst/>
              <a:gdLst/>
              <a:ahLst/>
              <a:cxnLst/>
              <a:rect l="0" t="0" r="0" b="0"/>
              <a:pathLst>
                <a:path w="7362825" h="2628281">
                  <a:moveTo>
                    <a:pt x="0" y="2628281"/>
                  </a:moveTo>
                  <a:lnTo>
                    <a:pt x="16734" y="2628281"/>
                  </a:lnTo>
                  <a:lnTo>
                    <a:pt x="33467" y="2628281"/>
                  </a:lnTo>
                  <a:lnTo>
                    <a:pt x="50201" y="2628281"/>
                  </a:lnTo>
                  <a:lnTo>
                    <a:pt x="66935" y="2628280"/>
                  </a:lnTo>
                  <a:lnTo>
                    <a:pt x="83668" y="2628280"/>
                  </a:lnTo>
                  <a:lnTo>
                    <a:pt x="100402" y="2628280"/>
                  </a:lnTo>
                  <a:lnTo>
                    <a:pt x="117136" y="2628280"/>
                  </a:lnTo>
                  <a:lnTo>
                    <a:pt x="133870" y="2628280"/>
                  </a:lnTo>
                  <a:lnTo>
                    <a:pt x="150603" y="2628279"/>
                  </a:lnTo>
                  <a:lnTo>
                    <a:pt x="167337" y="2628279"/>
                  </a:lnTo>
                  <a:lnTo>
                    <a:pt x="184071" y="2628279"/>
                  </a:lnTo>
                  <a:lnTo>
                    <a:pt x="200804" y="2628278"/>
                  </a:lnTo>
                  <a:lnTo>
                    <a:pt x="217538" y="2628278"/>
                  </a:lnTo>
                  <a:lnTo>
                    <a:pt x="234272" y="2628277"/>
                  </a:lnTo>
                  <a:lnTo>
                    <a:pt x="251005" y="2628276"/>
                  </a:lnTo>
                  <a:lnTo>
                    <a:pt x="267739" y="2628276"/>
                  </a:lnTo>
                  <a:lnTo>
                    <a:pt x="284473" y="2628275"/>
                  </a:lnTo>
                  <a:lnTo>
                    <a:pt x="301206" y="2628274"/>
                  </a:lnTo>
                  <a:lnTo>
                    <a:pt x="317940" y="2628273"/>
                  </a:lnTo>
                  <a:lnTo>
                    <a:pt x="334674" y="2628272"/>
                  </a:lnTo>
                  <a:lnTo>
                    <a:pt x="351408" y="2628271"/>
                  </a:lnTo>
                  <a:lnTo>
                    <a:pt x="368141" y="2628269"/>
                  </a:lnTo>
                  <a:lnTo>
                    <a:pt x="384875" y="2628267"/>
                  </a:lnTo>
                  <a:lnTo>
                    <a:pt x="401609" y="2628266"/>
                  </a:lnTo>
                  <a:lnTo>
                    <a:pt x="418342" y="2628263"/>
                  </a:lnTo>
                  <a:lnTo>
                    <a:pt x="435076" y="2628261"/>
                  </a:lnTo>
                  <a:lnTo>
                    <a:pt x="451810" y="2628258"/>
                  </a:lnTo>
                  <a:lnTo>
                    <a:pt x="468543" y="2628256"/>
                  </a:lnTo>
                  <a:lnTo>
                    <a:pt x="485277" y="2628252"/>
                  </a:lnTo>
                  <a:lnTo>
                    <a:pt x="502011" y="2628248"/>
                  </a:lnTo>
                  <a:lnTo>
                    <a:pt x="518744" y="2628244"/>
                  </a:lnTo>
                  <a:lnTo>
                    <a:pt x="535478" y="2628240"/>
                  </a:lnTo>
                  <a:lnTo>
                    <a:pt x="552212" y="2628234"/>
                  </a:lnTo>
                  <a:lnTo>
                    <a:pt x="568946" y="2628229"/>
                  </a:lnTo>
                  <a:lnTo>
                    <a:pt x="585679" y="2628222"/>
                  </a:lnTo>
                  <a:lnTo>
                    <a:pt x="602413" y="2628215"/>
                  </a:lnTo>
                  <a:lnTo>
                    <a:pt x="619147" y="2628207"/>
                  </a:lnTo>
                  <a:lnTo>
                    <a:pt x="635880" y="2628198"/>
                  </a:lnTo>
                  <a:lnTo>
                    <a:pt x="652614" y="2628188"/>
                  </a:lnTo>
                  <a:lnTo>
                    <a:pt x="669348" y="2628176"/>
                  </a:lnTo>
                  <a:lnTo>
                    <a:pt x="686081" y="2628164"/>
                  </a:lnTo>
                  <a:lnTo>
                    <a:pt x="702815" y="2628150"/>
                  </a:lnTo>
                  <a:lnTo>
                    <a:pt x="719549" y="2628134"/>
                  </a:lnTo>
                  <a:lnTo>
                    <a:pt x="736282" y="2628117"/>
                  </a:lnTo>
                  <a:lnTo>
                    <a:pt x="753016" y="2628098"/>
                  </a:lnTo>
                  <a:lnTo>
                    <a:pt x="769750" y="2628077"/>
                  </a:lnTo>
                  <a:lnTo>
                    <a:pt x="786484" y="2628054"/>
                  </a:lnTo>
                  <a:lnTo>
                    <a:pt x="803217" y="2628028"/>
                  </a:lnTo>
                  <a:lnTo>
                    <a:pt x="819951" y="2627999"/>
                  </a:lnTo>
                  <a:lnTo>
                    <a:pt x="836685" y="2627967"/>
                  </a:lnTo>
                  <a:lnTo>
                    <a:pt x="853418" y="2627932"/>
                  </a:lnTo>
                  <a:lnTo>
                    <a:pt x="870152" y="2627893"/>
                  </a:lnTo>
                  <a:lnTo>
                    <a:pt x="886886" y="2627850"/>
                  </a:lnTo>
                  <a:lnTo>
                    <a:pt x="903619" y="2627803"/>
                  </a:lnTo>
                  <a:lnTo>
                    <a:pt x="920353" y="2627751"/>
                  </a:lnTo>
                  <a:lnTo>
                    <a:pt x="937087" y="2627694"/>
                  </a:lnTo>
                  <a:lnTo>
                    <a:pt x="953821" y="2627630"/>
                  </a:lnTo>
                  <a:lnTo>
                    <a:pt x="970554" y="2627561"/>
                  </a:lnTo>
                  <a:lnTo>
                    <a:pt x="987288" y="2627484"/>
                  </a:lnTo>
                  <a:lnTo>
                    <a:pt x="1004022" y="2627400"/>
                  </a:lnTo>
                  <a:lnTo>
                    <a:pt x="1020755" y="2627307"/>
                  </a:lnTo>
                  <a:lnTo>
                    <a:pt x="1037489" y="2627206"/>
                  </a:lnTo>
                  <a:lnTo>
                    <a:pt x="1054223" y="2627095"/>
                  </a:lnTo>
                  <a:lnTo>
                    <a:pt x="1070956" y="2626973"/>
                  </a:lnTo>
                  <a:lnTo>
                    <a:pt x="1087690" y="2626839"/>
                  </a:lnTo>
                  <a:lnTo>
                    <a:pt x="1104424" y="2626693"/>
                  </a:lnTo>
                  <a:lnTo>
                    <a:pt x="1121157" y="2626533"/>
                  </a:lnTo>
                  <a:lnTo>
                    <a:pt x="1137891" y="2626358"/>
                  </a:lnTo>
                  <a:lnTo>
                    <a:pt x="1154625" y="2626167"/>
                  </a:lnTo>
                  <a:lnTo>
                    <a:pt x="1171359" y="2625959"/>
                  </a:lnTo>
                  <a:lnTo>
                    <a:pt x="1188092" y="2625731"/>
                  </a:lnTo>
                  <a:lnTo>
                    <a:pt x="1204826" y="2625483"/>
                  </a:lnTo>
                  <a:lnTo>
                    <a:pt x="1221560" y="2625213"/>
                  </a:lnTo>
                  <a:lnTo>
                    <a:pt x="1238293" y="2624919"/>
                  </a:lnTo>
                  <a:lnTo>
                    <a:pt x="1255027" y="2624598"/>
                  </a:lnTo>
                  <a:lnTo>
                    <a:pt x="1271761" y="2624250"/>
                  </a:lnTo>
                  <a:lnTo>
                    <a:pt x="1288494" y="2623872"/>
                  </a:lnTo>
                  <a:lnTo>
                    <a:pt x="1305228" y="2623461"/>
                  </a:lnTo>
                  <a:lnTo>
                    <a:pt x="1321962" y="2623016"/>
                  </a:lnTo>
                  <a:lnTo>
                    <a:pt x="1338695" y="2622532"/>
                  </a:lnTo>
                  <a:lnTo>
                    <a:pt x="1355429" y="2622008"/>
                  </a:lnTo>
                  <a:lnTo>
                    <a:pt x="1372163" y="2621441"/>
                  </a:lnTo>
                  <a:lnTo>
                    <a:pt x="1388897" y="2620827"/>
                  </a:lnTo>
                  <a:lnTo>
                    <a:pt x="1405630" y="2620164"/>
                  </a:lnTo>
                  <a:lnTo>
                    <a:pt x="1422364" y="2619446"/>
                  </a:lnTo>
                  <a:lnTo>
                    <a:pt x="1439098" y="2618671"/>
                  </a:lnTo>
                  <a:lnTo>
                    <a:pt x="1455831" y="2617835"/>
                  </a:lnTo>
                  <a:lnTo>
                    <a:pt x="1472565" y="2616933"/>
                  </a:lnTo>
                  <a:lnTo>
                    <a:pt x="1489299" y="2615961"/>
                  </a:lnTo>
                  <a:lnTo>
                    <a:pt x="1506032" y="2614914"/>
                  </a:lnTo>
                  <a:lnTo>
                    <a:pt x="1522766" y="2613787"/>
                  </a:lnTo>
                  <a:lnTo>
                    <a:pt x="1539500" y="2612575"/>
                  </a:lnTo>
                  <a:lnTo>
                    <a:pt x="1556233" y="2611272"/>
                  </a:lnTo>
                  <a:lnTo>
                    <a:pt x="1572967" y="2609873"/>
                  </a:lnTo>
                  <a:lnTo>
                    <a:pt x="1589701" y="2608371"/>
                  </a:lnTo>
                  <a:lnTo>
                    <a:pt x="1606435" y="2606759"/>
                  </a:lnTo>
                  <a:lnTo>
                    <a:pt x="1623168" y="2605032"/>
                  </a:lnTo>
                  <a:lnTo>
                    <a:pt x="1639902" y="2603182"/>
                  </a:lnTo>
                  <a:lnTo>
                    <a:pt x="1656636" y="2601202"/>
                  </a:lnTo>
                  <a:lnTo>
                    <a:pt x="1673369" y="2599084"/>
                  </a:lnTo>
                  <a:lnTo>
                    <a:pt x="1690103" y="2596820"/>
                  </a:lnTo>
                  <a:lnTo>
                    <a:pt x="1706837" y="2594401"/>
                  </a:lnTo>
                  <a:lnTo>
                    <a:pt x="1723570" y="2591820"/>
                  </a:lnTo>
                  <a:lnTo>
                    <a:pt x="1740304" y="2589066"/>
                  </a:lnTo>
                  <a:lnTo>
                    <a:pt x="1757038" y="2586130"/>
                  </a:lnTo>
                  <a:lnTo>
                    <a:pt x="1773771" y="2583003"/>
                  </a:lnTo>
                  <a:lnTo>
                    <a:pt x="1790505" y="2579674"/>
                  </a:lnTo>
                  <a:lnTo>
                    <a:pt x="1807239" y="2576134"/>
                  </a:lnTo>
                  <a:lnTo>
                    <a:pt x="1823973" y="2572370"/>
                  </a:lnTo>
                  <a:lnTo>
                    <a:pt x="1840706" y="2568372"/>
                  </a:lnTo>
                  <a:lnTo>
                    <a:pt x="1857440" y="2564128"/>
                  </a:lnTo>
                  <a:lnTo>
                    <a:pt x="1874174" y="2559627"/>
                  </a:lnTo>
                  <a:lnTo>
                    <a:pt x="1890907" y="2554856"/>
                  </a:lnTo>
                  <a:lnTo>
                    <a:pt x="1907641" y="2549802"/>
                  </a:lnTo>
                  <a:lnTo>
                    <a:pt x="1924375" y="2544453"/>
                  </a:lnTo>
                  <a:lnTo>
                    <a:pt x="1941108" y="2538795"/>
                  </a:lnTo>
                  <a:lnTo>
                    <a:pt x="1957842" y="2532815"/>
                  </a:lnTo>
                  <a:lnTo>
                    <a:pt x="1974576" y="2526499"/>
                  </a:lnTo>
                  <a:lnTo>
                    <a:pt x="1991309" y="2519833"/>
                  </a:lnTo>
                  <a:lnTo>
                    <a:pt x="2008043" y="2512803"/>
                  </a:lnTo>
                  <a:lnTo>
                    <a:pt x="2024777" y="2505394"/>
                  </a:lnTo>
                  <a:lnTo>
                    <a:pt x="2041511" y="2497591"/>
                  </a:lnTo>
                  <a:lnTo>
                    <a:pt x="2058244" y="2489379"/>
                  </a:lnTo>
                  <a:lnTo>
                    <a:pt x="2074978" y="2480744"/>
                  </a:lnTo>
                  <a:lnTo>
                    <a:pt x="2091712" y="2471669"/>
                  </a:lnTo>
                  <a:lnTo>
                    <a:pt x="2108445" y="2462141"/>
                  </a:lnTo>
                  <a:lnTo>
                    <a:pt x="2125179" y="2452143"/>
                  </a:lnTo>
                  <a:lnTo>
                    <a:pt x="2141913" y="2441660"/>
                  </a:lnTo>
                  <a:lnTo>
                    <a:pt x="2158646" y="2430676"/>
                  </a:lnTo>
                  <a:lnTo>
                    <a:pt x="2175380" y="2419177"/>
                  </a:lnTo>
                  <a:lnTo>
                    <a:pt x="2192114" y="2407147"/>
                  </a:lnTo>
                  <a:lnTo>
                    <a:pt x="2208848" y="2394571"/>
                  </a:lnTo>
                  <a:lnTo>
                    <a:pt x="2225581" y="2381434"/>
                  </a:lnTo>
                  <a:lnTo>
                    <a:pt x="2242315" y="2367721"/>
                  </a:lnTo>
                  <a:lnTo>
                    <a:pt x="2259049" y="2353419"/>
                  </a:lnTo>
                  <a:lnTo>
                    <a:pt x="2275782" y="2338512"/>
                  </a:lnTo>
                  <a:lnTo>
                    <a:pt x="2292516" y="2322988"/>
                  </a:lnTo>
                  <a:lnTo>
                    <a:pt x="2309250" y="2306834"/>
                  </a:lnTo>
                  <a:lnTo>
                    <a:pt x="2325983" y="2290036"/>
                  </a:lnTo>
                  <a:lnTo>
                    <a:pt x="2342717" y="2272582"/>
                  </a:lnTo>
                  <a:lnTo>
                    <a:pt x="2359451" y="2254462"/>
                  </a:lnTo>
                  <a:lnTo>
                    <a:pt x="2376184" y="2235664"/>
                  </a:lnTo>
                  <a:lnTo>
                    <a:pt x="2392918" y="2216179"/>
                  </a:lnTo>
                  <a:lnTo>
                    <a:pt x="2409652" y="2195996"/>
                  </a:lnTo>
                  <a:lnTo>
                    <a:pt x="2426386" y="2175109"/>
                  </a:lnTo>
                  <a:lnTo>
                    <a:pt x="2443119" y="2153509"/>
                  </a:lnTo>
                  <a:lnTo>
                    <a:pt x="2459853" y="2131191"/>
                  </a:lnTo>
                  <a:lnTo>
                    <a:pt x="2476587" y="2108148"/>
                  </a:lnTo>
                  <a:lnTo>
                    <a:pt x="2493320" y="2084377"/>
                  </a:lnTo>
                  <a:lnTo>
                    <a:pt x="2510054" y="2059876"/>
                  </a:lnTo>
                  <a:lnTo>
                    <a:pt x="2526788" y="2034642"/>
                  </a:lnTo>
                  <a:lnTo>
                    <a:pt x="2543521" y="2008675"/>
                  </a:lnTo>
                  <a:lnTo>
                    <a:pt x="2560255" y="1981976"/>
                  </a:lnTo>
                  <a:lnTo>
                    <a:pt x="2576989" y="1954548"/>
                  </a:lnTo>
                  <a:lnTo>
                    <a:pt x="2593722" y="1926394"/>
                  </a:lnTo>
                  <a:lnTo>
                    <a:pt x="2610456" y="1897521"/>
                  </a:lnTo>
                  <a:lnTo>
                    <a:pt x="2627190" y="1867936"/>
                  </a:lnTo>
                  <a:lnTo>
                    <a:pt x="2643924" y="1837647"/>
                  </a:lnTo>
                  <a:lnTo>
                    <a:pt x="2660657" y="1806666"/>
                  </a:lnTo>
                  <a:lnTo>
                    <a:pt x="2677391" y="1775004"/>
                  </a:lnTo>
                  <a:lnTo>
                    <a:pt x="2694125" y="1742675"/>
                  </a:lnTo>
                  <a:lnTo>
                    <a:pt x="2710858" y="1709696"/>
                  </a:lnTo>
                  <a:lnTo>
                    <a:pt x="2727592" y="1676084"/>
                  </a:lnTo>
                  <a:lnTo>
                    <a:pt x="2744326" y="1641858"/>
                  </a:lnTo>
                  <a:lnTo>
                    <a:pt x="2761059" y="1607041"/>
                  </a:lnTo>
                  <a:lnTo>
                    <a:pt x="2777793" y="1571656"/>
                  </a:lnTo>
                  <a:lnTo>
                    <a:pt x="2794527" y="1535728"/>
                  </a:lnTo>
                  <a:lnTo>
                    <a:pt x="2811260" y="1499284"/>
                  </a:lnTo>
                  <a:lnTo>
                    <a:pt x="2827994" y="1462353"/>
                  </a:lnTo>
                  <a:lnTo>
                    <a:pt x="2844728" y="1424967"/>
                  </a:lnTo>
                  <a:lnTo>
                    <a:pt x="2861462" y="1387157"/>
                  </a:lnTo>
                  <a:lnTo>
                    <a:pt x="2878195" y="1348960"/>
                  </a:lnTo>
                  <a:lnTo>
                    <a:pt x="2894929" y="1310410"/>
                  </a:lnTo>
                  <a:lnTo>
                    <a:pt x="2911663" y="1271548"/>
                  </a:lnTo>
                  <a:lnTo>
                    <a:pt x="2928396" y="1232412"/>
                  </a:lnTo>
                  <a:lnTo>
                    <a:pt x="2945130" y="1193044"/>
                  </a:lnTo>
                  <a:lnTo>
                    <a:pt x="2961864" y="1153488"/>
                  </a:lnTo>
                  <a:lnTo>
                    <a:pt x="2978597" y="1113789"/>
                  </a:lnTo>
                  <a:lnTo>
                    <a:pt x="2995331" y="1073993"/>
                  </a:lnTo>
                  <a:lnTo>
                    <a:pt x="3012065" y="1034148"/>
                  </a:lnTo>
                  <a:lnTo>
                    <a:pt x="3028798" y="994303"/>
                  </a:lnTo>
                  <a:lnTo>
                    <a:pt x="3045532" y="954509"/>
                  </a:lnTo>
                  <a:lnTo>
                    <a:pt x="3062266" y="914816"/>
                  </a:lnTo>
                  <a:lnTo>
                    <a:pt x="3079000" y="875279"/>
                  </a:lnTo>
                  <a:lnTo>
                    <a:pt x="3095733" y="835949"/>
                  </a:lnTo>
                  <a:lnTo>
                    <a:pt x="3112467" y="796882"/>
                  </a:lnTo>
                  <a:lnTo>
                    <a:pt x="3129201" y="758133"/>
                  </a:lnTo>
                  <a:lnTo>
                    <a:pt x="3145934" y="719757"/>
                  </a:lnTo>
                  <a:lnTo>
                    <a:pt x="3162668" y="681811"/>
                  </a:lnTo>
                  <a:lnTo>
                    <a:pt x="3179402" y="644351"/>
                  </a:lnTo>
                  <a:lnTo>
                    <a:pt x="3196135" y="607433"/>
                  </a:lnTo>
                  <a:lnTo>
                    <a:pt x="3212869" y="571114"/>
                  </a:lnTo>
                  <a:lnTo>
                    <a:pt x="3229603" y="535450"/>
                  </a:lnTo>
                  <a:lnTo>
                    <a:pt x="3246336" y="500499"/>
                  </a:lnTo>
                  <a:lnTo>
                    <a:pt x="3263070" y="466316"/>
                  </a:lnTo>
                  <a:lnTo>
                    <a:pt x="3279804" y="432956"/>
                  </a:lnTo>
                  <a:lnTo>
                    <a:pt x="3296538" y="400474"/>
                  </a:lnTo>
                  <a:lnTo>
                    <a:pt x="3313271" y="368925"/>
                  </a:lnTo>
                  <a:lnTo>
                    <a:pt x="3330005" y="338360"/>
                  </a:lnTo>
                  <a:lnTo>
                    <a:pt x="3346739" y="308831"/>
                  </a:lnTo>
                  <a:lnTo>
                    <a:pt x="3363472" y="280390"/>
                  </a:lnTo>
                  <a:lnTo>
                    <a:pt x="3380206" y="253085"/>
                  </a:lnTo>
                  <a:lnTo>
                    <a:pt x="3396940" y="226964"/>
                  </a:lnTo>
                  <a:lnTo>
                    <a:pt x="3413673" y="202072"/>
                  </a:lnTo>
                  <a:lnTo>
                    <a:pt x="3430407" y="178454"/>
                  </a:lnTo>
                  <a:lnTo>
                    <a:pt x="3447141" y="156151"/>
                  </a:lnTo>
                  <a:lnTo>
                    <a:pt x="3463874" y="135204"/>
                  </a:lnTo>
                  <a:lnTo>
                    <a:pt x="3480608" y="115651"/>
                  </a:lnTo>
                  <a:lnTo>
                    <a:pt x="3497342" y="97526"/>
                  </a:lnTo>
                  <a:lnTo>
                    <a:pt x="3514076" y="80864"/>
                  </a:lnTo>
                  <a:lnTo>
                    <a:pt x="3530809" y="65693"/>
                  </a:lnTo>
                  <a:lnTo>
                    <a:pt x="3547543" y="52043"/>
                  </a:lnTo>
                  <a:lnTo>
                    <a:pt x="3564277" y="39939"/>
                  </a:lnTo>
                  <a:lnTo>
                    <a:pt x="3581010" y="29402"/>
                  </a:lnTo>
                  <a:lnTo>
                    <a:pt x="3597744" y="20453"/>
                  </a:lnTo>
                  <a:lnTo>
                    <a:pt x="3614478" y="13109"/>
                  </a:lnTo>
                  <a:lnTo>
                    <a:pt x="3631211" y="7382"/>
                  </a:lnTo>
                  <a:lnTo>
                    <a:pt x="3647945" y="3283"/>
                  </a:lnTo>
                  <a:lnTo>
                    <a:pt x="3664679" y="821"/>
                  </a:lnTo>
                  <a:lnTo>
                    <a:pt x="3681413" y="0"/>
                  </a:lnTo>
                  <a:lnTo>
                    <a:pt x="3698146" y="821"/>
                  </a:lnTo>
                  <a:lnTo>
                    <a:pt x="3714880" y="3283"/>
                  </a:lnTo>
                  <a:lnTo>
                    <a:pt x="3731614" y="7382"/>
                  </a:lnTo>
                  <a:lnTo>
                    <a:pt x="3748347" y="13109"/>
                  </a:lnTo>
                  <a:lnTo>
                    <a:pt x="3765081" y="20453"/>
                  </a:lnTo>
                  <a:lnTo>
                    <a:pt x="3781815" y="29402"/>
                  </a:lnTo>
                  <a:lnTo>
                    <a:pt x="3798548" y="39939"/>
                  </a:lnTo>
                  <a:lnTo>
                    <a:pt x="3815282" y="52043"/>
                  </a:lnTo>
                  <a:lnTo>
                    <a:pt x="3832016" y="65693"/>
                  </a:lnTo>
                  <a:lnTo>
                    <a:pt x="3848749" y="80864"/>
                  </a:lnTo>
                  <a:lnTo>
                    <a:pt x="3865483" y="97526"/>
                  </a:lnTo>
                  <a:lnTo>
                    <a:pt x="3882217" y="115651"/>
                  </a:lnTo>
                  <a:lnTo>
                    <a:pt x="3898951" y="135204"/>
                  </a:lnTo>
                  <a:lnTo>
                    <a:pt x="3915684" y="156151"/>
                  </a:lnTo>
                  <a:lnTo>
                    <a:pt x="3932418" y="178454"/>
                  </a:lnTo>
                  <a:lnTo>
                    <a:pt x="3949152" y="202072"/>
                  </a:lnTo>
                  <a:lnTo>
                    <a:pt x="3965885" y="226964"/>
                  </a:lnTo>
                  <a:lnTo>
                    <a:pt x="3982619" y="253085"/>
                  </a:lnTo>
                  <a:lnTo>
                    <a:pt x="3999353" y="280390"/>
                  </a:lnTo>
                  <a:lnTo>
                    <a:pt x="4016086" y="308831"/>
                  </a:lnTo>
                  <a:lnTo>
                    <a:pt x="4032820" y="338360"/>
                  </a:lnTo>
                  <a:lnTo>
                    <a:pt x="4049554" y="368925"/>
                  </a:lnTo>
                  <a:lnTo>
                    <a:pt x="4066287" y="400474"/>
                  </a:lnTo>
                  <a:lnTo>
                    <a:pt x="4083021" y="432956"/>
                  </a:lnTo>
                  <a:lnTo>
                    <a:pt x="4099755" y="466316"/>
                  </a:lnTo>
                  <a:lnTo>
                    <a:pt x="4116489" y="500499"/>
                  </a:lnTo>
                  <a:lnTo>
                    <a:pt x="4133222" y="535450"/>
                  </a:lnTo>
                  <a:lnTo>
                    <a:pt x="4149956" y="571114"/>
                  </a:lnTo>
                  <a:lnTo>
                    <a:pt x="4166690" y="607433"/>
                  </a:lnTo>
                  <a:lnTo>
                    <a:pt x="4183423" y="644351"/>
                  </a:lnTo>
                  <a:lnTo>
                    <a:pt x="4200157" y="681811"/>
                  </a:lnTo>
                  <a:lnTo>
                    <a:pt x="4216891" y="719757"/>
                  </a:lnTo>
                  <a:lnTo>
                    <a:pt x="4233624" y="758133"/>
                  </a:lnTo>
                  <a:lnTo>
                    <a:pt x="4250358" y="796882"/>
                  </a:lnTo>
                  <a:lnTo>
                    <a:pt x="4267092" y="835949"/>
                  </a:lnTo>
                  <a:lnTo>
                    <a:pt x="4283825" y="875279"/>
                  </a:lnTo>
                  <a:lnTo>
                    <a:pt x="4300559" y="914816"/>
                  </a:lnTo>
                  <a:lnTo>
                    <a:pt x="4317293" y="954509"/>
                  </a:lnTo>
                  <a:lnTo>
                    <a:pt x="4334027" y="994303"/>
                  </a:lnTo>
                  <a:lnTo>
                    <a:pt x="4350760" y="1034148"/>
                  </a:lnTo>
                  <a:lnTo>
                    <a:pt x="4367494" y="1073993"/>
                  </a:lnTo>
                  <a:lnTo>
                    <a:pt x="4384228" y="1113789"/>
                  </a:lnTo>
                  <a:lnTo>
                    <a:pt x="4400961" y="1153488"/>
                  </a:lnTo>
                  <a:lnTo>
                    <a:pt x="4417695" y="1193044"/>
                  </a:lnTo>
                  <a:lnTo>
                    <a:pt x="4434429" y="1232412"/>
                  </a:lnTo>
                  <a:lnTo>
                    <a:pt x="4451162" y="1271548"/>
                  </a:lnTo>
                  <a:lnTo>
                    <a:pt x="4467896" y="1310410"/>
                  </a:lnTo>
                  <a:lnTo>
                    <a:pt x="4484630" y="1348960"/>
                  </a:lnTo>
                  <a:lnTo>
                    <a:pt x="4501363" y="1387157"/>
                  </a:lnTo>
                  <a:lnTo>
                    <a:pt x="4518097" y="1424967"/>
                  </a:lnTo>
                  <a:lnTo>
                    <a:pt x="4534831" y="1462353"/>
                  </a:lnTo>
                  <a:lnTo>
                    <a:pt x="4551565" y="1499284"/>
                  </a:lnTo>
                  <a:lnTo>
                    <a:pt x="4568298" y="1535728"/>
                  </a:lnTo>
                  <a:lnTo>
                    <a:pt x="4585032" y="1571656"/>
                  </a:lnTo>
                  <a:lnTo>
                    <a:pt x="4601766" y="1607041"/>
                  </a:lnTo>
                  <a:lnTo>
                    <a:pt x="4618499" y="1641858"/>
                  </a:lnTo>
                  <a:lnTo>
                    <a:pt x="4635233" y="1676084"/>
                  </a:lnTo>
                  <a:lnTo>
                    <a:pt x="4651967" y="1709696"/>
                  </a:lnTo>
                  <a:lnTo>
                    <a:pt x="4668700" y="1742675"/>
                  </a:lnTo>
                  <a:lnTo>
                    <a:pt x="4685434" y="1775004"/>
                  </a:lnTo>
                  <a:lnTo>
                    <a:pt x="4702168" y="1806666"/>
                  </a:lnTo>
                  <a:lnTo>
                    <a:pt x="4718901" y="1837647"/>
                  </a:lnTo>
                  <a:lnTo>
                    <a:pt x="4735635" y="1867936"/>
                  </a:lnTo>
                  <a:lnTo>
                    <a:pt x="4752369" y="1897521"/>
                  </a:lnTo>
                  <a:lnTo>
                    <a:pt x="4769103" y="1926394"/>
                  </a:lnTo>
                  <a:lnTo>
                    <a:pt x="4785836" y="1954548"/>
                  </a:lnTo>
                  <a:lnTo>
                    <a:pt x="4802570" y="1981976"/>
                  </a:lnTo>
                  <a:lnTo>
                    <a:pt x="4819304" y="2008675"/>
                  </a:lnTo>
                  <a:lnTo>
                    <a:pt x="4836037" y="2034642"/>
                  </a:lnTo>
                  <a:lnTo>
                    <a:pt x="4852771" y="2059876"/>
                  </a:lnTo>
                  <a:lnTo>
                    <a:pt x="4869505" y="2084377"/>
                  </a:lnTo>
                  <a:lnTo>
                    <a:pt x="4886238" y="2108148"/>
                  </a:lnTo>
                  <a:lnTo>
                    <a:pt x="4902972" y="2131191"/>
                  </a:lnTo>
                  <a:lnTo>
                    <a:pt x="4919706" y="2153509"/>
                  </a:lnTo>
                  <a:lnTo>
                    <a:pt x="4936439" y="2175109"/>
                  </a:lnTo>
                  <a:lnTo>
                    <a:pt x="4953173" y="2195996"/>
                  </a:lnTo>
                  <a:lnTo>
                    <a:pt x="4969907" y="2216179"/>
                  </a:lnTo>
                  <a:lnTo>
                    <a:pt x="4986641" y="2235664"/>
                  </a:lnTo>
                  <a:lnTo>
                    <a:pt x="5003374" y="2254462"/>
                  </a:lnTo>
                  <a:lnTo>
                    <a:pt x="5020108" y="2272582"/>
                  </a:lnTo>
                  <a:lnTo>
                    <a:pt x="5036842" y="2290036"/>
                  </a:lnTo>
                  <a:lnTo>
                    <a:pt x="5053575" y="2306834"/>
                  </a:lnTo>
                  <a:lnTo>
                    <a:pt x="5070309" y="2322988"/>
                  </a:lnTo>
                  <a:lnTo>
                    <a:pt x="5087043" y="2338512"/>
                  </a:lnTo>
                  <a:lnTo>
                    <a:pt x="5103776" y="2353419"/>
                  </a:lnTo>
                  <a:lnTo>
                    <a:pt x="5120510" y="2367721"/>
                  </a:lnTo>
                  <a:lnTo>
                    <a:pt x="5137244" y="2381434"/>
                  </a:lnTo>
                  <a:lnTo>
                    <a:pt x="5153978" y="2394571"/>
                  </a:lnTo>
                  <a:lnTo>
                    <a:pt x="5170711" y="2407147"/>
                  </a:lnTo>
                  <a:lnTo>
                    <a:pt x="5187445" y="2419177"/>
                  </a:lnTo>
                  <a:lnTo>
                    <a:pt x="5204179" y="2430676"/>
                  </a:lnTo>
                  <a:lnTo>
                    <a:pt x="5220912" y="2441660"/>
                  </a:lnTo>
                  <a:lnTo>
                    <a:pt x="5237646" y="2452143"/>
                  </a:lnTo>
                  <a:lnTo>
                    <a:pt x="5254380" y="2462141"/>
                  </a:lnTo>
                  <a:lnTo>
                    <a:pt x="5271113" y="2471669"/>
                  </a:lnTo>
                  <a:lnTo>
                    <a:pt x="5287847" y="2480744"/>
                  </a:lnTo>
                  <a:lnTo>
                    <a:pt x="5304581" y="2489379"/>
                  </a:lnTo>
                  <a:lnTo>
                    <a:pt x="5321314" y="2497591"/>
                  </a:lnTo>
                  <a:lnTo>
                    <a:pt x="5338048" y="2505394"/>
                  </a:lnTo>
                  <a:lnTo>
                    <a:pt x="5354782" y="2512803"/>
                  </a:lnTo>
                  <a:lnTo>
                    <a:pt x="5371516" y="2519833"/>
                  </a:lnTo>
                  <a:lnTo>
                    <a:pt x="5388249" y="2526499"/>
                  </a:lnTo>
                  <a:lnTo>
                    <a:pt x="5404983" y="2532815"/>
                  </a:lnTo>
                  <a:lnTo>
                    <a:pt x="5421717" y="2538795"/>
                  </a:lnTo>
                  <a:lnTo>
                    <a:pt x="5438450" y="2544453"/>
                  </a:lnTo>
                  <a:lnTo>
                    <a:pt x="5455184" y="2549802"/>
                  </a:lnTo>
                  <a:lnTo>
                    <a:pt x="5471918" y="2554856"/>
                  </a:lnTo>
                  <a:lnTo>
                    <a:pt x="5488651" y="2559627"/>
                  </a:lnTo>
                  <a:lnTo>
                    <a:pt x="5505385" y="2564128"/>
                  </a:lnTo>
                  <a:lnTo>
                    <a:pt x="5522119" y="2568372"/>
                  </a:lnTo>
                  <a:lnTo>
                    <a:pt x="5538852" y="2572370"/>
                  </a:lnTo>
                  <a:lnTo>
                    <a:pt x="5555586" y="2576134"/>
                  </a:lnTo>
                  <a:lnTo>
                    <a:pt x="5572320" y="2579674"/>
                  </a:lnTo>
                  <a:lnTo>
                    <a:pt x="5589054" y="2583003"/>
                  </a:lnTo>
                  <a:lnTo>
                    <a:pt x="5605787" y="2586130"/>
                  </a:lnTo>
                  <a:lnTo>
                    <a:pt x="5622521" y="2589066"/>
                  </a:lnTo>
                  <a:lnTo>
                    <a:pt x="5639255" y="2591820"/>
                  </a:lnTo>
                  <a:lnTo>
                    <a:pt x="5655988" y="2594401"/>
                  </a:lnTo>
                  <a:lnTo>
                    <a:pt x="5672722" y="2596820"/>
                  </a:lnTo>
                  <a:lnTo>
                    <a:pt x="5689456" y="2599084"/>
                  </a:lnTo>
                  <a:lnTo>
                    <a:pt x="5706189" y="2601202"/>
                  </a:lnTo>
                  <a:lnTo>
                    <a:pt x="5722923" y="2603182"/>
                  </a:lnTo>
                  <a:lnTo>
                    <a:pt x="5739657" y="2605032"/>
                  </a:lnTo>
                  <a:lnTo>
                    <a:pt x="5756390" y="2606759"/>
                  </a:lnTo>
                  <a:lnTo>
                    <a:pt x="5773124" y="2608371"/>
                  </a:lnTo>
                  <a:lnTo>
                    <a:pt x="5789858" y="2609873"/>
                  </a:lnTo>
                  <a:lnTo>
                    <a:pt x="5806592" y="2611272"/>
                  </a:lnTo>
                  <a:lnTo>
                    <a:pt x="5823325" y="2612575"/>
                  </a:lnTo>
                  <a:lnTo>
                    <a:pt x="5840059" y="2613787"/>
                  </a:lnTo>
                  <a:lnTo>
                    <a:pt x="5856793" y="2614914"/>
                  </a:lnTo>
                  <a:lnTo>
                    <a:pt x="5873526" y="2615961"/>
                  </a:lnTo>
                  <a:lnTo>
                    <a:pt x="5890260" y="2616933"/>
                  </a:lnTo>
                  <a:lnTo>
                    <a:pt x="5906994" y="2617835"/>
                  </a:lnTo>
                  <a:lnTo>
                    <a:pt x="5923727" y="2618671"/>
                  </a:lnTo>
                  <a:lnTo>
                    <a:pt x="5940461" y="2619446"/>
                  </a:lnTo>
                  <a:lnTo>
                    <a:pt x="5957195" y="2620164"/>
                  </a:lnTo>
                  <a:lnTo>
                    <a:pt x="5973928" y="2620827"/>
                  </a:lnTo>
                  <a:lnTo>
                    <a:pt x="5990662" y="2621441"/>
                  </a:lnTo>
                  <a:lnTo>
                    <a:pt x="6007396" y="2622008"/>
                  </a:lnTo>
                  <a:lnTo>
                    <a:pt x="6024130" y="2622532"/>
                  </a:lnTo>
                  <a:lnTo>
                    <a:pt x="6040863" y="2623016"/>
                  </a:lnTo>
                  <a:lnTo>
                    <a:pt x="6057597" y="2623461"/>
                  </a:lnTo>
                  <a:lnTo>
                    <a:pt x="6074331" y="2623872"/>
                  </a:lnTo>
                  <a:lnTo>
                    <a:pt x="6091064" y="2624250"/>
                  </a:lnTo>
                  <a:lnTo>
                    <a:pt x="6107798" y="2624598"/>
                  </a:lnTo>
                  <a:lnTo>
                    <a:pt x="6124532" y="2624919"/>
                  </a:lnTo>
                  <a:lnTo>
                    <a:pt x="6141265" y="2625213"/>
                  </a:lnTo>
                  <a:lnTo>
                    <a:pt x="6157999" y="2625483"/>
                  </a:lnTo>
                  <a:lnTo>
                    <a:pt x="6174733" y="2625731"/>
                  </a:lnTo>
                  <a:lnTo>
                    <a:pt x="6191466" y="2625959"/>
                  </a:lnTo>
                  <a:lnTo>
                    <a:pt x="6208200" y="2626167"/>
                  </a:lnTo>
                  <a:lnTo>
                    <a:pt x="6224934" y="2626358"/>
                  </a:lnTo>
                  <a:lnTo>
                    <a:pt x="6241668" y="2626533"/>
                  </a:lnTo>
                  <a:lnTo>
                    <a:pt x="6258401" y="2626693"/>
                  </a:lnTo>
                  <a:lnTo>
                    <a:pt x="6275135" y="2626839"/>
                  </a:lnTo>
                  <a:lnTo>
                    <a:pt x="6291869" y="2626973"/>
                  </a:lnTo>
                  <a:lnTo>
                    <a:pt x="6308602" y="2627095"/>
                  </a:lnTo>
                  <a:lnTo>
                    <a:pt x="6325336" y="2627206"/>
                  </a:lnTo>
                  <a:lnTo>
                    <a:pt x="6342070" y="2627307"/>
                  </a:lnTo>
                  <a:lnTo>
                    <a:pt x="6358803" y="2627400"/>
                  </a:lnTo>
                  <a:lnTo>
                    <a:pt x="6375537" y="2627484"/>
                  </a:lnTo>
                  <a:lnTo>
                    <a:pt x="6392271" y="2627561"/>
                  </a:lnTo>
                  <a:lnTo>
                    <a:pt x="6409004" y="2627630"/>
                  </a:lnTo>
                  <a:lnTo>
                    <a:pt x="6425738" y="2627694"/>
                  </a:lnTo>
                  <a:lnTo>
                    <a:pt x="6442472" y="2627751"/>
                  </a:lnTo>
                  <a:lnTo>
                    <a:pt x="6459206" y="2627803"/>
                  </a:lnTo>
                  <a:lnTo>
                    <a:pt x="6475939" y="2627850"/>
                  </a:lnTo>
                  <a:lnTo>
                    <a:pt x="6492673" y="2627893"/>
                  </a:lnTo>
                  <a:lnTo>
                    <a:pt x="6509407" y="2627932"/>
                  </a:lnTo>
                  <a:lnTo>
                    <a:pt x="6526140" y="2627967"/>
                  </a:lnTo>
                  <a:lnTo>
                    <a:pt x="6542874" y="2627999"/>
                  </a:lnTo>
                  <a:lnTo>
                    <a:pt x="6559608" y="2628028"/>
                  </a:lnTo>
                  <a:lnTo>
                    <a:pt x="6576341" y="2628054"/>
                  </a:lnTo>
                  <a:lnTo>
                    <a:pt x="6593075" y="2628077"/>
                  </a:lnTo>
                  <a:lnTo>
                    <a:pt x="6609809" y="2628098"/>
                  </a:lnTo>
                  <a:lnTo>
                    <a:pt x="6626543" y="2628117"/>
                  </a:lnTo>
                  <a:lnTo>
                    <a:pt x="6643276" y="2628134"/>
                  </a:lnTo>
                  <a:lnTo>
                    <a:pt x="6660010" y="2628150"/>
                  </a:lnTo>
                  <a:lnTo>
                    <a:pt x="6676744" y="2628164"/>
                  </a:lnTo>
                  <a:lnTo>
                    <a:pt x="6693477" y="2628176"/>
                  </a:lnTo>
                  <a:lnTo>
                    <a:pt x="6710211" y="2628188"/>
                  </a:lnTo>
                  <a:lnTo>
                    <a:pt x="6726945" y="2628198"/>
                  </a:lnTo>
                  <a:lnTo>
                    <a:pt x="6743678" y="2628207"/>
                  </a:lnTo>
                  <a:lnTo>
                    <a:pt x="6760412" y="2628215"/>
                  </a:lnTo>
                  <a:lnTo>
                    <a:pt x="6777146" y="2628222"/>
                  </a:lnTo>
                  <a:lnTo>
                    <a:pt x="6793879" y="2628229"/>
                  </a:lnTo>
                  <a:lnTo>
                    <a:pt x="6810613" y="2628234"/>
                  </a:lnTo>
                  <a:lnTo>
                    <a:pt x="6827347" y="2628240"/>
                  </a:lnTo>
                  <a:lnTo>
                    <a:pt x="6844081" y="2628244"/>
                  </a:lnTo>
                  <a:lnTo>
                    <a:pt x="6860814" y="2628248"/>
                  </a:lnTo>
                  <a:lnTo>
                    <a:pt x="6877548" y="2628252"/>
                  </a:lnTo>
                  <a:lnTo>
                    <a:pt x="6894282" y="2628256"/>
                  </a:lnTo>
                  <a:lnTo>
                    <a:pt x="6911015" y="2628258"/>
                  </a:lnTo>
                  <a:lnTo>
                    <a:pt x="6927749" y="2628261"/>
                  </a:lnTo>
                  <a:lnTo>
                    <a:pt x="6944483" y="2628263"/>
                  </a:lnTo>
                  <a:lnTo>
                    <a:pt x="6961216" y="2628266"/>
                  </a:lnTo>
                  <a:lnTo>
                    <a:pt x="6977950" y="2628267"/>
                  </a:lnTo>
                  <a:lnTo>
                    <a:pt x="6994684" y="2628269"/>
                  </a:lnTo>
                  <a:lnTo>
                    <a:pt x="7011417" y="2628271"/>
                  </a:lnTo>
                  <a:lnTo>
                    <a:pt x="7028151" y="2628272"/>
                  </a:lnTo>
                  <a:lnTo>
                    <a:pt x="7044885" y="2628273"/>
                  </a:lnTo>
                  <a:lnTo>
                    <a:pt x="7061619" y="2628274"/>
                  </a:lnTo>
                  <a:lnTo>
                    <a:pt x="7078352" y="2628275"/>
                  </a:lnTo>
                  <a:lnTo>
                    <a:pt x="7095086" y="2628276"/>
                  </a:lnTo>
                  <a:lnTo>
                    <a:pt x="7111820" y="2628276"/>
                  </a:lnTo>
                  <a:lnTo>
                    <a:pt x="7128553" y="2628277"/>
                  </a:lnTo>
                  <a:lnTo>
                    <a:pt x="7145287" y="2628278"/>
                  </a:lnTo>
                  <a:lnTo>
                    <a:pt x="7162021" y="2628278"/>
                  </a:lnTo>
                  <a:lnTo>
                    <a:pt x="7178754" y="2628279"/>
                  </a:lnTo>
                  <a:lnTo>
                    <a:pt x="7195488" y="2628279"/>
                  </a:lnTo>
                  <a:lnTo>
                    <a:pt x="7212222" y="2628279"/>
                  </a:lnTo>
                  <a:lnTo>
                    <a:pt x="7228955" y="2628280"/>
                  </a:lnTo>
                  <a:lnTo>
                    <a:pt x="7245689" y="2628280"/>
                  </a:lnTo>
                  <a:lnTo>
                    <a:pt x="7262423" y="2628280"/>
                  </a:lnTo>
                  <a:lnTo>
                    <a:pt x="7279157" y="2628280"/>
                  </a:lnTo>
                  <a:lnTo>
                    <a:pt x="7295890" y="2628280"/>
                  </a:lnTo>
                  <a:lnTo>
                    <a:pt x="7312624" y="2628281"/>
                  </a:lnTo>
                  <a:lnTo>
                    <a:pt x="7329358" y="2628281"/>
                  </a:lnTo>
                  <a:lnTo>
                    <a:pt x="7346091" y="2628281"/>
                  </a:lnTo>
                  <a:lnTo>
                    <a:pt x="7362825" y="2628281"/>
                  </a:lnTo>
                </a:path>
              </a:pathLst>
            </a:custGeom>
            <a:noFill/>
            <a:ln w="28575">
              <a:solidFill>
                <a:srgbClr val="21867C"/>
              </a:solidFill>
              <a:prstDash val="solid"/>
            </a:ln>
          </p:spPr>
        </p:sp>
        <p:sp>
          <p:nvSpPr>
            <p:cNvPr id="1005" name="Conditional timing distribution at U₃">
              <a:extLst>
                <a:ext uri="{FF2B5EF4-FFF2-40B4-BE49-F238E27FC236}">
                  <a16:creationId xmlns:a16="http://schemas.microsoft.com/office/drawing/2014/main" id="{44E98727-9105-4439-B47D-64ADCD281C34}"/>
                </a:ext>
              </a:extLst>
            </p:cNvPr>
            <p:cNvSpPr>
              <a:spLocks noGrp="1"/>
            </p:cNvSpPr>
            <p:nvPr/>
          </p:nvSpPr>
          <p:spPr>
            <a:xfrm>
              <a:off x="5746260" y="2372930"/>
              <a:ext cx="4169926" cy="1540490"/>
            </a:xfrm>
            <a:custGeom>
              <a:avLst/>
              <a:gdLst/>
              <a:ahLst/>
              <a:cxnLst/>
              <a:rect l="0" t="0" r="0" b="0"/>
              <a:pathLst>
                <a:path w="7362825" h="2346680">
                  <a:moveTo>
                    <a:pt x="0" y="2346680"/>
                  </a:moveTo>
                  <a:lnTo>
                    <a:pt x="16734" y="2346680"/>
                  </a:lnTo>
                  <a:lnTo>
                    <a:pt x="33467" y="2346680"/>
                  </a:lnTo>
                  <a:lnTo>
                    <a:pt x="50201" y="2346680"/>
                  </a:lnTo>
                  <a:lnTo>
                    <a:pt x="66935" y="2346680"/>
                  </a:lnTo>
                  <a:lnTo>
                    <a:pt x="83668" y="2346680"/>
                  </a:lnTo>
                  <a:lnTo>
                    <a:pt x="100402" y="2346680"/>
                  </a:lnTo>
                  <a:lnTo>
                    <a:pt x="117136" y="2346680"/>
                  </a:lnTo>
                  <a:lnTo>
                    <a:pt x="133870" y="2346680"/>
                  </a:lnTo>
                  <a:lnTo>
                    <a:pt x="150603" y="2346680"/>
                  </a:lnTo>
                  <a:lnTo>
                    <a:pt x="167337" y="2346680"/>
                  </a:lnTo>
                  <a:lnTo>
                    <a:pt x="184071" y="2346680"/>
                  </a:lnTo>
                  <a:lnTo>
                    <a:pt x="200804" y="2346680"/>
                  </a:lnTo>
                  <a:lnTo>
                    <a:pt x="217538" y="2346680"/>
                  </a:lnTo>
                  <a:lnTo>
                    <a:pt x="234272" y="2346680"/>
                  </a:lnTo>
                  <a:lnTo>
                    <a:pt x="251005" y="2346680"/>
                  </a:lnTo>
                  <a:lnTo>
                    <a:pt x="267739" y="2346680"/>
                  </a:lnTo>
                  <a:lnTo>
                    <a:pt x="284473" y="2346680"/>
                  </a:lnTo>
                  <a:lnTo>
                    <a:pt x="301206" y="2346680"/>
                  </a:lnTo>
                  <a:lnTo>
                    <a:pt x="317940" y="2346680"/>
                  </a:lnTo>
                  <a:lnTo>
                    <a:pt x="334674" y="2346679"/>
                  </a:lnTo>
                  <a:lnTo>
                    <a:pt x="351408" y="2346679"/>
                  </a:lnTo>
                  <a:lnTo>
                    <a:pt x="368141" y="2346679"/>
                  </a:lnTo>
                  <a:lnTo>
                    <a:pt x="384875" y="2346679"/>
                  </a:lnTo>
                  <a:lnTo>
                    <a:pt x="401609" y="2346679"/>
                  </a:lnTo>
                  <a:lnTo>
                    <a:pt x="418342" y="2346679"/>
                  </a:lnTo>
                  <a:lnTo>
                    <a:pt x="435076" y="2346679"/>
                  </a:lnTo>
                  <a:lnTo>
                    <a:pt x="451810" y="2346679"/>
                  </a:lnTo>
                  <a:lnTo>
                    <a:pt x="468543" y="2346679"/>
                  </a:lnTo>
                  <a:lnTo>
                    <a:pt x="485277" y="2346678"/>
                  </a:lnTo>
                  <a:lnTo>
                    <a:pt x="502011" y="2346678"/>
                  </a:lnTo>
                  <a:lnTo>
                    <a:pt x="518744" y="2346678"/>
                  </a:lnTo>
                  <a:lnTo>
                    <a:pt x="535478" y="2346678"/>
                  </a:lnTo>
                  <a:lnTo>
                    <a:pt x="552212" y="2346678"/>
                  </a:lnTo>
                  <a:lnTo>
                    <a:pt x="568946" y="2346677"/>
                  </a:lnTo>
                  <a:lnTo>
                    <a:pt x="585679" y="2346677"/>
                  </a:lnTo>
                  <a:lnTo>
                    <a:pt x="602413" y="2346676"/>
                  </a:lnTo>
                  <a:lnTo>
                    <a:pt x="619147" y="2346676"/>
                  </a:lnTo>
                  <a:lnTo>
                    <a:pt x="635880" y="2346676"/>
                  </a:lnTo>
                  <a:lnTo>
                    <a:pt x="652614" y="2346675"/>
                  </a:lnTo>
                  <a:lnTo>
                    <a:pt x="669348" y="2346674"/>
                  </a:lnTo>
                  <a:lnTo>
                    <a:pt x="686081" y="2346674"/>
                  </a:lnTo>
                  <a:lnTo>
                    <a:pt x="702815" y="2346673"/>
                  </a:lnTo>
                  <a:lnTo>
                    <a:pt x="719549" y="2346672"/>
                  </a:lnTo>
                  <a:lnTo>
                    <a:pt x="736282" y="2346671"/>
                  </a:lnTo>
                  <a:lnTo>
                    <a:pt x="753016" y="2346670"/>
                  </a:lnTo>
                  <a:lnTo>
                    <a:pt x="769750" y="2346669"/>
                  </a:lnTo>
                  <a:lnTo>
                    <a:pt x="786484" y="2346668"/>
                  </a:lnTo>
                  <a:lnTo>
                    <a:pt x="803217" y="2346666"/>
                  </a:lnTo>
                  <a:lnTo>
                    <a:pt x="819951" y="2346665"/>
                  </a:lnTo>
                  <a:lnTo>
                    <a:pt x="836685" y="2346663"/>
                  </a:lnTo>
                  <a:lnTo>
                    <a:pt x="853418" y="2346661"/>
                  </a:lnTo>
                  <a:lnTo>
                    <a:pt x="870152" y="2346659"/>
                  </a:lnTo>
                  <a:lnTo>
                    <a:pt x="886886" y="2346657"/>
                  </a:lnTo>
                  <a:lnTo>
                    <a:pt x="903619" y="2346654"/>
                  </a:lnTo>
                  <a:lnTo>
                    <a:pt x="920353" y="2346651"/>
                  </a:lnTo>
                  <a:lnTo>
                    <a:pt x="937087" y="2346648"/>
                  </a:lnTo>
                  <a:lnTo>
                    <a:pt x="953821" y="2346644"/>
                  </a:lnTo>
                  <a:lnTo>
                    <a:pt x="970554" y="2346640"/>
                  </a:lnTo>
                  <a:lnTo>
                    <a:pt x="987288" y="2346636"/>
                  </a:lnTo>
                  <a:lnTo>
                    <a:pt x="1004022" y="2346631"/>
                  </a:lnTo>
                  <a:lnTo>
                    <a:pt x="1020755" y="2346626"/>
                  </a:lnTo>
                  <a:lnTo>
                    <a:pt x="1037489" y="2346620"/>
                  </a:lnTo>
                  <a:lnTo>
                    <a:pt x="1054223" y="2346613"/>
                  </a:lnTo>
                  <a:lnTo>
                    <a:pt x="1070956" y="2346606"/>
                  </a:lnTo>
                  <a:lnTo>
                    <a:pt x="1087690" y="2346598"/>
                  </a:lnTo>
                  <a:lnTo>
                    <a:pt x="1104424" y="2346590"/>
                  </a:lnTo>
                  <a:lnTo>
                    <a:pt x="1121157" y="2346580"/>
                  </a:lnTo>
                  <a:lnTo>
                    <a:pt x="1137891" y="2346570"/>
                  </a:lnTo>
                  <a:lnTo>
                    <a:pt x="1154625" y="2346558"/>
                  </a:lnTo>
                  <a:lnTo>
                    <a:pt x="1171359" y="2346545"/>
                  </a:lnTo>
                  <a:lnTo>
                    <a:pt x="1188092" y="2346532"/>
                  </a:lnTo>
                  <a:lnTo>
                    <a:pt x="1204826" y="2346516"/>
                  </a:lnTo>
                  <a:lnTo>
                    <a:pt x="1221560" y="2346500"/>
                  </a:lnTo>
                  <a:lnTo>
                    <a:pt x="1238293" y="2346481"/>
                  </a:lnTo>
                  <a:lnTo>
                    <a:pt x="1255027" y="2346461"/>
                  </a:lnTo>
                  <a:lnTo>
                    <a:pt x="1271761" y="2346439"/>
                  </a:lnTo>
                  <a:lnTo>
                    <a:pt x="1288494" y="2346415"/>
                  </a:lnTo>
                  <a:lnTo>
                    <a:pt x="1305228" y="2346388"/>
                  </a:lnTo>
                  <a:lnTo>
                    <a:pt x="1321962" y="2346360"/>
                  </a:lnTo>
                  <a:lnTo>
                    <a:pt x="1338695" y="2346328"/>
                  </a:lnTo>
                  <a:lnTo>
                    <a:pt x="1355429" y="2346294"/>
                  </a:lnTo>
                  <a:lnTo>
                    <a:pt x="1372163" y="2346256"/>
                  </a:lnTo>
                  <a:lnTo>
                    <a:pt x="1388897" y="2346215"/>
                  </a:lnTo>
                  <a:lnTo>
                    <a:pt x="1405630" y="2346170"/>
                  </a:lnTo>
                  <a:lnTo>
                    <a:pt x="1422364" y="2346121"/>
                  </a:lnTo>
                  <a:lnTo>
                    <a:pt x="1439098" y="2346068"/>
                  </a:lnTo>
                  <a:lnTo>
                    <a:pt x="1455831" y="2346010"/>
                  </a:lnTo>
                  <a:lnTo>
                    <a:pt x="1472565" y="2345947"/>
                  </a:lnTo>
                  <a:lnTo>
                    <a:pt x="1489299" y="2345879"/>
                  </a:lnTo>
                  <a:lnTo>
                    <a:pt x="1506032" y="2345804"/>
                  </a:lnTo>
                  <a:lnTo>
                    <a:pt x="1522766" y="2345723"/>
                  </a:lnTo>
                  <a:lnTo>
                    <a:pt x="1539500" y="2345635"/>
                  </a:lnTo>
                  <a:lnTo>
                    <a:pt x="1556233" y="2345540"/>
                  </a:lnTo>
                  <a:lnTo>
                    <a:pt x="1572967" y="2345436"/>
                  </a:lnTo>
                  <a:lnTo>
                    <a:pt x="1589701" y="2345324"/>
                  </a:lnTo>
                  <a:lnTo>
                    <a:pt x="1606435" y="2345202"/>
                  </a:lnTo>
                  <a:lnTo>
                    <a:pt x="1623168" y="2345070"/>
                  </a:lnTo>
                  <a:lnTo>
                    <a:pt x="1639902" y="2344927"/>
                  </a:lnTo>
                  <a:lnTo>
                    <a:pt x="1656636" y="2344773"/>
                  </a:lnTo>
                  <a:lnTo>
                    <a:pt x="1673369" y="2344606"/>
                  </a:lnTo>
                  <a:lnTo>
                    <a:pt x="1690103" y="2344425"/>
                  </a:lnTo>
                  <a:lnTo>
                    <a:pt x="1706837" y="2344230"/>
                  </a:lnTo>
                  <a:lnTo>
                    <a:pt x="1723570" y="2344020"/>
                  </a:lnTo>
                  <a:lnTo>
                    <a:pt x="1740304" y="2343793"/>
                  </a:lnTo>
                  <a:lnTo>
                    <a:pt x="1757038" y="2343548"/>
                  </a:lnTo>
                  <a:lnTo>
                    <a:pt x="1773771" y="2343283"/>
                  </a:lnTo>
                  <a:lnTo>
                    <a:pt x="1790505" y="2342999"/>
                  </a:lnTo>
                  <a:lnTo>
                    <a:pt x="1807239" y="2342692"/>
                  </a:lnTo>
                  <a:lnTo>
                    <a:pt x="1823973" y="2342363"/>
                  </a:lnTo>
                  <a:lnTo>
                    <a:pt x="1840706" y="2342008"/>
                  </a:lnTo>
                  <a:lnTo>
                    <a:pt x="1857440" y="2341626"/>
                  </a:lnTo>
                  <a:lnTo>
                    <a:pt x="1874174" y="2341216"/>
                  </a:lnTo>
                  <a:lnTo>
                    <a:pt x="1890907" y="2340776"/>
                  </a:lnTo>
                  <a:lnTo>
                    <a:pt x="1907641" y="2340304"/>
                  </a:lnTo>
                  <a:lnTo>
                    <a:pt x="1924375" y="2339797"/>
                  </a:lnTo>
                  <a:lnTo>
                    <a:pt x="1941108" y="2339254"/>
                  </a:lnTo>
                  <a:lnTo>
                    <a:pt x="1957842" y="2338672"/>
                  </a:lnTo>
                  <a:lnTo>
                    <a:pt x="1974576" y="2338048"/>
                  </a:lnTo>
                  <a:lnTo>
                    <a:pt x="1991309" y="2337380"/>
                  </a:lnTo>
                  <a:lnTo>
                    <a:pt x="2008043" y="2336666"/>
                  </a:lnTo>
                  <a:lnTo>
                    <a:pt x="2024777" y="2335903"/>
                  </a:lnTo>
                  <a:lnTo>
                    <a:pt x="2041511" y="2335086"/>
                  </a:lnTo>
                  <a:lnTo>
                    <a:pt x="2058244" y="2334215"/>
                  </a:lnTo>
                  <a:lnTo>
                    <a:pt x="2074978" y="2333284"/>
                  </a:lnTo>
                  <a:lnTo>
                    <a:pt x="2091712" y="2332291"/>
                  </a:lnTo>
                  <a:lnTo>
                    <a:pt x="2108445" y="2331233"/>
                  </a:lnTo>
                  <a:lnTo>
                    <a:pt x="2125179" y="2330104"/>
                  </a:lnTo>
                  <a:lnTo>
                    <a:pt x="2141913" y="2328902"/>
                  </a:lnTo>
                  <a:lnTo>
                    <a:pt x="2158646" y="2327623"/>
                  </a:lnTo>
                  <a:lnTo>
                    <a:pt x="2175380" y="2326261"/>
                  </a:lnTo>
                  <a:lnTo>
                    <a:pt x="2192114" y="2324813"/>
                  </a:lnTo>
                  <a:lnTo>
                    <a:pt x="2208848" y="2323274"/>
                  </a:lnTo>
                  <a:lnTo>
                    <a:pt x="2225581" y="2321640"/>
                  </a:lnTo>
                  <a:lnTo>
                    <a:pt x="2242315" y="2319904"/>
                  </a:lnTo>
                  <a:lnTo>
                    <a:pt x="2259049" y="2318063"/>
                  </a:lnTo>
                  <a:lnTo>
                    <a:pt x="2275782" y="2316109"/>
                  </a:lnTo>
                  <a:lnTo>
                    <a:pt x="2292516" y="2314039"/>
                  </a:lnTo>
                  <a:lnTo>
                    <a:pt x="2309250" y="2311847"/>
                  </a:lnTo>
                  <a:lnTo>
                    <a:pt x="2325983" y="2309525"/>
                  </a:lnTo>
                  <a:lnTo>
                    <a:pt x="2342717" y="2307068"/>
                  </a:lnTo>
                  <a:lnTo>
                    <a:pt x="2359451" y="2304470"/>
                  </a:lnTo>
                  <a:lnTo>
                    <a:pt x="2376184" y="2301724"/>
                  </a:lnTo>
                  <a:lnTo>
                    <a:pt x="2392918" y="2298823"/>
                  </a:lnTo>
                  <a:lnTo>
                    <a:pt x="2409652" y="2295761"/>
                  </a:lnTo>
                  <a:lnTo>
                    <a:pt x="2426386" y="2292529"/>
                  </a:lnTo>
                  <a:lnTo>
                    <a:pt x="2443119" y="2289121"/>
                  </a:lnTo>
                  <a:lnTo>
                    <a:pt x="2459853" y="2285529"/>
                  </a:lnTo>
                  <a:lnTo>
                    <a:pt x="2476587" y="2281745"/>
                  </a:lnTo>
                  <a:lnTo>
                    <a:pt x="2493320" y="2277761"/>
                  </a:lnTo>
                  <a:lnTo>
                    <a:pt x="2510054" y="2273570"/>
                  </a:lnTo>
                  <a:lnTo>
                    <a:pt x="2526788" y="2269162"/>
                  </a:lnTo>
                  <a:lnTo>
                    <a:pt x="2543521" y="2264529"/>
                  </a:lnTo>
                  <a:lnTo>
                    <a:pt x="2560255" y="2259663"/>
                  </a:lnTo>
                  <a:lnTo>
                    <a:pt x="2576989" y="2254554"/>
                  </a:lnTo>
                  <a:lnTo>
                    <a:pt x="2593722" y="2249194"/>
                  </a:lnTo>
                  <a:lnTo>
                    <a:pt x="2610456" y="2243574"/>
                  </a:lnTo>
                  <a:lnTo>
                    <a:pt x="2627190" y="2237684"/>
                  </a:lnTo>
                  <a:lnTo>
                    <a:pt x="2643924" y="2231515"/>
                  </a:lnTo>
                  <a:lnTo>
                    <a:pt x="2660657" y="2225057"/>
                  </a:lnTo>
                  <a:lnTo>
                    <a:pt x="2677391" y="2218301"/>
                  </a:lnTo>
                  <a:lnTo>
                    <a:pt x="2694125" y="2211238"/>
                  </a:lnTo>
                  <a:lnTo>
                    <a:pt x="2710858" y="2203856"/>
                  </a:lnTo>
                  <a:lnTo>
                    <a:pt x="2727592" y="2196148"/>
                  </a:lnTo>
                  <a:lnTo>
                    <a:pt x="2744326" y="2188103"/>
                  </a:lnTo>
                  <a:lnTo>
                    <a:pt x="2761059" y="2179711"/>
                  </a:lnTo>
                  <a:lnTo>
                    <a:pt x="2777793" y="2170962"/>
                  </a:lnTo>
                  <a:lnTo>
                    <a:pt x="2794527" y="2161847"/>
                  </a:lnTo>
                  <a:lnTo>
                    <a:pt x="2811260" y="2152356"/>
                  </a:lnTo>
                  <a:lnTo>
                    <a:pt x="2827994" y="2142480"/>
                  </a:lnTo>
                  <a:lnTo>
                    <a:pt x="2844728" y="2132208"/>
                  </a:lnTo>
                  <a:lnTo>
                    <a:pt x="2861462" y="2121532"/>
                  </a:lnTo>
                  <a:lnTo>
                    <a:pt x="2878195" y="2110442"/>
                  </a:lnTo>
                  <a:lnTo>
                    <a:pt x="2894929" y="2098930"/>
                  </a:lnTo>
                  <a:lnTo>
                    <a:pt x="2911663" y="2086986"/>
                  </a:lnTo>
                  <a:lnTo>
                    <a:pt x="2928396" y="2074601"/>
                  </a:lnTo>
                  <a:lnTo>
                    <a:pt x="2945130" y="2061768"/>
                  </a:lnTo>
                  <a:lnTo>
                    <a:pt x="2961864" y="2048479"/>
                  </a:lnTo>
                  <a:lnTo>
                    <a:pt x="2978597" y="2034725"/>
                  </a:lnTo>
                  <a:lnTo>
                    <a:pt x="2995331" y="2020499"/>
                  </a:lnTo>
                  <a:lnTo>
                    <a:pt x="3012065" y="2005794"/>
                  </a:lnTo>
                  <a:lnTo>
                    <a:pt x="3028798" y="1990604"/>
                  </a:lnTo>
                  <a:lnTo>
                    <a:pt x="3045532" y="1974922"/>
                  </a:lnTo>
                  <a:lnTo>
                    <a:pt x="3062266" y="1958743"/>
                  </a:lnTo>
                  <a:lnTo>
                    <a:pt x="3079000" y="1942062"/>
                  </a:lnTo>
                  <a:lnTo>
                    <a:pt x="3095733" y="1924873"/>
                  </a:lnTo>
                  <a:lnTo>
                    <a:pt x="3112467" y="1907173"/>
                  </a:lnTo>
                  <a:lnTo>
                    <a:pt x="3129201" y="1888959"/>
                  </a:lnTo>
                  <a:lnTo>
                    <a:pt x="3145934" y="1870227"/>
                  </a:lnTo>
                  <a:lnTo>
                    <a:pt x="3162668" y="1850976"/>
                  </a:lnTo>
                  <a:lnTo>
                    <a:pt x="3179402" y="1831203"/>
                  </a:lnTo>
                  <a:lnTo>
                    <a:pt x="3196135" y="1810909"/>
                  </a:lnTo>
                  <a:lnTo>
                    <a:pt x="3212869" y="1790094"/>
                  </a:lnTo>
                  <a:lnTo>
                    <a:pt x="3229603" y="1768758"/>
                  </a:lnTo>
                  <a:lnTo>
                    <a:pt x="3246336" y="1746902"/>
                  </a:lnTo>
                  <a:lnTo>
                    <a:pt x="3263070" y="1724531"/>
                  </a:lnTo>
                  <a:lnTo>
                    <a:pt x="3279804" y="1701646"/>
                  </a:lnTo>
                  <a:lnTo>
                    <a:pt x="3296538" y="1678253"/>
                  </a:lnTo>
                  <a:lnTo>
                    <a:pt x="3313271" y="1654356"/>
                  </a:lnTo>
                  <a:lnTo>
                    <a:pt x="3330005" y="1629962"/>
                  </a:lnTo>
                  <a:lnTo>
                    <a:pt x="3346739" y="1605079"/>
                  </a:lnTo>
                  <a:lnTo>
                    <a:pt x="3363472" y="1579713"/>
                  </a:lnTo>
                  <a:lnTo>
                    <a:pt x="3380206" y="1553875"/>
                  </a:lnTo>
                  <a:lnTo>
                    <a:pt x="3396940" y="1527575"/>
                  </a:lnTo>
                  <a:lnTo>
                    <a:pt x="3413673" y="1500824"/>
                  </a:lnTo>
                  <a:lnTo>
                    <a:pt x="3430407" y="1473635"/>
                  </a:lnTo>
                  <a:lnTo>
                    <a:pt x="3447141" y="1446020"/>
                  </a:lnTo>
                  <a:lnTo>
                    <a:pt x="3463874" y="1417995"/>
                  </a:lnTo>
                  <a:lnTo>
                    <a:pt x="3480608" y="1389574"/>
                  </a:lnTo>
                  <a:lnTo>
                    <a:pt x="3497342" y="1360776"/>
                  </a:lnTo>
                  <a:lnTo>
                    <a:pt x="3514076" y="1331616"/>
                  </a:lnTo>
                  <a:lnTo>
                    <a:pt x="3530809" y="1302115"/>
                  </a:lnTo>
                  <a:lnTo>
                    <a:pt x="3547543" y="1272292"/>
                  </a:lnTo>
                  <a:lnTo>
                    <a:pt x="3564277" y="1242167"/>
                  </a:lnTo>
                  <a:lnTo>
                    <a:pt x="3581010" y="1211764"/>
                  </a:lnTo>
                  <a:lnTo>
                    <a:pt x="3597744" y="1181105"/>
                  </a:lnTo>
                  <a:lnTo>
                    <a:pt x="3614478" y="1150213"/>
                  </a:lnTo>
                  <a:lnTo>
                    <a:pt x="3631211" y="1119115"/>
                  </a:lnTo>
                  <a:lnTo>
                    <a:pt x="3647945" y="1087836"/>
                  </a:lnTo>
                  <a:lnTo>
                    <a:pt x="3664679" y="1056403"/>
                  </a:lnTo>
                  <a:lnTo>
                    <a:pt x="3681413" y="1024844"/>
                  </a:lnTo>
                  <a:lnTo>
                    <a:pt x="3698146" y="993187"/>
                  </a:lnTo>
                  <a:lnTo>
                    <a:pt x="3714880" y="961463"/>
                  </a:lnTo>
                  <a:lnTo>
                    <a:pt x="3731614" y="929701"/>
                  </a:lnTo>
                  <a:lnTo>
                    <a:pt x="3748347" y="897933"/>
                  </a:lnTo>
                  <a:lnTo>
                    <a:pt x="3765081" y="866190"/>
                  </a:lnTo>
                  <a:lnTo>
                    <a:pt x="3781815" y="834506"/>
                  </a:lnTo>
                  <a:lnTo>
                    <a:pt x="3798548" y="802913"/>
                  </a:lnTo>
                  <a:lnTo>
                    <a:pt x="3815282" y="771445"/>
                  </a:lnTo>
                  <a:lnTo>
                    <a:pt x="3832016" y="740136"/>
                  </a:lnTo>
                  <a:lnTo>
                    <a:pt x="3848749" y="709021"/>
                  </a:lnTo>
                  <a:lnTo>
                    <a:pt x="3865483" y="678135"/>
                  </a:lnTo>
                  <a:lnTo>
                    <a:pt x="3882217" y="647513"/>
                  </a:lnTo>
                  <a:lnTo>
                    <a:pt x="3898951" y="617191"/>
                  </a:lnTo>
                  <a:lnTo>
                    <a:pt x="3915684" y="587205"/>
                  </a:lnTo>
                  <a:lnTo>
                    <a:pt x="3932418" y="557591"/>
                  </a:lnTo>
                  <a:lnTo>
                    <a:pt x="3949152" y="528385"/>
                  </a:lnTo>
                  <a:lnTo>
                    <a:pt x="3965885" y="499622"/>
                  </a:lnTo>
                  <a:lnTo>
                    <a:pt x="3982619" y="471338"/>
                  </a:lnTo>
                  <a:lnTo>
                    <a:pt x="3999353" y="443571"/>
                  </a:lnTo>
                  <a:lnTo>
                    <a:pt x="4016086" y="416354"/>
                  </a:lnTo>
                  <a:lnTo>
                    <a:pt x="4032820" y="389723"/>
                  </a:lnTo>
                  <a:lnTo>
                    <a:pt x="4049554" y="363713"/>
                  </a:lnTo>
                  <a:lnTo>
                    <a:pt x="4066287" y="338358"/>
                  </a:lnTo>
                  <a:lnTo>
                    <a:pt x="4083021" y="313692"/>
                  </a:lnTo>
                  <a:lnTo>
                    <a:pt x="4099755" y="289748"/>
                  </a:lnTo>
                  <a:lnTo>
                    <a:pt x="4116489" y="266559"/>
                  </a:lnTo>
                  <a:lnTo>
                    <a:pt x="4133222" y="244157"/>
                  </a:lnTo>
                  <a:lnTo>
                    <a:pt x="4149956" y="222571"/>
                  </a:lnTo>
                  <a:lnTo>
                    <a:pt x="4166690" y="201833"/>
                  </a:lnTo>
                  <a:lnTo>
                    <a:pt x="4183423" y="181972"/>
                  </a:lnTo>
                  <a:lnTo>
                    <a:pt x="4200157" y="163014"/>
                  </a:lnTo>
                  <a:lnTo>
                    <a:pt x="4216891" y="144988"/>
                  </a:lnTo>
                  <a:lnTo>
                    <a:pt x="4233624" y="127919"/>
                  </a:lnTo>
                  <a:lnTo>
                    <a:pt x="4250358" y="111832"/>
                  </a:lnTo>
                  <a:lnTo>
                    <a:pt x="4267092" y="96749"/>
                  </a:lnTo>
                  <a:lnTo>
                    <a:pt x="4283825" y="82692"/>
                  </a:lnTo>
                  <a:lnTo>
                    <a:pt x="4300559" y="69683"/>
                  </a:lnTo>
                  <a:lnTo>
                    <a:pt x="4317293" y="57739"/>
                  </a:lnTo>
                  <a:lnTo>
                    <a:pt x="4334027" y="46879"/>
                  </a:lnTo>
                  <a:lnTo>
                    <a:pt x="4350760" y="37118"/>
                  </a:lnTo>
                  <a:lnTo>
                    <a:pt x="4367494" y="28472"/>
                  </a:lnTo>
                  <a:lnTo>
                    <a:pt x="4384228" y="20952"/>
                  </a:lnTo>
                  <a:lnTo>
                    <a:pt x="4400961" y="14570"/>
                  </a:lnTo>
                  <a:lnTo>
                    <a:pt x="4417695" y="9335"/>
                  </a:lnTo>
                  <a:lnTo>
                    <a:pt x="4434429" y="5256"/>
                  </a:lnTo>
                  <a:lnTo>
                    <a:pt x="4451162" y="2337"/>
                  </a:lnTo>
                  <a:lnTo>
                    <a:pt x="4467896" y="585"/>
                  </a:lnTo>
                  <a:lnTo>
                    <a:pt x="4484630" y="0"/>
                  </a:lnTo>
                  <a:lnTo>
                    <a:pt x="4501363" y="585"/>
                  </a:lnTo>
                  <a:lnTo>
                    <a:pt x="4518097" y="2337"/>
                  </a:lnTo>
                  <a:lnTo>
                    <a:pt x="4534831" y="5256"/>
                  </a:lnTo>
                  <a:lnTo>
                    <a:pt x="4551565" y="9335"/>
                  </a:lnTo>
                  <a:lnTo>
                    <a:pt x="4568298" y="14570"/>
                  </a:lnTo>
                  <a:lnTo>
                    <a:pt x="4585032" y="20952"/>
                  </a:lnTo>
                  <a:lnTo>
                    <a:pt x="4601766" y="28472"/>
                  </a:lnTo>
                  <a:lnTo>
                    <a:pt x="4618499" y="37118"/>
                  </a:lnTo>
                  <a:lnTo>
                    <a:pt x="4635233" y="46879"/>
                  </a:lnTo>
                  <a:lnTo>
                    <a:pt x="4651967" y="57739"/>
                  </a:lnTo>
                  <a:lnTo>
                    <a:pt x="4668700" y="69683"/>
                  </a:lnTo>
                  <a:lnTo>
                    <a:pt x="4685434" y="82692"/>
                  </a:lnTo>
                  <a:lnTo>
                    <a:pt x="4702168" y="96749"/>
                  </a:lnTo>
                  <a:lnTo>
                    <a:pt x="4718901" y="111832"/>
                  </a:lnTo>
                  <a:lnTo>
                    <a:pt x="4735635" y="127919"/>
                  </a:lnTo>
                  <a:lnTo>
                    <a:pt x="4752369" y="144988"/>
                  </a:lnTo>
                  <a:lnTo>
                    <a:pt x="4769103" y="163014"/>
                  </a:lnTo>
                  <a:lnTo>
                    <a:pt x="4785836" y="181972"/>
                  </a:lnTo>
                  <a:lnTo>
                    <a:pt x="4802570" y="201833"/>
                  </a:lnTo>
                  <a:lnTo>
                    <a:pt x="4819304" y="222571"/>
                  </a:lnTo>
                  <a:lnTo>
                    <a:pt x="4836037" y="244157"/>
                  </a:lnTo>
                  <a:lnTo>
                    <a:pt x="4852771" y="266559"/>
                  </a:lnTo>
                  <a:lnTo>
                    <a:pt x="4869505" y="289748"/>
                  </a:lnTo>
                  <a:lnTo>
                    <a:pt x="4886238" y="313692"/>
                  </a:lnTo>
                  <a:lnTo>
                    <a:pt x="4902972" y="338358"/>
                  </a:lnTo>
                  <a:lnTo>
                    <a:pt x="4919706" y="363713"/>
                  </a:lnTo>
                  <a:lnTo>
                    <a:pt x="4936439" y="389723"/>
                  </a:lnTo>
                  <a:lnTo>
                    <a:pt x="4953173" y="416354"/>
                  </a:lnTo>
                  <a:lnTo>
                    <a:pt x="4969907" y="443571"/>
                  </a:lnTo>
                  <a:lnTo>
                    <a:pt x="4986641" y="471338"/>
                  </a:lnTo>
                  <a:lnTo>
                    <a:pt x="5003374" y="499622"/>
                  </a:lnTo>
                  <a:lnTo>
                    <a:pt x="5020108" y="528385"/>
                  </a:lnTo>
                  <a:lnTo>
                    <a:pt x="5036842" y="557591"/>
                  </a:lnTo>
                  <a:lnTo>
                    <a:pt x="5053575" y="587205"/>
                  </a:lnTo>
                  <a:lnTo>
                    <a:pt x="5070309" y="617191"/>
                  </a:lnTo>
                  <a:lnTo>
                    <a:pt x="5087043" y="647513"/>
                  </a:lnTo>
                  <a:lnTo>
                    <a:pt x="5103776" y="678135"/>
                  </a:lnTo>
                  <a:lnTo>
                    <a:pt x="5120510" y="709021"/>
                  </a:lnTo>
                  <a:lnTo>
                    <a:pt x="5137244" y="740136"/>
                  </a:lnTo>
                  <a:lnTo>
                    <a:pt x="5153978" y="771445"/>
                  </a:lnTo>
                  <a:lnTo>
                    <a:pt x="5170711" y="802913"/>
                  </a:lnTo>
                  <a:lnTo>
                    <a:pt x="5187445" y="834506"/>
                  </a:lnTo>
                  <a:lnTo>
                    <a:pt x="5204179" y="866190"/>
                  </a:lnTo>
                  <a:lnTo>
                    <a:pt x="5220912" y="897933"/>
                  </a:lnTo>
                  <a:lnTo>
                    <a:pt x="5237646" y="929701"/>
                  </a:lnTo>
                  <a:lnTo>
                    <a:pt x="5254380" y="961463"/>
                  </a:lnTo>
                  <a:lnTo>
                    <a:pt x="5271113" y="993187"/>
                  </a:lnTo>
                  <a:lnTo>
                    <a:pt x="5287847" y="1024844"/>
                  </a:lnTo>
                  <a:lnTo>
                    <a:pt x="5304581" y="1056403"/>
                  </a:lnTo>
                  <a:lnTo>
                    <a:pt x="5321314" y="1087836"/>
                  </a:lnTo>
                  <a:lnTo>
                    <a:pt x="5338048" y="1119115"/>
                  </a:lnTo>
                  <a:lnTo>
                    <a:pt x="5354782" y="1150213"/>
                  </a:lnTo>
                  <a:lnTo>
                    <a:pt x="5371516" y="1181105"/>
                  </a:lnTo>
                  <a:lnTo>
                    <a:pt x="5388249" y="1211764"/>
                  </a:lnTo>
                  <a:lnTo>
                    <a:pt x="5404983" y="1242167"/>
                  </a:lnTo>
                  <a:lnTo>
                    <a:pt x="5421717" y="1272292"/>
                  </a:lnTo>
                  <a:lnTo>
                    <a:pt x="5438450" y="1302115"/>
                  </a:lnTo>
                  <a:lnTo>
                    <a:pt x="5455184" y="1331616"/>
                  </a:lnTo>
                  <a:lnTo>
                    <a:pt x="5471918" y="1360776"/>
                  </a:lnTo>
                  <a:lnTo>
                    <a:pt x="5488651" y="1389574"/>
                  </a:lnTo>
                  <a:lnTo>
                    <a:pt x="5505385" y="1417995"/>
                  </a:lnTo>
                  <a:lnTo>
                    <a:pt x="5522119" y="1446020"/>
                  </a:lnTo>
                  <a:lnTo>
                    <a:pt x="5538852" y="1473635"/>
                  </a:lnTo>
                  <a:lnTo>
                    <a:pt x="5555586" y="1500824"/>
                  </a:lnTo>
                  <a:lnTo>
                    <a:pt x="5572320" y="1527575"/>
                  </a:lnTo>
                  <a:lnTo>
                    <a:pt x="5589054" y="1553875"/>
                  </a:lnTo>
                  <a:lnTo>
                    <a:pt x="5605787" y="1579713"/>
                  </a:lnTo>
                  <a:lnTo>
                    <a:pt x="5622521" y="1605079"/>
                  </a:lnTo>
                  <a:lnTo>
                    <a:pt x="5639255" y="1629962"/>
                  </a:lnTo>
                  <a:lnTo>
                    <a:pt x="5655988" y="1654356"/>
                  </a:lnTo>
                  <a:lnTo>
                    <a:pt x="5672722" y="1678253"/>
                  </a:lnTo>
                  <a:lnTo>
                    <a:pt x="5689456" y="1701646"/>
                  </a:lnTo>
                  <a:lnTo>
                    <a:pt x="5706189" y="1724531"/>
                  </a:lnTo>
                  <a:lnTo>
                    <a:pt x="5722923" y="1746902"/>
                  </a:lnTo>
                  <a:lnTo>
                    <a:pt x="5739657" y="1768758"/>
                  </a:lnTo>
                  <a:lnTo>
                    <a:pt x="5756390" y="1790094"/>
                  </a:lnTo>
                  <a:lnTo>
                    <a:pt x="5773124" y="1810909"/>
                  </a:lnTo>
                  <a:lnTo>
                    <a:pt x="5789858" y="1831203"/>
                  </a:lnTo>
                  <a:lnTo>
                    <a:pt x="5806592" y="1850976"/>
                  </a:lnTo>
                  <a:lnTo>
                    <a:pt x="5823325" y="1870227"/>
                  </a:lnTo>
                  <a:lnTo>
                    <a:pt x="5840059" y="1888959"/>
                  </a:lnTo>
                  <a:lnTo>
                    <a:pt x="5856793" y="1907173"/>
                  </a:lnTo>
                  <a:lnTo>
                    <a:pt x="5873526" y="1924873"/>
                  </a:lnTo>
                  <a:lnTo>
                    <a:pt x="5890260" y="1942062"/>
                  </a:lnTo>
                  <a:lnTo>
                    <a:pt x="5906994" y="1958743"/>
                  </a:lnTo>
                  <a:lnTo>
                    <a:pt x="5923727" y="1974922"/>
                  </a:lnTo>
                  <a:lnTo>
                    <a:pt x="5940461" y="1990604"/>
                  </a:lnTo>
                  <a:lnTo>
                    <a:pt x="5957195" y="2005794"/>
                  </a:lnTo>
                  <a:lnTo>
                    <a:pt x="5973928" y="2020499"/>
                  </a:lnTo>
                  <a:lnTo>
                    <a:pt x="5990662" y="2034725"/>
                  </a:lnTo>
                  <a:lnTo>
                    <a:pt x="6007396" y="2048479"/>
                  </a:lnTo>
                  <a:lnTo>
                    <a:pt x="6024130" y="2061768"/>
                  </a:lnTo>
                  <a:lnTo>
                    <a:pt x="6040863" y="2074601"/>
                  </a:lnTo>
                  <a:lnTo>
                    <a:pt x="6057597" y="2086986"/>
                  </a:lnTo>
                  <a:lnTo>
                    <a:pt x="6074331" y="2098930"/>
                  </a:lnTo>
                  <a:lnTo>
                    <a:pt x="6091064" y="2110442"/>
                  </a:lnTo>
                  <a:lnTo>
                    <a:pt x="6107798" y="2121532"/>
                  </a:lnTo>
                  <a:lnTo>
                    <a:pt x="6124532" y="2132208"/>
                  </a:lnTo>
                  <a:lnTo>
                    <a:pt x="6141265" y="2142480"/>
                  </a:lnTo>
                  <a:lnTo>
                    <a:pt x="6157999" y="2152356"/>
                  </a:lnTo>
                  <a:lnTo>
                    <a:pt x="6174733" y="2161847"/>
                  </a:lnTo>
                  <a:lnTo>
                    <a:pt x="6191466" y="2170962"/>
                  </a:lnTo>
                  <a:lnTo>
                    <a:pt x="6208200" y="2179711"/>
                  </a:lnTo>
                  <a:lnTo>
                    <a:pt x="6224934" y="2188103"/>
                  </a:lnTo>
                  <a:lnTo>
                    <a:pt x="6241668" y="2196148"/>
                  </a:lnTo>
                  <a:lnTo>
                    <a:pt x="6258401" y="2203856"/>
                  </a:lnTo>
                  <a:lnTo>
                    <a:pt x="6275135" y="2211238"/>
                  </a:lnTo>
                  <a:lnTo>
                    <a:pt x="6291869" y="2218301"/>
                  </a:lnTo>
                  <a:lnTo>
                    <a:pt x="6308602" y="2225057"/>
                  </a:lnTo>
                  <a:lnTo>
                    <a:pt x="6325336" y="2231515"/>
                  </a:lnTo>
                  <a:lnTo>
                    <a:pt x="6342070" y="2237684"/>
                  </a:lnTo>
                  <a:lnTo>
                    <a:pt x="6358803" y="2243574"/>
                  </a:lnTo>
                  <a:lnTo>
                    <a:pt x="6375537" y="2249194"/>
                  </a:lnTo>
                  <a:lnTo>
                    <a:pt x="6392271" y="2254554"/>
                  </a:lnTo>
                  <a:lnTo>
                    <a:pt x="6409004" y="2259663"/>
                  </a:lnTo>
                  <a:lnTo>
                    <a:pt x="6425738" y="2264529"/>
                  </a:lnTo>
                  <a:lnTo>
                    <a:pt x="6442472" y="2269162"/>
                  </a:lnTo>
                  <a:lnTo>
                    <a:pt x="6459206" y="2273570"/>
                  </a:lnTo>
                  <a:lnTo>
                    <a:pt x="6475939" y="2277761"/>
                  </a:lnTo>
                  <a:lnTo>
                    <a:pt x="6492673" y="2281745"/>
                  </a:lnTo>
                  <a:lnTo>
                    <a:pt x="6509407" y="2285529"/>
                  </a:lnTo>
                  <a:lnTo>
                    <a:pt x="6526140" y="2289121"/>
                  </a:lnTo>
                  <a:lnTo>
                    <a:pt x="6542874" y="2292529"/>
                  </a:lnTo>
                  <a:lnTo>
                    <a:pt x="6559608" y="2295761"/>
                  </a:lnTo>
                  <a:lnTo>
                    <a:pt x="6576341" y="2298823"/>
                  </a:lnTo>
                  <a:lnTo>
                    <a:pt x="6593075" y="2301724"/>
                  </a:lnTo>
                  <a:lnTo>
                    <a:pt x="6609809" y="2304470"/>
                  </a:lnTo>
                  <a:lnTo>
                    <a:pt x="6626543" y="2307068"/>
                  </a:lnTo>
                  <a:lnTo>
                    <a:pt x="6643276" y="2309525"/>
                  </a:lnTo>
                  <a:lnTo>
                    <a:pt x="6660010" y="2311847"/>
                  </a:lnTo>
                  <a:lnTo>
                    <a:pt x="6676744" y="2314039"/>
                  </a:lnTo>
                  <a:lnTo>
                    <a:pt x="6693477" y="2316109"/>
                  </a:lnTo>
                  <a:lnTo>
                    <a:pt x="6710211" y="2318063"/>
                  </a:lnTo>
                  <a:lnTo>
                    <a:pt x="6726945" y="2319904"/>
                  </a:lnTo>
                  <a:lnTo>
                    <a:pt x="6743678" y="2321640"/>
                  </a:lnTo>
                  <a:lnTo>
                    <a:pt x="6760412" y="2323274"/>
                  </a:lnTo>
                  <a:lnTo>
                    <a:pt x="6777146" y="2324813"/>
                  </a:lnTo>
                  <a:lnTo>
                    <a:pt x="6793879" y="2326261"/>
                  </a:lnTo>
                  <a:lnTo>
                    <a:pt x="6810613" y="2327623"/>
                  </a:lnTo>
                  <a:lnTo>
                    <a:pt x="6827347" y="2328902"/>
                  </a:lnTo>
                  <a:lnTo>
                    <a:pt x="6844081" y="2330104"/>
                  </a:lnTo>
                  <a:lnTo>
                    <a:pt x="6860814" y="2331233"/>
                  </a:lnTo>
                  <a:lnTo>
                    <a:pt x="6877548" y="2332291"/>
                  </a:lnTo>
                  <a:lnTo>
                    <a:pt x="6894282" y="2333284"/>
                  </a:lnTo>
                  <a:lnTo>
                    <a:pt x="6911015" y="2334215"/>
                  </a:lnTo>
                  <a:lnTo>
                    <a:pt x="6927749" y="2335086"/>
                  </a:lnTo>
                  <a:lnTo>
                    <a:pt x="6944483" y="2335903"/>
                  </a:lnTo>
                  <a:lnTo>
                    <a:pt x="6961216" y="2336666"/>
                  </a:lnTo>
                  <a:lnTo>
                    <a:pt x="6977950" y="2337380"/>
                  </a:lnTo>
                  <a:lnTo>
                    <a:pt x="6994684" y="2338048"/>
                  </a:lnTo>
                  <a:lnTo>
                    <a:pt x="7011417" y="2338672"/>
                  </a:lnTo>
                  <a:lnTo>
                    <a:pt x="7028151" y="2339254"/>
                  </a:lnTo>
                  <a:lnTo>
                    <a:pt x="7044885" y="2339797"/>
                  </a:lnTo>
                  <a:lnTo>
                    <a:pt x="7061619" y="2340304"/>
                  </a:lnTo>
                  <a:lnTo>
                    <a:pt x="7078352" y="2340776"/>
                  </a:lnTo>
                  <a:lnTo>
                    <a:pt x="7095086" y="2341216"/>
                  </a:lnTo>
                  <a:lnTo>
                    <a:pt x="7111820" y="2341626"/>
                  </a:lnTo>
                  <a:lnTo>
                    <a:pt x="7128553" y="2342008"/>
                  </a:lnTo>
                  <a:lnTo>
                    <a:pt x="7145287" y="2342363"/>
                  </a:lnTo>
                  <a:lnTo>
                    <a:pt x="7162021" y="2342692"/>
                  </a:lnTo>
                  <a:lnTo>
                    <a:pt x="7178754" y="2342999"/>
                  </a:lnTo>
                  <a:lnTo>
                    <a:pt x="7195488" y="2343283"/>
                  </a:lnTo>
                  <a:lnTo>
                    <a:pt x="7212222" y="2343548"/>
                  </a:lnTo>
                  <a:lnTo>
                    <a:pt x="7228955" y="2343793"/>
                  </a:lnTo>
                  <a:lnTo>
                    <a:pt x="7245689" y="2344020"/>
                  </a:lnTo>
                  <a:lnTo>
                    <a:pt x="7262423" y="2344230"/>
                  </a:lnTo>
                  <a:lnTo>
                    <a:pt x="7279157" y="2344425"/>
                  </a:lnTo>
                  <a:lnTo>
                    <a:pt x="7295890" y="2344606"/>
                  </a:lnTo>
                  <a:lnTo>
                    <a:pt x="7312624" y="2344773"/>
                  </a:lnTo>
                  <a:lnTo>
                    <a:pt x="7329358" y="2344927"/>
                  </a:lnTo>
                  <a:lnTo>
                    <a:pt x="7346091" y="2345070"/>
                  </a:lnTo>
                  <a:lnTo>
                    <a:pt x="7362825" y="2345202"/>
                  </a:lnTo>
                </a:path>
              </a:pathLst>
            </a:custGeom>
            <a:noFill/>
            <a:ln w="28575">
              <a:solidFill>
                <a:srgbClr val="C96B29"/>
              </a:solidFill>
              <a:prstDash val="solid"/>
            </a:ln>
          </p:spPr>
        </p:sp>
        <p:sp>
          <p:nvSpPr>
            <p:cNvPr id="1006" name="Probability-weighted combined timing distribution">
              <a:extLst>
                <a:ext uri="{FF2B5EF4-FFF2-40B4-BE49-F238E27FC236}">
                  <a16:creationId xmlns:a16="http://schemas.microsoft.com/office/drawing/2014/main" id="{ECBD61D4-57B9-4F81-B879-81072194CF2F}"/>
                </a:ext>
              </a:extLst>
            </p:cNvPr>
            <p:cNvSpPr>
              <a:spLocks noGrp="1"/>
            </p:cNvSpPr>
            <p:nvPr/>
          </p:nvSpPr>
          <p:spPr>
            <a:xfrm>
              <a:off x="5746260" y="2766298"/>
              <a:ext cx="4169926" cy="1147115"/>
            </a:xfrm>
            <a:custGeom>
              <a:avLst/>
              <a:gdLst/>
              <a:ahLst/>
              <a:cxnLst/>
              <a:rect l="0" t="0" r="0" b="0"/>
              <a:pathLst>
                <a:path w="7362825" h="1747439">
                  <a:moveTo>
                    <a:pt x="0" y="1747439"/>
                  </a:moveTo>
                  <a:lnTo>
                    <a:pt x="16734" y="1747438"/>
                  </a:lnTo>
                  <a:lnTo>
                    <a:pt x="33467" y="1747436"/>
                  </a:lnTo>
                  <a:lnTo>
                    <a:pt x="50201" y="1747434"/>
                  </a:lnTo>
                  <a:lnTo>
                    <a:pt x="66935" y="1747431"/>
                  </a:lnTo>
                  <a:lnTo>
                    <a:pt x="83668" y="1747429"/>
                  </a:lnTo>
                  <a:lnTo>
                    <a:pt x="100402" y="1747426"/>
                  </a:lnTo>
                  <a:lnTo>
                    <a:pt x="117136" y="1747423"/>
                  </a:lnTo>
                  <a:lnTo>
                    <a:pt x="133870" y="1747419"/>
                  </a:lnTo>
                  <a:lnTo>
                    <a:pt x="150603" y="1747415"/>
                  </a:lnTo>
                  <a:lnTo>
                    <a:pt x="167337" y="1747410"/>
                  </a:lnTo>
                  <a:lnTo>
                    <a:pt x="184071" y="1747405"/>
                  </a:lnTo>
                  <a:lnTo>
                    <a:pt x="200804" y="1747399"/>
                  </a:lnTo>
                  <a:lnTo>
                    <a:pt x="217538" y="1747392"/>
                  </a:lnTo>
                  <a:lnTo>
                    <a:pt x="234272" y="1747385"/>
                  </a:lnTo>
                  <a:lnTo>
                    <a:pt x="251005" y="1747376"/>
                  </a:lnTo>
                  <a:lnTo>
                    <a:pt x="267739" y="1747367"/>
                  </a:lnTo>
                  <a:lnTo>
                    <a:pt x="284473" y="1747356"/>
                  </a:lnTo>
                  <a:lnTo>
                    <a:pt x="301206" y="1747344"/>
                  </a:lnTo>
                  <a:lnTo>
                    <a:pt x="317940" y="1747331"/>
                  </a:lnTo>
                  <a:lnTo>
                    <a:pt x="334674" y="1747316"/>
                  </a:lnTo>
                  <a:lnTo>
                    <a:pt x="351408" y="1747299"/>
                  </a:lnTo>
                  <a:lnTo>
                    <a:pt x="368141" y="1747280"/>
                  </a:lnTo>
                  <a:lnTo>
                    <a:pt x="384875" y="1747260"/>
                  </a:lnTo>
                  <a:lnTo>
                    <a:pt x="401609" y="1747236"/>
                  </a:lnTo>
                  <a:lnTo>
                    <a:pt x="418342" y="1747211"/>
                  </a:lnTo>
                  <a:lnTo>
                    <a:pt x="435076" y="1747182"/>
                  </a:lnTo>
                  <a:lnTo>
                    <a:pt x="451810" y="1747150"/>
                  </a:lnTo>
                  <a:lnTo>
                    <a:pt x="468543" y="1747114"/>
                  </a:lnTo>
                  <a:lnTo>
                    <a:pt x="485277" y="1747075"/>
                  </a:lnTo>
                  <a:lnTo>
                    <a:pt x="502011" y="1747031"/>
                  </a:lnTo>
                  <a:lnTo>
                    <a:pt x="518744" y="1746983"/>
                  </a:lnTo>
                  <a:lnTo>
                    <a:pt x="535478" y="1746929"/>
                  </a:lnTo>
                  <a:lnTo>
                    <a:pt x="552212" y="1746870"/>
                  </a:lnTo>
                  <a:lnTo>
                    <a:pt x="568946" y="1746804"/>
                  </a:lnTo>
                  <a:lnTo>
                    <a:pt x="585679" y="1746732"/>
                  </a:lnTo>
                  <a:lnTo>
                    <a:pt x="602413" y="1746652"/>
                  </a:lnTo>
                  <a:lnTo>
                    <a:pt x="619147" y="1746563"/>
                  </a:lnTo>
                  <a:lnTo>
                    <a:pt x="635880" y="1746466"/>
                  </a:lnTo>
                  <a:lnTo>
                    <a:pt x="652614" y="1746359"/>
                  </a:lnTo>
                  <a:lnTo>
                    <a:pt x="669348" y="1746241"/>
                  </a:lnTo>
                  <a:lnTo>
                    <a:pt x="686081" y="1746112"/>
                  </a:lnTo>
                  <a:lnTo>
                    <a:pt x="702815" y="1745969"/>
                  </a:lnTo>
                  <a:lnTo>
                    <a:pt x="719549" y="1745813"/>
                  </a:lnTo>
                  <a:lnTo>
                    <a:pt x="736282" y="1745642"/>
                  </a:lnTo>
                  <a:lnTo>
                    <a:pt x="753016" y="1745454"/>
                  </a:lnTo>
                  <a:lnTo>
                    <a:pt x="769750" y="1745249"/>
                  </a:lnTo>
                  <a:lnTo>
                    <a:pt x="786484" y="1745024"/>
                  </a:lnTo>
                  <a:lnTo>
                    <a:pt x="803217" y="1744778"/>
                  </a:lnTo>
                  <a:lnTo>
                    <a:pt x="819951" y="1744510"/>
                  </a:lnTo>
                  <a:lnTo>
                    <a:pt x="836685" y="1744217"/>
                  </a:lnTo>
                  <a:lnTo>
                    <a:pt x="853418" y="1743898"/>
                  </a:lnTo>
                  <a:lnTo>
                    <a:pt x="870152" y="1743550"/>
                  </a:lnTo>
                  <a:lnTo>
                    <a:pt x="886886" y="1743172"/>
                  </a:lnTo>
                  <a:lnTo>
                    <a:pt x="903619" y="1742760"/>
                  </a:lnTo>
                  <a:lnTo>
                    <a:pt x="920353" y="1742313"/>
                  </a:lnTo>
                  <a:lnTo>
                    <a:pt x="937087" y="1741827"/>
                  </a:lnTo>
                  <a:lnTo>
                    <a:pt x="953821" y="1741299"/>
                  </a:lnTo>
                  <a:lnTo>
                    <a:pt x="970554" y="1740728"/>
                  </a:lnTo>
                  <a:lnTo>
                    <a:pt x="987288" y="1740109"/>
                  </a:lnTo>
                  <a:lnTo>
                    <a:pt x="1004022" y="1739439"/>
                  </a:lnTo>
                  <a:lnTo>
                    <a:pt x="1020755" y="1738715"/>
                  </a:lnTo>
                  <a:lnTo>
                    <a:pt x="1037489" y="1737932"/>
                  </a:lnTo>
                  <a:lnTo>
                    <a:pt x="1054223" y="1737087"/>
                  </a:lnTo>
                  <a:lnTo>
                    <a:pt x="1070956" y="1736175"/>
                  </a:lnTo>
                  <a:lnTo>
                    <a:pt x="1087690" y="1735193"/>
                  </a:lnTo>
                  <a:lnTo>
                    <a:pt x="1104424" y="1734135"/>
                  </a:lnTo>
                  <a:lnTo>
                    <a:pt x="1121157" y="1732997"/>
                  </a:lnTo>
                  <a:lnTo>
                    <a:pt x="1137891" y="1731773"/>
                  </a:lnTo>
                  <a:lnTo>
                    <a:pt x="1154625" y="1730459"/>
                  </a:lnTo>
                  <a:lnTo>
                    <a:pt x="1171359" y="1729048"/>
                  </a:lnTo>
                  <a:lnTo>
                    <a:pt x="1188092" y="1727535"/>
                  </a:lnTo>
                  <a:lnTo>
                    <a:pt x="1204826" y="1725914"/>
                  </a:lnTo>
                  <a:lnTo>
                    <a:pt x="1221560" y="1724178"/>
                  </a:lnTo>
                  <a:lnTo>
                    <a:pt x="1238293" y="1722322"/>
                  </a:lnTo>
                  <a:lnTo>
                    <a:pt x="1255027" y="1720338"/>
                  </a:lnTo>
                  <a:lnTo>
                    <a:pt x="1271761" y="1718219"/>
                  </a:lnTo>
                  <a:lnTo>
                    <a:pt x="1288494" y="1715959"/>
                  </a:lnTo>
                  <a:lnTo>
                    <a:pt x="1305228" y="1713549"/>
                  </a:lnTo>
                  <a:lnTo>
                    <a:pt x="1321962" y="1710982"/>
                  </a:lnTo>
                  <a:lnTo>
                    <a:pt x="1338695" y="1708250"/>
                  </a:lnTo>
                  <a:lnTo>
                    <a:pt x="1355429" y="1705345"/>
                  </a:lnTo>
                  <a:lnTo>
                    <a:pt x="1372163" y="1702259"/>
                  </a:lnTo>
                  <a:lnTo>
                    <a:pt x="1388897" y="1698982"/>
                  </a:lnTo>
                  <a:lnTo>
                    <a:pt x="1405630" y="1695507"/>
                  </a:lnTo>
                  <a:lnTo>
                    <a:pt x="1422364" y="1691825"/>
                  </a:lnTo>
                  <a:lnTo>
                    <a:pt x="1439098" y="1687926"/>
                  </a:lnTo>
                  <a:lnTo>
                    <a:pt x="1455831" y="1683801"/>
                  </a:lnTo>
                  <a:lnTo>
                    <a:pt x="1472565" y="1679440"/>
                  </a:lnTo>
                  <a:lnTo>
                    <a:pt x="1489299" y="1674835"/>
                  </a:lnTo>
                  <a:lnTo>
                    <a:pt x="1506032" y="1669976"/>
                  </a:lnTo>
                  <a:lnTo>
                    <a:pt x="1522766" y="1664853"/>
                  </a:lnTo>
                  <a:lnTo>
                    <a:pt x="1539500" y="1659457"/>
                  </a:lnTo>
                  <a:lnTo>
                    <a:pt x="1556233" y="1653777"/>
                  </a:lnTo>
                  <a:lnTo>
                    <a:pt x="1572967" y="1647805"/>
                  </a:lnTo>
                  <a:lnTo>
                    <a:pt x="1589701" y="1641530"/>
                  </a:lnTo>
                  <a:lnTo>
                    <a:pt x="1606435" y="1634943"/>
                  </a:lnTo>
                  <a:lnTo>
                    <a:pt x="1623168" y="1628034"/>
                  </a:lnTo>
                  <a:lnTo>
                    <a:pt x="1639902" y="1620795"/>
                  </a:lnTo>
                  <a:lnTo>
                    <a:pt x="1656636" y="1613215"/>
                  </a:lnTo>
                  <a:lnTo>
                    <a:pt x="1673369" y="1605286"/>
                  </a:lnTo>
                  <a:lnTo>
                    <a:pt x="1690103" y="1596999"/>
                  </a:lnTo>
                  <a:lnTo>
                    <a:pt x="1706837" y="1588345"/>
                  </a:lnTo>
                  <a:lnTo>
                    <a:pt x="1723570" y="1579316"/>
                  </a:lnTo>
                  <a:lnTo>
                    <a:pt x="1740304" y="1569904"/>
                  </a:lnTo>
                  <a:lnTo>
                    <a:pt x="1757038" y="1560102"/>
                  </a:lnTo>
                  <a:lnTo>
                    <a:pt x="1773771" y="1549902"/>
                  </a:lnTo>
                  <a:lnTo>
                    <a:pt x="1790505" y="1539298"/>
                  </a:lnTo>
                  <a:lnTo>
                    <a:pt x="1807239" y="1528284"/>
                  </a:lnTo>
                  <a:lnTo>
                    <a:pt x="1823973" y="1516853"/>
                  </a:lnTo>
                  <a:lnTo>
                    <a:pt x="1840706" y="1505001"/>
                  </a:lnTo>
                  <a:lnTo>
                    <a:pt x="1857440" y="1492723"/>
                  </a:lnTo>
                  <a:lnTo>
                    <a:pt x="1874174" y="1480015"/>
                  </a:lnTo>
                  <a:lnTo>
                    <a:pt x="1890907" y="1466875"/>
                  </a:lnTo>
                  <a:lnTo>
                    <a:pt x="1907641" y="1453298"/>
                  </a:lnTo>
                  <a:lnTo>
                    <a:pt x="1924375" y="1439285"/>
                  </a:lnTo>
                  <a:lnTo>
                    <a:pt x="1941108" y="1424834"/>
                  </a:lnTo>
                  <a:lnTo>
                    <a:pt x="1957842" y="1409944"/>
                  </a:lnTo>
                  <a:lnTo>
                    <a:pt x="1974576" y="1394616"/>
                  </a:lnTo>
                  <a:lnTo>
                    <a:pt x="1991309" y="1378853"/>
                  </a:lnTo>
                  <a:lnTo>
                    <a:pt x="2008043" y="1362656"/>
                  </a:lnTo>
                  <a:lnTo>
                    <a:pt x="2024777" y="1346029"/>
                  </a:lnTo>
                  <a:lnTo>
                    <a:pt x="2041511" y="1328975"/>
                  </a:lnTo>
                  <a:lnTo>
                    <a:pt x="2058244" y="1311502"/>
                  </a:lnTo>
                  <a:lnTo>
                    <a:pt x="2074978" y="1293613"/>
                  </a:lnTo>
                  <a:lnTo>
                    <a:pt x="2091712" y="1275318"/>
                  </a:lnTo>
                  <a:lnTo>
                    <a:pt x="2108445" y="1256624"/>
                  </a:lnTo>
                  <a:lnTo>
                    <a:pt x="2125179" y="1237540"/>
                  </a:lnTo>
                  <a:lnTo>
                    <a:pt x="2141913" y="1218076"/>
                  </a:lnTo>
                  <a:lnTo>
                    <a:pt x="2158646" y="1198244"/>
                  </a:lnTo>
                  <a:lnTo>
                    <a:pt x="2175380" y="1178056"/>
                  </a:lnTo>
                  <a:lnTo>
                    <a:pt x="2192114" y="1157525"/>
                  </a:lnTo>
                  <a:lnTo>
                    <a:pt x="2208848" y="1136665"/>
                  </a:lnTo>
                  <a:lnTo>
                    <a:pt x="2225581" y="1115491"/>
                  </a:lnTo>
                  <a:lnTo>
                    <a:pt x="2242315" y="1094019"/>
                  </a:lnTo>
                  <a:lnTo>
                    <a:pt x="2259049" y="1072266"/>
                  </a:lnTo>
                  <a:lnTo>
                    <a:pt x="2275782" y="1050250"/>
                  </a:lnTo>
                  <a:lnTo>
                    <a:pt x="2292516" y="1027989"/>
                  </a:lnTo>
                  <a:lnTo>
                    <a:pt x="2309250" y="1005503"/>
                  </a:lnTo>
                  <a:lnTo>
                    <a:pt x="2325983" y="982811"/>
                  </a:lnTo>
                  <a:lnTo>
                    <a:pt x="2342717" y="959935"/>
                  </a:lnTo>
                  <a:lnTo>
                    <a:pt x="2359451" y="936895"/>
                  </a:lnTo>
                  <a:lnTo>
                    <a:pt x="2376184" y="913714"/>
                  </a:lnTo>
                  <a:lnTo>
                    <a:pt x="2392918" y="890415"/>
                  </a:lnTo>
                  <a:lnTo>
                    <a:pt x="2409652" y="867020"/>
                  </a:lnTo>
                  <a:lnTo>
                    <a:pt x="2426386" y="843553"/>
                  </a:lnTo>
                  <a:lnTo>
                    <a:pt x="2443119" y="820038"/>
                  </a:lnTo>
                  <a:lnTo>
                    <a:pt x="2459853" y="796498"/>
                  </a:lnTo>
                  <a:lnTo>
                    <a:pt x="2476587" y="772959"/>
                  </a:lnTo>
                  <a:lnTo>
                    <a:pt x="2493320" y="749445"/>
                  </a:lnTo>
                  <a:lnTo>
                    <a:pt x="2510054" y="725980"/>
                  </a:lnTo>
                  <a:lnTo>
                    <a:pt x="2526788" y="702590"/>
                  </a:lnTo>
                  <a:lnTo>
                    <a:pt x="2543521" y="679298"/>
                  </a:lnTo>
                  <a:lnTo>
                    <a:pt x="2560255" y="656129"/>
                  </a:lnTo>
                  <a:lnTo>
                    <a:pt x="2576989" y="633108"/>
                  </a:lnTo>
                  <a:lnTo>
                    <a:pt x="2593722" y="610258"/>
                  </a:lnTo>
                  <a:lnTo>
                    <a:pt x="2610456" y="587604"/>
                  </a:lnTo>
                  <a:lnTo>
                    <a:pt x="2627190" y="565168"/>
                  </a:lnTo>
                  <a:lnTo>
                    <a:pt x="2643924" y="542974"/>
                  </a:lnTo>
                  <a:lnTo>
                    <a:pt x="2660657" y="521043"/>
                  </a:lnTo>
                  <a:lnTo>
                    <a:pt x="2677391" y="499399"/>
                  </a:lnTo>
                  <a:lnTo>
                    <a:pt x="2694125" y="478060"/>
                  </a:lnTo>
                  <a:lnTo>
                    <a:pt x="2710858" y="457049"/>
                  </a:lnTo>
                  <a:lnTo>
                    <a:pt x="2727592" y="436385"/>
                  </a:lnTo>
                  <a:lnTo>
                    <a:pt x="2744326" y="416087"/>
                  </a:lnTo>
                  <a:lnTo>
                    <a:pt x="2761059" y="396172"/>
                  </a:lnTo>
                  <a:lnTo>
                    <a:pt x="2777793" y="376658"/>
                  </a:lnTo>
                  <a:lnTo>
                    <a:pt x="2794527" y="357561"/>
                  </a:lnTo>
                  <a:lnTo>
                    <a:pt x="2811260" y="338896"/>
                  </a:lnTo>
                  <a:lnTo>
                    <a:pt x="2827994" y="320677"/>
                  </a:lnTo>
                  <a:lnTo>
                    <a:pt x="2844728" y="302918"/>
                  </a:lnTo>
                  <a:lnTo>
                    <a:pt x="2861462" y="285630"/>
                  </a:lnTo>
                  <a:lnTo>
                    <a:pt x="2878195" y="268826"/>
                  </a:lnTo>
                  <a:lnTo>
                    <a:pt x="2894929" y="252514"/>
                  </a:lnTo>
                  <a:lnTo>
                    <a:pt x="2911663" y="236704"/>
                  </a:lnTo>
                  <a:lnTo>
                    <a:pt x="2928396" y="221404"/>
                  </a:lnTo>
                  <a:lnTo>
                    <a:pt x="2945130" y="206620"/>
                  </a:lnTo>
                  <a:lnTo>
                    <a:pt x="2961864" y="192358"/>
                  </a:lnTo>
                  <a:lnTo>
                    <a:pt x="2978597" y="178623"/>
                  </a:lnTo>
                  <a:lnTo>
                    <a:pt x="2995331" y="165419"/>
                  </a:lnTo>
                  <a:lnTo>
                    <a:pt x="3012065" y="152747"/>
                  </a:lnTo>
                  <a:lnTo>
                    <a:pt x="3028798" y="140611"/>
                  </a:lnTo>
                  <a:lnTo>
                    <a:pt x="3045532" y="129009"/>
                  </a:lnTo>
                  <a:lnTo>
                    <a:pt x="3062266" y="117943"/>
                  </a:lnTo>
                  <a:lnTo>
                    <a:pt x="3079000" y="107410"/>
                  </a:lnTo>
                  <a:lnTo>
                    <a:pt x="3095733" y="97410"/>
                  </a:lnTo>
                  <a:lnTo>
                    <a:pt x="3112467" y="87938"/>
                  </a:lnTo>
                  <a:lnTo>
                    <a:pt x="3129201" y="78992"/>
                  </a:lnTo>
                  <a:lnTo>
                    <a:pt x="3145934" y="70567"/>
                  </a:lnTo>
                  <a:lnTo>
                    <a:pt x="3162668" y="62658"/>
                  </a:lnTo>
                  <a:lnTo>
                    <a:pt x="3179402" y="55258"/>
                  </a:lnTo>
                  <a:lnTo>
                    <a:pt x="3196135" y="48363"/>
                  </a:lnTo>
                  <a:lnTo>
                    <a:pt x="3212869" y="41966"/>
                  </a:lnTo>
                  <a:lnTo>
                    <a:pt x="3229603" y="36058"/>
                  </a:lnTo>
                  <a:lnTo>
                    <a:pt x="3246336" y="30632"/>
                  </a:lnTo>
                  <a:lnTo>
                    <a:pt x="3263070" y="25681"/>
                  </a:lnTo>
                  <a:lnTo>
                    <a:pt x="3279804" y="21196"/>
                  </a:lnTo>
                  <a:lnTo>
                    <a:pt x="3296538" y="17168"/>
                  </a:lnTo>
                  <a:lnTo>
                    <a:pt x="3313271" y="13588"/>
                  </a:lnTo>
                  <a:lnTo>
                    <a:pt x="3330005" y="10448"/>
                  </a:lnTo>
                  <a:lnTo>
                    <a:pt x="3346739" y="7738"/>
                  </a:lnTo>
                  <a:lnTo>
                    <a:pt x="3363472" y="5449"/>
                  </a:lnTo>
                  <a:lnTo>
                    <a:pt x="3380206" y="3572"/>
                  </a:lnTo>
                  <a:lnTo>
                    <a:pt x="3396940" y="2097"/>
                  </a:lnTo>
                  <a:lnTo>
                    <a:pt x="3413673" y="1017"/>
                  </a:lnTo>
                  <a:lnTo>
                    <a:pt x="3430407" y="320"/>
                  </a:lnTo>
                  <a:lnTo>
                    <a:pt x="3447141" y="0"/>
                  </a:lnTo>
                  <a:lnTo>
                    <a:pt x="3463874" y="47"/>
                  </a:lnTo>
                  <a:lnTo>
                    <a:pt x="3480608" y="452"/>
                  </a:lnTo>
                  <a:lnTo>
                    <a:pt x="3497342" y="1207"/>
                  </a:lnTo>
                  <a:lnTo>
                    <a:pt x="3514076" y="2304"/>
                  </a:lnTo>
                  <a:lnTo>
                    <a:pt x="3530809" y="3736"/>
                  </a:lnTo>
                  <a:lnTo>
                    <a:pt x="3547543" y="5495"/>
                  </a:lnTo>
                  <a:lnTo>
                    <a:pt x="3564277" y="7574"/>
                  </a:lnTo>
                  <a:lnTo>
                    <a:pt x="3581010" y="9966"/>
                  </a:lnTo>
                  <a:lnTo>
                    <a:pt x="3597744" y="12664"/>
                  </a:lnTo>
                  <a:lnTo>
                    <a:pt x="3614478" y="15663"/>
                  </a:lnTo>
                  <a:lnTo>
                    <a:pt x="3631211" y="18956"/>
                  </a:lnTo>
                  <a:lnTo>
                    <a:pt x="3647945" y="22539"/>
                  </a:lnTo>
                  <a:lnTo>
                    <a:pt x="3664679" y="26406"/>
                  </a:lnTo>
                  <a:lnTo>
                    <a:pt x="3681413" y="30552"/>
                  </a:lnTo>
                  <a:lnTo>
                    <a:pt x="3698146" y="34973"/>
                  </a:lnTo>
                  <a:lnTo>
                    <a:pt x="3714880" y="39665"/>
                  </a:lnTo>
                  <a:lnTo>
                    <a:pt x="3731614" y="44624"/>
                  </a:lnTo>
                  <a:lnTo>
                    <a:pt x="3748347" y="49847"/>
                  </a:lnTo>
                  <a:lnTo>
                    <a:pt x="3765081" y="55330"/>
                  </a:lnTo>
                  <a:lnTo>
                    <a:pt x="3781815" y="61070"/>
                  </a:lnTo>
                  <a:lnTo>
                    <a:pt x="3798548" y="67065"/>
                  </a:lnTo>
                  <a:lnTo>
                    <a:pt x="3815282" y="73313"/>
                  </a:lnTo>
                  <a:lnTo>
                    <a:pt x="3832016" y="79811"/>
                  </a:lnTo>
                  <a:lnTo>
                    <a:pt x="3848749" y="86558"/>
                  </a:lnTo>
                  <a:lnTo>
                    <a:pt x="3865483" y="93551"/>
                  </a:lnTo>
                  <a:lnTo>
                    <a:pt x="3882217" y="100789"/>
                  </a:lnTo>
                  <a:lnTo>
                    <a:pt x="3898951" y="108270"/>
                  </a:lnTo>
                  <a:lnTo>
                    <a:pt x="3915684" y="115993"/>
                  </a:lnTo>
                  <a:lnTo>
                    <a:pt x="3932418" y="123957"/>
                  </a:lnTo>
                  <a:lnTo>
                    <a:pt x="3949152" y="132161"/>
                  </a:lnTo>
                  <a:lnTo>
                    <a:pt x="3965885" y="140602"/>
                  </a:lnTo>
                  <a:lnTo>
                    <a:pt x="3982619" y="149281"/>
                  </a:lnTo>
                  <a:lnTo>
                    <a:pt x="3999353" y="158196"/>
                  </a:lnTo>
                  <a:lnTo>
                    <a:pt x="4016086" y="167346"/>
                  </a:lnTo>
                  <a:lnTo>
                    <a:pt x="4032820" y="176730"/>
                  </a:lnTo>
                  <a:lnTo>
                    <a:pt x="4049554" y="186347"/>
                  </a:lnTo>
                  <a:lnTo>
                    <a:pt x="4066287" y="196194"/>
                  </a:lnTo>
                  <a:lnTo>
                    <a:pt x="4083021" y="206272"/>
                  </a:lnTo>
                  <a:lnTo>
                    <a:pt x="4099755" y="216578"/>
                  </a:lnTo>
                  <a:lnTo>
                    <a:pt x="4116489" y="227111"/>
                  </a:lnTo>
                  <a:lnTo>
                    <a:pt x="4133222" y="237869"/>
                  </a:lnTo>
                  <a:lnTo>
                    <a:pt x="4149956" y="248851"/>
                  </a:lnTo>
                  <a:lnTo>
                    <a:pt x="4166690" y="260054"/>
                  </a:lnTo>
                  <a:lnTo>
                    <a:pt x="4183423" y="271476"/>
                  </a:lnTo>
                  <a:lnTo>
                    <a:pt x="4200157" y="283115"/>
                  </a:lnTo>
                  <a:lnTo>
                    <a:pt x="4216891" y="294969"/>
                  </a:lnTo>
                  <a:lnTo>
                    <a:pt x="4233624" y="307034"/>
                  </a:lnTo>
                  <a:lnTo>
                    <a:pt x="4250358" y="319308"/>
                  </a:lnTo>
                  <a:lnTo>
                    <a:pt x="4267092" y="331788"/>
                  </a:lnTo>
                  <a:lnTo>
                    <a:pt x="4283825" y="344470"/>
                  </a:lnTo>
                  <a:lnTo>
                    <a:pt x="4300559" y="357352"/>
                  </a:lnTo>
                  <a:lnTo>
                    <a:pt x="4317293" y="370428"/>
                  </a:lnTo>
                  <a:lnTo>
                    <a:pt x="4334027" y="383696"/>
                  </a:lnTo>
                  <a:lnTo>
                    <a:pt x="4350760" y="397152"/>
                  </a:lnTo>
                  <a:lnTo>
                    <a:pt x="4367494" y="410790"/>
                  </a:lnTo>
                  <a:lnTo>
                    <a:pt x="4384228" y="424607"/>
                  </a:lnTo>
                  <a:lnTo>
                    <a:pt x="4400961" y="438597"/>
                  </a:lnTo>
                  <a:lnTo>
                    <a:pt x="4417695" y="452756"/>
                  </a:lnTo>
                  <a:lnTo>
                    <a:pt x="4434429" y="467079"/>
                  </a:lnTo>
                  <a:lnTo>
                    <a:pt x="4451162" y="481561"/>
                  </a:lnTo>
                  <a:lnTo>
                    <a:pt x="4467896" y="496195"/>
                  </a:lnTo>
                  <a:lnTo>
                    <a:pt x="4484630" y="510976"/>
                  </a:lnTo>
                  <a:lnTo>
                    <a:pt x="4501363" y="525899"/>
                  </a:lnTo>
                  <a:lnTo>
                    <a:pt x="4518097" y="540957"/>
                  </a:lnTo>
                  <a:lnTo>
                    <a:pt x="4534831" y="556144"/>
                  </a:lnTo>
                  <a:lnTo>
                    <a:pt x="4551565" y="571454"/>
                  </a:lnTo>
                  <a:lnTo>
                    <a:pt x="4568298" y="586880"/>
                  </a:lnTo>
                  <a:lnTo>
                    <a:pt x="4585032" y="602416"/>
                  </a:lnTo>
                  <a:lnTo>
                    <a:pt x="4601766" y="618054"/>
                  </a:lnTo>
                  <a:lnTo>
                    <a:pt x="4618499" y="633789"/>
                  </a:lnTo>
                  <a:lnTo>
                    <a:pt x="4635233" y="649613"/>
                  </a:lnTo>
                  <a:lnTo>
                    <a:pt x="4651967" y="665519"/>
                  </a:lnTo>
                  <a:lnTo>
                    <a:pt x="4668700" y="681500"/>
                  </a:lnTo>
                  <a:lnTo>
                    <a:pt x="4685434" y="697547"/>
                  </a:lnTo>
                  <a:lnTo>
                    <a:pt x="4702168" y="713655"/>
                  </a:lnTo>
                  <a:lnTo>
                    <a:pt x="4718901" y="729816"/>
                  </a:lnTo>
                  <a:lnTo>
                    <a:pt x="4735635" y="746022"/>
                  </a:lnTo>
                  <a:lnTo>
                    <a:pt x="4752369" y="762265"/>
                  </a:lnTo>
                  <a:lnTo>
                    <a:pt x="4769103" y="778538"/>
                  </a:lnTo>
                  <a:lnTo>
                    <a:pt x="4785836" y="794834"/>
                  </a:lnTo>
                  <a:lnTo>
                    <a:pt x="4802570" y="811144"/>
                  </a:lnTo>
                  <a:lnTo>
                    <a:pt x="4819304" y="827461"/>
                  </a:lnTo>
                  <a:lnTo>
                    <a:pt x="4836037" y="843778"/>
                  </a:lnTo>
                  <a:lnTo>
                    <a:pt x="4852771" y="860086"/>
                  </a:lnTo>
                  <a:lnTo>
                    <a:pt x="4869505" y="876378"/>
                  </a:lnTo>
                  <a:lnTo>
                    <a:pt x="4886238" y="892646"/>
                  </a:lnTo>
                  <a:lnTo>
                    <a:pt x="4902972" y="908883"/>
                  </a:lnTo>
                  <a:lnTo>
                    <a:pt x="4919706" y="925081"/>
                  </a:lnTo>
                  <a:lnTo>
                    <a:pt x="4936439" y="941233"/>
                  </a:lnTo>
                  <a:lnTo>
                    <a:pt x="4953173" y="957330"/>
                  </a:lnTo>
                  <a:lnTo>
                    <a:pt x="4969907" y="973367"/>
                  </a:lnTo>
                  <a:lnTo>
                    <a:pt x="4986641" y="989334"/>
                  </a:lnTo>
                  <a:lnTo>
                    <a:pt x="5003374" y="1005226"/>
                  </a:lnTo>
                  <a:lnTo>
                    <a:pt x="5020108" y="1021035"/>
                  </a:lnTo>
                  <a:lnTo>
                    <a:pt x="5036842" y="1036753"/>
                  </a:lnTo>
                  <a:lnTo>
                    <a:pt x="5053575" y="1052375"/>
                  </a:lnTo>
                  <a:lnTo>
                    <a:pt x="5070309" y="1067892"/>
                  </a:lnTo>
                  <a:lnTo>
                    <a:pt x="5087043" y="1083299"/>
                  </a:lnTo>
                  <a:lnTo>
                    <a:pt x="5103776" y="1098589"/>
                  </a:lnTo>
                  <a:lnTo>
                    <a:pt x="5120510" y="1113756"/>
                  </a:lnTo>
                  <a:lnTo>
                    <a:pt x="5137244" y="1128792"/>
                  </a:lnTo>
                  <a:lnTo>
                    <a:pt x="5153978" y="1143693"/>
                  </a:lnTo>
                  <a:lnTo>
                    <a:pt x="5170711" y="1158452"/>
                  </a:lnTo>
                  <a:lnTo>
                    <a:pt x="5187445" y="1173063"/>
                  </a:lnTo>
                  <a:lnTo>
                    <a:pt x="5204179" y="1187521"/>
                  </a:lnTo>
                  <a:lnTo>
                    <a:pt x="5220912" y="1201821"/>
                  </a:lnTo>
                  <a:lnTo>
                    <a:pt x="5237646" y="1215957"/>
                  </a:lnTo>
                  <a:lnTo>
                    <a:pt x="5254380" y="1229923"/>
                  </a:lnTo>
                  <a:lnTo>
                    <a:pt x="5271113" y="1243717"/>
                  </a:lnTo>
                  <a:lnTo>
                    <a:pt x="5287847" y="1257332"/>
                  </a:lnTo>
                  <a:lnTo>
                    <a:pt x="5304581" y="1270765"/>
                  </a:lnTo>
                  <a:lnTo>
                    <a:pt x="5321314" y="1284011"/>
                  </a:lnTo>
                  <a:lnTo>
                    <a:pt x="5338048" y="1297066"/>
                  </a:lnTo>
                  <a:lnTo>
                    <a:pt x="5354782" y="1309927"/>
                  </a:lnTo>
                  <a:lnTo>
                    <a:pt x="5371516" y="1322590"/>
                  </a:lnTo>
                  <a:lnTo>
                    <a:pt x="5388249" y="1335052"/>
                  </a:lnTo>
                  <a:lnTo>
                    <a:pt x="5404983" y="1347310"/>
                  </a:lnTo>
                  <a:lnTo>
                    <a:pt x="5421717" y="1359361"/>
                  </a:lnTo>
                  <a:lnTo>
                    <a:pt x="5438450" y="1371202"/>
                  </a:lnTo>
                  <a:lnTo>
                    <a:pt x="5455184" y="1382832"/>
                  </a:lnTo>
                  <a:lnTo>
                    <a:pt x="5471918" y="1394248"/>
                  </a:lnTo>
                  <a:lnTo>
                    <a:pt x="5488651" y="1405449"/>
                  </a:lnTo>
                  <a:lnTo>
                    <a:pt x="5505385" y="1416432"/>
                  </a:lnTo>
                  <a:lnTo>
                    <a:pt x="5522119" y="1427196"/>
                  </a:lnTo>
                  <a:lnTo>
                    <a:pt x="5538852" y="1437741"/>
                  </a:lnTo>
                  <a:lnTo>
                    <a:pt x="5555586" y="1448066"/>
                  </a:lnTo>
                  <a:lnTo>
                    <a:pt x="5572320" y="1458169"/>
                  </a:lnTo>
                  <a:lnTo>
                    <a:pt x="5589054" y="1468050"/>
                  </a:lnTo>
                  <a:lnTo>
                    <a:pt x="5605787" y="1477710"/>
                  </a:lnTo>
                  <a:lnTo>
                    <a:pt x="5622521" y="1487147"/>
                  </a:lnTo>
                  <a:lnTo>
                    <a:pt x="5639255" y="1496363"/>
                  </a:lnTo>
                  <a:lnTo>
                    <a:pt x="5655988" y="1505359"/>
                  </a:lnTo>
                  <a:lnTo>
                    <a:pt x="5672722" y="1514133"/>
                  </a:lnTo>
                  <a:lnTo>
                    <a:pt x="5689456" y="1522688"/>
                  </a:lnTo>
                  <a:lnTo>
                    <a:pt x="5706189" y="1531025"/>
                  </a:lnTo>
                  <a:lnTo>
                    <a:pt x="5722923" y="1539144"/>
                  </a:lnTo>
                  <a:lnTo>
                    <a:pt x="5739657" y="1547047"/>
                  </a:lnTo>
                  <a:lnTo>
                    <a:pt x="5756390" y="1554737"/>
                  </a:lnTo>
                  <a:lnTo>
                    <a:pt x="5773124" y="1562213"/>
                  </a:lnTo>
                  <a:lnTo>
                    <a:pt x="5789858" y="1569480"/>
                  </a:lnTo>
                  <a:lnTo>
                    <a:pt x="5806592" y="1576538"/>
                  </a:lnTo>
                  <a:lnTo>
                    <a:pt x="5823325" y="1583391"/>
                  </a:lnTo>
                  <a:lnTo>
                    <a:pt x="5840059" y="1590039"/>
                  </a:lnTo>
                  <a:lnTo>
                    <a:pt x="5856793" y="1596487"/>
                  </a:lnTo>
                  <a:lnTo>
                    <a:pt x="5873526" y="1602737"/>
                  </a:lnTo>
                  <a:lnTo>
                    <a:pt x="5890260" y="1608791"/>
                  </a:lnTo>
                  <a:lnTo>
                    <a:pt x="5906994" y="1614652"/>
                  </a:lnTo>
                  <a:lnTo>
                    <a:pt x="5923727" y="1620325"/>
                  </a:lnTo>
                  <a:lnTo>
                    <a:pt x="5940461" y="1625811"/>
                  </a:lnTo>
                  <a:lnTo>
                    <a:pt x="5957195" y="1631113"/>
                  </a:lnTo>
                  <a:lnTo>
                    <a:pt x="5973928" y="1636237"/>
                  </a:lnTo>
                  <a:lnTo>
                    <a:pt x="5990662" y="1641183"/>
                  </a:lnTo>
                  <a:lnTo>
                    <a:pt x="6007396" y="1645957"/>
                  </a:lnTo>
                  <a:lnTo>
                    <a:pt x="6024130" y="1650562"/>
                  </a:lnTo>
                  <a:lnTo>
                    <a:pt x="6040863" y="1655001"/>
                  </a:lnTo>
                  <a:lnTo>
                    <a:pt x="6057597" y="1659278"/>
                  </a:lnTo>
                  <a:lnTo>
                    <a:pt x="6074331" y="1663396"/>
                  </a:lnTo>
                  <a:lnTo>
                    <a:pt x="6091064" y="1667360"/>
                  </a:lnTo>
                  <a:lnTo>
                    <a:pt x="6107798" y="1671172"/>
                  </a:lnTo>
                  <a:lnTo>
                    <a:pt x="6124532" y="1674838"/>
                  </a:lnTo>
                  <a:lnTo>
                    <a:pt x="6141265" y="1678360"/>
                  </a:lnTo>
                  <a:lnTo>
                    <a:pt x="6157999" y="1681742"/>
                  </a:lnTo>
                  <a:lnTo>
                    <a:pt x="6174733" y="1684989"/>
                  </a:lnTo>
                  <a:lnTo>
                    <a:pt x="6191466" y="1688103"/>
                  </a:lnTo>
                  <a:lnTo>
                    <a:pt x="6208200" y="1691089"/>
                  </a:lnTo>
                  <a:lnTo>
                    <a:pt x="6224934" y="1693950"/>
                  </a:lnTo>
                  <a:lnTo>
                    <a:pt x="6241668" y="1696690"/>
                  </a:lnTo>
                  <a:lnTo>
                    <a:pt x="6258401" y="1699313"/>
                  </a:lnTo>
                  <a:lnTo>
                    <a:pt x="6275135" y="1701822"/>
                  </a:lnTo>
                  <a:lnTo>
                    <a:pt x="6291869" y="1704221"/>
                  </a:lnTo>
                  <a:lnTo>
                    <a:pt x="6308602" y="1706513"/>
                  </a:lnTo>
                  <a:lnTo>
                    <a:pt x="6325336" y="1708703"/>
                  </a:lnTo>
                  <a:lnTo>
                    <a:pt x="6342070" y="1710793"/>
                  </a:lnTo>
                  <a:lnTo>
                    <a:pt x="6358803" y="1712787"/>
                  </a:lnTo>
                  <a:lnTo>
                    <a:pt x="6375537" y="1714689"/>
                  </a:lnTo>
                  <a:lnTo>
                    <a:pt x="6392271" y="1716501"/>
                  </a:lnTo>
                  <a:lnTo>
                    <a:pt x="6409004" y="1718227"/>
                  </a:lnTo>
                  <a:lnTo>
                    <a:pt x="6425738" y="1719870"/>
                  </a:lnTo>
                  <a:lnTo>
                    <a:pt x="6442472" y="1721434"/>
                  </a:lnTo>
                  <a:lnTo>
                    <a:pt x="6459206" y="1722921"/>
                  </a:lnTo>
                  <a:lnTo>
                    <a:pt x="6475939" y="1724333"/>
                  </a:lnTo>
                  <a:lnTo>
                    <a:pt x="6492673" y="1725676"/>
                  </a:lnTo>
                  <a:lnTo>
                    <a:pt x="6509407" y="1726950"/>
                  </a:lnTo>
                  <a:lnTo>
                    <a:pt x="6526140" y="1728159"/>
                  </a:lnTo>
                  <a:lnTo>
                    <a:pt x="6542874" y="1729306"/>
                  </a:lnTo>
                  <a:lnTo>
                    <a:pt x="6559608" y="1730392"/>
                  </a:lnTo>
                  <a:lnTo>
                    <a:pt x="6576341" y="1731422"/>
                  </a:lnTo>
                  <a:lnTo>
                    <a:pt x="6593075" y="1732397"/>
                  </a:lnTo>
                  <a:lnTo>
                    <a:pt x="6609809" y="1733319"/>
                  </a:lnTo>
                  <a:lnTo>
                    <a:pt x="6626543" y="1734191"/>
                  </a:lnTo>
                  <a:lnTo>
                    <a:pt x="6643276" y="1735016"/>
                  </a:lnTo>
                  <a:lnTo>
                    <a:pt x="6660010" y="1735795"/>
                  </a:lnTo>
                  <a:lnTo>
                    <a:pt x="6676744" y="1736531"/>
                  </a:lnTo>
                  <a:lnTo>
                    <a:pt x="6693477" y="1737225"/>
                  </a:lnTo>
                  <a:lnTo>
                    <a:pt x="6710211" y="1737880"/>
                  </a:lnTo>
                  <a:lnTo>
                    <a:pt x="6726945" y="1738497"/>
                  </a:lnTo>
                  <a:lnTo>
                    <a:pt x="6743678" y="1739078"/>
                  </a:lnTo>
                  <a:lnTo>
                    <a:pt x="6760412" y="1739626"/>
                  </a:lnTo>
                  <a:lnTo>
                    <a:pt x="6777146" y="1740141"/>
                  </a:lnTo>
                  <a:lnTo>
                    <a:pt x="6793879" y="1740626"/>
                  </a:lnTo>
                  <a:lnTo>
                    <a:pt x="6810613" y="1741082"/>
                  </a:lnTo>
                  <a:lnTo>
                    <a:pt x="6827347" y="1741510"/>
                  </a:lnTo>
                  <a:lnTo>
                    <a:pt x="6844081" y="1741912"/>
                  </a:lnTo>
                  <a:lnTo>
                    <a:pt x="6860814" y="1742290"/>
                  </a:lnTo>
                  <a:lnTo>
                    <a:pt x="6877548" y="1742644"/>
                  </a:lnTo>
                  <a:lnTo>
                    <a:pt x="6894282" y="1742976"/>
                  </a:lnTo>
                  <a:lnTo>
                    <a:pt x="6911015" y="1743287"/>
                  </a:lnTo>
                  <a:lnTo>
                    <a:pt x="6927749" y="1743579"/>
                  </a:lnTo>
                  <a:lnTo>
                    <a:pt x="6944483" y="1743852"/>
                  </a:lnTo>
                  <a:lnTo>
                    <a:pt x="6961216" y="1744107"/>
                  </a:lnTo>
                  <a:lnTo>
                    <a:pt x="6977950" y="1744345"/>
                  </a:lnTo>
                  <a:lnTo>
                    <a:pt x="6994684" y="1744569"/>
                  </a:lnTo>
                  <a:lnTo>
                    <a:pt x="7011417" y="1744777"/>
                  </a:lnTo>
                  <a:lnTo>
                    <a:pt x="7028151" y="1744971"/>
                  </a:lnTo>
                  <a:lnTo>
                    <a:pt x="7044885" y="1745153"/>
                  </a:lnTo>
                  <a:lnTo>
                    <a:pt x="7061619" y="1745322"/>
                  </a:lnTo>
                  <a:lnTo>
                    <a:pt x="7078352" y="1745480"/>
                  </a:lnTo>
                  <a:lnTo>
                    <a:pt x="7095086" y="1745627"/>
                  </a:lnTo>
                  <a:lnTo>
                    <a:pt x="7111820" y="1745764"/>
                  </a:lnTo>
                  <a:lnTo>
                    <a:pt x="7128553" y="1745891"/>
                  </a:lnTo>
                  <a:lnTo>
                    <a:pt x="7145287" y="1746010"/>
                  </a:lnTo>
                  <a:lnTo>
                    <a:pt x="7162021" y="1746120"/>
                  </a:lnTo>
                  <a:lnTo>
                    <a:pt x="7178754" y="1746222"/>
                  </a:lnTo>
                  <a:lnTo>
                    <a:pt x="7195488" y="1746317"/>
                  </a:lnTo>
                  <a:lnTo>
                    <a:pt x="7212222" y="1746405"/>
                  </a:lnTo>
                  <a:lnTo>
                    <a:pt x="7228955" y="1746487"/>
                  </a:lnTo>
                  <a:lnTo>
                    <a:pt x="7245689" y="1746563"/>
                  </a:lnTo>
                  <a:lnTo>
                    <a:pt x="7262423" y="1746633"/>
                  </a:lnTo>
                  <a:lnTo>
                    <a:pt x="7279157" y="1746698"/>
                  </a:lnTo>
                  <a:lnTo>
                    <a:pt x="7295890" y="1746758"/>
                  </a:lnTo>
                  <a:lnTo>
                    <a:pt x="7312624" y="1746814"/>
                  </a:lnTo>
                  <a:lnTo>
                    <a:pt x="7329358" y="1746866"/>
                  </a:lnTo>
                  <a:lnTo>
                    <a:pt x="7346091" y="1746913"/>
                  </a:lnTo>
                  <a:lnTo>
                    <a:pt x="7362825" y="1746957"/>
                  </a:lnTo>
                </a:path>
              </a:pathLst>
            </a:custGeom>
            <a:noFill/>
            <a:ln w="48578">
              <a:solidFill>
                <a:srgbClr val="173B66"/>
              </a:solidFill>
              <a:prstDash val="solid"/>
            </a:ln>
          </p:spPr>
        </p:sp>
        <p:sp>
          <p:nvSpPr>
            <p:cNvPr id="1007" name="Time axis">
              <a:extLst>
                <a:ext uri="{FF2B5EF4-FFF2-40B4-BE49-F238E27FC236}">
                  <a16:creationId xmlns:a16="http://schemas.microsoft.com/office/drawing/2014/main" id="{47C7AA61-A147-4A92-81FE-6159FDA39B5E}"/>
                </a:ext>
              </a:extLst>
            </p:cNvPr>
            <p:cNvSpPr>
              <a:spLocks noGrp="1"/>
            </p:cNvSpPr>
            <p:nvPr/>
          </p:nvSpPr>
          <p:spPr>
            <a:xfrm>
              <a:off x="5746260" y="3913420"/>
              <a:ext cx="4207687" cy="0"/>
            </a:xfrm>
            <a:prstGeom prst="line">
              <a:avLst/>
            </a:prstGeom>
            <a:noFill/>
            <a:ln w="14288">
              <a:solidFill>
                <a:srgbClr val="8190A0"/>
              </a:solidFill>
              <a:prstDash val="solid"/>
            </a:ln>
          </p:spPr>
        </p:sp>
        <p:sp>
          <p:nvSpPr>
            <p:cNvPr id="1008" name="Density axis">
              <a:extLst>
                <a:ext uri="{FF2B5EF4-FFF2-40B4-BE49-F238E27FC236}">
                  <a16:creationId xmlns:a16="http://schemas.microsoft.com/office/drawing/2014/main" id="{51EDE0C1-F837-4EA0-AC7C-494DBF3A4217}"/>
                </a:ext>
              </a:extLst>
            </p:cNvPr>
            <p:cNvSpPr>
              <a:spLocks noGrp="1"/>
            </p:cNvSpPr>
            <p:nvPr/>
          </p:nvSpPr>
          <p:spPr>
            <a:xfrm>
              <a:off x="5746260" y="1837512"/>
              <a:ext cx="0" cy="2075908"/>
            </a:xfrm>
            <a:prstGeom prst="line">
              <a:avLst/>
            </a:prstGeom>
            <a:noFill/>
            <a:ln w="14288">
              <a:solidFill>
                <a:srgbClr val="8190A0"/>
              </a:solidFill>
              <a:prstDash val="solid"/>
            </a:ln>
          </p:spPr>
        </p:sp>
        <p:sp>
          <p:nvSpPr>
            <p:cNvPr id="1009" name="Density axis title">
              <a:extLst>
                <a:ext uri="{FF2B5EF4-FFF2-40B4-BE49-F238E27FC236}">
                  <a16:creationId xmlns:a16="http://schemas.microsoft.com/office/drawing/2014/main" id="{F162E8B8-4A10-45D0-AE1E-E7A13A0143DD}"/>
                </a:ext>
              </a:extLst>
            </p:cNvPr>
            <p:cNvSpPr>
              <a:spLocks noGrp="1"/>
            </p:cNvSpPr>
            <p:nvPr/>
          </p:nvSpPr>
          <p:spPr>
            <a:xfrm>
              <a:off x="5746260" y="1581150"/>
              <a:ext cx="1942010" cy="212593"/>
            </a:xfrm>
            <a:prstGeom prst="rect">
              <a:avLst/>
            </a:prstGeom>
            <a:noFill/>
            <a:ln w="0">
              <a:noFill/>
              <a:prstDash val="solid"/>
            </a:ln>
          </p:spPr>
          <p:txBody>
            <a:bodyPr wrap="none" lIns="0" tIns="0" rIns="0" bIns="0" anchor="ctr">
              <a:noAutofit/>
            </a:bodyPr>
            <a:lstStyle/>
            <a:p>
              <a:pPr algn="l">
                <a:defRPr sz="1062" b="0">
                  <a:solidFill>
                    <a:srgbClr val="263544"/>
                  </a:solidFill>
                  <a:latin typeface="Nimbus Sans"/>
                  <a:ea typeface="Nimbus Sans"/>
                  <a:cs typeface="Nimbus Sans"/>
                </a:defRPr>
              </a:pPr>
              <a:r>
                <a:rPr sz="1062" b="0">
                  <a:solidFill>
                    <a:srgbClr val="263544"/>
                  </a:solidFill>
                  <a:latin typeface="Nimbus Sans"/>
                  <a:ea typeface="Nimbus Sans"/>
                  <a:cs typeface="Nimbus Sans"/>
                </a:rPr>
                <a:t>Probability density</a:t>
              </a:r>
            </a:p>
          </p:txBody>
        </p:sp>
        <p:sp>
          <p:nvSpPr>
            <p:cNvPr id="1010" name="Density tick 0">
              <a:extLst>
                <a:ext uri="{FF2B5EF4-FFF2-40B4-BE49-F238E27FC236}">
                  <a16:creationId xmlns:a16="http://schemas.microsoft.com/office/drawing/2014/main" id="{3FBE0DF9-CBC7-4F74-BC79-4D43645320C1}"/>
                </a:ext>
              </a:extLst>
            </p:cNvPr>
            <p:cNvSpPr>
              <a:spLocks noGrp="1"/>
            </p:cNvSpPr>
            <p:nvPr/>
          </p:nvSpPr>
          <p:spPr>
            <a:xfrm>
              <a:off x="5713893" y="3913420"/>
              <a:ext cx="32367" cy="0"/>
            </a:xfrm>
            <a:prstGeom prst="line">
              <a:avLst/>
            </a:prstGeom>
            <a:noFill/>
            <a:ln w="12383">
              <a:solidFill>
                <a:srgbClr val="8190A0"/>
              </a:solidFill>
              <a:prstDash val="solid"/>
            </a:ln>
          </p:spPr>
        </p:sp>
        <p:sp>
          <p:nvSpPr>
            <p:cNvPr id="1011" name="Density label 0">
              <a:extLst>
                <a:ext uri="{FF2B5EF4-FFF2-40B4-BE49-F238E27FC236}">
                  <a16:creationId xmlns:a16="http://schemas.microsoft.com/office/drawing/2014/main" id="{0464919C-F9B0-4ABC-9D48-B8E45041D930}"/>
                </a:ext>
              </a:extLst>
            </p:cNvPr>
            <p:cNvSpPr>
              <a:spLocks noGrp="1"/>
            </p:cNvSpPr>
            <p:nvPr/>
          </p:nvSpPr>
          <p:spPr>
            <a:xfrm>
              <a:off x="5438775" y="3825882"/>
              <a:ext cx="231962" cy="175077"/>
            </a:xfrm>
            <a:prstGeom prst="rect">
              <a:avLst/>
            </a:prstGeom>
            <a:noFill/>
            <a:ln w="0">
              <a:noFill/>
              <a:prstDash val="solid"/>
            </a:ln>
          </p:spPr>
          <p:txBody>
            <a:bodyPr wrap="none" lIns="0" tIns="0" rIns="0" bIns="0" anchor="ctr">
              <a:noAutofit/>
            </a:bodyPr>
            <a:lstStyle/>
            <a:p>
              <a:pPr algn="r">
                <a:defRPr sz="934" b="0">
                  <a:solidFill>
                    <a:srgbClr val="637386"/>
                  </a:solidFill>
                  <a:latin typeface="Nimbus Sans"/>
                  <a:ea typeface="Nimbus Sans"/>
                  <a:cs typeface="Nimbus Sans"/>
                </a:defRPr>
              </a:pPr>
              <a:r>
                <a:rPr sz="934" b="0">
                  <a:solidFill>
                    <a:srgbClr val="637386"/>
                  </a:solidFill>
                  <a:latin typeface="Nimbus Sans"/>
                  <a:ea typeface="Nimbus Sans"/>
                  <a:cs typeface="Nimbus Sans"/>
                </a:rPr>
                <a:t>0</a:t>
              </a:r>
            </a:p>
          </p:txBody>
        </p:sp>
        <p:sp>
          <p:nvSpPr>
            <p:cNvPr id="1012" name="Density tick 0.2">
              <a:extLst>
                <a:ext uri="{FF2B5EF4-FFF2-40B4-BE49-F238E27FC236}">
                  <a16:creationId xmlns:a16="http://schemas.microsoft.com/office/drawing/2014/main" id="{D54E55CC-F936-4778-88C6-23CAA118CA2F}"/>
                </a:ext>
              </a:extLst>
            </p:cNvPr>
            <p:cNvSpPr>
              <a:spLocks noGrp="1"/>
            </p:cNvSpPr>
            <p:nvPr/>
          </p:nvSpPr>
          <p:spPr>
            <a:xfrm>
              <a:off x="5713893" y="3048459"/>
              <a:ext cx="32367" cy="0"/>
            </a:xfrm>
            <a:prstGeom prst="line">
              <a:avLst/>
            </a:prstGeom>
            <a:noFill/>
            <a:ln w="12383">
              <a:solidFill>
                <a:srgbClr val="8190A0"/>
              </a:solidFill>
              <a:prstDash val="solid"/>
            </a:ln>
          </p:spPr>
        </p:sp>
        <p:sp>
          <p:nvSpPr>
            <p:cNvPr id="1013" name="Density label 0.2">
              <a:extLst>
                <a:ext uri="{FF2B5EF4-FFF2-40B4-BE49-F238E27FC236}">
                  <a16:creationId xmlns:a16="http://schemas.microsoft.com/office/drawing/2014/main" id="{9291B4B8-459F-470A-80C8-7BF900155EE6}"/>
                </a:ext>
              </a:extLst>
            </p:cNvPr>
            <p:cNvSpPr>
              <a:spLocks noGrp="1"/>
            </p:cNvSpPr>
            <p:nvPr/>
          </p:nvSpPr>
          <p:spPr>
            <a:xfrm>
              <a:off x="5438775" y="2960920"/>
              <a:ext cx="231962" cy="175077"/>
            </a:xfrm>
            <a:prstGeom prst="rect">
              <a:avLst/>
            </a:prstGeom>
            <a:noFill/>
            <a:ln w="0">
              <a:noFill/>
              <a:prstDash val="solid"/>
            </a:ln>
          </p:spPr>
          <p:txBody>
            <a:bodyPr wrap="none" lIns="0" tIns="0" rIns="0" bIns="0" anchor="ctr">
              <a:noAutofit/>
            </a:bodyPr>
            <a:lstStyle/>
            <a:p>
              <a:pPr algn="r">
                <a:defRPr sz="934" b="0">
                  <a:solidFill>
                    <a:srgbClr val="637386"/>
                  </a:solidFill>
                  <a:latin typeface="Nimbus Sans"/>
                  <a:ea typeface="Nimbus Sans"/>
                  <a:cs typeface="Nimbus Sans"/>
                </a:defRPr>
              </a:pPr>
              <a:r>
                <a:rPr sz="934" b="0">
                  <a:solidFill>
                    <a:srgbClr val="637386"/>
                  </a:solidFill>
                  <a:latin typeface="Nimbus Sans"/>
                  <a:ea typeface="Nimbus Sans"/>
                  <a:cs typeface="Nimbus Sans"/>
                </a:rPr>
                <a:t>0.2</a:t>
              </a:r>
            </a:p>
          </p:txBody>
        </p:sp>
        <p:sp>
          <p:nvSpPr>
            <p:cNvPr id="1014" name="Density tick 0.4">
              <a:extLst>
                <a:ext uri="{FF2B5EF4-FFF2-40B4-BE49-F238E27FC236}">
                  <a16:creationId xmlns:a16="http://schemas.microsoft.com/office/drawing/2014/main" id="{63099D6B-D09F-43BE-9F6F-6BB3C6B267AF}"/>
                </a:ext>
              </a:extLst>
            </p:cNvPr>
            <p:cNvSpPr>
              <a:spLocks noGrp="1"/>
            </p:cNvSpPr>
            <p:nvPr/>
          </p:nvSpPr>
          <p:spPr>
            <a:xfrm>
              <a:off x="5713893" y="2183497"/>
              <a:ext cx="32367" cy="0"/>
            </a:xfrm>
            <a:prstGeom prst="line">
              <a:avLst/>
            </a:prstGeom>
            <a:noFill/>
            <a:ln w="12383">
              <a:solidFill>
                <a:srgbClr val="8190A0"/>
              </a:solidFill>
              <a:prstDash val="solid"/>
            </a:ln>
          </p:spPr>
        </p:sp>
        <p:sp>
          <p:nvSpPr>
            <p:cNvPr id="1015" name="Density label 0.4">
              <a:extLst>
                <a:ext uri="{FF2B5EF4-FFF2-40B4-BE49-F238E27FC236}">
                  <a16:creationId xmlns:a16="http://schemas.microsoft.com/office/drawing/2014/main" id="{56556211-6298-49B8-A47D-EA46CFB4E964}"/>
                </a:ext>
              </a:extLst>
            </p:cNvPr>
            <p:cNvSpPr>
              <a:spLocks noGrp="1"/>
            </p:cNvSpPr>
            <p:nvPr/>
          </p:nvSpPr>
          <p:spPr>
            <a:xfrm>
              <a:off x="5438775" y="2095959"/>
              <a:ext cx="231962" cy="175077"/>
            </a:xfrm>
            <a:prstGeom prst="rect">
              <a:avLst/>
            </a:prstGeom>
            <a:noFill/>
            <a:ln w="0">
              <a:noFill/>
              <a:prstDash val="solid"/>
            </a:ln>
          </p:spPr>
          <p:txBody>
            <a:bodyPr wrap="none" lIns="0" tIns="0" rIns="0" bIns="0" anchor="ctr">
              <a:noAutofit/>
            </a:bodyPr>
            <a:lstStyle/>
            <a:p>
              <a:pPr algn="r">
                <a:defRPr sz="934" b="0">
                  <a:solidFill>
                    <a:srgbClr val="637386"/>
                  </a:solidFill>
                  <a:latin typeface="Nimbus Sans"/>
                  <a:ea typeface="Nimbus Sans"/>
                  <a:cs typeface="Nimbus Sans"/>
                </a:defRPr>
              </a:pPr>
              <a:r>
                <a:rPr sz="934" b="0">
                  <a:solidFill>
                    <a:srgbClr val="637386"/>
                  </a:solidFill>
                  <a:latin typeface="Nimbus Sans"/>
                  <a:ea typeface="Nimbus Sans"/>
                  <a:cs typeface="Nimbus Sans"/>
                </a:rPr>
                <a:t>0.4</a:t>
              </a:r>
            </a:p>
          </p:txBody>
        </p:sp>
        <p:sp>
          <p:nvSpPr>
            <p:cNvPr id="1016" name="Time tick -4">
              <a:extLst>
                <a:ext uri="{FF2B5EF4-FFF2-40B4-BE49-F238E27FC236}">
                  <a16:creationId xmlns:a16="http://schemas.microsoft.com/office/drawing/2014/main" id="{8C804DDD-9159-48A9-9C79-9F3B0B3744FD}"/>
                </a:ext>
              </a:extLst>
            </p:cNvPr>
            <p:cNvSpPr>
              <a:spLocks noGrp="1"/>
            </p:cNvSpPr>
            <p:nvPr/>
          </p:nvSpPr>
          <p:spPr>
            <a:xfrm>
              <a:off x="6314886" y="3913420"/>
              <a:ext cx="0" cy="43769"/>
            </a:xfrm>
            <a:prstGeom prst="line">
              <a:avLst/>
            </a:prstGeom>
            <a:noFill/>
            <a:ln w="12383">
              <a:solidFill>
                <a:srgbClr val="8190A0"/>
              </a:solidFill>
              <a:prstDash val="solid"/>
            </a:ln>
          </p:spPr>
        </p:sp>
        <p:sp>
          <p:nvSpPr>
            <p:cNvPr id="1017" name="Time label -4">
              <a:extLst>
                <a:ext uri="{FF2B5EF4-FFF2-40B4-BE49-F238E27FC236}">
                  <a16:creationId xmlns:a16="http://schemas.microsoft.com/office/drawing/2014/main" id="{FD527B35-BE7F-4ECC-9E02-C644783C1A81}"/>
                </a:ext>
              </a:extLst>
            </p:cNvPr>
            <p:cNvSpPr>
              <a:spLocks noGrp="1"/>
            </p:cNvSpPr>
            <p:nvPr/>
          </p:nvSpPr>
          <p:spPr>
            <a:xfrm>
              <a:off x="6180025" y="3975948"/>
              <a:ext cx="269724" cy="181329"/>
            </a:xfrm>
            <a:prstGeom prst="rect">
              <a:avLst/>
            </a:prstGeom>
            <a:noFill/>
            <a:ln w="0">
              <a:noFill/>
              <a:prstDash val="solid"/>
            </a:ln>
          </p:spPr>
          <p:txBody>
            <a:bodyPr wrap="none" lIns="0" tIns="0" rIns="0" bIns="0" anchor="ctr">
              <a:noAutofit/>
            </a:bodyPr>
            <a:lstStyle/>
            <a:p>
              <a:pPr algn="ctr">
                <a:defRPr sz="977" b="0">
                  <a:solidFill>
                    <a:srgbClr val="637386"/>
                  </a:solidFill>
                  <a:latin typeface="Nimbus Sans"/>
                  <a:ea typeface="Nimbus Sans"/>
                  <a:cs typeface="Nimbus Sans"/>
                </a:defRPr>
              </a:pPr>
              <a:r>
                <a:rPr sz="977" b="0">
                  <a:solidFill>
                    <a:srgbClr val="637386"/>
                  </a:solidFill>
                  <a:latin typeface="Nimbus Sans"/>
                  <a:ea typeface="Nimbus Sans"/>
                  <a:cs typeface="Nimbus Sans"/>
                </a:rPr>
                <a:t>−4</a:t>
              </a:r>
            </a:p>
          </p:txBody>
        </p:sp>
        <p:sp>
          <p:nvSpPr>
            <p:cNvPr id="1018" name="Time tick -2">
              <a:extLst>
                <a:ext uri="{FF2B5EF4-FFF2-40B4-BE49-F238E27FC236}">
                  <a16:creationId xmlns:a16="http://schemas.microsoft.com/office/drawing/2014/main" id="{7D4BF6AA-4E6C-48C7-9713-E115D0DC6076}"/>
                </a:ext>
              </a:extLst>
            </p:cNvPr>
            <p:cNvSpPr>
              <a:spLocks noGrp="1"/>
            </p:cNvSpPr>
            <p:nvPr/>
          </p:nvSpPr>
          <p:spPr>
            <a:xfrm>
              <a:off x="7073054" y="3913420"/>
              <a:ext cx="0" cy="43769"/>
            </a:xfrm>
            <a:prstGeom prst="line">
              <a:avLst/>
            </a:prstGeom>
            <a:noFill/>
            <a:ln w="12383">
              <a:solidFill>
                <a:srgbClr val="8190A0"/>
              </a:solidFill>
              <a:prstDash val="solid"/>
            </a:ln>
          </p:spPr>
        </p:sp>
        <p:sp>
          <p:nvSpPr>
            <p:cNvPr id="1019" name="Time label -2">
              <a:extLst>
                <a:ext uri="{FF2B5EF4-FFF2-40B4-BE49-F238E27FC236}">
                  <a16:creationId xmlns:a16="http://schemas.microsoft.com/office/drawing/2014/main" id="{22458B1C-B70C-47BA-9E7D-53F600CD9970}"/>
                </a:ext>
              </a:extLst>
            </p:cNvPr>
            <p:cNvSpPr>
              <a:spLocks noGrp="1"/>
            </p:cNvSpPr>
            <p:nvPr/>
          </p:nvSpPr>
          <p:spPr>
            <a:xfrm>
              <a:off x="6938193" y="3975948"/>
              <a:ext cx="269724" cy="181329"/>
            </a:xfrm>
            <a:prstGeom prst="rect">
              <a:avLst/>
            </a:prstGeom>
            <a:noFill/>
            <a:ln w="0">
              <a:noFill/>
              <a:prstDash val="solid"/>
            </a:ln>
          </p:spPr>
          <p:txBody>
            <a:bodyPr wrap="none" lIns="0" tIns="0" rIns="0" bIns="0" anchor="ctr">
              <a:noAutofit/>
            </a:bodyPr>
            <a:lstStyle/>
            <a:p>
              <a:pPr algn="ctr">
                <a:defRPr sz="977" b="0">
                  <a:solidFill>
                    <a:srgbClr val="637386"/>
                  </a:solidFill>
                  <a:latin typeface="Nimbus Sans"/>
                  <a:ea typeface="Nimbus Sans"/>
                  <a:cs typeface="Nimbus Sans"/>
                </a:defRPr>
              </a:pPr>
              <a:r>
                <a:rPr sz="977" b="0">
                  <a:solidFill>
                    <a:srgbClr val="637386"/>
                  </a:solidFill>
                  <a:latin typeface="Nimbus Sans"/>
                  <a:ea typeface="Nimbus Sans"/>
                  <a:cs typeface="Nimbus Sans"/>
                </a:rPr>
                <a:t>−2</a:t>
              </a:r>
            </a:p>
          </p:txBody>
        </p:sp>
        <p:sp>
          <p:nvSpPr>
            <p:cNvPr id="1020" name="Time tick 0">
              <a:extLst>
                <a:ext uri="{FF2B5EF4-FFF2-40B4-BE49-F238E27FC236}">
                  <a16:creationId xmlns:a16="http://schemas.microsoft.com/office/drawing/2014/main" id="{CCABAD0A-7D1B-483E-B71A-DCEFC104B78D}"/>
                </a:ext>
              </a:extLst>
            </p:cNvPr>
            <p:cNvSpPr>
              <a:spLocks noGrp="1"/>
            </p:cNvSpPr>
            <p:nvPr/>
          </p:nvSpPr>
          <p:spPr>
            <a:xfrm>
              <a:off x="7831223" y="3913420"/>
              <a:ext cx="0" cy="43769"/>
            </a:xfrm>
            <a:prstGeom prst="line">
              <a:avLst/>
            </a:prstGeom>
            <a:noFill/>
            <a:ln w="12383">
              <a:solidFill>
                <a:srgbClr val="8190A0"/>
              </a:solidFill>
              <a:prstDash val="solid"/>
            </a:ln>
          </p:spPr>
        </p:sp>
        <p:sp>
          <p:nvSpPr>
            <p:cNvPr id="1021" name="Time label 0">
              <a:extLst>
                <a:ext uri="{FF2B5EF4-FFF2-40B4-BE49-F238E27FC236}">
                  <a16:creationId xmlns:a16="http://schemas.microsoft.com/office/drawing/2014/main" id="{7514B9C2-763A-4C9F-A0AD-6FF696F5C670}"/>
                </a:ext>
              </a:extLst>
            </p:cNvPr>
            <p:cNvSpPr>
              <a:spLocks noGrp="1"/>
            </p:cNvSpPr>
            <p:nvPr/>
          </p:nvSpPr>
          <p:spPr>
            <a:xfrm>
              <a:off x="7696361" y="3975948"/>
              <a:ext cx="269724" cy="181329"/>
            </a:xfrm>
            <a:prstGeom prst="rect">
              <a:avLst/>
            </a:prstGeom>
            <a:noFill/>
            <a:ln w="0">
              <a:noFill/>
              <a:prstDash val="solid"/>
            </a:ln>
          </p:spPr>
          <p:txBody>
            <a:bodyPr wrap="none" lIns="0" tIns="0" rIns="0" bIns="0" anchor="ctr">
              <a:noAutofit/>
            </a:bodyPr>
            <a:lstStyle/>
            <a:p>
              <a:pPr algn="ctr">
                <a:defRPr sz="977" b="0">
                  <a:solidFill>
                    <a:srgbClr val="637386"/>
                  </a:solidFill>
                  <a:latin typeface="Nimbus Sans"/>
                  <a:ea typeface="Nimbus Sans"/>
                  <a:cs typeface="Nimbus Sans"/>
                </a:defRPr>
              </a:pPr>
              <a:r>
                <a:rPr sz="977" b="0">
                  <a:solidFill>
                    <a:srgbClr val="637386"/>
                  </a:solidFill>
                  <a:latin typeface="Nimbus Sans"/>
                  <a:ea typeface="Nimbus Sans"/>
                  <a:cs typeface="Nimbus Sans"/>
                </a:rPr>
                <a:t>0</a:t>
              </a:r>
            </a:p>
          </p:txBody>
        </p:sp>
        <p:sp>
          <p:nvSpPr>
            <p:cNvPr id="1022" name="Time tick 2">
              <a:extLst>
                <a:ext uri="{FF2B5EF4-FFF2-40B4-BE49-F238E27FC236}">
                  <a16:creationId xmlns:a16="http://schemas.microsoft.com/office/drawing/2014/main" id="{9BE29DEE-204D-4956-977B-0A0695A4B57D}"/>
                </a:ext>
              </a:extLst>
            </p:cNvPr>
            <p:cNvSpPr>
              <a:spLocks noGrp="1"/>
            </p:cNvSpPr>
            <p:nvPr/>
          </p:nvSpPr>
          <p:spPr>
            <a:xfrm>
              <a:off x="8589391" y="3913420"/>
              <a:ext cx="0" cy="43769"/>
            </a:xfrm>
            <a:prstGeom prst="line">
              <a:avLst/>
            </a:prstGeom>
            <a:noFill/>
            <a:ln w="12383">
              <a:solidFill>
                <a:srgbClr val="8190A0"/>
              </a:solidFill>
              <a:prstDash val="solid"/>
            </a:ln>
          </p:spPr>
        </p:sp>
        <p:sp>
          <p:nvSpPr>
            <p:cNvPr id="1023" name="Time label 2">
              <a:extLst>
                <a:ext uri="{FF2B5EF4-FFF2-40B4-BE49-F238E27FC236}">
                  <a16:creationId xmlns:a16="http://schemas.microsoft.com/office/drawing/2014/main" id="{D48F2A12-66E8-4C25-87FB-5236B9C7EB96}"/>
                </a:ext>
              </a:extLst>
            </p:cNvPr>
            <p:cNvSpPr>
              <a:spLocks noGrp="1"/>
            </p:cNvSpPr>
            <p:nvPr/>
          </p:nvSpPr>
          <p:spPr>
            <a:xfrm>
              <a:off x="8454529" y="3975948"/>
              <a:ext cx="269724" cy="181329"/>
            </a:xfrm>
            <a:prstGeom prst="rect">
              <a:avLst/>
            </a:prstGeom>
            <a:noFill/>
            <a:ln w="0">
              <a:noFill/>
              <a:prstDash val="solid"/>
            </a:ln>
          </p:spPr>
          <p:txBody>
            <a:bodyPr wrap="none" lIns="0" tIns="0" rIns="0" bIns="0" anchor="ctr">
              <a:noAutofit/>
            </a:bodyPr>
            <a:lstStyle/>
            <a:p>
              <a:pPr algn="ctr">
                <a:defRPr sz="977" b="0">
                  <a:solidFill>
                    <a:srgbClr val="637386"/>
                  </a:solidFill>
                  <a:latin typeface="Nimbus Sans"/>
                  <a:ea typeface="Nimbus Sans"/>
                  <a:cs typeface="Nimbus Sans"/>
                </a:defRPr>
              </a:pPr>
              <a:r>
                <a:rPr sz="977" b="0">
                  <a:solidFill>
                    <a:srgbClr val="637386"/>
                  </a:solidFill>
                  <a:latin typeface="Nimbus Sans"/>
                  <a:ea typeface="Nimbus Sans"/>
                  <a:cs typeface="Nimbus Sans"/>
                </a:rPr>
                <a:t>2</a:t>
              </a:r>
            </a:p>
          </p:txBody>
        </p:sp>
        <p:sp>
          <p:nvSpPr>
            <p:cNvPr id="1024" name="Time tick 4">
              <a:extLst>
                <a:ext uri="{FF2B5EF4-FFF2-40B4-BE49-F238E27FC236}">
                  <a16:creationId xmlns:a16="http://schemas.microsoft.com/office/drawing/2014/main" id="{A51CED52-ED18-476E-9B7E-C6125A4D2567}"/>
                </a:ext>
              </a:extLst>
            </p:cNvPr>
            <p:cNvSpPr>
              <a:spLocks noGrp="1"/>
            </p:cNvSpPr>
            <p:nvPr/>
          </p:nvSpPr>
          <p:spPr>
            <a:xfrm>
              <a:off x="9347559" y="3913420"/>
              <a:ext cx="0" cy="43769"/>
            </a:xfrm>
            <a:prstGeom prst="line">
              <a:avLst/>
            </a:prstGeom>
            <a:noFill/>
            <a:ln w="12383">
              <a:solidFill>
                <a:srgbClr val="8190A0"/>
              </a:solidFill>
              <a:prstDash val="solid"/>
            </a:ln>
          </p:spPr>
        </p:sp>
        <p:sp>
          <p:nvSpPr>
            <p:cNvPr id="1025" name="Time label 4">
              <a:extLst>
                <a:ext uri="{FF2B5EF4-FFF2-40B4-BE49-F238E27FC236}">
                  <a16:creationId xmlns:a16="http://schemas.microsoft.com/office/drawing/2014/main" id="{DE65C973-8633-4558-B3EC-29C56A95F9DE}"/>
                </a:ext>
              </a:extLst>
            </p:cNvPr>
            <p:cNvSpPr>
              <a:spLocks noGrp="1"/>
            </p:cNvSpPr>
            <p:nvPr/>
          </p:nvSpPr>
          <p:spPr>
            <a:xfrm>
              <a:off x="9212698" y="3975948"/>
              <a:ext cx="269724" cy="181329"/>
            </a:xfrm>
            <a:prstGeom prst="rect">
              <a:avLst/>
            </a:prstGeom>
            <a:noFill/>
            <a:ln w="0">
              <a:noFill/>
              <a:prstDash val="solid"/>
            </a:ln>
          </p:spPr>
          <p:txBody>
            <a:bodyPr wrap="none" lIns="0" tIns="0" rIns="0" bIns="0" anchor="ctr">
              <a:noAutofit/>
            </a:bodyPr>
            <a:lstStyle/>
            <a:p>
              <a:pPr algn="ctr">
                <a:defRPr sz="977" b="0">
                  <a:solidFill>
                    <a:srgbClr val="637386"/>
                  </a:solidFill>
                  <a:latin typeface="Nimbus Sans"/>
                  <a:ea typeface="Nimbus Sans"/>
                  <a:cs typeface="Nimbus Sans"/>
                </a:defRPr>
              </a:pPr>
              <a:r>
                <a:rPr sz="977" b="0">
                  <a:solidFill>
                    <a:srgbClr val="637386"/>
                  </a:solidFill>
                  <a:latin typeface="Nimbus Sans"/>
                  <a:ea typeface="Nimbus Sans"/>
                  <a:cs typeface="Nimbus Sans"/>
                </a:rPr>
                <a:t>4</a:t>
              </a:r>
            </a:p>
          </p:txBody>
        </p:sp>
        <p:sp>
          <p:nvSpPr>
            <p:cNvPr id="1026" name="Time axis title">
              <a:extLst>
                <a:ext uri="{FF2B5EF4-FFF2-40B4-BE49-F238E27FC236}">
                  <a16:creationId xmlns:a16="http://schemas.microsoft.com/office/drawing/2014/main" id="{D65B5CE8-74A2-4B6A-B2A0-546107415B5B}"/>
                </a:ext>
              </a:extLst>
            </p:cNvPr>
            <p:cNvSpPr>
              <a:spLocks noGrp="1"/>
            </p:cNvSpPr>
            <p:nvPr/>
          </p:nvSpPr>
          <p:spPr>
            <a:xfrm>
              <a:off x="6636348" y="4201046"/>
              <a:ext cx="2373567" cy="237604"/>
            </a:xfrm>
            <a:prstGeom prst="rect">
              <a:avLst/>
            </a:prstGeom>
            <a:noFill/>
            <a:ln w="0">
              <a:noFill/>
              <a:prstDash val="solid"/>
            </a:ln>
          </p:spPr>
          <p:txBody>
            <a:bodyPr wrap="none" lIns="0" tIns="0" rIns="0" bIns="0" anchor="ctr">
              <a:noAutofit/>
            </a:bodyPr>
            <a:lstStyle/>
            <a:p>
              <a:pPr algn="ctr">
                <a:defRPr sz="1189" b="0">
                  <a:solidFill>
                    <a:srgbClr val="263544"/>
                  </a:solidFill>
                  <a:latin typeface="Nimbus Sans"/>
                  <a:ea typeface="Nimbus Sans"/>
                  <a:cs typeface="Nimbus Sans"/>
                </a:defRPr>
              </a:pPr>
              <a:r>
                <a:rPr sz="1189" b="0">
                  <a:solidFill>
                    <a:srgbClr val="263544"/>
                  </a:solidFill>
                  <a:latin typeface="Nimbus Sans"/>
                  <a:ea typeface="Nimbus Sans"/>
                  <a:cs typeface="Nimbus Sans"/>
                </a:rPr>
                <a:t>Time residual [a.u.]</a:t>
              </a:r>
            </a:p>
          </p:txBody>
        </p:sp>
        <p:sp>
          <p:nvSpPr>
            <p:cNvPr id="1027" name="Fixed voltage legend heading">
              <a:extLst>
                <a:ext uri="{FF2B5EF4-FFF2-40B4-BE49-F238E27FC236}">
                  <a16:creationId xmlns:a16="http://schemas.microsoft.com/office/drawing/2014/main" id="{10275A1B-EF73-417C-A839-4A857E4BE516}"/>
                </a:ext>
              </a:extLst>
            </p:cNvPr>
            <p:cNvSpPr>
              <a:spLocks noGrp="1"/>
            </p:cNvSpPr>
            <p:nvPr/>
          </p:nvSpPr>
          <p:spPr>
            <a:xfrm>
              <a:off x="10175120" y="1749974"/>
              <a:ext cx="1467296" cy="250109"/>
            </a:xfrm>
            <a:prstGeom prst="rect">
              <a:avLst/>
            </a:prstGeom>
            <a:noFill/>
            <a:ln w="0">
              <a:noFill/>
              <a:prstDash val="solid"/>
            </a:ln>
          </p:spPr>
          <p:txBody>
            <a:bodyPr wrap="none" lIns="0" tIns="0" rIns="0" bIns="0" anchor="ctr">
              <a:noAutofit/>
            </a:bodyPr>
            <a:lstStyle/>
            <a:p>
              <a:pPr algn="l">
                <a:defRPr sz="1147" b="1">
                  <a:solidFill>
                    <a:srgbClr val="263544"/>
                  </a:solidFill>
                  <a:latin typeface="Nimbus Sans"/>
                  <a:ea typeface="Nimbus Sans"/>
                  <a:cs typeface="Nimbus Sans"/>
                </a:defRPr>
              </a:pPr>
              <a:r>
                <a:rPr sz="1600" b="1" dirty="0">
                  <a:solidFill>
                    <a:srgbClr val="263544"/>
                  </a:solidFill>
                  <a:latin typeface="Nimbus Sans"/>
                  <a:ea typeface="Nimbus Sans"/>
                  <a:cs typeface="Nimbus Sans"/>
                </a:rPr>
                <a:t>Fixed voltages</a:t>
              </a:r>
            </a:p>
          </p:txBody>
        </p:sp>
        <p:sp>
          <p:nvSpPr>
            <p:cNvPr id="1028" name="Legend sample U₁">
              <a:extLst>
                <a:ext uri="{FF2B5EF4-FFF2-40B4-BE49-F238E27FC236}">
                  <a16:creationId xmlns:a16="http://schemas.microsoft.com/office/drawing/2014/main" id="{00821A58-1AED-47BE-8CBE-1F9F3926DFA3}"/>
                </a:ext>
              </a:extLst>
            </p:cNvPr>
            <p:cNvSpPr>
              <a:spLocks noGrp="1"/>
            </p:cNvSpPr>
            <p:nvPr/>
          </p:nvSpPr>
          <p:spPr>
            <a:xfrm>
              <a:off x="10185909" y="2218929"/>
              <a:ext cx="242751" cy="0"/>
            </a:xfrm>
            <a:prstGeom prst="line">
              <a:avLst/>
            </a:prstGeom>
            <a:noFill/>
            <a:ln w="28575">
              <a:solidFill>
                <a:srgbClr val="267BB6"/>
              </a:solidFill>
              <a:prstDash val="solid"/>
            </a:ln>
          </p:spPr>
        </p:sp>
        <p:sp>
          <p:nvSpPr>
            <p:cNvPr id="1029" name="Legend distribution U₁">
              <a:extLst>
                <a:ext uri="{FF2B5EF4-FFF2-40B4-BE49-F238E27FC236}">
                  <a16:creationId xmlns:a16="http://schemas.microsoft.com/office/drawing/2014/main" id="{BD8187F4-A664-4A7B-AA79-610D6861F068}"/>
                </a:ext>
              </a:extLst>
            </p:cNvPr>
            <p:cNvSpPr>
              <a:spLocks noGrp="1"/>
            </p:cNvSpPr>
            <p:nvPr/>
          </p:nvSpPr>
          <p:spPr>
            <a:xfrm>
              <a:off x="10509578" y="2112632"/>
              <a:ext cx="1138233" cy="212593"/>
            </a:xfrm>
            <a:prstGeom prst="rect">
              <a:avLst/>
            </a:prstGeom>
            <a:noFill/>
            <a:ln w="0">
              <a:noFill/>
              <a:prstDash val="solid"/>
            </a:ln>
          </p:spPr>
          <p:txBody>
            <a:bodyPr wrap="none" lIns="0" tIns="0" rIns="0" bIns="0" anchor="ctr">
              <a:noAutofit/>
            </a:bodyPr>
            <a:lstStyle/>
            <a:p>
              <a:pPr algn="l">
                <a:defRPr sz="1232" b="0">
                  <a:solidFill>
                    <a:srgbClr val="267BB6"/>
                  </a:solidFill>
                  <a:latin typeface="Latin Modern Math"/>
                  <a:ea typeface="Latin Modern Math"/>
                  <a:cs typeface="Latin Modern Math"/>
                </a:defRPr>
              </a:pPr>
              <a:r>
                <a:rPr sz="1232" b="0">
                  <a:solidFill>
                    <a:srgbClr val="267BB6"/>
                  </a:solidFill>
                  <a:latin typeface="Latin Modern Math"/>
                  <a:ea typeface="Latin Modern Math"/>
                  <a:cs typeface="Latin Modern Math"/>
                </a:rPr>
                <a:t>p(t | U₁)</a:t>
              </a:r>
            </a:p>
          </p:txBody>
        </p:sp>
        <p:sp>
          <p:nvSpPr>
            <p:cNvPr id="1030" name="Legend sample U₂">
              <a:extLst>
                <a:ext uri="{FF2B5EF4-FFF2-40B4-BE49-F238E27FC236}">
                  <a16:creationId xmlns:a16="http://schemas.microsoft.com/office/drawing/2014/main" id="{8FE867A0-5DED-4E9F-B25B-CF16F3562783}"/>
                </a:ext>
              </a:extLst>
            </p:cNvPr>
            <p:cNvSpPr>
              <a:spLocks noGrp="1"/>
            </p:cNvSpPr>
            <p:nvPr/>
          </p:nvSpPr>
          <p:spPr>
            <a:xfrm>
              <a:off x="10185909" y="2519060"/>
              <a:ext cx="242751" cy="0"/>
            </a:xfrm>
            <a:prstGeom prst="line">
              <a:avLst/>
            </a:prstGeom>
            <a:noFill/>
            <a:ln w="28575">
              <a:solidFill>
                <a:srgbClr val="21867C"/>
              </a:solidFill>
              <a:prstDash val="solid"/>
            </a:ln>
          </p:spPr>
        </p:sp>
        <p:sp>
          <p:nvSpPr>
            <p:cNvPr id="1031" name="Legend distribution U₂">
              <a:extLst>
                <a:ext uri="{FF2B5EF4-FFF2-40B4-BE49-F238E27FC236}">
                  <a16:creationId xmlns:a16="http://schemas.microsoft.com/office/drawing/2014/main" id="{E1D991B7-961B-45BC-B899-0871DC515E0E}"/>
                </a:ext>
              </a:extLst>
            </p:cNvPr>
            <p:cNvSpPr>
              <a:spLocks noGrp="1"/>
            </p:cNvSpPr>
            <p:nvPr/>
          </p:nvSpPr>
          <p:spPr>
            <a:xfrm>
              <a:off x="10509578" y="2412764"/>
              <a:ext cx="1138233" cy="212593"/>
            </a:xfrm>
            <a:prstGeom prst="rect">
              <a:avLst/>
            </a:prstGeom>
            <a:noFill/>
            <a:ln w="0">
              <a:noFill/>
              <a:prstDash val="solid"/>
            </a:ln>
          </p:spPr>
          <p:txBody>
            <a:bodyPr wrap="none" lIns="0" tIns="0" rIns="0" bIns="0" anchor="ctr">
              <a:noAutofit/>
            </a:bodyPr>
            <a:lstStyle/>
            <a:p>
              <a:pPr algn="l">
                <a:defRPr sz="1232" b="0">
                  <a:solidFill>
                    <a:srgbClr val="21867C"/>
                  </a:solidFill>
                  <a:latin typeface="Latin Modern Math"/>
                  <a:ea typeface="Latin Modern Math"/>
                  <a:cs typeface="Latin Modern Math"/>
                </a:defRPr>
              </a:pPr>
              <a:r>
                <a:rPr sz="1232" b="0">
                  <a:solidFill>
                    <a:srgbClr val="21867C"/>
                  </a:solidFill>
                  <a:latin typeface="Latin Modern Math"/>
                  <a:ea typeface="Latin Modern Math"/>
                  <a:cs typeface="Latin Modern Math"/>
                </a:rPr>
                <a:t>p(t | U₂)</a:t>
              </a:r>
            </a:p>
          </p:txBody>
        </p:sp>
        <p:sp>
          <p:nvSpPr>
            <p:cNvPr id="1032" name="Legend sample U₃">
              <a:extLst>
                <a:ext uri="{FF2B5EF4-FFF2-40B4-BE49-F238E27FC236}">
                  <a16:creationId xmlns:a16="http://schemas.microsoft.com/office/drawing/2014/main" id="{4ED0F993-BE03-4BE7-B12F-21CA6B0B4AD1}"/>
                </a:ext>
              </a:extLst>
            </p:cNvPr>
            <p:cNvSpPr>
              <a:spLocks noGrp="1"/>
            </p:cNvSpPr>
            <p:nvPr/>
          </p:nvSpPr>
          <p:spPr>
            <a:xfrm>
              <a:off x="10185909" y="2819192"/>
              <a:ext cx="242751" cy="0"/>
            </a:xfrm>
            <a:prstGeom prst="line">
              <a:avLst/>
            </a:prstGeom>
            <a:noFill/>
            <a:ln w="28575">
              <a:solidFill>
                <a:srgbClr val="C96B29"/>
              </a:solidFill>
              <a:prstDash val="solid"/>
            </a:ln>
          </p:spPr>
        </p:sp>
        <p:sp>
          <p:nvSpPr>
            <p:cNvPr id="1033" name="Legend distribution U₃">
              <a:extLst>
                <a:ext uri="{FF2B5EF4-FFF2-40B4-BE49-F238E27FC236}">
                  <a16:creationId xmlns:a16="http://schemas.microsoft.com/office/drawing/2014/main" id="{7135C1DB-72D6-4965-B4A9-B459D7E83845}"/>
                </a:ext>
              </a:extLst>
            </p:cNvPr>
            <p:cNvSpPr>
              <a:spLocks noGrp="1"/>
            </p:cNvSpPr>
            <p:nvPr/>
          </p:nvSpPr>
          <p:spPr>
            <a:xfrm>
              <a:off x="10509578" y="2712895"/>
              <a:ext cx="1138233" cy="212593"/>
            </a:xfrm>
            <a:prstGeom prst="rect">
              <a:avLst/>
            </a:prstGeom>
            <a:noFill/>
            <a:ln w="0">
              <a:noFill/>
              <a:prstDash val="solid"/>
            </a:ln>
          </p:spPr>
          <p:txBody>
            <a:bodyPr wrap="none" lIns="0" tIns="0" rIns="0" bIns="0" anchor="ctr">
              <a:noAutofit/>
            </a:bodyPr>
            <a:lstStyle/>
            <a:p>
              <a:pPr algn="l">
                <a:defRPr sz="1232" b="0">
                  <a:solidFill>
                    <a:srgbClr val="C96B29"/>
                  </a:solidFill>
                  <a:latin typeface="Latin Modern Math"/>
                  <a:ea typeface="Latin Modern Math"/>
                  <a:cs typeface="Latin Modern Math"/>
                </a:defRPr>
              </a:pPr>
              <a:r>
                <a:rPr sz="1232" b="0">
                  <a:solidFill>
                    <a:srgbClr val="C96B29"/>
                  </a:solidFill>
                  <a:latin typeface="Latin Modern Math"/>
                  <a:ea typeface="Latin Modern Math"/>
                  <a:cs typeface="Latin Modern Math"/>
                </a:rPr>
                <a:t>p(t | U₃)</a:t>
              </a:r>
            </a:p>
          </p:txBody>
        </p:sp>
        <p:sp>
          <p:nvSpPr>
            <p:cNvPr id="1034" name="Combined response legend heading">
              <a:extLst>
                <a:ext uri="{FF2B5EF4-FFF2-40B4-BE49-F238E27FC236}">
                  <a16:creationId xmlns:a16="http://schemas.microsoft.com/office/drawing/2014/main" id="{F822FF39-0BC3-4B6B-B3F4-67E0FD45F952}"/>
                </a:ext>
              </a:extLst>
            </p:cNvPr>
            <p:cNvSpPr>
              <a:spLocks noGrp="1"/>
            </p:cNvSpPr>
            <p:nvPr/>
          </p:nvSpPr>
          <p:spPr>
            <a:xfrm>
              <a:off x="10175120" y="3156839"/>
              <a:ext cx="1467296" cy="243857"/>
            </a:xfrm>
            <a:prstGeom prst="rect">
              <a:avLst/>
            </a:prstGeom>
            <a:noFill/>
            <a:ln w="0">
              <a:noFill/>
              <a:prstDash val="solid"/>
            </a:ln>
          </p:spPr>
          <p:txBody>
            <a:bodyPr wrap="none" lIns="0" tIns="0" rIns="0" bIns="0" anchor="ctr">
              <a:noAutofit/>
            </a:bodyPr>
            <a:lstStyle/>
            <a:p>
              <a:pPr algn="l">
                <a:defRPr sz="1104" b="1">
                  <a:solidFill>
                    <a:srgbClr val="173B66"/>
                  </a:solidFill>
                  <a:latin typeface="Nimbus Sans"/>
                  <a:ea typeface="Nimbus Sans"/>
                  <a:cs typeface="Nimbus Sans"/>
                </a:defRPr>
              </a:pPr>
              <a:r>
                <a:rPr sz="1600" b="1" dirty="0">
                  <a:solidFill>
                    <a:srgbClr val="173B66"/>
                  </a:solidFill>
                  <a:latin typeface="Nimbus Sans"/>
                  <a:ea typeface="Nimbus Sans"/>
                  <a:cs typeface="Nimbus Sans"/>
                </a:rPr>
                <a:t>Combined response</a:t>
              </a:r>
            </a:p>
          </p:txBody>
        </p:sp>
        <p:sp>
          <p:nvSpPr>
            <p:cNvPr id="1035" name="Mixture legend sample">
              <a:extLst>
                <a:ext uri="{FF2B5EF4-FFF2-40B4-BE49-F238E27FC236}">
                  <a16:creationId xmlns:a16="http://schemas.microsoft.com/office/drawing/2014/main" id="{467AD987-4014-4FD9-99B9-0320117C2322}"/>
                </a:ext>
              </a:extLst>
            </p:cNvPr>
            <p:cNvSpPr>
              <a:spLocks noGrp="1"/>
            </p:cNvSpPr>
            <p:nvPr/>
          </p:nvSpPr>
          <p:spPr>
            <a:xfrm>
              <a:off x="10185909" y="3538256"/>
              <a:ext cx="242751" cy="0"/>
            </a:xfrm>
            <a:prstGeom prst="line">
              <a:avLst/>
            </a:prstGeom>
            <a:noFill/>
            <a:ln w="48578">
              <a:solidFill>
                <a:srgbClr val="173B66"/>
              </a:solidFill>
              <a:prstDash val="solid"/>
            </a:ln>
          </p:spPr>
        </p:sp>
        <p:sp>
          <p:nvSpPr>
            <p:cNvPr id="1036" name="Mixture legend notation">
              <a:extLst>
                <a:ext uri="{FF2B5EF4-FFF2-40B4-BE49-F238E27FC236}">
                  <a16:creationId xmlns:a16="http://schemas.microsoft.com/office/drawing/2014/main" id="{F7F1887A-33E3-464B-9EB2-165BB9B5C781}"/>
                </a:ext>
              </a:extLst>
            </p:cNvPr>
            <p:cNvSpPr>
              <a:spLocks noGrp="1"/>
            </p:cNvSpPr>
            <p:nvPr/>
          </p:nvSpPr>
          <p:spPr>
            <a:xfrm>
              <a:off x="10509578" y="3425707"/>
              <a:ext cx="1138233" cy="218846"/>
            </a:xfrm>
            <a:prstGeom prst="rect">
              <a:avLst/>
            </a:prstGeom>
            <a:noFill/>
            <a:ln w="0">
              <a:noFill/>
              <a:prstDash val="solid"/>
            </a:ln>
          </p:spPr>
          <p:txBody>
            <a:bodyPr wrap="none" lIns="0" tIns="0" rIns="0" bIns="0" anchor="ctr">
              <a:noAutofit/>
            </a:bodyPr>
            <a:lstStyle/>
            <a:p>
              <a:pPr algn="l">
                <a:defRPr sz="1274" b="0">
                  <a:solidFill>
                    <a:srgbClr val="173B66"/>
                  </a:solidFill>
                  <a:latin typeface="Latin Modern Math"/>
                  <a:ea typeface="Latin Modern Math"/>
                  <a:cs typeface="Latin Modern Math"/>
                </a:defRPr>
              </a:pPr>
              <a:r>
                <a:rPr sz="1274" b="0" dirty="0">
                  <a:solidFill>
                    <a:srgbClr val="173B66"/>
                  </a:solidFill>
                  <a:latin typeface="Latin Modern Math"/>
                  <a:ea typeface="Latin Modern Math"/>
                  <a:cs typeface="Latin Modern Math"/>
                </a:rPr>
                <a:t>p(t)</a:t>
              </a:r>
            </a:p>
          </p:txBody>
        </p:sp>
        <p:sp>
          <p:nvSpPr>
            <p:cNvPr id="1037" name="Mixture probability weights">
              <a:extLst>
                <a:ext uri="{FF2B5EF4-FFF2-40B4-BE49-F238E27FC236}">
                  <a16:creationId xmlns:a16="http://schemas.microsoft.com/office/drawing/2014/main" id="{9C6C74FD-2451-435F-AC24-A6097FB94160}"/>
                </a:ext>
              </a:extLst>
            </p:cNvPr>
            <p:cNvSpPr>
              <a:spLocks noGrp="1"/>
            </p:cNvSpPr>
            <p:nvPr/>
          </p:nvSpPr>
          <p:spPr>
            <a:xfrm>
              <a:off x="10175120" y="3707080"/>
              <a:ext cx="1467296" cy="200088"/>
            </a:xfrm>
            <a:prstGeom prst="rect">
              <a:avLst/>
            </a:prstGeom>
            <a:noFill/>
            <a:ln w="0">
              <a:noFill/>
              <a:prstDash val="solid"/>
            </a:ln>
          </p:spPr>
          <p:txBody>
            <a:bodyPr wrap="none" lIns="0" tIns="0" rIns="0" bIns="0" anchor="ctr">
              <a:noAutofit/>
            </a:bodyPr>
            <a:lstStyle/>
            <a:p>
              <a:pPr algn="l">
                <a:defRPr sz="934" b="0">
                  <a:solidFill>
                    <a:srgbClr val="637386"/>
                  </a:solidFill>
                  <a:latin typeface="Nimbus Sans"/>
                  <a:ea typeface="Nimbus Sans"/>
                  <a:cs typeface="Nimbus Sans"/>
                </a:defRPr>
              </a:pPr>
              <a:r>
                <a:rPr sz="1400" b="0" dirty="0">
                  <a:solidFill>
                    <a:srgbClr val="637386"/>
                  </a:solidFill>
                  <a:latin typeface="Nimbus Sans"/>
                  <a:ea typeface="Nimbus Sans"/>
                  <a:cs typeface="Nimbus Sans"/>
                </a:rPr>
                <a:t>Equal weights: 1/3 each</a:t>
              </a:r>
            </a:p>
          </p:txBody>
        </p:sp>
        <p:sp>
          <p:nvSpPr>
            <p:cNvPr id="1038" name="Density normalization">
              <a:extLst>
                <a:ext uri="{FF2B5EF4-FFF2-40B4-BE49-F238E27FC236}">
                  <a16:creationId xmlns:a16="http://schemas.microsoft.com/office/drawing/2014/main" id="{DBE50B7D-07CF-410F-8158-F62CF52EE43A}"/>
                </a:ext>
              </a:extLst>
            </p:cNvPr>
            <p:cNvSpPr>
              <a:spLocks noGrp="1"/>
            </p:cNvSpPr>
            <p:nvPr/>
          </p:nvSpPr>
          <p:spPr>
            <a:xfrm>
              <a:off x="10175120" y="3994706"/>
              <a:ext cx="1467296" cy="187582"/>
            </a:xfrm>
            <a:prstGeom prst="rect">
              <a:avLst/>
            </a:prstGeom>
            <a:noFill/>
            <a:ln w="0">
              <a:noFill/>
              <a:prstDash val="solid"/>
            </a:ln>
          </p:spPr>
          <p:txBody>
            <a:bodyPr wrap="none" lIns="0" tIns="0" rIns="0" bIns="0" anchor="ctr">
              <a:noAutofit/>
            </a:bodyPr>
            <a:lstStyle/>
            <a:p>
              <a:pPr algn="l">
                <a:defRPr sz="892" b="0">
                  <a:solidFill>
                    <a:srgbClr val="637386"/>
                  </a:solidFill>
                  <a:latin typeface="Nimbus Sans"/>
                  <a:ea typeface="Nimbus Sans"/>
                  <a:cs typeface="Nimbus Sans"/>
                </a:defRPr>
              </a:pPr>
              <a:r>
                <a:rPr sz="1400" b="0" dirty="0">
                  <a:solidFill>
                    <a:srgbClr val="637386"/>
                  </a:solidFill>
                  <a:latin typeface="Nimbus Sans"/>
                  <a:ea typeface="Nimbus Sans"/>
                  <a:cs typeface="Nimbus Sans"/>
                </a:rPr>
                <a:t>Each curve has unit area.</a:t>
              </a:r>
            </a:p>
          </p:txBody>
        </p:sp>
      </p:grpSp>
    </p:spTree>
    <p:extLst>
      <p:ext uri="{BB962C8B-B14F-4D97-AF65-F5344CB8AC3E}">
        <p14:creationId xmlns:p14="http://schemas.microsoft.com/office/powerpoint/2010/main" val="11989367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Slide title">
            <a:extLst>
              <a:ext uri="{FF2B5EF4-FFF2-40B4-BE49-F238E27FC236}">
                <a16:creationId xmlns:a16="http://schemas.microsoft.com/office/drawing/2014/main" id="{7B9BC421-F63D-4BE1-84D2-00D449299B78}"/>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Periodic baseline for rate-dependent gain</a:t>
            </a:r>
          </a:p>
        </p:txBody>
      </p:sp>
      <p:sp>
        <p:nvSpPr>
          <p:cNvPr id="2" name="Title rule">
            <a:extLst>
              <a:ext uri="{FF2B5EF4-FFF2-40B4-BE49-F238E27FC236}">
                <a16:creationId xmlns:a16="http://schemas.microsoft.com/office/drawing/2014/main" id="{C1A439DB-839A-4233-AD6E-E46FEEA414E0}"/>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8"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A70D4D1B-7411-43CA-B6A4-2A708BCE48BE}"/>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11</a:t>
            </a:r>
          </a:p>
        </p:txBody>
      </p:sp>
      <p:sp>
        <p:nvSpPr>
          <p:cNvPr id="5" name="Definitions">
            <a:extLst>
              <a:ext uri="{FF2B5EF4-FFF2-40B4-BE49-F238E27FC236}">
                <a16:creationId xmlns:a16="http://schemas.microsoft.com/office/drawing/2014/main" id="{E216F7FB-CB63-40A9-841F-D8E850ED99CA}"/>
              </a:ext>
            </a:extLst>
          </p:cNvPr>
          <p:cNvSpPr>
            <a:spLocks noGrp="1"/>
          </p:cNvSpPr>
          <p:nvPr/>
        </p:nvSpPr>
        <p:spPr>
          <a:xfrm>
            <a:off x="514350" y="6467475"/>
            <a:ext cx="10572750" cy="247650"/>
          </a:xfrm>
          <a:prstGeom prst="rect">
            <a:avLst/>
          </a:prstGeom>
          <a:noFill/>
          <a:ln w="0">
            <a:noFill/>
            <a:prstDash val="solid"/>
          </a:ln>
        </p:spPr>
        <p:txBody>
          <a:bodyPr wrap="none" lIns="0" tIns="0" rIns="0" bIns="0" anchor="ctr">
            <a:noAutofit/>
          </a:bodyPr>
          <a:lstStyle/>
          <a:p>
            <a:pPr algn="l">
              <a:defRPr sz="1500" b="0">
                <a:solidFill>
                  <a:srgbClr val="637386"/>
                </a:solidFill>
                <a:latin typeface="Nimbus Sans"/>
                <a:ea typeface="Nimbus Sans"/>
                <a:cs typeface="Nimbus Sans"/>
              </a:defRPr>
            </a:pPr>
            <a:r>
              <a:rPr sz="1600" b="1" dirty="0">
                <a:solidFill>
                  <a:srgbClr val="637386"/>
                </a:solidFill>
                <a:latin typeface="Nimbus Sans"/>
                <a:ea typeface="Nimbus Sans"/>
                <a:cs typeface="Nimbus Sans"/>
              </a:rPr>
              <a:t>R: rate density     ΔS: effective local area     τ: effective recovery time</a:t>
            </a:r>
          </a:p>
        </p:txBody>
      </p:sp>
      <p:grpSp>
        <p:nvGrpSpPr>
          <p:cNvPr id="1078" name="Reused scientific diagram"/>
          <p:cNvGrpSpPr/>
          <p:nvPr/>
        </p:nvGrpSpPr>
        <p:grpSpPr>
          <a:xfrm>
            <a:off x="514350" y="1009650"/>
            <a:ext cx="11163300" cy="5314950"/>
            <a:chOff x="514350" y="1009650"/>
            <a:chExt cx="11163300" cy="5314950"/>
          </a:xfrm>
        </p:grpSpPr>
        <p:sp>
          <p:nvSpPr>
            <p:cNvPr id="1000" name="Baseline assumptions">
              <a:extLst>
                <a:ext uri="{FF2B5EF4-FFF2-40B4-BE49-F238E27FC236}">
                  <a16:creationId xmlns:a16="http://schemas.microsoft.com/office/drawing/2014/main" id="{C5C8218F-26A6-49A1-AD8C-E439CD9D9FEE}"/>
                </a:ext>
              </a:extLst>
            </p:cNvPr>
            <p:cNvSpPr>
              <a:spLocks noGrp="1"/>
            </p:cNvSpPr>
            <p:nvPr/>
          </p:nvSpPr>
          <p:spPr>
            <a:xfrm>
              <a:off x="514350" y="1009650"/>
              <a:ext cx="11163300" cy="333342"/>
            </a:xfrm>
            <a:prstGeom prst="rect">
              <a:avLst/>
            </a:prstGeom>
            <a:noFill/>
            <a:ln w="0">
              <a:noFill/>
              <a:prstDash val="solid"/>
            </a:ln>
          </p:spPr>
          <p:txBody>
            <a:bodyPr wrap="none" lIns="0" tIns="0" rIns="0" bIns="0" anchor="ctr">
              <a:noAutofit/>
            </a:bodyPr>
            <a:lstStyle/>
            <a:p>
              <a:pPr algn="l">
                <a:defRPr sz="1823" b="0">
                  <a:solidFill>
                    <a:srgbClr val="637386"/>
                  </a:solidFill>
                  <a:latin typeface="Nimbus Sans"/>
                  <a:ea typeface="Nimbus Sans"/>
                  <a:cs typeface="Nimbus Sans"/>
                </a:defRPr>
              </a:pPr>
              <a:r>
                <a:rPr sz="2000" b="0" dirty="0">
                  <a:solidFill>
                    <a:srgbClr val="637386"/>
                  </a:solidFill>
                  <a:latin typeface="Nimbus Sans"/>
                  <a:ea typeface="Nimbus Sans"/>
                  <a:cs typeface="Nimbus Sans"/>
                </a:rPr>
                <a:t>Fixed event interval T, fixed deposited charge, exponential recovery</a:t>
              </a:r>
            </a:p>
          </p:txBody>
        </p:sp>
        <p:sp>
          <p:nvSpPr>
            <p:cNvPr id="1001" name="Schematic heading">
              <a:extLst>
                <a:ext uri="{FF2B5EF4-FFF2-40B4-BE49-F238E27FC236}">
                  <a16:creationId xmlns:a16="http://schemas.microsoft.com/office/drawing/2014/main" id="{0C3B8D2D-FBC4-4006-A11F-26A19AF085E2}"/>
                </a:ext>
              </a:extLst>
            </p:cNvPr>
            <p:cNvSpPr>
              <a:spLocks noGrp="1"/>
            </p:cNvSpPr>
            <p:nvPr/>
          </p:nvSpPr>
          <p:spPr>
            <a:xfrm>
              <a:off x="514350" y="1500403"/>
              <a:ext cx="4000500" cy="342601"/>
            </a:xfrm>
            <a:prstGeom prst="rect">
              <a:avLst/>
            </a:prstGeom>
            <a:noFill/>
            <a:ln w="0">
              <a:noFill/>
              <a:prstDash val="solid"/>
            </a:ln>
          </p:spPr>
          <p:txBody>
            <a:bodyPr wrap="none" lIns="0" tIns="0" rIns="0" bIns="0" anchor="ctr">
              <a:noAutofit/>
            </a:bodyPr>
            <a:lstStyle/>
            <a:p>
              <a:pPr algn="l">
                <a:defRPr sz="2041" b="1">
                  <a:solidFill>
                    <a:srgbClr val="263544"/>
                  </a:solidFill>
                  <a:latin typeface="Nimbus Sans"/>
                  <a:ea typeface="Nimbus Sans"/>
                  <a:cs typeface="Nimbus Sans"/>
                </a:defRPr>
              </a:pPr>
              <a:r>
                <a:rPr sz="2041" b="1">
                  <a:solidFill>
                    <a:srgbClr val="263544"/>
                  </a:solidFill>
                  <a:latin typeface="Nimbus Sans"/>
                  <a:ea typeface="Nimbus Sans"/>
                  <a:cs typeface="Nimbus Sans"/>
                </a:rPr>
                <a:t>Periodic steady state</a:t>
              </a:r>
            </a:p>
          </p:txBody>
        </p:sp>
        <p:sp>
          <p:nvSpPr>
            <p:cNvPr id="1002" name="Voltage axis">
              <a:extLst>
                <a:ext uri="{FF2B5EF4-FFF2-40B4-BE49-F238E27FC236}">
                  <a16:creationId xmlns:a16="http://schemas.microsoft.com/office/drawing/2014/main" id="{8B36905A-5714-49FF-8755-8E2393A2E6D5}"/>
                </a:ext>
              </a:extLst>
            </p:cNvPr>
            <p:cNvSpPr>
              <a:spLocks noGrp="1"/>
            </p:cNvSpPr>
            <p:nvPr/>
          </p:nvSpPr>
          <p:spPr>
            <a:xfrm>
              <a:off x="1000125" y="1991156"/>
              <a:ext cx="0" cy="1657450"/>
            </a:xfrm>
            <a:prstGeom prst="line">
              <a:avLst/>
            </a:prstGeom>
            <a:noFill/>
            <a:ln w="12383">
              <a:solidFill>
                <a:srgbClr val="94A3B3"/>
              </a:solidFill>
              <a:prstDash val="solid"/>
            </a:ln>
          </p:spPr>
        </p:sp>
        <p:sp>
          <p:nvSpPr>
            <p:cNvPr id="1003" name="Time axis">
              <a:extLst>
                <a:ext uri="{FF2B5EF4-FFF2-40B4-BE49-F238E27FC236}">
                  <a16:creationId xmlns:a16="http://schemas.microsoft.com/office/drawing/2014/main" id="{716A826A-0F07-43A2-8D28-410756EEAB90}"/>
                </a:ext>
              </a:extLst>
            </p:cNvPr>
            <p:cNvSpPr>
              <a:spLocks noGrp="1"/>
            </p:cNvSpPr>
            <p:nvPr/>
          </p:nvSpPr>
          <p:spPr>
            <a:xfrm>
              <a:off x="1000125" y="3648606"/>
              <a:ext cx="3400425" cy="0"/>
            </a:xfrm>
            <a:prstGeom prst="line">
              <a:avLst/>
            </a:prstGeom>
            <a:noFill/>
            <a:ln w="12383">
              <a:solidFill>
                <a:srgbClr val="94A3B3"/>
              </a:solidFill>
              <a:prstDash val="solid"/>
            </a:ln>
          </p:spPr>
        </p:sp>
        <p:sp>
          <p:nvSpPr>
            <p:cNvPr id="1004" name="Time axis arrow">
              <a:extLst>
                <a:ext uri="{FF2B5EF4-FFF2-40B4-BE49-F238E27FC236}">
                  <a16:creationId xmlns:a16="http://schemas.microsoft.com/office/drawing/2014/main" id="{B3D2D99B-2228-4015-9F70-E9736F156901}"/>
                </a:ext>
              </a:extLst>
            </p:cNvPr>
            <p:cNvSpPr>
              <a:spLocks noGrp="1"/>
            </p:cNvSpPr>
            <p:nvPr/>
          </p:nvSpPr>
          <p:spPr>
            <a:xfrm>
              <a:off x="4352925" y="3620828"/>
              <a:ext cx="47625" cy="55557"/>
            </a:xfrm>
            <a:custGeom>
              <a:avLst/>
              <a:gdLst/>
              <a:ahLst/>
              <a:cxnLst/>
              <a:rect l="0" t="0" r="0" b="0"/>
              <a:pathLst>
                <a:path w="47625" h="57150">
                  <a:moveTo>
                    <a:pt x="0" y="0"/>
                  </a:moveTo>
                  <a:lnTo>
                    <a:pt x="47625" y="28575"/>
                  </a:lnTo>
                  <a:lnTo>
                    <a:pt x="0" y="57150"/>
                  </a:lnTo>
                </a:path>
              </a:pathLst>
            </a:custGeom>
            <a:noFill/>
            <a:ln w="11430">
              <a:solidFill>
                <a:srgbClr val="94A3B3"/>
              </a:solidFill>
              <a:prstDash val="solid"/>
            </a:ln>
          </p:spPr>
        </p:sp>
        <p:sp>
          <p:nvSpPr>
            <p:cNvPr id="1005" name="Fully recovered voltage">
              <a:extLst>
                <a:ext uri="{FF2B5EF4-FFF2-40B4-BE49-F238E27FC236}">
                  <a16:creationId xmlns:a16="http://schemas.microsoft.com/office/drawing/2014/main" id="{301E4132-0387-4B7E-8550-33201215A8DF}"/>
                </a:ext>
              </a:extLst>
            </p:cNvPr>
            <p:cNvSpPr>
              <a:spLocks noGrp="1"/>
            </p:cNvSpPr>
            <p:nvPr/>
          </p:nvSpPr>
          <p:spPr>
            <a:xfrm>
              <a:off x="1000125" y="2148568"/>
              <a:ext cx="3333750" cy="0"/>
            </a:xfrm>
            <a:prstGeom prst="line">
              <a:avLst/>
            </a:prstGeom>
            <a:noFill/>
            <a:ln w="11430">
              <a:solidFill>
                <a:srgbClr val="94A3B3"/>
              </a:solidFill>
              <a:prstDash val="dash"/>
            </a:ln>
          </p:spPr>
        </p:sp>
        <p:sp>
          <p:nvSpPr>
            <p:cNvPr id="1006" name="Voltage before each event reference">
              <a:extLst>
                <a:ext uri="{FF2B5EF4-FFF2-40B4-BE49-F238E27FC236}">
                  <a16:creationId xmlns:a16="http://schemas.microsoft.com/office/drawing/2014/main" id="{B3B8B181-F105-434A-88B6-7815E60130E3}"/>
                </a:ext>
              </a:extLst>
            </p:cNvPr>
            <p:cNvSpPr>
              <a:spLocks noGrp="1"/>
            </p:cNvSpPr>
            <p:nvPr/>
          </p:nvSpPr>
          <p:spPr>
            <a:xfrm>
              <a:off x="1000125" y="2611668"/>
              <a:ext cx="3333750" cy="0"/>
            </a:xfrm>
            <a:prstGeom prst="line">
              <a:avLst/>
            </a:prstGeom>
            <a:noFill/>
            <a:ln w="10478">
              <a:solidFill>
                <a:srgbClr val="DCE3EB"/>
              </a:solidFill>
              <a:prstDash val="dash"/>
            </a:ln>
          </p:spPr>
        </p:sp>
        <p:sp>
          <p:nvSpPr>
            <p:cNvPr id="1007" name="Fully recovered voltage label">
              <a:extLst>
                <a:ext uri="{FF2B5EF4-FFF2-40B4-BE49-F238E27FC236}">
                  <a16:creationId xmlns:a16="http://schemas.microsoft.com/office/drawing/2014/main" id="{9B3DCE77-3BAC-4FE3-8A21-613FFBA110AD}"/>
                </a:ext>
              </a:extLst>
            </p:cNvPr>
            <p:cNvSpPr>
              <a:spLocks noGrp="1"/>
            </p:cNvSpPr>
            <p:nvPr/>
          </p:nvSpPr>
          <p:spPr>
            <a:xfrm>
              <a:off x="561975" y="1991156"/>
              <a:ext cx="400050" cy="333342"/>
            </a:xfrm>
            <a:prstGeom prst="rect">
              <a:avLst/>
            </a:prstGeom>
            <a:noFill/>
            <a:ln w="0">
              <a:noFill/>
              <a:prstDash val="solid"/>
            </a:ln>
          </p:spPr>
          <p:txBody>
            <a:bodyPr wrap="none" lIns="0" tIns="0" rIns="0" bIns="0" anchor="ctr">
              <a:noAutofit/>
            </a:bodyPr>
            <a:lstStyle/>
            <a:p>
              <a:pPr algn="l">
                <a:defRPr sz="2114" b="0">
                  <a:solidFill>
                    <a:srgbClr val="637386"/>
                  </a:solidFill>
                  <a:latin typeface="Latin Modern Math"/>
                  <a:ea typeface="Latin Modern Math"/>
                  <a:cs typeface="Latin Modern Math"/>
                </a:defRPr>
              </a:pPr>
              <a:r>
                <a:rPr sz="2114" b="0">
                  <a:solidFill>
                    <a:srgbClr val="637386"/>
                  </a:solidFill>
                  <a:latin typeface="Latin Modern Math"/>
                  <a:ea typeface="Latin Modern Math"/>
                  <a:cs typeface="Latin Modern Math"/>
                </a:rPr>
                <a:t>U₀</a:t>
              </a:r>
            </a:p>
          </p:txBody>
        </p:sp>
        <p:sp>
          <p:nvSpPr>
            <p:cNvPr id="1008" name="Time axis label">
              <a:extLst>
                <a:ext uri="{FF2B5EF4-FFF2-40B4-BE49-F238E27FC236}">
                  <a16:creationId xmlns:a16="http://schemas.microsoft.com/office/drawing/2014/main" id="{74AADA79-F326-484E-B14D-167C9B40D8A3}"/>
                </a:ext>
              </a:extLst>
            </p:cNvPr>
            <p:cNvSpPr>
              <a:spLocks noGrp="1"/>
            </p:cNvSpPr>
            <p:nvPr/>
          </p:nvSpPr>
          <p:spPr>
            <a:xfrm>
              <a:off x="3848100" y="3759720"/>
              <a:ext cx="600075" cy="268525"/>
            </a:xfrm>
            <a:prstGeom prst="rect">
              <a:avLst/>
            </a:prstGeom>
            <a:noFill/>
            <a:ln w="0">
              <a:noFill/>
              <a:prstDash val="solid"/>
            </a:ln>
          </p:spPr>
          <p:txBody>
            <a:bodyPr wrap="none" lIns="0" tIns="0" rIns="0" bIns="0" anchor="ctr">
              <a:noAutofit/>
            </a:bodyPr>
            <a:lstStyle/>
            <a:p>
              <a:pPr algn="l">
                <a:defRPr sz="1604" b="0">
                  <a:solidFill>
                    <a:srgbClr val="637386"/>
                  </a:solidFill>
                  <a:latin typeface="Nimbus Sans"/>
                  <a:ea typeface="Nimbus Sans"/>
                  <a:cs typeface="Nimbus Sans"/>
                </a:defRPr>
              </a:pPr>
              <a:r>
                <a:rPr sz="1604" b="0">
                  <a:solidFill>
                    <a:srgbClr val="637386"/>
                  </a:solidFill>
                  <a:latin typeface="Nimbus Sans"/>
                  <a:ea typeface="Nimbus Sans"/>
                  <a:cs typeface="Nimbus Sans"/>
                </a:rPr>
                <a:t>Time</a:t>
              </a:r>
            </a:p>
          </p:txBody>
        </p:sp>
        <p:sp>
          <p:nvSpPr>
            <p:cNvPr id="1009" name="Recovery before first visible event">
              <a:extLst>
                <a:ext uri="{FF2B5EF4-FFF2-40B4-BE49-F238E27FC236}">
                  <a16:creationId xmlns:a16="http://schemas.microsoft.com/office/drawing/2014/main" id="{9767EF5B-6F1E-4DCB-8C90-BAC313A3A4B4}"/>
                </a:ext>
              </a:extLst>
            </p:cNvPr>
            <p:cNvSpPr>
              <a:spLocks noGrp="1"/>
            </p:cNvSpPr>
            <p:nvPr/>
          </p:nvSpPr>
          <p:spPr>
            <a:xfrm>
              <a:off x="1057275" y="2611668"/>
              <a:ext cx="323850" cy="178186"/>
            </a:xfrm>
            <a:custGeom>
              <a:avLst/>
              <a:gdLst/>
              <a:ahLst/>
              <a:cxnLst/>
              <a:rect l="0" t="0" r="0" b="0"/>
              <a:pathLst>
                <a:path w="323850" h="183295">
                  <a:moveTo>
                    <a:pt x="0" y="183295"/>
                  </a:moveTo>
                  <a:lnTo>
                    <a:pt x="9525" y="177009"/>
                  </a:lnTo>
                  <a:lnTo>
                    <a:pt x="19050" y="170783"/>
                  </a:lnTo>
                  <a:lnTo>
                    <a:pt x="28575" y="164617"/>
                  </a:lnTo>
                  <a:lnTo>
                    <a:pt x="38100" y="158509"/>
                  </a:lnTo>
                  <a:lnTo>
                    <a:pt x="47625" y="152459"/>
                  </a:lnTo>
                  <a:lnTo>
                    <a:pt x="57150" y="146467"/>
                  </a:lnTo>
                  <a:lnTo>
                    <a:pt x="66675" y="140532"/>
                  </a:lnTo>
                  <a:lnTo>
                    <a:pt x="76200" y="134654"/>
                  </a:lnTo>
                  <a:lnTo>
                    <a:pt x="85725" y="128831"/>
                  </a:lnTo>
                  <a:lnTo>
                    <a:pt x="95250" y="123064"/>
                  </a:lnTo>
                  <a:lnTo>
                    <a:pt x="104775" y="117352"/>
                  </a:lnTo>
                  <a:lnTo>
                    <a:pt x="114300" y="111695"/>
                  </a:lnTo>
                  <a:lnTo>
                    <a:pt x="123825" y="106091"/>
                  </a:lnTo>
                  <a:lnTo>
                    <a:pt x="133350" y="100541"/>
                  </a:lnTo>
                  <a:lnTo>
                    <a:pt x="142875" y="95043"/>
                  </a:lnTo>
                  <a:lnTo>
                    <a:pt x="152400" y="89599"/>
                  </a:lnTo>
                  <a:lnTo>
                    <a:pt x="161925" y="84205"/>
                  </a:lnTo>
                  <a:lnTo>
                    <a:pt x="171450" y="78864"/>
                  </a:lnTo>
                  <a:lnTo>
                    <a:pt x="180975" y="73573"/>
                  </a:lnTo>
                  <a:lnTo>
                    <a:pt x="190500" y="68333"/>
                  </a:lnTo>
                  <a:lnTo>
                    <a:pt x="200025" y="63142"/>
                  </a:lnTo>
                  <a:lnTo>
                    <a:pt x="209550" y="58001"/>
                  </a:lnTo>
                  <a:lnTo>
                    <a:pt x="219075" y="52909"/>
                  </a:lnTo>
                  <a:lnTo>
                    <a:pt x="228600" y="47866"/>
                  </a:lnTo>
                  <a:lnTo>
                    <a:pt x="238125" y="42870"/>
                  </a:lnTo>
                  <a:lnTo>
                    <a:pt x="247650" y="37922"/>
                  </a:lnTo>
                  <a:lnTo>
                    <a:pt x="257175" y="33022"/>
                  </a:lnTo>
                  <a:lnTo>
                    <a:pt x="266700" y="28168"/>
                  </a:lnTo>
                  <a:lnTo>
                    <a:pt x="276225" y="23360"/>
                  </a:lnTo>
                  <a:lnTo>
                    <a:pt x="285750" y="18598"/>
                  </a:lnTo>
                  <a:lnTo>
                    <a:pt x="295275" y="13882"/>
                  </a:lnTo>
                  <a:lnTo>
                    <a:pt x="304800" y="9210"/>
                  </a:lnTo>
                  <a:lnTo>
                    <a:pt x="314325" y="4583"/>
                  </a:lnTo>
                  <a:lnTo>
                    <a:pt x="323850" y="0"/>
                  </a:lnTo>
                  <a:lnTo>
                    <a:pt x="323850" y="0"/>
                  </a:lnTo>
                </a:path>
              </a:pathLst>
            </a:custGeom>
            <a:noFill/>
            <a:ln w="31433">
              <a:solidFill>
                <a:srgbClr val="267BB6"/>
              </a:solidFill>
              <a:prstDash val="solid"/>
            </a:ln>
          </p:spPr>
        </p:sp>
        <p:sp>
          <p:nvSpPr>
            <p:cNvPr id="1010" name="Charge deposition 1">
              <a:extLst>
                <a:ext uri="{FF2B5EF4-FFF2-40B4-BE49-F238E27FC236}">
                  <a16:creationId xmlns:a16="http://schemas.microsoft.com/office/drawing/2014/main" id="{8AD3BE4E-132F-4501-974F-FC97715D49F3}"/>
                </a:ext>
              </a:extLst>
            </p:cNvPr>
            <p:cNvSpPr>
              <a:spLocks noGrp="1"/>
            </p:cNvSpPr>
            <p:nvPr/>
          </p:nvSpPr>
          <p:spPr>
            <a:xfrm>
              <a:off x="1381125" y="2611668"/>
              <a:ext cx="0" cy="675943"/>
            </a:xfrm>
            <a:prstGeom prst="line">
              <a:avLst/>
            </a:prstGeom>
            <a:noFill/>
            <a:ln w="26670">
              <a:solidFill>
                <a:srgbClr val="267BB6"/>
              </a:solidFill>
              <a:prstDash val="solid"/>
            </a:ln>
          </p:spPr>
        </p:sp>
        <p:sp>
          <p:nvSpPr>
            <p:cNvPr id="1011" name="Event tick 1">
              <a:extLst>
                <a:ext uri="{FF2B5EF4-FFF2-40B4-BE49-F238E27FC236}">
                  <a16:creationId xmlns:a16="http://schemas.microsoft.com/office/drawing/2014/main" id="{794234B5-3C4A-49E4-A416-011D4D860F1E}"/>
                </a:ext>
              </a:extLst>
            </p:cNvPr>
            <p:cNvSpPr>
              <a:spLocks noGrp="1"/>
            </p:cNvSpPr>
            <p:nvPr/>
          </p:nvSpPr>
          <p:spPr>
            <a:xfrm>
              <a:off x="1381125" y="3648606"/>
              <a:ext cx="0" cy="55557"/>
            </a:xfrm>
            <a:prstGeom prst="line">
              <a:avLst/>
            </a:prstGeom>
            <a:noFill/>
            <a:ln w="11430">
              <a:solidFill>
                <a:srgbClr val="94A3B3"/>
              </a:solidFill>
              <a:prstDash val="solid"/>
            </a:ln>
          </p:spPr>
        </p:sp>
        <p:sp>
          <p:nvSpPr>
            <p:cNvPr id="1012" name="Recovery after event 1">
              <a:extLst>
                <a:ext uri="{FF2B5EF4-FFF2-40B4-BE49-F238E27FC236}">
                  <a16:creationId xmlns:a16="http://schemas.microsoft.com/office/drawing/2014/main" id="{D7F1FE52-22BF-4371-AB06-87BB5EE0CF08}"/>
                </a:ext>
              </a:extLst>
            </p:cNvPr>
            <p:cNvSpPr>
              <a:spLocks noGrp="1"/>
            </p:cNvSpPr>
            <p:nvPr/>
          </p:nvSpPr>
          <p:spPr>
            <a:xfrm>
              <a:off x="1381125" y="2611668"/>
              <a:ext cx="895350" cy="675943"/>
            </a:xfrm>
            <a:custGeom>
              <a:avLst/>
              <a:gdLst/>
              <a:ahLst/>
              <a:cxnLst/>
              <a:rect l="0" t="0" r="0" b="0"/>
              <a:pathLst>
                <a:path w="895350" h="695325">
                  <a:moveTo>
                    <a:pt x="0" y="695325"/>
                  </a:moveTo>
                  <a:lnTo>
                    <a:pt x="7620" y="686385"/>
                  </a:lnTo>
                  <a:lnTo>
                    <a:pt x="15240" y="677512"/>
                  </a:lnTo>
                  <a:lnTo>
                    <a:pt x="22860" y="668708"/>
                  </a:lnTo>
                  <a:lnTo>
                    <a:pt x="30480" y="659970"/>
                  </a:lnTo>
                  <a:lnTo>
                    <a:pt x="38100" y="651300"/>
                  </a:lnTo>
                  <a:lnTo>
                    <a:pt x="45720" y="642695"/>
                  </a:lnTo>
                  <a:lnTo>
                    <a:pt x="53340" y="634156"/>
                  </a:lnTo>
                  <a:lnTo>
                    <a:pt x="60960" y="625682"/>
                  </a:lnTo>
                  <a:lnTo>
                    <a:pt x="68580" y="617273"/>
                  </a:lnTo>
                  <a:lnTo>
                    <a:pt x="76200" y="608928"/>
                  </a:lnTo>
                  <a:lnTo>
                    <a:pt x="83820" y="600647"/>
                  </a:lnTo>
                  <a:lnTo>
                    <a:pt x="91440" y="592429"/>
                  </a:lnTo>
                  <a:lnTo>
                    <a:pt x="99060" y="584274"/>
                  </a:lnTo>
                  <a:lnTo>
                    <a:pt x="106680" y="576181"/>
                  </a:lnTo>
                  <a:lnTo>
                    <a:pt x="114300" y="568149"/>
                  </a:lnTo>
                  <a:lnTo>
                    <a:pt x="121920" y="560179"/>
                  </a:lnTo>
                  <a:lnTo>
                    <a:pt x="129540" y="552270"/>
                  </a:lnTo>
                  <a:lnTo>
                    <a:pt x="137160" y="544421"/>
                  </a:lnTo>
                  <a:lnTo>
                    <a:pt x="144780" y="536632"/>
                  </a:lnTo>
                  <a:lnTo>
                    <a:pt x="152400" y="528902"/>
                  </a:lnTo>
                  <a:lnTo>
                    <a:pt x="160020" y="521232"/>
                  </a:lnTo>
                  <a:lnTo>
                    <a:pt x="167640" y="513620"/>
                  </a:lnTo>
                  <a:lnTo>
                    <a:pt x="175260" y="506066"/>
                  </a:lnTo>
                  <a:lnTo>
                    <a:pt x="182880" y="498569"/>
                  </a:lnTo>
                  <a:lnTo>
                    <a:pt x="190500" y="491130"/>
                  </a:lnTo>
                  <a:lnTo>
                    <a:pt x="198120" y="483748"/>
                  </a:lnTo>
                  <a:lnTo>
                    <a:pt x="205740" y="476422"/>
                  </a:lnTo>
                  <a:lnTo>
                    <a:pt x="213360" y="469152"/>
                  </a:lnTo>
                  <a:lnTo>
                    <a:pt x="220980" y="461937"/>
                  </a:lnTo>
                  <a:lnTo>
                    <a:pt x="228600" y="454777"/>
                  </a:lnTo>
                  <a:lnTo>
                    <a:pt x="236220" y="447672"/>
                  </a:lnTo>
                  <a:lnTo>
                    <a:pt x="243840" y="440621"/>
                  </a:lnTo>
                  <a:lnTo>
                    <a:pt x="251460" y="433624"/>
                  </a:lnTo>
                  <a:lnTo>
                    <a:pt x="259080" y="426681"/>
                  </a:lnTo>
                  <a:lnTo>
                    <a:pt x="266700" y="419790"/>
                  </a:lnTo>
                  <a:lnTo>
                    <a:pt x="274320" y="412952"/>
                  </a:lnTo>
                  <a:lnTo>
                    <a:pt x="281940" y="406166"/>
                  </a:lnTo>
                  <a:lnTo>
                    <a:pt x="289560" y="399432"/>
                  </a:lnTo>
                  <a:lnTo>
                    <a:pt x="297180" y="392749"/>
                  </a:lnTo>
                  <a:lnTo>
                    <a:pt x="304800" y="386118"/>
                  </a:lnTo>
                  <a:lnTo>
                    <a:pt x="312420" y="379537"/>
                  </a:lnTo>
                  <a:lnTo>
                    <a:pt x="320040" y="373006"/>
                  </a:lnTo>
                  <a:lnTo>
                    <a:pt x="327660" y="366525"/>
                  </a:lnTo>
                  <a:lnTo>
                    <a:pt x="335280" y="360093"/>
                  </a:lnTo>
                  <a:lnTo>
                    <a:pt x="342900" y="353710"/>
                  </a:lnTo>
                  <a:lnTo>
                    <a:pt x="350520" y="347377"/>
                  </a:lnTo>
                  <a:lnTo>
                    <a:pt x="358140" y="341091"/>
                  </a:lnTo>
                  <a:lnTo>
                    <a:pt x="365760" y="334853"/>
                  </a:lnTo>
                  <a:lnTo>
                    <a:pt x="373380" y="328663"/>
                  </a:lnTo>
                  <a:lnTo>
                    <a:pt x="381000" y="322521"/>
                  </a:lnTo>
                  <a:lnTo>
                    <a:pt x="388620" y="316425"/>
                  </a:lnTo>
                  <a:lnTo>
                    <a:pt x="396240" y="310376"/>
                  </a:lnTo>
                  <a:lnTo>
                    <a:pt x="403860" y="304372"/>
                  </a:lnTo>
                  <a:lnTo>
                    <a:pt x="411480" y="298415"/>
                  </a:lnTo>
                  <a:lnTo>
                    <a:pt x="419100" y="292503"/>
                  </a:lnTo>
                  <a:lnTo>
                    <a:pt x="426720" y="286636"/>
                  </a:lnTo>
                  <a:lnTo>
                    <a:pt x="434340" y="280814"/>
                  </a:lnTo>
                  <a:lnTo>
                    <a:pt x="441960" y="275037"/>
                  </a:lnTo>
                  <a:lnTo>
                    <a:pt x="449580" y="269303"/>
                  </a:lnTo>
                  <a:lnTo>
                    <a:pt x="457200" y="263613"/>
                  </a:lnTo>
                  <a:lnTo>
                    <a:pt x="464820" y="257967"/>
                  </a:lnTo>
                  <a:lnTo>
                    <a:pt x="472440" y="252364"/>
                  </a:lnTo>
                  <a:lnTo>
                    <a:pt x="480060" y="246803"/>
                  </a:lnTo>
                  <a:lnTo>
                    <a:pt x="487680" y="241285"/>
                  </a:lnTo>
                  <a:lnTo>
                    <a:pt x="495300" y="235809"/>
                  </a:lnTo>
                  <a:lnTo>
                    <a:pt x="502920" y="230375"/>
                  </a:lnTo>
                  <a:lnTo>
                    <a:pt x="510540" y="224982"/>
                  </a:lnTo>
                  <a:lnTo>
                    <a:pt x="518160" y="219630"/>
                  </a:lnTo>
                  <a:lnTo>
                    <a:pt x="525780" y="214320"/>
                  </a:lnTo>
                  <a:lnTo>
                    <a:pt x="533400" y="209049"/>
                  </a:lnTo>
                  <a:lnTo>
                    <a:pt x="541020" y="203819"/>
                  </a:lnTo>
                  <a:lnTo>
                    <a:pt x="548640" y="198629"/>
                  </a:lnTo>
                  <a:lnTo>
                    <a:pt x="556260" y="193479"/>
                  </a:lnTo>
                  <a:lnTo>
                    <a:pt x="563880" y="188367"/>
                  </a:lnTo>
                  <a:lnTo>
                    <a:pt x="571500" y="183295"/>
                  </a:lnTo>
                  <a:lnTo>
                    <a:pt x="579120" y="178262"/>
                  </a:lnTo>
                  <a:lnTo>
                    <a:pt x="586740" y="173266"/>
                  </a:lnTo>
                  <a:lnTo>
                    <a:pt x="594360" y="168309"/>
                  </a:lnTo>
                  <a:lnTo>
                    <a:pt x="601980" y="163390"/>
                  </a:lnTo>
                  <a:lnTo>
                    <a:pt x="609600" y="158509"/>
                  </a:lnTo>
                  <a:lnTo>
                    <a:pt x="617220" y="153664"/>
                  </a:lnTo>
                  <a:lnTo>
                    <a:pt x="624840" y="148857"/>
                  </a:lnTo>
                  <a:lnTo>
                    <a:pt x="632460" y="144086"/>
                  </a:lnTo>
                  <a:lnTo>
                    <a:pt x="640080" y="139352"/>
                  </a:lnTo>
                  <a:lnTo>
                    <a:pt x="647700" y="134654"/>
                  </a:lnTo>
                  <a:lnTo>
                    <a:pt x="655320" y="129991"/>
                  </a:lnTo>
                  <a:lnTo>
                    <a:pt x="662940" y="125364"/>
                  </a:lnTo>
                  <a:lnTo>
                    <a:pt x="670560" y="120773"/>
                  </a:lnTo>
                  <a:lnTo>
                    <a:pt x="678180" y="116216"/>
                  </a:lnTo>
                  <a:lnTo>
                    <a:pt x="685800" y="111695"/>
                  </a:lnTo>
                  <a:lnTo>
                    <a:pt x="693420" y="107207"/>
                  </a:lnTo>
                  <a:lnTo>
                    <a:pt x="701040" y="102755"/>
                  </a:lnTo>
                  <a:lnTo>
                    <a:pt x="708660" y="98336"/>
                  </a:lnTo>
                  <a:lnTo>
                    <a:pt x="716280" y="93950"/>
                  </a:lnTo>
                  <a:lnTo>
                    <a:pt x="723900" y="89599"/>
                  </a:lnTo>
                  <a:lnTo>
                    <a:pt x="731520" y="85280"/>
                  </a:lnTo>
                  <a:lnTo>
                    <a:pt x="739140" y="80994"/>
                  </a:lnTo>
                  <a:lnTo>
                    <a:pt x="746760" y="76741"/>
                  </a:lnTo>
                  <a:lnTo>
                    <a:pt x="754380" y="72521"/>
                  </a:lnTo>
                  <a:lnTo>
                    <a:pt x="762000" y="68333"/>
                  </a:lnTo>
                  <a:lnTo>
                    <a:pt x="769620" y="64176"/>
                  </a:lnTo>
                  <a:lnTo>
                    <a:pt x="777240" y="60052"/>
                  </a:lnTo>
                  <a:lnTo>
                    <a:pt x="784860" y="55959"/>
                  </a:lnTo>
                  <a:lnTo>
                    <a:pt x="792480" y="51897"/>
                  </a:lnTo>
                  <a:lnTo>
                    <a:pt x="800100" y="47866"/>
                  </a:lnTo>
                  <a:lnTo>
                    <a:pt x="807720" y="43866"/>
                  </a:lnTo>
                  <a:lnTo>
                    <a:pt x="815340" y="39896"/>
                  </a:lnTo>
                  <a:lnTo>
                    <a:pt x="822960" y="35957"/>
                  </a:lnTo>
                  <a:lnTo>
                    <a:pt x="830580" y="32047"/>
                  </a:lnTo>
                  <a:lnTo>
                    <a:pt x="838200" y="28168"/>
                  </a:lnTo>
                  <a:lnTo>
                    <a:pt x="845820" y="24318"/>
                  </a:lnTo>
                  <a:lnTo>
                    <a:pt x="853440" y="20497"/>
                  </a:lnTo>
                  <a:lnTo>
                    <a:pt x="861060" y="16706"/>
                  </a:lnTo>
                  <a:lnTo>
                    <a:pt x="868680" y="12944"/>
                  </a:lnTo>
                  <a:lnTo>
                    <a:pt x="876300" y="9210"/>
                  </a:lnTo>
                  <a:lnTo>
                    <a:pt x="883920" y="5505"/>
                  </a:lnTo>
                  <a:lnTo>
                    <a:pt x="891540" y="1828"/>
                  </a:lnTo>
                  <a:lnTo>
                    <a:pt x="895350" y="0"/>
                  </a:lnTo>
                </a:path>
              </a:pathLst>
            </a:custGeom>
            <a:noFill/>
            <a:ln w="31433">
              <a:solidFill>
                <a:srgbClr val="267BB6"/>
              </a:solidFill>
              <a:prstDash val="solid"/>
            </a:ln>
          </p:spPr>
        </p:sp>
        <p:sp>
          <p:nvSpPr>
            <p:cNvPr id="1013" name="Charge deposition 2">
              <a:extLst>
                <a:ext uri="{FF2B5EF4-FFF2-40B4-BE49-F238E27FC236}">
                  <a16:creationId xmlns:a16="http://schemas.microsoft.com/office/drawing/2014/main" id="{B109E97A-FF3A-4400-BEFE-DE2FE883C795}"/>
                </a:ext>
              </a:extLst>
            </p:cNvPr>
            <p:cNvSpPr>
              <a:spLocks noGrp="1"/>
            </p:cNvSpPr>
            <p:nvPr/>
          </p:nvSpPr>
          <p:spPr>
            <a:xfrm>
              <a:off x="2276475" y="2611668"/>
              <a:ext cx="0" cy="675943"/>
            </a:xfrm>
            <a:prstGeom prst="line">
              <a:avLst/>
            </a:prstGeom>
            <a:noFill/>
            <a:ln w="26670">
              <a:solidFill>
                <a:srgbClr val="267BB6"/>
              </a:solidFill>
              <a:prstDash val="solid"/>
            </a:ln>
          </p:spPr>
        </p:sp>
        <p:sp>
          <p:nvSpPr>
            <p:cNvPr id="1014" name="Event tick 2">
              <a:extLst>
                <a:ext uri="{FF2B5EF4-FFF2-40B4-BE49-F238E27FC236}">
                  <a16:creationId xmlns:a16="http://schemas.microsoft.com/office/drawing/2014/main" id="{CAFA92D1-4019-476B-B2C6-B4577F2A324C}"/>
                </a:ext>
              </a:extLst>
            </p:cNvPr>
            <p:cNvSpPr>
              <a:spLocks noGrp="1"/>
            </p:cNvSpPr>
            <p:nvPr/>
          </p:nvSpPr>
          <p:spPr>
            <a:xfrm>
              <a:off x="2276475" y="3648606"/>
              <a:ext cx="0" cy="55557"/>
            </a:xfrm>
            <a:prstGeom prst="line">
              <a:avLst/>
            </a:prstGeom>
            <a:noFill/>
            <a:ln w="11430">
              <a:solidFill>
                <a:srgbClr val="94A3B3"/>
              </a:solidFill>
              <a:prstDash val="solid"/>
            </a:ln>
          </p:spPr>
        </p:sp>
        <p:sp>
          <p:nvSpPr>
            <p:cNvPr id="1015" name="Recovery after event 2">
              <a:extLst>
                <a:ext uri="{FF2B5EF4-FFF2-40B4-BE49-F238E27FC236}">
                  <a16:creationId xmlns:a16="http://schemas.microsoft.com/office/drawing/2014/main" id="{61A8211C-9D54-469C-AEC1-9A014D860333}"/>
                </a:ext>
              </a:extLst>
            </p:cNvPr>
            <p:cNvSpPr>
              <a:spLocks noGrp="1"/>
            </p:cNvSpPr>
            <p:nvPr/>
          </p:nvSpPr>
          <p:spPr>
            <a:xfrm>
              <a:off x="2276475" y="2611668"/>
              <a:ext cx="895350" cy="675943"/>
            </a:xfrm>
            <a:custGeom>
              <a:avLst/>
              <a:gdLst/>
              <a:ahLst/>
              <a:cxnLst/>
              <a:rect l="0" t="0" r="0" b="0"/>
              <a:pathLst>
                <a:path w="895350" h="695325">
                  <a:moveTo>
                    <a:pt x="0" y="695325"/>
                  </a:moveTo>
                  <a:lnTo>
                    <a:pt x="7620" y="686385"/>
                  </a:lnTo>
                  <a:lnTo>
                    <a:pt x="15240" y="677512"/>
                  </a:lnTo>
                  <a:lnTo>
                    <a:pt x="22860" y="668708"/>
                  </a:lnTo>
                  <a:lnTo>
                    <a:pt x="30480" y="659970"/>
                  </a:lnTo>
                  <a:lnTo>
                    <a:pt x="38100" y="651300"/>
                  </a:lnTo>
                  <a:lnTo>
                    <a:pt x="45720" y="642695"/>
                  </a:lnTo>
                  <a:lnTo>
                    <a:pt x="53340" y="634156"/>
                  </a:lnTo>
                  <a:lnTo>
                    <a:pt x="60960" y="625682"/>
                  </a:lnTo>
                  <a:lnTo>
                    <a:pt x="68580" y="617273"/>
                  </a:lnTo>
                  <a:lnTo>
                    <a:pt x="76200" y="608928"/>
                  </a:lnTo>
                  <a:lnTo>
                    <a:pt x="83820" y="600647"/>
                  </a:lnTo>
                  <a:lnTo>
                    <a:pt x="91440" y="592429"/>
                  </a:lnTo>
                  <a:lnTo>
                    <a:pt x="99060" y="584274"/>
                  </a:lnTo>
                  <a:lnTo>
                    <a:pt x="106680" y="576181"/>
                  </a:lnTo>
                  <a:lnTo>
                    <a:pt x="114300" y="568149"/>
                  </a:lnTo>
                  <a:lnTo>
                    <a:pt x="121920" y="560179"/>
                  </a:lnTo>
                  <a:lnTo>
                    <a:pt x="129540" y="552270"/>
                  </a:lnTo>
                  <a:lnTo>
                    <a:pt x="137160" y="544421"/>
                  </a:lnTo>
                  <a:lnTo>
                    <a:pt x="144780" y="536632"/>
                  </a:lnTo>
                  <a:lnTo>
                    <a:pt x="152400" y="528902"/>
                  </a:lnTo>
                  <a:lnTo>
                    <a:pt x="160020" y="521232"/>
                  </a:lnTo>
                  <a:lnTo>
                    <a:pt x="167640" y="513620"/>
                  </a:lnTo>
                  <a:lnTo>
                    <a:pt x="175260" y="506066"/>
                  </a:lnTo>
                  <a:lnTo>
                    <a:pt x="182880" y="498569"/>
                  </a:lnTo>
                  <a:lnTo>
                    <a:pt x="190500" y="491130"/>
                  </a:lnTo>
                  <a:lnTo>
                    <a:pt x="198120" y="483748"/>
                  </a:lnTo>
                  <a:lnTo>
                    <a:pt x="205740" y="476422"/>
                  </a:lnTo>
                  <a:lnTo>
                    <a:pt x="213360" y="469152"/>
                  </a:lnTo>
                  <a:lnTo>
                    <a:pt x="220980" y="461937"/>
                  </a:lnTo>
                  <a:lnTo>
                    <a:pt x="228600" y="454777"/>
                  </a:lnTo>
                  <a:lnTo>
                    <a:pt x="236220" y="447672"/>
                  </a:lnTo>
                  <a:lnTo>
                    <a:pt x="243840" y="440621"/>
                  </a:lnTo>
                  <a:lnTo>
                    <a:pt x="251460" y="433624"/>
                  </a:lnTo>
                  <a:lnTo>
                    <a:pt x="259080" y="426681"/>
                  </a:lnTo>
                  <a:lnTo>
                    <a:pt x="266700" y="419790"/>
                  </a:lnTo>
                  <a:lnTo>
                    <a:pt x="274320" y="412952"/>
                  </a:lnTo>
                  <a:lnTo>
                    <a:pt x="281940" y="406166"/>
                  </a:lnTo>
                  <a:lnTo>
                    <a:pt x="289560" y="399432"/>
                  </a:lnTo>
                  <a:lnTo>
                    <a:pt x="297180" y="392749"/>
                  </a:lnTo>
                  <a:lnTo>
                    <a:pt x="304800" y="386118"/>
                  </a:lnTo>
                  <a:lnTo>
                    <a:pt x="312420" y="379537"/>
                  </a:lnTo>
                  <a:lnTo>
                    <a:pt x="320040" y="373006"/>
                  </a:lnTo>
                  <a:lnTo>
                    <a:pt x="327660" y="366525"/>
                  </a:lnTo>
                  <a:lnTo>
                    <a:pt x="335280" y="360093"/>
                  </a:lnTo>
                  <a:lnTo>
                    <a:pt x="342900" y="353710"/>
                  </a:lnTo>
                  <a:lnTo>
                    <a:pt x="350520" y="347377"/>
                  </a:lnTo>
                  <a:lnTo>
                    <a:pt x="358140" y="341091"/>
                  </a:lnTo>
                  <a:lnTo>
                    <a:pt x="365760" y="334853"/>
                  </a:lnTo>
                  <a:lnTo>
                    <a:pt x="373380" y="328663"/>
                  </a:lnTo>
                  <a:lnTo>
                    <a:pt x="381000" y="322521"/>
                  </a:lnTo>
                  <a:lnTo>
                    <a:pt x="388620" y="316425"/>
                  </a:lnTo>
                  <a:lnTo>
                    <a:pt x="396240" y="310376"/>
                  </a:lnTo>
                  <a:lnTo>
                    <a:pt x="403860" y="304372"/>
                  </a:lnTo>
                  <a:lnTo>
                    <a:pt x="411480" y="298415"/>
                  </a:lnTo>
                  <a:lnTo>
                    <a:pt x="419100" y="292503"/>
                  </a:lnTo>
                  <a:lnTo>
                    <a:pt x="426720" y="286636"/>
                  </a:lnTo>
                  <a:lnTo>
                    <a:pt x="434340" y="280814"/>
                  </a:lnTo>
                  <a:lnTo>
                    <a:pt x="441960" y="275037"/>
                  </a:lnTo>
                  <a:lnTo>
                    <a:pt x="449580" y="269303"/>
                  </a:lnTo>
                  <a:lnTo>
                    <a:pt x="457200" y="263613"/>
                  </a:lnTo>
                  <a:lnTo>
                    <a:pt x="464820" y="257967"/>
                  </a:lnTo>
                  <a:lnTo>
                    <a:pt x="472440" y="252364"/>
                  </a:lnTo>
                  <a:lnTo>
                    <a:pt x="480060" y="246803"/>
                  </a:lnTo>
                  <a:lnTo>
                    <a:pt x="487680" y="241285"/>
                  </a:lnTo>
                  <a:lnTo>
                    <a:pt x="495300" y="235809"/>
                  </a:lnTo>
                  <a:lnTo>
                    <a:pt x="502920" y="230375"/>
                  </a:lnTo>
                  <a:lnTo>
                    <a:pt x="510540" y="224982"/>
                  </a:lnTo>
                  <a:lnTo>
                    <a:pt x="518160" y="219630"/>
                  </a:lnTo>
                  <a:lnTo>
                    <a:pt x="525780" y="214320"/>
                  </a:lnTo>
                  <a:lnTo>
                    <a:pt x="533400" y="209049"/>
                  </a:lnTo>
                  <a:lnTo>
                    <a:pt x="541020" y="203819"/>
                  </a:lnTo>
                  <a:lnTo>
                    <a:pt x="548640" y="198629"/>
                  </a:lnTo>
                  <a:lnTo>
                    <a:pt x="556260" y="193479"/>
                  </a:lnTo>
                  <a:lnTo>
                    <a:pt x="563880" y="188367"/>
                  </a:lnTo>
                  <a:lnTo>
                    <a:pt x="571500" y="183295"/>
                  </a:lnTo>
                  <a:lnTo>
                    <a:pt x="579120" y="178262"/>
                  </a:lnTo>
                  <a:lnTo>
                    <a:pt x="586740" y="173266"/>
                  </a:lnTo>
                  <a:lnTo>
                    <a:pt x="594360" y="168309"/>
                  </a:lnTo>
                  <a:lnTo>
                    <a:pt x="601980" y="163390"/>
                  </a:lnTo>
                  <a:lnTo>
                    <a:pt x="609600" y="158509"/>
                  </a:lnTo>
                  <a:lnTo>
                    <a:pt x="617220" y="153664"/>
                  </a:lnTo>
                  <a:lnTo>
                    <a:pt x="624840" y="148857"/>
                  </a:lnTo>
                  <a:lnTo>
                    <a:pt x="632460" y="144086"/>
                  </a:lnTo>
                  <a:lnTo>
                    <a:pt x="640080" y="139352"/>
                  </a:lnTo>
                  <a:lnTo>
                    <a:pt x="647700" y="134654"/>
                  </a:lnTo>
                  <a:lnTo>
                    <a:pt x="655320" y="129991"/>
                  </a:lnTo>
                  <a:lnTo>
                    <a:pt x="662940" y="125364"/>
                  </a:lnTo>
                  <a:lnTo>
                    <a:pt x="670560" y="120773"/>
                  </a:lnTo>
                  <a:lnTo>
                    <a:pt x="678180" y="116216"/>
                  </a:lnTo>
                  <a:lnTo>
                    <a:pt x="685800" y="111695"/>
                  </a:lnTo>
                  <a:lnTo>
                    <a:pt x="693420" y="107207"/>
                  </a:lnTo>
                  <a:lnTo>
                    <a:pt x="701040" y="102755"/>
                  </a:lnTo>
                  <a:lnTo>
                    <a:pt x="708660" y="98336"/>
                  </a:lnTo>
                  <a:lnTo>
                    <a:pt x="716280" y="93950"/>
                  </a:lnTo>
                  <a:lnTo>
                    <a:pt x="723900" y="89599"/>
                  </a:lnTo>
                  <a:lnTo>
                    <a:pt x="731520" y="85280"/>
                  </a:lnTo>
                  <a:lnTo>
                    <a:pt x="739140" y="80994"/>
                  </a:lnTo>
                  <a:lnTo>
                    <a:pt x="746760" y="76741"/>
                  </a:lnTo>
                  <a:lnTo>
                    <a:pt x="754380" y="72521"/>
                  </a:lnTo>
                  <a:lnTo>
                    <a:pt x="762000" y="68333"/>
                  </a:lnTo>
                  <a:lnTo>
                    <a:pt x="769620" y="64176"/>
                  </a:lnTo>
                  <a:lnTo>
                    <a:pt x="777240" y="60052"/>
                  </a:lnTo>
                  <a:lnTo>
                    <a:pt x="784860" y="55959"/>
                  </a:lnTo>
                  <a:lnTo>
                    <a:pt x="792480" y="51897"/>
                  </a:lnTo>
                  <a:lnTo>
                    <a:pt x="800100" y="47866"/>
                  </a:lnTo>
                  <a:lnTo>
                    <a:pt x="807720" y="43866"/>
                  </a:lnTo>
                  <a:lnTo>
                    <a:pt x="815340" y="39896"/>
                  </a:lnTo>
                  <a:lnTo>
                    <a:pt x="822960" y="35957"/>
                  </a:lnTo>
                  <a:lnTo>
                    <a:pt x="830580" y="32047"/>
                  </a:lnTo>
                  <a:lnTo>
                    <a:pt x="838200" y="28168"/>
                  </a:lnTo>
                  <a:lnTo>
                    <a:pt x="845820" y="24318"/>
                  </a:lnTo>
                  <a:lnTo>
                    <a:pt x="853440" y="20497"/>
                  </a:lnTo>
                  <a:lnTo>
                    <a:pt x="861060" y="16706"/>
                  </a:lnTo>
                  <a:lnTo>
                    <a:pt x="868680" y="12944"/>
                  </a:lnTo>
                  <a:lnTo>
                    <a:pt x="876300" y="9210"/>
                  </a:lnTo>
                  <a:lnTo>
                    <a:pt x="883920" y="5505"/>
                  </a:lnTo>
                  <a:lnTo>
                    <a:pt x="891540" y="1828"/>
                  </a:lnTo>
                  <a:lnTo>
                    <a:pt x="895350" y="0"/>
                  </a:lnTo>
                </a:path>
              </a:pathLst>
            </a:custGeom>
            <a:noFill/>
            <a:ln w="31433">
              <a:solidFill>
                <a:srgbClr val="267BB6"/>
              </a:solidFill>
              <a:prstDash val="solid"/>
            </a:ln>
          </p:spPr>
        </p:sp>
        <p:sp>
          <p:nvSpPr>
            <p:cNvPr id="1016" name="Charge deposition 3">
              <a:extLst>
                <a:ext uri="{FF2B5EF4-FFF2-40B4-BE49-F238E27FC236}">
                  <a16:creationId xmlns:a16="http://schemas.microsoft.com/office/drawing/2014/main" id="{89EEB786-9D9D-40AF-8AFA-F03587976EBB}"/>
                </a:ext>
              </a:extLst>
            </p:cNvPr>
            <p:cNvSpPr>
              <a:spLocks noGrp="1"/>
            </p:cNvSpPr>
            <p:nvPr/>
          </p:nvSpPr>
          <p:spPr>
            <a:xfrm>
              <a:off x="3171825" y="2611668"/>
              <a:ext cx="0" cy="675943"/>
            </a:xfrm>
            <a:prstGeom prst="line">
              <a:avLst/>
            </a:prstGeom>
            <a:noFill/>
            <a:ln w="26670">
              <a:solidFill>
                <a:srgbClr val="267BB6"/>
              </a:solidFill>
              <a:prstDash val="solid"/>
            </a:ln>
          </p:spPr>
        </p:sp>
        <p:sp>
          <p:nvSpPr>
            <p:cNvPr id="1017" name="Event tick 3">
              <a:extLst>
                <a:ext uri="{FF2B5EF4-FFF2-40B4-BE49-F238E27FC236}">
                  <a16:creationId xmlns:a16="http://schemas.microsoft.com/office/drawing/2014/main" id="{E51468ED-CA71-47AF-9109-9A53155088DF}"/>
                </a:ext>
              </a:extLst>
            </p:cNvPr>
            <p:cNvSpPr>
              <a:spLocks noGrp="1"/>
            </p:cNvSpPr>
            <p:nvPr/>
          </p:nvSpPr>
          <p:spPr>
            <a:xfrm>
              <a:off x="3171825" y="3648606"/>
              <a:ext cx="0" cy="55557"/>
            </a:xfrm>
            <a:prstGeom prst="line">
              <a:avLst/>
            </a:prstGeom>
            <a:noFill/>
            <a:ln w="11430">
              <a:solidFill>
                <a:srgbClr val="94A3B3"/>
              </a:solidFill>
              <a:prstDash val="solid"/>
            </a:ln>
          </p:spPr>
        </p:sp>
        <p:sp>
          <p:nvSpPr>
            <p:cNvPr id="1018" name="Recovery after event 3">
              <a:extLst>
                <a:ext uri="{FF2B5EF4-FFF2-40B4-BE49-F238E27FC236}">
                  <a16:creationId xmlns:a16="http://schemas.microsoft.com/office/drawing/2014/main" id="{00A040E3-6E3F-4811-BB9C-1814EF2B628F}"/>
                </a:ext>
              </a:extLst>
            </p:cNvPr>
            <p:cNvSpPr>
              <a:spLocks noGrp="1"/>
            </p:cNvSpPr>
            <p:nvPr/>
          </p:nvSpPr>
          <p:spPr>
            <a:xfrm>
              <a:off x="3171825" y="2611668"/>
              <a:ext cx="895350" cy="675943"/>
            </a:xfrm>
            <a:custGeom>
              <a:avLst/>
              <a:gdLst/>
              <a:ahLst/>
              <a:cxnLst/>
              <a:rect l="0" t="0" r="0" b="0"/>
              <a:pathLst>
                <a:path w="895350" h="695325">
                  <a:moveTo>
                    <a:pt x="0" y="695325"/>
                  </a:moveTo>
                  <a:lnTo>
                    <a:pt x="7620" y="686385"/>
                  </a:lnTo>
                  <a:lnTo>
                    <a:pt x="15240" y="677512"/>
                  </a:lnTo>
                  <a:lnTo>
                    <a:pt x="22860" y="668708"/>
                  </a:lnTo>
                  <a:lnTo>
                    <a:pt x="30480" y="659970"/>
                  </a:lnTo>
                  <a:lnTo>
                    <a:pt x="38100" y="651300"/>
                  </a:lnTo>
                  <a:lnTo>
                    <a:pt x="45720" y="642695"/>
                  </a:lnTo>
                  <a:lnTo>
                    <a:pt x="53340" y="634156"/>
                  </a:lnTo>
                  <a:lnTo>
                    <a:pt x="60960" y="625682"/>
                  </a:lnTo>
                  <a:lnTo>
                    <a:pt x="68580" y="617273"/>
                  </a:lnTo>
                  <a:lnTo>
                    <a:pt x="76200" y="608928"/>
                  </a:lnTo>
                  <a:lnTo>
                    <a:pt x="83820" y="600647"/>
                  </a:lnTo>
                  <a:lnTo>
                    <a:pt x="91440" y="592429"/>
                  </a:lnTo>
                  <a:lnTo>
                    <a:pt x="99060" y="584274"/>
                  </a:lnTo>
                  <a:lnTo>
                    <a:pt x="106680" y="576181"/>
                  </a:lnTo>
                  <a:lnTo>
                    <a:pt x="114300" y="568149"/>
                  </a:lnTo>
                  <a:lnTo>
                    <a:pt x="121920" y="560179"/>
                  </a:lnTo>
                  <a:lnTo>
                    <a:pt x="129540" y="552270"/>
                  </a:lnTo>
                  <a:lnTo>
                    <a:pt x="137160" y="544421"/>
                  </a:lnTo>
                  <a:lnTo>
                    <a:pt x="144780" y="536632"/>
                  </a:lnTo>
                  <a:lnTo>
                    <a:pt x="152400" y="528902"/>
                  </a:lnTo>
                  <a:lnTo>
                    <a:pt x="160020" y="521232"/>
                  </a:lnTo>
                  <a:lnTo>
                    <a:pt x="167640" y="513620"/>
                  </a:lnTo>
                  <a:lnTo>
                    <a:pt x="175260" y="506066"/>
                  </a:lnTo>
                  <a:lnTo>
                    <a:pt x="182880" y="498569"/>
                  </a:lnTo>
                  <a:lnTo>
                    <a:pt x="190500" y="491130"/>
                  </a:lnTo>
                  <a:lnTo>
                    <a:pt x="198120" y="483748"/>
                  </a:lnTo>
                  <a:lnTo>
                    <a:pt x="205740" y="476422"/>
                  </a:lnTo>
                  <a:lnTo>
                    <a:pt x="213360" y="469152"/>
                  </a:lnTo>
                  <a:lnTo>
                    <a:pt x="220980" y="461937"/>
                  </a:lnTo>
                  <a:lnTo>
                    <a:pt x="228600" y="454777"/>
                  </a:lnTo>
                  <a:lnTo>
                    <a:pt x="236220" y="447672"/>
                  </a:lnTo>
                  <a:lnTo>
                    <a:pt x="243840" y="440621"/>
                  </a:lnTo>
                  <a:lnTo>
                    <a:pt x="251460" y="433624"/>
                  </a:lnTo>
                  <a:lnTo>
                    <a:pt x="259080" y="426681"/>
                  </a:lnTo>
                  <a:lnTo>
                    <a:pt x="266700" y="419790"/>
                  </a:lnTo>
                  <a:lnTo>
                    <a:pt x="274320" y="412952"/>
                  </a:lnTo>
                  <a:lnTo>
                    <a:pt x="281940" y="406166"/>
                  </a:lnTo>
                  <a:lnTo>
                    <a:pt x="289560" y="399432"/>
                  </a:lnTo>
                  <a:lnTo>
                    <a:pt x="297180" y="392749"/>
                  </a:lnTo>
                  <a:lnTo>
                    <a:pt x="304800" y="386118"/>
                  </a:lnTo>
                  <a:lnTo>
                    <a:pt x="312420" y="379537"/>
                  </a:lnTo>
                  <a:lnTo>
                    <a:pt x="320040" y="373006"/>
                  </a:lnTo>
                  <a:lnTo>
                    <a:pt x="327660" y="366525"/>
                  </a:lnTo>
                  <a:lnTo>
                    <a:pt x="335280" y="360093"/>
                  </a:lnTo>
                  <a:lnTo>
                    <a:pt x="342900" y="353710"/>
                  </a:lnTo>
                  <a:lnTo>
                    <a:pt x="350520" y="347377"/>
                  </a:lnTo>
                  <a:lnTo>
                    <a:pt x="358140" y="341091"/>
                  </a:lnTo>
                  <a:lnTo>
                    <a:pt x="365760" y="334853"/>
                  </a:lnTo>
                  <a:lnTo>
                    <a:pt x="373380" y="328663"/>
                  </a:lnTo>
                  <a:lnTo>
                    <a:pt x="381000" y="322521"/>
                  </a:lnTo>
                  <a:lnTo>
                    <a:pt x="388620" y="316425"/>
                  </a:lnTo>
                  <a:lnTo>
                    <a:pt x="396240" y="310376"/>
                  </a:lnTo>
                  <a:lnTo>
                    <a:pt x="403860" y="304372"/>
                  </a:lnTo>
                  <a:lnTo>
                    <a:pt x="411480" y="298415"/>
                  </a:lnTo>
                  <a:lnTo>
                    <a:pt x="419100" y="292503"/>
                  </a:lnTo>
                  <a:lnTo>
                    <a:pt x="426720" y="286636"/>
                  </a:lnTo>
                  <a:lnTo>
                    <a:pt x="434340" y="280814"/>
                  </a:lnTo>
                  <a:lnTo>
                    <a:pt x="441960" y="275037"/>
                  </a:lnTo>
                  <a:lnTo>
                    <a:pt x="449580" y="269303"/>
                  </a:lnTo>
                  <a:lnTo>
                    <a:pt x="457200" y="263613"/>
                  </a:lnTo>
                  <a:lnTo>
                    <a:pt x="464820" y="257967"/>
                  </a:lnTo>
                  <a:lnTo>
                    <a:pt x="472440" y="252364"/>
                  </a:lnTo>
                  <a:lnTo>
                    <a:pt x="480060" y="246803"/>
                  </a:lnTo>
                  <a:lnTo>
                    <a:pt x="487680" y="241285"/>
                  </a:lnTo>
                  <a:lnTo>
                    <a:pt x="495300" y="235809"/>
                  </a:lnTo>
                  <a:lnTo>
                    <a:pt x="502920" y="230375"/>
                  </a:lnTo>
                  <a:lnTo>
                    <a:pt x="510540" y="224982"/>
                  </a:lnTo>
                  <a:lnTo>
                    <a:pt x="518160" y="219630"/>
                  </a:lnTo>
                  <a:lnTo>
                    <a:pt x="525780" y="214320"/>
                  </a:lnTo>
                  <a:lnTo>
                    <a:pt x="533400" y="209049"/>
                  </a:lnTo>
                  <a:lnTo>
                    <a:pt x="541020" y="203819"/>
                  </a:lnTo>
                  <a:lnTo>
                    <a:pt x="548640" y="198629"/>
                  </a:lnTo>
                  <a:lnTo>
                    <a:pt x="556260" y="193479"/>
                  </a:lnTo>
                  <a:lnTo>
                    <a:pt x="563880" y="188367"/>
                  </a:lnTo>
                  <a:lnTo>
                    <a:pt x="571500" y="183295"/>
                  </a:lnTo>
                  <a:lnTo>
                    <a:pt x="579120" y="178262"/>
                  </a:lnTo>
                  <a:lnTo>
                    <a:pt x="586740" y="173266"/>
                  </a:lnTo>
                  <a:lnTo>
                    <a:pt x="594360" y="168309"/>
                  </a:lnTo>
                  <a:lnTo>
                    <a:pt x="601980" y="163390"/>
                  </a:lnTo>
                  <a:lnTo>
                    <a:pt x="609600" y="158509"/>
                  </a:lnTo>
                  <a:lnTo>
                    <a:pt x="617220" y="153664"/>
                  </a:lnTo>
                  <a:lnTo>
                    <a:pt x="624840" y="148857"/>
                  </a:lnTo>
                  <a:lnTo>
                    <a:pt x="632460" y="144086"/>
                  </a:lnTo>
                  <a:lnTo>
                    <a:pt x="640080" y="139352"/>
                  </a:lnTo>
                  <a:lnTo>
                    <a:pt x="647700" y="134654"/>
                  </a:lnTo>
                  <a:lnTo>
                    <a:pt x="655320" y="129991"/>
                  </a:lnTo>
                  <a:lnTo>
                    <a:pt x="662940" y="125364"/>
                  </a:lnTo>
                  <a:lnTo>
                    <a:pt x="670560" y="120773"/>
                  </a:lnTo>
                  <a:lnTo>
                    <a:pt x="678180" y="116216"/>
                  </a:lnTo>
                  <a:lnTo>
                    <a:pt x="685800" y="111695"/>
                  </a:lnTo>
                  <a:lnTo>
                    <a:pt x="693420" y="107207"/>
                  </a:lnTo>
                  <a:lnTo>
                    <a:pt x="701040" y="102755"/>
                  </a:lnTo>
                  <a:lnTo>
                    <a:pt x="708660" y="98336"/>
                  </a:lnTo>
                  <a:lnTo>
                    <a:pt x="716280" y="93950"/>
                  </a:lnTo>
                  <a:lnTo>
                    <a:pt x="723900" y="89599"/>
                  </a:lnTo>
                  <a:lnTo>
                    <a:pt x="731520" y="85280"/>
                  </a:lnTo>
                  <a:lnTo>
                    <a:pt x="739140" y="80994"/>
                  </a:lnTo>
                  <a:lnTo>
                    <a:pt x="746760" y="76741"/>
                  </a:lnTo>
                  <a:lnTo>
                    <a:pt x="754380" y="72521"/>
                  </a:lnTo>
                  <a:lnTo>
                    <a:pt x="762000" y="68333"/>
                  </a:lnTo>
                  <a:lnTo>
                    <a:pt x="769620" y="64176"/>
                  </a:lnTo>
                  <a:lnTo>
                    <a:pt x="777240" y="60052"/>
                  </a:lnTo>
                  <a:lnTo>
                    <a:pt x="784860" y="55959"/>
                  </a:lnTo>
                  <a:lnTo>
                    <a:pt x="792480" y="51897"/>
                  </a:lnTo>
                  <a:lnTo>
                    <a:pt x="800100" y="47866"/>
                  </a:lnTo>
                  <a:lnTo>
                    <a:pt x="807720" y="43866"/>
                  </a:lnTo>
                  <a:lnTo>
                    <a:pt x="815340" y="39896"/>
                  </a:lnTo>
                  <a:lnTo>
                    <a:pt x="822960" y="35957"/>
                  </a:lnTo>
                  <a:lnTo>
                    <a:pt x="830580" y="32047"/>
                  </a:lnTo>
                  <a:lnTo>
                    <a:pt x="838200" y="28168"/>
                  </a:lnTo>
                  <a:lnTo>
                    <a:pt x="845820" y="24318"/>
                  </a:lnTo>
                  <a:lnTo>
                    <a:pt x="853440" y="20497"/>
                  </a:lnTo>
                  <a:lnTo>
                    <a:pt x="861060" y="16706"/>
                  </a:lnTo>
                  <a:lnTo>
                    <a:pt x="868680" y="12944"/>
                  </a:lnTo>
                  <a:lnTo>
                    <a:pt x="876300" y="9210"/>
                  </a:lnTo>
                  <a:lnTo>
                    <a:pt x="883920" y="5505"/>
                  </a:lnTo>
                  <a:lnTo>
                    <a:pt x="891540" y="1828"/>
                  </a:lnTo>
                  <a:lnTo>
                    <a:pt x="895350" y="0"/>
                  </a:lnTo>
                </a:path>
              </a:pathLst>
            </a:custGeom>
            <a:noFill/>
            <a:ln w="31433">
              <a:solidFill>
                <a:srgbClr val="267BB6"/>
              </a:solidFill>
              <a:prstDash val="solid"/>
            </a:ln>
          </p:spPr>
        </p:sp>
        <p:sp>
          <p:nvSpPr>
            <p:cNvPr id="1019" name="Charge deposition 4">
              <a:extLst>
                <a:ext uri="{FF2B5EF4-FFF2-40B4-BE49-F238E27FC236}">
                  <a16:creationId xmlns:a16="http://schemas.microsoft.com/office/drawing/2014/main" id="{55B1DE75-737F-4735-8C25-E5C13F6A8ADE}"/>
                </a:ext>
              </a:extLst>
            </p:cNvPr>
            <p:cNvSpPr>
              <a:spLocks noGrp="1"/>
            </p:cNvSpPr>
            <p:nvPr/>
          </p:nvSpPr>
          <p:spPr>
            <a:xfrm>
              <a:off x="4067175" y="2611668"/>
              <a:ext cx="0" cy="675943"/>
            </a:xfrm>
            <a:prstGeom prst="line">
              <a:avLst/>
            </a:prstGeom>
            <a:noFill/>
            <a:ln w="26670">
              <a:solidFill>
                <a:srgbClr val="267BB6"/>
              </a:solidFill>
              <a:prstDash val="solid"/>
            </a:ln>
          </p:spPr>
        </p:sp>
        <p:sp>
          <p:nvSpPr>
            <p:cNvPr id="1020" name="Event tick 4">
              <a:extLst>
                <a:ext uri="{FF2B5EF4-FFF2-40B4-BE49-F238E27FC236}">
                  <a16:creationId xmlns:a16="http://schemas.microsoft.com/office/drawing/2014/main" id="{EC1A7F39-7274-415A-B3FA-66776EBFBE26}"/>
                </a:ext>
              </a:extLst>
            </p:cNvPr>
            <p:cNvSpPr>
              <a:spLocks noGrp="1"/>
            </p:cNvSpPr>
            <p:nvPr/>
          </p:nvSpPr>
          <p:spPr>
            <a:xfrm>
              <a:off x="4067175" y="3648606"/>
              <a:ext cx="0" cy="55557"/>
            </a:xfrm>
            <a:prstGeom prst="line">
              <a:avLst/>
            </a:prstGeom>
            <a:noFill/>
            <a:ln w="11430">
              <a:solidFill>
                <a:srgbClr val="94A3B3"/>
              </a:solidFill>
              <a:prstDash val="solid"/>
            </a:ln>
          </p:spPr>
        </p:sp>
        <p:sp>
          <p:nvSpPr>
            <p:cNvPr id="1021" name="Recovery after event 4">
              <a:extLst>
                <a:ext uri="{FF2B5EF4-FFF2-40B4-BE49-F238E27FC236}">
                  <a16:creationId xmlns:a16="http://schemas.microsoft.com/office/drawing/2014/main" id="{8659F208-F4EA-4315-9AD9-D46A731E29B6}"/>
                </a:ext>
              </a:extLst>
            </p:cNvPr>
            <p:cNvSpPr>
              <a:spLocks noGrp="1"/>
            </p:cNvSpPr>
            <p:nvPr/>
          </p:nvSpPr>
          <p:spPr>
            <a:xfrm>
              <a:off x="4067175" y="3019758"/>
              <a:ext cx="266700" cy="267855"/>
            </a:xfrm>
            <a:custGeom>
              <a:avLst/>
              <a:gdLst/>
              <a:ahLst/>
              <a:cxnLst/>
              <a:rect l="0" t="0" r="0" b="0"/>
              <a:pathLst>
                <a:path w="266700" h="275535">
                  <a:moveTo>
                    <a:pt x="0" y="275535"/>
                  </a:moveTo>
                  <a:lnTo>
                    <a:pt x="7620" y="266594"/>
                  </a:lnTo>
                  <a:lnTo>
                    <a:pt x="15240" y="257722"/>
                  </a:lnTo>
                  <a:lnTo>
                    <a:pt x="22860" y="248918"/>
                  </a:lnTo>
                  <a:lnTo>
                    <a:pt x="30480" y="240180"/>
                  </a:lnTo>
                  <a:lnTo>
                    <a:pt x="38100" y="231510"/>
                  </a:lnTo>
                  <a:lnTo>
                    <a:pt x="45720" y="222905"/>
                  </a:lnTo>
                  <a:lnTo>
                    <a:pt x="53340" y="214366"/>
                  </a:lnTo>
                  <a:lnTo>
                    <a:pt x="60960" y="205892"/>
                  </a:lnTo>
                  <a:lnTo>
                    <a:pt x="68580" y="197483"/>
                  </a:lnTo>
                  <a:lnTo>
                    <a:pt x="76200" y="189138"/>
                  </a:lnTo>
                  <a:lnTo>
                    <a:pt x="83820" y="180857"/>
                  </a:lnTo>
                  <a:lnTo>
                    <a:pt x="91440" y="172639"/>
                  </a:lnTo>
                  <a:lnTo>
                    <a:pt x="99060" y="164484"/>
                  </a:lnTo>
                  <a:lnTo>
                    <a:pt x="106680" y="156391"/>
                  </a:lnTo>
                  <a:lnTo>
                    <a:pt x="114300" y="148359"/>
                  </a:lnTo>
                  <a:lnTo>
                    <a:pt x="121920" y="140389"/>
                  </a:lnTo>
                  <a:lnTo>
                    <a:pt x="129540" y="132480"/>
                  </a:lnTo>
                  <a:lnTo>
                    <a:pt x="137160" y="124631"/>
                  </a:lnTo>
                  <a:lnTo>
                    <a:pt x="144780" y="116842"/>
                  </a:lnTo>
                  <a:lnTo>
                    <a:pt x="152400" y="109112"/>
                  </a:lnTo>
                  <a:lnTo>
                    <a:pt x="160020" y="101442"/>
                  </a:lnTo>
                  <a:lnTo>
                    <a:pt x="167640" y="93830"/>
                  </a:lnTo>
                  <a:lnTo>
                    <a:pt x="175260" y="86276"/>
                  </a:lnTo>
                  <a:lnTo>
                    <a:pt x="182880" y="78779"/>
                  </a:lnTo>
                  <a:lnTo>
                    <a:pt x="190500" y="71340"/>
                  </a:lnTo>
                  <a:lnTo>
                    <a:pt x="198120" y="63958"/>
                  </a:lnTo>
                  <a:lnTo>
                    <a:pt x="205740" y="56632"/>
                  </a:lnTo>
                  <a:lnTo>
                    <a:pt x="213360" y="49361"/>
                  </a:lnTo>
                  <a:lnTo>
                    <a:pt x="220980" y="42147"/>
                  </a:lnTo>
                  <a:lnTo>
                    <a:pt x="228600" y="34987"/>
                  </a:lnTo>
                  <a:lnTo>
                    <a:pt x="236220" y="27882"/>
                  </a:lnTo>
                  <a:lnTo>
                    <a:pt x="243840" y="20831"/>
                  </a:lnTo>
                  <a:lnTo>
                    <a:pt x="251460" y="13834"/>
                  </a:lnTo>
                  <a:lnTo>
                    <a:pt x="259080" y="6891"/>
                  </a:lnTo>
                  <a:lnTo>
                    <a:pt x="266700" y="0"/>
                  </a:lnTo>
                </a:path>
              </a:pathLst>
            </a:custGeom>
            <a:noFill/>
            <a:ln w="31433">
              <a:solidFill>
                <a:srgbClr val="267BB6"/>
              </a:solidFill>
              <a:prstDash val="solid"/>
            </a:ln>
          </p:spPr>
        </p:sp>
        <p:sp>
          <p:nvSpPr>
            <p:cNvPr id="1022" name="Voltage before event 1">
              <a:extLst>
                <a:ext uri="{FF2B5EF4-FFF2-40B4-BE49-F238E27FC236}">
                  <a16:creationId xmlns:a16="http://schemas.microsoft.com/office/drawing/2014/main" id="{AD7D4201-3D9C-41EE-B68C-B8908B53B6CF}"/>
                </a:ext>
              </a:extLst>
            </p:cNvPr>
            <p:cNvSpPr>
              <a:spLocks noGrp="1"/>
            </p:cNvSpPr>
            <p:nvPr/>
          </p:nvSpPr>
          <p:spPr>
            <a:xfrm>
              <a:off x="1341120" y="2572778"/>
              <a:ext cx="80010" cy="77780"/>
            </a:xfrm>
            <a:prstGeom prst="ellipse">
              <a:avLst/>
            </a:prstGeom>
            <a:solidFill>
              <a:srgbClr val="FFFFFF"/>
            </a:solidFill>
            <a:ln w="20955">
              <a:solidFill>
                <a:srgbClr val="267BB6"/>
              </a:solidFill>
              <a:prstDash val="solid"/>
            </a:ln>
          </p:spPr>
        </p:sp>
        <p:sp>
          <p:nvSpPr>
            <p:cNvPr id="1023" name="Voltage before event 2">
              <a:extLst>
                <a:ext uri="{FF2B5EF4-FFF2-40B4-BE49-F238E27FC236}">
                  <a16:creationId xmlns:a16="http://schemas.microsoft.com/office/drawing/2014/main" id="{074F4EC5-7E8B-4338-8C98-1A845B218D49}"/>
                </a:ext>
              </a:extLst>
            </p:cNvPr>
            <p:cNvSpPr>
              <a:spLocks noGrp="1"/>
            </p:cNvSpPr>
            <p:nvPr/>
          </p:nvSpPr>
          <p:spPr>
            <a:xfrm>
              <a:off x="2236470" y="2572778"/>
              <a:ext cx="80010" cy="77780"/>
            </a:xfrm>
            <a:prstGeom prst="ellipse">
              <a:avLst/>
            </a:prstGeom>
            <a:solidFill>
              <a:srgbClr val="FFFFFF"/>
            </a:solidFill>
            <a:ln w="20955">
              <a:solidFill>
                <a:srgbClr val="267BB6"/>
              </a:solidFill>
              <a:prstDash val="solid"/>
            </a:ln>
          </p:spPr>
        </p:sp>
        <p:sp>
          <p:nvSpPr>
            <p:cNvPr id="1024" name="Voltage before event 3">
              <a:extLst>
                <a:ext uri="{FF2B5EF4-FFF2-40B4-BE49-F238E27FC236}">
                  <a16:creationId xmlns:a16="http://schemas.microsoft.com/office/drawing/2014/main" id="{36C72235-0808-473D-A441-0FF51C921FBA}"/>
                </a:ext>
              </a:extLst>
            </p:cNvPr>
            <p:cNvSpPr>
              <a:spLocks noGrp="1"/>
            </p:cNvSpPr>
            <p:nvPr/>
          </p:nvSpPr>
          <p:spPr>
            <a:xfrm>
              <a:off x="3131820" y="2572778"/>
              <a:ext cx="80010" cy="77780"/>
            </a:xfrm>
            <a:prstGeom prst="ellipse">
              <a:avLst/>
            </a:prstGeom>
            <a:solidFill>
              <a:srgbClr val="FFFFFF"/>
            </a:solidFill>
            <a:ln w="20955">
              <a:solidFill>
                <a:srgbClr val="267BB6"/>
              </a:solidFill>
              <a:prstDash val="solid"/>
            </a:ln>
          </p:spPr>
        </p:sp>
        <p:sp>
          <p:nvSpPr>
            <p:cNvPr id="1025" name="Voltage before event 4">
              <a:extLst>
                <a:ext uri="{FF2B5EF4-FFF2-40B4-BE49-F238E27FC236}">
                  <a16:creationId xmlns:a16="http://schemas.microsoft.com/office/drawing/2014/main" id="{84696116-BC7B-4347-882A-8027C5525E7C}"/>
                </a:ext>
              </a:extLst>
            </p:cNvPr>
            <p:cNvSpPr>
              <a:spLocks noGrp="1"/>
            </p:cNvSpPr>
            <p:nvPr/>
          </p:nvSpPr>
          <p:spPr>
            <a:xfrm>
              <a:off x="4027170" y="2572778"/>
              <a:ext cx="80010" cy="77780"/>
            </a:xfrm>
            <a:prstGeom prst="ellipse">
              <a:avLst/>
            </a:prstGeom>
            <a:solidFill>
              <a:srgbClr val="FFFFFF"/>
            </a:solidFill>
            <a:ln w="20955">
              <a:solidFill>
                <a:srgbClr val="267BB6"/>
              </a:solidFill>
              <a:prstDash val="solid"/>
            </a:ln>
          </p:spPr>
        </p:sp>
        <p:sp>
          <p:nvSpPr>
            <p:cNvPr id="1026" name="Single-event voltage jump">
              <a:extLst>
                <a:ext uri="{FF2B5EF4-FFF2-40B4-BE49-F238E27FC236}">
                  <a16:creationId xmlns:a16="http://schemas.microsoft.com/office/drawing/2014/main" id="{A83C3C76-C162-4EA4-8632-7B163D78B570}"/>
                </a:ext>
              </a:extLst>
            </p:cNvPr>
            <p:cNvSpPr>
              <a:spLocks noGrp="1"/>
            </p:cNvSpPr>
            <p:nvPr/>
          </p:nvSpPr>
          <p:spPr>
            <a:xfrm>
              <a:off x="1276350" y="2611668"/>
              <a:ext cx="0" cy="675943"/>
            </a:xfrm>
            <a:prstGeom prst="line">
              <a:avLst/>
            </a:prstGeom>
            <a:noFill/>
            <a:ln w="15240">
              <a:solidFill>
                <a:srgbClr val="C96B29"/>
              </a:solidFill>
              <a:prstDash val="solid"/>
            </a:ln>
          </p:spPr>
        </p:sp>
        <p:sp>
          <p:nvSpPr>
            <p:cNvPr id="1027" name="Single-event voltage jump top">
              <a:extLst>
                <a:ext uri="{FF2B5EF4-FFF2-40B4-BE49-F238E27FC236}">
                  <a16:creationId xmlns:a16="http://schemas.microsoft.com/office/drawing/2014/main" id="{10291D95-94FB-4D4D-9988-8BD8F873C020}"/>
                </a:ext>
              </a:extLst>
            </p:cNvPr>
            <p:cNvSpPr>
              <a:spLocks noGrp="1"/>
            </p:cNvSpPr>
            <p:nvPr/>
          </p:nvSpPr>
          <p:spPr>
            <a:xfrm>
              <a:off x="1238250" y="2611668"/>
              <a:ext cx="76200" cy="0"/>
            </a:xfrm>
            <a:prstGeom prst="line">
              <a:avLst/>
            </a:prstGeom>
            <a:noFill/>
            <a:ln w="15240">
              <a:solidFill>
                <a:srgbClr val="C96B29"/>
              </a:solidFill>
              <a:prstDash val="solid"/>
            </a:ln>
          </p:spPr>
        </p:sp>
        <p:sp>
          <p:nvSpPr>
            <p:cNvPr id="1028" name="Single-event voltage jump bottom">
              <a:extLst>
                <a:ext uri="{FF2B5EF4-FFF2-40B4-BE49-F238E27FC236}">
                  <a16:creationId xmlns:a16="http://schemas.microsoft.com/office/drawing/2014/main" id="{7026202B-BD09-4509-AB6B-72BD5C1948D4}"/>
                </a:ext>
              </a:extLst>
            </p:cNvPr>
            <p:cNvSpPr>
              <a:spLocks noGrp="1"/>
            </p:cNvSpPr>
            <p:nvPr/>
          </p:nvSpPr>
          <p:spPr>
            <a:xfrm>
              <a:off x="1238250" y="3287611"/>
              <a:ext cx="76200" cy="0"/>
            </a:xfrm>
            <a:prstGeom prst="line">
              <a:avLst/>
            </a:prstGeom>
            <a:noFill/>
            <a:ln w="15240">
              <a:solidFill>
                <a:srgbClr val="C96B29"/>
              </a:solidFill>
              <a:prstDash val="solid"/>
            </a:ln>
          </p:spPr>
        </p:sp>
        <p:sp>
          <p:nvSpPr>
            <p:cNvPr id="1029" name="Voltage jump A label">
              <a:extLst>
                <a:ext uri="{FF2B5EF4-FFF2-40B4-BE49-F238E27FC236}">
                  <a16:creationId xmlns:a16="http://schemas.microsoft.com/office/drawing/2014/main" id="{551C6DFA-4831-4FFA-90AD-66B5ADB92613}"/>
                </a:ext>
              </a:extLst>
            </p:cNvPr>
            <p:cNvSpPr>
              <a:spLocks noGrp="1"/>
            </p:cNvSpPr>
            <p:nvPr/>
          </p:nvSpPr>
          <p:spPr>
            <a:xfrm>
              <a:off x="1019175" y="2792229"/>
              <a:ext cx="238125" cy="305563"/>
            </a:xfrm>
            <a:prstGeom prst="rect">
              <a:avLst/>
            </a:prstGeom>
            <a:noFill/>
            <a:ln w="0">
              <a:noFill/>
              <a:prstDash val="solid"/>
            </a:ln>
          </p:spPr>
          <p:txBody>
            <a:bodyPr wrap="none" lIns="0" tIns="0" rIns="0" bIns="0" anchor="ctr">
              <a:noAutofit/>
            </a:bodyPr>
            <a:lstStyle/>
            <a:p>
              <a:pPr algn="l">
                <a:defRPr sz="1969" b="0">
                  <a:solidFill>
                    <a:srgbClr val="C96B29"/>
                  </a:solidFill>
                  <a:latin typeface="Latin Modern Math"/>
                  <a:ea typeface="Latin Modern Math"/>
                  <a:cs typeface="Latin Modern Math"/>
                </a:defRPr>
              </a:pPr>
              <a:r>
                <a:rPr sz="1969" b="0">
                  <a:solidFill>
                    <a:srgbClr val="C96B29"/>
                  </a:solidFill>
                  <a:latin typeface="Latin Modern Math"/>
                  <a:ea typeface="Latin Modern Math"/>
                  <a:cs typeface="Latin Modern Math"/>
                </a:rPr>
                <a:t>A</a:t>
              </a:r>
            </a:p>
          </p:txBody>
        </p:sp>
        <p:sp>
          <p:nvSpPr>
            <p:cNvPr id="1030" name="Residual voltage drop bracket">
              <a:extLst>
                <a:ext uri="{FF2B5EF4-FFF2-40B4-BE49-F238E27FC236}">
                  <a16:creationId xmlns:a16="http://schemas.microsoft.com/office/drawing/2014/main" id="{A359581C-6A09-4E6D-B1D8-2843878477CD}"/>
                </a:ext>
              </a:extLst>
            </p:cNvPr>
            <p:cNvSpPr>
              <a:spLocks noGrp="1"/>
            </p:cNvSpPr>
            <p:nvPr/>
          </p:nvSpPr>
          <p:spPr>
            <a:xfrm>
              <a:off x="4267200" y="2148568"/>
              <a:ext cx="0" cy="463100"/>
            </a:xfrm>
            <a:prstGeom prst="line">
              <a:avLst/>
            </a:prstGeom>
            <a:noFill/>
            <a:ln w="15240">
              <a:solidFill>
                <a:srgbClr val="C96B29"/>
              </a:solidFill>
              <a:prstDash val="solid"/>
            </a:ln>
          </p:spPr>
        </p:sp>
        <p:sp>
          <p:nvSpPr>
            <p:cNvPr id="1031" name="Residual voltage drop bracket top">
              <a:extLst>
                <a:ext uri="{FF2B5EF4-FFF2-40B4-BE49-F238E27FC236}">
                  <a16:creationId xmlns:a16="http://schemas.microsoft.com/office/drawing/2014/main" id="{0348FC10-9F08-478A-95CC-F0566EC86FB4}"/>
                </a:ext>
              </a:extLst>
            </p:cNvPr>
            <p:cNvSpPr>
              <a:spLocks noGrp="1"/>
            </p:cNvSpPr>
            <p:nvPr/>
          </p:nvSpPr>
          <p:spPr>
            <a:xfrm>
              <a:off x="4229100" y="2148568"/>
              <a:ext cx="76200" cy="0"/>
            </a:xfrm>
            <a:prstGeom prst="line">
              <a:avLst/>
            </a:prstGeom>
            <a:noFill/>
            <a:ln w="15240">
              <a:solidFill>
                <a:srgbClr val="C96B29"/>
              </a:solidFill>
              <a:prstDash val="solid"/>
            </a:ln>
          </p:spPr>
        </p:sp>
        <p:sp>
          <p:nvSpPr>
            <p:cNvPr id="1032" name="Residual voltage drop bracket bottom">
              <a:extLst>
                <a:ext uri="{FF2B5EF4-FFF2-40B4-BE49-F238E27FC236}">
                  <a16:creationId xmlns:a16="http://schemas.microsoft.com/office/drawing/2014/main" id="{9FC7C501-784D-4349-B7B4-6CE58AD8BD67}"/>
                </a:ext>
              </a:extLst>
            </p:cNvPr>
            <p:cNvSpPr>
              <a:spLocks noGrp="1"/>
            </p:cNvSpPr>
            <p:nvPr/>
          </p:nvSpPr>
          <p:spPr>
            <a:xfrm>
              <a:off x="4229100" y="2611668"/>
              <a:ext cx="76200" cy="0"/>
            </a:xfrm>
            <a:prstGeom prst="line">
              <a:avLst/>
            </a:prstGeom>
            <a:noFill/>
            <a:ln w="15240">
              <a:solidFill>
                <a:srgbClr val="C96B29"/>
              </a:solidFill>
              <a:prstDash val="solid"/>
            </a:ln>
          </p:spPr>
        </p:sp>
        <p:sp>
          <p:nvSpPr>
            <p:cNvPr id="1033" name="Residual voltage drop label">
              <a:extLst>
                <a:ext uri="{FF2B5EF4-FFF2-40B4-BE49-F238E27FC236}">
                  <a16:creationId xmlns:a16="http://schemas.microsoft.com/office/drawing/2014/main" id="{73F5B840-1CCE-4210-85CB-23359586616D}"/>
                </a:ext>
              </a:extLst>
            </p:cNvPr>
            <p:cNvSpPr>
              <a:spLocks noGrp="1"/>
            </p:cNvSpPr>
            <p:nvPr/>
          </p:nvSpPr>
          <p:spPr>
            <a:xfrm>
              <a:off x="3190875" y="2222644"/>
              <a:ext cx="428625" cy="314823"/>
            </a:xfrm>
            <a:prstGeom prst="rect">
              <a:avLst/>
            </a:prstGeom>
            <a:noFill/>
            <a:ln w="0">
              <a:noFill/>
              <a:prstDash val="solid"/>
            </a:ln>
          </p:spPr>
          <p:txBody>
            <a:bodyPr wrap="none" lIns="0" tIns="0" rIns="0" bIns="0" anchor="ctr">
              <a:noAutofit/>
            </a:bodyPr>
            <a:lstStyle/>
            <a:p>
              <a:pPr algn="l">
                <a:defRPr sz="1969" b="0">
                  <a:solidFill>
                    <a:srgbClr val="C96B29"/>
                  </a:solidFill>
                  <a:latin typeface="Latin Modern Math"/>
                  <a:ea typeface="Latin Modern Math"/>
                  <a:cs typeface="Latin Modern Math"/>
                </a:defRPr>
              </a:pPr>
              <a:r>
                <a:rPr sz="1969" b="0">
                  <a:solidFill>
                    <a:srgbClr val="C96B29"/>
                  </a:solidFill>
                  <a:latin typeface="Latin Modern Math"/>
                  <a:ea typeface="Latin Modern Math"/>
                  <a:cs typeface="Latin Modern Math"/>
                </a:rPr>
                <a:t>ΔU</a:t>
              </a:r>
            </a:p>
          </p:txBody>
        </p:sp>
        <p:sp>
          <p:nvSpPr>
            <p:cNvPr id="1034" name="Residual voltage drop subscript">
              <a:extLst>
                <a:ext uri="{FF2B5EF4-FFF2-40B4-BE49-F238E27FC236}">
                  <a16:creationId xmlns:a16="http://schemas.microsoft.com/office/drawing/2014/main" id="{4B7E2B0F-5C58-402F-AC51-163842EA1292}"/>
                </a:ext>
              </a:extLst>
            </p:cNvPr>
            <p:cNvSpPr>
              <a:spLocks noGrp="1"/>
            </p:cNvSpPr>
            <p:nvPr/>
          </p:nvSpPr>
          <p:spPr>
            <a:xfrm>
              <a:off x="3590925" y="2389315"/>
              <a:ext cx="400050" cy="203709"/>
            </a:xfrm>
            <a:prstGeom prst="rect">
              <a:avLst/>
            </a:prstGeom>
            <a:noFill/>
            <a:ln w="0">
              <a:noFill/>
              <a:prstDash val="solid"/>
            </a:ln>
          </p:spPr>
          <p:txBody>
            <a:bodyPr wrap="none" lIns="0" tIns="0" rIns="0" bIns="0" anchor="ctr">
              <a:noAutofit/>
            </a:bodyPr>
            <a:lstStyle/>
            <a:p>
              <a:pPr algn="l">
                <a:defRPr sz="1239" b="0">
                  <a:solidFill>
                    <a:srgbClr val="C96B29"/>
                  </a:solidFill>
                  <a:latin typeface="Latin Modern Math"/>
                  <a:ea typeface="Latin Modern Math"/>
                  <a:cs typeface="Latin Modern Math"/>
                </a:defRPr>
              </a:pPr>
              <a:r>
                <a:rPr sz="1239" b="0">
                  <a:solidFill>
                    <a:srgbClr val="C96B29"/>
                  </a:solidFill>
                  <a:latin typeface="Latin Modern Math"/>
                  <a:ea typeface="Latin Modern Math"/>
                  <a:cs typeface="Latin Modern Math"/>
                </a:rPr>
                <a:t>pre</a:t>
              </a:r>
            </a:p>
          </p:txBody>
        </p:sp>
        <p:sp>
          <p:nvSpPr>
            <p:cNvPr id="1035" name="Residual voltage drop label leader">
              <a:extLst>
                <a:ext uri="{FF2B5EF4-FFF2-40B4-BE49-F238E27FC236}">
                  <a16:creationId xmlns:a16="http://schemas.microsoft.com/office/drawing/2014/main" id="{EA5868AE-C175-489E-8A7F-D5C1BB108E2E}"/>
                </a:ext>
              </a:extLst>
            </p:cNvPr>
            <p:cNvSpPr>
              <a:spLocks noGrp="1"/>
            </p:cNvSpPr>
            <p:nvPr/>
          </p:nvSpPr>
          <p:spPr>
            <a:xfrm>
              <a:off x="3943350" y="2380055"/>
              <a:ext cx="276225" cy="0"/>
            </a:xfrm>
            <a:prstGeom prst="line">
              <a:avLst/>
            </a:prstGeom>
            <a:noFill/>
            <a:ln w="10478">
              <a:solidFill>
                <a:srgbClr val="C96B29"/>
              </a:solidFill>
              <a:prstDash val="solid"/>
            </a:ln>
          </p:spPr>
        </p:sp>
        <p:sp>
          <p:nvSpPr>
            <p:cNvPr id="1036" name="Period dimension">
              <a:extLst>
                <a:ext uri="{FF2B5EF4-FFF2-40B4-BE49-F238E27FC236}">
                  <a16:creationId xmlns:a16="http://schemas.microsoft.com/office/drawing/2014/main" id="{84EA4768-41A8-4078-8B76-1241D1F065F9}"/>
                </a:ext>
              </a:extLst>
            </p:cNvPr>
            <p:cNvSpPr>
              <a:spLocks noGrp="1"/>
            </p:cNvSpPr>
            <p:nvPr/>
          </p:nvSpPr>
          <p:spPr>
            <a:xfrm>
              <a:off x="1381125" y="3861574"/>
              <a:ext cx="895350" cy="0"/>
            </a:xfrm>
            <a:prstGeom prst="line">
              <a:avLst/>
            </a:prstGeom>
            <a:noFill/>
            <a:ln w="11906">
              <a:solidFill>
                <a:srgbClr val="263544"/>
              </a:solidFill>
              <a:prstDash val="solid"/>
            </a:ln>
          </p:spPr>
        </p:sp>
        <p:sp>
          <p:nvSpPr>
            <p:cNvPr id="1037" name="Period dimension start">
              <a:extLst>
                <a:ext uri="{FF2B5EF4-FFF2-40B4-BE49-F238E27FC236}">
                  <a16:creationId xmlns:a16="http://schemas.microsoft.com/office/drawing/2014/main" id="{1593EDF8-832E-49A4-AA07-BD7A05FCE130}"/>
                </a:ext>
              </a:extLst>
            </p:cNvPr>
            <p:cNvSpPr>
              <a:spLocks noGrp="1"/>
            </p:cNvSpPr>
            <p:nvPr/>
          </p:nvSpPr>
          <p:spPr>
            <a:xfrm>
              <a:off x="1381125" y="3815277"/>
              <a:ext cx="0" cy="92595"/>
            </a:xfrm>
            <a:prstGeom prst="line">
              <a:avLst/>
            </a:prstGeom>
            <a:noFill/>
            <a:ln w="11906">
              <a:solidFill>
                <a:srgbClr val="263544"/>
              </a:solidFill>
              <a:prstDash val="solid"/>
            </a:ln>
          </p:spPr>
        </p:sp>
        <p:sp>
          <p:nvSpPr>
            <p:cNvPr id="1038" name="Period dimension end">
              <a:extLst>
                <a:ext uri="{FF2B5EF4-FFF2-40B4-BE49-F238E27FC236}">
                  <a16:creationId xmlns:a16="http://schemas.microsoft.com/office/drawing/2014/main" id="{245B355F-6BDE-43EA-91FA-C1AB8356E39B}"/>
                </a:ext>
              </a:extLst>
            </p:cNvPr>
            <p:cNvSpPr>
              <a:spLocks noGrp="1"/>
            </p:cNvSpPr>
            <p:nvPr/>
          </p:nvSpPr>
          <p:spPr>
            <a:xfrm>
              <a:off x="2276475" y="3815277"/>
              <a:ext cx="0" cy="92595"/>
            </a:xfrm>
            <a:prstGeom prst="line">
              <a:avLst/>
            </a:prstGeom>
            <a:noFill/>
            <a:ln w="11906">
              <a:solidFill>
                <a:srgbClr val="263544"/>
              </a:solidFill>
              <a:prstDash val="solid"/>
            </a:ln>
          </p:spPr>
        </p:sp>
        <p:sp>
          <p:nvSpPr>
            <p:cNvPr id="1039" name="Period T label">
              <a:extLst>
                <a:ext uri="{FF2B5EF4-FFF2-40B4-BE49-F238E27FC236}">
                  <a16:creationId xmlns:a16="http://schemas.microsoft.com/office/drawing/2014/main" id="{1B47438D-9B39-4915-843F-6C79C6DF306B}"/>
                </a:ext>
              </a:extLst>
            </p:cNvPr>
            <p:cNvSpPr>
              <a:spLocks noGrp="1"/>
            </p:cNvSpPr>
            <p:nvPr/>
          </p:nvSpPr>
          <p:spPr>
            <a:xfrm>
              <a:off x="1752600" y="3898612"/>
              <a:ext cx="266700" cy="268525"/>
            </a:xfrm>
            <a:prstGeom prst="rect">
              <a:avLst/>
            </a:prstGeom>
            <a:noFill/>
            <a:ln w="0">
              <a:noFill/>
              <a:prstDash val="solid"/>
            </a:ln>
          </p:spPr>
          <p:txBody>
            <a:bodyPr wrap="none" lIns="0" tIns="0" rIns="0" bIns="0" anchor="ctr">
              <a:noAutofit/>
            </a:bodyPr>
            <a:lstStyle/>
            <a:p>
              <a:pPr algn="ctr">
                <a:defRPr sz="1823" b="0">
                  <a:solidFill>
                    <a:srgbClr val="263544"/>
                  </a:solidFill>
                  <a:latin typeface="Latin Modern Math"/>
                  <a:ea typeface="Latin Modern Math"/>
                  <a:cs typeface="Latin Modern Math"/>
                </a:defRPr>
              </a:pPr>
              <a:r>
                <a:rPr sz="1823" b="0">
                  <a:solidFill>
                    <a:srgbClr val="263544"/>
                  </a:solidFill>
                  <a:latin typeface="Latin Modern Math"/>
                  <a:ea typeface="Latin Modern Math"/>
                  <a:cs typeface="Latin Modern Math"/>
                </a:rPr>
                <a:t>T</a:t>
              </a:r>
            </a:p>
          </p:txBody>
        </p:sp>
        <p:sp>
          <p:nvSpPr>
            <p:cNvPr id="1040" name="Event sampling legend">
              <a:extLst>
                <a:ext uri="{FF2B5EF4-FFF2-40B4-BE49-F238E27FC236}">
                  <a16:creationId xmlns:a16="http://schemas.microsoft.com/office/drawing/2014/main" id="{2611A068-0967-430D-87C0-C715935D4EF0}"/>
                </a:ext>
              </a:extLst>
            </p:cNvPr>
            <p:cNvSpPr>
              <a:spLocks noGrp="1"/>
            </p:cNvSpPr>
            <p:nvPr/>
          </p:nvSpPr>
          <p:spPr>
            <a:xfrm>
              <a:off x="588645" y="4174545"/>
              <a:ext cx="80010" cy="77780"/>
            </a:xfrm>
            <a:prstGeom prst="ellipse">
              <a:avLst/>
            </a:prstGeom>
            <a:solidFill>
              <a:srgbClr val="FFFFFF"/>
            </a:solidFill>
            <a:ln w="20955">
              <a:solidFill>
                <a:srgbClr val="267BB6"/>
              </a:solidFill>
              <a:prstDash val="solid"/>
            </a:ln>
          </p:spPr>
        </p:sp>
        <p:sp>
          <p:nvSpPr>
            <p:cNvPr id="1041" name="Event sampling explanation">
              <a:extLst>
                <a:ext uri="{FF2B5EF4-FFF2-40B4-BE49-F238E27FC236}">
                  <a16:creationId xmlns:a16="http://schemas.microsoft.com/office/drawing/2014/main" id="{32C2E9A5-D2AB-42B4-A02F-7BFB68344415}"/>
                </a:ext>
              </a:extLst>
            </p:cNvPr>
            <p:cNvSpPr>
              <a:spLocks noGrp="1"/>
            </p:cNvSpPr>
            <p:nvPr/>
          </p:nvSpPr>
          <p:spPr>
            <a:xfrm>
              <a:off x="771525" y="4074543"/>
              <a:ext cx="3705225" cy="287044"/>
            </a:xfrm>
            <a:prstGeom prst="rect">
              <a:avLst/>
            </a:prstGeom>
            <a:noFill/>
            <a:ln w="0">
              <a:noFill/>
              <a:prstDash val="solid"/>
            </a:ln>
          </p:spPr>
          <p:txBody>
            <a:bodyPr wrap="none" lIns="0" tIns="0" rIns="0" bIns="0" anchor="ctr">
              <a:noAutofit/>
            </a:bodyPr>
            <a:lstStyle/>
            <a:p>
              <a:pPr algn="l">
                <a:defRPr sz="1604" b="0">
                  <a:solidFill>
                    <a:srgbClr val="637386"/>
                  </a:solidFill>
                  <a:latin typeface="Nimbus Sans"/>
                  <a:ea typeface="Nimbus Sans"/>
                  <a:cs typeface="Nimbus Sans"/>
                </a:defRPr>
              </a:pPr>
              <a:r>
                <a:rPr sz="1604" b="0">
                  <a:solidFill>
                    <a:srgbClr val="637386"/>
                  </a:solidFill>
                  <a:latin typeface="Nimbus Sans"/>
                  <a:ea typeface="Nimbus Sans"/>
                  <a:cs typeface="Nimbus Sans"/>
                </a:rPr>
                <a:t>Same voltage before each event</a:t>
              </a:r>
            </a:p>
          </p:txBody>
        </p:sp>
        <p:sp>
          <p:nvSpPr>
            <p:cNvPr id="1042" name="Columns separator">
              <a:extLst>
                <a:ext uri="{FF2B5EF4-FFF2-40B4-BE49-F238E27FC236}">
                  <a16:creationId xmlns:a16="http://schemas.microsoft.com/office/drawing/2014/main" id="{E83CE47C-81C5-42CB-A92A-21CD86B02531}"/>
                </a:ext>
              </a:extLst>
            </p:cNvPr>
            <p:cNvSpPr>
              <a:spLocks noGrp="1"/>
            </p:cNvSpPr>
            <p:nvPr/>
          </p:nvSpPr>
          <p:spPr>
            <a:xfrm>
              <a:off x="4714875" y="1500403"/>
              <a:ext cx="0" cy="3379716"/>
            </a:xfrm>
            <a:prstGeom prst="line">
              <a:avLst/>
            </a:prstGeom>
            <a:noFill/>
            <a:ln w="11430">
              <a:solidFill>
                <a:srgbClr val="DCE3EB"/>
              </a:solidFill>
              <a:prstDash val="solid"/>
            </a:ln>
          </p:spPr>
        </p:sp>
        <p:sp>
          <p:nvSpPr>
            <p:cNvPr id="1043" name="Step 1 number">
              <a:extLst>
                <a:ext uri="{FF2B5EF4-FFF2-40B4-BE49-F238E27FC236}">
                  <a16:creationId xmlns:a16="http://schemas.microsoft.com/office/drawing/2014/main" id="{0E52A11B-1F14-4A81-877B-FCC486CB3B64}"/>
                </a:ext>
              </a:extLst>
            </p:cNvPr>
            <p:cNvSpPr>
              <a:spLocks noGrp="1"/>
            </p:cNvSpPr>
            <p:nvPr/>
          </p:nvSpPr>
          <p:spPr>
            <a:xfrm>
              <a:off x="4886325" y="1509663"/>
              <a:ext cx="247650" cy="324082"/>
            </a:xfrm>
            <a:prstGeom prst="rect">
              <a:avLst/>
            </a:prstGeom>
            <a:noFill/>
            <a:ln w="0">
              <a:noFill/>
              <a:prstDash val="solid"/>
            </a:ln>
          </p:spPr>
          <p:txBody>
            <a:bodyPr wrap="none" lIns="0" tIns="0" rIns="0" bIns="0" anchor="ctr">
              <a:noAutofit/>
            </a:bodyPr>
            <a:lstStyle/>
            <a:p>
              <a:pPr algn="l">
                <a:defRPr sz="1969" b="1">
                  <a:solidFill>
                    <a:srgbClr val="0B4EA2"/>
                  </a:solidFill>
                  <a:latin typeface="Nimbus Sans"/>
                  <a:ea typeface="Nimbus Sans"/>
                  <a:cs typeface="Nimbus Sans"/>
                </a:defRPr>
              </a:pPr>
              <a:r>
                <a:rPr sz="1969" b="1">
                  <a:solidFill>
                    <a:srgbClr val="0B4EA2"/>
                  </a:solidFill>
                  <a:latin typeface="Nimbus Sans"/>
                  <a:ea typeface="Nimbus Sans"/>
                  <a:cs typeface="Nimbus Sans"/>
                </a:rPr>
                <a:t>1</a:t>
              </a:r>
            </a:p>
          </p:txBody>
        </p:sp>
        <p:sp>
          <p:nvSpPr>
            <p:cNvPr id="1044" name="Step 1 heading">
              <a:extLst>
                <a:ext uri="{FF2B5EF4-FFF2-40B4-BE49-F238E27FC236}">
                  <a16:creationId xmlns:a16="http://schemas.microsoft.com/office/drawing/2014/main" id="{CF297E05-F913-4769-BE9E-836679DF153A}"/>
                </a:ext>
              </a:extLst>
            </p:cNvPr>
            <p:cNvSpPr>
              <a:spLocks noGrp="1"/>
            </p:cNvSpPr>
            <p:nvPr/>
          </p:nvSpPr>
          <p:spPr>
            <a:xfrm>
              <a:off x="5191125" y="1509663"/>
              <a:ext cx="6457950" cy="333342"/>
            </a:xfrm>
            <a:prstGeom prst="rect">
              <a:avLst/>
            </a:prstGeom>
            <a:noFill/>
            <a:ln w="0">
              <a:noFill/>
              <a:prstDash val="solid"/>
            </a:ln>
          </p:spPr>
          <p:txBody>
            <a:bodyPr wrap="none" lIns="0" tIns="0" rIns="0" bIns="0" anchor="ctr">
              <a:noAutofit/>
            </a:bodyPr>
            <a:lstStyle/>
            <a:p>
              <a:pPr algn="l">
                <a:defRPr sz="1969" b="1">
                  <a:solidFill>
                    <a:srgbClr val="0B4EA2"/>
                  </a:solidFill>
                  <a:latin typeface="Nimbus Sans"/>
                  <a:ea typeface="Nimbus Sans"/>
                  <a:cs typeface="Nimbus Sans"/>
                </a:defRPr>
              </a:pPr>
              <a:r>
                <a:rPr sz="1969" b="1">
                  <a:solidFill>
                    <a:srgbClr val="0B4EA2"/>
                  </a:solidFill>
                  <a:latin typeface="Nimbus Sans"/>
                  <a:ea typeface="Nimbus Sans"/>
                  <a:cs typeface="Nimbus Sans"/>
                </a:rPr>
                <a:t>Single-event recovery</a:t>
              </a:r>
            </a:p>
          </p:txBody>
        </p:sp>
        <p:sp>
          <p:nvSpPr>
            <p:cNvPr id="1045" name="Step 2 number">
              <a:extLst>
                <a:ext uri="{FF2B5EF4-FFF2-40B4-BE49-F238E27FC236}">
                  <a16:creationId xmlns:a16="http://schemas.microsoft.com/office/drawing/2014/main" id="{EFB2E9E9-73E3-4E88-97A9-E8FA6FAC9503}"/>
                </a:ext>
              </a:extLst>
            </p:cNvPr>
            <p:cNvSpPr>
              <a:spLocks noGrp="1"/>
            </p:cNvSpPr>
            <p:nvPr/>
          </p:nvSpPr>
          <p:spPr>
            <a:xfrm>
              <a:off x="4886325" y="2546726"/>
              <a:ext cx="247650" cy="324082"/>
            </a:xfrm>
            <a:prstGeom prst="rect">
              <a:avLst/>
            </a:prstGeom>
            <a:noFill/>
            <a:ln w="0">
              <a:noFill/>
              <a:prstDash val="solid"/>
            </a:ln>
          </p:spPr>
          <p:txBody>
            <a:bodyPr wrap="none" lIns="0" tIns="0" rIns="0" bIns="0" anchor="ctr">
              <a:noAutofit/>
            </a:bodyPr>
            <a:lstStyle/>
            <a:p>
              <a:pPr algn="l">
                <a:defRPr sz="1969" b="1">
                  <a:solidFill>
                    <a:srgbClr val="0B4EA2"/>
                  </a:solidFill>
                  <a:latin typeface="Nimbus Sans"/>
                  <a:ea typeface="Nimbus Sans"/>
                  <a:cs typeface="Nimbus Sans"/>
                </a:defRPr>
              </a:pPr>
              <a:r>
                <a:rPr sz="1969" b="1">
                  <a:solidFill>
                    <a:srgbClr val="0B4EA2"/>
                  </a:solidFill>
                  <a:latin typeface="Nimbus Sans"/>
                  <a:ea typeface="Nimbus Sans"/>
                  <a:cs typeface="Nimbus Sans"/>
                </a:rPr>
                <a:t>2</a:t>
              </a:r>
            </a:p>
          </p:txBody>
        </p:sp>
        <p:sp>
          <p:nvSpPr>
            <p:cNvPr id="1046" name="Step 2 heading">
              <a:extLst>
                <a:ext uri="{FF2B5EF4-FFF2-40B4-BE49-F238E27FC236}">
                  <a16:creationId xmlns:a16="http://schemas.microsoft.com/office/drawing/2014/main" id="{3C84E806-C41C-4F11-B195-CC776CE027E8}"/>
                </a:ext>
              </a:extLst>
            </p:cNvPr>
            <p:cNvSpPr>
              <a:spLocks noGrp="1"/>
            </p:cNvSpPr>
            <p:nvPr/>
          </p:nvSpPr>
          <p:spPr>
            <a:xfrm>
              <a:off x="5191125" y="2546726"/>
              <a:ext cx="6457950" cy="333342"/>
            </a:xfrm>
            <a:prstGeom prst="rect">
              <a:avLst/>
            </a:prstGeom>
            <a:noFill/>
            <a:ln w="0">
              <a:noFill/>
              <a:prstDash val="solid"/>
            </a:ln>
          </p:spPr>
          <p:txBody>
            <a:bodyPr wrap="none" lIns="0" tIns="0" rIns="0" bIns="0" anchor="ctr">
              <a:noAutofit/>
            </a:bodyPr>
            <a:lstStyle/>
            <a:p>
              <a:pPr algn="l">
                <a:defRPr sz="1969" b="1">
                  <a:solidFill>
                    <a:srgbClr val="0B4EA2"/>
                  </a:solidFill>
                  <a:latin typeface="Nimbus Sans"/>
                  <a:ea typeface="Nimbus Sans"/>
                  <a:cs typeface="Nimbus Sans"/>
                </a:defRPr>
              </a:pPr>
              <a:r>
                <a:rPr sz="1969" b="1">
                  <a:solidFill>
                    <a:srgbClr val="0B4EA2"/>
                  </a:solidFill>
                  <a:latin typeface="Nimbus Sans"/>
                  <a:ea typeface="Nimbus Sans"/>
                  <a:cs typeface="Nimbus Sans"/>
                </a:rPr>
                <a:t>Accumulation of previous events</a:t>
              </a:r>
            </a:p>
          </p:txBody>
        </p:sp>
        <p:sp>
          <p:nvSpPr>
            <p:cNvPr id="1047" name="Step 3 number">
              <a:extLst>
                <a:ext uri="{FF2B5EF4-FFF2-40B4-BE49-F238E27FC236}">
                  <a16:creationId xmlns:a16="http://schemas.microsoft.com/office/drawing/2014/main" id="{CB6EB669-7F18-4963-978B-DB51997AFFE4}"/>
                </a:ext>
              </a:extLst>
            </p:cNvPr>
            <p:cNvSpPr>
              <a:spLocks noGrp="1"/>
            </p:cNvSpPr>
            <p:nvPr/>
          </p:nvSpPr>
          <p:spPr>
            <a:xfrm>
              <a:off x="4886325" y="4046764"/>
              <a:ext cx="247650" cy="324082"/>
            </a:xfrm>
            <a:prstGeom prst="rect">
              <a:avLst/>
            </a:prstGeom>
            <a:noFill/>
            <a:ln w="0">
              <a:noFill/>
              <a:prstDash val="solid"/>
            </a:ln>
          </p:spPr>
          <p:txBody>
            <a:bodyPr wrap="none" lIns="0" tIns="0" rIns="0" bIns="0" anchor="ctr">
              <a:noAutofit/>
            </a:bodyPr>
            <a:lstStyle/>
            <a:p>
              <a:pPr algn="l">
                <a:defRPr sz="1969" b="1">
                  <a:solidFill>
                    <a:srgbClr val="0B4EA2"/>
                  </a:solidFill>
                  <a:latin typeface="Nimbus Sans"/>
                  <a:ea typeface="Nimbus Sans"/>
                  <a:cs typeface="Nimbus Sans"/>
                </a:defRPr>
              </a:pPr>
              <a:r>
                <a:rPr sz="1969" b="1">
                  <a:solidFill>
                    <a:srgbClr val="0B4EA2"/>
                  </a:solidFill>
                  <a:latin typeface="Nimbus Sans"/>
                  <a:ea typeface="Nimbus Sans"/>
                  <a:cs typeface="Nimbus Sans"/>
                </a:rPr>
                <a:t>3</a:t>
              </a:r>
            </a:p>
          </p:txBody>
        </p:sp>
        <p:sp>
          <p:nvSpPr>
            <p:cNvPr id="1048" name="Step 3 heading">
              <a:extLst>
                <a:ext uri="{FF2B5EF4-FFF2-40B4-BE49-F238E27FC236}">
                  <a16:creationId xmlns:a16="http://schemas.microsoft.com/office/drawing/2014/main" id="{257FD3D9-487E-44D5-BA37-A51CFA7E4F0A}"/>
                </a:ext>
              </a:extLst>
            </p:cNvPr>
            <p:cNvSpPr>
              <a:spLocks noGrp="1"/>
            </p:cNvSpPr>
            <p:nvPr/>
          </p:nvSpPr>
          <p:spPr>
            <a:xfrm>
              <a:off x="5191125" y="4046764"/>
              <a:ext cx="6457950" cy="333342"/>
            </a:xfrm>
            <a:prstGeom prst="rect">
              <a:avLst/>
            </a:prstGeom>
            <a:noFill/>
            <a:ln w="0">
              <a:noFill/>
              <a:prstDash val="solid"/>
            </a:ln>
          </p:spPr>
          <p:txBody>
            <a:bodyPr wrap="none" lIns="0" tIns="0" rIns="0" bIns="0" anchor="ctr">
              <a:noAutofit/>
            </a:bodyPr>
            <a:lstStyle/>
            <a:p>
              <a:pPr algn="l">
                <a:defRPr sz="1969" b="1">
                  <a:solidFill>
                    <a:srgbClr val="0B4EA2"/>
                  </a:solidFill>
                  <a:latin typeface="Nimbus Sans"/>
                  <a:ea typeface="Nimbus Sans"/>
                  <a:cs typeface="Nimbus Sans"/>
                </a:defRPr>
              </a:pPr>
              <a:r>
                <a:rPr sz="1969" b="1">
                  <a:solidFill>
                    <a:srgbClr val="0B4EA2"/>
                  </a:solidFill>
                  <a:latin typeface="Nimbus Sans"/>
                  <a:ea typeface="Nimbus Sans"/>
                  <a:cs typeface="Nimbus Sans"/>
                </a:rPr>
                <a:t>Gain response at low rate</a:t>
              </a:r>
            </a:p>
          </p:txBody>
        </p:sp>
        <p:sp>
          <p:nvSpPr>
            <p:cNvPr id="1049" name="Gain slope calibration">
              <a:extLst>
                <a:ext uri="{FF2B5EF4-FFF2-40B4-BE49-F238E27FC236}">
                  <a16:creationId xmlns:a16="http://schemas.microsoft.com/office/drawing/2014/main" id="{22FA06F0-003B-4E31-975F-F4A19786E1D2}"/>
                </a:ext>
              </a:extLst>
            </p:cNvPr>
            <p:cNvSpPr>
              <a:spLocks noGrp="1"/>
            </p:cNvSpPr>
            <p:nvPr/>
          </p:nvSpPr>
          <p:spPr>
            <a:xfrm>
              <a:off x="7800975" y="4481961"/>
              <a:ext cx="3800475" cy="296304"/>
            </a:xfrm>
            <a:prstGeom prst="rect">
              <a:avLst/>
            </a:prstGeom>
            <a:noFill/>
            <a:ln w="0">
              <a:noFill/>
              <a:prstDash val="solid"/>
            </a:ln>
          </p:spPr>
          <p:txBody>
            <a:bodyPr wrap="none" lIns="0" tIns="0" rIns="0" bIns="0" anchor="ctr">
              <a:noAutofit/>
            </a:bodyPr>
            <a:lstStyle/>
            <a:p>
              <a:pPr algn="l">
                <a:defRPr sz="1604" b="0">
                  <a:solidFill>
                    <a:srgbClr val="637386"/>
                  </a:solidFill>
                  <a:latin typeface="Nimbus Sans"/>
                  <a:ea typeface="Nimbus Sans"/>
                  <a:cs typeface="Nimbus Sans"/>
                </a:defRPr>
              </a:pPr>
              <a:r>
                <a:rPr b="0" dirty="0">
                  <a:solidFill>
                    <a:srgbClr val="637386"/>
                  </a:solidFill>
                  <a:latin typeface="Nimbus Sans"/>
                  <a:ea typeface="Nimbus Sans"/>
                  <a:cs typeface="Nimbus Sans"/>
                </a:rPr>
                <a:t>k from the low-rate HV scan</a:t>
              </a:r>
            </a:p>
          </p:txBody>
        </p:sp>
        <p:sp>
          <p:nvSpPr>
            <p:cNvPr id="1050" name="Readout and gain relation">
              <a:extLst>
                <a:ext uri="{FF2B5EF4-FFF2-40B4-BE49-F238E27FC236}">
                  <a16:creationId xmlns:a16="http://schemas.microsoft.com/office/drawing/2014/main" id="{1AB2AE3E-11C1-46A2-982A-87C892B4A79F}"/>
                </a:ext>
              </a:extLst>
            </p:cNvPr>
            <p:cNvSpPr>
              <a:spLocks noGrp="1"/>
            </p:cNvSpPr>
            <p:nvPr/>
          </p:nvSpPr>
          <p:spPr>
            <a:xfrm>
              <a:off x="7800975" y="4759745"/>
              <a:ext cx="3800475" cy="259266"/>
            </a:xfrm>
            <a:prstGeom prst="rect">
              <a:avLst/>
            </a:prstGeom>
            <a:noFill/>
            <a:ln w="0">
              <a:noFill/>
              <a:prstDash val="solid"/>
            </a:ln>
          </p:spPr>
          <p:txBody>
            <a:bodyPr wrap="none" lIns="0" tIns="0" rIns="0" bIns="0" anchor="ctr">
              <a:noAutofit/>
            </a:bodyPr>
            <a:lstStyle/>
            <a:p>
              <a:pPr algn="l">
                <a:defRPr sz="1458" b="0">
                  <a:solidFill>
                    <a:srgbClr val="637386"/>
                  </a:solidFill>
                  <a:latin typeface="Nimbus Sans"/>
                  <a:ea typeface="Nimbus Sans"/>
                  <a:cs typeface="Nimbus Sans"/>
                </a:defRPr>
              </a:pPr>
              <a:r>
                <a:rPr sz="1600" b="0" dirty="0">
                  <a:solidFill>
                    <a:srgbClr val="637386"/>
                  </a:solidFill>
                  <a:latin typeface="Nimbus Sans"/>
                  <a:ea typeface="Nimbus Sans"/>
                  <a:cs typeface="Nimbus Sans"/>
                </a:rPr>
                <a:t>Mean charge ∝ mean gain</a:t>
              </a:r>
            </a:p>
          </p:txBody>
        </p:sp>
        <p:sp>
          <p:nvSpPr>
            <p:cNvPr id="1051" name="Fit expression separator">
              <a:extLst>
                <a:ext uri="{FF2B5EF4-FFF2-40B4-BE49-F238E27FC236}">
                  <a16:creationId xmlns:a16="http://schemas.microsoft.com/office/drawing/2014/main" id="{1E697FF8-BF12-45F3-AD1A-4AEE4C740828}"/>
                </a:ext>
              </a:extLst>
            </p:cNvPr>
            <p:cNvSpPr>
              <a:spLocks noGrp="1"/>
            </p:cNvSpPr>
            <p:nvPr/>
          </p:nvSpPr>
          <p:spPr>
            <a:xfrm>
              <a:off x="514350" y="5093087"/>
              <a:ext cx="11163300" cy="0"/>
            </a:xfrm>
            <a:prstGeom prst="line">
              <a:avLst/>
            </a:prstGeom>
            <a:noFill/>
            <a:ln w="13335">
              <a:solidFill>
                <a:srgbClr val="0B4EA2"/>
              </a:solidFill>
              <a:prstDash val="solid"/>
            </a:ln>
          </p:spPr>
        </p:sp>
        <p:sp>
          <p:nvSpPr>
            <p:cNvPr id="1052" name="Final fit expression heading">
              <a:extLst>
                <a:ext uri="{FF2B5EF4-FFF2-40B4-BE49-F238E27FC236}">
                  <a16:creationId xmlns:a16="http://schemas.microsoft.com/office/drawing/2014/main" id="{233300A6-84FD-4977-BC72-075FC668DB2F}"/>
                </a:ext>
              </a:extLst>
            </p:cNvPr>
            <p:cNvSpPr>
              <a:spLocks noGrp="1"/>
            </p:cNvSpPr>
            <p:nvPr/>
          </p:nvSpPr>
          <p:spPr>
            <a:xfrm>
              <a:off x="514350" y="5148644"/>
              <a:ext cx="8572500" cy="324082"/>
            </a:xfrm>
            <a:prstGeom prst="rect">
              <a:avLst/>
            </a:prstGeom>
            <a:noFill/>
            <a:ln w="0">
              <a:noFill/>
              <a:prstDash val="solid"/>
            </a:ln>
          </p:spPr>
          <p:txBody>
            <a:bodyPr wrap="none" lIns="0" tIns="0" rIns="0" bIns="0" anchor="ctr">
              <a:noAutofit/>
            </a:bodyPr>
            <a:lstStyle/>
            <a:p>
              <a:pPr algn="l">
                <a:defRPr sz="1896" b="1">
                  <a:solidFill>
                    <a:srgbClr val="0B4EA2"/>
                  </a:solidFill>
                  <a:latin typeface="Nimbus Sans"/>
                  <a:ea typeface="Nimbus Sans"/>
                  <a:cs typeface="Nimbus Sans"/>
                </a:defRPr>
              </a:pPr>
              <a:r>
                <a:rPr sz="1896" b="1">
                  <a:solidFill>
                    <a:srgbClr val="0B4EA2"/>
                  </a:solidFill>
                  <a:latin typeface="Nimbus Sans"/>
                  <a:ea typeface="Nimbus Sans"/>
                  <a:cs typeface="Nimbus Sans"/>
                </a:rPr>
                <a:t>Normalized mean charge for the rate fit</a:t>
              </a:r>
            </a:p>
          </p:txBody>
        </p:sp>
        <p:sp>
          <p:nvSpPr>
            <p:cNvPr id="1053" name="Fit parameter label">
              <a:extLst>
                <a:ext uri="{FF2B5EF4-FFF2-40B4-BE49-F238E27FC236}">
                  <a16:creationId xmlns:a16="http://schemas.microsoft.com/office/drawing/2014/main" id="{81BE6FB6-ADD6-4E82-A36E-0F960E09C530}"/>
                </a:ext>
              </a:extLst>
            </p:cNvPr>
            <p:cNvSpPr>
              <a:spLocks noGrp="1"/>
            </p:cNvSpPr>
            <p:nvPr/>
          </p:nvSpPr>
          <p:spPr>
            <a:xfrm>
              <a:off x="9620250" y="5148644"/>
              <a:ext cx="2028825" cy="212968"/>
            </a:xfrm>
            <a:prstGeom prst="rect">
              <a:avLst/>
            </a:prstGeom>
            <a:noFill/>
            <a:ln w="0">
              <a:noFill/>
              <a:prstDash val="solid"/>
            </a:ln>
          </p:spPr>
          <p:txBody>
            <a:bodyPr wrap="none" lIns="0" tIns="0" rIns="0" bIns="0" anchor="ctr">
              <a:noAutofit/>
            </a:bodyPr>
            <a:lstStyle/>
            <a:p>
              <a:pPr algn="l">
                <a:defRPr sz="1312" b="0">
                  <a:solidFill>
                    <a:srgbClr val="637386"/>
                  </a:solidFill>
                  <a:latin typeface="Nimbus Sans"/>
                  <a:ea typeface="Nimbus Sans"/>
                  <a:cs typeface="Nimbus Sans"/>
                </a:defRPr>
              </a:pPr>
              <a:r>
                <a:rPr sz="1312" b="0">
                  <a:solidFill>
                    <a:srgbClr val="637386"/>
                  </a:solidFill>
                  <a:latin typeface="Nimbus Sans"/>
                  <a:ea typeface="Nimbus Sans"/>
                  <a:cs typeface="Nimbus Sans"/>
                </a:rPr>
                <a:t>Fit parameter</a:t>
              </a:r>
            </a:p>
          </p:txBody>
        </p:sp>
        <mc:AlternateContent xmlns:mc="http://schemas.openxmlformats.org/markup-compatibility/2006" xmlns:a14="http://schemas.microsoft.com/office/drawing/2010/main" xmlns:a15="http://schemas.microsoft.com/office/drawing/2012/main">
          <mc:Choice Requires="a14 a15">
            <p:sp>
              <p:nvSpPr>
                <p:cNvPr id="1054" name="EQ_single" descr="\delta U(t)=A\,e^{-t/\tau},\qquad A=\frac{q_{\mathrm{dep}}}{C_{\mathrm{eff}}}">
                  <a:extLst>
                    <a:ext uri="{FF2B5EF4-FFF2-40B4-BE49-F238E27FC236}">
                      <a16:creationId xmlns:a16="http://schemas.microsoft.com/office/drawing/2014/main" id="{A7FF4B1C-09A2-4499-B491-42AE576C366E}"/>
                    </a:ext>
                  </a:extLst>
                </p:cNvPr>
                <p:cNvSpPr>
                  <a:spLocks noGrp="1"/>
                </p:cNvSpPr>
                <p:nvPr/>
              </p:nvSpPr>
              <p:spPr>
                <a:xfrm>
                  <a:off x="5191125" y="1833745"/>
                  <a:ext cx="3760622" cy="598176"/>
                </a:xfrm>
                <a:prstGeom prst="rect">
                  <a:avLst/>
                </a:prstGeom>
                <a:noFill/>
                <a:ln w="0">
                  <a:noFill/>
                  <a:prstDash val="solid"/>
                </a:ln>
              </p:spPr>
              <p:txBody>
                <a:bodyPr wrap="none" lIns="0" tIns="0" rIns="0" bIns="0" anchor="ctr">
                  <a:noAutofit/>
                </a:bodyPr>
                <a:lstStyle/>
                <a:p>
                  <a:pPr algn="l">
                    <a:defRPr sz="2333">
                      <a:latin typeface="Latin Modern Math"/>
                    </a:defRPr>
                  </a:pPr>
                  <a14:m>
                    <m:oMathPara xmlns:m="http://schemas.openxmlformats.org/officeDocument/2006/math">
                      <m:oMathParaPr>
                        <m:jc m:val="left"/>
                      </m:oMathParaPr>
                      <m:oMath xmlns:m="http://schemas.openxmlformats.org/officeDocument/2006/math">
                        <m:r>
                          <a:rPr lang="en-US" sz="2333" i="1">
                            <a:solidFill>
                              <a:srgbClr val="263544"/>
                            </a:solidFill>
                            <a:latin typeface="Cambria Math" panose="02040503050406030204" pitchFamily="18" charset="0"/>
                            <a:ea typeface="Latin Modern Math"/>
                          </a:rPr>
                          <m:t>𝛿</m:t>
                        </m:r>
                        <m:r>
                          <a:rPr lang="en-US" sz="2333" i="1">
                            <a:solidFill>
                              <a:srgbClr val="263544"/>
                            </a:solidFill>
                            <a:latin typeface="Cambria Math" panose="02040503050406030204" pitchFamily="18" charset="0"/>
                            <a:ea typeface="Latin Modern Math"/>
                          </a:rPr>
                          <m:t>𝑈</m:t>
                        </m:r>
                        <m:d>
                          <m:dPr>
                            <m:ctrlPr>
                              <a:rPr lang="en-US" sz="2333" i="1">
                                <a:solidFill>
                                  <a:srgbClr val="263544"/>
                                </a:solidFill>
                                <a:latin typeface="Cambria Math" panose="02040503050406030204" pitchFamily="18" charset="0"/>
                                <a:ea typeface="Latin Modern Math"/>
                              </a:rPr>
                            </m:ctrlPr>
                          </m:dPr>
                          <m:e>
                            <m:r>
                              <a:rPr lang="en-US" sz="2333" i="1">
                                <a:solidFill>
                                  <a:srgbClr val="263544"/>
                                </a:solidFill>
                                <a:latin typeface="Cambria Math" panose="02040503050406030204" pitchFamily="18" charset="0"/>
                                <a:ea typeface="Latin Modern Math"/>
                              </a:rPr>
                              <m:t>𝑡</m:t>
                            </m:r>
                          </m:e>
                        </m:d>
                        <m:r>
                          <a:rPr lang="en-US" sz="2333" i="0">
                            <a:solidFill>
                              <a:srgbClr val="263544"/>
                            </a:solidFill>
                            <a:latin typeface="Cambria Math" panose="02040503050406030204" pitchFamily="18" charset="0"/>
                            <a:ea typeface="Latin Modern Math"/>
                          </a:rPr>
                          <m:t>=</m:t>
                        </m:r>
                        <m:r>
                          <a:rPr lang="en-US" sz="2333" i="1">
                            <a:solidFill>
                              <a:srgbClr val="263544"/>
                            </a:solidFill>
                            <a:latin typeface="Cambria Math" panose="02040503050406030204" pitchFamily="18" charset="0"/>
                            <a:ea typeface="Latin Modern Math"/>
                          </a:rPr>
                          <m:t>𝐴</m:t>
                        </m:r>
                        <m:r>
                          <a:rPr lang="en-US" sz="2333" i="0">
                            <a:solidFill>
                              <a:srgbClr val="263544"/>
                            </a:solidFill>
                            <a:latin typeface="Cambria Math" panose="02040503050406030204" pitchFamily="18" charset="0"/>
                            <a:ea typeface="Latin Modern Math"/>
                          </a:rPr>
                          <m:t> </m:t>
                        </m:r>
                        <m:sSup>
                          <m:sSupPr>
                            <m:ctrlPr>
                              <a:rPr lang="en-US" sz="2333" i="1">
                                <a:solidFill>
                                  <a:srgbClr val="263544"/>
                                </a:solidFill>
                                <a:latin typeface="Cambria Math" panose="02040503050406030204" pitchFamily="18" charset="0"/>
                                <a:ea typeface="Latin Modern Math"/>
                              </a:rPr>
                            </m:ctrlPr>
                          </m:sSupPr>
                          <m:e>
                            <m:r>
                              <a:rPr lang="en-US" sz="2333" i="1">
                                <a:solidFill>
                                  <a:srgbClr val="263544"/>
                                </a:solidFill>
                                <a:latin typeface="Cambria Math" panose="02040503050406030204" pitchFamily="18" charset="0"/>
                                <a:ea typeface="Latin Modern Math"/>
                              </a:rPr>
                              <m:t>𝑒</m:t>
                            </m:r>
                          </m:e>
                          <m:sup>
                            <m:r>
                              <a:rPr lang="en-US" sz="2333" i="0">
                                <a:solidFill>
                                  <a:srgbClr val="263544"/>
                                </a:solidFill>
                                <a:latin typeface="Cambria Math" panose="02040503050406030204" pitchFamily="18" charset="0"/>
                                <a:ea typeface="Latin Modern Math"/>
                              </a:rPr>
                              <m:t>−</m:t>
                            </m:r>
                            <m:r>
                              <a:rPr lang="en-US" sz="2333" i="1">
                                <a:solidFill>
                                  <a:srgbClr val="263544"/>
                                </a:solidFill>
                                <a:latin typeface="Cambria Math" panose="02040503050406030204" pitchFamily="18" charset="0"/>
                                <a:ea typeface="Latin Modern Math"/>
                              </a:rPr>
                              <m:t>𝑡</m:t>
                            </m:r>
                            <m:r>
                              <a:rPr lang="en-US" sz="2333" i="0">
                                <a:solidFill>
                                  <a:srgbClr val="263544"/>
                                </a:solidFill>
                                <a:latin typeface="Cambria Math" panose="02040503050406030204" pitchFamily="18" charset="0"/>
                                <a:ea typeface="Latin Modern Math"/>
                              </a:rPr>
                              <m:t>/</m:t>
                            </m:r>
                            <m:r>
                              <a:rPr lang="en-US" sz="2333" i="1">
                                <a:solidFill>
                                  <a:srgbClr val="263544"/>
                                </a:solidFill>
                                <a:latin typeface="Cambria Math" panose="02040503050406030204" pitchFamily="18" charset="0"/>
                                <a:ea typeface="Latin Modern Math"/>
                              </a:rPr>
                              <m:t>𝜏</m:t>
                            </m:r>
                          </m:sup>
                        </m:sSup>
                        <m:r>
                          <a:rPr lang="en-US" sz="2333" i="0">
                            <a:solidFill>
                              <a:srgbClr val="263544"/>
                            </a:solidFill>
                            <a:latin typeface="Cambria Math" panose="02040503050406030204" pitchFamily="18" charset="0"/>
                            <a:ea typeface="Latin Modern Math"/>
                          </a:rPr>
                          <m:t>,  </m:t>
                        </m:r>
                        <m:r>
                          <a:rPr lang="en-US" sz="2333" i="1">
                            <a:solidFill>
                              <a:srgbClr val="263544"/>
                            </a:solidFill>
                            <a:latin typeface="Cambria Math" panose="02040503050406030204" pitchFamily="18" charset="0"/>
                            <a:ea typeface="Latin Modern Math"/>
                          </a:rPr>
                          <m:t>𝐴</m:t>
                        </m:r>
                        <m:r>
                          <a:rPr lang="en-US" sz="2333" i="0">
                            <a:solidFill>
                              <a:srgbClr val="263544"/>
                            </a:solidFill>
                            <a:latin typeface="Cambria Math" panose="02040503050406030204" pitchFamily="18" charset="0"/>
                            <a:ea typeface="Latin Modern Math"/>
                          </a:rPr>
                          <m:t>=</m:t>
                        </m:r>
                        <m:f>
                          <m:fPr>
                            <m:ctrlPr>
                              <a:rPr lang="en-US" sz="2333" i="1">
                                <a:solidFill>
                                  <a:srgbClr val="263544"/>
                                </a:solidFill>
                                <a:latin typeface="Cambria Math" panose="02040503050406030204" pitchFamily="18" charset="0"/>
                                <a:ea typeface="Latin Modern Math"/>
                              </a:rPr>
                            </m:ctrlPr>
                          </m:fPr>
                          <m:num>
                            <m:sSub>
                              <m:sSubPr>
                                <m:ctrlPr>
                                  <a:rPr lang="en-US" sz="2333" i="1">
                                    <a:solidFill>
                                      <a:srgbClr val="263544"/>
                                    </a:solidFill>
                                    <a:latin typeface="Cambria Math" panose="02040503050406030204" pitchFamily="18" charset="0"/>
                                    <a:ea typeface="Latin Modern Math"/>
                                  </a:rPr>
                                </m:ctrlPr>
                              </m:sSubPr>
                              <m:e>
                                <m:r>
                                  <a:rPr lang="en-US" sz="2333" i="1">
                                    <a:solidFill>
                                      <a:srgbClr val="263544"/>
                                    </a:solidFill>
                                    <a:latin typeface="Cambria Math" panose="02040503050406030204" pitchFamily="18" charset="0"/>
                                    <a:ea typeface="Latin Modern Math"/>
                                  </a:rPr>
                                  <m:t>𝑞</m:t>
                                </m:r>
                              </m:e>
                              <m:sub>
                                <m:r>
                                  <m:rPr>
                                    <m:sty m:val="p"/>
                                  </m:rPr>
                                  <a:rPr lang="en-US" sz="2333" i="0">
                                    <a:solidFill>
                                      <a:srgbClr val="263544"/>
                                    </a:solidFill>
                                    <a:latin typeface="Cambria Math" panose="02040503050406030204" pitchFamily="18" charset="0"/>
                                    <a:ea typeface="Latin Modern Math"/>
                                  </a:rPr>
                                  <m:t>dep</m:t>
                                </m:r>
                              </m:sub>
                            </m:sSub>
                          </m:num>
                          <m:den>
                            <m:sSub>
                              <m:sSubPr>
                                <m:ctrlPr>
                                  <a:rPr lang="en-US" sz="2333" i="1">
                                    <a:solidFill>
                                      <a:srgbClr val="263544"/>
                                    </a:solidFill>
                                    <a:latin typeface="Cambria Math" panose="02040503050406030204" pitchFamily="18" charset="0"/>
                                    <a:ea typeface="Latin Modern Math"/>
                                  </a:rPr>
                                </m:ctrlPr>
                              </m:sSubPr>
                              <m:e>
                                <m:r>
                                  <a:rPr lang="en-US" sz="2333" i="1">
                                    <a:solidFill>
                                      <a:srgbClr val="263544"/>
                                    </a:solidFill>
                                    <a:latin typeface="Cambria Math" panose="02040503050406030204" pitchFamily="18" charset="0"/>
                                    <a:ea typeface="Latin Modern Math"/>
                                  </a:rPr>
                                  <m:t>𝐶</m:t>
                                </m:r>
                              </m:e>
                              <m:sub>
                                <m:r>
                                  <m:rPr>
                                    <m:sty m:val="p"/>
                                  </m:rPr>
                                  <a:rPr lang="en-US" sz="2333" i="0">
                                    <a:solidFill>
                                      <a:srgbClr val="263544"/>
                                    </a:solidFill>
                                    <a:latin typeface="Cambria Math" panose="02040503050406030204" pitchFamily="18" charset="0"/>
                                    <a:ea typeface="Latin Modern Math"/>
                                  </a:rPr>
                                  <m:t>eff</m:t>
                                </m:r>
                              </m:sub>
                            </m:sSub>
                          </m:den>
                        </m:f>
                      </m:oMath>
                    </m:oMathPara>
                  </a14:m>
                  <a:endParaRPr/>
                </a:p>
              </p:txBody>
            </p:sp>
          </mc:Choice>
          <mc:Fallback xmlns="">
            <p:pic>
              <p:nvPicPr>
                <p:cNvPr id="1055" name="EQ_single" descr="\delta U(t)=A\,e^{-t/\tau},\qquad A=\frac{q_{\mathrm{dep}}}{C_{\mathrm{eff}}}">
                  <a:extLst>
                    <a:ext uri="{FF2B5EF4-FFF2-40B4-BE49-F238E27FC236}">
                      <a16:creationId xmlns:a16="http://schemas.microsoft.com/office/drawing/2014/main" id="{A7FF4B1C-09A2-4499-B491-42AE576C366E}"/>
                    </a:ext>
                  </a:extLst>
                </p:cNvPr>
                <p:cNvPicPr/>
                <p:nvPr/>
              </p:nvPicPr>
              <p:blipFill>
                <a:blip xmlns:ns1="http://schemas.openxmlformats.org/officeDocument/2006/relationships" ns1:embed="rIdReuse1056"/>
                <a:stretch>
                  <a:fillRect/>
                </a:stretch>
              </p:blipFill>
              <p:spPr>
                <a:xfrm>
                  <a:off x="5191125" y="1833745"/>
                  <a:ext cx="3760622" cy="598176"/>
                </a:xfrm>
                <a:prstGeom prst="rect">
                  <a:avLst/>
                </a:prstGeom>
              </p:spPr>
            </p:pic>
          </mc:Fallback>
        </mc:AlternateContent>
        <mc:AlternateContent xmlns:mc="http://schemas.openxmlformats.org/markup-compatibility/2006" xmlns:a14="http://schemas.microsoft.com/office/drawing/2010/main" xmlns:a15="http://schemas.microsoft.com/office/drawing/2012/main">
          <mc:Choice Requires="a14 a15">
            <p:sp>
              <p:nvSpPr>
                <p:cNvPr id="1057" name="EQ_sum" descr="\Delta U_{\mathrm{pre}}=A\!\left(e^{-T/\tau}+e^{-2T/\tau}+\cdots\right)">
                  <a:extLst>
                    <a:ext uri="{FF2B5EF4-FFF2-40B4-BE49-F238E27FC236}">
                      <a16:creationId xmlns:a16="http://schemas.microsoft.com/office/drawing/2014/main" id="{736BC096-EC68-45FC-961A-9488812D2F12}"/>
                    </a:ext>
                  </a:extLst>
                </p:cNvPr>
                <p:cNvSpPr>
                  <a:spLocks noGrp="1"/>
                </p:cNvSpPr>
                <p:nvPr/>
              </p:nvSpPr>
              <p:spPr>
                <a:xfrm>
                  <a:off x="5191125" y="2898587"/>
                  <a:ext cx="4105148" cy="412159"/>
                </a:xfrm>
                <a:prstGeom prst="rect">
                  <a:avLst/>
                </a:prstGeom>
                <a:noFill/>
                <a:ln w="0">
                  <a:noFill/>
                  <a:prstDash val="solid"/>
                </a:ln>
              </p:spPr>
              <p:txBody>
                <a:bodyPr wrap="none" lIns="0" tIns="0" rIns="0" bIns="0" anchor="ctr">
                  <a:noAutofit/>
                </a:bodyPr>
                <a:lstStyle/>
                <a:p>
                  <a:pPr algn="l">
                    <a:defRPr sz="2333">
                      <a:latin typeface="Latin Modern Math"/>
                    </a:defRPr>
                  </a:pPr>
                  <a14:m>
                    <m:oMathPara xmlns:m="http://schemas.openxmlformats.org/officeDocument/2006/math">
                      <m:oMathParaPr>
                        <m:jc m:val="left"/>
                      </m:oMathParaPr>
                      <m:oMath xmlns:m="http://schemas.openxmlformats.org/officeDocument/2006/math">
                        <m:r>
                          <a:rPr lang="en-US" sz="2333" i="1">
                            <a:solidFill>
                              <a:srgbClr val="263544"/>
                            </a:solidFill>
                            <a:latin typeface="Cambria Math" panose="02040503050406030204" pitchFamily="18" charset="0"/>
                            <a:ea typeface="Latin Modern Math"/>
                          </a:rPr>
                          <m:t>𝛥</m:t>
                        </m:r>
                        <m:sSub>
                          <m:sSubPr>
                            <m:ctrlPr>
                              <a:rPr lang="en-US" sz="2333" i="1">
                                <a:solidFill>
                                  <a:srgbClr val="263544"/>
                                </a:solidFill>
                                <a:latin typeface="Cambria Math" panose="02040503050406030204" pitchFamily="18" charset="0"/>
                                <a:ea typeface="Latin Modern Math"/>
                              </a:rPr>
                            </m:ctrlPr>
                          </m:sSubPr>
                          <m:e>
                            <m:r>
                              <a:rPr lang="en-US" sz="2333" i="1">
                                <a:solidFill>
                                  <a:srgbClr val="263544"/>
                                </a:solidFill>
                                <a:latin typeface="Cambria Math" panose="02040503050406030204" pitchFamily="18" charset="0"/>
                                <a:ea typeface="Latin Modern Math"/>
                              </a:rPr>
                              <m:t>𝑈</m:t>
                            </m:r>
                          </m:e>
                          <m:sub>
                            <m:r>
                              <m:rPr>
                                <m:sty m:val="p"/>
                              </m:rPr>
                              <a:rPr lang="en-US" sz="2333" i="0">
                                <a:solidFill>
                                  <a:srgbClr val="263544"/>
                                </a:solidFill>
                                <a:latin typeface="Cambria Math" panose="02040503050406030204" pitchFamily="18" charset="0"/>
                                <a:ea typeface="Latin Modern Math"/>
                              </a:rPr>
                              <m:t>pre</m:t>
                            </m:r>
                          </m:sub>
                        </m:sSub>
                        <m:r>
                          <a:rPr lang="en-US" sz="2333" i="0">
                            <a:solidFill>
                              <a:srgbClr val="263544"/>
                            </a:solidFill>
                            <a:latin typeface="Cambria Math" panose="02040503050406030204" pitchFamily="18" charset="0"/>
                            <a:ea typeface="Latin Modern Math"/>
                          </a:rPr>
                          <m:t>=</m:t>
                        </m:r>
                        <m:r>
                          <a:rPr lang="en-US" sz="2333" i="1">
                            <a:solidFill>
                              <a:srgbClr val="263544"/>
                            </a:solidFill>
                            <a:latin typeface="Cambria Math" panose="02040503050406030204" pitchFamily="18" charset="0"/>
                            <a:ea typeface="Latin Modern Math"/>
                          </a:rPr>
                          <m:t>𝐴</m:t>
                        </m:r>
                        <m:r>
                          <a:rPr lang="en-US" sz="2333" i="0">
                            <a:solidFill>
                              <a:srgbClr val="263544"/>
                            </a:solidFill>
                            <a:latin typeface="Cambria Math" panose="02040503050406030204" pitchFamily="18" charset="0"/>
                            <a:ea typeface="Latin Modern Math"/>
                          </a:rPr>
                          <m:t>​</m:t>
                        </m:r>
                        <m:d>
                          <m:dPr>
                            <m:ctrlPr>
                              <a:rPr lang="en-US" sz="2333" i="1">
                                <a:solidFill>
                                  <a:srgbClr val="263544"/>
                                </a:solidFill>
                                <a:latin typeface="Cambria Math" panose="02040503050406030204" pitchFamily="18" charset="0"/>
                                <a:ea typeface="Latin Modern Math"/>
                              </a:rPr>
                            </m:ctrlPr>
                          </m:dPr>
                          <m:e>
                            <m:sSup>
                              <m:sSupPr>
                                <m:ctrlPr>
                                  <a:rPr lang="en-US" sz="2333" i="1">
                                    <a:solidFill>
                                      <a:srgbClr val="263544"/>
                                    </a:solidFill>
                                    <a:latin typeface="Cambria Math" panose="02040503050406030204" pitchFamily="18" charset="0"/>
                                    <a:ea typeface="Latin Modern Math"/>
                                  </a:rPr>
                                </m:ctrlPr>
                              </m:sSupPr>
                              <m:e>
                                <m:r>
                                  <a:rPr lang="en-US" sz="2333" i="1">
                                    <a:solidFill>
                                      <a:srgbClr val="263544"/>
                                    </a:solidFill>
                                    <a:latin typeface="Cambria Math" panose="02040503050406030204" pitchFamily="18" charset="0"/>
                                    <a:ea typeface="Latin Modern Math"/>
                                  </a:rPr>
                                  <m:t>𝑒</m:t>
                                </m:r>
                              </m:e>
                              <m:sup>
                                <m:r>
                                  <a:rPr lang="en-US" sz="2333" i="0">
                                    <a:solidFill>
                                      <a:srgbClr val="263544"/>
                                    </a:solidFill>
                                    <a:latin typeface="Cambria Math" panose="02040503050406030204" pitchFamily="18" charset="0"/>
                                    <a:ea typeface="Latin Modern Math"/>
                                  </a:rPr>
                                  <m:t>−</m:t>
                                </m:r>
                                <m:r>
                                  <a:rPr lang="en-US" sz="2333" i="1">
                                    <a:solidFill>
                                      <a:srgbClr val="263544"/>
                                    </a:solidFill>
                                    <a:latin typeface="Cambria Math" panose="02040503050406030204" pitchFamily="18" charset="0"/>
                                    <a:ea typeface="Latin Modern Math"/>
                                  </a:rPr>
                                  <m:t>𝑇</m:t>
                                </m:r>
                                <m:r>
                                  <a:rPr lang="en-US" sz="2333" i="0">
                                    <a:solidFill>
                                      <a:srgbClr val="263544"/>
                                    </a:solidFill>
                                    <a:latin typeface="Cambria Math" panose="02040503050406030204" pitchFamily="18" charset="0"/>
                                    <a:ea typeface="Latin Modern Math"/>
                                  </a:rPr>
                                  <m:t>/</m:t>
                                </m:r>
                                <m:r>
                                  <a:rPr lang="en-US" sz="2333" i="1">
                                    <a:solidFill>
                                      <a:srgbClr val="263544"/>
                                    </a:solidFill>
                                    <a:latin typeface="Cambria Math" panose="02040503050406030204" pitchFamily="18" charset="0"/>
                                    <a:ea typeface="Latin Modern Math"/>
                                  </a:rPr>
                                  <m:t>𝜏</m:t>
                                </m:r>
                              </m:sup>
                            </m:sSup>
                            <m:r>
                              <a:rPr lang="en-US" sz="2333" i="0">
                                <a:solidFill>
                                  <a:srgbClr val="263544"/>
                                </a:solidFill>
                                <a:latin typeface="Cambria Math" panose="02040503050406030204" pitchFamily="18" charset="0"/>
                                <a:ea typeface="Latin Modern Math"/>
                              </a:rPr>
                              <m:t>+</m:t>
                            </m:r>
                            <m:sSup>
                              <m:sSupPr>
                                <m:ctrlPr>
                                  <a:rPr lang="en-US" sz="2333" i="1">
                                    <a:solidFill>
                                      <a:srgbClr val="263544"/>
                                    </a:solidFill>
                                    <a:latin typeface="Cambria Math" panose="02040503050406030204" pitchFamily="18" charset="0"/>
                                    <a:ea typeface="Latin Modern Math"/>
                                  </a:rPr>
                                </m:ctrlPr>
                              </m:sSupPr>
                              <m:e>
                                <m:r>
                                  <a:rPr lang="en-US" sz="2333" i="1">
                                    <a:solidFill>
                                      <a:srgbClr val="263544"/>
                                    </a:solidFill>
                                    <a:latin typeface="Cambria Math" panose="02040503050406030204" pitchFamily="18" charset="0"/>
                                    <a:ea typeface="Latin Modern Math"/>
                                  </a:rPr>
                                  <m:t>𝑒</m:t>
                                </m:r>
                              </m:e>
                              <m:sup>
                                <m:r>
                                  <a:rPr lang="en-US" sz="2333" i="0">
                                    <a:solidFill>
                                      <a:srgbClr val="263544"/>
                                    </a:solidFill>
                                    <a:latin typeface="Cambria Math" panose="02040503050406030204" pitchFamily="18" charset="0"/>
                                    <a:ea typeface="Latin Modern Math"/>
                                  </a:rPr>
                                  <m:t>−2</m:t>
                                </m:r>
                                <m:r>
                                  <a:rPr lang="en-US" sz="2333" i="1">
                                    <a:solidFill>
                                      <a:srgbClr val="263544"/>
                                    </a:solidFill>
                                    <a:latin typeface="Cambria Math" panose="02040503050406030204" pitchFamily="18" charset="0"/>
                                    <a:ea typeface="Latin Modern Math"/>
                                  </a:rPr>
                                  <m:t>𝑇</m:t>
                                </m:r>
                                <m:r>
                                  <a:rPr lang="en-US" sz="2333" i="0">
                                    <a:solidFill>
                                      <a:srgbClr val="263544"/>
                                    </a:solidFill>
                                    <a:latin typeface="Cambria Math" panose="02040503050406030204" pitchFamily="18" charset="0"/>
                                    <a:ea typeface="Latin Modern Math"/>
                                  </a:rPr>
                                  <m:t>/</m:t>
                                </m:r>
                                <m:r>
                                  <a:rPr lang="en-US" sz="2333" i="1">
                                    <a:solidFill>
                                      <a:srgbClr val="263544"/>
                                    </a:solidFill>
                                    <a:latin typeface="Cambria Math" panose="02040503050406030204" pitchFamily="18" charset="0"/>
                                    <a:ea typeface="Latin Modern Math"/>
                                  </a:rPr>
                                  <m:t>𝜏</m:t>
                                </m:r>
                              </m:sup>
                            </m:sSup>
                            <m:r>
                              <a:rPr lang="en-US" sz="2333" i="0">
                                <a:solidFill>
                                  <a:srgbClr val="263544"/>
                                </a:solidFill>
                                <a:latin typeface="Cambria Math" panose="02040503050406030204" pitchFamily="18" charset="0"/>
                                <a:ea typeface="Latin Modern Math"/>
                              </a:rPr>
                              <m:t>+⋯</m:t>
                            </m:r>
                          </m:e>
                        </m:d>
                      </m:oMath>
                    </m:oMathPara>
                  </a14:m>
                  <a:endParaRPr/>
                </a:p>
              </p:txBody>
            </p:sp>
          </mc:Choice>
          <mc:Fallback xmlns="">
            <p:pic>
              <p:nvPicPr>
                <p:cNvPr id="1058" name="EQ_sum" descr="\Delta U_{\mathrm{pre}}=A\!\left(e^{-T/\tau}+e^{-2T/\tau}+\cdots\right)">
                  <a:extLst>
                    <a:ext uri="{FF2B5EF4-FFF2-40B4-BE49-F238E27FC236}">
                      <a16:creationId xmlns:a16="http://schemas.microsoft.com/office/drawing/2014/main" id="{736BC096-EC68-45FC-961A-9488812D2F12}"/>
                    </a:ext>
                  </a:extLst>
                </p:cNvPr>
                <p:cNvPicPr/>
                <p:nvPr/>
              </p:nvPicPr>
              <p:blipFill>
                <a:blip xmlns:ns1="http://schemas.openxmlformats.org/officeDocument/2006/relationships" ns1:embed="rIdReuse1059"/>
                <a:stretch>
                  <a:fillRect/>
                </a:stretch>
              </p:blipFill>
              <p:spPr>
                <a:xfrm>
                  <a:off x="5191125" y="2898587"/>
                  <a:ext cx="4105148" cy="412159"/>
                </a:xfrm>
                <a:prstGeom prst="rect">
                  <a:avLst/>
                </a:prstGeom>
              </p:spPr>
            </p:pic>
          </mc:Fallback>
        </mc:AlternateContent>
        <mc:AlternateContent xmlns:mc="http://schemas.openxmlformats.org/markup-compatibility/2006" xmlns:a14="http://schemas.microsoft.com/office/drawing/2010/main" xmlns:a15="http://schemas.microsoft.com/office/drawing/2012/main">
          <mc:Choice Requires="a14 a15">
            <p:sp>
              <p:nvSpPr>
                <p:cNvPr id="1060" name="EQ_sum_result" descr="\Delta U_{\mathrm{pre}}=\frac{A}{e^{T/\tau}-1}">
                  <a:extLst>
                    <a:ext uri="{FF2B5EF4-FFF2-40B4-BE49-F238E27FC236}">
                      <a16:creationId xmlns:a16="http://schemas.microsoft.com/office/drawing/2014/main" id="{50164C31-92B7-4B4D-8038-0CE4DAD22520}"/>
                    </a:ext>
                  </a:extLst>
                </p:cNvPr>
                <p:cNvSpPr>
                  <a:spLocks noGrp="1"/>
                </p:cNvSpPr>
                <p:nvPr/>
              </p:nvSpPr>
              <p:spPr>
                <a:xfrm>
                  <a:off x="5191125" y="3380081"/>
                  <a:ext cx="2096978" cy="629646"/>
                </a:xfrm>
                <a:prstGeom prst="rect">
                  <a:avLst/>
                </a:prstGeom>
                <a:noFill/>
                <a:ln w="0">
                  <a:noFill/>
                  <a:prstDash val="solid"/>
                </a:ln>
              </p:spPr>
              <p:txBody>
                <a:bodyPr wrap="none" lIns="0" tIns="0" rIns="0" bIns="0" anchor="ctr">
                  <a:noAutofit/>
                </a:bodyPr>
                <a:lstStyle/>
                <a:p>
                  <a:pPr algn="l">
                    <a:defRPr sz="2249">
                      <a:latin typeface="Latin Modern Math"/>
                    </a:defRPr>
                  </a:pPr>
                  <a14:m>
                    <m:oMathPara xmlns:m="http://schemas.openxmlformats.org/officeDocument/2006/math">
                      <m:oMathParaPr>
                        <m:jc m:val="left"/>
                      </m:oMathParaPr>
                      <m:oMath xmlns:m="http://schemas.openxmlformats.org/officeDocument/2006/math">
                        <m:r>
                          <a:rPr lang="en-US" sz="2249" i="1">
                            <a:solidFill>
                              <a:srgbClr val="263544"/>
                            </a:solidFill>
                            <a:latin typeface="Cambria Math" panose="02040503050406030204" pitchFamily="18" charset="0"/>
                            <a:ea typeface="Latin Modern Math"/>
                          </a:rPr>
                          <m:t>𝛥</m:t>
                        </m:r>
                        <m:sSub>
                          <m:sSubPr>
                            <m:ctrlPr>
                              <a:rPr lang="en-US" sz="2249" i="1">
                                <a:solidFill>
                                  <a:srgbClr val="263544"/>
                                </a:solidFill>
                                <a:latin typeface="Cambria Math" panose="02040503050406030204" pitchFamily="18" charset="0"/>
                                <a:ea typeface="Latin Modern Math"/>
                              </a:rPr>
                            </m:ctrlPr>
                          </m:sSubPr>
                          <m:e>
                            <m:r>
                              <a:rPr lang="en-US" sz="2249" i="1">
                                <a:solidFill>
                                  <a:srgbClr val="263544"/>
                                </a:solidFill>
                                <a:latin typeface="Cambria Math" panose="02040503050406030204" pitchFamily="18" charset="0"/>
                                <a:ea typeface="Latin Modern Math"/>
                              </a:rPr>
                              <m:t>𝑈</m:t>
                            </m:r>
                          </m:e>
                          <m:sub>
                            <m:r>
                              <m:rPr>
                                <m:sty m:val="p"/>
                              </m:rPr>
                              <a:rPr lang="en-US" sz="2249" i="0">
                                <a:solidFill>
                                  <a:srgbClr val="263544"/>
                                </a:solidFill>
                                <a:latin typeface="Cambria Math" panose="02040503050406030204" pitchFamily="18" charset="0"/>
                                <a:ea typeface="Latin Modern Math"/>
                              </a:rPr>
                              <m:t>pre</m:t>
                            </m:r>
                          </m:sub>
                        </m:sSub>
                        <m:r>
                          <a:rPr lang="en-US" sz="2249" i="0">
                            <a:solidFill>
                              <a:srgbClr val="263544"/>
                            </a:solidFill>
                            <a:latin typeface="Cambria Math" panose="02040503050406030204" pitchFamily="18" charset="0"/>
                            <a:ea typeface="Latin Modern Math"/>
                          </a:rPr>
                          <m:t>=</m:t>
                        </m:r>
                        <m:f>
                          <m:fPr>
                            <m:ctrlPr>
                              <a:rPr lang="en-US" sz="2249" i="1">
                                <a:solidFill>
                                  <a:srgbClr val="263544"/>
                                </a:solidFill>
                                <a:latin typeface="Cambria Math" panose="02040503050406030204" pitchFamily="18" charset="0"/>
                                <a:ea typeface="Latin Modern Math"/>
                              </a:rPr>
                            </m:ctrlPr>
                          </m:fPr>
                          <m:num>
                            <m:r>
                              <a:rPr lang="en-US" sz="2249" i="1">
                                <a:solidFill>
                                  <a:srgbClr val="263544"/>
                                </a:solidFill>
                                <a:latin typeface="Cambria Math" panose="02040503050406030204" pitchFamily="18" charset="0"/>
                                <a:ea typeface="Latin Modern Math"/>
                              </a:rPr>
                              <m:t>𝐴</m:t>
                            </m:r>
                          </m:num>
                          <m:den>
                            <m:sSup>
                              <m:sSupPr>
                                <m:ctrlPr>
                                  <a:rPr lang="en-US" sz="2249" i="1">
                                    <a:solidFill>
                                      <a:srgbClr val="263544"/>
                                    </a:solidFill>
                                    <a:latin typeface="Cambria Math" panose="02040503050406030204" pitchFamily="18" charset="0"/>
                                    <a:ea typeface="Latin Modern Math"/>
                                  </a:rPr>
                                </m:ctrlPr>
                              </m:sSupPr>
                              <m:e>
                                <m:r>
                                  <a:rPr lang="en-US" sz="2249" i="1">
                                    <a:solidFill>
                                      <a:srgbClr val="263544"/>
                                    </a:solidFill>
                                    <a:latin typeface="Cambria Math" panose="02040503050406030204" pitchFamily="18" charset="0"/>
                                    <a:ea typeface="Latin Modern Math"/>
                                  </a:rPr>
                                  <m:t>𝑒</m:t>
                                </m:r>
                              </m:e>
                              <m:sup>
                                <m:r>
                                  <a:rPr lang="en-US" sz="2249" i="1">
                                    <a:solidFill>
                                      <a:srgbClr val="263544"/>
                                    </a:solidFill>
                                    <a:latin typeface="Cambria Math" panose="02040503050406030204" pitchFamily="18" charset="0"/>
                                    <a:ea typeface="Latin Modern Math"/>
                                  </a:rPr>
                                  <m:t>𝑇</m:t>
                                </m:r>
                                <m:r>
                                  <a:rPr lang="en-US" sz="2249" i="0">
                                    <a:solidFill>
                                      <a:srgbClr val="263544"/>
                                    </a:solidFill>
                                    <a:latin typeface="Cambria Math" panose="02040503050406030204" pitchFamily="18" charset="0"/>
                                    <a:ea typeface="Latin Modern Math"/>
                                  </a:rPr>
                                  <m:t>/</m:t>
                                </m:r>
                                <m:r>
                                  <a:rPr lang="en-US" sz="2249" i="1">
                                    <a:solidFill>
                                      <a:srgbClr val="263544"/>
                                    </a:solidFill>
                                    <a:latin typeface="Cambria Math" panose="02040503050406030204" pitchFamily="18" charset="0"/>
                                    <a:ea typeface="Latin Modern Math"/>
                                  </a:rPr>
                                  <m:t>𝜏</m:t>
                                </m:r>
                              </m:sup>
                            </m:sSup>
                            <m:r>
                              <a:rPr lang="en-US" sz="2249" i="0">
                                <a:solidFill>
                                  <a:srgbClr val="263544"/>
                                </a:solidFill>
                                <a:latin typeface="Cambria Math" panose="02040503050406030204" pitchFamily="18" charset="0"/>
                                <a:ea typeface="Latin Modern Math"/>
                              </a:rPr>
                              <m:t>−1</m:t>
                            </m:r>
                          </m:den>
                        </m:f>
                      </m:oMath>
                    </m:oMathPara>
                  </a14:m>
                  <a:endParaRPr/>
                </a:p>
              </p:txBody>
            </p:sp>
          </mc:Choice>
          <mc:Fallback xmlns="">
            <p:pic>
              <p:nvPicPr>
                <p:cNvPr id="1061" name="EQ_sum_result" descr="\Delta U_{\mathrm{pre}}=\frac{A}{e^{T/\tau}-1}">
                  <a:extLst>
                    <a:ext uri="{FF2B5EF4-FFF2-40B4-BE49-F238E27FC236}">
                      <a16:creationId xmlns:a16="http://schemas.microsoft.com/office/drawing/2014/main" id="{50164C31-92B7-4B4D-8038-0CE4DAD22520}"/>
                    </a:ext>
                  </a:extLst>
                </p:cNvPr>
                <p:cNvPicPr/>
                <p:nvPr/>
              </p:nvPicPr>
              <p:blipFill>
                <a:blip xmlns:ns1="http://schemas.openxmlformats.org/officeDocument/2006/relationships" ns1:embed="rIdReuse1062"/>
                <a:stretch>
                  <a:fillRect/>
                </a:stretch>
              </p:blipFill>
              <p:spPr>
                <a:xfrm>
                  <a:off x="5191125" y="3380081"/>
                  <a:ext cx="2096978" cy="629646"/>
                </a:xfrm>
                <a:prstGeom prst="rect">
                  <a:avLst/>
                </a:prstGeom>
              </p:spPr>
            </p:pic>
          </mc:Fallback>
        </mc:AlternateContent>
        <mc:AlternateContent xmlns:mc="http://schemas.openxmlformats.org/markup-compatibility/2006" xmlns:a14="http://schemas.microsoft.com/office/drawing/2010/main" xmlns:a15="http://schemas.microsoft.com/office/drawing/2012/main">
          <mc:Choice Requires="a14 a15">
            <p:sp>
              <p:nvSpPr>
                <p:cNvPr id="1063" name="EQ_gain" descr="\frac{g(U)}{G_0}\simeq e^{\,k(U-U_0)}">
                  <a:extLst>
                    <a:ext uri="{FF2B5EF4-FFF2-40B4-BE49-F238E27FC236}">
                      <a16:creationId xmlns:a16="http://schemas.microsoft.com/office/drawing/2014/main" id="{A64F6877-7627-412C-87BD-8128A85EC2A0}"/>
                    </a:ext>
                  </a:extLst>
                </p:cNvPr>
                <p:cNvSpPr>
                  <a:spLocks noGrp="1"/>
                </p:cNvSpPr>
                <p:nvPr/>
              </p:nvSpPr>
              <p:spPr>
                <a:xfrm>
                  <a:off x="5191125" y="4352328"/>
                  <a:ext cx="1845331" cy="620386"/>
                </a:xfrm>
                <a:prstGeom prst="rect">
                  <a:avLst/>
                </a:prstGeom>
                <a:noFill/>
                <a:ln w="0">
                  <a:noFill/>
                  <a:prstDash val="solid"/>
                </a:ln>
              </p:spPr>
              <p:txBody>
                <a:bodyPr wrap="none" lIns="0" tIns="0" rIns="0" bIns="0" anchor="ctr">
                  <a:noAutofit/>
                </a:bodyPr>
                <a:lstStyle/>
                <a:p>
                  <a:pPr algn="l">
                    <a:defRPr sz="2091">
                      <a:latin typeface="Latin Modern Math"/>
                    </a:defRPr>
                  </a:pPr>
                  <a14:m>
                    <m:oMathPara xmlns:m="http://schemas.openxmlformats.org/officeDocument/2006/math">
                      <m:oMathParaPr>
                        <m:jc m:val="left"/>
                      </m:oMathParaPr>
                      <m:oMath xmlns:m="http://schemas.openxmlformats.org/officeDocument/2006/math">
                        <m:f>
                          <m:fPr>
                            <m:ctrlPr>
                              <a:rPr lang="en-US" sz="2091" i="1">
                                <a:solidFill>
                                  <a:srgbClr val="263544"/>
                                </a:solidFill>
                                <a:latin typeface="Cambria Math" panose="02040503050406030204" pitchFamily="18" charset="0"/>
                                <a:ea typeface="Latin Modern Math"/>
                              </a:rPr>
                            </m:ctrlPr>
                          </m:fPr>
                          <m:num>
                            <m:r>
                              <a:rPr lang="en-US" sz="2091" i="1">
                                <a:solidFill>
                                  <a:srgbClr val="263544"/>
                                </a:solidFill>
                                <a:latin typeface="Cambria Math" panose="02040503050406030204" pitchFamily="18" charset="0"/>
                                <a:ea typeface="Latin Modern Math"/>
                              </a:rPr>
                              <m:t>𝑔</m:t>
                            </m:r>
                            <m:d>
                              <m:dPr>
                                <m:ctrlPr>
                                  <a:rPr lang="en-US" sz="2091" i="1">
                                    <a:solidFill>
                                      <a:srgbClr val="263544"/>
                                    </a:solidFill>
                                    <a:latin typeface="Cambria Math" panose="02040503050406030204" pitchFamily="18" charset="0"/>
                                    <a:ea typeface="Latin Modern Math"/>
                                  </a:rPr>
                                </m:ctrlPr>
                              </m:dPr>
                              <m:e>
                                <m:r>
                                  <a:rPr lang="en-US" sz="2091" i="1">
                                    <a:solidFill>
                                      <a:srgbClr val="263544"/>
                                    </a:solidFill>
                                    <a:latin typeface="Cambria Math" panose="02040503050406030204" pitchFamily="18" charset="0"/>
                                    <a:ea typeface="Latin Modern Math"/>
                                  </a:rPr>
                                  <m:t>𝑈</m:t>
                                </m:r>
                              </m:e>
                            </m:d>
                          </m:num>
                          <m:den>
                            <m:sSub>
                              <m:sSubPr>
                                <m:ctrlPr>
                                  <a:rPr lang="en-US" sz="2091" i="1">
                                    <a:solidFill>
                                      <a:srgbClr val="263544"/>
                                    </a:solidFill>
                                    <a:latin typeface="Cambria Math" panose="02040503050406030204" pitchFamily="18" charset="0"/>
                                    <a:ea typeface="Latin Modern Math"/>
                                  </a:rPr>
                                </m:ctrlPr>
                              </m:sSubPr>
                              <m:e>
                                <m:r>
                                  <a:rPr lang="en-US" sz="2091" i="1">
                                    <a:solidFill>
                                      <a:srgbClr val="263544"/>
                                    </a:solidFill>
                                    <a:latin typeface="Cambria Math" panose="02040503050406030204" pitchFamily="18" charset="0"/>
                                    <a:ea typeface="Latin Modern Math"/>
                                  </a:rPr>
                                  <m:t>𝐺</m:t>
                                </m:r>
                              </m:e>
                              <m:sub>
                                <m:r>
                                  <a:rPr lang="en-US" sz="2091" i="0">
                                    <a:solidFill>
                                      <a:srgbClr val="263544"/>
                                    </a:solidFill>
                                    <a:latin typeface="Cambria Math" panose="02040503050406030204" pitchFamily="18" charset="0"/>
                                    <a:ea typeface="Latin Modern Math"/>
                                  </a:rPr>
                                  <m:t>0</m:t>
                                </m:r>
                              </m:sub>
                            </m:sSub>
                          </m:den>
                        </m:f>
                        <m:r>
                          <a:rPr lang="en-US" sz="2091" i="0">
                            <a:solidFill>
                              <a:srgbClr val="263544"/>
                            </a:solidFill>
                            <a:latin typeface="Cambria Math" panose="02040503050406030204" pitchFamily="18" charset="0"/>
                            <a:ea typeface="Latin Modern Math"/>
                          </a:rPr>
                          <m:t>≃</m:t>
                        </m:r>
                        <m:sSup>
                          <m:sSupPr>
                            <m:ctrlPr>
                              <a:rPr lang="en-US" sz="2091" i="1">
                                <a:solidFill>
                                  <a:srgbClr val="263544"/>
                                </a:solidFill>
                                <a:latin typeface="Cambria Math" panose="02040503050406030204" pitchFamily="18" charset="0"/>
                                <a:ea typeface="Latin Modern Math"/>
                              </a:rPr>
                            </m:ctrlPr>
                          </m:sSupPr>
                          <m:e>
                            <m:r>
                              <a:rPr lang="en-US" sz="2091" i="1">
                                <a:solidFill>
                                  <a:srgbClr val="263544"/>
                                </a:solidFill>
                                <a:latin typeface="Cambria Math" panose="02040503050406030204" pitchFamily="18" charset="0"/>
                                <a:ea typeface="Latin Modern Math"/>
                              </a:rPr>
                              <m:t>𝑒</m:t>
                            </m:r>
                          </m:e>
                          <m:sup>
                            <m:r>
                              <a:rPr lang="en-US" sz="2091" i="0">
                                <a:solidFill>
                                  <a:srgbClr val="263544"/>
                                </a:solidFill>
                                <a:latin typeface="Cambria Math" panose="02040503050406030204" pitchFamily="18" charset="0"/>
                                <a:ea typeface="Latin Modern Math"/>
                              </a:rPr>
                              <m:t> </m:t>
                            </m:r>
                            <m:r>
                              <a:rPr lang="en-US" sz="2091" i="1">
                                <a:solidFill>
                                  <a:srgbClr val="263544"/>
                                </a:solidFill>
                                <a:latin typeface="Cambria Math" panose="02040503050406030204" pitchFamily="18" charset="0"/>
                                <a:ea typeface="Latin Modern Math"/>
                              </a:rPr>
                              <m:t>𝑘</m:t>
                            </m:r>
                            <m:d>
                              <m:dPr>
                                <m:ctrlPr>
                                  <a:rPr lang="en-US" sz="2091" i="1">
                                    <a:solidFill>
                                      <a:srgbClr val="263544"/>
                                    </a:solidFill>
                                    <a:latin typeface="Cambria Math" panose="02040503050406030204" pitchFamily="18" charset="0"/>
                                    <a:ea typeface="Latin Modern Math"/>
                                  </a:rPr>
                                </m:ctrlPr>
                              </m:dPr>
                              <m:e>
                                <m:r>
                                  <a:rPr lang="en-US" sz="2091" i="1">
                                    <a:solidFill>
                                      <a:srgbClr val="263544"/>
                                    </a:solidFill>
                                    <a:latin typeface="Cambria Math" panose="02040503050406030204" pitchFamily="18" charset="0"/>
                                    <a:ea typeface="Latin Modern Math"/>
                                  </a:rPr>
                                  <m:t>𝑈</m:t>
                                </m:r>
                                <m:r>
                                  <a:rPr lang="en-US" sz="2091" i="0">
                                    <a:solidFill>
                                      <a:srgbClr val="263544"/>
                                    </a:solidFill>
                                    <a:latin typeface="Cambria Math" panose="02040503050406030204" pitchFamily="18" charset="0"/>
                                    <a:ea typeface="Latin Modern Math"/>
                                  </a:rPr>
                                  <m:t>−</m:t>
                                </m:r>
                                <m:sSub>
                                  <m:sSubPr>
                                    <m:ctrlPr>
                                      <a:rPr lang="en-US" sz="2091" i="1">
                                        <a:solidFill>
                                          <a:srgbClr val="263544"/>
                                        </a:solidFill>
                                        <a:latin typeface="Cambria Math" panose="02040503050406030204" pitchFamily="18" charset="0"/>
                                        <a:ea typeface="Latin Modern Math"/>
                                      </a:rPr>
                                    </m:ctrlPr>
                                  </m:sSubPr>
                                  <m:e>
                                    <m:r>
                                      <a:rPr lang="en-US" sz="2091" i="1">
                                        <a:solidFill>
                                          <a:srgbClr val="263544"/>
                                        </a:solidFill>
                                        <a:latin typeface="Cambria Math" panose="02040503050406030204" pitchFamily="18" charset="0"/>
                                        <a:ea typeface="Latin Modern Math"/>
                                      </a:rPr>
                                      <m:t>𝑈</m:t>
                                    </m:r>
                                  </m:e>
                                  <m:sub>
                                    <m:r>
                                      <a:rPr lang="en-US" sz="2091" i="0">
                                        <a:solidFill>
                                          <a:srgbClr val="263544"/>
                                        </a:solidFill>
                                        <a:latin typeface="Cambria Math" panose="02040503050406030204" pitchFamily="18" charset="0"/>
                                        <a:ea typeface="Latin Modern Math"/>
                                      </a:rPr>
                                      <m:t>0</m:t>
                                    </m:r>
                                  </m:sub>
                                </m:sSub>
                              </m:e>
                            </m:d>
                          </m:sup>
                        </m:sSup>
                      </m:oMath>
                    </m:oMathPara>
                  </a14:m>
                  <a:endParaRPr/>
                </a:p>
              </p:txBody>
            </p:sp>
          </mc:Choice>
          <mc:Fallback xmlns="">
            <p:pic>
              <p:nvPicPr>
                <p:cNvPr id="1064" name="EQ_gain" descr="\frac{g(U)}{G_0}\simeq e^{\,k(U-U_0)}">
                  <a:extLst>
                    <a:ext uri="{FF2B5EF4-FFF2-40B4-BE49-F238E27FC236}">
                      <a16:creationId xmlns:a16="http://schemas.microsoft.com/office/drawing/2014/main" id="{A64F6877-7627-412C-87BD-8128A85EC2A0}"/>
                    </a:ext>
                  </a:extLst>
                </p:cNvPr>
                <p:cNvPicPr/>
                <p:nvPr/>
              </p:nvPicPr>
              <p:blipFill>
                <a:blip xmlns:ns1="http://schemas.openxmlformats.org/officeDocument/2006/relationships" ns1:embed="rIdReuse1065"/>
                <a:stretch>
                  <a:fillRect/>
                </a:stretch>
              </p:blipFill>
              <p:spPr>
                <a:xfrm>
                  <a:off x="5191125" y="4352328"/>
                  <a:ext cx="1845331" cy="620386"/>
                </a:xfrm>
                <a:prstGeom prst="rect">
                  <a:avLst/>
                </a:prstGeom>
              </p:spPr>
            </p:pic>
          </mc:Fallback>
        </mc:AlternateContent>
        <mc:AlternateContent xmlns:mc="http://schemas.openxmlformats.org/markup-compatibility/2006" xmlns:a14="http://schemas.microsoft.com/office/drawing/2010/main" xmlns:a15="http://schemas.microsoft.com/office/drawing/2012/main">
          <mc:Choice Requires="a14 a15">
            <p:sp>
              <p:nvSpPr>
                <p:cNvPr id="1066" name="EQ_voltage" descr="U_{\mathrm{eff}}=U_0-\Delta U_{\mathrm{pre}}">
                  <a:extLst>
                    <a:ext uri="{FF2B5EF4-FFF2-40B4-BE49-F238E27FC236}">
                      <a16:creationId xmlns:a16="http://schemas.microsoft.com/office/drawing/2014/main" id="{F8A3F082-51DA-4B77-B339-B12F4B15DD0D}"/>
                    </a:ext>
                  </a:extLst>
                </p:cNvPr>
                <p:cNvSpPr>
                  <a:spLocks noGrp="1"/>
                </p:cNvSpPr>
                <p:nvPr/>
              </p:nvSpPr>
              <p:spPr>
                <a:xfrm>
                  <a:off x="1524000" y="4500480"/>
                  <a:ext cx="1986509" cy="281118"/>
                </a:xfrm>
                <a:prstGeom prst="rect">
                  <a:avLst/>
                </a:prstGeom>
                <a:noFill/>
                <a:ln w="0">
                  <a:noFill/>
                  <a:prstDash val="solid"/>
                </a:ln>
              </p:spPr>
              <p:txBody>
                <a:bodyPr wrap="none" lIns="0" tIns="0" rIns="0" bIns="0" anchor="ctr">
                  <a:noAutofit/>
                </a:bodyPr>
                <a:lstStyle/>
                <a:p>
                  <a:pPr algn="l">
                    <a:defRPr sz="2041">
                      <a:latin typeface="Latin Modern Math"/>
                    </a:defRPr>
                  </a:pPr>
                  <a14:m>
                    <m:oMathPara xmlns:m="http://schemas.openxmlformats.org/officeDocument/2006/math">
                      <m:oMathParaPr>
                        <m:jc m:val="left"/>
                      </m:oMathParaPr>
                      <m:oMath xmlns:m="http://schemas.openxmlformats.org/officeDocument/2006/math">
                        <m:sSub>
                          <m:sSubPr>
                            <m:ctrlPr>
                              <a:rPr lang="en-US" sz="2041" i="1">
                                <a:solidFill>
                                  <a:srgbClr val="263544"/>
                                </a:solidFill>
                                <a:latin typeface="Cambria Math" panose="02040503050406030204" pitchFamily="18" charset="0"/>
                                <a:ea typeface="Latin Modern Math"/>
                              </a:rPr>
                            </m:ctrlPr>
                          </m:sSubPr>
                          <m:e>
                            <m:r>
                              <a:rPr lang="en-US" sz="2041" i="1">
                                <a:solidFill>
                                  <a:srgbClr val="263544"/>
                                </a:solidFill>
                                <a:latin typeface="Cambria Math" panose="02040503050406030204" pitchFamily="18" charset="0"/>
                                <a:ea typeface="Latin Modern Math"/>
                              </a:rPr>
                              <m:t>𝑈</m:t>
                            </m:r>
                          </m:e>
                          <m:sub>
                            <m:r>
                              <m:rPr>
                                <m:sty m:val="p"/>
                              </m:rPr>
                              <a:rPr lang="en-US" sz="2041" i="0">
                                <a:solidFill>
                                  <a:srgbClr val="263544"/>
                                </a:solidFill>
                                <a:latin typeface="Cambria Math" panose="02040503050406030204" pitchFamily="18" charset="0"/>
                                <a:ea typeface="Latin Modern Math"/>
                              </a:rPr>
                              <m:t>eff</m:t>
                            </m:r>
                          </m:sub>
                        </m:sSub>
                        <m:r>
                          <a:rPr lang="en-US" sz="2041" i="0">
                            <a:solidFill>
                              <a:srgbClr val="263544"/>
                            </a:solidFill>
                            <a:latin typeface="Cambria Math" panose="02040503050406030204" pitchFamily="18" charset="0"/>
                            <a:ea typeface="Latin Modern Math"/>
                          </a:rPr>
                          <m:t>=</m:t>
                        </m:r>
                        <m:sSub>
                          <m:sSubPr>
                            <m:ctrlPr>
                              <a:rPr lang="en-US" sz="2041" i="1">
                                <a:solidFill>
                                  <a:srgbClr val="263544"/>
                                </a:solidFill>
                                <a:latin typeface="Cambria Math" panose="02040503050406030204" pitchFamily="18" charset="0"/>
                                <a:ea typeface="Latin Modern Math"/>
                              </a:rPr>
                            </m:ctrlPr>
                          </m:sSubPr>
                          <m:e>
                            <m:r>
                              <a:rPr lang="en-US" sz="2041" i="1">
                                <a:solidFill>
                                  <a:srgbClr val="263544"/>
                                </a:solidFill>
                                <a:latin typeface="Cambria Math" panose="02040503050406030204" pitchFamily="18" charset="0"/>
                                <a:ea typeface="Latin Modern Math"/>
                              </a:rPr>
                              <m:t>𝑈</m:t>
                            </m:r>
                          </m:e>
                          <m:sub>
                            <m:r>
                              <a:rPr lang="en-US" sz="2041" i="0">
                                <a:solidFill>
                                  <a:srgbClr val="263544"/>
                                </a:solidFill>
                                <a:latin typeface="Cambria Math" panose="02040503050406030204" pitchFamily="18" charset="0"/>
                                <a:ea typeface="Latin Modern Math"/>
                              </a:rPr>
                              <m:t>0</m:t>
                            </m:r>
                          </m:sub>
                        </m:sSub>
                        <m:r>
                          <a:rPr lang="en-US" sz="2041" i="0">
                            <a:solidFill>
                              <a:srgbClr val="263544"/>
                            </a:solidFill>
                            <a:latin typeface="Cambria Math" panose="02040503050406030204" pitchFamily="18" charset="0"/>
                            <a:ea typeface="Latin Modern Math"/>
                          </a:rPr>
                          <m:t>−</m:t>
                        </m:r>
                        <m:r>
                          <a:rPr lang="en-US" sz="2041" i="1">
                            <a:solidFill>
                              <a:srgbClr val="263544"/>
                            </a:solidFill>
                            <a:latin typeface="Cambria Math" panose="02040503050406030204" pitchFamily="18" charset="0"/>
                            <a:ea typeface="Latin Modern Math"/>
                          </a:rPr>
                          <m:t>𝛥</m:t>
                        </m:r>
                        <m:sSub>
                          <m:sSubPr>
                            <m:ctrlPr>
                              <a:rPr lang="en-US" sz="2041" i="1">
                                <a:solidFill>
                                  <a:srgbClr val="263544"/>
                                </a:solidFill>
                                <a:latin typeface="Cambria Math" panose="02040503050406030204" pitchFamily="18" charset="0"/>
                                <a:ea typeface="Latin Modern Math"/>
                              </a:rPr>
                            </m:ctrlPr>
                          </m:sSubPr>
                          <m:e>
                            <m:r>
                              <a:rPr lang="en-US" sz="2041" i="1">
                                <a:solidFill>
                                  <a:srgbClr val="263544"/>
                                </a:solidFill>
                                <a:latin typeface="Cambria Math" panose="02040503050406030204" pitchFamily="18" charset="0"/>
                                <a:ea typeface="Latin Modern Math"/>
                              </a:rPr>
                              <m:t>𝑈</m:t>
                            </m:r>
                          </m:e>
                          <m:sub>
                            <m:r>
                              <m:rPr>
                                <m:sty m:val="p"/>
                              </m:rPr>
                              <a:rPr lang="en-US" sz="2041" i="0">
                                <a:solidFill>
                                  <a:srgbClr val="263544"/>
                                </a:solidFill>
                                <a:latin typeface="Cambria Math" panose="02040503050406030204" pitchFamily="18" charset="0"/>
                                <a:ea typeface="Latin Modern Math"/>
                              </a:rPr>
                              <m:t>pre</m:t>
                            </m:r>
                          </m:sub>
                        </m:sSub>
                      </m:oMath>
                    </m:oMathPara>
                  </a14:m>
                  <a:endParaRPr/>
                </a:p>
              </p:txBody>
            </p:sp>
          </mc:Choice>
          <mc:Fallback xmlns="">
            <p:pic>
              <p:nvPicPr>
                <p:cNvPr id="1067" name="EQ_voltage" descr="U_{\mathrm{eff}}=U_0-\Delta U_{\mathrm{pre}}">
                  <a:extLst>
                    <a:ext uri="{FF2B5EF4-FFF2-40B4-BE49-F238E27FC236}">
                      <a16:creationId xmlns:a16="http://schemas.microsoft.com/office/drawing/2014/main" id="{F8A3F082-51DA-4B77-B339-B12F4B15DD0D}"/>
                    </a:ext>
                  </a:extLst>
                </p:cNvPr>
                <p:cNvPicPr/>
                <p:nvPr/>
              </p:nvPicPr>
              <p:blipFill>
                <a:blip xmlns:ns1="http://schemas.openxmlformats.org/officeDocument/2006/relationships" ns1:embed="rIdReuse1068"/>
                <a:stretch>
                  <a:fillRect/>
                </a:stretch>
              </p:blipFill>
              <p:spPr>
                <a:xfrm>
                  <a:off x="1524000" y="4500480"/>
                  <a:ext cx="1986509" cy="281118"/>
                </a:xfrm>
                <a:prstGeom prst="rect">
                  <a:avLst/>
                </a:prstGeom>
              </p:spPr>
            </p:pic>
          </mc:Fallback>
        </mc:AlternateContent>
        <mc:AlternateContent xmlns:mc="http://schemas.openxmlformats.org/markup-compatibility/2006" xmlns:a14="http://schemas.microsoft.com/office/drawing/2010/main" xmlns:a15="http://schemas.microsoft.com/office/drawing/2012/main">
          <mc:Choice Requires="a14 a15">
            <p:sp>
              <p:nvSpPr>
                <p:cNvPr id="1069" name="EQ_fit" descr="Q_{\mathrm{norm}}(R)=\frac{\overline Q(R)}{\overline Q_0}\simeq\exp\!\left[-\frac{c_2}{\exp\!\left[1/(\tau R\Delta S)\right]-1}\right]">
                  <a:extLst>
                    <a:ext uri="{FF2B5EF4-FFF2-40B4-BE49-F238E27FC236}">
                      <a16:creationId xmlns:a16="http://schemas.microsoft.com/office/drawing/2014/main" id="{1285DF73-2C17-4E13-A81C-EA14EE804005}"/>
                    </a:ext>
                  </a:extLst>
                </p:cNvPr>
                <p:cNvSpPr>
                  <a:spLocks noGrp="1"/>
                </p:cNvSpPr>
                <p:nvPr/>
              </p:nvSpPr>
              <p:spPr>
                <a:xfrm>
                  <a:off x="628650" y="5472726"/>
                  <a:ext cx="6177648" cy="762599"/>
                </a:xfrm>
                <a:prstGeom prst="rect">
                  <a:avLst/>
                </a:prstGeom>
                <a:noFill/>
                <a:ln w="0">
                  <a:noFill/>
                  <a:prstDash val="solid"/>
                </a:ln>
              </p:spPr>
              <p:txBody>
                <a:bodyPr wrap="none" lIns="0" tIns="0" rIns="0" bIns="0" anchor="ctr">
                  <a:noAutofit/>
                </a:bodyPr>
                <a:lstStyle/>
                <a:p>
                  <a:pPr algn="l">
                    <a:defRPr sz="2430">
                      <a:latin typeface="Latin Modern Math"/>
                    </a:defRPr>
                  </a:pPr>
                  <a14:m>
                    <m:oMathPara xmlns:m="http://schemas.openxmlformats.org/officeDocument/2006/math">
                      <m:oMathParaPr>
                        <m:jc m:val="left"/>
                      </m:oMathParaPr>
                      <m:oMath xmlns:m="http://schemas.openxmlformats.org/officeDocument/2006/math">
                        <m:sSub>
                          <m:sSubPr>
                            <m:ctrlPr>
                              <a:rPr lang="en-US" sz="2430" i="1">
                                <a:solidFill>
                                  <a:srgbClr val="0B4EA2"/>
                                </a:solidFill>
                                <a:latin typeface="Cambria Math" panose="02040503050406030204" pitchFamily="18" charset="0"/>
                                <a:ea typeface="Latin Modern Math"/>
                              </a:rPr>
                            </m:ctrlPr>
                          </m:sSubPr>
                          <m:e>
                            <m:r>
                              <a:rPr lang="en-US" sz="2430" i="1">
                                <a:solidFill>
                                  <a:srgbClr val="0B4EA2"/>
                                </a:solidFill>
                                <a:latin typeface="Cambria Math" panose="02040503050406030204" pitchFamily="18" charset="0"/>
                                <a:ea typeface="Latin Modern Math"/>
                              </a:rPr>
                              <m:t>𝑄</m:t>
                            </m:r>
                          </m:e>
                          <m:sub>
                            <m:r>
                              <m:rPr>
                                <m:sty m:val="p"/>
                              </m:rPr>
                              <a:rPr lang="en-US" sz="2430" i="0">
                                <a:solidFill>
                                  <a:srgbClr val="0B4EA2"/>
                                </a:solidFill>
                                <a:latin typeface="Cambria Math" panose="02040503050406030204" pitchFamily="18" charset="0"/>
                                <a:ea typeface="Latin Modern Math"/>
                              </a:rPr>
                              <m:t>norm</m:t>
                            </m:r>
                          </m:sub>
                        </m:sSub>
                        <m:d>
                          <m:dPr>
                            <m:ctrlPr>
                              <a:rPr lang="en-US" sz="2430" i="1">
                                <a:solidFill>
                                  <a:srgbClr val="0B4EA2"/>
                                </a:solidFill>
                                <a:latin typeface="Cambria Math" panose="02040503050406030204" pitchFamily="18" charset="0"/>
                                <a:ea typeface="Latin Modern Math"/>
                              </a:rPr>
                            </m:ctrlPr>
                          </m:dPr>
                          <m:e>
                            <m:r>
                              <a:rPr lang="en-US" sz="2430" i="1">
                                <a:solidFill>
                                  <a:srgbClr val="0B4EA2"/>
                                </a:solidFill>
                                <a:latin typeface="Cambria Math" panose="02040503050406030204" pitchFamily="18" charset="0"/>
                                <a:ea typeface="Latin Modern Math"/>
                              </a:rPr>
                              <m:t>𝑅</m:t>
                            </m:r>
                          </m:e>
                        </m:d>
                        <m:r>
                          <a:rPr lang="en-US" sz="2430" i="0">
                            <a:solidFill>
                              <a:srgbClr val="0B4EA2"/>
                            </a:solidFill>
                            <a:latin typeface="Cambria Math" panose="02040503050406030204" pitchFamily="18" charset="0"/>
                            <a:ea typeface="Latin Modern Math"/>
                          </a:rPr>
                          <m:t>=</m:t>
                        </m:r>
                        <m:f>
                          <m:fPr>
                            <m:ctrlPr>
                              <a:rPr lang="en-US" sz="2430" i="1">
                                <a:solidFill>
                                  <a:srgbClr val="0B4EA2"/>
                                </a:solidFill>
                                <a:latin typeface="Cambria Math" panose="02040503050406030204" pitchFamily="18" charset="0"/>
                                <a:ea typeface="Latin Modern Math"/>
                              </a:rPr>
                            </m:ctrlPr>
                          </m:fPr>
                          <m:num>
                            <m:bar>
                              <m:barPr>
                                <m:pos m:val="top"/>
                                <m:ctrlPr>
                                  <a:rPr lang="en-US" sz="2430" i="1">
                                    <a:solidFill>
                                      <a:srgbClr val="0B4EA2"/>
                                    </a:solidFill>
                                    <a:latin typeface="Cambria Math" panose="02040503050406030204" pitchFamily="18" charset="0"/>
                                    <a:ea typeface="Latin Modern Math"/>
                                  </a:rPr>
                                </m:ctrlPr>
                              </m:barPr>
                              <m:e>
                                <m:r>
                                  <a:rPr lang="en-US" sz="2430" i="1">
                                    <a:solidFill>
                                      <a:srgbClr val="0B4EA2"/>
                                    </a:solidFill>
                                    <a:latin typeface="Cambria Math" panose="02040503050406030204" pitchFamily="18" charset="0"/>
                                    <a:ea typeface="Latin Modern Math"/>
                                  </a:rPr>
                                  <m:t>𝑄</m:t>
                                </m:r>
                              </m:e>
                            </m:bar>
                            <m:d>
                              <m:dPr>
                                <m:ctrlPr>
                                  <a:rPr lang="en-US" sz="2430" i="1">
                                    <a:solidFill>
                                      <a:srgbClr val="0B4EA2"/>
                                    </a:solidFill>
                                    <a:latin typeface="Cambria Math" panose="02040503050406030204" pitchFamily="18" charset="0"/>
                                    <a:ea typeface="Latin Modern Math"/>
                                  </a:rPr>
                                </m:ctrlPr>
                              </m:dPr>
                              <m:e>
                                <m:r>
                                  <a:rPr lang="en-US" sz="2430" i="1">
                                    <a:solidFill>
                                      <a:srgbClr val="0B4EA2"/>
                                    </a:solidFill>
                                    <a:latin typeface="Cambria Math" panose="02040503050406030204" pitchFamily="18" charset="0"/>
                                    <a:ea typeface="Latin Modern Math"/>
                                  </a:rPr>
                                  <m:t>𝑅</m:t>
                                </m:r>
                              </m:e>
                            </m:d>
                          </m:num>
                          <m:den>
                            <m:sSub>
                              <m:sSubPr>
                                <m:ctrlPr>
                                  <a:rPr lang="en-US" sz="2430" i="1">
                                    <a:solidFill>
                                      <a:srgbClr val="0B4EA2"/>
                                    </a:solidFill>
                                    <a:latin typeface="Cambria Math" panose="02040503050406030204" pitchFamily="18" charset="0"/>
                                    <a:ea typeface="Latin Modern Math"/>
                                  </a:rPr>
                                </m:ctrlPr>
                              </m:sSubPr>
                              <m:e>
                                <m:bar>
                                  <m:barPr>
                                    <m:pos m:val="top"/>
                                    <m:ctrlPr>
                                      <a:rPr lang="en-US" sz="2430" i="1">
                                        <a:solidFill>
                                          <a:srgbClr val="0B4EA2"/>
                                        </a:solidFill>
                                        <a:latin typeface="Cambria Math" panose="02040503050406030204" pitchFamily="18" charset="0"/>
                                        <a:ea typeface="Latin Modern Math"/>
                                      </a:rPr>
                                    </m:ctrlPr>
                                  </m:barPr>
                                  <m:e>
                                    <m:r>
                                      <a:rPr lang="en-US" sz="2430" i="1">
                                        <a:solidFill>
                                          <a:srgbClr val="0B4EA2"/>
                                        </a:solidFill>
                                        <a:latin typeface="Cambria Math" panose="02040503050406030204" pitchFamily="18" charset="0"/>
                                        <a:ea typeface="Latin Modern Math"/>
                                      </a:rPr>
                                      <m:t>𝑄</m:t>
                                    </m:r>
                                  </m:e>
                                </m:bar>
                              </m:e>
                              <m:sub>
                                <m:r>
                                  <a:rPr lang="en-US" sz="2430" i="0">
                                    <a:solidFill>
                                      <a:srgbClr val="0B4EA2"/>
                                    </a:solidFill>
                                    <a:latin typeface="Cambria Math" panose="02040503050406030204" pitchFamily="18" charset="0"/>
                                    <a:ea typeface="Latin Modern Math"/>
                                  </a:rPr>
                                  <m:t>0</m:t>
                                </m:r>
                              </m:sub>
                            </m:sSub>
                          </m:den>
                        </m:f>
                        <m:r>
                          <a:rPr lang="en-US" sz="2430" i="0">
                            <a:solidFill>
                              <a:srgbClr val="0B4EA2"/>
                            </a:solidFill>
                            <a:latin typeface="Cambria Math" panose="02040503050406030204" pitchFamily="18" charset="0"/>
                            <a:ea typeface="Latin Modern Math"/>
                          </a:rPr>
                          <m:t>≃</m:t>
                        </m:r>
                        <m:r>
                          <m:rPr>
                            <m:sty m:val="p"/>
                          </m:rPr>
                          <a:rPr lang="en-US" sz="2430" i="0">
                            <a:solidFill>
                              <a:srgbClr val="0B4EA2"/>
                            </a:solidFill>
                            <a:latin typeface="Cambria Math" panose="02040503050406030204" pitchFamily="18" charset="0"/>
                            <a:ea typeface="Latin Modern Math"/>
                          </a:rPr>
                          <m:t>exp</m:t>
                        </m:r>
                        <m:r>
                          <a:rPr lang="en-US" sz="2430" i="0">
                            <a:solidFill>
                              <a:srgbClr val="0B4EA2"/>
                            </a:solidFill>
                            <a:latin typeface="Cambria Math" panose="02040503050406030204" pitchFamily="18" charset="0"/>
                            <a:ea typeface="Latin Modern Math"/>
                          </a:rPr>
                          <m:t>​</m:t>
                        </m:r>
                        <m:d>
                          <m:dPr>
                            <m:begChr m:val="["/>
                            <m:endChr m:val="]"/>
                            <m:ctrlPr>
                              <a:rPr lang="en-US" sz="2430" i="1">
                                <a:solidFill>
                                  <a:srgbClr val="0B4EA2"/>
                                </a:solidFill>
                                <a:latin typeface="Cambria Math" panose="02040503050406030204" pitchFamily="18" charset="0"/>
                                <a:ea typeface="Latin Modern Math"/>
                              </a:rPr>
                            </m:ctrlPr>
                          </m:dPr>
                          <m:e>
                            <m:r>
                              <a:rPr lang="en-US" sz="2430" i="0">
                                <a:solidFill>
                                  <a:srgbClr val="0B4EA2"/>
                                </a:solidFill>
                                <a:latin typeface="Cambria Math" panose="02040503050406030204" pitchFamily="18" charset="0"/>
                                <a:ea typeface="Latin Modern Math"/>
                              </a:rPr>
                              <m:t>−</m:t>
                            </m:r>
                            <m:f>
                              <m:fPr>
                                <m:ctrlPr>
                                  <a:rPr lang="en-US" sz="2430" i="1">
                                    <a:solidFill>
                                      <a:srgbClr val="0B4EA2"/>
                                    </a:solidFill>
                                    <a:latin typeface="Cambria Math" panose="02040503050406030204" pitchFamily="18" charset="0"/>
                                    <a:ea typeface="Latin Modern Math"/>
                                  </a:rPr>
                                </m:ctrlPr>
                              </m:fPr>
                              <m:num>
                                <m:sSub>
                                  <m:sSubPr>
                                    <m:ctrlPr>
                                      <a:rPr lang="en-US" sz="2430" i="1">
                                        <a:solidFill>
                                          <a:srgbClr val="0B4EA2"/>
                                        </a:solidFill>
                                        <a:latin typeface="Cambria Math" panose="02040503050406030204" pitchFamily="18" charset="0"/>
                                        <a:ea typeface="Latin Modern Math"/>
                                      </a:rPr>
                                    </m:ctrlPr>
                                  </m:sSubPr>
                                  <m:e>
                                    <m:r>
                                      <a:rPr lang="en-US" sz="2430" i="1">
                                        <a:solidFill>
                                          <a:srgbClr val="0B4EA2"/>
                                        </a:solidFill>
                                        <a:latin typeface="Cambria Math" panose="02040503050406030204" pitchFamily="18" charset="0"/>
                                        <a:ea typeface="Latin Modern Math"/>
                                      </a:rPr>
                                      <m:t>𝑐</m:t>
                                    </m:r>
                                  </m:e>
                                  <m:sub>
                                    <m:r>
                                      <a:rPr lang="en-US" sz="2430" i="0">
                                        <a:solidFill>
                                          <a:srgbClr val="0B4EA2"/>
                                        </a:solidFill>
                                        <a:latin typeface="Cambria Math" panose="02040503050406030204" pitchFamily="18" charset="0"/>
                                        <a:ea typeface="Latin Modern Math"/>
                                      </a:rPr>
                                      <m:t>2</m:t>
                                    </m:r>
                                  </m:sub>
                                </m:sSub>
                              </m:num>
                              <m:den>
                                <m:r>
                                  <m:rPr>
                                    <m:sty m:val="p"/>
                                  </m:rPr>
                                  <a:rPr lang="en-US" sz="2430" i="0">
                                    <a:solidFill>
                                      <a:srgbClr val="0B4EA2"/>
                                    </a:solidFill>
                                    <a:latin typeface="Cambria Math" panose="02040503050406030204" pitchFamily="18" charset="0"/>
                                    <a:ea typeface="Latin Modern Math"/>
                                  </a:rPr>
                                  <m:t>exp</m:t>
                                </m:r>
                                <m:r>
                                  <a:rPr lang="en-US" sz="2430" i="0">
                                    <a:solidFill>
                                      <a:srgbClr val="0B4EA2"/>
                                    </a:solidFill>
                                    <a:latin typeface="Cambria Math" panose="02040503050406030204" pitchFamily="18" charset="0"/>
                                    <a:ea typeface="Latin Modern Math"/>
                                  </a:rPr>
                                  <m:t>​</m:t>
                                </m:r>
                                <m:d>
                                  <m:dPr>
                                    <m:begChr m:val="["/>
                                    <m:endChr m:val="]"/>
                                    <m:ctrlPr>
                                      <a:rPr lang="en-US" sz="2430" i="1">
                                        <a:solidFill>
                                          <a:srgbClr val="0B4EA2"/>
                                        </a:solidFill>
                                        <a:latin typeface="Cambria Math" panose="02040503050406030204" pitchFamily="18" charset="0"/>
                                        <a:ea typeface="Latin Modern Math"/>
                                      </a:rPr>
                                    </m:ctrlPr>
                                  </m:dPr>
                                  <m:e>
                                    <m:r>
                                      <a:rPr lang="en-US" sz="2430" i="0">
                                        <a:solidFill>
                                          <a:srgbClr val="0B4EA2"/>
                                        </a:solidFill>
                                        <a:latin typeface="Cambria Math" panose="02040503050406030204" pitchFamily="18" charset="0"/>
                                        <a:ea typeface="Latin Modern Math"/>
                                      </a:rPr>
                                      <m:t>1/</m:t>
                                    </m:r>
                                    <m:d>
                                      <m:dPr>
                                        <m:ctrlPr>
                                          <a:rPr lang="en-US" sz="2430" i="1">
                                            <a:solidFill>
                                              <a:srgbClr val="0B4EA2"/>
                                            </a:solidFill>
                                            <a:latin typeface="Cambria Math" panose="02040503050406030204" pitchFamily="18" charset="0"/>
                                            <a:ea typeface="Latin Modern Math"/>
                                          </a:rPr>
                                        </m:ctrlPr>
                                      </m:dPr>
                                      <m:e>
                                        <m:r>
                                          <a:rPr lang="en-US" sz="2430" i="1">
                                            <a:solidFill>
                                              <a:srgbClr val="0B4EA2"/>
                                            </a:solidFill>
                                            <a:latin typeface="Cambria Math" panose="02040503050406030204" pitchFamily="18" charset="0"/>
                                            <a:ea typeface="Latin Modern Math"/>
                                          </a:rPr>
                                          <m:t>𝜏</m:t>
                                        </m:r>
                                        <m:r>
                                          <a:rPr lang="en-US" sz="2430" i="1">
                                            <a:solidFill>
                                              <a:srgbClr val="0B4EA2"/>
                                            </a:solidFill>
                                            <a:latin typeface="Cambria Math" panose="02040503050406030204" pitchFamily="18" charset="0"/>
                                            <a:ea typeface="Latin Modern Math"/>
                                          </a:rPr>
                                          <m:t>𝑅</m:t>
                                        </m:r>
                                        <m:r>
                                          <a:rPr lang="en-US" sz="2430" i="1">
                                            <a:solidFill>
                                              <a:srgbClr val="0B4EA2"/>
                                            </a:solidFill>
                                            <a:latin typeface="Cambria Math" panose="02040503050406030204" pitchFamily="18" charset="0"/>
                                            <a:ea typeface="Latin Modern Math"/>
                                          </a:rPr>
                                          <m:t>𝛥</m:t>
                                        </m:r>
                                        <m:r>
                                          <a:rPr lang="en-US" sz="2430" i="1">
                                            <a:solidFill>
                                              <a:srgbClr val="0B4EA2"/>
                                            </a:solidFill>
                                            <a:latin typeface="Cambria Math" panose="02040503050406030204" pitchFamily="18" charset="0"/>
                                            <a:ea typeface="Latin Modern Math"/>
                                          </a:rPr>
                                          <m:t>𝑆</m:t>
                                        </m:r>
                                      </m:e>
                                    </m:d>
                                  </m:e>
                                </m:d>
                                <m:r>
                                  <a:rPr lang="en-US" sz="2430" i="0">
                                    <a:solidFill>
                                      <a:srgbClr val="0B4EA2"/>
                                    </a:solidFill>
                                    <a:latin typeface="Cambria Math" panose="02040503050406030204" pitchFamily="18" charset="0"/>
                                    <a:ea typeface="Latin Modern Math"/>
                                  </a:rPr>
                                  <m:t>−1</m:t>
                                </m:r>
                              </m:den>
                            </m:f>
                          </m:e>
                        </m:d>
                      </m:oMath>
                    </m:oMathPara>
                  </a14:m>
                  <a:endParaRPr/>
                </a:p>
              </p:txBody>
            </p:sp>
          </mc:Choice>
          <mc:Fallback xmlns="">
            <p:pic>
              <p:nvPicPr>
                <p:cNvPr id="1070" name="EQ_fit" descr="Q_{\mathrm{norm}}(R)=\frac{\overline Q(R)}{\overline Q_0}\simeq\exp\!\left[-\frac{c_2}{\exp\!\left[1/(\tau R\Delta S)\right]-1}\right]">
                  <a:extLst>
                    <a:ext uri="{FF2B5EF4-FFF2-40B4-BE49-F238E27FC236}">
                      <a16:creationId xmlns:a16="http://schemas.microsoft.com/office/drawing/2014/main" id="{1285DF73-2C17-4E13-A81C-EA14EE804005}"/>
                    </a:ext>
                  </a:extLst>
                </p:cNvPr>
                <p:cNvPicPr/>
                <p:nvPr/>
              </p:nvPicPr>
              <p:blipFill>
                <a:blip xmlns:ns1="http://schemas.openxmlformats.org/officeDocument/2006/relationships" ns1:embed="rIdReuse1071"/>
                <a:stretch>
                  <a:fillRect/>
                </a:stretch>
              </p:blipFill>
              <p:spPr>
                <a:xfrm>
                  <a:off x="628650" y="5472726"/>
                  <a:ext cx="6177648" cy="762599"/>
                </a:xfrm>
                <a:prstGeom prst="rect">
                  <a:avLst/>
                </a:prstGeom>
              </p:spPr>
            </p:pic>
          </mc:Fallback>
        </mc:AlternateContent>
        <mc:AlternateContent xmlns:mc="http://schemas.openxmlformats.org/markup-compatibility/2006" xmlns:a14="http://schemas.microsoft.com/office/drawing/2010/main" xmlns:a15="http://schemas.microsoft.com/office/drawing/2012/main">
          <mc:Choice Requires="a14 a15">
            <p:sp>
              <p:nvSpPr>
                <p:cNvPr id="1072" name="EQ_c2" descr="c_2=kA">
                  <a:extLst>
                    <a:ext uri="{FF2B5EF4-FFF2-40B4-BE49-F238E27FC236}">
                      <a16:creationId xmlns:a16="http://schemas.microsoft.com/office/drawing/2014/main" id="{BBE66459-9963-4B9F-BB26-9061546F5E9D}"/>
                    </a:ext>
                  </a:extLst>
                </p:cNvPr>
                <p:cNvSpPr>
                  <a:spLocks noGrp="1"/>
                </p:cNvSpPr>
                <p:nvPr/>
              </p:nvSpPr>
              <p:spPr>
                <a:xfrm>
                  <a:off x="9620250" y="5389391"/>
                  <a:ext cx="990410" cy="263488"/>
                </a:xfrm>
                <a:prstGeom prst="rect">
                  <a:avLst/>
                </a:prstGeom>
                <a:noFill/>
                <a:ln w="0">
                  <a:noFill/>
                  <a:prstDash val="solid"/>
                </a:ln>
              </p:spPr>
              <p:txBody>
                <a:bodyPr wrap="none" lIns="0" tIns="0" rIns="0" bIns="0" anchor="ctr">
                  <a:noAutofit/>
                </a:bodyPr>
                <a:lstStyle/>
                <a:p>
                  <a:pPr algn="l">
                    <a:defRPr sz="2236">
                      <a:latin typeface="Latin Modern Math"/>
                    </a:defRPr>
                  </a:pPr>
                  <a14:m>
                    <m:oMathPara xmlns:m="http://schemas.openxmlformats.org/officeDocument/2006/math">
                      <m:oMathParaPr>
                        <m:jc m:val="left"/>
                      </m:oMathParaPr>
                      <m:oMath xmlns:m="http://schemas.openxmlformats.org/officeDocument/2006/math">
                        <m:sSub>
                          <m:sSubPr>
                            <m:ctrlPr>
                              <a:rPr lang="en-US" sz="2236" i="1">
                                <a:solidFill>
                                  <a:srgbClr val="C96B29"/>
                                </a:solidFill>
                                <a:latin typeface="Cambria Math" panose="02040503050406030204" pitchFamily="18" charset="0"/>
                                <a:ea typeface="Latin Modern Math"/>
                              </a:rPr>
                            </m:ctrlPr>
                          </m:sSubPr>
                          <m:e>
                            <m:r>
                              <a:rPr lang="en-US" sz="2236" i="1">
                                <a:solidFill>
                                  <a:srgbClr val="C96B29"/>
                                </a:solidFill>
                                <a:latin typeface="Cambria Math" panose="02040503050406030204" pitchFamily="18" charset="0"/>
                                <a:ea typeface="Latin Modern Math"/>
                              </a:rPr>
                              <m:t>𝑐</m:t>
                            </m:r>
                          </m:e>
                          <m:sub>
                            <m:r>
                              <a:rPr lang="en-US" sz="2236" i="0">
                                <a:solidFill>
                                  <a:srgbClr val="C96B29"/>
                                </a:solidFill>
                                <a:latin typeface="Cambria Math" panose="02040503050406030204" pitchFamily="18" charset="0"/>
                                <a:ea typeface="Latin Modern Math"/>
                              </a:rPr>
                              <m:t>2</m:t>
                            </m:r>
                          </m:sub>
                        </m:sSub>
                        <m:r>
                          <a:rPr lang="en-US" sz="2236" i="0">
                            <a:solidFill>
                              <a:srgbClr val="C96B29"/>
                            </a:solidFill>
                            <a:latin typeface="Cambria Math" panose="02040503050406030204" pitchFamily="18" charset="0"/>
                            <a:ea typeface="Latin Modern Math"/>
                          </a:rPr>
                          <m:t>=</m:t>
                        </m:r>
                        <m:r>
                          <a:rPr lang="en-US" sz="2236" i="1">
                            <a:solidFill>
                              <a:srgbClr val="C96B29"/>
                            </a:solidFill>
                            <a:latin typeface="Cambria Math" panose="02040503050406030204" pitchFamily="18" charset="0"/>
                            <a:ea typeface="Latin Modern Math"/>
                          </a:rPr>
                          <m:t>𝑘𝐴</m:t>
                        </m:r>
                      </m:oMath>
                    </m:oMathPara>
                  </a14:m>
                  <a:endParaRPr/>
                </a:p>
              </p:txBody>
            </p:sp>
          </mc:Choice>
          <mc:Fallback xmlns="">
            <p:pic>
              <p:nvPicPr>
                <p:cNvPr id="1073" name="EQ_c2" descr="c_2=kA">
                  <a:extLst>
                    <a:ext uri="{FF2B5EF4-FFF2-40B4-BE49-F238E27FC236}">
                      <a16:creationId xmlns:a16="http://schemas.microsoft.com/office/drawing/2014/main" id="{BBE66459-9963-4B9F-BB26-9061546F5E9D}"/>
                    </a:ext>
                  </a:extLst>
                </p:cNvPr>
                <p:cNvPicPr/>
                <p:nvPr/>
              </p:nvPicPr>
              <p:blipFill>
                <a:blip xmlns:ns1="http://schemas.openxmlformats.org/officeDocument/2006/relationships" ns1:embed="rIdReuse1074"/>
                <a:stretch>
                  <a:fillRect/>
                </a:stretch>
              </p:blipFill>
              <p:spPr>
                <a:xfrm>
                  <a:off x="9620250" y="5389391"/>
                  <a:ext cx="990410" cy="263488"/>
                </a:xfrm>
                <a:prstGeom prst="rect">
                  <a:avLst/>
                </a:prstGeom>
              </p:spPr>
            </p:pic>
          </mc:Fallback>
        </mc:AlternateContent>
        <mc:AlternateContent xmlns:mc="http://schemas.openxmlformats.org/markup-compatibility/2006" xmlns:a14="http://schemas.microsoft.com/office/drawing/2010/main" xmlns:a15="http://schemas.microsoft.com/office/drawing/2012/main">
          <mc:Choice Requires="a14 a15">
            <p:sp>
              <p:nvSpPr>
                <p:cNvPr id="1075" name="EQ_interval" descr="T=\frac{1}{R\Delta S}">
                  <a:extLst>
                    <a:ext uri="{FF2B5EF4-FFF2-40B4-BE49-F238E27FC236}">
                      <a16:creationId xmlns:a16="http://schemas.microsoft.com/office/drawing/2014/main" id="{52032BE6-861F-4743-8F5C-C10236250AA1}"/>
                    </a:ext>
                  </a:extLst>
                </p:cNvPr>
                <p:cNvSpPr>
                  <a:spLocks noGrp="1"/>
                </p:cNvSpPr>
                <p:nvPr/>
              </p:nvSpPr>
              <p:spPr>
                <a:xfrm>
                  <a:off x="9620250" y="5731992"/>
                  <a:ext cx="1216787" cy="563705"/>
                </a:xfrm>
                <a:prstGeom prst="rect">
                  <a:avLst/>
                </a:prstGeom>
                <a:noFill/>
                <a:ln w="0">
                  <a:noFill/>
                  <a:prstDash val="solid"/>
                </a:ln>
              </p:spPr>
              <p:txBody>
                <a:bodyPr wrap="none" lIns="0" tIns="0" rIns="0" bIns="0" anchor="ctr">
                  <a:noAutofit/>
                </a:bodyPr>
                <a:lstStyle/>
                <a:p>
                  <a:pPr algn="l">
                    <a:defRPr sz="2139">
                      <a:latin typeface="Latin Modern Math"/>
                    </a:defRPr>
                  </a:pPr>
                  <a14:m>
                    <m:oMathPara xmlns:m="http://schemas.openxmlformats.org/officeDocument/2006/math">
                      <m:oMathParaPr>
                        <m:jc m:val="left"/>
                      </m:oMathParaPr>
                      <m:oMath xmlns:m="http://schemas.openxmlformats.org/officeDocument/2006/math">
                        <m:r>
                          <a:rPr lang="en-US" sz="2139" i="1">
                            <a:solidFill>
                              <a:srgbClr val="263544"/>
                            </a:solidFill>
                            <a:latin typeface="Cambria Math" panose="02040503050406030204" pitchFamily="18" charset="0"/>
                            <a:ea typeface="Latin Modern Math"/>
                          </a:rPr>
                          <m:t>𝑇</m:t>
                        </m:r>
                        <m:r>
                          <a:rPr lang="en-US" sz="2139" i="0">
                            <a:solidFill>
                              <a:srgbClr val="263544"/>
                            </a:solidFill>
                            <a:latin typeface="Cambria Math" panose="02040503050406030204" pitchFamily="18" charset="0"/>
                            <a:ea typeface="Latin Modern Math"/>
                          </a:rPr>
                          <m:t>=</m:t>
                        </m:r>
                        <m:f>
                          <m:fPr>
                            <m:ctrlPr>
                              <a:rPr lang="en-US" sz="2139" i="1">
                                <a:solidFill>
                                  <a:srgbClr val="263544"/>
                                </a:solidFill>
                                <a:latin typeface="Cambria Math" panose="02040503050406030204" pitchFamily="18" charset="0"/>
                                <a:ea typeface="Latin Modern Math"/>
                              </a:rPr>
                            </m:ctrlPr>
                          </m:fPr>
                          <m:num>
                            <m:r>
                              <a:rPr lang="en-US" sz="2139" i="0">
                                <a:solidFill>
                                  <a:srgbClr val="263544"/>
                                </a:solidFill>
                                <a:latin typeface="Cambria Math" panose="02040503050406030204" pitchFamily="18" charset="0"/>
                                <a:ea typeface="Latin Modern Math"/>
                              </a:rPr>
                              <m:t>1</m:t>
                            </m:r>
                          </m:num>
                          <m:den>
                            <m:r>
                              <a:rPr lang="en-US" sz="2139" i="1">
                                <a:solidFill>
                                  <a:srgbClr val="263544"/>
                                </a:solidFill>
                                <a:latin typeface="Cambria Math" panose="02040503050406030204" pitchFamily="18" charset="0"/>
                                <a:ea typeface="Latin Modern Math"/>
                              </a:rPr>
                              <m:t>𝑅</m:t>
                            </m:r>
                            <m:r>
                              <a:rPr lang="en-US" sz="2139" i="1">
                                <a:solidFill>
                                  <a:srgbClr val="263544"/>
                                </a:solidFill>
                                <a:latin typeface="Cambria Math" panose="02040503050406030204" pitchFamily="18" charset="0"/>
                                <a:ea typeface="Latin Modern Math"/>
                              </a:rPr>
                              <m:t>𝛥</m:t>
                            </m:r>
                            <m:r>
                              <a:rPr lang="en-US" sz="2139" i="1">
                                <a:solidFill>
                                  <a:srgbClr val="263544"/>
                                </a:solidFill>
                                <a:latin typeface="Cambria Math" panose="02040503050406030204" pitchFamily="18" charset="0"/>
                                <a:ea typeface="Latin Modern Math"/>
                              </a:rPr>
                              <m:t>𝑆</m:t>
                            </m:r>
                          </m:den>
                        </m:f>
                      </m:oMath>
                    </m:oMathPara>
                  </a14:m>
                  <a:endParaRPr/>
                </a:p>
              </p:txBody>
            </p:sp>
          </mc:Choice>
          <mc:Fallback xmlns="">
            <p:pic>
              <p:nvPicPr>
                <p:cNvPr id="1076" name="EQ_interval" descr="T=\frac{1}{R\Delta S}">
                  <a:extLst>
                    <a:ext uri="{FF2B5EF4-FFF2-40B4-BE49-F238E27FC236}">
                      <a16:creationId xmlns:a16="http://schemas.microsoft.com/office/drawing/2014/main" id="{52032BE6-861F-4743-8F5C-C10236250AA1}"/>
                    </a:ext>
                  </a:extLst>
                </p:cNvPr>
                <p:cNvPicPr/>
                <p:nvPr/>
              </p:nvPicPr>
              <p:blipFill>
                <a:blip xmlns:ns1="http://schemas.openxmlformats.org/officeDocument/2006/relationships" ns1:embed="rIdReuse1077"/>
                <a:stretch>
                  <a:fillRect/>
                </a:stretch>
              </p:blipFill>
              <p:spPr>
                <a:xfrm>
                  <a:off x="9620250" y="5731992"/>
                  <a:ext cx="1216787" cy="563705"/>
                </a:xfrm>
                <a:prstGeom prst="rect">
                  <a:avLst/>
                </a:prstGeom>
              </p:spPr>
            </p:pic>
          </mc:Fallback>
        </mc:AlternateContent>
      </p:grpSp>
    </p:spTree>
    <p:extLst>
      <p:ext uri="{BB962C8B-B14F-4D97-AF65-F5344CB8AC3E}">
        <p14:creationId xmlns:p14="http://schemas.microsoft.com/office/powerpoint/2010/main" val="1428323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Slide title">
            <a:extLst>
              <a:ext uri="{FF2B5EF4-FFF2-40B4-BE49-F238E27FC236}">
                <a16:creationId xmlns:a16="http://schemas.microsoft.com/office/drawing/2014/main" id="{BDB99951-2115-4E9D-93DB-4D9B1DD22A24}"/>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Fits to the rate-dependent mean charge</a:t>
            </a:r>
          </a:p>
        </p:txBody>
      </p:sp>
      <p:sp>
        <p:nvSpPr>
          <p:cNvPr id="2" name="Title rule">
            <a:extLst>
              <a:ext uri="{FF2B5EF4-FFF2-40B4-BE49-F238E27FC236}">
                <a16:creationId xmlns:a16="http://schemas.microsoft.com/office/drawing/2014/main" id="{E72F5C93-DEBD-4DE4-A44E-15A71437091E}"/>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7"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63CEFA7D-1537-48F4-83FC-48E68983A703}"/>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12</a:t>
            </a:r>
          </a:p>
        </p:txBody>
      </p:sp>
      <p:sp>
        <p:nvSpPr>
          <p:cNvPr id="5" name="Fit condition">
            <a:extLst>
              <a:ext uri="{FF2B5EF4-FFF2-40B4-BE49-F238E27FC236}">
                <a16:creationId xmlns:a16="http://schemas.microsoft.com/office/drawing/2014/main" id="{F4977516-27D2-4520-AEEE-E24805464414}"/>
              </a:ext>
            </a:extLst>
          </p:cNvPr>
          <p:cNvSpPr>
            <a:spLocks noGrp="1"/>
          </p:cNvSpPr>
          <p:nvPr/>
        </p:nvSpPr>
        <p:spPr>
          <a:xfrm>
            <a:off x="514350" y="1066800"/>
            <a:ext cx="11163300" cy="333375"/>
          </a:xfrm>
          <a:prstGeom prst="rect">
            <a:avLst/>
          </a:prstGeom>
          <a:noFill/>
          <a:ln w="0">
            <a:noFill/>
            <a:prstDash val="solid"/>
          </a:ln>
        </p:spPr>
        <p:txBody>
          <a:bodyPr wrap="none" lIns="0" tIns="0" rIns="0" bIns="0" anchor="ctr">
            <a:noAutofit/>
          </a:bodyPr>
          <a:lstStyle/>
          <a:p>
            <a:pPr algn="l">
              <a:defRPr sz="2025" b="0">
                <a:solidFill>
                  <a:srgbClr val="637386"/>
                </a:solidFill>
                <a:latin typeface="Nimbus Sans"/>
                <a:ea typeface="Nimbus Sans"/>
                <a:cs typeface="Nimbus Sans"/>
              </a:defRPr>
            </a:pPr>
            <a:r>
              <a:rPr sz="2400" b="0" dirty="0">
                <a:solidFill>
                  <a:srgbClr val="637386"/>
                </a:solidFill>
                <a:latin typeface="Nimbus Sans"/>
                <a:ea typeface="Nimbus Sans"/>
                <a:cs typeface="Nimbus Sans"/>
              </a:rPr>
              <a:t>Four electrode materials at 2400 V</a:t>
            </a:r>
          </a:p>
        </p:txBody>
      </p:sp>
      <p:pic>
        <p:nvPicPr>
          <p:cNvPr id="20" name="Original normalized mean-charge fits" descr="Original normalized mean-charge fits"/>
          <p:cNvPicPr>
            <a:picLocks noChangeAspect="1"/>
          </p:cNvPicPr>
          <p:nvPr/>
        </p:nvPicPr>
        <p:blipFill>
          <a:blip r:embed="rId4"/>
          <a:srcRect t="174" r="7268" b="1215"/>
          <a:stretch/>
        </p:blipFill>
        <p:spPr>
          <a:xfrm>
            <a:off x="723766" y="1676400"/>
            <a:ext cx="5410468" cy="4152900"/>
          </a:xfrm>
          <a:prstGeom prst="rect">
            <a:avLst/>
          </a:prstGeom>
        </p:spPr>
      </p:pic>
      <p:sp>
        <p:nvSpPr>
          <p:cNvPr id="7" name="Material heading">
            <a:extLst>
              <a:ext uri="{FF2B5EF4-FFF2-40B4-BE49-F238E27FC236}">
                <a16:creationId xmlns:a16="http://schemas.microsoft.com/office/drawing/2014/main" id="{2552BD6D-85F2-4495-8CA6-AACCF435F9C6}"/>
              </a:ext>
            </a:extLst>
          </p:cNvPr>
          <p:cNvSpPr>
            <a:spLocks noGrp="1"/>
          </p:cNvSpPr>
          <p:nvPr/>
        </p:nvSpPr>
        <p:spPr>
          <a:xfrm>
            <a:off x="6905625" y="1562100"/>
            <a:ext cx="4686300" cy="361950"/>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Material parameters</a:t>
            </a:r>
          </a:p>
        </p:txBody>
      </p:sp>
      <p:graphicFrame>
        <p:nvGraphicFramePr>
          <p:cNvPr id="22" name="表格 21"/>
          <p:cNvGraphicFramePr/>
          <p:nvPr/>
        </p:nvGraphicFramePr>
        <p:xfrm>
          <a:off x="6896100" y="2019300"/>
          <a:ext cx="4762500" cy="2505075"/>
        </p:xfrm>
        <a:graphic>
          <a:graphicData uri="http://schemas.openxmlformats.org/drawingml/2006/table">
            <a:tbl>
              <a:tblPr firstRow="1"/>
              <a:tblGrid>
                <a:gridCol w="2076450">
                  <a:extLst>
                    <a:ext uri="{9D8B030D-6E8A-4147-A177-3AD203B41FA5}">
                      <a16:colId xmlns:a16="http://schemas.microsoft.com/office/drawing/2014/main" val="20000"/>
                    </a:ext>
                  </a:extLst>
                </a:gridCol>
                <a:gridCol w="116205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tblGrid>
              <a:tr h="501015">
                <a:tc>
                  <a:txBody>
                    <a:bodyPr/>
                    <a:lstStyle/>
                    <a:p>
                      <a:pPr algn="l"/>
                      <a:r>
                        <a:rPr sz="1800" b="1">
                          <a:solidFill>
                            <a:srgbClr val="0B4EA2"/>
                          </a:solidFill>
                          <a:latin typeface="Nimbus Sans"/>
                          <a:ea typeface="Nimbus Sans"/>
                          <a:cs typeface="Nimbus Sans"/>
                        </a:rPr>
                        <a:t>ρ [Ω·cm]</a:t>
                      </a:r>
                    </a:p>
                  </a:txBody>
                  <a:tcPr anchor="ctr">
                    <a:solidFill>
                      <a:srgbClr val="F0F4F8"/>
                    </a:solidFill>
                  </a:tcPr>
                </a:tc>
                <a:tc>
                  <a:txBody>
                    <a:bodyPr/>
                    <a:lstStyle/>
                    <a:p>
                      <a:pPr algn="ctr"/>
                      <a:r>
                        <a:rPr sz="1800" b="1">
                          <a:solidFill>
                            <a:srgbClr val="0B4EA2"/>
                          </a:solidFill>
                          <a:latin typeface="Nimbus Sans"/>
                          <a:ea typeface="Nimbus Sans"/>
                          <a:cs typeface="Nimbus Sans"/>
                        </a:rPr>
                        <a:t>εᵣ</a:t>
                      </a:r>
                    </a:p>
                  </a:txBody>
                  <a:tcPr anchor="ctr">
                    <a:solidFill>
                      <a:srgbClr val="F0F4F8"/>
                    </a:solidFill>
                  </a:tcPr>
                </a:tc>
                <a:tc>
                  <a:txBody>
                    <a:bodyPr/>
                    <a:lstStyle/>
                    <a:p>
                      <a:pPr algn="ctr"/>
                      <a:r>
                        <a:rPr sz="1800" b="1">
                          <a:solidFill>
                            <a:srgbClr val="0B4EA2"/>
                          </a:solidFill>
                          <a:latin typeface="Nimbus Sans"/>
                          <a:ea typeface="Nimbus Sans"/>
                          <a:cs typeface="Nimbus Sans"/>
                        </a:rPr>
                        <a:t>τ [ms]</a:t>
                      </a:r>
                    </a:p>
                  </a:txBody>
                  <a:tcPr anchor="ctr">
                    <a:solidFill>
                      <a:srgbClr val="F0F4F8"/>
                    </a:solidFill>
                  </a:tcPr>
                </a:tc>
                <a:extLst>
                  <a:ext uri="{0D108BD9-81ED-4DB2-BD59-A6C34878D82A}">
                    <a16:rowId xmlns:a16="http://schemas.microsoft.com/office/drawing/2014/main" val="10000"/>
                  </a:ext>
                </a:extLst>
              </a:tr>
              <a:tr h="501015">
                <a:tc>
                  <a:txBody>
                    <a:bodyPr/>
                    <a:lstStyle/>
                    <a:p>
                      <a:pPr algn="l"/>
                      <a:r>
                        <a:rPr sz="1800" b="0">
                          <a:solidFill>
                            <a:srgbClr val="263544"/>
                          </a:solidFill>
                          <a:latin typeface="Nimbus Sans"/>
                          <a:ea typeface="Nimbus Sans"/>
                          <a:cs typeface="Nimbus Sans"/>
                        </a:rPr>
                        <a:t>1.5 × 10⁹</a:t>
                      </a:r>
                    </a:p>
                  </a:txBody>
                  <a:tcPr anchor="ctr">
                    <a:solidFill>
                      <a:srgbClr val="FFFFFF"/>
                    </a:solidFill>
                  </a:tcPr>
                </a:tc>
                <a:tc>
                  <a:txBody>
                    <a:bodyPr/>
                    <a:lstStyle/>
                    <a:p>
                      <a:pPr algn="ctr"/>
                      <a:r>
                        <a:rPr sz="1800" b="0">
                          <a:solidFill>
                            <a:srgbClr val="263544"/>
                          </a:solidFill>
                          <a:latin typeface="Nimbus Sans"/>
                          <a:ea typeface="Nimbus Sans"/>
                          <a:cs typeface="Nimbus Sans"/>
                        </a:rPr>
                        <a:t>6.682</a:t>
                      </a:r>
                    </a:p>
                  </a:txBody>
                  <a:tcPr anchor="ctr">
                    <a:solidFill>
                      <a:srgbClr val="FFFFFF"/>
                    </a:solidFill>
                  </a:tcPr>
                </a:tc>
                <a:tc>
                  <a:txBody>
                    <a:bodyPr/>
                    <a:lstStyle/>
                    <a:p>
                      <a:pPr algn="ctr"/>
                      <a:r>
                        <a:rPr sz="1800" b="0">
                          <a:solidFill>
                            <a:srgbClr val="263544"/>
                          </a:solidFill>
                          <a:latin typeface="Nimbus Sans"/>
                          <a:ea typeface="Nimbus Sans"/>
                          <a:cs typeface="Nimbus Sans"/>
                        </a:rPr>
                        <a:t>0.887</a:t>
                      </a:r>
                    </a:p>
                  </a:txBody>
                  <a:tcPr anchor="ctr">
                    <a:solidFill>
                      <a:srgbClr val="FFFFFF"/>
                    </a:solidFill>
                  </a:tcPr>
                </a:tc>
                <a:extLst>
                  <a:ext uri="{0D108BD9-81ED-4DB2-BD59-A6C34878D82A}">
                    <a16:rowId xmlns:a16="http://schemas.microsoft.com/office/drawing/2014/main" val="10001"/>
                  </a:ext>
                </a:extLst>
              </a:tr>
              <a:tr h="501015">
                <a:tc>
                  <a:txBody>
                    <a:bodyPr/>
                    <a:lstStyle/>
                    <a:p>
                      <a:pPr algn="l"/>
                      <a:r>
                        <a:rPr sz="1800" b="0">
                          <a:solidFill>
                            <a:srgbClr val="263544"/>
                          </a:solidFill>
                          <a:latin typeface="Nimbus Sans"/>
                          <a:ea typeface="Nimbus Sans"/>
                          <a:cs typeface="Nimbus Sans"/>
                        </a:rPr>
                        <a:t>1.4 × 10¹⁰</a:t>
                      </a:r>
                    </a:p>
                  </a:txBody>
                  <a:tcPr anchor="ctr">
                    <a:solidFill>
                      <a:srgbClr val="FFFFFF"/>
                    </a:solidFill>
                  </a:tcPr>
                </a:tc>
                <a:tc>
                  <a:txBody>
                    <a:bodyPr/>
                    <a:lstStyle/>
                    <a:p>
                      <a:pPr algn="ctr"/>
                      <a:r>
                        <a:rPr sz="1800" b="0">
                          <a:solidFill>
                            <a:srgbClr val="263544"/>
                          </a:solidFill>
                          <a:latin typeface="Nimbus Sans"/>
                          <a:ea typeface="Nimbus Sans"/>
                          <a:cs typeface="Nimbus Sans"/>
                        </a:rPr>
                        <a:t>6.973</a:t>
                      </a:r>
                    </a:p>
                  </a:txBody>
                  <a:tcPr anchor="ctr">
                    <a:solidFill>
                      <a:srgbClr val="FFFFFF"/>
                    </a:solidFill>
                  </a:tcPr>
                </a:tc>
                <a:tc>
                  <a:txBody>
                    <a:bodyPr/>
                    <a:lstStyle/>
                    <a:p>
                      <a:pPr algn="ctr"/>
                      <a:r>
                        <a:rPr sz="1800" b="0">
                          <a:solidFill>
                            <a:srgbClr val="263544"/>
                          </a:solidFill>
                          <a:latin typeface="Nimbus Sans"/>
                          <a:ea typeface="Nimbus Sans"/>
                          <a:cs typeface="Nimbus Sans"/>
                        </a:rPr>
                        <a:t>8.64</a:t>
                      </a:r>
                    </a:p>
                  </a:txBody>
                  <a:tcPr anchor="ctr">
                    <a:solidFill>
                      <a:srgbClr val="FFFFFF"/>
                    </a:solidFill>
                  </a:tcPr>
                </a:tc>
                <a:extLst>
                  <a:ext uri="{0D108BD9-81ED-4DB2-BD59-A6C34878D82A}">
                    <a16:rowId xmlns:a16="http://schemas.microsoft.com/office/drawing/2014/main" val="10002"/>
                  </a:ext>
                </a:extLst>
              </a:tr>
              <a:tr h="501015">
                <a:tc>
                  <a:txBody>
                    <a:bodyPr/>
                    <a:lstStyle/>
                    <a:p>
                      <a:pPr algn="l"/>
                      <a:r>
                        <a:rPr sz="1800" b="0">
                          <a:solidFill>
                            <a:srgbClr val="263544"/>
                          </a:solidFill>
                          <a:latin typeface="Nimbus Sans"/>
                          <a:ea typeface="Nimbus Sans"/>
                          <a:cs typeface="Nimbus Sans"/>
                        </a:rPr>
                        <a:t>3 × 10¹¹</a:t>
                      </a:r>
                    </a:p>
                  </a:txBody>
                  <a:tcPr anchor="ctr">
                    <a:solidFill>
                      <a:srgbClr val="FFFFFF"/>
                    </a:solidFill>
                  </a:tcPr>
                </a:tc>
                <a:tc>
                  <a:txBody>
                    <a:bodyPr/>
                    <a:lstStyle/>
                    <a:p>
                      <a:pPr algn="ctr"/>
                      <a:r>
                        <a:rPr sz="1800" b="0">
                          <a:solidFill>
                            <a:srgbClr val="263544"/>
                          </a:solidFill>
                          <a:latin typeface="Nimbus Sans"/>
                          <a:ea typeface="Nimbus Sans"/>
                          <a:cs typeface="Nimbus Sans"/>
                        </a:rPr>
                        <a:t>6.589</a:t>
                      </a:r>
                    </a:p>
                  </a:txBody>
                  <a:tcPr anchor="ctr">
                    <a:solidFill>
                      <a:srgbClr val="FFFFFF"/>
                    </a:solidFill>
                  </a:tcPr>
                </a:tc>
                <a:tc>
                  <a:txBody>
                    <a:bodyPr/>
                    <a:lstStyle/>
                    <a:p>
                      <a:pPr algn="ctr"/>
                      <a:r>
                        <a:rPr sz="1800" b="0">
                          <a:solidFill>
                            <a:srgbClr val="263544"/>
                          </a:solidFill>
                          <a:latin typeface="Nimbus Sans"/>
                          <a:ea typeface="Nimbus Sans"/>
                          <a:cs typeface="Nimbus Sans"/>
                        </a:rPr>
                        <a:t>175</a:t>
                      </a:r>
                    </a:p>
                  </a:txBody>
                  <a:tcPr anchor="ctr">
                    <a:solidFill>
                      <a:srgbClr val="FFFFFF"/>
                    </a:solidFill>
                  </a:tcPr>
                </a:tc>
                <a:extLst>
                  <a:ext uri="{0D108BD9-81ED-4DB2-BD59-A6C34878D82A}">
                    <a16:rowId xmlns:a16="http://schemas.microsoft.com/office/drawing/2014/main" val="10003"/>
                  </a:ext>
                </a:extLst>
              </a:tr>
              <a:tr h="501015">
                <a:tc>
                  <a:txBody>
                    <a:bodyPr/>
                    <a:lstStyle/>
                    <a:p>
                      <a:pPr algn="l"/>
                      <a:r>
                        <a:rPr sz="1800" b="0">
                          <a:solidFill>
                            <a:srgbClr val="263544"/>
                          </a:solidFill>
                          <a:latin typeface="Nimbus Sans"/>
                          <a:ea typeface="Nimbus Sans"/>
                          <a:cs typeface="Nimbus Sans"/>
                        </a:rPr>
                        <a:t>2 × 10¹²*</a:t>
                      </a:r>
                    </a:p>
                  </a:txBody>
                  <a:tcPr anchor="ctr">
                    <a:solidFill>
                      <a:srgbClr val="FFFFFF"/>
                    </a:solidFill>
                  </a:tcPr>
                </a:tc>
                <a:tc>
                  <a:txBody>
                    <a:bodyPr/>
                    <a:lstStyle/>
                    <a:p>
                      <a:pPr algn="ctr"/>
                      <a:r>
                        <a:rPr sz="1800" b="0">
                          <a:solidFill>
                            <a:srgbClr val="263544"/>
                          </a:solidFill>
                          <a:latin typeface="Nimbus Sans"/>
                          <a:ea typeface="Nimbus Sans"/>
                          <a:cs typeface="Nimbus Sans"/>
                        </a:rPr>
                        <a:t>4.2</a:t>
                      </a:r>
                    </a:p>
                  </a:txBody>
                  <a:tcPr anchor="ctr">
                    <a:solidFill>
                      <a:srgbClr val="FFFFFF"/>
                    </a:solidFill>
                  </a:tcPr>
                </a:tc>
                <a:tc>
                  <a:txBody>
                    <a:bodyPr/>
                    <a:lstStyle/>
                    <a:p>
                      <a:pPr algn="ctr"/>
                      <a:r>
                        <a:rPr sz="1800" b="0">
                          <a:solidFill>
                            <a:srgbClr val="263544"/>
                          </a:solidFill>
                          <a:latin typeface="Nimbus Sans"/>
                          <a:ea typeface="Nimbus Sans"/>
                          <a:cs typeface="Nimbus Sans"/>
                        </a:rPr>
                        <a:t>743.4</a:t>
                      </a:r>
                    </a:p>
                  </a:txBody>
                  <a:tcPr anchor="ctr">
                    <a:solidFill>
                      <a:srgbClr val="FFFFFF"/>
                    </a:solidFill>
                  </a:tcPr>
                </a:tc>
                <a:extLst>
                  <a:ext uri="{0D108BD9-81ED-4DB2-BD59-A6C34878D82A}">
                    <a16:rowId xmlns:a16="http://schemas.microsoft.com/office/drawing/2014/main" val="10004"/>
                  </a:ext>
                </a:extLst>
              </a:tr>
            </a:tbl>
          </a:graphicData>
        </a:graphic>
      </p:graphicFrame>
      <p:sp>
        <p:nvSpPr>
          <p:cNvPr id="9" name="Quartz footnote">
            <a:extLst>
              <a:ext uri="{FF2B5EF4-FFF2-40B4-BE49-F238E27FC236}">
                <a16:creationId xmlns:a16="http://schemas.microsoft.com/office/drawing/2014/main" id="{71CBBAAD-9DA1-4CCF-9437-6F022F910726}"/>
              </a:ext>
            </a:extLst>
          </p:cNvPr>
          <p:cNvSpPr>
            <a:spLocks noGrp="1"/>
          </p:cNvSpPr>
          <p:nvPr/>
        </p:nvSpPr>
        <p:spPr>
          <a:xfrm>
            <a:off x="6991350" y="4581525"/>
            <a:ext cx="4648200" cy="276225"/>
          </a:xfrm>
          <a:prstGeom prst="rect">
            <a:avLst/>
          </a:prstGeom>
          <a:noFill/>
          <a:ln w="0">
            <a:noFill/>
            <a:prstDash val="solid"/>
          </a:ln>
        </p:spPr>
        <p:txBody>
          <a:bodyPr wrap="none" lIns="0" tIns="0" rIns="0" bIns="0" anchor="ctr">
            <a:noAutofit/>
          </a:bodyPr>
          <a:lstStyle/>
          <a:p>
            <a:pPr algn="l">
              <a:defRPr sz="1500" b="0">
                <a:solidFill>
                  <a:srgbClr val="637386"/>
                </a:solidFill>
                <a:latin typeface="Nimbus Sans"/>
                <a:ea typeface="Nimbus Sans"/>
                <a:cs typeface="Nimbus Sans"/>
              </a:defRPr>
            </a:pPr>
            <a:r>
              <a:rPr sz="1500" b="0" dirty="0">
                <a:solidFill>
                  <a:srgbClr val="637386"/>
                </a:solidFill>
                <a:latin typeface="Nimbus Sans"/>
                <a:ea typeface="Nimbus Sans"/>
                <a:cs typeface="Nimbus Sans"/>
              </a:rPr>
              <a:t>* </a:t>
            </a:r>
            <a:r>
              <a:rPr lang="en-US" altLang="zh-CN" sz="1500" b="0" dirty="0">
                <a:solidFill>
                  <a:srgbClr val="637386"/>
                </a:solidFill>
                <a:latin typeface="Nimbus Sans"/>
                <a:ea typeface="Nimbus Sans"/>
                <a:cs typeface="Nimbus Sans"/>
              </a:rPr>
              <a:t>Fused </a:t>
            </a:r>
            <a:r>
              <a:rPr lang="en-US" altLang="zh-CN" sz="1500" dirty="0">
                <a:solidFill>
                  <a:srgbClr val="637386"/>
                </a:solidFill>
                <a:latin typeface="Nimbus Sans"/>
                <a:ea typeface="Nimbus Sans"/>
                <a:cs typeface="Nimbus Sans"/>
              </a:rPr>
              <a:t>q</a:t>
            </a:r>
            <a:r>
              <a:rPr sz="1500" b="0" dirty="0">
                <a:solidFill>
                  <a:srgbClr val="637386"/>
                </a:solidFill>
                <a:latin typeface="Nimbus Sans"/>
                <a:ea typeface="Nimbus Sans"/>
                <a:cs typeface="Nimbus Sans"/>
              </a:rPr>
              <a:t>uartz</a:t>
            </a:r>
          </a:p>
        </p:txBody>
      </p:sp>
      <mc:AlternateContent xmlns:mc="http://schemas.openxmlformats.org/markup-compatibility/2006" xmlns:a14="http://schemas.microsoft.com/office/drawing/2010/main" xmlns:a15="http://schemas.microsoft.com/office/drawing/2012/main">
        <mc:Choice Requires="a14 a15">
          <p:sp>
            <p:nvSpPr>
              <p:cNvPr id="10" name="M_12_tau" descr="\tau\simeq\varepsilon_0\varepsilon_r\rho">
                <a:extLst>
                  <a:ext uri="{FF2B5EF4-FFF2-40B4-BE49-F238E27FC236}">
                    <a16:creationId xmlns:a16="http://schemas.microsoft.com/office/drawing/2014/main" id="{9CE0AFB1-98BC-4E33-8A79-B391C6C33058}"/>
                  </a:ext>
                </a:extLst>
              </p:cNvPr>
              <p:cNvSpPr>
                <a:spLocks noGrp="1"/>
              </p:cNvSpPr>
              <p:nvPr/>
            </p:nvSpPr>
            <p:spPr>
              <a:xfrm>
                <a:off x="7000875" y="5048250"/>
                <a:ext cx="1184720" cy="216840"/>
              </a:xfrm>
              <a:prstGeom prst="rect">
                <a:avLst/>
              </a:prstGeom>
              <a:noFill/>
              <a:ln w="0">
                <a:noFill/>
                <a:prstDash val="solid"/>
              </a:ln>
            </p:spPr>
            <p:txBody>
              <a:bodyPr wrap="none" lIns="0" tIns="0" rIns="0" bIns="0" anchor="ctr">
                <a:noAutofit/>
              </a:bodyPr>
              <a:lstStyle/>
              <a:p>
                <a:pPr algn="l">
                  <a:defRPr sz="2300">
                    <a:latin typeface="Latin Modern Math"/>
                  </a:defRPr>
                </a:pPr>
                <a14:m>
                  <m:oMathPara xmlns:m="http://schemas.openxmlformats.org/officeDocument/2006/math">
                    <m:oMathParaPr>
                      <m:jc m:val="left"/>
                    </m:oMathParaPr>
                    <m:oMath xmlns:m="http://schemas.openxmlformats.org/officeDocument/2006/math">
                      <m:r>
                        <a:rPr lang="en-US" sz="2300" i="1">
                          <a:solidFill>
                            <a:srgbClr val="263544"/>
                          </a:solidFill>
                          <a:latin typeface="Cambria Math" panose="02040503050406030204" pitchFamily="18" charset="0"/>
                          <a:ea typeface="Latin Modern Math"/>
                        </a:rPr>
                        <m:t>𝜏</m:t>
                      </m:r>
                      <m:r>
                        <a:rPr lang="en-US" sz="2300" i="0">
                          <a:solidFill>
                            <a:srgbClr val="263544"/>
                          </a:solidFill>
                          <a:latin typeface="Cambria Math" panose="02040503050406030204" pitchFamily="18" charset="0"/>
                          <a:ea typeface="Latin Modern Math"/>
                        </a:rPr>
                        <m:t>≃</m:t>
                      </m:r>
                      <m:sSub>
                        <m:sSubPr>
                          <m:ctrlPr>
                            <a:rPr lang="en-US" sz="2300" i="1">
                              <a:solidFill>
                                <a:srgbClr val="263544"/>
                              </a:solidFill>
                              <a:latin typeface="Cambria Math" panose="02040503050406030204" pitchFamily="18" charset="0"/>
                              <a:ea typeface="Latin Modern Math"/>
                            </a:rPr>
                          </m:ctrlPr>
                        </m:sSubPr>
                        <m:e>
                          <m:r>
                            <a:rPr lang="en-US" sz="2300" i="1">
                              <a:solidFill>
                                <a:srgbClr val="263544"/>
                              </a:solidFill>
                              <a:latin typeface="Cambria Math" panose="02040503050406030204" pitchFamily="18" charset="0"/>
                              <a:ea typeface="Latin Modern Math"/>
                            </a:rPr>
                            <m:t>𝜀</m:t>
                          </m:r>
                        </m:e>
                        <m:sub>
                          <m:r>
                            <a:rPr lang="en-US" sz="2300" i="0">
                              <a:solidFill>
                                <a:srgbClr val="263544"/>
                              </a:solidFill>
                              <a:latin typeface="Cambria Math" panose="02040503050406030204" pitchFamily="18" charset="0"/>
                              <a:ea typeface="Latin Modern Math"/>
                            </a:rPr>
                            <m:t>0</m:t>
                          </m:r>
                        </m:sub>
                      </m:sSub>
                      <m:sSub>
                        <m:sSubPr>
                          <m:ctrlPr>
                            <a:rPr lang="en-US" sz="2300" i="1">
                              <a:solidFill>
                                <a:srgbClr val="263544"/>
                              </a:solidFill>
                              <a:latin typeface="Cambria Math" panose="02040503050406030204" pitchFamily="18" charset="0"/>
                              <a:ea typeface="Latin Modern Math"/>
                            </a:rPr>
                          </m:ctrlPr>
                        </m:sSubPr>
                        <m:e>
                          <m:r>
                            <a:rPr lang="en-US" sz="2300" i="1">
                              <a:solidFill>
                                <a:srgbClr val="263544"/>
                              </a:solidFill>
                              <a:latin typeface="Cambria Math" panose="02040503050406030204" pitchFamily="18" charset="0"/>
                              <a:ea typeface="Latin Modern Math"/>
                            </a:rPr>
                            <m:t>𝜀</m:t>
                          </m:r>
                        </m:e>
                        <m:sub>
                          <m:r>
                            <a:rPr lang="en-US" sz="2300" i="1">
                              <a:solidFill>
                                <a:srgbClr val="263544"/>
                              </a:solidFill>
                              <a:latin typeface="Cambria Math" panose="02040503050406030204" pitchFamily="18" charset="0"/>
                              <a:ea typeface="Latin Modern Math"/>
                            </a:rPr>
                            <m:t>𝑟</m:t>
                          </m:r>
                        </m:sub>
                      </m:sSub>
                      <m:r>
                        <a:rPr lang="en-US" sz="2300" i="1">
                          <a:solidFill>
                            <a:srgbClr val="263544"/>
                          </a:solidFill>
                          <a:latin typeface="Cambria Math" panose="02040503050406030204" pitchFamily="18" charset="0"/>
                          <a:ea typeface="Latin Modern Math"/>
                        </a:rPr>
                        <m:t>𝜌</m:t>
                      </m:r>
                    </m:oMath>
                  </m:oMathPara>
                </a14:m>
                <a:endParaRPr/>
              </a:p>
            </p:txBody>
          </p:sp>
        </mc:Choice>
        <mc:Fallback xmlns="">
          <p:pic>
            <p:nvPicPr>
              <p:cNvPr id="10" name="M_12_tau" descr="\tau\simeq\varepsilon_0\varepsilon_r\rho">
                <a:extLst xmlns:a="http://schemas.openxmlformats.org/drawingml/2006/main">
                  <a:ext uri="{FF2B5EF4-FFF2-40B4-BE49-F238E27FC236}">
                    <a16:creationId xmlns:a16="http://schemas.microsoft.com/office/drawing/2014/main" id="{9CE0AFB1-98BC-4E33-8A79-B391C6C33058}"/>
                  </a:ext>
                </a:extLst>
              </p:cNvPr>
              <p:cNvPicPr/>
              <p:nvPr/>
            </p:nvPicPr>
            <p:blipFill>
              <ns0:blip xmlns:ns0="http://schemas.openxmlformats.org/drawingml/2006/main" xmlns:ns1="http://schemas.openxmlformats.org/officeDocument/2006/relationships" ns1:embed="rIdMathM_12_tau"/>
              <ns0:stretch xmlns:ns0="http://schemas.openxmlformats.org/drawingml/2006/main">
                <ns0:fillRect/>
              </ns0:stretch>
            </p:blipFill>
            <p:spPr>
              <a:xfrm xmlns:a="http://schemas.openxmlformats.org/drawingml/2006/main">
                <a:off x="7000875" y="5048250"/>
                <a:ext cx="1184720" cy="216840"/>
              </a:xfrm>
              <ns0:prstGeom xmlns:ns0="http://schemas.openxmlformats.org/drawingml/2006/main" prst="rect">
                <ns0:avLst/>
              </ns0:prstGeom>
            </p:spPr>
          </p:pic>
        </mc:Fallback>
      </mc:AlternateContent>
      <p:sp>
        <p:nvSpPr>
          <p:cNvPr id="11" name="Bulk approximation">
            <a:extLst>
              <a:ext uri="{FF2B5EF4-FFF2-40B4-BE49-F238E27FC236}">
                <a16:creationId xmlns:a16="http://schemas.microsoft.com/office/drawing/2014/main" id="{02502F8B-1666-4D5A-AFA9-77BCF634CA1D}"/>
              </a:ext>
            </a:extLst>
          </p:cNvPr>
          <p:cNvSpPr>
            <a:spLocks noGrp="1"/>
          </p:cNvSpPr>
          <p:nvPr/>
        </p:nvSpPr>
        <p:spPr>
          <a:xfrm>
            <a:off x="7000875" y="5514975"/>
            <a:ext cx="4438650" cy="295275"/>
          </a:xfrm>
          <a:prstGeom prst="rect">
            <a:avLst/>
          </a:prstGeom>
          <a:noFill/>
          <a:ln w="0">
            <a:noFill/>
            <a:prstDash val="solid"/>
          </a:ln>
        </p:spPr>
        <p:txBody>
          <a:bodyPr wrap="none" lIns="0" tIns="0" rIns="0" bIns="0" anchor="ctr">
            <a:noAutofit/>
          </a:bodyPr>
          <a:lstStyle/>
          <a:p>
            <a:pPr algn="l">
              <a:defRPr sz="1650" b="0">
                <a:solidFill>
                  <a:srgbClr val="637386"/>
                </a:solidFill>
                <a:latin typeface="Nimbus Sans"/>
                <a:ea typeface="Nimbus Sans"/>
                <a:cs typeface="Nimbus Sans"/>
              </a:defRPr>
            </a:pPr>
            <a:r>
              <a:rPr sz="1650" b="0">
                <a:solidFill>
                  <a:srgbClr val="637386"/>
                </a:solidFill>
                <a:latin typeface="Nimbus Sans"/>
                <a:ea typeface="Nimbus Sans"/>
                <a:cs typeface="Nimbus Sans"/>
              </a:rPr>
              <a:t>Bulk relaxation-time estimate</a:t>
            </a:r>
          </a:p>
        </p:txBody>
      </p:sp>
      <mc:AlternateContent xmlns:mc="http://schemas.openxmlformats.org/markup-compatibility/2006" xmlns:a14="http://schemas.microsoft.com/office/drawing/2010/main" xmlns:a15="http://schemas.microsoft.com/office/drawing/2012/main">
        <mc:Choice Requires="a14 a15">
          <p:sp>
            <p:nvSpPr>
              <p:cNvPr id="12" name="M_12_fit" descr="Q_\mathrm{norm}(R)\simeq\exp\!\left[-\frac{c_2}{\exp[1/(\tau R\Delta S)]-1}\right]">
                <a:extLst>
                  <a:ext uri="{FF2B5EF4-FFF2-40B4-BE49-F238E27FC236}">
                    <a16:creationId xmlns:a16="http://schemas.microsoft.com/office/drawing/2014/main" id="{4ABB8632-D6BE-458B-A7F8-5F2A4D4FBA2B}"/>
                  </a:ext>
                </a:extLst>
              </p:cNvPr>
              <p:cNvSpPr>
                <a:spLocks noGrp="1"/>
              </p:cNvSpPr>
              <p:nvPr/>
            </p:nvSpPr>
            <p:spPr>
              <a:xfrm>
                <a:off x="514350" y="5838825"/>
                <a:ext cx="4604688" cy="704850"/>
              </a:xfrm>
              <a:prstGeom prst="rect">
                <a:avLst/>
              </a:prstGeom>
              <a:noFill/>
              <a:ln w="0">
                <a:noFill/>
                <a:prstDash val="solid"/>
              </a:ln>
            </p:spPr>
            <p:txBody>
              <a:bodyPr wrap="none" lIns="0" tIns="0" rIns="0" bIns="0" anchor="ctr">
                <a:noAutofit/>
              </a:bodyPr>
              <a:lstStyle/>
              <a:p>
                <a:pPr algn="l">
                  <a:defRPr sz="2277">
                    <a:latin typeface="Latin Modern Math"/>
                  </a:defRPr>
                </a:pPr>
                <a14:m>
                  <m:oMathPara xmlns:m="http://schemas.openxmlformats.org/officeDocument/2006/math">
                    <m:oMathParaPr>
                      <m:jc m:val="left"/>
                    </m:oMathParaPr>
                    <m:oMath xmlns:m="http://schemas.openxmlformats.org/officeDocument/2006/math">
                      <m:sSub>
                        <m:sSubPr>
                          <m:ctrlPr>
                            <a:rPr lang="en-US" sz="2277" i="1">
                              <a:solidFill>
                                <a:srgbClr val="0B4EA2"/>
                              </a:solidFill>
                              <a:latin typeface="Cambria Math" panose="02040503050406030204" pitchFamily="18" charset="0"/>
                              <a:ea typeface="Latin Modern Math"/>
                            </a:rPr>
                          </m:ctrlPr>
                        </m:sSubPr>
                        <m:e>
                          <m:r>
                            <a:rPr lang="en-US" sz="2277" i="1">
                              <a:solidFill>
                                <a:srgbClr val="0B4EA2"/>
                              </a:solidFill>
                              <a:latin typeface="Cambria Math" panose="02040503050406030204" pitchFamily="18" charset="0"/>
                              <a:ea typeface="Latin Modern Math"/>
                            </a:rPr>
                            <m:t>𝑄</m:t>
                          </m:r>
                        </m:e>
                        <m:sub>
                          <m:r>
                            <m:rPr>
                              <m:sty m:val="p"/>
                            </m:rPr>
                            <a:rPr lang="en-US" sz="2277" i="0">
                              <a:solidFill>
                                <a:srgbClr val="0B4EA2"/>
                              </a:solidFill>
                              <a:latin typeface="Cambria Math" panose="02040503050406030204" pitchFamily="18" charset="0"/>
                              <a:ea typeface="Latin Modern Math"/>
                            </a:rPr>
                            <m:t>norm</m:t>
                          </m:r>
                        </m:sub>
                      </m:sSub>
                      <m:d>
                        <m:dPr>
                          <m:ctrlPr>
                            <a:rPr lang="en-US" sz="2277" i="1">
                              <a:solidFill>
                                <a:srgbClr val="0B4EA2"/>
                              </a:solidFill>
                              <a:latin typeface="Cambria Math" panose="02040503050406030204" pitchFamily="18" charset="0"/>
                              <a:ea typeface="Latin Modern Math"/>
                            </a:rPr>
                          </m:ctrlPr>
                        </m:dPr>
                        <m:e>
                          <m:r>
                            <a:rPr lang="en-US" sz="2277" i="1">
                              <a:solidFill>
                                <a:srgbClr val="0B4EA2"/>
                              </a:solidFill>
                              <a:latin typeface="Cambria Math" panose="02040503050406030204" pitchFamily="18" charset="0"/>
                              <a:ea typeface="Latin Modern Math"/>
                            </a:rPr>
                            <m:t>𝑅</m:t>
                          </m:r>
                        </m:e>
                      </m:d>
                      <m:r>
                        <a:rPr lang="en-US" sz="2277" i="0">
                          <a:solidFill>
                            <a:srgbClr val="0B4EA2"/>
                          </a:solidFill>
                          <a:latin typeface="Cambria Math" panose="02040503050406030204" pitchFamily="18" charset="0"/>
                          <a:ea typeface="Latin Modern Math"/>
                        </a:rPr>
                        <m:t>≃</m:t>
                      </m:r>
                      <m:r>
                        <m:rPr>
                          <m:sty m:val="p"/>
                        </m:rPr>
                        <a:rPr lang="en-US" sz="2277" i="0">
                          <a:solidFill>
                            <a:srgbClr val="0B4EA2"/>
                          </a:solidFill>
                          <a:latin typeface="Cambria Math" panose="02040503050406030204" pitchFamily="18" charset="0"/>
                          <a:ea typeface="Latin Modern Math"/>
                        </a:rPr>
                        <m:t>exp</m:t>
                      </m:r>
                      <m:r>
                        <a:rPr lang="en-US" sz="2277" i="0">
                          <a:solidFill>
                            <a:srgbClr val="0B4EA2"/>
                          </a:solidFill>
                          <a:latin typeface="Cambria Math" panose="02040503050406030204" pitchFamily="18" charset="0"/>
                          <a:ea typeface="Latin Modern Math"/>
                        </a:rPr>
                        <m:t>​</m:t>
                      </m:r>
                      <m:d>
                        <m:dPr>
                          <m:begChr m:val="["/>
                          <m:endChr m:val="]"/>
                          <m:ctrlPr>
                            <a:rPr lang="en-US" sz="2277" i="1">
                              <a:solidFill>
                                <a:srgbClr val="0B4EA2"/>
                              </a:solidFill>
                              <a:latin typeface="Cambria Math" panose="02040503050406030204" pitchFamily="18" charset="0"/>
                              <a:ea typeface="Latin Modern Math"/>
                            </a:rPr>
                          </m:ctrlPr>
                        </m:dPr>
                        <m:e>
                          <m:r>
                            <a:rPr lang="en-US" sz="2277" i="0">
                              <a:solidFill>
                                <a:srgbClr val="0B4EA2"/>
                              </a:solidFill>
                              <a:latin typeface="Cambria Math" panose="02040503050406030204" pitchFamily="18" charset="0"/>
                              <a:ea typeface="Latin Modern Math"/>
                            </a:rPr>
                            <m:t>−</m:t>
                          </m:r>
                          <m:f>
                            <m:fPr>
                              <m:ctrlPr>
                                <a:rPr lang="en-US" sz="2277" i="1">
                                  <a:solidFill>
                                    <a:srgbClr val="0B4EA2"/>
                                  </a:solidFill>
                                  <a:latin typeface="Cambria Math" panose="02040503050406030204" pitchFamily="18" charset="0"/>
                                  <a:ea typeface="Latin Modern Math"/>
                                </a:rPr>
                              </m:ctrlPr>
                            </m:fPr>
                            <m:num>
                              <m:sSub>
                                <m:sSubPr>
                                  <m:ctrlPr>
                                    <a:rPr lang="en-US" sz="2277" i="1">
                                      <a:solidFill>
                                        <a:srgbClr val="0B4EA2"/>
                                      </a:solidFill>
                                      <a:latin typeface="Cambria Math" panose="02040503050406030204" pitchFamily="18" charset="0"/>
                                      <a:ea typeface="Latin Modern Math"/>
                                    </a:rPr>
                                  </m:ctrlPr>
                                </m:sSubPr>
                                <m:e>
                                  <m:r>
                                    <a:rPr lang="en-US" sz="2277" i="1">
                                      <a:solidFill>
                                        <a:srgbClr val="0B4EA2"/>
                                      </a:solidFill>
                                      <a:latin typeface="Cambria Math" panose="02040503050406030204" pitchFamily="18" charset="0"/>
                                      <a:ea typeface="Latin Modern Math"/>
                                    </a:rPr>
                                    <m:t>𝑐</m:t>
                                  </m:r>
                                </m:e>
                                <m:sub>
                                  <m:r>
                                    <a:rPr lang="en-US" sz="2277" i="0">
                                      <a:solidFill>
                                        <a:srgbClr val="0B4EA2"/>
                                      </a:solidFill>
                                      <a:latin typeface="Cambria Math" panose="02040503050406030204" pitchFamily="18" charset="0"/>
                                      <a:ea typeface="Latin Modern Math"/>
                                    </a:rPr>
                                    <m:t>2</m:t>
                                  </m:r>
                                </m:sub>
                              </m:sSub>
                            </m:num>
                            <m:den>
                              <m:r>
                                <m:rPr>
                                  <m:sty m:val="p"/>
                                </m:rPr>
                                <a:rPr lang="en-US" sz="2277" i="0">
                                  <a:solidFill>
                                    <a:srgbClr val="0B4EA2"/>
                                  </a:solidFill>
                                  <a:latin typeface="Cambria Math" panose="02040503050406030204" pitchFamily="18" charset="0"/>
                                  <a:ea typeface="Latin Modern Math"/>
                                </a:rPr>
                                <m:t>exp</m:t>
                              </m:r>
                              <m:d>
                                <m:dPr>
                                  <m:begChr m:val="["/>
                                  <m:endChr m:val="]"/>
                                  <m:ctrlPr>
                                    <a:rPr lang="en-US" sz="2277" i="1">
                                      <a:solidFill>
                                        <a:srgbClr val="0B4EA2"/>
                                      </a:solidFill>
                                      <a:latin typeface="Cambria Math" panose="02040503050406030204" pitchFamily="18" charset="0"/>
                                      <a:ea typeface="Latin Modern Math"/>
                                    </a:rPr>
                                  </m:ctrlPr>
                                </m:dPr>
                                <m:e>
                                  <m:r>
                                    <a:rPr lang="en-US" sz="2277" i="0">
                                      <a:solidFill>
                                        <a:srgbClr val="0B4EA2"/>
                                      </a:solidFill>
                                      <a:latin typeface="Cambria Math" panose="02040503050406030204" pitchFamily="18" charset="0"/>
                                      <a:ea typeface="Latin Modern Math"/>
                                    </a:rPr>
                                    <m:t>1/</m:t>
                                  </m:r>
                                  <m:d>
                                    <m:dPr>
                                      <m:ctrlPr>
                                        <a:rPr lang="en-US" sz="2277" i="1">
                                          <a:solidFill>
                                            <a:srgbClr val="0B4EA2"/>
                                          </a:solidFill>
                                          <a:latin typeface="Cambria Math" panose="02040503050406030204" pitchFamily="18" charset="0"/>
                                          <a:ea typeface="Latin Modern Math"/>
                                        </a:rPr>
                                      </m:ctrlPr>
                                    </m:dPr>
                                    <m:e>
                                      <m:r>
                                        <a:rPr lang="en-US" sz="2277" i="1">
                                          <a:solidFill>
                                            <a:srgbClr val="0B4EA2"/>
                                          </a:solidFill>
                                          <a:latin typeface="Cambria Math" panose="02040503050406030204" pitchFamily="18" charset="0"/>
                                          <a:ea typeface="Latin Modern Math"/>
                                        </a:rPr>
                                        <m:t>𝜏</m:t>
                                      </m:r>
                                      <m:r>
                                        <a:rPr lang="en-US" sz="2277" i="1">
                                          <a:solidFill>
                                            <a:srgbClr val="0B4EA2"/>
                                          </a:solidFill>
                                          <a:latin typeface="Cambria Math" panose="02040503050406030204" pitchFamily="18" charset="0"/>
                                          <a:ea typeface="Latin Modern Math"/>
                                        </a:rPr>
                                        <m:t>𝑅</m:t>
                                      </m:r>
                                      <m:r>
                                        <a:rPr lang="en-US" sz="2277" i="1">
                                          <a:solidFill>
                                            <a:srgbClr val="0B4EA2"/>
                                          </a:solidFill>
                                          <a:latin typeface="Cambria Math" panose="02040503050406030204" pitchFamily="18" charset="0"/>
                                          <a:ea typeface="Latin Modern Math"/>
                                        </a:rPr>
                                        <m:t>𝛥</m:t>
                                      </m:r>
                                      <m:r>
                                        <a:rPr lang="en-US" sz="2277" i="1">
                                          <a:solidFill>
                                            <a:srgbClr val="0B4EA2"/>
                                          </a:solidFill>
                                          <a:latin typeface="Cambria Math" panose="02040503050406030204" pitchFamily="18" charset="0"/>
                                          <a:ea typeface="Latin Modern Math"/>
                                        </a:rPr>
                                        <m:t>𝑆</m:t>
                                      </m:r>
                                    </m:e>
                                  </m:d>
                                </m:e>
                              </m:d>
                              <m:r>
                                <a:rPr lang="en-US" sz="2277" i="0">
                                  <a:solidFill>
                                    <a:srgbClr val="0B4EA2"/>
                                  </a:solidFill>
                                  <a:latin typeface="Cambria Math" panose="02040503050406030204" pitchFamily="18" charset="0"/>
                                  <a:ea typeface="Latin Modern Math"/>
                                </a:rPr>
                                <m:t>−1</m:t>
                              </m:r>
                            </m:den>
                          </m:f>
                        </m:e>
                      </m:d>
                    </m:oMath>
                  </m:oMathPara>
                </a14:m>
                <a:endParaRPr dirty="0"/>
              </a:p>
            </p:txBody>
          </p:sp>
        </mc:Choice>
        <mc:Fallback xmlns="">
          <p:pic>
            <p:nvPicPr>
              <p:cNvPr id="12" name="M_12_fit" descr="Q_\mathrm{norm}(R)\simeq\exp\!\left[-\frac{c_2}{\exp[1/(\tau R\Delta S)]-1}\right]">
                <a:extLst xmlns:a="http://schemas.openxmlformats.org/drawingml/2006/main">
                  <a:ext uri="{FF2B5EF4-FFF2-40B4-BE49-F238E27FC236}">
                    <a16:creationId xmlns:a16="http://schemas.microsoft.com/office/drawing/2014/main" id="{4ABB8632-D6BE-458B-A7F8-5F2A4D4FBA2B}"/>
                  </a:ext>
                </a:extLst>
              </p:cNvPr>
              <p:cNvPicPr/>
              <p:nvPr/>
            </p:nvPicPr>
            <p:blipFill>
              <ns0:blip xmlns:ns0="http://schemas.openxmlformats.org/drawingml/2006/main" xmlns:ns1="http://schemas.openxmlformats.org/officeDocument/2006/relationships" ns1:embed="rIdMathM_12_fit"/>
              <ns0:stretch xmlns:ns0="http://schemas.openxmlformats.org/drawingml/2006/main">
                <ns0:fillRect/>
              </ns0:stretch>
            </p:blipFill>
            <p:spPr>
              <a:xfrm xmlns:a="http://schemas.openxmlformats.org/drawingml/2006/main">
                <a:off x="514350" y="5838825"/>
                <a:ext cx="4604688" cy="704850"/>
              </a:xfrm>
              <ns0:prstGeom xmlns:ns0="http://schemas.openxmlformats.org/drawingml/2006/main" prst="rect">
                <ns0:avLst/>
              </ns0:prstGeom>
            </p:spPr>
          </p:pic>
        </mc:Fallback>
      </mc:AlternateContent>
      <p:sp>
        <p:nvSpPr>
          <p:cNvPr id="13" name="Fit parameter">
            <a:extLst>
              <a:ext uri="{FF2B5EF4-FFF2-40B4-BE49-F238E27FC236}">
                <a16:creationId xmlns:a16="http://schemas.microsoft.com/office/drawing/2014/main" id="{DFD5D049-3E95-4C07-934D-53276220FD6E}"/>
              </a:ext>
            </a:extLst>
          </p:cNvPr>
          <p:cNvSpPr>
            <a:spLocks noGrp="1"/>
          </p:cNvSpPr>
          <p:nvPr/>
        </p:nvSpPr>
        <p:spPr>
          <a:xfrm>
            <a:off x="7153275" y="5943600"/>
            <a:ext cx="4181475" cy="314325"/>
          </a:xfrm>
          <a:prstGeom prst="rect">
            <a:avLst/>
          </a:prstGeom>
          <a:noFill/>
          <a:ln w="0">
            <a:noFill/>
            <a:prstDash val="solid"/>
          </a:ln>
        </p:spPr>
        <p:txBody>
          <a:bodyPr wrap="none" lIns="0" tIns="0" rIns="0" bIns="0" anchor="ctr">
            <a:noAutofit/>
          </a:bodyPr>
          <a:lstStyle/>
          <a:p>
            <a:pPr algn="l">
              <a:defRPr sz="2025" b="1">
                <a:solidFill>
                  <a:srgbClr val="0B4EA2"/>
                </a:solidFill>
                <a:latin typeface="Nimbus Sans"/>
                <a:ea typeface="Nimbus Sans"/>
                <a:cs typeface="Nimbus Sans"/>
              </a:defRPr>
            </a:pPr>
            <a:r>
              <a:rPr sz="2025" b="1">
                <a:solidFill>
                  <a:srgbClr val="0B4EA2"/>
                </a:solidFill>
                <a:latin typeface="Nimbus Sans"/>
                <a:ea typeface="Nimbus Sans"/>
                <a:cs typeface="Nimbus Sans"/>
              </a:rPr>
              <a:t>c₂ = kA = 0.1823</a:t>
            </a:r>
          </a:p>
        </p:txBody>
      </p:sp>
      <p:sp>
        <p:nvSpPr>
          <p:cNvPr id="14" name="Model area">
            <a:extLst>
              <a:ext uri="{FF2B5EF4-FFF2-40B4-BE49-F238E27FC236}">
                <a16:creationId xmlns:a16="http://schemas.microsoft.com/office/drawing/2014/main" id="{4D44B2F9-027D-4873-A1A0-AF1B1A0ACFD5}"/>
              </a:ext>
            </a:extLst>
          </p:cNvPr>
          <p:cNvSpPr>
            <a:spLocks noGrp="1"/>
          </p:cNvSpPr>
          <p:nvPr/>
        </p:nvSpPr>
        <p:spPr>
          <a:xfrm>
            <a:off x="7153275" y="6296025"/>
            <a:ext cx="3905250" cy="276225"/>
          </a:xfrm>
          <a:prstGeom prst="rect">
            <a:avLst/>
          </a:prstGeom>
          <a:noFill/>
          <a:ln w="0">
            <a:noFill/>
            <a:prstDash val="solid"/>
          </a:ln>
        </p:spPr>
        <p:txBody>
          <a:bodyPr wrap="none" lIns="0" tIns="0" rIns="0" bIns="0" anchor="ctr">
            <a:noAutofit/>
          </a:bodyPr>
          <a:lstStyle/>
          <a:p>
            <a:pPr algn="l">
              <a:defRPr sz="1650" b="0">
                <a:solidFill>
                  <a:srgbClr val="637386"/>
                </a:solidFill>
                <a:latin typeface="Nimbus Sans"/>
                <a:ea typeface="Nimbus Sans"/>
                <a:cs typeface="Nimbus Sans"/>
              </a:defRPr>
            </a:pPr>
            <a:r>
              <a:rPr sz="1650" b="0">
                <a:solidFill>
                  <a:srgbClr val="637386"/>
                </a:solidFill>
                <a:latin typeface="Nimbus Sans"/>
                <a:ea typeface="Nimbus Sans"/>
                <a:cs typeface="Nimbus Sans"/>
              </a:rPr>
              <a:t>ΔS = π(0.06 cm)²</a:t>
            </a:r>
          </a:p>
        </p:txBody>
      </p:sp>
    </p:spTree>
    <p:extLst>
      <p:ext uri="{BB962C8B-B14F-4D97-AF65-F5344CB8AC3E}">
        <p14:creationId xmlns:p14="http://schemas.microsoft.com/office/powerpoint/2010/main" val="17794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 name="Slide title">
            <a:extLst>
              <a:ext uri="{FF2B5EF4-FFF2-40B4-BE49-F238E27FC236}">
                <a16:creationId xmlns:a16="http://schemas.microsoft.com/office/drawing/2014/main" id="{515F5858-2F45-4FE9-9375-86F1208F1403}"/>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Random event intervals and voltage-drop sampling</a:t>
            </a:r>
          </a:p>
        </p:txBody>
      </p:sp>
      <p:sp>
        <p:nvSpPr>
          <p:cNvPr id="2" name="Title rule">
            <a:extLst>
              <a:ext uri="{FF2B5EF4-FFF2-40B4-BE49-F238E27FC236}">
                <a16:creationId xmlns:a16="http://schemas.microsoft.com/office/drawing/2014/main" id="{B448B3D8-9B41-4458-8C72-28199E46C517}"/>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8"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0386AEAA-A4FB-4F95-A915-A6D4A7ED592B}"/>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13</a:t>
            </a:r>
          </a:p>
        </p:txBody>
      </p:sp>
      <p:sp>
        <p:nvSpPr>
          <p:cNvPr id="5" name="Poisson assumption">
            <a:extLst>
              <a:ext uri="{FF2B5EF4-FFF2-40B4-BE49-F238E27FC236}">
                <a16:creationId xmlns:a16="http://schemas.microsoft.com/office/drawing/2014/main" id="{7BEB223E-6592-4179-8CCC-AD9EC10FF14C}"/>
              </a:ext>
            </a:extLst>
          </p:cNvPr>
          <p:cNvSpPr>
            <a:spLocks noGrp="1"/>
          </p:cNvSpPr>
          <p:nvPr/>
        </p:nvSpPr>
        <p:spPr>
          <a:xfrm>
            <a:off x="514350" y="1123950"/>
            <a:ext cx="6124575" cy="381000"/>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Poisson arrival approximation</a:t>
            </a:r>
          </a:p>
        </p:txBody>
      </p:sp>
      <mc:AlternateContent xmlns:mc="http://schemas.openxmlformats.org/markup-compatibility/2006" xmlns:a14="http://schemas.microsoft.com/office/drawing/2010/main" xmlns:a15="http://schemas.microsoft.com/office/drawing/2012/main">
        <mc:Choice Requires="a14 a15">
          <p:sp>
            <p:nvSpPr>
              <p:cNvPr id="6" name="M_13_poisson" descr="p(\Delta t)=f\,e^{-f\Delta t},\qquad f=R\Delta S">
                <a:extLst>
                  <a:ext uri="{FF2B5EF4-FFF2-40B4-BE49-F238E27FC236}">
                    <a16:creationId xmlns:a16="http://schemas.microsoft.com/office/drawing/2014/main" id="{3C40B7CF-20D1-4BA3-AB1F-E308670EAEC9}"/>
                  </a:ext>
                </a:extLst>
              </p:cNvPr>
              <p:cNvSpPr>
                <a:spLocks noGrp="1"/>
              </p:cNvSpPr>
              <p:nvPr/>
            </p:nvSpPr>
            <p:spPr>
              <a:xfrm>
                <a:off x="514350" y="1619250"/>
                <a:ext cx="4105643" cy="391262"/>
              </a:xfrm>
              <a:prstGeom prst="rect">
                <a:avLst/>
              </a:prstGeom>
              <a:noFill/>
              <a:ln w="0">
                <a:noFill/>
                <a:prstDash val="solid"/>
              </a:ln>
            </p:spPr>
            <p:txBody>
              <a:bodyPr wrap="none" lIns="0" tIns="0" rIns="0" bIns="0" anchor="ctr">
                <a:noAutofit/>
              </a:bodyPr>
              <a:lstStyle/>
              <a:p>
                <a:pPr algn="l">
                  <a:defRPr sz="2500">
                    <a:latin typeface="Latin Modern Math"/>
                  </a:defRPr>
                </a:pPr>
                <a14:m>
                  <m:oMathPara xmlns:m="http://schemas.openxmlformats.org/officeDocument/2006/math">
                    <m:oMathParaPr>
                      <m:jc m:val="left"/>
                    </m:oMathParaPr>
                    <m:oMath xmlns:m="http://schemas.openxmlformats.org/officeDocument/2006/math">
                      <m:r>
                        <a:rPr lang="en-US" sz="2500" i="1">
                          <a:solidFill>
                            <a:srgbClr val="263544"/>
                          </a:solidFill>
                          <a:latin typeface="Cambria Math" panose="02040503050406030204" pitchFamily="18" charset="0"/>
                          <a:ea typeface="Latin Modern Math"/>
                        </a:rPr>
                        <m:t>𝑝</m:t>
                      </m:r>
                      <m:d>
                        <m:dPr>
                          <m:ctrlPr>
                            <a:rPr lang="en-US" sz="2500" i="1">
                              <a:solidFill>
                                <a:srgbClr val="263544"/>
                              </a:solidFill>
                              <a:latin typeface="Cambria Math" panose="02040503050406030204" pitchFamily="18" charset="0"/>
                              <a:ea typeface="Latin Modern Math"/>
                            </a:rPr>
                          </m:ctrlPr>
                        </m:dPr>
                        <m:e>
                          <m:r>
                            <a:rPr lang="en-US" sz="2500" i="1">
                              <a:solidFill>
                                <a:srgbClr val="263544"/>
                              </a:solidFill>
                              <a:latin typeface="Cambria Math" panose="02040503050406030204" pitchFamily="18" charset="0"/>
                              <a:ea typeface="Latin Modern Math"/>
                            </a:rPr>
                            <m:t>𝛥</m:t>
                          </m:r>
                          <m:r>
                            <a:rPr lang="en-US" sz="2500" i="1">
                              <a:solidFill>
                                <a:srgbClr val="263544"/>
                              </a:solidFill>
                              <a:latin typeface="Cambria Math" panose="02040503050406030204" pitchFamily="18" charset="0"/>
                              <a:ea typeface="Latin Modern Math"/>
                            </a:rPr>
                            <m:t>𝑡</m:t>
                          </m:r>
                        </m:e>
                      </m:d>
                      <m:r>
                        <a:rPr lang="en-US" sz="2500" i="0">
                          <a:solidFill>
                            <a:srgbClr val="263544"/>
                          </a:solidFill>
                          <a:latin typeface="Cambria Math" panose="02040503050406030204" pitchFamily="18" charset="0"/>
                          <a:ea typeface="Latin Modern Math"/>
                        </a:rPr>
                        <m:t>=</m:t>
                      </m:r>
                      <m:r>
                        <a:rPr lang="en-US" sz="2500" i="1">
                          <a:solidFill>
                            <a:srgbClr val="263544"/>
                          </a:solidFill>
                          <a:latin typeface="Cambria Math" panose="02040503050406030204" pitchFamily="18" charset="0"/>
                          <a:ea typeface="Latin Modern Math"/>
                        </a:rPr>
                        <m:t>𝑓</m:t>
                      </m:r>
                      <m:r>
                        <a:rPr lang="en-US" sz="2500" i="0">
                          <a:solidFill>
                            <a:srgbClr val="263544"/>
                          </a:solidFill>
                          <a:latin typeface="Cambria Math" panose="02040503050406030204" pitchFamily="18" charset="0"/>
                          <a:ea typeface="Latin Modern Math"/>
                        </a:rPr>
                        <m:t> </m:t>
                      </m:r>
                      <m:sSup>
                        <m:sSupPr>
                          <m:ctrlPr>
                            <a:rPr lang="en-US" sz="2500" i="1">
                              <a:solidFill>
                                <a:srgbClr val="263544"/>
                              </a:solidFill>
                              <a:latin typeface="Cambria Math" panose="02040503050406030204" pitchFamily="18" charset="0"/>
                              <a:ea typeface="Latin Modern Math"/>
                            </a:rPr>
                          </m:ctrlPr>
                        </m:sSupPr>
                        <m:e>
                          <m:r>
                            <a:rPr lang="en-US" sz="2500" i="1">
                              <a:solidFill>
                                <a:srgbClr val="263544"/>
                              </a:solidFill>
                              <a:latin typeface="Cambria Math" panose="02040503050406030204" pitchFamily="18" charset="0"/>
                              <a:ea typeface="Latin Modern Math"/>
                            </a:rPr>
                            <m:t>𝑒</m:t>
                          </m:r>
                        </m:e>
                        <m:sup>
                          <m:r>
                            <a:rPr lang="en-US" sz="2500" i="0">
                              <a:solidFill>
                                <a:srgbClr val="263544"/>
                              </a:solidFill>
                              <a:latin typeface="Cambria Math" panose="02040503050406030204" pitchFamily="18" charset="0"/>
                              <a:ea typeface="Latin Modern Math"/>
                            </a:rPr>
                            <m:t>−</m:t>
                          </m:r>
                          <m:r>
                            <a:rPr lang="en-US" sz="2500" i="1">
                              <a:solidFill>
                                <a:srgbClr val="263544"/>
                              </a:solidFill>
                              <a:latin typeface="Cambria Math" panose="02040503050406030204" pitchFamily="18" charset="0"/>
                              <a:ea typeface="Latin Modern Math"/>
                            </a:rPr>
                            <m:t>𝑓</m:t>
                          </m:r>
                          <m:r>
                            <a:rPr lang="en-US" sz="2500" i="1">
                              <a:solidFill>
                                <a:srgbClr val="263544"/>
                              </a:solidFill>
                              <a:latin typeface="Cambria Math" panose="02040503050406030204" pitchFamily="18" charset="0"/>
                              <a:ea typeface="Latin Modern Math"/>
                            </a:rPr>
                            <m:t>𝛥</m:t>
                          </m:r>
                          <m:r>
                            <a:rPr lang="en-US" sz="2500" i="1">
                              <a:solidFill>
                                <a:srgbClr val="263544"/>
                              </a:solidFill>
                              <a:latin typeface="Cambria Math" panose="02040503050406030204" pitchFamily="18" charset="0"/>
                              <a:ea typeface="Latin Modern Math"/>
                            </a:rPr>
                            <m:t>𝑡</m:t>
                          </m:r>
                        </m:sup>
                      </m:sSup>
                      <m:r>
                        <a:rPr lang="en-US" sz="2500" i="0">
                          <a:solidFill>
                            <a:srgbClr val="263544"/>
                          </a:solidFill>
                          <a:latin typeface="Cambria Math" panose="02040503050406030204" pitchFamily="18" charset="0"/>
                          <a:ea typeface="Latin Modern Math"/>
                        </a:rPr>
                        <m:t>,  </m:t>
                      </m:r>
                      <m:r>
                        <a:rPr lang="en-US" sz="2500" i="1">
                          <a:solidFill>
                            <a:srgbClr val="263544"/>
                          </a:solidFill>
                          <a:latin typeface="Cambria Math" panose="02040503050406030204" pitchFamily="18" charset="0"/>
                          <a:ea typeface="Latin Modern Math"/>
                        </a:rPr>
                        <m:t>𝑓</m:t>
                      </m:r>
                      <m:r>
                        <a:rPr lang="en-US" sz="2500" i="0">
                          <a:solidFill>
                            <a:srgbClr val="263544"/>
                          </a:solidFill>
                          <a:latin typeface="Cambria Math" panose="02040503050406030204" pitchFamily="18" charset="0"/>
                          <a:ea typeface="Latin Modern Math"/>
                        </a:rPr>
                        <m:t>=</m:t>
                      </m:r>
                      <m:r>
                        <a:rPr lang="en-US" sz="2500" i="1">
                          <a:solidFill>
                            <a:srgbClr val="263544"/>
                          </a:solidFill>
                          <a:latin typeface="Cambria Math" panose="02040503050406030204" pitchFamily="18" charset="0"/>
                          <a:ea typeface="Latin Modern Math"/>
                        </a:rPr>
                        <m:t>𝑅</m:t>
                      </m:r>
                      <m:r>
                        <a:rPr lang="en-US" sz="2500" i="1">
                          <a:solidFill>
                            <a:srgbClr val="263544"/>
                          </a:solidFill>
                          <a:latin typeface="Cambria Math" panose="02040503050406030204" pitchFamily="18" charset="0"/>
                          <a:ea typeface="Latin Modern Math"/>
                        </a:rPr>
                        <m:t>𝛥</m:t>
                      </m:r>
                      <m:r>
                        <a:rPr lang="en-US" sz="2500" i="1">
                          <a:solidFill>
                            <a:srgbClr val="263544"/>
                          </a:solidFill>
                          <a:latin typeface="Cambria Math" panose="02040503050406030204" pitchFamily="18" charset="0"/>
                          <a:ea typeface="Latin Modern Math"/>
                        </a:rPr>
                        <m:t>𝑆</m:t>
                      </m:r>
                    </m:oMath>
                  </m:oMathPara>
                </a14:m>
                <a:endParaRPr/>
              </a:p>
            </p:txBody>
          </p:sp>
        </mc:Choice>
        <mc:Fallback xmlns="">
          <p:pic>
            <p:nvPicPr>
              <p:cNvPr id="6" name="M_13_poisson" descr="p(\Delta t)=f\,e^{-f\Delta t},\qquad f=R\Delta S">
                <a:extLst xmlns:a="http://schemas.openxmlformats.org/drawingml/2006/main">
                  <a:ext uri="{FF2B5EF4-FFF2-40B4-BE49-F238E27FC236}">
                    <a16:creationId xmlns:a16="http://schemas.microsoft.com/office/drawing/2014/main" id="{3C40B7CF-20D1-4BA3-AB1F-E308670EAEC9}"/>
                  </a:ext>
                </a:extLst>
              </p:cNvPr>
              <p:cNvPicPr/>
              <p:nvPr/>
            </p:nvPicPr>
            <p:blipFill>
              <ns0:blip xmlns:ns0="http://schemas.openxmlformats.org/drawingml/2006/main" xmlns:ns1="http://schemas.openxmlformats.org/officeDocument/2006/relationships" ns1:embed="rIdMathM_13_poisson"/>
              <ns0:stretch xmlns:ns0="http://schemas.openxmlformats.org/drawingml/2006/main">
                <ns0:fillRect/>
              </ns0:stretch>
            </p:blipFill>
            <p:spPr>
              <a:xfrm xmlns:a="http://schemas.openxmlformats.org/drawingml/2006/main">
                <a:off x="514350" y="1619250"/>
                <a:ext cx="4105643" cy="391262"/>
              </a:xfrm>
              <ns0:prstGeom xmlns:ns0="http://schemas.openxmlformats.org/drawingml/2006/main" prst="rect">
                <ns0:avLst/>
              </ns0:prstGeom>
            </p:spPr>
          </p:pic>
        </mc:Fallback>
      </mc:AlternateContent>
      <p:sp>
        <p:nvSpPr>
          <p:cNvPr id="7" name="Sampling prescription">
            <a:extLst>
              <a:ext uri="{FF2B5EF4-FFF2-40B4-BE49-F238E27FC236}">
                <a16:creationId xmlns:a16="http://schemas.microsoft.com/office/drawing/2014/main" id="{FBB0960A-1BBF-4D13-9414-0CAF6375E70D}"/>
              </a:ext>
            </a:extLst>
          </p:cNvPr>
          <p:cNvSpPr>
            <a:spLocks noGrp="1"/>
          </p:cNvSpPr>
          <p:nvPr/>
        </p:nvSpPr>
        <p:spPr>
          <a:xfrm>
            <a:off x="7029450" y="1123950"/>
            <a:ext cx="4572000" cy="381000"/>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Sampling prescription used here</a:t>
            </a:r>
          </a:p>
        </p:txBody>
      </p:sp>
      <mc:AlternateContent xmlns:mc="http://schemas.openxmlformats.org/markup-compatibility/2006" xmlns:a14="http://schemas.microsoft.com/office/drawing/2010/main" xmlns:a15="http://schemas.microsoft.com/office/drawing/2012/main">
        <mc:Choice Requires="a14 a15">
          <p:sp>
            <p:nvSpPr>
              <p:cNvPr id="8" name="M_13_sample_drop" descr="\Delta U_i=\frac{A}{\exp(\Delta t_i/\tau)-1}">
                <a:extLst>
                  <a:ext uri="{FF2B5EF4-FFF2-40B4-BE49-F238E27FC236}">
                    <a16:creationId xmlns:a16="http://schemas.microsoft.com/office/drawing/2014/main" id="{48903E9F-0392-4468-8A2E-EDCA4F48CF66}"/>
                  </a:ext>
                </a:extLst>
              </p:cNvPr>
              <p:cNvSpPr>
                <a:spLocks noGrp="1"/>
              </p:cNvSpPr>
              <p:nvPr/>
            </p:nvSpPr>
            <p:spPr>
              <a:xfrm>
                <a:off x="7134225" y="1628775"/>
                <a:ext cx="2770824" cy="704850"/>
              </a:xfrm>
              <a:prstGeom prst="rect">
                <a:avLst/>
              </a:prstGeom>
              <a:noFill/>
              <a:ln w="0">
                <a:noFill/>
                <a:prstDash val="solid"/>
              </a:ln>
            </p:spPr>
            <p:txBody>
              <a:bodyPr wrap="none" lIns="0" tIns="0" rIns="0" bIns="0" anchor="ctr">
                <a:noAutofit/>
              </a:bodyPr>
              <a:lstStyle/>
              <a:p>
                <a:pPr algn="l">
                  <a:defRPr sz="2345">
                    <a:latin typeface="Latin Modern Math"/>
                  </a:defRPr>
                </a:pPr>
                <a14:m>
                  <m:oMathPara xmlns:m="http://schemas.openxmlformats.org/officeDocument/2006/math">
                    <m:oMathParaPr>
                      <m:jc m:val="left"/>
                    </m:oMathParaPr>
                    <m:oMath xmlns:m="http://schemas.openxmlformats.org/officeDocument/2006/math">
                      <m:r>
                        <a:rPr lang="en-US" sz="2345" i="1">
                          <a:solidFill>
                            <a:srgbClr val="263544"/>
                          </a:solidFill>
                          <a:latin typeface="Cambria Math" panose="02040503050406030204" pitchFamily="18" charset="0"/>
                          <a:ea typeface="Latin Modern Math"/>
                        </a:rPr>
                        <m:t>𝛥</m:t>
                      </m:r>
                      <m:sSub>
                        <m:sSubPr>
                          <m:ctrlPr>
                            <a:rPr lang="en-US" sz="2345" i="1">
                              <a:solidFill>
                                <a:srgbClr val="263544"/>
                              </a:solidFill>
                              <a:latin typeface="Cambria Math" panose="02040503050406030204" pitchFamily="18" charset="0"/>
                              <a:ea typeface="Latin Modern Math"/>
                            </a:rPr>
                          </m:ctrlPr>
                        </m:sSubPr>
                        <m:e>
                          <m:r>
                            <a:rPr lang="en-US" sz="2345" i="1">
                              <a:solidFill>
                                <a:srgbClr val="263544"/>
                              </a:solidFill>
                              <a:latin typeface="Cambria Math" panose="02040503050406030204" pitchFamily="18" charset="0"/>
                              <a:ea typeface="Latin Modern Math"/>
                            </a:rPr>
                            <m:t>𝑈</m:t>
                          </m:r>
                        </m:e>
                        <m:sub>
                          <m:r>
                            <a:rPr lang="en-US" sz="2345" i="1">
                              <a:solidFill>
                                <a:srgbClr val="263544"/>
                              </a:solidFill>
                              <a:latin typeface="Cambria Math" panose="02040503050406030204" pitchFamily="18" charset="0"/>
                              <a:ea typeface="Latin Modern Math"/>
                            </a:rPr>
                            <m:t>𝑖</m:t>
                          </m:r>
                        </m:sub>
                      </m:sSub>
                      <m:r>
                        <a:rPr lang="en-US" sz="2345" i="0">
                          <a:solidFill>
                            <a:srgbClr val="263544"/>
                          </a:solidFill>
                          <a:latin typeface="Cambria Math" panose="02040503050406030204" pitchFamily="18" charset="0"/>
                          <a:ea typeface="Latin Modern Math"/>
                        </a:rPr>
                        <m:t>=</m:t>
                      </m:r>
                      <m:f>
                        <m:fPr>
                          <m:ctrlPr>
                            <a:rPr lang="en-US" sz="2345" i="1">
                              <a:solidFill>
                                <a:srgbClr val="263544"/>
                              </a:solidFill>
                              <a:latin typeface="Cambria Math" panose="02040503050406030204" pitchFamily="18" charset="0"/>
                              <a:ea typeface="Latin Modern Math"/>
                            </a:rPr>
                          </m:ctrlPr>
                        </m:fPr>
                        <m:num>
                          <m:r>
                            <a:rPr lang="en-US" sz="2345" i="1">
                              <a:solidFill>
                                <a:srgbClr val="263544"/>
                              </a:solidFill>
                              <a:latin typeface="Cambria Math" panose="02040503050406030204" pitchFamily="18" charset="0"/>
                              <a:ea typeface="Latin Modern Math"/>
                            </a:rPr>
                            <m:t>𝐴</m:t>
                          </m:r>
                        </m:num>
                        <m:den>
                          <m:r>
                            <m:rPr>
                              <m:sty m:val="p"/>
                            </m:rPr>
                            <a:rPr lang="en-US" sz="2345" i="0">
                              <a:solidFill>
                                <a:srgbClr val="263544"/>
                              </a:solidFill>
                              <a:latin typeface="Cambria Math" panose="02040503050406030204" pitchFamily="18" charset="0"/>
                              <a:ea typeface="Latin Modern Math"/>
                            </a:rPr>
                            <m:t>exp</m:t>
                          </m:r>
                          <m:d>
                            <m:dPr>
                              <m:ctrlPr>
                                <a:rPr lang="en-US" sz="2345" i="1">
                                  <a:solidFill>
                                    <a:srgbClr val="263544"/>
                                  </a:solidFill>
                                  <a:latin typeface="Cambria Math" panose="02040503050406030204" pitchFamily="18" charset="0"/>
                                  <a:ea typeface="Latin Modern Math"/>
                                </a:rPr>
                              </m:ctrlPr>
                            </m:dPr>
                            <m:e>
                              <m:r>
                                <a:rPr lang="en-US" sz="2345" i="1">
                                  <a:solidFill>
                                    <a:srgbClr val="263544"/>
                                  </a:solidFill>
                                  <a:latin typeface="Cambria Math" panose="02040503050406030204" pitchFamily="18" charset="0"/>
                                  <a:ea typeface="Latin Modern Math"/>
                                </a:rPr>
                                <m:t>𝛥</m:t>
                              </m:r>
                              <m:sSub>
                                <m:sSubPr>
                                  <m:ctrlPr>
                                    <a:rPr lang="en-US" sz="2345" i="1">
                                      <a:solidFill>
                                        <a:srgbClr val="263544"/>
                                      </a:solidFill>
                                      <a:latin typeface="Cambria Math" panose="02040503050406030204" pitchFamily="18" charset="0"/>
                                      <a:ea typeface="Latin Modern Math"/>
                                    </a:rPr>
                                  </m:ctrlPr>
                                </m:sSubPr>
                                <m:e>
                                  <m:r>
                                    <a:rPr lang="en-US" sz="2345" i="1">
                                      <a:solidFill>
                                        <a:srgbClr val="263544"/>
                                      </a:solidFill>
                                      <a:latin typeface="Cambria Math" panose="02040503050406030204" pitchFamily="18" charset="0"/>
                                      <a:ea typeface="Latin Modern Math"/>
                                    </a:rPr>
                                    <m:t>𝑡</m:t>
                                  </m:r>
                                </m:e>
                                <m:sub>
                                  <m:r>
                                    <a:rPr lang="en-US" sz="2345" i="1">
                                      <a:solidFill>
                                        <a:srgbClr val="263544"/>
                                      </a:solidFill>
                                      <a:latin typeface="Cambria Math" panose="02040503050406030204" pitchFamily="18" charset="0"/>
                                      <a:ea typeface="Latin Modern Math"/>
                                    </a:rPr>
                                    <m:t>𝑖</m:t>
                                  </m:r>
                                </m:sub>
                              </m:sSub>
                              <m:r>
                                <a:rPr lang="en-US" sz="2345" i="0">
                                  <a:solidFill>
                                    <a:srgbClr val="263544"/>
                                  </a:solidFill>
                                  <a:latin typeface="Cambria Math" panose="02040503050406030204" pitchFamily="18" charset="0"/>
                                  <a:ea typeface="Latin Modern Math"/>
                                </a:rPr>
                                <m:t>/</m:t>
                              </m:r>
                              <m:r>
                                <a:rPr lang="en-US" sz="2345" i="1">
                                  <a:solidFill>
                                    <a:srgbClr val="263544"/>
                                  </a:solidFill>
                                  <a:latin typeface="Cambria Math" panose="02040503050406030204" pitchFamily="18" charset="0"/>
                                  <a:ea typeface="Latin Modern Math"/>
                                </a:rPr>
                                <m:t>𝜏</m:t>
                              </m:r>
                            </m:e>
                          </m:d>
                          <m:r>
                            <a:rPr lang="en-US" sz="2345" i="0">
                              <a:solidFill>
                                <a:srgbClr val="263544"/>
                              </a:solidFill>
                              <a:latin typeface="Cambria Math" panose="02040503050406030204" pitchFamily="18" charset="0"/>
                              <a:ea typeface="Latin Modern Math"/>
                            </a:rPr>
                            <m:t>−1</m:t>
                          </m:r>
                        </m:den>
                      </m:f>
                    </m:oMath>
                  </m:oMathPara>
                </a14:m>
                <a:endParaRPr dirty="0"/>
              </a:p>
            </p:txBody>
          </p:sp>
        </mc:Choice>
        <mc:Fallback xmlns="">
          <p:pic>
            <p:nvPicPr>
              <p:cNvPr id="8" name="M_13_sample_drop" descr="\Delta U_i=\frac{A}{\exp(\Delta t_i/\tau)-1}">
                <a:extLst xmlns:a="http://schemas.openxmlformats.org/drawingml/2006/main">
                  <a:ext uri="{FF2B5EF4-FFF2-40B4-BE49-F238E27FC236}">
                    <a16:creationId xmlns:a16="http://schemas.microsoft.com/office/drawing/2014/main" id="{48903E9F-0392-4468-8A2E-EDCA4F48CF66}"/>
                  </a:ext>
                </a:extLst>
              </p:cNvPr>
              <p:cNvPicPr/>
              <p:nvPr/>
            </p:nvPicPr>
            <p:blipFill>
              <ns0:blip xmlns:ns0="http://schemas.openxmlformats.org/drawingml/2006/main" xmlns:ns1="http://schemas.openxmlformats.org/officeDocument/2006/relationships" ns1:embed="rIdMathM_13_sample_drop"/>
              <ns0:stretch xmlns:ns0="http://schemas.openxmlformats.org/drawingml/2006/main">
                <ns0:fillRect/>
              </ns0:stretch>
            </p:blipFill>
            <p:spPr>
              <a:xfrm xmlns:a="http://schemas.openxmlformats.org/drawingml/2006/main">
                <a:off x="7134225" y="1628775"/>
                <a:ext cx="2770824" cy="704850"/>
              </a:xfrm>
              <ns0:prstGeom xmlns:ns0="http://schemas.openxmlformats.org/drawingml/2006/main" prst="rect">
                <ns0:avLst/>
              </ns0:prstGeom>
            </p:spPr>
          </p:pic>
        </mc:Fallback>
      </mc:AlternateContent>
      <p:sp>
        <p:nvSpPr>
          <p:cNvPr id="9" name="Example parameters">
            <a:extLst>
              <a:ext uri="{FF2B5EF4-FFF2-40B4-BE49-F238E27FC236}">
                <a16:creationId xmlns:a16="http://schemas.microsoft.com/office/drawing/2014/main" id="{A76EFF51-E76C-4BE1-B084-D37DC230BC70}"/>
              </a:ext>
            </a:extLst>
          </p:cNvPr>
          <p:cNvSpPr>
            <a:spLocks noGrp="1"/>
          </p:cNvSpPr>
          <p:nvPr/>
        </p:nvSpPr>
        <p:spPr>
          <a:xfrm>
            <a:off x="514350" y="2505075"/>
            <a:ext cx="11163300" cy="333375"/>
          </a:xfrm>
          <a:prstGeom prst="rect">
            <a:avLst/>
          </a:prstGeom>
          <a:noFill/>
          <a:ln w="0">
            <a:noFill/>
            <a:prstDash val="solid"/>
          </a:ln>
        </p:spPr>
        <p:txBody>
          <a:bodyPr wrap="none" lIns="0" tIns="0" rIns="0" bIns="0" anchor="ctr">
            <a:noAutofit/>
          </a:bodyPr>
          <a:lstStyle/>
          <a:p>
            <a:pPr algn="l">
              <a:defRPr sz="1950" b="0">
                <a:solidFill>
                  <a:srgbClr val="637386"/>
                </a:solidFill>
                <a:latin typeface="Nimbus Sans"/>
                <a:ea typeface="Nimbus Sans"/>
                <a:cs typeface="Nimbus Sans"/>
              </a:defRPr>
            </a:pPr>
            <a:r>
              <a:rPr sz="1950" b="0">
                <a:solidFill>
                  <a:srgbClr val="637386"/>
                </a:solidFill>
                <a:latin typeface="Nimbus Sans"/>
                <a:ea typeface="Nimbus Sans"/>
                <a:cs typeface="Nimbus Sans"/>
              </a:rPr>
              <a:t>Example: f = 1000 Hz, A = 28.155 V, τ = 8.64 ms</a:t>
            </a:r>
          </a:p>
        </p:txBody>
      </p:sp>
      <p:sp>
        <p:nvSpPr>
          <p:cNvPr id="10" name="Intervals heading">
            <a:extLst>
              <a:ext uri="{FF2B5EF4-FFF2-40B4-BE49-F238E27FC236}">
                <a16:creationId xmlns:a16="http://schemas.microsoft.com/office/drawing/2014/main" id="{7333B1A6-4BEA-4361-B338-3392A03178C4}"/>
              </a:ext>
            </a:extLst>
          </p:cNvPr>
          <p:cNvSpPr>
            <a:spLocks noGrp="1"/>
          </p:cNvSpPr>
          <p:nvPr/>
        </p:nvSpPr>
        <p:spPr>
          <a:xfrm>
            <a:off x="514350" y="3095625"/>
            <a:ext cx="4191000"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Inter-event interval</a:t>
            </a:r>
          </a:p>
        </p:txBody>
      </p:sp>
      <p:sp>
        <p:nvSpPr>
          <p:cNvPr id="11" name="Drops heading">
            <a:extLst>
              <a:ext uri="{FF2B5EF4-FFF2-40B4-BE49-F238E27FC236}">
                <a16:creationId xmlns:a16="http://schemas.microsoft.com/office/drawing/2014/main" id="{311159E3-C4A4-45B7-BCC1-5FB013F9509F}"/>
              </a:ext>
            </a:extLst>
          </p:cNvPr>
          <p:cNvSpPr>
            <a:spLocks noGrp="1"/>
          </p:cNvSpPr>
          <p:nvPr/>
        </p:nvSpPr>
        <p:spPr>
          <a:xfrm>
            <a:off x="5076825" y="3095625"/>
            <a:ext cx="4200525"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Sampled voltage drop</a:t>
            </a:r>
          </a:p>
        </p:txBody>
      </p:sp>
      <p:pic>
        <p:nvPicPr>
          <p:cNvPr id="27" name="Current sampled interval distribution" descr="Current sampled interval distribution"/>
          <p:cNvPicPr>
            <a:picLocks noChangeAspect="1"/>
          </p:cNvPicPr>
          <p:nvPr/>
        </p:nvPicPr>
        <p:blipFill>
          <a:blip r:embed="rId4"/>
          <a:srcRect l="227" t="697" r="454" b="1317"/>
          <a:stretch/>
        </p:blipFill>
        <p:spPr>
          <a:xfrm>
            <a:off x="485564" y="3571875"/>
            <a:ext cx="4248572" cy="2457450"/>
          </a:xfrm>
          <a:prstGeom prst="rect">
            <a:avLst/>
          </a:prstGeom>
        </p:spPr>
      </p:pic>
      <p:pic>
        <p:nvPicPr>
          <p:cNvPr id="28" name="Current sampled voltage-drop distribution" descr="Current sampled voltage-drop distribution"/>
          <p:cNvPicPr>
            <a:picLocks noChangeAspect="1"/>
          </p:cNvPicPr>
          <p:nvPr/>
        </p:nvPicPr>
        <p:blipFill>
          <a:blip r:embed="rId5"/>
          <a:srcRect l="91" r="319"/>
          <a:stretch/>
        </p:blipFill>
        <p:spPr>
          <a:xfrm>
            <a:off x="5059938" y="3571875"/>
            <a:ext cx="4215250" cy="2457450"/>
          </a:xfrm>
          <a:prstGeom prst="rect">
            <a:avLst/>
          </a:prstGeom>
        </p:spPr>
      </p:pic>
      <p:graphicFrame>
        <p:nvGraphicFramePr>
          <p:cNvPr id="29" name="表格 28"/>
          <p:cNvGraphicFramePr/>
          <p:nvPr/>
        </p:nvGraphicFramePr>
        <p:xfrm>
          <a:off x="9686925" y="2952750"/>
          <a:ext cx="1990725" cy="2876552"/>
        </p:xfrm>
        <a:graphic>
          <a:graphicData uri="http://schemas.openxmlformats.org/drawingml/2006/table">
            <a:tbl>
              <a:tblPr firstRow="1"/>
              <a:tblGrid>
                <a:gridCol w="971550">
                  <a:extLst>
                    <a:ext uri="{9D8B030D-6E8A-4147-A177-3AD203B41FA5}">
                      <a16:colId xmlns:a16="http://schemas.microsoft.com/office/drawing/2014/main" val="20000"/>
                    </a:ext>
                  </a:extLst>
                </a:gridCol>
                <a:gridCol w="1019175">
                  <a:extLst>
                    <a:ext uri="{9D8B030D-6E8A-4147-A177-3AD203B41FA5}">
                      <a16:colId xmlns:a16="http://schemas.microsoft.com/office/drawing/2014/main" val="20001"/>
                    </a:ext>
                  </a:extLst>
                </a:gridCol>
              </a:tblGrid>
              <a:tr h="410936">
                <a:tc>
                  <a:txBody>
                    <a:bodyPr/>
                    <a:lstStyle/>
                    <a:p>
                      <a:pPr algn="l"/>
                      <a:r>
                        <a:rPr sz="1575" b="1">
                          <a:solidFill>
                            <a:srgbClr val="0B4EA2"/>
                          </a:solidFill>
                          <a:latin typeface="Nimbus Sans"/>
                          <a:ea typeface="Nimbus Sans"/>
                          <a:cs typeface="Nimbus Sans"/>
                        </a:rPr>
                        <a:t>f [Hz]</a:t>
                      </a:r>
                    </a:p>
                  </a:txBody>
                  <a:tcPr anchor="ctr">
                    <a:solidFill>
                      <a:srgbClr val="F0F4F8"/>
                    </a:solidFill>
                  </a:tcPr>
                </a:tc>
                <a:tc>
                  <a:txBody>
                    <a:bodyPr/>
                    <a:lstStyle/>
                    <a:p>
                      <a:pPr algn="ctr"/>
                      <a:r>
                        <a:rPr sz="1575" b="1">
                          <a:solidFill>
                            <a:srgbClr val="0B4EA2"/>
                          </a:solidFill>
                          <a:latin typeface="Nimbus Sans"/>
                          <a:ea typeface="Nimbus Sans"/>
                          <a:cs typeface="Nimbus Sans"/>
                        </a:rPr>
                        <a:t>⟨ΔU⟩ [V]</a:t>
                      </a:r>
                    </a:p>
                  </a:txBody>
                  <a:tcPr anchor="ctr">
                    <a:solidFill>
                      <a:srgbClr val="F0F4F8"/>
                    </a:solidFill>
                  </a:tcPr>
                </a:tc>
                <a:extLst>
                  <a:ext uri="{0D108BD9-81ED-4DB2-BD59-A6C34878D82A}">
                    <a16:rowId xmlns:a16="http://schemas.microsoft.com/office/drawing/2014/main" val="10000"/>
                  </a:ext>
                </a:extLst>
              </a:tr>
              <a:tr h="410936">
                <a:tc>
                  <a:txBody>
                    <a:bodyPr/>
                    <a:lstStyle/>
                    <a:p>
                      <a:pPr algn="l"/>
                      <a:r>
                        <a:rPr sz="1575" b="0">
                          <a:solidFill>
                            <a:srgbClr val="263544"/>
                          </a:solidFill>
                          <a:latin typeface="Nimbus Sans"/>
                          <a:ea typeface="Nimbus Sans"/>
                          <a:cs typeface="Nimbus Sans"/>
                        </a:rPr>
                        <a:t>1</a:t>
                      </a:r>
                    </a:p>
                  </a:txBody>
                  <a:tcPr anchor="ctr">
                    <a:solidFill>
                      <a:srgbClr val="FFFFFF"/>
                    </a:solidFill>
                  </a:tcPr>
                </a:tc>
                <a:tc>
                  <a:txBody>
                    <a:bodyPr/>
                    <a:lstStyle/>
                    <a:p>
                      <a:pPr algn="ctr"/>
                      <a:r>
                        <a:rPr sz="1575" b="0">
                          <a:solidFill>
                            <a:srgbClr val="263544"/>
                          </a:solidFill>
                          <a:latin typeface="Nimbus Sans"/>
                          <a:ea typeface="Nimbus Sans"/>
                          <a:cs typeface="Nimbus Sans"/>
                        </a:rPr>
                        <a:t>1</a:t>
                      </a:r>
                    </a:p>
                  </a:txBody>
                  <a:tcPr anchor="ctr">
                    <a:solidFill>
                      <a:srgbClr val="FFFFFF"/>
                    </a:solidFill>
                  </a:tcPr>
                </a:tc>
                <a:extLst>
                  <a:ext uri="{0D108BD9-81ED-4DB2-BD59-A6C34878D82A}">
                    <a16:rowId xmlns:a16="http://schemas.microsoft.com/office/drawing/2014/main" val="10001"/>
                  </a:ext>
                </a:extLst>
              </a:tr>
              <a:tr h="410936">
                <a:tc>
                  <a:txBody>
                    <a:bodyPr/>
                    <a:lstStyle/>
                    <a:p>
                      <a:pPr algn="l"/>
                      <a:r>
                        <a:rPr sz="1575" b="0">
                          <a:solidFill>
                            <a:srgbClr val="263544"/>
                          </a:solidFill>
                          <a:latin typeface="Nimbus Sans"/>
                          <a:ea typeface="Nimbus Sans"/>
                          <a:cs typeface="Nimbus Sans"/>
                        </a:rPr>
                        <a:t>50</a:t>
                      </a:r>
                    </a:p>
                  </a:txBody>
                  <a:tcPr anchor="ctr">
                    <a:solidFill>
                      <a:srgbClr val="FFFFFF"/>
                    </a:solidFill>
                  </a:tcPr>
                </a:tc>
                <a:tc>
                  <a:txBody>
                    <a:bodyPr/>
                    <a:lstStyle/>
                    <a:p>
                      <a:pPr algn="ctr"/>
                      <a:r>
                        <a:rPr sz="1575" b="0">
                          <a:solidFill>
                            <a:srgbClr val="263544"/>
                          </a:solidFill>
                          <a:latin typeface="Nimbus Sans"/>
                          <a:ea typeface="Nimbus Sans"/>
                          <a:cs typeface="Nimbus Sans"/>
                        </a:rPr>
                        <a:t>48</a:t>
                      </a:r>
                    </a:p>
                  </a:txBody>
                  <a:tcPr anchor="ctr">
                    <a:solidFill>
                      <a:srgbClr val="FFFFFF"/>
                    </a:solidFill>
                  </a:tcPr>
                </a:tc>
                <a:extLst>
                  <a:ext uri="{0D108BD9-81ED-4DB2-BD59-A6C34878D82A}">
                    <a16:rowId xmlns:a16="http://schemas.microsoft.com/office/drawing/2014/main" val="10002"/>
                  </a:ext>
                </a:extLst>
              </a:tr>
              <a:tr h="410936">
                <a:tc>
                  <a:txBody>
                    <a:bodyPr/>
                    <a:lstStyle/>
                    <a:p>
                      <a:pPr algn="l"/>
                      <a:r>
                        <a:rPr sz="1575" b="0">
                          <a:solidFill>
                            <a:srgbClr val="263544"/>
                          </a:solidFill>
                          <a:latin typeface="Nimbus Sans"/>
                          <a:ea typeface="Nimbus Sans"/>
                          <a:cs typeface="Nimbus Sans"/>
                        </a:rPr>
                        <a:t>100</a:t>
                      </a:r>
                    </a:p>
                  </a:txBody>
                  <a:tcPr anchor="ctr">
                    <a:solidFill>
                      <a:srgbClr val="FFFFFF"/>
                    </a:solidFill>
                  </a:tcPr>
                </a:tc>
                <a:tc>
                  <a:txBody>
                    <a:bodyPr/>
                    <a:lstStyle/>
                    <a:p>
                      <a:pPr algn="ctr"/>
                      <a:r>
                        <a:rPr sz="1575" b="0">
                          <a:solidFill>
                            <a:srgbClr val="263544"/>
                          </a:solidFill>
                          <a:latin typeface="Nimbus Sans"/>
                          <a:ea typeface="Nimbus Sans"/>
                          <a:cs typeface="Nimbus Sans"/>
                        </a:rPr>
                        <a:t>87</a:t>
                      </a:r>
                    </a:p>
                  </a:txBody>
                  <a:tcPr anchor="ctr">
                    <a:solidFill>
                      <a:srgbClr val="FFFFFF"/>
                    </a:solidFill>
                  </a:tcPr>
                </a:tc>
                <a:extLst>
                  <a:ext uri="{0D108BD9-81ED-4DB2-BD59-A6C34878D82A}">
                    <a16:rowId xmlns:a16="http://schemas.microsoft.com/office/drawing/2014/main" val="10003"/>
                  </a:ext>
                </a:extLst>
              </a:tr>
              <a:tr h="410936">
                <a:tc>
                  <a:txBody>
                    <a:bodyPr/>
                    <a:lstStyle/>
                    <a:p>
                      <a:pPr algn="l"/>
                      <a:r>
                        <a:rPr sz="1575" b="0">
                          <a:solidFill>
                            <a:srgbClr val="263544"/>
                          </a:solidFill>
                          <a:latin typeface="Nimbus Sans"/>
                          <a:ea typeface="Nimbus Sans"/>
                          <a:cs typeface="Nimbus Sans"/>
                        </a:rPr>
                        <a:t>500</a:t>
                      </a:r>
                    </a:p>
                  </a:txBody>
                  <a:tcPr anchor="ctr">
                    <a:solidFill>
                      <a:srgbClr val="FFFFFF"/>
                    </a:solidFill>
                  </a:tcPr>
                </a:tc>
                <a:tc>
                  <a:txBody>
                    <a:bodyPr/>
                    <a:lstStyle/>
                    <a:p>
                      <a:pPr algn="ctr"/>
                      <a:r>
                        <a:rPr sz="1575" b="0">
                          <a:solidFill>
                            <a:srgbClr val="263544"/>
                          </a:solidFill>
                          <a:latin typeface="Nimbus Sans"/>
                          <a:ea typeface="Nimbus Sans"/>
                          <a:cs typeface="Nimbus Sans"/>
                        </a:rPr>
                        <a:t>299</a:t>
                      </a:r>
                    </a:p>
                  </a:txBody>
                  <a:tcPr anchor="ctr">
                    <a:solidFill>
                      <a:srgbClr val="FFFFFF"/>
                    </a:solidFill>
                  </a:tcPr>
                </a:tc>
                <a:extLst>
                  <a:ext uri="{0D108BD9-81ED-4DB2-BD59-A6C34878D82A}">
                    <a16:rowId xmlns:a16="http://schemas.microsoft.com/office/drawing/2014/main" val="10004"/>
                  </a:ext>
                </a:extLst>
              </a:tr>
              <a:tr h="410936">
                <a:tc>
                  <a:txBody>
                    <a:bodyPr/>
                    <a:lstStyle/>
                    <a:p>
                      <a:pPr algn="l"/>
                      <a:r>
                        <a:rPr sz="1575" b="0">
                          <a:solidFill>
                            <a:srgbClr val="263544"/>
                          </a:solidFill>
                          <a:latin typeface="Nimbus Sans"/>
                          <a:ea typeface="Nimbus Sans"/>
                          <a:cs typeface="Nimbus Sans"/>
                        </a:rPr>
                        <a:t>1000</a:t>
                      </a:r>
                    </a:p>
                  </a:txBody>
                  <a:tcPr anchor="ctr">
                    <a:solidFill>
                      <a:srgbClr val="FFFFFF"/>
                    </a:solidFill>
                  </a:tcPr>
                </a:tc>
                <a:tc>
                  <a:txBody>
                    <a:bodyPr/>
                    <a:lstStyle/>
                    <a:p>
                      <a:pPr algn="ctr"/>
                      <a:r>
                        <a:rPr sz="1575" b="0">
                          <a:solidFill>
                            <a:srgbClr val="263544"/>
                          </a:solidFill>
                          <a:latin typeface="Nimbus Sans"/>
                          <a:ea typeface="Nimbus Sans"/>
                          <a:cs typeface="Nimbus Sans"/>
                        </a:rPr>
                        <a:t>474</a:t>
                      </a:r>
                    </a:p>
                  </a:txBody>
                  <a:tcPr anchor="ctr">
                    <a:solidFill>
                      <a:srgbClr val="FFFFFF"/>
                    </a:solidFill>
                  </a:tcPr>
                </a:tc>
                <a:extLst>
                  <a:ext uri="{0D108BD9-81ED-4DB2-BD59-A6C34878D82A}">
                    <a16:rowId xmlns:a16="http://schemas.microsoft.com/office/drawing/2014/main" val="10005"/>
                  </a:ext>
                </a:extLst>
              </a:tr>
              <a:tr h="410936">
                <a:tc>
                  <a:txBody>
                    <a:bodyPr/>
                    <a:lstStyle/>
                    <a:p>
                      <a:pPr algn="l"/>
                      <a:r>
                        <a:rPr sz="1575" b="0">
                          <a:solidFill>
                            <a:srgbClr val="263544"/>
                          </a:solidFill>
                          <a:latin typeface="Nimbus Sans"/>
                          <a:ea typeface="Nimbus Sans"/>
                          <a:cs typeface="Nimbus Sans"/>
                        </a:rPr>
                        <a:t>2000</a:t>
                      </a:r>
                    </a:p>
                  </a:txBody>
                  <a:tcPr anchor="ctr">
                    <a:solidFill>
                      <a:srgbClr val="FFFFFF"/>
                    </a:solidFill>
                  </a:tcPr>
                </a:tc>
                <a:tc>
                  <a:txBody>
                    <a:bodyPr/>
                    <a:lstStyle/>
                    <a:p>
                      <a:pPr algn="ctr"/>
                      <a:r>
                        <a:rPr sz="1575" b="0">
                          <a:solidFill>
                            <a:srgbClr val="263544"/>
                          </a:solidFill>
                          <a:latin typeface="Nimbus Sans"/>
                          <a:ea typeface="Nimbus Sans"/>
                          <a:cs typeface="Nimbus Sans"/>
                        </a:rPr>
                        <a:t>708</a:t>
                      </a:r>
                    </a:p>
                  </a:txBody>
                  <a:tcPr anchor="ctr">
                    <a:solidFill>
                      <a:srgbClr val="FFFFFF"/>
                    </a:solidFill>
                  </a:tcPr>
                </a:tc>
                <a:extLst>
                  <a:ext uri="{0D108BD9-81ED-4DB2-BD59-A6C34878D82A}">
                    <a16:rowId xmlns:a16="http://schemas.microsoft.com/office/drawing/2014/main" val="10006"/>
                  </a:ext>
                </a:extLst>
              </a:tr>
            </a:tbl>
          </a:graphicData>
        </a:graphic>
      </p:graphicFrame>
      <p:sp>
        <p:nvSpPr>
          <p:cNvPr id="15" name="Sampling scope">
            <a:extLst>
              <a:ext uri="{FF2B5EF4-FFF2-40B4-BE49-F238E27FC236}">
                <a16:creationId xmlns:a16="http://schemas.microsoft.com/office/drawing/2014/main" id="{2802C356-9AC3-4EB9-8058-B56A9EA9F38B}"/>
              </a:ext>
            </a:extLst>
          </p:cNvPr>
          <p:cNvSpPr>
            <a:spLocks noGrp="1"/>
          </p:cNvSpPr>
          <p:nvPr/>
        </p:nvSpPr>
        <p:spPr>
          <a:xfrm>
            <a:off x="514350" y="6229350"/>
            <a:ext cx="10734675" cy="352425"/>
          </a:xfrm>
          <a:prstGeom prst="rect">
            <a:avLst/>
          </a:prstGeom>
          <a:noFill/>
          <a:ln w="0">
            <a:noFill/>
            <a:prstDash val="solid"/>
          </a:ln>
        </p:spPr>
        <p:txBody>
          <a:bodyPr wrap="none" lIns="0" tIns="0" rIns="0" bIns="0" anchor="ctr">
            <a:noAutofit/>
          </a:bodyPr>
          <a:lstStyle/>
          <a:p>
            <a:pPr algn="l">
              <a:defRPr sz="1800" b="0">
                <a:solidFill>
                  <a:srgbClr val="637386"/>
                </a:solidFill>
                <a:latin typeface="Nimbus Sans"/>
                <a:ea typeface="Nimbus Sans"/>
                <a:cs typeface="Nimbus Sans"/>
              </a:defRPr>
            </a:pPr>
            <a:r>
              <a:rPr sz="1800" b="0">
                <a:solidFill>
                  <a:srgbClr val="637386"/>
                </a:solidFill>
                <a:latin typeface="Nimbus Sans"/>
                <a:ea typeface="Nimbus Sans"/>
                <a:cs typeface="Nimbus Sans"/>
              </a:rPr>
              <a:t>The current sampler evaluates the periodic expression at each sampled interval.</a:t>
            </a:r>
          </a:p>
        </p:txBody>
      </p:sp>
    </p:spTree>
    <p:extLst>
      <p:ext uri="{BB962C8B-B14F-4D97-AF65-F5344CB8AC3E}">
        <p14:creationId xmlns:p14="http://schemas.microsoft.com/office/powerpoint/2010/main" val="6012310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Slide title">
            <a:extLst>
              <a:ext uri="{FF2B5EF4-FFF2-40B4-BE49-F238E27FC236}">
                <a16:creationId xmlns:a16="http://schemas.microsoft.com/office/drawing/2014/main" id="{20FE0096-A5CF-4EE8-BBCE-93F65E75CA47}"/>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Outline</a:t>
            </a:r>
          </a:p>
        </p:txBody>
      </p:sp>
      <p:sp>
        <p:nvSpPr>
          <p:cNvPr id="2" name="Title rule">
            <a:extLst>
              <a:ext uri="{FF2B5EF4-FFF2-40B4-BE49-F238E27FC236}">
                <a16:creationId xmlns:a16="http://schemas.microsoft.com/office/drawing/2014/main" id="{B7B8D744-663C-40B9-9C3B-24D1D902A15F}"/>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7"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417E4DF4-ACE1-4A88-823A-D9F5F15C0968}"/>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14</a:t>
            </a:r>
          </a:p>
        </p:txBody>
      </p:sp>
      <p:sp>
        <p:nvSpPr>
          <p:cNvPr id="5" name="Section number 0">
            <a:extLst>
              <a:ext uri="{FF2B5EF4-FFF2-40B4-BE49-F238E27FC236}">
                <a16:creationId xmlns:a16="http://schemas.microsoft.com/office/drawing/2014/main" id="{5AC98C46-949E-4191-AE3F-9EFD5B8B2458}"/>
              </a:ext>
            </a:extLst>
          </p:cNvPr>
          <p:cNvSpPr>
            <a:spLocks noGrp="1"/>
          </p:cNvSpPr>
          <p:nvPr/>
        </p:nvSpPr>
        <p:spPr>
          <a:xfrm>
            <a:off x="1123950" y="1704975"/>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1</a:t>
            </a:r>
          </a:p>
        </p:txBody>
      </p:sp>
      <p:sp>
        <p:nvSpPr>
          <p:cNvPr id="6" name="Section 0">
            <a:extLst>
              <a:ext uri="{FF2B5EF4-FFF2-40B4-BE49-F238E27FC236}">
                <a16:creationId xmlns:a16="http://schemas.microsoft.com/office/drawing/2014/main" id="{A2A0E76C-D4B1-4967-9BD2-6277244DBAAC}"/>
              </a:ext>
            </a:extLst>
          </p:cNvPr>
          <p:cNvSpPr>
            <a:spLocks noGrp="1"/>
          </p:cNvSpPr>
          <p:nvPr/>
        </p:nvSpPr>
        <p:spPr>
          <a:xfrm>
            <a:off x="1962150" y="1704975"/>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Background and motivation</a:t>
            </a:r>
          </a:p>
        </p:txBody>
      </p:sp>
      <p:sp>
        <p:nvSpPr>
          <p:cNvPr id="7" name="Section number 1">
            <a:extLst>
              <a:ext uri="{FF2B5EF4-FFF2-40B4-BE49-F238E27FC236}">
                <a16:creationId xmlns:a16="http://schemas.microsoft.com/office/drawing/2014/main" id="{2CAA502A-DC70-4AF6-881D-8084D1AAB732}"/>
              </a:ext>
            </a:extLst>
          </p:cNvPr>
          <p:cNvSpPr>
            <a:spLocks noGrp="1"/>
          </p:cNvSpPr>
          <p:nvPr/>
        </p:nvSpPr>
        <p:spPr>
          <a:xfrm>
            <a:off x="1123950" y="2495550"/>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2</a:t>
            </a:r>
          </a:p>
        </p:txBody>
      </p:sp>
      <p:sp>
        <p:nvSpPr>
          <p:cNvPr id="8" name="Section 1">
            <a:extLst>
              <a:ext uri="{FF2B5EF4-FFF2-40B4-BE49-F238E27FC236}">
                <a16:creationId xmlns:a16="http://schemas.microsoft.com/office/drawing/2014/main" id="{797127C8-B86A-4C20-ABF8-5BBEB67893FA}"/>
              </a:ext>
            </a:extLst>
          </p:cNvPr>
          <p:cNvSpPr>
            <a:spLocks noGrp="1"/>
          </p:cNvSpPr>
          <p:nvPr/>
        </p:nvSpPr>
        <p:spPr>
          <a:xfrm>
            <a:off x="1962150" y="2495550"/>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Photo-RPC setup and rate measurements</a:t>
            </a:r>
          </a:p>
        </p:txBody>
      </p:sp>
      <p:sp>
        <p:nvSpPr>
          <p:cNvPr id="9" name="Section number 2">
            <a:extLst>
              <a:ext uri="{FF2B5EF4-FFF2-40B4-BE49-F238E27FC236}">
                <a16:creationId xmlns:a16="http://schemas.microsoft.com/office/drawing/2014/main" id="{1C637681-40AF-410A-A91E-16E590950627}"/>
              </a:ext>
            </a:extLst>
          </p:cNvPr>
          <p:cNvSpPr>
            <a:spLocks noGrp="1"/>
          </p:cNvSpPr>
          <p:nvPr/>
        </p:nvSpPr>
        <p:spPr>
          <a:xfrm>
            <a:off x="1123950" y="3286125"/>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3</a:t>
            </a:r>
          </a:p>
        </p:txBody>
      </p:sp>
      <p:sp>
        <p:nvSpPr>
          <p:cNvPr id="10" name="Section 2">
            <a:extLst>
              <a:ext uri="{FF2B5EF4-FFF2-40B4-BE49-F238E27FC236}">
                <a16:creationId xmlns:a16="http://schemas.microsoft.com/office/drawing/2014/main" id="{F031876C-5D3B-41C4-942D-D1802D7EB576}"/>
              </a:ext>
            </a:extLst>
          </p:cNvPr>
          <p:cNvSpPr>
            <a:spLocks noGrp="1"/>
          </p:cNvSpPr>
          <p:nvPr/>
        </p:nvSpPr>
        <p:spPr>
          <a:xfrm>
            <a:off x="1962150" y="3286125"/>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Stochastic local voltage-drop model</a:t>
            </a:r>
          </a:p>
        </p:txBody>
      </p:sp>
      <p:sp>
        <p:nvSpPr>
          <p:cNvPr id="11" name="Section number 3">
            <a:extLst>
              <a:ext uri="{FF2B5EF4-FFF2-40B4-BE49-F238E27FC236}">
                <a16:creationId xmlns:a16="http://schemas.microsoft.com/office/drawing/2014/main" id="{7EC90881-2D90-4BF8-918B-1C60319013E2}"/>
              </a:ext>
            </a:extLst>
          </p:cNvPr>
          <p:cNvSpPr>
            <a:spLocks noGrp="1"/>
          </p:cNvSpPr>
          <p:nvPr/>
        </p:nvSpPr>
        <p:spPr>
          <a:xfrm>
            <a:off x="1123950" y="4076700"/>
            <a:ext cx="57150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4</a:t>
            </a:r>
          </a:p>
        </p:txBody>
      </p:sp>
      <p:sp>
        <p:nvSpPr>
          <p:cNvPr id="12" name="Section 3">
            <a:extLst>
              <a:ext uri="{FF2B5EF4-FFF2-40B4-BE49-F238E27FC236}">
                <a16:creationId xmlns:a16="http://schemas.microsoft.com/office/drawing/2014/main" id="{01528766-36BA-42B0-AC0D-EAE70EF2F898}"/>
              </a:ext>
            </a:extLst>
          </p:cNvPr>
          <p:cNvSpPr>
            <a:spLocks noGrp="1"/>
          </p:cNvSpPr>
          <p:nvPr/>
        </p:nvSpPr>
        <p:spPr>
          <a:xfrm>
            <a:off x="1962150" y="4076700"/>
            <a:ext cx="904875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Model validation</a:t>
            </a:r>
          </a:p>
        </p:txBody>
      </p:sp>
      <p:sp>
        <p:nvSpPr>
          <p:cNvPr id="13" name="Section number 4">
            <a:extLst>
              <a:ext uri="{FF2B5EF4-FFF2-40B4-BE49-F238E27FC236}">
                <a16:creationId xmlns:a16="http://schemas.microsoft.com/office/drawing/2014/main" id="{8F7607A5-F9A4-4D02-AF19-C25DCC92314C}"/>
              </a:ext>
            </a:extLst>
          </p:cNvPr>
          <p:cNvSpPr>
            <a:spLocks noGrp="1"/>
          </p:cNvSpPr>
          <p:nvPr/>
        </p:nvSpPr>
        <p:spPr>
          <a:xfrm>
            <a:off x="1123950" y="4867275"/>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5</a:t>
            </a:r>
          </a:p>
        </p:txBody>
      </p:sp>
      <p:sp>
        <p:nvSpPr>
          <p:cNvPr id="14" name="Section 4">
            <a:extLst>
              <a:ext uri="{FF2B5EF4-FFF2-40B4-BE49-F238E27FC236}">
                <a16:creationId xmlns:a16="http://schemas.microsoft.com/office/drawing/2014/main" id="{D1F19B46-41DB-488C-A0B9-4C0D94987AB4}"/>
              </a:ext>
            </a:extLst>
          </p:cNvPr>
          <p:cNvSpPr>
            <a:spLocks noGrp="1"/>
          </p:cNvSpPr>
          <p:nvPr/>
        </p:nvSpPr>
        <p:spPr>
          <a:xfrm>
            <a:off x="1962150" y="4867275"/>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Conclusions</a:t>
            </a:r>
          </a:p>
        </p:txBody>
      </p:sp>
    </p:spTree>
    <p:extLst>
      <p:ext uri="{BB962C8B-B14F-4D97-AF65-F5344CB8AC3E}">
        <p14:creationId xmlns:p14="http://schemas.microsoft.com/office/powerpoint/2010/main" val="4919742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 name="Slide title">
            <a:extLst>
              <a:ext uri="{FF2B5EF4-FFF2-40B4-BE49-F238E27FC236}">
                <a16:creationId xmlns:a16="http://schemas.microsoft.com/office/drawing/2014/main" id="{23CD8F37-9911-4498-96C4-C516B79BF212}"/>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Model validation</a:t>
            </a:r>
          </a:p>
        </p:txBody>
      </p:sp>
      <p:sp>
        <p:nvSpPr>
          <p:cNvPr id="2" name="Title rule">
            <a:extLst>
              <a:ext uri="{FF2B5EF4-FFF2-40B4-BE49-F238E27FC236}">
                <a16:creationId xmlns:a16="http://schemas.microsoft.com/office/drawing/2014/main" id="{1167AF74-70D0-45FD-AF47-5C272F72D49A}"/>
              </a:ext>
            </a:extLst>
          </p:cNvPr>
          <p:cNvSpPr>
            <a:spLocks noGrp="1"/>
          </p:cNvSpPr>
          <p:nvPr/>
        </p:nvSpPr>
        <p:spPr>
          <a:xfrm>
            <a:off x="514350" y="842736"/>
            <a:ext cx="11163300" cy="0"/>
          </a:xfrm>
          <a:prstGeom prst="line">
            <a:avLst/>
          </a:prstGeom>
          <a:noFill/>
          <a:ln w="14288">
            <a:solidFill>
              <a:srgbClr val="0B4EA2"/>
            </a:solidFill>
            <a:prstDash val="solid"/>
          </a:ln>
        </p:spPr>
      </p:sp>
      <p:pic>
        <p:nvPicPr>
          <p:cNvPr id="25"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E0474ACC-17DB-4FA2-9A27-4B5649A5FF7B}"/>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15</a:t>
            </a:r>
          </a:p>
        </p:txBody>
      </p:sp>
      <p:sp>
        <p:nvSpPr>
          <p:cNvPr id="5" name="Shared input">
            <a:extLst>
              <a:ext uri="{FF2B5EF4-FFF2-40B4-BE49-F238E27FC236}">
                <a16:creationId xmlns:a16="http://schemas.microsoft.com/office/drawing/2014/main" id="{603C01E7-F21F-4800-AA67-453175C719CA}"/>
              </a:ext>
            </a:extLst>
          </p:cNvPr>
          <p:cNvSpPr>
            <a:spLocks noGrp="1"/>
          </p:cNvSpPr>
          <p:nvPr/>
        </p:nvSpPr>
        <p:spPr>
          <a:xfrm>
            <a:off x="2476500" y="1314450"/>
            <a:ext cx="7239000" cy="457200"/>
          </a:xfrm>
          <a:prstGeom prst="rect">
            <a:avLst/>
          </a:prstGeom>
          <a:noFill/>
          <a:ln w="0">
            <a:noFill/>
            <a:prstDash val="solid"/>
          </a:ln>
        </p:spPr>
        <p:txBody>
          <a:bodyPr wrap="none" lIns="0" tIns="0" rIns="0" bIns="0" anchor="ctr">
            <a:noAutofit/>
          </a:bodyPr>
          <a:lstStyle/>
          <a:p>
            <a:pPr algn="ctr">
              <a:defRPr sz="2550" b="1">
                <a:solidFill>
                  <a:srgbClr val="0B4EA2"/>
                </a:solidFill>
                <a:latin typeface="Nimbus Sans"/>
                <a:ea typeface="Nimbus Sans"/>
                <a:cs typeface="Nimbus Sans"/>
              </a:defRPr>
            </a:pPr>
            <a:r>
              <a:rPr sz="2550" b="1">
                <a:solidFill>
                  <a:srgbClr val="0B4EA2"/>
                </a:solidFill>
                <a:latin typeface="Nimbus Sans"/>
                <a:ea typeface="Nimbus Sans"/>
                <a:cs typeface="Nimbus Sans"/>
              </a:rPr>
              <a:t>Stochastic local voltage model</a:t>
            </a:r>
          </a:p>
        </p:txBody>
      </p:sp>
      <mc:AlternateContent xmlns:mc="http://schemas.openxmlformats.org/markup-compatibility/2006" xmlns:a14="http://schemas.microsoft.com/office/drawing/2010/main" xmlns:a15="http://schemas.microsoft.com/office/drawing/2012/main">
        <mc:Choice Requires="a14 a15">
          <p:sp>
            <p:nvSpPr>
              <p:cNvPr id="6" name="M_15_effective_voltage" descr="U_i=U_0-\Delta U_i">
                <a:extLst>
                  <a:ext uri="{FF2B5EF4-FFF2-40B4-BE49-F238E27FC236}">
                    <a16:creationId xmlns:a16="http://schemas.microsoft.com/office/drawing/2014/main" id="{CF5879B5-C979-4A14-9CE1-A512161D6B0A}"/>
                  </a:ext>
                </a:extLst>
              </p:cNvPr>
              <p:cNvSpPr>
                <a:spLocks noGrp="1"/>
              </p:cNvSpPr>
              <p:nvPr/>
            </p:nvSpPr>
            <p:spPr>
              <a:xfrm>
                <a:off x="4371975" y="1885950"/>
                <a:ext cx="2112251" cy="318072"/>
              </a:xfrm>
              <a:prstGeom prst="rect">
                <a:avLst/>
              </a:prstGeom>
              <a:noFill/>
              <a:ln w="0">
                <a:noFill/>
                <a:prstDash val="solid"/>
              </a:ln>
            </p:spPr>
            <p:txBody>
              <a:bodyPr wrap="none" lIns="0" tIns="0" rIns="0" bIns="0" anchor="ctr">
                <a:noAutofit/>
              </a:bodyPr>
              <a:lstStyle/>
              <a:p>
                <a:pPr algn="l">
                  <a:defRPr sz="2700">
                    <a:latin typeface="Latin Modern Math"/>
                  </a:defRPr>
                </a:pPr>
                <a14:m>
                  <m:oMathPara xmlns:m="http://schemas.openxmlformats.org/officeDocument/2006/math">
                    <m:oMathParaPr>
                      <m:jc m:val="left"/>
                    </m:oMathParaPr>
                    <m:oMath xmlns:m="http://schemas.openxmlformats.org/officeDocument/2006/math">
                      <m:sSub>
                        <m:sSubPr>
                          <m:ctrlPr>
                            <a:rPr lang="en-US" sz="2700" i="1">
                              <a:solidFill>
                                <a:srgbClr val="263544"/>
                              </a:solidFill>
                              <a:latin typeface="Cambria Math" panose="02040503050406030204" pitchFamily="18" charset="0"/>
                              <a:ea typeface="Latin Modern Math"/>
                            </a:rPr>
                          </m:ctrlPr>
                        </m:sSubPr>
                        <m:e>
                          <m:r>
                            <a:rPr lang="en-US" sz="2700" i="1">
                              <a:solidFill>
                                <a:srgbClr val="263544"/>
                              </a:solidFill>
                              <a:latin typeface="Cambria Math" panose="02040503050406030204" pitchFamily="18" charset="0"/>
                              <a:ea typeface="Latin Modern Math"/>
                            </a:rPr>
                            <m:t>𝑈</m:t>
                          </m:r>
                        </m:e>
                        <m:sub>
                          <m:r>
                            <a:rPr lang="en-US" sz="2700" i="1">
                              <a:solidFill>
                                <a:srgbClr val="263544"/>
                              </a:solidFill>
                              <a:latin typeface="Cambria Math" panose="02040503050406030204" pitchFamily="18" charset="0"/>
                              <a:ea typeface="Latin Modern Math"/>
                            </a:rPr>
                            <m:t>𝑖</m:t>
                          </m:r>
                        </m:sub>
                      </m:sSub>
                      <m:r>
                        <a:rPr lang="en-US" sz="2700" i="0">
                          <a:solidFill>
                            <a:srgbClr val="263544"/>
                          </a:solidFill>
                          <a:latin typeface="Cambria Math" panose="02040503050406030204" pitchFamily="18" charset="0"/>
                          <a:ea typeface="Latin Modern Math"/>
                        </a:rPr>
                        <m:t>=</m:t>
                      </m:r>
                      <m:sSub>
                        <m:sSubPr>
                          <m:ctrlPr>
                            <a:rPr lang="en-US" sz="2700" i="1">
                              <a:solidFill>
                                <a:srgbClr val="263544"/>
                              </a:solidFill>
                              <a:latin typeface="Cambria Math" panose="02040503050406030204" pitchFamily="18" charset="0"/>
                              <a:ea typeface="Latin Modern Math"/>
                            </a:rPr>
                          </m:ctrlPr>
                        </m:sSubPr>
                        <m:e>
                          <m:r>
                            <a:rPr lang="en-US" sz="2700" i="1">
                              <a:solidFill>
                                <a:srgbClr val="263544"/>
                              </a:solidFill>
                              <a:latin typeface="Cambria Math" panose="02040503050406030204" pitchFamily="18" charset="0"/>
                              <a:ea typeface="Latin Modern Math"/>
                            </a:rPr>
                            <m:t>𝑈</m:t>
                          </m:r>
                        </m:e>
                        <m:sub>
                          <m:r>
                            <a:rPr lang="en-US" sz="2700" i="0">
                              <a:solidFill>
                                <a:srgbClr val="263544"/>
                              </a:solidFill>
                              <a:latin typeface="Cambria Math" panose="02040503050406030204" pitchFamily="18" charset="0"/>
                              <a:ea typeface="Latin Modern Math"/>
                            </a:rPr>
                            <m:t>0</m:t>
                          </m:r>
                        </m:sub>
                      </m:sSub>
                      <m:r>
                        <a:rPr lang="en-US" sz="2700" i="0">
                          <a:solidFill>
                            <a:srgbClr val="263544"/>
                          </a:solidFill>
                          <a:latin typeface="Cambria Math" panose="02040503050406030204" pitchFamily="18" charset="0"/>
                          <a:ea typeface="Latin Modern Math"/>
                        </a:rPr>
                        <m:t>−</m:t>
                      </m:r>
                      <m:r>
                        <a:rPr lang="en-US" sz="2700" i="1">
                          <a:solidFill>
                            <a:srgbClr val="263544"/>
                          </a:solidFill>
                          <a:latin typeface="Cambria Math" panose="02040503050406030204" pitchFamily="18" charset="0"/>
                          <a:ea typeface="Latin Modern Math"/>
                        </a:rPr>
                        <m:t>𝛥</m:t>
                      </m:r>
                      <m:sSub>
                        <m:sSubPr>
                          <m:ctrlPr>
                            <a:rPr lang="en-US" sz="2700" i="1">
                              <a:solidFill>
                                <a:srgbClr val="263544"/>
                              </a:solidFill>
                              <a:latin typeface="Cambria Math" panose="02040503050406030204" pitchFamily="18" charset="0"/>
                              <a:ea typeface="Latin Modern Math"/>
                            </a:rPr>
                          </m:ctrlPr>
                        </m:sSubPr>
                        <m:e>
                          <m:r>
                            <a:rPr lang="en-US" sz="2700" i="1">
                              <a:solidFill>
                                <a:srgbClr val="263544"/>
                              </a:solidFill>
                              <a:latin typeface="Cambria Math" panose="02040503050406030204" pitchFamily="18" charset="0"/>
                              <a:ea typeface="Latin Modern Math"/>
                            </a:rPr>
                            <m:t>𝑈</m:t>
                          </m:r>
                        </m:e>
                        <m:sub>
                          <m:r>
                            <a:rPr lang="en-US" sz="2700" i="1">
                              <a:solidFill>
                                <a:srgbClr val="263544"/>
                              </a:solidFill>
                              <a:latin typeface="Cambria Math" panose="02040503050406030204" pitchFamily="18" charset="0"/>
                              <a:ea typeface="Latin Modern Math"/>
                            </a:rPr>
                            <m:t>𝑖</m:t>
                          </m:r>
                        </m:sub>
                      </m:sSub>
                    </m:oMath>
                  </m:oMathPara>
                </a14:m>
                <a:endParaRPr dirty="0"/>
              </a:p>
            </p:txBody>
          </p:sp>
        </mc:Choice>
        <mc:Fallback xmlns="">
          <p:pic>
            <p:nvPicPr>
              <p:cNvPr id="6" name="M_15_effective_voltage" descr="U_i=U_0-\Delta U_i">
                <a:extLst xmlns:a="http://schemas.openxmlformats.org/drawingml/2006/main">
                  <a:ext uri="{FF2B5EF4-FFF2-40B4-BE49-F238E27FC236}">
                    <a16:creationId xmlns:a16="http://schemas.microsoft.com/office/drawing/2014/main" id="{CF5879B5-C979-4A14-9CE1-A512161D6B0A}"/>
                  </a:ext>
                </a:extLst>
              </p:cNvPr>
              <p:cNvPicPr/>
              <p:nvPr/>
            </p:nvPicPr>
            <p:blipFill>
              <ns0:blip xmlns:ns0="http://schemas.openxmlformats.org/drawingml/2006/main" xmlns:ns1="http://schemas.openxmlformats.org/officeDocument/2006/relationships" ns1:embed="rIdMathM_15_effective_voltage"/>
              <ns0:stretch xmlns:ns0="http://schemas.openxmlformats.org/drawingml/2006/main">
                <ns0:fillRect/>
              </ns0:stretch>
            </p:blipFill>
            <p:spPr>
              <a:xfrm xmlns:a="http://schemas.openxmlformats.org/drawingml/2006/main">
                <a:off x="4371975" y="1885950"/>
                <a:ext cx="2112251" cy="318072"/>
              </a:xfrm>
              <ns0:prstGeom xmlns:ns0="http://schemas.openxmlformats.org/drawingml/2006/main" prst="rect">
                <ns0:avLst/>
              </ns0:prstGeom>
            </p:spPr>
          </p:pic>
        </mc:Fallback>
      </mc:AlternateContent>
      <p:sp>
        <p:nvSpPr>
          <p:cNvPr id="7" name="Branch">
            <a:extLst>
              <a:ext uri="{FF2B5EF4-FFF2-40B4-BE49-F238E27FC236}">
                <a16:creationId xmlns:a16="http://schemas.microsoft.com/office/drawing/2014/main" id="{A90AE97D-75CB-4A07-A5A1-2B376FA80035}"/>
              </a:ext>
            </a:extLst>
          </p:cNvPr>
          <p:cNvSpPr>
            <a:spLocks noGrp="1"/>
          </p:cNvSpPr>
          <p:nvPr/>
        </p:nvSpPr>
        <p:spPr>
          <a:xfrm>
            <a:off x="3000375" y="2714625"/>
            <a:ext cx="6191250" cy="0"/>
          </a:xfrm>
          <a:prstGeom prst="line">
            <a:avLst/>
          </a:prstGeom>
          <a:noFill/>
          <a:ln w="15240">
            <a:solidFill>
              <a:srgbClr val="637386"/>
            </a:solidFill>
            <a:prstDash val="solid"/>
          </a:ln>
        </p:spPr>
      </p:sp>
      <p:sp>
        <p:nvSpPr>
          <p:cNvPr id="8" name="Input to branch">
            <a:extLst>
              <a:ext uri="{FF2B5EF4-FFF2-40B4-BE49-F238E27FC236}">
                <a16:creationId xmlns:a16="http://schemas.microsoft.com/office/drawing/2014/main" id="{2AFF73C7-9AE0-4506-B8D0-E1FB100D582F}"/>
              </a:ext>
            </a:extLst>
          </p:cNvPr>
          <p:cNvSpPr>
            <a:spLocks noGrp="1"/>
          </p:cNvSpPr>
          <p:nvPr/>
        </p:nvSpPr>
        <p:spPr>
          <a:xfrm>
            <a:off x="6096000" y="2400300"/>
            <a:ext cx="0" cy="314325"/>
          </a:xfrm>
          <a:prstGeom prst="line">
            <a:avLst/>
          </a:prstGeom>
          <a:noFill/>
          <a:ln w="15240">
            <a:solidFill>
              <a:srgbClr val="637386"/>
            </a:solidFill>
            <a:prstDash val="solid"/>
          </a:ln>
        </p:spPr>
      </p:sp>
      <p:sp>
        <p:nvSpPr>
          <p:cNvPr id="9" name="Waveform branch">
            <a:extLst>
              <a:ext uri="{FF2B5EF4-FFF2-40B4-BE49-F238E27FC236}">
                <a16:creationId xmlns:a16="http://schemas.microsoft.com/office/drawing/2014/main" id="{0F3819BD-BBFC-41B3-9526-1B8BA6CA59AC}"/>
              </a:ext>
            </a:extLst>
          </p:cNvPr>
          <p:cNvSpPr>
            <a:spLocks noGrp="1"/>
          </p:cNvSpPr>
          <p:nvPr/>
        </p:nvSpPr>
        <p:spPr>
          <a:xfrm>
            <a:off x="3000375" y="2714625"/>
            <a:ext cx="0" cy="495300"/>
          </a:xfrm>
          <a:prstGeom prst="line">
            <a:avLst/>
          </a:prstGeom>
          <a:noFill/>
          <a:ln w="16193">
            <a:solidFill>
              <a:srgbClr val="637386"/>
            </a:solidFill>
            <a:prstDash val="solid"/>
          </a:ln>
        </p:spPr>
      </p:sp>
      <p:sp>
        <p:nvSpPr>
          <p:cNvPr id="10" name="Waveform branch head">
            <a:extLst>
              <a:ext uri="{FF2B5EF4-FFF2-40B4-BE49-F238E27FC236}">
                <a16:creationId xmlns:a16="http://schemas.microsoft.com/office/drawing/2014/main" id="{15447B28-55DD-40C1-9678-A3AF622B49F2}"/>
              </a:ext>
            </a:extLst>
          </p:cNvPr>
          <p:cNvSpPr>
            <a:spLocks noGrp="1"/>
          </p:cNvSpPr>
          <p:nvPr/>
        </p:nvSpPr>
        <p:spPr>
          <a:xfrm>
            <a:off x="2952750" y="3133725"/>
            <a:ext cx="95250" cy="76200"/>
          </a:xfrm>
          <a:custGeom>
            <a:avLst/>
            <a:gdLst/>
            <a:ahLst/>
            <a:cxnLst/>
            <a:rect l="0" t="0" r="0" b="0"/>
            <a:pathLst>
              <a:path w="95250" h="76200">
                <a:moveTo>
                  <a:pt x="0" y="0"/>
                </a:moveTo>
                <a:lnTo>
                  <a:pt x="95250" y="0"/>
                </a:lnTo>
                <a:lnTo>
                  <a:pt x="47625" y="76200"/>
                </a:lnTo>
                <a:close/>
              </a:path>
            </a:pathLst>
          </a:custGeom>
          <a:solidFill>
            <a:srgbClr val="637386"/>
          </a:solidFill>
          <a:ln w="0">
            <a:noFill/>
            <a:prstDash val="solid"/>
          </a:ln>
        </p:spPr>
      </p:sp>
      <p:sp>
        <p:nvSpPr>
          <p:cNvPr id="11" name="Garfield branch">
            <a:extLst>
              <a:ext uri="{FF2B5EF4-FFF2-40B4-BE49-F238E27FC236}">
                <a16:creationId xmlns:a16="http://schemas.microsoft.com/office/drawing/2014/main" id="{782262E2-719D-4FF2-A2F8-43A32F5A07E0}"/>
              </a:ext>
            </a:extLst>
          </p:cNvPr>
          <p:cNvSpPr>
            <a:spLocks noGrp="1"/>
          </p:cNvSpPr>
          <p:nvPr/>
        </p:nvSpPr>
        <p:spPr>
          <a:xfrm>
            <a:off x="9191625" y="2714625"/>
            <a:ext cx="0" cy="495300"/>
          </a:xfrm>
          <a:prstGeom prst="line">
            <a:avLst/>
          </a:prstGeom>
          <a:noFill/>
          <a:ln w="16193">
            <a:solidFill>
              <a:srgbClr val="637386"/>
            </a:solidFill>
            <a:prstDash val="solid"/>
          </a:ln>
        </p:spPr>
      </p:sp>
      <p:sp>
        <p:nvSpPr>
          <p:cNvPr id="12" name="Garfield branch head">
            <a:extLst>
              <a:ext uri="{FF2B5EF4-FFF2-40B4-BE49-F238E27FC236}">
                <a16:creationId xmlns:a16="http://schemas.microsoft.com/office/drawing/2014/main" id="{3D65CBEC-FC40-4C66-88D0-5D0811F3B07A}"/>
              </a:ext>
            </a:extLst>
          </p:cNvPr>
          <p:cNvSpPr>
            <a:spLocks noGrp="1"/>
          </p:cNvSpPr>
          <p:nvPr/>
        </p:nvSpPr>
        <p:spPr>
          <a:xfrm>
            <a:off x="9144000" y="3133725"/>
            <a:ext cx="95250" cy="76200"/>
          </a:xfrm>
          <a:custGeom>
            <a:avLst/>
            <a:gdLst/>
            <a:ahLst/>
            <a:cxnLst/>
            <a:rect l="0" t="0" r="0" b="0"/>
            <a:pathLst>
              <a:path w="95250" h="76200">
                <a:moveTo>
                  <a:pt x="0" y="0"/>
                </a:moveTo>
                <a:lnTo>
                  <a:pt x="95250" y="0"/>
                </a:lnTo>
                <a:lnTo>
                  <a:pt x="47625" y="76200"/>
                </a:lnTo>
                <a:close/>
              </a:path>
            </a:pathLst>
          </a:custGeom>
          <a:solidFill>
            <a:srgbClr val="637386"/>
          </a:solidFill>
          <a:ln w="0">
            <a:noFill/>
            <a:prstDash val="solid"/>
          </a:ln>
        </p:spPr>
      </p:sp>
      <p:sp>
        <p:nvSpPr>
          <p:cNvPr id="13" name="Waveform route">
            <a:extLst>
              <a:ext uri="{FF2B5EF4-FFF2-40B4-BE49-F238E27FC236}">
                <a16:creationId xmlns:a16="http://schemas.microsoft.com/office/drawing/2014/main" id="{F37E6898-BA0F-40C7-A0C0-51E175FB18D5}"/>
              </a:ext>
            </a:extLst>
          </p:cNvPr>
          <p:cNvSpPr>
            <a:spLocks noGrp="1"/>
          </p:cNvSpPr>
          <p:nvPr/>
        </p:nvSpPr>
        <p:spPr>
          <a:xfrm>
            <a:off x="619125" y="3362325"/>
            <a:ext cx="4762500" cy="409575"/>
          </a:xfrm>
          <a:prstGeom prst="rect">
            <a:avLst/>
          </a:prstGeom>
          <a:noFill/>
          <a:ln w="0">
            <a:noFill/>
            <a:prstDash val="solid"/>
          </a:ln>
        </p:spPr>
        <p:txBody>
          <a:bodyPr wrap="none" lIns="0" tIns="0" rIns="0" bIns="0" anchor="ctr">
            <a:noAutofit/>
          </a:bodyPr>
          <a:lstStyle/>
          <a:p>
            <a:pPr algn="ctr">
              <a:defRPr sz="2400" b="1">
                <a:solidFill>
                  <a:srgbClr val="0B4EA2"/>
                </a:solidFill>
                <a:latin typeface="Nimbus Sans"/>
                <a:ea typeface="Nimbus Sans"/>
                <a:cs typeface="Nimbus Sans"/>
              </a:defRPr>
            </a:pPr>
            <a:r>
              <a:rPr sz="2400" b="1">
                <a:solidFill>
                  <a:srgbClr val="0B4EA2"/>
                </a:solidFill>
                <a:latin typeface="Nimbus Sans"/>
                <a:ea typeface="Nimbus Sans"/>
                <a:cs typeface="Nimbus Sans"/>
              </a:rPr>
              <a:t>Waveform resampling</a:t>
            </a:r>
          </a:p>
        </p:txBody>
      </p:sp>
      <p:sp>
        <p:nvSpPr>
          <p:cNvPr id="14" name="Waveform route explanation">
            <a:extLst>
              <a:ext uri="{FF2B5EF4-FFF2-40B4-BE49-F238E27FC236}">
                <a16:creationId xmlns:a16="http://schemas.microsoft.com/office/drawing/2014/main" id="{E2C6C332-EE8F-4D07-9B63-61D1A50921D9}"/>
              </a:ext>
            </a:extLst>
          </p:cNvPr>
          <p:cNvSpPr>
            <a:spLocks noGrp="1"/>
          </p:cNvSpPr>
          <p:nvPr/>
        </p:nvSpPr>
        <p:spPr>
          <a:xfrm>
            <a:off x="619125" y="3943350"/>
            <a:ext cx="4762500" cy="790575"/>
          </a:xfrm>
          <a:prstGeom prst="rect">
            <a:avLst/>
          </a:prstGeom>
          <a:noFill/>
          <a:ln w="0">
            <a:noFill/>
            <a:prstDash val="solid"/>
          </a:ln>
        </p:spPr>
        <p:txBody>
          <a:bodyPr wrap="none" lIns="0" tIns="0" rIns="0" bIns="0" anchor="ctr">
            <a:noAutofit/>
          </a:bodyPr>
          <a:lstStyle/>
          <a:p>
            <a:pPr algn="ctr">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Select measured waveforms</a:t>
            </a:r>
          </a:p>
          <a:p>
            <a:pPr algn="ctr">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at the effective voltage.</a:t>
            </a:r>
          </a:p>
        </p:txBody>
      </p:sp>
      <p:sp>
        <p:nvSpPr>
          <p:cNvPr id="15" name="Garfield route">
            <a:extLst>
              <a:ext uri="{FF2B5EF4-FFF2-40B4-BE49-F238E27FC236}">
                <a16:creationId xmlns:a16="http://schemas.microsoft.com/office/drawing/2014/main" id="{9F053065-6468-41EE-8CC1-05297C707DB9}"/>
              </a:ext>
            </a:extLst>
          </p:cNvPr>
          <p:cNvSpPr>
            <a:spLocks noGrp="1"/>
          </p:cNvSpPr>
          <p:nvPr/>
        </p:nvSpPr>
        <p:spPr>
          <a:xfrm>
            <a:off x="6810375" y="3362325"/>
            <a:ext cx="4762500" cy="409575"/>
          </a:xfrm>
          <a:prstGeom prst="rect">
            <a:avLst/>
          </a:prstGeom>
          <a:noFill/>
          <a:ln w="0">
            <a:noFill/>
            <a:prstDash val="solid"/>
          </a:ln>
        </p:spPr>
        <p:txBody>
          <a:bodyPr wrap="none" lIns="0" tIns="0" rIns="0" bIns="0" anchor="ctr">
            <a:noAutofit/>
          </a:bodyPr>
          <a:lstStyle/>
          <a:p>
            <a:pPr algn="ctr">
              <a:defRPr sz="2400" b="1">
                <a:solidFill>
                  <a:srgbClr val="0B4EA2"/>
                </a:solidFill>
                <a:latin typeface="Nimbus Sans"/>
                <a:ea typeface="Nimbus Sans"/>
                <a:cs typeface="Nimbus Sans"/>
              </a:defRPr>
            </a:pPr>
            <a:r>
              <a:rPr sz="2400" b="1">
                <a:solidFill>
                  <a:srgbClr val="0B4EA2"/>
                </a:solidFill>
                <a:latin typeface="Nimbus Sans"/>
                <a:ea typeface="Nimbus Sans"/>
                <a:cs typeface="Nimbus Sans"/>
              </a:rPr>
              <a:t>Garfield++ simulation</a:t>
            </a:r>
          </a:p>
        </p:txBody>
      </p:sp>
      <p:sp>
        <p:nvSpPr>
          <p:cNvPr id="16" name="Garfield route explanation">
            <a:extLst>
              <a:ext uri="{FF2B5EF4-FFF2-40B4-BE49-F238E27FC236}">
                <a16:creationId xmlns:a16="http://schemas.microsoft.com/office/drawing/2014/main" id="{88A45634-7306-491F-9200-EFD346CE2559}"/>
              </a:ext>
            </a:extLst>
          </p:cNvPr>
          <p:cNvSpPr>
            <a:spLocks noGrp="1"/>
          </p:cNvSpPr>
          <p:nvPr/>
        </p:nvSpPr>
        <p:spPr>
          <a:xfrm>
            <a:off x="6810375" y="3943350"/>
            <a:ext cx="4762500" cy="790575"/>
          </a:xfrm>
          <a:prstGeom prst="rect">
            <a:avLst/>
          </a:prstGeom>
          <a:noFill/>
          <a:ln w="0">
            <a:noFill/>
            <a:prstDash val="solid"/>
          </a:ln>
        </p:spPr>
        <p:txBody>
          <a:bodyPr wrap="none" lIns="0" tIns="0" rIns="0" bIns="0" anchor="ctr">
            <a:noAutofit/>
          </a:bodyPr>
          <a:lstStyle/>
          <a:p>
            <a:pPr algn="ctr">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Simulate avalanches</a:t>
            </a:r>
          </a:p>
          <a:p>
            <a:pPr algn="ctr">
              <a:defRPr sz="2100" b="0">
                <a:solidFill>
                  <a:srgbClr val="263544"/>
                </a:solidFill>
                <a:latin typeface="Nimbus Sans"/>
                <a:ea typeface="Nimbus Sans"/>
                <a:cs typeface="Nimbus Sans"/>
              </a:defRPr>
            </a:pPr>
            <a:r>
              <a:rPr sz="2100" b="0">
                <a:solidFill>
                  <a:srgbClr val="263544"/>
                </a:solidFill>
                <a:latin typeface="Nimbus Sans"/>
                <a:ea typeface="Nimbus Sans"/>
                <a:cs typeface="Nimbus Sans"/>
              </a:rPr>
              <a:t>at the effective voltage.</a:t>
            </a:r>
          </a:p>
        </p:txBody>
      </p:sp>
      <p:sp>
        <p:nvSpPr>
          <p:cNvPr id="17" name="Waveform output">
            <a:extLst>
              <a:ext uri="{FF2B5EF4-FFF2-40B4-BE49-F238E27FC236}">
                <a16:creationId xmlns:a16="http://schemas.microsoft.com/office/drawing/2014/main" id="{1ECCB5EA-A5E2-42E2-B1F5-570F5A7B33B8}"/>
              </a:ext>
            </a:extLst>
          </p:cNvPr>
          <p:cNvSpPr>
            <a:spLocks noGrp="1"/>
          </p:cNvSpPr>
          <p:nvPr/>
        </p:nvSpPr>
        <p:spPr>
          <a:xfrm>
            <a:off x="3000375" y="4895850"/>
            <a:ext cx="0" cy="314325"/>
          </a:xfrm>
          <a:prstGeom prst="line">
            <a:avLst/>
          </a:prstGeom>
          <a:noFill/>
          <a:ln w="15240">
            <a:solidFill>
              <a:srgbClr val="637386"/>
            </a:solidFill>
            <a:prstDash val="solid"/>
          </a:ln>
        </p:spPr>
      </p:sp>
      <p:sp>
        <p:nvSpPr>
          <p:cNvPr id="18" name="Garfield output">
            <a:extLst>
              <a:ext uri="{FF2B5EF4-FFF2-40B4-BE49-F238E27FC236}">
                <a16:creationId xmlns:a16="http://schemas.microsoft.com/office/drawing/2014/main" id="{8754E1BD-EEDF-474C-A755-32F1E71810E6}"/>
              </a:ext>
            </a:extLst>
          </p:cNvPr>
          <p:cNvSpPr>
            <a:spLocks noGrp="1"/>
          </p:cNvSpPr>
          <p:nvPr/>
        </p:nvSpPr>
        <p:spPr>
          <a:xfrm>
            <a:off x="9191625" y="4895850"/>
            <a:ext cx="0" cy="314325"/>
          </a:xfrm>
          <a:prstGeom prst="line">
            <a:avLst/>
          </a:prstGeom>
          <a:noFill/>
          <a:ln w="15240">
            <a:solidFill>
              <a:srgbClr val="637386"/>
            </a:solidFill>
            <a:prstDash val="solid"/>
          </a:ln>
        </p:spPr>
      </p:sp>
      <p:sp>
        <p:nvSpPr>
          <p:cNvPr id="19" name="Merge">
            <a:extLst>
              <a:ext uri="{FF2B5EF4-FFF2-40B4-BE49-F238E27FC236}">
                <a16:creationId xmlns:a16="http://schemas.microsoft.com/office/drawing/2014/main" id="{21F91DB4-08FF-49BE-BC39-3AA89750F5E6}"/>
              </a:ext>
            </a:extLst>
          </p:cNvPr>
          <p:cNvSpPr>
            <a:spLocks noGrp="1"/>
          </p:cNvSpPr>
          <p:nvPr/>
        </p:nvSpPr>
        <p:spPr>
          <a:xfrm>
            <a:off x="3000375" y="5210175"/>
            <a:ext cx="6191250" cy="0"/>
          </a:xfrm>
          <a:prstGeom prst="line">
            <a:avLst/>
          </a:prstGeom>
          <a:noFill/>
          <a:ln w="15240">
            <a:solidFill>
              <a:srgbClr val="637386"/>
            </a:solidFill>
            <a:prstDash val="solid"/>
          </a:ln>
        </p:spPr>
      </p:sp>
      <p:sp>
        <p:nvSpPr>
          <p:cNvPr id="20" name="To comparison">
            <a:extLst>
              <a:ext uri="{FF2B5EF4-FFF2-40B4-BE49-F238E27FC236}">
                <a16:creationId xmlns:a16="http://schemas.microsoft.com/office/drawing/2014/main" id="{CEA19150-2F8A-448B-B67E-B9B87B534FD1}"/>
              </a:ext>
            </a:extLst>
          </p:cNvPr>
          <p:cNvSpPr>
            <a:spLocks noGrp="1"/>
          </p:cNvSpPr>
          <p:nvPr/>
        </p:nvSpPr>
        <p:spPr>
          <a:xfrm>
            <a:off x="6096000" y="5210175"/>
            <a:ext cx="0" cy="342900"/>
          </a:xfrm>
          <a:prstGeom prst="line">
            <a:avLst/>
          </a:prstGeom>
          <a:noFill/>
          <a:ln w="16193">
            <a:solidFill>
              <a:srgbClr val="637386"/>
            </a:solidFill>
            <a:prstDash val="solid"/>
          </a:ln>
        </p:spPr>
      </p:sp>
      <p:sp>
        <p:nvSpPr>
          <p:cNvPr id="21" name="To comparison head">
            <a:extLst>
              <a:ext uri="{FF2B5EF4-FFF2-40B4-BE49-F238E27FC236}">
                <a16:creationId xmlns:a16="http://schemas.microsoft.com/office/drawing/2014/main" id="{EB3B0A36-4FB5-4AEB-9BAC-B73B2DCCC0CC}"/>
              </a:ext>
            </a:extLst>
          </p:cNvPr>
          <p:cNvSpPr>
            <a:spLocks noGrp="1"/>
          </p:cNvSpPr>
          <p:nvPr/>
        </p:nvSpPr>
        <p:spPr>
          <a:xfrm>
            <a:off x="6048375" y="5476875"/>
            <a:ext cx="95250" cy="76200"/>
          </a:xfrm>
          <a:custGeom>
            <a:avLst/>
            <a:gdLst/>
            <a:ahLst/>
            <a:cxnLst/>
            <a:rect l="0" t="0" r="0" b="0"/>
            <a:pathLst>
              <a:path w="95250" h="76200">
                <a:moveTo>
                  <a:pt x="0" y="0"/>
                </a:moveTo>
                <a:lnTo>
                  <a:pt x="95250" y="0"/>
                </a:lnTo>
                <a:lnTo>
                  <a:pt x="47625" y="76200"/>
                </a:lnTo>
                <a:close/>
              </a:path>
            </a:pathLst>
          </a:custGeom>
          <a:solidFill>
            <a:srgbClr val="637386"/>
          </a:solidFill>
          <a:ln w="0">
            <a:noFill/>
            <a:prstDash val="solid"/>
          </a:ln>
        </p:spPr>
      </p:sp>
      <p:sp>
        <p:nvSpPr>
          <p:cNvPr id="22" name="Comparison">
            <a:extLst>
              <a:ext uri="{FF2B5EF4-FFF2-40B4-BE49-F238E27FC236}">
                <a16:creationId xmlns:a16="http://schemas.microsoft.com/office/drawing/2014/main" id="{8F5FF532-4B58-4A59-9728-CF74C521C2DC}"/>
              </a:ext>
            </a:extLst>
          </p:cNvPr>
          <p:cNvSpPr>
            <a:spLocks noGrp="1"/>
          </p:cNvSpPr>
          <p:nvPr/>
        </p:nvSpPr>
        <p:spPr>
          <a:xfrm>
            <a:off x="952500" y="5724525"/>
            <a:ext cx="10287000" cy="447675"/>
          </a:xfrm>
          <a:prstGeom prst="rect">
            <a:avLst/>
          </a:prstGeom>
          <a:noFill/>
          <a:ln w="0">
            <a:noFill/>
            <a:prstDash val="solid"/>
          </a:ln>
        </p:spPr>
        <p:txBody>
          <a:bodyPr wrap="none" lIns="0" tIns="0" rIns="0" bIns="0" anchor="ctr">
            <a:noAutofit/>
          </a:bodyPr>
          <a:lstStyle/>
          <a:p>
            <a:pPr algn="ctr">
              <a:defRPr sz="2325" b="1">
                <a:solidFill>
                  <a:srgbClr val="263544"/>
                </a:solidFill>
                <a:latin typeface="Nimbus Sans"/>
                <a:ea typeface="Nimbus Sans"/>
                <a:cs typeface="Nimbus Sans"/>
              </a:defRPr>
            </a:pPr>
            <a:r>
              <a:rPr sz="2325" b="1">
                <a:solidFill>
                  <a:srgbClr val="263544"/>
                </a:solidFill>
                <a:latin typeface="Nimbus Sans"/>
                <a:ea typeface="Nimbus Sans"/>
                <a:cs typeface="Nimbus Sans"/>
              </a:rPr>
              <a:t>Compare mean charge and time resolution with high-rate data</a:t>
            </a:r>
          </a:p>
        </p:txBody>
      </p:sp>
      <mc:AlternateContent xmlns:mc="http://schemas.openxmlformats.org/markup-compatibility/2006">
        <mc:Choice xmlns:a14="http://schemas.microsoft.com/office/drawing/2010/main" Requires="a14">
          <p:sp>
            <p:nvSpPr>
              <p:cNvPr id="3" name="文本框 2">
                <a:extLst>
                  <a:ext uri="{FF2B5EF4-FFF2-40B4-BE49-F238E27FC236}">
                    <a16:creationId xmlns:a16="http://schemas.microsoft.com/office/drawing/2014/main" id="{7B2A708A-D648-0A82-85B3-09964AF93CD7}"/>
                  </a:ext>
                </a:extLst>
              </p:cNvPr>
              <p:cNvSpPr txBox="1"/>
              <p:nvPr/>
            </p:nvSpPr>
            <p:spPr>
              <a:xfrm>
                <a:off x="214747" y="992665"/>
                <a:ext cx="2285998" cy="647293"/>
              </a:xfrm>
              <a:prstGeom prst="rect">
                <a:avLst/>
              </a:prstGeom>
              <a:noFill/>
            </p:spPr>
            <p:txBody>
              <a:bodyPr wrap="square" rtlCol="0">
                <a:spAutoFit/>
              </a:bodyPr>
              <a:lstStyle/>
              <a:p>
                <a14:m>
                  <m:oMathPara xmlns:m="http://schemas.openxmlformats.org/officeDocument/2006/math">
                    <m:oMathParaPr>
                      <m:jc m:val="centerGroup"/>
                    </m:oMathParaPr>
                    <m:oMath xmlns:m="http://schemas.openxmlformats.org/officeDocument/2006/math">
                      <m:sSub>
                        <m:sSubPr>
                          <m:ctrlPr>
                            <a:rPr lang="en-US" altLang="zh-CN" i="1" smtClean="0">
                              <a:solidFill>
                                <a:srgbClr val="263544"/>
                              </a:solidFill>
                              <a:latin typeface="Cambria Math" panose="02040503050406030204" pitchFamily="18" charset="0"/>
                              <a:ea typeface="Latin Modern Math"/>
                            </a:rPr>
                          </m:ctrlPr>
                        </m:sSubPr>
                        <m:e>
                          <m:r>
                            <a:rPr lang="en-US" altLang="zh-CN" i="1">
                              <a:solidFill>
                                <a:srgbClr val="263544"/>
                              </a:solidFill>
                              <a:latin typeface="Cambria Math" panose="02040503050406030204" pitchFamily="18" charset="0"/>
                              <a:ea typeface="Latin Modern Math"/>
                            </a:rPr>
                            <m:t>𝑈</m:t>
                          </m:r>
                        </m:e>
                        <m:sub>
                          <m:r>
                            <a:rPr lang="en-US" altLang="zh-CN">
                              <a:solidFill>
                                <a:srgbClr val="263544"/>
                              </a:solidFill>
                              <a:latin typeface="Cambria Math" panose="02040503050406030204" pitchFamily="18" charset="0"/>
                              <a:ea typeface="Latin Modern Math"/>
                            </a:rPr>
                            <m:t>0</m:t>
                          </m:r>
                        </m:sub>
                      </m:sSub>
                      <m:r>
                        <a:rPr lang="en-US" altLang="zh-CN" b="0" i="1" smtClean="0">
                          <a:solidFill>
                            <a:srgbClr val="263544"/>
                          </a:solidFill>
                          <a:latin typeface="Cambria Math" panose="02040503050406030204" pitchFamily="18" charset="0"/>
                          <a:ea typeface="Latin Modern Math"/>
                        </a:rPr>
                        <m:t>=2400 </m:t>
                      </m:r>
                      <m:r>
                        <m:rPr>
                          <m:sty m:val="p"/>
                        </m:rPr>
                        <a:rPr lang="en-US" altLang="zh-CN" i="1">
                          <a:solidFill>
                            <a:srgbClr val="263544"/>
                          </a:solidFill>
                          <a:latin typeface="Cambria Math" panose="02040503050406030204" pitchFamily="18" charset="0"/>
                          <a:ea typeface="Latin Modern Math"/>
                        </a:rPr>
                        <m:t>V</m:t>
                      </m:r>
                    </m:oMath>
                    <m:oMath xmlns:m="http://schemas.openxmlformats.org/officeDocument/2006/math">
                      <m:r>
                        <a:rPr lang="en-US" altLang="zh-CN" b="0" i="1" smtClean="0">
                          <a:solidFill>
                            <a:srgbClr val="263544"/>
                          </a:solidFill>
                          <a:latin typeface="Cambria Math" panose="02040503050406030204" pitchFamily="18" charset="0"/>
                          <a:ea typeface="Latin Modern Math"/>
                        </a:rPr>
                        <m:t>𝜌</m:t>
                      </m:r>
                      <m:r>
                        <a:rPr lang="en-US" altLang="zh-CN" b="0" i="1" smtClean="0">
                          <a:solidFill>
                            <a:srgbClr val="263544"/>
                          </a:solidFill>
                          <a:latin typeface="Cambria Math" panose="02040503050406030204" pitchFamily="18" charset="0"/>
                          <a:ea typeface="Latin Modern Math"/>
                        </a:rPr>
                        <m:t>≈</m:t>
                      </m:r>
                      <m:r>
                        <m:rPr>
                          <m:nor/>
                        </m:rPr>
                        <a:rPr lang="el-GR" altLang="zh-CN" dirty="0">
                          <a:solidFill>
                            <a:srgbClr val="637386"/>
                          </a:solidFill>
                          <a:latin typeface="Nimbus Sans"/>
                          <a:ea typeface="Nimbus Sans"/>
                          <a:cs typeface="Nimbus Sans"/>
                        </a:rPr>
                        <m:t>1.4 × 10¹⁰ </m:t>
                      </m:r>
                      <m:r>
                        <m:rPr>
                          <m:nor/>
                        </m:rPr>
                        <a:rPr lang="el-GR" altLang="zh-CN" dirty="0">
                          <a:solidFill>
                            <a:srgbClr val="637386"/>
                          </a:solidFill>
                          <a:latin typeface="Nimbus Sans"/>
                          <a:ea typeface="Nimbus Sans"/>
                          <a:cs typeface="Nimbus Sans"/>
                        </a:rPr>
                        <m:t>Ω</m:t>
                      </m:r>
                      <m:r>
                        <m:rPr>
                          <m:nor/>
                        </m:rPr>
                        <a:rPr lang="el-GR" altLang="zh-CN" dirty="0">
                          <a:solidFill>
                            <a:srgbClr val="637386"/>
                          </a:solidFill>
                          <a:latin typeface="Nimbus Sans"/>
                          <a:ea typeface="Nimbus Sans"/>
                          <a:cs typeface="Nimbus Sans"/>
                        </a:rPr>
                        <m:t>·</m:t>
                      </m:r>
                      <m:r>
                        <m:rPr>
                          <m:nor/>
                        </m:rPr>
                        <a:rPr lang="en-US" altLang="zh-CN" dirty="0">
                          <a:solidFill>
                            <a:srgbClr val="637386"/>
                          </a:solidFill>
                          <a:latin typeface="Nimbus Sans"/>
                          <a:ea typeface="Nimbus Sans"/>
                          <a:cs typeface="Nimbus Sans"/>
                        </a:rPr>
                        <m:t>cm</m:t>
                      </m:r>
                    </m:oMath>
                  </m:oMathPara>
                </a14:m>
                <a:endParaRPr lang="en-US" altLang="zh-CN" dirty="0">
                  <a:solidFill>
                    <a:srgbClr val="263544"/>
                  </a:solidFill>
                  <a:ea typeface="Latin Modern Math"/>
                </a:endParaRPr>
              </a:p>
            </p:txBody>
          </p:sp>
        </mc:Choice>
        <mc:Fallback>
          <p:sp>
            <p:nvSpPr>
              <p:cNvPr id="3" name="文本框 2">
                <a:extLst>
                  <a:ext uri="{FF2B5EF4-FFF2-40B4-BE49-F238E27FC236}">
                    <a16:creationId xmlns:a16="http://schemas.microsoft.com/office/drawing/2014/main" id="{7B2A708A-D648-0A82-85B3-09964AF93CD7}"/>
                  </a:ext>
                </a:extLst>
              </p:cNvPr>
              <p:cNvSpPr txBox="1">
                <a:spLocks noRot="1" noChangeAspect="1" noMove="1" noResize="1" noEditPoints="1" noAdjustHandles="1" noChangeArrowheads="1" noChangeShapeType="1" noTextEdit="1"/>
              </p:cNvSpPr>
              <p:nvPr/>
            </p:nvSpPr>
            <p:spPr>
              <a:xfrm>
                <a:off x="214747" y="992665"/>
                <a:ext cx="2285998" cy="647293"/>
              </a:xfrm>
              <a:prstGeom prst="rect">
                <a:avLst/>
              </a:prstGeom>
              <a:blipFill>
                <a:blip r:embed="rId4"/>
                <a:stretch>
                  <a:fillRect b="-2830"/>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26" name="M_13_sample_drop" descr="\Delta U_i=\frac{A}{\exp(\Delta t_i/\tau)-1}">
                <a:extLst>
                  <a:ext uri="{FF2B5EF4-FFF2-40B4-BE49-F238E27FC236}">
                    <a16:creationId xmlns:a16="http://schemas.microsoft.com/office/drawing/2014/main" id="{6274D82C-2EE0-02D0-C972-87837013CF95}"/>
                  </a:ext>
                </a:extLst>
              </p:cNvPr>
              <p:cNvSpPr>
                <a:spLocks noGrp="1"/>
              </p:cNvSpPr>
              <p:nvPr/>
            </p:nvSpPr>
            <p:spPr>
              <a:xfrm>
                <a:off x="181926" y="1639958"/>
                <a:ext cx="2770824" cy="704850"/>
              </a:xfrm>
              <a:prstGeom prst="rect">
                <a:avLst/>
              </a:prstGeom>
              <a:noFill/>
              <a:ln w="0">
                <a:noFill/>
                <a:prstDash val="solid"/>
              </a:ln>
            </p:spPr>
            <p:txBody>
              <a:bodyPr wrap="none" lIns="0" tIns="0" rIns="0" bIns="0" anchor="ctr">
                <a:noAutofit/>
              </a:bodyPr>
              <a:lstStyle/>
              <a:p>
                <a:pPr algn="l">
                  <a:defRPr sz="2345">
                    <a:latin typeface="Latin Modern Math"/>
                  </a:defRPr>
                </a:pPr>
                <a14:m>
                  <m:oMathPara xmlns:m="http://schemas.openxmlformats.org/officeDocument/2006/math">
                    <m:oMathParaPr>
                      <m:jc m:val="left"/>
                    </m:oMathParaPr>
                    <m:oMath xmlns:m="http://schemas.openxmlformats.org/officeDocument/2006/math">
                      <m:r>
                        <a:rPr lang="en-US" sz="2345" i="1">
                          <a:solidFill>
                            <a:srgbClr val="263544"/>
                          </a:solidFill>
                          <a:latin typeface="Cambria Math" panose="02040503050406030204" pitchFamily="18" charset="0"/>
                          <a:ea typeface="Latin Modern Math"/>
                        </a:rPr>
                        <m:t>𝛥</m:t>
                      </m:r>
                      <m:sSub>
                        <m:sSubPr>
                          <m:ctrlPr>
                            <a:rPr lang="en-US" sz="2345" i="1">
                              <a:solidFill>
                                <a:srgbClr val="263544"/>
                              </a:solidFill>
                              <a:latin typeface="Cambria Math" panose="02040503050406030204" pitchFamily="18" charset="0"/>
                              <a:ea typeface="Latin Modern Math"/>
                            </a:rPr>
                          </m:ctrlPr>
                        </m:sSubPr>
                        <m:e>
                          <m:r>
                            <a:rPr lang="en-US" sz="2345" i="1">
                              <a:solidFill>
                                <a:srgbClr val="263544"/>
                              </a:solidFill>
                              <a:latin typeface="Cambria Math" panose="02040503050406030204" pitchFamily="18" charset="0"/>
                              <a:ea typeface="Latin Modern Math"/>
                            </a:rPr>
                            <m:t>𝑈</m:t>
                          </m:r>
                        </m:e>
                        <m:sub>
                          <m:r>
                            <a:rPr lang="en-US" sz="2345" i="1">
                              <a:solidFill>
                                <a:srgbClr val="263544"/>
                              </a:solidFill>
                              <a:latin typeface="Cambria Math" panose="02040503050406030204" pitchFamily="18" charset="0"/>
                              <a:ea typeface="Latin Modern Math"/>
                            </a:rPr>
                            <m:t>𝑖</m:t>
                          </m:r>
                        </m:sub>
                      </m:sSub>
                      <m:r>
                        <a:rPr lang="en-US" sz="2345" i="0">
                          <a:solidFill>
                            <a:srgbClr val="263544"/>
                          </a:solidFill>
                          <a:latin typeface="Cambria Math" panose="02040503050406030204" pitchFamily="18" charset="0"/>
                          <a:ea typeface="Latin Modern Math"/>
                        </a:rPr>
                        <m:t>=</m:t>
                      </m:r>
                      <m:f>
                        <m:fPr>
                          <m:ctrlPr>
                            <a:rPr lang="en-US" sz="2345" i="1">
                              <a:solidFill>
                                <a:srgbClr val="263544"/>
                              </a:solidFill>
                              <a:latin typeface="Cambria Math" panose="02040503050406030204" pitchFamily="18" charset="0"/>
                              <a:ea typeface="Latin Modern Math"/>
                            </a:rPr>
                          </m:ctrlPr>
                        </m:fPr>
                        <m:num>
                          <m:r>
                            <a:rPr lang="en-US" sz="2345" i="1">
                              <a:solidFill>
                                <a:srgbClr val="263544"/>
                              </a:solidFill>
                              <a:latin typeface="Cambria Math" panose="02040503050406030204" pitchFamily="18" charset="0"/>
                              <a:ea typeface="Latin Modern Math"/>
                            </a:rPr>
                            <m:t>𝐴</m:t>
                          </m:r>
                        </m:num>
                        <m:den>
                          <m:r>
                            <m:rPr>
                              <m:sty m:val="p"/>
                            </m:rPr>
                            <a:rPr lang="en-US" sz="2345" i="0">
                              <a:solidFill>
                                <a:srgbClr val="263544"/>
                              </a:solidFill>
                              <a:latin typeface="Cambria Math" panose="02040503050406030204" pitchFamily="18" charset="0"/>
                              <a:ea typeface="Latin Modern Math"/>
                            </a:rPr>
                            <m:t>exp</m:t>
                          </m:r>
                          <m:d>
                            <m:dPr>
                              <m:ctrlPr>
                                <a:rPr lang="en-US" sz="2345" i="1">
                                  <a:solidFill>
                                    <a:srgbClr val="263544"/>
                                  </a:solidFill>
                                  <a:latin typeface="Cambria Math" panose="02040503050406030204" pitchFamily="18" charset="0"/>
                                  <a:ea typeface="Latin Modern Math"/>
                                </a:rPr>
                              </m:ctrlPr>
                            </m:dPr>
                            <m:e>
                              <m:r>
                                <a:rPr lang="en-US" sz="2345" i="1">
                                  <a:solidFill>
                                    <a:srgbClr val="263544"/>
                                  </a:solidFill>
                                  <a:latin typeface="Cambria Math" panose="02040503050406030204" pitchFamily="18" charset="0"/>
                                  <a:ea typeface="Latin Modern Math"/>
                                </a:rPr>
                                <m:t>𝛥</m:t>
                              </m:r>
                              <m:sSub>
                                <m:sSubPr>
                                  <m:ctrlPr>
                                    <a:rPr lang="en-US" sz="2345" i="1">
                                      <a:solidFill>
                                        <a:srgbClr val="263544"/>
                                      </a:solidFill>
                                      <a:latin typeface="Cambria Math" panose="02040503050406030204" pitchFamily="18" charset="0"/>
                                      <a:ea typeface="Latin Modern Math"/>
                                    </a:rPr>
                                  </m:ctrlPr>
                                </m:sSubPr>
                                <m:e>
                                  <m:r>
                                    <a:rPr lang="en-US" sz="2345" i="1">
                                      <a:solidFill>
                                        <a:srgbClr val="263544"/>
                                      </a:solidFill>
                                      <a:latin typeface="Cambria Math" panose="02040503050406030204" pitchFamily="18" charset="0"/>
                                      <a:ea typeface="Latin Modern Math"/>
                                    </a:rPr>
                                    <m:t>𝑡</m:t>
                                  </m:r>
                                </m:e>
                                <m:sub>
                                  <m:r>
                                    <a:rPr lang="en-US" sz="2345" i="1">
                                      <a:solidFill>
                                        <a:srgbClr val="263544"/>
                                      </a:solidFill>
                                      <a:latin typeface="Cambria Math" panose="02040503050406030204" pitchFamily="18" charset="0"/>
                                      <a:ea typeface="Latin Modern Math"/>
                                    </a:rPr>
                                    <m:t>𝑖</m:t>
                                  </m:r>
                                </m:sub>
                              </m:sSub>
                              <m:r>
                                <a:rPr lang="en-US" sz="2345" i="0">
                                  <a:solidFill>
                                    <a:srgbClr val="263544"/>
                                  </a:solidFill>
                                  <a:latin typeface="Cambria Math" panose="02040503050406030204" pitchFamily="18" charset="0"/>
                                  <a:ea typeface="Latin Modern Math"/>
                                </a:rPr>
                                <m:t>/</m:t>
                              </m:r>
                              <m:r>
                                <a:rPr lang="en-US" sz="2345" i="1">
                                  <a:solidFill>
                                    <a:srgbClr val="263544"/>
                                  </a:solidFill>
                                  <a:latin typeface="Cambria Math" panose="02040503050406030204" pitchFamily="18" charset="0"/>
                                  <a:ea typeface="Latin Modern Math"/>
                                </a:rPr>
                                <m:t>𝜏</m:t>
                              </m:r>
                            </m:e>
                          </m:d>
                          <m:r>
                            <a:rPr lang="en-US" sz="2345" i="0">
                              <a:solidFill>
                                <a:srgbClr val="263544"/>
                              </a:solidFill>
                              <a:latin typeface="Cambria Math" panose="02040503050406030204" pitchFamily="18" charset="0"/>
                              <a:ea typeface="Latin Modern Math"/>
                            </a:rPr>
                            <m:t>−1</m:t>
                          </m:r>
                        </m:den>
                      </m:f>
                    </m:oMath>
                  </m:oMathPara>
                </a14:m>
                <a:endParaRPr dirty="0"/>
              </a:p>
            </p:txBody>
          </p:sp>
        </mc:Choice>
        <mc:Fallback>
          <p:sp>
            <p:nvSpPr>
              <p:cNvPr id="26" name="M_13_sample_drop" descr="\Delta U_i=\frac{A}{\exp(\Delta t_i/\tau)-1}">
                <a:extLst>
                  <a:ext uri="{FF2B5EF4-FFF2-40B4-BE49-F238E27FC236}">
                    <a16:creationId xmlns:a16="http://schemas.microsoft.com/office/drawing/2014/main" id="{6274D82C-2EE0-02D0-C972-87837013CF95}"/>
                  </a:ext>
                </a:extLst>
              </p:cNvPr>
              <p:cNvSpPr>
                <a:spLocks noGrp="1" noRot="1" noChangeAspect="1" noMove="1" noResize="1" noEditPoints="1" noAdjustHandles="1" noChangeArrowheads="1" noChangeShapeType="1" noTextEdit="1"/>
              </p:cNvSpPr>
              <p:nvPr/>
            </p:nvSpPr>
            <p:spPr>
              <a:xfrm>
                <a:off x="181926" y="1639958"/>
                <a:ext cx="2770824" cy="704850"/>
              </a:xfrm>
              <a:prstGeom prst="rect">
                <a:avLst/>
              </a:prstGeom>
              <a:blipFill>
                <a:blip r:embed="rId5"/>
                <a:stretch>
                  <a:fillRect b="-2586"/>
                </a:stretch>
              </a:blipFill>
              <a:ln w="0">
                <a:noFill/>
                <a:prstDash val="solid"/>
              </a:ln>
            </p:spPr>
            <p:txBody>
              <a:bodyPr/>
              <a:lstStyle/>
              <a:p>
                <a:r>
                  <a:rPr lang="zh-CN" altLang="en-US">
                    <a:noFill/>
                  </a:rPr>
                  <a:t> </a:t>
                </a:r>
              </a:p>
            </p:txBody>
          </p:sp>
        </mc:Fallback>
      </mc:AlternateContent>
    </p:spTree>
    <p:extLst>
      <p:ext uri="{BB962C8B-B14F-4D97-AF65-F5344CB8AC3E}">
        <p14:creationId xmlns:p14="http://schemas.microsoft.com/office/powerpoint/2010/main" val="1648728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 name="Slide title">
            <a:extLst>
              <a:ext uri="{FF2B5EF4-FFF2-40B4-BE49-F238E27FC236}">
                <a16:creationId xmlns:a16="http://schemas.microsoft.com/office/drawing/2014/main" id="{2366C4BE-8488-429F-BC5A-BB3D315F755B}"/>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Low-rate waveform library</a:t>
            </a:r>
          </a:p>
        </p:txBody>
      </p:sp>
      <p:sp>
        <p:nvSpPr>
          <p:cNvPr id="2" name="Title rule">
            <a:extLst>
              <a:ext uri="{FF2B5EF4-FFF2-40B4-BE49-F238E27FC236}">
                <a16:creationId xmlns:a16="http://schemas.microsoft.com/office/drawing/2014/main" id="{DFFC1405-D6D7-4E7D-BC03-D6CF6CDDCDC4}"/>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9"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D39EF82B-CC07-490A-AC92-B510B77BDFF2}"/>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16</a:t>
            </a:r>
          </a:p>
        </p:txBody>
      </p:sp>
      <p:sp>
        <p:nvSpPr>
          <p:cNvPr id="5" name="Scan">
            <a:extLst>
              <a:ext uri="{FF2B5EF4-FFF2-40B4-BE49-F238E27FC236}">
                <a16:creationId xmlns:a16="http://schemas.microsoft.com/office/drawing/2014/main" id="{5D7B69E3-950F-44C6-AF8A-7D65D7397694}"/>
              </a:ext>
            </a:extLst>
          </p:cNvPr>
          <p:cNvSpPr>
            <a:spLocks noGrp="1"/>
          </p:cNvSpPr>
          <p:nvPr/>
        </p:nvSpPr>
        <p:spPr>
          <a:xfrm>
            <a:off x="514350" y="1104900"/>
            <a:ext cx="5410200"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lang="en-US" sz="2100" b="1" dirty="0">
                <a:solidFill>
                  <a:srgbClr val="263544"/>
                </a:solidFill>
                <a:latin typeface="Nimbus Sans"/>
                <a:ea typeface="Nimbus Sans"/>
                <a:cs typeface="Nimbus Sans"/>
              </a:rPr>
              <a:t>20</a:t>
            </a:r>
            <a:r>
              <a:rPr sz="2100" b="1" dirty="0">
                <a:solidFill>
                  <a:srgbClr val="263544"/>
                </a:solidFill>
                <a:latin typeface="Nimbus Sans"/>
                <a:ea typeface="Nimbus Sans"/>
                <a:cs typeface="Nimbus Sans"/>
              </a:rPr>
              <a:t>00–2650 V in 50 V steps</a:t>
            </a:r>
          </a:p>
        </p:txBody>
      </p:sp>
      <p:sp>
        <p:nvSpPr>
          <p:cNvPr id="6" name="Event count">
            <a:extLst>
              <a:ext uri="{FF2B5EF4-FFF2-40B4-BE49-F238E27FC236}">
                <a16:creationId xmlns:a16="http://schemas.microsoft.com/office/drawing/2014/main" id="{7A691404-7CA3-4CED-807C-39A4418A3C28}"/>
              </a:ext>
            </a:extLst>
          </p:cNvPr>
          <p:cNvSpPr>
            <a:spLocks noGrp="1"/>
          </p:cNvSpPr>
          <p:nvPr/>
        </p:nvSpPr>
        <p:spPr>
          <a:xfrm>
            <a:off x="514350" y="1524000"/>
            <a:ext cx="5619750" cy="333375"/>
          </a:xfrm>
          <a:prstGeom prst="rect">
            <a:avLst/>
          </a:prstGeom>
          <a:noFill/>
          <a:ln w="0">
            <a:noFill/>
            <a:prstDash val="solid"/>
          </a:ln>
        </p:spPr>
        <p:txBody>
          <a:bodyPr wrap="none" lIns="0" tIns="0" rIns="0" bIns="0" anchor="ctr">
            <a:noAutofit/>
          </a:bodyPr>
          <a:lstStyle/>
          <a:p>
            <a:pPr algn="l">
              <a:defRPr sz="1950" b="0">
                <a:solidFill>
                  <a:srgbClr val="637386"/>
                </a:solidFill>
                <a:latin typeface="Nimbus Sans"/>
                <a:ea typeface="Nimbus Sans"/>
                <a:cs typeface="Nimbus Sans"/>
              </a:defRPr>
            </a:pPr>
            <a:r>
              <a:rPr sz="2000" b="0" dirty="0">
                <a:solidFill>
                  <a:srgbClr val="637386"/>
                </a:solidFill>
                <a:latin typeface="Nimbus Sans"/>
                <a:ea typeface="Nimbus Sans"/>
                <a:cs typeface="Nimbus Sans"/>
              </a:rPr>
              <a:t>4,000 recorded waveforms per voltage</a:t>
            </a:r>
          </a:p>
        </p:txBody>
      </p:sp>
      <p:pic>
        <p:nvPicPr>
          <p:cNvPr id="23" name="Paired recorded RPC and PMT waveforms" descr="Paired recorded RPC and PMT waveforms"/>
          <p:cNvPicPr>
            <a:picLocks noChangeAspect="1"/>
          </p:cNvPicPr>
          <p:nvPr/>
        </p:nvPicPr>
        <p:blipFill>
          <a:blip r:embed="rId4"/>
          <a:srcRect l="1003" t="784"/>
          <a:stretch/>
        </p:blipFill>
        <p:spPr>
          <a:xfrm>
            <a:off x="514350" y="2201047"/>
            <a:ext cx="5181600" cy="2770230"/>
          </a:xfrm>
          <a:prstGeom prst="rect">
            <a:avLst/>
          </a:prstGeom>
        </p:spPr>
      </p:pic>
      <p:sp>
        <p:nvSpPr>
          <p:cNvPr id="8" name="Trace key">
            <a:extLst>
              <a:ext uri="{FF2B5EF4-FFF2-40B4-BE49-F238E27FC236}">
                <a16:creationId xmlns:a16="http://schemas.microsoft.com/office/drawing/2014/main" id="{3FA80E73-E30B-4873-8194-A4C7E63AE591}"/>
              </a:ext>
            </a:extLst>
          </p:cNvPr>
          <p:cNvSpPr>
            <a:spLocks noGrp="1"/>
          </p:cNvSpPr>
          <p:nvPr/>
        </p:nvSpPr>
        <p:spPr>
          <a:xfrm>
            <a:off x="514350" y="5057775"/>
            <a:ext cx="5372100" cy="323850"/>
          </a:xfrm>
          <a:prstGeom prst="rect">
            <a:avLst/>
          </a:prstGeom>
          <a:noFill/>
          <a:ln w="0">
            <a:noFill/>
            <a:prstDash val="solid"/>
          </a:ln>
        </p:spPr>
        <p:txBody>
          <a:bodyPr wrap="none" lIns="0" tIns="0" rIns="0" bIns="0" anchor="ctr">
            <a:noAutofit/>
          </a:bodyPr>
          <a:lstStyle/>
          <a:p>
            <a:pPr algn="l">
              <a:defRPr sz="1800" b="0">
                <a:solidFill>
                  <a:srgbClr val="637386"/>
                </a:solidFill>
                <a:latin typeface="Nimbus Sans"/>
                <a:ea typeface="Nimbus Sans"/>
                <a:cs typeface="Nimbus Sans"/>
              </a:defRPr>
            </a:pPr>
            <a:r>
              <a:rPr sz="1800" b="0">
                <a:solidFill>
                  <a:srgbClr val="637386"/>
                </a:solidFill>
                <a:latin typeface="Nimbus Sans"/>
                <a:ea typeface="Nimbus Sans"/>
                <a:cs typeface="Nimbus Sans"/>
              </a:rPr>
              <a:t>RPC signal: green     PMT reference: red</a:t>
            </a:r>
          </a:p>
        </p:txBody>
      </p:sp>
      <mc:AlternateContent xmlns:mc="http://schemas.openxmlformats.org/markup-compatibility/2006" xmlns:a14="http://schemas.microsoft.com/office/drawing/2010/main" xmlns:a15="http://schemas.microsoft.com/office/drawing/2012/main">
        <mc:Choice Requires="a14 a15">
          <p:sp>
            <p:nvSpPr>
              <p:cNvPr id="9" name="M_16_difference" descr="\Delta t=t_\mathrm{PMT}-t_\mathrm{RPC}">
                <a:extLst>
                  <a:ext uri="{FF2B5EF4-FFF2-40B4-BE49-F238E27FC236}">
                    <a16:creationId xmlns:a16="http://schemas.microsoft.com/office/drawing/2014/main" id="{9D02460A-04B7-4256-B88D-1DC8C81693FC}"/>
                  </a:ext>
                </a:extLst>
              </p:cNvPr>
              <p:cNvSpPr>
                <a:spLocks noGrp="1"/>
              </p:cNvSpPr>
              <p:nvPr/>
            </p:nvSpPr>
            <p:spPr>
              <a:xfrm>
                <a:off x="676275" y="5572125"/>
                <a:ext cx="2503030" cy="318072"/>
              </a:xfrm>
              <a:prstGeom prst="rect">
                <a:avLst/>
              </a:prstGeom>
              <a:noFill/>
              <a:ln w="0">
                <a:noFill/>
                <a:prstDash val="solid"/>
              </a:ln>
            </p:spPr>
            <p:txBody>
              <a:bodyPr wrap="none" lIns="0" tIns="0" rIns="0" bIns="0" anchor="ctr">
                <a:noAutofit/>
              </a:bodyPr>
              <a:lstStyle/>
              <a:p>
                <a:pPr algn="l">
                  <a:defRPr sz="2700">
                    <a:latin typeface="Latin Modern Math"/>
                  </a:defRPr>
                </a:pPr>
                <a14:m>
                  <m:oMathPara xmlns:m="http://schemas.openxmlformats.org/officeDocument/2006/math">
                    <m:oMathParaPr>
                      <m:jc m:val="left"/>
                    </m:oMathParaPr>
                    <m:oMath xmlns:m="http://schemas.openxmlformats.org/officeDocument/2006/math">
                      <m:r>
                        <a:rPr lang="en-US" sz="2700" i="1">
                          <a:solidFill>
                            <a:srgbClr val="263544"/>
                          </a:solidFill>
                          <a:latin typeface="Cambria Math" panose="02040503050406030204" pitchFamily="18" charset="0"/>
                          <a:ea typeface="Latin Modern Math"/>
                        </a:rPr>
                        <m:t>𝛥</m:t>
                      </m:r>
                      <m:r>
                        <a:rPr lang="en-US" sz="2700" i="1">
                          <a:solidFill>
                            <a:srgbClr val="263544"/>
                          </a:solidFill>
                          <a:latin typeface="Cambria Math" panose="02040503050406030204" pitchFamily="18" charset="0"/>
                          <a:ea typeface="Latin Modern Math"/>
                        </a:rPr>
                        <m:t>𝑡</m:t>
                      </m:r>
                      <m:r>
                        <a:rPr lang="en-US" sz="2700" i="0">
                          <a:solidFill>
                            <a:srgbClr val="263544"/>
                          </a:solidFill>
                          <a:latin typeface="Cambria Math" panose="02040503050406030204" pitchFamily="18" charset="0"/>
                          <a:ea typeface="Latin Modern Math"/>
                        </a:rPr>
                        <m:t>=</m:t>
                      </m:r>
                      <m:sSub>
                        <m:sSubPr>
                          <m:ctrlPr>
                            <a:rPr lang="en-US" sz="2700" i="1">
                              <a:solidFill>
                                <a:srgbClr val="263544"/>
                              </a:solidFill>
                              <a:latin typeface="Cambria Math" panose="02040503050406030204" pitchFamily="18" charset="0"/>
                              <a:ea typeface="Latin Modern Math"/>
                            </a:rPr>
                          </m:ctrlPr>
                        </m:sSubPr>
                        <m:e>
                          <m:r>
                            <a:rPr lang="en-US" sz="2700" i="1">
                              <a:solidFill>
                                <a:srgbClr val="263544"/>
                              </a:solidFill>
                              <a:latin typeface="Cambria Math" panose="02040503050406030204" pitchFamily="18" charset="0"/>
                              <a:ea typeface="Latin Modern Math"/>
                            </a:rPr>
                            <m:t>𝑡</m:t>
                          </m:r>
                        </m:e>
                        <m:sub>
                          <m:r>
                            <m:rPr>
                              <m:sty m:val="p"/>
                            </m:rPr>
                            <a:rPr lang="en-US" sz="2700" i="0">
                              <a:solidFill>
                                <a:srgbClr val="263544"/>
                              </a:solidFill>
                              <a:latin typeface="Cambria Math" panose="02040503050406030204" pitchFamily="18" charset="0"/>
                              <a:ea typeface="Latin Modern Math"/>
                            </a:rPr>
                            <m:t>PMT</m:t>
                          </m:r>
                        </m:sub>
                      </m:sSub>
                      <m:r>
                        <a:rPr lang="en-US" sz="2700" i="0">
                          <a:solidFill>
                            <a:srgbClr val="263544"/>
                          </a:solidFill>
                          <a:latin typeface="Cambria Math" panose="02040503050406030204" pitchFamily="18" charset="0"/>
                          <a:ea typeface="Latin Modern Math"/>
                        </a:rPr>
                        <m:t>−</m:t>
                      </m:r>
                      <m:sSub>
                        <m:sSubPr>
                          <m:ctrlPr>
                            <a:rPr lang="en-US" sz="2700" i="1">
                              <a:solidFill>
                                <a:srgbClr val="263544"/>
                              </a:solidFill>
                              <a:latin typeface="Cambria Math" panose="02040503050406030204" pitchFamily="18" charset="0"/>
                              <a:ea typeface="Latin Modern Math"/>
                            </a:rPr>
                          </m:ctrlPr>
                        </m:sSubPr>
                        <m:e>
                          <m:r>
                            <a:rPr lang="en-US" sz="2700" i="1">
                              <a:solidFill>
                                <a:srgbClr val="263544"/>
                              </a:solidFill>
                              <a:latin typeface="Cambria Math" panose="02040503050406030204" pitchFamily="18" charset="0"/>
                              <a:ea typeface="Latin Modern Math"/>
                            </a:rPr>
                            <m:t>𝑡</m:t>
                          </m:r>
                        </m:e>
                        <m:sub>
                          <m:r>
                            <m:rPr>
                              <m:sty m:val="p"/>
                            </m:rPr>
                            <a:rPr lang="en-US" sz="2700" i="0">
                              <a:solidFill>
                                <a:srgbClr val="263544"/>
                              </a:solidFill>
                              <a:latin typeface="Cambria Math" panose="02040503050406030204" pitchFamily="18" charset="0"/>
                              <a:ea typeface="Latin Modern Math"/>
                            </a:rPr>
                            <m:t>RPC</m:t>
                          </m:r>
                        </m:sub>
                      </m:sSub>
                    </m:oMath>
                  </m:oMathPara>
                </a14:m>
                <a:endParaRPr/>
              </a:p>
            </p:txBody>
          </p:sp>
        </mc:Choice>
        <mc:Fallback xmlns="">
          <p:pic>
            <p:nvPicPr>
              <p:cNvPr id="9" name="M_16_difference" descr="\Delta t=t_\mathrm{PMT}-t_\mathrm{RPC}">
                <a:extLst xmlns:a="http://schemas.openxmlformats.org/drawingml/2006/main">
                  <a:ext uri="{FF2B5EF4-FFF2-40B4-BE49-F238E27FC236}">
                    <a16:creationId xmlns:a16="http://schemas.microsoft.com/office/drawing/2014/main" id="{9D02460A-04B7-4256-B88D-1DC8C81693FC}"/>
                  </a:ext>
                </a:extLst>
              </p:cNvPr>
              <p:cNvPicPr/>
              <p:nvPr/>
            </p:nvPicPr>
            <p:blipFill>
              <ns0:blip xmlns:ns0="http://schemas.openxmlformats.org/drawingml/2006/main" xmlns:ns1="http://schemas.openxmlformats.org/officeDocument/2006/relationships" ns1:embed="rIdMathM_16_difference"/>
              <ns0:stretch xmlns:ns0="http://schemas.openxmlformats.org/drawingml/2006/main">
                <ns0:fillRect/>
              </ns0:stretch>
            </p:blipFill>
            <p:spPr>
              <a:xfrm xmlns:a="http://schemas.openxmlformats.org/drawingml/2006/main">
                <a:off x="676275" y="5572125"/>
                <a:ext cx="2503030" cy="318072"/>
              </a:xfrm>
              <ns0:prstGeom xmlns:ns0="http://schemas.openxmlformats.org/drawingml/2006/main" prst="rect">
                <ns0:avLst/>
              </ns0:prstGeom>
            </p:spPr>
          </p:pic>
        </mc:Fallback>
      </mc:AlternateContent>
      <p:sp>
        <p:nvSpPr>
          <p:cNvPr id="10" name="Analysis">
            <a:extLst>
              <a:ext uri="{FF2B5EF4-FFF2-40B4-BE49-F238E27FC236}">
                <a16:creationId xmlns:a16="http://schemas.microsoft.com/office/drawing/2014/main" id="{4E3324B9-135E-4F3D-93BD-CBF58C272201}"/>
              </a:ext>
            </a:extLst>
          </p:cNvPr>
          <p:cNvSpPr>
            <a:spLocks noGrp="1"/>
          </p:cNvSpPr>
          <p:nvPr/>
        </p:nvSpPr>
        <p:spPr>
          <a:xfrm>
            <a:off x="6210300" y="1104900"/>
            <a:ext cx="5381625"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CFD fraction: 20%</a:t>
            </a:r>
          </a:p>
        </p:txBody>
      </p:sp>
      <p:sp>
        <p:nvSpPr>
          <p:cNvPr id="11" name="Analysis continued">
            <a:extLst>
              <a:ext uri="{FF2B5EF4-FFF2-40B4-BE49-F238E27FC236}">
                <a16:creationId xmlns:a16="http://schemas.microsoft.com/office/drawing/2014/main" id="{4D2BE77F-8937-40C0-A0E9-42A991689A21}"/>
              </a:ext>
            </a:extLst>
          </p:cNvPr>
          <p:cNvSpPr>
            <a:spLocks noGrp="1"/>
          </p:cNvSpPr>
          <p:nvPr/>
        </p:nvSpPr>
        <p:spPr>
          <a:xfrm>
            <a:off x="6210300" y="1524000"/>
            <a:ext cx="5381625" cy="333375"/>
          </a:xfrm>
          <a:prstGeom prst="rect">
            <a:avLst/>
          </a:prstGeom>
          <a:noFill/>
          <a:ln w="0">
            <a:noFill/>
            <a:prstDash val="solid"/>
          </a:ln>
        </p:spPr>
        <p:txBody>
          <a:bodyPr wrap="none" lIns="0" tIns="0" rIns="0" bIns="0" anchor="ctr">
            <a:noAutofit/>
          </a:bodyPr>
          <a:lstStyle/>
          <a:p>
            <a:pPr algn="l">
              <a:defRPr sz="1950" b="0">
                <a:solidFill>
                  <a:srgbClr val="637386"/>
                </a:solidFill>
                <a:latin typeface="Nimbus Sans"/>
                <a:ea typeface="Nimbus Sans"/>
                <a:cs typeface="Nimbus Sans"/>
              </a:defRPr>
            </a:pPr>
            <a:r>
              <a:rPr sz="2000" b="0" dirty="0">
                <a:solidFill>
                  <a:srgbClr val="637386"/>
                </a:solidFill>
                <a:latin typeface="Nimbus Sans"/>
                <a:ea typeface="Nimbus Sans"/>
                <a:cs typeface="Nimbus Sans"/>
              </a:rPr>
              <a:t>Time-walk correction and Gaussian fit</a:t>
            </a:r>
          </a:p>
        </p:txBody>
      </p:sp>
      <p:pic>
        <p:nvPicPr>
          <p:cNvPr id="28" name="Measured timing distributions before and after correction" descr="Measured timing distributions before and after correction"/>
          <p:cNvPicPr>
            <a:picLocks noChangeAspect="1"/>
          </p:cNvPicPr>
          <p:nvPr/>
        </p:nvPicPr>
        <p:blipFill>
          <a:blip r:embed="rId5"/>
          <a:srcRect b="52094"/>
          <a:stretch/>
        </p:blipFill>
        <p:spPr>
          <a:xfrm>
            <a:off x="6134100" y="2095619"/>
            <a:ext cx="5543550" cy="2619137"/>
          </a:xfrm>
          <a:prstGeom prst="rect">
            <a:avLst/>
          </a:prstGeom>
        </p:spPr>
      </p:pic>
      <p:sp>
        <p:nvSpPr>
          <p:cNvPr id="13" name="Before sigma">
            <a:extLst>
              <a:ext uri="{FF2B5EF4-FFF2-40B4-BE49-F238E27FC236}">
                <a16:creationId xmlns:a16="http://schemas.microsoft.com/office/drawing/2014/main" id="{B66BA7F0-CD13-4D84-831A-86A316858AA7}"/>
              </a:ext>
            </a:extLst>
          </p:cNvPr>
          <p:cNvSpPr>
            <a:spLocks noGrp="1"/>
          </p:cNvSpPr>
          <p:nvPr/>
        </p:nvSpPr>
        <p:spPr>
          <a:xfrm>
            <a:off x="6324600" y="4800600"/>
            <a:ext cx="2457450" cy="314325"/>
          </a:xfrm>
          <a:prstGeom prst="rect">
            <a:avLst/>
          </a:prstGeom>
          <a:noFill/>
          <a:ln w="0">
            <a:noFill/>
            <a:prstDash val="solid"/>
          </a:ln>
        </p:spPr>
        <p:txBody>
          <a:bodyPr wrap="none" lIns="0" tIns="0" rIns="0" bIns="0" anchor="ctr">
            <a:noAutofit/>
          </a:bodyPr>
          <a:lstStyle/>
          <a:p>
            <a:pPr algn="l">
              <a:defRPr sz="1950" b="1">
                <a:solidFill>
                  <a:srgbClr val="263544"/>
                </a:solidFill>
                <a:latin typeface="Nimbus Sans"/>
                <a:ea typeface="Nimbus Sans"/>
                <a:cs typeface="Nimbus Sans"/>
              </a:defRPr>
            </a:pPr>
            <a:r>
              <a:rPr sz="1950" b="1">
                <a:solidFill>
                  <a:srgbClr val="263544"/>
                </a:solidFill>
                <a:latin typeface="Nimbus Sans"/>
                <a:ea typeface="Nimbus Sans"/>
                <a:cs typeface="Nimbus Sans"/>
              </a:rPr>
              <a:t>Before: 29.17 ps</a:t>
            </a:r>
          </a:p>
        </p:txBody>
      </p:sp>
      <p:sp>
        <p:nvSpPr>
          <p:cNvPr id="14" name="After sigma">
            <a:extLst>
              <a:ext uri="{FF2B5EF4-FFF2-40B4-BE49-F238E27FC236}">
                <a16:creationId xmlns:a16="http://schemas.microsoft.com/office/drawing/2014/main" id="{A68EFF24-8C52-4BAA-B40B-FFAEB6B969CA}"/>
              </a:ext>
            </a:extLst>
          </p:cNvPr>
          <p:cNvSpPr>
            <a:spLocks noGrp="1"/>
          </p:cNvSpPr>
          <p:nvPr/>
        </p:nvSpPr>
        <p:spPr>
          <a:xfrm>
            <a:off x="9201150" y="4800600"/>
            <a:ext cx="2419350" cy="314325"/>
          </a:xfrm>
          <a:prstGeom prst="rect">
            <a:avLst/>
          </a:prstGeom>
          <a:noFill/>
          <a:ln w="0">
            <a:noFill/>
            <a:prstDash val="solid"/>
          </a:ln>
        </p:spPr>
        <p:txBody>
          <a:bodyPr wrap="none" lIns="0" tIns="0" rIns="0" bIns="0" anchor="ctr">
            <a:noAutofit/>
          </a:bodyPr>
          <a:lstStyle/>
          <a:p>
            <a:pPr algn="l">
              <a:defRPr sz="1950" b="1">
                <a:solidFill>
                  <a:srgbClr val="0B4EA2"/>
                </a:solidFill>
                <a:latin typeface="Nimbus Sans"/>
                <a:ea typeface="Nimbus Sans"/>
                <a:cs typeface="Nimbus Sans"/>
              </a:defRPr>
            </a:pPr>
            <a:r>
              <a:rPr sz="1950" b="1">
                <a:solidFill>
                  <a:srgbClr val="0B4EA2"/>
                </a:solidFill>
                <a:latin typeface="Nimbus Sans"/>
                <a:ea typeface="Nimbus Sans"/>
                <a:cs typeface="Nimbus Sans"/>
              </a:rPr>
              <a:t>After: 22.18 ps</a:t>
            </a:r>
          </a:p>
        </p:txBody>
      </p:sp>
      <mc:AlternateContent xmlns:mc="http://schemas.openxmlformats.org/markup-compatibility/2006" xmlns:a14="http://schemas.microsoft.com/office/drawing/2010/main" xmlns:a15="http://schemas.microsoft.com/office/drawing/2012/main">
        <mc:Choice Requires="a14 a15">
          <p:sp>
            <p:nvSpPr>
              <p:cNvPr id="15" name="M_16_intrinsic" descr="\sigma_t=\sqrt{\sigma_\mathrm{total}^{\,2}-\sigma_\mathrm{system}^{\,2}}">
                <a:extLst>
                  <a:ext uri="{FF2B5EF4-FFF2-40B4-BE49-F238E27FC236}">
                    <a16:creationId xmlns:a16="http://schemas.microsoft.com/office/drawing/2014/main" id="{6A929CA1-19AF-40AD-AEC6-9616061B0648}"/>
                  </a:ext>
                </a:extLst>
              </p:cNvPr>
              <p:cNvSpPr>
                <a:spLocks noGrp="1"/>
              </p:cNvSpPr>
              <p:nvPr/>
            </p:nvSpPr>
            <p:spPr>
              <a:xfrm>
                <a:off x="6162675" y="5314950"/>
                <a:ext cx="2401900" cy="485864"/>
              </a:xfrm>
              <a:prstGeom prst="rect">
                <a:avLst/>
              </a:prstGeom>
              <a:noFill/>
              <a:ln w="0">
                <a:noFill/>
                <a:prstDash val="solid"/>
              </a:ln>
            </p:spPr>
            <p:txBody>
              <a:bodyPr wrap="none" lIns="0" tIns="0" rIns="0" bIns="0" anchor="ctr">
                <a:noAutofit/>
              </a:bodyPr>
              <a:lstStyle/>
              <a:p>
                <a:pPr algn="l">
                  <a:defRPr sz="2300">
                    <a:latin typeface="Latin Modern Math"/>
                  </a:defRPr>
                </a:pPr>
                <a14:m>
                  <m:oMathPara xmlns:m="http://schemas.openxmlformats.org/officeDocument/2006/math">
                    <m:oMathParaPr>
                      <m:jc m:val="left"/>
                    </m:oMathParaPr>
                    <m:oMath xmlns:m="http://schemas.openxmlformats.org/officeDocument/2006/math">
                      <m:sSub>
                        <m:sSubPr>
                          <m:ctrlPr>
                            <a:rPr lang="en-US" sz="2300" i="1">
                              <a:solidFill>
                                <a:srgbClr val="263544"/>
                              </a:solidFill>
                              <a:latin typeface="Cambria Math" panose="02040503050406030204" pitchFamily="18" charset="0"/>
                              <a:ea typeface="Latin Modern Math"/>
                            </a:rPr>
                          </m:ctrlPr>
                        </m:sSubPr>
                        <m:e>
                          <m:r>
                            <a:rPr lang="en-US" sz="2300" i="1">
                              <a:solidFill>
                                <a:srgbClr val="263544"/>
                              </a:solidFill>
                              <a:latin typeface="Cambria Math" panose="02040503050406030204" pitchFamily="18" charset="0"/>
                              <a:ea typeface="Latin Modern Math"/>
                            </a:rPr>
                            <m:t>𝜎</m:t>
                          </m:r>
                        </m:e>
                        <m:sub>
                          <m:r>
                            <a:rPr lang="en-US" sz="2300" i="1">
                              <a:solidFill>
                                <a:srgbClr val="263544"/>
                              </a:solidFill>
                              <a:latin typeface="Cambria Math" panose="02040503050406030204" pitchFamily="18" charset="0"/>
                              <a:ea typeface="Latin Modern Math"/>
                            </a:rPr>
                            <m:t>𝑡</m:t>
                          </m:r>
                        </m:sub>
                      </m:sSub>
                      <m:r>
                        <a:rPr lang="en-US" sz="2300" i="0">
                          <a:solidFill>
                            <a:srgbClr val="263544"/>
                          </a:solidFill>
                          <a:latin typeface="Cambria Math" panose="02040503050406030204" pitchFamily="18" charset="0"/>
                          <a:ea typeface="Latin Modern Math"/>
                        </a:rPr>
                        <m:t>=</m:t>
                      </m:r>
                      <m:rad>
                        <m:radPr>
                          <m:degHide m:val="on"/>
                          <m:ctrlPr>
                            <a:rPr lang="en-US" sz="2300" i="1">
                              <a:solidFill>
                                <a:srgbClr val="263544"/>
                              </a:solidFill>
                              <a:latin typeface="Cambria Math" panose="02040503050406030204" pitchFamily="18" charset="0"/>
                              <a:ea typeface="Latin Modern Math"/>
                            </a:rPr>
                          </m:ctrlPr>
                        </m:radPr>
                        <m:deg/>
                        <m:e>
                          <m:sSubSup>
                            <m:sSubSupPr>
                              <m:ctrlPr>
                                <a:rPr lang="en-US" sz="2300" i="1">
                                  <a:solidFill>
                                    <a:srgbClr val="263544"/>
                                  </a:solidFill>
                                  <a:latin typeface="Cambria Math" panose="02040503050406030204" pitchFamily="18" charset="0"/>
                                  <a:ea typeface="Latin Modern Math"/>
                                </a:rPr>
                              </m:ctrlPr>
                            </m:sSubSupPr>
                            <m:e>
                              <m:r>
                                <a:rPr lang="en-US" sz="2300" i="1">
                                  <a:solidFill>
                                    <a:srgbClr val="263544"/>
                                  </a:solidFill>
                                  <a:latin typeface="Cambria Math" panose="02040503050406030204" pitchFamily="18" charset="0"/>
                                  <a:ea typeface="Latin Modern Math"/>
                                </a:rPr>
                                <m:t>𝜎</m:t>
                              </m:r>
                            </m:e>
                            <m:sub>
                              <m:r>
                                <m:rPr>
                                  <m:sty m:val="p"/>
                                </m:rPr>
                                <a:rPr lang="en-US" sz="2300" i="0">
                                  <a:solidFill>
                                    <a:srgbClr val="263544"/>
                                  </a:solidFill>
                                  <a:latin typeface="Cambria Math" panose="02040503050406030204" pitchFamily="18" charset="0"/>
                                  <a:ea typeface="Latin Modern Math"/>
                                </a:rPr>
                                <m:t>total</m:t>
                              </m:r>
                            </m:sub>
                            <m:sup>
                              <m:r>
                                <a:rPr lang="en-US" sz="2300" i="0">
                                  <a:solidFill>
                                    <a:srgbClr val="263544"/>
                                  </a:solidFill>
                                  <a:latin typeface="Cambria Math" panose="02040503050406030204" pitchFamily="18" charset="0"/>
                                  <a:ea typeface="Latin Modern Math"/>
                                </a:rPr>
                                <m:t> 2</m:t>
                              </m:r>
                            </m:sup>
                          </m:sSubSup>
                          <m:r>
                            <a:rPr lang="en-US" sz="2300" i="0">
                              <a:solidFill>
                                <a:srgbClr val="263544"/>
                              </a:solidFill>
                              <a:latin typeface="Cambria Math" panose="02040503050406030204" pitchFamily="18" charset="0"/>
                              <a:ea typeface="Latin Modern Math"/>
                            </a:rPr>
                            <m:t>−</m:t>
                          </m:r>
                          <m:sSubSup>
                            <m:sSubSupPr>
                              <m:ctrlPr>
                                <a:rPr lang="en-US" sz="2300" i="1">
                                  <a:solidFill>
                                    <a:srgbClr val="263544"/>
                                  </a:solidFill>
                                  <a:latin typeface="Cambria Math" panose="02040503050406030204" pitchFamily="18" charset="0"/>
                                  <a:ea typeface="Latin Modern Math"/>
                                </a:rPr>
                              </m:ctrlPr>
                            </m:sSubSupPr>
                            <m:e>
                              <m:r>
                                <a:rPr lang="en-US" sz="2300" i="1">
                                  <a:solidFill>
                                    <a:srgbClr val="263544"/>
                                  </a:solidFill>
                                  <a:latin typeface="Cambria Math" panose="02040503050406030204" pitchFamily="18" charset="0"/>
                                  <a:ea typeface="Latin Modern Math"/>
                                </a:rPr>
                                <m:t>𝜎</m:t>
                              </m:r>
                            </m:e>
                            <m:sub>
                              <m:r>
                                <m:rPr>
                                  <m:sty m:val="p"/>
                                </m:rPr>
                                <a:rPr lang="en-US" sz="2300" i="0">
                                  <a:solidFill>
                                    <a:srgbClr val="263544"/>
                                  </a:solidFill>
                                  <a:latin typeface="Cambria Math" panose="02040503050406030204" pitchFamily="18" charset="0"/>
                                  <a:ea typeface="Latin Modern Math"/>
                                </a:rPr>
                                <m:t>system</m:t>
                              </m:r>
                            </m:sub>
                            <m:sup>
                              <m:r>
                                <a:rPr lang="en-US" sz="2300" i="0">
                                  <a:solidFill>
                                    <a:srgbClr val="263544"/>
                                  </a:solidFill>
                                  <a:latin typeface="Cambria Math" panose="02040503050406030204" pitchFamily="18" charset="0"/>
                                  <a:ea typeface="Latin Modern Math"/>
                                </a:rPr>
                                <m:t> 2</m:t>
                              </m:r>
                            </m:sup>
                          </m:sSubSup>
                        </m:e>
                      </m:rad>
                    </m:oMath>
                  </m:oMathPara>
                </a14:m>
                <a:endParaRPr/>
              </a:p>
            </p:txBody>
          </p:sp>
        </mc:Choice>
        <mc:Fallback xmlns="">
          <p:pic>
            <p:nvPicPr>
              <p:cNvPr id="15" name="M_16_intrinsic" descr="\sigma_t=\sqrt{\sigma_\mathrm{total}^{\,2}-\sigma_\mathrm{system}^{\,2}}">
                <a:extLst xmlns:a="http://schemas.openxmlformats.org/drawingml/2006/main">
                  <a:ext uri="{FF2B5EF4-FFF2-40B4-BE49-F238E27FC236}">
                    <a16:creationId xmlns:a16="http://schemas.microsoft.com/office/drawing/2014/main" id="{6A929CA1-19AF-40AD-AEC6-9616061B0648}"/>
                  </a:ext>
                </a:extLst>
              </p:cNvPr>
              <p:cNvPicPr/>
              <p:nvPr/>
            </p:nvPicPr>
            <p:blipFill>
              <ns0:blip xmlns:ns0="http://schemas.openxmlformats.org/drawingml/2006/main" xmlns:ns1="http://schemas.openxmlformats.org/officeDocument/2006/relationships" ns1:embed="rIdMathM_16_intrinsic"/>
              <ns0:stretch xmlns:ns0="http://schemas.openxmlformats.org/drawingml/2006/main">
                <ns0:fillRect/>
              </ns0:stretch>
            </p:blipFill>
            <p:spPr>
              <a:xfrm xmlns:a="http://schemas.openxmlformats.org/drawingml/2006/main">
                <a:off x="6162675" y="5314950"/>
                <a:ext cx="2401900" cy="485864"/>
              </a:xfrm>
              <ns0:prstGeom xmlns:ns0="http://schemas.openxmlformats.org/drawingml/2006/main" prst="rect">
                <ns0:avLst/>
              </ns0:prstGeom>
            </p:spPr>
          </p:pic>
        </mc:Fallback>
      </mc:AlternateContent>
      <mc:AlternateContent xmlns:mc="http://schemas.openxmlformats.org/markup-compatibility/2006" xmlns:a14="http://schemas.microsoft.com/office/drawing/2010/main" xmlns:a15="http://schemas.microsoft.com/office/drawing/2012/main">
        <mc:Choice Requires="a14 a15">
          <p:sp>
            <p:nvSpPr>
              <p:cNvPr id="16" name="M_16_intrinsic_number" descr="=\sqrt{22.18^2-10^2}\ \mathrm{ps}\simeq19.8\ \mathrm{ps}">
                <a:extLst>
                  <a:ext uri="{FF2B5EF4-FFF2-40B4-BE49-F238E27FC236}">
                    <a16:creationId xmlns:a16="http://schemas.microsoft.com/office/drawing/2014/main" id="{DDD60F90-C55A-4759-9E34-61D55EC58893}"/>
                  </a:ext>
                </a:extLst>
              </p:cNvPr>
              <p:cNvSpPr>
                <a:spLocks noGrp="1"/>
              </p:cNvSpPr>
              <p:nvPr/>
            </p:nvSpPr>
            <p:spPr>
              <a:xfrm>
                <a:off x="6581775" y="5876925"/>
                <a:ext cx="3543821" cy="357124"/>
              </a:xfrm>
              <a:prstGeom prst="rect">
                <a:avLst/>
              </a:prstGeom>
              <a:noFill/>
              <a:ln w="0">
                <a:noFill/>
                <a:prstDash val="solid"/>
              </a:ln>
            </p:spPr>
            <p:txBody>
              <a:bodyPr wrap="none" lIns="0" tIns="0" rIns="0" bIns="0" anchor="ctr">
                <a:noAutofit/>
              </a:bodyPr>
              <a:lstStyle/>
              <a:p>
                <a:pPr algn="l">
                  <a:defRPr sz="2300">
                    <a:latin typeface="Latin Modern Math"/>
                  </a:defRPr>
                </a:pPr>
                <a14:m>
                  <m:oMathPara xmlns:m="http://schemas.openxmlformats.org/officeDocument/2006/math">
                    <m:oMathParaPr>
                      <m:jc m:val="left"/>
                    </m:oMathParaPr>
                    <m:oMath xmlns:m="http://schemas.openxmlformats.org/officeDocument/2006/math">
                      <m:r>
                        <a:rPr lang="en-US" sz="2300" i="0">
                          <a:solidFill>
                            <a:srgbClr val="0B4EA2"/>
                          </a:solidFill>
                          <a:latin typeface="Cambria Math" panose="02040503050406030204" pitchFamily="18" charset="0"/>
                          <a:ea typeface="Latin Modern Math"/>
                        </a:rPr>
                        <m:t>=</m:t>
                      </m:r>
                      <m:rad>
                        <m:radPr>
                          <m:degHide m:val="on"/>
                          <m:ctrlPr>
                            <a:rPr lang="en-US" sz="2300" i="1">
                              <a:solidFill>
                                <a:srgbClr val="0B4EA2"/>
                              </a:solidFill>
                              <a:latin typeface="Cambria Math" panose="02040503050406030204" pitchFamily="18" charset="0"/>
                              <a:ea typeface="Latin Modern Math"/>
                            </a:rPr>
                          </m:ctrlPr>
                        </m:radPr>
                        <m:deg/>
                        <m:e>
                          <m:sSup>
                            <m:sSupPr>
                              <m:ctrlPr>
                                <a:rPr lang="en-US" sz="2300" i="1">
                                  <a:solidFill>
                                    <a:srgbClr val="0B4EA2"/>
                                  </a:solidFill>
                                  <a:latin typeface="Cambria Math" panose="02040503050406030204" pitchFamily="18" charset="0"/>
                                  <a:ea typeface="Latin Modern Math"/>
                                </a:rPr>
                              </m:ctrlPr>
                            </m:sSupPr>
                            <m:e>
                              <m:r>
                                <a:rPr lang="en-US" sz="2300" i="0">
                                  <a:solidFill>
                                    <a:srgbClr val="0B4EA2"/>
                                  </a:solidFill>
                                  <a:latin typeface="Cambria Math" panose="02040503050406030204" pitchFamily="18" charset="0"/>
                                  <a:ea typeface="Latin Modern Math"/>
                                </a:rPr>
                                <m:t>22.18</m:t>
                              </m:r>
                            </m:e>
                            <m:sup>
                              <m:r>
                                <a:rPr lang="en-US" sz="2300" i="0">
                                  <a:solidFill>
                                    <a:srgbClr val="0B4EA2"/>
                                  </a:solidFill>
                                  <a:latin typeface="Cambria Math" panose="02040503050406030204" pitchFamily="18" charset="0"/>
                                  <a:ea typeface="Latin Modern Math"/>
                                </a:rPr>
                                <m:t>2</m:t>
                              </m:r>
                            </m:sup>
                          </m:sSup>
                          <m:r>
                            <a:rPr lang="en-US" sz="2300" i="0">
                              <a:solidFill>
                                <a:srgbClr val="0B4EA2"/>
                              </a:solidFill>
                              <a:latin typeface="Cambria Math" panose="02040503050406030204" pitchFamily="18" charset="0"/>
                              <a:ea typeface="Latin Modern Math"/>
                            </a:rPr>
                            <m:t>−</m:t>
                          </m:r>
                          <m:sSup>
                            <m:sSupPr>
                              <m:ctrlPr>
                                <a:rPr lang="en-US" sz="2300" i="1">
                                  <a:solidFill>
                                    <a:srgbClr val="0B4EA2"/>
                                  </a:solidFill>
                                  <a:latin typeface="Cambria Math" panose="02040503050406030204" pitchFamily="18" charset="0"/>
                                  <a:ea typeface="Latin Modern Math"/>
                                </a:rPr>
                              </m:ctrlPr>
                            </m:sSupPr>
                            <m:e>
                              <m:r>
                                <a:rPr lang="en-US" sz="2300" i="0">
                                  <a:solidFill>
                                    <a:srgbClr val="0B4EA2"/>
                                  </a:solidFill>
                                  <a:latin typeface="Cambria Math" panose="02040503050406030204" pitchFamily="18" charset="0"/>
                                  <a:ea typeface="Latin Modern Math"/>
                                </a:rPr>
                                <m:t>10</m:t>
                              </m:r>
                            </m:e>
                            <m:sup>
                              <m:r>
                                <a:rPr lang="en-US" sz="2300" i="0">
                                  <a:solidFill>
                                    <a:srgbClr val="0B4EA2"/>
                                  </a:solidFill>
                                  <a:latin typeface="Cambria Math" panose="02040503050406030204" pitchFamily="18" charset="0"/>
                                  <a:ea typeface="Latin Modern Math"/>
                                </a:rPr>
                                <m:t>2</m:t>
                              </m:r>
                            </m:sup>
                          </m:sSup>
                        </m:e>
                      </m:rad>
                      <m:r>
                        <a:rPr lang="en-US" sz="2300" i="0">
                          <a:solidFill>
                            <a:srgbClr val="0B4EA2"/>
                          </a:solidFill>
                          <a:latin typeface="Cambria Math" panose="02040503050406030204" pitchFamily="18" charset="0"/>
                          <a:ea typeface="Latin Modern Math"/>
                        </a:rPr>
                        <m:t> </m:t>
                      </m:r>
                      <m:r>
                        <m:rPr>
                          <m:sty m:val="p"/>
                        </m:rPr>
                        <a:rPr lang="en-US" sz="2300" i="0">
                          <a:solidFill>
                            <a:srgbClr val="0B4EA2"/>
                          </a:solidFill>
                          <a:latin typeface="Cambria Math" panose="02040503050406030204" pitchFamily="18" charset="0"/>
                          <a:ea typeface="Latin Modern Math"/>
                        </a:rPr>
                        <m:t>ps</m:t>
                      </m:r>
                      <m:r>
                        <a:rPr lang="en-US" sz="2300" i="0">
                          <a:solidFill>
                            <a:srgbClr val="0B4EA2"/>
                          </a:solidFill>
                          <a:latin typeface="Cambria Math" panose="02040503050406030204" pitchFamily="18" charset="0"/>
                          <a:ea typeface="Latin Modern Math"/>
                        </a:rPr>
                        <m:t>≃19.8 </m:t>
                      </m:r>
                      <m:r>
                        <m:rPr>
                          <m:sty m:val="p"/>
                        </m:rPr>
                        <a:rPr lang="en-US" sz="2300" i="0">
                          <a:solidFill>
                            <a:srgbClr val="0B4EA2"/>
                          </a:solidFill>
                          <a:latin typeface="Cambria Math" panose="02040503050406030204" pitchFamily="18" charset="0"/>
                          <a:ea typeface="Latin Modern Math"/>
                        </a:rPr>
                        <m:t>ps</m:t>
                      </m:r>
                    </m:oMath>
                  </m:oMathPara>
                </a14:m>
                <a:endParaRPr/>
              </a:p>
            </p:txBody>
          </p:sp>
        </mc:Choice>
        <mc:Fallback xmlns="">
          <p:pic>
            <p:nvPicPr>
              <p:cNvPr id="16" name="M_16_intrinsic_number" descr="=\sqrt{22.18^2-10^2}\ \mathrm{ps}\simeq19.8\ \mathrm{ps}">
                <a:extLst xmlns:a="http://schemas.openxmlformats.org/drawingml/2006/main">
                  <a:ext uri="{FF2B5EF4-FFF2-40B4-BE49-F238E27FC236}">
                    <a16:creationId xmlns:a16="http://schemas.microsoft.com/office/drawing/2014/main" id="{DDD60F90-C55A-4759-9E34-61D55EC58893}"/>
                  </a:ext>
                </a:extLst>
              </p:cNvPr>
              <p:cNvPicPr/>
              <p:nvPr/>
            </p:nvPicPr>
            <p:blipFill>
              <ns0:blip xmlns:ns0="http://schemas.openxmlformats.org/drawingml/2006/main" xmlns:ns1="http://schemas.openxmlformats.org/officeDocument/2006/relationships" ns1:embed="rIdMathM_16_intrinsic_number"/>
              <ns0:stretch xmlns:ns0="http://schemas.openxmlformats.org/drawingml/2006/main">
                <ns0:fillRect/>
              </ns0:stretch>
            </p:blipFill>
            <p:spPr>
              <a:xfrm xmlns:a="http://schemas.openxmlformats.org/drawingml/2006/main">
                <a:off x="6581775" y="5876925"/>
                <a:ext cx="3543821" cy="357124"/>
              </a:xfrm>
              <ns0:prstGeom xmlns:ns0="http://schemas.openxmlformats.org/drawingml/2006/main" prst="rect">
                <ns0:avLst/>
              </ns0:prstGeom>
            </p:spPr>
          </p:pic>
        </mc:Fallback>
      </mc:AlternateContent>
    </p:spTree>
    <p:extLst>
      <p:ext uri="{BB962C8B-B14F-4D97-AF65-F5344CB8AC3E}">
        <p14:creationId xmlns:p14="http://schemas.microsoft.com/office/powerpoint/2010/main" val="2685882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 name="Slide title">
            <a:extLst>
              <a:ext uri="{FF2B5EF4-FFF2-40B4-BE49-F238E27FC236}">
                <a16:creationId xmlns:a16="http://schemas.microsoft.com/office/drawing/2014/main" id="{882B46D8-9C2C-44ED-8A87-071D4E97C81E}"/>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Waveform resampling method</a:t>
            </a:r>
          </a:p>
        </p:txBody>
      </p:sp>
      <p:sp>
        <p:nvSpPr>
          <p:cNvPr id="2" name="Title rule">
            <a:extLst>
              <a:ext uri="{FF2B5EF4-FFF2-40B4-BE49-F238E27FC236}">
                <a16:creationId xmlns:a16="http://schemas.microsoft.com/office/drawing/2014/main" id="{6A697456-285C-4AC5-8DD5-6C903CF651FC}"/>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32"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F17A7A32-4D1D-4A63-95DE-B536AC34DDB2}"/>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17</a:t>
            </a:r>
          </a:p>
        </p:txBody>
      </p:sp>
      <p:sp>
        <p:nvSpPr>
          <p:cNvPr id="5" name="Input rate">
            <a:extLst>
              <a:ext uri="{FF2B5EF4-FFF2-40B4-BE49-F238E27FC236}">
                <a16:creationId xmlns:a16="http://schemas.microsoft.com/office/drawing/2014/main" id="{8D382A09-D4BE-42F1-90E4-83E353FB5B98}"/>
              </a:ext>
            </a:extLst>
          </p:cNvPr>
          <p:cNvSpPr>
            <a:spLocks noGrp="1"/>
          </p:cNvSpPr>
          <p:nvPr/>
        </p:nvSpPr>
        <p:spPr>
          <a:xfrm>
            <a:off x="514350" y="1143000"/>
            <a:ext cx="11068050" cy="400050"/>
          </a:xfrm>
          <a:prstGeom prst="rect">
            <a:avLst/>
          </a:prstGeom>
          <a:noFill/>
          <a:ln w="0">
            <a:noFill/>
            <a:prstDash val="solid"/>
          </a:ln>
        </p:spPr>
        <p:txBody>
          <a:bodyPr wrap="none" lIns="0" tIns="0" rIns="0" bIns="0" anchor="ctr">
            <a:noAutofit/>
          </a:bodyPr>
          <a:lstStyle/>
          <a:p>
            <a:pPr algn="l">
              <a:defRPr sz="2250" b="1">
                <a:solidFill>
                  <a:srgbClr val="0B4EA2"/>
                </a:solidFill>
                <a:latin typeface="Nimbus Sans"/>
                <a:ea typeface="Nimbus Sans"/>
                <a:cs typeface="Nimbus Sans"/>
              </a:defRPr>
            </a:pPr>
            <a:r>
              <a:rPr sz="2250" b="1">
                <a:solidFill>
                  <a:srgbClr val="0B4EA2"/>
                </a:solidFill>
                <a:latin typeface="Nimbus Sans"/>
                <a:ea typeface="Nimbus Sans"/>
                <a:cs typeface="Nimbus Sans"/>
              </a:rPr>
              <a:t>Input: mean local signal rate f</a:t>
            </a:r>
          </a:p>
        </p:txBody>
      </p:sp>
      <p:sp>
        <p:nvSpPr>
          <p:cNvPr id="6" name="Step 0">
            <a:extLst>
              <a:ext uri="{FF2B5EF4-FFF2-40B4-BE49-F238E27FC236}">
                <a16:creationId xmlns:a16="http://schemas.microsoft.com/office/drawing/2014/main" id="{11C6B97B-71EF-4C41-83C1-8A3B5AF80DBA}"/>
              </a:ext>
            </a:extLst>
          </p:cNvPr>
          <p:cNvSpPr>
            <a:spLocks noGrp="1"/>
          </p:cNvSpPr>
          <p:nvPr/>
        </p:nvSpPr>
        <p:spPr>
          <a:xfrm>
            <a:off x="723900" y="1933575"/>
            <a:ext cx="409575" cy="390525"/>
          </a:xfrm>
          <a:prstGeom prst="rect">
            <a:avLst/>
          </a:prstGeom>
          <a:noFill/>
          <a:ln w="0">
            <a:noFill/>
            <a:prstDash val="solid"/>
          </a:ln>
        </p:spPr>
        <p:txBody>
          <a:bodyPr wrap="none" lIns="0" tIns="0" rIns="0" bIns="0" anchor="ctr">
            <a:noAutofit/>
          </a:bodyPr>
          <a:lstStyle/>
          <a:p>
            <a:pPr algn="l">
              <a:defRPr sz="2250" b="1">
                <a:solidFill>
                  <a:srgbClr val="0B4EA2"/>
                </a:solidFill>
                <a:latin typeface="Nimbus Sans"/>
                <a:ea typeface="Nimbus Sans"/>
                <a:cs typeface="Nimbus Sans"/>
              </a:defRPr>
            </a:pPr>
            <a:r>
              <a:rPr sz="2250" b="1">
                <a:solidFill>
                  <a:srgbClr val="0B4EA2"/>
                </a:solidFill>
                <a:latin typeface="Nimbus Sans"/>
                <a:ea typeface="Nimbus Sans"/>
                <a:cs typeface="Nimbus Sans"/>
              </a:rPr>
              <a:t>1</a:t>
            </a:r>
          </a:p>
        </p:txBody>
      </p:sp>
      <p:sp>
        <p:nvSpPr>
          <p:cNvPr id="7" name="Step heading 0">
            <a:extLst>
              <a:ext uri="{FF2B5EF4-FFF2-40B4-BE49-F238E27FC236}">
                <a16:creationId xmlns:a16="http://schemas.microsoft.com/office/drawing/2014/main" id="{D192695D-26AB-4248-B8B0-90EAE83D3940}"/>
              </a:ext>
            </a:extLst>
          </p:cNvPr>
          <p:cNvSpPr>
            <a:spLocks noGrp="1"/>
          </p:cNvSpPr>
          <p:nvPr/>
        </p:nvSpPr>
        <p:spPr>
          <a:xfrm>
            <a:off x="1362075" y="1933575"/>
            <a:ext cx="6648450" cy="390525"/>
          </a:xfrm>
          <a:prstGeom prst="rect">
            <a:avLst/>
          </a:prstGeom>
          <a:noFill/>
          <a:ln w="0">
            <a:noFill/>
            <a:prstDash val="solid"/>
          </a:ln>
        </p:spPr>
        <p:txBody>
          <a:bodyPr wrap="none" lIns="0" tIns="0" rIns="0" bIns="0" anchor="ctr">
            <a:noAutofit/>
          </a:bodyPr>
          <a:lstStyle/>
          <a:p>
            <a:pPr algn="l">
              <a:defRPr sz="2250" b="1">
                <a:solidFill>
                  <a:srgbClr val="263544"/>
                </a:solidFill>
                <a:latin typeface="Nimbus Sans"/>
                <a:ea typeface="Nimbus Sans"/>
                <a:cs typeface="Nimbus Sans"/>
              </a:defRPr>
            </a:pPr>
            <a:r>
              <a:rPr sz="2250" b="1">
                <a:solidFill>
                  <a:srgbClr val="263544"/>
                </a:solidFill>
                <a:latin typeface="Nimbus Sans"/>
                <a:ea typeface="Nimbus Sans"/>
                <a:cs typeface="Nimbus Sans"/>
              </a:rPr>
              <a:t>Sample an event interval</a:t>
            </a:r>
          </a:p>
        </p:txBody>
      </p:sp>
      <p:sp>
        <p:nvSpPr>
          <p:cNvPr id="8" name="Step explanation 0">
            <a:extLst>
              <a:ext uri="{FF2B5EF4-FFF2-40B4-BE49-F238E27FC236}">
                <a16:creationId xmlns:a16="http://schemas.microsoft.com/office/drawing/2014/main" id="{8E9E073C-59A9-4A06-8BA8-4695D35D7296}"/>
              </a:ext>
            </a:extLst>
          </p:cNvPr>
          <p:cNvSpPr>
            <a:spLocks noGrp="1"/>
          </p:cNvSpPr>
          <p:nvPr/>
        </p:nvSpPr>
        <p:spPr>
          <a:xfrm>
            <a:off x="1362075" y="2343150"/>
            <a:ext cx="7381875" cy="295275"/>
          </a:xfrm>
          <a:prstGeom prst="rect">
            <a:avLst/>
          </a:prstGeom>
          <a:noFill/>
          <a:ln w="0">
            <a:noFill/>
            <a:prstDash val="solid"/>
          </a:ln>
        </p:spPr>
        <p:txBody>
          <a:bodyPr wrap="none" lIns="0" tIns="0" rIns="0" bIns="0" anchor="ctr">
            <a:noAutofit/>
          </a:bodyPr>
          <a:lstStyle/>
          <a:p>
            <a:pPr algn="l">
              <a:defRPr sz="1800" b="0">
                <a:solidFill>
                  <a:srgbClr val="637386"/>
                </a:solidFill>
                <a:latin typeface="Nimbus Sans"/>
                <a:ea typeface="Nimbus Sans"/>
                <a:cs typeface="Nimbus Sans"/>
              </a:defRPr>
            </a:pPr>
            <a:r>
              <a:rPr sz="1800" b="0">
                <a:solidFill>
                  <a:srgbClr val="637386"/>
                </a:solidFill>
                <a:latin typeface="Nimbus Sans"/>
                <a:ea typeface="Nimbus Sans"/>
                <a:cs typeface="Nimbus Sans"/>
              </a:rPr>
              <a:t>Exponential waiting time with mean 1/f</a:t>
            </a:r>
          </a:p>
        </p:txBody>
      </p:sp>
      <p:sp>
        <p:nvSpPr>
          <p:cNvPr id="9" name="Next step 0">
            <a:extLst>
              <a:ext uri="{FF2B5EF4-FFF2-40B4-BE49-F238E27FC236}">
                <a16:creationId xmlns:a16="http://schemas.microsoft.com/office/drawing/2014/main" id="{05653AF0-4B4D-41A4-85FB-3D2EDC46E124}"/>
              </a:ext>
            </a:extLst>
          </p:cNvPr>
          <p:cNvSpPr>
            <a:spLocks noGrp="1"/>
          </p:cNvSpPr>
          <p:nvPr/>
        </p:nvSpPr>
        <p:spPr>
          <a:xfrm>
            <a:off x="914400" y="2428875"/>
            <a:ext cx="0" cy="266700"/>
          </a:xfrm>
          <a:prstGeom prst="line">
            <a:avLst/>
          </a:prstGeom>
          <a:noFill/>
          <a:ln w="16193">
            <a:solidFill>
              <a:srgbClr val="637386"/>
            </a:solidFill>
            <a:prstDash val="solid"/>
          </a:ln>
        </p:spPr>
      </p:sp>
      <p:sp>
        <p:nvSpPr>
          <p:cNvPr id="10" name="Next step 0 head">
            <a:extLst>
              <a:ext uri="{FF2B5EF4-FFF2-40B4-BE49-F238E27FC236}">
                <a16:creationId xmlns:a16="http://schemas.microsoft.com/office/drawing/2014/main" id="{D2F6E307-671F-4E46-8AC6-BB55AB712A46}"/>
              </a:ext>
            </a:extLst>
          </p:cNvPr>
          <p:cNvSpPr>
            <a:spLocks noGrp="1"/>
          </p:cNvSpPr>
          <p:nvPr/>
        </p:nvSpPr>
        <p:spPr>
          <a:xfrm>
            <a:off x="866775" y="2619375"/>
            <a:ext cx="95250" cy="76200"/>
          </a:xfrm>
          <a:custGeom>
            <a:avLst/>
            <a:gdLst/>
            <a:ahLst/>
            <a:cxnLst/>
            <a:rect l="0" t="0" r="0" b="0"/>
            <a:pathLst>
              <a:path w="95250" h="76200">
                <a:moveTo>
                  <a:pt x="0" y="0"/>
                </a:moveTo>
                <a:lnTo>
                  <a:pt x="95250" y="0"/>
                </a:lnTo>
                <a:lnTo>
                  <a:pt x="47625" y="76200"/>
                </a:lnTo>
                <a:close/>
              </a:path>
            </a:pathLst>
          </a:custGeom>
          <a:solidFill>
            <a:srgbClr val="637386"/>
          </a:solidFill>
          <a:ln w="0">
            <a:noFill/>
            <a:prstDash val="solid"/>
          </a:ln>
        </p:spPr>
      </p:sp>
      <p:sp>
        <p:nvSpPr>
          <p:cNvPr id="11" name="Step 1">
            <a:extLst>
              <a:ext uri="{FF2B5EF4-FFF2-40B4-BE49-F238E27FC236}">
                <a16:creationId xmlns:a16="http://schemas.microsoft.com/office/drawing/2014/main" id="{3566BC01-4127-4047-BB92-8AB87193C0CF}"/>
              </a:ext>
            </a:extLst>
          </p:cNvPr>
          <p:cNvSpPr>
            <a:spLocks noGrp="1"/>
          </p:cNvSpPr>
          <p:nvPr/>
        </p:nvSpPr>
        <p:spPr>
          <a:xfrm>
            <a:off x="723900" y="2809875"/>
            <a:ext cx="409575" cy="390525"/>
          </a:xfrm>
          <a:prstGeom prst="rect">
            <a:avLst/>
          </a:prstGeom>
          <a:noFill/>
          <a:ln w="0">
            <a:noFill/>
            <a:prstDash val="solid"/>
          </a:ln>
        </p:spPr>
        <p:txBody>
          <a:bodyPr wrap="none" lIns="0" tIns="0" rIns="0" bIns="0" anchor="ctr">
            <a:noAutofit/>
          </a:bodyPr>
          <a:lstStyle/>
          <a:p>
            <a:pPr algn="l">
              <a:defRPr sz="2250" b="1">
                <a:solidFill>
                  <a:srgbClr val="0B4EA2"/>
                </a:solidFill>
                <a:latin typeface="Nimbus Sans"/>
                <a:ea typeface="Nimbus Sans"/>
                <a:cs typeface="Nimbus Sans"/>
              </a:defRPr>
            </a:pPr>
            <a:r>
              <a:rPr sz="2250" b="1">
                <a:solidFill>
                  <a:srgbClr val="0B4EA2"/>
                </a:solidFill>
                <a:latin typeface="Nimbus Sans"/>
                <a:ea typeface="Nimbus Sans"/>
                <a:cs typeface="Nimbus Sans"/>
              </a:rPr>
              <a:t>2</a:t>
            </a:r>
          </a:p>
        </p:txBody>
      </p:sp>
      <p:sp>
        <p:nvSpPr>
          <p:cNvPr id="12" name="Step heading 1">
            <a:extLst>
              <a:ext uri="{FF2B5EF4-FFF2-40B4-BE49-F238E27FC236}">
                <a16:creationId xmlns:a16="http://schemas.microsoft.com/office/drawing/2014/main" id="{407B1EEF-DDD2-44DA-B641-BC2D7514B74C}"/>
              </a:ext>
            </a:extLst>
          </p:cNvPr>
          <p:cNvSpPr>
            <a:spLocks noGrp="1"/>
          </p:cNvSpPr>
          <p:nvPr/>
        </p:nvSpPr>
        <p:spPr>
          <a:xfrm>
            <a:off x="1362075" y="2809875"/>
            <a:ext cx="6648450" cy="390525"/>
          </a:xfrm>
          <a:prstGeom prst="rect">
            <a:avLst/>
          </a:prstGeom>
          <a:noFill/>
          <a:ln w="0">
            <a:noFill/>
            <a:prstDash val="solid"/>
          </a:ln>
        </p:spPr>
        <p:txBody>
          <a:bodyPr wrap="none" lIns="0" tIns="0" rIns="0" bIns="0" anchor="ctr">
            <a:noAutofit/>
          </a:bodyPr>
          <a:lstStyle/>
          <a:p>
            <a:pPr algn="l">
              <a:defRPr sz="2250" b="1">
                <a:solidFill>
                  <a:srgbClr val="263544"/>
                </a:solidFill>
                <a:latin typeface="Nimbus Sans"/>
                <a:ea typeface="Nimbus Sans"/>
                <a:cs typeface="Nimbus Sans"/>
              </a:defRPr>
            </a:pPr>
            <a:r>
              <a:rPr sz="2250" b="1">
                <a:solidFill>
                  <a:srgbClr val="263544"/>
                </a:solidFill>
                <a:latin typeface="Nimbus Sans"/>
                <a:ea typeface="Nimbus Sans"/>
                <a:cs typeface="Nimbus Sans"/>
              </a:rPr>
              <a:t>Calculate the effective voltage</a:t>
            </a:r>
          </a:p>
        </p:txBody>
      </p:sp>
      <p:sp>
        <p:nvSpPr>
          <p:cNvPr id="13" name="Step explanation 1">
            <a:extLst>
              <a:ext uri="{FF2B5EF4-FFF2-40B4-BE49-F238E27FC236}">
                <a16:creationId xmlns:a16="http://schemas.microsoft.com/office/drawing/2014/main" id="{2629FF01-214A-4C0B-ABB3-4F4BD504A9AC}"/>
              </a:ext>
            </a:extLst>
          </p:cNvPr>
          <p:cNvSpPr>
            <a:spLocks noGrp="1"/>
          </p:cNvSpPr>
          <p:nvPr/>
        </p:nvSpPr>
        <p:spPr>
          <a:xfrm>
            <a:off x="1362075" y="3219450"/>
            <a:ext cx="7381875" cy="295275"/>
          </a:xfrm>
          <a:prstGeom prst="rect">
            <a:avLst/>
          </a:prstGeom>
          <a:noFill/>
          <a:ln w="0">
            <a:noFill/>
            <a:prstDash val="solid"/>
          </a:ln>
        </p:spPr>
        <p:txBody>
          <a:bodyPr wrap="none" lIns="0" tIns="0" rIns="0" bIns="0" anchor="ctr">
            <a:noAutofit/>
          </a:bodyPr>
          <a:lstStyle/>
          <a:p>
            <a:pPr algn="l">
              <a:defRPr sz="1800" b="0">
                <a:solidFill>
                  <a:srgbClr val="637386"/>
                </a:solidFill>
                <a:latin typeface="Nimbus Sans"/>
                <a:ea typeface="Nimbus Sans"/>
                <a:cs typeface="Nimbus Sans"/>
              </a:defRPr>
            </a:pPr>
            <a:r>
              <a:rPr sz="1800" b="0">
                <a:solidFill>
                  <a:srgbClr val="637386"/>
                </a:solidFill>
                <a:latin typeface="Nimbus Sans"/>
                <a:ea typeface="Nimbus Sans"/>
                <a:cs typeface="Nimbus Sans"/>
              </a:rPr>
              <a:t>Apply the current voltage-drop prescription</a:t>
            </a:r>
          </a:p>
        </p:txBody>
      </p:sp>
      <p:sp>
        <p:nvSpPr>
          <p:cNvPr id="14" name="Next step 1">
            <a:extLst>
              <a:ext uri="{FF2B5EF4-FFF2-40B4-BE49-F238E27FC236}">
                <a16:creationId xmlns:a16="http://schemas.microsoft.com/office/drawing/2014/main" id="{F5D148B3-C178-4419-A62E-238F98BF4FE0}"/>
              </a:ext>
            </a:extLst>
          </p:cNvPr>
          <p:cNvSpPr>
            <a:spLocks noGrp="1"/>
          </p:cNvSpPr>
          <p:nvPr/>
        </p:nvSpPr>
        <p:spPr>
          <a:xfrm>
            <a:off x="914400" y="3305175"/>
            <a:ext cx="0" cy="266700"/>
          </a:xfrm>
          <a:prstGeom prst="line">
            <a:avLst/>
          </a:prstGeom>
          <a:noFill/>
          <a:ln w="16193">
            <a:solidFill>
              <a:srgbClr val="637386"/>
            </a:solidFill>
            <a:prstDash val="solid"/>
          </a:ln>
        </p:spPr>
      </p:sp>
      <p:sp>
        <p:nvSpPr>
          <p:cNvPr id="15" name="Next step 1 head">
            <a:extLst>
              <a:ext uri="{FF2B5EF4-FFF2-40B4-BE49-F238E27FC236}">
                <a16:creationId xmlns:a16="http://schemas.microsoft.com/office/drawing/2014/main" id="{6E76526F-999A-477B-BBD5-76CD2EA15B1A}"/>
              </a:ext>
            </a:extLst>
          </p:cNvPr>
          <p:cNvSpPr>
            <a:spLocks noGrp="1"/>
          </p:cNvSpPr>
          <p:nvPr/>
        </p:nvSpPr>
        <p:spPr>
          <a:xfrm>
            <a:off x="866775" y="3495675"/>
            <a:ext cx="95250" cy="76200"/>
          </a:xfrm>
          <a:custGeom>
            <a:avLst/>
            <a:gdLst/>
            <a:ahLst/>
            <a:cxnLst/>
            <a:rect l="0" t="0" r="0" b="0"/>
            <a:pathLst>
              <a:path w="95250" h="76200">
                <a:moveTo>
                  <a:pt x="0" y="0"/>
                </a:moveTo>
                <a:lnTo>
                  <a:pt x="95250" y="0"/>
                </a:lnTo>
                <a:lnTo>
                  <a:pt x="47625" y="76200"/>
                </a:lnTo>
                <a:close/>
              </a:path>
            </a:pathLst>
          </a:custGeom>
          <a:solidFill>
            <a:srgbClr val="637386"/>
          </a:solidFill>
          <a:ln w="0">
            <a:noFill/>
            <a:prstDash val="solid"/>
          </a:ln>
        </p:spPr>
      </p:sp>
      <p:sp>
        <p:nvSpPr>
          <p:cNvPr id="16" name="Step 2">
            <a:extLst>
              <a:ext uri="{FF2B5EF4-FFF2-40B4-BE49-F238E27FC236}">
                <a16:creationId xmlns:a16="http://schemas.microsoft.com/office/drawing/2014/main" id="{90236A67-77D7-4F22-BD1F-C6C73AB36126}"/>
              </a:ext>
            </a:extLst>
          </p:cNvPr>
          <p:cNvSpPr>
            <a:spLocks noGrp="1"/>
          </p:cNvSpPr>
          <p:nvPr/>
        </p:nvSpPr>
        <p:spPr>
          <a:xfrm>
            <a:off x="723900" y="3686175"/>
            <a:ext cx="409575" cy="390525"/>
          </a:xfrm>
          <a:prstGeom prst="rect">
            <a:avLst/>
          </a:prstGeom>
          <a:noFill/>
          <a:ln w="0">
            <a:noFill/>
            <a:prstDash val="solid"/>
          </a:ln>
        </p:spPr>
        <p:txBody>
          <a:bodyPr wrap="none" lIns="0" tIns="0" rIns="0" bIns="0" anchor="ctr">
            <a:noAutofit/>
          </a:bodyPr>
          <a:lstStyle/>
          <a:p>
            <a:pPr algn="l">
              <a:defRPr sz="2250" b="1">
                <a:solidFill>
                  <a:srgbClr val="0B4EA2"/>
                </a:solidFill>
                <a:latin typeface="Nimbus Sans"/>
                <a:ea typeface="Nimbus Sans"/>
                <a:cs typeface="Nimbus Sans"/>
              </a:defRPr>
            </a:pPr>
            <a:r>
              <a:rPr sz="2250" b="1">
                <a:solidFill>
                  <a:srgbClr val="0B4EA2"/>
                </a:solidFill>
                <a:latin typeface="Nimbus Sans"/>
                <a:ea typeface="Nimbus Sans"/>
                <a:cs typeface="Nimbus Sans"/>
              </a:rPr>
              <a:t>3</a:t>
            </a:r>
          </a:p>
        </p:txBody>
      </p:sp>
      <p:sp>
        <p:nvSpPr>
          <p:cNvPr id="17" name="Step heading 2">
            <a:extLst>
              <a:ext uri="{FF2B5EF4-FFF2-40B4-BE49-F238E27FC236}">
                <a16:creationId xmlns:a16="http://schemas.microsoft.com/office/drawing/2014/main" id="{4C986303-8CDC-4340-8735-74018BA1CCA8}"/>
              </a:ext>
            </a:extLst>
          </p:cNvPr>
          <p:cNvSpPr>
            <a:spLocks noGrp="1"/>
          </p:cNvSpPr>
          <p:nvPr/>
        </p:nvSpPr>
        <p:spPr>
          <a:xfrm>
            <a:off x="1362075" y="3686175"/>
            <a:ext cx="6648450" cy="390525"/>
          </a:xfrm>
          <a:prstGeom prst="rect">
            <a:avLst/>
          </a:prstGeom>
          <a:noFill/>
          <a:ln w="0">
            <a:noFill/>
            <a:prstDash val="solid"/>
          </a:ln>
        </p:spPr>
        <p:txBody>
          <a:bodyPr wrap="none" lIns="0" tIns="0" rIns="0" bIns="0" anchor="ctr">
            <a:noAutofit/>
          </a:bodyPr>
          <a:lstStyle/>
          <a:p>
            <a:pPr algn="l">
              <a:defRPr sz="2250" b="1">
                <a:solidFill>
                  <a:srgbClr val="263544"/>
                </a:solidFill>
                <a:latin typeface="Nimbus Sans"/>
                <a:ea typeface="Nimbus Sans"/>
                <a:cs typeface="Nimbus Sans"/>
              </a:defRPr>
            </a:pPr>
            <a:r>
              <a:rPr sz="2250" b="1">
                <a:solidFill>
                  <a:srgbClr val="263544"/>
                </a:solidFill>
                <a:latin typeface="Nimbus Sans"/>
                <a:ea typeface="Nimbus Sans"/>
                <a:cs typeface="Nimbus Sans"/>
              </a:rPr>
              <a:t>Select a measured waveform</a:t>
            </a:r>
          </a:p>
        </p:txBody>
      </p:sp>
      <p:sp>
        <p:nvSpPr>
          <p:cNvPr id="18" name="Step explanation 2">
            <a:extLst>
              <a:ext uri="{FF2B5EF4-FFF2-40B4-BE49-F238E27FC236}">
                <a16:creationId xmlns:a16="http://schemas.microsoft.com/office/drawing/2014/main" id="{7B7FEBBA-2607-4196-855B-6CB6E37F4E25}"/>
              </a:ext>
            </a:extLst>
          </p:cNvPr>
          <p:cNvSpPr>
            <a:spLocks noGrp="1"/>
          </p:cNvSpPr>
          <p:nvPr/>
        </p:nvSpPr>
        <p:spPr>
          <a:xfrm>
            <a:off x="1362075" y="4095750"/>
            <a:ext cx="7381875" cy="295275"/>
          </a:xfrm>
          <a:prstGeom prst="rect">
            <a:avLst/>
          </a:prstGeom>
          <a:noFill/>
          <a:ln w="0">
            <a:noFill/>
            <a:prstDash val="solid"/>
          </a:ln>
        </p:spPr>
        <p:txBody>
          <a:bodyPr wrap="none" lIns="0" tIns="0" rIns="0" bIns="0" anchor="ctr">
            <a:noAutofit/>
          </a:bodyPr>
          <a:lstStyle/>
          <a:p>
            <a:pPr algn="l">
              <a:defRPr sz="1800" b="0">
                <a:solidFill>
                  <a:srgbClr val="637386"/>
                </a:solidFill>
                <a:latin typeface="Nimbus Sans"/>
                <a:ea typeface="Nimbus Sans"/>
                <a:cs typeface="Nimbus Sans"/>
              </a:defRPr>
            </a:pPr>
            <a:r>
              <a:rPr sz="1800" b="0">
                <a:solidFill>
                  <a:srgbClr val="637386"/>
                </a:solidFill>
                <a:latin typeface="Nimbus Sans"/>
                <a:ea typeface="Nimbus Sans"/>
                <a:cs typeface="Nimbus Sans"/>
              </a:rPr>
              <a:t>Randomly sample at the nearest measured voltage</a:t>
            </a:r>
          </a:p>
        </p:txBody>
      </p:sp>
      <p:sp>
        <p:nvSpPr>
          <p:cNvPr id="19" name="Next step 2">
            <a:extLst>
              <a:ext uri="{FF2B5EF4-FFF2-40B4-BE49-F238E27FC236}">
                <a16:creationId xmlns:a16="http://schemas.microsoft.com/office/drawing/2014/main" id="{9F7D2D8A-ACCD-4D32-A7FE-E392F6D6448F}"/>
              </a:ext>
            </a:extLst>
          </p:cNvPr>
          <p:cNvSpPr>
            <a:spLocks noGrp="1"/>
          </p:cNvSpPr>
          <p:nvPr/>
        </p:nvSpPr>
        <p:spPr>
          <a:xfrm>
            <a:off x="914400" y="4181475"/>
            <a:ext cx="0" cy="266700"/>
          </a:xfrm>
          <a:prstGeom prst="line">
            <a:avLst/>
          </a:prstGeom>
          <a:noFill/>
          <a:ln w="16193">
            <a:solidFill>
              <a:srgbClr val="637386"/>
            </a:solidFill>
            <a:prstDash val="solid"/>
          </a:ln>
        </p:spPr>
      </p:sp>
      <p:sp>
        <p:nvSpPr>
          <p:cNvPr id="20" name="Next step 2 head">
            <a:extLst>
              <a:ext uri="{FF2B5EF4-FFF2-40B4-BE49-F238E27FC236}">
                <a16:creationId xmlns:a16="http://schemas.microsoft.com/office/drawing/2014/main" id="{F25A0C3E-F682-46ED-86D7-CB96370F702C}"/>
              </a:ext>
            </a:extLst>
          </p:cNvPr>
          <p:cNvSpPr>
            <a:spLocks noGrp="1"/>
          </p:cNvSpPr>
          <p:nvPr/>
        </p:nvSpPr>
        <p:spPr>
          <a:xfrm>
            <a:off x="866775" y="4371975"/>
            <a:ext cx="95250" cy="76200"/>
          </a:xfrm>
          <a:custGeom>
            <a:avLst/>
            <a:gdLst/>
            <a:ahLst/>
            <a:cxnLst/>
            <a:rect l="0" t="0" r="0" b="0"/>
            <a:pathLst>
              <a:path w="95250" h="76200">
                <a:moveTo>
                  <a:pt x="0" y="0"/>
                </a:moveTo>
                <a:lnTo>
                  <a:pt x="95250" y="0"/>
                </a:lnTo>
                <a:lnTo>
                  <a:pt x="47625" y="76200"/>
                </a:lnTo>
                <a:close/>
              </a:path>
            </a:pathLst>
          </a:custGeom>
          <a:solidFill>
            <a:srgbClr val="637386"/>
          </a:solidFill>
          <a:ln w="0">
            <a:noFill/>
            <a:prstDash val="solid"/>
          </a:ln>
        </p:spPr>
      </p:sp>
      <p:sp>
        <p:nvSpPr>
          <p:cNvPr id="21" name="Step 3">
            <a:extLst>
              <a:ext uri="{FF2B5EF4-FFF2-40B4-BE49-F238E27FC236}">
                <a16:creationId xmlns:a16="http://schemas.microsoft.com/office/drawing/2014/main" id="{97437009-B218-4893-9DF2-858759997B1F}"/>
              </a:ext>
            </a:extLst>
          </p:cNvPr>
          <p:cNvSpPr>
            <a:spLocks noGrp="1"/>
          </p:cNvSpPr>
          <p:nvPr/>
        </p:nvSpPr>
        <p:spPr>
          <a:xfrm>
            <a:off x="723900" y="4562475"/>
            <a:ext cx="409575" cy="390525"/>
          </a:xfrm>
          <a:prstGeom prst="rect">
            <a:avLst/>
          </a:prstGeom>
          <a:noFill/>
          <a:ln w="0">
            <a:noFill/>
            <a:prstDash val="solid"/>
          </a:ln>
        </p:spPr>
        <p:txBody>
          <a:bodyPr wrap="none" lIns="0" tIns="0" rIns="0" bIns="0" anchor="ctr">
            <a:noAutofit/>
          </a:bodyPr>
          <a:lstStyle/>
          <a:p>
            <a:pPr algn="l">
              <a:defRPr sz="2250" b="1">
                <a:solidFill>
                  <a:srgbClr val="0B4EA2"/>
                </a:solidFill>
                <a:latin typeface="Nimbus Sans"/>
                <a:ea typeface="Nimbus Sans"/>
                <a:cs typeface="Nimbus Sans"/>
              </a:defRPr>
            </a:pPr>
            <a:r>
              <a:rPr sz="2250" b="1">
                <a:solidFill>
                  <a:srgbClr val="0B4EA2"/>
                </a:solidFill>
                <a:latin typeface="Nimbus Sans"/>
                <a:ea typeface="Nimbus Sans"/>
                <a:cs typeface="Nimbus Sans"/>
              </a:rPr>
              <a:t>4</a:t>
            </a:r>
          </a:p>
        </p:txBody>
      </p:sp>
      <p:sp>
        <p:nvSpPr>
          <p:cNvPr id="22" name="Step heading 3">
            <a:extLst>
              <a:ext uri="{FF2B5EF4-FFF2-40B4-BE49-F238E27FC236}">
                <a16:creationId xmlns:a16="http://schemas.microsoft.com/office/drawing/2014/main" id="{6EF824BC-C105-49BA-875C-C3D3E15AFA8E}"/>
              </a:ext>
            </a:extLst>
          </p:cNvPr>
          <p:cNvSpPr>
            <a:spLocks noGrp="1"/>
          </p:cNvSpPr>
          <p:nvPr/>
        </p:nvSpPr>
        <p:spPr>
          <a:xfrm>
            <a:off x="1362075" y="4562475"/>
            <a:ext cx="6648450" cy="390525"/>
          </a:xfrm>
          <a:prstGeom prst="rect">
            <a:avLst/>
          </a:prstGeom>
          <a:noFill/>
          <a:ln w="0">
            <a:noFill/>
            <a:prstDash val="solid"/>
          </a:ln>
        </p:spPr>
        <p:txBody>
          <a:bodyPr wrap="none" lIns="0" tIns="0" rIns="0" bIns="0" anchor="ctr">
            <a:noAutofit/>
          </a:bodyPr>
          <a:lstStyle/>
          <a:p>
            <a:pPr algn="l">
              <a:defRPr sz="2250" b="1">
                <a:solidFill>
                  <a:srgbClr val="263544"/>
                </a:solidFill>
                <a:latin typeface="Nimbus Sans"/>
                <a:ea typeface="Nimbus Sans"/>
                <a:cs typeface="Nimbus Sans"/>
              </a:defRPr>
            </a:pPr>
            <a:r>
              <a:rPr sz="2250" b="1">
                <a:solidFill>
                  <a:srgbClr val="263544"/>
                </a:solidFill>
                <a:latin typeface="Nimbus Sans"/>
                <a:ea typeface="Nimbus Sans"/>
                <a:cs typeface="Nimbus Sans"/>
              </a:rPr>
              <a:t>Extract charge and time</a:t>
            </a:r>
          </a:p>
        </p:txBody>
      </p:sp>
      <p:sp>
        <p:nvSpPr>
          <p:cNvPr id="23" name="Step explanation 3">
            <a:extLst>
              <a:ext uri="{FF2B5EF4-FFF2-40B4-BE49-F238E27FC236}">
                <a16:creationId xmlns:a16="http://schemas.microsoft.com/office/drawing/2014/main" id="{2E5B74CE-DEF5-42EE-A7AF-AFC0E9252C60}"/>
              </a:ext>
            </a:extLst>
          </p:cNvPr>
          <p:cNvSpPr>
            <a:spLocks noGrp="1"/>
          </p:cNvSpPr>
          <p:nvPr/>
        </p:nvSpPr>
        <p:spPr>
          <a:xfrm>
            <a:off x="1362075" y="4972050"/>
            <a:ext cx="7381875" cy="295275"/>
          </a:xfrm>
          <a:prstGeom prst="rect">
            <a:avLst/>
          </a:prstGeom>
          <a:noFill/>
          <a:ln w="0">
            <a:noFill/>
            <a:prstDash val="solid"/>
          </a:ln>
        </p:spPr>
        <p:txBody>
          <a:bodyPr wrap="none" lIns="0" tIns="0" rIns="0" bIns="0" anchor="ctr">
            <a:noAutofit/>
          </a:bodyPr>
          <a:lstStyle/>
          <a:p>
            <a:pPr algn="l">
              <a:defRPr sz="1800" b="0">
                <a:solidFill>
                  <a:srgbClr val="637386"/>
                </a:solidFill>
                <a:latin typeface="Nimbus Sans"/>
                <a:ea typeface="Nimbus Sans"/>
                <a:cs typeface="Nimbus Sans"/>
              </a:defRPr>
            </a:pPr>
            <a:r>
              <a:rPr sz="1800" b="0">
                <a:solidFill>
                  <a:srgbClr val="637386"/>
                </a:solidFill>
                <a:latin typeface="Nimbus Sans"/>
                <a:ea typeface="Nimbus Sans"/>
                <a:cs typeface="Nimbus Sans"/>
              </a:rPr>
              <a:t>Use the same event analysis as for the data</a:t>
            </a:r>
          </a:p>
        </p:txBody>
      </p:sp>
      <p:sp>
        <p:nvSpPr>
          <p:cNvPr id="24" name="Loop side">
            <a:extLst>
              <a:ext uri="{FF2B5EF4-FFF2-40B4-BE49-F238E27FC236}">
                <a16:creationId xmlns:a16="http://schemas.microsoft.com/office/drawing/2014/main" id="{0C2B539F-DB25-4BE8-BF28-9BAC48430311}"/>
              </a:ext>
            </a:extLst>
          </p:cNvPr>
          <p:cNvSpPr>
            <a:spLocks noGrp="1"/>
          </p:cNvSpPr>
          <p:nvPr/>
        </p:nvSpPr>
        <p:spPr>
          <a:xfrm>
            <a:off x="9448800" y="2181225"/>
            <a:ext cx="0" cy="3095625"/>
          </a:xfrm>
          <a:prstGeom prst="line">
            <a:avLst/>
          </a:prstGeom>
          <a:noFill/>
          <a:ln w="14288">
            <a:solidFill>
              <a:srgbClr val="637386"/>
            </a:solidFill>
            <a:prstDash val="solid"/>
          </a:ln>
        </p:spPr>
      </p:sp>
      <p:sp>
        <p:nvSpPr>
          <p:cNvPr id="25" name="Loop top">
            <a:extLst>
              <a:ext uri="{FF2B5EF4-FFF2-40B4-BE49-F238E27FC236}">
                <a16:creationId xmlns:a16="http://schemas.microsoft.com/office/drawing/2014/main" id="{7B130F62-7142-451C-8B42-5BA65B640BC1}"/>
              </a:ext>
            </a:extLst>
          </p:cNvPr>
          <p:cNvSpPr>
            <a:spLocks noGrp="1"/>
          </p:cNvSpPr>
          <p:nvPr/>
        </p:nvSpPr>
        <p:spPr>
          <a:xfrm>
            <a:off x="9001125" y="2181225"/>
            <a:ext cx="447675" cy="0"/>
          </a:xfrm>
          <a:prstGeom prst="line">
            <a:avLst/>
          </a:prstGeom>
          <a:noFill/>
          <a:ln w="14288">
            <a:solidFill>
              <a:srgbClr val="637386"/>
            </a:solidFill>
            <a:prstDash val="solid"/>
          </a:ln>
        </p:spPr>
      </p:sp>
      <p:sp>
        <p:nvSpPr>
          <p:cNvPr id="26" name="Loop bottom">
            <a:extLst>
              <a:ext uri="{FF2B5EF4-FFF2-40B4-BE49-F238E27FC236}">
                <a16:creationId xmlns:a16="http://schemas.microsoft.com/office/drawing/2014/main" id="{8169D23D-2FC1-4698-8DCA-8315F5C5A70F}"/>
              </a:ext>
            </a:extLst>
          </p:cNvPr>
          <p:cNvSpPr>
            <a:spLocks noGrp="1"/>
          </p:cNvSpPr>
          <p:nvPr/>
        </p:nvSpPr>
        <p:spPr>
          <a:xfrm>
            <a:off x="9001125" y="5276850"/>
            <a:ext cx="447675" cy="0"/>
          </a:xfrm>
          <a:prstGeom prst="line">
            <a:avLst/>
          </a:prstGeom>
          <a:noFill/>
          <a:ln w="14288">
            <a:solidFill>
              <a:srgbClr val="637386"/>
            </a:solidFill>
            <a:prstDash val="solid"/>
          </a:ln>
        </p:spPr>
      </p:sp>
      <p:sp>
        <p:nvSpPr>
          <p:cNvPr id="27" name="Loop caption">
            <a:extLst>
              <a:ext uri="{FF2B5EF4-FFF2-40B4-BE49-F238E27FC236}">
                <a16:creationId xmlns:a16="http://schemas.microsoft.com/office/drawing/2014/main" id="{7AEBAE7E-BC0E-4911-995D-FF2AEC5B0889}"/>
              </a:ext>
            </a:extLst>
          </p:cNvPr>
          <p:cNvSpPr>
            <a:spLocks noGrp="1"/>
          </p:cNvSpPr>
          <p:nvPr/>
        </p:nvSpPr>
        <p:spPr>
          <a:xfrm>
            <a:off x="9677400" y="3095625"/>
            <a:ext cx="1962150" cy="1162050"/>
          </a:xfrm>
          <a:prstGeom prst="rect">
            <a:avLst/>
          </a:prstGeom>
          <a:noFill/>
          <a:ln w="0">
            <a:noFill/>
            <a:prstDash val="solid"/>
          </a:ln>
        </p:spPr>
        <p:txBody>
          <a:bodyPr wrap="none" lIns="0" tIns="0" rIns="0" bIns="0" anchor="ctr">
            <a:noAutofit/>
          </a:bodyPr>
          <a:lstStyle/>
          <a:p>
            <a:pPr algn="l">
              <a:defRPr sz="2025" b="1">
                <a:solidFill>
                  <a:srgbClr val="263544"/>
                </a:solidFill>
                <a:latin typeface="Nimbus Sans"/>
                <a:ea typeface="Nimbus Sans"/>
                <a:cs typeface="Nimbus Sans"/>
              </a:defRPr>
            </a:pPr>
            <a:r>
              <a:rPr sz="2025" b="1">
                <a:solidFill>
                  <a:srgbClr val="263544"/>
                </a:solidFill>
                <a:latin typeface="Nimbus Sans"/>
                <a:ea typeface="Nimbus Sans"/>
                <a:cs typeface="Nimbus Sans"/>
              </a:rPr>
              <a:t>Repeat</a:t>
            </a:r>
          </a:p>
          <a:p>
            <a:pPr algn="l">
              <a:defRPr sz="2025" b="1">
                <a:solidFill>
                  <a:srgbClr val="263544"/>
                </a:solidFill>
                <a:latin typeface="Nimbus Sans"/>
                <a:ea typeface="Nimbus Sans"/>
                <a:cs typeface="Nimbus Sans"/>
              </a:defRPr>
            </a:pPr>
            <a:r>
              <a:rPr sz="2025" b="1">
                <a:solidFill>
                  <a:srgbClr val="263544"/>
                </a:solidFill>
                <a:latin typeface="Nimbus Sans"/>
                <a:ea typeface="Nimbus Sans"/>
                <a:cs typeface="Nimbus Sans"/>
              </a:rPr>
              <a:t>8,000 times</a:t>
            </a:r>
          </a:p>
          <a:p>
            <a:pPr algn="l">
              <a:defRPr sz="2025" b="1">
                <a:solidFill>
                  <a:srgbClr val="263544"/>
                </a:solidFill>
                <a:latin typeface="Nimbus Sans"/>
                <a:ea typeface="Nimbus Sans"/>
                <a:cs typeface="Nimbus Sans"/>
              </a:defRPr>
            </a:pPr>
            <a:r>
              <a:rPr sz="2025" b="1">
                <a:solidFill>
                  <a:srgbClr val="263544"/>
                </a:solidFill>
                <a:latin typeface="Nimbus Sans"/>
                <a:ea typeface="Nimbus Sans"/>
                <a:cs typeface="Nimbus Sans"/>
              </a:rPr>
              <a:t>per rate</a:t>
            </a:r>
          </a:p>
        </p:txBody>
      </p:sp>
      <p:sp>
        <p:nvSpPr>
          <p:cNvPr id="28" name="Ensemble rule">
            <a:extLst>
              <a:ext uri="{FF2B5EF4-FFF2-40B4-BE49-F238E27FC236}">
                <a16:creationId xmlns:a16="http://schemas.microsoft.com/office/drawing/2014/main" id="{D430F9B5-3E0D-4C28-A701-EF37654ABC6A}"/>
              </a:ext>
            </a:extLst>
          </p:cNvPr>
          <p:cNvSpPr>
            <a:spLocks noGrp="1"/>
          </p:cNvSpPr>
          <p:nvPr/>
        </p:nvSpPr>
        <p:spPr>
          <a:xfrm>
            <a:off x="514350" y="5695950"/>
            <a:ext cx="11163300" cy="0"/>
          </a:xfrm>
          <a:prstGeom prst="line">
            <a:avLst/>
          </a:prstGeom>
          <a:noFill/>
          <a:ln w="13335">
            <a:solidFill>
              <a:srgbClr val="DCE3EB"/>
            </a:solidFill>
            <a:prstDash val="solid"/>
          </a:ln>
        </p:spPr>
      </p:sp>
      <p:sp>
        <p:nvSpPr>
          <p:cNvPr id="29" name="Ensemble analysis">
            <a:extLst>
              <a:ext uri="{FF2B5EF4-FFF2-40B4-BE49-F238E27FC236}">
                <a16:creationId xmlns:a16="http://schemas.microsoft.com/office/drawing/2014/main" id="{791A6DA1-9D75-413A-924C-7C4057138BA2}"/>
              </a:ext>
            </a:extLst>
          </p:cNvPr>
          <p:cNvSpPr>
            <a:spLocks noGrp="1"/>
          </p:cNvSpPr>
          <p:nvPr/>
        </p:nvSpPr>
        <p:spPr>
          <a:xfrm>
            <a:off x="514350" y="5867400"/>
            <a:ext cx="11144250" cy="400050"/>
          </a:xfrm>
          <a:prstGeom prst="rect">
            <a:avLst/>
          </a:prstGeom>
          <a:noFill/>
          <a:ln w="0">
            <a:noFill/>
            <a:prstDash val="solid"/>
          </a:ln>
        </p:spPr>
        <p:txBody>
          <a:bodyPr wrap="none" lIns="0" tIns="0" rIns="0" bIns="0" anchor="ctr">
            <a:noAutofit/>
          </a:bodyPr>
          <a:lstStyle/>
          <a:p>
            <a:pPr algn="l">
              <a:defRPr sz="2100" b="1">
                <a:solidFill>
                  <a:srgbClr val="0B4EA2"/>
                </a:solidFill>
                <a:latin typeface="Nimbus Sans"/>
                <a:ea typeface="Nimbus Sans"/>
                <a:cs typeface="Nimbus Sans"/>
              </a:defRPr>
            </a:pPr>
            <a:r>
              <a:rPr sz="2100" b="1">
                <a:solidFill>
                  <a:srgbClr val="0B4EA2"/>
                </a:solidFill>
                <a:latin typeface="Nimbus Sans"/>
                <a:ea typeface="Nimbus Sans"/>
                <a:cs typeface="Nimbus Sans"/>
              </a:rPr>
              <a:t>Time-walk correction and Gaussian fit of the resampled ensemble</a:t>
            </a:r>
          </a:p>
        </p:txBody>
      </p:sp>
    </p:spTree>
    <p:extLst>
      <p:ext uri="{BB962C8B-B14F-4D97-AF65-F5344CB8AC3E}">
        <p14:creationId xmlns:p14="http://schemas.microsoft.com/office/powerpoint/2010/main" val="4798147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 name="Slide title">
            <a:extLst>
              <a:ext uri="{FF2B5EF4-FFF2-40B4-BE49-F238E27FC236}">
                <a16:creationId xmlns:a16="http://schemas.microsoft.com/office/drawing/2014/main" id="{4CD756ED-9795-4CBD-B0EF-94C6567A4F76}"/>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Waveform resampling results</a:t>
            </a:r>
          </a:p>
        </p:txBody>
      </p:sp>
      <p:sp>
        <p:nvSpPr>
          <p:cNvPr id="2" name="Title rule">
            <a:extLst>
              <a:ext uri="{FF2B5EF4-FFF2-40B4-BE49-F238E27FC236}">
                <a16:creationId xmlns:a16="http://schemas.microsoft.com/office/drawing/2014/main" id="{E1D78FA1-409C-424D-9172-E747B73B16AD}"/>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6"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CF86532C-9CB6-4182-9999-8C809C62CB82}"/>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18</a:t>
            </a:r>
          </a:p>
        </p:txBody>
      </p:sp>
      <p:sp>
        <p:nvSpPr>
          <p:cNvPr id="5" name="Charge label">
            <a:extLst>
              <a:ext uri="{FF2B5EF4-FFF2-40B4-BE49-F238E27FC236}">
                <a16:creationId xmlns:a16="http://schemas.microsoft.com/office/drawing/2014/main" id="{A84C5CAA-ED2F-4B79-942D-08E12ADE9405}"/>
              </a:ext>
            </a:extLst>
          </p:cNvPr>
          <p:cNvSpPr>
            <a:spLocks noGrp="1"/>
          </p:cNvSpPr>
          <p:nvPr/>
        </p:nvSpPr>
        <p:spPr>
          <a:xfrm>
            <a:off x="514350" y="1171575"/>
            <a:ext cx="3533775"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dirty="0">
                <a:solidFill>
                  <a:srgbClr val="263544"/>
                </a:solidFill>
                <a:latin typeface="Nimbus Sans"/>
                <a:ea typeface="Nimbus Sans"/>
                <a:cs typeface="Nimbus Sans"/>
              </a:rPr>
              <a:t>Mean charge</a:t>
            </a:r>
          </a:p>
        </p:txBody>
      </p:sp>
      <p:sp>
        <p:nvSpPr>
          <p:cNvPr id="6" name="Time label">
            <a:extLst>
              <a:ext uri="{FF2B5EF4-FFF2-40B4-BE49-F238E27FC236}">
                <a16:creationId xmlns:a16="http://schemas.microsoft.com/office/drawing/2014/main" id="{D9CD7786-4015-4BEB-AF71-11B22AA8C236}"/>
              </a:ext>
            </a:extLst>
          </p:cNvPr>
          <p:cNvSpPr>
            <a:spLocks noGrp="1"/>
          </p:cNvSpPr>
          <p:nvPr/>
        </p:nvSpPr>
        <p:spPr>
          <a:xfrm>
            <a:off x="4343400" y="1171575"/>
            <a:ext cx="3533775"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Time resolution</a:t>
            </a:r>
          </a:p>
        </p:txBody>
      </p:sp>
      <p:sp>
        <p:nvSpPr>
          <p:cNvPr id="7" name="Gain comparison label">
            <a:extLst>
              <a:ext uri="{FF2B5EF4-FFF2-40B4-BE49-F238E27FC236}">
                <a16:creationId xmlns:a16="http://schemas.microsoft.com/office/drawing/2014/main" id="{50B74E1E-9759-4AE3-BB1E-FB29A79D9CC5}"/>
              </a:ext>
            </a:extLst>
          </p:cNvPr>
          <p:cNvSpPr>
            <a:spLocks noGrp="1"/>
          </p:cNvSpPr>
          <p:nvPr/>
        </p:nvSpPr>
        <p:spPr>
          <a:xfrm>
            <a:off x="8172450" y="1171575"/>
            <a:ext cx="3505200"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Timing at the same gain</a:t>
            </a:r>
          </a:p>
        </p:txBody>
      </p:sp>
      <p:pic>
        <p:nvPicPr>
          <p:cNvPr id="21" name="Resampling mean charge versus rate" descr="Resampling mean charge versus rate"/>
          <p:cNvPicPr>
            <a:picLocks noChangeAspect="1"/>
          </p:cNvPicPr>
          <p:nvPr/>
        </p:nvPicPr>
        <p:blipFill>
          <a:blip r:embed="rId4"/>
          <a:srcRect t="8567" r="7046" b="494"/>
          <a:stretch/>
        </p:blipFill>
        <p:spPr>
          <a:xfrm>
            <a:off x="466725" y="1693221"/>
            <a:ext cx="3600450" cy="2642884"/>
          </a:xfrm>
          <a:prstGeom prst="rect">
            <a:avLst/>
          </a:prstGeom>
        </p:spPr>
      </p:pic>
      <p:pic>
        <p:nvPicPr>
          <p:cNvPr id="22" name="Resampling timing versus rate" descr="Resampling timing versus rate"/>
          <p:cNvPicPr>
            <a:picLocks noChangeAspect="1"/>
          </p:cNvPicPr>
          <p:nvPr/>
        </p:nvPicPr>
        <p:blipFill>
          <a:blip r:embed="rId5"/>
          <a:srcRect l="1483" t="7249" r="7046" b="494"/>
          <a:stretch/>
        </p:blipFill>
        <p:spPr>
          <a:xfrm>
            <a:off x="4300708" y="1666875"/>
            <a:ext cx="3562010" cy="2695575"/>
          </a:xfrm>
          <a:prstGeom prst="rect">
            <a:avLst/>
          </a:prstGeom>
        </p:spPr>
      </p:pic>
      <p:pic>
        <p:nvPicPr>
          <p:cNvPr id="23" name="Resampling timing versus mean charge" descr="Resampling timing versus mean charge"/>
          <p:cNvPicPr>
            <a:picLocks noChangeAspect="1"/>
          </p:cNvPicPr>
          <p:nvPr/>
        </p:nvPicPr>
        <p:blipFill>
          <a:blip r:embed="rId6"/>
          <a:srcRect l="1483" t="7249" r="9023" b="329"/>
          <a:stretch/>
        </p:blipFill>
        <p:spPr>
          <a:xfrm>
            <a:off x="8152322" y="1666875"/>
            <a:ext cx="3478781" cy="2695575"/>
          </a:xfrm>
          <a:prstGeom prst="rect">
            <a:avLst/>
          </a:prstGeom>
        </p:spPr>
      </p:pic>
      <p:pic>
        <p:nvPicPr>
          <p:cNvPr id="24" name="Sampled effective-voltage distribution" descr="Sampled effective-voltage distribution"/>
          <p:cNvPicPr>
            <a:picLocks noChangeAspect="1"/>
          </p:cNvPicPr>
          <p:nvPr/>
        </p:nvPicPr>
        <p:blipFill>
          <a:blip r:embed="rId7"/>
          <a:srcRect l="1078" t="313" r="4654" b="862"/>
          <a:stretch/>
        </p:blipFill>
        <p:spPr>
          <a:xfrm>
            <a:off x="881308" y="4439781"/>
            <a:ext cx="2771283" cy="2103906"/>
          </a:xfrm>
          <a:prstGeom prst="rect">
            <a:avLst/>
          </a:prstGeom>
        </p:spPr>
      </p:pic>
      <p:sp>
        <p:nvSpPr>
          <p:cNvPr id="12" name="Voltage label">
            <a:extLst>
              <a:ext uri="{FF2B5EF4-FFF2-40B4-BE49-F238E27FC236}">
                <a16:creationId xmlns:a16="http://schemas.microsoft.com/office/drawing/2014/main" id="{86E8D226-8A89-4A62-9437-37979E83A0B4}"/>
              </a:ext>
            </a:extLst>
          </p:cNvPr>
          <p:cNvSpPr>
            <a:spLocks noGrp="1"/>
          </p:cNvSpPr>
          <p:nvPr/>
        </p:nvSpPr>
        <p:spPr>
          <a:xfrm>
            <a:off x="4305300" y="4695825"/>
            <a:ext cx="7105650" cy="361950"/>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Effective-voltage coverage</a:t>
            </a:r>
          </a:p>
        </p:txBody>
      </p:sp>
      <p:sp>
        <p:nvSpPr>
          <p:cNvPr id="13" name="Result interpretation">
            <a:extLst>
              <a:ext uri="{FF2B5EF4-FFF2-40B4-BE49-F238E27FC236}">
                <a16:creationId xmlns:a16="http://schemas.microsoft.com/office/drawing/2014/main" id="{4D8826A1-34A8-4FD1-86CA-08370A103A85}"/>
              </a:ext>
            </a:extLst>
          </p:cNvPr>
          <p:cNvSpPr>
            <a:spLocks noGrp="1"/>
          </p:cNvSpPr>
          <p:nvPr/>
        </p:nvSpPr>
        <p:spPr>
          <a:xfrm>
            <a:off x="4305300" y="5124450"/>
            <a:ext cx="7105650" cy="1095375"/>
          </a:xfrm>
          <a:prstGeom prst="rect">
            <a:avLst/>
          </a:prstGeom>
          <a:noFill/>
          <a:ln w="0">
            <a:noFill/>
            <a:prstDash val="solid"/>
          </a:ln>
        </p:spPr>
        <p:txBody>
          <a:bodyPr wrap="none" lIns="0" tIns="0" rIns="0" bIns="0" anchor="ctr">
            <a:noAutofit/>
          </a:bodyPr>
          <a:lstStyle/>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Resampling describes the overall measured trends.</a:t>
            </a:r>
          </a:p>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Limited voltage coverage can bias the predicted</a:t>
            </a:r>
          </a:p>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charge and timing distributions.</a:t>
            </a:r>
          </a:p>
        </p:txBody>
      </p:sp>
      <p:cxnSp>
        <p:nvCxnSpPr>
          <p:cNvPr id="3" name="直接连接符 2">
            <a:extLst>
              <a:ext uri="{FF2B5EF4-FFF2-40B4-BE49-F238E27FC236}">
                <a16:creationId xmlns:a16="http://schemas.microsoft.com/office/drawing/2014/main" id="{13DA04DC-A520-DF01-3102-3CD4FFA26B70}"/>
              </a:ext>
            </a:extLst>
          </p:cNvPr>
          <p:cNvCxnSpPr>
            <a:cxnSpLocks/>
          </p:cNvCxnSpPr>
          <p:nvPr/>
        </p:nvCxnSpPr>
        <p:spPr>
          <a:xfrm>
            <a:off x="3089676" y="4439781"/>
            <a:ext cx="0" cy="2258568"/>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文本框 8">
                <a:extLst>
                  <a:ext uri="{FF2B5EF4-FFF2-40B4-BE49-F238E27FC236}">
                    <a16:creationId xmlns:a16="http://schemas.microsoft.com/office/drawing/2014/main" id="{95005E31-CC37-3698-226E-9A890E0DB64E}"/>
                  </a:ext>
                </a:extLst>
              </p:cNvPr>
              <p:cNvSpPr txBox="1"/>
              <p:nvPr/>
            </p:nvSpPr>
            <p:spPr>
              <a:xfrm>
                <a:off x="1317049" y="5124450"/>
                <a:ext cx="2415540" cy="964175"/>
              </a:xfrm>
              <a:prstGeom prst="rect">
                <a:avLst/>
              </a:prstGeom>
              <a:noFill/>
            </p:spPr>
            <p:txBody>
              <a:bodyPr wrap="square" rtlCol="0">
                <a:spAutoFit/>
              </a:bodyPr>
              <a:lstStyle/>
              <a:p>
                <a:r>
                  <a:rPr lang="en-US" altLang="zh-CN" sz="1400" b="0" i="1" dirty="0">
                    <a:solidFill>
                      <a:srgbClr val="FF0000"/>
                    </a:solidFill>
                    <a:latin typeface="Nimbus Sans"/>
                  </a:rPr>
                  <a:t>e.g.</a:t>
                </a:r>
              </a:p>
              <a:p>
                <a14:m>
                  <m:oMath xmlns:m="http://schemas.openxmlformats.org/officeDocument/2006/math">
                    <m:acc>
                      <m:accPr>
                        <m:chr m:val="̅"/>
                        <m:ctrlPr>
                          <a:rPr lang="en-US" altLang="zh-CN" sz="1400" b="0" i="1" smtClean="0">
                            <a:solidFill>
                              <a:srgbClr val="FF0000"/>
                            </a:solidFill>
                            <a:latin typeface="Cambria Math" panose="02040503050406030204" pitchFamily="18" charset="0"/>
                          </a:rPr>
                        </m:ctrlPr>
                      </m:accPr>
                      <m:e>
                        <m:r>
                          <a:rPr lang="en-US" altLang="zh-CN" sz="1400" b="0" i="1" smtClean="0">
                            <a:solidFill>
                              <a:srgbClr val="FF0000"/>
                            </a:solidFill>
                            <a:latin typeface="Cambria Math" panose="02040503050406030204" pitchFamily="18" charset="0"/>
                          </a:rPr>
                          <m:t>𝑓</m:t>
                        </m:r>
                      </m:e>
                    </m:acc>
                    <m:r>
                      <a:rPr lang="en-US" altLang="zh-CN" sz="1400" b="0" i="1" smtClean="0">
                        <a:solidFill>
                          <a:srgbClr val="FF0000"/>
                        </a:solidFill>
                        <a:latin typeface="Cambria Math" panose="02040503050406030204" pitchFamily="18" charset="0"/>
                      </a:rPr>
                      <m:t>=1130</m:t>
                    </m:r>
                    <m:r>
                      <a:rPr lang="en-US" altLang="zh-CN" sz="1400" b="0" i="1" smtClean="0">
                        <a:solidFill>
                          <a:srgbClr val="FF0000"/>
                        </a:solidFill>
                        <a:latin typeface="Cambria Math" panose="02040503050406030204" pitchFamily="18" charset="0"/>
                      </a:rPr>
                      <m:t>𝐻𝑧</m:t>
                    </m:r>
                    <m:r>
                      <a:rPr lang="en-US" altLang="zh-CN" sz="1400" b="0" i="1" smtClean="0">
                        <a:solidFill>
                          <a:srgbClr val="FF0000"/>
                        </a:solidFill>
                        <a:latin typeface="Cambria Math" panose="02040503050406030204" pitchFamily="18" charset="0"/>
                      </a:rPr>
                      <m:t> </m:t>
                    </m:r>
                  </m:oMath>
                </a14:m>
                <a:r>
                  <a:rPr lang="en-US" altLang="zh-CN" sz="1400" dirty="0">
                    <a:solidFill>
                      <a:srgbClr val="FF0000"/>
                    </a:solidFill>
                    <a:latin typeface="Nimbus Sans"/>
                  </a:rPr>
                  <a:t> </a:t>
                </a:r>
              </a:p>
              <a:p>
                <a14:m>
                  <m:oMath xmlns:m="http://schemas.openxmlformats.org/officeDocument/2006/math">
                    <m:acc>
                      <m:accPr>
                        <m:chr m:val="̅"/>
                        <m:ctrlPr>
                          <a:rPr lang="en-US" altLang="zh-CN" sz="1400" b="0" i="1" smtClean="0">
                            <a:solidFill>
                              <a:srgbClr val="FF0000"/>
                            </a:solidFill>
                            <a:latin typeface="Cambria Math" panose="02040503050406030204" pitchFamily="18" charset="0"/>
                          </a:rPr>
                        </m:ctrlPr>
                      </m:accPr>
                      <m:e>
                        <m:r>
                          <a:rPr lang="en-US" altLang="zh-CN" sz="1400" b="0" i="1" smtClean="0">
                            <a:solidFill>
                              <a:srgbClr val="FF0000"/>
                            </a:solidFill>
                            <a:latin typeface="Cambria Math" panose="02040503050406030204" pitchFamily="18" charset="0"/>
                          </a:rPr>
                          <m:t>𝑅</m:t>
                        </m:r>
                      </m:e>
                    </m:acc>
                  </m:oMath>
                </a14:m>
                <a:r>
                  <a:rPr lang="en-US" altLang="zh-CN" sz="1400" dirty="0">
                    <a:solidFill>
                      <a:srgbClr val="FF0000"/>
                    </a:solidFill>
                    <a:latin typeface="Nimbus Sans"/>
                  </a:rPr>
                  <a:t>= 100</a:t>
                </a:r>
                <a14:m>
                  <m:oMath xmlns:m="http://schemas.openxmlformats.org/officeDocument/2006/math">
                    <m:r>
                      <m:rPr>
                        <m:sty m:val="p"/>
                      </m:rPr>
                      <a:rPr lang="en-US" altLang="zh-CN" sz="1400" i="1" dirty="0">
                        <a:solidFill>
                          <a:srgbClr val="FF0000"/>
                        </a:solidFill>
                        <a:latin typeface="Cambria Math" panose="02040503050406030204" pitchFamily="18" charset="0"/>
                      </a:rPr>
                      <m:t>kHz</m:t>
                    </m:r>
                  </m:oMath>
                </a14:m>
                <a:r>
                  <a:rPr lang="en-US" altLang="zh-CN" sz="1400" dirty="0">
                    <a:solidFill>
                      <a:srgbClr val="FF0000"/>
                    </a:solidFill>
                    <a:latin typeface="Nimbus Sans"/>
                  </a:rPr>
                  <a:t>/</a:t>
                </a:r>
                <a14:m>
                  <m:oMath xmlns:m="http://schemas.openxmlformats.org/officeDocument/2006/math">
                    <m:r>
                      <a:rPr lang="en-US" altLang="zh-CN" sz="1400" b="0" i="1" dirty="0" smtClean="0">
                        <a:solidFill>
                          <a:srgbClr val="FF0000"/>
                        </a:solidFill>
                        <a:latin typeface="Cambria Math" panose="02040503050406030204" pitchFamily="18" charset="0"/>
                      </a:rPr>
                      <m:t>𝑐</m:t>
                    </m:r>
                    <m:sSup>
                      <m:sSupPr>
                        <m:ctrlPr>
                          <a:rPr lang="en-US" altLang="zh-CN" sz="1400" b="0" i="1" dirty="0" smtClean="0">
                            <a:solidFill>
                              <a:srgbClr val="FF0000"/>
                            </a:solidFill>
                            <a:latin typeface="Cambria Math" panose="02040503050406030204" pitchFamily="18" charset="0"/>
                          </a:rPr>
                        </m:ctrlPr>
                      </m:sSupPr>
                      <m:e>
                        <m:r>
                          <a:rPr lang="en-US" altLang="zh-CN" sz="1400" b="0" i="1" dirty="0" smtClean="0">
                            <a:solidFill>
                              <a:srgbClr val="FF0000"/>
                            </a:solidFill>
                            <a:latin typeface="Cambria Math" panose="02040503050406030204" pitchFamily="18" charset="0"/>
                          </a:rPr>
                          <m:t>𝑚</m:t>
                        </m:r>
                      </m:e>
                      <m:sup>
                        <m:r>
                          <a:rPr lang="en-US" altLang="zh-CN" sz="1400" b="0" i="1" dirty="0" smtClean="0">
                            <a:solidFill>
                              <a:srgbClr val="FF0000"/>
                            </a:solidFill>
                            <a:latin typeface="Cambria Math" panose="02040503050406030204" pitchFamily="18" charset="0"/>
                          </a:rPr>
                          <m:t>2</m:t>
                        </m:r>
                      </m:sup>
                    </m:sSup>
                  </m:oMath>
                </a14:m>
                <a:endParaRPr lang="en-US" altLang="zh-CN" sz="1400" dirty="0">
                  <a:solidFill>
                    <a:srgbClr val="FF0000"/>
                  </a:solidFill>
                  <a:latin typeface="Nimbus Sans"/>
                </a:endParaRPr>
              </a:p>
              <a:p>
                <a:r>
                  <a:rPr lang="en-US" altLang="zh-CN" sz="1400" dirty="0">
                    <a:solidFill>
                      <a:srgbClr val="FF0000"/>
                    </a:solidFill>
                    <a:latin typeface="Nimbus Sans"/>
                  </a:rPr>
                  <a:t>HV = 2400 - </a:t>
                </a:r>
                <a14:m>
                  <m:oMath xmlns:m="http://schemas.openxmlformats.org/officeDocument/2006/math">
                    <m:r>
                      <m:rPr>
                        <m:sty m:val="p"/>
                      </m:rPr>
                      <a:rPr lang="en-US" altLang="zh-CN" sz="1400" b="0" i="0" smtClean="0">
                        <a:solidFill>
                          <a:srgbClr val="FF0000"/>
                        </a:solidFill>
                        <a:latin typeface="Cambria Math" panose="02040503050406030204" pitchFamily="18" charset="0"/>
                      </a:rPr>
                      <m:t>Δ</m:t>
                    </m:r>
                    <m:r>
                      <a:rPr lang="en-US" altLang="zh-CN" sz="1400" b="0" i="1" smtClean="0">
                        <a:solidFill>
                          <a:srgbClr val="FF0000"/>
                        </a:solidFill>
                        <a:latin typeface="Cambria Math" panose="02040503050406030204" pitchFamily="18" charset="0"/>
                      </a:rPr>
                      <m:t>𝑈</m:t>
                    </m:r>
                  </m:oMath>
                </a14:m>
                <a:endParaRPr lang="zh-CN" altLang="en-US" sz="1400" dirty="0">
                  <a:solidFill>
                    <a:srgbClr val="FF0000"/>
                  </a:solidFill>
                  <a:latin typeface="Nimbus Sans"/>
                </a:endParaRPr>
              </a:p>
            </p:txBody>
          </p:sp>
        </mc:Choice>
        <mc:Fallback xmlns="">
          <p:sp>
            <p:nvSpPr>
              <p:cNvPr id="9" name="文本框 8">
                <a:extLst>
                  <a:ext uri="{FF2B5EF4-FFF2-40B4-BE49-F238E27FC236}">
                    <a16:creationId xmlns:a16="http://schemas.microsoft.com/office/drawing/2014/main" id="{95005E31-CC37-3698-226E-9A890E0DB64E}"/>
                  </a:ext>
                </a:extLst>
              </p:cNvPr>
              <p:cNvSpPr txBox="1">
                <a:spLocks noRot="1" noChangeAspect="1" noMove="1" noResize="1" noEditPoints="1" noAdjustHandles="1" noChangeArrowheads="1" noChangeShapeType="1" noTextEdit="1"/>
              </p:cNvSpPr>
              <p:nvPr/>
            </p:nvSpPr>
            <p:spPr>
              <a:xfrm>
                <a:off x="1317049" y="5124450"/>
                <a:ext cx="2415540" cy="964175"/>
              </a:xfrm>
              <a:prstGeom prst="rect">
                <a:avLst/>
              </a:prstGeom>
              <a:blipFill>
                <a:blip r:embed="rId8"/>
                <a:stretch>
                  <a:fillRect l="-758" t="-1266" b="-5696"/>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4073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Slide title">
            <a:extLst>
              <a:ext uri="{FF2B5EF4-FFF2-40B4-BE49-F238E27FC236}">
                <a16:creationId xmlns:a16="http://schemas.microsoft.com/office/drawing/2014/main" id="{EA39C3EE-329C-41C1-BBAF-61648116F7B9}"/>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Garfield++ response model</a:t>
            </a:r>
          </a:p>
        </p:txBody>
      </p:sp>
      <p:sp>
        <p:nvSpPr>
          <p:cNvPr id="2" name="Title rule">
            <a:extLst>
              <a:ext uri="{FF2B5EF4-FFF2-40B4-BE49-F238E27FC236}">
                <a16:creationId xmlns:a16="http://schemas.microsoft.com/office/drawing/2014/main" id="{3E624C64-D9D5-44FA-9BE0-452C1293036C}"/>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7"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83F875D1-42FA-48DE-9915-034591A640F7}"/>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19</a:t>
            </a:r>
          </a:p>
        </p:txBody>
      </p:sp>
      <p:sp>
        <p:nvSpPr>
          <p:cNvPr id="5" name="Field condition">
            <a:extLst>
              <a:ext uri="{FF2B5EF4-FFF2-40B4-BE49-F238E27FC236}">
                <a16:creationId xmlns:a16="http://schemas.microsoft.com/office/drawing/2014/main" id="{A569BC65-FFAA-42E6-A4EE-07065B23D5DB}"/>
              </a:ext>
            </a:extLst>
          </p:cNvPr>
          <p:cNvSpPr>
            <a:spLocks noGrp="1"/>
          </p:cNvSpPr>
          <p:nvPr/>
        </p:nvSpPr>
        <p:spPr>
          <a:xfrm>
            <a:off x="514350" y="1104900"/>
            <a:ext cx="11115675" cy="352425"/>
          </a:xfrm>
          <a:prstGeom prst="rect">
            <a:avLst/>
          </a:prstGeom>
          <a:noFill/>
          <a:ln w="0">
            <a:noFill/>
            <a:prstDash val="solid"/>
          </a:ln>
        </p:spPr>
        <p:txBody>
          <a:bodyPr wrap="none" lIns="0" tIns="0" rIns="0" bIns="0" anchor="ctr">
            <a:noAutofit/>
          </a:bodyPr>
          <a:lstStyle/>
          <a:p>
            <a:pPr algn="l">
              <a:defRPr sz="2175" b="1">
                <a:solidFill>
                  <a:srgbClr val="263544"/>
                </a:solidFill>
                <a:latin typeface="Nimbus Sans"/>
                <a:ea typeface="Nimbus Sans"/>
                <a:cs typeface="Nimbus Sans"/>
              </a:defRPr>
            </a:pPr>
            <a:r>
              <a:rPr sz="2175" b="1">
                <a:solidFill>
                  <a:srgbClr val="263544"/>
                </a:solidFill>
                <a:latin typeface="Nimbus Sans"/>
                <a:ea typeface="Nimbus Sans"/>
                <a:cs typeface="Nimbus Sans"/>
              </a:rPr>
              <a:t>Uniform electric field within each simulated event</a:t>
            </a:r>
          </a:p>
        </p:txBody>
      </p:sp>
      <p:sp>
        <p:nvSpPr>
          <p:cNvPr id="6" name="Calibration description">
            <a:extLst>
              <a:ext uri="{FF2B5EF4-FFF2-40B4-BE49-F238E27FC236}">
                <a16:creationId xmlns:a16="http://schemas.microsoft.com/office/drawing/2014/main" id="{F6F89B80-ECBE-4DFC-B53D-FF281C065D2E}"/>
              </a:ext>
            </a:extLst>
          </p:cNvPr>
          <p:cNvSpPr>
            <a:spLocks noGrp="1"/>
          </p:cNvSpPr>
          <p:nvPr/>
        </p:nvSpPr>
        <p:spPr>
          <a:xfrm>
            <a:off x="514350" y="1552575"/>
            <a:ext cx="11115675" cy="342900"/>
          </a:xfrm>
          <a:prstGeom prst="rect">
            <a:avLst/>
          </a:prstGeom>
          <a:noFill/>
          <a:ln w="0">
            <a:noFill/>
            <a:prstDash val="solid"/>
          </a:ln>
        </p:spPr>
        <p:txBody>
          <a:bodyPr wrap="none" lIns="0" tIns="0" rIns="0" bIns="0" anchor="ctr">
            <a:noAutofit/>
          </a:bodyPr>
          <a:lstStyle/>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Calibrate the effective Townsend coefficient from the measured mean charge.</a:t>
            </a:r>
          </a:p>
        </p:txBody>
      </p:sp>
      <mc:AlternateContent xmlns:mc="http://schemas.openxmlformats.org/markup-compatibility/2006" xmlns:a14="http://schemas.microsoft.com/office/drawing/2010/main" xmlns:a15="http://schemas.microsoft.com/office/drawing/2012/main">
        <mc:Choice Requires="a14 a15">
          <p:sp>
            <p:nvSpPr>
              <p:cNvPr id="7" name="M_19_alpha" descr="Q(U)=\exp[\alpha_\mathrm{eff}(U)d]">
                <a:extLst>
                  <a:ext uri="{FF2B5EF4-FFF2-40B4-BE49-F238E27FC236}">
                    <a16:creationId xmlns:a16="http://schemas.microsoft.com/office/drawing/2014/main" id="{14B497E8-9F4F-4E70-9F7A-DC6232FF8750}"/>
                  </a:ext>
                </a:extLst>
              </p:cNvPr>
              <p:cNvSpPr>
                <a:spLocks noGrp="1"/>
              </p:cNvSpPr>
              <p:nvPr/>
            </p:nvSpPr>
            <p:spPr>
              <a:xfrm>
                <a:off x="514350" y="2124075"/>
                <a:ext cx="2798610" cy="341058"/>
              </a:xfrm>
              <a:prstGeom prst="rect">
                <a:avLst/>
              </a:prstGeom>
              <a:noFill/>
              <a:ln w="0">
                <a:noFill/>
                <a:prstDash val="solid"/>
              </a:ln>
            </p:spPr>
            <p:txBody>
              <a:bodyPr wrap="none" lIns="0" tIns="0" rIns="0" bIns="0" anchor="ctr">
                <a:noAutofit/>
              </a:bodyPr>
              <a:lstStyle/>
              <a:p>
                <a:pPr algn="l">
                  <a:defRPr sz="2500">
                    <a:latin typeface="Latin Modern Math"/>
                  </a:defRPr>
                </a:pPr>
                <a14:m>
                  <m:oMathPara xmlns:m="http://schemas.openxmlformats.org/officeDocument/2006/math">
                    <m:oMathParaPr>
                      <m:jc m:val="left"/>
                    </m:oMathParaPr>
                    <m:oMath xmlns:m="http://schemas.openxmlformats.org/officeDocument/2006/math">
                      <m:r>
                        <a:rPr lang="en-US" sz="2500" i="1">
                          <a:solidFill>
                            <a:srgbClr val="263544"/>
                          </a:solidFill>
                          <a:latin typeface="Cambria Math" panose="02040503050406030204" pitchFamily="18" charset="0"/>
                          <a:ea typeface="Latin Modern Math"/>
                        </a:rPr>
                        <m:t>𝑄</m:t>
                      </m:r>
                      <m:d>
                        <m:dPr>
                          <m:ctrlPr>
                            <a:rPr lang="en-US" sz="2500" i="1">
                              <a:solidFill>
                                <a:srgbClr val="263544"/>
                              </a:solidFill>
                              <a:latin typeface="Cambria Math" panose="02040503050406030204" pitchFamily="18" charset="0"/>
                              <a:ea typeface="Latin Modern Math"/>
                            </a:rPr>
                          </m:ctrlPr>
                        </m:dPr>
                        <m:e>
                          <m:r>
                            <a:rPr lang="en-US" sz="2500" i="1">
                              <a:solidFill>
                                <a:srgbClr val="263544"/>
                              </a:solidFill>
                              <a:latin typeface="Cambria Math" panose="02040503050406030204" pitchFamily="18" charset="0"/>
                              <a:ea typeface="Latin Modern Math"/>
                            </a:rPr>
                            <m:t>𝑈</m:t>
                          </m:r>
                        </m:e>
                      </m:d>
                      <m:r>
                        <a:rPr lang="en-US" sz="2500" i="0">
                          <a:solidFill>
                            <a:srgbClr val="263544"/>
                          </a:solidFill>
                          <a:latin typeface="Cambria Math" panose="02040503050406030204" pitchFamily="18" charset="0"/>
                          <a:ea typeface="Latin Modern Math"/>
                        </a:rPr>
                        <m:t>=</m:t>
                      </m:r>
                      <m:r>
                        <m:rPr>
                          <m:sty m:val="p"/>
                        </m:rPr>
                        <a:rPr lang="en-US" sz="2500" i="0">
                          <a:solidFill>
                            <a:srgbClr val="263544"/>
                          </a:solidFill>
                          <a:latin typeface="Cambria Math" panose="02040503050406030204" pitchFamily="18" charset="0"/>
                          <a:ea typeface="Latin Modern Math"/>
                        </a:rPr>
                        <m:t>exp</m:t>
                      </m:r>
                      <m:d>
                        <m:dPr>
                          <m:begChr m:val="["/>
                          <m:endChr m:val="]"/>
                          <m:ctrlPr>
                            <a:rPr lang="en-US" sz="2500" i="1">
                              <a:solidFill>
                                <a:srgbClr val="263544"/>
                              </a:solidFill>
                              <a:latin typeface="Cambria Math" panose="02040503050406030204" pitchFamily="18" charset="0"/>
                              <a:ea typeface="Latin Modern Math"/>
                            </a:rPr>
                          </m:ctrlPr>
                        </m:dPr>
                        <m:e>
                          <m:sSub>
                            <m:sSubPr>
                              <m:ctrlPr>
                                <a:rPr lang="en-US" sz="2500" i="1">
                                  <a:solidFill>
                                    <a:srgbClr val="263544"/>
                                  </a:solidFill>
                                  <a:latin typeface="Cambria Math" panose="02040503050406030204" pitchFamily="18" charset="0"/>
                                  <a:ea typeface="Latin Modern Math"/>
                                </a:rPr>
                              </m:ctrlPr>
                            </m:sSubPr>
                            <m:e>
                              <m:r>
                                <a:rPr lang="en-US" sz="2500" i="1">
                                  <a:solidFill>
                                    <a:srgbClr val="263544"/>
                                  </a:solidFill>
                                  <a:latin typeface="Cambria Math" panose="02040503050406030204" pitchFamily="18" charset="0"/>
                                  <a:ea typeface="Latin Modern Math"/>
                                </a:rPr>
                                <m:t>𝛼</m:t>
                              </m:r>
                            </m:e>
                            <m:sub>
                              <m:r>
                                <m:rPr>
                                  <m:sty m:val="p"/>
                                </m:rPr>
                                <a:rPr lang="en-US" sz="2500" i="0">
                                  <a:solidFill>
                                    <a:srgbClr val="263544"/>
                                  </a:solidFill>
                                  <a:latin typeface="Cambria Math" panose="02040503050406030204" pitchFamily="18" charset="0"/>
                                  <a:ea typeface="Latin Modern Math"/>
                                </a:rPr>
                                <m:t>eff</m:t>
                              </m:r>
                            </m:sub>
                          </m:sSub>
                          <m:d>
                            <m:dPr>
                              <m:ctrlPr>
                                <a:rPr lang="en-US" sz="2500" i="1">
                                  <a:solidFill>
                                    <a:srgbClr val="263544"/>
                                  </a:solidFill>
                                  <a:latin typeface="Cambria Math" panose="02040503050406030204" pitchFamily="18" charset="0"/>
                                  <a:ea typeface="Latin Modern Math"/>
                                </a:rPr>
                              </m:ctrlPr>
                            </m:dPr>
                            <m:e>
                              <m:r>
                                <a:rPr lang="en-US" sz="2500" i="1">
                                  <a:solidFill>
                                    <a:srgbClr val="263544"/>
                                  </a:solidFill>
                                  <a:latin typeface="Cambria Math" panose="02040503050406030204" pitchFamily="18" charset="0"/>
                                  <a:ea typeface="Latin Modern Math"/>
                                </a:rPr>
                                <m:t>𝑈</m:t>
                              </m:r>
                            </m:e>
                          </m:d>
                          <m:r>
                            <a:rPr lang="en-US" sz="2500" i="1">
                              <a:solidFill>
                                <a:srgbClr val="263544"/>
                              </a:solidFill>
                              <a:latin typeface="Cambria Math" panose="02040503050406030204" pitchFamily="18" charset="0"/>
                              <a:ea typeface="Latin Modern Math"/>
                            </a:rPr>
                            <m:t>𝑑</m:t>
                          </m:r>
                        </m:e>
                      </m:d>
                    </m:oMath>
                  </m:oMathPara>
                </a14:m>
                <a:endParaRPr/>
              </a:p>
            </p:txBody>
          </p:sp>
        </mc:Choice>
        <mc:Fallback xmlns="">
          <p:pic>
            <p:nvPicPr>
              <p:cNvPr id="7" name="M_19_alpha" descr="Q(U)=\exp[\alpha_\mathrm{eff}(U)d]">
                <a:extLst xmlns:a="http://schemas.openxmlformats.org/drawingml/2006/main">
                  <a:ext uri="{FF2B5EF4-FFF2-40B4-BE49-F238E27FC236}">
                    <a16:creationId xmlns:a16="http://schemas.microsoft.com/office/drawing/2014/main" id="{14B497E8-9F4F-4E70-9F7A-DC6232FF8750}"/>
                  </a:ext>
                </a:extLst>
              </p:cNvPr>
              <p:cNvPicPr/>
              <p:nvPr/>
            </p:nvPicPr>
            <p:blipFill>
              <ns0:blip xmlns:ns0="http://schemas.openxmlformats.org/drawingml/2006/main" xmlns:ns1="http://schemas.openxmlformats.org/officeDocument/2006/relationships" ns1:embed="rIdMathM_19_alpha"/>
              <ns0:stretch xmlns:ns0="http://schemas.openxmlformats.org/drawingml/2006/main">
                <ns0:fillRect/>
              </ns0:stretch>
            </p:blipFill>
            <p:spPr>
              <a:xfrm xmlns:a="http://schemas.openxmlformats.org/drawingml/2006/main">
                <a:off x="514350" y="2124075"/>
                <a:ext cx="2798610" cy="341058"/>
              </a:xfrm>
              <ns0:prstGeom xmlns:ns0="http://schemas.openxmlformats.org/drawingml/2006/main" prst="rect">
                <ns0:avLst/>
              </ns0:prstGeom>
            </p:spPr>
          </p:pic>
        </mc:Fallback>
      </mc:AlternateContent>
      <p:sp>
        <p:nvSpPr>
          <p:cNvPr id="8" name="Other transport">
            <a:extLst>
              <a:ext uri="{FF2B5EF4-FFF2-40B4-BE49-F238E27FC236}">
                <a16:creationId xmlns:a16="http://schemas.microsoft.com/office/drawing/2014/main" id="{2F072B2F-1B5B-43A7-B76C-4C632878E0E0}"/>
              </a:ext>
            </a:extLst>
          </p:cNvPr>
          <p:cNvSpPr>
            <a:spLocks noGrp="1"/>
          </p:cNvSpPr>
          <p:nvPr/>
        </p:nvSpPr>
        <p:spPr>
          <a:xfrm>
            <a:off x="6562725" y="2181225"/>
            <a:ext cx="5095875" cy="352425"/>
          </a:xfrm>
          <a:prstGeom prst="rect">
            <a:avLst/>
          </a:prstGeom>
          <a:noFill/>
          <a:ln w="0">
            <a:noFill/>
            <a:prstDash val="solid"/>
          </a:ln>
        </p:spPr>
        <p:txBody>
          <a:bodyPr wrap="none" lIns="0" tIns="0" rIns="0" bIns="0" anchor="ctr">
            <a:noAutofit/>
          </a:bodyPr>
          <a:lstStyle/>
          <a:p>
            <a:pPr algn="l">
              <a:defRPr sz="1875" b="0">
                <a:solidFill>
                  <a:srgbClr val="637386"/>
                </a:solidFill>
                <a:latin typeface="Nimbus Sans"/>
                <a:ea typeface="Nimbus Sans"/>
                <a:cs typeface="Nimbus Sans"/>
              </a:defRPr>
            </a:pPr>
            <a:r>
              <a:rPr sz="1875" b="0">
                <a:solidFill>
                  <a:srgbClr val="637386"/>
                </a:solidFill>
                <a:latin typeface="Nimbus Sans"/>
                <a:ea typeface="Nimbus Sans"/>
                <a:cs typeface="Nimbus Sans"/>
              </a:rPr>
              <a:t>Other transport parameters: gas file</a:t>
            </a:r>
          </a:p>
        </p:txBody>
      </p:sp>
      <p:sp>
        <p:nvSpPr>
          <p:cNvPr id="9" name="Measured branch title">
            <a:extLst>
              <a:ext uri="{FF2B5EF4-FFF2-40B4-BE49-F238E27FC236}">
                <a16:creationId xmlns:a16="http://schemas.microsoft.com/office/drawing/2014/main" id="{B49FD0F0-3E56-4CF5-8C43-7F768A80A039}"/>
              </a:ext>
            </a:extLst>
          </p:cNvPr>
          <p:cNvSpPr>
            <a:spLocks noGrp="1"/>
          </p:cNvSpPr>
          <p:nvPr/>
        </p:nvSpPr>
        <p:spPr>
          <a:xfrm>
            <a:off x="514350" y="2886075"/>
            <a:ext cx="5324475" cy="352425"/>
          </a:xfrm>
          <a:prstGeom prst="rect">
            <a:avLst/>
          </a:prstGeom>
          <a:noFill/>
          <a:ln w="0">
            <a:noFill/>
            <a:prstDash val="solid"/>
          </a:ln>
        </p:spPr>
        <p:txBody>
          <a:bodyPr wrap="none" lIns="0" tIns="0" rIns="0" bIns="0" anchor="ctr">
            <a:noAutofit/>
          </a:bodyPr>
          <a:lstStyle/>
          <a:p>
            <a:pPr algn="l">
              <a:defRPr sz="2100" b="1">
                <a:solidFill>
                  <a:srgbClr val="0B4EA2"/>
                </a:solidFill>
                <a:latin typeface="Nimbus Sans"/>
                <a:ea typeface="Nimbus Sans"/>
                <a:cs typeface="Nimbus Sans"/>
              </a:defRPr>
            </a:pPr>
            <a:r>
              <a:rPr sz="2100" b="1">
                <a:solidFill>
                  <a:srgbClr val="0B4EA2"/>
                </a:solidFill>
                <a:latin typeface="Nimbus Sans"/>
                <a:ea typeface="Nimbus Sans"/>
                <a:cs typeface="Nimbus Sans"/>
              </a:rPr>
              <a:t>Fit to the measured response</a:t>
            </a:r>
          </a:p>
        </p:txBody>
      </p:sp>
      <p:sp>
        <p:nvSpPr>
          <p:cNvPr id="10" name="Low-voltage title">
            <a:extLst>
              <a:ext uri="{FF2B5EF4-FFF2-40B4-BE49-F238E27FC236}">
                <a16:creationId xmlns:a16="http://schemas.microsoft.com/office/drawing/2014/main" id="{91AC90EB-6D01-4CF7-96DF-CADC3D870EB6}"/>
              </a:ext>
            </a:extLst>
          </p:cNvPr>
          <p:cNvSpPr>
            <a:spLocks noGrp="1"/>
          </p:cNvSpPr>
          <p:nvPr/>
        </p:nvSpPr>
        <p:spPr>
          <a:xfrm>
            <a:off x="6410325" y="2886075"/>
            <a:ext cx="5248275" cy="352425"/>
          </a:xfrm>
          <a:prstGeom prst="rect">
            <a:avLst/>
          </a:prstGeom>
          <a:noFill/>
          <a:ln w="0">
            <a:noFill/>
            <a:prstDash val="solid"/>
          </a:ln>
        </p:spPr>
        <p:txBody>
          <a:bodyPr wrap="none" lIns="0" tIns="0" rIns="0" bIns="0" anchor="ctr">
            <a:noAutofit/>
          </a:bodyPr>
          <a:lstStyle/>
          <a:p>
            <a:pPr algn="l">
              <a:defRPr sz="2100" b="1">
                <a:solidFill>
                  <a:srgbClr val="0B4EA2"/>
                </a:solidFill>
                <a:latin typeface="Nimbus Sans"/>
                <a:ea typeface="Nimbus Sans"/>
                <a:cs typeface="Nimbus Sans"/>
              </a:defRPr>
            </a:pPr>
            <a:r>
              <a:rPr sz="2100" b="1">
                <a:solidFill>
                  <a:srgbClr val="0B4EA2"/>
                </a:solidFill>
                <a:latin typeface="Nimbus Sans"/>
                <a:ea typeface="Nimbus Sans"/>
                <a:cs typeface="Nimbus Sans"/>
              </a:rPr>
              <a:t>Exponential continuation</a:t>
            </a:r>
          </a:p>
        </p:txBody>
      </p:sp>
      <p:graphicFrame>
        <p:nvGraphicFramePr>
          <p:cNvPr id="25" name="Chart"/>
          <p:cNvGraphicFramePr/>
          <p:nvPr/>
        </p:nvGraphicFramePr>
        <p:xfrm>
          <a:off x="514350" y="3343275"/>
          <a:ext cx="5276850" cy="2714625"/>
        </p:xfrm>
        <a:graphic>
          <a:graphicData uri="http://schemas.openxmlformats.org/drawingml/2006/chart">
            <c:chart xmlns:c="http://schemas.openxmlformats.org/drawingml/2006/chart" xmlns:r="http://schemas.openxmlformats.org/officeDocument/2006/relationships" r:id="rId4"/>
          </a:graphicData>
        </a:graphic>
      </p:graphicFrame>
      <p:pic>
        <p:nvPicPr>
          <p:cNvPr id="26" name="Original exponential continuation of the charge response" descr="Original exponential continuation of the charge response"/>
          <p:cNvPicPr>
            <a:picLocks noChangeAspect="1"/>
          </p:cNvPicPr>
          <p:nvPr/>
        </p:nvPicPr>
        <p:blipFill>
          <a:blip r:embed="rId5"/>
          <a:srcRect/>
          <a:stretch/>
        </p:blipFill>
        <p:spPr>
          <a:xfrm>
            <a:off x="6783332" y="3352800"/>
            <a:ext cx="4492735" cy="2733675"/>
          </a:xfrm>
          <a:prstGeom prst="rect">
            <a:avLst/>
          </a:prstGeom>
        </p:spPr>
      </p:pic>
      <p:sp>
        <p:nvSpPr>
          <p:cNvPr id="13" name="Fit interval">
            <a:extLst>
              <a:ext uri="{FF2B5EF4-FFF2-40B4-BE49-F238E27FC236}">
                <a16:creationId xmlns:a16="http://schemas.microsoft.com/office/drawing/2014/main" id="{11E453E0-2313-47AD-A6CC-C9070E77413C}"/>
              </a:ext>
            </a:extLst>
          </p:cNvPr>
          <p:cNvSpPr>
            <a:spLocks noGrp="1"/>
          </p:cNvSpPr>
          <p:nvPr/>
        </p:nvSpPr>
        <p:spPr>
          <a:xfrm>
            <a:off x="657225" y="6134100"/>
            <a:ext cx="5162550" cy="323850"/>
          </a:xfrm>
          <a:prstGeom prst="rect">
            <a:avLst/>
          </a:prstGeom>
          <a:noFill/>
          <a:ln w="0">
            <a:noFill/>
            <a:prstDash val="solid"/>
          </a:ln>
        </p:spPr>
        <p:txBody>
          <a:bodyPr wrap="none" lIns="0" tIns="0" rIns="0" bIns="0" anchor="ctr">
            <a:noAutofit/>
          </a:bodyPr>
          <a:lstStyle/>
          <a:p>
            <a:pPr algn="l">
              <a:defRPr sz="1800" b="0">
                <a:solidFill>
                  <a:srgbClr val="637386"/>
                </a:solidFill>
                <a:latin typeface="Nimbus Sans"/>
                <a:ea typeface="Nimbus Sans"/>
                <a:cs typeface="Nimbus Sans"/>
              </a:defRPr>
            </a:pPr>
            <a:r>
              <a:rPr sz="1800" b="0" dirty="0">
                <a:solidFill>
                  <a:srgbClr val="637386"/>
                </a:solidFill>
                <a:latin typeface="Nimbus Sans"/>
                <a:ea typeface="Nimbus Sans"/>
                <a:cs typeface="Nimbus Sans"/>
              </a:rPr>
              <a:t>Polynomial fit above 2</a:t>
            </a:r>
            <a:r>
              <a:rPr lang="en-US" sz="1800" b="0" dirty="0">
                <a:solidFill>
                  <a:srgbClr val="637386"/>
                </a:solidFill>
                <a:latin typeface="Nimbus Sans"/>
                <a:ea typeface="Nimbus Sans"/>
                <a:cs typeface="Nimbus Sans"/>
              </a:rPr>
              <a:t>1</a:t>
            </a:r>
            <a:r>
              <a:rPr sz="1800" b="0" dirty="0">
                <a:solidFill>
                  <a:srgbClr val="637386"/>
                </a:solidFill>
                <a:latin typeface="Nimbus Sans"/>
                <a:ea typeface="Nimbus Sans"/>
                <a:cs typeface="Nimbus Sans"/>
              </a:rPr>
              <a:t>00 V</a:t>
            </a:r>
          </a:p>
        </p:txBody>
      </p:sp>
      <p:sp>
        <p:nvSpPr>
          <p:cNvPr id="14" name="Extrapolation interval">
            <a:extLst>
              <a:ext uri="{FF2B5EF4-FFF2-40B4-BE49-F238E27FC236}">
                <a16:creationId xmlns:a16="http://schemas.microsoft.com/office/drawing/2014/main" id="{FB588563-A401-4E5E-8F2D-496F7D878611}"/>
              </a:ext>
            </a:extLst>
          </p:cNvPr>
          <p:cNvSpPr>
            <a:spLocks noGrp="1"/>
          </p:cNvSpPr>
          <p:nvPr/>
        </p:nvSpPr>
        <p:spPr>
          <a:xfrm>
            <a:off x="6553200" y="6134100"/>
            <a:ext cx="5114925" cy="323850"/>
          </a:xfrm>
          <a:prstGeom prst="rect">
            <a:avLst/>
          </a:prstGeom>
          <a:noFill/>
          <a:ln w="0">
            <a:noFill/>
            <a:prstDash val="solid"/>
          </a:ln>
        </p:spPr>
        <p:txBody>
          <a:bodyPr wrap="none" lIns="0" tIns="0" rIns="0" bIns="0" anchor="ctr">
            <a:noAutofit/>
          </a:bodyPr>
          <a:lstStyle/>
          <a:p>
            <a:pPr algn="l">
              <a:defRPr sz="1800" b="0">
                <a:solidFill>
                  <a:srgbClr val="637386"/>
                </a:solidFill>
                <a:latin typeface="Nimbus Sans"/>
                <a:ea typeface="Nimbus Sans"/>
                <a:cs typeface="Nimbus Sans"/>
              </a:defRPr>
            </a:pPr>
            <a:r>
              <a:rPr sz="1800" b="0" dirty="0">
                <a:solidFill>
                  <a:srgbClr val="637386"/>
                </a:solidFill>
                <a:latin typeface="Nimbus Sans"/>
                <a:ea typeface="Nimbus Sans"/>
                <a:cs typeface="Nimbus Sans"/>
              </a:rPr>
              <a:t>Exponential extrapolation below </a:t>
            </a:r>
            <a:r>
              <a:rPr lang="en-US" dirty="0">
                <a:solidFill>
                  <a:srgbClr val="637386"/>
                </a:solidFill>
                <a:latin typeface="Nimbus Sans"/>
                <a:ea typeface="Nimbus Sans"/>
                <a:cs typeface="Nimbus Sans"/>
              </a:rPr>
              <a:t>21</a:t>
            </a:r>
            <a:r>
              <a:rPr sz="1800" b="0" dirty="0">
                <a:solidFill>
                  <a:srgbClr val="637386"/>
                </a:solidFill>
                <a:latin typeface="Nimbus Sans"/>
                <a:ea typeface="Nimbus Sans"/>
                <a:cs typeface="Nimbus Sans"/>
              </a:rPr>
              <a:t>00 V</a:t>
            </a:r>
          </a:p>
        </p:txBody>
      </p:sp>
      <p:pic>
        <p:nvPicPr>
          <p:cNvPr id="11" name="图片 8">
            <a:extLst>
              <a:ext uri="{FF2B5EF4-FFF2-40B4-BE49-F238E27FC236}">
                <a16:creationId xmlns:a16="http://schemas.microsoft.com/office/drawing/2014/main" id="{A85DCE5C-EF40-48DD-D5E2-ED2171E47D48}"/>
              </a:ext>
            </a:extLst>
          </p:cNvPr>
          <p:cNvPicPr>
            <a:picLocks noChangeAspect="1"/>
          </p:cNvPicPr>
          <p:nvPr/>
        </p:nvPicPr>
        <p:blipFill>
          <a:blip r:embed="rId6"/>
          <a:stretch>
            <a:fillRect/>
          </a:stretch>
        </p:blipFill>
        <p:spPr>
          <a:xfrm>
            <a:off x="7227397" y="1002566"/>
            <a:ext cx="4711785" cy="657737"/>
          </a:xfrm>
          <a:prstGeom prst="rect">
            <a:avLst/>
          </a:prstGeom>
        </p:spPr>
      </p:pic>
    </p:spTree>
    <p:extLst>
      <p:ext uri="{BB962C8B-B14F-4D97-AF65-F5344CB8AC3E}">
        <p14:creationId xmlns:p14="http://schemas.microsoft.com/office/powerpoint/2010/main" val="19417704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 name="Slide title">
            <a:extLst>
              <a:ext uri="{FF2B5EF4-FFF2-40B4-BE49-F238E27FC236}">
                <a16:creationId xmlns:a16="http://schemas.microsoft.com/office/drawing/2014/main" id="{CED6B2F6-628A-484C-8E22-870DDECC51FA}"/>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Comparison with high-rate measurements</a:t>
            </a:r>
          </a:p>
        </p:txBody>
      </p:sp>
      <p:sp>
        <p:nvSpPr>
          <p:cNvPr id="2" name="Title rule">
            <a:extLst>
              <a:ext uri="{FF2B5EF4-FFF2-40B4-BE49-F238E27FC236}">
                <a16:creationId xmlns:a16="http://schemas.microsoft.com/office/drawing/2014/main" id="{69487B44-96C7-4D9B-BE73-0AE110DE071E}"/>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4"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36E81116-E750-42E9-B461-320C7E02DED9}"/>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20</a:t>
            </a:r>
          </a:p>
        </p:txBody>
      </p:sp>
      <p:sp>
        <p:nvSpPr>
          <p:cNvPr id="5" name="Mean-charge heading">
            <a:extLst>
              <a:ext uri="{FF2B5EF4-FFF2-40B4-BE49-F238E27FC236}">
                <a16:creationId xmlns:a16="http://schemas.microsoft.com/office/drawing/2014/main" id="{411E3C49-BA00-47E5-B099-A02365DA87DC}"/>
              </a:ext>
            </a:extLst>
          </p:cNvPr>
          <p:cNvSpPr>
            <a:spLocks noGrp="1"/>
          </p:cNvSpPr>
          <p:nvPr/>
        </p:nvSpPr>
        <p:spPr>
          <a:xfrm>
            <a:off x="514350" y="1285875"/>
            <a:ext cx="3533775"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Mean charge</a:t>
            </a:r>
          </a:p>
        </p:txBody>
      </p:sp>
      <p:sp>
        <p:nvSpPr>
          <p:cNvPr id="6" name="Timing-rate heading">
            <a:extLst>
              <a:ext uri="{FF2B5EF4-FFF2-40B4-BE49-F238E27FC236}">
                <a16:creationId xmlns:a16="http://schemas.microsoft.com/office/drawing/2014/main" id="{501B3C3F-4889-4DB4-8938-F4AFA83C894A}"/>
              </a:ext>
            </a:extLst>
          </p:cNvPr>
          <p:cNvSpPr>
            <a:spLocks noGrp="1"/>
          </p:cNvSpPr>
          <p:nvPr/>
        </p:nvSpPr>
        <p:spPr>
          <a:xfrm>
            <a:off x="4343400" y="1285875"/>
            <a:ext cx="3533775"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Time resolution</a:t>
            </a:r>
          </a:p>
        </p:txBody>
      </p:sp>
      <p:sp>
        <p:nvSpPr>
          <p:cNvPr id="7" name="Equal-gain heading">
            <a:extLst>
              <a:ext uri="{FF2B5EF4-FFF2-40B4-BE49-F238E27FC236}">
                <a16:creationId xmlns:a16="http://schemas.microsoft.com/office/drawing/2014/main" id="{5A40D46B-24C9-4713-9A14-512D35EA589B}"/>
              </a:ext>
            </a:extLst>
          </p:cNvPr>
          <p:cNvSpPr>
            <a:spLocks noGrp="1"/>
          </p:cNvSpPr>
          <p:nvPr/>
        </p:nvSpPr>
        <p:spPr>
          <a:xfrm>
            <a:off x="8172450" y="1285875"/>
            <a:ext cx="3505200"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Timing at the same gain</a:t>
            </a:r>
          </a:p>
        </p:txBody>
      </p:sp>
      <p:pic>
        <p:nvPicPr>
          <p:cNvPr id="19" name="Measured, resampled and simulated charge versus rate" descr="Measured, resampled and simulated charge versus rate"/>
          <p:cNvPicPr>
            <a:picLocks noChangeAspect="1"/>
          </p:cNvPicPr>
          <p:nvPr/>
        </p:nvPicPr>
        <p:blipFill>
          <a:blip r:embed="rId4"/>
          <a:srcRect t="8567" r="7046" b="494"/>
          <a:stretch/>
        </p:blipFill>
        <p:spPr>
          <a:xfrm>
            <a:off x="466725" y="1993258"/>
            <a:ext cx="3600450" cy="2642884"/>
          </a:xfrm>
          <a:prstGeom prst="rect">
            <a:avLst/>
          </a:prstGeom>
        </p:spPr>
      </p:pic>
      <p:pic>
        <p:nvPicPr>
          <p:cNvPr id="20" name="Measured, resampled and simulated timing versus rate" descr="Measured, resampled and simulated timing versus rate"/>
          <p:cNvPicPr>
            <a:picLocks noChangeAspect="1"/>
          </p:cNvPicPr>
          <p:nvPr/>
        </p:nvPicPr>
        <p:blipFill>
          <a:blip r:embed="rId5"/>
          <a:srcRect l="1483" t="7249" r="7046" b="494"/>
          <a:stretch/>
        </p:blipFill>
        <p:spPr>
          <a:xfrm>
            <a:off x="4276725" y="1948764"/>
            <a:ext cx="3609975" cy="2731873"/>
          </a:xfrm>
          <a:prstGeom prst="rect">
            <a:avLst/>
          </a:prstGeom>
        </p:spPr>
      </p:pic>
      <p:pic>
        <p:nvPicPr>
          <p:cNvPr id="21" name="Measured and simulated timing at equal mean charge" descr="Measured and simulated timing at equal mean charge"/>
          <p:cNvPicPr>
            <a:picLocks noChangeAspect="1"/>
          </p:cNvPicPr>
          <p:nvPr/>
        </p:nvPicPr>
        <p:blipFill>
          <a:blip r:embed="rId6"/>
          <a:srcRect l="1483" t="7249" r="9023" b="329"/>
          <a:stretch/>
        </p:blipFill>
        <p:spPr>
          <a:xfrm>
            <a:off x="8086725" y="1916084"/>
            <a:ext cx="3609975" cy="2797232"/>
          </a:xfrm>
          <a:prstGeom prst="rect">
            <a:avLst/>
          </a:prstGeom>
        </p:spPr>
      </p:pic>
      <p:sp>
        <p:nvSpPr>
          <p:cNvPr id="11" name="Comparison interpretation">
            <a:extLst>
              <a:ext uri="{FF2B5EF4-FFF2-40B4-BE49-F238E27FC236}">
                <a16:creationId xmlns:a16="http://schemas.microsoft.com/office/drawing/2014/main" id="{086AC2BD-1E6F-46B8-B1FC-9E9E9C73AFD8}"/>
              </a:ext>
            </a:extLst>
          </p:cNvPr>
          <p:cNvSpPr>
            <a:spLocks noGrp="1"/>
          </p:cNvSpPr>
          <p:nvPr/>
        </p:nvSpPr>
        <p:spPr>
          <a:xfrm>
            <a:off x="666750" y="5276850"/>
            <a:ext cx="10763250" cy="895350"/>
          </a:xfrm>
          <a:prstGeom prst="rect">
            <a:avLst/>
          </a:prstGeom>
          <a:noFill/>
          <a:ln w="0">
            <a:noFill/>
            <a:prstDash val="solid"/>
          </a:ln>
        </p:spPr>
        <p:txBody>
          <a:bodyPr wrap="none" lIns="0" tIns="0" rIns="0" bIns="0" anchor="ctr">
            <a:noAutofit/>
          </a:bodyPr>
          <a:lstStyle/>
          <a:p>
            <a:pPr algn="l">
              <a:defRPr sz="2175" b="1">
                <a:solidFill>
                  <a:srgbClr val="263544"/>
                </a:solidFill>
                <a:latin typeface="Nimbus Sans"/>
                <a:ea typeface="Nimbus Sans"/>
                <a:cs typeface="Nimbus Sans"/>
              </a:defRPr>
            </a:pPr>
            <a:r>
              <a:rPr sz="2175" b="1">
                <a:solidFill>
                  <a:srgbClr val="263544"/>
                </a:solidFill>
                <a:latin typeface="Nimbus Sans"/>
                <a:ea typeface="Nimbus Sans"/>
                <a:cs typeface="Nimbus Sans"/>
              </a:rPr>
              <a:t>Both approaches describe the main trends.</a:t>
            </a:r>
          </a:p>
          <a:p>
            <a:pPr algn="l">
              <a:defRPr sz="2175" b="1">
                <a:solidFill>
                  <a:srgbClr val="263544"/>
                </a:solidFill>
                <a:latin typeface="Nimbus Sans"/>
                <a:ea typeface="Nimbus Sans"/>
                <a:cs typeface="Nimbus Sans"/>
              </a:defRPr>
            </a:pPr>
            <a:r>
              <a:rPr sz="2175" b="1">
                <a:solidFill>
                  <a:srgbClr val="263544"/>
                </a:solidFill>
                <a:latin typeface="Nimbus Sans"/>
                <a:ea typeface="Nimbus Sans"/>
                <a:cs typeface="Nimbus Sans"/>
              </a:rPr>
              <a:t>At comparable mean gain, the high-rate distributions show worse timing.</a:t>
            </a:r>
          </a:p>
        </p:txBody>
      </p:sp>
    </p:spTree>
    <p:extLst>
      <p:ext uri="{BB962C8B-B14F-4D97-AF65-F5344CB8AC3E}">
        <p14:creationId xmlns:p14="http://schemas.microsoft.com/office/powerpoint/2010/main" val="10890476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Slide title">
            <a:extLst>
              <a:ext uri="{FF2B5EF4-FFF2-40B4-BE49-F238E27FC236}">
                <a16:creationId xmlns:a16="http://schemas.microsoft.com/office/drawing/2014/main" id="{82B2FB06-A74E-499F-9204-061832089A01}"/>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Outline</a:t>
            </a:r>
          </a:p>
        </p:txBody>
      </p:sp>
      <p:sp>
        <p:nvSpPr>
          <p:cNvPr id="2" name="Title rule">
            <a:extLst>
              <a:ext uri="{FF2B5EF4-FFF2-40B4-BE49-F238E27FC236}">
                <a16:creationId xmlns:a16="http://schemas.microsoft.com/office/drawing/2014/main" id="{32F99230-7643-422D-B254-37BE9D744B87}"/>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7"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D8E8BB63-554B-40B5-87D1-3FBBB90C79C6}"/>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21</a:t>
            </a:r>
          </a:p>
        </p:txBody>
      </p:sp>
      <p:sp>
        <p:nvSpPr>
          <p:cNvPr id="5" name="Section number 0">
            <a:extLst>
              <a:ext uri="{FF2B5EF4-FFF2-40B4-BE49-F238E27FC236}">
                <a16:creationId xmlns:a16="http://schemas.microsoft.com/office/drawing/2014/main" id="{4180EEDD-4ED2-4E29-B1EF-AD217B552B0C}"/>
              </a:ext>
            </a:extLst>
          </p:cNvPr>
          <p:cNvSpPr>
            <a:spLocks noGrp="1"/>
          </p:cNvSpPr>
          <p:nvPr/>
        </p:nvSpPr>
        <p:spPr>
          <a:xfrm>
            <a:off x="1123950" y="1704975"/>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1</a:t>
            </a:r>
          </a:p>
        </p:txBody>
      </p:sp>
      <p:sp>
        <p:nvSpPr>
          <p:cNvPr id="6" name="Section 0">
            <a:extLst>
              <a:ext uri="{FF2B5EF4-FFF2-40B4-BE49-F238E27FC236}">
                <a16:creationId xmlns:a16="http://schemas.microsoft.com/office/drawing/2014/main" id="{5E931245-5ABD-47A4-938B-D65EDAA4BA1F}"/>
              </a:ext>
            </a:extLst>
          </p:cNvPr>
          <p:cNvSpPr>
            <a:spLocks noGrp="1"/>
          </p:cNvSpPr>
          <p:nvPr/>
        </p:nvSpPr>
        <p:spPr>
          <a:xfrm>
            <a:off x="1962150" y="1704975"/>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Background and motivation</a:t>
            </a:r>
          </a:p>
        </p:txBody>
      </p:sp>
      <p:sp>
        <p:nvSpPr>
          <p:cNvPr id="7" name="Section number 1">
            <a:extLst>
              <a:ext uri="{FF2B5EF4-FFF2-40B4-BE49-F238E27FC236}">
                <a16:creationId xmlns:a16="http://schemas.microsoft.com/office/drawing/2014/main" id="{C3CDE208-2AE1-42D1-9CAB-DDDC5D877424}"/>
              </a:ext>
            </a:extLst>
          </p:cNvPr>
          <p:cNvSpPr>
            <a:spLocks noGrp="1"/>
          </p:cNvSpPr>
          <p:nvPr/>
        </p:nvSpPr>
        <p:spPr>
          <a:xfrm>
            <a:off x="1123950" y="2495550"/>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2</a:t>
            </a:r>
          </a:p>
        </p:txBody>
      </p:sp>
      <p:sp>
        <p:nvSpPr>
          <p:cNvPr id="8" name="Section 1">
            <a:extLst>
              <a:ext uri="{FF2B5EF4-FFF2-40B4-BE49-F238E27FC236}">
                <a16:creationId xmlns:a16="http://schemas.microsoft.com/office/drawing/2014/main" id="{3047B0E3-2FCA-4AA2-AE08-822478DB438C}"/>
              </a:ext>
            </a:extLst>
          </p:cNvPr>
          <p:cNvSpPr>
            <a:spLocks noGrp="1"/>
          </p:cNvSpPr>
          <p:nvPr/>
        </p:nvSpPr>
        <p:spPr>
          <a:xfrm>
            <a:off x="1962150" y="2495550"/>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Photo-RPC setup and rate measurements</a:t>
            </a:r>
          </a:p>
        </p:txBody>
      </p:sp>
      <p:sp>
        <p:nvSpPr>
          <p:cNvPr id="9" name="Section number 2">
            <a:extLst>
              <a:ext uri="{FF2B5EF4-FFF2-40B4-BE49-F238E27FC236}">
                <a16:creationId xmlns:a16="http://schemas.microsoft.com/office/drawing/2014/main" id="{70E1A037-5D69-4BB3-8ED2-C556EA068149}"/>
              </a:ext>
            </a:extLst>
          </p:cNvPr>
          <p:cNvSpPr>
            <a:spLocks noGrp="1"/>
          </p:cNvSpPr>
          <p:nvPr/>
        </p:nvSpPr>
        <p:spPr>
          <a:xfrm>
            <a:off x="1123950" y="3286125"/>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3</a:t>
            </a:r>
          </a:p>
        </p:txBody>
      </p:sp>
      <p:sp>
        <p:nvSpPr>
          <p:cNvPr id="10" name="Section 2">
            <a:extLst>
              <a:ext uri="{FF2B5EF4-FFF2-40B4-BE49-F238E27FC236}">
                <a16:creationId xmlns:a16="http://schemas.microsoft.com/office/drawing/2014/main" id="{2E1A4F7E-8315-4932-AE8B-23E05FAA88B6}"/>
              </a:ext>
            </a:extLst>
          </p:cNvPr>
          <p:cNvSpPr>
            <a:spLocks noGrp="1"/>
          </p:cNvSpPr>
          <p:nvPr/>
        </p:nvSpPr>
        <p:spPr>
          <a:xfrm>
            <a:off x="1962150" y="3286125"/>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Stochastic local voltage-drop model</a:t>
            </a:r>
          </a:p>
        </p:txBody>
      </p:sp>
      <p:sp>
        <p:nvSpPr>
          <p:cNvPr id="11" name="Section number 3">
            <a:extLst>
              <a:ext uri="{FF2B5EF4-FFF2-40B4-BE49-F238E27FC236}">
                <a16:creationId xmlns:a16="http://schemas.microsoft.com/office/drawing/2014/main" id="{7B0028D3-FA56-4C29-82D8-5A429F03BCA7}"/>
              </a:ext>
            </a:extLst>
          </p:cNvPr>
          <p:cNvSpPr>
            <a:spLocks noGrp="1"/>
          </p:cNvSpPr>
          <p:nvPr/>
        </p:nvSpPr>
        <p:spPr>
          <a:xfrm>
            <a:off x="1123950" y="4076700"/>
            <a:ext cx="57150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4</a:t>
            </a:r>
          </a:p>
        </p:txBody>
      </p:sp>
      <p:sp>
        <p:nvSpPr>
          <p:cNvPr id="12" name="Section 3">
            <a:extLst>
              <a:ext uri="{FF2B5EF4-FFF2-40B4-BE49-F238E27FC236}">
                <a16:creationId xmlns:a16="http://schemas.microsoft.com/office/drawing/2014/main" id="{86122279-31FE-49B5-AA73-9427F233EE96}"/>
              </a:ext>
            </a:extLst>
          </p:cNvPr>
          <p:cNvSpPr>
            <a:spLocks noGrp="1"/>
          </p:cNvSpPr>
          <p:nvPr/>
        </p:nvSpPr>
        <p:spPr>
          <a:xfrm>
            <a:off x="1962150" y="4076700"/>
            <a:ext cx="9048750" cy="466725"/>
          </a:xfrm>
          <a:prstGeom prst="rect">
            <a:avLst/>
          </a:prstGeom>
          <a:noFill/>
          <a:ln w="0">
            <a:noFill/>
            <a:prstDash val="solid"/>
          </a:ln>
        </p:spPr>
        <p:txBody>
          <a:bodyPr wrap="none" lIns="0" tIns="0" rIns="0" bIns="0" anchor="ctr">
            <a:noAutofit/>
          </a:bodyPr>
          <a:lstStyle/>
          <a:p>
            <a:pPr algn="l">
              <a:defRPr sz="2475" b="0">
                <a:solidFill>
                  <a:srgbClr val="8C98A6"/>
                </a:solidFill>
                <a:latin typeface="Nimbus Sans"/>
                <a:ea typeface="Nimbus Sans"/>
                <a:cs typeface="Nimbus Sans"/>
              </a:defRPr>
            </a:pPr>
            <a:r>
              <a:rPr sz="2475" b="0">
                <a:solidFill>
                  <a:srgbClr val="8C98A6"/>
                </a:solidFill>
                <a:latin typeface="Nimbus Sans"/>
                <a:ea typeface="Nimbus Sans"/>
                <a:cs typeface="Nimbus Sans"/>
              </a:rPr>
              <a:t>Model validation</a:t>
            </a:r>
          </a:p>
        </p:txBody>
      </p:sp>
      <p:sp>
        <p:nvSpPr>
          <p:cNvPr id="13" name="Section number 4">
            <a:extLst>
              <a:ext uri="{FF2B5EF4-FFF2-40B4-BE49-F238E27FC236}">
                <a16:creationId xmlns:a16="http://schemas.microsoft.com/office/drawing/2014/main" id="{6DBAC228-A2DB-4479-824F-87CC4E9D8679}"/>
              </a:ext>
            </a:extLst>
          </p:cNvPr>
          <p:cNvSpPr>
            <a:spLocks noGrp="1"/>
          </p:cNvSpPr>
          <p:nvPr/>
        </p:nvSpPr>
        <p:spPr>
          <a:xfrm>
            <a:off x="1123950" y="4867275"/>
            <a:ext cx="57150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5</a:t>
            </a:r>
          </a:p>
        </p:txBody>
      </p:sp>
      <p:sp>
        <p:nvSpPr>
          <p:cNvPr id="14" name="Section 4">
            <a:extLst>
              <a:ext uri="{FF2B5EF4-FFF2-40B4-BE49-F238E27FC236}">
                <a16:creationId xmlns:a16="http://schemas.microsoft.com/office/drawing/2014/main" id="{FA25982B-398B-4C0C-9715-3AE53931CA74}"/>
              </a:ext>
            </a:extLst>
          </p:cNvPr>
          <p:cNvSpPr>
            <a:spLocks noGrp="1"/>
          </p:cNvSpPr>
          <p:nvPr/>
        </p:nvSpPr>
        <p:spPr>
          <a:xfrm>
            <a:off x="1962150" y="4867275"/>
            <a:ext cx="9048750" cy="466725"/>
          </a:xfrm>
          <a:prstGeom prst="rect">
            <a:avLst/>
          </a:prstGeom>
          <a:noFill/>
          <a:ln w="0">
            <a:noFill/>
            <a:prstDash val="solid"/>
          </a:ln>
        </p:spPr>
        <p:txBody>
          <a:bodyPr wrap="none" lIns="0" tIns="0" rIns="0" bIns="0" anchor="ctr">
            <a:noAutofit/>
          </a:bodyPr>
          <a:lstStyle/>
          <a:p>
            <a:pPr algn="l">
              <a:defRPr sz="2475" b="1">
                <a:solidFill>
                  <a:srgbClr val="0B4EA2"/>
                </a:solidFill>
                <a:latin typeface="Nimbus Sans"/>
                <a:ea typeface="Nimbus Sans"/>
                <a:cs typeface="Nimbus Sans"/>
              </a:defRPr>
            </a:pPr>
            <a:r>
              <a:rPr sz="2475" b="1">
                <a:solidFill>
                  <a:srgbClr val="0B4EA2"/>
                </a:solidFill>
                <a:latin typeface="Nimbus Sans"/>
                <a:ea typeface="Nimbus Sans"/>
                <a:cs typeface="Nimbus Sans"/>
              </a:rPr>
              <a:t>Conclusions</a:t>
            </a:r>
          </a:p>
        </p:txBody>
      </p:sp>
    </p:spTree>
    <p:extLst>
      <p:ext uri="{BB962C8B-B14F-4D97-AF65-F5344CB8AC3E}">
        <p14:creationId xmlns:p14="http://schemas.microsoft.com/office/powerpoint/2010/main" val="18424903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 name="Slide title">
            <a:extLst>
              <a:ext uri="{FF2B5EF4-FFF2-40B4-BE49-F238E27FC236}">
                <a16:creationId xmlns:a16="http://schemas.microsoft.com/office/drawing/2014/main" id="{8CBA042A-9EB3-4767-A32A-0C574673C3A9}"/>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Conclusions</a:t>
            </a:r>
          </a:p>
        </p:txBody>
      </p:sp>
      <p:sp>
        <p:nvSpPr>
          <p:cNvPr id="2" name="Title rule">
            <a:extLst>
              <a:ext uri="{FF2B5EF4-FFF2-40B4-BE49-F238E27FC236}">
                <a16:creationId xmlns:a16="http://schemas.microsoft.com/office/drawing/2014/main" id="{7FE945EB-B14F-4CEE-944C-7AF2A51F94A0}"/>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5"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46AB6FEB-F220-4B7E-8E85-253CE6706284}"/>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22</a:t>
            </a:r>
          </a:p>
        </p:txBody>
      </p:sp>
      <p:sp>
        <p:nvSpPr>
          <p:cNvPr id="5" name="Conclusion label 0">
            <a:extLst>
              <a:ext uri="{FF2B5EF4-FFF2-40B4-BE49-F238E27FC236}">
                <a16:creationId xmlns:a16="http://schemas.microsoft.com/office/drawing/2014/main" id="{9FD16939-9620-4969-A4B3-A5DC1BEF4BDB}"/>
              </a:ext>
            </a:extLst>
          </p:cNvPr>
          <p:cNvSpPr>
            <a:spLocks noGrp="1"/>
          </p:cNvSpPr>
          <p:nvPr/>
        </p:nvSpPr>
        <p:spPr>
          <a:xfrm>
            <a:off x="609600" y="1323975"/>
            <a:ext cx="10972800" cy="371475"/>
          </a:xfrm>
          <a:prstGeom prst="rect">
            <a:avLst/>
          </a:prstGeom>
          <a:noFill/>
          <a:ln w="0">
            <a:noFill/>
            <a:prstDash val="solid"/>
          </a:ln>
        </p:spPr>
        <p:txBody>
          <a:bodyPr wrap="none" lIns="0" tIns="0" rIns="0" bIns="0" anchor="ctr">
            <a:noAutofit/>
          </a:bodyPr>
          <a:lstStyle/>
          <a:p>
            <a:pPr algn="l">
              <a:defRPr sz="2250" b="1">
                <a:solidFill>
                  <a:srgbClr val="0B4EA2"/>
                </a:solidFill>
                <a:latin typeface="Nimbus Sans"/>
                <a:ea typeface="Nimbus Sans"/>
                <a:cs typeface="Nimbus Sans"/>
              </a:defRPr>
            </a:pPr>
            <a:r>
              <a:rPr sz="2250" b="1">
                <a:solidFill>
                  <a:srgbClr val="0B4EA2"/>
                </a:solidFill>
                <a:latin typeface="Nimbus Sans"/>
                <a:ea typeface="Nimbus Sans"/>
                <a:cs typeface="Nimbus Sans"/>
              </a:rPr>
              <a:t>Electrode resistivity</a:t>
            </a:r>
          </a:p>
        </p:txBody>
      </p:sp>
      <p:sp>
        <p:nvSpPr>
          <p:cNvPr id="6" name="Conclusion 0">
            <a:extLst>
              <a:ext uri="{FF2B5EF4-FFF2-40B4-BE49-F238E27FC236}">
                <a16:creationId xmlns:a16="http://schemas.microsoft.com/office/drawing/2014/main" id="{702B9759-6736-4800-BFA9-E6678B9AC7DB}"/>
              </a:ext>
            </a:extLst>
          </p:cNvPr>
          <p:cNvSpPr>
            <a:spLocks noGrp="1"/>
          </p:cNvSpPr>
          <p:nvPr/>
        </p:nvSpPr>
        <p:spPr>
          <a:xfrm>
            <a:off x="609600" y="1781175"/>
            <a:ext cx="10972800" cy="400050"/>
          </a:xfrm>
          <a:prstGeom prst="rect">
            <a:avLst/>
          </a:prstGeom>
          <a:noFill/>
          <a:ln w="0">
            <a:noFill/>
            <a:prstDash val="solid"/>
          </a:ln>
        </p:spPr>
        <p:txBody>
          <a:bodyPr wrap="none" lIns="0" tIns="0" rIns="0" bIns="0" anchor="ctr">
            <a:noAutofit/>
          </a:bodyPr>
          <a:lstStyle/>
          <a:p>
            <a:pPr algn="l">
              <a:defRPr sz="2175" b="0">
                <a:solidFill>
                  <a:srgbClr val="263544"/>
                </a:solidFill>
                <a:latin typeface="Nimbus Sans"/>
                <a:ea typeface="Nimbus Sans"/>
                <a:cs typeface="Nimbus Sans"/>
              </a:defRPr>
            </a:pPr>
            <a:r>
              <a:rPr sz="2175" b="0">
                <a:solidFill>
                  <a:srgbClr val="263544"/>
                </a:solidFill>
                <a:latin typeface="Nimbus Sans"/>
                <a:ea typeface="Nimbus Sans"/>
                <a:cs typeface="Nimbus Sans"/>
              </a:rPr>
              <a:t>Lower bulk resistivity shifts gain loss to higher rates.</a:t>
            </a:r>
          </a:p>
        </p:txBody>
      </p:sp>
      <p:sp>
        <p:nvSpPr>
          <p:cNvPr id="7" name="Conclusion label 1">
            <a:extLst>
              <a:ext uri="{FF2B5EF4-FFF2-40B4-BE49-F238E27FC236}">
                <a16:creationId xmlns:a16="http://schemas.microsoft.com/office/drawing/2014/main" id="{D28A545B-F8C9-4B72-A34D-113965D7FC11}"/>
              </a:ext>
            </a:extLst>
          </p:cNvPr>
          <p:cNvSpPr>
            <a:spLocks noGrp="1"/>
          </p:cNvSpPr>
          <p:nvPr/>
        </p:nvSpPr>
        <p:spPr>
          <a:xfrm>
            <a:off x="609600" y="2571750"/>
            <a:ext cx="10972800" cy="371475"/>
          </a:xfrm>
          <a:prstGeom prst="rect">
            <a:avLst/>
          </a:prstGeom>
          <a:noFill/>
          <a:ln w="0">
            <a:noFill/>
            <a:prstDash val="solid"/>
          </a:ln>
        </p:spPr>
        <p:txBody>
          <a:bodyPr wrap="none" lIns="0" tIns="0" rIns="0" bIns="0" anchor="ctr">
            <a:noAutofit/>
          </a:bodyPr>
          <a:lstStyle/>
          <a:p>
            <a:pPr algn="l">
              <a:defRPr sz="2250" b="1">
                <a:solidFill>
                  <a:srgbClr val="0B4EA2"/>
                </a:solidFill>
                <a:latin typeface="Nimbus Sans"/>
                <a:ea typeface="Nimbus Sans"/>
                <a:cs typeface="Nimbus Sans"/>
              </a:defRPr>
            </a:pPr>
            <a:r>
              <a:rPr sz="2250" b="1">
                <a:solidFill>
                  <a:srgbClr val="0B4EA2"/>
                </a:solidFill>
                <a:latin typeface="Nimbus Sans"/>
                <a:ea typeface="Nimbus Sans"/>
                <a:cs typeface="Nimbus Sans"/>
              </a:rPr>
              <a:t>Timing at matched mean gain</a:t>
            </a:r>
          </a:p>
        </p:txBody>
      </p:sp>
      <p:sp>
        <p:nvSpPr>
          <p:cNvPr id="8" name="Conclusion 1">
            <a:extLst>
              <a:ext uri="{FF2B5EF4-FFF2-40B4-BE49-F238E27FC236}">
                <a16:creationId xmlns:a16="http://schemas.microsoft.com/office/drawing/2014/main" id="{F4D8523A-A0BB-4C0D-9F53-CF532E822CE2}"/>
              </a:ext>
            </a:extLst>
          </p:cNvPr>
          <p:cNvSpPr>
            <a:spLocks noGrp="1"/>
          </p:cNvSpPr>
          <p:nvPr/>
        </p:nvSpPr>
        <p:spPr>
          <a:xfrm>
            <a:off x="609600" y="3028950"/>
            <a:ext cx="10972800" cy="400050"/>
          </a:xfrm>
          <a:prstGeom prst="rect">
            <a:avLst/>
          </a:prstGeom>
          <a:noFill/>
          <a:ln w="0">
            <a:noFill/>
            <a:prstDash val="solid"/>
          </a:ln>
        </p:spPr>
        <p:txBody>
          <a:bodyPr wrap="none" lIns="0" tIns="0" rIns="0" bIns="0" anchor="ctr">
            <a:noAutofit/>
          </a:bodyPr>
          <a:lstStyle/>
          <a:p>
            <a:pPr algn="l">
              <a:defRPr sz="2175" b="0">
                <a:solidFill>
                  <a:srgbClr val="263544"/>
                </a:solidFill>
                <a:latin typeface="Nimbus Sans"/>
                <a:ea typeface="Nimbus Sans"/>
                <a:cs typeface="Nimbus Sans"/>
              </a:defRPr>
            </a:pPr>
            <a:r>
              <a:rPr sz="2175" b="0" dirty="0">
                <a:solidFill>
                  <a:srgbClr val="263544"/>
                </a:solidFill>
                <a:latin typeface="Nimbus Sans"/>
                <a:ea typeface="Nimbus Sans"/>
                <a:cs typeface="Nimbus Sans"/>
              </a:rPr>
              <a:t>High-rate timing is worse </a:t>
            </a:r>
            <a:r>
              <a:rPr lang="en-US" altLang="zh-CN" sz="2175" b="0" dirty="0">
                <a:solidFill>
                  <a:srgbClr val="263544"/>
                </a:solidFill>
                <a:latin typeface="Nimbus Sans"/>
                <a:ea typeface="Nimbus Sans"/>
                <a:cs typeface="Nimbus Sans"/>
              </a:rPr>
              <a:t>much </a:t>
            </a:r>
            <a:r>
              <a:rPr sz="2175" b="0" dirty="0">
                <a:solidFill>
                  <a:srgbClr val="263544"/>
                </a:solidFill>
                <a:latin typeface="Nimbus Sans"/>
                <a:ea typeface="Nimbus Sans"/>
                <a:cs typeface="Nimbus Sans"/>
              </a:rPr>
              <a:t>than low-rate timing at reduced HV.</a:t>
            </a:r>
          </a:p>
        </p:txBody>
      </p:sp>
      <p:sp>
        <p:nvSpPr>
          <p:cNvPr id="9" name="Conclusion label 2">
            <a:extLst>
              <a:ext uri="{FF2B5EF4-FFF2-40B4-BE49-F238E27FC236}">
                <a16:creationId xmlns:a16="http://schemas.microsoft.com/office/drawing/2014/main" id="{9E4B7381-D0DF-44C7-88D8-D4C79B0B67E7}"/>
              </a:ext>
            </a:extLst>
          </p:cNvPr>
          <p:cNvSpPr>
            <a:spLocks noGrp="1"/>
          </p:cNvSpPr>
          <p:nvPr/>
        </p:nvSpPr>
        <p:spPr>
          <a:xfrm>
            <a:off x="609600" y="3819525"/>
            <a:ext cx="10972800" cy="371475"/>
          </a:xfrm>
          <a:prstGeom prst="rect">
            <a:avLst/>
          </a:prstGeom>
          <a:noFill/>
          <a:ln w="0">
            <a:noFill/>
            <a:prstDash val="solid"/>
          </a:ln>
        </p:spPr>
        <p:txBody>
          <a:bodyPr wrap="none" lIns="0" tIns="0" rIns="0" bIns="0" anchor="ctr">
            <a:noAutofit/>
          </a:bodyPr>
          <a:lstStyle/>
          <a:p>
            <a:pPr algn="l">
              <a:defRPr sz="2250" b="1">
                <a:solidFill>
                  <a:srgbClr val="0B4EA2"/>
                </a:solidFill>
                <a:latin typeface="Nimbus Sans"/>
                <a:ea typeface="Nimbus Sans"/>
                <a:cs typeface="Nimbus Sans"/>
              </a:defRPr>
            </a:pPr>
            <a:r>
              <a:rPr sz="2250" b="1">
                <a:solidFill>
                  <a:srgbClr val="0B4EA2"/>
                </a:solidFill>
                <a:latin typeface="Nimbus Sans"/>
                <a:ea typeface="Nimbus Sans"/>
                <a:cs typeface="Nimbus Sans"/>
              </a:rPr>
              <a:t>Local voltage fluctuations</a:t>
            </a:r>
          </a:p>
        </p:txBody>
      </p:sp>
      <p:sp>
        <p:nvSpPr>
          <p:cNvPr id="10" name="Conclusion 2">
            <a:extLst>
              <a:ext uri="{FF2B5EF4-FFF2-40B4-BE49-F238E27FC236}">
                <a16:creationId xmlns:a16="http://schemas.microsoft.com/office/drawing/2014/main" id="{B35A2A4C-D0E6-48DF-8E93-EE79C178F225}"/>
              </a:ext>
            </a:extLst>
          </p:cNvPr>
          <p:cNvSpPr>
            <a:spLocks noGrp="1"/>
          </p:cNvSpPr>
          <p:nvPr/>
        </p:nvSpPr>
        <p:spPr>
          <a:xfrm>
            <a:off x="609600" y="4276725"/>
            <a:ext cx="10972800" cy="400050"/>
          </a:xfrm>
          <a:prstGeom prst="rect">
            <a:avLst/>
          </a:prstGeom>
          <a:noFill/>
          <a:ln w="0">
            <a:noFill/>
            <a:prstDash val="solid"/>
          </a:ln>
        </p:spPr>
        <p:txBody>
          <a:bodyPr wrap="none" lIns="0" tIns="0" rIns="0" bIns="0" anchor="ctr">
            <a:noAutofit/>
          </a:bodyPr>
          <a:lstStyle/>
          <a:p>
            <a:pPr algn="l">
              <a:defRPr sz="2175" b="0">
                <a:solidFill>
                  <a:srgbClr val="263544"/>
                </a:solidFill>
                <a:latin typeface="Nimbus Sans"/>
                <a:ea typeface="Nimbus Sans"/>
                <a:cs typeface="Nimbus Sans"/>
              </a:defRPr>
            </a:pPr>
            <a:r>
              <a:rPr sz="2175" b="0" dirty="0">
                <a:solidFill>
                  <a:srgbClr val="263544"/>
                </a:solidFill>
                <a:latin typeface="Nimbus Sans"/>
                <a:ea typeface="Nimbus Sans"/>
                <a:cs typeface="Nimbus Sans"/>
              </a:rPr>
              <a:t>The model comparisons support a contribution to the extra timing spread.</a:t>
            </a:r>
          </a:p>
        </p:txBody>
      </p:sp>
      <p:sp>
        <p:nvSpPr>
          <p:cNvPr id="11" name="Conclusion label 3">
            <a:extLst>
              <a:ext uri="{FF2B5EF4-FFF2-40B4-BE49-F238E27FC236}">
                <a16:creationId xmlns:a16="http://schemas.microsoft.com/office/drawing/2014/main" id="{73B529FC-1C7F-4EF8-BBAC-2233EFEDC7B6}"/>
              </a:ext>
            </a:extLst>
          </p:cNvPr>
          <p:cNvSpPr>
            <a:spLocks noGrp="1"/>
          </p:cNvSpPr>
          <p:nvPr/>
        </p:nvSpPr>
        <p:spPr>
          <a:xfrm>
            <a:off x="609600" y="4974164"/>
            <a:ext cx="10972800" cy="371475"/>
          </a:xfrm>
          <a:prstGeom prst="rect">
            <a:avLst/>
          </a:prstGeom>
          <a:noFill/>
          <a:ln w="0">
            <a:noFill/>
            <a:prstDash val="solid"/>
          </a:ln>
        </p:spPr>
        <p:txBody>
          <a:bodyPr wrap="none" lIns="0" tIns="0" rIns="0" bIns="0" anchor="ctr">
            <a:noAutofit/>
          </a:bodyPr>
          <a:lstStyle/>
          <a:p>
            <a:pPr algn="l">
              <a:defRPr sz="2250" b="1">
                <a:solidFill>
                  <a:srgbClr val="0B4EA2"/>
                </a:solidFill>
                <a:latin typeface="Nimbus Sans"/>
                <a:ea typeface="Nimbus Sans"/>
                <a:cs typeface="Nimbus Sans"/>
              </a:defRPr>
            </a:pPr>
            <a:r>
              <a:rPr lang="en-US" sz="2250" b="1" dirty="0">
                <a:solidFill>
                  <a:srgbClr val="0B4EA2"/>
                </a:solidFill>
                <a:latin typeface="Nimbus Sans"/>
                <a:ea typeface="Nimbus Sans"/>
                <a:cs typeface="Nimbus Sans"/>
              </a:rPr>
              <a:t>Validation</a:t>
            </a:r>
            <a:endParaRPr sz="2250" b="1" dirty="0">
              <a:solidFill>
                <a:srgbClr val="0B4EA2"/>
              </a:solidFill>
              <a:latin typeface="Nimbus Sans"/>
              <a:ea typeface="Nimbus Sans"/>
              <a:cs typeface="Nimbus Sans"/>
            </a:endParaRPr>
          </a:p>
        </p:txBody>
      </p:sp>
      <p:sp>
        <p:nvSpPr>
          <p:cNvPr id="12" name="Conclusion 3">
            <a:extLst>
              <a:ext uri="{FF2B5EF4-FFF2-40B4-BE49-F238E27FC236}">
                <a16:creationId xmlns:a16="http://schemas.microsoft.com/office/drawing/2014/main" id="{A29C487C-5295-4F09-9A29-C595141BC9C3}"/>
              </a:ext>
            </a:extLst>
          </p:cNvPr>
          <p:cNvSpPr>
            <a:spLocks noGrp="1"/>
          </p:cNvSpPr>
          <p:nvPr/>
        </p:nvSpPr>
        <p:spPr>
          <a:xfrm>
            <a:off x="609600" y="5524500"/>
            <a:ext cx="10972800" cy="400050"/>
          </a:xfrm>
          <a:prstGeom prst="rect">
            <a:avLst/>
          </a:prstGeom>
          <a:noFill/>
          <a:ln w="0">
            <a:noFill/>
            <a:prstDash val="solid"/>
          </a:ln>
        </p:spPr>
        <p:txBody>
          <a:bodyPr wrap="none" lIns="0" tIns="0" rIns="0" bIns="0" anchor="ctr">
            <a:noAutofit/>
          </a:bodyPr>
          <a:lstStyle/>
          <a:p>
            <a:pPr algn="l">
              <a:defRPr sz="2175" b="0">
                <a:solidFill>
                  <a:srgbClr val="263544"/>
                </a:solidFill>
                <a:latin typeface="Nimbus Sans"/>
                <a:ea typeface="Nimbus Sans"/>
                <a:cs typeface="Nimbus Sans"/>
              </a:defRPr>
            </a:pPr>
            <a:r>
              <a:rPr lang="en-US" sz="2175" b="0" dirty="0">
                <a:solidFill>
                  <a:srgbClr val="263544"/>
                </a:solidFill>
                <a:latin typeface="Nimbus Sans"/>
                <a:ea typeface="Nimbus Sans"/>
                <a:cs typeface="Nimbus Sans"/>
              </a:rPr>
              <a:t>Experimental-data resampling and Garfield++ reproduce the measured gain loss </a:t>
            </a:r>
          </a:p>
          <a:p>
            <a:pPr algn="l">
              <a:defRPr sz="2175" b="0">
                <a:solidFill>
                  <a:srgbClr val="263544"/>
                </a:solidFill>
                <a:latin typeface="Nimbus Sans"/>
                <a:ea typeface="Nimbus Sans"/>
                <a:cs typeface="Nimbus Sans"/>
              </a:defRPr>
            </a:pPr>
            <a:r>
              <a:rPr lang="en-US" sz="2175" b="0" dirty="0">
                <a:solidFill>
                  <a:srgbClr val="263544"/>
                </a:solidFill>
                <a:latin typeface="Nimbus Sans"/>
                <a:ea typeface="Nimbus Sans"/>
                <a:cs typeface="Nimbus Sans"/>
              </a:rPr>
              <a:t>and timing degradation.</a:t>
            </a:r>
          </a:p>
        </p:txBody>
      </p:sp>
    </p:spTree>
    <p:extLst>
      <p:ext uri="{BB962C8B-B14F-4D97-AF65-F5344CB8AC3E}">
        <p14:creationId xmlns:p14="http://schemas.microsoft.com/office/powerpoint/2010/main" val="20041425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Slide title">
            <a:extLst>
              <a:ext uri="{FF2B5EF4-FFF2-40B4-BE49-F238E27FC236}">
                <a16:creationId xmlns:a16="http://schemas.microsoft.com/office/drawing/2014/main" id="{654F176E-27A7-4621-A163-E871E1C3C8EA}"/>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Appendix</a:t>
            </a:r>
          </a:p>
        </p:txBody>
      </p:sp>
      <p:sp>
        <p:nvSpPr>
          <p:cNvPr id="2" name="Title rule">
            <a:extLst>
              <a:ext uri="{FF2B5EF4-FFF2-40B4-BE49-F238E27FC236}">
                <a16:creationId xmlns:a16="http://schemas.microsoft.com/office/drawing/2014/main" id="{6CD226DA-F143-4D06-8065-EB8C034C6A34}"/>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9"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98B8780E-D797-42AB-BB80-863B3EA4FF4B}"/>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23</a:t>
            </a:r>
          </a:p>
        </p:txBody>
      </p:sp>
      <p:sp>
        <p:nvSpPr>
          <p:cNvPr id="5" name="Backup heading">
            <a:extLst>
              <a:ext uri="{FF2B5EF4-FFF2-40B4-BE49-F238E27FC236}">
                <a16:creationId xmlns:a16="http://schemas.microsoft.com/office/drawing/2014/main" id="{4FB3B1B5-52F7-4CD6-9D18-DA285B4EF7D3}"/>
              </a:ext>
            </a:extLst>
          </p:cNvPr>
          <p:cNvSpPr>
            <a:spLocks noGrp="1"/>
          </p:cNvSpPr>
          <p:nvPr/>
        </p:nvSpPr>
        <p:spPr>
          <a:xfrm>
            <a:off x="876300" y="2590800"/>
            <a:ext cx="10248900" cy="628650"/>
          </a:xfrm>
          <a:prstGeom prst="rect">
            <a:avLst/>
          </a:prstGeom>
          <a:noFill/>
          <a:ln w="0">
            <a:noFill/>
            <a:prstDash val="solid"/>
          </a:ln>
        </p:spPr>
        <p:txBody>
          <a:bodyPr wrap="none" lIns="0" tIns="0" rIns="0" bIns="0" anchor="ctr">
            <a:noAutofit/>
          </a:bodyPr>
          <a:lstStyle/>
          <a:p>
            <a:pPr algn="l">
              <a:defRPr sz="3600" b="1">
                <a:solidFill>
                  <a:srgbClr val="0B4EA2"/>
                </a:solidFill>
                <a:latin typeface="Nimbus Sans"/>
                <a:ea typeface="Nimbus Sans"/>
                <a:cs typeface="Nimbus Sans"/>
              </a:defRPr>
            </a:pPr>
            <a:r>
              <a:rPr sz="3600" b="1">
                <a:solidFill>
                  <a:srgbClr val="0B4EA2"/>
                </a:solidFill>
                <a:latin typeface="Nimbus Sans"/>
                <a:ea typeface="Nimbus Sans"/>
                <a:cs typeface="Nimbus Sans"/>
              </a:rPr>
              <a:t>Backup material</a:t>
            </a:r>
          </a:p>
        </p:txBody>
      </p:sp>
      <p:sp>
        <p:nvSpPr>
          <p:cNvPr id="6" name="Backup description">
            <a:extLst>
              <a:ext uri="{FF2B5EF4-FFF2-40B4-BE49-F238E27FC236}">
                <a16:creationId xmlns:a16="http://schemas.microsoft.com/office/drawing/2014/main" id="{69087DE2-C98F-4D7D-902B-5C5E5AEF09EF}"/>
              </a:ext>
            </a:extLst>
          </p:cNvPr>
          <p:cNvSpPr>
            <a:spLocks noGrp="1"/>
          </p:cNvSpPr>
          <p:nvPr/>
        </p:nvSpPr>
        <p:spPr>
          <a:xfrm>
            <a:off x="895350" y="3476625"/>
            <a:ext cx="10210800" cy="419100"/>
          </a:xfrm>
          <a:prstGeom prst="rect">
            <a:avLst/>
          </a:prstGeom>
          <a:noFill/>
          <a:ln w="0">
            <a:noFill/>
            <a:prstDash val="solid"/>
          </a:ln>
        </p:spPr>
        <p:txBody>
          <a:bodyPr wrap="none" lIns="0" tIns="0" rIns="0" bIns="0" anchor="ctr">
            <a:noAutofit/>
          </a:bodyPr>
          <a:lstStyle/>
          <a:p>
            <a:pPr algn="l">
              <a:defRPr sz="2325" b="0">
                <a:solidFill>
                  <a:srgbClr val="637386"/>
                </a:solidFill>
                <a:latin typeface="Nimbus Sans"/>
                <a:ea typeface="Nimbus Sans"/>
                <a:cs typeface="Nimbus Sans"/>
              </a:defRPr>
            </a:pPr>
            <a:r>
              <a:rPr sz="2325" b="0">
                <a:solidFill>
                  <a:srgbClr val="637386"/>
                </a:solidFill>
                <a:latin typeface="Nimbus Sans"/>
                <a:ea typeface="Nimbus Sans"/>
                <a:cs typeface="Nimbus Sans"/>
              </a:rPr>
              <a:t>Rate scans and detector details</a:t>
            </a:r>
          </a:p>
        </p:txBody>
      </p:sp>
    </p:spTree>
    <p:extLst>
      <p:ext uri="{BB962C8B-B14F-4D97-AF65-F5344CB8AC3E}">
        <p14:creationId xmlns:p14="http://schemas.microsoft.com/office/powerpoint/2010/main" val="16114037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Slide title">
            <a:extLst>
              <a:ext uri="{FF2B5EF4-FFF2-40B4-BE49-F238E27FC236}">
                <a16:creationId xmlns:a16="http://schemas.microsoft.com/office/drawing/2014/main" id="{7829FFC3-7A89-4BD2-B58E-5DE9D61E8418}"/>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Rate scans across electrode materials</a:t>
            </a:r>
          </a:p>
        </p:txBody>
      </p:sp>
      <p:sp>
        <p:nvSpPr>
          <p:cNvPr id="2" name="Title rule">
            <a:extLst>
              <a:ext uri="{FF2B5EF4-FFF2-40B4-BE49-F238E27FC236}">
                <a16:creationId xmlns:a16="http://schemas.microsoft.com/office/drawing/2014/main" id="{B406A24F-68BB-4181-A5A2-DF98BFBC74E7}"/>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7"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4E5223DF-4F10-428E-A9D6-C8347A1E7A21}"/>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24</a:t>
            </a:r>
          </a:p>
        </p:txBody>
      </p:sp>
      <p:sp>
        <p:nvSpPr>
          <p:cNvPr id="5" name="Backup condition">
            <a:extLst>
              <a:ext uri="{FF2B5EF4-FFF2-40B4-BE49-F238E27FC236}">
                <a16:creationId xmlns:a16="http://schemas.microsoft.com/office/drawing/2014/main" id="{57A728C2-BDDD-494C-BA0C-E96E496DB1B5}"/>
              </a:ext>
            </a:extLst>
          </p:cNvPr>
          <p:cNvSpPr>
            <a:spLocks noGrp="1"/>
          </p:cNvSpPr>
          <p:nvPr/>
        </p:nvSpPr>
        <p:spPr>
          <a:xfrm>
            <a:off x="514350" y="1200150"/>
            <a:ext cx="11163300" cy="352425"/>
          </a:xfrm>
          <a:prstGeom prst="rect">
            <a:avLst/>
          </a:prstGeom>
          <a:noFill/>
          <a:ln w="0">
            <a:noFill/>
            <a:prstDash val="solid"/>
          </a:ln>
        </p:spPr>
        <p:txBody>
          <a:bodyPr wrap="none" lIns="0" tIns="0" rIns="0" bIns="0" anchor="ctr">
            <a:noAutofit/>
          </a:bodyPr>
          <a:lstStyle/>
          <a:p>
            <a:pPr algn="l">
              <a:defRPr sz="2100" b="0">
                <a:solidFill>
                  <a:srgbClr val="637386"/>
                </a:solidFill>
                <a:latin typeface="Nimbus Sans"/>
                <a:ea typeface="Nimbus Sans"/>
                <a:cs typeface="Nimbus Sans"/>
              </a:defRPr>
            </a:pPr>
            <a:r>
              <a:rPr sz="2100" b="0">
                <a:solidFill>
                  <a:srgbClr val="637386"/>
                </a:solidFill>
                <a:latin typeface="Nimbus Sans"/>
                <a:ea typeface="Nimbus Sans"/>
                <a:cs typeface="Nimbus Sans"/>
              </a:rPr>
              <a:t>Single-photoelectron measurements at 2400 V</a:t>
            </a:r>
          </a:p>
        </p:txBody>
      </p:sp>
      <p:sp>
        <p:nvSpPr>
          <p:cNvPr id="6" name="Backup rho">
            <a:extLst>
              <a:ext uri="{FF2B5EF4-FFF2-40B4-BE49-F238E27FC236}">
                <a16:creationId xmlns:a16="http://schemas.microsoft.com/office/drawing/2014/main" id="{BE7BA8C6-8979-4F7C-8D57-B52B6F2F1BF9}"/>
              </a:ext>
            </a:extLst>
          </p:cNvPr>
          <p:cNvSpPr>
            <a:spLocks noGrp="1"/>
          </p:cNvSpPr>
          <p:nvPr/>
        </p:nvSpPr>
        <p:spPr>
          <a:xfrm>
            <a:off x="514350" y="1666875"/>
            <a:ext cx="11163300" cy="333375"/>
          </a:xfrm>
          <a:prstGeom prst="rect">
            <a:avLst/>
          </a:prstGeom>
          <a:noFill/>
          <a:ln w="0">
            <a:noFill/>
            <a:prstDash val="solid"/>
          </a:ln>
        </p:spPr>
        <p:txBody>
          <a:bodyPr wrap="none" lIns="0" tIns="0" rIns="0" bIns="0" anchor="ctr">
            <a:noAutofit/>
          </a:bodyPr>
          <a:lstStyle/>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ρ = 1.5 × 10⁹, 1.4 × 10¹⁰, 3 × 10¹¹ and 2 × 10¹² Ω·cm</a:t>
            </a:r>
          </a:p>
        </p:txBody>
      </p:sp>
      <p:sp>
        <p:nvSpPr>
          <p:cNvPr id="7" name="Charge label">
            <a:extLst>
              <a:ext uri="{FF2B5EF4-FFF2-40B4-BE49-F238E27FC236}">
                <a16:creationId xmlns:a16="http://schemas.microsoft.com/office/drawing/2014/main" id="{89CED368-4947-4E77-ADFA-CBDBA2B3F51B}"/>
              </a:ext>
            </a:extLst>
          </p:cNvPr>
          <p:cNvSpPr>
            <a:spLocks noGrp="1"/>
          </p:cNvSpPr>
          <p:nvPr/>
        </p:nvSpPr>
        <p:spPr>
          <a:xfrm>
            <a:off x="514350" y="2419350"/>
            <a:ext cx="3533775"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Mean charge</a:t>
            </a:r>
          </a:p>
        </p:txBody>
      </p:sp>
      <p:sp>
        <p:nvSpPr>
          <p:cNvPr id="8" name="Timing label">
            <a:extLst>
              <a:ext uri="{FF2B5EF4-FFF2-40B4-BE49-F238E27FC236}">
                <a16:creationId xmlns:a16="http://schemas.microsoft.com/office/drawing/2014/main" id="{8EE1B32E-DB95-4E4D-B7F7-77C697C0A9F4}"/>
              </a:ext>
            </a:extLst>
          </p:cNvPr>
          <p:cNvSpPr>
            <a:spLocks noGrp="1"/>
          </p:cNvSpPr>
          <p:nvPr/>
        </p:nvSpPr>
        <p:spPr>
          <a:xfrm>
            <a:off x="4343400" y="2419350"/>
            <a:ext cx="3533775"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Time resolution</a:t>
            </a:r>
          </a:p>
        </p:txBody>
      </p:sp>
      <p:sp>
        <p:nvSpPr>
          <p:cNvPr id="9" name="Gain label">
            <a:extLst>
              <a:ext uri="{FF2B5EF4-FFF2-40B4-BE49-F238E27FC236}">
                <a16:creationId xmlns:a16="http://schemas.microsoft.com/office/drawing/2014/main" id="{FD96D442-19E5-4DE4-90C2-B361E7F3D0FD}"/>
              </a:ext>
            </a:extLst>
          </p:cNvPr>
          <p:cNvSpPr>
            <a:spLocks noGrp="1"/>
          </p:cNvSpPr>
          <p:nvPr/>
        </p:nvSpPr>
        <p:spPr>
          <a:xfrm>
            <a:off x="8172450" y="2419350"/>
            <a:ext cx="3505200" cy="342900"/>
          </a:xfrm>
          <a:prstGeom prst="rect">
            <a:avLst/>
          </a:prstGeom>
          <a:noFill/>
          <a:ln w="0">
            <a:noFill/>
            <a:prstDash val="solid"/>
          </a:ln>
        </p:spPr>
        <p:txBody>
          <a:bodyPr wrap="none" lIns="0" tIns="0" rIns="0" bIns="0" anchor="ctr">
            <a:noAutofit/>
          </a:bodyPr>
          <a:lstStyle/>
          <a:p>
            <a:pPr algn="l">
              <a:defRPr sz="2100" b="1">
                <a:solidFill>
                  <a:srgbClr val="263544"/>
                </a:solidFill>
                <a:latin typeface="Nimbus Sans"/>
                <a:ea typeface="Nimbus Sans"/>
                <a:cs typeface="Nimbus Sans"/>
              </a:defRPr>
            </a:pPr>
            <a:r>
              <a:rPr sz="2100" b="1">
                <a:solidFill>
                  <a:srgbClr val="263544"/>
                </a:solidFill>
                <a:latin typeface="Nimbus Sans"/>
                <a:ea typeface="Nimbus Sans"/>
                <a:cs typeface="Nimbus Sans"/>
              </a:rPr>
              <a:t>Timing at the same gain</a:t>
            </a:r>
          </a:p>
        </p:txBody>
      </p:sp>
      <p:pic>
        <p:nvPicPr>
          <p:cNvPr id="24" name="Backup measured mean charge versus rate" descr="Backup measured mean charge versus rate"/>
          <p:cNvPicPr>
            <a:picLocks noChangeAspect="1"/>
          </p:cNvPicPr>
          <p:nvPr/>
        </p:nvPicPr>
        <p:blipFill>
          <a:blip r:embed="rId4"/>
          <a:srcRect l="1812" t="4917" r="9437"/>
          <a:stretch/>
        </p:blipFill>
        <p:spPr>
          <a:xfrm>
            <a:off x="589598" y="2962275"/>
            <a:ext cx="3354703" cy="2695575"/>
          </a:xfrm>
          <a:prstGeom prst="rect">
            <a:avLst/>
          </a:prstGeom>
        </p:spPr>
      </p:pic>
      <p:pic>
        <p:nvPicPr>
          <p:cNvPr id="25" name="Backup measured timing versus rate" descr="Backup measured timing versus rate"/>
          <p:cNvPicPr>
            <a:picLocks noChangeAspect="1"/>
          </p:cNvPicPr>
          <p:nvPr/>
        </p:nvPicPr>
        <p:blipFill>
          <a:blip r:embed="rId5"/>
          <a:srcRect l="1812" t="7833" r="9437"/>
          <a:stretch/>
        </p:blipFill>
        <p:spPr>
          <a:xfrm>
            <a:off x="4351280" y="2962275"/>
            <a:ext cx="3460865" cy="2695575"/>
          </a:xfrm>
          <a:prstGeom prst="rect">
            <a:avLst/>
          </a:prstGeom>
        </p:spPr>
      </p:pic>
      <p:pic>
        <p:nvPicPr>
          <p:cNvPr id="26" name="Backup measured timing versus mean charge" descr="Backup measured timing versus mean charge"/>
          <p:cNvPicPr>
            <a:picLocks noChangeAspect="1"/>
          </p:cNvPicPr>
          <p:nvPr/>
        </p:nvPicPr>
        <p:blipFill>
          <a:blip r:embed="rId6"/>
          <a:srcRect l="1812" t="7833" r="9437"/>
          <a:stretch/>
        </p:blipFill>
        <p:spPr>
          <a:xfrm>
            <a:off x="8161280" y="2962275"/>
            <a:ext cx="3460865" cy="2695575"/>
          </a:xfrm>
          <a:prstGeom prst="rect">
            <a:avLst/>
          </a:prstGeom>
        </p:spPr>
      </p:pic>
      <p:sp>
        <p:nvSpPr>
          <p:cNvPr id="13" name="Closing separator">
            <a:extLst>
              <a:ext uri="{FF2B5EF4-FFF2-40B4-BE49-F238E27FC236}">
                <a16:creationId xmlns:a16="http://schemas.microsoft.com/office/drawing/2014/main" id="{D2184F4F-7830-4B33-8664-491F57EE40A0}"/>
              </a:ext>
            </a:extLst>
          </p:cNvPr>
          <p:cNvSpPr>
            <a:spLocks noGrp="1"/>
          </p:cNvSpPr>
          <p:nvPr/>
        </p:nvSpPr>
        <p:spPr>
          <a:xfrm>
            <a:off x="514350" y="6172200"/>
            <a:ext cx="11163300" cy="0"/>
          </a:xfrm>
          <a:prstGeom prst="line">
            <a:avLst/>
          </a:prstGeom>
          <a:noFill/>
          <a:ln w="9525">
            <a:solidFill>
              <a:srgbClr val="DCE3EB"/>
            </a:solidFill>
            <a:prstDash val="solid"/>
          </a:ln>
        </p:spPr>
      </p:sp>
      <p:sp>
        <p:nvSpPr>
          <p:cNvPr id="14" name="Closing statement">
            <a:extLst>
              <a:ext uri="{FF2B5EF4-FFF2-40B4-BE49-F238E27FC236}">
                <a16:creationId xmlns:a16="http://schemas.microsoft.com/office/drawing/2014/main" id="{86C6B5F6-6D76-4DEF-A7A3-73312CC2A835}"/>
              </a:ext>
            </a:extLst>
          </p:cNvPr>
          <p:cNvSpPr>
            <a:spLocks noGrp="1"/>
          </p:cNvSpPr>
          <p:nvPr/>
        </p:nvSpPr>
        <p:spPr>
          <a:xfrm>
            <a:off x="514350" y="6229350"/>
            <a:ext cx="10534650" cy="371475"/>
          </a:xfrm>
          <a:prstGeom prst="rect">
            <a:avLst/>
          </a:prstGeom>
          <a:noFill/>
          <a:ln w="0">
            <a:noFill/>
            <a:prstDash val="solid"/>
          </a:ln>
        </p:spPr>
        <p:txBody>
          <a:bodyPr wrap="none" lIns="0" tIns="0" rIns="0" bIns="0" anchor="ctr">
            <a:noAutofit/>
          </a:bodyPr>
          <a:lstStyle/>
          <a:p>
            <a:pPr algn="l">
              <a:defRPr sz="1875" b="0">
                <a:solidFill>
                  <a:srgbClr val="0B4EA2"/>
                </a:solidFill>
                <a:latin typeface="Nimbus Sans"/>
                <a:ea typeface="Nimbus Sans"/>
                <a:cs typeface="Nimbus Sans"/>
              </a:defRPr>
            </a:pPr>
            <a:r>
              <a:rPr sz="1875" b="0">
                <a:solidFill>
                  <a:srgbClr val="0B4EA2"/>
                </a:solidFill>
                <a:latin typeface="Nimbus Sans"/>
                <a:ea typeface="Nimbus Sans"/>
                <a:cs typeface="Nimbus Sans"/>
              </a:rPr>
              <a:t>The highest-resistivity sample is quartz.</a:t>
            </a:r>
          </a:p>
        </p:txBody>
      </p:sp>
      <p:sp>
        <p:nvSpPr>
          <p:cNvPr id="10" name="文本框 9">
            <a:extLst>
              <a:ext uri="{FF2B5EF4-FFF2-40B4-BE49-F238E27FC236}">
                <a16:creationId xmlns:a16="http://schemas.microsoft.com/office/drawing/2014/main" id="{A1D585F4-CE26-88CF-2EEA-7E773825B82D}"/>
              </a:ext>
            </a:extLst>
          </p:cNvPr>
          <p:cNvSpPr txBox="1"/>
          <p:nvPr/>
        </p:nvSpPr>
        <p:spPr>
          <a:xfrm>
            <a:off x="1994818" y="5641677"/>
            <a:ext cx="4230029" cy="369332"/>
          </a:xfrm>
          <a:prstGeom prst="rect">
            <a:avLst/>
          </a:prstGeom>
          <a:noFill/>
        </p:spPr>
        <p:txBody>
          <a:bodyPr wrap="square" rtlCol="0">
            <a:spAutoFit/>
          </a:bodyPr>
          <a:lstStyle/>
          <a:p>
            <a:r>
              <a:rPr lang="en-US" altLang="zh-CN" b="1" dirty="0">
                <a:solidFill>
                  <a:srgbClr val="0563C1"/>
                </a:solidFill>
                <a:hlinkClick r:id="rId7">
                  <a:extLst>
                    <a:ext uri="{A12FA001-AC4F-418D-AE19-62706E023703}">
                      <ahyp:hlinkClr xmlns:ahyp="http://schemas.microsoft.com/office/drawing/2018/hyperlinkcolor" val="tx"/>
                    </a:ext>
                  </a:extLst>
                </a:hlinkClick>
              </a:rPr>
              <a:t>DOI:</a:t>
            </a:r>
            <a:r>
              <a:rPr lang="en-US" altLang="zh-CN" dirty="0">
                <a:solidFill>
                  <a:srgbClr val="0563C1"/>
                </a:solidFill>
                <a:hlinkClick r:id="rId7">
                  <a:extLst>
                    <a:ext uri="{A12FA001-AC4F-418D-AE19-62706E023703}">
                      <ahyp:hlinkClr xmlns:ahyp="http://schemas.microsoft.com/office/drawing/2018/hyperlinkcolor" val="tx"/>
                    </a:ext>
                  </a:extLst>
                </a:hlinkClick>
              </a:rPr>
              <a:t> </a:t>
            </a:r>
            <a:r>
              <a:rPr lang="en-US" altLang="zh-CN" dirty="0">
                <a:solidFill>
                  <a:srgbClr val="0033CC"/>
                </a:solidFill>
                <a:hlinkClick r:id="rId7">
                  <a:extLst>
                    <a:ext uri="{A12FA001-AC4F-418D-AE19-62706E023703}">
                      <ahyp:hlinkClr xmlns:ahyp="http://schemas.microsoft.com/office/drawing/2018/hyperlinkcolor" val="tx"/>
                    </a:ext>
                  </a:extLst>
                </a:hlinkClick>
              </a:rPr>
              <a:t>10.1088/1748-0221/20/10/C10001</a:t>
            </a:r>
            <a:endParaRPr lang="zh-CN" altLang="en-US" dirty="0">
              <a:solidFill>
                <a:srgbClr val="0033CC"/>
              </a:solidFill>
            </a:endParaRPr>
          </a:p>
        </p:txBody>
      </p:sp>
    </p:spTree>
    <p:extLst>
      <p:ext uri="{BB962C8B-B14F-4D97-AF65-F5344CB8AC3E}">
        <p14:creationId xmlns:p14="http://schemas.microsoft.com/office/powerpoint/2010/main" val="18354296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 name="Slide title">
            <a:extLst>
              <a:ext uri="{FF2B5EF4-FFF2-40B4-BE49-F238E27FC236}">
                <a16:creationId xmlns:a16="http://schemas.microsoft.com/office/drawing/2014/main" id="{BDC7A2E1-C9D1-40AF-B949-5864827BFC3E}"/>
              </a:ext>
            </a:extLst>
          </p:cNvPr>
          <p:cNvSpPr>
            <a:spLocks noGrp="1"/>
          </p:cNvSpPr>
          <p:nvPr/>
        </p:nvSpPr>
        <p:spPr>
          <a:xfrm>
            <a:off x="514350" y="247650"/>
            <a:ext cx="10382250" cy="523875"/>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sz="3075" b="1">
                <a:solidFill>
                  <a:srgbClr val="0B4EA2"/>
                </a:solidFill>
                <a:latin typeface="Nimbus Sans"/>
                <a:ea typeface="Nimbus Sans"/>
                <a:cs typeface="Nimbus Sans"/>
              </a:rPr>
              <a:t>Photo-RPC detector and timing</a:t>
            </a:r>
          </a:p>
        </p:txBody>
      </p:sp>
      <p:sp>
        <p:nvSpPr>
          <p:cNvPr id="2" name="Title rule">
            <a:extLst>
              <a:ext uri="{FF2B5EF4-FFF2-40B4-BE49-F238E27FC236}">
                <a16:creationId xmlns:a16="http://schemas.microsoft.com/office/drawing/2014/main" id="{86124848-574D-42A9-AEFA-B8299CE11B31}"/>
              </a:ext>
            </a:extLst>
          </p:cNvPr>
          <p:cNvSpPr>
            <a:spLocks noGrp="1"/>
          </p:cNvSpPr>
          <p:nvPr/>
        </p:nvSpPr>
        <p:spPr>
          <a:xfrm>
            <a:off x="514350" y="857250"/>
            <a:ext cx="11163300" cy="0"/>
          </a:xfrm>
          <a:prstGeom prst="line">
            <a:avLst/>
          </a:prstGeom>
          <a:noFill/>
          <a:ln w="14288">
            <a:solidFill>
              <a:srgbClr val="0B4EA2"/>
            </a:solidFill>
            <a:prstDash val="solid"/>
          </a:ln>
        </p:spPr>
      </p:sp>
      <p:pic>
        <p:nvPicPr>
          <p:cNvPr id="15" name="USTC emblem" descr="USTC emblem"/>
          <p:cNvPicPr>
            <a:picLocks noChangeAspect="1"/>
          </p:cNvPicPr>
          <p:nvPr/>
        </p:nvPicPr>
        <p:blipFill>
          <a:blip r:embed="rId3"/>
          <a:srcRect/>
          <a:stretch/>
        </p:blipFill>
        <p:spPr>
          <a:xfrm>
            <a:off x="11210925" y="173515"/>
            <a:ext cx="466725" cy="462595"/>
          </a:xfrm>
          <a:prstGeom prst="rect">
            <a:avLst/>
          </a:prstGeom>
        </p:spPr>
      </p:pic>
      <p:sp>
        <p:nvSpPr>
          <p:cNvPr id="4" name="Page number">
            <a:extLst>
              <a:ext uri="{FF2B5EF4-FFF2-40B4-BE49-F238E27FC236}">
                <a16:creationId xmlns:a16="http://schemas.microsoft.com/office/drawing/2014/main" id="{CB46EAAF-A24B-4B14-AC4A-5A977840B94A}"/>
              </a:ext>
            </a:extLst>
          </p:cNvPr>
          <p:cNvSpPr>
            <a:spLocks noGrp="1"/>
          </p:cNvSpPr>
          <p:nvPr/>
        </p:nvSpPr>
        <p:spPr>
          <a:xfrm>
            <a:off x="11239500" y="6477000"/>
            <a:ext cx="438150" cy="228600"/>
          </a:xfrm>
          <a:prstGeom prst="rect">
            <a:avLst/>
          </a:prstGeom>
          <a:noFill/>
          <a:ln w="0">
            <a:noFill/>
            <a:prstDash val="solid"/>
          </a:ln>
        </p:spPr>
        <p:txBody>
          <a:bodyPr wrap="none" lIns="0" tIns="0" rIns="0" bIns="0" anchor="ctr">
            <a:noAutofit/>
          </a:bodyPr>
          <a:lstStyle/>
          <a:p>
            <a:pPr algn="r">
              <a:defRPr sz="1350" b="0">
                <a:solidFill>
                  <a:srgbClr val="637386"/>
                </a:solidFill>
                <a:latin typeface="Nimbus Sans"/>
                <a:ea typeface="Nimbus Sans"/>
                <a:cs typeface="Nimbus Sans"/>
              </a:defRPr>
            </a:pPr>
            <a:r>
              <a:rPr sz="1350" b="0">
                <a:solidFill>
                  <a:srgbClr val="637386"/>
                </a:solidFill>
                <a:latin typeface="Nimbus Sans"/>
                <a:ea typeface="Nimbus Sans"/>
                <a:cs typeface="Nimbus Sans"/>
              </a:rPr>
              <a:t>25</a:t>
            </a:r>
          </a:p>
        </p:txBody>
      </p:sp>
      <p:sp>
        <p:nvSpPr>
          <p:cNvPr id="5" name="Emission geometry">
            <a:extLst>
              <a:ext uri="{FF2B5EF4-FFF2-40B4-BE49-F238E27FC236}">
                <a16:creationId xmlns:a16="http://schemas.microsoft.com/office/drawing/2014/main" id="{B3DA6B26-CE58-414D-9516-37532EB15504}"/>
              </a:ext>
            </a:extLst>
          </p:cNvPr>
          <p:cNvSpPr>
            <a:spLocks noGrp="1"/>
          </p:cNvSpPr>
          <p:nvPr/>
        </p:nvSpPr>
        <p:spPr>
          <a:xfrm>
            <a:off x="514350" y="1162050"/>
            <a:ext cx="11163300" cy="361950"/>
          </a:xfrm>
          <a:prstGeom prst="rect">
            <a:avLst/>
          </a:prstGeom>
          <a:noFill/>
          <a:ln w="0">
            <a:noFill/>
            <a:prstDash val="solid"/>
          </a:ln>
        </p:spPr>
        <p:txBody>
          <a:bodyPr wrap="none" lIns="0" tIns="0" rIns="0" bIns="0" anchor="ctr">
            <a:noAutofit/>
          </a:bodyPr>
          <a:lstStyle/>
          <a:p>
            <a:pPr algn="l">
              <a:defRPr sz="2175" b="1">
                <a:solidFill>
                  <a:srgbClr val="263544"/>
                </a:solidFill>
                <a:latin typeface="Nimbus Sans"/>
                <a:ea typeface="Nimbus Sans"/>
                <a:cs typeface="Nimbus Sans"/>
              </a:defRPr>
            </a:pPr>
            <a:r>
              <a:rPr sz="2175" b="1">
                <a:solidFill>
                  <a:srgbClr val="263544"/>
                </a:solidFill>
                <a:latin typeface="Nimbus Sans"/>
                <a:ea typeface="Nimbus Sans"/>
                <a:cs typeface="Nimbus Sans"/>
              </a:rPr>
              <a:t>Photoelectrons originate at the photocathode plane.</a:t>
            </a:r>
          </a:p>
        </p:txBody>
      </p:sp>
      <p:sp>
        <p:nvSpPr>
          <p:cNvPr id="6" name="Detector specification">
            <a:extLst>
              <a:ext uri="{FF2B5EF4-FFF2-40B4-BE49-F238E27FC236}">
                <a16:creationId xmlns:a16="http://schemas.microsoft.com/office/drawing/2014/main" id="{66B5BB46-4DE3-49D9-9F1F-3B25284F0919}"/>
              </a:ext>
            </a:extLst>
          </p:cNvPr>
          <p:cNvSpPr>
            <a:spLocks noGrp="1"/>
          </p:cNvSpPr>
          <p:nvPr/>
        </p:nvSpPr>
        <p:spPr>
          <a:xfrm>
            <a:off x="514350" y="1619250"/>
            <a:ext cx="11163300" cy="333375"/>
          </a:xfrm>
          <a:prstGeom prst="rect">
            <a:avLst/>
          </a:prstGeom>
          <a:noFill/>
          <a:ln w="0">
            <a:noFill/>
            <a:prstDash val="solid"/>
          </a:ln>
        </p:spPr>
        <p:txBody>
          <a:bodyPr wrap="none" lIns="0" tIns="0" rIns="0" bIns="0" anchor="ctr">
            <a:noAutofit/>
          </a:bodyPr>
          <a:lstStyle/>
          <a:p>
            <a:pPr algn="l">
              <a:defRPr sz="2025" b="0">
                <a:solidFill>
                  <a:srgbClr val="263544"/>
                </a:solidFill>
                <a:latin typeface="Nimbus Sans"/>
                <a:ea typeface="Nimbus Sans"/>
                <a:cs typeface="Nimbus Sans"/>
              </a:defRPr>
            </a:pPr>
            <a:r>
              <a:rPr sz="2025" b="0">
                <a:solidFill>
                  <a:srgbClr val="263544"/>
                </a:solidFill>
                <a:latin typeface="Nimbus Sans"/>
                <a:ea typeface="Nimbus Sans"/>
                <a:cs typeface="Nimbus Sans"/>
              </a:rPr>
              <a:t>215 μm gap, R134a / SF₆ / i-C₄H₁₀ = 90 / 5 / 5</a:t>
            </a:r>
          </a:p>
        </p:txBody>
      </p:sp>
      <p:pic>
        <p:nvPicPr>
          <p:cNvPr id="19" name="Photo-RPC hardware photograph" descr="Photo-RPC hardware photograph"/>
          <p:cNvPicPr>
            <a:picLocks noChangeAspect="1"/>
          </p:cNvPicPr>
          <p:nvPr/>
        </p:nvPicPr>
        <p:blipFill>
          <a:blip r:embed="rId4"/>
          <a:srcRect/>
          <a:stretch/>
        </p:blipFill>
        <p:spPr>
          <a:xfrm>
            <a:off x="523875" y="2758168"/>
            <a:ext cx="3810000" cy="1589314"/>
          </a:xfrm>
          <a:prstGeom prst="rect">
            <a:avLst/>
          </a:prstGeom>
        </p:spPr>
      </p:pic>
      <p:pic>
        <p:nvPicPr>
          <p:cNvPr id="20" name="Detailed original Photo-RPC cross-section" descr="Detailed original Photo-RPC cross-section"/>
          <p:cNvPicPr>
            <a:picLocks noChangeAspect="1"/>
          </p:cNvPicPr>
          <p:nvPr/>
        </p:nvPicPr>
        <p:blipFill>
          <a:blip r:embed="rId5"/>
          <a:srcRect l="268" t="3909" r="642" b="3026"/>
          <a:stretch/>
        </p:blipFill>
        <p:spPr>
          <a:xfrm>
            <a:off x="4629150" y="2424642"/>
            <a:ext cx="7000875" cy="2789766"/>
          </a:xfrm>
          <a:prstGeom prst="rect">
            <a:avLst/>
          </a:prstGeom>
        </p:spPr>
      </p:pic>
      <p:sp>
        <p:nvSpPr>
          <p:cNvPr id="9" name="Timing datum">
            <a:extLst>
              <a:ext uri="{FF2B5EF4-FFF2-40B4-BE49-F238E27FC236}">
                <a16:creationId xmlns:a16="http://schemas.microsoft.com/office/drawing/2014/main" id="{04A2D77D-2934-4D06-86BD-83E658A4DCF0}"/>
              </a:ext>
            </a:extLst>
          </p:cNvPr>
          <p:cNvSpPr>
            <a:spLocks noGrp="1"/>
          </p:cNvSpPr>
          <p:nvPr/>
        </p:nvSpPr>
        <p:spPr>
          <a:xfrm>
            <a:off x="561975" y="5067300"/>
            <a:ext cx="3314700" cy="857250"/>
          </a:xfrm>
          <a:prstGeom prst="rect">
            <a:avLst/>
          </a:prstGeom>
          <a:noFill/>
          <a:ln w="0">
            <a:noFill/>
            <a:prstDash val="solid"/>
          </a:ln>
        </p:spPr>
        <p:txBody>
          <a:bodyPr wrap="none" lIns="0" tIns="0" rIns="0" bIns="0" anchor="ctr">
            <a:noAutofit/>
          </a:bodyPr>
          <a:lstStyle/>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2500 V</a:t>
            </a:r>
          </a:p>
          <a:p>
            <a:pPr algn="l">
              <a:defRPr sz="2175" b="1">
                <a:solidFill>
                  <a:srgbClr val="0B4EA2"/>
                </a:solidFill>
                <a:latin typeface="Nimbus Sans"/>
                <a:ea typeface="Nimbus Sans"/>
                <a:cs typeface="Nimbus Sans"/>
              </a:defRPr>
            </a:pPr>
            <a:r>
              <a:rPr sz="2175" b="1">
                <a:solidFill>
                  <a:srgbClr val="0B4EA2"/>
                </a:solidFill>
                <a:latin typeface="Nimbus Sans"/>
                <a:ea typeface="Nimbus Sans"/>
                <a:cs typeface="Nimbus Sans"/>
              </a:rPr>
              <a:t>σ = 19.78 ps</a:t>
            </a:r>
          </a:p>
        </p:txBody>
      </p:sp>
      <p:sp>
        <p:nvSpPr>
          <p:cNvPr id="10" name="Timing processing">
            <a:extLst>
              <a:ext uri="{FF2B5EF4-FFF2-40B4-BE49-F238E27FC236}">
                <a16:creationId xmlns:a16="http://schemas.microsoft.com/office/drawing/2014/main" id="{4FD77330-661A-40F8-ADD9-39BF099FC12F}"/>
              </a:ext>
            </a:extLst>
          </p:cNvPr>
          <p:cNvSpPr>
            <a:spLocks noGrp="1"/>
          </p:cNvSpPr>
          <p:nvPr/>
        </p:nvSpPr>
        <p:spPr>
          <a:xfrm>
            <a:off x="561975" y="5962650"/>
            <a:ext cx="3895725" cy="333375"/>
          </a:xfrm>
          <a:prstGeom prst="rect">
            <a:avLst/>
          </a:prstGeom>
          <a:noFill/>
          <a:ln w="0">
            <a:noFill/>
            <a:prstDash val="solid"/>
          </a:ln>
        </p:spPr>
        <p:txBody>
          <a:bodyPr wrap="none" lIns="0" tIns="0" rIns="0" bIns="0" anchor="ctr">
            <a:noAutofit/>
          </a:bodyPr>
          <a:lstStyle/>
          <a:p>
            <a:pPr algn="l">
              <a:defRPr sz="1725" b="0">
                <a:solidFill>
                  <a:srgbClr val="637386"/>
                </a:solidFill>
                <a:latin typeface="Nimbus Sans"/>
                <a:ea typeface="Nimbus Sans"/>
                <a:cs typeface="Nimbus Sans"/>
              </a:defRPr>
            </a:pPr>
            <a:r>
              <a:rPr sz="1725" b="0">
                <a:solidFill>
                  <a:srgbClr val="637386"/>
                </a:solidFill>
                <a:latin typeface="Nimbus Sans"/>
                <a:ea typeface="Nimbus Sans"/>
                <a:cs typeface="Nimbus Sans"/>
              </a:rPr>
              <a:t>After time-walk correction</a:t>
            </a:r>
          </a:p>
        </p:txBody>
      </p:sp>
      <mc:AlternateContent xmlns:mc="http://schemas.openxmlformats.org/markup-compatibility/2006" xmlns:a14="http://schemas.microsoft.com/office/drawing/2010/main" xmlns:a15="http://schemas.microsoft.com/office/drawing/2012/main">
        <mc:Choice Requires="a14 a15">
          <p:sp>
            <p:nvSpPr>
              <p:cNvPr id="11" name="M_25_scaling" descr="\sigma_t\propto\frac{1}{\alpha v_d}\propto\frac{1}{E^2}">
                <a:extLst>
                  <a:ext uri="{FF2B5EF4-FFF2-40B4-BE49-F238E27FC236}">
                    <a16:creationId xmlns:a16="http://schemas.microsoft.com/office/drawing/2014/main" id="{0DEB4128-2830-45F4-B022-19F0B79731B8}"/>
                  </a:ext>
                </a:extLst>
              </p:cNvPr>
              <p:cNvSpPr>
                <a:spLocks noGrp="1"/>
              </p:cNvSpPr>
              <p:nvPr/>
            </p:nvSpPr>
            <p:spPr>
              <a:xfrm>
                <a:off x="4857750" y="5429250"/>
                <a:ext cx="1717912" cy="600075"/>
              </a:xfrm>
              <a:prstGeom prst="rect">
                <a:avLst/>
              </a:prstGeom>
              <a:noFill/>
              <a:ln w="0">
                <a:noFill/>
                <a:prstDash val="solid"/>
              </a:ln>
            </p:spPr>
            <p:txBody>
              <a:bodyPr wrap="none" lIns="0" tIns="0" rIns="0" bIns="0" anchor="ctr">
                <a:noAutofit/>
              </a:bodyPr>
              <a:lstStyle/>
              <a:p>
                <a:pPr algn="l">
                  <a:defRPr sz="2137">
                    <a:latin typeface="Latin Modern Math"/>
                  </a:defRPr>
                </a:pPr>
                <a14:m>
                  <m:oMathPara xmlns:m="http://schemas.openxmlformats.org/officeDocument/2006/math">
                    <m:oMathParaPr>
                      <m:jc m:val="left"/>
                    </m:oMathParaPr>
                    <m:oMath xmlns:m="http://schemas.openxmlformats.org/officeDocument/2006/math">
                      <m:sSub>
                        <m:sSubPr>
                          <m:ctrlPr>
                            <a:rPr lang="en-US" sz="2137" i="1">
                              <a:solidFill>
                                <a:srgbClr val="263544"/>
                              </a:solidFill>
                              <a:latin typeface="Cambria Math" panose="02040503050406030204" pitchFamily="18" charset="0"/>
                              <a:ea typeface="Latin Modern Math"/>
                            </a:rPr>
                          </m:ctrlPr>
                        </m:sSubPr>
                        <m:e>
                          <m:r>
                            <a:rPr lang="en-US" sz="2137" i="1">
                              <a:solidFill>
                                <a:srgbClr val="263544"/>
                              </a:solidFill>
                              <a:latin typeface="Cambria Math" panose="02040503050406030204" pitchFamily="18" charset="0"/>
                              <a:ea typeface="Latin Modern Math"/>
                            </a:rPr>
                            <m:t>𝜎</m:t>
                          </m:r>
                        </m:e>
                        <m:sub>
                          <m:r>
                            <a:rPr lang="en-US" sz="2137" i="1">
                              <a:solidFill>
                                <a:srgbClr val="263544"/>
                              </a:solidFill>
                              <a:latin typeface="Cambria Math" panose="02040503050406030204" pitchFamily="18" charset="0"/>
                              <a:ea typeface="Latin Modern Math"/>
                            </a:rPr>
                            <m:t>𝑡</m:t>
                          </m:r>
                        </m:sub>
                      </m:sSub>
                      <m:r>
                        <a:rPr lang="en-US" sz="2137" i="0">
                          <a:solidFill>
                            <a:srgbClr val="263544"/>
                          </a:solidFill>
                          <a:latin typeface="Cambria Math" panose="02040503050406030204" pitchFamily="18" charset="0"/>
                          <a:ea typeface="Latin Modern Math"/>
                        </a:rPr>
                        <m:t>∝</m:t>
                      </m:r>
                      <m:f>
                        <m:fPr>
                          <m:ctrlPr>
                            <a:rPr lang="en-US" sz="2137" i="1">
                              <a:solidFill>
                                <a:srgbClr val="263544"/>
                              </a:solidFill>
                              <a:latin typeface="Cambria Math" panose="02040503050406030204" pitchFamily="18" charset="0"/>
                              <a:ea typeface="Latin Modern Math"/>
                            </a:rPr>
                          </m:ctrlPr>
                        </m:fPr>
                        <m:num>
                          <m:r>
                            <a:rPr lang="en-US" sz="2137" i="0">
                              <a:solidFill>
                                <a:srgbClr val="263544"/>
                              </a:solidFill>
                              <a:latin typeface="Cambria Math" panose="02040503050406030204" pitchFamily="18" charset="0"/>
                              <a:ea typeface="Latin Modern Math"/>
                            </a:rPr>
                            <m:t>1</m:t>
                          </m:r>
                        </m:num>
                        <m:den>
                          <m:r>
                            <a:rPr lang="en-US" sz="2137" i="1">
                              <a:solidFill>
                                <a:srgbClr val="263544"/>
                              </a:solidFill>
                              <a:latin typeface="Cambria Math" panose="02040503050406030204" pitchFamily="18" charset="0"/>
                              <a:ea typeface="Latin Modern Math"/>
                            </a:rPr>
                            <m:t>𝛼</m:t>
                          </m:r>
                          <m:sSub>
                            <m:sSubPr>
                              <m:ctrlPr>
                                <a:rPr lang="en-US" sz="2137" i="1">
                                  <a:solidFill>
                                    <a:srgbClr val="263544"/>
                                  </a:solidFill>
                                  <a:latin typeface="Cambria Math" panose="02040503050406030204" pitchFamily="18" charset="0"/>
                                  <a:ea typeface="Latin Modern Math"/>
                                </a:rPr>
                              </m:ctrlPr>
                            </m:sSubPr>
                            <m:e>
                              <m:r>
                                <a:rPr lang="en-US" sz="2137" i="1">
                                  <a:solidFill>
                                    <a:srgbClr val="263544"/>
                                  </a:solidFill>
                                  <a:latin typeface="Cambria Math" panose="02040503050406030204" pitchFamily="18" charset="0"/>
                                  <a:ea typeface="Latin Modern Math"/>
                                </a:rPr>
                                <m:t>𝑣</m:t>
                              </m:r>
                            </m:e>
                            <m:sub>
                              <m:r>
                                <a:rPr lang="en-US" sz="2137" i="1">
                                  <a:solidFill>
                                    <a:srgbClr val="263544"/>
                                  </a:solidFill>
                                  <a:latin typeface="Cambria Math" panose="02040503050406030204" pitchFamily="18" charset="0"/>
                                  <a:ea typeface="Latin Modern Math"/>
                                </a:rPr>
                                <m:t>𝑑</m:t>
                              </m:r>
                            </m:sub>
                          </m:sSub>
                        </m:den>
                      </m:f>
                      <m:r>
                        <a:rPr lang="en-US" sz="2137" i="0">
                          <a:solidFill>
                            <a:srgbClr val="263544"/>
                          </a:solidFill>
                          <a:latin typeface="Cambria Math" panose="02040503050406030204" pitchFamily="18" charset="0"/>
                          <a:ea typeface="Latin Modern Math"/>
                        </a:rPr>
                        <m:t>∝</m:t>
                      </m:r>
                      <m:f>
                        <m:fPr>
                          <m:ctrlPr>
                            <a:rPr lang="en-US" sz="2137" i="1">
                              <a:solidFill>
                                <a:srgbClr val="263544"/>
                              </a:solidFill>
                              <a:latin typeface="Cambria Math" panose="02040503050406030204" pitchFamily="18" charset="0"/>
                              <a:ea typeface="Latin Modern Math"/>
                            </a:rPr>
                          </m:ctrlPr>
                        </m:fPr>
                        <m:num>
                          <m:r>
                            <a:rPr lang="en-US" sz="2137" i="0">
                              <a:solidFill>
                                <a:srgbClr val="263544"/>
                              </a:solidFill>
                              <a:latin typeface="Cambria Math" panose="02040503050406030204" pitchFamily="18" charset="0"/>
                              <a:ea typeface="Latin Modern Math"/>
                            </a:rPr>
                            <m:t>1</m:t>
                          </m:r>
                        </m:num>
                        <m:den>
                          <m:sSup>
                            <m:sSupPr>
                              <m:ctrlPr>
                                <a:rPr lang="en-US" sz="2137" i="1">
                                  <a:solidFill>
                                    <a:srgbClr val="263544"/>
                                  </a:solidFill>
                                  <a:latin typeface="Cambria Math" panose="02040503050406030204" pitchFamily="18" charset="0"/>
                                  <a:ea typeface="Latin Modern Math"/>
                                </a:rPr>
                              </m:ctrlPr>
                            </m:sSupPr>
                            <m:e>
                              <m:r>
                                <a:rPr lang="en-US" sz="2137" i="1">
                                  <a:solidFill>
                                    <a:srgbClr val="263544"/>
                                  </a:solidFill>
                                  <a:latin typeface="Cambria Math" panose="02040503050406030204" pitchFamily="18" charset="0"/>
                                  <a:ea typeface="Latin Modern Math"/>
                                </a:rPr>
                                <m:t>𝐸</m:t>
                              </m:r>
                            </m:e>
                            <m:sup>
                              <m:r>
                                <a:rPr lang="en-US" sz="2137" i="0">
                                  <a:solidFill>
                                    <a:srgbClr val="263544"/>
                                  </a:solidFill>
                                  <a:latin typeface="Cambria Math" panose="02040503050406030204" pitchFamily="18" charset="0"/>
                                  <a:ea typeface="Latin Modern Math"/>
                                </a:rPr>
                                <m:t>2</m:t>
                              </m:r>
                            </m:sup>
                          </m:sSup>
                        </m:den>
                      </m:f>
                    </m:oMath>
                  </m:oMathPara>
                </a14:m>
                <a:endParaRPr/>
              </a:p>
            </p:txBody>
          </p:sp>
        </mc:Choice>
        <mc:Fallback xmlns="">
          <p:pic>
            <p:nvPicPr>
              <p:cNvPr id="11" name="M_25_scaling" descr="\sigma_t\propto\frac{1}{\alpha v_d}\propto\frac{1}{E^2}">
                <a:extLst xmlns:a="http://schemas.openxmlformats.org/drawingml/2006/main">
                  <a:ext uri="{FF2B5EF4-FFF2-40B4-BE49-F238E27FC236}">
                    <a16:creationId xmlns:a16="http://schemas.microsoft.com/office/drawing/2014/main" id="{0DEB4128-2830-45F4-B022-19F0B79731B8}"/>
                  </a:ext>
                </a:extLst>
              </p:cNvPr>
              <p:cNvPicPr/>
              <p:nvPr/>
            </p:nvPicPr>
            <p:blipFill>
              <ns0:blip xmlns:ns0="http://schemas.openxmlformats.org/drawingml/2006/main" xmlns:ns1="http://schemas.openxmlformats.org/officeDocument/2006/relationships" ns1:embed="rIdMathM_25_scaling"/>
              <ns0:stretch xmlns:ns0="http://schemas.openxmlformats.org/drawingml/2006/main">
                <ns0:fillRect/>
              </ns0:stretch>
            </p:blipFill>
            <p:spPr>
              <a:xfrm xmlns:a="http://schemas.openxmlformats.org/drawingml/2006/main">
                <a:off x="4857750" y="5429250"/>
                <a:ext cx="1717912" cy="600075"/>
              </a:xfrm>
              <ns0:prstGeom xmlns:ns0="http://schemas.openxmlformats.org/drawingml/2006/main" prst="rect">
                <ns0:avLst/>
              </ns0:prstGeom>
            </p:spPr>
          </p:pic>
        </mc:Fallback>
      </mc:AlternateContent>
      <p:sp>
        <p:nvSpPr>
          <p:cNvPr id="12" name="Scaling qualifier">
            <a:extLst>
              <a:ext uri="{FF2B5EF4-FFF2-40B4-BE49-F238E27FC236}">
                <a16:creationId xmlns:a16="http://schemas.microsoft.com/office/drawing/2014/main" id="{8A40C7BD-BCB7-4198-A501-5F99D3248927}"/>
              </a:ext>
            </a:extLst>
          </p:cNvPr>
          <p:cNvSpPr>
            <a:spLocks noGrp="1"/>
          </p:cNvSpPr>
          <p:nvPr/>
        </p:nvSpPr>
        <p:spPr>
          <a:xfrm>
            <a:off x="4867275" y="6115050"/>
            <a:ext cx="5848350" cy="314325"/>
          </a:xfrm>
          <a:prstGeom prst="rect">
            <a:avLst/>
          </a:prstGeom>
          <a:noFill/>
          <a:ln w="0">
            <a:noFill/>
            <a:prstDash val="solid"/>
          </a:ln>
        </p:spPr>
        <p:txBody>
          <a:bodyPr wrap="none" lIns="0" tIns="0" rIns="0" bIns="0" anchor="ctr">
            <a:noAutofit/>
          </a:bodyPr>
          <a:lstStyle/>
          <a:p>
            <a:pPr algn="l">
              <a:defRPr sz="1725" b="0">
                <a:solidFill>
                  <a:srgbClr val="637386"/>
                </a:solidFill>
                <a:latin typeface="Nimbus Sans"/>
                <a:ea typeface="Nimbus Sans"/>
                <a:cs typeface="Nimbus Sans"/>
              </a:defRPr>
            </a:pPr>
            <a:r>
              <a:rPr sz="1725" b="0">
                <a:solidFill>
                  <a:srgbClr val="637386"/>
                </a:solidFill>
                <a:latin typeface="Nimbus Sans"/>
                <a:ea typeface="Nimbus Sans"/>
                <a:cs typeface="Nimbus Sans"/>
              </a:rPr>
              <a:t>Qualitative scaling estimate</a:t>
            </a:r>
          </a:p>
        </p:txBody>
      </p:sp>
      <p:sp>
        <p:nvSpPr>
          <p:cNvPr id="7" name="文本框 6">
            <a:extLst>
              <a:ext uri="{FF2B5EF4-FFF2-40B4-BE49-F238E27FC236}">
                <a16:creationId xmlns:a16="http://schemas.microsoft.com/office/drawing/2014/main" id="{66BD8841-7A05-B01D-F31A-812280F3C839}"/>
              </a:ext>
            </a:extLst>
          </p:cNvPr>
          <p:cNvSpPr txBox="1"/>
          <p:nvPr/>
        </p:nvSpPr>
        <p:spPr>
          <a:xfrm>
            <a:off x="7526492" y="5603901"/>
            <a:ext cx="3917795" cy="369332"/>
          </a:xfrm>
          <a:prstGeom prst="rect">
            <a:avLst/>
          </a:prstGeom>
          <a:noFill/>
        </p:spPr>
        <p:txBody>
          <a:bodyPr wrap="square" rtlCol="0">
            <a:spAutoFit/>
          </a:bodyPr>
          <a:lstStyle/>
          <a:p>
            <a:r>
              <a:rPr lang="pt-BR" altLang="zh-CN" dirty="0">
                <a:solidFill>
                  <a:srgbClr val="0563C1"/>
                </a:solidFill>
                <a:hlinkClick r:id="rId6">
                  <a:extLst>
                    <a:ext uri="{A12FA001-AC4F-418D-AE19-62706E023703}">
                      <ahyp:hlinkClr xmlns:ahyp="http://schemas.microsoft.com/office/drawing/2018/hyperlinkcolor" val="tx"/>
                    </a:ext>
                  </a:extLst>
                </a:hlinkClick>
              </a:rPr>
              <a:t>DOI</a:t>
            </a:r>
            <a:r>
              <a:rPr lang="en-US" altLang="zh-CN" dirty="0">
                <a:solidFill>
                  <a:srgbClr val="0563C1"/>
                </a:solidFill>
                <a:hlinkClick r:id="rId6">
                  <a:extLst>
                    <a:ext uri="{A12FA001-AC4F-418D-AE19-62706E023703}">
                      <ahyp:hlinkClr xmlns:ahyp="http://schemas.microsoft.com/office/drawing/2018/hyperlinkcolor" val="tx"/>
                    </a:ext>
                  </a:extLst>
                </a:hlinkClick>
              </a:rPr>
              <a:t>:</a:t>
            </a:r>
            <a:r>
              <a:rPr lang="zh-CN" altLang="en-US" dirty="0">
                <a:solidFill>
                  <a:srgbClr val="0563C1"/>
                </a:solidFill>
                <a:hlinkClick r:id="rId6">
                  <a:extLst>
                    <a:ext uri="{A12FA001-AC4F-418D-AE19-62706E023703}">
                      <ahyp:hlinkClr xmlns:ahyp="http://schemas.microsoft.com/office/drawing/2018/hyperlinkcolor" val="tx"/>
                    </a:ext>
                  </a:extLst>
                </a:hlinkClick>
              </a:rPr>
              <a:t> </a:t>
            </a:r>
            <a:r>
              <a:rPr lang="pt-BR" altLang="zh-CN" dirty="0">
                <a:solidFill>
                  <a:srgbClr val="0563C1"/>
                </a:solidFill>
                <a:hlinkClick r:id="rId6">
                  <a:extLst>
                    <a:ext uri="{A12FA001-AC4F-418D-AE19-62706E023703}">
                      <ahyp:hlinkClr xmlns:ahyp="http://schemas.microsoft.com/office/drawing/2018/hyperlinkcolor" val="tx"/>
                    </a:ext>
                  </a:extLst>
                </a:hlinkClick>
              </a:rPr>
              <a:t>10.1016</a:t>
            </a:r>
            <a:r>
              <a:rPr lang="pt-BR" altLang="zh-CN" dirty="0">
                <a:solidFill>
                  <a:srgbClr val="0033CC"/>
                </a:solidFill>
                <a:hlinkClick r:id="rId6">
                  <a:extLst>
                    <a:ext uri="{A12FA001-AC4F-418D-AE19-62706E023703}">
                      <ahyp:hlinkClr xmlns:ahyp="http://schemas.microsoft.com/office/drawing/2018/hyperlinkcolor" val="tx"/>
                    </a:ext>
                  </a:extLst>
                </a:hlinkClick>
              </a:rPr>
              <a:t>/j.nima.2025.170593</a:t>
            </a:r>
            <a:endParaRPr lang="zh-CN" altLang="en-US" dirty="0">
              <a:solidFill>
                <a:srgbClr val="0033CC"/>
              </a:solidFill>
            </a:endParaRPr>
          </a:p>
        </p:txBody>
      </p:sp>
    </p:spTree>
    <p:extLst>
      <p:ext uri="{BB962C8B-B14F-4D97-AF65-F5344CB8AC3E}">
        <p14:creationId xmlns:p14="http://schemas.microsoft.com/office/powerpoint/2010/main" val="994908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0AA9D-2049-5CD3-2655-304F6F185CD7}"/>
            </a:ext>
          </a:extLst>
        </p:cNvPr>
        <p:cNvGrpSpPr/>
        <p:nvPr/>
      </p:nvGrpSpPr>
      <p:grpSpPr>
        <a:xfrm>
          <a:off x="0" y="0"/>
          <a:ext cx="0" cy="0"/>
          <a:chOff x="0" y="0"/>
          <a:chExt cx="0" cy="0"/>
        </a:xfrm>
      </p:grpSpPr>
      <p:pic>
        <p:nvPicPr>
          <p:cNvPr id="27" name="Image 0">
            <a:extLst>
              <a:ext uri="{FF2B5EF4-FFF2-40B4-BE49-F238E27FC236}">
                <a16:creationId xmlns:a16="http://schemas.microsoft.com/office/drawing/2014/main" id="{F1539CAA-380E-1ABA-A247-BB22C54C5535}"/>
              </a:ext>
            </a:extLst>
          </p:cNvPr>
          <p:cNvPicPr>
            <a:picLocks noChangeAspect="1"/>
          </p:cNvPicPr>
          <p:nvPr/>
        </p:nvPicPr>
        <p:blipFill>
          <a:blip r:embed="rId3"/>
          <a:stretch>
            <a:fillRect/>
          </a:stretch>
        </p:blipFill>
        <p:spPr>
          <a:xfrm>
            <a:off x="11045952" y="74851"/>
            <a:ext cx="384048" cy="380649"/>
          </a:xfrm>
          <a:prstGeom prst="rect">
            <a:avLst/>
          </a:prstGeom>
        </p:spPr>
      </p:pic>
      <mc:AlternateContent xmlns:mc="http://schemas.openxmlformats.org/markup-compatibility/2006" xmlns:a14="http://schemas.microsoft.com/office/drawing/2010/main">
        <mc:Choice Requires="a14">
          <p:sp>
            <p:nvSpPr>
              <p:cNvPr id="4" name="文本框 4">
                <a:extLst>
                  <a:ext uri="{FF2B5EF4-FFF2-40B4-BE49-F238E27FC236}">
                    <a16:creationId xmlns:a16="http://schemas.microsoft.com/office/drawing/2014/main" id="{6FF8369A-2158-3AED-93AA-EDF40110DD03}"/>
                  </a:ext>
                </a:extLst>
              </p:cNvPr>
              <p:cNvSpPr>
                <a:spLocks noGrp="1"/>
              </p:cNvSpPr>
              <p:nvPr/>
            </p:nvSpPr>
            <p:spPr>
              <a:xfrm>
                <a:off x="247412" y="907147"/>
                <a:ext cx="6556986" cy="963618"/>
              </a:xfrm>
              <a:prstGeom prst="rect">
                <a:avLst/>
              </a:prstGeom>
              <a:noFill/>
            </p:spPr>
            <p:txBody>
              <a:bodyPr wrap="square">
                <a:noAutofit/>
              </a:bodyPr>
              <a:lstStyle/>
              <a:p>
                <a:pPr lvl="0">
                  <a:buNone/>
                </a:pPr>
                <a:r>
                  <a:rPr lang="en-US" altLang="zh-CN" dirty="0"/>
                  <a:t>Four electrode resistivities at an applied voltage of 2400 V.</a:t>
                </a:r>
              </a:p>
              <a:p>
                <a:pPr lvl="0">
                  <a:buNone/>
                </a:pPr>
                <a:r>
                  <a:rPr lang="en-US" dirty="0">
                    <a:solidFill>
                      <a:srgbClr val="111827"/>
                    </a:solidFill>
                    <a:latin typeface="Arial"/>
                    <a:ea typeface="Arial"/>
                    <a:cs typeface="Arial"/>
                  </a:rPr>
                  <a:t>The mean charge is normalized; </a:t>
                </a:r>
              </a:p>
              <a:p>
                <a:pPr lvl="0">
                  <a:buNone/>
                </a:pPr>
                <a:r>
                  <a:rPr lang="en-US" dirty="0">
                    <a:solidFill>
                      <a:srgbClr val="111827"/>
                    </a:solidFill>
                    <a:latin typeface="Arial"/>
                    <a:ea typeface="Arial"/>
                    <a:cs typeface="Arial"/>
                  </a:rPr>
                  <a:t>ΔS = </a:t>
                </a:r>
                <a14:m>
                  <m:oMath xmlns:m="http://schemas.openxmlformats.org/officeDocument/2006/math">
                    <m:r>
                      <a:rPr lang="en-US" b="0" i="1" smtClean="0">
                        <a:solidFill>
                          <a:srgbClr val="111827"/>
                        </a:solidFill>
                        <a:latin typeface="Cambria Math" panose="02040503050406030204" pitchFamily="18" charset="0"/>
                        <a:ea typeface="Arial"/>
                        <a:cs typeface="Arial"/>
                      </a:rPr>
                      <m:t>𝜋</m:t>
                    </m:r>
                    <m:sSup>
                      <m:sSupPr>
                        <m:ctrlPr>
                          <a:rPr lang="en-US" b="0" i="1" smtClean="0">
                            <a:solidFill>
                              <a:srgbClr val="111827"/>
                            </a:solidFill>
                            <a:latin typeface="Cambria Math" panose="02040503050406030204" pitchFamily="18" charset="0"/>
                            <a:ea typeface="Arial"/>
                            <a:cs typeface="Arial"/>
                          </a:rPr>
                        </m:ctrlPr>
                      </m:sSupPr>
                      <m:e>
                        <m:d>
                          <m:dPr>
                            <m:ctrlPr>
                              <a:rPr lang="en-US" b="0" i="1" smtClean="0">
                                <a:solidFill>
                                  <a:srgbClr val="111827"/>
                                </a:solidFill>
                                <a:latin typeface="Cambria Math" panose="02040503050406030204" pitchFamily="18" charset="0"/>
                                <a:ea typeface="Arial"/>
                                <a:cs typeface="Arial"/>
                              </a:rPr>
                            </m:ctrlPr>
                          </m:dPr>
                          <m:e>
                            <m:r>
                              <a:rPr lang="en-US" b="0" i="1" smtClean="0">
                                <a:solidFill>
                                  <a:srgbClr val="111827"/>
                                </a:solidFill>
                                <a:latin typeface="Cambria Math" panose="02040503050406030204" pitchFamily="18" charset="0"/>
                                <a:ea typeface="Arial"/>
                                <a:cs typeface="Arial"/>
                              </a:rPr>
                              <m:t>0</m:t>
                            </m:r>
                            <m:r>
                              <a:rPr lang="en-US" b="0" i="1" smtClean="0">
                                <a:solidFill>
                                  <a:srgbClr val="111827"/>
                                </a:solidFill>
                                <a:latin typeface="Cambria Math" panose="02040503050406030204" pitchFamily="18" charset="0"/>
                                <a:ea typeface="Arial"/>
                                <a:cs typeface="Arial"/>
                              </a:rPr>
                              <m:t>.</m:t>
                            </m:r>
                            <m:r>
                              <a:rPr lang="en-US" b="0" i="1" smtClean="0">
                                <a:solidFill>
                                  <a:srgbClr val="111827"/>
                                </a:solidFill>
                                <a:latin typeface="Cambria Math" panose="02040503050406030204" pitchFamily="18" charset="0"/>
                                <a:ea typeface="Arial"/>
                                <a:cs typeface="Arial"/>
                              </a:rPr>
                              <m:t>06</m:t>
                            </m:r>
                            <m:r>
                              <a:rPr lang="en-US" b="0" i="1" smtClean="0">
                                <a:solidFill>
                                  <a:srgbClr val="111827"/>
                                </a:solidFill>
                                <a:latin typeface="Cambria Math" panose="02040503050406030204" pitchFamily="18" charset="0"/>
                                <a:ea typeface="Arial"/>
                                <a:cs typeface="Arial"/>
                              </a:rPr>
                              <m:t>𝑐𝑚</m:t>
                            </m:r>
                          </m:e>
                        </m:d>
                      </m:e>
                      <m:sup>
                        <m:r>
                          <a:rPr lang="en-US" b="0" i="1" smtClean="0">
                            <a:solidFill>
                              <a:srgbClr val="111827"/>
                            </a:solidFill>
                            <a:latin typeface="Cambria Math" panose="02040503050406030204" pitchFamily="18" charset="0"/>
                            <a:ea typeface="Arial"/>
                            <a:cs typeface="Arial"/>
                          </a:rPr>
                          <m:t>2</m:t>
                        </m:r>
                      </m:sup>
                    </m:sSup>
                  </m:oMath>
                </a14:m>
                <a:r>
                  <a:rPr lang="en-US" dirty="0">
                    <a:solidFill>
                      <a:srgbClr val="111827"/>
                    </a:solidFill>
                    <a:latin typeface="Arial"/>
                    <a:ea typeface="Arial"/>
                    <a:cs typeface="Arial"/>
                  </a:rPr>
                  <a:t> is the laser-spot area and </a:t>
                </a:r>
                <a14:m>
                  <m:oMath xmlns:m="http://schemas.openxmlformats.org/officeDocument/2006/math">
                    <m:r>
                      <a:rPr lang="en-US" i="1" dirty="0" smtClean="0">
                        <a:solidFill>
                          <a:srgbClr val="111827"/>
                        </a:solidFill>
                        <a:latin typeface="Cambria Math" panose="02040503050406030204" pitchFamily="18" charset="0"/>
                        <a:ea typeface="Arial"/>
                        <a:cs typeface="Arial"/>
                      </a:rPr>
                      <m:t>𝜏</m:t>
                    </m:r>
                    <m:r>
                      <a:rPr lang="en-US" i="1" dirty="0" smtClean="0">
                        <a:solidFill>
                          <a:srgbClr val="111827"/>
                        </a:solidFill>
                        <a:latin typeface="Cambria Math" panose="02040503050406030204" pitchFamily="18" charset="0"/>
                        <a:ea typeface="Arial"/>
                        <a:cs typeface="Arial"/>
                      </a:rPr>
                      <m:t> = </m:t>
                    </m:r>
                    <m:sSub>
                      <m:sSubPr>
                        <m:ctrlPr>
                          <a:rPr lang="en-US" i="1" dirty="0" err="1">
                            <a:solidFill>
                              <a:srgbClr val="111827"/>
                            </a:solidFill>
                            <a:latin typeface="Cambria Math" panose="02040503050406030204" pitchFamily="18" charset="0"/>
                            <a:ea typeface="Arial"/>
                            <a:cs typeface="Arial"/>
                          </a:rPr>
                        </m:ctrlPr>
                      </m:sSubPr>
                      <m:e>
                        <m:r>
                          <a:rPr lang="en-US" i="1" dirty="0" err="1">
                            <a:solidFill>
                              <a:srgbClr val="111827"/>
                            </a:solidFill>
                            <a:latin typeface="Cambria Math" panose="02040503050406030204" pitchFamily="18" charset="0"/>
                            <a:ea typeface="Arial"/>
                            <a:cs typeface="Arial"/>
                          </a:rPr>
                          <m:t>𝜀</m:t>
                        </m:r>
                      </m:e>
                      <m:sub>
                        <m:r>
                          <a:rPr lang="en-US" i="1" dirty="0" err="1">
                            <a:solidFill>
                              <a:srgbClr val="111827"/>
                            </a:solidFill>
                            <a:latin typeface="Cambria Math" panose="02040503050406030204" pitchFamily="18" charset="0"/>
                            <a:ea typeface="Arial"/>
                            <a:cs typeface="Arial"/>
                          </a:rPr>
                          <m:t>0</m:t>
                        </m:r>
                      </m:sub>
                    </m:sSub>
                    <m:sSub>
                      <m:sSubPr>
                        <m:ctrlPr>
                          <a:rPr lang="en-US" b="0" i="1" dirty="0" smtClean="0">
                            <a:solidFill>
                              <a:srgbClr val="111827"/>
                            </a:solidFill>
                            <a:latin typeface="Cambria Math" panose="02040503050406030204" pitchFamily="18" charset="0"/>
                            <a:ea typeface="Arial"/>
                            <a:cs typeface="Arial"/>
                          </a:rPr>
                        </m:ctrlPr>
                      </m:sSubPr>
                      <m:e>
                        <m:r>
                          <a:rPr lang="en-US" i="1" dirty="0" err="1">
                            <a:solidFill>
                              <a:srgbClr val="111827"/>
                            </a:solidFill>
                            <a:latin typeface="Cambria Math" panose="02040503050406030204" pitchFamily="18" charset="0"/>
                            <a:ea typeface="Arial"/>
                            <a:cs typeface="Arial"/>
                          </a:rPr>
                          <m:t>𝜀</m:t>
                        </m:r>
                      </m:e>
                      <m:sub>
                        <m:r>
                          <a:rPr lang="en-US" i="1" dirty="0" err="1">
                            <a:solidFill>
                              <a:srgbClr val="111827"/>
                            </a:solidFill>
                            <a:latin typeface="Cambria Math" panose="02040503050406030204" pitchFamily="18" charset="0"/>
                            <a:ea typeface="Arial"/>
                            <a:cs typeface="Arial"/>
                          </a:rPr>
                          <m:t>𝑟</m:t>
                        </m:r>
                      </m:sub>
                    </m:sSub>
                    <m:r>
                      <a:rPr lang="en-US" i="1" dirty="0" err="1">
                        <a:solidFill>
                          <a:srgbClr val="111827"/>
                        </a:solidFill>
                        <a:latin typeface="Cambria Math" panose="02040503050406030204" pitchFamily="18" charset="0"/>
                        <a:ea typeface="Arial"/>
                        <a:cs typeface="Arial"/>
                      </a:rPr>
                      <m:t>𝜌</m:t>
                    </m:r>
                    <m:r>
                      <a:rPr lang="en-US" i="1" dirty="0">
                        <a:solidFill>
                          <a:srgbClr val="111827"/>
                        </a:solidFill>
                        <a:latin typeface="Cambria Math" panose="02040503050406030204" pitchFamily="18" charset="0"/>
                        <a:ea typeface="Arial"/>
                        <a:cs typeface="Arial"/>
                      </a:rPr>
                      <m:t> </m:t>
                    </m:r>
                  </m:oMath>
                </a14:m>
                <a:r>
                  <a:rPr lang="en-US" dirty="0">
                    <a:solidFill>
                      <a:srgbClr val="111827"/>
                    </a:solidFill>
                    <a:latin typeface="Arial"/>
                    <a:ea typeface="Arial"/>
                    <a:cs typeface="Arial"/>
                  </a:rPr>
                  <a:t>is the relaxation time.</a:t>
                </a:r>
                <a:endParaRPr dirty="0">
                  <a:solidFill>
                    <a:srgbClr val="111827"/>
                  </a:solidFill>
                  <a:latin typeface="Arial"/>
                  <a:ea typeface="Arial"/>
                  <a:cs typeface="Arial"/>
                </a:endParaRPr>
              </a:p>
            </p:txBody>
          </p:sp>
        </mc:Choice>
        <mc:Fallback xmlns="">
          <p:sp>
            <p:nvSpPr>
              <p:cNvPr id="4" name="文本框 4">
                <a:extLst>
                  <a:ext uri="{FF2B5EF4-FFF2-40B4-BE49-F238E27FC236}">
                    <a16:creationId xmlns:a16="http://schemas.microsoft.com/office/drawing/2014/main" id="{6FF8369A-2158-3AED-93AA-EDF40110DD03}"/>
                  </a:ext>
                </a:extLst>
              </p:cNvPr>
              <p:cNvSpPr>
                <a:spLocks noGrp="1" noRot="1" noChangeAspect="1" noMove="1" noResize="1" noEditPoints="1" noAdjustHandles="1" noChangeArrowheads="1" noChangeShapeType="1" noTextEdit="1"/>
              </p:cNvSpPr>
              <p:nvPr/>
            </p:nvSpPr>
            <p:spPr>
              <a:xfrm>
                <a:off x="247412" y="907147"/>
                <a:ext cx="6556986" cy="963618"/>
              </a:xfrm>
              <a:prstGeom prst="rect">
                <a:avLst/>
              </a:prstGeom>
              <a:blipFill>
                <a:blip r:embed="rId4"/>
                <a:stretch>
                  <a:fillRect l="-837" t="-3797" b="-33544"/>
                </a:stretch>
              </a:blipFill>
            </p:spPr>
            <p:txBody>
              <a:bodyPr/>
              <a:lstStyle/>
              <a:p>
                <a:r>
                  <a:rPr lang="zh-CN" altLang="en-US">
                    <a:noFill/>
                  </a:rPr>
                  <a:t> </a:t>
                </a:r>
              </a:p>
            </p:txBody>
          </p:sp>
        </mc:Fallback>
      </mc:AlternateContent>
      <p:sp>
        <p:nvSpPr>
          <p:cNvPr id="7" name="文本框 20">
            <a:extLst>
              <a:ext uri="{FF2B5EF4-FFF2-40B4-BE49-F238E27FC236}">
                <a16:creationId xmlns:a16="http://schemas.microsoft.com/office/drawing/2014/main" id="{BC6C2367-68E7-B9C8-1769-2B7B1FC76E62}"/>
              </a:ext>
            </a:extLst>
          </p:cNvPr>
          <p:cNvSpPr>
            <a:spLocks noGrp="1"/>
          </p:cNvSpPr>
          <p:nvPr/>
        </p:nvSpPr>
        <p:spPr>
          <a:xfrm>
            <a:off x="760127" y="5562600"/>
            <a:ext cx="4970924" cy="914400"/>
          </a:xfrm>
          <a:prstGeom prst="rect">
            <a:avLst/>
          </a:prstGeom>
          <a:noFill/>
        </p:spPr>
        <p:txBody>
          <a:bodyPr wrap="square" anchor="ctr">
            <a:normAutofit/>
          </a:bodyPr>
          <a:lstStyle/>
          <a:p>
            <a:r>
              <a:rPr lang="en-US" sz="1575" b="1" dirty="0">
                <a:solidFill>
                  <a:srgbClr val="173A7A"/>
                </a:solidFill>
                <a:latin typeface="Arial"/>
                <a:ea typeface="Arial"/>
                <a:cs typeface="Arial"/>
              </a:rPr>
              <a:t>Recovery time: </a:t>
            </a:r>
            <a:r>
              <a:rPr lang="en-US" sz="1575" dirty="0">
                <a:solidFill>
                  <a:srgbClr val="173A7A"/>
                </a:solidFill>
                <a:latin typeface="Arial"/>
                <a:ea typeface="Arial"/>
                <a:cs typeface="Arial"/>
              </a:rPr>
              <a:t>estimated from material properties</a:t>
            </a:r>
          </a:p>
          <a:p>
            <a:r>
              <a:rPr lang="en-US" sz="1575" b="1" dirty="0">
                <a:solidFill>
                  <a:srgbClr val="173A7A"/>
                </a:solidFill>
                <a:latin typeface="Arial"/>
                <a:ea typeface="Arial"/>
                <a:cs typeface="Arial"/>
              </a:rPr>
              <a:t>Fit parameter</a:t>
            </a:r>
            <a:r>
              <a:rPr lang="en-US" sz="1575" dirty="0">
                <a:solidFill>
                  <a:srgbClr val="173A7A"/>
                </a:solidFill>
                <a:latin typeface="Arial"/>
                <a:ea typeface="Arial"/>
                <a:cs typeface="Arial"/>
              </a:rPr>
              <a:t>: c2	​=kA</a:t>
            </a:r>
            <a:endParaRPr sz="1575" dirty="0">
              <a:solidFill>
                <a:srgbClr val="173A7A"/>
              </a:solidFill>
              <a:latin typeface="Arial"/>
              <a:ea typeface="Arial"/>
              <a:cs typeface="Arial"/>
            </a:endParaRPr>
          </a:p>
        </p:txBody>
      </p:sp>
      <mc:AlternateContent xmlns:mc="http://schemas.openxmlformats.org/markup-compatibility/2006" xmlns:a14="http://schemas.microsoft.com/office/drawing/2010/main">
        <mc:Choice Requires="a14">
          <p:graphicFrame>
            <p:nvGraphicFramePr>
              <p:cNvPr id="9" name="表格 5">
                <a:extLst>
                  <a:ext uri="{FF2B5EF4-FFF2-40B4-BE49-F238E27FC236}">
                    <a16:creationId xmlns:a16="http://schemas.microsoft.com/office/drawing/2014/main" id="{847054F2-44AB-E1C2-2A4B-9198FA3BFEBC}"/>
                  </a:ext>
                </a:extLst>
              </p:cNvPr>
              <p:cNvGraphicFramePr/>
              <p:nvPr/>
            </p:nvGraphicFramePr>
            <p:xfrm>
              <a:off x="6639935" y="1018373"/>
              <a:ext cx="5077968" cy="1828800"/>
            </p:xfrm>
            <a:graphic>
              <a:graphicData uri="http://schemas.openxmlformats.org/drawingml/2006/table">
                <a:tbl>
                  <a:tblPr firstRow="1" bandRow="1">
                    <a:tableStyleId>{5C22544A-7EE6-4342-B048-85BDC9FD1C3A}</a:tableStyleId>
                  </a:tblPr>
                  <a:tblGrid>
                    <a:gridCol w="1545336">
                      <a:extLst>
                        <a:ext uri="{9D8B030D-6E8A-4147-A177-3AD203B41FA5}">
                          <a16:colId xmlns:a16="http://schemas.microsoft.com/office/drawing/2014/main" val="20000"/>
                        </a:ext>
                      </a:extLst>
                    </a:gridCol>
                    <a:gridCol w="1505307">
                      <a:extLst>
                        <a:ext uri="{9D8B030D-6E8A-4147-A177-3AD203B41FA5}">
                          <a16:colId xmlns:a16="http://schemas.microsoft.com/office/drawing/2014/main" val="20001"/>
                        </a:ext>
                      </a:extLst>
                    </a:gridCol>
                    <a:gridCol w="2027325">
                      <a:extLst>
                        <a:ext uri="{9D8B030D-6E8A-4147-A177-3AD203B41FA5}">
                          <a16:colId xmlns:a16="http://schemas.microsoft.com/office/drawing/2014/main" val="20002"/>
                        </a:ext>
                      </a:extLst>
                    </a:gridCol>
                  </a:tblGrid>
                  <a:tr h="289085">
                    <a:tc>
                      <a:txBody>
                        <a:bodyPr/>
                        <a:lstStyle/>
                        <a:p>
                          <a:pPr algn="ctr">
                            <a:buNone/>
                          </a:pPr>
                          <a14:m>
                            <m:oMathPara xmlns:m="http://schemas.openxmlformats.org/officeDocument/2006/math">
                              <m:oMathParaPr>
                                <m:jc m:val="centerGroup"/>
                              </m:oMathParaPr>
                              <m:oMath xmlns:m="http://schemas.openxmlformats.org/officeDocument/2006/math">
                                <m:r>
                                  <a:rPr lang="en-US" b="1" i="1">
                                    <a:latin typeface="Cambria Math"/>
                                    <a:ea typeface="Cambria Math"/>
                                    <a:cs typeface="Cambria Math"/>
                                  </a:rPr>
                                  <m:t>𝝆</m:t>
                                </m:r>
                                <m:r>
                                  <a:rPr lang="en-US" b="1" i="1">
                                    <a:latin typeface="Cambria Math"/>
                                    <a:ea typeface="Cambria Math"/>
                                    <a:cs typeface="Cambria Math"/>
                                  </a:rPr>
                                  <m:t> [</m:t>
                                </m:r>
                                <m:r>
                                  <a:rPr lang="en-US" b="1" i="0">
                                    <a:latin typeface="Cambria Math"/>
                                    <a:ea typeface="Cambria Math"/>
                                    <a:cs typeface="Cambria Math"/>
                                  </a:rPr>
                                  <m:t>𝛀</m:t>
                                </m:r>
                                <m:r>
                                  <a:rPr lang="en-US" b="1" i="1">
                                    <a:latin typeface="Cambria Math"/>
                                    <a:ea typeface="Cambria Math"/>
                                    <a:cs typeface="Cambria Math"/>
                                  </a:rPr>
                                  <m:t>⋅</m:t>
                                </m:r>
                                <m:r>
                                  <a:rPr lang="en-US" b="1" i="1">
                                    <a:latin typeface="Cambria Math"/>
                                    <a:ea typeface="Cambria Math"/>
                                    <a:cs typeface="Cambria Math"/>
                                  </a:rPr>
                                  <m:t>𝒄𝒎</m:t>
                                </m:r>
                                <m:r>
                                  <a:rPr lang="en-US" b="1" i="1">
                                    <a:latin typeface="Cambria Math"/>
                                    <a:ea typeface="Cambria Math"/>
                                    <a:cs typeface="Cambria Math"/>
                                  </a:rPr>
                                  <m:t>]</m:t>
                                </m:r>
                              </m:oMath>
                            </m:oMathPara>
                          </a14:m>
                          <a:endParaRPr/>
                        </a:p>
                      </a:txBody>
                      <a:tcPr/>
                    </a:tc>
                    <a:tc>
                      <a:txBody>
                        <a:bodyPr/>
                        <a:lstStyle/>
                        <a:p>
                          <a:pPr algn="ctr">
                            <a:buNone/>
                          </a:pPr>
                          <a14:m>
                            <m:oMathPara xmlns:m="http://schemas.openxmlformats.org/officeDocument/2006/math">
                              <m:oMathParaPr>
                                <m:jc m:val="centerGroup"/>
                              </m:oMathParaPr>
                              <m:oMath xmlns:m="http://schemas.openxmlformats.org/officeDocument/2006/math">
                                <m:sSub>
                                  <m:sSubPr>
                                    <m:ctrlPr>
                                      <a:rPr lang="en-US" b="1" i="1">
                                        <a:latin typeface="Cambria Math" panose="02040503050406030204" pitchFamily="18" charset="0"/>
                                        <a:ea typeface="Cambria Math"/>
                                        <a:cs typeface="Cambria Math"/>
                                      </a:rPr>
                                    </m:ctrlPr>
                                  </m:sSubPr>
                                  <m:e>
                                    <m:r>
                                      <a:rPr lang="en-US" b="1" i="1">
                                        <a:latin typeface="Cambria Math"/>
                                        <a:ea typeface="Cambria Math"/>
                                        <a:cs typeface="Cambria Math"/>
                                      </a:rPr>
                                      <m:t>𝝐</m:t>
                                    </m:r>
                                  </m:e>
                                  <m:sub>
                                    <m:r>
                                      <a:rPr lang="en-US" b="1" i="1">
                                        <a:latin typeface="Cambria Math"/>
                                        <a:ea typeface="Cambria Math"/>
                                        <a:cs typeface="Cambria Math"/>
                                      </a:rPr>
                                      <m:t>𝒓</m:t>
                                    </m:r>
                                  </m:sub>
                                </m:sSub>
                              </m:oMath>
                            </m:oMathPara>
                          </a14:m>
                          <a:endParaRPr dirty="0"/>
                        </a:p>
                      </a:txBody>
                      <a:tcPr/>
                    </a:tc>
                    <a:tc>
                      <a:txBody>
                        <a:bodyPr/>
                        <a:lstStyle/>
                        <a:p>
                          <a:pPr algn="ctr">
                            <a:buNone/>
                          </a:pPr>
                          <a14:m>
                            <m:oMathPara xmlns:m="http://schemas.openxmlformats.org/officeDocument/2006/math">
                              <m:oMathParaPr>
                                <m:jc m:val="centerGroup"/>
                              </m:oMathParaPr>
                              <m:oMath xmlns:m="http://schemas.openxmlformats.org/officeDocument/2006/math">
                                <m:r>
                                  <a:rPr lang="en-US" b="1" i="1">
                                    <a:latin typeface="Cambria Math"/>
                                    <a:ea typeface="Cambria Math"/>
                                    <a:cs typeface="Cambria Math"/>
                                  </a:rPr>
                                  <m:t>𝝉</m:t>
                                </m:r>
                                <m:r>
                                  <a:rPr lang="en-US" b="1" i="1">
                                    <a:latin typeface="Cambria Math"/>
                                    <a:ea typeface="Cambria Math"/>
                                    <a:cs typeface="Cambria Math"/>
                                  </a:rPr>
                                  <m:t>=</m:t>
                                </m:r>
                                <m:r>
                                  <a:rPr lang="en-US" b="1" i="1">
                                    <a:latin typeface="Cambria Math"/>
                                    <a:ea typeface="Cambria Math"/>
                                    <a:cs typeface="Cambria Math"/>
                                  </a:rPr>
                                  <m:t>𝝐</m:t>
                                </m:r>
                                <m:r>
                                  <a:rPr lang="en-US" b="1" i="1">
                                    <a:latin typeface="Cambria Math"/>
                                    <a:ea typeface="Cambria Math"/>
                                    <a:cs typeface="Cambria Math"/>
                                  </a:rPr>
                                  <m:t>⋅</m:t>
                                </m:r>
                                <m:r>
                                  <a:rPr lang="en-US" b="1" i="1">
                                    <a:latin typeface="Cambria Math"/>
                                    <a:ea typeface="Cambria Math"/>
                                    <a:cs typeface="Cambria Math"/>
                                  </a:rPr>
                                  <m:t>𝝆</m:t>
                                </m:r>
                                <m:r>
                                  <a:rPr lang="en-US" b="1" i="1">
                                    <a:latin typeface="Cambria Math"/>
                                    <a:ea typeface="Cambria Math"/>
                                    <a:cs typeface="Cambria Math"/>
                                  </a:rPr>
                                  <m:t> [</m:t>
                                </m:r>
                                <m:r>
                                  <a:rPr lang="en-US" b="1" i="1">
                                    <a:latin typeface="Cambria Math"/>
                                    <a:ea typeface="Cambria Math"/>
                                    <a:cs typeface="Cambria Math"/>
                                  </a:rPr>
                                  <m:t>𝒔</m:t>
                                </m:r>
                                <m:r>
                                  <a:rPr lang="en-US" b="1" i="1">
                                    <a:latin typeface="Cambria Math"/>
                                    <a:ea typeface="Cambria Math"/>
                                    <a:cs typeface="Cambria Math"/>
                                  </a:rPr>
                                  <m:t>]</m:t>
                                </m:r>
                              </m:oMath>
                            </m:oMathPara>
                          </a14:m>
                          <a:endParaRPr/>
                        </a:p>
                      </a:txBody>
                      <a:tcPr/>
                    </a:tc>
                    <a:extLst>
                      <a:ext uri="{0D108BD9-81ED-4DB2-BD59-A6C34878D82A}">
                        <a16:rowId xmlns:a16="http://schemas.microsoft.com/office/drawing/2014/main" val="10000"/>
                      </a:ext>
                    </a:extLst>
                  </a:tr>
                  <a:tr h="289085">
                    <a:tc>
                      <a:txBody>
                        <a:bodyPr/>
                        <a:lstStyle/>
                        <a:p>
                          <a:pPr algn="ctr">
                            <a:buNone/>
                          </a:pPr>
                          <a:r>
                            <a:t>1.5e9</a:t>
                          </a:r>
                        </a:p>
                      </a:txBody>
                      <a:tcPr/>
                    </a:tc>
                    <a:tc>
                      <a:txBody>
                        <a:bodyPr/>
                        <a:lstStyle/>
                        <a:p>
                          <a:pPr algn="ctr">
                            <a:buNone/>
                          </a:pPr>
                          <a:r>
                            <a:t>6.682</a:t>
                          </a:r>
                        </a:p>
                      </a:txBody>
                      <a:tcPr/>
                    </a:tc>
                    <a:tc>
                      <a:txBody>
                        <a:bodyPr/>
                        <a:lstStyle/>
                        <a:p>
                          <a:pPr algn="ctr">
                            <a:buNone/>
                          </a:pPr>
                          <a:r>
                            <a:t>0.000887</a:t>
                          </a:r>
                        </a:p>
                      </a:txBody>
                      <a:tcPr/>
                    </a:tc>
                    <a:extLst>
                      <a:ext uri="{0D108BD9-81ED-4DB2-BD59-A6C34878D82A}">
                        <a16:rowId xmlns:a16="http://schemas.microsoft.com/office/drawing/2014/main" val="10001"/>
                      </a:ext>
                    </a:extLst>
                  </a:tr>
                  <a:tr h="300325">
                    <a:tc>
                      <a:txBody>
                        <a:bodyPr/>
                        <a:lstStyle/>
                        <a:p>
                          <a:pPr algn="ctr">
                            <a:buNone/>
                          </a:pPr>
                          <a:r>
                            <a:rPr dirty="0"/>
                            <a:t>1.4e10</a:t>
                          </a:r>
                        </a:p>
                      </a:txBody>
                      <a:tcPr/>
                    </a:tc>
                    <a:tc>
                      <a:txBody>
                        <a:bodyPr/>
                        <a:lstStyle/>
                        <a:p>
                          <a:pPr algn="ctr">
                            <a:buNone/>
                          </a:pPr>
                          <a:r>
                            <a:t>6.973</a:t>
                          </a:r>
                        </a:p>
                      </a:txBody>
                      <a:tcPr/>
                    </a:tc>
                    <a:tc>
                      <a:txBody>
                        <a:bodyPr/>
                        <a:lstStyle/>
                        <a:p>
                          <a:pPr algn="ctr">
                            <a:buNone/>
                          </a:pPr>
                          <a:r>
                            <a:t>0.00864</a:t>
                          </a:r>
                        </a:p>
                      </a:txBody>
                      <a:tcPr/>
                    </a:tc>
                    <a:extLst>
                      <a:ext uri="{0D108BD9-81ED-4DB2-BD59-A6C34878D82A}">
                        <a16:rowId xmlns:a16="http://schemas.microsoft.com/office/drawing/2014/main" val="10002"/>
                      </a:ext>
                    </a:extLst>
                  </a:tr>
                  <a:tr h="289085">
                    <a:tc>
                      <a:txBody>
                        <a:bodyPr/>
                        <a:lstStyle/>
                        <a:p>
                          <a:pPr algn="ctr">
                            <a:buNone/>
                          </a:pPr>
                          <a:r>
                            <a:t>3e11</a:t>
                          </a:r>
                        </a:p>
                      </a:txBody>
                      <a:tcPr/>
                    </a:tc>
                    <a:tc>
                      <a:txBody>
                        <a:bodyPr/>
                        <a:lstStyle/>
                        <a:p>
                          <a:pPr algn="ctr">
                            <a:buNone/>
                          </a:pPr>
                          <a:r>
                            <a:t>6.589</a:t>
                          </a:r>
                        </a:p>
                      </a:txBody>
                      <a:tcPr/>
                    </a:tc>
                    <a:tc>
                      <a:txBody>
                        <a:bodyPr/>
                        <a:lstStyle/>
                        <a:p>
                          <a:pPr algn="ctr">
                            <a:buNone/>
                          </a:pPr>
                          <a:r>
                            <a:t>0.175</a:t>
                          </a:r>
                        </a:p>
                      </a:txBody>
                      <a:tcPr/>
                    </a:tc>
                    <a:extLst>
                      <a:ext uri="{0D108BD9-81ED-4DB2-BD59-A6C34878D82A}">
                        <a16:rowId xmlns:a16="http://schemas.microsoft.com/office/drawing/2014/main" val="10003"/>
                      </a:ext>
                    </a:extLst>
                  </a:tr>
                  <a:tr h="289085">
                    <a:tc>
                      <a:txBody>
                        <a:bodyPr/>
                        <a:lstStyle/>
                        <a:p>
                          <a:pPr algn="ctr">
                            <a:buNone/>
                          </a:pPr>
                          <a:r>
                            <a:t>2e12 (quartz)</a:t>
                          </a:r>
                        </a:p>
                      </a:txBody>
                      <a:tcPr/>
                    </a:tc>
                    <a:tc>
                      <a:txBody>
                        <a:bodyPr/>
                        <a:lstStyle/>
                        <a:p>
                          <a:pPr algn="ctr">
                            <a:buNone/>
                          </a:pPr>
                          <a:r>
                            <a:rPr dirty="0"/>
                            <a:t>4.2</a:t>
                          </a:r>
                        </a:p>
                      </a:txBody>
                      <a:tcPr/>
                    </a:tc>
                    <a:tc>
                      <a:txBody>
                        <a:bodyPr/>
                        <a:lstStyle/>
                        <a:p>
                          <a:pPr algn="ctr">
                            <a:buNone/>
                          </a:pPr>
                          <a:r>
                            <a:rPr dirty="0"/>
                            <a:t>0.7434</a:t>
                          </a:r>
                        </a:p>
                      </a:txBody>
                      <a:tcPr/>
                    </a:tc>
                    <a:extLst>
                      <a:ext uri="{0D108BD9-81ED-4DB2-BD59-A6C34878D82A}">
                        <a16:rowId xmlns:a16="http://schemas.microsoft.com/office/drawing/2014/main" val="10004"/>
                      </a:ext>
                    </a:extLst>
                  </a:tr>
                </a:tbl>
              </a:graphicData>
            </a:graphic>
          </p:graphicFrame>
        </mc:Choice>
        <mc:Fallback xmlns="">
          <p:graphicFrame>
            <p:nvGraphicFramePr>
              <p:cNvPr id="9" name="表格 5">
                <a:extLst>
                  <a:ext uri="{FF2B5EF4-FFF2-40B4-BE49-F238E27FC236}">
                    <a16:creationId xmlns:a16="http://schemas.microsoft.com/office/drawing/2014/main" id="{847054F2-44AB-E1C2-2A4B-9198FA3BFEBC}"/>
                  </a:ext>
                </a:extLst>
              </p:cNvPr>
              <p:cNvGraphicFramePr/>
              <p:nvPr>
                <p:extLst>
                  <p:ext uri="{D42A27DB-BD31-4B8C-83A1-F6EECF244321}">
                    <p14:modId xmlns:p14="http://schemas.microsoft.com/office/powerpoint/2010/main" val="2133469042"/>
                  </p:ext>
                </p:extLst>
              </p:nvPr>
            </p:nvGraphicFramePr>
            <p:xfrm>
              <a:off x="6639935" y="1018373"/>
              <a:ext cx="5077968" cy="1828800"/>
            </p:xfrm>
            <a:graphic>
              <a:graphicData uri="http://schemas.openxmlformats.org/drawingml/2006/table">
                <a:tbl>
                  <a:tblPr firstRow="1" bandRow="1">
                    <a:tableStyleId>{5C22544A-7EE6-4342-B048-85BDC9FD1C3A}</a:tableStyleId>
                  </a:tblPr>
                  <a:tblGrid>
                    <a:gridCol w="1545336">
                      <a:extLst>
                        <a:ext uri="{9D8B030D-6E8A-4147-A177-3AD203B41FA5}">
                          <a16:colId xmlns:a16="http://schemas.microsoft.com/office/drawing/2014/main" val="20000"/>
                        </a:ext>
                      </a:extLst>
                    </a:gridCol>
                    <a:gridCol w="1505307">
                      <a:extLst>
                        <a:ext uri="{9D8B030D-6E8A-4147-A177-3AD203B41FA5}">
                          <a16:colId xmlns:a16="http://schemas.microsoft.com/office/drawing/2014/main" val="20001"/>
                        </a:ext>
                      </a:extLst>
                    </a:gridCol>
                    <a:gridCol w="2027325">
                      <a:extLst>
                        <a:ext uri="{9D8B030D-6E8A-4147-A177-3AD203B41FA5}">
                          <a16:colId xmlns:a16="http://schemas.microsoft.com/office/drawing/2014/main" val="20002"/>
                        </a:ext>
                      </a:extLst>
                    </a:gridCol>
                  </a:tblGrid>
                  <a:tr h="365760">
                    <a:tc>
                      <a:txBody>
                        <a:bodyPr/>
                        <a:lstStyle/>
                        <a:p>
                          <a:endParaRPr lang="zh-CN"/>
                        </a:p>
                      </a:txBody>
                      <a:tcPr>
                        <a:blipFill>
                          <a:blip r:embed="rId5"/>
                          <a:stretch>
                            <a:fillRect l="-394" t="-1667" r="-229921" b="-426667"/>
                          </a:stretch>
                        </a:blipFill>
                      </a:tcPr>
                    </a:tc>
                    <a:tc>
                      <a:txBody>
                        <a:bodyPr/>
                        <a:lstStyle/>
                        <a:p>
                          <a:endParaRPr lang="zh-CN"/>
                        </a:p>
                      </a:txBody>
                      <a:tcPr>
                        <a:blipFill>
                          <a:blip r:embed="rId5"/>
                          <a:stretch>
                            <a:fillRect l="-103239" t="-1667" r="-136437" b="-426667"/>
                          </a:stretch>
                        </a:blipFill>
                      </a:tcPr>
                    </a:tc>
                    <a:tc>
                      <a:txBody>
                        <a:bodyPr/>
                        <a:lstStyle/>
                        <a:p>
                          <a:endParaRPr lang="zh-CN"/>
                        </a:p>
                      </a:txBody>
                      <a:tcPr>
                        <a:blipFill>
                          <a:blip r:embed="rId5"/>
                          <a:stretch>
                            <a:fillRect l="-150751" t="-1667" r="-1201" b="-426667"/>
                          </a:stretch>
                        </a:blipFill>
                      </a:tcPr>
                    </a:tc>
                    <a:extLst>
                      <a:ext uri="{0D108BD9-81ED-4DB2-BD59-A6C34878D82A}">
                        <a16:rowId xmlns:a16="http://schemas.microsoft.com/office/drawing/2014/main" val="10000"/>
                      </a:ext>
                    </a:extLst>
                  </a:tr>
                  <a:tr h="365760">
                    <a:tc>
                      <a:txBody>
                        <a:bodyPr/>
                        <a:lstStyle/>
                        <a:p>
                          <a:pPr algn="ctr">
                            <a:buNone/>
                          </a:pPr>
                          <a:r>
                            <a:t>1.5e9</a:t>
                          </a:r>
                        </a:p>
                      </a:txBody>
                      <a:tcPr/>
                    </a:tc>
                    <a:tc>
                      <a:txBody>
                        <a:bodyPr/>
                        <a:lstStyle/>
                        <a:p>
                          <a:pPr algn="ctr">
                            <a:buNone/>
                          </a:pPr>
                          <a:r>
                            <a:t>6.682</a:t>
                          </a:r>
                        </a:p>
                      </a:txBody>
                      <a:tcPr/>
                    </a:tc>
                    <a:tc>
                      <a:txBody>
                        <a:bodyPr/>
                        <a:lstStyle/>
                        <a:p>
                          <a:pPr algn="ctr">
                            <a:buNone/>
                          </a:pPr>
                          <a:r>
                            <a:t>0.000887</a:t>
                          </a:r>
                        </a:p>
                      </a:txBody>
                      <a:tcPr/>
                    </a:tc>
                    <a:extLst>
                      <a:ext uri="{0D108BD9-81ED-4DB2-BD59-A6C34878D82A}">
                        <a16:rowId xmlns:a16="http://schemas.microsoft.com/office/drawing/2014/main" val="10001"/>
                      </a:ext>
                    </a:extLst>
                  </a:tr>
                  <a:tr h="365760">
                    <a:tc>
                      <a:txBody>
                        <a:bodyPr/>
                        <a:lstStyle/>
                        <a:p>
                          <a:pPr algn="ctr">
                            <a:buNone/>
                          </a:pPr>
                          <a:r>
                            <a:rPr dirty="0"/>
                            <a:t>1.4e10</a:t>
                          </a:r>
                        </a:p>
                      </a:txBody>
                      <a:tcPr/>
                    </a:tc>
                    <a:tc>
                      <a:txBody>
                        <a:bodyPr/>
                        <a:lstStyle/>
                        <a:p>
                          <a:pPr algn="ctr">
                            <a:buNone/>
                          </a:pPr>
                          <a:r>
                            <a:t>6.973</a:t>
                          </a:r>
                        </a:p>
                      </a:txBody>
                      <a:tcPr/>
                    </a:tc>
                    <a:tc>
                      <a:txBody>
                        <a:bodyPr/>
                        <a:lstStyle/>
                        <a:p>
                          <a:pPr algn="ctr">
                            <a:buNone/>
                          </a:pPr>
                          <a:r>
                            <a:t>0.00864</a:t>
                          </a:r>
                        </a:p>
                      </a:txBody>
                      <a:tcPr/>
                    </a:tc>
                    <a:extLst>
                      <a:ext uri="{0D108BD9-81ED-4DB2-BD59-A6C34878D82A}">
                        <a16:rowId xmlns:a16="http://schemas.microsoft.com/office/drawing/2014/main" val="10002"/>
                      </a:ext>
                    </a:extLst>
                  </a:tr>
                  <a:tr h="365760">
                    <a:tc>
                      <a:txBody>
                        <a:bodyPr/>
                        <a:lstStyle/>
                        <a:p>
                          <a:pPr algn="ctr">
                            <a:buNone/>
                          </a:pPr>
                          <a:r>
                            <a:t>3e11</a:t>
                          </a:r>
                        </a:p>
                      </a:txBody>
                      <a:tcPr/>
                    </a:tc>
                    <a:tc>
                      <a:txBody>
                        <a:bodyPr/>
                        <a:lstStyle/>
                        <a:p>
                          <a:pPr algn="ctr">
                            <a:buNone/>
                          </a:pPr>
                          <a:r>
                            <a:t>6.589</a:t>
                          </a:r>
                        </a:p>
                      </a:txBody>
                      <a:tcPr/>
                    </a:tc>
                    <a:tc>
                      <a:txBody>
                        <a:bodyPr/>
                        <a:lstStyle/>
                        <a:p>
                          <a:pPr algn="ctr">
                            <a:buNone/>
                          </a:pPr>
                          <a:r>
                            <a:t>0.175</a:t>
                          </a:r>
                        </a:p>
                      </a:txBody>
                      <a:tcPr/>
                    </a:tc>
                    <a:extLst>
                      <a:ext uri="{0D108BD9-81ED-4DB2-BD59-A6C34878D82A}">
                        <a16:rowId xmlns:a16="http://schemas.microsoft.com/office/drawing/2014/main" val="10003"/>
                      </a:ext>
                    </a:extLst>
                  </a:tr>
                  <a:tr h="365760">
                    <a:tc>
                      <a:txBody>
                        <a:bodyPr/>
                        <a:lstStyle/>
                        <a:p>
                          <a:pPr algn="ctr">
                            <a:buNone/>
                          </a:pPr>
                          <a:r>
                            <a:t>2e12 (quartz)</a:t>
                          </a:r>
                        </a:p>
                      </a:txBody>
                      <a:tcPr/>
                    </a:tc>
                    <a:tc>
                      <a:txBody>
                        <a:bodyPr/>
                        <a:lstStyle/>
                        <a:p>
                          <a:pPr algn="ctr">
                            <a:buNone/>
                          </a:pPr>
                          <a:r>
                            <a:rPr dirty="0"/>
                            <a:t>4.2</a:t>
                          </a:r>
                        </a:p>
                      </a:txBody>
                      <a:tcPr/>
                    </a:tc>
                    <a:tc>
                      <a:txBody>
                        <a:bodyPr/>
                        <a:lstStyle/>
                        <a:p>
                          <a:pPr algn="ctr">
                            <a:buNone/>
                          </a:pPr>
                          <a:r>
                            <a:rPr dirty="0"/>
                            <a:t>0.7434</a:t>
                          </a:r>
                        </a:p>
                      </a:txBody>
                      <a:tcPr/>
                    </a:tc>
                    <a:extLst>
                      <a:ext uri="{0D108BD9-81ED-4DB2-BD59-A6C34878D82A}">
                        <a16:rowId xmlns:a16="http://schemas.microsoft.com/office/drawing/2014/main" val="10004"/>
                      </a:ext>
                    </a:extLst>
                  </a:tr>
                </a:tbl>
              </a:graphicData>
            </a:graphic>
          </p:graphicFrame>
        </mc:Fallback>
      </mc:AlternateContent>
      <p:pic>
        <p:nvPicPr>
          <p:cNvPr id="11" name="图片 7">
            <a:extLst>
              <a:ext uri="{FF2B5EF4-FFF2-40B4-BE49-F238E27FC236}">
                <a16:creationId xmlns:a16="http://schemas.microsoft.com/office/drawing/2014/main" id="{38440DBE-5BA7-26C0-79C8-304A136815C6}"/>
              </a:ext>
            </a:extLst>
          </p:cNvPr>
          <p:cNvPicPr>
            <a:picLocks noChangeAspect="1"/>
          </p:cNvPicPr>
          <p:nvPr/>
        </p:nvPicPr>
        <p:blipFill>
          <a:blip r:embed="rId6"/>
          <a:stretch>
            <a:fillRect/>
          </a:stretch>
        </p:blipFill>
        <p:spPr>
          <a:xfrm>
            <a:off x="471416" y="2078357"/>
            <a:ext cx="4987499" cy="3600000"/>
          </a:xfrm>
          <a:prstGeom prst="rect">
            <a:avLst/>
          </a:prstGeom>
        </p:spPr>
      </p:pic>
      <mc:AlternateContent xmlns:mc="http://schemas.openxmlformats.org/markup-compatibility/2006" xmlns:a14="http://schemas.microsoft.com/office/drawing/2010/main">
        <mc:Choice Requires="a14">
          <p:sp>
            <p:nvSpPr>
              <p:cNvPr id="13" name="文本框 9">
                <a:extLst>
                  <a:ext uri="{FF2B5EF4-FFF2-40B4-BE49-F238E27FC236}">
                    <a16:creationId xmlns:a16="http://schemas.microsoft.com/office/drawing/2014/main" id="{658D4B6B-CC34-AEE7-C1D1-E7DED69AFD2D}"/>
                  </a:ext>
                </a:extLst>
              </p:cNvPr>
              <p:cNvSpPr>
                <a:spLocks noGrp="1"/>
              </p:cNvSpPr>
              <p:nvPr/>
            </p:nvSpPr>
            <p:spPr>
              <a:xfrm>
                <a:off x="6639935" y="3241573"/>
                <a:ext cx="5077967" cy="1828801"/>
              </a:xfrm>
              <a:prstGeom prst="rect">
                <a:avLst/>
              </a:prstGeom>
              <a:noFill/>
            </p:spPr>
            <p:txBody>
              <a:bodyPr wrap="square">
                <a:normAutofit/>
              </a:bodyPr>
              <a:lstStyle/>
              <a:p>
                <a:r>
                  <a:rPr lang="ar-AE" altLang="zh-CN" sz="1600" dirty="0">
                    <a:latin typeface="Cambria Math" panose="02040503050406030204" pitchFamily="18" charset="0"/>
                  </a:rPr>
                  <a:t> </a:t>
                </a:r>
                <a14:m>
                  <m:oMath xmlns:m="http://schemas.openxmlformats.org/officeDocument/2006/math">
                    <m:acc>
                      <m:accPr>
                        <m:chr m:val="̅"/>
                        <m:ctrlPr>
                          <a:rPr lang="ar-AE" altLang="zh-CN" sz="1600" i="1" dirty="0">
                            <a:latin typeface="Cambria Math" panose="02040503050406030204" pitchFamily="18" charset="0"/>
                          </a:rPr>
                        </m:ctrlPr>
                      </m:accPr>
                      <m:e>
                        <m:r>
                          <a:rPr lang="zh-CN" altLang="ar-AE" sz="1600" i="1" dirty="0">
                            <a:latin typeface="Cambria Math" panose="02040503050406030204" pitchFamily="18" charset="0"/>
                          </a:rPr>
                          <m:t>𝑄</m:t>
                        </m:r>
                      </m:e>
                    </m:acc>
                    <m:r>
                      <a:rPr lang="ar-AE" altLang="zh-CN" sz="1600" i="1" dirty="0">
                        <a:latin typeface="Cambria Math" panose="02040503050406030204" pitchFamily="18" charset="0"/>
                      </a:rPr>
                      <m:t>=</m:t>
                    </m:r>
                    <m:sSup>
                      <m:sSupPr>
                        <m:ctrlPr>
                          <a:rPr lang="ar-AE" altLang="zh-CN" sz="1600" i="1" dirty="0">
                            <a:latin typeface="Cambria Math" panose="02040503050406030204" pitchFamily="18" charset="0"/>
                          </a:rPr>
                        </m:ctrlPr>
                      </m:sSupPr>
                      <m:e>
                        <m:r>
                          <a:rPr lang="zh-CN" altLang="ar-AE" sz="1600" i="1" dirty="0">
                            <a:latin typeface="Cambria Math" panose="02040503050406030204" pitchFamily="18" charset="0"/>
                          </a:rPr>
                          <m:t>𝑒</m:t>
                        </m:r>
                      </m:e>
                      <m:sup>
                        <m:r>
                          <a:rPr lang="zh-CN" altLang="ar-AE" sz="1600" i="1" dirty="0">
                            <a:latin typeface="Cambria Math" panose="02040503050406030204" pitchFamily="18" charset="0"/>
                          </a:rPr>
                          <m:t>𝑘</m:t>
                        </m:r>
                        <m:r>
                          <a:rPr lang="zh-CN" altLang="ar-AE" sz="1600" i="1" dirty="0">
                            <a:latin typeface="Cambria Math" panose="02040503050406030204" pitchFamily="18" charset="0"/>
                          </a:rPr>
                          <m:t>⋅(</m:t>
                        </m:r>
                        <m:sSub>
                          <m:sSubPr>
                            <m:ctrlPr>
                              <a:rPr lang="ar-AE" altLang="zh-CN" sz="1600" i="1" dirty="0">
                                <a:latin typeface="Cambria Math" panose="02040503050406030204" pitchFamily="18" charset="0"/>
                              </a:rPr>
                            </m:ctrlPr>
                          </m:sSubPr>
                          <m:e>
                            <m:r>
                              <a:rPr lang="zh-CN" altLang="ar-AE" sz="1600" i="1" dirty="0">
                                <a:latin typeface="Cambria Math" panose="02040503050406030204" pitchFamily="18" charset="0"/>
                              </a:rPr>
                              <m:t>𝑈</m:t>
                            </m:r>
                          </m:e>
                          <m:sub>
                            <m:r>
                              <a:rPr lang="ar-AE" altLang="zh-CN" sz="1600" i="1" dirty="0">
                                <a:latin typeface="Cambria Math" panose="02040503050406030204" pitchFamily="18" charset="0"/>
                              </a:rPr>
                              <m:t>0</m:t>
                            </m:r>
                          </m:sub>
                        </m:sSub>
                        <m:r>
                          <a:rPr lang="ar-AE" altLang="zh-CN" sz="1600" i="1">
                            <a:latin typeface="Cambria Math" panose="02040503050406030204" pitchFamily="18" charset="0"/>
                          </a:rPr>
                          <m:t>−</m:t>
                        </m:r>
                        <m:r>
                          <a:rPr lang="zh-CN" altLang="ar-AE" sz="1600" b="1" i="1">
                            <a:latin typeface="Cambria Math" panose="02040503050406030204" pitchFamily="18" charset="0"/>
                          </a:rPr>
                          <m:t>𝑨</m:t>
                        </m:r>
                        <m:f>
                          <m:fPr>
                            <m:ctrlPr>
                              <a:rPr lang="ar-AE" altLang="zh-CN" sz="1600" b="1" i="1" dirty="0">
                                <a:latin typeface="Cambria Math" panose="02040503050406030204" pitchFamily="18" charset="0"/>
                              </a:rPr>
                            </m:ctrlPr>
                          </m:fPr>
                          <m:num>
                            <m:r>
                              <a:rPr lang="zh-CN" altLang="ar-AE" sz="1600" b="1" i="1" dirty="0">
                                <a:latin typeface="Cambria Math" panose="02040503050406030204" pitchFamily="18" charset="0"/>
                              </a:rPr>
                              <m:t>𝟏</m:t>
                            </m:r>
                          </m:num>
                          <m:den>
                            <m:sSup>
                              <m:sSupPr>
                                <m:ctrlPr>
                                  <a:rPr lang="ar-AE" altLang="zh-CN" sz="1600" b="1" i="1" dirty="0">
                                    <a:latin typeface="Cambria Math" panose="02040503050406030204" pitchFamily="18" charset="0"/>
                                  </a:rPr>
                                </m:ctrlPr>
                              </m:sSupPr>
                              <m:e>
                                <m:r>
                                  <a:rPr lang="zh-CN" altLang="ar-AE" sz="1600" b="1" i="1" dirty="0">
                                    <a:latin typeface="Cambria Math" panose="02040503050406030204" pitchFamily="18" charset="0"/>
                                  </a:rPr>
                                  <m:t>𝒆</m:t>
                                </m:r>
                              </m:e>
                              <m:sup>
                                <m:f>
                                  <m:fPr>
                                    <m:ctrlPr>
                                      <a:rPr lang="ar-AE" altLang="zh-CN" sz="1600" b="1" i="1" dirty="0">
                                        <a:latin typeface="Cambria Math" panose="02040503050406030204" pitchFamily="18" charset="0"/>
                                      </a:rPr>
                                    </m:ctrlPr>
                                  </m:fPr>
                                  <m:num>
                                    <m:r>
                                      <a:rPr lang="zh-CN" altLang="ar-AE" sz="1600" b="1" i="1" dirty="0">
                                        <a:latin typeface="Cambria Math" panose="02040503050406030204" pitchFamily="18" charset="0"/>
                                      </a:rPr>
                                      <m:t>𝟏</m:t>
                                    </m:r>
                                  </m:num>
                                  <m:den>
                                    <m:r>
                                      <a:rPr lang="zh-CN" altLang="ar-AE" sz="1600" b="1" i="1" dirty="0">
                                        <a:latin typeface="Cambria Math" panose="02040503050406030204" pitchFamily="18" charset="0"/>
                                      </a:rPr>
                                      <m:t>𝝉</m:t>
                                    </m:r>
                                    <m:acc>
                                      <m:accPr>
                                        <m:chr m:val="̅"/>
                                        <m:ctrlPr>
                                          <a:rPr lang="ar-AE" altLang="zh-CN" sz="1600" i="1">
                                            <a:latin typeface="Cambria Math" panose="02040503050406030204" pitchFamily="18" charset="0"/>
                                          </a:rPr>
                                        </m:ctrlPr>
                                      </m:accPr>
                                      <m:e>
                                        <m:r>
                                          <a:rPr lang="zh-CN" altLang="ar-AE" sz="1600" i="1">
                                            <a:latin typeface="Cambria Math" panose="02040503050406030204" pitchFamily="18" charset="0"/>
                                          </a:rPr>
                                          <m:t>𝑅</m:t>
                                        </m:r>
                                      </m:e>
                                    </m:acc>
                                    <m:r>
                                      <a:rPr lang="zh-CN" altLang="ar-AE" sz="1600" b="1" dirty="0">
                                        <a:latin typeface="Cambria Math" panose="02040503050406030204" pitchFamily="18" charset="0"/>
                                      </a:rPr>
                                      <m:t>𝚫</m:t>
                                    </m:r>
                                    <m:r>
                                      <a:rPr lang="zh-CN" altLang="ar-AE" sz="1600" b="1" i="1" dirty="0">
                                        <a:latin typeface="Cambria Math" panose="02040503050406030204" pitchFamily="18" charset="0"/>
                                      </a:rPr>
                                      <m:t>𝑺</m:t>
                                    </m:r>
                                  </m:den>
                                </m:f>
                              </m:sup>
                            </m:sSup>
                            <m:r>
                              <a:rPr lang="ar-AE" altLang="zh-CN" sz="1600" b="1" i="1" dirty="0">
                                <a:latin typeface="Cambria Math" panose="02040503050406030204" pitchFamily="18" charset="0"/>
                              </a:rPr>
                              <m:t>−</m:t>
                            </m:r>
                            <m:r>
                              <a:rPr lang="zh-CN" altLang="ar-AE" sz="1600" b="1" i="1" dirty="0">
                                <a:latin typeface="Cambria Math" panose="02040503050406030204" pitchFamily="18" charset="0"/>
                              </a:rPr>
                              <m:t>𝟏</m:t>
                            </m:r>
                          </m:den>
                        </m:f>
                        <m:r>
                          <a:rPr lang="ar-AE" altLang="zh-CN" sz="1600" i="1" dirty="0">
                            <a:latin typeface="Cambria Math" panose="02040503050406030204" pitchFamily="18" charset="0"/>
                          </a:rPr>
                          <m:t>)</m:t>
                        </m:r>
                      </m:sup>
                    </m:sSup>
                  </m:oMath>
                </a14:m>
                <a:r>
                  <a:rPr lang="ar-AE" altLang="zh-CN" sz="1600" dirty="0"/>
                  <a:t>,</a:t>
                </a:r>
                <a:r>
                  <a:rPr lang="en-US" altLang="zh-CN" sz="1600" dirty="0"/>
                  <a:t> at low rate, </a:t>
                </a:r>
                <a14:m>
                  <m:oMath xmlns:m="http://schemas.openxmlformats.org/officeDocument/2006/math">
                    <m:acc>
                      <m:accPr>
                        <m:chr m:val="̅"/>
                        <m:ctrlPr>
                          <a:rPr lang="ar-AE" altLang="zh-CN" sz="1600" i="1" dirty="0">
                            <a:latin typeface="Cambria Math" panose="02040503050406030204" pitchFamily="18" charset="0"/>
                          </a:rPr>
                        </m:ctrlPr>
                      </m:accPr>
                      <m:e>
                        <m:r>
                          <a:rPr lang="zh-CN" altLang="ar-AE" sz="1600" i="1" dirty="0">
                            <a:latin typeface="Cambria Math" panose="02040503050406030204" pitchFamily="18" charset="0"/>
                          </a:rPr>
                          <m:t>𝑄</m:t>
                        </m:r>
                      </m:e>
                    </m:acc>
                    <m:r>
                      <a:rPr lang="ar-AE" altLang="zh-CN" sz="1600" i="1" dirty="0">
                        <a:latin typeface="Cambria Math" panose="02040503050406030204" pitchFamily="18" charset="0"/>
                      </a:rPr>
                      <m:t>=</m:t>
                    </m:r>
                    <m:sSup>
                      <m:sSupPr>
                        <m:ctrlPr>
                          <a:rPr lang="ar-AE" altLang="zh-CN" sz="1600" i="1" dirty="0">
                            <a:latin typeface="Cambria Math" panose="02040503050406030204" pitchFamily="18" charset="0"/>
                          </a:rPr>
                        </m:ctrlPr>
                      </m:sSupPr>
                      <m:e>
                        <m:r>
                          <a:rPr lang="zh-CN" altLang="ar-AE" sz="1600" i="1" dirty="0">
                            <a:latin typeface="Cambria Math" panose="02040503050406030204" pitchFamily="18" charset="0"/>
                          </a:rPr>
                          <m:t>𝑒</m:t>
                        </m:r>
                      </m:e>
                      <m:sup>
                        <m:r>
                          <a:rPr lang="zh-CN" altLang="ar-AE" sz="1600" i="1" dirty="0">
                            <a:latin typeface="Cambria Math" panose="02040503050406030204" pitchFamily="18" charset="0"/>
                          </a:rPr>
                          <m:t>𝑘</m:t>
                        </m:r>
                        <m:r>
                          <a:rPr lang="zh-CN" altLang="ar-AE" sz="1600" i="1" dirty="0">
                            <a:latin typeface="Cambria Math" panose="02040503050406030204" pitchFamily="18" charset="0"/>
                          </a:rPr>
                          <m:t>⋅</m:t>
                        </m:r>
                        <m:sSub>
                          <m:sSubPr>
                            <m:ctrlPr>
                              <a:rPr lang="ar-AE" altLang="zh-CN" sz="1600" i="1" dirty="0">
                                <a:latin typeface="Cambria Math" panose="02040503050406030204" pitchFamily="18" charset="0"/>
                              </a:rPr>
                            </m:ctrlPr>
                          </m:sSubPr>
                          <m:e>
                            <m:r>
                              <a:rPr lang="zh-CN" altLang="ar-AE" sz="1600" i="1" dirty="0">
                                <a:latin typeface="Cambria Math" panose="02040503050406030204" pitchFamily="18" charset="0"/>
                              </a:rPr>
                              <m:t>𝑈</m:t>
                            </m:r>
                          </m:e>
                          <m:sub>
                            <m:r>
                              <a:rPr lang="ar-AE" altLang="zh-CN" sz="1600" i="1" dirty="0">
                                <a:latin typeface="Cambria Math" panose="02040503050406030204" pitchFamily="18" charset="0"/>
                              </a:rPr>
                              <m:t>0</m:t>
                            </m:r>
                          </m:sub>
                        </m:sSub>
                      </m:sup>
                    </m:sSup>
                  </m:oMath>
                </a14:m>
                <a:endParaRPr lang="en-US" altLang="zh-CN" sz="1600" dirty="0">
                  <a:latin typeface="Cambria Math" panose="02040503050406030204" pitchFamily="18" charset="0"/>
                </a:endParaRPr>
              </a:p>
              <a:p>
                <a:endParaRPr lang="ar-AE" altLang="zh-CN" sz="1600" dirty="0">
                  <a:latin typeface="Cambria Math" panose="02040503050406030204" pitchFamily="18" charset="0"/>
                </a:endParaRPr>
              </a:p>
              <a:p>
                <a:r>
                  <a:rPr lang="en-US" altLang="zh-CN" sz="1600" dirty="0"/>
                  <a:t>For </a:t>
                </a:r>
                <a14:m>
                  <m:oMath xmlns:m="http://schemas.openxmlformats.org/officeDocument/2006/math">
                    <m:sSub>
                      <m:sSubPr>
                        <m:ctrlPr>
                          <a:rPr lang="en-US" altLang="zh-CN" sz="1600" i="1">
                            <a:latin typeface="Cambria Math" panose="02040503050406030204" pitchFamily="18" charset="0"/>
                          </a:rPr>
                        </m:ctrlPr>
                      </m:sSubPr>
                      <m:e>
                        <m:r>
                          <a:rPr lang="en-US" altLang="zh-CN" sz="1600" i="1">
                            <a:latin typeface="Cambria Math" panose="02040503050406030204" pitchFamily="18" charset="0"/>
                          </a:rPr>
                          <m:t>𝑈</m:t>
                        </m:r>
                      </m:e>
                      <m:sub>
                        <m:r>
                          <a:rPr lang="en-US" altLang="zh-CN" sz="1600" i="1">
                            <a:latin typeface="Cambria Math" panose="02040503050406030204" pitchFamily="18" charset="0"/>
                          </a:rPr>
                          <m:t>0</m:t>
                        </m:r>
                      </m:sub>
                    </m:sSub>
                    <m:r>
                      <a:rPr lang="en-US" altLang="zh-CN" sz="1600" i="1">
                        <a:latin typeface="Cambria Math" panose="02040503050406030204" pitchFamily="18" charset="0"/>
                      </a:rPr>
                      <m:t>=</m:t>
                    </m:r>
                    <m:r>
                      <a:rPr lang="en-US" altLang="zh-CN" sz="1600" i="1">
                        <a:latin typeface="Cambria Math" panose="02040503050406030204" pitchFamily="18" charset="0"/>
                      </a:rPr>
                      <m:t>2400</m:t>
                    </m:r>
                    <m:r>
                      <a:rPr lang="en-US" altLang="zh-CN" sz="1600" i="1">
                        <a:latin typeface="Cambria Math" panose="02040503050406030204" pitchFamily="18" charset="0"/>
                      </a:rPr>
                      <m:t>𝑉</m:t>
                    </m:r>
                  </m:oMath>
                </a14:m>
                <a:r>
                  <a:rPr lang="en-US" altLang="zh-CN" sz="1600" dirty="0"/>
                  <a:t>, </a:t>
                </a:r>
                <a14:m>
                  <m:oMath xmlns:m="http://schemas.openxmlformats.org/officeDocument/2006/math">
                    <m:r>
                      <a:rPr lang="en-US" altLang="zh-CN" sz="1600" i="1">
                        <a:latin typeface="Cambria Math" panose="02040503050406030204" pitchFamily="18" charset="0"/>
                      </a:rPr>
                      <m:t>𝜌</m:t>
                    </m:r>
                    <m:r>
                      <a:rPr lang="en-US" altLang="zh-CN" sz="1600" i="1">
                        <a:latin typeface="Cambria Math" panose="02040503050406030204" pitchFamily="18" charset="0"/>
                      </a:rPr>
                      <m:t>=</m:t>
                    </m:r>
                    <m:r>
                      <a:rPr lang="en-US" altLang="zh-CN" sz="1600" i="1">
                        <a:latin typeface="Cambria Math" panose="02040503050406030204" pitchFamily="18" charset="0"/>
                      </a:rPr>
                      <m:t>1</m:t>
                    </m:r>
                    <m:r>
                      <a:rPr lang="en-US" altLang="zh-CN" sz="1600" i="1">
                        <a:latin typeface="Cambria Math" panose="02040503050406030204" pitchFamily="18" charset="0"/>
                      </a:rPr>
                      <m:t>.</m:t>
                    </m:r>
                    <m:r>
                      <a:rPr lang="en-US" altLang="zh-CN" sz="1600" i="1">
                        <a:latin typeface="Cambria Math" panose="02040503050406030204" pitchFamily="18" charset="0"/>
                      </a:rPr>
                      <m:t>4</m:t>
                    </m:r>
                    <m:r>
                      <a:rPr lang="en-US" altLang="zh-CN" sz="1600" i="1">
                        <a:latin typeface="Cambria Math" panose="02040503050406030204" pitchFamily="18" charset="0"/>
                      </a:rPr>
                      <m:t>𝑒</m:t>
                    </m:r>
                    <m:r>
                      <a:rPr lang="en-US" altLang="zh-CN" sz="1600" i="1">
                        <a:latin typeface="Cambria Math" panose="02040503050406030204" pitchFamily="18" charset="0"/>
                      </a:rPr>
                      <m:t>10</m:t>
                    </m:r>
                    <m:r>
                      <a:rPr lang="en-US" altLang="zh-CN" sz="1600">
                        <a:latin typeface="Cambria Math" panose="02040503050406030204" pitchFamily="18" charset="0"/>
                      </a:rPr>
                      <m:t> </m:t>
                    </m:r>
                    <m:r>
                      <m:rPr>
                        <m:sty m:val="p"/>
                      </m:rPr>
                      <a:rPr lang="en-US" altLang="zh-CN" sz="1600">
                        <a:latin typeface="Cambria Math" panose="02040503050406030204" pitchFamily="18" charset="0"/>
                      </a:rPr>
                      <m:t>Ω</m:t>
                    </m:r>
                    <m:r>
                      <a:rPr lang="en-US" altLang="zh-CN" sz="1600" i="1">
                        <a:latin typeface="Cambria Math" panose="02040503050406030204" pitchFamily="18" charset="0"/>
                      </a:rPr>
                      <m:t>𝑐𝑚</m:t>
                    </m:r>
                  </m:oMath>
                </a14:m>
                <a:endParaRPr lang="en-US" altLang="zh-CN" sz="1600" dirty="0"/>
              </a:p>
              <a:p>
                <a:endParaRPr lang="en-US" altLang="zh-CN" sz="1600" dirty="0"/>
              </a:p>
              <a:p>
                <a14:m>
                  <m:oMath xmlns:m="http://schemas.openxmlformats.org/officeDocument/2006/math">
                    <m:sSup>
                      <m:sSupPr>
                        <m:ctrlPr>
                          <a:rPr lang="en-US" altLang="zh-CN" sz="1600" i="1">
                            <a:latin typeface="Cambria Math" panose="02040503050406030204" pitchFamily="18" charset="0"/>
                          </a:rPr>
                        </m:ctrlPr>
                      </m:sSupPr>
                      <m:e>
                        <m:r>
                          <a:rPr lang="en-US" altLang="zh-CN" sz="1600" i="1">
                            <a:latin typeface="Cambria Math" panose="02040503050406030204" pitchFamily="18" charset="0"/>
                          </a:rPr>
                          <m:t>𝑒</m:t>
                        </m:r>
                      </m:e>
                      <m:sup>
                        <m:r>
                          <a:rPr lang="en-US" altLang="zh-CN" sz="1600" i="1">
                            <a:latin typeface="Cambria Math" panose="02040503050406030204" pitchFamily="18" charset="0"/>
                          </a:rPr>
                          <m:t>𝑘</m:t>
                        </m:r>
                        <m:sSub>
                          <m:sSubPr>
                            <m:ctrlPr>
                              <a:rPr lang="en-US" altLang="zh-CN" sz="1600" i="1">
                                <a:latin typeface="Cambria Math" panose="02040503050406030204" pitchFamily="18" charset="0"/>
                              </a:rPr>
                            </m:ctrlPr>
                          </m:sSubPr>
                          <m:e>
                            <m:r>
                              <a:rPr lang="en-US" altLang="zh-CN" sz="1600" i="1">
                                <a:latin typeface="Cambria Math" panose="02040503050406030204" pitchFamily="18" charset="0"/>
                              </a:rPr>
                              <m:t>𝑈</m:t>
                            </m:r>
                          </m:e>
                          <m:sub>
                            <m:r>
                              <a:rPr lang="en-US" altLang="zh-CN" sz="1600" i="1">
                                <a:latin typeface="Cambria Math" panose="02040503050406030204" pitchFamily="18" charset="0"/>
                              </a:rPr>
                              <m:t>0</m:t>
                            </m:r>
                          </m:sub>
                        </m:sSub>
                      </m:sup>
                    </m:sSup>
                  </m:oMath>
                </a14:m>
                <a:r>
                  <a:rPr lang="zh-CN" altLang="en-US" sz="1600" dirty="0"/>
                  <a:t> </a:t>
                </a:r>
                <a:r>
                  <a:rPr lang="en-US" altLang="zh-CN" sz="1600" dirty="0"/>
                  <a:t>= 5.5e6 , =&gt;   </a:t>
                </a:r>
                <a14:m>
                  <m:oMath xmlns:m="http://schemas.openxmlformats.org/officeDocument/2006/math">
                    <m:sSub>
                      <m:sSubPr>
                        <m:ctrlPr>
                          <a:rPr lang="en-US" altLang="zh-CN" sz="1600" i="1" dirty="0">
                            <a:latin typeface="Cambria Math" panose="02040503050406030204" pitchFamily="18" charset="0"/>
                          </a:rPr>
                        </m:ctrlPr>
                      </m:sSubPr>
                      <m:e>
                        <m:r>
                          <m:rPr>
                            <m:sty m:val="p"/>
                          </m:rPr>
                          <a:rPr lang="en-US" altLang="zh-CN" sz="1600" dirty="0">
                            <a:latin typeface="Cambria Math" panose="02040503050406030204" pitchFamily="18" charset="0"/>
                          </a:rPr>
                          <m:t>kU</m:t>
                        </m:r>
                      </m:e>
                      <m:sub>
                        <m:r>
                          <a:rPr lang="en-US" altLang="zh-CN" sz="1600" dirty="0">
                            <a:latin typeface="Cambria Math" panose="02040503050406030204" pitchFamily="18" charset="0"/>
                          </a:rPr>
                          <m:t>0</m:t>
                        </m:r>
                      </m:sub>
                    </m:sSub>
                    <m:r>
                      <a:rPr lang="en-US" altLang="zh-CN" sz="1600" dirty="0">
                        <a:latin typeface="Cambria Math" panose="02040503050406030204" pitchFamily="18" charset="0"/>
                      </a:rPr>
                      <m:t>=</m:t>
                    </m:r>
                    <m:r>
                      <a:rPr lang="en-US" altLang="zh-CN" sz="1600" dirty="0">
                        <a:latin typeface="Cambria Math" panose="02040503050406030204" pitchFamily="18" charset="0"/>
                      </a:rPr>
                      <m:t>15</m:t>
                    </m:r>
                    <m:r>
                      <a:rPr lang="en-US" altLang="zh-CN" sz="1600" dirty="0">
                        <a:latin typeface="Cambria Math" panose="02040503050406030204" pitchFamily="18" charset="0"/>
                      </a:rPr>
                      <m:t>.</m:t>
                    </m:r>
                    <m:r>
                      <a:rPr lang="en-US" altLang="zh-CN" sz="1600" dirty="0">
                        <a:latin typeface="Cambria Math" panose="02040503050406030204" pitchFamily="18" charset="0"/>
                      </a:rPr>
                      <m:t>5397</m:t>
                    </m:r>
                  </m:oMath>
                </a14:m>
                <a:r>
                  <a:rPr lang="en-US" altLang="zh-CN" sz="1600" dirty="0"/>
                  <a:t>;</a:t>
                </a:r>
              </a:p>
              <a:p>
                <a:r>
                  <a:rPr lang="en-US" altLang="zh-CN" sz="1600" dirty="0"/>
                  <a:t>c2 = kA = 0.1823,  =&gt;  A = 28.155</a:t>
                </a:r>
              </a:p>
            </p:txBody>
          </p:sp>
        </mc:Choice>
        <mc:Fallback xmlns="">
          <p:sp>
            <p:nvSpPr>
              <p:cNvPr id="13" name="文本框 9">
                <a:extLst>
                  <a:ext uri="{FF2B5EF4-FFF2-40B4-BE49-F238E27FC236}">
                    <a16:creationId xmlns:a16="http://schemas.microsoft.com/office/drawing/2014/main" id="{658D4B6B-CC34-AEE7-C1D1-E7DED69AFD2D}"/>
                  </a:ext>
                </a:extLst>
              </p:cNvPr>
              <p:cNvSpPr>
                <a:spLocks noGrp="1" noRot="1" noChangeAspect="1" noMove="1" noResize="1" noEditPoints="1" noAdjustHandles="1" noChangeArrowheads="1" noChangeShapeType="1" noTextEdit="1"/>
              </p:cNvSpPr>
              <p:nvPr/>
            </p:nvSpPr>
            <p:spPr>
              <a:xfrm>
                <a:off x="6639935" y="3241573"/>
                <a:ext cx="5077967" cy="1828801"/>
              </a:xfrm>
              <a:prstGeom prst="rect">
                <a:avLst/>
              </a:prstGeom>
              <a:blipFill>
                <a:blip r:embed="rId7"/>
                <a:stretch>
                  <a:fillRect l="-720" b="-3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5" name="文本框 10">
                <a:extLst>
                  <a:ext uri="{FF2B5EF4-FFF2-40B4-BE49-F238E27FC236}">
                    <a16:creationId xmlns:a16="http://schemas.microsoft.com/office/drawing/2014/main" id="{D5A00EE8-3406-FFE0-7812-0218AE08B035}"/>
                  </a:ext>
                </a:extLst>
              </p:cNvPr>
              <p:cNvSpPr>
                <a:spLocks noGrp="1"/>
              </p:cNvSpPr>
              <p:nvPr/>
            </p:nvSpPr>
            <p:spPr>
              <a:xfrm>
                <a:off x="6460950" y="5180729"/>
                <a:ext cx="4320608" cy="1088503"/>
              </a:xfrm>
              <a:prstGeom prst="rect">
                <a:avLst/>
              </a:prstGeom>
              <a:noFill/>
            </p:spPr>
            <p:txBody>
              <a:bodyPr wrap="square">
                <a:spAutoFit/>
              </a:bodyPr>
              <a:lstStyle/>
              <a:p>
                <a:endParaRPr i="1" dirty="0">
                  <a:solidFill>
                    <a:srgbClr val="FF0000"/>
                  </a:solidFill>
                  <a:latin typeface="Cambria Math"/>
                  <a:ea typeface="Cambria Math"/>
                  <a:cs typeface="Cambria Math"/>
                </a:endParaRPr>
              </a:p>
              <a:p>
                <a:pPr>
                  <a:buNone/>
                </a:pPr>
                <a14:m>
                  <m:oMathPara xmlns:m="http://schemas.openxmlformats.org/officeDocument/2006/math">
                    <m:oMathParaPr>
                      <m:jc m:val="centerGroup"/>
                    </m:oMathParaPr>
                    <m:oMath xmlns:m="http://schemas.openxmlformats.org/officeDocument/2006/math">
                      <m:acc>
                        <m:accPr>
                          <m:chr m:val="̅"/>
                          <m:ctrlPr>
                            <a:rPr lang="en-US" i="1">
                              <a:solidFill>
                                <a:srgbClr val="FF0000"/>
                              </a:solidFill>
                              <a:latin typeface="Cambria Math" panose="02040503050406030204" pitchFamily="18" charset="0"/>
                              <a:ea typeface="Cambria Math"/>
                              <a:cs typeface="Cambria Math"/>
                            </a:rPr>
                          </m:ctrlPr>
                        </m:accPr>
                        <m:e>
                          <m:r>
                            <a:rPr lang="en-US">
                              <a:solidFill>
                                <a:srgbClr val="FF0000"/>
                              </a:solidFill>
                              <a:latin typeface="Cambria Math"/>
                              <a:ea typeface="Cambria Math"/>
                              <a:cs typeface="Cambria Math"/>
                            </a:rPr>
                            <m:t>𝛥</m:t>
                          </m:r>
                          <m:r>
                            <a:rPr lang="en-US" i="1">
                              <a:solidFill>
                                <a:srgbClr val="FF0000"/>
                              </a:solidFill>
                              <a:latin typeface="Cambria Math"/>
                              <a:ea typeface="Cambria Math"/>
                              <a:cs typeface="Cambria Math"/>
                            </a:rPr>
                            <m:t>𝑈</m:t>
                          </m:r>
                        </m:e>
                      </m:acc>
                      <m:r>
                        <a:rPr lang="en-US" b="1" i="1">
                          <a:solidFill>
                            <a:srgbClr val="FF0000"/>
                          </a:solidFill>
                          <a:latin typeface="Cambria Math"/>
                          <a:ea typeface="Cambria Math"/>
                          <a:cs typeface="Cambria Math"/>
                        </a:rPr>
                        <m:t>=</m:t>
                      </m:r>
                      <m:f>
                        <m:fPr>
                          <m:ctrlPr>
                            <a:rPr lang="en-US" b="1" i="1">
                              <a:solidFill>
                                <a:srgbClr val="FF0000"/>
                              </a:solidFill>
                              <a:latin typeface="Cambria Math" panose="02040503050406030204" pitchFamily="18" charset="0"/>
                              <a:ea typeface="Cambria Math"/>
                              <a:cs typeface="Cambria Math"/>
                            </a:rPr>
                          </m:ctrlPr>
                        </m:fPr>
                        <m:num>
                          <m:r>
                            <a:rPr lang="en-US" b="1" i="1">
                              <a:solidFill>
                                <a:srgbClr val="FF0000"/>
                              </a:solidFill>
                              <a:latin typeface="Cambria Math"/>
                              <a:ea typeface="Cambria Math"/>
                              <a:cs typeface="Cambria Math"/>
                            </a:rPr>
                            <m:t>𝑨</m:t>
                          </m:r>
                        </m:num>
                        <m:den>
                          <m:sSup>
                            <m:sSupPr>
                              <m:ctrlPr>
                                <a:rPr lang="en-US" b="1" i="1">
                                  <a:solidFill>
                                    <a:srgbClr val="FF0000"/>
                                  </a:solidFill>
                                  <a:latin typeface="Cambria Math" panose="02040503050406030204" pitchFamily="18" charset="0"/>
                                  <a:ea typeface="Cambria Math"/>
                                  <a:cs typeface="Cambria Math"/>
                                </a:rPr>
                              </m:ctrlPr>
                            </m:sSupPr>
                            <m:e>
                              <m:r>
                                <a:rPr lang="en-US" b="1" i="1">
                                  <a:solidFill>
                                    <a:srgbClr val="FF0000"/>
                                  </a:solidFill>
                                  <a:latin typeface="Cambria Math"/>
                                  <a:ea typeface="Cambria Math"/>
                                  <a:cs typeface="Cambria Math"/>
                                </a:rPr>
                                <m:t>𝒆</m:t>
                              </m:r>
                            </m:e>
                            <m:sup>
                              <m:f>
                                <m:fPr>
                                  <m:ctrlPr>
                                    <a:rPr lang="en-US" b="1" i="1">
                                      <a:solidFill>
                                        <a:srgbClr val="FF0000"/>
                                      </a:solidFill>
                                      <a:latin typeface="Cambria Math" panose="02040503050406030204" pitchFamily="18" charset="0"/>
                                      <a:ea typeface="Cambria Math"/>
                                      <a:cs typeface="Cambria Math"/>
                                    </a:rPr>
                                  </m:ctrlPr>
                                </m:fPr>
                                <m:num>
                                  <m:r>
                                    <a:rPr lang="en-US" b="1" i="1">
                                      <a:solidFill>
                                        <a:srgbClr val="FF0000"/>
                                      </a:solidFill>
                                      <a:latin typeface="Cambria Math"/>
                                      <a:ea typeface="Cambria Math"/>
                                      <a:cs typeface="Cambria Math"/>
                                    </a:rPr>
                                    <m:t>𝟏</m:t>
                                  </m:r>
                                </m:num>
                                <m:den>
                                  <m:r>
                                    <a:rPr lang="en-US" b="1" i="1">
                                      <a:solidFill>
                                        <a:srgbClr val="FF0000"/>
                                      </a:solidFill>
                                      <a:latin typeface="Cambria Math"/>
                                      <a:ea typeface="Cambria Math"/>
                                      <a:cs typeface="Cambria Math"/>
                                    </a:rPr>
                                    <m:t>𝝉</m:t>
                                  </m:r>
                                  <m:acc>
                                    <m:accPr>
                                      <m:chr m:val="̅"/>
                                      <m:ctrlPr>
                                        <a:rPr lang="en-US" b="1" i="1">
                                          <a:solidFill>
                                            <a:srgbClr val="FF0000"/>
                                          </a:solidFill>
                                          <a:latin typeface="Cambria Math" panose="02040503050406030204" pitchFamily="18" charset="0"/>
                                          <a:ea typeface="Cambria Math"/>
                                          <a:cs typeface="Cambria Math"/>
                                        </a:rPr>
                                      </m:ctrlPr>
                                    </m:accPr>
                                    <m:e>
                                      <m:r>
                                        <a:rPr lang="en-US" b="0" i="1">
                                          <a:solidFill>
                                            <a:srgbClr val="FF0000"/>
                                          </a:solidFill>
                                          <a:latin typeface="Cambria Math"/>
                                          <a:ea typeface="Cambria Math"/>
                                          <a:cs typeface="Cambria Math"/>
                                        </a:rPr>
                                        <m:t>𝑅</m:t>
                                      </m:r>
                                    </m:e>
                                  </m:acc>
                                  <m:r>
                                    <a:rPr lang="en-US" b="1">
                                      <a:solidFill>
                                        <a:srgbClr val="FF0000"/>
                                      </a:solidFill>
                                      <a:latin typeface="Cambria Math"/>
                                      <a:ea typeface="Cambria Math"/>
                                      <a:cs typeface="Cambria Math"/>
                                    </a:rPr>
                                    <m:t>𝚫</m:t>
                                  </m:r>
                                  <m:r>
                                    <a:rPr lang="en-US" b="1" i="1">
                                      <a:solidFill>
                                        <a:srgbClr val="FF0000"/>
                                      </a:solidFill>
                                      <a:latin typeface="Cambria Math"/>
                                      <a:ea typeface="Cambria Math"/>
                                      <a:cs typeface="Cambria Math"/>
                                    </a:rPr>
                                    <m:t>𝑺</m:t>
                                  </m:r>
                                </m:den>
                              </m:f>
                            </m:sup>
                          </m:sSup>
                          <m:r>
                            <a:rPr lang="en-US" b="1" i="1">
                              <a:solidFill>
                                <a:srgbClr val="FF0000"/>
                              </a:solidFill>
                              <a:latin typeface="Cambria Math"/>
                              <a:ea typeface="Cambria Math"/>
                              <a:cs typeface="Cambria Math"/>
                            </a:rPr>
                            <m:t>−</m:t>
                          </m:r>
                          <m:r>
                            <a:rPr lang="en-US" b="1" i="1">
                              <a:solidFill>
                                <a:srgbClr val="FF0000"/>
                              </a:solidFill>
                              <a:latin typeface="Cambria Math"/>
                              <a:ea typeface="Cambria Math"/>
                              <a:cs typeface="Cambria Math"/>
                            </a:rPr>
                            <m:t>𝟏</m:t>
                          </m:r>
                        </m:den>
                      </m:f>
                      <m:r>
                        <a:rPr lang="en-US" sz="1800" b="1" i="1">
                          <a:solidFill>
                            <a:srgbClr val="FF0000"/>
                          </a:solidFill>
                          <a:latin typeface="Cambria Math"/>
                          <a:ea typeface="Cambria Math"/>
                          <a:cs typeface="Cambria Math"/>
                        </a:rPr>
                        <m:t>=</m:t>
                      </m:r>
                      <m:f>
                        <m:fPr>
                          <m:ctrlPr>
                            <a:rPr lang="en-US" sz="1800" b="1" i="1">
                              <a:solidFill>
                                <a:srgbClr val="FF0000"/>
                              </a:solidFill>
                              <a:latin typeface="Cambria Math" panose="02040503050406030204" pitchFamily="18" charset="0"/>
                              <a:ea typeface="Cambria Math"/>
                              <a:cs typeface="Cambria Math"/>
                            </a:rPr>
                          </m:ctrlPr>
                        </m:fPr>
                        <m:num>
                          <m:r>
                            <a:rPr lang="en-US" b="1" i="1">
                              <a:solidFill>
                                <a:srgbClr val="FF0000"/>
                              </a:solidFill>
                              <a:latin typeface="Cambria Math"/>
                              <a:ea typeface="Cambria Math"/>
                              <a:cs typeface="Cambria Math"/>
                            </a:rPr>
                            <m:t>𝟐𝟖</m:t>
                          </m:r>
                          <m:r>
                            <a:rPr lang="en-US" b="1" i="1">
                              <a:solidFill>
                                <a:srgbClr val="FF0000"/>
                              </a:solidFill>
                              <a:latin typeface="Cambria Math"/>
                              <a:ea typeface="Cambria Math"/>
                              <a:cs typeface="Cambria Math"/>
                            </a:rPr>
                            <m:t>.</m:t>
                          </m:r>
                          <m:r>
                            <a:rPr lang="en-US" b="1" i="1">
                              <a:solidFill>
                                <a:srgbClr val="FF0000"/>
                              </a:solidFill>
                              <a:latin typeface="Cambria Math"/>
                              <a:ea typeface="Cambria Math"/>
                              <a:cs typeface="Cambria Math"/>
                            </a:rPr>
                            <m:t>𝟏𝟓𝟓</m:t>
                          </m:r>
                        </m:num>
                        <m:den>
                          <m:sSup>
                            <m:sSupPr>
                              <m:ctrlPr>
                                <a:rPr lang="en-US" b="1" i="1">
                                  <a:solidFill>
                                    <a:srgbClr val="FF0000"/>
                                  </a:solidFill>
                                  <a:latin typeface="Cambria Math" panose="02040503050406030204" pitchFamily="18" charset="0"/>
                                  <a:ea typeface="Cambria Math"/>
                                  <a:cs typeface="Cambria Math"/>
                                </a:rPr>
                              </m:ctrlPr>
                            </m:sSupPr>
                            <m:e>
                              <m:r>
                                <a:rPr lang="en-US" sz="1800" b="1" i="1">
                                  <a:solidFill>
                                    <a:srgbClr val="FF0000"/>
                                  </a:solidFill>
                                  <a:latin typeface="Cambria Math"/>
                                  <a:ea typeface="Cambria Math"/>
                                  <a:cs typeface="Cambria Math"/>
                                </a:rPr>
                                <m:t>𝒆</m:t>
                              </m:r>
                            </m:e>
                            <m:sup>
                              <m:f>
                                <m:fPr>
                                  <m:ctrlPr>
                                    <a:rPr lang="en-US" sz="1800" b="1" i="1">
                                      <a:solidFill>
                                        <a:srgbClr val="FF0000"/>
                                      </a:solidFill>
                                      <a:latin typeface="Cambria Math" panose="02040503050406030204" pitchFamily="18" charset="0"/>
                                      <a:ea typeface="Cambria Math"/>
                                      <a:cs typeface="Cambria Math"/>
                                    </a:rPr>
                                  </m:ctrlPr>
                                </m:fPr>
                                <m:num>
                                  <m:r>
                                    <a:rPr lang="en-US" sz="1800" b="1" i="1">
                                      <a:solidFill>
                                        <a:srgbClr val="FF0000"/>
                                      </a:solidFill>
                                      <a:latin typeface="Cambria Math"/>
                                      <a:ea typeface="Cambria Math"/>
                                      <a:cs typeface="Cambria Math"/>
                                    </a:rPr>
                                    <m:t>𝟏</m:t>
                                  </m:r>
                                </m:num>
                                <m:den>
                                  <m:r>
                                    <a:rPr lang="en-US" sz="1800" b="1" i="1">
                                      <a:solidFill>
                                        <a:srgbClr val="FF0000"/>
                                      </a:solidFill>
                                      <a:latin typeface="Cambria Math"/>
                                      <a:ea typeface="Cambria Math"/>
                                      <a:cs typeface="Cambria Math"/>
                                    </a:rPr>
                                    <m:t>𝟎</m:t>
                                  </m:r>
                                  <m:r>
                                    <a:rPr lang="en-US" sz="1800" b="1" i="1">
                                      <a:solidFill>
                                        <a:srgbClr val="FF0000"/>
                                      </a:solidFill>
                                      <a:latin typeface="Cambria Math"/>
                                      <a:ea typeface="Cambria Math"/>
                                      <a:cs typeface="Cambria Math"/>
                                    </a:rPr>
                                    <m:t>.</m:t>
                                  </m:r>
                                  <m:r>
                                    <a:rPr lang="en-US" sz="1800" b="1" i="1">
                                      <a:solidFill>
                                        <a:srgbClr val="FF0000"/>
                                      </a:solidFill>
                                      <a:latin typeface="Cambria Math"/>
                                      <a:ea typeface="Cambria Math"/>
                                      <a:cs typeface="Cambria Math"/>
                                    </a:rPr>
                                    <m:t>𝟎𝟎𝟖𝟔𝟒</m:t>
                                  </m:r>
                                  <m:r>
                                    <a:rPr lang="en-US" sz="1800" b="1" i="1">
                                      <a:solidFill>
                                        <a:srgbClr val="FF0000"/>
                                      </a:solidFill>
                                      <a:latin typeface="Cambria Math"/>
                                      <a:ea typeface="Cambria Math"/>
                                      <a:cs typeface="Cambria Math"/>
                                    </a:rPr>
                                    <m:t>⋅ </m:t>
                                  </m:r>
                                  <m:acc>
                                    <m:accPr>
                                      <m:chr m:val="̅"/>
                                      <m:ctrlPr>
                                        <a:rPr lang="en-US" sz="1800" b="1" i="1">
                                          <a:solidFill>
                                            <a:srgbClr val="FF0000"/>
                                          </a:solidFill>
                                          <a:latin typeface="Cambria Math" panose="02040503050406030204" pitchFamily="18" charset="0"/>
                                          <a:ea typeface="Cambria Math"/>
                                          <a:cs typeface="Cambria Math"/>
                                        </a:rPr>
                                      </m:ctrlPr>
                                    </m:accPr>
                                    <m:e>
                                      <m:r>
                                        <a:rPr lang="en-US" sz="1800" b="1" i="1">
                                          <a:solidFill>
                                            <a:srgbClr val="FF0000"/>
                                          </a:solidFill>
                                          <a:latin typeface="Cambria Math"/>
                                          <a:ea typeface="Cambria Math"/>
                                          <a:cs typeface="Cambria Math"/>
                                        </a:rPr>
                                        <m:t>𝑹</m:t>
                                      </m:r>
                                    </m:e>
                                  </m:acc>
                                  <m:r>
                                    <a:rPr lang="en-US" sz="1800" b="1" i="1">
                                      <a:solidFill>
                                        <a:srgbClr val="FF0000"/>
                                      </a:solidFill>
                                      <a:latin typeface="Cambria Math"/>
                                      <a:ea typeface="Cambria Math"/>
                                      <a:cs typeface="Cambria Math"/>
                                    </a:rPr>
                                    <m:t>⋅</m:t>
                                  </m:r>
                                  <m:r>
                                    <a:rPr lang="en-US">
                                      <a:solidFill>
                                        <a:srgbClr val="FF0000"/>
                                      </a:solidFill>
                                      <a:latin typeface="Cambria Math"/>
                                      <a:ea typeface="Cambria Math"/>
                                      <a:cs typeface="Cambria Math"/>
                                    </a:rPr>
                                    <m:t>𝛥</m:t>
                                  </m:r>
                                  <m:r>
                                    <a:rPr lang="en-US" i="1">
                                      <a:solidFill>
                                        <a:srgbClr val="FF0000"/>
                                      </a:solidFill>
                                      <a:latin typeface="Cambria Math"/>
                                      <a:ea typeface="Cambria Math"/>
                                      <a:cs typeface="Cambria Math"/>
                                    </a:rPr>
                                    <m:t>𝑆</m:t>
                                  </m:r>
                                </m:den>
                              </m:f>
                            </m:sup>
                          </m:sSup>
                          <m:r>
                            <a:rPr lang="en-US" sz="1800" b="1" i="1">
                              <a:solidFill>
                                <a:srgbClr val="FF0000"/>
                              </a:solidFill>
                              <a:latin typeface="Cambria Math"/>
                              <a:ea typeface="Cambria Math"/>
                              <a:cs typeface="Cambria Math"/>
                            </a:rPr>
                            <m:t>−</m:t>
                          </m:r>
                          <m:r>
                            <a:rPr lang="en-US" sz="1800" b="1" i="1">
                              <a:solidFill>
                                <a:srgbClr val="FF0000"/>
                              </a:solidFill>
                              <a:latin typeface="Cambria Math"/>
                              <a:ea typeface="Cambria Math"/>
                              <a:cs typeface="Cambria Math"/>
                            </a:rPr>
                            <m:t>𝟏</m:t>
                          </m:r>
                        </m:den>
                      </m:f>
                    </m:oMath>
                  </m:oMathPara>
                </a14:m>
                <a:endParaRPr dirty="0"/>
              </a:p>
            </p:txBody>
          </p:sp>
        </mc:Choice>
        <mc:Fallback xmlns="">
          <p:sp>
            <p:nvSpPr>
              <p:cNvPr id="15" name="文本框 10">
                <a:extLst>
                  <a:ext uri="{FF2B5EF4-FFF2-40B4-BE49-F238E27FC236}">
                    <a16:creationId xmlns:a16="http://schemas.microsoft.com/office/drawing/2014/main" id="{D5A00EE8-3406-FFE0-7812-0218AE08B035}"/>
                  </a:ext>
                </a:extLst>
              </p:cNvPr>
              <p:cNvSpPr>
                <a:spLocks noGrp="1" noRot="1" noChangeAspect="1" noMove="1" noResize="1" noEditPoints="1" noAdjustHandles="1" noChangeArrowheads="1" noChangeShapeType="1" noTextEdit="1"/>
              </p:cNvSpPr>
              <p:nvPr/>
            </p:nvSpPr>
            <p:spPr>
              <a:xfrm>
                <a:off x="6460950" y="5180729"/>
                <a:ext cx="4320608" cy="1088503"/>
              </a:xfrm>
              <a:prstGeom prst="rect">
                <a:avLst/>
              </a:prstGeom>
              <a:blipFill>
                <a:blip r:embed="rId8"/>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7" name="文本框 16">
                <a:extLst>
                  <a:ext uri="{FF2B5EF4-FFF2-40B4-BE49-F238E27FC236}">
                    <a16:creationId xmlns:a16="http://schemas.microsoft.com/office/drawing/2014/main" id="{D3F8715D-9E9B-C003-B320-A269A59EE6E6}"/>
                  </a:ext>
                </a:extLst>
              </p:cNvPr>
              <p:cNvSpPr txBox="1"/>
              <p:nvPr/>
            </p:nvSpPr>
            <p:spPr>
              <a:xfrm>
                <a:off x="3525905" y="2157956"/>
                <a:ext cx="3503112" cy="9280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b="0" i="1" dirty="0" smtClean="0">
                              <a:solidFill>
                                <a:srgbClr val="FF0000"/>
                              </a:solidFill>
                              <a:latin typeface="Cambria Math" panose="02040503050406030204" pitchFamily="18" charset="0"/>
                            </a:rPr>
                          </m:ctrlPr>
                        </m:sSubPr>
                        <m:e>
                          <m:r>
                            <a:rPr lang="en-US" altLang="zh-CN" b="0" i="1" dirty="0" smtClean="0">
                              <a:solidFill>
                                <a:srgbClr val="FF0000"/>
                              </a:solidFill>
                              <a:latin typeface="Cambria Math" panose="02040503050406030204" pitchFamily="18" charset="0"/>
                            </a:rPr>
                            <m:t>𝑄</m:t>
                          </m:r>
                        </m:e>
                        <m:sub>
                          <m:r>
                            <a:rPr lang="en-US" altLang="zh-CN" b="0" i="1" dirty="0" smtClean="0">
                              <a:solidFill>
                                <a:srgbClr val="FF0000"/>
                              </a:solidFill>
                              <a:latin typeface="Cambria Math" panose="02040503050406030204" pitchFamily="18" charset="0"/>
                            </a:rPr>
                            <m:t>𝑛𝑜𝑟𝑚</m:t>
                          </m:r>
                        </m:sub>
                      </m:sSub>
                      <m:d>
                        <m:dPr>
                          <m:ctrlPr>
                            <a:rPr lang="en-US" altLang="zh-CN" b="0" i="1" dirty="0" smtClean="0">
                              <a:solidFill>
                                <a:srgbClr val="FF0000"/>
                              </a:solidFill>
                              <a:latin typeface="Cambria Math" panose="02040503050406030204" pitchFamily="18" charset="0"/>
                            </a:rPr>
                          </m:ctrlPr>
                        </m:dPr>
                        <m:e>
                          <m:r>
                            <a:rPr lang="en-US" altLang="zh-CN" b="0" i="1" dirty="0" smtClean="0">
                              <a:solidFill>
                                <a:srgbClr val="FF0000"/>
                              </a:solidFill>
                              <a:latin typeface="Cambria Math" panose="02040503050406030204" pitchFamily="18" charset="0"/>
                            </a:rPr>
                            <m:t>𝑅</m:t>
                          </m:r>
                        </m:e>
                      </m:d>
                      <m:r>
                        <a:rPr lang="en-US" altLang="zh-CN" b="0" i="1" dirty="0" smtClean="0">
                          <a:solidFill>
                            <a:srgbClr val="FF0000"/>
                          </a:solidFill>
                          <a:latin typeface="Cambria Math" panose="02040503050406030204" pitchFamily="18" charset="0"/>
                        </a:rPr>
                        <m:t>≈ </m:t>
                      </m:r>
                      <m:sSup>
                        <m:sSupPr>
                          <m:ctrlPr>
                            <a:rPr lang="en-US" altLang="zh-CN" i="1" dirty="0">
                              <a:solidFill>
                                <a:srgbClr val="FF0000"/>
                              </a:solidFill>
                              <a:latin typeface="Cambria Math" panose="02040503050406030204" pitchFamily="18" charset="0"/>
                            </a:rPr>
                          </m:ctrlPr>
                        </m:sSupPr>
                        <m:e>
                          <m:r>
                            <a:rPr lang="en-US" altLang="zh-CN" i="1" dirty="0">
                              <a:solidFill>
                                <a:srgbClr val="FF0000"/>
                              </a:solidFill>
                              <a:latin typeface="Cambria Math" panose="02040503050406030204" pitchFamily="18" charset="0"/>
                            </a:rPr>
                            <m:t>𝑒</m:t>
                          </m:r>
                        </m:e>
                        <m:sup>
                          <m:r>
                            <a:rPr lang="en-US" altLang="zh-CN" i="1">
                              <a:solidFill>
                                <a:srgbClr val="FF0000"/>
                              </a:solidFill>
                              <a:latin typeface="Cambria Math" panose="02040503050406030204" pitchFamily="18" charset="0"/>
                            </a:rPr>
                            <m:t>−</m:t>
                          </m:r>
                          <m:r>
                            <a:rPr lang="en-US" altLang="zh-CN" i="1" smtClean="0">
                              <a:solidFill>
                                <a:srgbClr val="FF0000"/>
                              </a:solidFill>
                              <a:latin typeface="Cambria Math" panose="02040503050406030204" pitchFamily="18" charset="0"/>
                            </a:rPr>
                            <m:t>𝑐</m:t>
                          </m:r>
                          <m:r>
                            <a:rPr lang="en-US" altLang="zh-CN" b="0" i="1" smtClean="0">
                              <a:solidFill>
                                <a:srgbClr val="FF0000"/>
                              </a:solidFill>
                              <a:latin typeface="Cambria Math" panose="02040503050406030204" pitchFamily="18" charset="0"/>
                            </a:rPr>
                            <m:t>2</m:t>
                          </m:r>
                          <m:f>
                            <m:fPr>
                              <m:ctrlPr>
                                <a:rPr lang="en-US" altLang="zh-CN" b="1" i="1" dirty="0">
                                  <a:solidFill>
                                    <a:srgbClr val="FF0000"/>
                                  </a:solidFill>
                                  <a:latin typeface="Cambria Math" panose="02040503050406030204" pitchFamily="18" charset="0"/>
                                </a:rPr>
                              </m:ctrlPr>
                            </m:fPr>
                            <m:num>
                              <m:r>
                                <a:rPr lang="en-US" altLang="zh-CN" b="1" i="1" dirty="0">
                                  <a:solidFill>
                                    <a:srgbClr val="FF0000"/>
                                  </a:solidFill>
                                  <a:latin typeface="Cambria Math" panose="02040503050406030204" pitchFamily="18" charset="0"/>
                                </a:rPr>
                                <m:t>𝟏</m:t>
                              </m:r>
                            </m:num>
                            <m:den>
                              <m:sSup>
                                <m:sSupPr>
                                  <m:ctrlPr>
                                    <a:rPr lang="en-US" altLang="zh-CN" b="1" i="1" dirty="0">
                                      <a:solidFill>
                                        <a:srgbClr val="FF0000"/>
                                      </a:solidFill>
                                      <a:latin typeface="Cambria Math" panose="02040503050406030204" pitchFamily="18" charset="0"/>
                                    </a:rPr>
                                  </m:ctrlPr>
                                </m:sSupPr>
                                <m:e>
                                  <m:r>
                                    <a:rPr lang="en-US" altLang="zh-CN" b="1" i="1" dirty="0">
                                      <a:solidFill>
                                        <a:srgbClr val="FF0000"/>
                                      </a:solidFill>
                                      <a:latin typeface="Cambria Math" panose="02040503050406030204" pitchFamily="18" charset="0"/>
                                    </a:rPr>
                                    <m:t>𝒆</m:t>
                                  </m:r>
                                </m:e>
                                <m:sup>
                                  <m:f>
                                    <m:fPr>
                                      <m:ctrlPr>
                                        <a:rPr lang="en-US" altLang="zh-CN" b="1" i="1" dirty="0">
                                          <a:solidFill>
                                            <a:srgbClr val="FF0000"/>
                                          </a:solidFill>
                                          <a:latin typeface="Cambria Math" panose="02040503050406030204" pitchFamily="18" charset="0"/>
                                        </a:rPr>
                                      </m:ctrlPr>
                                    </m:fPr>
                                    <m:num>
                                      <m:r>
                                        <a:rPr lang="en-US" altLang="zh-CN" b="1" i="1" dirty="0">
                                          <a:solidFill>
                                            <a:srgbClr val="FF0000"/>
                                          </a:solidFill>
                                          <a:latin typeface="Cambria Math" panose="02040503050406030204" pitchFamily="18" charset="0"/>
                                        </a:rPr>
                                        <m:t>𝟏</m:t>
                                      </m:r>
                                    </m:num>
                                    <m:den>
                                      <m:r>
                                        <a:rPr lang="en-US" altLang="zh-CN" b="1" i="1" dirty="0">
                                          <a:solidFill>
                                            <a:srgbClr val="FF0000"/>
                                          </a:solidFill>
                                          <a:latin typeface="Cambria Math" panose="02040503050406030204" pitchFamily="18" charset="0"/>
                                        </a:rPr>
                                        <m:t>𝝉</m:t>
                                      </m:r>
                                      <m:r>
                                        <a:rPr lang="en-US" altLang="zh-CN" b="1" i="0" dirty="0" smtClean="0">
                                          <a:solidFill>
                                            <a:srgbClr val="FF0000"/>
                                          </a:solidFill>
                                          <a:latin typeface="Cambria Math" panose="02040503050406030204" pitchFamily="18" charset="0"/>
                                        </a:rPr>
                                        <m:t>𝐑</m:t>
                                      </m:r>
                                      <m:r>
                                        <a:rPr lang="en-US" altLang="zh-CN" b="1" dirty="0">
                                          <a:solidFill>
                                            <a:srgbClr val="FF0000"/>
                                          </a:solidFill>
                                          <a:latin typeface="Cambria Math" panose="02040503050406030204" pitchFamily="18" charset="0"/>
                                        </a:rPr>
                                        <m:t>𝚫</m:t>
                                      </m:r>
                                      <m:r>
                                        <a:rPr lang="en-US" altLang="zh-CN" b="1" i="1" dirty="0">
                                          <a:solidFill>
                                            <a:srgbClr val="FF0000"/>
                                          </a:solidFill>
                                          <a:latin typeface="Cambria Math" panose="02040503050406030204" pitchFamily="18" charset="0"/>
                                        </a:rPr>
                                        <m:t>𝑺</m:t>
                                      </m:r>
                                    </m:den>
                                  </m:f>
                                </m:sup>
                              </m:sSup>
                              <m:r>
                                <a:rPr lang="en-US" altLang="zh-CN" b="1" i="1" dirty="0">
                                  <a:solidFill>
                                    <a:srgbClr val="FF0000"/>
                                  </a:solidFill>
                                  <a:latin typeface="Cambria Math" panose="02040503050406030204" pitchFamily="18" charset="0"/>
                                </a:rPr>
                                <m:t> −  </m:t>
                              </m:r>
                              <m:r>
                                <a:rPr lang="en-US" altLang="zh-CN" b="1" i="1" dirty="0">
                                  <a:solidFill>
                                    <a:srgbClr val="FF0000"/>
                                  </a:solidFill>
                                  <a:latin typeface="Cambria Math" panose="02040503050406030204" pitchFamily="18" charset="0"/>
                                </a:rPr>
                                <m:t>𝟏</m:t>
                              </m:r>
                            </m:den>
                          </m:f>
                        </m:sup>
                      </m:sSup>
                      <m:r>
                        <a:rPr lang="en-US" altLang="zh-CN" b="1" i="1" dirty="0" smtClean="0">
                          <a:solidFill>
                            <a:srgbClr val="FF0000"/>
                          </a:solidFill>
                          <a:latin typeface="Cambria Math" panose="02040503050406030204" pitchFamily="18" charset="0"/>
                        </a:rPr>
                        <m:t>  ,</m:t>
                      </m:r>
                    </m:oMath>
                  </m:oMathPara>
                </a14:m>
                <a:endParaRPr lang="en-US" altLang="zh-CN" b="1" i="1" dirty="0">
                  <a:solidFill>
                    <a:srgbClr val="FF0000"/>
                  </a:solidFill>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n-US" altLang="zh-CN" b="1" i="1" dirty="0" smtClean="0">
                          <a:solidFill>
                            <a:srgbClr val="FF0000"/>
                          </a:solidFill>
                          <a:latin typeface="Cambria Math" panose="02040503050406030204" pitchFamily="18" charset="0"/>
                        </a:rPr>
                        <m:t>𝒄</m:t>
                      </m:r>
                      <m:r>
                        <a:rPr lang="en-US" altLang="zh-CN" b="1" i="1" dirty="0" smtClean="0">
                          <a:solidFill>
                            <a:srgbClr val="FF0000"/>
                          </a:solidFill>
                          <a:latin typeface="Cambria Math" panose="02040503050406030204" pitchFamily="18" charset="0"/>
                        </a:rPr>
                        <m:t>𝟐</m:t>
                      </m:r>
                      <m:r>
                        <a:rPr lang="en-US" altLang="zh-CN" b="1" i="1" dirty="0" smtClean="0">
                          <a:solidFill>
                            <a:srgbClr val="FF0000"/>
                          </a:solidFill>
                          <a:latin typeface="Cambria Math" panose="02040503050406030204" pitchFamily="18" charset="0"/>
                        </a:rPr>
                        <m:t>=</m:t>
                      </m:r>
                      <m:r>
                        <a:rPr lang="en-US" altLang="zh-CN" b="1" i="1" dirty="0" smtClean="0">
                          <a:solidFill>
                            <a:srgbClr val="FF0000"/>
                          </a:solidFill>
                          <a:latin typeface="Cambria Math" panose="02040503050406030204" pitchFamily="18" charset="0"/>
                        </a:rPr>
                        <m:t>𝒌𝑨</m:t>
                      </m:r>
                    </m:oMath>
                  </m:oMathPara>
                </a14:m>
                <a:endParaRPr lang="zh-CN" altLang="en-US" dirty="0"/>
              </a:p>
            </p:txBody>
          </p:sp>
        </mc:Choice>
        <mc:Fallback xmlns="">
          <p:sp>
            <p:nvSpPr>
              <p:cNvPr id="17" name="文本框 16">
                <a:extLst>
                  <a:ext uri="{FF2B5EF4-FFF2-40B4-BE49-F238E27FC236}">
                    <a16:creationId xmlns:a16="http://schemas.microsoft.com/office/drawing/2014/main" id="{D3F8715D-9E9B-C003-B320-A269A59EE6E6}"/>
                  </a:ext>
                </a:extLst>
              </p:cNvPr>
              <p:cNvSpPr txBox="1">
                <a:spLocks noRot="1" noChangeAspect="1" noMove="1" noResize="1" noEditPoints="1" noAdjustHandles="1" noChangeArrowheads="1" noChangeShapeType="1" noTextEdit="1"/>
              </p:cNvSpPr>
              <p:nvPr/>
            </p:nvSpPr>
            <p:spPr>
              <a:xfrm>
                <a:off x="3525905" y="2157956"/>
                <a:ext cx="3503112" cy="928075"/>
              </a:xfrm>
              <a:prstGeom prst="rect">
                <a:avLst/>
              </a:prstGeom>
              <a:blipFill>
                <a:blip r:embed="rId9"/>
                <a:stretch>
                  <a:fillRect/>
                </a:stretch>
              </a:blipFill>
            </p:spPr>
            <p:txBody>
              <a:bodyPr/>
              <a:lstStyle/>
              <a:p>
                <a:r>
                  <a:rPr lang="zh-CN" altLang="en-US">
                    <a:noFill/>
                  </a:rPr>
                  <a:t> </a:t>
                </a:r>
              </a:p>
            </p:txBody>
          </p:sp>
        </mc:Fallback>
      </mc:AlternateContent>
      <p:sp>
        <p:nvSpPr>
          <p:cNvPr id="14" name="Slide title">
            <a:extLst>
              <a:ext uri="{FF2B5EF4-FFF2-40B4-BE49-F238E27FC236}">
                <a16:creationId xmlns:a16="http://schemas.microsoft.com/office/drawing/2014/main" id="{799155B2-6FCC-3C37-EEF2-97679171645B}"/>
              </a:ext>
            </a:extLst>
          </p:cNvPr>
          <p:cNvSpPr>
            <a:spLocks noGrp="1"/>
          </p:cNvSpPr>
          <p:nvPr/>
        </p:nvSpPr>
        <p:spPr>
          <a:xfrm>
            <a:off x="514350" y="257175"/>
            <a:ext cx="10382250" cy="495300"/>
          </a:xfrm>
          <a:prstGeom prst="rect">
            <a:avLst/>
          </a:prstGeom>
          <a:noFill/>
          <a:ln w="0">
            <a:noFill/>
            <a:prstDash val="solid"/>
          </a:ln>
        </p:spPr>
        <p:txBody>
          <a:bodyPr wrap="none" lIns="0" tIns="0" rIns="0" bIns="0" anchor="ctr">
            <a:noAutofit/>
          </a:bodyPr>
          <a:lstStyle/>
          <a:p>
            <a:pPr algn="l">
              <a:defRPr sz="3075" b="1">
                <a:solidFill>
                  <a:srgbClr val="0B4EA2"/>
                </a:solidFill>
                <a:latin typeface="Nimbus Sans"/>
                <a:ea typeface="Nimbus Sans"/>
                <a:cs typeface="Nimbus Sans"/>
              </a:defRPr>
            </a:pPr>
            <a:r>
              <a:rPr lang="en-US" sz="2800" b="1" dirty="0">
                <a:solidFill>
                  <a:srgbClr val="0B4EA2"/>
                </a:solidFill>
                <a:latin typeface="+mj-lt"/>
                <a:ea typeface="Nimbus Sans"/>
                <a:cs typeface="Nimbus Sans"/>
              </a:rPr>
              <a:t>Fits to the rate-dependent mean charge</a:t>
            </a:r>
          </a:p>
        </p:txBody>
      </p:sp>
      <p:sp>
        <p:nvSpPr>
          <p:cNvPr id="18" name="Title rule">
            <a:extLst>
              <a:ext uri="{FF2B5EF4-FFF2-40B4-BE49-F238E27FC236}">
                <a16:creationId xmlns:a16="http://schemas.microsoft.com/office/drawing/2014/main" id="{ADAE0AD9-2792-47EA-F96D-C86AD3A415CA}"/>
              </a:ext>
            </a:extLst>
          </p:cNvPr>
          <p:cNvSpPr>
            <a:spLocks noGrp="1"/>
          </p:cNvSpPr>
          <p:nvPr/>
        </p:nvSpPr>
        <p:spPr>
          <a:xfrm>
            <a:off x="514350" y="838200"/>
            <a:ext cx="11163300" cy="0"/>
          </a:xfrm>
          <a:prstGeom prst="line">
            <a:avLst/>
          </a:prstGeom>
          <a:noFill/>
          <a:ln w="16193">
            <a:solidFill>
              <a:srgbClr val="0B4EA2"/>
            </a:solidFill>
            <a:prstDash val="solid"/>
          </a:ln>
        </p:spPr>
      </p:sp>
    </p:spTree>
    <p:extLst>
      <p:ext uri="{BB962C8B-B14F-4D97-AF65-F5344CB8AC3E}">
        <p14:creationId xmlns:p14="http://schemas.microsoft.com/office/powerpoint/2010/main" val="8115516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0AED2-53A5-BDFE-2B46-9790A211208B}"/>
            </a:ext>
          </a:extLst>
        </p:cNvPr>
        <p:cNvGrpSpPr/>
        <p:nvPr/>
      </p:nvGrpSpPr>
      <p:grpSpPr>
        <a:xfrm>
          <a:off x="0" y="0"/>
          <a:ext cx="0" cy="0"/>
          <a:chOff x="0" y="0"/>
          <a:chExt cx="0" cy="0"/>
        </a:xfrm>
      </p:grpSpPr>
      <p:pic>
        <p:nvPicPr>
          <p:cNvPr id="27" name="Image 0">
            <a:extLst>
              <a:ext uri="{FF2B5EF4-FFF2-40B4-BE49-F238E27FC236}">
                <a16:creationId xmlns:a16="http://schemas.microsoft.com/office/drawing/2014/main" id="{92F0E3E9-6FFD-1B99-2BB9-121D2D621F85}"/>
              </a:ext>
            </a:extLst>
          </p:cNvPr>
          <p:cNvPicPr>
            <a:picLocks noChangeAspect="1"/>
          </p:cNvPicPr>
          <p:nvPr/>
        </p:nvPicPr>
        <p:blipFill>
          <a:blip r:embed="rId3"/>
          <a:stretch>
            <a:fillRect/>
          </a:stretch>
        </p:blipFill>
        <p:spPr>
          <a:xfrm>
            <a:off x="11045952" y="74851"/>
            <a:ext cx="384048" cy="380649"/>
          </a:xfrm>
          <a:prstGeom prst="rect">
            <a:avLst/>
          </a:prstGeom>
        </p:spPr>
      </p:pic>
      <p:sp>
        <p:nvSpPr>
          <p:cNvPr id="7" name="文本框 4">
            <a:extLst>
              <a:ext uri="{FF2B5EF4-FFF2-40B4-BE49-F238E27FC236}">
                <a16:creationId xmlns:a16="http://schemas.microsoft.com/office/drawing/2014/main" id="{48E48B2F-264D-AA9A-864E-90A9FC816E54}"/>
              </a:ext>
            </a:extLst>
          </p:cNvPr>
          <p:cNvSpPr>
            <a:spLocks noGrp="1"/>
          </p:cNvSpPr>
          <p:nvPr/>
        </p:nvSpPr>
        <p:spPr>
          <a:xfrm>
            <a:off x="514350" y="944511"/>
            <a:ext cx="9247517" cy="646331"/>
          </a:xfrm>
          <a:prstGeom prst="rect">
            <a:avLst/>
          </a:prstGeom>
          <a:noFill/>
        </p:spPr>
        <p:txBody>
          <a:bodyPr wrap="square">
            <a:spAutoFit/>
          </a:bodyPr>
          <a:lstStyle/>
          <a:p>
            <a:r>
              <a:rPr lang="en-US" b="1" dirty="0">
                <a:solidFill>
                  <a:srgbClr val="111827"/>
                </a:solidFill>
                <a:latin typeface="Arial"/>
                <a:ea typeface="Arial"/>
                <a:cs typeface="Arial"/>
              </a:rPr>
              <a:t>HV scan</a:t>
            </a:r>
            <a:r>
              <a:rPr lang="en-US" dirty="0">
                <a:solidFill>
                  <a:srgbClr val="111827"/>
                </a:solidFill>
                <a:latin typeface="Arial"/>
                <a:ea typeface="Arial"/>
                <a:cs typeface="Arial"/>
              </a:rPr>
              <a:t>: 1900–2650 V in 50 V steps</a:t>
            </a:r>
          </a:p>
          <a:p>
            <a:r>
              <a:rPr lang="en-US" b="1" dirty="0">
                <a:solidFill>
                  <a:srgbClr val="111827"/>
                </a:solidFill>
                <a:latin typeface="Arial"/>
                <a:ea typeface="Arial"/>
                <a:cs typeface="Arial"/>
              </a:rPr>
              <a:t>Recorded waveforms</a:t>
            </a:r>
            <a:r>
              <a:rPr lang="en-US" dirty="0">
                <a:solidFill>
                  <a:srgbClr val="111827"/>
                </a:solidFill>
                <a:latin typeface="Arial"/>
                <a:ea typeface="Arial"/>
                <a:cs typeface="Arial"/>
              </a:rPr>
              <a:t>: 4000 per voltage</a:t>
            </a:r>
            <a:endParaRPr dirty="0">
              <a:solidFill>
                <a:srgbClr val="111827"/>
              </a:solidFill>
              <a:latin typeface="Arial"/>
              <a:ea typeface="Arial"/>
              <a:cs typeface="Arial"/>
            </a:endParaRPr>
          </a:p>
        </p:txBody>
      </p:sp>
      <p:pic>
        <p:nvPicPr>
          <p:cNvPr id="9" name="图片 6">
            <a:extLst>
              <a:ext uri="{FF2B5EF4-FFF2-40B4-BE49-F238E27FC236}">
                <a16:creationId xmlns:a16="http://schemas.microsoft.com/office/drawing/2014/main" id="{60F42152-26B9-E771-6434-447DFCA63BE1}"/>
              </a:ext>
            </a:extLst>
          </p:cNvPr>
          <p:cNvPicPr>
            <a:picLocks noChangeAspect="1"/>
          </p:cNvPicPr>
          <p:nvPr/>
        </p:nvPicPr>
        <p:blipFill>
          <a:blip r:embed="rId4"/>
          <a:stretch>
            <a:fillRect/>
          </a:stretch>
        </p:blipFill>
        <p:spPr>
          <a:xfrm>
            <a:off x="0" y="2013521"/>
            <a:ext cx="4954499" cy="2642952"/>
          </a:xfrm>
          <a:prstGeom prst="rect">
            <a:avLst/>
          </a:prstGeom>
        </p:spPr>
      </p:pic>
      <p:sp>
        <p:nvSpPr>
          <p:cNvPr id="11" name="文本框 7">
            <a:extLst>
              <a:ext uri="{FF2B5EF4-FFF2-40B4-BE49-F238E27FC236}">
                <a16:creationId xmlns:a16="http://schemas.microsoft.com/office/drawing/2014/main" id="{F3F7F08E-F071-67CC-F2ED-595D76F1DD0E}"/>
              </a:ext>
            </a:extLst>
          </p:cNvPr>
          <p:cNvSpPr>
            <a:spLocks noGrp="1"/>
          </p:cNvSpPr>
          <p:nvPr/>
        </p:nvSpPr>
        <p:spPr>
          <a:xfrm>
            <a:off x="376816" y="4732743"/>
            <a:ext cx="3971327" cy="548640"/>
          </a:xfrm>
          <a:prstGeom prst="rect">
            <a:avLst/>
          </a:prstGeom>
          <a:noFill/>
        </p:spPr>
        <p:txBody>
          <a:bodyPr wrap="square" anchor="ctr">
            <a:spAutoFit/>
          </a:bodyPr>
          <a:lstStyle/>
          <a:p>
            <a:pPr algn="ctr"/>
            <a:r>
              <a:rPr sz="1500" dirty="0">
                <a:solidFill>
                  <a:srgbClr val="111827"/>
                </a:solidFill>
                <a:latin typeface="Arial"/>
                <a:ea typeface="Arial"/>
                <a:cs typeface="Arial"/>
              </a:rPr>
              <a:t>Oscilloscope traces: RPC signal in green; PMT reference in red.</a:t>
            </a:r>
          </a:p>
        </p:txBody>
      </p:sp>
      <p:pic>
        <p:nvPicPr>
          <p:cNvPr id="13" name="图片 9">
            <a:extLst>
              <a:ext uri="{FF2B5EF4-FFF2-40B4-BE49-F238E27FC236}">
                <a16:creationId xmlns:a16="http://schemas.microsoft.com/office/drawing/2014/main" id="{00B507B2-2201-4A80-C798-D5F46619437A}"/>
              </a:ext>
            </a:extLst>
          </p:cNvPr>
          <p:cNvPicPr>
            <a:picLocks noChangeAspect="1"/>
          </p:cNvPicPr>
          <p:nvPr/>
        </p:nvPicPr>
        <p:blipFill>
          <a:blip r:embed="rId5"/>
          <a:stretch>
            <a:fillRect/>
          </a:stretch>
        </p:blipFill>
        <p:spPr>
          <a:xfrm>
            <a:off x="5214046" y="1697152"/>
            <a:ext cx="4802022" cy="4735911"/>
          </a:xfrm>
          <a:prstGeom prst="rect">
            <a:avLst/>
          </a:prstGeom>
        </p:spPr>
      </p:pic>
      <p:sp>
        <p:nvSpPr>
          <p:cNvPr id="15" name="文本框 10">
            <a:extLst>
              <a:ext uri="{FF2B5EF4-FFF2-40B4-BE49-F238E27FC236}">
                <a16:creationId xmlns:a16="http://schemas.microsoft.com/office/drawing/2014/main" id="{A568F72C-8658-A276-E97F-D6394A88267A}"/>
              </a:ext>
            </a:extLst>
          </p:cNvPr>
          <p:cNvSpPr>
            <a:spLocks noGrp="1"/>
          </p:cNvSpPr>
          <p:nvPr/>
        </p:nvSpPr>
        <p:spPr>
          <a:xfrm>
            <a:off x="754360" y="2327373"/>
            <a:ext cx="3971327" cy="320040"/>
          </a:xfrm>
          <a:prstGeom prst="rect">
            <a:avLst/>
          </a:prstGeom>
          <a:noFill/>
        </p:spPr>
        <p:txBody>
          <a:bodyPr wrap="square">
            <a:spAutoFit/>
          </a:bodyPr>
          <a:lstStyle/>
          <a:p>
            <a:r>
              <a:rPr sz="1500">
                <a:solidFill>
                  <a:srgbClr val="111827"/>
                </a:solidFill>
                <a:latin typeface="Arial"/>
                <a:ea typeface="Arial"/>
                <a:cs typeface="Arial"/>
              </a:rPr>
              <a:t>Gas: R134a/SF6/i-C4H10 = 90/5/5</a:t>
            </a:r>
          </a:p>
        </p:txBody>
      </p:sp>
      <p:sp>
        <p:nvSpPr>
          <p:cNvPr id="17" name="文本框 12">
            <a:extLst>
              <a:ext uri="{FF2B5EF4-FFF2-40B4-BE49-F238E27FC236}">
                <a16:creationId xmlns:a16="http://schemas.microsoft.com/office/drawing/2014/main" id="{3E4F01AF-1A0C-9541-4F2C-86FDB58DDB1B}"/>
              </a:ext>
            </a:extLst>
          </p:cNvPr>
          <p:cNvSpPr>
            <a:spLocks noGrp="1"/>
          </p:cNvSpPr>
          <p:nvPr/>
        </p:nvSpPr>
        <p:spPr>
          <a:xfrm>
            <a:off x="7122665" y="2959487"/>
            <a:ext cx="3000375" cy="307777"/>
          </a:xfrm>
          <a:prstGeom prst="rect">
            <a:avLst/>
          </a:prstGeom>
          <a:noFill/>
        </p:spPr>
        <p:txBody>
          <a:bodyPr wrap="square">
            <a:spAutoFit/>
          </a:bodyPr>
          <a:lstStyle/>
          <a:p>
            <a:r>
              <a:rPr sz="1400" b="1" dirty="0">
                <a:solidFill>
                  <a:srgbClr val="FF0000"/>
                </a:solidFill>
              </a:rPr>
              <a:t>29ps   -&gt; 	22ps</a:t>
            </a:r>
          </a:p>
        </p:txBody>
      </p:sp>
      <mc:AlternateContent xmlns:mc="http://schemas.openxmlformats.org/markup-compatibility/2006" xmlns:a14="http://schemas.microsoft.com/office/drawing/2010/main">
        <mc:Choice Requires="a14">
          <p:sp>
            <p:nvSpPr>
              <p:cNvPr id="19" name="文本框 15">
                <a:extLst>
                  <a:ext uri="{FF2B5EF4-FFF2-40B4-BE49-F238E27FC236}">
                    <a16:creationId xmlns:a16="http://schemas.microsoft.com/office/drawing/2014/main" id="{C0DE3BC9-0FB7-B011-4211-AE9D91D65E9A}"/>
                  </a:ext>
                </a:extLst>
              </p:cNvPr>
              <p:cNvSpPr>
                <a:spLocks noGrp="1"/>
              </p:cNvSpPr>
              <p:nvPr/>
            </p:nvSpPr>
            <p:spPr>
              <a:xfrm>
                <a:off x="9761867" y="5007063"/>
                <a:ext cx="2541113" cy="1076577"/>
              </a:xfrm>
              <a:prstGeom prst="rect">
                <a:avLst/>
              </a:prstGeom>
              <a:noFill/>
            </p:spPr>
            <p:txBody>
              <a:bodyPr wrap="square" anchor="ctr">
                <a:spAutoFit/>
              </a:bodyPr>
              <a:lstStyle/>
              <a:p>
                <a:pPr algn="ctr"/>
                <a:r>
                  <a:rPr lang="en-US" sz="1425" b="1" dirty="0">
                    <a:solidFill>
                      <a:srgbClr val="C62828"/>
                    </a:solidFill>
                    <a:latin typeface="Arial"/>
                    <a:ea typeface="Arial"/>
                    <a:cs typeface="Arial"/>
                  </a:rPr>
                  <a:t>Intrinsic timing</a:t>
                </a:r>
                <a:endParaRPr lang="en-US" sz="1400" b="0" dirty="0">
                  <a:solidFill>
                    <a:srgbClr val="FF0000"/>
                  </a:solidFill>
                </a:endParaRPr>
              </a:p>
              <a:p>
                <a:pPr algn="ctr"/>
                <a14:m>
                  <m:oMathPara xmlns:m="http://schemas.openxmlformats.org/officeDocument/2006/math">
                    <m:oMathParaPr>
                      <m:jc m:val="centerGroup"/>
                    </m:oMathParaPr>
                    <m:oMath xmlns:m="http://schemas.openxmlformats.org/officeDocument/2006/math">
                      <m:sSub>
                        <m:sSubPr>
                          <m:ctrlPr>
                            <a:rPr lang="en-US" altLang="zh-CN" sz="1425" b="1" i="1" smtClean="0">
                              <a:solidFill>
                                <a:srgbClr val="C62828"/>
                              </a:solidFill>
                              <a:latin typeface="Cambria Math" panose="02040503050406030204" pitchFamily="18" charset="0"/>
                              <a:ea typeface="Arial"/>
                              <a:cs typeface="Arial"/>
                            </a:rPr>
                          </m:ctrlPr>
                        </m:sSubPr>
                        <m:e>
                          <m:r>
                            <a:rPr lang="en-US" altLang="zh-CN" sz="1425" b="1" i="1" smtClean="0">
                              <a:solidFill>
                                <a:srgbClr val="C62828"/>
                              </a:solidFill>
                              <a:latin typeface="Cambria Math" panose="02040503050406030204" pitchFamily="18" charset="0"/>
                              <a:ea typeface="Arial"/>
                              <a:cs typeface="Arial"/>
                            </a:rPr>
                            <m:t>𝝈</m:t>
                          </m:r>
                        </m:e>
                        <m:sub>
                          <m:r>
                            <a:rPr lang="en-US" altLang="zh-CN" sz="1425" b="1" i="1" smtClean="0">
                              <a:solidFill>
                                <a:srgbClr val="C62828"/>
                              </a:solidFill>
                              <a:latin typeface="Cambria Math" panose="02040503050406030204" pitchFamily="18" charset="0"/>
                              <a:ea typeface="Arial"/>
                              <a:cs typeface="Arial"/>
                            </a:rPr>
                            <m:t>𝒕</m:t>
                          </m:r>
                        </m:sub>
                      </m:sSub>
                      <m:r>
                        <a:rPr lang="en-US" altLang="zh-CN" sz="1425" b="1" i="1" smtClean="0">
                          <a:solidFill>
                            <a:srgbClr val="C62828"/>
                          </a:solidFill>
                          <a:latin typeface="Cambria Math" panose="02040503050406030204" pitchFamily="18" charset="0"/>
                          <a:ea typeface="Arial"/>
                          <a:cs typeface="Arial"/>
                        </a:rPr>
                        <m:t>=</m:t>
                      </m:r>
                      <m:rad>
                        <m:radPr>
                          <m:degHide m:val="on"/>
                          <m:ctrlPr>
                            <a:rPr lang="en-US" altLang="zh-CN" sz="1425" b="1" i="1" smtClean="0">
                              <a:solidFill>
                                <a:srgbClr val="C62828"/>
                              </a:solidFill>
                              <a:latin typeface="Cambria Math" panose="02040503050406030204" pitchFamily="18" charset="0"/>
                              <a:cs typeface="Arial"/>
                            </a:rPr>
                          </m:ctrlPr>
                        </m:radPr>
                        <m:deg/>
                        <m:e>
                          <m:sSub>
                            <m:sSubPr>
                              <m:ctrlPr>
                                <a:rPr lang="en-US" altLang="zh-CN" sz="1425" b="1" i="1" smtClean="0">
                                  <a:solidFill>
                                    <a:srgbClr val="C62828"/>
                                  </a:solidFill>
                                  <a:latin typeface="Cambria Math" panose="02040503050406030204" pitchFamily="18" charset="0"/>
                                  <a:cs typeface="Arial"/>
                                </a:rPr>
                              </m:ctrlPr>
                            </m:sSubPr>
                            <m:e>
                              <m:r>
                                <a:rPr lang="en-US" altLang="zh-CN" sz="1425" b="1" i="1" smtClean="0">
                                  <a:solidFill>
                                    <a:srgbClr val="C62828"/>
                                  </a:solidFill>
                                  <a:latin typeface="Cambria Math" panose="02040503050406030204" pitchFamily="18" charset="0"/>
                                  <a:cs typeface="Arial"/>
                                </a:rPr>
                                <m:t>𝝈</m:t>
                              </m:r>
                            </m:e>
                            <m:sub>
                              <m:r>
                                <a:rPr lang="en-US" altLang="zh-CN" sz="1425" b="1" i="1" smtClean="0">
                                  <a:solidFill>
                                    <a:srgbClr val="C62828"/>
                                  </a:solidFill>
                                  <a:latin typeface="Cambria Math" panose="02040503050406030204" pitchFamily="18" charset="0"/>
                                  <a:cs typeface="Arial"/>
                                </a:rPr>
                                <m:t>𝒕𝒐𝒕𝒂𝒍</m:t>
                              </m:r>
                              <m:r>
                                <a:rPr lang="en-US" altLang="zh-CN" sz="1425" b="1" i="1" smtClean="0">
                                  <a:solidFill>
                                    <a:srgbClr val="C62828"/>
                                  </a:solidFill>
                                  <a:latin typeface="Cambria Math" panose="02040503050406030204" pitchFamily="18" charset="0"/>
                                  <a:cs typeface="Arial"/>
                                </a:rPr>
                                <m:t>−</m:t>
                              </m:r>
                              <m:sSub>
                                <m:sSubPr>
                                  <m:ctrlPr>
                                    <a:rPr lang="en-US" altLang="zh-CN" sz="1425" b="1" i="1" smtClean="0">
                                      <a:solidFill>
                                        <a:srgbClr val="C62828"/>
                                      </a:solidFill>
                                      <a:latin typeface="Cambria Math" panose="02040503050406030204" pitchFamily="18" charset="0"/>
                                      <a:cs typeface="Arial"/>
                                    </a:rPr>
                                  </m:ctrlPr>
                                </m:sSubPr>
                                <m:e>
                                  <m:r>
                                    <a:rPr lang="en-US" altLang="zh-CN" sz="1425" b="1" i="1" smtClean="0">
                                      <a:solidFill>
                                        <a:srgbClr val="C62828"/>
                                      </a:solidFill>
                                      <a:latin typeface="Cambria Math" panose="02040503050406030204" pitchFamily="18" charset="0"/>
                                      <a:cs typeface="Arial"/>
                                    </a:rPr>
                                    <m:t>𝝈</m:t>
                                  </m:r>
                                </m:e>
                                <m:sub>
                                  <m:r>
                                    <a:rPr lang="en-US" altLang="zh-CN" sz="1425" b="1" i="1" smtClean="0">
                                      <a:solidFill>
                                        <a:srgbClr val="C62828"/>
                                      </a:solidFill>
                                      <a:latin typeface="Cambria Math" panose="02040503050406030204" pitchFamily="18" charset="0"/>
                                      <a:cs typeface="Arial"/>
                                    </a:rPr>
                                    <m:t>𝒔𝒚𝒔𝒕𝒆𝒎</m:t>
                                  </m:r>
                                </m:sub>
                              </m:sSub>
                            </m:sub>
                          </m:sSub>
                        </m:e>
                      </m:rad>
                      <m:r>
                        <a:rPr lang="en-US" altLang="zh-CN" sz="1425" b="1" i="1" smtClean="0">
                          <a:solidFill>
                            <a:srgbClr val="C62828"/>
                          </a:solidFill>
                          <a:latin typeface="Cambria Math" panose="02040503050406030204" pitchFamily="18" charset="0"/>
                          <a:cs typeface="Arial"/>
                        </a:rPr>
                        <m:t>=</m:t>
                      </m:r>
                      <m:rad>
                        <m:radPr>
                          <m:degHide m:val="on"/>
                          <m:ctrlPr>
                            <a:rPr lang="en-US" altLang="zh-CN" sz="1425" b="1" i="1" smtClean="0">
                              <a:solidFill>
                                <a:srgbClr val="C62828"/>
                              </a:solidFill>
                              <a:latin typeface="Cambria Math" panose="02040503050406030204" pitchFamily="18" charset="0"/>
                              <a:cs typeface="Arial"/>
                            </a:rPr>
                          </m:ctrlPr>
                        </m:radPr>
                        <m:deg/>
                        <m:e>
                          <m:r>
                            <a:rPr lang="en-US" altLang="zh-CN" sz="1425" b="1" i="1" smtClean="0">
                              <a:solidFill>
                                <a:srgbClr val="C62828"/>
                              </a:solidFill>
                              <a:latin typeface="Cambria Math" panose="02040503050406030204" pitchFamily="18" charset="0"/>
                              <a:cs typeface="Arial"/>
                            </a:rPr>
                            <m:t>𝟐</m:t>
                          </m:r>
                          <m:sSup>
                            <m:sSupPr>
                              <m:ctrlPr>
                                <a:rPr lang="en-US" altLang="zh-CN" sz="1425" b="1" i="1" smtClean="0">
                                  <a:solidFill>
                                    <a:srgbClr val="C62828"/>
                                  </a:solidFill>
                                  <a:latin typeface="Cambria Math" panose="02040503050406030204" pitchFamily="18" charset="0"/>
                                  <a:cs typeface="Arial"/>
                                </a:rPr>
                              </m:ctrlPr>
                            </m:sSupPr>
                            <m:e>
                              <m:r>
                                <a:rPr lang="en-US" altLang="zh-CN" sz="1425" b="1" i="1" smtClean="0">
                                  <a:solidFill>
                                    <a:srgbClr val="C62828"/>
                                  </a:solidFill>
                                  <a:latin typeface="Cambria Math" panose="02040503050406030204" pitchFamily="18" charset="0"/>
                                  <a:cs typeface="Arial"/>
                                </a:rPr>
                                <m:t>𝟐</m:t>
                              </m:r>
                            </m:e>
                            <m:sup>
                              <m:r>
                                <a:rPr lang="en-US" altLang="zh-CN" sz="1425" b="1" i="1" smtClean="0">
                                  <a:solidFill>
                                    <a:srgbClr val="C62828"/>
                                  </a:solidFill>
                                  <a:latin typeface="Cambria Math" panose="02040503050406030204" pitchFamily="18" charset="0"/>
                                  <a:cs typeface="Arial"/>
                                </a:rPr>
                                <m:t>𝟐</m:t>
                              </m:r>
                            </m:sup>
                          </m:sSup>
                          <m:r>
                            <a:rPr lang="en-US" altLang="zh-CN" sz="1425" b="1" i="1" smtClean="0">
                              <a:solidFill>
                                <a:srgbClr val="C62828"/>
                              </a:solidFill>
                              <a:latin typeface="Cambria Math" panose="02040503050406030204" pitchFamily="18" charset="0"/>
                              <a:cs typeface="Arial"/>
                            </a:rPr>
                            <m:t>−</m:t>
                          </m:r>
                          <m:r>
                            <a:rPr lang="en-US" altLang="zh-CN" sz="1425" b="1" i="1" smtClean="0">
                              <a:solidFill>
                                <a:srgbClr val="C62828"/>
                              </a:solidFill>
                              <a:latin typeface="Cambria Math" panose="02040503050406030204" pitchFamily="18" charset="0"/>
                              <a:cs typeface="Arial"/>
                            </a:rPr>
                            <m:t>𝟏</m:t>
                          </m:r>
                          <m:sSup>
                            <m:sSupPr>
                              <m:ctrlPr>
                                <a:rPr lang="en-US" altLang="zh-CN" sz="1425" b="1" i="1" smtClean="0">
                                  <a:solidFill>
                                    <a:srgbClr val="C62828"/>
                                  </a:solidFill>
                                  <a:latin typeface="Cambria Math" panose="02040503050406030204" pitchFamily="18" charset="0"/>
                                  <a:cs typeface="Arial"/>
                                </a:rPr>
                              </m:ctrlPr>
                            </m:sSupPr>
                            <m:e>
                              <m:r>
                                <a:rPr lang="en-US" altLang="zh-CN" sz="1425" b="1" i="1" smtClean="0">
                                  <a:solidFill>
                                    <a:srgbClr val="C62828"/>
                                  </a:solidFill>
                                  <a:latin typeface="Cambria Math" panose="02040503050406030204" pitchFamily="18" charset="0"/>
                                  <a:cs typeface="Arial"/>
                                </a:rPr>
                                <m:t>𝟎</m:t>
                              </m:r>
                            </m:e>
                            <m:sup>
                              <m:r>
                                <a:rPr lang="en-US" altLang="zh-CN" sz="1425" b="1" i="1" smtClean="0">
                                  <a:solidFill>
                                    <a:srgbClr val="C62828"/>
                                  </a:solidFill>
                                  <a:latin typeface="Cambria Math" panose="02040503050406030204" pitchFamily="18" charset="0"/>
                                  <a:cs typeface="Arial"/>
                                </a:rPr>
                                <m:t>𝟐</m:t>
                              </m:r>
                            </m:sup>
                          </m:sSup>
                        </m:e>
                      </m:rad>
                      <m:r>
                        <a:rPr lang="en-US" altLang="zh-CN" sz="1425" b="1" i="1" smtClean="0">
                          <a:solidFill>
                            <a:srgbClr val="C62828"/>
                          </a:solidFill>
                          <a:latin typeface="Cambria Math" panose="02040503050406030204" pitchFamily="18" charset="0"/>
                          <a:cs typeface="Arial"/>
                        </a:rPr>
                        <m:t>=</m:t>
                      </m:r>
                      <m:r>
                        <a:rPr lang="en-US" altLang="zh-CN" sz="1425" b="1" i="1" smtClean="0">
                          <a:solidFill>
                            <a:srgbClr val="C62828"/>
                          </a:solidFill>
                          <a:latin typeface="Cambria Math" panose="02040503050406030204" pitchFamily="18" charset="0"/>
                          <a:cs typeface="Arial"/>
                        </a:rPr>
                        <m:t>𝟏𝟗</m:t>
                      </m:r>
                      <m:r>
                        <a:rPr lang="en-US" altLang="zh-CN" sz="1425" b="1" i="1" smtClean="0">
                          <a:solidFill>
                            <a:srgbClr val="C62828"/>
                          </a:solidFill>
                          <a:latin typeface="Cambria Math" panose="02040503050406030204" pitchFamily="18" charset="0"/>
                          <a:cs typeface="Arial"/>
                        </a:rPr>
                        <m:t>.</m:t>
                      </m:r>
                      <m:r>
                        <a:rPr lang="en-US" altLang="zh-CN" sz="1425" b="1" i="1" smtClean="0">
                          <a:solidFill>
                            <a:srgbClr val="C62828"/>
                          </a:solidFill>
                          <a:latin typeface="Cambria Math" panose="02040503050406030204" pitchFamily="18" charset="0"/>
                          <a:cs typeface="Arial"/>
                        </a:rPr>
                        <m:t>𝟖</m:t>
                      </m:r>
                      <m:r>
                        <a:rPr lang="en-US" altLang="zh-CN" sz="1425" b="1" i="1" smtClean="0">
                          <a:solidFill>
                            <a:srgbClr val="C62828"/>
                          </a:solidFill>
                          <a:latin typeface="Cambria Math" panose="02040503050406030204" pitchFamily="18" charset="0"/>
                          <a:cs typeface="Arial"/>
                        </a:rPr>
                        <m:t>𝒑𝒔</m:t>
                      </m:r>
                    </m:oMath>
                  </m:oMathPara>
                </a14:m>
                <a:endParaRPr lang="en-US" altLang="zh-CN" sz="1425" b="1" dirty="0">
                  <a:solidFill>
                    <a:srgbClr val="C62828"/>
                  </a:solidFill>
                  <a:latin typeface="Arial"/>
                  <a:cs typeface="Arial"/>
                </a:endParaRPr>
              </a:p>
              <a:p>
                <a:pPr algn="ctr"/>
                <a:r>
                  <a:rPr lang="en-US" sz="1425" b="1" dirty="0">
                    <a:solidFill>
                      <a:srgbClr val="C62828"/>
                    </a:solidFill>
                    <a:latin typeface="Arial"/>
                    <a:ea typeface="Arial"/>
                    <a:cs typeface="Arial"/>
                  </a:rPr>
                  <a:t> </a:t>
                </a:r>
              </a:p>
            </p:txBody>
          </p:sp>
        </mc:Choice>
        <mc:Fallback xmlns="">
          <p:sp>
            <p:nvSpPr>
              <p:cNvPr id="19" name="文本框 15">
                <a:extLst>
                  <a:ext uri="{FF2B5EF4-FFF2-40B4-BE49-F238E27FC236}">
                    <a16:creationId xmlns:a16="http://schemas.microsoft.com/office/drawing/2014/main" id="{C0DE3BC9-0FB7-B011-4211-AE9D91D65E9A}"/>
                  </a:ext>
                </a:extLst>
              </p:cNvPr>
              <p:cNvSpPr>
                <a:spLocks noGrp="1" noRot="1" noChangeAspect="1" noMove="1" noResize="1" noEditPoints="1" noAdjustHandles="1" noChangeArrowheads="1" noChangeShapeType="1" noTextEdit="1"/>
              </p:cNvSpPr>
              <p:nvPr/>
            </p:nvSpPr>
            <p:spPr>
              <a:xfrm>
                <a:off x="9761867" y="5007063"/>
                <a:ext cx="2541113" cy="1076577"/>
              </a:xfrm>
              <a:prstGeom prst="rect">
                <a:avLst/>
              </a:prstGeom>
              <a:blipFill>
                <a:blip r:embed="rId6"/>
                <a:stretch>
                  <a:fillRect t="-565"/>
                </a:stretch>
              </a:blipFill>
            </p:spPr>
            <p:txBody>
              <a:bodyPr/>
              <a:lstStyle/>
              <a:p>
                <a:r>
                  <a:rPr lang="zh-CN" altLang="en-US">
                    <a:noFill/>
                  </a:rPr>
                  <a:t> </a:t>
                </a:r>
              </a:p>
            </p:txBody>
          </p:sp>
        </mc:Fallback>
      </mc:AlternateContent>
      <p:sp>
        <p:nvSpPr>
          <p:cNvPr id="20" name="文本框 19">
            <a:extLst>
              <a:ext uri="{FF2B5EF4-FFF2-40B4-BE49-F238E27FC236}">
                <a16:creationId xmlns:a16="http://schemas.microsoft.com/office/drawing/2014/main" id="{DB3D7988-CFA6-7FE6-7979-B577CEED1AA7}"/>
              </a:ext>
            </a:extLst>
          </p:cNvPr>
          <p:cNvSpPr txBox="1"/>
          <p:nvPr/>
        </p:nvSpPr>
        <p:spPr>
          <a:xfrm>
            <a:off x="5974836" y="944885"/>
            <a:ext cx="5175586" cy="646331"/>
          </a:xfrm>
          <a:prstGeom prst="rect">
            <a:avLst/>
          </a:prstGeom>
          <a:noFill/>
        </p:spPr>
        <p:txBody>
          <a:bodyPr wrap="square" rtlCol="0">
            <a:spAutoFit/>
          </a:bodyPr>
          <a:lstStyle/>
          <a:p>
            <a:r>
              <a:rPr lang="en-US" altLang="zh-CN" dirty="0"/>
              <a:t>CFD timing with a fraction of 20%, followed by time-walk correction.</a:t>
            </a:r>
            <a:endParaRPr lang="zh-CN" altLang="en-US" dirty="0"/>
          </a:p>
        </p:txBody>
      </p:sp>
      <p:sp>
        <p:nvSpPr>
          <p:cNvPr id="4" name="Slide title">
            <a:extLst>
              <a:ext uri="{FF2B5EF4-FFF2-40B4-BE49-F238E27FC236}">
                <a16:creationId xmlns:a16="http://schemas.microsoft.com/office/drawing/2014/main" id="{23322CA0-E441-F5E1-C963-B5A0734182C7}"/>
              </a:ext>
            </a:extLst>
          </p:cNvPr>
          <p:cNvSpPr>
            <a:spLocks noGrp="1"/>
          </p:cNvSpPr>
          <p:nvPr/>
        </p:nvSpPr>
        <p:spPr>
          <a:xfrm>
            <a:off x="514350" y="257175"/>
            <a:ext cx="10382250" cy="495300"/>
          </a:xfrm>
          <a:prstGeom prst="rect">
            <a:avLst/>
          </a:prstGeom>
          <a:noFill/>
          <a:ln w="0">
            <a:noFill/>
            <a:prstDash val="solid"/>
          </a:ln>
        </p:spPr>
        <p:txBody>
          <a:bodyPr wrap="none" lIns="0" tIns="0" rIns="0" bIns="0" anchor="ctr">
            <a:noAutofit/>
          </a:bodyPr>
          <a:lstStyle/>
          <a:p>
            <a:pPr>
              <a:lnSpc>
                <a:spcPct val="112000"/>
              </a:lnSpc>
              <a:defRPr sz="1500" b="1">
                <a:solidFill>
                  <a:srgbClr val="0B4EA2"/>
                </a:solidFill>
                <a:latin typeface="Microsoft YaHei"/>
                <a:ea typeface="Microsoft YaHei"/>
                <a:cs typeface="Microsoft YaHei"/>
              </a:defRPr>
            </a:pPr>
            <a:r>
              <a:rPr lang="en-US" altLang="zh-CN" sz="2800" b="1" dirty="0">
                <a:solidFill>
                  <a:srgbClr val="0B4EA2"/>
                </a:solidFill>
                <a:ea typeface="Microsoft YaHei"/>
                <a:cs typeface="Microsoft YaHei"/>
              </a:rPr>
              <a:t>Data analysis</a:t>
            </a:r>
          </a:p>
        </p:txBody>
      </p:sp>
      <p:sp>
        <p:nvSpPr>
          <p:cNvPr id="8" name="Title rule">
            <a:extLst>
              <a:ext uri="{FF2B5EF4-FFF2-40B4-BE49-F238E27FC236}">
                <a16:creationId xmlns:a16="http://schemas.microsoft.com/office/drawing/2014/main" id="{6805BB5D-271A-8735-2997-0EFF683B7F27}"/>
              </a:ext>
            </a:extLst>
          </p:cNvPr>
          <p:cNvSpPr>
            <a:spLocks noGrp="1"/>
          </p:cNvSpPr>
          <p:nvPr/>
        </p:nvSpPr>
        <p:spPr>
          <a:xfrm>
            <a:off x="514350" y="838200"/>
            <a:ext cx="11163300" cy="0"/>
          </a:xfrm>
          <a:prstGeom prst="line">
            <a:avLst/>
          </a:prstGeom>
          <a:noFill/>
          <a:ln w="16193">
            <a:solidFill>
              <a:srgbClr val="0B4EA2"/>
            </a:solidFill>
            <a:prstDash val="solid"/>
          </a:ln>
        </p:spPr>
      </p:sp>
      <mc:AlternateContent xmlns:mc="http://schemas.openxmlformats.org/markup-compatibility/2006" xmlns:a14="http://schemas.microsoft.com/office/drawing/2010/main">
        <mc:Choice Requires="a14">
          <p:sp>
            <p:nvSpPr>
              <p:cNvPr id="12" name="文本框 11">
                <a:extLst>
                  <a:ext uri="{FF2B5EF4-FFF2-40B4-BE49-F238E27FC236}">
                    <a16:creationId xmlns:a16="http://schemas.microsoft.com/office/drawing/2014/main" id="{16A1F375-C02E-C68D-0688-7E01182E7D0A}"/>
                  </a:ext>
                </a:extLst>
              </p:cNvPr>
              <p:cNvSpPr txBox="1"/>
              <p:nvPr/>
            </p:nvSpPr>
            <p:spPr>
              <a:xfrm>
                <a:off x="514350" y="5399287"/>
                <a:ext cx="3513667" cy="46166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zh-CN" altLang="zh-CN" sz="2400" i="0" dirty="0" smtClean="0">
                          <a:latin typeface="Cambria Math" panose="02040503050406030204" pitchFamily="18" charset="0"/>
                        </a:rPr>
                        <m:t>Δ</m:t>
                      </m:r>
                      <m:r>
                        <a:rPr lang="zh-CN" altLang="zh-CN" sz="2400" i="1" dirty="0">
                          <a:latin typeface="Cambria Math" panose="02040503050406030204" pitchFamily="18" charset="0"/>
                        </a:rPr>
                        <m:t>𝑡</m:t>
                      </m:r>
                      <m:r>
                        <a:rPr lang="zh-CN" altLang="zh-CN" sz="2400" i="1" dirty="0">
                          <a:latin typeface="Cambria Math" panose="02040503050406030204" pitchFamily="18" charset="0"/>
                        </a:rPr>
                        <m:t>=</m:t>
                      </m:r>
                      <m:sSub>
                        <m:sSubPr>
                          <m:ctrlPr>
                            <a:rPr lang="en-US" altLang="zh-CN" sz="2400" b="0" i="1" dirty="0" smtClean="0">
                              <a:latin typeface="Cambria Math" panose="02040503050406030204" pitchFamily="18" charset="0"/>
                            </a:rPr>
                          </m:ctrlPr>
                        </m:sSubPr>
                        <m:e>
                          <m:r>
                            <a:rPr lang="zh-CN" altLang="zh-CN" sz="2400" i="1" dirty="0">
                              <a:latin typeface="Cambria Math" panose="02040503050406030204" pitchFamily="18" charset="0"/>
                            </a:rPr>
                            <m:t>𝑡</m:t>
                          </m:r>
                        </m:e>
                        <m:sub>
                          <m:r>
                            <a:rPr lang="en-US" altLang="zh-CN" sz="2400" b="0" i="1" dirty="0" smtClean="0">
                              <a:latin typeface="Cambria Math" panose="02040503050406030204" pitchFamily="18" charset="0"/>
                            </a:rPr>
                            <m:t>𝑃𝑀𝑇</m:t>
                          </m:r>
                        </m:sub>
                      </m:sSub>
                      <m:r>
                        <a:rPr lang="zh-CN" altLang="zh-CN" sz="2400" i="1" dirty="0">
                          <a:latin typeface="Cambria Math" panose="02040503050406030204" pitchFamily="18" charset="0"/>
                        </a:rPr>
                        <m:t>​−</m:t>
                      </m:r>
                      <m:sSub>
                        <m:sSubPr>
                          <m:ctrlPr>
                            <a:rPr lang="en-US" altLang="zh-CN" sz="2400" b="0" i="1" dirty="0" smtClean="0">
                              <a:latin typeface="Cambria Math" panose="02040503050406030204" pitchFamily="18" charset="0"/>
                            </a:rPr>
                          </m:ctrlPr>
                        </m:sSubPr>
                        <m:e>
                          <m:r>
                            <a:rPr lang="zh-CN" altLang="zh-CN" sz="2400" i="1" dirty="0">
                              <a:latin typeface="Cambria Math" panose="02040503050406030204" pitchFamily="18" charset="0"/>
                            </a:rPr>
                            <m:t>𝑡</m:t>
                          </m:r>
                        </m:e>
                        <m:sub>
                          <m:r>
                            <a:rPr lang="en-US" altLang="zh-CN" sz="2400" b="0" i="1" dirty="0" smtClean="0">
                              <a:latin typeface="Cambria Math" panose="02040503050406030204" pitchFamily="18" charset="0"/>
                            </a:rPr>
                            <m:t>𝑅𝑃𝐶</m:t>
                          </m:r>
                        </m:sub>
                      </m:sSub>
                      <m:r>
                        <a:rPr lang="zh-CN" altLang="zh-CN" sz="2400" i="1" dirty="0">
                          <a:latin typeface="Cambria Math" panose="02040503050406030204" pitchFamily="18" charset="0"/>
                        </a:rPr>
                        <m:t>​</m:t>
                      </m:r>
                    </m:oMath>
                  </m:oMathPara>
                </a14:m>
                <a:endParaRPr lang="zh-CN" altLang="en-US" sz="2400" dirty="0"/>
              </a:p>
            </p:txBody>
          </p:sp>
        </mc:Choice>
        <mc:Fallback xmlns="">
          <p:sp>
            <p:nvSpPr>
              <p:cNvPr id="12" name="文本框 11">
                <a:extLst>
                  <a:ext uri="{FF2B5EF4-FFF2-40B4-BE49-F238E27FC236}">
                    <a16:creationId xmlns:a16="http://schemas.microsoft.com/office/drawing/2014/main" id="{16A1F375-C02E-C68D-0688-7E01182E7D0A}"/>
                  </a:ext>
                </a:extLst>
              </p:cNvPr>
              <p:cNvSpPr txBox="1">
                <a:spLocks noRot="1" noChangeAspect="1" noMove="1" noResize="1" noEditPoints="1" noAdjustHandles="1" noChangeArrowheads="1" noChangeShapeType="1" noTextEdit="1"/>
              </p:cNvSpPr>
              <p:nvPr/>
            </p:nvSpPr>
            <p:spPr>
              <a:xfrm>
                <a:off x="514350" y="5399287"/>
                <a:ext cx="3513667" cy="461665"/>
              </a:xfrm>
              <a:prstGeom prst="rect">
                <a:avLst/>
              </a:prstGeom>
              <a:blipFill>
                <a:blip r:embed="rId7"/>
                <a:stretch>
                  <a:fillRect b="-533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6" name="文本框 15">
                <a:extLst>
                  <a:ext uri="{FF2B5EF4-FFF2-40B4-BE49-F238E27FC236}">
                    <a16:creationId xmlns:a16="http://schemas.microsoft.com/office/drawing/2014/main" id="{0CC69C15-79C2-0324-33A9-B50A0F49C1DC}"/>
                  </a:ext>
                </a:extLst>
              </p:cNvPr>
              <p:cNvSpPr txBox="1"/>
              <p:nvPr/>
            </p:nvSpPr>
            <p:spPr>
              <a:xfrm>
                <a:off x="9761867" y="2527784"/>
                <a:ext cx="2541113" cy="1477328"/>
              </a:xfrm>
              <a:prstGeom prst="rect">
                <a:avLst/>
              </a:prstGeom>
              <a:noFill/>
            </p:spPr>
            <p:txBody>
              <a:bodyPr wrap="square">
                <a:spAutoFit/>
              </a:bodyPr>
              <a:lstStyle/>
              <a:p>
                <a:r>
                  <a:rPr lang="zh-CN" altLang="zh-CN" b="1" dirty="0"/>
                  <a:t>Before time-walk correction:</a:t>
                </a:r>
                <a:r>
                  <a:rPr lang="zh-CN" altLang="zh-CN" dirty="0"/>
                  <a:t> </a:t>
                </a:r>
                <a14:m>
                  <m:oMath xmlns:m="http://schemas.openxmlformats.org/officeDocument/2006/math">
                    <m:r>
                      <a:rPr lang="zh-CN" altLang="en-US" i="1">
                        <a:latin typeface="Cambria Math" panose="02040503050406030204" pitchFamily="18" charset="0"/>
                      </a:rPr>
                      <m:t>𝜎</m:t>
                    </m:r>
                    <m:r>
                      <a:rPr lang="zh-CN" altLang="en-US" i="0">
                        <a:latin typeface="Cambria Math" panose="02040503050406030204" pitchFamily="18" charset="0"/>
                      </a:rPr>
                      <m:t>≈</m:t>
                    </m:r>
                    <m:r>
                      <a:rPr lang="en-US" altLang="zh-CN" i="0">
                        <a:latin typeface="Cambria Math" panose="02040503050406030204" pitchFamily="18" charset="0"/>
                      </a:rPr>
                      <m:t>29</m:t>
                    </m:r>
                  </m:oMath>
                </a14:m>
                <a:r>
                  <a:rPr lang="zh-CN" altLang="zh-CN" dirty="0"/>
                  <a:t>ps</a:t>
                </a:r>
                <a:br>
                  <a:rPr lang="en-US" altLang="zh-CN" dirty="0"/>
                </a:br>
                <a:br>
                  <a:rPr lang="zh-CN" altLang="zh-CN" dirty="0"/>
                </a:br>
                <a:r>
                  <a:rPr lang="zh-CN" altLang="zh-CN" b="1" dirty="0"/>
                  <a:t>After time-walk correction:</a:t>
                </a:r>
                <a:r>
                  <a:rPr lang="zh-CN" altLang="zh-CN" dirty="0"/>
                  <a:t> </a:t>
                </a:r>
                <a14:m>
                  <m:oMath xmlns:m="http://schemas.openxmlformats.org/officeDocument/2006/math">
                    <m:r>
                      <a:rPr lang="zh-CN" altLang="en-US" i="1">
                        <a:latin typeface="Cambria Math" panose="02040503050406030204" pitchFamily="18" charset="0"/>
                      </a:rPr>
                      <m:t>𝜎</m:t>
                    </m:r>
                    <m:r>
                      <a:rPr lang="zh-CN" altLang="en-US" i="0">
                        <a:latin typeface="Cambria Math" panose="02040503050406030204" pitchFamily="18" charset="0"/>
                      </a:rPr>
                      <m:t>≈</m:t>
                    </m:r>
                    <m:r>
                      <a:rPr lang="en-US" altLang="zh-CN" i="0">
                        <a:latin typeface="Cambria Math" panose="02040503050406030204" pitchFamily="18" charset="0"/>
                      </a:rPr>
                      <m:t>22</m:t>
                    </m:r>
                  </m:oMath>
                </a14:m>
                <a:r>
                  <a:rPr lang="zh-CN" altLang="zh-CN" dirty="0"/>
                  <a:t>ps</a:t>
                </a:r>
                <a:endParaRPr lang="zh-CN" altLang="en-US" dirty="0"/>
              </a:p>
            </p:txBody>
          </p:sp>
        </mc:Choice>
        <mc:Fallback xmlns="">
          <p:sp>
            <p:nvSpPr>
              <p:cNvPr id="16" name="文本框 15">
                <a:extLst>
                  <a:ext uri="{FF2B5EF4-FFF2-40B4-BE49-F238E27FC236}">
                    <a16:creationId xmlns:a16="http://schemas.microsoft.com/office/drawing/2014/main" id="{0CC69C15-79C2-0324-33A9-B50A0F49C1DC}"/>
                  </a:ext>
                </a:extLst>
              </p:cNvPr>
              <p:cNvSpPr txBox="1">
                <a:spLocks noRot="1" noChangeAspect="1" noMove="1" noResize="1" noEditPoints="1" noAdjustHandles="1" noChangeArrowheads="1" noChangeShapeType="1" noTextEdit="1"/>
              </p:cNvSpPr>
              <p:nvPr/>
            </p:nvSpPr>
            <p:spPr>
              <a:xfrm>
                <a:off x="9761867" y="2527784"/>
                <a:ext cx="2541113" cy="1477328"/>
              </a:xfrm>
              <a:prstGeom prst="rect">
                <a:avLst/>
              </a:prstGeom>
              <a:blipFill>
                <a:blip r:embed="rId8"/>
                <a:stretch>
                  <a:fillRect l="-1918" t="-2479" b="-5785"/>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5197106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2B6B7-7193-A950-AE65-50EE5035F0D4}"/>
            </a:ext>
          </a:extLst>
        </p:cNvPr>
        <p:cNvGrpSpPr/>
        <p:nvPr/>
      </p:nvGrpSpPr>
      <p:grpSpPr>
        <a:xfrm>
          <a:off x="0" y="0"/>
          <a:ext cx="0" cy="0"/>
          <a:chOff x="0" y="0"/>
          <a:chExt cx="0" cy="0"/>
        </a:xfrm>
      </p:grpSpPr>
      <p:pic>
        <p:nvPicPr>
          <p:cNvPr id="27" name="Image 0">
            <a:extLst>
              <a:ext uri="{FF2B5EF4-FFF2-40B4-BE49-F238E27FC236}">
                <a16:creationId xmlns:a16="http://schemas.microsoft.com/office/drawing/2014/main" id="{DCC32AFA-15BA-43F9-69EE-28D4638FDCBA}"/>
              </a:ext>
            </a:extLst>
          </p:cNvPr>
          <p:cNvPicPr>
            <a:picLocks noChangeAspect="1"/>
          </p:cNvPicPr>
          <p:nvPr/>
        </p:nvPicPr>
        <p:blipFill>
          <a:blip r:embed="rId3"/>
          <a:stretch>
            <a:fillRect/>
          </a:stretch>
        </p:blipFill>
        <p:spPr>
          <a:xfrm>
            <a:off x="11045952" y="74851"/>
            <a:ext cx="384048" cy="380649"/>
          </a:xfrm>
          <a:prstGeom prst="rect">
            <a:avLst/>
          </a:prstGeom>
        </p:spPr>
      </p:pic>
      <p:sp>
        <p:nvSpPr>
          <p:cNvPr id="97" name="Title">
            <a:extLst>
              <a:ext uri="{FF2B5EF4-FFF2-40B4-BE49-F238E27FC236}">
                <a16:creationId xmlns:a16="http://schemas.microsoft.com/office/drawing/2014/main" id="{0A9CA699-0269-314B-9083-B93E96AA2BEF}"/>
              </a:ext>
            </a:extLst>
          </p:cNvPr>
          <p:cNvSpPr>
            <a:spLocks noGrp="1"/>
          </p:cNvSpPr>
          <p:nvPr/>
        </p:nvSpPr>
        <p:spPr>
          <a:xfrm>
            <a:off x="-553773" y="843287"/>
            <a:ext cx="5162275" cy="248913"/>
          </a:xfrm>
          <a:prstGeom prst="rect">
            <a:avLst/>
          </a:prstGeom>
          <a:noFill/>
          <a:ln w="0">
            <a:noFill/>
          </a:ln>
        </p:spPr>
        <p:txBody>
          <a:bodyPr wrap="none" lIns="114300" tIns="28575" rIns="114300" bIns="28575" anchor="ctr">
            <a:noAutofit/>
          </a:bodyPr>
          <a:lstStyle/>
          <a:p>
            <a:pPr algn="ctr">
              <a:defRPr sz="2775" b="1">
                <a:solidFill>
                  <a:srgbClr val="193A46"/>
                </a:solidFill>
                <a:latin typeface="Arial"/>
                <a:ea typeface="Arial"/>
                <a:cs typeface="Arial"/>
              </a:defRPr>
            </a:pPr>
            <a:r>
              <a:rPr sz="1400" b="1" dirty="0">
                <a:solidFill>
                  <a:srgbClr val="193A46"/>
                </a:solidFill>
                <a:latin typeface="Arial"/>
                <a:ea typeface="Arial"/>
                <a:cs typeface="Arial"/>
              </a:rPr>
              <a:t>Signal sampling and time-resolution analysis</a:t>
            </a:r>
          </a:p>
        </p:txBody>
      </p:sp>
      <p:sp>
        <p:nvSpPr>
          <p:cNvPr id="98" name="Step 1">
            <a:extLst>
              <a:ext uri="{FF2B5EF4-FFF2-40B4-BE49-F238E27FC236}">
                <a16:creationId xmlns:a16="http://schemas.microsoft.com/office/drawing/2014/main" id="{EE6AAA56-C3CB-7A4B-0950-9DF14C552D6F}"/>
              </a:ext>
            </a:extLst>
          </p:cNvPr>
          <p:cNvSpPr>
            <a:spLocks noGrp="1"/>
          </p:cNvSpPr>
          <p:nvPr/>
        </p:nvSpPr>
        <p:spPr>
          <a:xfrm>
            <a:off x="-29358" y="1172634"/>
            <a:ext cx="4320000" cy="609600"/>
          </a:xfrm>
          <a:prstGeom prst="rect">
            <a:avLst/>
          </a:prstGeom>
          <a:solidFill>
            <a:srgbClr val="E8F1E4"/>
          </a:solidFill>
          <a:ln w="16193">
            <a:solidFill>
              <a:srgbClr val="3E7369"/>
            </a:solidFill>
          </a:ln>
        </p:spPr>
        <p:txBody>
          <a:bodyPr wrap="none" lIns="114300" tIns="28575" rIns="114300" bIns="28575" anchor="ctr">
            <a:noAutofit/>
          </a:bodyPr>
          <a:lstStyle/>
          <a:p>
            <a:pPr algn="ctr">
              <a:defRPr sz="1875" b="0">
                <a:solidFill>
                  <a:srgbClr val="193A46"/>
                </a:solidFill>
                <a:latin typeface="Arial"/>
                <a:ea typeface="Arial"/>
                <a:cs typeface="Arial"/>
              </a:defRPr>
            </a:pPr>
            <a:r>
              <a:rPr sz="1600" b="0" dirty="0">
                <a:solidFill>
                  <a:srgbClr val="193A46"/>
                </a:solidFill>
                <a:latin typeface="Arial"/>
                <a:ea typeface="Arial"/>
                <a:cs typeface="Arial"/>
              </a:rPr>
              <a:t>Set the mean signal rate </a:t>
            </a:r>
            <a:r>
              <a:rPr lang="en-US" sz="1600" b="0" dirty="0">
                <a:solidFill>
                  <a:srgbClr val="193A46"/>
                </a:solidFill>
                <a:latin typeface="Arial"/>
                <a:ea typeface="Arial"/>
                <a:cs typeface="Arial"/>
              </a:rPr>
              <a:t>&lt;f&gt;</a:t>
            </a:r>
            <a:endParaRPr sz="1600" b="0" dirty="0">
              <a:solidFill>
                <a:srgbClr val="193A46"/>
              </a:solidFill>
              <a:latin typeface="Arial"/>
              <a:ea typeface="Arial"/>
              <a:cs typeface="Arial"/>
            </a:endParaRPr>
          </a:p>
        </p:txBody>
      </p:sp>
      <p:sp>
        <p:nvSpPr>
          <p:cNvPr id="99" name="Step 2">
            <a:extLst>
              <a:ext uri="{FF2B5EF4-FFF2-40B4-BE49-F238E27FC236}">
                <a16:creationId xmlns:a16="http://schemas.microsoft.com/office/drawing/2014/main" id="{4C25B0BA-D8A7-95E5-2BE3-175E97B28B0A}"/>
              </a:ext>
            </a:extLst>
          </p:cNvPr>
          <p:cNvSpPr>
            <a:spLocks noGrp="1"/>
          </p:cNvSpPr>
          <p:nvPr/>
        </p:nvSpPr>
        <p:spPr>
          <a:xfrm>
            <a:off x="-29358" y="1991784"/>
            <a:ext cx="4320000" cy="609600"/>
          </a:xfrm>
          <a:prstGeom prst="rect">
            <a:avLst/>
          </a:prstGeom>
          <a:solidFill>
            <a:srgbClr val="E8F1E4"/>
          </a:solidFill>
          <a:ln w="16193">
            <a:solidFill>
              <a:srgbClr val="3E7369"/>
            </a:solidFill>
          </a:ln>
        </p:spPr>
        <p:txBody>
          <a:bodyPr wrap="none" lIns="114300" tIns="28575" rIns="114300" bIns="28575" anchor="ctr">
            <a:noAutofit/>
          </a:bodyPr>
          <a:lstStyle/>
          <a:p>
            <a:pPr algn="ctr">
              <a:defRPr sz="1875" b="0">
                <a:solidFill>
                  <a:srgbClr val="193A46"/>
                </a:solidFill>
                <a:latin typeface="Arial"/>
                <a:ea typeface="Arial"/>
                <a:cs typeface="Arial"/>
              </a:defRPr>
            </a:pPr>
            <a:r>
              <a:rPr sz="1600" b="0" dirty="0">
                <a:solidFill>
                  <a:srgbClr val="193A46"/>
                </a:solidFill>
                <a:latin typeface="Arial"/>
                <a:ea typeface="Arial"/>
                <a:cs typeface="Arial"/>
              </a:rPr>
              <a:t>Sample a time interval dt</a:t>
            </a:r>
          </a:p>
          <a:p>
            <a:pPr algn="ctr">
              <a:defRPr sz="1875" b="0">
                <a:solidFill>
                  <a:srgbClr val="193A46"/>
                </a:solidFill>
                <a:latin typeface="Arial"/>
                <a:ea typeface="Arial"/>
                <a:cs typeface="Arial"/>
              </a:defRPr>
            </a:pPr>
            <a:r>
              <a:rPr sz="1600" b="0" dirty="0">
                <a:solidFill>
                  <a:srgbClr val="193A46"/>
                </a:solidFill>
                <a:latin typeface="Arial"/>
                <a:ea typeface="Arial"/>
                <a:cs typeface="Arial"/>
              </a:rPr>
              <a:t>from an exponential distribution with mean 1/</a:t>
            </a:r>
            <a:r>
              <a:rPr lang="en-US" sz="1600" dirty="0">
                <a:solidFill>
                  <a:srgbClr val="193A46"/>
                </a:solidFill>
                <a:latin typeface="Arial"/>
                <a:ea typeface="Arial"/>
                <a:cs typeface="Arial"/>
              </a:rPr>
              <a:t>&lt;f&gt;</a:t>
            </a:r>
            <a:endParaRPr sz="1600" b="0" dirty="0">
              <a:solidFill>
                <a:srgbClr val="193A46"/>
              </a:solidFill>
              <a:latin typeface="Arial"/>
              <a:ea typeface="Arial"/>
              <a:cs typeface="Arial"/>
            </a:endParaRPr>
          </a:p>
        </p:txBody>
      </p:sp>
      <p:sp>
        <p:nvSpPr>
          <p:cNvPr id="100" name="Step 3">
            <a:extLst>
              <a:ext uri="{FF2B5EF4-FFF2-40B4-BE49-F238E27FC236}">
                <a16:creationId xmlns:a16="http://schemas.microsoft.com/office/drawing/2014/main" id="{39FCDDD3-8D5F-55A6-1C44-A7999AF11322}"/>
              </a:ext>
            </a:extLst>
          </p:cNvPr>
          <p:cNvSpPr>
            <a:spLocks noGrp="1"/>
          </p:cNvSpPr>
          <p:nvPr/>
        </p:nvSpPr>
        <p:spPr>
          <a:xfrm>
            <a:off x="-29358" y="2810934"/>
            <a:ext cx="4320000" cy="609600"/>
          </a:xfrm>
          <a:prstGeom prst="rect">
            <a:avLst/>
          </a:prstGeom>
          <a:solidFill>
            <a:srgbClr val="E8F1E4"/>
          </a:solidFill>
          <a:ln w="16193">
            <a:solidFill>
              <a:srgbClr val="3E7369"/>
            </a:solidFill>
          </a:ln>
        </p:spPr>
        <p:txBody>
          <a:bodyPr wrap="none" lIns="114300" tIns="28575" rIns="114300" bIns="28575" anchor="ctr">
            <a:noAutofit/>
          </a:bodyPr>
          <a:lstStyle/>
          <a:p>
            <a:pPr algn="ctr">
              <a:defRPr sz="1875" b="0">
                <a:solidFill>
                  <a:srgbClr val="193A46"/>
                </a:solidFill>
                <a:latin typeface="Arial"/>
                <a:ea typeface="Arial"/>
                <a:cs typeface="Arial"/>
              </a:defRPr>
            </a:pPr>
            <a:r>
              <a:rPr sz="1600" b="0" dirty="0">
                <a:solidFill>
                  <a:srgbClr val="193A46"/>
                </a:solidFill>
                <a:latin typeface="Arial"/>
                <a:ea typeface="Arial"/>
                <a:cs typeface="Arial"/>
              </a:rPr>
              <a:t>Calculate ΔU using the fitted formula</a:t>
            </a:r>
          </a:p>
        </p:txBody>
      </p:sp>
      <p:sp>
        <p:nvSpPr>
          <p:cNvPr id="101" name="Step 4">
            <a:extLst>
              <a:ext uri="{FF2B5EF4-FFF2-40B4-BE49-F238E27FC236}">
                <a16:creationId xmlns:a16="http://schemas.microsoft.com/office/drawing/2014/main" id="{0025019B-B701-9033-876B-F6C4EC7CD5CF}"/>
              </a:ext>
            </a:extLst>
          </p:cNvPr>
          <p:cNvSpPr>
            <a:spLocks noGrp="1"/>
          </p:cNvSpPr>
          <p:nvPr/>
        </p:nvSpPr>
        <p:spPr>
          <a:xfrm>
            <a:off x="-29358" y="3630084"/>
            <a:ext cx="4320000" cy="609600"/>
          </a:xfrm>
          <a:prstGeom prst="rect">
            <a:avLst/>
          </a:prstGeom>
          <a:solidFill>
            <a:srgbClr val="E8F1E4"/>
          </a:solidFill>
          <a:ln w="16193">
            <a:solidFill>
              <a:srgbClr val="3E7369"/>
            </a:solidFill>
          </a:ln>
        </p:spPr>
        <p:txBody>
          <a:bodyPr wrap="none" lIns="114300" tIns="28575" rIns="114300" bIns="28575" anchor="ctr">
            <a:noAutofit/>
          </a:bodyPr>
          <a:lstStyle/>
          <a:p>
            <a:pPr algn="ctr">
              <a:defRPr sz="1875" b="0">
                <a:solidFill>
                  <a:srgbClr val="193A46"/>
                </a:solidFill>
                <a:latin typeface="Arial"/>
                <a:ea typeface="Arial"/>
                <a:cs typeface="Arial"/>
              </a:defRPr>
            </a:pPr>
            <a:r>
              <a:rPr sz="1600" b="0" dirty="0">
                <a:solidFill>
                  <a:srgbClr val="193A46"/>
                </a:solidFill>
                <a:latin typeface="Arial"/>
                <a:ea typeface="Arial"/>
                <a:cs typeface="Arial"/>
              </a:rPr>
              <a:t>Calculate the actual voltage: U = U₀ − ΔU</a:t>
            </a:r>
          </a:p>
        </p:txBody>
      </p:sp>
      <p:sp>
        <p:nvSpPr>
          <p:cNvPr id="102" name="Step 5">
            <a:extLst>
              <a:ext uri="{FF2B5EF4-FFF2-40B4-BE49-F238E27FC236}">
                <a16:creationId xmlns:a16="http://schemas.microsoft.com/office/drawing/2014/main" id="{5D1DF648-C565-7C12-4A04-8590D7CCCFB0}"/>
              </a:ext>
            </a:extLst>
          </p:cNvPr>
          <p:cNvSpPr>
            <a:spLocks noGrp="1"/>
          </p:cNvSpPr>
          <p:nvPr/>
        </p:nvSpPr>
        <p:spPr>
          <a:xfrm>
            <a:off x="-29358" y="4449234"/>
            <a:ext cx="4320000" cy="609600"/>
          </a:xfrm>
          <a:prstGeom prst="rect">
            <a:avLst/>
          </a:prstGeom>
          <a:solidFill>
            <a:srgbClr val="E8F1E4"/>
          </a:solidFill>
          <a:ln w="16193">
            <a:solidFill>
              <a:srgbClr val="3E7369"/>
            </a:solidFill>
          </a:ln>
        </p:spPr>
        <p:txBody>
          <a:bodyPr wrap="none" lIns="114300" tIns="28575" rIns="114300" bIns="28575" anchor="ctr">
            <a:noAutofit/>
          </a:bodyPr>
          <a:lstStyle/>
          <a:p>
            <a:pPr algn="ctr">
              <a:defRPr sz="1875" b="0">
                <a:solidFill>
                  <a:srgbClr val="193A46"/>
                </a:solidFill>
                <a:latin typeface="Arial"/>
                <a:ea typeface="Arial"/>
                <a:cs typeface="Arial"/>
              </a:defRPr>
            </a:pPr>
            <a:r>
              <a:rPr sz="1600" b="0" dirty="0">
                <a:solidFill>
                  <a:srgbClr val="193A46"/>
                </a:solidFill>
                <a:latin typeface="Arial"/>
                <a:ea typeface="Arial"/>
                <a:cs typeface="Arial"/>
              </a:rPr>
              <a:t>Randomly select a test signal</a:t>
            </a:r>
          </a:p>
          <a:p>
            <a:pPr algn="ctr">
              <a:defRPr sz="1875" b="0">
                <a:solidFill>
                  <a:srgbClr val="193A46"/>
                </a:solidFill>
                <a:latin typeface="Arial"/>
                <a:ea typeface="Arial"/>
                <a:cs typeface="Arial"/>
              </a:defRPr>
            </a:pPr>
            <a:r>
              <a:rPr sz="1600" b="0" dirty="0">
                <a:solidFill>
                  <a:srgbClr val="193A46"/>
                </a:solidFill>
                <a:latin typeface="Arial"/>
                <a:ea typeface="Arial"/>
                <a:cs typeface="Arial"/>
              </a:rPr>
              <a:t>at the measured voltage closest to U</a:t>
            </a:r>
          </a:p>
        </p:txBody>
      </p:sp>
      <p:sp>
        <p:nvSpPr>
          <p:cNvPr id="103" name="Step 6">
            <a:extLst>
              <a:ext uri="{FF2B5EF4-FFF2-40B4-BE49-F238E27FC236}">
                <a16:creationId xmlns:a16="http://schemas.microsoft.com/office/drawing/2014/main" id="{4FE99F55-FD0C-FF84-D7FE-CC9CDEEEACE7}"/>
              </a:ext>
            </a:extLst>
          </p:cNvPr>
          <p:cNvSpPr>
            <a:spLocks noGrp="1"/>
          </p:cNvSpPr>
          <p:nvPr/>
        </p:nvSpPr>
        <p:spPr>
          <a:xfrm>
            <a:off x="-29358" y="5268384"/>
            <a:ext cx="4320000" cy="609600"/>
          </a:xfrm>
          <a:prstGeom prst="rect">
            <a:avLst/>
          </a:prstGeom>
          <a:solidFill>
            <a:srgbClr val="E8F1E4"/>
          </a:solidFill>
          <a:ln w="16193">
            <a:solidFill>
              <a:srgbClr val="3E7369"/>
            </a:solidFill>
          </a:ln>
        </p:spPr>
        <p:txBody>
          <a:bodyPr wrap="none" lIns="114300" tIns="28575" rIns="114300" bIns="28575" anchor="ctr">
            <a:noAutofit/>
          </a:bodyPr>
          <a:lstStyle/>
          <a:p>
            <a:pPr algn="ctr">
              <a:defRPr sz="1875" b="0">
                <a:solidFill>
                  <a:srgbClr val="193A46"/>
                </a:solidFill>
                <a:latin typeface="Arial"/>
                <a:ea typeface="Arial"/>
                <a:cs typeface="Arial"/>
              </a:defRPr>
            </a:pPr>
            <a:r>
              <a:rPr lang="en-US" sz="1600" b="0" dirty="0">
                <a:solidFill>
                  <a:srgbClr val="193A46"/>
                </a:solidFill>
                <a:latin typeface="Arial"/>
                <a:ea typeface="Arial"/>
                <a:cs typeface="Arial"/>
              </a:rPr>
              <a:t>Extract charge and time</a:t>
            </a:r>
            <a:endParaRPr sz="1600" b="0" dirty="0">
              <a:solidFill>
                <a:srgbClr val="193A46"/>
              </a:solidFill>
              <a:latin typeface="Arial"/>
              <a:ea typeface="Arial"/>
              <a:cs typeface="Arial"/>
            </a:endParaRPr>
          </a:p>
        </p:txBody>
      </p:sp>
      <p:sp>
        <p:nvSpPr>
          <p:cNvPr id="104" name="Step 7">
            <a:extLst>
              <a:ext uri="{FF2B5EF4-FFF2-40B4-BE49-F238E27FC236}">
                <a16:creationId xmlns:a16="http://schemas.microsoft.com/office/drawing/2014/main" id="{F3264530-760C-75CD-E212-7855EA50CBC2}"/>
              </a:ext>
            </a:extLst>
          </p:cNvPr>
          <p:cNvSpPr>
            <a:spLocks noGrp="1"/>
          </p:cNvSpPr>
          <p:nvPr/>
        </p:nvSpPr>
        <p:spPr>
          <a:xfrm>
            <a:off x="-29358" y="6087534"/>
            <a:ext cx="4320000" cy="609600"/>
          </a:xfrm>
          <a:prstGeom prst="rect">
            <a:avLst/>
          </a:prstGeom>
          <a:solidFill>
            <a:srgbClr val="D5E8DC"/>
          </a:solidFill>
          <a:ln w="16193">
            <a:solidFill>
              <a:srgbClr val="3E7369"/>
            </a:solidFill>
          </a:ln>
        </p:spPr>
        <p:txBody>
          <a:bodyPr wrap="none" lIns="114300" tIns="28575" rIns="114300" bIns="28575" anchor="ctr">
            <a:noAutofit/>
          </a:bodyPr>
          <a:lstStyle/>
          <a:p>
            <a:pPr algn="ctr">
              <a:defRPr sz="1875" b="1">
                <a:solidFill>
                  <a:srgbClr val="193A46"/>
                </a:solidFill>
                <a:latin typeface="Arial"/>
                <a:ea typeface="Arial"/>
                <a:cs typeface="Arial"/>
              </a:defRPr>
            </a:pPr>
            <a:r>
              <a:rPr sz="1600" b="1" dirty="0">
                <a:solidFill>
                  <a:srgbClr val="193A46"/>
                </a:solidFill>
                <a:latin typeface="Arial"/>
                <a:ea typeface="Arial"/>
                <a:cs typeface="Arial"/>
              </a:rPr>
              <a:t>Apply TA correction and a Gaussian fit</a:t>
            </a:r>
          </a:p>
          <a:p>
            <a:pPr algn="ctr">
              <a:defRPr sz="1875" b="1">
                <a:solidFill>
                  <a:srgbClr val="193A46"/>
                </a:solidFill>
                <a:latin typeface="Arial"/>
                <a:ea typeface="Arial"/>
                <a:cs typeface="Arial"/>
              </a:defRPr>
            </a:pPr>
            <a:r>
              <a:rPr sz="1600" b="1" dirty="0">
                <a:solidFill>
                  <a:srgbClr val="193A46"/>
                </a:solidFill>
                <a:latin typeface="Arial"/>
                <a:ea typeface="Arial"/>
                <a:cs typeface="Arial"/>
              </a:rPr>
              <a:t>to obtain the time resolution σₜ</a:t>
            </a:r>
          </a:p>
        </p:txBody>
      </p:sp>
      <p:cxnSp>
        <p:nvCxnSpPr>
          <p:cNvPr id="105" name="直接箭头连接符 104">
            <a:extLst>
              <a:ext uri="{FF2B5EF4-FFF2-40B4-BE49-F238E27FC236}">
                <a16:creationId xmlns:a16="http://schemas.microsoft.com/office/drawing/2014/main" id="{4355ACE4-51CE-FE61-0271-A1DCD24F2400}"/>
              </a:ext>
            </a:extLst>
          </p:cNvPr>
          <p:cNvCxnSpPr>
            <a:cxnSpLocks/>
            <a:stCxn id="98" idx="2"/>
            <a:endCxn id="99" idx="0"/>
          </p:cNvCxnSpPr>
          <p:nvPr/>
        </p:nvCxnSpPr>
        <p:spPr>
          <a:xfrm>
            <a:off x="2130642" y="1782234"/>
            <a:ext cx="0" cy="209550"/>
          </a:xfrm>
          <a:prstGeom prst="straightConnector1">
            <a:avLst/>
          </a:prstGeom>
          <a:ln w="19050">
            <a:solidFill>
              <a:srgbClr val="3E7369"/>
            </a:solidFill>
            <a:tailEnd type="triangle" w="med" len="med"/>
          </a:ln>
        </p:spPr>
      </p:cxnSp>
      <p:cxnSp>
        <p:nvCxnSpPr>
          <p:cNvPr id="106" name="直接箭头连接符 105">
            <a:extLst>
              <a:ext uri="{FF2B5EF4-FFF2-40B4-BE49-F238E27FC236}">
                <a16:creationId xmlns:a16="http://schemas.microsoft.com/office/drawing/2014/main" id="{460D3C8C-56F6-C829-E5DC-2D51B4B43463}"/>
              </a:ext>
            </a:extLst>
          </p:cNvPr>
          <p:cNvCxnSpPr>
            <a:cxnSpLocks/>
            <a:stCxn id="99" idx="2"/>
            <a:endCxn id="100" idx="0"/>
          </p:cNvCxnSpPr>
          <p:nvPr/>
        </p:nvCxnSpPr>
        <p:spPr>
          <a:xfrm>
            <a:off x="2130642" y="2601384"/>
            <a:ext cx="0" cy="209550"/>
          </a:xfrm>
          <a:prstGeom prst="straightConnector1">
            <a:avLst/>
          </a:prstGeom>
          <a:ln w="19050">
            <a:solidFill>
              <a:srgbClr val="3E7369"/>
            </a:solidFill>
            <a:tailEnd type="triangle" w="med" len="med"/>
          </a:ln>
        </p:spPr>
      </p:cxnSp>
      <p:cxnSp>
        <p:nvCxnSpPr>
          <p:cNvPr id="107" name="直接箭头连接符 106">
            <a:extLst>
              <a:ext uri="{FF2B5EF4-FFF2-40B4-BE49-F238E27FC236}">
                <a16:creationId xmlns:a16="http://schemas.microsoft.com/office/drawing/2014/main" id="{7B8AA44C-2091-5D45-66C5-877881101C47}"/>
              </a:ext>
            </a:extLst>
          </p:cNvPr>
          <p:cNvCxnSpPr>
            <a:stCxn id="100" idx="2"/>
            <a:endCxn id="101" idx="0"/>
          </p:cNvCxnSpPr>
          <p:nvPr/>
        </p:nvCxnSpPr>
        <p:spPr>
          <a:xfrm>
            <a:off x="2130642" y="3420534"/>
            <a:ext cx="0" cy="209550"/>
          </a:xfrm>
          <a:prstGeom prst="straightConnector1">
            <a:avLst/>
          </a:prstGeom>
          <a:ln w="19050">
            <a:solidFill>
              <a:srgbClr val="3E7369"/>
            </a:solidFill>
            <a:tailEnd type="triangle" w="med" len="med"/>
          </a:ln>
        </p:spPr>
      </p:cxnSp>
      <p:cxnSp>
        <p:nvCxnSpPr>
          <p:cNvPr id="108" name="直接箭头连接符 107">
            <a:extLst>
              <a:ext uri="{FF2B5EF4-FFF2-40B4-BE49-F238E27FC236}">
                <a16:creationId xmlns:a16="http://schemas.microsoft.com/office/drawing/2014/main" id="{969DD9A6-249B-4E0E-168B-BC8495792FB5}"/>
              </a:ext>
            </a:extLst>
          </p:cNvPr>
          <p:cNvCxnSpPr>
            <a:stCxn id="101" idx="2"/>
            <a:endCxn id="102" idx="0"/>
          </p:cNvCxnSpPr>
          <p:nvPr/>
        </p:nvCxnSpPr>
        <p:spPr>
          <a:xfrm>
            <a:off x="2130642" y="4239684"/>
            <a:ext cx="0" cy="209550"/>
          </a:xfrm>
          <a:prstGeom prst="straightConnector1">
            <a:avLst/>
          </a:prstGeom>
          <a:ln w="19050">
            <a:solidFill>
              <a:srgbClr val="3E7369"/>
            </a:solidFill>
            <a:tailEnd type="triangle" w="med" len="med"/>
          </a:ln>
        </p:spPr>
      </p:cxnSp>
      <p:cxnSp>
        <p:nvCxnSpPr>
          <p:cNvPr id="109" name="直接箭头连接符 108">
            <a:extLst>
              <a:ext uri="{FF2B5EF4-FFF2-40B4-BE49-F238E27FC236}">
                <a16:creationId xmlns:a16="http://schemas.microsoft.com/office/drawing/2014/main" id="{5681D4F5-695F-638B-BFD1-905E0F9618C9}"/>
              </a:ext>
            </a:extLst>
          </p:cNvPr>
          <p:cNvCxnSpPr>
            <a:stCxn id="102" idx="2"/>
            <a:endCxn id="103" idx="0"/>
          </p:cNvCxnSpPr>
          <p:nvPr/>
        </p:nvCxnSpPr>
        <p:spPr>
          <a:xfrm>
            <a:off x="2130642" y="5058834"/>
            <a:ext cx="0" cy="209550"/>
          </a:xfrm>
          <a:prstGeom prst="straightConnector1">
            <a:avLst/>
          </a:prstGeom>
          <a:ln w="19050">
            <a:solidFill>
              <a:srgbClr val="3E7369"/>
            </a:solidFill>
            <a:tailEnd type="triangle" w="med" len="med"/>
          </a:ln>
        </p:spPr>
      </p:cxnSp>
      <p:cxnSp>
        <p:nvCxnSpPr>
          <p:cNvPr id="110" name="直接箭头连接符 109">
            <a:extLst>
              <a:ext uri="{FF2B5EF4-FFF2-40B4-BE49-F238E27FC236}">
                <a16:creationId xmlns:a16="http://schemas.microsoft.com/office/drawing/2014/main" id="{8FA988CC-33CD-BE71-6EF9-D878840DA468}"/>
              </a:ext>
            </a:extLst>
          </p:cNvPr>
          <p:cNvCxnSpPr>
            <a:stCxn id="103" idx="2"/>
            <a:endCxn id="104" idx="0"/>
          </p:cNvCxnSpPr>
          <p:nvPr/>
        </p:nvCxnSpPr>
        <p:spPr>
          <a:xfrm>
            <a:off x="2130642" y="5877984"/>
            <a:ext cx="0" cy="209550"/>
          </a:xfrm>
          <a:prstGeom prst="straightConnector1">
            <a:avLst/>
          </a:prstGeom>
          <a:ln w="19050">
            <a:solidFill>
              <a:srgbClr val="3E7369"/>
            </a:solidFill>
            <a:tailEnd type="triangle" w="med" len="med"/>
          </a:ln>
        </p:spPr>
      </p:cxnSp>
      <p:cxnSp>
        <p:nvCxnSpPr>
          <p:cNvPr id="111" name="直接箭头连接符 110">
            <a:extLst>
              <a:ext uri="{FF2B5EF4-FFF2-40B4-BE49-F238E27FC236}">
                <a16:creationId xmlns:a16="http://schemas.microsoft.com/office/drawing/2014/main" id="{F0EDFB68-7D67-F7F3-1306-C47290DB46C3}"/>
              </a:ext>
            </a:extLst>
          </p:cNvPr>
          <p:cNvCxnSpPr>
            <a:cxnSpLocks/>
            <a:stCxn id="103" idx="3"/>
          </p:cNvCxnSpPr>
          <p:nvPr/>
        </p:nvCxnSpPr>
        <p:spPr>
          <a:xfrm flipV="1">
            <a:off x="4290642" y="5563659"/>
            <a:ext cx="635721" cy="9525"/>
          </a:xfrm>
          <a:prstGeom prst="straightConnector1">
            <a:avLst/>
          </a:prstGeom>
          <a:ln w="19050">
            <a:solidFill>
              <a:srgbClr val="3E7369"/>
            </a:solidFill>
          </a:ln>
        </p:spPr>
      </p:cxnSp>
      <p:cxnSp>
        <p:nvCxnSpPr>
          <p:cNvPr id="112" name="直接箭头连接符 111">
            <a:extLst>
              <a:ext uri="{FF2B5EF4-FFF2-40B4-BE49-F238E27FC236}">
                <a16:creationId xmlns:a16="http://schemas.microsoft.com/office/drawing/2014/main" id="{0263D2B7-D688-87B7-507D-24FD3C8E59E6}"/>
              </a:ext>
            </a:extLst>
          </p:cNvPr>
          <p:cNvCxnSpPr>
            <a:cxnSpLocks/>
          </p:cNvCxnSpPr>
          <p:nvPr/>
        </p:nvCxnSpPr>
        <p:spPr>
          <a:xfrm flipV="1">
            <a:off x="4926363" y="2325158"/>
            <a:ext cx="0" cy="3267075"/>
          </a:xfrm>
          <a:prstGeom prst="straightConnector1">
            <a:avLst/>
          </a:prstGeom>
          <a:ln w="19050">
            <a:solidFill>
              <a:srgbClr val="3E7369"/>
            </a:solidFill>
          </a:ln>
        </p:spPr>
      </p:cxnSp>
      <p:cxnSp>
        <p:nvCxnSpPr>
          <p:cNvPr id="113" name="直接箭头连接符 112">
            <a:extLst>
              <a:ext uri="{FF2B5EF4-FFF2-40B4-BE49-F238E27FC236}">
                <a16:creationId xmlns:a16="http://schemas.microsoft.com/office/drawing/2014/main" id="{1E33532F-C860-CA3F-5159-3B550D23A7F7}"/>
              </a:ext>
            </a:extLst>
          </p:cNvPr>
          <p:cNvCxnSpPr>
            <a:cxnSpLocks/>
            <a:endCxn id="99" idx="3"/>
          </p:cNvCxnSpPr>
          <p:nvPr/>
        </p:nvCxnSpPr>
        <p:spPr>
          <a:xfrm flipH="1" flipV="1">
            <a:off x="4290642" y="2296584"/>
            <a:ext cx="635721" cy="9525"/>
          </a:xfrm>
          <a:prstGeom prst="straightConnector1">
            <a:avLst/>
          </a:prstGeom>
          <a:ln w="19050">
            <a:solidFill>
              <a:srgbClr val="3E7369"/>
            </a:solidFill>
            <a:tailEnd type="triangle" w="med" len="med"/>
          </a:ln>
        </p:spPr>
      </p:cxnSp>
      <p:sp>
        <p:nvSpPr>
          <p:cNvPr id="114" name="Loop label">
            <a:extLst>
              <a:ext uri="{FF2B5EF4-FFF2-40B4-BE49-F238E27FC236}">
                <a16:creationId xmlns:a16="http://schemas.microsoft.com/office/drawing/2014/main" id="{7CF610B9-83CB-9E3D-09A0-1949A9C316CC}"/>
              </a:ext>
            </a:extLst>
          </p:cNvPr>
          <p:cNvSpPr>
            <a:spLocks noGrp="1"/>
          </p:cNvSpPr>
          <p:nvPr/>
        </p:nvSpPr>
        <p:spPr>
          <a:xfrm>
            <a:off x="4414816" y="3138046"/>
            <a:ext cx="729766" cy="1390566"/>
          </a:xfrm>
          <a:prstGeom prst="rect">
            <a:avLst/>
          </a:prstGeom>
          <a:solidFill>
            <a:srgbClr val="FFFFFF"/>
          </a:solidFill>
          <a:ln w="16193">
            <a:solidFill>
              <a:srgbClr val="3E7369"/>
            </a:solidFill>
          </a:ln>
        </p:spPr>
        <p:txBody>
          <a:bodyPr wrap="none" lIns="114300" tIns="28575" rIns="114300" bIns="28575" anchor="ctr">
            <a:noAutofit/>
          </a:bodyPr>
          <a:lstStyle/>
          <a:p>
            <a:pPr algn="ctr">
              <a:defRPr sz="1875" b="1">
                <a:solidFill>
                  <a:srgbClr val="193A46"/>
                </a:solidFill>
                <a:latin typeface="Arial"/>
                <a:ea typeface="Arial"/>
                <a:cs typeface="Arial"/>
              </a:defRPr>
            </a:pPr>
            <a:r>
              <a:rPr sz="1600" b="1" dirty="0">
                <a:solidFill>
                  <a:srgbClr val="193A46"/>
                </a:solidFill>
                <a:latin typeface="Arial"/>
                <a:ea typeface="Arial"/>
                <a:cs typeface="Arial"/>
              </a:rPr>
              <a:t>Repeat</a:t>
            </a:r>
          </a:p>
          <a:p>
            <a:pPr algn="ctr">
              <a:defRPr sz="1875" b="1">
                <a:solidFill>
                  <a:srgbClr val="193A46"/>
                </a:solidFill>
                <a:latin typeface="Arial"/>
                <a:ea typeface="Arial"/>
                <a:cs typeface="Arial"/>
              </a:defRPr>
            </a:pPr>
            <a:r>
              <a:rPr sz="1600" b="1" dirty="0">
                <a:solidFill>
                  <a:srgbClr val="193A46"/>
                </a:solidFill>
                <a:latin typeface="Arial"/>
                <a:ea typeface="Arial"/>
                <a:cs typeface="Arial"/>
              </a:rPr>
              <a:t>8000 </a:t>
            </a:r>
            <a:endParaRPr lang="en-US" sz="1600" b="1" dirty="0">
              <a:solidFill>
                <a:srgbClr val="193A46"/>
              </a:solidFill>
              <a:latin typeface="Arial"/>
              <a:ea typeface="Arial"/>
              <a:cs typeface="Arial"/>
            </a:endParaRPr>
          </a:p>
          <a:p>
            <a:pPr algn="ctr">
              <a:defRPr sz="1875" b="1">
                <a:solidFill>
                  <a:srgbClr val="193A46"/>
                </a:solidFill>
                <a:latin typeface="Arial"/>
                <a:ea typeface="Arial"/>
                <a:cs typeface="Arial"/>
              </a:defRPr>
            </a:pPr>
            <a:r>
              <a:rPr sz="1600" b="1" dirty="0">
                <a:solidFill>
                  <a:srgbClr val="193A46"/>
                </a:solidFill>
                <a:latin typeface="Arial"/>
                <a:ea typeface="Arial"/>
                <a:cs typeface="Arial"/>
              </a:rPr>
              <a:t>times</a:t>
            </a:r>
          </a:p>
        </p:txBody>
      </p:sp>
      <p:sp>
        <p:nvSpPr>
          <p:cNvPr id="4" name="Slide title">
            <a:extLst>
              <a:ext uri="{FF2B5EF4-FFF2-40B4-BE49-F238E27FC236}">
                <a16:creationId xmlns:a16="http://schemas.microsoft.com/office/drawing/2014/main" id="{646B9D9F-120A-081A-C9A3-D4933B53720B}"/>
              </a:ext>
            </a:extLst>
          </p:cNvPr>
          <p:cNvSpPr>
            <a:spLocks noGrp="1"/>
          </p:cNvSpPr>
          <p:nvPr/>
        </p:nvSpPr>
        <p:spPr>
          <a:xfrm>
            <a:off x="514350" y="257175"/>
            <a:ext cx="10382250" cy="495300"/>
          </a:xfrm>
          <a:prstGeom prst="rect">
            <a:avLst/>
          </a:prstGeom>
          <a:noFill/>
          <a:ln w="0">
            <a:noFill/>
            <a:prstDash val="solid"/>
          </a:ln>
        </p:spPr>
        <p:txBody>
          <a:bodyPr wrap="none" lIns="0" tIns="0" rIns="0" bIns="0" anchor="ctr">
            <a:noAutofit/>
          </a:bodyPr>
          <a:lstStyle/>
          <a:p>
            <a:pPr>
              <a:lnSpc>
                <a:spcPct val="112000"/>
              </a:lnSpc>
              <a:defRPr sz="1500" b="1">
                <a:solidFill>
                  <a:srgbClr val="0B4EA2"/>
                </a:solidFill>
                <a:latin typeface="Microsoft YaHei"/>
                <a:ea typeface="Microsoft YaHei"/>
                <a:cs typeface="Microsoft YaHei"/>
              </a:defRPr>
            </a:pPr>
            <a:r>
              <a:rPr lang="en-US" altLang="zh-CN" sz="3200" b="1" dirty="0">
                <a:solidFill>
                  <a:srgbClr val="0B4EA2"/>
                </a:solidFill>
                <a:ea typeface="Microsoft YaHei"/>
                <a:cs typeface="Microsoft YaHei"/>
              </a:rPr>
              <a:t>Waveform resampling with the voltage mode</a:t>
            </a:r>
          </a:p>
        </p:txBody>
      </p:sp>
      <p:sp>
        <p:nvSpPr>
          <p:cNvPr id="7" name="Title rule">
            <a:extLst>
              <a:ext uri="{FF2B5EF4-FFF2-40B4-BE49-F238E27FC236}">
                <a16:creationId xmlns:a16="http://schemas.microsoft.com/office/drawing/2014/main" id="{3F0C5537-251E-A08E-C192-C5576143C896}"/>
              </a:ext>
            </a:extLst>
          </p:cNvPr>
          <p:cNvSpPr>
            <a:spLocks noGrp="1"/>
          </p:cNvSpPr>
          <p:nvPr/>
        </p:nvSpPr>
        <p:spPr>
          <a:xfrm>
            <a:off x="514350" y="838200"/>
            <a:ext cx="11163300" cy="0"/>
          </a:xfrm>
          <a:prstGeom prst="line">
            <a:avLst/>
          </a:prstGeom>
          <a:noFill/>
          <a:ln w="16193">
            <a:solidFill>
              <a:srgbClr val="0B4EA2"/>
            </a:solidFill>
            <a:prstDash val="solid"/>
          </a:ln>
        </p:spPr>
      </p:sp>
      <p:sp>
        <p:nvSpPr>
          <p:cNvPr id="8" name="文本框 7">
            <a:extLst>
              <a:ext uri="{FF2B5EF4-FFF2-40B4-BE49-F238E27FC236}">
                <a16:creationId xmlns:a16="http://schemas.microsoft.com/office/drawing/2014/main" id="{C466E932-3887-A7D3-1188-B901547E399B}"/>
              </a:ext>
            </a:extLst>
          </p:cNvPr>
          <p:cNvSpPr txBox="1"/>
          <p:nvPr/>
        </p:nvSpPr>
        <p:spPr>
          <a:xfrm>
            <a:off x="5780303" y="3096683"/>
            <a:ext cx="5435598" cy="646331"/>
          </a:xfrm>
          <a:prstGeom prst="rect">
            <a:avLst/>
          </a:prstGeom>
          <a:noFill/>
        </p:spPr>
        <p:txBody>
          <a:bodyPr wrap="square" rtlCol="0">
            <a:spAutoFit/>
          </a:bodyPr>
          <a:lstStyle/>
          <a:p>
            <a:r>
              <a:rPr lang="en-US" altLang="zh-CN" dirty="0"/>
              <a:t>The voltage model selects the operating point for each sampled event.</a:t>
            </a:r>
            <a:endParaRPr lang="zh-CN" altLang="en-US" dirty="0"/>
          </a:p>
        </p:txBody>
      </p:sp>
    </p:spTree>
    <p:extLst>
      <p:ext uri="{BB962C8B-B14F-4D97-AF65-F5344CB8AC3E}">
        <p14:creationId xmlns:p14="http://schemas.microsoft.com/office/powerpoint/2010/main" val="2187432885"/>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784</TotalTime>
  <Words>4994</Words>
  <Application>Microsoft Office PowerPoint</Application>
  <DocSecurity>0</DocSecurity>
  <PresentationFormat>宽屏</PresentationFormat>
  <Paragraphs>540</Paragraphs>
  <Slides>28</Slides>
  <Notes>28</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28</vt:i4>
      </vt:variant>
    </vt:vector>
  </HeadingPairs>
  <TitlesOfParts>
    <vt:vector size="35" baseType="lpstr">
      <vt:lpstr>Latin Modern Math</vt:lpstr>
      <vt:lpstr>Nimbus Sans</vt:lpstr>
      <vt:lpstr>Microsoft YaHei</vt:lpstr>
      <vt:lpstr>Arial</vt:lpstr>
      <vt:lpstr>Calibri</vt:lpstr>
      <vt:lpstr>Cambria Math</vt:lpstr>
      <vt:lpstr>ChatGPT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yiding zhao</cp:lastModifiedBy>
  <cp:revision>66</cp:revision>
  <cp:lastPrinted>2026-09-17T04:30:59Z</cp:lastPrinted>
  <dcterms:created xsi:type="dcterms:W3CDTF">2026-09-11T02:58:32Z</dcterms:created>
  <dcterms:modified xsi:type="dcterms:W3CDTF">2026-09-17T04:42:11Z</dcterms:modified>
</cp:coreProperties>
</file>