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23" r:id="rId2"/>
    <p:sldId id="472" r:id="rId3"/>
    <p:sldId id="386" r:id="rId4"/>
    <p:sldId id="426" r:id="rId5"/>
    <p:sldId id="427" r:id="rId6"/>
    <p:sldId id="381" r:id="rId7"/>
    <p:sldId id="449" r:id="rId8"/>
    <p:sldId id="452" r:id="rId9"/>
    <p:sldId id="453" r:id="rId10"/>
    <p:sldId id="455" r:id="rId11"/>
    <p:sldId id="456" r:id="rId12"/>
    <p:sldId id="457" r:id="rId13"/>
    <p:sldId id="458" r:id="rId14"/>
    <p:sldId id="459" r:id="rId15"/>
    <p:sldId id="471" r:id="rId16"/>
    <p:sldId id="462" r:id="rId17"/>
    <p:sldId id="463" r:id="rId18"/>
    <p:sldId id="464" r:id="rId19"/>
    <p:sldId id="465" r:id="rId20"/>
    <p:sldId id="380" r:id="rId2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416F"/>
    <a:srgbClr val="183962"/>
    <a:srgbClr val="2457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18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44942E-BBCD-438C-90F6-621144C52277}" type="datetimeFigureOut">
              <a:rPr lang="it-IT" smtClean="0"/>
              <a:pPr/>
              <a:t>11/09/2026</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FB3B76-8758-4793-ACF3-6E11E3CF2110}"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D2FB3B76-8758-4793-ACF3-6E11E3CF2110}"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D2FB3B76-8758-4793-ACF3-6E11E3CF2110}" type="slidenum">
              <a:rPr lang="it-IT" smtClean="0"/>
              <a:pPr/>
              <a:t>6</a:t>
            </a:fld>
            <a:endParaRPr lang="it-IT"/>
          </a:p>
        </p:txBody>
      </p:sp>
    </p:spTree>
    <p:extLst>
      <p:ext uri="{BB962C8B-B14F-4D97-AF65-F5344CB8AC3E}">
        <p14:creationId xmlns:p14="http://schemas.microsoft.com/office/powerpoint/2010/main" val="7216973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17F8E-02BA-0103-23D0-E963A6FDB64D}"/>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EB08FC5-CD73-209C-2E1E-3F38B926717F}"/>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0F758A7F-F98B-92B0-EC18-E36099D52323}"/>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014F7883-2C33-382F-72B0-A1101B9021CE}"/>
              </a:ext>
            </a:extLst>
          </p:cNvPr>
          <p:cNvSpPr>
            <a:spLocks noGrp="1"/>
          </p:cNvSpPr>
          <p:nvPr>
            <p:ph type="sldNum" sz="quarter" idx="5"/>
          </p:nvPr>
        </p:nvSpPr>
        <p:spPr/>
        <p:txBody>
          <a:bodyPr/>
          <a:lstStyle/>
          <a:p>
            <a:fld id="{D2FB3B76-8758-4793-ACF3-6E11E3CF2110}" type="slidenum">
              <a:rPr lang="it-IT" smtClean="0"/>
              <a:pPr/>
              <a:t>7</a:t>
            </a:fld>
            <a:endParaRPr lang="it-IT"/>
          </a:p>
        </p:txBody>
      </p:sp>
    </p:spTree>
    <p:extLst>
      <p:ext uri="{BB962C8B-B14F-4D97-AF65-F5344CB8AC3E}">
        <p14:creationId xmlns:p14="http://schemas.microsoft.com/office/powerpoint/2010/main" val="98178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586EA-C004-0E25-114C-0CB43F402C6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A7801CD3-7778-D1F0-A43B-49F97BC9090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C86B15B4-8437-C6DA-7CB6-4E9924014AED}"/>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5FFA45A0-F12A-1933-FAAB-4538DDA55E2D}"/>
              </a:ext>
            </a:extLst>
          </p:cNvPr>
          <p:cNvSpPr>
            <a:spLocks noGrp="1"/>
          </p:cNvSpPr>
          <p:nvPr>
            <p:ph type="sldNum" sz="quarter" idx="5"/>
          </p:nvPr>
        </p:nvSpPr>
        <p:spPr/>
        <p:txBody>
          <a:bodyPr/>
          <a:lstStyle/>
          <a:p>
            <a:fld id="{D2FB3B76-8758-4793-ACF3-6E11E3CF2110}" type="slidenum">
              <a:rPr lang="it-IT" smtClean="0"/>
              <a:pPr/>
              <a:t>8</a:t>
            </a:fld>
            <a:endParaRPr lang="it-IT"/>
          </a:p>
        </p:txBody>
      </p:sp>
    </p:spTree>
    <p:extLst>
      <p:ext uri="{BB962C8B-B14F-4D97-AF65-F5344CB8AC3E}">
        <p14:creationId xmlns:p14="http://schemas.microsoft.com/office/powerpoint/2010/main" val="1695146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B8FC5-41C7-4887-FEDF-CDE9F7EB207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6874FDAC-C656-5995-0CB1-586FBFF10CFD}"/>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D7CB5FB5-FC70-E5E1-8D11-BD9883FF1869}"/>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F382CA3E-0B7B-0CCA-FAC0-EE74FD975C00}"/>
              </a:ext>
            </a:extLst>
          </p:cNvPr>
          <p:cNvSpPr>
            <a:spLocks noGrp="1"/>
          </p:cNvSpPr>
          <p:nvPr>
            <p:ph type="sldNum" sz="quarter" idx="5"/>
          </p:nvPr>
        </p:nvSpPr>
        <p:spPr/>
        <p:txBody>
          <a:bodyPr/>
          <a:lstStyle/>
          <a:p>
            <a:fld id="{D2FB3B76-8758-4793-ACF3-6E11E3CF2110}" type="slidenum">
              <a:rPr lang="it-IT" smtClean="0"/>
              <a:pPr/>
              <a:t>9</a:t>
            </a:fld>
            <a:endParaRPr lang="it-IT"/>
          </a:p>
        </p:txBody>
      </p:sp>
    </p:spTree>
    <p:extLst>
      <p:ext uri="{BB962C8B-B14F-4D97-AF65-F5344CB8AC3E}">
        <p14:creationId xmlns:p14="http://schemas.microsoft.com/office/powerpoint/2010/main" val="2334942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C929F-741A-97E7-11E5-D2B206EC5EF9}"/>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21B7A6F0-599F-E215-5EE2-E02E898DA60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55EEF34-0D3A-54D7-CD68-7F20624D5851}"/>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D6124D0E-49CA-FADE-16D6-DE3D10749DA9}"/>
              </a:ext>
            </a:extLst>
          </p:cNvPr>
          <p:cNvSpPr>
            <a:spLocks noGrp="1"/>
          </p:cNvSpPr>
          <p:nvPr>
            <p:ph type="sldNum" sz="quarter" idx="5"/>
          </p:nvPr>
        </p:nvSpPr>
        <p:spPr/>
        <p:txBody>
          <a:bodyPr/>
          <a:lstStyle/>
          <a:p>
            <a:fld id="{D2FB3B76-8758-4793-ACF3-6E11E3CF2110}" type="slidenum">
              <a:rPr lang="it-IT" smtClean="0"/>
              <a:pPr/>
              <a:t>10</a:t>
            </a:fld>
            <a:endParaRPr lang="it-IT"/>
          </a:p>
        </p:txBody>
      </p:sp>
    </p:spTree>
    <p:extLst>
      <p:ext uri="{BB962C8B-B14F-4D97-AF65-F5344CB8AC3E}">
        <p14:creationId xmlns:p14="http://schemas.microsoft.com/office/powerpoint/2010/main" val="2480784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A8C1F-8C9D-BF14-E720-95B0957ABF6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9D82A915-3B89-970F-61F8-D9BBC302E95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AF7D144-0A04-7534-05EF-3A358385E2A4}"/>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41B3FFC0-47C3-C75C-1572-10C5BD87F99D}"/>
              </a:ext>
            </a:extLst>
          </p:cNvPr>
          <p:cNvSpPr>
            <a:spLocks noGrp="1"/>
          </p:cNvSpPr>
          <p:nvPr>
            <p:ph type="sldNum" sz="quarter" idx="5"/>
          </p:nvPr>
        </p:nvSpPr>
        <p:spPr/>
        <p:txBody>
          <a:bodyPr/>
          <a:lstStyle/>
          <a:p>
            <a:fld id="{D2FB3B76-8758-4793-ACF3-6E11E3CF2110}" type="slidenum">
              <a:rPr lang="it-IT" smtClean="0"/>
              <a:pPr/>
              <a:t>11</a:t>
            </a:fld>
            <a:endParaRPr lang="it-IT"/>
          </a:p>
        </p:txBody>
      </p:sp>
    </p:spTree>
    <p:extLst>
      <p:ext uri="{BB962C8B-B14F-4D97-AF65-F5344CB8AC3E}">
        <p14:creationId xmlns:p14="http://schemas.microsoft.com/office/powerpoint/2010/main" val="284619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CC27B-5B33-CDFF-CFA0-833ADC8CFB5A}"/>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D270F814-EDC5-E563-FDFA-5D07123B9CF0}"/>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FA1DA14E-5E67-B2FC-BE71-E4C02B075D5D}"/>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691D597E-259F-4DF4-1D6A-BD6C55179189}"/>
              </a:ext>
            </a:extLst>
          </p:cNvPr>
          <p:cNvSpPr>
            <a:spLocks noGrp="1"/>
          </p:cNvSpPr>
          <p:nvPr>
            <p:ph type="sldNum" sz="quarter" idx="5"/>
          </p:nvPr>
        </p:nvSpPr>
        <p:spPr/>
        <p:txBody>
          <a:bodyPr/>
          <a:lstStyle/>
          <a:p>
            <a:fld id="{D2FB3B76-8758-4793-ACF3-6E11E3CF2110}" type="slidenum">
              <a:rPr lang="it-IT" smtClean="0"/>
              <a:pPr/>
              <a:t>12</a:t>
            </a:fld>
            <a:endParaRPr lang="it-IT"/>
          </a:p>
        </p:txBody>
      </p:sp>
    </p:spTree>
    <p:extLst>
      <p:ext uri="{BB962C8B-B14F-4D97-AF65-F5344CB8AC3E}">
        <p14:creationId xmlns:p14="http://schemas.microsoft.com/office/powerpoint/2010/main" val="1083128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528A5-084D-1179-94F4-A71D39DF797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9F8D8517-A46E-9CA9-445C-F34BBEAA3C34}"/>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BC89D88-EFBC-7EF3-DF1D-4A913C23FA11}"/>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A9D19253-DF30-3F1E-4222-134C1E24CD27}"/>
              </a:ext>
            </a:extLst>
          </p:cNvPr>
          <p:cNvSpPr>
            <a:spLocks noGrp="1"/>
          </p:cNvSpPr>
          <p:nvPr>
            <p:ph type="sldNum" sz="quarter" idx="5"/>
          </p:nvPr>
        </p:nvSpPr>
        <p:spPr/>
        <p:txBody>
          <a:bodyPr/>
          <a:lstStyle/>
          <a:p>
            <a:fld id="{D2FB3B76-8758-4793-ACF3-6E11E3CF2110}" type="slidenum">
              <a:rPr lang="it-IT" smtClean="0"/>
              <a:pPr/>
              <a:t>13</a:t>
            </a:fld>
            <a:endParaRPr lang="it-IT"/>
          </a:p>
        </p:txBody>
      </p:sp>
    </p:spTree>
    <p:extLst>
      <p:ext uri="{BB962C8B-B14F-4D97-AF65-F5344CB8AC3E}">
        <p14:creationId xmlns:p14="http://schemas.microsoft.com/office/powerpoint/2010/main" val="3174103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AC76D-A18B-96C0-3358-040CA02C9F7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076E028-80FE-8737-F7B7-1E22553D272F}"/>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7374F89-934C-3428-76E3-E80A57BF8834}"/>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93563A30-DAF6-C986-76B2-C00FB38B63DD}"/>
              </a:ext>
            </a:extLst>
          </p:cNvPr>
          <p:cNvSpPr>
            <a:spLocks noGrp="1"/>
          </p:cNvSpPr>
          <p:nvPr>
            <p:ph type="sldNum" sz="quarter" idx="5"/>
          </p:nvPr>
        </p:nvSpPr>
        <p:spPr/>
        <p:txBody>
          <a:bodyPr/>
          <a:lstStyle/>
          <a:p>
            <a:fld id="{D2FB3B76-8758-4793-ACF3-6E11E3CF2110}" type="slidenum">
              <a:rPr lang="it-IT" smtClean="0"/>
              <a:pPr/>
              <a:t>14</a:t>
            </a:fld>
            <a:endParaRPr lang="it-IT"/>
          </a:p>
        </p:txBody>
      </p:sp>
    </p:spTree>
    <p:extLst>
      <p:ext uri="{BB962C8B-B14F-4D97-AF65-F5344CB8AC3E}">
        <p14:creationId xmlns:p14="http://schemas.microsoft.com/office/powerpoint/2010/main" val="92534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F2D9D-B879-1735-DEA0-E90C81A2B98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D7FD3CBE-DAD4-46EB-05F8-A712FDB847F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48D0D533-B70A-685A-E33C-86C4F66DE5A7}"/>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579F20E8-7D24-64FB-8CB6-2D81AC5B8EBE}"/>
              </a:ext>
            </a:extLst>
          </p:cNvPr>
          <p:cNvSpPr>
            <a:spLocks noGrp="1"/>
          </p:cNvSpPr>
          <p:nvPr>
            <p:ph type="sldNum" sz="quarter" idx="5"/>
          </p:nvPr>
        </p:nvSpPr>
        <p:spPr/>
        <p:txBody>
          <a:bodyPr/>
          <a:lstStyle/>
          <a:p>
            <a:fld id="{D2FB3B76-8758-4793-ACF3-6E11E3CF2110}" type="slidenum">
              <a:rPr lang="it-IT" smtClean="0"/>
              <a:pPr/>
              <a:t>15</a:t>
            </a:fld>
            <a:endParaRPr lang="it-IT"/>
          </a:p>
        </p:txBody>
      </p:sp>
    </p:spTree>
    <p:extLst>
      <p:ext uri="{BB962C8B-B14F-4D97-AF65-F5344CB8AC3E}">
        <p14:creationId xmlns:p14="http://schemas.microsoft.com/office/powerpoint/2010/main" val="2883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A89F0-37D9-29A2-B9A9-430BD19BDBC2}"/>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AAB113E-564B-D91F-5068-C5A94A77A6C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08E7D56E-F1F4-53FC-AC33-04D5D7C8CA13}"/>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6AF7C7C5-4FE2-5180-68AA-880601847742}"/>
              </a:ext>
            </a:extLst>
          </p:cNvPr>
          <p:cNvSpPr>
            <a:spLocks noGrp="1"/>
          </p:cNvSpPr>
          <p:nvPr>
            <p:ph type="sldNum" sz="quarter" idx="5"/>
          </p:nvPr>
        </p:nvSpPr>
        <p:spPr/>
        <p:txBody>
          <a:bodyPr/>
          <a:lstStyle/>
          <a:p>
            <a:fld id="{D2FB3B76-8758-4793-ACF3-6E11E3CF2110}" type="slidenum">
              <a:rPr lang="it-IT" smtClean="0"/>
              <a:pPr/>
              <a:t>16</a:t>
            </a:fld>
            <a:endParaRPr lang="it-IT"/>
          </a:p>
        </p:txBody>
      </p:sp>
    </p:spTree>
    <p:extLst>
      <p:ext uri="{BB962C8B-B14F-4D97-AF65-F5344CB8AC3E}">
        <p14:creationId xmlns:p14="http://schemas.microsoft.com/office/powerpoint/2010/main" val="3763794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383E7-5337-6248-D17D-5F5CAA7C7F61}"/>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F19CA486-299E-DFD7-010F-76225DC27B26}"/>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4BD0062-C25F-C4A9-4BC1-E4BA7CA57DC1}"/>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0F051968-3D73-1277-F232-585A64B814BD}"/>
              </a:ext>
            </a:extLst>
          </p:cNvPr>
          <p:cNvSpPr>
            <a:spLocks noGrp="1"/>
          </p:cNvSpPr>
          <p:nvPr>
            <p:ph type="sldNum" sz="quarter" idx="5"/>
          </p:nvPr>
        </p:nvSpPr>
        <p:spPr/>
        <p:txBody>
          <a:bodyPr/>
          <a:lstStyle/>
          <a:p>
            <a:fld id="{D2FB3B76-8758-4793-ACF3-6E11E3CF2110}" type="slidenum">
              <a:rPr lang="it-IT" smtClean="0"/>
              <a:pPr/>
              <a:t>17</a:t>
            </a:fld>
            <a:endParaRPr lang="it-IT"/>
          </a:p>
        </p:txBody>
      </p:sp>
    </p:spTree>
    <p:extLst>
      <p:ext uri="{BB962C8B-B14F-4D97-AF65-F5344CB8AC3E}">
        <p14:creationId xmlns:p14="http://schemas.microsoft.com/office/powerpoint/2010/main" val="2981287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767B0-EA5A-39BE-4AFE-A1828F10716D}"/>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BE9EFCDE-FC10-3DC8-9A7E-BAE6B7EC54D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D5ACC6B7-4039-09E8-2423-AFA4E6FAE3BC}"/>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0F66609D-03EA-7B08-32A6-A1B9BD1D8BE1}"/>
              </a:ext>
            </a:extLst>
          </p:cNvPr>
          <p:cNvSpPr>
            <a:spLocks noGrp="1"/>
          </p:cNvSpPr>
          <p:nvPr>
            <p:ph type="sldNum" sz="quarter" idx="5"/>
          </p:nvPr>
        </p:nvSpPr>
        <p:spPr/>
        <p:txBody>
          <a:bodyPr/>
          <a:lstStyle/>
          <a:p>
            <a:fld id="{D2FB3B76-8758-4793-ACF3-6E11E3CF2110}" type="slidenum">
              <a:rPr lang="it-IT" smtClean="0"/>
              <a:pPr/>
              <a:t>18</a:t>
            </a:fld>
            <a:endParaRPr lang="it-IT"/>
          </a:p>
        </p:txBody>
      </p:sp>
    </p:spTree>
    <p:extLst>
      <p:ext uri="{BB962C8B-B14F-4D97-AF65-F5344CB8AC3E}">
        <p14:creationId xmlns:p14="http://schemas.microsoft.com/office/powerpoint/2010/main" val="2371422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1BE43-592D-BF96-FD18-9EE32B4CBAAD}"/>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AC04787A-1107-3E47-CDA2-44FC8AD08AE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0A9EBFDD-E08B-B713-0BD4-3E614B8E6CDB}"/>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101999CF-82C7-75B1-A727-15205FF952AB}"/>
              </a:ext>
            </a:extLst>
          </p:cNvPr>
          <p:cNvSpPr>
            <a:spLocks noGrp="1"/>
          </p:cNvSpPr>
          <p:nvPr>
            <p:ph type="sldNum" sz="quarter" idx="5"/>
          </p:nvPr>
        </p:nvSpPr>
        <p:spPr/>
        <p:txBody>
          <a:bodyPr/>
          <a:lstStyle/>
          <a:p>
            <a:fld id="{D2FB3B76-8758-4793-ACF3-6E11E3CF2110}" type="slidenum">
              <a:rPr lang="it-IT" smtClean="0"/>
              <a:pPr/>
              <a:t>19</a:t>
            </a:fld>
            <a:endParaRPr lang="it-IT"/>
          </a:p>
        </p:txBody>
      </p:sp>
    </p:spTree>
    <p:extLst>
      <p:ext uri="{BB962C8B-B14F-4D97-AF65-F5344CB8AC3E}">
        <p14:creationId xmlns:p14="http://schemas.microsoft.com/office/powerpoint/2010/main" val="1094800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055F8-1D02-4417-9241-55C834FD9970}" type="datetimeFigureOut">
              <a:rPr lang="it-IT" smtClean="0"/>
              <a:pPr/>
              <a:t>11/09/2026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4.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13.emf"/><Relationship Id="rId4" Type="http://schemas.openxmlformats.org/officeDocument/2006/relationships/image" Target="../media/image12.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6.png"/><Relationship Id="rId4" Type="http://schemas.openxmlformats.org/officeDocument/2006/relationships/image" Target="../media/image15.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4.emf"/><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24.emf"/><Relationship Id="rId4" Type="http://schemas.openxmlformats.org/officeDocument/2006/relationships/image" Target="../media/image23.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emf"/><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7.emf"/><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image" Target="../media/image6.png"/><Relationship Id="rId7" Type="http://schemas.openxmlformats.org/officeDocument/2006/relationships/image" Target="../media/image31.emf"/><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0.emf"/><Relationship Id="rId5" Type="http://schemas.openxmlformats.org/officeDocument/2006/relationships/image" Target="../media/image29.emf"/><Relationship Id="rId10" Type="http://schemas.openxmlformats.org/officeDocument/2006/relationships/image" Target="../media/image4.emf"/><Relationship Id="rId4" Type="http://schemas.openxmlformats.org/officeDocument/2006/relationships/image" Target="../media/image28.emf"/><Relationship Id="rId9" Type="http://schemas.openxmlformats.org/officeDocument/2006/relationships/image" Target="../media/image33.emf"/></Relationships>
</file>

<file path=ppt/slides/_rels/slide14.xml.rels><?xml version="1.0" encoding="UTF-8" standalone="yes"?>
<Relationships xmlns="http://schemas.openxmlformats.org/package/2006/relationships"><Relationship Id="rId8" Type="http://schemas.openxmlformats.org/officeDocument/2006/relationships/image" Target="../media/image38.emf"/><Relationship Id="rId3" Type="http://schemas.openxmlformats.org/officeDocument/2006/relationships/image" Target="../media/image6.png"/><Relationship Id="rId7" Type="http://schemas.openxmlformats.org/officeDocument/2006/relationships/image" Target="../media/image37.emf"/><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36.emf"/><Relationship Id="rId5" Type="http://schemas.openxmlformats.org/officeDocument/2006/relationships/image" Target="../media/image35.emf"/><Relationship Id="rId10" Type="http://schemas.openxmlformats.org/officeDocument/2006/relationships/image" Target="../media/image4.emf"/><Relationship Id="rId4" Type="http://schemas.openxmlformats.org/officeDocument/2006/relationships/image" Target="../media/image34.emf"/><Relationship Id="rId9" Type="http://schemas.openxmlformats.org/officeDocument/2006/relationships/image" Target="../media/image39.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41.emf"/><Relationship Id="rId4" Type="http://schemas.openxmlformats.org/officeDocument/2006/relationships/image" Target="../media/image40.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emf"/><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44.emf"/><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49.emf"/><Relationship Id="rId3" Type="http://schemas.openxmlformats.org/officeDocument/2006/relationships/image" Target="../media/image6.png"/><Relationship Id="rId7" Type="http://schemas.openxmlformats.org/officeDocument/2006/relationships/image" Target="../media/image48.emf"/><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7.emf"/><Relationship Id="rId5" Type="http://schemas.openxmlformats.org/officeDocument/2006/relationships/image" Target="../media/image46.emf"/><Relationship Id="rId10" Type="http://schemas.openxmlformats.org/officeDocument/2006/relationships/image" Target="../media/image4.emf"/><Relationship Id="rId4" Type="http://schemas.openxmlformats.org/officeDocument/2006/relationships/image" Target="../media/image45.emf"/><Relationship Id="rId9" Type="http://schemas.openxmlformats.org/officeDocument/2006/relationships/image" Target="../media/image50.emf"/></Relationships>
</file>

<file path=ppt/slides/_rels/slide18.xml.rels><?xml version="1.0" encoding="UTF-8" standalone="yes"?>
<Relationships xmlns="http://schemas.openxmlformats.org/package/2006/relationships"><Relationship Id="rId8" Type="http://schemas.openxmlformats.org/officeDocument/2006/relationships/image" Target="../media/image55.emf"/><Relationship Id="rId3" Type="http://schemas.openxmlformats.org/officeDocument/2006/relationships/image" Target="../media/image6.png"/><Relationship Id="rId7" Type="http://schemas.openxmlformats.org/officeDocument/2006/relationships/image" Target="../media/image54.emf"/><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53.emf"/><Relationship Id="rId5" Type="http://schemas.openxmlformats.org/officeDocument/2006/relationships/image" Target="../media/image52.emf"/><Relationship Id="rId10" Type="http://schemas.openxmlformats.org/officeDocument/2006/relationships/image" Target="../media/image4.emf"/><Relationship Id="rId4" Type="http://schemas.openxmlformats.org/officeDocument/2006/relationships/image" Target="../media/image51.emf"/><Relationship Id="rId9" Type="http://schemas.openxmlformats.org/officeDocument/2006/relationships/image" Target="../media/image56.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59.emf"/><Relationship Id="rId5" Type="http://schemas.openxmlformats.org/officeDocument/2006/relationships/image" Target="../media/image58.emf"/><Relationship Id="rId4" Type="http://schemas.openxmlformats.org/officeDocument/2006/relationships/image" Target="../media/image5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6.xml"/><Relationship Id="rId6" Type="http://schemas.openxmlformats.org/officeDocument/2006/relationships/image" Target="../media/image4.emf"/><Relationship Id="rId5" Type="http://schemas.openxmlformats.org/officeDocument/2006/relationships/image" Target="../media/image61.jpeg"/><Relationship Id="rId4" Type="http://schemas.openxmlformats.org/officeDocument/2006/relationships/hyperlink" Target="https://indico.global/event/16058/contributions/15419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3" cstate="print"/>
          <a:srcRect/>
          <a:stretch>
            <a:fillRect/>
          </a:stretch>
        </p:blipFill>
        <p:spPr bwMode="auto">
          <a:xfrm>
            <a:off x="-62800" y="2"/>
            <a:ext cx="1375602" cy="708762"/>
          </a:xfrm>
          <a:prstGeom prst="rect">
            <a:avLst/>
          </a:prstGeom>
          <a:noFill/>
          <a:ln w="9525">
            <a:noFill/>
            <a:miter lim="800000"/>
            <a:headEnd/>
            <a:tailEnd/>
          </a:ln>
        </p:spPr>
      </p:pic>
      <p:pic>
        <p:nvPicPr>
          <p:cNvPr id="5" name="Immagine 4" descr="Cosa Vedere a Rio de Janeiro: 8 Posti da URLO Imperdibili">
            <a:extLst>
              <a:ext uri="{FF2B5EF4-FFF2-40B4-BE49-F238E27FC236}">
                <a16:creationId xmlns:a16="http://schemas.microsoft.com/office/drawing/2014/main" id="{22B3CBCF-1BDA-5203-A572-90F9281B86AE}"/>
              </a:ext>
            </a:extLst>
          </p:cNvPr>
          <p:cNvPicPr>
            <a:picLocks noChangeAspect="1"/>
          </p:cNvPicPr>
          <p:nvPr/>
        </p:nvPicPr>
        <p:blipFill>
          <a:blip r:embed="rId4"/>
          <a:stretch>
            <a:fillRect/>
          </a:stretch>
        </p:blipFill>
        <p:spPr>
          <a:xfrm>
            <a:off x="-71944" y="908720"/>
            <a:ext cx="9341017" cy="5616624"/>
          </a:xfrm>
          <a:prstGeom prst="rect">
            <a:avLst/>
          </a:prstGeom>
        </p:spPr>
      </p:pic>
      <p:sp>
        <p:nvSpPr>
          <p:cNvPr id="6" name="CasellaDiTesto 5"/>
          <p:cNvSpPr txBox="1"/>
          <p:nvPr/>
        </p:nvSpPr>
        <p:spPr>
          <a:xfrm>
            <a:off x="683568" y="1850048"/>
            <a:ext cx="7848872" cy="2215991"/>
          </a:xfrm>
          <a:prstGeom prst="rect">
            <a:avLst/>
          </a:prstGeom>
          <a:noFill/>
        </p:spPr>
        <p:txBody>
          <a:bodyPr wrap="square" rtlCol="0">
            <a:spAutoFit/>
          </a:bodyPr>
          <a:lstStyle/>
          <a:p>
            <a:endParaRPr lang="it-IT" dirty="0"/>
          </a:p>
          <a:p>
            <a:pPr algn="ctr"/>
            <a:r>
              <a:rPr lang="en-US" sz="4000" dirty="0">
                <a:solidFill>
                  <a:schemeClr val="bg1"/>
                </a:solidFill>
              </a:rPr>
              <a:t>Eco-friendly gas mixtures for RPCs: results from a long-term ageing study at CERN GIF++ </a:t>
            </a:r>
            <a:endParaRPr lang="it-IT" sz="4000" dirty="0">
              <a:solidFill>
                <a:schemeClr val="bg1"/>
              </a:solidFill>
            </a:endParaRPr>
          </a:p>
        </p:txBody>
      </p:sp>
      <p:sp>
        <p:nvSpPr>
          <p:cNvPr id="8" name="CasellaDiTesto 7"/>
          <p:cNvSpPr txBox="1"/>
          <p:nvPr/>
        </p:nvSpPr>
        <p:spPr>
          <a:xfrm>
            <a:off x="1259632" y="4408656"/>
            <a:ext cx="6553140" cy="892552"/>
          </a:xfrm>
          <a:prstGeom prst="rect">
            <a:avLst/>
          </a:prstGeom>
          <a:noFill/>
        </p:spPr>
        <p:txBody>
          <a:bodyPr wrap="none" rtlCol="0">
            <a:spAutoFit/>
          </a:bodyPr>
          <a:lstStyle/>
          <a:p>
            <a:pPr algn="ctr"/>
            <a:r>
              <a:rPr lang="it-IT" sz="2800" dirty="0">
                <a:solidFill>
                  <a:srgbClr val="FFFF00"/>
                </a:solidFill>
              </a:rPr>
              <a:t>Marcello </a:t>
            </a:r>
            <a:r>
              <a:rPr lang="it-IT" sz="2800" dirty="0" err="1">
                <a:solidFill>
                  <a:srgbClr val="FFFF00"/>
                </a:solidFill>
              </a:rPr>
              <a:t>Abbrescia</a:t>
            </a:r>
            <a:endParaRPr lang="it-IT" sz="2800" dirty="0">
              <a:solidFill>
                <a:srgbClr val="FFFF00"/>
              </a:solidFill>
            </a:endParaRPr>
          </a:p>
          <a:p>
            <a:pPr algn="ctr"/>
            <a:r>
              <a:rPr lang="en-US" sz="2400" dirty="0">
                <a:solidFill>
                  <a:srgbClr val="FFFF00"/>
                </a:solidFill>
              </a:rPr>
              <a:t>on behalf of the RPC </a:t>
            </a:r>
            <a:r>
              <a:rPr lang="en-US" sz="2400" dirty="0" err="1">
                <a:solidFill>
                  <a:srgbClr val="FFFF00"/>
                </a:solidFill>
              </a:rPr>
              <a:t>EcoGas</a:t>
            </a:r>
            <a:r>
              <a:rPr lang="en-US" sz="2400" dirty="0">
                <a:solidFill>
                  <a:srgbClr val="FFFF00"/>
                </a:solidFill>
              </a:rPr>
              <a:t> @ GIF++ collaboration</a:t>
            </a:r>
          </a:p>
        </p:txBody>
      </p:sp>
      <p:sp>
        <p:nvSpPr>
          <p:cNvPr id="9" name="CasellaDiTesto 8"/>
          <p:cNvSpPr txBox="1"/>
          <p:nvPr/>
        </p:nvSpPr>
        <p:spPr>
          <a:xfrm>
            <a:off x="35496" y="6239053"/>
            <a:ext cx="3960440" cy="646331"/>
          </a:xfrm>
          <a:prstGeom prst="rect">
            <a:avLst/>
          </a:prstGeom>
          <a:noFill/>
        </p:spPr>
        <p:txBody>
          <a:bodyPr wrap="square" rtlCol="0">
            <a:spAutoFit/>
          </a:bodyPr>
          <a:lstStyle/>
          <a:p>
            <a:r>
              <a:rPr lang="it-IT" dirty="0">
                <a:solidFill>
                  <a:schemeClr val="bg1"/>
                </a:solidFill>
              </a:rPr>
              <a:t>RPC2026 - XVIII Conference on Resistive </a:t>
            </a:r>
            <a:r>
              <a:rPr lang="it-IT" dirty="0"/>
              <a:t>Plate Chambers and </a:t>
            </a:r>
            <a:r>
              <a:rPr lang="it-IT" dirty="0" err="1"/>
              <a:t>related</a:t>
            </a:r>
            <a:r>
              <a:rPr lang="it-IT" dirty="0"/>
              <a:t> detectors</a:t>
            </a:r>
          </a:p>
        </p:txBody>
      </p:sp>
      <p:sp>
        <p:nvSpPr>
          <p:cNvPr id="7" name="CasellaDiTesto 6"/>
          <p:cNvSpPr txBox="1"/>
          <p:nvPr/>
        </p:nvSpPr>
        <p:spPr>
          <a:xfrm>
            <a:off x="5632222" y="6211669"/>
            <a:ext cx="3512866" cy="646331"/>
          </a:xfrm>
          <a:prstGeom prst="rect">
            <a:avLst/>
          </a:prstGeom>
          <a:noFill/>
        </p:spPr>
        <p:txBody>
          <a:bodyPr wrap="square" rtlCol="0">
            <a:spAutoFit/>
          </a:bodyPr>
          <a:lstStyle/>
          <a:p>
            <a:pPr algn="r"/>
            <a:r>
              <a:rPr lang="it-IT" dirty="0">
                <a:solidFill>
                  <a:schemeClr val="bg1"/>
                </a:solidFill>
              </a:rPr>
              <a:t>Rio de Janeiro (Brasil) </a:t>
            </a:r>
          </a:p>
          <a:p>
            <a:pPr algn="r"/>
            <a:r>
              <a:rPr lang="it-IT" dirty="0"/>
              <a:t>Sept. 14-18 2026</a:t>
            </a:r>
          </a:p>
        </p:txBody>
      </p:sp>
      <p:pic>
        <p:nvPicPr>
          <p:cNvPr id="2" name="Immagine 1" descr="XVIII Conference on Resistive Plate Chambers and Related Detectors">
            <a:extLst>
              <a:ext uri="{FF2B5EF4-FFF2-40B4-BE49-F238E27FC236}">
                <a16:creationId xmlns:a16="http://schemas.microsoft.com/office/drawing/2014/main" id="{E10CCF31-6A51-8D3A-3639-AC4A59DCB34F}"/>
              </a:ext>
            </a:extLst>
          </p:cNvPr>
          <p:cNvPicPr>
            <a:picLocks noChangeAspect="1"/>
          </p:cNvPicPr>
          <p:nvPr/>
        </p:nvPicPr>
        <p:blipFill>
          <a:blip r:embed="rId5"/>
          <a:stretch>
            <a:fillRect/>
          </a:stretch>
        </p:blipFill>
        <p:spPr>
          <a:xfrm>
            <a:off x="2880752" y="-27384"/>
            <a:ext cx="3491448" cy="949429"/>
          </a:xfrm>
          <a:prstGeom prst="rect">
            <a:avLst/>
          </a:prstGeom>
          <a:solidFill>
            <a:srgbClr val="183962"/>
          </a:solidFill>
        </p:spPr>
      </p:pic>
      <p:pic>
        <p:nvPicPr>
          <p:cNvPr id="4" name="Immagine 3">
            <a:extLst>
              <a:ext uri="{FF2B5EF4-FFF2-40B4-BE49-F238E27FC236}">
                <a16:creationId xmlns:a16="http://schemas.microsoft.com/office/drawing/2014/main" id="{66FF0EE2-75EE-A780-EE00-06908A0935F3}"/>
              </a:ext>
            </a:extLst>
          </p:cNvPr>
          <p:cNvPicPr>
            <a:picLocks noChangeAspect="1"/>
          </p:cNvPicPr>
          <p:nvPr/>
        </p:nvPicPr>
        <p:blipFill>
          <a:blip r:embed="rId6"/>
          <a:stretch>
            <a:fillRect/>
          </a:stretch>
        </p:blipFill>
        <p:spPr>
          <a:xfrm>
            <a:off x="8316416" y="-13671"/>
            <a:ext cx="840769" cy="820386"/>
          </a:xfrm>
          <a:prstGeom prst="rect">
            <a:avLst/>
          </a:prstGeom>
        </p:spPr>
      </p:pic>
      <p:pic>
        <p:nvPicPr>
          <p:cNvPr id="11" name="Immagine 10" descr="Logo Uniba a colori">
            <a:extLst>
              <a:ext uri="{FF2B5EF4-FFF2-40B4-BE49-F238E27FC236}">
                <a16:creationId xmlns:a16="http://schemas.microsoft.com/office/drawing/2014/main" id="{16D4F7BB-4C9A-1DCF-E511-D1E20E97FF1D}"/>
              </a:ext>
            </a:extLst>
          </p:cNvPr>
          <p:cNvPicPr>
            <a:picLocks noChangeAspect="1"/>
          </p:cNvPicPr>
          <p:nvPr/>
        </p:nvPicPr>
        <p:blipFill>
          <a:blip r:embed="rId7"/>
          <a:stretch>
            <a:fillRect/>
          </a:stretch>
        </p:blipFill>
        <p:spPr>
          <a:xfrm>
            <a:off x="1312802" y="-34200"/>
            <a:ext cx="757389" cy="76341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47ED1-631B-1091-6167-042F39008A72}"/>
            </a:ext>
          </a:extLst>
        </p:cNvPr>
        <p:cNvGrpSpPr/>
        <p:nvPr/>
      </p:nvGrpSpPr>
      <p:grpSpPr>
        <a:xfrm>
          <a:off x="0" y="0"/>
          <a:ext cx="0" cy="0"/>
          <a:chOff x="0" y="0"/>
          <a:chExt cx="0" cy="0"/>
        </a:xfrm>
      </p:grpSpPr>
      <p:pic>
        <p:nvPicPr>
          <p:cNvPr id="13" name="Picture 2">
            <a:extLst>
              <a:ext uri="{FF2B5EF4-FFF2-40B4-BE49-F238E27FC236}">
                <a16:creationId xmlns:a16="http://schemas.microsoft.com/office/drawing/2014/main" id="{385AB73E-F6BA-E24B-CF2D-89980FB44EC9}"/>
              </a:ext>
            </a:extLst>
          </p:cNvPr>
          <p:cNvPicPr>
            <a:picLocks noChangeAspect="1" noChangeArrowheads="1"/>
          </p:cNvPicPr>
          <p:nvPr/>
        </p:nvPicPr>
        <p:blipFill>
          <a:blip r:embed="rId2" cstate="print"/>
          <a:srcRect/>
          <a:stretch>
            <a:fillRect/>
          </a:stretch>
        </p:blipFill>
        <p:spPr bwMode="auto">
          <a:xfrm>
            <a:off x="323850" y="579537"/>
            <a:ext cx="8496300" cy="257175"/>
          </a:xfrm>
          <a:prstGeom prst="rect">
            <a:avLst/>
          </a:prstGeom>
          <a:noFill/>
          <a:ln w="9525">
            <a:noFill/>
            <a:miter lim="800000"/>
            <a:headEnd/>
            <a:tailEnd/>
          </a:ln>
        </p:spPr>
      </p:pic>
      <p:sp>
        <p:nvSpPr>
          <p:cNvPr id="7170" name="AutoShape 2" descr="Problem Detection in Agile – Rolling into Agile">
            <a:extLst>
              <a:ext uri="{FF2B5EF4-FFF2-40B4-BE49-F238E27FC236}">
                <a16:creationId xmlns:a16="http://schemas.microsoft.com/office/drawing/2014/main" id="{3250E3DE-5EE0-EB25-1225-E2FF5E865895}"/>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2" name="AutoShape 4" descr="Problem Detection in Agile – Rolling into Agile">
            <a:extLst>
              <a:ext uri="{FF2B5EF4-FFF2-40B4-BE49-F238E27FC236}">
                <a16:creationId xmlns:a16="http://schemas.microsoft.com/office/drawing/2014/main" id="{A8D1173D-7B1D-534E-CB09-83BE00E03A88}"/>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4" name="AutoShape 6" descr="Problem Detection in Agile – Rolling into Agile">
            <a:extLst>
              <a:ext uri="{FF2B5EF4-FFF2-40B4-BE49-F238E27FC236}">
                <a16:creationId xmlns:a16="http://schemas.microsoft.com/office/drawing/2014/main" id="{69220FC2-1524-3991-7FEF-253493655A0D}"/>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6" name="AutoShape 8" descr="Problem Detection in Agile – Rolling into Agile">
            <a:extLst>
              <a:ext uri="{FF2B5EF4-FFF2-40B4-BE49-F238E27FC236}">
                <a16:creationId xmlns:a16="http://schemas.microsoft.com/office/drawing/2014/main" id="{BA1E776D-5005-6281-8434-194D7E778F21}"/>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8" name="AutoShape 10" descr="Problem Detection in Agile – Rolling into Agile">
            <a:extLst>
              <a:ext uri="{FF2B5EF4-FFF2-40B4-BE49-F238E27FC236}">
                <a16:creationId xmlns:a16="http://schemas.microsoft.com/office/drawing/2014/main" id="{B630C9D3-501D-D551-FAE8-EB1B980CCDC1}"/>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0" name="AutoShape 12" descr="Problem Detection in Agile – Rolling into Agile">
            <a:extLst>
              <a:ext uri="{FF2B5EF4-FFF2-40B4-BE49-F238E27FC236}">
                <a16:creationId xmlns:a16="http://schemas.microsoft.com/office/drawing/2014/main" id="{B6B994E8-7D9F-21C2-7B52-F637149B47B4}"/>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3" name="AutoShape 15" descr="Problem Detection in Agile – Rolling into Agile">
            <a:extLst>
              <a:ext uri="{FF2B5EF4-FFF2-40B4-BE49-F238E27FC236}">
                <a16:creationId xmlns:a16="http://schemas.microsoft.com/office/drawing/2014/main" id="{52D883E1-174E-8CCC-F09F-02E1A120E079}"/>
              </a:ext>
            </a:extLst>
          </p:cNvPr>
          <p:cNvSpPr>
            <a:spLocks noChangeAspect="1" noChangeArrowheads="1"/>
          </p:cNvSpPr>
          <p:nvPr/>
        </p:nvSpPr>
        <p:spPr bwMode="auto">
          <a:xfrm>
            <a:off x="155575" y="-769938"/>
            <a:ext cx="2857500" cy="1609726"/>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5" name="AutoShape 17" descr="Problem Detection in Agile – Rolling into Agile">
            <a:extLst>
              <a:ext uri="{FF2B5EF4-FFF2-40B4-BE49-F238E27FC236}">
                <a16:creationId xmlns:a16="http://schemas.microsoft.com/office/drawing/2014/main" id="{E1A3C678-3442-548D-7E79-9CEBD71E9D0E}"/>
              </a:ext>
            </a:extLst>
          </p:cNvPr>
          <p:cNvSpPr>
            <a:spLocks noChangeAspect="1" noChangeArrowheads="1"/>
          </p:cNvSpPr>
          <p:nvPr/>
        </p:nvSpPr>
        <p:spPr bwMode="auto">
          <a:xfrm>
            <a:off x="155575" y="-769938"/>
            <a:ext cx="2857500" cy="1609726"/>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2" name="Titolo 11">
            <a:extLst>
              <a:ext uri="{FF2B5EF4-FFF2-40B4-BE49-F238E27FC236}">
                <a16:creationId xmlns:a16="http://schemas.microsoft.com/office/drawing/2014/main" id="{053A1222-A8D6-18A8-DE37-655037869497}"/>
              </a:ext>
            </a:extLst>
          </p:cNvPr>
          <p:cNvSpPr>
            <a:spLocks noGrp="1"/>
          </p:cNvSpPr>
          <p:nvPr>
            <p:ph type="title"/>
          </p:nvPr>
        </p:nvSpPr>
        <p:spPr>
          <a:xfrm>
            <a:off x="457200" y="53752"/>
            <a:ext cx="8229600" cy="1143000"/>
          </a:xfrm>
        </p:spPr>
        <p:txBody>
          <a:bodyPr>
            <a:normAutofit fontScale="90000"/>
          </a:bodyPr>
          <a:lstStyle/>
          <a:p>
            <a:pPr marL="0" marR="0" lvl="0" indent="0" defTabSz="914400" rtl="0" eaLnBrk="1" fontAlgn="auto" latinLnBrk="0" hangingPunct="1">
              <a:lnSpc>
                <a:spcPct val="100000"/>
              </a:lnSpc>
              <a:spcBef>
                <a:spcPts val="0"/>
              </a:spcBef>
              <a:spcAft>
                <a:spcPts val="0"/>
              </a:spcAft>
              <a:tabLst/>
              <a:defRPr/>
            </a:pPr>
            <a:r>
              <a:rPr kumimoji="0" lang="it-IT" sz="4000" b="0" i="0" u="none" strike="noStrike" kern="1200" cap="none" spc="0" normalizeH="0" baseline="0" noProof="0" dirty="0">
                <a:ln>
                  <a:noFill/>
                </a:ln>
                <a:solidFill>
                  <a:srgbClr val="1F497D"/>
                </a:solidFill>
                <a:effectLst>
                  <a:reflection blurRad="6350" stA="55000" endA="300" endPos="45500" dir="5400000" sy="-100000" algn="bl" rotWithShape="0"/>
                </a:effectLst>
                <a:uLnTx/>
                <a:uFillTx/>
                <a:latin typeface="Arial Unicode MS" pitchFamily="34" charset="-128"/>
                <a:ea typeface="Arial Unicode MS" pitchFamily="34" charset="-128"/>
                <a:cs typeface="Arial Unicode MS" pitchFamily="34" charset="-128"/>
              </a:rPr>
              <a:t>Use of Greenhouse </a:t>
            </a:r>
            <a:r>
              <a:rPr kumimoji="0" lang="it-IT" sz="4000" b="0" i="0" u="none" strike="noStrike" kern="1200" cap="none" spc="0" normalizeH="0" baseline="0" noProof="0" dirty="0" err="1">
                <a:ln>
                  <a:noFill/>
                </a:ln>
                <a:solidFill>
                  <a:srgbClr val="1F497D"/>
                </a:solidFill>
                <a:effectLst>
                  <a:reflection blurRad="6350" stA="55000" endA="300" endPos="45500" dir="5400000" sy="-100000" algn="bl" rotWithShape="0"/>
                </a:effectLst>
                <a:uLnTx/>
                <a:uFillTx/>
                <a:latin typeface="Arial Unicode MS" pitchFamily="34" charset="-128"/>
                <a:ea typeface="Arial Unicode MS" pitchFamily="34" charset="-128"/>
                <a:cs typeface="Arial Unicode MS" pitchFamily="34" charset="-128"/>
              </a:rPr>
              <a:t>gases</a:t>
            </a:r>
            <a:r>
              <a:rPr kumimoji="0" lang="it-IT" sz="4000" b="0" i="0" u="none" strike="noStrike" kern="1200" cap="none" spc="0" normalizeH="0" baseline="0" noProof="0" dirty="0">
                <a:ln>
                  <a:noFill/>
                </a:ln>
                <a:solidFill>
                  <a:srgbClr val="1F497D"/>
                </a:solidFill>
                <a:effectLst>
                  <a:reflection blurRad="6350" stA="55000" endA="300" endPos="45500" dir="5400000" sy="-100000" algn="bl" rotWithShape="0"/>
                </a:effectLst>
                <a:uLnTx/>
                <a:uFillTx/>
                <a:latin typeface="Arial Unicode MS" pitchFamily="34" charset="-128"/>
                <a:ea typeface="Arial Unicode MS" pitchFamily="34" charset="-128"/>
                <a:cs typeface="Arial Unicode MS" pitchFamily="34" charset="-128"/>
              </a:rPr>
              <a:t> in HEP</a:t>
            </a:r>
            <a:br>
              <a:rPr kumimoji="0" lang="it-IT" sz="3100" b="0" i="0" u="none" strike="noStrike" kern="1200" cap="none" spc="0" normalizeH="0" baseline="0" noProof="0" dirty="0">
                <a:ln>
                  <a:noFill/>
                </a:ln>
                <a:solidFill>
                  <a:srgbClr val="1F497D"/>
                </a:solidFill>
                <a:effectLst>
                  <a:reflection blurRad="6350" stA="55000" endA="300" endPos="45500" dir="5400000" sy="-100000" algn="bl" rotWithShape="0"/>
                </a:effectLst>
                <a:uLnTx/>
                <a:uFillTx/>
                <a:latin typeface="Arial Unicode MS" pitchFamily="34" charset="-128"/>
                <a:ea typeface="Arial Unicode MS" pitchFamily="34" charset="-128"/>
                <a:cs typeface="Arial Unicode MS" pitchFamily="34" charset="-128"/>
              </a:rPr>
            </a:br>
            <a:endParaRPr lang="it-IT" dirty="0"/>
          </a:p>
        </p:txBody>
      </p:sp>
      <p:pic>
        <p:nvPicPr>
          <p:cNvPr id="14" name="Immagine 13">
            <a:extLst>
              <a:ext uri="{FF2B5EF4-FFF2-40B4-BE49-F238E27FC236}">
                <a16:creationId xmlns:a16="http://schemas.microsoft.com/office/drawing/2014/main" id="{4D201773-E263-F589-6191-C5728014356E}"/>
              </a:ext>
            </a:extLst>
          </p:cNvPr>
          <p:cNvPicPr>
            <a:picLocks noChangeAspect="1"/>
          </p:cNvPicPr>
          <p:nvPr/>
        </p:nvPicPr>
        <p:blipFill>
          <a:blip r:embed="rId3"/>
          <a:stretch>
            <a:fillRect/>
          </a:stretch>
        </p:blipFill>
        <p:spPr>
          <a:xfrm>
            <a:off x="35496" y="1556792"/>
            <a:ext cx="8964157" cy="4017999"/>
          </a:xfrm>
          <a:prstGeom prst="rect">
            <a:avLst/>
          </a:prstGeom>
        </p:spPr>
      </p:pic>
      <p:sp>
        <p:nvSpPr>
          <p:cNvPr id="15" name="CasellaDiTesto 14">
            <a:extLst>
              <a:ext uri="{FF2B5EF4-FFF2-40B4-BE49-F238E27FC236}">
                <a16:creationId xmlns:a16="http://schemas.microsoft.com/office/drawing/2014/main" id="{183F662E-85B2-0E2C-40D5-4A6D867C3C33}"/>
              </a:ext>
            </a:extLst>
          </p:cNvPr>
          <p:cNvSpPr txBox="1"/>
          <p:nvPr/>
        </p:nvSpPr>
        <p:spPr>
          <a:xfrm>
            <a:off x="395536" y="764704"/>
            <a:ext cx="8496300" cy="707886"/>
          </a:xfrm>
          <a:prstGeom prst="rect">
            <a:avLst/>
          </a:prstGeom>
          <a:noFill/>
        </p:spPr>
        <p:txBody>
          <a:bodyPr wrap="square" rtlCol="0">
            <a:spAutoFit/>
          </a:bodyPr>
          <a:lstStyle/>
          <a:p>
            <a:r>
              <a:rPr lang="it-IT" sz="2000" dirty="0" err="1"/>
              <a:t>GHGs</a:t>
            </a:r>
            <a:r>
              <a:rPr lang="it-IT" sz="2000" dirty="0"/>
              <a:t> are </a:t>
            </a:r>
            <a:r>
              <a:rPr lang="it-IT" sz="2000" dirty="0" err="1"/>
              <a:t>used</a:t>
            </a:r>
            <a:r>
              <a:rPr lang="it-IT" sz="2000" dirty="0"/>
              <a:t> in </a:t>
            </a:r>
            <a:r>
              <a:rPr lang="it-IT" sz="2000" dirty="0" err="1"/>
              <a:t>several</a:t>
            </a:r>
            <a:r>
              <a:rPr lang="it-IT" sz="2000" dirty="0"/>
              <a:t> </a:t>
            </a:r>
            <a:r>
              <a:rPr lang="it-IT" sz="2000" dirty="0" err="1"/>
              <a:t>gaseous</a:t>
            </a:r>
            <a:r>
              <a:rPr lang="it-IT" sz="2000" dirty="0"/>
              <a:t> </a:t>
            </a:r>
            <a:r>
              <a:rPr lang="it-IT" sz="2000" dirty="0" err="1"/>
              <a:t>particle</a:t>
            </a:r>
            <a:r>
              <a:rPr lang="it-IT" sz="2000" dirty="0"/>
              <a:t> detectors due to </a:t>
            </a:r>
            <a:r>
              <a:rPr lang="it-IT" sz="2000" dirty="0" err="1"/>
              <a:t>their</a:t>
            </a:r>
            <a:r>
              <a:rPr lang="it-IT" sz="2000" dirty="0"/>
              <a:t> </a:t>
            </a:r>
            <a:r>
              <a:rPr lang="it-IT" sz="2000" dirty="0" err="1"/>
              <a:t>characteristics</a:t>
            </a:r>
            <a:r>
              <a:rPr lang="it-IT" sz="2000" dirty="0"/>
              <a:t> </a:t>
            </a:r>
            <a:r>
              <a:rPr lang="it-IT" sz="2000" dirty="0" err="1"/>
              <a:t>suitable</a:t>
            </a:r>
            <a:r>
              <a:rPr lang="it-IT" sz="2000" dirty="0"/>
              <a:t> for </a:t>
            </a:r>
            <a:r>
              <a:rPr lang="it-IT" sz="2000" dirty="0" err="1"/>
              <a:t>optimal</a:t>
            </a:r>
            <a:r>
              <a:rPr lang="it-IT" sz="2000" dirty="0"/>
              <a:t> detector performance AND long </a:t>
            </a:r>
            <a:r>
              <a:rPr lang="it-IT" sz="2000" dirty="0" err="1"/>
              <a:t>term</a:t>
            </a:r>
            <a:r>
              <a:rPr lang="it-IT" sz="2000" dirty="0"/>
              <a:t> </a:t>
            </a:r>
            <a:r>
              <a:rPr lang="it-IT" sz="2000" dirty="0" err="1"/>
              <a:t>operation</a:t>
            </a:r>
            <a:endParaRPr lang="it-IT" sz="2000" dirty="0"/>
          </a:p>
        </p:txBody>
      </p:sp>
      <p:sp>
        <p:nvSpPr>
          <p:cNvPr id="16" name="CasellaDiTesto 15">
            <a:extLst>
              <a:ext uri="{FF2B5EF4-FFF2-40B4-BE49-F238E27FC236}">
                <a16:creationId xmlns:a16="http://schemas.microsoft.com/office/drawing/2014/main" id="{643810D1-B8E9-EEE0-4A0F-18FFF27B44DD}"/>
              </a:ext>
            </a:extLst>
          </p:cNvPr>
          <p:cNvSpPr txBox="1"/>
          <p:nvPr/>
        </p:nvSpPr>
        <p:spPr>
          <a:xfrm>
            <a:off x="396180" y="5581689"/>
            <a:ext cx="8496300" cy="1015663"/>
          </a:xfrm>
          <a:prstGeom prst="rect">
            <a:avLst/>
          </a:prstGeom>
          <a:noFill/>
        </p:spPr>
        <p:txBody>
          <a:bodyPr wrap="square" rtlCol="0">
            <a:spAutoFit/>
          </a:bodyPr>
          <a:lstStyle/>
          <a:p>
            <a:pPr marL="342900" indent="-342900">
              <a:buFontTx/>
              <a:buChar char="-"/>
            </a:pPr>
            <a:r>
              <a:rPr lang="it-IT" sz="2000" dirty="0"/>
              <a:t>30 </a:t>
            </a:r>
            <a:r>
              <a:rPr lang="it-IT" sz="2000" dirty="0" err="1"/>
              <a:t>years</a:t>
            </a:r>
            <a:r>
              <a:rPr lang="it-IT" sz="2000" dirty="0"/>
              <a:t> ago </a:t>
            </a:r>
            <a:r>
              <a:rPr lang="it-IT" sz="2000" dirty="0" err="1"/>
              <a:t>we</a:t>
            </a:r>
            <a:r>
              <a:rPr lang="it-IT" sz="2000" dirty="0"/>
              <a:t> </a:t>
            </a:r>
            <a:r>
              <a:rPr lang="it-IT" sz="2000" dirty="0" err="1"/>
              <a:t>had</a:t>
            </a:r>
            <a:r>
              <a:rPr lang="it-IT" sz="2000" dirty="0"/>
              <a:t> to </a:t>
            </a:r>
            <a:r>
              <a:rPr lang="it-IT" sz="2000" dirty="0" err="1"/>
              <a:t>get</a:t>
            </a:r>
            <a:r>
              <a:rPr lang="it-IT" sz="2000" dirty="0"/>
              <a:t> </a:t>
            </a:r>
            <a:r>
              <a:rPr lang="it-IT" sz="2000" dirty="0" err="1"/>
              <a:t>rid</a:t>
            </a:r>
            <a:r>
              <a:rPr lang="it-IT" sz="2000" dirty="0"/>
              <a:t> of </a:t>
            </a:r>
            <a:r>
              <a:rPr lang="it-IT" sz="2000" dirty="0" err="1"/>
              <a:t>Ozone</a:t>
            </a:r>
            <a:r>
              <a:rPr lang="it-IT" sz="2000" dirty="0"/>
              <a:t> </a:t>
            </a:r>
            <a:r>
              <a:rPr lang="it-IT" sz="2000" dirty="0" err="1"/>
              <a:t>Depletion</a:t>
            </a:r>
            <a:r>
              <a:rPr lang="it-IT" sz="2000" dirty="0"/>
              <a:t> </a:t>
            </a:r>
            <a:r>
              <a:rPr lang="it-IT" sz="2000" dirty="0" err="1"/>
              <a:t>gases</a:t>
            </a:r>
            <a:endParaRPr lang="it-IT" sz="2000" dirty="0"/>
          </a:p>
          <a:p>
            <a:pPr marL="342900" indent="-342900">
              <a:buFontTx/>
              <a:buChar char="-"/>
            </a:pPr>
            <a:r>
              <a:rPr lang="it-IT" sz="2000" dirty="0"/>
              <a:t>At the time </a:t>
            </a:r>
            <a:r>
              <a:rPr lang="it-IT" sz="2000" dirty="0" err="1"/>
              <a:t>there</a:t>
            </a:r>
            <a:r>
              <a:rPr lang="it-IT" sz="2000" dirty="0"/>
              <a:t> </a:t>
            </a:r>
            <a:r>
              <a:rPr lang="it-IT" sz="2000" dirty="0" err="1"/>
              <a:t>was</a:t>
            </a:r>
            <a:r>
              <a:rPr lang="it-IT" sz="2000" dirty="0"/>
              <a:t> </a:t>
            </a:r>
            <a:r>
              <a:rPr lang="it-IT" sz="2000" dirty="0" err="1"/>
              <a:t>not</a:t>
            </a:r>
            <a:r>
              <a:rPr lang="it-IT" sz="2000" dirty="0"/>
              <a:t> the </a:t>
            </a:r>
            <a:r>
              <a:rPr lang="it-IT" sz="2000" dirty="0" err="1"/>
              <a:t>same</a:t>
            </a:r>
            <a:r>
              <a:rPr lang="it-IT" sz="2000" dirty="0"/>
              <a:t> feeling </a:t>
            </a:r>
            <a:r>
              <a:rPr lang="it-IT" sz="2000" dirty="0" err="1"/>
              <a:t>about</a:t>
            </a:r>
            <a:r>
              <a:rPr lang="it-IT" sz="2000" dirty="0"/>
              <a:t> </a:t>
            </a:r>
            <a:r>
              <a:rPr lang="it-IT" sz="2000" dirty="0" err="1"/>
              <a:t>GHGs</a:t>
            </a:r>
            <a:r>
              <a:rPr lang="it-IT" sz="2000" dirty="0"/>
              <a:t> </a:t>
            </a:r>
            <a:r>
              <a:rPr lang="it-IT" sz="2000" dirty="0">
                <a:sym typeface="Wingdings" panose="05000000000000000000" pitchFamily="2" charset="2"/>
              </a:rPr>
              <a:t> </a:t>
            </a:r>
            <a:r>
              <a:rPr lang="it-IT" sz="2000" dirty="0" err="1">
                <a:sym typeface="Wingdings" panose="05000000000000000000" pitchFamily="2" charset="2"/>
              </a:rPr>
              <a:t>many</a:t>
            </a:r>
            <a:r>
              <a:rPr lang="it-IT" sz="2000" dirty="0">
                <a:sym typeface="Wingdings" panose="05000000000000000000" pitchFamily="2" charset="2"/>
              </a:rPr>
              <a:t> detectors </a:t>
            </a:r>
            <a:r>
              <a:rPr lang="it-IT" sz="2000" dirty="0" err="1">
                <a:sym typeface="Wingdings" panose="05000000000000000000" pitchFamily="2" charset="2"/>
              </a:rPr>
              <a:t>were</a:t>
            </a:r>
            <a:r>
              <a:rPr lang="it-IT" sz="2000" dirty="0">
                <a:sym typeface="Wingdings" panose="05000000000000000000" pitchFamily="2" charset="2"/>
              </a:rPr>
              <a:t> </a:t>
            </a:r>
            <a:r>
              <a:rPr lang="it-IT" sz="2000" dirty="0" err="1">
                <a:sym typeface="Wingdings" panose="05000000000000000000" pitchFamily="2" charset="2"/>
              </a:rPr>
              <a:t>designed</a:t>
            </a:r>
            <a:r>
              <a:rPr lang="it-IT" sz="2000" dirty="0">
                <a:sym typeface="Wingdings" panose="05000000000000000000" pitchFamily="2" charset="2"/>
              </a:rPr>
              <a:t> from the </a:t>
            </a:r>
            <a:r>
              <a:rPr lang="it-IT" sz="2000" dirty="0" err="1">
                <a:sym typeface="Wingdings" panose="05000000000000000000" pitchFamily="2" charset="2"/>
              </a:rPr>
              <a:t>beginning</a:t>
            </a:r>
            <a:r>
              <a:rPr lang="it-IT" sz="2000" dirty="0">
                <a:sym typeface="Wingdings" panose="05000000000000000000" pitchFamily="2" charset="2"/>
              </a:rPr>
              <a:t> to be </a:t>
            </a:r>
            <a:r>
              <a:rPr lang="it-IT" sz="2000" dirty="0" err="1">
                <a:sym typeface="Wingdings" panose="05000000000000000000" pitchFamily="2" charset="2"/>
              </a:rPr>
              <a:t>used</a:t>
            </a:r>
            <a:r>
              <a:rPr lang="it-IT" sz="2000" dirty="0">
                <a:sym typeface="Wingdings" panose="05000000000000000000" pitchFamily="2" charset="2"/>
              </a:rPr>
              <a:t> with </a:t>
            </a:r>
            <a:r>
              <a:rPr lang="it-IT" sz="2000" dirty="0" err="1">
                <a:sym typeface="Wingdings" panose="05000000000000000000" pitchFamily="2" charset="2"/>
              </a:rPr>
              <a:t>GHGs</a:t>
            </a:r>
            <a:endParaRPr lang="it-IT" sz="2000" dirty="0"/>
          </a:p>
        </p:txBody>
      </p:sp>
      <p:grpSp>
        <p:nvGrpSpPr>
          <p:cNvPr id="17" name="9 Grupo">
            <a:extLst>
              <a:ext uri="{FF2B5EF4-FFF2-40B4-BE49-F238E27FC236}">
                <a16:creationId xmlns:a16="http://schemas.microsoft.com/office/drawing/2014/main" id="{DF0F8E3D-1F9C-FC6C-C630-D7FECEDDF6CE}"/>
              </a:ext>
            </a:extLst>
          </p:cNvPr>
          <p:cNvGrpSpPr/>
          <p:nvPr/>
        </p:nvGrpSpPr>
        <p:grpSpPr>
          <a:xfrm>
            <a:off x="260332" y="6505634"/>
            <a:ext cx="8704146" cy="307742"/>
            <a:chOff x="1923" y="6519738"/>
            <a:chExt cx="9088380" cy="279858"/>
          </a:xfrm>
        </p:grpSpPr>
        <p:sp>
          <p:nvSpPr>
            <p:cNvPr id="18" name="Text Box 14">
              <a:extLst>
                <a:ext uri="{FF2B5EF4-FFF2-40B4-BE49-F238E27FC236}">
                  <a16:creationId xmlns:a16="http://schemas.microsoft.com/office/drawing/2014/main" id="{A5D0FF09-659B-61CD-2FCD-226C88D7964F}"/>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2</a:t>
              </a:fld>
              <a:endParaRPr lang="en-US" dirty="0">
                <a:solidFill>
                  <a:schemeClr val="accent1">
                    <a:lumMod val="75000"/>
                  </a:schemeClr>
                </a:solidFill>
                <a:latin typeface="+mn-lt"/>
              </a:endParaRPr>
            </a:p>
          </p:txBody>
        </p:sp>
        <p:sp>
          <p:nvSpPr>
            <p:cNvPr id="19" name="Text Box 14">
              <a:extLst>
                <a:ext uri="{FF2B5EF4-FFF2-40B4-BE49-F238E27FC236}">
                  <a16:creationId xmlns:a16="http://schemas.microsoft.com/office/drawing/2014/main" id="{85210829-421A-54BF-BDD5-48AF0643AB4C}"/>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20" name="Text Box 14">
            <a:extLst>
              <a:ext uri="{FF2B5EF4-FFF2-40B4-BE49-F238E27FC236}">
                <a16:creationId xmlns:a16="http://schemas.microsoft.com/office/drawing/2014/main" id="{0CF6F767-8266-9A6D-70BF-48EF56165A17}"/>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21" name="Slide Number Placeholder 4">
            <a:extLst>
              <a:ext uri="{FF2B5EF4-FFF2-40B4-BE49-F238E27FC236}">
                <a16:creationId xmlns:a16="http://schemas.microsoft.com/office/drawing/2014/main" id="{1B1B9170-7503-8A5F-7F08-52CB24667D6B}"/>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sp>
        <p:nvSpPr>
          <p:cNvPr id="2" name="CasellaDiTesto 1">
            <a:extLst>
              <a:ext uri="{FF2B5EF4-FFF2-40B4-BE49-F238E27FC236}">
                <a16:creationId xmlns:a16="http://schemas.microsoft.com/office/drawing/2014/main" id="{22EB48C4-9B4B-B6A4-37B2-64F9D87F74C1}"/>
              </a:ext>
            </a:extLst>
          </p:cNvPr>
          <p:cNvSpPr txBox="1"/>
          <p:nvPr/>
        </p:nvSpPr>
        <p:spPr>
          <a:xfrm>
            <a:off x="4499992" y="4248520"/>
            <a:ext cx="2448272" cy="584775"/>
          </a:xfrm>
          <a:prstGeom prst="rect">
            <a:avLst/>
          </a:prstGeom>
          <a:solidFill>
            <a:schemeClr val="bg1"/>
          </a:solidFill>
        </p:spPr>
        <p:txBody>
          <a:bodyPr wrap="square" rtlCol="0">
            <a:spAutoFit/>
          </a:bodyPr>
          <a:lstStyle/>
          <a:p>
            <a:r>
              <a:rPr lang="it-IT" sz="1600" dirty="0"/>
              <a:t>Micro Pattern </a:t>
            </a:r>
            <a:r>
              <a:rPr lang="it-IT" sz="1600" dirty="0" err="1"/>
              <a:t>Gaseous</a:t>
            </a:r>
            <a:r>
              <a:rPr lang="it-IT" sz="1600" dirty="0"/>
              <a:t> Detectors (MPGD)</a:t>
            </a:r>
          </a:p>
        </p:txBody>
      </p:sp>
      <p:pic>
        <p:nvPicPr>
          <p:cNvPr id="4" name="Immagine 3">
            <a:extLst>
              <a:ext uri="{FF2B5EF4-FFF2-40B4-BE49-F238E27FC236}">
                <a16:creationId xmlns:a16="http://schemas.microsoft.com/office/drawing/2014/main" id="{2B05CF54-DF7B-EB80-50D6-0B2940FBF838}"/>
              </a:ext>
            </a:extLst>
          </p:cNvPr>
          <p:cNvPicPr>
            <a:picLocks noChangeAspect="1"/>
          </p:cNvPicPr>
          <p:nvPr/>
        </p:nvPicPr>
        <p:blipFill>
          <a:blip r:embed="rId4"/>
          <a:stretch>
            <a:fillRect/>
          </a:stretch>
        </p:blipFill>
        <p:spPr>
          <a:xfrm>
            <a:off x="8316416" y="-13671"/>
            <a:ext cx="840769" cy="820386"/>
          </a:xfrm>
          <a:prstGeom prst="rect">
            <a:avLst/>
          </a:prstGeom>
        </p:spPr>
      </p:pic>
    </p:spTree>
    <p:extLst>
      <p:ext uri="{BB962C8B-B14F-4D97-AF65-F5344CB8AC3E}">
        <p14:creationId xmlns:p14="http://schemas.microsoft.com/office/powerpoint/2010/main" val="1211389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23850" y="692696"/>
            <a:ext cx="8496300" cy="257175"/>
          </a:xfrm>
          <a:prstGeom prst="rect">
            <a:avLst/>
          </a:prstGeom>
          <a:noFill/>
          <a:ln w="9525">
            <a:noFill/>
            <a:miter lim="800000"/>
            <a:headEnd/>
            <a:tailEnd/>
          </a:ln>
        </p:spPr>
      </p:pic>
      <p:sp>
        <p:nvSpPr>
          <p:cNvPr id="2" name="Titolo 1"/>
          <p:cNvSpPr>
            <a:spLocks noGrp="1"/>
          </p:cNvSpPr>
          <p:nvPr>
            <p:ph type="title"/>
          </p:nvPr>
        </p:nvSpPr>
        <p:spPr>
          <a:xfrm>
            <a:off x="0" y="-243408"/>
            <a:ext cx="9144000" cy="1143000"/>
          </a:xfrm>
          <a:ln>
            <a:noFill/>
          </a:ln>
        </p:spPr>
        <p:txBody>
          <a:bodyPr>
            <a:normAutofit/>
          </a:bodyPr>
          <a:lstStyle/>
          <a:p>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The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importance</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of collaborative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effort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p>
        </p:txBody>
      </p:sp>
      <p:sp>
        <p:nvSpPr>
          <p:cNvPr id="7170" name="AutoShape 2"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2" name="AutoShape 4"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4" name="AutoShape 6"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6" name="AutoShape 8"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78" name="AutoShape 10"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0" name="AutoShape 12" descr="Problem Detection in Agile – Rolling into Ag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3" name="AutoShape 15" descr="Problem Detection in Agile – Rolling into Agile"/>
          <p:cNvSpPr>
            <a:spLocks noChangeAspect="1" noChangeArrowheads="1"/>
          </p:cNvSpPr>
          <p:nvPr/>
        </p:nvSpPr>
        <p:spPr bwMode="auto">
          <a:xfrm>
            <a:off x="155575" y="-769938"/>
            <a:ext cx="2857500" cy="1609726"/>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7185" name="AutoShape 17" descr="Problem Detection in Agile – Rolling into Agile"/>
          <p:cNvSpPr>
            <a:spLocks noChangeAspect="1" noChangeArrowheads="1"/>
          </p:cNvSpPr>
          <p:nvPr/>
        </p:nvSpPr>
        <p:spPr bwMode="auto">
          <a:xfrm>
            <a:off x="155575" y="-769938"/>
            <a:ext cx="2857500" cy="1609726"/>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0" name="Rettangolo 9"/>
          <p:cNvSpPr/>
          <p:nvPr/>
        </p:nvSpPr>
        <p:spPr>
          <a:xfrm>
            <a:off x="323528" y="980728"/>
            <a:ext cx="8424614" cy="1015663"/>
          </a:xfrm>
          <a:prstGeom prst="rect">
            <a:avLst/>
          </a:prstGeom>
        </p:spPr>
        <p:txBody>
          <a:bodyPr wrap="square">
            <a:spAutoFit/>
          </a:bodyPr>
          <a:lstStyle/>
          <a:p>
            <a:pPr marL="342900" lvl="0" indent="-342900">
              <a:spcAft>
                <a:spcPts val="600"/>
              </a:spcAft>
              <a:buFont typeface="Wingdings" panose="05000000000000000000" pitchFamily="2" charset="2"/>
              <a:buChar char="Ø"/>
            </a:pPr>
            <a:r>
              <a:rPr lang="it-IT" sz="2000" dirty="0" err="1">
                <a:solidFill>
                  <a:prstClr val="black"/>
                </a:solidFill>
              </a:rPr>
              <a:t>All</a:t>
            </a:r>
            <a:r>
              <a:rPr lang="it-IT" sz="2000" dirty="0">
                <a:solidFill>
                  <a:prstClr val="black"/>
                </a:solidFill>
              </a:rPr>
              <a:t> high energy </a:t>
            </a:r>
            <a:r>
              <a:rPr lang="it-IT" sz="2000" dirty="0" err="1">
                <a:solidFill>
                  <a:prstClr val="black"/>
                </a:solidFill>
              </a:rPr>
              <a:t>experiments</a:t>
            </a:r>
            <a:r>
              <a:rPr lang="it-IT" sz="2000" dirty="0">
                <a:solidFill>
                  <a:prstClr val="black"/>
                </a:solidFill>
              </a:rPr>
              <a:t> (ALICE, ATLAS, CMS, </a:t>
            </a:r>
            <a:r>
              <a:rPr lang="it-IT" sz="2000" dirty="0" err="1">
                <a:solidFill>
                  <a:prstClr val="black"/>
                </a:solidFill>
              </a:rPr>
              <a:t>LHCb</a:t>
            </a:r>
            <a:r>
              <a:rPr lang="it-IT" sz="2000" dirty="0">
                <a:solidFill>
                  <a:prstClr val="black"/>
                </a:solidFill>
              </a:rPr>
              <a:t>, etc.) and the CERN gas group (CERN EP-DT) </a:t>
            </a:r>
            <a:r>
              <a:rPr lang="it-IT" sz="2000" dirty="0" err="1">
                <a:solidFill>
                  <a:prstClr val="black"/>
                </a:solidFill>
              </a:rPr>
              <a:t>started</a:t>
            </a:r>
            <a:r>
              <a:rPr lang="it-IT" sz="2000" dirty="0">
                <a:solidFill>
                  <a:prstClr val="black"/>
                </a:solidFill>
              </a:rPr>
              <a:t>, </a:t>
            </a:r>
            <a:r>
              <a:rPr lang="it-IT" sz="2000" dirty="0" err="1">
                <a:solidFill>
                  <a:prstClr val="black"/>
                </a:solidFill>
              </a:rPr>
              <a:t>already</a:t>
            </a:r>
            <a:r>
              <a:rPr lang="it-IT" sz="2000" dirty="0">
                <a:solidFill>
                  <a:prstClr val="black"/>
                </a:solidFill>
              </a:rPr>
              <a:t> </a:t>
            </a:r>
            <a:r>
              <a:rPr lang="it-IT" sz="2000" dirty="0" err="1">
                <a:solidFill>
                  <a:prstClr val="black"/>
                </a:solidFill>
              </a:rPr>
              <a:t>several</a:t>
            </a:r>
            <a:r>
              <a:rPr lang="it-IT" sz="2000" dirty="0">
                <a:solidFill>
                  <a:prstClr val="black"/>
                </a:solidFill>
              </a:rPr>
              <a:t> </a:t>
            </a:r>
            <a:r>
              <a:rPr lang="it-IT" sz="2000" dirty="0" err="1">
                <a:solidFill>
                  <a:prstClr val="black"/>
                </a:solidFill>
              </a:rPr>
              <a:t>years</a:t>
            </a:r>
            <a:r>
              <a:rPr lang="it-IT" sz="2000" dirty="0">
                <a:solidFill>
                  <a:prstClr val="black"/>
                </a:solidFill>
              </a:rPr>
              <a:t> ago, an </a:t>
            </a:r>
            <a:r>
              <a:rPr lang="it-IT" sz="2000" dirty="0">
                <a:solidFill>
                  <a:srgbClr val="0070C0"/>
                </a:solidFill>
              </a:rPr>
              <a:t>intense R&amp;D </a:t>
            </a:r>
            <a:r>
              <a:rPr lang="it-IT" sz="2000" dirty="0" err="1">
                <a:solidFill>
                  <a:srgbClr val="0070C0"/>
                </a:solidFill>
              </a:rPr>
              <a:t>program</a:t>
            </a:r>
            <a:r>
              <a:rPr lang="it-IT" sz="2000" dirty="0">
                <a:solidFill>
                  <a:srgbClr val="0070C0"/>
                </a:solidFill>
              </a:rPr>
              <a:t> </a:t>
            </a:r>
            <a:r>
              <a:rPr lang="it-IT" sz="2000" dirty="0">
                <a:solidFill>
                  <a:prstClr val="black"/>
                </a:solidFill>
              </a:rPr>
              <a:t>to </a:t>
            </a:r>
            <a:r>
              <a:rPr lang="it-IT" sz="2000" dirty="0" err="1">
                <a:solidFill>
                  <a:prstClr val="black"/>
                </a:solidFill>
              </a:rPr>
              <a:t>find</a:t>
            </a:r>
            <a:r>
              <a:rPr lang="it-IT" sz="2000" dirty="0">
                <a:solidFill>
                  <a:prstClr val="black"/>
                </a:solidFill>
              </a:rPr>
              <a:t> </a:t>
            </a:r>
            <a:r>
              <a:rPr lang="it-IT" sz="2000" dirty="0" err="1">
                <a:solidFill>
                  <a:prstClr val="black"/>
                </a:solidFill>
              </a:rPr>
              <a:t>suitable</a:t>
            </a:r>
            <a:r>
              <a:rPr lang="it-IT" sz="2000" dirty="0">
                <a:solidFill>
                  <a:prstClr val="black"/>
                </a:solidFill>
              </a:rPr>
              <a:t> gas </a:t>
            </a:r>
            <a:r>
              <a:rPr lang="it-IT" sz="2000" dirty="0" err="1">
                <a:solidFill>
                  <a:prstClr val="black"/>
                </a:solidFill>
              </a:rPr>
              <a:t>mixtures</a:t>
            </a:r>
            <a:r>
              <a:rPr lang="it-IT" sz="2000" dirty="0">
                <a:solidFill>
                  <a:prstClr val="black"/>
                </a:solidFill>
              </a:rPr>
              <a:t>.</a:t>
            </a:r>
          </a:p>
        </p:txBody>
      </p:sp>
      <p:sp>
        <p:nvSpPr>
          <p:cNvPr id="6" name="CasellaDiTesto 5"/>
          <p:cNvSpPr txBox="1"/>
          <p:nvPr/>
        </p:nvSpPr>
        <p:spPr>
          <a:xfrm>
            <a:off x="256032" y="2068399"/>
            <a:ext cx="8820472" cy="1015663"/>
          </a:xfrm>
          <a:prstGeom prst="rect">
            <a:avLst/>
          </a:prstGeom>
          <a:noFill/>
          <a:ln>
            <a:noFill/>
          </a:ln>
        </p:spPr>
        <p:txBody>
          <a:bodyPr wrap="square" rtlCol="0">
            <a:spAutoFit/>
          </a:bodyPr>
          <a:lstStyle/>
          <a:p>
            <a:pPr marL="342900" indent="-342900">
              <a:buFont typeface="Wingdings" panose="05000000000000000000" pitchFamily="2" charset="2"/>
              <a:buChar char="Ø"/>
            </a:pPr>
            <a:r>
              <a:rPr lang="it-IT" sz="2000" dirty="0" err="1"/>
              <a:t>Practically</a:t>
            </a:r>
            <a:r>
              <a:rPr lang="it-IT" sz="2000" dirty="0"/>
              <a:t> </a:t>
            </a:r>
            <a:r>
              <a:rPr lang="it-IT" sz="2000" dirty="0" err="1">
                <a:solidFill>
                  <a:srgbClr val="0070C0"/>
                </a:solidFill>
              </a:rPr>
              <a:t>all</a:t>
            </a:r>
            <a:r>
              <a:rPr lang="it-IT" sz="2000" dirty="0">
                <a:solidFill>
                  <a:srgbClr val="0070C0"/>
                </a:solidFill>
              </a:rPr>
              <a:t> </a:t>
            </a:r>
            <a:r>
              <a:rPr lang="it-IT" sz="2000" dirty="0" err="1">
                <a:solidFill>
                  <a:srgbClr val="0070C0"/>
                </a:solidFill>
              </a:rPr>
              <a:t>research</a:t>
            </a:r>
            <a:r>
              <a:rPr lang="it-IT" sz="2000" dirty="0">
                <a:solidFill>
                  <a:srgbClr val="0070C0"/>
                </a:solidFill>
              </a:rPr>
              <a:t> trendlines concentrate </a:t>
            </a:r>
            <a:r>
              <a:rPr lang="it-IT" sz="2000" dirty="0" err="1"/>
              <a:t>around</a:t>
            </a:r>
            <a:r>
              <a:rPr lang="it-IT" sz="2000" dirty="0"/>
              <a:t> the idea of </a:t>
            </a:r>
            <a:r>
              <a:rPr lang="it-IT" sz="2000" dirty="0" err="1"/>
              <a:t>replacing</a:t>
            </a:r>
            <a:r>
              <a:rPr lang="it-IT" sz="2000" dirty="0"/>
              <a:t>:</a:t>
            </a:r>
          </a:p>
          <a:p>
            <a:r>
              <a:rPr lang="it-IT" sz="2000" dirty="0">
                <a:solidFill>
                  <a:srgbClr val="C00000"/>
                </a:solidFill>
              </a:rPr>
              <a:t>      C</a:t>
            </a:r>
            <a:r>
              <a:rPr lang="it-IT" sz="2000" baseline="-25000" dirty="0">
                <a:solidFill>
                  <a:srgbClr val="C00000"/>
                </a:solidFill>
              </a:rPr>
              <a:t>2</a:t>
            </a:r>
            <a:r>
              <a:rPr lang="it-IT" sz="2000" dirty="0">
                <a:solidFill>
                  <a:srgbClr val="C00000"/>
                </a:solidFill>
              </a:rPr>
              <a:t>H</a:t>
            </a:r>
            <a:r>
              <a:rPr lang="it-IT" sz="2000" baseline="-25000" dirty="0">
                <a:solidFill>
                  <a:srgbClr val="C00000"/>
                </a:solidFill>
              </a:rPr>
              <a:t>2</a:t>
            </a:r>
            <a:r>
              <a:rPr lang="it-IT" sz="2000" dirty="0">
                <a:solidFill>
                  <a:srgbClr val="C00000"/>
                </a:solidFill>
              </a:rPr>
              <a:t>F</a:t>
            </a:r>
            <a:r>
              <a:rPr lang="it-IT" sz="2000" baseline="-25000" dirty="0">
                <a:solidFill>
                  <a:srgbClr val="C00000"/>
                </a:solidFill>
              </a:rPr>
              <a:t>4</a:t>
            </a:r>
            <a:r>
              <a:rPr lang="it-IT" sz="2000" dirty="0">
                <a:solidFill>
                  <a:srgbClr val="C00000"/>
                </a:solidFill>
              </a:rPr>
              <a:t> (GWP=1430)</a:t>
            </a:r>
            <a:r>
              <a:rPr lang="it-IT" sz="2000" dirty="0">
                <a:solidFill>
                  <a:srgbClr val="C00000"/>
                </a:solidFill>
                <a:sym typeface="Wingdings" pitchFamily="2" charset="2"/>
              </a:rPr>
              <a:t> C</a:t>
            </a:r>
            <a:r>
              <a:rPr lang="it-IT" sz="2000" baseline="-25000" dirty="0">
                <a:solidFill>
                  <a:srgbClr val="C00000"/>
                </a:solidFill>
                <a:sym typeface="Wingdings" pitchFamily="2" charset="2"/>
              </a:rPr>
              <a:t>3</a:t>
            </a:r>
            <a:r>
              <a:rPr lang="it-IT" sz="2000" dirty="0">
                <a:solidFill>
                  <a:srgbClr val="C00000"/>
                </a:solidFill>
                <a:sym typeface="Wingdings" pitchFamily="2" charset="2"/>
              </a:rPr>
              <a:t>H</a:t>
            </a:r>
            <a:r>
              <a:rPr lang="it-IT" sz="2000" baseline="-25000" dirty="0">
                <a:solidFill>
                  <a:srgbClr val="C00000"/>
                </a:solidFill>
                <a:sym typeface="Wingdings" pitchFamily="2" charset="2"/>
              </a:rPr>
              <a:t>2</a:t>
            </a:r>
            <a:r>
              <a:rPr lang="it-IT" sz="2000" dirty="0">
                <a:solidFill>
                  <a:srgbClr val="C00000"/>
                </a:solidFill>
                <a:sym typeface="Wingdings" pitchFamily="2" charset="2"/>
              </a:rPr>
              <a:t>F</a:t>
            </a:r>
            <a:r>
              <a:rPr lang="it-IT" sz="2000" baseline="-25000" dirty="0">
                <a:solidFill>
                  <a:srgbClr val="C00000"/>
                </a:solidFill>
                <a:sym typeface="Wingdings" pitchFamily="2" charset="2"/>
              </a:rPr>
              <a:t>4</a:t>
            </a:r>
            <a:r>
              <a:rPr lang="it-IT" sz="2000" dirty="0">
                <a:solidFill>
                  <a:srgbClr val="C00000"/>
                </a:solidFill>
                <a:sym typeface="Wingdings" pitchFamily="2" charset="2"/>
              </a:rPr>
              <a:t>ze (GWP=4) </a:t>
            </a:r>
          </a:p>
          <a:p>
            <a:r>
              <a:rPr lang="it-IT" sz="2000" dirty="0">
                <a:solidFill>
                  <a:srgbClr val="C00000"/>
                </a:solidFill>
                <a:sym typeface="Wingdings" pitchFamily="2" charset="2"/>
              </a:rPr>
              <a:t>                                               + CO</a:t>
            </a:r>
            <a:r>
              <a:rPr lang="it-IT" sz="2000" baseline="-25000" dirty="0">
                <a:solidFill>
                  <a:srgbClr val="C00000"/>
                </a:solidFill>
                <a:sym typeface="Wingdings" pitchFamily="2" charset="2"/>
              </a:rPr>
              <a:t>2</a:t>
            </a:r>
            <a:r>
              <a:rPr lang="it-IT" sz="2000" dirty="0">
                <a:solidFill>
                  <a:srgbClr val="C00000"/>
                </a:solidFill>
                <a:sym typeface="Wingdings" pitchFamily="2" charset="2"/>
              </a:rPr>
              <a:t> (GWP=1) </a:t>
            </a:r>
            <a:r>
              <a:rPr lang="it-IT" sz="2000" dirty="0">
                <a:sym typeface="Wingdings" pitchFamily="2" charset="2"/>
              </a:rPr>
              <a:t>or He</a:t>
            </a:r>
            <a:endParaRPr lang="it-IT" sz="2000" dirty="0"/>
          </a:p>
        </p:txBody>
      </p:sp>
      <p:sp>
        <p:nvSpPr>
          <p:cNvPr id="7" name="CasellaDiTesto 6">
            <a:extLst>
              <a:ext uri="{FF2B5EF4-FFF2-40B4-BE49-F238E27FC236}">
                <a16:creationId xmlns:a16="http://schemas.microsoft.com/office/drawing/2014/main" id="{E37AD453-BE7A-706D-A0EC-B4B728E06D83}"/>
              </a:ext>
            </a:extLst>
          </p:cNvPr>
          <p:cNvSpPr txBox="1"/>
          <p:nvPr/>
        </p:nvSpPr>
        <p:spPr>
          <a:xfrm>
            <a:off x="5561501" y="3286725"/>
            <a:ext cx="3114955" cy="646331"/>
          </a:xfrm>
          <a:prstGeom prst="rect">
            <a:avLst/>
          </a:prstGeom>
          <a:noFill/>
        </p:spPr>
        <p:txBody>
          <a:bodyPr wrap="none" rtlCol="0">
            <a:spAutoFit/>
          </a:bodyPr>
          <a:lstStyle/>
          <a:p>
            <a:r>
              <a:rPr lang="it-IT" sz="2000" dirty="0"/>
              <a:t>EEE</a:t>
            </a:r>
          </a:p>
          <a:p>
            <a:r>
              <a:rPr lang="it-IT" sz="1600" dirty="0"/>
              <a:t>10.1088/1748-0221/19/11/P11003</a:t>
            </a:r>
          </a:p>
        </p:txBody>
      </p:sp>
      <p:sp>
        <p:nvSpPr>
          <p:cNvPr id="8" name="Ovale 7">
            <a:extLst>
              <a:ext uri="{FF2B5EF4-FFF2-40B4-BE49-F238E27FC236}">
                <a16:creationId xmlns:a16="http://schemas.microsoft.com/office/drawing/2014/main" id="{A3673EF3-9554-BC42-B76E-B0E63A929621}"/>
              </a:ext>
            </a:extLst>
          </p:cNvPr>
          <p:cNvSpPr/>
          <p:nvPr/>
        </p:nvSpPr>
        <p:spPr>
          <a:xfrm>
            <a:off x="4814312" y="2626175"/>
            <a:ext cx="504056" cy="49883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CasellaDiTesto 8">
            <a:extLst>
              <a:ext uri="{FF2B5EF4-FFF2-40B4-BE49-F238E27FC236}">
                <a16:creationId xmlns:a16="http://schemas.microsoft.com/office/drawing/2014/main" id="{E97E50F3-09FE-004B-4DC5-DBA7F5865466}"/>
              </a:ext>
            </a:extLst>
          </p:cNvPr>
          <p:cNvSpPr txBox="1"/>
          <p:nvPr/>
        </p:nvSpPr>
        <p:spPr>
          <a:xfrm>
            <a:off x="179512" y="3933056"/>
            <a:ext cx="8820473" cy="1015663"/>
          </a:xfrm>
          <a:prstGeom prst="rect">
            <a:avLst/>
          </a:prstGeom>
          <a:noFill/>
        </p:spPr>
        <p:txBody>
          <a:bodyPr wrap="square" rtlCol="0">
            <a:spAutoFit/>
          </a:bodyPr>
          <a:lstStyle/>
          <a:p>
            <a:pPr marL="342900" indent="-342900">
              <a:buFont typeface="Wingdings" panose="05000000000000000000" pitchFamily="2" charset="2"/>
              <a:buChar char="ü"/>
            </a:pPr>
            <a:r>
              <a:rPr lang="it-IT" sz="2000" dirty="0">
                <a:sym typeface="Wingdings" pitchFamily="2" charset="2"/>
              </a:rPr>
              <a:t>C</a:t>
            </a:r>
            <a:r>
              <a:rPr lang="it-IT" sz="2000" baseline="-25000" dirty="0">
                <a:sym typeface="Wingdings" pitchFamily="2" charset="2"/>
              </a:rPr>
              <a:t>3</a:t>
            </a:r>
            <a:r>
              <a:rPr lang="it-IT" sz="2000" dirty="0">
                <a:sym typeface="Wingdings" pitchFamily="2" charset="2"/>
              </a:rPr>
              <a:t>H</a:t>
            </a:r>
            <a:r>
              <a:rPr lang="it-IT" sz="2000" baseline="-25000" dirty="0">
                <a:sym typeface="Wingdings" pitchFamily="2" charset="2"/>
              </a:rPr>
              <a:t>2</a:t>
            </a:r>
            <a:r>
              <a:rPr lang="it-IT" sz="2000" dirty="0">
                <a:sym typeface="Wingdings" pitchFamily="2" charset="2"/>
              </a:rPr>
              <a:t>F</a:t>
            </a:r>
            <a:r>
              <a:rPr lang="it-IT" sz="2000" baseline="-25000" dirty="0">
                <a:sym typeface="Wingdings" pitchFamily="2" charset="2"/>
              </a:rPr>
              <a:t>4</a:t>
            </a:r>
            <a:r>
              <a:rPr lang="it-IT" sz="2000" dirty="0">
                <a:sym typeface="Wingdings" pitchFamily="2" charset="2"/>
              </a:rPr>
              <a:t> (</a:t>
            </a:r>
            <a:r>
              <a:rPr lang="it-IT" sz="2000" dirty="0" err="1">
                <a:sym typeface="Wingdings" pitchFamily="2" charset="2"/>
              </a:rPr>
              <a:t>here</a:t>
            </a:r>
            <a:r>
              <a:rPr lang="it-IT" sz="2000" dirty="0">
                <a:sym typeface="Wingdings" pitchFamily="2" charset="2"/>
              </a:rPr>
              <a:t> </a:t>
            </a:r>
            <a:r>
              <a:rPr lang="it-IT" sz="2000" dirty="0" err="1">
                <a:sym typeface="Wingdings" pitchFamily="2" charset="2"/>
              </a:rPr>
              <a:t>indicated</a:t>
            </a:r>
            <a:r>
              <a:rPr lang="it-IT" sz="2000" dirty="0">
                <a:sym typeface="Wingdings" pitchFamily="2" charset="2"/>
              </a:rPr>
              <a:t> </a:t>
            </a:r>
            <a:r>
              <a:rPr lang="it-IT" sz="2000" dirty="0" err="1">
                <a:sym typeface="Wingdings" pitchFamily="2" charset="2"/>
              </a:rPr>
              <a:t>as</a:t>
            </a:r>
            <a:r>
              <a:rPr lang="it-IT" sz="2000" dirty="0">
                <a:sym typeface="Wingdings" pitchFamily="2" charset="2"/>
              </a:rPr>
              <a:t> HFO for short) </a:t>
            </a:r>
            <a:r>
              <a:rPr lang="it-IT" sz="2000" dirty="0" err="1">
                <a:sym typeface="Wingdings" pitchFamily="2" charset="2"/>
              </a:rPr>
              <a:t>is</a:t>
            </a:r>
            <a:r>
              <a:rPr lang="it-IT" sz="2000" dirty="0">
                <a:sym typeface="Wingdings" pitchFamily="2" charset="2"/>
              </a:rPr>
              <a:t> the </a:t>
            </a:r>
            <a:r>
              <a:rPr lang="it-IT" sz="2000" dirty="0" err="1">
                <a:sym typeface="Wingdings" pitchFamily="2" charset="2"/>
              </a:rPr>
              <a:t>molecule</a:t>
            </a:r>
            <a:r>
              <a:rPr lang="it-IT" sz="2000" dirty="0">
                <a:sym typeface="Wingdings" pitchFamily="2" charset="2"/>
              </a:rPr>
              <a:t> </a:t>
            </a:r>
            <a:r>
              <a:rPr lang="it-IT" sz="2000" dirty="0" err="1">
                <a:sym typeface="Wingdings" pitchFamily="2" charset="2"/>
              </a:rPr>
              <a:t>most</a:t>
            </a:r>
            <a:r>
              <a:rPr lang="it-IT" sz="2000" dirty="0">
                <a:sym typeface="Wingdings" pitchFamily="2" charset="2"/>
              </a:rPr>
              <a:t> </a:t>
            </a:r>
            <a:r>
              <a:rPr lang="it-IT" sz="2000" dirty="0" err="1">
                <a:sym typeface="Wingdings" pitchFamily="2" charset="2"/>
              </a:rPr>
              <a:t>similar</a:t>
            </a:r>
            <a:r>
              <a:rPr lang="it-IT" sz="2000" dirty="0">
                <a:sym typeface="Wingdings" pitchFamily="2" charset="2"/>
              </a:rPr>
              <a:t> to TFE </a:t>
            </a:r>
            <a:r>
              <a:rPr lang="it-IT" sz="2000" dirty="0" err="1">
                <a:sym typeface="Wingdings" pitchFamily="2" charset="2"/>
              </a:rPr>
              <a:t>but</a:t>
            </a:r>
            <a:r>
              <a:rPr lang="it-IT" sz="2000" dirty="0">
                <a:sym typeface="Wingdings" pitchFamily="2" charset="2"/>
              </a:rPr>
              <a:t> with low GWP</a:t>
            </a:r>
          </a:p>
          <a:p>
            <a:pPr marL="342900" indent="-342900">
              <a:buFont typeface="Wingdings" panose="05000000000000000000" pitchFamily="2" charset="2"/>
              <a:buChar char="ü"/>
            </a:pPr>
            <a:r>
              <a:rPr lang="it-IT" sz="2000" dirty="0">
                <a:sym typeface="Wingdings" pitchFamily="2" charset="2"/>
              </a:rPr>
              <a:t>CO</a:t>
            </a:r>
            <a:r>
              <a:rPr lang="it-IT" sz="2000" baseline="-25000" dirty="0">
                <a:sym typeface="Wingdings" pitchFamily="2" charset="2"/>
              </a:rPr>
              <a:t>2</a:t>
            </a:r>
            <a:r>
              <a:rPr lang="it-IT" sz="2000" dirty="0">
                <a:sym typeface="Wingdings" pitchFamily="2" charset="2"/>
              </a:rPr>
              <a:t> (or He) are </a:t>
            </a:r>
            <a:r>
              <a:rPr lang="it-IT" sz="2000" dirty="0" err="1">
                <a:sym typeface="Wingdings" pitchFamily="2" charset="2"/>
              </a:rPr>
              <a:t>essentially</a:t>
            </a:r>
            <a:r>
              <a:rPr lang="it-IT" sz="2000" dirty="0">
                <a:sym typeface="Wingdings" pitchFamily="2" charset="2"/>
              </a:rPr>
              <a:t> </a:t>
            </a:r>
            <a:r>
              <a:rPr lang="it-IT" sz="2000" dirty="0" err="1">
                <a:sym typeface="Wingdings" pitchFamily="2" charset="2"/>
              </a:rPr>
              <a:t>added</a:t>
            </a:r>
            <a:r>
              <a:rPr lang="it-IT" sz="2000" dirty="0">
                <a:sym typeface="Wingdings" pitchFamily="2" charset="2"/>
              </a:rPr>
              <a:t> to reduce the </a:t>
            </a:r>
            <a:r>
              <a:rPr lang="it-IT" sz="2000" dirty="0" err="1">
                <a:sym typeface="Wingdings" pitchFamily="2" charset="2"/>
              </a:rPr>
              <a:t>operating</a:t>
            </a:r>
            <a:r>
              <a:rPr lang="it-IT" sz="2000" dirty="0">
                <a:sym typeface="Wingdings" pitchFamily="2" charset="2"/>
              </a:rPr>
              <a:t> </a:t>
            </a:r>
            <a:r>
              <a:rPr lang="it-IT" sz="2000" dirty="0" err="1">
                <a:sym typeface="Wingdings" pitchFamily="2" charset="2"/>
              </a:rPr>
              <a:t>voltage</a:t>
            </a:r>
            <a:r>
              <a:rPr lang="it-IT" sz="2000" dirty="0">
                <a:sym typeface="Wingdings" pitchFamily="2" charset="2"/>
              </a:rPr>
              <a:t>.</a:t>
            </a:r>
            <a:endParaRPr lang="it-IT" sz="2000" dirty="0"/>
          </a:p>
        </p:txBody>
      </p:sp>
      <p:sp>
        <p:nvSpPr>
          <p:cNvPr id="11" name="CasellaDiTesto 10"/>
          <p:cNvSpPr txBox="1"/>
          <p:nvPr/>
        </p:nvSpPr>
        <p:spPr>
          <a:xfrm>
            <a:off x="197815" y="5209456"/>
            <a:ext cx="8622657" cy="1323439"/>
          </a:xfrm>
          <a:prstGeom prst="rect">
            <a:avLst/>
          </a:prstGeom>
          <a:noFill/>
        </p:spPr>
        <p:txBody>
          <a:bodyPr wrap="square" rtlCol="0">
            <a:spAutoFit/>
          </a:bodyPr>
          <a:lstStyle/>
          <a:p>
            <a:r>
              <a:rPr lang="it-IT" sz="2000" dirty="0"/>
              <a:t>The RPC EcoGas@GIF++ </a:t>
            </a:r>
            <a:r>
              <a:rPr lang="it-IT" sz="2000" dirty="0" err="1"/>
              <a:t>is</a:t>
            </a:r>
            <a:r>
              <a:rPr lang="it-IT" sz="2000" dirty="0"/>
              <a:t> a Collaboration </a:t>
            </a:r>
            <a:r>
              <a:rPr lang="it-IT" sz="2000" b="1" dirty="0" err="1">
                <a:solidFill>
                  <a:srgbClr val="FF0000"/>
                </a:solidFill>
              </a:rPr>
              <a:t>transversal</a:t>
            </a:r>
            <a:r>
              <a:rPr lang="it-IT" sz="2000" b="1" dirty="0">
                <a:solidFill>
                  <a:srgbClr val="FF0000"/>
                </a:solidFill>
              </a:rPr>
              <a:t> to ALICE, ATLAS, CERN EP-DT, CMS</a:t>
            </a:r>
            <a:r>
              <a:rPr lang="it-IT" sz="2000" dirty="0"/>
              <a:t>, </a:t>
            </a:r>
            <a:r>
              <a:rPr lang="it-IT" sz="2000" b="1" dirty="0">
                <a:solidFill>
                  <a:srgbClr val="FF0000"/>
                </a:solidFill>
              </a:rPr>
              <a:t>and </a:t>
            </a:r>
            <a:r>
              <a:rPr lang="it-IT" sz="2000" b="1" dirty="0" err="1">
                <a:solidFill>
                  <a:srgbClr val="FF0000"/>
                </a:solidFill>
              </a:rPr>
              <a:t>LHCb</a:t>
            </a:r>
            <a:r>
              <a:rPr lang="it-IT" sz="2000" b="1" dirty="0">
                <a:solidFill>
                  <a:srgbClr val="FF0000"/>
                </a:solidFill>
              </a:rPr>
              <a:t> </a:t>
            </a:r>
            <a:r>
              <a:rPr lang="it-IT" sz="2000" dirty="0" err="1"/>
              <a:t>willing</a:t>
            </a:r>
            <a:r>
              <a:rPr lang="it-IT" sz="2000" dirty="0"/>
              <a:t> to put </a:t>
            </a:r>
            <a:r>
              <a:rPr lang="it-IT" sz="2000" dirty="0" err="1"/>
              <a:t>together</a:t>
            </a:r>
            <a:r>
              <a:rPr lang="it-IT" sz="2000" dirty="0"/>
              <a:t> expertise and </a:t>
            </a:r>
            <a:r>
              <a:rPr lang="it-IT" sz="2000" dirty="0" err="1"/>
              <a:t>resources</a:t>
            </a:r>
            <a:r>
              <a:rPr lang="it-IT" sz="2000" dirty="0"/>
              <a:t> in </a:t>
            </a:r>
            <a:r>
              <a:rPr lang="it-IT" sz="2000" dirty="0" err="1"/>
              <a:t>order</a:t>
            </a:r>
            <a:r>
              <a:rPr lang="it-IT" sz="2000" dirty="0"/>
              <a:t> to test </a:t>
            </a:r>
            <a:r>
              <a:rPr lang="it-IT" sz="2000" dirty="0" err="1"/>
              <a:t>potential</a:t>
            </a:r>
            <a:r>
              <a:rPr lang="it-IT" sz="2000" dirty="0"/>
              <a:t> </a:t>
            </a:r>
            <a:r>
              <a:rPr lang="it-IT" sz="2000" dirty="0" err="1"/>
              <a:t>candidates</a:t>
            </a:r>
            <a:r>
              <a:rPr lang="it-IT" sz="2000" dirty="0"/>
              <a:t> of eco-friendly gas </a:t>
            </a:r>
            <a:r>
              <a:rPr lang="it-IT" sz="2000" dirty="0" err="1"/>
              <a:t>mixtures</a:t>
            </a:r>
            <a:r>
              <a:rPr lang="it-IT" sz="2000" dirty="0"/>
              <a:t> with </a:t>
            </a:r>
            <a:r>
              <a:rPr lang="it-IT" sz="2000" dirty="0" err="1"/>
              <a:t>different</a:t>
            </a:r>
            <a:r>
              <a:rPr lang="it-IT" sz="2000" dirty="0"/>
              <a:t> detectors and </a:t>
            </a:r>
            <a:r>
              <a:rPr lang="it-IT" sz="2000" dirty="0" err="1"/>
              <a:t>electronics</a:t>
            </a:r>
            <a:r>
              <a:rPr lang="it-IT" sz="2000" dirty="0"/>
              <a:t>.</a:t>
            </a:r>
          </a:p>
        </p:txBody>
      </p:sp>
      <p:pic>
        <p:nvPicPr>
          <p:cNvPr id="12" name="Picture 4" descr="File:HFO-1234ze alt.svg - Wikimedia Commons">
            <a:extLst>
              <a:ext uri="{FF2B5EF4-FFF2-40B4-BE49-F238E27FC236}">
                <a16:creationId xmlns:a16="http://schemas.microsoft.com/office/drawing/2014/main" id="{21674CFD-3D2E-881F-060F-B54A575F7583}"/>
              </a:ext>
            </a:extLst>
          </p:cNvPr>
          <p:cNvPicPr>
            <a:picLocks noChangeAspect="1" noChangeArrowheads="1"/>
          </p:cNvPicPr>
          <p:nvPr/>
        </p:nvPicPr>
        <p:blipFill>
          <a:blip r:embed="rId3" cstate="print"/>
          <a:srcRect/>
          <a:stretch>
            <a:fillRect/>
          </a:stretch>
        </p:blipFill>
        <p:spPr bwMode="auto">
          <a:xfrm>
            <a:off x="613134" y="2844573"/>
            <a:ext cx="1294570" cy="1024025"/>
          </a:xfrm>
          <a:prstGeom prst="rect">
            <a:avLst/>
          </a:prstGeom>
          <a:noFill/>
        </p:spPr>
      </p:pic>
      <p:sp>
        <p:nvSpPr>
          <p:cNvPr id="16" name="Freccia a destra 15">
            <a:extLst>
              <a:ext uri="{FF2B5EF4-FFF2-40B4-BE49-F238E27FC236}">
                <a16:creationId xmlns:a16="http://schemas.microsoft.com/office/drawing/2014/main" id="{B67038D2-0894-77C2-93E4-5D0E8A0A34C5}"/>
              </a:ext>
            </a:extLst>
          </p:cNvPr>
          <p:cNvSpPr/>
          <p:nvPr/>
        </p:nvSpPr>
        <p:spPr>
          <a:xfrm rot="1624836">
            <a:off x="5333115" y="3079359"/>
            <a:ext cx="587213" cy="228504"/>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Ovale 16">
            <a:extLst>
              <a:ext uri="{FF2B5EF4-FFF2-40B4-BE49-F238E27FC236}">
                <a16:creationId xmlns:a16="http://schemas.microsoft.com/office/drawing/2014/main" id="{D5088806-7195-7DEC-9ACC-D1A0D79EC4D1}"/>
              </a:ext>
            </a:extLst>
          </p:cNvPr>
          <p:cNvSpPr/>
          <p:nvPr/>
        </p:nvSpPr>
        <p:spPr>
          <a:xfrm>
            <a:off x="3194704" y="3873823"/>
            <a:ext cx="504056" cy="49883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Freccia a destra 17">
            <a:extLst>
              <a:ext uri="{FF2B5EF4-FFF2-40B4-BE49-F238E27FC236}">
                <a16:creationId xmlns:a16="http://schemas.microsoft.com/office/drawing/2014/main" id="{576F3237-53BB-A7EE-E695-73F34EB49E57}"/>
              </a:ext>
            </a:extLst>
          </p:cNvPr>
          <p:cNvSpPr/>
          <p:nvPr/>
        </p:nvSpPr>
        <p:spPr>
          <a:xfrm rot="11790203">
            <a:off x="1922901" y="3569866"/>
            <a:ext cx="898460" cy="204906"/>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Freccia a destra 18">
            <a:extLst>
              <a:ext uri="{FF2B5EF4-FFF2-40B4-BE49-F238E27FC236}">
                <a16:creationId xmlns:a16="http://schemas.microsoft.com/office/drawing/2014/main" id="{367529A9-3194-125F-63C4-32B431F2A85F}"/>
              </a:ext>
            </a:extLst>
          </p:cNvPr>
          <p:cNvSpPr/>
          <p:nvPr/>
        </p:nvSpPr>
        <p:spPr>
          <a:xfrm rot="5400000">
            <a:off x="4346991" y="4840684"/>
            <a:ext cx="428213" cy="520200"/>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3" name="9 Grupo">
            <a:extLst>
              <a:ext uri="{FF2B5EF4-FFF2-40B4-BE49-F238E27FC236}">
                <a16:creationId xmlns:a16="http://schemas.microsoft.com/office/drawing/2014/main" id="{560AC93C-AE25-4645-A1BB-1B9DE4712D41}"/>
              </a:ext>
            </a:extLst>
          </p:cNvPr>
          <p:cNvGrpSpPr/>
          <p:nvPr/>
        </p:nvGrpSpPr>
        <p:grpSpPr>
          <a:xfrm>
            <a:off x="260332" y="6505634"/>
            <a:ext cx="8704146" cy="307742"/>
            <a:chOff x="1923" y="6519738"/>
            <a:chExt cx="9088380" cy="279858"/>
          </a:xfrm>
        </p:grpSpPr>
        <p:sp>
          <p:nvSpPr>
            <p:cNvPr id="5" name="Text Box 14">
              <a:extLst>
                <a:ext uri="{FF2B5EF4-FFF2-40B4-BE49-F238E27FC236}">
                  <a16:creationId xmlns:a16="http://schemas.microsoft.com/office/drawing/2014/main" id="{32B33976-B8AC-1C92-3AAD-22E58B1CB9DF}"/>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3</a:t>
              </a:fld>
              <a:endParaRPr lang="en-US" dirty="0">
                <a:solidFill>
                  <a:schemeClr val="accent1">
                    <a:lumMod val="75000"/>
                  </a:schemeClr>
                </a:solidFill>
                <a:latin typeface="+mn-lt"/>
              </a:endParaRPr>
            </a:p>
          </p:txBody>
        </p:sp>
        <p:sp>
          <p:nvSpPr>
            <p:cNvPr id="13" name="Text Box 14">
              <a:extLst>
                <a:ext uri="{FF2B5EF4-FFF2-40B4-BE49-F238E27FC236}">
                  <a16:creationId xmlns:a16="http://schemas.microsoft.com/office/drawing/2014/main" id="{27CC08A8-714A-2E70-D3AB-C5A0ED3EA790}"/>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14" name="Text Box 14">
            <a:extLst>
              <a:ext uri="{FF2B5EF4-FFF2-40B4-BE49-F238E27FC236}">
                <a16:creationId xmlns:a16="http://schemas.microsoft.com/office/drawing/2014/main" id="{A2D01088-60F4-AAD1-5540-6530FDBA984C}"/>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RPC 2026</a:t>
            </a:r>
          </a:p>
        </p:txBody>
      </p:sp>
      <p:sp>
        <p:nvSpPr>
          <p:cNvPr id="15" name="Slide Number Placeholder 4">
            <a:extLst>
              <a:ext uri="{FF2B5EF4-FFF2-40B4-BE49-F238E27FC236}">
                <a16:creationId xmlns:a16="http://schemas.microsoft.com/office/drawing/2014/main" id="{CBD98DCC-0852-5F47-4A67-E8889B313E74}"/>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20" name="Immagine 19">
            <a:extLst>
              <a:ext uri="{FF2B5EF4-FFF2-40B4-BE49-F238E27FC236}">
                <a16:creationId xmlns:a16="http://schemas.microsoft.com/office/drawing/2014/main" id="{ABFEBD8A-4F68-07EC-C776-D8C870B2CC40}"/>
              </a:ext>
            </a:extLst>
          </p:cNvPr>
          <p:cNvPicPr>
            <a:picLocks noChangeAspect="1"/>
          </p:cNvPicPr>
          <p:nvPr/>
        </p:nvPicPr>
        <p:blipFill>
          <a:blip r:embed="rId4"/>
          <a:stretch>
            <a:fillRect/>
          </a:stretch>
        </p:blipFill>
        <p:spPr>
          <a:xfrm>
            <a:off x="8316416" y="-13671"/>
            <a:ext cx="840769" cy="820386"/>
          </a:xfrm>
          <a:prstGeom prst="rect">
            <a:avLst/>
          </a:prstGeom>
        </p:spPr>
      </p:pic>
    </p:spTree>
    <p:extLst>
      <p:ext uri="{BB962C8B-B14F-4D97-AF65-F5344CB8AC3E}">
        <p14:creationId xmlns:p14="http://schemas.microsoft.com/office/powerpoint/2010/main" val="3613519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23850" y="651545"/>
            <a:ext cx="8496300" cy="257175"/>
          </a:xfrm>
          <a:prstGeom prst="rect">
            <a:avLst/>
          </a:prstGeom>
          <a:noFill/>
          <a:ln w="9525">
            <a:noFill/>
            <a:miter lim="800000"/>
            <a:headEnd/>
            <a:tailEnd/>
          </a:ln>
        </p:spPr>
      </p:pic>
      <p:pic>
        <p:nvPicPr>
          <p:cNvPr id="14" name="Immagine 13" descr="Immagine che contiene diagramma, linea, Parallelo, Piano&#10;&#10;Descrizione generata automaticamente">
            <a:extLst>
              <a:ext uri="{FF2B5EF4-FFF2-40B4-BE49-F238E27FC236}">
                <a16:creationId xmlns:a16="http://schemas.microsoft.com/office/drawing/2014/main" id="{9B25FE6B-C974-CD56-5D2D-2733099B79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3478431"/>
            <a:ext cx="5179887" cy="3032844"/>
          </a:xfrm>
          <a:prstGeom prst="rect">
            <a:avLst/>
          </a:prstGeom>
        </p:spPr>
      </p:pic>
      <p:sp>
        <p:nvSpPr>
          <p:cNvPr id="2" name="Titolo 1"/>
          <p:cNvSpPr>
            <a:spLocks noGrp="1"/>
          </p:cNvSpPr>
          <p:nvPr>
            <p:ph type="title"/>
          </p:nvPr>
        </p:nvSpPr>
        <p:spPr>
          <a:xfrm>
            <a:off x="-36512" y="-171400"/>
            <a:ext cx="9144000" cy="1143000"/>
          </a:xfrm>
          <a:ln>
            <a:noFill/>
          </a:ln>
        </p:spPr>
        <p:txBody>
          <a:bodyPr>
            <a:normAutofit/>
          </a:bodyPr>
          <a:lstStyle/>
          <a:p>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Experimental</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set-up @GIF++</a:t>
            </a:r>
          </a:p>
        </p:txBody>
      </p:sp>
      <p:sp>
        <p:nvSpPr>
          <p:cNvPr id="7" name="CasellaDiTesto 6">
            <a:extLst>
              <a:ext uri="{FF2B5EF4-FFF2-40B4-BE49-F238E27FC236}">
                <a16:creationId xmlns:a16="http://schemas.microsoft.com/office/drawing/2014/main" id="{86F14230-6101-2615-D093-B646B3AC095C}"/>
              </a:ext>
            </a:extLst>
          </p:cNvPr>
          <p:cNvSpPr txBox="1"/>
          <p:nvPr/>
        </p:nvSpPr>
        <p:spPr>
          <a:xfrm>
            <a:off x="112112" y="879557"/>
            <a:ext cx="8852366" cy="707886"/>
          </a:xfrm>
          <a:prstGeom prst="rect">
            <a:avLst/>
          </a:prstGeom>
          <a:noFill/>
        </p:spPr>
        <p:txBody>
          <a:bodyPr wrap="square" rtlCol="0">
            <a:spAutoFit/>
          </a:bodyPr>
          <a:lstStyle/>
          <a:p>
            <a:pPr marL="342900" indent="-342900">
              <a:buFont typeface="Wingdings" panose="05000000000000000000" pitchFamily="2" charset="2"/>
              <a:buChar char="Ø"/>
            </a:pPr>
            <a:r>
              <a:rPr lang="it-IT" sz="2000" dirty="0"/>
              <a:t>Two eco-friendly gas </a:t>
            </a:r>
            <a:r>
              <a:rPr lang="it-IT" sz="2000" dirty="0" err="1"/>
              <a:t>mixtures</a:t>
            </a:r>
            <a:r>
              <a:rPr lang="it-IT" sz="2000" dirty="0"/>
              <a:t> </a:t>
            </a:r>
            <a:r>
              <a:rPr lang="it-IT" sz="2000" dirty="0" err="1"/>
              <a:t>identified</a:t>
            </a:r>
            <a:r>
              <a:rPr lang="it-IT" sz="2000" dirty="0"/>
              <a:t> in home </a:t>
            </a:r>
            <a:r>
              <a:rPr lang="it-IT" sz="2000" dirty="0" err="1"/>
              <a:t>laboratories</a:t>
            </a:r>
            <a:r>
              <a:rPr lang="it-IT" sz="2000" dirty="0"/>
              <a:t> </a:t>
            </a:r>
            <a:r>
              <a:rPr lang="it-IT" sz="2000" dirty="0" err="1"/>
              <a:t>tests</a:t>
            </a:r>
            <a:r>
              <a:rPr lang="it-IT" sz="2000" dirty="0"/>
              <a:t>, with </a:t>
            </a:r>
            <a:r>
              <a:rPr lang="it-IT" sz="2000" dirty="0" err="1"/>
              <a:t>various</a:t>
            </a:r>
            <a:r>
              <a:rPr lang="it-IT" sz="2000" dirty="0"/>
              <a:t> </a:t>
            </a:r>
            <a:r>
              <a:rPr lang="it-IT" sz="2000" dirty="0" err="1"/>
              <a:t>concentrations</a:t>
            </a:r>
            <a:r>
              <a:rPr lang="it-IT" sz="2000" dirty="0"/>
              <a:t> of HFO and CO</a:t>
            </a:r>
            <a:r>
              <a:rPr lang="it-IT" sz="2000" baseline="-25000" dirty="0"/>
              <a:t>2</a:t>
            </a:r>
            <a:r>
              <a:rPr lang="it-IT" sz="2000" dirty="0"/>
              <a:t>. </a:t>
            </a:r>
          </a:p>
        </p:txBody>
      </p:sp>
      <p:sp>
        <p:nvSpPr>
          <p:cNvPr id="12" name="CasellaDiTesto 11">
            <a:extLst>
              <a:ext uri="{FF2B5EF4-FFF2-40B4-BE49-F238E27FC236}">
                <a16:creationId xmlns:a16="http://schemas.microsoft.com/office/drawing/2014/main" id="{DCE0B7CA-E09A-FD16-7C83-5DD9D28A33E9}"/>
              </a:ext>
            </a:extLst>
          </p:cNvPr>
          <p:cNvSpPr txBox="1"/>
          <p:nvPr/>
        </p:nvSpPr>
        <p:spPr>
          <a:xfrm>
            <a:off x="107504" y="3794264"/>
            <a:ext cx="4248472" cy="1938992"/>
          </a:xfrm>
          <a:prstGeom prst="rect">
            <a:avLst/>
          </a:prstGeom>
          <a:noFill/>
        </p:spPr>
        <p:txBody>
          <a:bodyPr wrap="square" rtlCol="0">
            <a:spAutoFit/>
          </a:bodyPr>
          <a:lstStyle/>
          <a:p>
            <a:endParaRPr lang="it-IT" sz="2000" dirty="0"/>
          </a:p>
          <a:p>
            <a:pPr marL="342900" indent="-342900">
              <a:buFont typeface="Wingdings" panose="05000000000000000000" pitchFamily="2" charset="2"/>
              <a:buChar char="Ø"/>
            </a:pPr>
            <a:r>
              <a:rPr lang="it-IT" sz="2000" dirty="0"/>
              <a:t>12.5 </a:t>
            </a:r>
            <a:r>
              <a:rPr lang="it-IT" sz="2000" dirty="0" err="1"/>
              <a:t>TBq</a:t>
            </a:r>
            <a:r>
              <a:rPr lang="it-IT" sz="2000" dirty="0"/>
              <a:t> 137Cs source</a:t>
            </a:r>
          </a:p>
          <a:p>
            <a:pPr marL="342900" indent="-342900">
              <a:buFont typeface="Wingdings" panose="05000000000000000000" pitchFamily="2" charset="2"/>
              <a:buChar char="ü"/>
            </a:pPr>
            <a:r>
              <a:rPr lang="it-IT" sz="2000" dirty="0"/>
              <a:t>to generate background (high rate)</a:t>
            </a:r>
          </a:p>
          <a:p>
            <a:pPr marL="342900" indent="-342900">
              <a:buFont typeface="Wingdings" panose="05000000000000000000" pitchFamily="2" charset="2"/>
              <a:buChar char="ü"/>
            </a:pPr>
            <a:r>
              <a:rPr lang="it-IT" sz="2000" dirty="0"/>
              <a:t>to accelerate aging </a:t>
            </a:r>
            <a:r>
              <a:rPr lang="it-IT" sz="2000" dirty="0" err="1"/>
              <a:t>processes</a:t>
            </a:r>
            <a:endParaRPr lang="it-IT" sz="2000" dirty="0"/>
          </a:p>
          <a:p>
            <a:pPr marL="342900" indent="-342900">
              <a:buFont typeface="Wingdings" panose="05000000000000000000" pitchFamily="2" charset="2"/>
              <a:buChar char="Ø"/>
            </a:pPr>
            <a:r>
              <a:rPr lang="it-IT" sz="2000" dirty="0"/>
              <a:t>100 GeV </a:t>
            </a:r>
            <a:r>
              <a:rPr lang="it-IT" sz="2000" dirty="0" err="1"/>
              <a:t>muon</a:t>
            </a:r>
            <a:r>
              <a:rPr lang="it-IT" sz="2000" dirty="0"/>
              <a:t> </a:t>
            </a:r>
            <a:r>
              <a:rPr lang="it-IT" sz="2000" dirty="0" err="1"/>
              <a:t>beam</a:t>
            </a:r>
            <a:endParaRPr lang="it-IT" sz="2000" dirty="0"/>
          </a:p>
          <a:p>
            <a:pPr marL="342900" indent="-342900">
              <a:buFont typeface="Wingdings" panose="05000000000000000000" pitchFamily="2" charset="2"/>
              <a:buChar char="ü"/>
            </a:pPr>
            <a:r>
              <a:rPr lang="it-IT" sz="2000" dirty="0"/>
              <a:t>to </a:t>
            </a:r>
            <a:r>
              <a:rPr lang="it-IT" sz="2000" dirty="0" err="1"/>
              <a:t>measure</a:t>
            </a:r>
            <a:r>
              <a:rPr lang="it-IT" sz="2000" dirty="0"/>
              <a:t> detector performance</a:t>
            </a:r>
          </a:p>
        </p:txBody>
      </p:sp>
      <p:sp>
        <p:nvSpPr>
          <p:cNvPr id="15" name="Freccia a destra 14">
            <a:extLst>
              <a:ext uri="{FF2B5EF4-FFF2-40B4-BE49-F238E27FC236}">
                <a16:creationId xmlns:a16="http://schemas.microsoft.com/office/drawing/2014/main" id="{FC29478F-4348-0795-35C5-8534D7B82399}"/>
              </a:ext>
            </a:extLst>
          </p:cNvPr>
          <p:cNvSpPr/>
          <p:nvPr/>
        </p:nvSpPr>
        <p:spPr>
          <a:xfrm rot="667417">
            <a:off x="3197604" y="4208639"/>
            <a:ext cx="2592255" cy="187694"/>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Freccia a destra 15">
            <a:extLst>
              <a:ext uri="{FF2B5EF4-FFF2-40B4-BE49-F238E27FC236}">
                <a16:creationId xmlns:a16="http://schemas.microsoft.com/office/drawing/2014/main" id="{FAB14A70-BF60-5595-6394-82B20D19FBC8}"/>
              </a:ext>
            </a:extLst>
          </p:cNvPr>
          <p:cNvSpPr/>
          <p:nvPr/>
        </p:nvSpPr>
        <p:spPr>
          <a:xfrm rot="21102560">
            <a:off x="2907982" y="4888670"/>
            <a:ext cx="2031892" cy="111985"/>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a:extLst>
              <a:ext uri="{FF2B5EF4-FFF2-40B4-BE49-F238E27FC236}">
                <a16:creationId xmlns:a16="http://schemas.microsoft.com/office/drawing/2014/main" id="{0A4C5B7A-BE24-6703-1782-CEF26E30E695}"/>
              </a:ext>
            </a:extLst>
          </p:cNvPr>
          <p:cNvPicPr>
            <a:picLocks noChangeAspect="1"/>
          </p:cNvPicPr>
          <p:nvPr/>
        </p:nvPicPr>
        <p:blipFill>
          <a:blip r:embed="rId4"/>
          <a:stretch>
            <a:fillRect/>
          </a:stretch>
        </p:blipFill>
        <p:spPr>
          <a:xfrm>
            <a:off x="611560" y="1556792"/>
            <a:ext cx="8101780" cy="1699060"/>
          </a:xfrm>
          <a:prstGeom prst="rect">
            <a:avLst/>
          </a:prstGeom>
        </p:spPr>
      </p:pic>
      <p:grpSp>
        <p:nvGrpSpPr>
          <p:cNvPr id="8" name="9 Grupo">
            <a:extLst>
              <a:ext uri="{FF2B5EF4-FFF2-40B4-BE49-F238E27FC236}">
                <a16:creationId xmlns:a16="http://schemas.microsoft.com/office/drawing/2014/main" id="{ABDEC739-DBFA-4C7C-5249-2465FED1E897}"/>
              </a:ext>
            </a:extLst>
          </p:cNvPr>
          <p:cNvGrpSpPr/>
          <p:nvPr/>
        </p:nvGrpSpPr>
        <p:grpSpPr>
          <a:xfrm>
            <a:off x="260332" y="6505634"/>
            <a:ext cx="8704146" cy="307742"/>
            <a:chOff x="1923" y="6519738"/>
            <a:chExt cx="9088380" cy="279858"/>
          </a:xfrm>
        </p:grpSpPr>
        <p:sp>
          <p:nvSpPr>
            <p:cNvPr id="9" name="Text Box 14">
              <a:extLst>
                <a:ext uri="{FF2B5EF4-FFF2-40B4-BE49-F238E27FC236}">
                  <a16:creationId xmlns:a16="http://schemas.microsoft.com/office/drawing/2014/main" id="{B0738C0B-3DF8-8747-FD9A-EB0E60F87657}"/>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4</a:t>
              </a:fld>
              <a:endParaRPr lang="en-US" dirty="0">
                <a:solidFill>
                  <a:schemeClr val="accent1">
                    <a:lumMod val="75000"/>
                  </a:schemeClr>
                </a:solidFill>
                <a:latin typeface="+mn-lt"/>
              </a:endParaRPr>
            </a:p>
          </p:txBody>
        </p:sp>
        <p:sp>
          <p:nvSpPr>
            <p:cNvPr id="11" name="Text Box 14">
              <a:extLst>
                <a:ext uri="{FF2B5EF4-FFF2-40B4-BE49-F238E27FC236}">
                  <a16:creationId xmlns:a16="http://schemas.microsoft.com/office/drawing/2014/main" id="{A99AF437-AC9D-A729-092F-FBD5568AC6B2}"/>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13" name="Text Box 14">
            <a:extLst>
              <a:ext uri="{FF2B5EF4-FFF2-40B4-BE49-F238E27FC236}">
                <a16:creationId xmlns:a16="http://schemas.microsoft.com/office/drawing/2014/main" id="{1CCA9469-FE5D-BD61-8597-05BDBED93FB2}"/>
              </a:ext>
            </a:extLst>
          </p:cNvPr>
          <p:cNvSpPr txBox="1">
            <a:spLocks noChangeArrowheads="1"/>
          </p:cNvSpPr>
          <p:nvPr/>
        </p:nvSpPr>
        <p:spPr bwMode="auto">
          <a:xfrm>
            <a:off x="3600464" y="5929535"/>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7" name="Slide Number Placeholder 4">
            <a:extLst>
              <a:ext uri="{FF2B5EF4-FFF2-40B4-BE49-F238E27FC236}">
                <a16:creationId xmlns:a16="http://schemas.microsoft.com/office/drawing/2014/main" id="{A7F1C34D-DE87-E31C-18DB-2A50EC7E866E}"/>
              </a:ext>
            </a:extLst>
          </p:cNvPr>
          <p:cNvSpPr txBox="1">
            <a:spLocks/>
          </p:cNvSpPr>
          <p:nvPr/>
        </p:nvSpPr>
        <p:spPr>
          <a:xfrm>
            <a:off x="8615465" y="5936866"/>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sp>
        <p:nvSpPr>
          <p:cNvPr id="18" name="Text Box 14">
            <a:extLst>
              <a:ext uri="{FF2B5EF4-FFF2-40B4-BE49-F238E27FC236}">
                <a16:creationId xmlns:a16="http://schemas.microsoft.com/office/drawing/2014/main" id="{0E2EC6E8-10E4-3EC2-A50F-829BEE9EF1D9}"/>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RPC 2026</a:t>
            </a:r>
          </a:p>
        </p:txBody>
      </p:sp>
      <p:sp>
        <p:nvSpPr>
          <p:cNvPr id="10" name="CasellaDiTesto 9">
            <a:extLst>
              <a:ext uri="{FF2B5EF4-FFF2-40B4-BE49-F238E27FC236}">
                <a16:creationId xmlns:a16="http://schemas.microsoft.com/office/drawing/2014/main" id="{265F06FF-67C5-AA1A-9249-8C4AF30B52A4}"/>
              </a:ext>
            </a:extLst>
          </p:cNvPr>
          <p:cNvSpPr txBox="1"/>
          <p:nvPr/>
        </p:nvSpPr>
        <p:spPr>
          <a:xfrm>
            <a:off x="261420" y="3009146"/>
            <a:ext cx="8712646" cy="707886"/>
          </a:xfrm>
          <a:prstGeom prst="rect">
            <a:avLst/>
          </a:prstGeom>
          <a:noFill/>
        </p:spPr>
        <p:txBody>
          <a:bodyPr wrap="square" rtlCol="0">
            <a:spAutoFit/>
          </a:bodyPr>
          <a:lstStyle/>
          <a:p>
            <a:r>
              <a:rPr lang="it-IT" sz="2000" dirty="0" err="1"/>
              <a:t>Irradiation</a:t>
            </a:r>
            <a:r>
              <a:rPr lang="it-IT" sz="2000" dirty="0"/>
              <a:t> </a:t>
            </a:r>
            <a:r>
              <a:rPr lang="it-IT" sz="2000" dirty="0" err="1"/>
              <a:t>campaign</a:t>
            </a:r>
            <a:r>
              <a:rPr lang="it-IT" sz="2000" dirty="0"/>
              <a:t> </a:t>
            </a:r>
            <a:r>
              <a:rPr lang="it-IT" sz="2000" dirty="0" err="1"/>
              <a:t>started</a:t>
            </a:r>
            <a:r>
              <a:rPr lang="it-IT" sz="2000" dirty="0"/>
              <a:t> in 2022 by the </a:t>
            </a:r>
            <a:r>
              <a:rPr lang="it-IT" sz="2000" dirty="0" err="1"/>
              <a:t>EcoGas@GIF</a:t>
            </a:r>
            <a:r>
              <a:rPr lang="it-IT" sz="2000" dirty="0"/>
              <a:t>++ </a:t>
            </a:r>
            <a:r>
              <a:rPr lang="it-IT" sz="2000" dirty="0" err="1"/>
              <a:t>collaboration</a:t>
            </a:r>
            <a:r>
              <a:rPr lang="it-IT" sz="2000" dirty="0"/>
              <a:t> </a:t>
            </a:r>
            <a:r>
              <a:rPr lang="it-IT" sz="2000" dirty="0" err="1"/>
              <a:t>at</a:t>
            </a:r>
            <a:r>
              <a:rPr lang="it-IT" sz="2000" dirty="0"/>
              <a:t> the GIF++:</a:t>
            </a:r>
          </a:p>
        </p:txBody>
      </p:sp>
      <p:pic>
        <p:nvPicPr>
          <p:cNvPr id="4" name="Immagine 3">
            <a:extLst>
              <a:ext uri="{FF2B5EF4-FFF2-40B4-BE49-F238E27FC236}">
                <a16:creationId xmlns:a16="http://schemas.microsoft.com/office/drawing/2014/main" id="{F1A9770F-CC3A-6C06-A73A-2994A8B9FDC5}"/>
              </a:ext>
            </a:extLst>
          </p:cNvPr>
          <p:cNvPicPr>
            <a:picLocks noChangeAspect="1"/>
          </p:cNvPicPr>
          <p:nvPr/>
        </p:nvPicPr>
        <p:blipFill>
          <a:blip r:embed="rId5"/>
          <a:stretch>
            <a:fillRect/>
          </a:stretch>
        </p:blipFill>
        <p:spPr>
          <a:xfrm>
            <a:off x="8316416" y="-13671"/>
            <a:ext cx="840769" cy="820386"/>
          </a:xfrm>
          <a:prstGeom prst="rect">
            <a:avLst/>
          </a:prstGeom>
        </p:spPr>
      </p:pic>
    </p:spTree>
    <p:extLst>
      <p:ext uri="{BB962C8B-B14F-4D97-AF65-F5344CB8AC3E}">
        <p14:creationId xmlns:p14="http://schemas.microsoft.com/office/powerpoint/2010/main" val="2760972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23850" y="620688"/>
            <a:ext cx="8496300" cy="257175"/>
          </a:xfrm>
          <a:prstGeom prst="rect">
            <a:avLst/>
          </a:prstGeom>
          <a:noFill/>
          <a:ln w="9525">
            <a:noFill/>
            <a:miter lim="800000"/>
            <a:headEnd/>
            <a:tailEnd/>
          </a:ln>
        </p:spPr>
      </p:pic>
      <p:sp>
        <p:nvSpPr>
          <p:cNvPr id="2" name="Titolo 1"/>
          <p:cNvSpPr>
            <a:spLocks noGrp="1"/>
          </p:cNvSpPr>
          <p:nvPr>
            <p:ph type="title"/>
          </p:nvPr>
        </p:nvSpPr>
        <p:spPr>
          <a:xfrm>
            <a:off x="0" y="-234280"/>
            <a:ext cx="9144000" cy="1143000"/>
          </a:xfrm>
          <a:ln>
            <a:noFill/>
          </a:ln>
        </p:spPr>
        <p:txBody>
          <a:bodyPr>
            <a:normAutofit/>
          </a:body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Detectors @ GIF++ </a:t>
            </a:r>
          </a:p>
        </p:txBody>
      </p:sp>
      <p:sp>
        <p:nvSpPr>
          <p:cNvPr id="9" name="Rettangolo 8"/>
          <p:cNvSpPr/>
          <p:nvPr/>
        </p:nvSpPr>
        <p:spPr>
          <a:xfrm>
            <a:off x="8604448" y="1052736"/>
            <a:ext cx="144016" cy="23762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1" name="Immagine 10">
            <a:extLst>
              <a:ext uri="{FF2B5EF4-FFF2-40B4-BE49-F238E27FC236}">
                <a16:creationId xmlns:a16="http://schemas.microsoft.com/office/drawing/2014/main" id="{77A1CFAB-2C6B-648B-016E-990EEC28C228}"/>
              </a:ext>
            </a:extLst>
          </p:cNvPr>
          <p:cNvPicPr>
            <a:picLocks noChangeAspect="1"/>
          </p:cNvPicPr>
          <p:nvPr/>
        </p:nvPicPr>
        <p:blipFill>
          <a:blip r:embed="rId3"/>
          <a:stretch>
            <a:fillRect/>
          </a:stretch>
        </p:blipFill>
        <p:spPr>
          <a:xfrm>
            <a:off x="854946" y="3906776"/>
            <a:ext cx="2590475" cy="2618568"/>
          </a:xfrm>
          <a:prstGeom prst="rect">
            <a:avLst/>
          </a:prstGeom>
        </p:spPr>
      </p:pic>
      <p:pic>
        <p:nvPicPr>
          <p:cNvPr id="13" name="Immagine 12">
            <a:extLst>
              <a:ext uri="{FF2B5EF4-FFF2-40B4-BE49-F238E27FC236}">
                <a16:creationId xmlns:a16="http://schemas.microsoft.com/office/drawing/2014/main" id="{799FF068-1271-35FD-3370-8CA96E8F791A}"/>
              </a:ext>
            </a:extLst>
          </p:cNvPr>
          <p:cNvPicPr>
            <a:picLocks noChangeAspect="1"/>
          </p:cNvPicPr>
          <p:nvPr/>
        </p:nvPicPr>
        <p:blipFill>
          <a:blip r:embed="rId4"/>
          <a:stretch>
            <a:fillRect/>
          </a:stretch>
        </p:blipFill>
        <p:spPr>
          <a:xfrm>
            <a:off x="4835377" y="3888717"/>
            <a:ext cx="2590475" cy="2636627"/>
          </a:xfrm>
          <a:prstGeom prst="rect">
            <a:avLst/>
          </a:prstGeom>
        </p:spPr>
      </p:pic>
      <p:sp>
        <p:nvSpPr>
          <p:cNvPr id="16" name="CasellaDiTesto 15">
            <a:extLst>
              <a:ext uri="{FF2B5EF4-FFF2-40B4-BE49-F238E27FC236}">
                <a16:creationId xmlns:a16="http://schemas.microsoft.com/office/drawing/2014/main" id="{6354A43B-570F-28B4-DE42-AE0CB722ABDC}"/>
              </a:ext>
            </a:extLst>
          </p:cNvPr>
          <p:cNvSpPr txBox="1"/>
          <p:nvPr/>
        </p:nvSpPr>
        <p:spPr>
          <a:xfrm>
            <a:off x="2738160" y="6019345"/>
            <a:ext cx="974690" cy="369332"/>
          </a:xfrm>
          <a:prstGeom prst="rect">
            <a:avLst/>
          </a:prstGeom>
          <a:noFill/>
        </p:spPr>
        <p:txBody>
          <a:bodyPr wrap="none" rtlCol="0">
            <a:spAutoFit/>
          </a:bodyPr>
          <a:lstStyle/>
          <a:p>
            <a:r>
              <a:rPr lang="it-IT" dirty="0">
                <a:solidFill>
                  <a:srgbClr val="FFFF00"/>
                </a:solidFill>
              </a:rPr>
              <a:t>Trolley 3</a:t>
            </a:r>
          </a:p>
        </p:txBody>
      </p:sp>
      <p:sp>
        <p:nvSpPr>
          <p:cNvPr id="18" name="CasellaDiTesto 17">
            <a:extLst>
              <a:ext uri="{FF2B5EF4-FFF2-40B4-BE49-F238E27FC236}">
                <a16:creationId xmlns:a16="http://schemas.microsoft.com/office/drawing/2014/main" id="{1CEE2CF8-341C-3E60-5454-6E398D085DC9}"/>
              </a:ext>
            </a:extLst>
          </p:cNvPr>
          <p:cNvSpPr txBox="1"/>
          <p:nvPr/>
        </p:nvSpPr>
        <p:spPr>
          <a:xfrm>
            <a:off x="6727682" y="6075686"/>
            <a:ext cx="974690" cy="369332"/>
          </a:xfrm>
          <a:prstGeom prst="rect">
            <a:avLst/>
          </a:prstGeom>
          <a:noFill/>
        </p:spPr>
        <p:txBody>
          <a:bodyPr wrap="none" rtlCol="0">
            <a:spAutoFit/>
          </a:bodyPr>
          <a:lstStyle/>
          <a:p>
            <a:r>
              <a:rPr lang="it-IT" dirty="0">
                <a:solidFill>
                  <a:srgbClr val="FFFF00"/>
                </a:solidFill>
              </a:rPr>
              <a:t>Trolley 1</a:t>
            </a:r>
          </a:p>
        </p:txBody>
      </p:sp>
      <p:pic>
        <p:nvPicPr>
          <p:cNvPr id="5" name="Immagine 4">
            <a:extLst>
              <a:ext uri="{FF2B5EF4-FFF2-40B4-BE49-F238E27FC236}">
                <a16:creationId xmlns:a16="http://schemas.microsoft.com/office/drawing/2014/main" id="{75E5A68F-CD7B-EB96-0EB2-D18247DAA6CD}"/>
              </a:ext>
            </a:extLst>
          </p:cNvPr>
          <p:cNvPicPr>
            <a:picLocks noChangeAspect="1"/>
          </p:cNvPicPr>
          <p:nvPr/>
        </p:nvPicPr>
        <p:blipFill>
          <a:blip r:embed="rId5"/>
          <a:stretch>
            <a:fillRect/>
          </a:stretch>
        </p:blipFill>
        <p:spPr>
          <a:xfrm>
            <a:off x="575370" y="843258"/>
            <a:ext cx="7885062" cy="2081686"/>
          </a:xfrm>
          <a:prstGeom prst="rect">
            <a:avLst/>
          </a:prstGeom>
        </p:spPr>
      </p:pic>
      <p:grpSp>
        <p:nvGrpSpPr>
          <p:cNvPr id="14" name="9 Grupo">
            <a:extLst>
              <a:ext uri="{FF2B5EF4-FFF2-40B4-BE49-F238E27FC236}">
                <a16:creationId xmlns:a16="http://schemas.microsoft.com/office/drawing/2014/main" id="{6C5EA1F8-BCB5-1FB3-862E-A41BECAE453E}"/>
              </a:ext>
            </a:extLst>
          </p:cNvPr>
          <p:cNvGrpSpPr/>
          <p:nvPr/>
        </p:nvGrpSpPr>
        <p:grpSpPr>
          <a:xfrm>
            <a:off x="260332" y="6505634"/>
            <a:ext cx="8704146" cy="307742"/>
            <a:chOff x="1923" y="6519738"/>
            <a:chExt cx="9088380" cy="279858"/>
          </a:xfrm>
        </p:grpSpPr>
        <p:sp>
          <p:nvSpPr>
            <p:cNvPr id="15" name="Text Box 14">
              <a:extLst>
                <a:ext uri="{FF2B5EF4-FFF2-40B4-BE49-F238E27FC236}">
                  <a16:creationId xmlns:a16="http://schemas.microsoft.com/office/drawing/2014/main" id="{C23764D0-CFE6-336C-CA04-D0ABBAA4814B}"/>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5</a:t>
              </a:fld>
              <a:endParaRPr lang="en-US" dirty="0">
                <a:solidFill>
                  <a:schemeClr val="accent1">
                    <a:lumMod val="75000"/>
                  </a:schemeClr>
                </a:solidFill>
                <a:latin typeface="+mn-lt"/>
              </a:endParaRPr>
            </a:p>
          </p:txBody>
        </p:sp>
        <p:sp>
          <p:nvSpPr>
            <p:cNvPr id="19" name="Text Box 14">
              <a:extLst>
                <a:ext uri="{FF2B5EF4-FFF2-40B4-BE49-F238E27FC236}">
                  <a16:creationId xmlns:a16="http://schemas.microsoft.com/office/drawing/2014/main" id="{45381D4C-1A54-EC77-4DD8-EDDA0D9685D6}"/>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22" name="Text Box 14">
            <a:extLst>
              <a:ext uri="{FF2B5EF4-FFF2-40B4-BE49-F238E27FC236}">
                <a16:creationId xmlns:a16="http://schemas.microsoft.com/office/drawing/2014/main" id="{B329700C-2B65-F891-FB02-1033CA3F7CD0}"/>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23" name="Slide Number Placeholder 4">
            <a:extLst>
              <a:ext uri="{FF2B5EF4-FFF2-40B4-BE49-F238E27FC236}">
                <a16:creationId xmlns:a16="http://schemas.microsoft.com/office/drawing/2014/main" id="{91D85C38-B1EA-E162-72EC-3016BEA0CECA}"/>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sp>
        <p:nvSpPr>
          <p:cNvPr id="6" name="CasellaDiTesto 5">
            <a:extLst>
              <a:ext uri="{FF2B5EF4-FFF2-40B4-BE49-F238E27FC236}">
                <a16:creationId xmlns:a16="http://schemas.microsoft.com/office/drawing/2014/main" id="{1A1AD190-0EA2-9D3F-37D7-C8A976AF26DC}"/>
              </a:ext>
            </a:extLst>
          </p:cNvPr>
          <p:cNvSpPr txBox="1"/>
          <p:nvPr/>
        </p:nvSpPr>
        <p:spPr>
          <a:xfrm>
            <a:off x="300240" y="2780928"/>
            <a:ext cx="8255487" cy="923330"/>
          </a:xfrm>
          <a:prstGeom prst="rect">
            <a:avLst/>
          </a:prstGeom>
          <a:noFill/>
        </p:spPr>
        <p:txBody>
          <a:bodyPr wrap="square" rtlCol="0">
            <a:spAutoFit/>
          </a:bodyPr>
          <a:lstStyle/>
          <a:p>
            <a:pPr marL="342900" indent="-342900">
              <a:buFont typeface="Wingdings" panose="05000000000000000000" pitchFamily="2" charset="2"/>
              <a:buChar char="Ø"/>
            </a:pPr>
            <a:r>
              <a:rPr lang="it-IT" dirty="0" err="1"/>
              <a:t>Various</a:t>
            </a:r>
            <a:r>
              <a:rPr lang="it-IT" dirty="0"/>
              <a:t> detectors, </a:t>
            </a:r>
            <a:r>
              <a:rPr lang="it-IT" dirty="0" err="1"/>
              <a:t>mounted</a:t>
            </a:r>
            <a:r>
              <a:rPr lang="it-IT" dirty="0"/>
              <a:t> on </a:t>
            </a:r>
            <a:r>
              <a:rPr lang="it-IT" dirty="0" err="1"/>
              <a:t>two</a:t>
            </a:r>
            <a:r>
              <a:rPr lang="it-IT" dirty="0"/>
              <a:t> trolleys, </a:t>
            </a:r>
            <a:r>
              <a:rPr lang="it-IT" dirty="0" err="1"/>
              <a:t>equipped</a:t>
            </a:r>
            <a:r>
              <a:rPr lang="it-IT" dirty="0"/>
              <a:t> with </a:t>
            </a:r>
            <a:r>
              <a:rPr lang="it-IT" dirty="0" err="1"/>
              <a:t>various</a:t>
            </a:r>
            <a:r>
              <a:rPr lang="it-IT" dirty="0"/>
              <a:t> </a:t>
            </a:r>
            <a:r>
              <a:rPr lang="it-IT" dirty="0" err="1"/>
              <a:t>electronics</a:t>
            </a:r>
            <a:r>
              <a:rPr lang="it-IT" dirty="0"/>
              <a:t>.</a:t>
            </a:r>
          </a:p>
          <a:p>
            <a:pPr marL="285750" indent="-285750">
              <a:buFont typeface="Wingdings" panose="05000000000000000000" pitchFamily="2" charset="2"/>
              <a:buChar char="à"/>
            </a:pPr>
            <a:r>
              <a:rPr lang="it-IT" dirty="0">
                <a:sym typeface="Wingdings" panose="05000000000000000000" pitchFamily="2" charset="2"/>
              </a:rPr>
              <a:t>Help in </a:t>
            </a:r>
            <a:r>
              <a:rPr lang="it-IT" dirty="0" err="1">
                <a:sym typeface="Wingdings" panose="05000000000000000000" pitchFamily="2" charset="2"/>
              </a:rPr>
              <a:t>disentagling</a:t>
            </a:r>
            <a:r>
              <a:rPr lang="it-IT" dirty="0">
                <a:sym typeface="Wingdings" panose="05000000000000000000" pitchFamily="2" charset="2"/>
              </a:rPr>
              <a:t> common </a:t>
            </a:r>
            <a:r>
              <a:rPr lang="it-IT" dirty="0" err="1">
                <a:sym typeface="Wingdings" panose="05000000000000000000" pitchFamily="2" charset="2"/>
              </a:rPr>
              <a:t>observed</a:t>
            </a:r>
            <a:r>
              <a:rPr lang="it-IT" dirty="0">
                <a:sym typeface="Wingdings" panose="05000000000000000000" pitchFamily="2" charset="2"/>
              </a:rPr>
              <a:t> </a:t>
            </a:r>
            <a:r>
              <a:rPr lang="it-IT" dirty="0" err="1">
                <a:sym typeface="Wingdings" panose="05000000000000000000" pitchFamily="2" charset="2"/>
              </a:rPr>
              <a:t>effect</a:t>
            </a:r>
            <a:r>
              <a:rPr lang="it-IT" dirty="0">
                <a:sym typeface="Wingdings" panose="05000000000000000000" pitchFamily="2" charset="2"/>
              </a:rPr>
              <a:t> from </a:t>
            </a:r>
            <a:r>
              <a:rPr lang="it-IT" dirty="0" err="1">
                <a:sym typeface="Wingdings" panose="05000000000000000000" pitchFamily="2" charset="2"/>
              </a:rPr>
              <a:t>effects</a:t>
            </a:r>
            <a:r>
              <a:rPr lang="it-IT" dirty="0">
                <a:sym typeface="Wingdings" panose="05000000000000000000" pitchFamily="2" charset="2"/>
              </a:rPr>
              <a:t> </a:t>
            </a:r>
            <a:r>
              <a:rPr lang="it-IT" dirty="0" err="1">
                <a:sym typeface="Wingdings" panose="05000000000000000000" pitchFamily="2" charset="2"/>
              </a:rPr>
              <a:t>specific</a:t>
            </a:r>
            <a:r>
              <a:rPr lang="it-IT" dirty="0">
                <a:sym typeface="Wingdings" panose="05000000000000000000" pitchFamily="2" charset="2"/>
              </a:rPr>
              <a:t> of ONE detector</a:t>
            </a:r>
          </a:p>
          <a:p>
            <a:pPr marL="285750" indent="-285750">
              <a:buFont typeface="Wingdings" panose="05000000000000000000" pitchFamily="2" charset="2"/>
              <a:buChar char="Ø"/>
            </a:pPr>
            <a:r>
              <a:rPr lang="it-IT" b="1" dirty="0" err="1">
                <a:solidFill>
                  <a:srgbClr val="C00000"/>
                </a:solidFill>
                <a:sym typeface="Wingdings" panose="05000000000000000000" pitchFamily="2" charset="2"/>
              </a:rPr>
              <a:t>Irradiation</a:t>
            </a:r>
            <a:r>
              <a:rPr lang="it-IT" b="1" dirty="0">
                <a:solidFill>
                  <a:srgbClr val="C00000"/>
                </a:solidFill>
                <a:sym typeface="Wingdings" panose="05000000000000000000" pitchFamily="2" charset="2"/>
              </a:rPr>
              <a:t> </a:t>
            </a:r>
            <a:r>
              <a:rPr lang="it-IT" b="1" dirty="0" err="1">
                <a:solidFill>
                  <a:srgbClr val="C00000"/>
                </a:solidFill>
                <a:sym typeface="Wingdings" panose="05000000000000000000" pitchFamily="2" charset="2"/>
              </a:rPr>
              <a:t>was</a:t>
            </a:r>
            <a:r>
              <a:rPr lang="it-IT" b="1" dirty="0">
                <a:solidFill>
                  <a:srgbClr val="C00000"/>
                </a:solidFill>
                <a:sym typeface="Wingdings" panose="05000000000000000000" pitchFamily="2" charset="2"/>
              </a:rPr>
              <a:t> </a:t>
            </a:r>
            <a:r>
              <a:rPr lang="it-IT" b="1" dirty="0" err="1">
                <a:solidFill>
                  <a:srgbClr val="C00000"/>
                </a:solidFill>
                <a:sym typeface="Wingdings" panose="05000000000000000000" pitchFamily="2" charset="2"/>
              </a:rPr>
              <a:t>performed</a:t>
            </a:r>
            <a:r>
              <a:rPr lang="it-IT" b="1" dirty="0">
                <a:solidFill>
                  <a:srgbClr val="C00000"/>
                </a:solidFill>
                <a:sym typeface="Wingdings" panose="05000000000000000000" pitchFamily="2" charset="2"/>
              </a:rPr>
              <a:t> </a:t>
            </a:r>
            <a:r>
              <a:rPr lang="it-IT" b="1" dirty="0" err="1">
                <a:solidFill>
                  <a:srgbClr val="C00000"/>
                </a:solidFill>
                <a:sym typeface="Wingdings" panose="05000000000000000000" pitchFamily="2" charset="2"/>
              </a:rPr>
              <a:t>using</a:t>
            </a:r>
            <a:r>
              <a:rPr lang="it-IT" b="1" dirty="0">
                <a:solidFill>
                  <a:srgbClr val="C00000"/>
                </a:solidFill>
                <a:sym typeface="Wingdings" panose="05000000000000000000" pitchFamily="2" charset="2"/>
              </a:rPr>
              <a:t> ECO2, </a:t>
            </a:r>
            <a:r>
              <a:rPr lang="it-IT" b="1" dirty="0" err="1">
                <a:solidFill>
                  <a:srgbClr val="C00000"/>
                </a:solidFill>
                <a:sym typeface="Wingdings" panose="05000000000000000000" pitchFamily="2" charset="2"/>
              </a:rPr>
              <a:t>tests</a:t>
            </a:r>
            <a:r>
              <a:rPr lang="it-IT" b="1" dirty="0">
                <a:solidFill>
                  <a:srgbClr val="C00000"/>
                </a:solidFill>
                <a:sym typeface="Wingdings" panose="05000000000000000000" pitchFamily="2" charset="2"/>
              </a:rPr>
              <a:t> with ALL gas </a:t>
            </a:r>
            <a:r>
              <a:rPr lang="it-IT" b="1" dirty="0" err="1">
                <a:solidFill>
                  <a:srgbClr val="C00000"/>
                </a:solidFill>
                <a:sym typeface="Wingdings" panose="05000000000000000000" pitchFamily="2" charset="2"/>
              </a:rPr>
              <a:t>mixtures</a:t>
            </a:r>
            <a:r>
              <a:rPr lang="it-IT" b="1" dirty="0">
                <a:solidFill>
                  <a:srgbClr val="C00000"/>
                </a:solidFill>
                <a:sym typeface="Wingdings" panose="05000000000000000000" pitchFamily="2" charset="2"/>
              </a:rPr>
              <a:t> </a:t>
            </a:r>
            <a:r>
              <a:rPr lang="it-IT" b="1" dirty="0" err="1">
                <a:solidFill>
                  <a:srgbClr val="C00000"/>
                </a:solidFill>
                <a:sym typeface="Wingdings" panose="05000000000000000000" pitchFamily="2" charset="2"/>
              </a:rPr>
              <a:t>mentioned</a:t>
            </a:r>
            <a:r>
              <a:rPr lang="it-IT" b="1" dirty="0">
                <a:solidFill>
                  <a:srgbClr val="C00000"/>
                </a:solidFill>
                <a:sym typeface="Wingdings" panose="05000000000000000000" pitchFamily="2" charset="2"/>
              </a:rPr>
              <a:t>.</a:t>
            </a:r>
            <a:endParaRPr lang="it-IT" b="1" dirty="0">
              <a:solidFill>
                <a:srgbClr val="C00000"/>
              </a:solidFill>
            </a:endParaRPr>
          </a:p>
        </p:txBody>
      </p:sp>
      <p:pic>
        <p:nvPicPr>
          <p:cNvPr id="4" name="Immagine 3">
            <a:extLst>
              <a:ext uri="{FF2B5EF4-FFF2-40B4-BE49-F238E27FC236}">
                <a16:creationId xmlns:a16="http://schemas.microsoft.com/office/drawing/2014/main" id="{F8AF80D8-6D1D-5749-486F-2F9FE12CC6DA}"/>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1193135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o 6">
            <a:extLst>
              <a:ext uri="{FF2B5EF4-FFF2-40B4-BE49-F238E27FC236}">
                <a16:creationId xmlns:a16="http://schemas.microsoft.com/office/drawing/2014/main" id="{BFEAC0AD-8414-AA50-0C0E-12025DE9D794}"/>
              </a:ext>
            </a:extLst>
          </p:cNvPr>
          <p:cNvGrpSpPr/>
          <p:nvPr/>
        </p:nvGrpSpPr>
        <p:grpSpPr>
          <a:xfrm>
            <a:off x="36140" y="764704"/>
            <a:ext cx="5327948" cy="4077072"/>
            <a:chOff x="1550222" y="620688"/>
            <a:chExt cx="6233072" cy="4951019"/>
          </a:xfrm>
        </p:grpSpPr>
        <p:pic>
          <p:nvPicPr>
            <p:cNvPr id="8" name="Immagine 7">
              <a:extLst>
                <a:ext uri="{FF2B5EF4-FFF2-40B4-BE49-F238E27FC236}">
                  <a16:creationId xmlns:a16="http://schemas.microsoft.com/office/drawing/2014/main" id="{8E93D0C7-A514-0A59-E588-F1AC1B4A6C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0222" y="620688"/>
              <a:ext cx="6233072" cy="4951019"/>
            </a:xfrm>
            <a:prstGeom prst="rect">
              <a:avLst/>
            </a:prstGeom>
          </p:spPr>
        </p:pic>
        <p:sp>
          <p:nvSpPr>
            <p:cNvPr id="17" name="CasellaDiTesto 16">
              <a:extLst>
                <a:ext uri="{FF2B5EF4-FFF2-40B4-BE49-F238E27FC236}">
                  <a16:creationId xmlns:a16="http://schemas.microsoft.com/office/drawing/2014/main" id="{80CDD598-A73D-6BD4-E651-867346FDD83B}"/>
                </a:ext>
              </a:extLst>
            </p:cNvPr>
            <p:cNvSpPr txBox="1"/>
            <p:nvPr/>
          </p:nvSpPr>
          <p:spPr>
            <a:xfrm>
              <a:off x="3992454" y="668665"/>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pic>
        <p:nvPicPr>
          <p:cNvPr id="5" name="Immagine 4">
            <a:extLst>
              <a:ext uri="{FF2B5EF4-FFF2-40B4-BE49-F238E27FC236}">
                <a16:creationId xmlns:a16="http://schemas.microsoft.com/office/drawing/2014/main" id="{324E6DD3-4362-715A-EB6A-CC426C2C83BA}"/>
              </a:ext>
            </a:extLst>
          </p:cNvPr>
          <p:cNvPicPr>
            <a:picLocks noChangeAspect="1"/>
          </p:cNvPicPr>
          <p:nvPr/>
        </p:nvPicPr>
        <p:blipFill>
          <a:blip r:embed="rId4"/>
          <a:stretch>
            <a:fillRect/>
          </a:stretch>
        </p:blipFill>
        <p:spPr>
          <a:xfrm>
            <a:off x="5147562" y="3717031"/>
            <a:ext cx="3998677" cy="2949537"/>
          </a:xfrm>
          <a:prstGeom prst="rect">
            <a:avLst/>
          </a:prstGeom>
        </p:spPr>
      </p:pic>
      <p:pic>
        <p:nvPicPr>
          <p:cNvPr id="1026" name="Picture 2"/>
          <p:cNvPicPr>
            <a:picLocks noChangeAspect="1" noChangeArrowheads="1"/>
          </p:cNvPicPr>
          <p:nvPr/>
        </p:nvPicPr>
        <p:blipFill>
          <a:blip r:embed="rId5" cstate="print"/>
          <a:srcRect/>
          <a:stretch>
            <a:fillRect/>
          </a:stretch>
        </p:blipFill>
        <p:spPr bwMode="auto">
          <a:xfrm>
            <a:off x="251520" y="579537"/>
            <a:ext cx="8496300" cy="257175"/>
          </a:xfrm>
          <a:prstGeom prst="rect">
            <a:avLst/>
          </a:prstGeom>
          <a:noFill/>
          <a:ln w="9525">
            <a:noFill/>
            <a:miter lim="800000"/>
            <a:headEnd/>
            <a:tailEnd/>
          </a:ln>
        </p:spPr>
      </p:pic>
      <p:sp>
        <p:nvSpPr>
          <p:cNvPr id="6" name="CasellaDiTesto 5">
            <a:extLst>
              <a:ext uri="{FF2B5EF4-FFF2-40B4-BE49-F238E27FC236}">
                <a16:creationId xmlns:a16="http://schemas.microsoft.com/office/drawing/2014/main" id="{66647AD7-A0F8-E3FC-5124-33F13817C458}"/>
              </a:ext>
            </a:extLst>
          </p:cNvPr>
          <p:cNvSpPr txBox="1"/>
          <p:nvPr/>
        </p:nvSpPr>
        <p:spPr>
          <a:xfrm>
            <a:off x="5147563" y="962472"/>
            <a:ext cx="3744918" cy="1754326"/>
          </a:xfrm>
          <a:prstGeom prst="rect">
            <a:avLst/>
          </a:prstGeom>
          <a:noFill/>
        </p:spPr>
        <p:txBody>
          <a:bodyPr wrap="square" rtlCol="0">
            <a:spAutoFit/>
          </a:bodyPr>
          <a:lstStyle/>
          <a:p>
            <a:r>
              <a:rPr lang="en-US" dirty="0"/>
              <a:t>Doses integrated by the chambers under test during the irradiation campaign, and until the end of July 2024. The overall systematic uncertainty of the estimation procedure is around 20%. </a:t>
            </a:r>
            <a:endParaRPr lang="it-IT" dirty="0"/>
          </a:p>
        </p:txBody>
      </p:sp>
      <p:sp>
        <p:nvSpPr>
          <p:cNvPr id="9" name="CasellaDiTesto 8">
            <a:extLst>
              <a:ext uri="{FF2B5EF4-FFF2-40B4-BE49-F238E27FC236}">
                <a16:creationId xmlns:a16="http://schemas.microsoft.com/office/drawing/2014/main" id="{FC6E2812-F39E-7B11-5382-05E5BB386A39}"/>
              </a:ext>
            </a:extLst>
          </p:cNvPr>
          <p:cNvSpPr txBox="1"/>
          <p:nvPr/>
        </p:nvSpPr>
        <p:spPr>
          <a:xfrm>
            <a:off x="323528" y="4737918"/>
            <a:ext cx="4803979" cy="923330"/>
          </a:xfrm>
          <a:prstGeom prst="rect">
            <a:avLst/>
          </a:prstGeom>
          <a:noFill/>
        </p:spPr>
        <p:txBody>
          <a:bodyPr wrap="square" rtlCol="0">
            <a:spAutoFit/>
          </a:bodyPr>
          <a:lstStyle/>
          <a:p>
            <a:r>
              <a:rPr lang="en-US" dirty="0"/>
              <a:t>The integrated dose was measured by the PMINA dosimeters (fixed and movable) and rescaled for the distance and material shielding.</a:t>
            </a:r>
            <a:endParaRPr lang="it-IT" dirty="0"/>
          </a:p>
        </p:txBody>
      </p:sp>
      <p:sp>
        <p:nvSpPr>
          <p:cNvPr id="10" name="CasellaDiTesto 9">
            <a:extLst>
              <a:ext uri="{FF2B5EF4-FFF2-40B4-BE49-F238E27FC236}">
                <a16:creationId xmlns:a16="http://schemas.microsoft.com/office/drawing/2014/main" id="{1855E122-9237-ACDB-6182-5D09F218663F}"/>
              </a:ext>
            </a:extLst>
          </p:cNvPr>
          <p:cNvSpPr txBox="1"/>
          <p:nvPr/>
        </p:nvSpPr>
        <p:spPr>
          <a:xfrm>
            <a:off x="251520" y="5589240"/>
            <a:ext cx="4803979" cy="1015663"/>
          </a:xfrm>
          <a:prstGeom prst="rect">
            <a:avLst/>
          </a:prstGeom>
          <a:noFill/>
        </p:spPr>
        <p:txBody>
          <a:bodyPr wrap="square" rtlCol="0">
            <a:spAutoFit/>
          </a:bodyPr>
          <a:lstStyle/>
          <a:p>
            <a:r>
              <a:rPr lang="it-IT" sz="2000" b="1" dirty="0" err="1">
                <a:solidFill>
                  <a:srgbClr val="C00000"/>
                </a:solidFill>
              </a:rPr>
              <a:t>Results</a:t>
            </a:r>
            <a:r>
              <a:rPr lang="it-IT" sz="2000" b="1" dirty="0">
                <a:solidFill>
                  <a:srgbClr val="C00000"/>
                </a:solidFill>
              </a:rPr>
              <a:t> </a:t>
            </a:r>
            <a:r>
              <a:rPr lang="it-IT" sz="2000" b="1" dirty="0" err="1">
                <a:solidFill>
                  <a:srgbClr val="C00000"/>
                </a:solidFill>
              </a:rPr>
              <a:t>presented</a:t>
            </a:r>
            <a:r>
              <a:rPr lang="it-IT" sz="2000" b="1" dirty="0">
                <a:solidFill>
                  <a:srgbClr val="C00000"/>
                </a:solidFill>
              </a:rPr>
              <a:t> </a:t>
            </a:r>
            <a:r>
              <a:rPr lang="it-IT" sz="2000" b="1" dirty="0" err="1">
                <a:solidFill>
                  <a:srgbClr val="C00000"/>
                </a:solidFill>
              </a:rPr>
              <a:t>here</a:t>
            </a:r>
            <a:r>
              <a:rPr lang="it-IT" sz="2000" b="1" dirty="0">
                <a:solidFill>
                  <a:srgbClr val="C00000"/>
                </a:solidFill>
              </a:rPr>
              <a:t> are up to the end of July 2024. </a:t>
            </a:r>
            <a:r>
              <a:rPr lang="it-IT" sz="2000" b="1" dirty="0" err="1">
                <a:solidFill>
                  <a:srgbClr val="C00000"/>
                </a:solidFill>
              </a:rPr>
              <a:t>Tests</a:t>
            </a:r>
            <a:r>
              <a:rPr lang="it-IT" sz="2000" b="1" dirty="0">
                <a:solidFill>
                  <a:srgbClr val="C00000"/>
                </a:solidFill>
              </a:rPr>
              <a:t> </a:t>
            </a:r>
            <a:r>
              <a:rPr lang="it-IT" sz="2000" b="1" dirty="0" err="1">
                <a:solidFill>
                  <a:srgbClr val="C00000"/>
                </a:solidFill>
              </a:rPr>
              <a:t>performed</a:t>
            </a:r>
            <a:r>
              <a:rPr lang="it-IT" sz="2000" b="1" dirty="0">
                <a:solidFill>
                  <a:srgbClr val="C00000"/>
                </a:solidFill>
              </a:rPr>
              <a:t> after </a:t>
            </a:r>
            <a:r>
              <a:rPr lang="it-IT" sz="2000" b="1" dirty="0" err="1">
                <a:solidFill>
                  <a:srgbClr val="C00000"/>
                </a:solidFill>
              </a:rPr>
              <a:t>this</a:t>
            </a:r>
            <a:r>
              <a:rPr lang="it-IT" sz="2000" b="1" dirty="0">
                <a:solidFill>
                  <a:srgbClr val="C00000"/>
                </a:solidFill>
              </a:rPr>
              <a:t> date are </a:t>
            </a:r>
            <a:r>
              <a:rPr lang="it-IT" sz="2000" b="1" dirty="0" err="1">
                <a:solidFill>
                  <a:srgbClr val="C00000"/>
                </a:solidFill>
              </a:rPr>
              <a:t>being</a:t>
            </a:r>
            <a:r>
              <a:rPr lang="it-IT" sz="2000" b="1" dirty="0">
                <a:solidFill>
                  <a:srgbClr val="C00000"/>
                </a:solidFill>
              </a:rPr>
              <a:t> </a:t>
            </a:r>
            <a:r>
              <a:rPr lang="it-IT" sz="2000" b="1" dirty="0" err="1">
                <a:solidFill>
                  <a:srgbClr val="C00000"/>
                </a:solidFill>
              </a:rPr>
              <a:t>analyzed</a:t>
            </a:r>
            <a:r>
              <a:rPr lang="it-IT" sz="2000" b="1" dirty="0">
                <a:solidFill>
                  <a:srgbClr val="C00000"/>
                </a:solidFill>
              </a:rPr>
              <a:t>.</a:t>
            </a:r>
          </a:p>
        </p:txBody>
      </p:sp>
      <p:sp>
        <p:nvSpPr>
          <p:cNvPr id="13" name="Titolo 1">
            <a:extLst>
              <a:ext uri="{FF2B5EF4-FFF2-40B4-BE49-F238E27FC236}">
                <a16:creationId xmlns:a16="http://schemas.microsoft.com/office/drawing/2014/main" id="{27AAE27E-A324-1510-AD2C-C9EF1227F3BA}"/>
              </a:ext>
            </a:extLst>
          </p:cNvPr>
          <p:cNvSpPr txBox="1">
            <a:spLocks/>
          </p:cNvSpPr>
          <p:nvPr/>
        </p:nvSpPr>
        <p:spPr>
          <a:xfrm>
            <a:off x="-36512" y="-315416"/>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Integrated</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dose</a:t>
            </a:r>
          </a:p>
        </p:txBody>
      </p:sp>
      <p:sp>
        <p:nvSpPr>
          <p:cNvPr id="15" name="Freccia angolare in su 14">
            <a:extLst>
              <a:ext uri="{FF2B5EF4-FFF2-40B4-BE49-F238E27FC236}">
                <a16:creationId xmlns:a16="http://schemas.microsoft.com/office/drawing/2014/main" id="{D0B7901D-9F73-5718-7E77-540A3D128168}"/>
              </a:ext>
            </a:extLst>
          </p:cNvPr>
          <p:cNvSpPr/>
          <p:nvPr/>
        </p:nvSpPr>
        <p:spPr>
          <a:xfrm rot="16200000" flipH="1">
            <a:off x="5597058" y="2612481"/>
            <a:ext cx="603368" cy="933235"/>
          </a:xfrm>
          <a:prstGeom prst="ben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Freccia a destra 15">
            <a:extLst>
              <a:ext uri="{FF2B5EF4-FFF2-40B4-BE49-F238E27FC236}">
                <a16:creationId xmlns:a16="http://schemas.microsoft.com/office/drawing/2014/main" id="{B8306D85-8329-9B31-A96A-D6CD049FA426}"/>
              </a:ext>
            </a:extLst>
          </p:cNvPr>
          <p:cNvSpPr/>
          <p:nvPr/>
        </p:nvSpPr>
        <p:spPr>
          <a:xfrm>
            <a:off x="4932040" y="5373216"/>
            <a:ext cx="648574" cy="15189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2" name="9 Grupo">
            <a:extLst>
              <a:ext uri="{FF2B5EF4-FFF2-40B4-BE49-F238E27FC236}">
                <a16:creationId xmlns:a16="http://schemas.microsoft.com/office/drawing/2014/main" id="{587AD222-8993-5997-A58C-A814EFE23820}"/>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71F96EA0-F1E6-9BE8-8C1A-4B9D06472CDE}"/>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6</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D54BEB7D-9E7A-4418-0659-9F09FCFEC1BF}"/>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11" name="Text Box 14">
            <a:extLst>
              <a:ext uri="{FF2B5EF4-FFF2-40B4-BE49-F238E27FC236}">
                <a16:creationId xmlns:a16="http://schemas.microsoft.com/office/drawing/2014/main" id="{305400B2-A46A-917E-5D62-970DEF98D188}"/>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2" name="Slide Number Placeholder 4">
            <a:extLst>
              <a:ext uri="{FF2B5EF4-FFF2-40B4-BE49-F238E27FC236}">
                <a16:creationId xmlns:a16="http://schemas.microsoft.com/office/drawing/2014/main" id="{0577A0B0-5717-C90D-3167-5618D6DF4161}"/>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8" name="Immagine 17">
            <a:extLst>
              <a:ext uri="{FF2B5EF4-FFF2-40B4-BE49-F238E27FC236}">
                <a16:creationId xmlns:a16="http://schemas.microsoft.com/office/drawing/2014/main" id="{E6C328AE-8245-0EB3-E261-78642B80550E}"/>
              </a:ext>
            </a:extLst>
          </p:cNvPr>
          <p:cNvPicPr>
            <a:picLocks noChangeAspect="1"/>
          </p:cNvPicPr>
          <p:nvPr/>
        </p:nvPicPr>
        <p:blipFill>
          <a:blip r:embed="rId6"/>
          <a:stretch>
            <a:fillRect/>
          </a:stretch>
        </p:blipFill>
        <p:spPr>
          <a:xfrm>
            <a:off x="8316416" y="-13671"/>
            <a:ext cx="840769" cy="82038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165-91B8-8DF2-084D-DEEE3A5D2A29}"/>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D819741B-FCFD-730A-92EF-1BC53C620998}"/>
              </a:ext>
            </a:extLst>
          </p:cNvPr>
          <p:cNvPicPr>
            <a:picLocks noChangeAspect="1" noChangeArrowheads="1"/>
          </p:cNvPicPr>
          <p:nvPr/>
        </p:nvPicPr>
        <p:blipFill>
          <a:blip r:embed="rId3" cstate="print"/>
          <a:srcRect/>
          <a:stretch>
            <a:fillRect/>
          </a:stretch>
        </p:blipFill>
        <p:spPr bwMode="auto">
          <a:xfrm>
            <a:off x="251520" y="579537"/>
            <a:ext cx="8496300" cy="257175"/>
          </a:xfrm>
          <a:prstGeom prst="rect">
            <a:avLst/>
          </a:prstGeom>
          <a:noFill/>
          <a:ln w="9525">
            <a:noFill/>
            <a:miter lim="800000"/>
            <a:headEnd/>
            <a:tailEnd/>
          </a:ln>
        </p:spPr>
      </p:pic>
      <p:pic>
        <p:nvPicPr>
          <p:cNvPr id="5" name="Immagine 4">
            <a:extLst>
              <a:ext uri="{FF2B5EF4-FFF2-40B4-BE49-F238E27FC236}">
                <a16:creationId xmlns:a16="http://schemas.microsoft.com/office/drawing/2014/main" id="{CBAD4D64-9ADB-D471-CCD1-C2D9232EE0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764704"/>
            <a:ext cx="5436096" cy="3057804"/>
          </a:xfrm>
          <a:prstGeom prst="rect">
            <a:avLst/>
          </a:prstGeom>
        </p:spPr>
      </p:pic>
      <p:pic>
        <p:nvPicPr>
          <p:cNvPr id="6" name="Immagine 5">
            <a:extLst>
              <a:ext uri="{FF2B5EF4-FFF2-40B4-BE49-F238E27FC236}">
                <a16:creationId xmlns:a16="http://schemas.microsoft.com/office/drawing/2014/main" id="{13FFB5FE-E388-1179-47CC-F1D225902F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08" y="3717032"/>
            <a:ext cx="5364088" cy="3017300"/>
          </a:xfrm>
          <a:prstGeom prst="rect">
            <a:avLst/>
          </a:prstGeom>
        </p:spPr>
      </p:pic>
      <p:sp>
        <p:nvSpPr>
          <p:cNvPr id="8" name="Titolo 1">
            <a:extLst>
              <a:ext uri="{FF2B5EF4-FFF2-40B4-BE49-F238E27FC236}">
                <a16:creationId xmlns:a16="http://schemas.microsoft.com/office/drawing/2014/main" id="{104EBC13-C204-EE38-8948-D630BD97BCAD}"/>
              </a:ext>
            </a:extLst>
          </p:cNvPr>
          <p:cNvSpPr txBox="1">
            <a:spLocks/>
          </p:cNvSpPr>
          <p:nvPr/>
        </p:nvSpPr>
        <p:spPr>
          <a:xfrm>
            <a:off x="-36512" y="-315416"/>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Current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densities</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during</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irradiation</a:t>
            </a:r>
            <a:endPar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endParaRPr>
          </a:p>
        </p:txBody>
      </p:sp>
      <p:sp>
        <p:nvSpPr>
          <p:cNvPr id="11" name="CasellaDiTesto 10">
            <a:extLst>
              <a:ext uri="{FF2B5EF4-FFF2-40B4-BE49-F238E27FC236}">
                <a16:creationId xmlns:a16="http://schemas.microsoft.com/office/drawing/2014/main" id="{CBA5F019-47E5-1B30-0FD8-57017EF81EC1}"/>
              </a:ext>
            </a:extLst>
          </p:cNvPr>
          <p:cNvSpPr txBox="1"/>
          <p:nvPr/>
        </p:nvSpPr>
        <p:spPr>
          <a:xfrm>
            <a:off x="5580112" y="904652"/>
            <a:ext cx="3312368" cy="2308324"/>
          </a:xfrm>
          <a:prstGeom prst="rect">
            <a:avLst/>
          </a:prstGeom>
          <a:noFill/>
        </p:spPr>
        <p:txBody>
          <a:bodyPr wrap="square" rtlCol="0">
            <a:spAutoFit/>
          </a:bodyPr>
          <a:lstStyle/>
          <a:p>
            <a:r>
              <a:rPr lang="en-US" dirty="0"/>
              <a:t>Current densities measured during irradiation at ABS = 2.2 for the chambers under test.</a:t>
            </a:r>
          </a:p>
          <a:p>
            <a:pPr marL="285750" indent="-285750">
              <a:buFont typeface="Wingdings" panose="05000000000000000000" pitchFamily="2" charset="2"/>
              <a:buChar char="ü"/>
            </a:pPr>
            <a:r>
              <a:rPr lang="en-US" dirty="0"/>
              <a:t>The data points are vertically shifted with gap-dependent factors (indicated in the legend as +20, +40, …) to improve readability.</a:t>
            </a:r>
            <a:endParaRPr lang="it-IT" dirty="0"/>
          </a:p>
        </p:txBody>
      </p:sp>
      <p:sp>
        <p:nvSpPr>
          <p:cNvPr id="13" name="CasellaDiTesto 12">
            <a:extLst>
              <a:ext uri="{FF2B5EF4-FFF2-40B4-BE49-F238E27FC236}">
                <a16:creationId xmlns:a16="http://schemas.microsoft.com/office/drawing/2014/main" id="{1B8D3F23-99C9-713E-B64B-B144A01285B5}"/>
              </a:ext>
            </a:extLst>
          </p:cNvPr>
          <p:cNvSpPr txBox="1"/>
          <p:nvPr/>
        </p:nvSpPr>
        <p:spPr>
          <a:xfrm>
            <a:off x="5796137" y="4163596"/>
            <a:ext cx="2819328" cy="1569660"/>
          </a:xfrm>
          <a:prstGeom prst="rect">
            <a:avLst/>
          </a:prstGeom>
          <a:noFill/>
        </p:spPr>
        <p:txBody>
          <a:bodyPr wrap="square" rtlCol="0">
            <a:spAutoFit/>
          </a:bodyPr>
          <a:lstStyle/>
          <a:p>
            <a:r>
              <a:rPr lang="it-IT" sz="2400" b="1" dirty="0" err="1">
                <a:solidFill>
                  <a:srgbClr val="C00000"/>
                </a:solidFill>
              </a:rPr>
              <a:t>Currents</a:t>
            </a:r>
            <a:r>
              <a:rPr lang="it-IT" sz="2400" b="1" dirty="0">
                <a:solidFill>
                  <a:srgbClr val="C00000"/>
                </a:solidFill>
              </a:rPr>
              <a:t> </a:t>
            </a:r>
            <a:r>
              <a:rPr lang="it-IT" sz="2400" b="1" dirty="0" err="1">
                <a:solidFill>
                  <a:srgbClr val="C00000"/>
                </a:solidFill>
              </a:rPr>
              <a:t>remain</a:t>
            </a:r>
            <a:r>
              <a:rPr lang="it-IT" sz="2400" b="1" dirty="0">
                <a:solidFill>
                  <a:srgbClr val="C00000"/>
                </a:solidFill>
              </a:rPr>
              <a:t> </a:t>
            </a:r>
            <a:r>
              <a:rPr lang="it-IT" sz="2400" b="1" dirty="0" err="1">
                <a:solidFill>
                  <a:srgbClr val="C00000"/>
                </a:solidFill>
              </a:rPr>
              <a:t>basically</a:t>
            </a:r>
            <a:r>
              <a:rPr lang="it-IT" sz="2400" b="1" dirty="0">
                <a:solidFill>
                  <a:srgbClr val="C00000"/>
                </a:solidFill>
              </a:rPr>
              <a:t> </a:t>
            </a:r>
            <a:r>
              <a:rPr lang="it-IT" sz="2400" b="1" dirty="0" err="1">
                <a:solidFill>
                  <a:srgbClr val="C00000"/>
                </a:solidFill>
              </a:rPr>
              <a:t>stable</a:t>
            </a:r>
            <a:r>
              <a:rPr lang="it-IT" sz="2400" b="1" dirty="0">
                <a:solidFill>
                  <a:srgbClr val="C00000"/>
                </a:solidFill>
              </a:rPr>
              <a:t> </a:t>
            </a:r>
            <a:r>
              <a:rPr lang="it-IT" sz="2400" b="1" dirty="0" err="1">
                <a:solidFill>
                  <a:srgbClr val="C00000"/>
                </a:solidFill>
              </a:rPr>
              <a:t>during</a:t>
            </a:r>
            <a:r>
              <a:rPr lang="it-IT" sz="2400" b="1" dirty="0">
                <a:solidFill>
                  <a:srgbClr val="C00000"/>
                </a:solidFill>
              </a:rPr>
              <a:t> the </a:t>
            </a:r>
            <a:r>
              <a:rPr lang="it-IT" sz="2400" b="1" dirty="0" err="1">
                <a:solidFill>
                  <a:srgbClr val="C00000"/>
                </a:solidFill>
              </a:rPr>
              <a:t>irradidation</a:t>
            </a:r>
            <a:r>
              <a:rPr lang="it-IT" sz="2400" b="1" dirty="0">
                <a:solidFill>
                  <a:srgbClr val="C00000"/>
                </a:solidFill>
              </a:rPr>
              <a:t> </a:t>
            </a:r>
            <a:r>
              <a:rPr lang="it-IT" sz="2400" b="1" dirty="0" err="1">
                <a:solidFill>
                  <a:srgbClr val="C00000"/>
                </a:solidFill>
              </a:rPr>
              <a:t>period</a:t>
            </a:r>
            <a:r>
              <a:rPr lang="it-IT" sz="2000" b="1" dirty="0">
                <a:solidFill>
                  <a:srgbClr val="C00000"/>
                </a:solidFill>
              </a:rPr>
              <a:t>.</a:t>
            </a:r>
          </a:p>
        </p:txBody>
      </p:sp>
      <p:sp>
        <p:nvSpPr>
          <p:cNvPr id="15" name="CasellaDiTesto 14">
            <a:extLst>
              <a:ext uri="{FF2B5EF4-FFF2-40B4-BE49-F238E27FC236}">
                <a16:creationId xmlns:a16="http://schemas.microsoft.com/office/drawing/2014/main" id="{B3AEEBB5-847D-761C-FF66-C0C86BFD01CB}"/>
              </a:ext>
            </a:extLst>
          </p:cNvPr>
          <p:cNvSpPr txBox="1"/>
          <p:nvPr/>
        </p:nvSpPr>
        <p:spPr>
          <a:xfrm>
            <a:off x="2555776" y="836712"/>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17" name="CasellaDiTesto 16">
            <a:extLst>
              <a:ext uri="{FF2B5EF4-FFF2-40B4-BE49-F238E27FC236}">
                <a16:creationId xmlns:a16="http://schemas.microsoft.com/office/drawing/2014/main" id="{07F9363B-490B-79C9-C941-A1266EB9B287}"/>
              </a:ext>
            </a:extLst>
          </p:cNvPr>
          <p:cNvSpPr txBox="1"/>
          <p:nvPr/>
        </p:nvSpPr>
        <p:spPr>
          <a:xfrm>
            <a:off x="2583208" y="3789040"/>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nvGrpSpPr>
          <p:cNvPr id="2" name="9 Grupo">
            <a:extLst>
              <a:ext uri="{FF2B5EF4-FFF2-40B4-BE49-F238E27FC236}">
                <a16:creationId xmlns:a16="http://schemas.microsoft.com/office/drawing/2014/main" id="{BE1F71A8-61A0-6688-5ED2-5618213E0D11}"/>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E9F40629-DD88-E3EB-A6DC-6E228D7192B4}"/>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7</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6A3BB027-921B-C477-5046-083C1A3B798D}"/>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7" name="Text Box 14">
            <a:extLst>
              <a:ext uri="{FF2B5EF4-FFF2-40B4-BE49-F238E27FC236}">
                <a16:creationId xmlns:a16="http://schemas.microsoft.com/office/drawing/2014/main" id="{007B63D3-ED88-2C4D-0DA1-D178F9654FA1}"/>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D284232C-1020-7652-374C-E1F77F9BF19E}"/>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2" name="Immagine 11">
            <a:extLst>
              <a:ext uri="{FF2B5EF4-FFF2-40B4-BE49-F238E27FC236}">
                <a16:creationId xmlns:a16="http://schemas.microsoft.com/office/drawing/2014/main" id="{DD945E82-29DA-CA2A-7023-4A034E988BA5}"/>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768166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24F35-3610-6F43-AC7D-EDC7189C3491}"/>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EB33005-60A0-AEAC-5915-6D80FD0FD55E}"/>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3" name="Immagine 2">
            <a:extLst>
              <a:ext uri="{FF2B5EF4-FFF2-40B4-BE49-F238E27FC236}">
                <a16:creationId xmlns:a16="http://schemas.microsoft.com/office/drawing/2014/main" id="{CBBC3560-F87F-F1FD-D1A7-7B983BF2A94C}"/>
              </a:ext>
            </a:extLst>
          </p:cNvPr>
          <p:cNvPicPr>
            <a:picLocks noChangeAspect="1"/>
          </p:cNvPicPr>
          <p:nvPr/>
        </p:nvPicPr>
        <p:blipFill>
          <a:blip r:embed="rId4"/>
          <a:stretch>
            <a:fillRect/>
          </a:stretch>
        </p:blipFill>
        <p:spPr>
          <a:xfrm>
            <a:off x="0" y="836712"/>
            <a:ext cx="5580112" cy="2998630"/>
          </a:xfrm>
          <a:prstGeom prst="rect">
            <a:avLst/>
          </a:prstGeom>
        </p:spPr>
      </p:pic>
      <p:pic>
        <p:nvPicPr>
          <p:cNvPr id="6" name="Immagine 5">
            <a:extLst>
              <a:ext uri="{FF2B5EF4-FFF2-40B4-BE49-F238E27FC236}">
                <a16:creationId xmlns:a16="http://schemas.microsoft.com/office/drawing/2014/main" id="{AFE313B5-D409-04CF-31ED-6ADDE4479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3789040"/>
            <a:ext cx="5580112" cy="2998630"/>
          </a:xfrm>
          <a:prstGeom prst="rect">
            <a:avLst/>
          </a:prstGeom>
        </p:spPr>
      </p:pic>
      <p:sp>
        <p:nvSpPr>
          <p:cNvPr id="7" name="CasellaDiTesto 6">
            <a:extLst>
              <a:ext uri="{FF2B5EF4-FFF2-40B4-BE49-F238E27FC236}">
                <a16:creationId xmlns:a16="http://schemas.microsoft.com/office/drawing/2014/main" id="{3D19EC35-E57E-B3AF-4A7E-607B638AD145}"/>
              </a:ext>
            </a:extLst>
          </p:cNvPr>
          <p:cNvSpPr txBox="1"/>
          <p:nvPr/>
        </p:nvSpPr>
        <p:spPr>
          <a:xfrm>
            <a:off x="5436096" y="980728"/>
            <a:ext cx="3240360" cy="2308324"/>
          </a:xfrm>
          <a:prstGeom prst="rect">
            <a:avLst/>
          </a:prstGeom>
          <a:noFill/>
        </p:spPr>
        <p:txBody>
          <a:bodyPr wrap="square" rtlCol="0">
            <a:spAutoFit/>
          </a:bodyPr>
          <a:lstStyle/>
          <a:p>
            <a:r>
              <a:rPr lang="en-US" dirty="0"/>
              <a:t>Integrated charge per unit area accumulated by the RPC chambers during the tests.</a:t>
            </a:r>
          </a:p>
          <a:p>
            <a:pPr marL="285750" indent="-285750">
              <a:buFont typeface="Wingdings" panose="05000000000000000000" pitchFamily="2" charset="2"/>
              <a:buChar char="ü"/>
            </a:pPr>
            <a:r>
              <a:rPr lang="en-US" dirty="0"/>
              <a:t>The interruptions visible at the end of each year correspond to the GIF++ technical stops, when the detectors were powered off. </a:t>
            </a:r>
            <a:endParaRPr lang="it-IT" dirty="0"/>
          </a:p>
        </p:txBody>
      </p:sp>
      <p:sp>
        <p:nvSpPr>
          <p:cNvPr id="11" name="Titolo 1">
            <a:extLst>
              <a:ext uri="{FF2B5EF4-FFF2-40B4-BE49-F238E27FC236}">
                <a16:creationId xmlns:a16="http://schemas.microsoft.com/office/drawing/2014/main" id="{5500DCD0-8D3F-7A55-8731-540DD83541D6}"/>
              </a:ext>
            </a:extLst>
          </p:cNvPr>
          <p:cNvSpPr txBox="1">
            <a:spLocks noGrp="1"/>
          </p:cNvSpPr>
          <p:nvPr>
            <p:ph type="title"/>
          </p:nvPr>
        </p:nvSpPr>
        <p:spPr>
          <a:xfrm>
            <a:off x="457200" y="-243408"/>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Charge</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integrated</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during</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irradiation</a:t>
            </a:r>
            <a:endPar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endParaRPr>
          </a:p>
        </p:txBody>
      </p:sp>
      <p:sp>
        <p:nvSpPr>
          <p:cNvPr id="13" name="Rettangolo 12">
            <a:extLst>
              <a:ext uri="{FF2B5EF4-FFF2-40B4-BE49-F238E27FC236}">
                <a16:creationId xmlns:a16="http://schemas.microsoft.com/office/drawing/2014/main" id="{803DB69D-E408-3238-E4B9-7DE39FDFC936}"/>
              </a:ext>
            </a:extLst>
          </p:cNvPr>
          <p:cNvSpPr/>
          <p:nvPr/>
        </p:nvSpPr>
        <p:spPr>
          <a:xfrm>
            <a:off x="2492912" y="890432"/>
            <a:ext cx="2007080" cy="28803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Rettangolo 14">
            <a:extLst>
              <a:ext uri="{FF2B5EF4-FFF2-40B4-BE49-F238E27FC236}">
                <a16:creationId xmlns:a16="http://schemas.microsoft.com/office/drawing/2014/main" id="{77EABEC8-2037-46B5-E34B-7326BE6922FC}"/>
              </a:ext>
            </a:extLst>
          </p:cNvPr>
          <p:cNvSpPr/>
          <p:nvPr/>
        </p:nvSpPr>
        <p:spPr>
          <a:xfrm>
            <a:off x="2581304" y="3842760"/>
            <a:ext cx="1891256" cy="28803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CasellaDiTesto 20">
            <a:extLst>
              <a:ext uri="{FF2B5EF4-FFF2-40B4-BE49-F238E27FC236}">
                <a16:creationId xmlns:a16="http://schemas.microsoft.com/office/drawing/2014/main" id="{56B224BF-1475-0F63-B054-2EE3E919BA7C}"/>
              </a:ext>
            </a:extLst>
          </p:cNvPr>
          <p:cNvSpPr txBox="1"/>
          <p:nvPr/>
        </p:nvSpPr>
        <p:spPr>
          <a:xfrm>
            <a:off x="5364088" y="3427253"/>
            <a:ext cx="3527748" cy="2862322"/>
          </a:xfrm>
          <a:prstGeom prst="rect">
            <a:avLst/>
          </a:prstGeom>
          <a:noFill/>
        </p:spPr>
        <p:txBody>
          <a:bodyPr wrap="square" rtlCol="0">
            <a:spAutoFit/>
          </a:bodyPr>
          <a:lstStyle/>
          <a:p>
            <a:r>
              <a:rPr lang="it-IT" sz="2000" b="1" dirty="0" err="1">
                <a:solidFill>
                  <a:srgbClr val="C00000"/>
                </a:solidFill>
              </a:rPr>
              <a:t>Integrated</a:t>
            </a:r>
            <a:r>
              <a:rPr lang="it-IT" sz="2000" b="1" dirty="0">
                <a:solidFill>
                  <a:srgbClr val="C00000"/>
                </a:solidFill>
              </a:rPr>
              <a:t> </a:t>
            </a:r>
            <a:r>
              <a:rPr lang="it-IT" sz="2000" b="1" dirty="0" err="1">
                <a:solidFill>
                  <a:srgbClr val="C00000"/>
                </a:solidFill>
              </a:rPr>
              <a:t>charge</a:t>
            </a:r>
            <a:r>
              <a:rPr lang="it-IT" sz="2000" b="1" dirty="0">
                <a:solidFill>
                  <a:srgbClr val="C00000"/>
                </a:solidFill>
              </a:rPr>
              <a:t> </a:t>
            </a:r>
            <a:r>
              <a:rPr lang="it-IT" sz="2000" b="1" dirty="0" err="1">
                <a:solidFill>
                  <a:srgbClr val="C00000"/>
                </a:solidFill>
              </a:rPr>
              <a:t>is</a:t>
            </a:r>
            <a:r>
              <a:rPr lang="it-IT" sz="2000" b="1" dirty="0">
                <a:solidFill>
                  <a:srgbClr val="C00000"/>
                </a:solidFill>
              </a:rPr>
              <a:t> </a:t>
            </a:r>
            <a:r>
              <a:rPr lang="it-IT" sz="2000" b="1" dirty="0" err="1">
                <a:solidFill>
                  <a:srgbClr val="C00000"/>
                </a:solidFill>
              </a:rPr>
              <a:t>another</a:t>
            </a:r>
            <a:r>
              <a:rPr lang="it-IT" sz="2000" b="1" dirty="0">
                <a:solidFill>
                  <a:srgbClr val="C00000"/>
                </a:solidFill>
              </a:rPr>
              <a:t> </a:t>
            </a:r>
            <a:r>
              <a:rPr lang="it-IT" sz="2000" b="1" dirty="0" err="1">
                <a:solidFill>
                  <a:srgbClr val="C00000"/>
                </a:solidFill>
              </a:rPr>
              <a:t>important</a:t>
            </a:r>
            <a:r>
              <a:rPr lang="it-IT" sz="2000" b="1" dirty="0">
                <a:solidFill>
                  <a:srgbClr val="C00000"/>
                </a:solidFill>
              </a:rPr>
              <a:t> </a:t>
            </a:r>
            <a:r>
              <a:rPr lang="it-IT" sz="2000" b="1" dirty="0" err="1">
                <a:solidFill>
                  <a:srgbClr val="C00000"/>
                </a:solidFill>
              </a:rPr>
              <a:t>evaluator</a:t>
            </a:r>
            <a:r>
              <a:rPr lang="it-IT" sz="2000" b="1" dirty="0">
                <a:solidFill>
                  <a:srgbClr val="C00000"/>
                </a:solidFill>
              </a:rPr>
              <a:t> for aging </a:t>
            </a:r>
            <a:r>
              <a:rPr lang="it-IT" sz="2000" b="1" dirty="0" err="1">
                <a:solidFill>
                  <a:srgbClr val="C00000"/>
                </a:solidFill>
              </a:rPr>
              <a:t>processes</a:t>
            </a:r>
            <a:r>
              <a:rPr lang="it-IT" sz="2000" b="1" dirty="0">
                <a:solidFill>
                  <a:srgbClr val="C00000"/>
                </a:solidFill>
              </a:rPr>
              <a:t> in </a:t>
            </a:r>
            <a:r>
              <a:rPr lang="it-IT" sz="2000" b="1" dirty="0" err="1">
                <a:solidFill>
                  <a:srgbClr val="C00000"/>
                </a:solidFill>
              </a:rPr>
              <a:t>gaseous</a:t>
            </a:r>
            <a:r>
              <a:rPr lang="it-IT" sz="2000" b="1" dirty="0">
                <a:solidFill>
                  <a:srgbClr val="C00000"/>
                </a:solidFill>
              </a:rPr>
              <a:t> detectors.</a:t>
            </a:r>
          </a:p>
          <a:p>
            <a:pPr marL="342900" indent="-342900">
              <a:buFont typeface="Wingdings" panose="05000000000000000000" pitchFamily="2" charset="2"/>
              <a:buChar char="ü"/>
            </a:pPr>
            <a:r>
              <a:rPr lang="it-IT" sz="2000" b="1" dirty="0">
                <a:solidFill>
                  <a:srgbClr val="002060"/>
                </a:solidFill>
              </a:rPr>
              <a:t>Both </a:t>
            </a:r>
            <a:r>
              <a:rPr lang="it-IT" sz="2000" b="1" dirty="0" err="1">
                <a:solidFill>
                  <a:srgbClr val="002060"/>
                </a:solidFill>
              </a:rPr>
              <a:t>integrated</a:t>
            </a:r>
            <a:r>
              <a:rPr lang="it-IT" sz="2000" b="1" dirty="0">
                <a:solidFill>
                  <a:srgbClr val="002060"/>
                </a:solidFill>
              </a:rPr>
              <a:t> dose and </a:t>
            </a:r>
            <a:r>
              <a:rPr lang="it-IT" sz="2000" b="1" dirty="0" err="1">
                <a:solidFill>
                  <a:srgbClr val="002060"/>
                </a:solidFill>
              </a:rPr>
              <a:t>integrated</a:t>
            </a:r>
            <a:r>
              <a:rPr lang="it-IT" sz="2000" b="1" dirty="0">
                <a:solidFill>
                  <a:srgbClr val="002060"/>
                </a:solidFill>
              </a:rPr>
              <a:t> </a:t>
            </a:r>
            <a:r>
              <a:rPr lang="it-IT" sz="2000" b="1" dirty="0" err="1">
                <a:solidFill>
                  <a:srgbClr val="002060"/>
                </a:solidFill>
              </a:rPr>
              <a:t>charge</a:t>
            </a:r>
            <a:r>
              <a:rPr lang="it-IT" sz="2000" b="1" dirty="0">
                <a:solidFill>
                  <a:srgbClr val="002060"/>
                </a:solidFill>
              </a:rPr>
              <a:t> are a </a:t>
            </a:r>
            <a:r>
              <a:rPr lang="it-IT" sz="2000" b="1" dirty="0" err="1">
                <a:solidFill>
                  <a:srgbClr val="002060"/>
                </a:solidFill>
              </a:rPr>
              <a:t>significant</a:t>
            </a:r>
            <a:r>
              <a:rPr lang="it-IT" sz="2000" b="1" dirty="0">
                <a:solidFill>
                  <a:srgbClr val="002060"/>
                </a:solidFill>
              </a:rPr>
              <a:t> </a:t>
            </a:r>
            <a:r>
              <a:rPr lang="it-IT" sz="2000" b="1" dirty="0" err="1">
                <a:solidFill>
                  <a:srgbClr val="002060"/>
                </a:solidFill>
              </a:rPr>
              <a:t>fraction</a:t>
            </a:r>
            <a:r>
              <a:rPr lang="it-IT" sz="2000" b="1" dirty="0">
                <a:solidFill>
                  <a:srgbClr val="002060"/>
                </a:solidFill>
              </a:rPr>
              <a:t> of the </a:t>
            </a:r>
            <a:r>
              <a:rPr lang="it-IT" sz="2000" b="1" dirty="0" err="1">
                <a:solidFill>
                  <a:srgbClr val="002060"/>
                </a:solidFill>
              </a:rPr>
              <a:t>total</a:t>
            </a:r>
            <a:r>
              <a:rPr lang="it-IT" sz="2000" b="1" dirty="0">
                <a:solidFill>
                  <a:srgbClr val="002060"/>
                </a:solidFill>
              </a:rPr>
              <a:t> </a:t>
            </a:r>
            <a:r>
              <a:rPr lang="it-IT" sz="2000" b="1" dirty="0" err="1">
                <a:solidFill>
                  <a:srgbClr val="002060"/>
                </a:solidFill>
              </a:rPr>
              <a:t>during</a:t>
            </a:r>
            <a:r>
              <a:rPr lang="it-IT" sz="2000" b="1" dirty="0">
                <a:solidFill>
                  <a:srgbClr val="002060"/>
                </a:solidFill>
              </a:rPr>
              <a:t> HL-</a:t>
            </a:r>
            <a:r>
              <a:rPr lang="it-IT" sz="2000" b="1" dirty="0" err="1">
                <a:solidFill>
                  <a:srgbClr val="002060"/>
                </a:solidFill>
              </a:rPr>
              <a:t>LHC,exact</a:t>
            </a:r>
            <a:r>
              <a:rPr lang="it-IT" sz="2000" b="1" dirty="0">
                <a:solidFill>
                  <a:srgbClr val="002060"/>
                </a:solidFill>
              </a:rPr>
              <a:t> </a:t>
            </a:r>
            <a:r>
              <a:rPr lang="it-IT" sz="2000" b="1" dirty="0" err="1">
                <a:solidFill>
                  <a:srgbClr val="002060"/>
                </a:solidFill>
              </a:rPr>
              <a:t>fraction</a:t>
            </a:r>
            <a:r>
              <a:rPr lang="it-IT" sz="2000" b="1" dirty="0">
                <a:solidFill>
                  <a:srgbClr val="002060"/>
                </a:solidFill>
              </a:rPr>
              <a:t> </a:t>
            </a:r>
            <a:r>
              <a:rPr lang="it-IT" sz="2000" b="1" dirty="0" err="1">
                <a:solidFill>
                  <a:srgbClr val="002060"/>
                </a:solidFill>
              </a:rPr>
              <a:t>depending</a:t>
            </a:r>
            <a:r>
              <a:rPr lang="it-IT" sz="2000" b="1" dirty="0">
                <a:solidFill>
                  <a:srgbClr val="002060"/>
                </a:solidFill>
              </a:rPr>
              <a:t> on the </a:t>
            </a:r>
            <a:r>
              <a:rPr lang="it-IT" sz="2000" b="1" dirty="0" err="1">
                <a:solidFill>
                  <a:srgbClr val="002060"/>
                </a:solidFill>
              </a:rPr>
              <a:t>experiment</a:t>
            </a:r>
            <a:r>
              <a:rPr lang="it-IT" sz="2000" b="1" dirty="0">
                <a:solidFill>
                  <a:srgbClr val="002060"/>
                </a:solidFill>
              </a:rPr>
              <a:t>.</a:t>
            </a:r>
          </a:p>
        </p:txBody>
      </p:sp>
      <p:grpSp>
        <p:nvGrpSpPr>
          <p:cNvPr id="2" name="9 Grupo">
            <a:extLst>
              <a:ext uri="{FF2B5EF4-FFF2-40B4-BE49-F238E27FC236}">
                <a16:creationId xmlns:a16="http://schemas.microsoft.com/office/drawing/2014/main" id="{9126B14D-DD5C-B593-4DB9-C77BF6F9AEF0}"/>
              </a:ext>
            </a:extLst>
          </p:cNvPr>
          <p:cNvGrpSpPr/>
          <p:nvPr/>
        </p:nvGrpSpPr>
        <p:grpSpPr>
          <a:xfrm>
            <a:off x="260332" y="6505634"/>
            <a:ext cx="8704146" cy="307742"/>
            <a:chOff x="1923" y="6519738"/>
            <a:chExt cx="9088380" cy="279858"/>
          </a:xfrm>
        </p:grpSpPr>
        <p:sp>
          <p:nvSpPr>
            <p:cNvPr id="4" name="Text Box 14">
              <a:extLst>
                <a:ext uri="{FF2B5EF4-FFF2-40B4-BE49-F238E27FC236}">
                  <a16:creationId xmlns:a16="http://schemas.microsoft.com/office/drawing/2014/main" id="{10AC9DD7-6020-0585-B190-87502F79EC02}"/>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8</a:t>
              </a:fld>
              <a:endParaRPr lang="en-US" dirty="0">
                <a:solidFill>
                  <a:schemeClr val="accent1">
                    <a:lumMod val="75000"/>
                  </a:schemeClr>
                </a:solidFill>
                <a:latin typeface="+mn-lt"/>
              </a:endParaRPr>
            </a:p>
          </p:txBody>
        </p:sp>
        <p:sp>
          <p:nvSpPr>
            <p:cNvPr id="5" name="Text Box 14">
              <a:extLst>
                <a:ext uri="{FF2B5EF4-FFF2-40B4-BE49-F238E27FC236}">
                  <a16:creationId xmlns:a16="http://schemas.microsoft.com/office/drawing/2014/main" id="{55D9594E-4D63-3C7D-0C97-971E9864E729}"/>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8" name="Text Box 14">
            <a:extLst>
              <a:ext uri="{FF2B5EF4-FFF2-40B4-BE49-F238E27FC236}">
                <a16:creationId xmlns:a16="http://schemas.microsoft.com/office/drawing/2014/main" id="{F660FFC2-C495-4282-1D5F-60CED8B06F9B}"/>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D5C665BE-B81E-A9DA-2652-C520396636EA}"/>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2" name="Immagine 11">
            <a:extLst>
              <a:ext uri="{FF2B5EF4-FFF2-40B4-BE49-F238E27FC236}">
                <a16:creationId xmlns:a16="http://schemas.microsoft.com/office/drawing/2014/main" id="{3D63CD66-8578-7EC5-7678-4B70394D1455}"/>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1148662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BE38A-21F5-4C9B-770E-BB4C91A5C1FD}"/>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779FB65E-CF39-ABBB-B302-C739DBFD835A}"/>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6" name="Immagine 5">
            <a:extLst>
              <a:ext uri="{FF2B5EF4-FFF2-40B4-BE49-F238E27FC236}">
                <a16:creationId xmlns:a16="http://schemas.microsoft.com/office/drawing/2014/main" id="{C0D60DEC-A525-4B29-3110-B668B5363B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857250"/>
            <a:ext cx="5212071" cy="2931790"/>
          </a:xfrm>
          <a:prstGeom prst="rect">
            <a:avLst/>
          </a:prstGeom>
        </p:spPr>
      </p:pic>
      <p:pic>
        <p:nvPicPr>
          <p:cNvPr id="8" name="Immagine 7">
            <a:extLst>
              <a:ext uri="{FF2B5EF4-FFF2-40B4-BE49-F238E27FC236}">
                <a16:creationId xmlns:a16="http://schemas.microsoft.com/office/drawing/2014/main" id="{46C89DAF-FDD3-39F4-E65C-D48F2AB297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011" y="3789040"/>
            <a:ext cx="5109534" cy="2874113"/>
          </a:xfrm>
          <a:prstGeom prst="rect">
            <a:avLst/>
          </a:prstGeom>
        </p:spPr>
      </p:pic>
      <p:sp>
        <p:nvSpPr>
          <p:cNvPr id="7" name="Titolo 1">
            <a:extLst>
              <a:ext uri="{FF2B5EF4-FFF2-40B4-BE49-F238E27FC236}">
                <a16:creationId xmlns:a16="http://schemas.microsoft.com/office/drawing/2014/main" id="{E53F325F-4683-03F1-AB5C-E3BE80E648E3}"/>
              </a:ext>
            </a:extLst>
          </p:cNvPr>
          <p:cNvSpPr txBox="1">
            <a:spLocks noGrp="1"/>
          </p:cNvSpPr>
          <p:nvPr>
            <p:ph type="title"/>
          </p:nvPr>
        </p:nvSpPr>
        <p:spPr>
          <a:xfrm>
            <a:off x="457200" y="-243408"/>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Dark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without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irradiation</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current</a:t>
            </a:r>
            <a:endPar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endParaRPr>
          </a:p>
        </p:txBody>
      </p:sp>
      <p:sp>
        <p:nvSpPr>
          <p:cNvPr id="9" name="CasellaDiTesto 8">
            <a:extLst>
              <a:ext uri="{FF2B5EF4-FFF2-40B4-BE49-F238E27FC236}">
                <a16:creationId xmlns:a16="http://schemas.microsoft.com/office/drawing/2014/main" id="{3C1E0590-FEBF-EBF5-D927-A193782D64F2}"/>
              </a:ext>
            </a:extLst>
          </p:cNvPr>
          <p:cNvSpPr txBox="1"/>
          <p:nvPr/>
        </p:nvSpPr>
        <p:spPr>
          <a:xfrm>
            <a:off x="5364088" y="908720"/>
            <a:ext cx="3456383" cy="2862322"/>
          </a:xfrm>
          <a:prstGeom prst="rect">
            <a:avLst/>
          </a:prstGeom>
          <a:noFill/>
        </p:spPr>
        <p:txBody>
          <a:bodyPr wrap="square" rtlCol="0">
            <a:spAutoFit/>
          </a:bodyPr>
          <a:lstStyle/>
          <a:p>
            <a:r>
              <a:rPr lang="en-US" dirty="0"/>
              <a:t>Total dark current density at Working Point (WP) as a function of the total integrated charge.</a:t>
            </a:r>
          </a:p>
          <a:p>
            <a:pPr marL="285750" indent="-285750">
              <a:buFont typeface="Wingdings" panose="05000000000000000000" pitchFamily="2" charset="2"/>
              <a:buChar char="ü"/>
            </a:pPr>
            <a:r>
              <a:rPr lang="en-US" dirty="0"/>
              <a:t>Obtained from HV scans performed without irradiation. </a:t>
            </a:r>
          </a:p>
          <a:p>
            <a:pPr marL="285750" indent="-285750">
              <a:buFont typeface="Wingdings" panose="05000000000000000000" pitchFamily="2" charset="2"/>
              <a:buChar char="ü"/>
            </a:pPr>
            <a:r>
              <a:rPr lang="en-US" dirty="0"/>
              <a:t>The data points are vertically shifted with gap-dependent factors (indicated in the legend as +20, +40, …) to improve readability. </a:t>
            </a:r>
            <a:endParaRPr lang="it-IT" dirty="0"/>
          </a:p>
        </p:txBody>
      </p:sp>
      <p:sp>
        <p:nvSpPr>
          <p:cNvPr id="11" name="CasellaDiTesto 10">
            <a:extLst>
              <a:ext uri="{FF2B5EF4-FFF2-40B4-BE49-F238E27FC236}">
                <a16:creationId xmlns:a16="http://schemas.microsoft.com/office/drawing/2014/main" id="{9A3889ED-BB8E-252C-6FC6-CA659210F127}"/>
              </a:ext>
            </a:extLst>
          </p:cNvPr>
          <p:cNvSpPr txBox="1"/>
          <p:nvPr/>
        </p:nvSpPr>
        <p:spPr>
          <a:xfrm>
            <a:off x="5436740" y="4017258"/>
            <a:ext cx="3527748" cy="707886"/>
          </a:xfrm>
          <a:prstGeom prst="rect">
            <a:avLst/>
          </a:prstGeom>
          <a:noFill/>
        </p:spPr>
        <p:txBody>
          <a:bodyPr wrap="square" rtlCol="0">
            <a:spAutoFit/>
          </a:bodyPr>
          <a:lstStyle/>
          <a:p>
            <a:r>
              <a:rPr lang="it-IT" sz="2000" b="1" dirty="0" err="1">
                <a:solidFill>
                  <a:srgbClr val="C00000"/>
                </a:solidFill>
              </a:rPr>
              <a:t>Currents</a:t>
            </a:r>
            <a:r>
              <a:rPr lang="it-IT" sz="2000" b="1" dirty="0">
                <a:solidFill>
                  <a:srgbClr val="C00000"/>
                </a:solidFill>
              </a:rPr>
              <a:t> </a:t>
            </a:r>
            <a:r>
              <a:rPr lang="it-IT" sz="2000" b="1" dirty="0" err="1">
                <a:solidFill>
                  <a:srgbClr val="C00000"/>
                </a:solidFill>
              </a:rPr>
              <a:t>slowly</a:t>
            </a:r>
            <a:r>
              <a:rPr lang="it-IT" sz="2000" b="1" dirty="0">
                <a:solidFill>
                  <a:srgbClr val="C00000"/>
                </a:solidFill>
              </a:rPr>
              <a:t> </a:t>
            </a:r>
            <a:r>
              <a:rPr lang="it-IT" sz="2000" b="1" dirty="0" err="1">
                <a:solidFill>
                  <a:srgbClr val="C00000"/>
                </a:solidFill>
              </a:rPr>
              <a:t>increase</a:t>
            </a:r>
            <a:r>
              <a:rPr lang="it-IT" sz="2000" b="1" dirty="0">
                <a:solidFill>
                  <a:srgbClr val="C00000"/>
                </a:solidFill>
              </a:rPr>
              <a:t> and, in some </a:t>
            </a:r>
            <a:r>
              <a:rPr lang="it-IT" sz="2000" b="1" dirty="0" err="1">
                <a:solidFill>
                  <a:srgbClr val="C00000"/>
                </a:solidFill>
              </a:rPr>
              <a:t>cases</a:t>
            </a:r>
            <a:r>
              <a:rPr lang="it-IT" sz="2000" b="1" dirty="0">
                <a:solidFill>
                  <a:srgbClr val="C00000"/>
                </a:solidFill>
              </a:rPr>
              <a:t>, show </a:t>
            </a:r>
            <a:r>
              <a:rPr lang="it-IT" sz="2000" b="1" dirty="0" err="1">
                <a:solidFill>
                  <a:srgbClr val="C00000"/>
                </a:solidFill>
              </a:rPr>
              <a:t>oscillations</a:t>
            </a:r>
            <a:r>
              <a:rPr lang="it-IT" sz="2000" b="1" dirty="0">
                <a:solidFill>
                  <a:srgbClr val="C00000"/>
                </a:solidFill>
              </a:rPr>
              <a:t>.</a:t>
            </a:r>
          </a:p>
        </p:txBody>
      </p:sp>
      <p:sp>
        <p:nvSpPr>
          <p:cNvPr id="13" name="CasellaDiTesto 12">
            <a:extLst>
              <a:ext uri="{FF2B5EF4-FFF2-40B4-BE49-F238E27FC236}">
                <a16:creationId xmlns:a16="http://schemas.microsoft.com/office/drawing/2014/main" id="{63F5EB27-6330-D00F-308C-4E0964F9D424}"/>
              </a:ext>
            </a:extLst>
          </p:cNvPr>
          <p:cNvSpPr txBox="1"/>
          <p:nvPr/>
        </p:nvSpPr>
        <p:spPr>
          <a:xfrm>
            <a:off x="2339752" y="3861048"/>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17" name="CasellaDiTesto 16">
            <a:extLst>
              <a:ext uri="{FF2B5EF4-FFF2-40B4-BE49-F238E27FC236}">
                <a16:creationId xmlns:a16="http://schemas.microsoft.com/office/drawing/2014/main" id="{8F5EF1DD-5AD8-1765-C7FC-9BE00D006171}"/>
              </a:ext>
            </a:extLst>
          </p:cNvPr>
          <p:cNvSpPr txBox="1"/>
          <p:nvPr/>
        </p:nvSpPr>
        <p:spPr>
          <a:xfrm>
            <a:off x="2339752" y="3090446"/>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nvGrpSpPr>
          <p:cNvPr id="2" name="9 Grupo">
            <a:extLst>
              <a:ext uri="{FF2B5EF4-FFF2-40B4-BE49-F238E27FC236}">
                <a16:creationId xmlns:a16="http://schemas.microsoft.com/office/drawing/2014/main" id="{32B40993-A1AC-A5EE-072F-4912F2956EC3}"/>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D5551BC9-7D0C-25FE-FEDD-34E7B4BDA763}"/>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9</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F9D3AB5C-1ADD-1104-3855-DF841CCDF8FD}"/>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5" name="Text Box 14">
            <a:extLst>
              <a:ext uri="{FF2B5EF4-FFF2-40B4-BE49-F238E27FC236}">
                <a16:creationId xmlns:a16="http://schemas.microsoft.com/office/drawing/2014/main" id="{CEFB86B0-6529-265C-E88D-9FB8E3C29699}"/>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0" name="Slide Number Placeholder 4">
            <a:extLst>
              <a:ext uri="{FF2B5EF4-FFF2-40B4-BE49-F238E27FC236}">
                <a16:creationId xmlns:a16="http://schemas.microsoft.com/office/drawing/2014/main" id="{3CB9ECA3-37A1-7479-BC2B-AD14D431D163}"/>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4" name="Immagine 13">
            <a:extLst>
              <a:ext uri="{FF2B5EF4-FFF2-40B4-BE49-F238E27FC236}">
                <a16:creationId xmlns:a16="http://schemas.microsoft.com/office/drawing/2014/main" id="{0615F61E-0C23-266E-E8F2-A3665A37CE83}"/>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4205695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D751C-D515-99C5-621A-D95306807517}"/>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B2FBB04D-ED5A-058C-1EFD-3DD5942472D5}"/>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6" name="Immagine 5">
            <a:extLst>
              <a:ext uri="{FF2B5EF4-FFF2-40B4-BE49-F238E27FC236}">
                <a16:creationId xmlns:a16="http://schemas.microsoft.com/office/drawing/2014/main" id="{1D614B44-90DB-9D5C-6EFA-22BE99137A0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64" y="836712"/>
            <a:ext cx="7452320" cy="4191930"/>
          </a:xfrm>
          <a:prstGeom prst="rect">
            <a:avLst/>
          </a:prstGeom>
        </p:spPr>
      </p:pic>
      <p:sp>
        <p:nvSpPr>
          <p:cNvPr id="3" name="CasellaDiTesto 2">
            <a:extLst>
              <a:ext uri="{FF2B5EF4-FFF2-40B4-BE49-F238E27FC236}">
                <a16:creationId xmlns:a16="http://schemas.microsoft.com/office/drawing/2014/main" id="{7E57EC25-15C5-4AF3-2FAE-2E02B5520732}"/>
              </a:ext>
            </a:extLst>
          </p:cNvPr>
          <p:cNvSpPr txBox="1"/>
          <p:nvPr/>
        </p:nvSpPr>
        <p:spPr>
          <a:xfrm>
            <a:off x="179512" y="5013176"/>
            <a:ext cx="8856983" cy="923330"/>
          </a:xfrm>
          <a:prstGeom prst="rect">
            <a:avLst/>
          </a:prstGeom>
          <a:noFill/>
        </p:spPr>
        <p:txBody>
          <a:bodyPr wrap="square" rtlCol="0">
            <a:spAutoFit/>
          </a:bodyPr>
          <a:lstStyle/>
          <a:p>
            <a:r>
              <a:rPr lang="en-US" dirty="0"/>
              <a:t>Time evolution of the electrode plates resistivity for the RPC chambers under test vs. time. It was determined by filling the chambers with Argon and extracting the slope of the current–voltage curves in the linear region. </a:t>
            </a:r>
            <a:endParaRPr lang="it-IT" dirty="0"/>
          </a:p>
        </p:txBody>
      </p:sp>
      <p:sp>
        <p:nvSpPr>
          <p:cNvPr id="8" name="Titolo 1">
            <a:extLst>
              <a:ext uri="{FF2B5EF4-FFF2-40B4-BE49-F238E27FC236}">
                <a16:creationId xmlns:a16="http://schemas.microsoft.com/office/drawing/2014/main" id="{09BBE612-F981-9F1C-3F81-075B822D8256}"/>
              </a:ext>
            </a:extLst>
          </p:cNvPr>
          <p:cNvSpPr txBox="1">
            <a:spLocks noGrp="1"/>
          </p:cNvSpPr>
          <p:nvPr>
            <p:ph type="title"/>
          </p:nvPr>
        </p:nvSpPr>
        <p:spPr>
          <a:xfrm>
            <a:off x="457200" y="-315416"/>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Resistivity</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vs. time</a:t>
            </a:r>
          </a:p>
        </p:txBody>
      </p:sp>
      <p:sp>
        <p:nvSpPr>
          <p:cNvPr id="11" name="CasellaDiTesto 10">
            <a:extLst>
              <a:ext uri="{FF2B5EF4-FFF2-40B4-BE49-F238E27FC236}">
                <a16:creationId xmlns:a16="http://schemas.microsoft.com/office/drawing/2014/main" id="{FF4FC4B6-5651-084F-AE6F-7EF6FF266039}"/>
              </a:ext>
            </a:extLst>
          </p:cNvPr>
          <p:cNvSpPr txBox="1"/>
          <p:nvPr/>
        </p:nvSpPr>
        <p:spPr>
          <a:xfrm>
            <a:off x="269776" y="5949280"/>
            <a:ext cx="8622704" cy="646331"/>
          </a:xfrm>
          <a:prstGeom prst="rect">
            <a:avLst/>
          </a:prstGeom>
          <a:noFill/>
        </p:spPr>
        <p:txBody>
          <a:bodyPr wrap="square" rtlCol="0">
            <a:spAutoFit/>
          </a:bodyPr>
          <a:lstStyle/>
          <a:p>
            <a:r>
              <a:rPr lang="en-US" b="1" dirty="0">
                <a:solidFill>
                  <a:srgbClr val="C00000"/>
                </a:solidFill>
              </a:rPr>
              <a:t>Most chambers show stable or slowly increasing values, with the TW gap of the CMS RE1/1 chamber exhibiting the most significant variation.</a:t>
            </a:r>
            <a:endParaRPr lang="it-IT" b="1" dirty="0">
              <a:solidFill>
                <a:srgbClr val="C00000"/>
              </a:solidFill>
            </a:endParaRPr>
          </a:p>
        </p:txBody>
      </p:sp>
      <p:sp>
        <p:nvSpPr>
          <p:cNvPr id="13" name="CasellaDiTesto 12">
            <a:extLst>
              <a:ext uri="{FF2B5EF4-FFF2-40B4-BE49-F238E27FC236}">
                <a16:creationId xmlns:a16="http://schemas.microsoft.com/office/drawing/2014/main" id="{FAF2D5FD-57FB-12A6-9071-3FFE5F23F650}"/>
              </a:ext>
            </a:extLst>
          </p:cNvPr>
          <p:cNvSpPr txBox="1"/>
          <p:nvPr/>
        </p:nvSpPr>
        <p:spPr>
          <a:xfrm>
            <a:off x="5076056" y="930206"/>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nvGrpSpPr>
          <p:cNvPr id="2" name="9 Grupo">
            <a:extLst>
              <a:ext uri="{FF2B5EF4-FFF2-40B4-BE49-F238E27FC236}">
                <a16:creationId xmlns:a16="http://schemas.microsoft.com/office/drawing/2014/main" id="{BBB787D2-3022-F827-C540-CD388A6AD9C2}"/>
              </a:ext>
            </a:extLst>
          </p:cNvPr>
          <p:cNvGrpSpPr/>
          <p:nvPr/>
        </p:nvGrpSpPr>
        <p:grpSpPr>
          <a:xfrm>
            <a:off x="260332" y="6505634"/>
            <a:ext cx="8704146" cy="307742"/>
            <a:chOff x="1923" y="6519738"/>
            <a:chExt cx="9088380" cy="279858"/>
          </a:xfrm>
        </p:grpSpPr>
        <p:sp>
          <p:nvSpPr>
            <p:cNvPr id="4" name="Text Box 14">
              <a:extLst>
                <a:ext uri="{FF2B5EF4-FFF2-40B4-BE49-F238E27FC236}">
                  <a16:creationId xmlns:a16="http://schemas.microsoft.com/office/drawing/2014/main" id="{763E6052-83D1-5954-A1EC-8AA4A6CEA5DE}"/>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10</a:t>
              </a:fld>
              <a:endParaRPr lang="en-US" dirty="0">
                <a:solidFill>
                  <a:schemeClr val="accent1">
                    <a:lumMod val="75000"/>
                  </a:schemeClr>
                </a:solidFill>
                <a:latin typeface="+mn-lt"/>
              </a:endParaRPr>
            </a:p>
          </p:txBody>
        </p:sp>
        <p:sp>
          <p:nvSpPr>
            <p:cNvPr id="5" name="Text Box 14">
              <a:extLst>
                <a:ext uri="{FF2B5EF4-FFF2-40B4-BE49-F238E27FC236}">
                  <a16:creationId xmlns:a16="http://schemas.microsoft.com/office/drawing/2014/main" id="{F869AE85-40A2-E30E-8EEC-FEE194806137}"/>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7" name="Text Box 14">
            <a:extLst>
              <a:ext uri="{FF2B5EF4-FFF2-40B4-BE49-F238E27FC236}">
                <a16:creationId xmlns:a16="http://schemas.microsoft.com/office/drawing/2014/main" id="{DF681363-927A-E80E-920D-DE0ABC239F4F}"/>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2AC127DE-7636-971B-8526-D63C5D4C97FC}"/>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2" name="Immagine 11">
            <a:extLst>
              <a:ext uri="{FF2B5EF4-FFF2-40B4-BE49-F238E27FC236}">
                <a16:creationId xmlns:a16="http://schemas.microsoft.com/office/drawing/2014/main" id="{1E28E487-49E6-6AA2-45CA-3A5AB0059F4A}"/>
              </a:ext>
            </a:extLst>
          </p:cNvPr>
          <p:cNvPicPr>
            <a:picLocks noChangeAspect="1"/>
          </p:cNvPicPr>
          <p:nvPr/>
        </p:nvPicPr>
        <p:blipFill>
          <a:blip r:embed="rId5"/>
          <a:stretch>
            <a:fillRect/>
          </a:stretch>
        </p:blipFill>
        <p:spPr>
          <a:xfrm>
            <a:off x="8316416" y="-13671"/>
            <a:ext cx="840769" cy="820386"/>
          </a:xfrm>
          <a:prstGeom prst="rect">
            <a:avLst/>
          </a:prstGeom>
        </p:spPr>
      </p:pic>
    </p:spTree>
    <p:extLst>
      <p:ext uri="{BB962C8B-B14F-4D97-AF65-F5344CB8AC3E}">
        <p14:creationId xmlns:p14="http://schemas.microsoft.com/office/powerpoint/2010/main" val="2976174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62AEB-C5B1-D2EA-408C-AE70DF6457BC}"/>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D6CA3B4B-F77D-7F80-D4F6-6D7F5EC4BA96}"/>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8" name="Immagine 7">
            <a:extLst>
              <a:ext uri="{FF2B5EF4-FFF2-40B4-BE49-F238E27FC236}">
                <a16:creationId xmlns:a16="http://schemas.microsoft.com/office/drawing/2014/main" id="{766A08A7-0341-DDD3-5D13-9152370813E6}"/>
              </a:ext>
            </a:extLst>
          </p:cNvPr>
          <p:cNvPicPr>
            <a:picLocks noChangeAspect="1"/>
          </p:cNvPicPr>
          <p:nvPr/>
        </p:nvPicPr>
        <p:blipFill>
          <a:blip r:embed="rId4"/>
          <a:stretch>
            <a:fillRect/>
          </a:stretch>
        </p:blipFill>
        <p:spPr>
          <a:xfrm>
            <a:off x="179512" y="836712"/>
            <a:ext cx="4632600" cy="3559249"/>
          </a:xfrm>
          <a:prstGeom prst="rect">
            <a:avLst/>
          </a:prstGeom>
        </p:spPr>
      </p:pic>
      <p:pic>
        <p:nvPicPr>
          <p:cNvPr id="5" name="Immagine 4">
            <a:extLst>
              <a:ext uri="{FF2B5EF4-FFF2-40B4-BE49-F238E27FC236}">
                <a16:creationId xmlns:a16="http://schemas.microsoft.com/office/drawing/2014/main" id="{8DCA0658-9B81-7DEB-7CE1-4A7D3A4611AB}"/>
              </a:ext>
            </a:extLst>
          </p:cNvPr>
          <p:cNvPicPr>
            <a:picLocks noChangeAspect="1"/>
          </p:cNvPicPr>
          <p:nvPr/>
        </p:nvPicPr>
        <p:blipFill>
          <a:blip r:embed="rId5"/>
          <a:stretch>
            <a:fillRect/>
          </a:stretch>
        </p:blipFill>
        <p:spPr>
          <a:xfrm>
            <a:off x="4543424" y="896370"/>
            <a:ext cx="4608512" cy="3540742"/>
          </a:xfrm>
          <a:prstGeom prst="rect">
            <a:avLst/>
          </a:prstGeom>
        </p:spPr>
      </p:pic>
      <p:sp>
        <p:nvSpPr>
          <p:cNvPr id="7" name="CasellaDiTesto 6">
            <a:extLst>
              <a:ext uri="{FF2B5EF4-FFF2-40B4-BE49-F238E27FC236}">
                <a16:creationId xmlns:a16="http://schemas.microsoft.com/office/drawing/2014/main" id="{1D1EC8DC-C28C-E385-0F2C-F92C119949BF}"/>
              </a:ext>
            </a:extLst>
          </p:cNvPr>
          <p:cNvSpPr txBox="1"/>
          <p:nvPr/>
        </p:nvSpPr>
        <p:spPr>
          <a:xfrm>
            <a:off x="146280" y="4449886"/>
            <a:ext cx="8818208" cy="1754326"/>
          </a:xfrm>
          <a:prstGeom prst="rect">
            <a:avLst/>
          </a:prstGeom>
          <a:noFill/>
        </p:spPr>
        <p:txBody>
          <a:bodyPr wrap="square">
            <a:spAutoFit/>
          </a:bodyPr>
          <a:lstStyle/>
          <a:p>
            <a:r>
              <a:rPr lang="it-IT" sz="1800" dirty="0" err="1"/>
              <a:t>Efficiency</a:t>
            </a:r>
            <a:r>
              <a:rPr lang="it-IT" sz="1800" dirty="0"/>
              <a:t> and dark </a:t>
            </a:r>
            <a:r>
              <a:rPr lang="it-IT" sz="1800" dirty="0" err="1"/>
              <a:t>current</a:t>
            </a:r>
            <a:r>
              <a:rPr lang="it-IT" sz="1800" dirty="0"/>
              <a:t> </a:t>
            </a:r>
            <a:r>
              <a:rPr lang="it-IT" sz="1800" dirty="0" err="1"/>
              <a:t>density</a:t>
            </a:r>
            <a:r>
              <a:rPr lang="it-IT" sz="1800" dirty="0"/>
              <a:t> </a:t>
            </a:r>
            <a:r>
              <a:rPr lang="it-IT" dirty="0"/>
              <a:t>for the ALICE 2-0 and CERN EP-DT 5</a:t>
            </a:r>
            <a:r>
              <a:rPr lang="it-IT" sz="1800" dirty="0"/>
              <a:t> </a:t>
            </a:r>
            <a:r>
              <a:rPr lang="it-IT" sz="1800" dirty="0" err="1"/>
              <a:t>chambers</a:t>
            </a:r>
            <a:r>
              <a:rPr lang="it-IT" sz="1800" dirty="0"/>
              <a:t> with STD, ECO2 and ECO3 </a:t>
            </a:r>
            <a:r>
              <a:rPr lang="it-IT" sz="1800" dirty="0" err="1"/>
              <a:t>mixtures</a:t>
            </a:r>
            <a:r>
              <a:rPr lang="it-IT" sz="1800" dirty="0"/>
              <a:t>, </a:t>
            </a:r>
            <a:r>
              <a:rPr lang="it-IT" sz="1800" dirty="0" err="1"/>
              <a:t>comparing</a:t>
            </a:r>
            <a:r>
              <a:rPr lang="it-IT" sz="1800" dirty="0"/>
              <a:t> data </a:t>
            </a:r>
            <a:r>
              <a:rPr lang="it-IT" sz="1800" dirty="0" err="1"/>
              <a:t>taken</a:t>
            </a:r>
            <a:r>
              <a:rPr lang="it-IT" sz="1800" dirty="0"/>
              <a:t> </a:t>
            </a:r>
            <a:r>
              <a:rPr lang="it-IT" sz="1800" dirty="0" err="1"/>
              <a:t>before</a:t>
            </a:r>
            <a:r>
              <a:rPr lang="it-IT" sz="1800" dirty="0"/>
              <a:t> and after (2024) the aging </a:t>
            </a:r>
            <a:r>
              <a:rPr lang="it-IT" sz="1800" dirty="0" err="1"/>
              <a:t>campaign</a:t>
            </a:r>
            <a:r>
              <a:rPr lang="it-IT" sz="1800" dirty="0"/>
              <a:t>, with the source off. Pressure and temperature </a:t>
            </a:r>
            <a:r>
              <a:rPr lang="it-IT" sz="1800" dirty="0" err="1"/>
              <a:t>effects</a:t>
            </a:r>
            <a:r>
              <a:rPr lang="it-IT" sz="1800" dirty="0"/>
              <a:t> </a:t>
            </a:r>
            <a:r>
              <a:rPr lang="it-IT" sz="1800" dirty="0" err="1"/>
              <a:t>were</a:t>
            </a:r>
            <a:r>
              <a:rPr lang="it-IT" sz="1800" dirty="0"/>
              <a:t> </a:t>
            </a:r>
            <a:r>
              <a:rPr lang="it-IT" sz="1800" dirty="0" err="1"/>
              <a:t>corrected</a:t>
            </a:r>
            <a:r>
              <a:rPr lang="it-IT" sz="1800" dirty="0"/>
              <a:t>.</a:t>
            </a:r>
          </a:p>
          <a:p>
            <a:pPr marL="285750" indent="-285750">
              <a:buFont typeface="Wingdings" panose="05000000000000000000" pitchFamily="2" charset="2"/>
              <a:buChar char="ü"/>
            </a:pPr>
            <a:r>
              <a:rPr lang="it-IT" b="1" dirty="0">
                <a:solidFill>
                  <a:srgbClr val="C00000"/>
                </a:solidFill>
              </a:rPr>
              <a:t>Plateau </a:t>
            </a:r>
            <a:r>
              <a:rPr lang="it-IT" b="1" dirty="0" err="1">
                <a:solidFill>
                  <a:srgbClr val="C00000"/>
                </a:solidFill>
              </a:rPr>
              <a:t>efficiency</a:t>
            </a:r>
            <a:r>
              <a:rPr lang="it-IT" b="1" dirty="0">
                <a:solidFill>
                  <a:srgbClr val="C00000"/>
                </a:solidFill>
              </a:rPr>
              <a:t> </a:t>
            </a:r>
            <a:r>
              <a:rPr lang="it-IT" b="1" dirty="0" err="1">
                <a:solidFill>
                  <a:srgbClr val="C00000"/>
                </a:solidFill>
              </a:rPr>
              <a:t>basically</a:t>
            </a:r>
            <a:r>
              <a:rPr lang="it-IT" b="1" dirty="0">
                <a:solidFill>
                  <a:srgbClr val="C00000"/>
                </a:solidFill>
              </a:rPr>
              <a:t> </a:t>
            </a:r>
            <a:r>
              <a:rPr lang="it-IT" b="1" dirty="0" err="1">
                <a:solidFill>
                  <a:srgbClr val="C00000"/>
                </a:solidFill>
              </a:rPr>
              <a:t>stable</a:t>
            </a:r>
            <a:endParaRPr lang="it-IT" b="1" dirty="0">
              <a:solidFill>
                <a:srgbClr val="C00000"/>
              </a:solidFill>
            </a:endParaRPr>
          </a:p>
          <a:p>
            <a:pPr marL="285750" indent="-285750">
              <a:buFont typeface="Wingdings" panose="05000000000000000000" pitchFamily="2" charset="2"/>
              <a:buChar char="ü"/>
            </a:pPr>
            <a:r>
              <a:rPr lang="it-IT" b="1" dirty="0">
                <a:solidFill>
                  <a:srgbClr val="C00000"/>
                </a:solidFill>
              </a:rPr>
              <a:t>Shift of the </a:t>
            </a:r>
            <a:r>
              <a:rPr lang="it-IT" b="1" dirty="0" err="1">
                <a:solidFill>
                  <a:srgbClr val="C00000"/>
                </a:solidFill>
              </a:rPr>
              <a:t>efficiency</a:t>
            </a:r>
            <a:r>
              <a:rPr lang="it-IT" b="1" dirty="0">
                <a:solidFill>
                  <a:srgbClr val="C00000"/>
                </a:solidFill>
              </a:rPr>
              <a:t> </a:t>
            </a:r>
            <a:r>
              <a:rPr lang="it-IT" b="1" dirty="0" err="1">
                <a:solidFill>
                  <a:srgbClr val="C00000"/>
                </a:solidFill>
              </a:rPr>
              <a:t>curves</a:t>
            </a:r>
            <a:r>
              <a:rPr lang="it-IT" b="1" dirty="0">
                <a:solidFill>
                  <a:srgbClr val="C00000"/>
                </a:solidFill>
              </a:rPr>
              <a:t> </a:t>
            </a:r>
            <a:r>
              <a:rPr lang="it-IT" b="1" dirty="0" err="1">
                <a:solidFill>
                  <a:srgbClr val="C00000"/>
                </a:solidFill>
              </a:rPr>
              <a:t>toward</a:t>
            </a:r>
            <a:r>
              <a:rPr lang="it-IT" b="1" dirty="0">
                <a:solidFill>
                  <a:srgbClr val="C00000"/>
                </a:solidFill>
              </a:rPr>
              <a:t> </a:t>
            </a:r>
            <a:r>
              <a:rPr lang="it-IT" b="1" dirty="0" err="1">
                <a:solidFill>
                  <a:srgbClr val="C00000"/>
                </a:solidFill>
              </a:rPr>
              <a:t>higher</a:t>
            </a:r>
            <a:r>
              <a:rPr lang="it-IT" b="1" dirty="0">
                <a:solidFill>
                  <a:srgbClr val="C00000"/>
                </a:solidFill>
              </a:rPr>
              <a:t> </a:t>
            </a:r>
            <a:r>
              <a:rPr lang="it-IT" b="1" dirty="0" err="1">
                <a:solidFill>
                  <a:srgbClr val="C00000"/>
                </a:solidFill>
              </a:rPr>
              <a:t>voltages</a:t>
            </a:r>
            <a:endParaRPr lang="it-IT" b="1" dirty="0">
              <a:solidFill>
                <a:srgbClr val="C00000"/>
              </a:solidFill>
            </a:endParaRPr>
          </a:p>
          <a:p>
            <a:pPr marL="285750" indent="-285750">
              <a:buFont typeface="Wingdings" panose="05000000000000000000" pitchFamily="2" charset="2"/>
              <a:buChar char="ü"/>
            </a:pPr>
            <a:r>
              <a:rPr lang="it-IT" b="1" dirty="0" err="1">
                <a:solidFill>
                  <a:srgbClr val="C00000"/>
                </a:solidFill>
              </a:rPr>
              <a:t>Increased</a:t>
            </a:r>
            <a:r>
              <a:rPr lang="it-IT" b="1" dirty="0">
                <a:solidFill>
                  <a:srgbClr val="C00000"/>
                </a:solidFill>
              </a:rPr>
              <a:t> </a:t>
            </a:r>
            <a:r>
              <a:rPr lang="it-IT" b="1" dirty="0" err="1">
                <a:solidFill>
                  <a:srgbClr val="C00000"/>
                </a:solidFill>
              </a:rPr>
              <a:t>current</a:t>
            </a:r>
            <a:r>
              <a:rPr lang="it-IT" b="1" dirty="0">
                <a:solidFill>
                  <a:srgbClr val="C00000"/>
                </a:solidFill>
              </a:rPr>
              <a:t> </a:t>
            </a:r>
            <a:r>
              <a:rPr lang="it-IT" b="1" dirty="0" err="1">
                <a:solidFill>
                  <a:srgbClr val="C00000"/>
                </a:solidFill>
              </a:rPr>
              <a:t>density</a:t>
            </a:r>
            <a:r>
              <a:rPr lang="it-IT" b="1" dirty="0">
                <a:solidFill>
                  <a:srgbClr val="C00000"/>
                </a:solidFill>
              </a:rPr>
              <a:t> </a:t>
            </a:r>
          </a:p>
        </p:txBody>
      </p:sp>
      <p:sp>
        <p:nvSpPr>
          <p:cNvPr id="12" name="Titolo 1">
            <a:extLst>
              <a:ext uri="{FF2B5EF4-FFF2-40B4-BE49-F238E27FC236}">
                <a16:creationId xmlns:a16="http://schemas.microsoft.com/office/drawing/2014/main" id="{475DAA26-F597-8210-326C-804AF8084297}"/>
              </a:ext>
            </a:extLst>
          </p:cNvPr>
          <p:cNvSpPr txBox="1">
            <a:spLocks/>
          </p:cNvSpPr>
          <p:nvPr/>
        </p:nvSpPr>
        <p:spPr>
          <a:xfrm>
            <a:off x="457200" y="-315416"/>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low rate</a:t>
            </a:r>
          </a:p>
        </p:txBody>
      </p:sp>
      <p:sp>
        <p:nvSpPr>
          <p:cNvPr id="14" name="CasellaDiTesto 13">
            <a:extLst>
              <a:ext uri="{FF2B5EF4-FFF2-40B4-BE49-F238E27FC236}">
                <a16:creationId xmlns:a16="http://schemas.microsoft.com/office/drawing/2014/main" id="{32A54F98-500F-7196-B880-F7D10B56C904}"/>
              </a:ext>
            </a:extLst>
          </p:cNvPr>
          <p:cNvSpPr txBox="1"/>
          <p:nvPr/>
        </p:nvSpPr>
        <p:spPr>
          <a:xfrm>
            <a:off x="5637159" y="746416"/>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nvGrpSpPr>
          <p:cNvPr id="2" name="9 Grupo">
            <a:extLst>
              <a:ext uri="{FF2B5EF4-FFF2-40B4-BE49-F238E27FC236}">
                <a16:creationId xmlns:a16="http://schemas.microsoft.com/office/drawing/2014/main" id="{9E2346D0-D5E4-07C1-72F2-99F1E5A2A0DE}"/>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80E1FD39-40E0-23A6-2EC3-D30787EF7C89}"/>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11</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C4EFF563-0012-AE26-CC44-29DFE2BC74FA}"/>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6" name="Text Box 14">
            <a:extLst>
              <a:ext uri="{FF2B5EF4-FFF2-40B4-BE49-F238E27FC236}">
                <a16:creationId xmlns:a16="http://schemas.microsoft.com/office/drawing/2014/main" id="{1B8FD339-CD3A-7DA4-0DF8-512AB81FF75F}"/>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383D87DD-CCE4-3526-FB53-5605A27A9404}"/>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1" name="Immagine 10">
            <a:extLst>
              <a:ext uri="{FF2B5EF4-FFF2-40B4-BE49-F238E27FC236}">
                <a16:creationId xmlns:a16="http://schemas.microsoft.com/office/drawing/2014/main" id="{BB00972C-48FA-BD12-A2C9-4ECDB03D8FE9}"/>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556274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B1586-A6DC-4EB3-4FB0-E4B81844BAC6}"/>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30D95410-4BE7-BE48-A6B2-6B1C88994056}"/>
              </a:ext>
            </a:extLst>
          </p:cNvPr>
          <p:cNvPicPr>
            <a:picLocks noChangeAspect="1" noChangeArrowheads="1"/>
          </p:cNvPicPr>
          <p:nvPr/>
        </p:nvPicPr>
        <p:blipFill>
          <a:blip r:embed="rId3" cstate="print"/>
          <a:srcRect/>
          <a:stretch>
            <a:fillRect/>
          </a:stretch>
        </p:blipFill>
        <p:spPr bwMode="auto">
          <a:xfrm>
            <a:off x="251520" y="548680"/>
            <a:ext cx="8496300" cy="257175"/>
          </a:xfrm>
          <a:prstGeom prst="rect">
            <a:avLst/>
          </a:prstGeom>
          <a:noFill/>
          <a:ln w="9525">
            <a:noFill/>
            <a:miter lim="800000"/>
            <a:headEnd/>
            <a:tailEnd/>
          </a:ln>
        </p:spPr>
      </p:pic>
      <p:pic>
        <p:nvPicPr>
          <p:cNvPr id="12" name="Immagine 11">
            <a:extLst>
              <a:ext uri="{FF2B5EF4-FFF2-40B4-BE49-F238E27FC236}">
                <a16:creationId xmlns:a16="http://schemas.microsoft.com/office/drawing/2014/main" id="{010CAFD8-1B3B-470A-4B92-FBFEF4080D4D}"/>
              </a:ext>
            </a:extLst>
          </p:cNvPr>
          <p:cNvPicPr>
            <a:picLocks noChangeAspect="1"/>
          </p:cNvPicPr>
          <p:nvPr/>
        </p:nvPicPr>
        <p:blipFill>
          <a:blip r:embed="rId4"/>
          <a:stretch>
            <a:fillRect/>
          </a:stretch>
        </p:blipFill>
        <p:spPr>
          <a:xfrm>
            <a:off x="4499992" y="722346"/>
            <a:ext cx="3872294" cy="3066694"/>
          </a:xfrm>
          <a:prstGeom prst="rect">
            <a:avLst/>
          </a:prstGeom>
        </p:spPr>
      </p:pic>
      <p:pic>
        <p:nvPicPr>
          <p:cNvPr id="15" name="Immagine 14">
            <a:extLst>
              <a:ext uri="{FF2B5EF4-FFF2-40B4-BE49-F238E27FC236}">
                <a16:creationId xmlns:a16="http://schemas.microsoft.com/office/drawing/2014/main" id="{4A74C985-2943-7181-BD6A-162C85313C9E}"/>
              </a:ext>
            </a:extLst>
          </p:cNvPr>
          <p:cNvPicPr>
            <a:picLocks noChangeAspect="1"/>
          </p:cNvPicPr>
          <p:nvPr/>
        </p:nvPicPr>
        <p:blipFill>
          <a:blip r:embed="rId5"/>
          <a:stretch>
            <a:fillRect/>
          </a:stretch>
        </p:blipFill>
        <p:spPr>
          <a:xfrm>
            <a:off x="715556" y="722346"/>
            <a:ext cx="3640420" cy="3066694"/>
          </a:xfrm>
          <a:prstGeom prst="rect">
            <a:avLst/>
          </a:prstGeom>
        </p:spPr>
      </p:pic>
      <p:pic>
        <p:nvPicPr>
          <p:cNvPr id="6" name="Immagine 5">
            <a:extLst>
              <a:ext uri="{FF2B5EF4-FFF2-40B4-BE49-F238E27FC236}">
                <a16:creationId xmlns:a16="http://schemas.microsoft.com/office/drawing/2014/main" id="{8CE3143F-EDCF-6A3D-2FB8-5F15B19BAE26}"/>
              </a:ext>
            </a:extLst>
          </p:cNvPr>
          <p:cNvPicPr>
            <a:picLocks noChangeAspect="1"/>
          </p:cNvPicPr>
          <p:nvPr/>
        </p:nvPicPr>
        <p:blipFill>
          <a:blip r:embed="rId6"/>
          <a:stretch>
            <a:fillRect/>
          </a:stretch>
        </p:blipFill>
        <p:spPr>
          <a:xfrm>
            <a:off x="597496" y="3717032"/>
            <a:ext cx="4118520" cy="3164279"/>
          </a:xfrm>
          <a:prstGeom prst="rect">
            <a:avLst/>
          </a:prstGeom>
        </p:spPr>
      </p:pic>
      <p:sp>
        <p:nvSpPr>
          <p:cNvPr id="7" name="Titolo 1">
            <a:extLst>
              <a:ext uri="{FF2B5EF4-FFF2-40B4-BE49-F238E27FC236}">
                <a16:creationId xmlns:a16="http://schemas.microsoft.com/office/drawing/2014/main" id="{BEAB737A-A709-D58F-BEA8-0D7EAC35B096}"/>
              </a:ext>
            </a:extLst>
          </p:cNvPr>
          <p:cNvSpPr txBox="1">
            <a:spLocks/>
          </p:cNvSpPr>
          <p:nvPr/>
        </p:nvSpPr>
        <p:spPr>
          <a:xfrm>
            <a:off x="225200" y="-315416"/>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low rate</a:t>
            </a:r>
          </a:p>
        </p:txBody>
      </p:sp>
      <p:sp>
        <p:nvSpPr>
          <p:cNvPr id="11" name="CasellaDiTesto 10">
            <a:extLst>
              <a:ext uri="{FF2B5EF4-FFF2-40B4-BE49-F238E27FC236}">
                <a16:creationId xmlns:a16="http://schemas.microsoft.com/office/drawing/2014/main" id="{F24F0786-6255-547E-3E97-949C24EE8D3E}"/>
              </a:ext>
            </a:extLst>
          </p:cNvPr>
          <p:cNvSpPr txBox="1"/>
          <p:nvPr/>
        </p:nvSpPr>
        <p:spPr>
          <a:xfrm rot="16200000">
            <a:off x="-915634" y="3738518"/>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3" name="CasellaDiTesto 2">
            <a:extLst>
              <a:ext uri="{FF2B5EF4-FFF2-40B4-BE49-F238E27FC236}">
                <a16:creationId xmlns:a16="http://schemas.microsoft.com/office/drawing/2014/main" id="{3C3514B4-6A59-A648-5B1D-4176E3B61524}"/>
              </a:ext>
            </a:extLst>
          </p:cNvPr>
          <p:cNvSpPr txBox="1"/>
          <p:nvPr/>
        </p:nvSpPr>
        <p:spPr>
          <a:xfrm>
            <a:off x="4788024" y="3861048"/>
            <a:ext cx="3938092" cy="2585323"/>
          </a:xfrm>
          <a:prstGeom prst="rect">
            <a:avLst/>
          </a:prstGeom>
          <a:noFill/>
        </p:spPr>
        <p:txBody>
          <a:bodyPr wrap="square">
            <a:spAutoFit/>
          </a:bodyPr>
          <a:lstStyle/>
          <a:p>
            <a:r>
              <a:rPr lang="it-IT" b="1" dirty="0" err="1">
                <a:solidFill>
                  <a:srgbClr val="C00000"/>
                </a:solidFill>
              </a:rPr>
              <a:t>Basically</a:t>
            </a:r>
            <a:r>
              <a:rPr lang="it-IT" b="1" dirty="0">
                <a:solidFill>
                  <a:srgbClr val="C00000"/>
                </a:solidFill>
              </a:rPr>
              <a:t> the </a:t>
            </a:r>
            <a:r>
              <a:rPr lang="it-IT" b="1" dirty="0" err="1">
                <a:solidFill>
                  <a:srgbClr val="C00000"/>
                </a:solidFill>
              </a:rPr>
              <a:t>same</a:t>
            </a:r>
            <a:r>
              <a:rPr lang="it-IT" b="1" dirty="0">
                <a:solidFill>
                  <a:srgbClr val="C00000"/>
                </a:solidFill>
              </a:rPr>
              <a:t> </a:t>
            </a:r>
            <a:r>
              <a:rPr lang="it-IT" b="1" dirty="0" err="1">
                <a:solidFill>
                  <a:srgbClr val="C00000"/>
                </a:solidFill>
              </a:rPr>
              <a:t>behaviour</a:t>
            </a:r>
            <a:r>
              <a:rPr lang="it-IT" b="1" dirty="0">
                <a:solidFill>
                  <a:srgbClr val="C00000"/>
                </a:solidFill>
              </a:rPr>
              <a:t> for </a:t>
            </a:r>
            <a:r>
              <a:rPr lang="it-IT" b="1" dirty="0" err="1">
                <a:solidFill>
                  <a:srgbClr val="C00000"/>
                </a:solidFill>
              </a:rPr>
              <a:t>all</a:t>
            </a:r>
            <a:r>
              <a:rPr lang="it-IT" b="1" dirty="0">
                <a:solidFill>
                  <a:srgbClr val="C00000"/>
                </a:solidFill>
              </a:rPr>
              <a:t> </a:t>
            </a:r>
            <a:r>
              <a:rPr lang="it-IT" b="1" dirty="0" err="1">
                <a:solidFill>
                  <a:srgbClr val="C00000"/>
                </a:solidFill>
              </a:rPr>
              <a:t>chambers</a:t>
            </a:r>
            <a:r>
              <a:rPr lang="it-IT" b="1" dirty="0">
                <a:solidFill>
                  <a:srgbClr val="C00000"/>
                </a:solidFill>
              </a:rPr>
              <a:t>:</a:t>
            </a:r>
          </a:p>
          <a:p>
            <a:pPr marL="285750" indent="-285750">
              <a:buFont typeface="Wingdings" panose="05000000000000000000" pitchFamily="2" charset="2"/>
              <a:buChar char="ü"/>
            </a:pPr>
            <a:r>
              <a:rPr lang="it-IT" dirty="0"/>
              <a:t>CMS </a:t>
            </a:r>
            <a:r>
              <a:rPr lang="it-IT" dirty="0" err="1"/>
              <a:t>iRPC</a:t>
            </a:r>
            <a:r>
              <a:rPr lang="it-IT" dirty="0"/>
              <a:t> the </a:t>
            </a:r>
            <a:r>
              <a:rPr lang="it-IT" dirty="0" err="1"/>
              <a:t>chamber</a:t>
            </a:r>
            <a:r>
              <a:rPr lang="it-IT" dirty="0"/>
              <a:t> </a:t>
            </a:r>
            <a:r>
              <a:rPr lang="it-IT" dirty="0" err="1"/>
              <a:t>been</a:t>
            </a:r>
            <a:r>
              <a:rPr lang="it-IT" dirty="0"/>
              <a:t> </a:t>
            </a:r>
            <a:r>
              <a:rPr lang="it-IT" dirty="0" err="1"/>
              <a:t>exposed</a:t>
            </a:r>
            <a:r>
              <a:rPr lang="it-IT" dirty="0"/>
              <a:t> for the </a:t>
            </a:r>
            <a:r>
              <a:rPr lang="it-IT" dirty="0" err="1"/>
              <a:t>shorter</a:t>
            </a:r>
            <a:r>
              <a:rPr lang="it-IT" dirty="0"/>
              <a:t> time to </a:t>
            </a:r>
            <a:r>
              <a:rPr lang="it-IT" dirty="0" err="1"/>
              <a:t>irradiation</a:t>
            </a:r>
            <a:endParaRPr lang="it-IT" dirty="0"/>
          </a:p>
          <a:p>
            <a:pPr marL="285750" indent="-285750">
              <a:buFont typeface="Wingdings" panose="05000000000000000000" pitchFamily="2" charset="2"/>
              <a:buChar char="ü"/>
            </a:pPr>
            <a:r>
              <a:rPr lang="it-IT" dirty="0"/>
              <a:t>CMS RE 1/1 and more </a:t>
            </a:r>
            <a:r>
              <a:rPr lang="it-IT" dirty="0" err="1"/>
              <a:t>than</a:t>
            </a:r>
            <a:r>
              <a:rPr lang="it-IT" dirty="0"/>
              <a:t> 10 </a:t>
            </a:r>
            <a:r>
              <a:rPr lang="it-IT" dirty="0" err="1"/>
              <a:t>years</a:t>
            </a:r>
            <a:r>
              <a:rPr lang="it-IT" dirty="0"/>
              <a:t> </a:t>
            </a:r>
            <a:r>
              <a:rPr lang="it-IT" dirty="0" err="1"/>
              <a:t>old</a:t>
            </a:r>
            <a:r>
              <a:rPr lang="it-IT" dirty="0"/>
              <a:t> </a:t>
            </a:r>
            <a:r>
              <a:rPr lang="it-IT" dirty="0" err="1"/>
              <a:t>chamber</a:t>
            </a:r>
            <a:r>
              <a:rPr lang="it-IT" dirty="0"/>
              <a:t>, with a gap </a:t>
            </a:r>
            <a:r>
              <a:rPr lang="it-IT" dirty="0" err="1"/>
              <a:t>only</a:t>
            </a:r>
            <a:r>
              <a:rPr lang="it-IT" dirty="0"/>
              <a:t> </a:t>
            </a:r>
            <a:r>
              <a:rPr lang="it-IT" dirty="0" err="1"/>
              <a:t>partially</a:t>
            </a:r>
            <a:r>
              <a:rPr lang="it-IT" dirty="0"/>
              <a:t> </a:t>
            </a:r>
            <a:r>
              <a:rPr lang="it-IT" dirty="0" err="1"/>
              <a:t>operating</a:t>
            </a:r>
            <a:r>
              <a:rPr lang="it-IT" dirty="0"/>
              <a:t> </a:t>
            </a:r>
            <a:r>
              <a:rPr lang="it-IT" dirty="0" err="1"/>
              <a:t>since</a:t>
            </a:r>
            <a:r>
              <a:rPr lang="it-IT" dirty="0"/>
              <a:t> the </a:t>
            </a:r>
            <a:r>
              <a:rPr lang="it-IT" dirty="0" err="1"/>
              <a:t>beginning</a:t>
            </a:r>
            <a:r>
              <a:rPr lang="it-IT" dirty="0"/>
              <a:t>.</a:t>
            </a:r>
          </a:p>
        </p:txBody>
      </p:sp>
      <p:grpSp>
        <p:nvGrpSpPr>
          <p:cNvPr id="2" name="9 Grupo">
            <a:extLst>
              <a:ext uri="{FF2B5EF4-FFF2-40B4-BE49-F238E27FC236}">
                <a16:creationId xmlns:a16="http://schemas.microsoft.com/office/drawing/2014/main" id="{04DB3524-54D2-3F13-BAFF-786CE8EEAE48}"/>
              </a:ext>
            </a:extLst>
          </p:cNvPr>
          <p:cNvGrpSpPr/>
          <p:nvPr/>
        </p:nvGrpSpPr>
        <p:grpSpPr>
          <a:xfrm>
            <a:off x="260332" y="6505634"/>
            <a:ext cx="8704146" cy="307742"/>
            <a:chOff x="1923" y="6519738"/>
            <a:chExt cx="9088380" cy="279858"/>
          </a:xfrm>
        </p:grpSpPr>
        <p:sp>
          <p:nvSpPr>
            <p:cNvPr id="4" name="Text Box 14">
              <a:extLst>
                <a:ext uri="{FF2B5EF4-FFF2-40B4-BE49-F238E27FC236}">
                  <a16:creationId xmlns:a16="http://schemas.microsoft.com/office/drawing/2014/main" id="{7E5C79D4-E94D-06D8-76A3-26C6D7EE52F7}"/>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12</a:t>
              </a:fld>
              <a:endParaRPr lang="en-US" dirty="0">
                <a:solidFill>
                  <a:schemeClr val="accent1">
                    <a:lumMod val="75000"/>
                  </a:schemeClr>
                </a:solidFill>
                <a:latin typeface="+mn-lt"/>
              </a:endParaRPr>
            </a:p>
          </p:txBody>
        </p:sp>
        <p:sp>
          <p:nvSpPr>
            <p:cNvPr id="5" name="Text Box 14">
              <a:extLst>
                <a:ext uri="{FF2B5EF4-FFF2-40B4-BE49-F238E27FC236}">
                  <a16:creationId xmlns:a16="http://schemas.microsoft.com/office/drawing/2014/main" id="{BDC55B22-11BE-C2E5-B4C5-AEB414864618}"/>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8" name="Text Box 14">
            <a:extLst>
              <a:ext uri="{FF2B5EF4-FFF2-40B4-BE49-F238E27FC236}">
                <a16:creationId xmlns:a16="http://schemas.microsoft.com/office/drawing/2014/main" id="{572D4A2A-8633-0580-C525-07F63A4BF15F}"/>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BEB9A803-B685-1481-766A-952867AA461B}"/>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3" name="Immagine 12">
            <a:extLst>
              <a:ext uri="{FF2B5EF4-FFF2-40B4-BE49-F238E27FC236}">
                <a16:creationId xmlns:a16="http://schemas.microsoft.com/office/drawing/2014/main" id="{233A9142-6011-48ED-B0B0-F1F83CFB9480}"/>
              </a:ext>
            </a:extLst>
          </p:cNvPr>
          <p:cNvPicPr>
            <a:picLocks noChangeAspect="1"/>
          </p:cNvPicPr>
          <p:nvPr/>
        </p:nvPicPr>
        <p:blipFill>
          <a:blip r:embed="rId7"/>
          <a:stretch>
            <a:fillRect/>
          </a:stretch>
        </p:blipFill>
        <p:spPr>
          <a:xfrm>
            <a:off x="8316416" y="-13671"/>
            <a:ext cx="840769" cy="820386"/>
          </a:xfrm>
          <a:prstGeom prst="rect">
            <a:avLst/>
          </a:prstGeom>
        </p:spPr>
      </p:pic>
    </p:spTree>
    <p:extLst>
      <p:ext uri="{BB962C8B-B14F-4D97-AF65-F5344CB8AC3E}">
        <p14:creationId xmlns:p14="http://schemas.microsoft.com/office/powerpoint/2010/main" val="1895098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C95F9-519F-E812-BA89-F3A54B2D8CB9}"/>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68C866BB-BFAF-B6F6-8A5C-FA77CA6F8ED9}"/>
              </a:ext>
            </a:extLst>
          </p:cNvPr>
          <p:cNvPicPr>
            <a:picLocks noChangeAspect="1" noChangeArrowheads="1"/>
          </p:cNvPicPr>
          <p:nvPr/>
        </p:nvPicPr>
        <p:blipFill>
          <a:blip r:embed="rId3" cstate="print"/>
          <a:srcRect/>
          <a:stretch>
            <a:fillRect/>
          </a:stretch>
        </p:blipFill>
        <p:spPr bwMode="auto">
          <a:xfrm>
            <a:off x="324172" y="579537"/>
            <a:ext cx="8496300" cy="257175"/>
          </a:xfrm>
          <a:prstGeom prst="rect">
            <a:avLst/>
          </a:prstGeom>
          <a:noFill/>
          <a:ln w="9525">
            <a:noFill/>
            <a:miter lim="800000"/>
            <a:headEnd/>
            <a:tailEnd/>
          </a:ln>
        </p:spPr>
      </p:pic>
      <p:sp>
        <p:nvSpPr>
          <p:cNvPr id="2" name="Titolo 1">
            <a:extLst>
              <a:ext uri="{FF2B5EF4-FFF2-40B4-BE49-F238E27FC236}">
                <a16:creationId xmlns:a16="http://schemas.microsoft.com/office/drawing/2014/main" id="{E756419A-A5DE-2E56-D4C3-61297C16BACB}"/>
              </a:ext>
            </a:extLst>
          </p:cNvPr>
          <p:cNvSpPr>
            <a:spLocks noGrp="1"/>
          </p:cNvSpPr>
          <p:nvPr>
            <p:ph type="title"/>
          </p:nvPr>
        </p:nvSpPr>
        <p:spPr>
          <a:xfrm>
            <a:off x="0" y="-306288"/>
            <a:ext cx="9144000" cy="1143000"/>
          </a:xfrm>
          <a:ln>
            <a:noFill/>
          </a:ln>
        </p:spPr>
        <p:txBody>
          <a:bodyPr>
            <a:normAutofit/>
          </a:body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Plateau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low rate</a:t>
            </a:r>
          </a:p>
        </p:txBody>
      </p:sp>
      <p:pic>
        <p:nvPicPr>
          <p:cNvPr id="6" name="Immagine 5">
            <a:extLst>
              <a:ext uri="{FF2B5EF4-FFF2-40B4-BE49-F238E27FC236}">
                <a16:creationId xmlns:a16="http://schemas.microsoft.com/office/drawing/2014/main" id="{D53703B0-6389-EDED-A968-2B516DDF3ACB}"/>
              </a:ext>
            </a:extLst>
          </p:cNvPr>
          <p:cNvPicPr>
            <a:picLocks noChangeAspect="1"/>
          </p:cNvPicPr>
          <p:nvPr/>
        </p:nvPicPr>
        <p:blipFill>
          <a:blip r:embed="rId4"/>
          <a:srcRect l="2803" r="3302"/>
          <a:stretch>
            <a:fillRect/>
          </a:stretch>
        </p:blipFill>
        <p:spPr>
          <a:xfrm>
            <a:off x="3072195" y="1074502"/>
            <a:ext cx="3083981" cy="2520000"/>
          </a:xfrm>
          <a:prstGeom prst="rect">
            <a:avLst/>
          </a:prstGeom>
        </p:spPr>
      </p:pic>
      <p:pic>
        <p:nvPicPr>
          <p:cNvPr id="8" name="Immagine 7">
            <a:extLst>
              <a:ext uri="{FF2B5EF4-FFF2-40B4-BE49-F238E27FC236}">
                <a16:creationId xmlns:a16="http://schemas.microsoft.com/office/drawing/2014/main" id="{94A1BA02-A02B-A977-715A-58E1231EC288}"/>
              </a:ext>
            </a:extLst>
          </p:cNvPr>
          <p:cNvPicPr>
            <a:picLocks noChangeAspect="1"/>
          </p:cNvPicPr>
          <p:nvPr/>
        </p:nvPicPr>
        <p:blipFill>
          <a:blip r:embed="rId5"/>
          <a:srcRect l="2493" r="3588"/>
          <a:stretch>
            <a:fillRect/>
          </a:stretch>
        </p:blipFill>
        <p:spPr>
          <a:xfrm>
            <a:off x="6093312" y="1074222"/>
            <a:ext cx="3084764" cy="2520000"/>
          </a:xfrm>
          <a:prstGeom prst="rect">
            <a:avLst/>
          </a:prstGeom>
        </p:spPr>
      </p:pic>
      <p:pic>
        <p:nvPicPr>
          <p:cNvPr id="10" name="Immagine 9">
            <a:extLst>
              <a:ext uri="{FF2B5EF4-FFF2-40B4-BE49-F238E27FC236}">
                <a16:creationId xmlns:a16="http://schemas.microsoft.com/office/drawing/2014/main" id="{E7C41D28-ABC1-D767-E0E6-E61A7B912DA3}"/>
              </a:ext>
            </a:extLst>
          </p:cNvPr>
          <p:cNvPicPr>
            <a:picLocks noChangeAspect="1"/>
          </p:cNvPicPr>
          <p:nvPr/>
        </p:nvPicPr>
        <p:blipFill>
          <a:blip r:embed="rId6"/>
          <a:srcRect l="2009" r="3125"/>
          <a:stretch>
            <a:fillRect/>
          </a:stretch>
        </p:blipFill>
        <p:spPr>
          <a:xfrm>
            <a:off x="-36512" y="1038214"/>
            <a:ext cx="3115874" cy="2520000"/>
          </a:xfrm>
          <a:prstGeom prst="rect">
            <a:avLst/>
          </a:prstGeom>
        </p:spPr>
      </p:pic>
      <p:sp>
        <p:nvSpPr>
          <p:cNvPr id="13" name="CasellaDiTesto 12">
            <a:extLst>
              <a:ext uri="{FF2B5EF4-FFF2-40B4-BE49-F238E27FC236}">
                <a16:creationId xmlns:a16="http://schemas.microsoft.com/office/drawing/2014/main" id="{B957C3CA-7138-473C-0C9D-C14ED83A7F58}"/>
              </a:ext>
            </a:extLst>
          </p:cNvPr>
          <p:cNvSpPr txBox="1"/>
          <p:nvPr/>
        </p:nvSpPr>
        <p:spPr>
          <a:xfrm>
            <a:off x="284132" y="764704"/>
            <a:ext cx="2355260"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a:t>
            </a:r>
            <a:r>
              <a:rPr lang="it-IT" sz="2000" dirty="0" err="1">
                <a:solidFill>
                  <a:srgbClr val="1B416F"/>
                </a:solidFill>
              </a:rPr>
              <a:t>charge</a:t>
            </a:r>
            <a:endParaRPr lang="it-IT" sz="2000" dirty="0">
              <a:solidFill>
                <a:srgbClr val="1B416F"/>
              </a:solidFill>
            </a:endParaRPr>
          </a:p>
        </p:txBody>
      </p:sp>
      <p:pic>
        <p:nvPicPr>
          <p:cNvPr id="16" name="Immagine 15">
            <a:extLst>
              <a:ext uri="{FF2B5EF4-FFF2-40B4-BE49-F238E27FC236}">
                <a16:creationId xmlns:a16="http://schemas.microsoft.com/office/drawing/2014/main" id="{E9738D1C-9A28-3F27-2523-E02145075B13}"/>
              </a:ext>
            </a:extLst>
          </p:cNvPr>
          <p:cNvPicPr>
            <a:picLocks noChangeAspect="1"/>
          </p:cNvPicPr>
          <p:nvPr/>
        </p:nvPicPr>
        <p:blipFill>
          <a:blip r:embed="rId7"/>
          <a:srcRect l="2211" r="3188"/>
          <a:stretch>
            <a:fillRect/>
          </a:stretch>
        </p:blipFill>
        <p:spPr>
          <a:xfrm>
            <a:off x="-10224" y="3761864"/>
            <a:ext cx="3102885" cy="2520000"/>
          </a:xfrm>
          <a:prstGeom prst="rect">
            <a:avLst/>
          </a:prstGeom>
        </p:spPr>
      </p:pic>
      <p:pic>
        <p:nvPicPr>
          <p:cNvPr id="18" name="Immagine 17">
            <a:extLst>
              <a:ext uri="{FF2B5EF4-FFF2-40B4-BE49-F238E27FC236}">
                <a16:creationId xmlns:a16="http://schemas.microsoft.com/office/drawing/2014/main" id="{8C014DF4-64D8-36CC-F28A-639FC438A239}"/>
              </a:ext>
            </a:extLst>
          </p:cNvPr>
          <p:cNvPicPr>
            <a:picLocks noChangeAspect="1"/>
          </p:cNvPicPr>
          <p:nvPr/>
        </p:nvPicPr>
        <p:blipFill>
          <a:blip r:embed="rId8"/>
          <a:srcRect l="2211" r="3188"/>
          <a:stretch>
            <a:fillRect/>
          </a:stretch>
        </p:blipFill>
        <p:spPr>
          <a:xfrm>
            <a:off x="3050688" y="3761864"/>
            <a:ext cx="3102885" cy="2520000"/>
          </a:xfrm>
          <a:prstGeom prst="rect">
            <a:avLst/>
          </a:prstGeom>
        </p:spPr>
      </p:pic>
      <p:pic>
        <p:nvPicPr>
          <p:cNvPr id="20" name="Immagine 19">
            <a:extLst>
              <a:ext uri="{FF2B5EF4-FFF2-40B4-BE49-F238E27FC236}">
                <a16:creationId xmlns:a16="http://schemas.microsoft.com/office/drawing/2014/main" id="{D8CFEB54-A2FA-AA9E-D663-7C74502D0E44}"/>
              </a:ext>
            </a:extLst>
          </p:cNvPr>
          <p:cNvPicPr>
            <a:picLocks noChangeAspect="1"/>
          </p:cNvPicPr>
          <p:nvPr/>
        </p:nvPicPr>
        <p:blipFill>
          <a:blip r:embed="rId9"/>
          <a:srcRect l="2212" r="4162"/>
          <a:stretch>
            <a:fillRect/>
          </a:stretch>
        </p:blipFill>
        <p:spPr>
          <a:xfrm>
            <a:off x="6084168" y="3789320"/>
            <a:ext cx="3070897" cy="2520000"/>
          </a:xfrm>
          <a:prstGeom prst="rect">
            <a:avLst/>
          </a:prstGeom>
        </p:spPr>
      </p:pic>
      <p:sp>
        <p:nvSpPr>
          <p:cNvPr id="22" name="CasellaDiTesto 21">
            <a:extLst>
              <a:ext uri="{FF2B5EF4-FFF2-40B4-BE49-F238E27FC236}">
                <a16:creationId xmlns:a16="http://schemas.microsoft.com/office/drawing/2014/main" id="{278323C1-7569-B7C4-5D23-139706709904}"/>
              </a:ext>
            </a:extLst>
          </p:cNvPr>
          <p:cNvSpPr txBox="1"/>
          <p:nvPr/>
        </p:nvSpPr>
        <p:spPr>
          <a:xfrm>
            <a:off x="6228184" y="3640645"/>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24" name="CasellaDiTesto 23">
            <a:extLst>
              <a:ext uri="{FF2B5EF4-FFF2-40B4-BE49-F238E27FC236}">
                <a16:creationId xmlns:a16="http://schemas.microsoft.com/office/drawing/2014/main" id="{514FD15E-2FDF-812E-F7F8-3892C7235463}"/>
              </a:ext>
            </a:extLst>
          </p:cNvPr>
          <p:cNvSpPr txBox="1"/>
          <p:nvPr/>
        </p:nvSpPr>
        <p:spPr>
          <a:xfrm>
            <a:off x="6357239" y="858198"/>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33" name="CasellaDiTesto 32">
            <a:extLst>
              <a:ext uri="{FF2B5EF4-FFF2-40B4-BE49-F238E27FC236}">
                <a16:creationId xmlns:a16="http://schemas.microsoft.com/office/drawing/2014/main" id="{6D425F58-B2D5-1920-F789-A64AB17E22A5}"/>
              </a:ext>
            </a:extLst>
          </p:cNvPr>
          <p:cNvSpPr txBox="1"/>
          <p:nvPr/>
        </p:nvSpPr>
        <p:spPr>
          <a:xfrm>
            <a:off x="323528" y="3475143"/>
            <a:ext cx="2154116"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dose</a:t>
            </a:r>
          </a:p>
        </p:txBody>
      </p:sp>
      <p:sp>
        <p:nvSpPr>
          <p:cNvPr id="35" name="CasellaDiTesto 34">
            <a:extLst>
              <a:ext uri="{FF2B5EF4-FFF2-40B4-BE49-F238E27FC236}">
                <a16:creationId xmlns:a16="http://schemas.microsoft.com/office/drawing/2014/main" id="{7B445FB4-12FD-83DF-A2FE-D6CCFC56C188}"/>
              </a:ext>
            </a:extLst>
          </p:cNvPr>
          <p:cNvSpPr txBox="1"/>
          <p:nvPr/>
        </p:nvSpPr>
        <p:spPr>
          <a:xfrm>
            <a:off x="305240" y="6165304"/>
            <a:ext cx="8856984" cy="646331"/>
          </a:xfrm>
          <a:prstGeom prst="rect">
            <a:avLst/>
          </a:prstGeom>
          <a:noFill/>
        </p:spPr>
        <p:txBody>
          <a:bodyPr wrap="square" rtlCol="0">
            <a:spAutoFit/>
          </a:bodyPr>
          <a:lstStyle/>
          <a:p>
            <a:r>
              <a:rPr lang="en-US" b="1" dirty="0">
                <a:solidFill>
                  <a:srgbClr val="C00000"/>
                </a:solidFill>
              </a:rPr>
              <a:t>Most chambers show stable or slightly decreasing plateau efficiency, more evident with ECO2 and ECO3 gas mixtures. </a:t>
            </a:r>
          </a:p>
        </p:txBody>
      </p:sp>
      <p:grpSp>
        <p:nvGrpSpPr>
          <p:cNvPr id="3" name="9 Grupo">
            <a:extLst>
              <a:ext uri="{FF2B5EF4-FFF2-40B4-BE49-F238E27FC236}">
                <a16:creationId xmlns:a16="http://schemas.microsoft.com/office/drawing/2014/main" id="{196B0BAE-11ED-0DED-DB26-521E54FEB57A}"/>
              </a:ext>
            </a:extLst>
          </p:cNvPr>
          <p:cNvGrpSpPr/>
          <p:nvPr/>
        </p:nvGrpSpPr>
        <p:grpSpPr>
          <a:xfrm>
            <a:off x="260332" y="6505634"/>
            <a:ext cx="8704146" cy="307742"/>
            <a:chOff x="1923" y="6519738"/>
            <a:chExt cx="9088380" cy="279858"/>
          </a:xfrm>
        </p:grpSpPr>
        <p:sp>
          <p:nvSpPr>
            <p:cNvPr id="4" name="Text Box 14">
              <a:extLst>
                <a:ext uri="{FF2B5EF4-FFF2-40B4-BE49-F238E27FC236}">
                  <a16:creationId xmlns:a16="http://schemas.microsoft.com/office/drawing/2014/main" id="{B582E18D-AA73-8A7D-AA8D-C65152F72B39}"/>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13</a:t>
              </a:fld>
              <a:endParaRPr lang="en-US" dirty="0">
                <a:solidFill>
                  <a:schemeClr val="accent1">
                    <a:lumMod val="75000"/>
                  </a:schemeClr>
                </a:solidFill>
                <a:latin typeface="+mn-lt"/>
              </a:endParaRPr>
            </a:p>
          </p:txBody>
        </p:sp>
        <p:sp>
          <p:nvSpPr>
            <p:cNvPr id="5" name="Text Box 14">
              <a:extLst>
                <a:ext uri="{FF2B5EF4-FFF2-40B4-BE49-F238E27FC236}">
                  <a16:creationId xmlns:a16="http://schemas.microsoft.com/office/drawing/2014/main" id="{D90BA0BD-0FC1-D871-4828-195A192DCF5A}"/>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7" name="Text Box 14">
            <a:extLst>
              <a:ext uri="{FF2B5EF4-FFF2-40B4-BE49-F238E27FC236}">
                <a16:creationId xmlns:a16="http://schemas.microsoft.com/office/drawing/2014/main" id="{8D12E808-D149-0DDB-1E39-E0B5107F2C1B}"/>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9" name="Slide Number Placeholder 4">
            <a:extLst>
              <a:ext uri="{FF2B5EF4-FFF2-40B4-BE49-F238E27FC236}">
                <a16:creationId xmlns:a16="http://schemas.microsoft.com/office/drawing/2014/main" id="{87393E6F-59AF-7F92-FA7E-98BDB4A8E3DB}"/>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2" name="Immagine 11">
            <a:extLst>
              <a:ext uri="{FF2B5EF4-FFF2-40B4-BE49-F238E27FC236}">
                <a16:creationId xmlns:a16="http://schemas.microsoft.com/office/drawing/2014/main" id="{47322CD0-0D74-A2D2-42BA-1A2437DD31B6}"/>
              </a:ext>
            </a:extLst>
          </p:cNvPr>
          <p:cNvPicPr>
            <a:picLocks noChangeAspect="1"/>
          </p:cNvPicPr>
          <p:nvPr/>
        </p:nvPicPr>
        <p:blipFill>
          <a:blip r:embed="rId10"/>
          <a:stretch>
            <a:fillRect/>
          </a:stretch>
        </p:blipFill>
        <p:spPr>
          <a:xfrm>
            <a:off x="8316416" y="-13671"/>
            <a:ext cx="840769" cy="820386"/>
          </a:xfrm>
          <a:prstGeom prst="rect">
            <a:avLst/>
          </a:prstGeom>
        </p:spPr>
      </p:pic>
    </p:spTree>
    <p:extLst>
      <p:ext uri="{BB962C8B-B14F-4D97-AF65-F5344CB8AC3E}">
        <p14:creationId xmlns:p14="http://schemas.microsoft.com/office/powerpoint/2010/main" val="4169258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207AC-5AD8-0F8C-EF37-76F6C5FC3410}"/>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CA49F13F-9CE9-57F8-E95D-006D9E5DFA21}"/>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5" name="Immagine 4">
            <a:extLst>
              <a:ext uri="{FF2B5EF4-FFF2-40B4-BE49-F238E27FC236}">
                <a16:creationId xmlns:a16="http://schemas.microsoft.com/office/drawing/2014/main" id="{D1F377F8-318E-D80C-F92A-9645D71CAE4F}"/>
              </a:ext>
            </a:extLst>
          </p:cNvPr>
          <p:cNvPicPr>
            <a:picLocks noChangeAspect="1"/>
          </p:cNvPicPr>
          <p:nvPr/>
        </p:nvPicPr>
        <p:blipFill>
          <a:blip r:embed="rId4"/>
          <a:srcRect l="2211" r="3188"/>
          <a:stretch>
            <a:fillRect/>
          </a:stretch>
        </p:blipFill>
        <p:spPr>
          <a:xfrm>
            <a:off x="-36512" y="1031250"/>
            <a:ext cx="3102885" cy="2520000"/>
          </a:xfrm>
          <a:prstGeom prst="rect">
            <a:avLst/>
          </a:prstGeom>
        </p:spPr>
      </p:pic>
      <p:pic>
        <p:nvPicPr>
          <p:cNvPr id="9" name="Immagine 8">
            <a:extLst>
              <a:ext uri="{FF2B5EF4-FFF2-40B4-BE49-F238E27FC236}">
                <a16:creationId xmlns:a16="http://schemas.microsoft.com/office/drawing/2014/main" id="{9C67C248-3961-BCED-D466-66B7400EEC4F}"/>
              </a:ext>
            </a:extLst>
          </p:cNvPr>
          <p:cNvPicPr>
            <a:picLocks noChangeAspect="1"/>
          </p:cNvPicPr>
          <p:nvPr/>
        </p:nvPicPr>
        <p:blipFill>
          <a:blip r:embed="rId5"/>
          <a:srcRect l="2211" r="3188"/>
          <a:stretch>
            <a:fillRect/>
          </a:stretch>
        </p:blipFill>
        <p:spPr>
          <a:xfrm>
            <a:off x="3006112" y="1049538"/>
            <a:ext cx="3102885" cy="2520000"/>
          </a:xfrm>
          <a:prstGeom prst="rect">
            <a:avLst/>
          </a:prstGeom>
        </p:spPr>
      </p:pic>
      <p:pic>
        <p:nvPicPr>
          <p:cNvPr id="12" name="Immagine 11">
            <a:extLst>
              <a:ext uri="{FF2B5EF4-FFF2-40B4-BE49-F238E27FC236}">
                <a16:creationId xmlns:a16="http://schemas.microsoft.com/office/drawing/2014/main" id="{215ACFE2-5FF4-0688-3B47-D2E42AA02DAC}"/>
              </a:ext>
            </a:extLst>
          </p:cNvPr>
          <p:cNvPicPr>
            <a:picLocks noChangeAspect="1"/>
          </p:cNvPicPr>
          <p:nvPr/>
        </p:nvPicPr>
        <p:blipFill>
          <a:blip r:embed="rId6"/>
          <a:srcRect l="2211" r="3188"/>
          <a:stretch>
            <a:fillRect/>
          </a:stretch>
        </p:blipFill>
        <p:spPr>
          <a:xfrm>
            <a:off x="6065880" y="1049538"/>
            <a:ext cx="3102885" cy="2520000"/>
          </a:xfrm>
          <a:prstGeom prst="rect">
            <a:avLst/>
          </a:prstGeom>
        </p:spPr>
      </p:pic>
      <p:sp>
        <p:nvSpPr>
          <p:cNvPr id="15" name="CasellaDiTesto 14">
            <a:extLst>
              <a:ext uri="{FF2B5EF4-FFF2-40B4-BE49-F238E27FC236}">
                <a16:creationId xmlns:a16="http://schemas.microsoft.com/office/drawing/2014/main" id="{5114184C-5BBC-6427-0C43-C1C1BEF85378}"/>
              </a:ext>
            </a:extLst>
          </p:cNvPr>
          <p:cNvSpPr txBox="1"/>
          <p:nvPr/>
        </p:nvSpPr>
        <p:spPr>
          <a:xfrm>
            <a:off x="6228184" y="764704"/>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3" name="Titolo 1">
            <a:extLst>
              <a:ext uri="{FF2B5EF4-FFF2-40B4-BE49-F238E27FC236}">
                <a16:creationId xmlns:a16="http://schemas.microsoft.com/office/drawing/2014/main" id="{917E0DF2-1DAA-EF80-FD75-68B9D9F2A4A9}"/>
              </a:ext>
            </a:extLst>
          </p:cNvPr>
          <p:cNvSpPr txBox="1">
            <a:spLocks/>
          </p:cNvSpPr>
          <p:nvPr/>
        </p:nvSpPr>
        <p:spPr>
          <a:xfrm>
            <a:off x="0" y="-252568"/>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Electric field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HV</a:t>
            </a:r>
            <a:r>
              <a:rPr lang="it-IT" sz="3600" baseline="-250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50</a:t>
            </a:r>
          </a:p>
        </p:txBody>
      </p:sp>
      <p:pic>
        <p:nvPicPr>
          <p:cNvPr id="10" name="Immagine 9">
            <a:extLst>
              <a:ext uri="{FF2B5EF4-FFF2-40B4-BE49-F238E27FC236}">
                <a16:creationId xmlns:a16="http://schemas.microsoft.com/office/drawing/2014/main" id="{E9F4A072-09D7-3850-6DC9-BF0E5A76B684}"/>
              </a:ext>
            </a:extLst>
          </p:cNvPr>
          <p:cNvPicPr>
            <a:picLocks noChangeAspect="1"/>
          </p:cNvPicPr>
          <p:nvPr/>
        </p:nvPicPr>
        <p:blipFill>
          <a:blip r:embed="rId7"/>
          <a:srcRect l="2211" r="3188"/>
          <a:stretch>
            <a:fillRect/>
          </a:stretch>
        </p:blipFill>
        <p:spPr>
          <a:xfrm>
            <a:off x="-20552" y="3789040"/>
            <a:ext cx="3102885" cy="2520000"/>
          </a:xfrm>
          <a:prstGeom prst="rect">
            <a:avLst/>
          </a:prstGeom>
        </p:spPr>
      </p:pic>
      <p:pic>
        <p:nvPicPr>
          <p:cNvPr id="13" name="Immagine 12">
            <a:extLst>
              <a:ext uri="{FF2B5EF4-FFF2-40B4-BE49-F238E27FC236}">
                <a16:creationId xmlns:a16="http://schemas.microsoft.com/office/drawing/2014/main" id="{5D83ED35-B604-79F2-9887-D65AC328C3B6}"/>
              </a:ext>
            </a:extLst>
          </p:cNvPr>
          <p:cNvPicPr>
            <a:picLocks noChangeAspect="1"/>
          </p:cNvPicPr>
          <p:nvPr/>
        </p:nvPicPr>
        <p:blipFill>
          <a:blip r:embed="rId8"/>
          <a:srcRect l="2211" r="3188"/>
          <a:stretch>
            <a:fillRect/>
          </a:stretch>
        </p:blipFill>
        <p:spPr>
          <a:xfrm>
            <a:off x="3023256" y="3789040"/>
            <a:ext cx="3102885" cy="2520000"/>
          </a:xfrm>
          <a:prstGeom prst="rect">
            <a:avLst/>
          </a:prstGeom>
        </p:spPr>
      </p:pic>
      <p:pic>
        <p:nvPicPr>
          <p:cNvPr id="16" name="Immagine 15">
            <a:extLst>
              <a:ext uri="{FF2B5EF4-FFF2-40B4-BE49-F238E27FC236}">
                <a16:creationId xmlns:a16="http://schemas.microsoft.com/office/drawing/2014/main" id="{C407C14D-BAA2-9A80-B5CB-11427D334E9D}"/>
              </a:ext>
            </a:extLst>
          </p:cNvPr>
          <p:cNvPicPr>
            <a:picLocks noChangeAspect="1"/>
          </p:cNvPicPr>
          <p:nvPr/>
        </p:nvPicPr>
        <p:blipFill>
          <a:blip r:embed="rId9"/>
          <a:srcRect l="2211" r="3188"/>
          <a:stretch>
            <a:fillRect/>
          </a:stretch>
        </p:blipFill>
        <p:spPr>
          <a:xfrm>
            <a:off x="6085627" y="3798184"/>
            <a:ext cx="3102885" cy="2520000"/>
          </a:xfrm>
          <a:prstGeom prst="rect">
            <a:avLst/>
          </a:prstGeom>
        </p:spPr>
      </p:pic>
      <p:sp>
        <p:nvSpPr>
          <p:cNvPr id="18" name="CasellaDiTesto 17">
            <a:extLst>
              <a:ext uri="{FF2B5EF4-FFF2-40B4-BE49-F238E27FC236}">
                <a16:creationId xmlns:a16="http://schemas.microsoft.com/office/drawing/2014/main" id="{C6E0B9AE-048F-04E6-B7F9-DB1C883AA449}"/>
              </a:ext>
            </a:extLst>
          </p:cNvPr>
          <p:cNvSpPr txBox="1"/>
          <p:nvPr/>
        </p:nvSpPr>
        <p:spPr>
          <a:xfrm>
            <a:off x="6228184" y="3573016"/>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20" name="CasellaDiTesto 19">
            <a:extLst>
              <a:ext uri="{FF2B5EF4-FFF2-40B4-BE49-F238E27FC236}">
                <a16:creationId xmlns:a16="http://schemas.microsoft.com/office/drawing/2014/main" id="{F29F446B-C903-1B51-5171-FCC17F8AF24F}"/>
              </a:ext>
            </a:extLst>
          </p:cNvPr>
          <p:cNvSpPr txBox="1"/>
          <p:nvPr/>
        </p:nvSpPr>
        <p:spPr>
          <a:xfrm>
            <a:off x="284132" y="764704"/>
            <a:ext cx="2355260"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a:t>
            </a:r>
            <a:r>
              <a:rPr lang="it-IT" sz="2000" dirty="0" err="1">
                <a:solidFill>
                  <a:srgbClr val="1B416F"/>
                </a:solidFill>
              </a:rPr>
              <a:t>charge</a:t>
            </a:r>
            <a:endParaRPr lang="it-IT" sz="2000" dirty="0">
              <a:solidFill>
                <a:srgbClr val="1B416F"/>
              </a:solidFill>
            </a:endParaRPr>
          </a:p>
        </p:txBody>
      </p:sp>
      <p:sp>
        <p:nvSpPr>
          <p:cNvPr id="22" name="CasellaDiTesto 21">
            <a:extLst>
              <a:ext uri="{FF2B5EF4-FFF2-40B4-BE49-F238E27FC236}">
                <a16:creationId xmlns:a16="http://schemas.microsoft.com/office/drawing/2014/main" id="{382A15B9-CD64-29A3-3F85-C421B75D78AB}"/>
              </a:ext>
            </a:extLst>
          </p:cNvPr>
          <p:cNvSpPr txBox="1"/>
          <p:nvPr/>
        </p:nvSpPr>
        <p:spPr>
          <a:xfrm>
            <a:off x="323528" y="3475143"/>
            <a:ext cx="2154116"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dose</a:t>
            </a:r>
          </a:p>
        </p:txBody>
      </p:sp>
      <p:sp>
        <p:nvSpPr>
          <p:cNvPr id="24" name="CasellaDiTesto 23">
            <a:extLst>
              <a:ext uri="{FF2B5EF4-FFF2-40B4-BE49-F238E27FC236}">
                <a16:creationId xmlns:a16="http://schemas.microsoft.com/office/drawing/2014/main" id="{555C520D-3086-6655-2D85-99ECD31A973F}"/>
              </a:ext>
            </a:extLst>
          </p:cNvPr>
          <p:cNvSpPr txBox="1"/>
          <p:nvPr/>
        </p:nvSpPr>
        <p:spPr>
          <a:xfrm>
            <a:off x="179512" y="6165304"/>
            <a:ext cx="8856984" cy="646331"/>
          </a:xfrm>
          <a:prstGeom prst="rect">
            <a:avLst/>
          </a:prstGeom>
          <a:noFill/>
        </p:spPr>
        <p:txBody>
          <a:bodyPr wrap="square" rtlCol="0">
            <a:spAutoFit/>
          </a:bodyPr>
          <a:lstStyle/>
          <a:p>
            <a:r>
              <a:rPr lang="en-US" b="1" dirty="0">
                <a:solidFill>
                  <a:srgbClr val="C00000"/>
                </a:solidFill>
              </a:rPr>
              <a:t>All chambers feature a shift toward the right of the efficiency curves, whose amount looks quite comparable to each other. </a:t>
            </a:r>
          </a:p>
        </p:txBody>
      </p:sp>
      <p:grpSp>
        <p:nvGrpSpPr>
          <p:cNvPr id="2" name="9 Grupo">
            <a:extLst>
              <a:ext uri="{FF2B5EF4-FFF2-40B4-BE49-F238E27FC236}">
                <a16:creationId xmlns:a16="http://schemas.microsoft.com/office/drawing/2014/main" id="{C3CA1A19-B440-B7EE-F41D-31DF41B7E627}"/>
              </a:ext>
            </a:extLst>
          </p:cNvPr>
          <p:cNvGrpSpPr/>
          <p:nvPr/>
        </p:nvGrpSpPr>
        <p:grpSpPr>
          <a:xfrm>
            <a:off x="260332" y="6505634"/>
            <a:ext cx="8704146" cy="307742"/>
            <a:chOff x="1923" y="6519738"/>
            <a:chExt cx="9088380" cy="279858"/>
          </a:xfrm>
        </p:grpSpPr>
        <p:sp>
          <p:nvSpPr>
            <p:cNvPr id="4" name="Text Box 14">
              <a:extLst>
                <a:ext uri="{FF2B5EF4-FFF2-40B4-BE49-F238E27FC236}">
                  <a16:creationId xmlns:a16="http://schemas.microsoft.com/office/drawing/2014/main" id="{655083C2-8239-4121-1DEC-437CF0F373AA}"/>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14</a:t>
              </a:fld>
              <a:endParaRPr lang="en-US" dirty="0">
                <a:solidFill>
                  <a:schemeClr val="accent1">
                    <a:lumMod val="75000"/>
                  </a:schemeClr>
                </a:solidFill>
                <a:latin typeface="+mn-lt"/>
              </a:endParaRPr>
            </a:p>
          </p:txBody>
        </p:sp>
        <p:sp>
          <p:nvSpPr>
            <p:cNvPr id="6" name="Text Box 14">
              <a:extLst>
                <a:ext uri="{FF2B5EF4-FFF2-40B4-BE49-F238E27FC236}">
                  <a16:creationId xmlns:a16="http://schemas.microsoft.com/office/drawing/2014/main" id="{93C63CA2-5212-0FD8-E677-8E321522C11E}"/>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7" name="Text Box 14">
            <a:extLst>
              <a:ext uri="{FF2B5EF4-FFF2-40B4-BE49-F238E27FC236}">
                <a16:creationId xmlns:a16="http://schemas.microsoft.com/office/drawing/2014/main" id="{14957534-D039-862B-B686-CDAA75E44B01}"/>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8" name="Slide Number Placeholder 4">
            <a:extLst>
              <a:ext uri="{FF2B5EF4-FFF2-40B4-BE49-F238E27FC236}">
                <a16:creationId xmlns:a16="http://schemas.microsoft.com/office/drawing/2014/main" id="{70376DA9-29A4-7298-51E1-BE97FB7E66B2}"/>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4" name="Immagine 13">
            <a:extLst>
              <a:ext uri="{FF2B5EF4-FFF2-40B4-BE49-F238E27FC236}">
                <a16:creationId xmlns:a16="http://schemas.microsoft.com/office/drawing/2014/main" id="{A0A4C96F-BCCA-F5FB-8AB8-41E252E31463}"/>
              </a:ext>
            </a:extLst>
          </p:cNvPr>
          <p:cNvPicPr>
            <a:picLocks noChangeAspect="1"/>
          </p:cNvPicPr>
          <p:nvPr/>
        </p:nvPicPr>
        <p:blipFill>
          <a:blip r:embed="rId10"/>
          <a:stretch>
            <a:fillRect/>
          </a:stretch>
        </p:blipFill>
        <p:spPr>
          <a:xfrm>
            <a:off x="8316416" y="-13671"/>
            <a:ext cx="840769" cy="820386"/>
          </a:xfrm>
          <a:prstGeom prst="rect">
            <a:avLst/>
          </a:prstGeom>
        </p:spPr>
      </p:pic>
    </p:spTree>
    <p:extLst>
      <p:ext uri="{BB962C8B-B14F-4D97-AF65-F5344CB8AC3E}">
        <p14:creationId xmlns:p14="http://schemas.microsoft.com/office/powerpoint/2010/main" val="1801069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7CA7E-FF8C-B5B7-7005-8649D1A433B7}"/>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4FD2DCA7-46EA-3CAA-BBD3-70293D39BD71}"/>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6" name="Immagine 5">
            <a:extLst>
              <a:ext uri="{FF2B5EF4-FFF2-40B4-BE49-F238E27FC236}">
                <a16:creationId xmlns:a16="http://schemas.microsoft.com/office/drawing/2014/main" id="{9E194F14-D032-8D2B-394D-D2976D7308CD}"/>
              </a:ext>
            </a:extLst>
          </p:cNvPr>
          <p:cNvPicPr>
            <a:picLocks noChangeAspect="1"/>
          </p:cNvPicPr>
          <p:nvPr/>
        </p:nvPicPr>
        <p:blipFill>
          <a:blip r:embed="rId4"/>
          <a:stretch>
            <a:fillRect/>
          </a:stretch>
        </p:blipFill>
        <p:spPr>
          <a:xfrm>
            <a:off x="35496" y="908720"/>
            <a:ext cx="4874639" cy="3745209"/>
          </a:xfrm>
          <a:prstGeom prst="rect">
            <a:avLst/>
          </a:prstGeom>
        </p:spPr>
      </p:pic>
      <p:pic>
        <p:nvPicPr>
          <p:cNvPr id="9" name="Immagine 8">
            <a:extLst>
              <a:ext uri="{FF2B5EF4-FFF2-40B4-BE49-F238E27FC236}">
                <a16:creationId xmlns:a16="http://schemas.microsoft.com/office/drawing/2014/main" id="{65C79560-BB68-9902-4FE2-C8C83B2BA603}"/>
              </a:ext>
            </a:extLst>
          </p:cNvPr>
          <p:cNvPicPr>
            <a:picLocks noChangeAspect="1"/>
          </p:cNvPicPr>
          <p:nvPr/>
        </p:nvPicPr>
        <p:blipFill>
          <a:blip r:embed="rId5"/>
          <a:srcRect r="7386"/>
          <a:stretch>
            <a:fillRect/>
          </a:stretch>
        </p:blipFill>
        <p:spPr>
          <a:xfrm>
            <a:off x="4521896" y="979935"/>
            <a:ext cx="4514600" cy="3745209"/>
          </a:xfrm>
          <a:prstGeom prst="rect">
            <a:avLst/>
          </a:prstGeom>
        </p:spPr>
      </p:pic>
      <p:sp>
        <p:nvSpPr>
          <p:cNvPr id="10" name="Titolo 1">
            <a:extLst>
              <a:ext uri="{FF2B5EF4-FFF2-40B4-BE49-F238E27FC236}">
                <a16:creationId xmlns:a16="http://schemas.microsoft.com/office/drawing/2014/main" id="{1D4C332A-E784-1C62-DAF0-77882CB72682}"/>
              </a:ext>
            </a:extLst>
          </p:cNvPr>
          <p:cNvSpPr txBox="1">
            <a:spLocks noGrp="1"/>
          </p:cNvSpPr>
          <p:nvPr>
            <p:ph type="title"/>
          </p:nvPr>
        </p:nvSpPr>
        <p:spPr>
          <a:xfrm>
            <a:off x="457200" y="-315416"/>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high rate</a:t>
            </a:r>
          </a:p>
        </p:txBody>
      </p:sp>
      <p:sp>
        <p:nvSpPr>
          <p:cNvPr id="13" name="CasellaDiTesto 12">
            <a:extLst>
              <a:ext uri="{FF2B5EF4-FFF2-40B4-BE49-F238E27FC236}">
                <a16:creationId xmlns:a16="http://schemas.microsoft.com/office/drawing/2014/main" id="{0579A24B-2B96-8B86-3737-170ADED36E67}"/>
              </a:ext>
            </a:extLst>
          </p:cNvPr>
          <p:cNvSpPr txBox="1"/>
          <p:nvPr/>
        </p:nvSpPr>
        <p:spPr>
          <a:xfrm>
            <a:off x="5853183" y="764704"/>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15" name="CasellaDiTesto 14">
            <a:extLst>
              <a:ext uri="{FF2B5EF4-FFF2-40B4-BE49-F238E27FC236}">
                <a16:creationId xmlns:a16="http://schemas.microsoft.com/office/drawing/2014/main" id="{BC04E392-E866-50E1-57E6-AF1A288A4BE0}"/>
              </a:ext>
            </a:extLst>
          </p:cNvPr>
          <p:cNvSpPr txBox="1"/>
          <p:nvPr/>
        </p:nvSpPr>
        <p:spPr>
          <a:xfrm>
            <a:off x="342694" y="4687976"/>
            <a:ext cx="8405125" cy="1754326"/>
          </a:xfrm>
          <a:prstGeom prst="rect">
            <a:avLst/>
          </a:prstGeom>
          <a:noFill/>
        </p:spPr>
        <p:txBody>
          <a:bodyPr wrap="square">
            <a:spAutoFit/>
          </a:bodyPr>
          <a:lstStyle/>
          <a:p>
            <a:r>
              <a:rPr lang="en-US" sz="1800" dirty="0"/>
              <a:t>Efficiency and current density versus for ALICE 2-0 and CERN ET-DT 5 chambers with STD, ECO2 and ECO3 mixtures, comparing data taken before and after the </a:t>
            </a:r>
            <a:r>
              <a:rPr lang="en-US" dirty="0"/>
              <a:t>irradiation </a:t>
            </a:r>
            <a:r>
              <a:rPr lang="en-US" sz="1800" dirty="0"/>
              <a:t>campaign.</a:t>
            </a:r>
          </a:p>
          <a:p>
            <a:pPr marL="285750" indent="-285750">
              <a:buFont typeface="Wingdings" panose="05000000000000000000" pitchFamily="2" charset="2"/>
              <a:buChar char="ü"/>
            </a:pPr>
            <a:r>
              <a:rPr lang="en-US" dirty="0"/>
              <a:t>Source was ON.</a:t>
            </a:r>
            <a:endParaRPr lang="en-US" sz="1800" dirty="0"/>
          </a:p>
          <a:p>
            <a:pPr marL="285750" indent="-285750">
              <a:buFont typeface="Wingdings" panose="05000000000000000000" pitchFamily="2" charset="2"/>
              <a:buChar char="ü"/>
            </a:pPr>
            <a:r>
              <a:rPr lang="en-US" b="1" dirty="0">
                <a:solidFill>
                  <a:srgbClr val="C00000"/>
                </a:solidFill>
              </a:rPr>
              <a:t>The ABS were chosen so that the instantaneous dose before and after irradiation was as similar as possible (taking into account the decay of the source activity). </a:t>
            </a:r>
            <a:endParaRPr lang="it-IT" b="1" dirty="0">
              <a:solidFill>
                <a:srgbClr val="C00000"/>
              </a:solidFill>
            </a:endParaRPr>
          </a:p>
        </p:txBody>
      </p:sp>
      <p:grpSp>
        <p:nvGrpSpPr>
          <p:cNvPr id="2" name="9 Grupo">
            <a:extLst>
              <a:ext uri="{FF2B5EF4-FFF2-40B4-BE49-F238E27FC236}">
                <a16:creationId xmlns:a16="http://schemas.microsoft.com/office/drawing/2014/main" id="{CB132FDF-21CB-7311-0C34-70232B0DF40F}"/>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380A8178-7C2C-354C-044E-553D945A0443}"/>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15</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B514FC0E-4249-7343-F143-83ACB5B320F9}"/>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5" name="Text Box 14">
            <a:extLst>
              <a:ext uri="{FF2B5EF4-FFF2-40B4-BE49-F238E27FC236}">
                <a16:creationId xmlns:a16="http://schemas.microsoft.com/office/drawing/2014/main" id="{23FD6C7E-84B1-5160-8737-405215369414}"/>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7" name="Slide Number Placeholder 4">
            <a:extLst>
              <a:ext uri="{FF2B5EF4-FFF2-40B4-BE49-F238E27FC236}">
                <a16:creationId xmlns:a16="http://schemas.microsoft.com/office/drawing/2014/main" id="{5FAE4E77-6CA4-391B-9F75-3E84E751C3AB}"/>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1" name="Immagine 10">
            <a:extLst>
              <a:ext uri="{FF2B5EF4-FFF2-40B4-BE49-F238E27FC236}">
                <a16:creationId xmlns:a16="http://schemas.microsoft.com/office/drawing/2014/main" id="{D690322C-4A8F-C392-6EEC-10F95A94D186}"/>
              </a:ext>
            </a:extLst>
          </p:cNvPr>
          <p:cNvPicPr>
            <a:picLocks noChangeAspect="1"/>
          </p:cNvPicPr>
          <p:nvPr/>
        </p:nvPicPr>
        <p:blipFill>
          <a:blip r:embed="rId6"/>
          <a:stretch>
            <a:fillRect/>
          </a:stretch>
        </p:blipFill>
        <p:spPr>
          <a:xfrm>
            <a:off x="8316416" y="-13671"/>
            <a:ext cx="840769" cy="820386"/>
          </a:xfrm>
          <a:prstGeom prst="rect">
            <a:avLst/>
          </a:prstGeom>
        </p:spPr>
      </p:pic>
    </p:spTree>
    <p:extLst>
      <p:ext uri="{BB962C8B-B14F-4D97-AF65-F5344CB8AC3E}">
        <p14:creationId xmlns:p14="http://schemas.microsoft.com/office/powerpoint/2010/main" val="3257876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25D1B-E641-C8D0-2DCC-3D6580FE0038}"/>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4284893-2023-8DC6-C027-703CB207CEFA}"/>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3" name="Immagine 2">
            <a:extLst>
              <a:ext uri="{FF2B5EF4-FFF2-40B4-BE49-F238E27FC236}">
                <a16:creationId xmlns:a16="http://schemas.microsoft.com/office/drawing/2014/main" id="{0FBCE7AD-E87B-F11B-6051-13359CD51ABE}"/>
              </a:ext>
            </a:extLst>
          </p:cNvPr>
          <p:cNvPicPr>
            <a:picLocks noChangeAspect="1"/>
          </p:cNvPicPr>
          <p:nvPr/>
        </p:nvPicPr>
        <p:blipFill>
          <a:blip r:embed="rId4"/>
          <a:stretch>
            <a:fillRect/>
          </a:stretch>
        </p:blipFill>
        <p:spPr>
          <a:xfrm>
            <a:off x="683568" y="836712"/>
            <a:ext cx="3615365" cy="2952328"/>
          </a:xfrm>
          <a:prstGeom prst="rect">
            <a:avLst/>
          </a:prstGeom>
        </p:spPr>
      </p:pic>
      <p:pic>
        <p:nvPicPr>
          <p:cNvPr id="7" name="Immagine 6">
            <a:extLst>
              <a:ext uri="{FF2B5EF4-FFF2-40B4-BE49-F238E27FC236}">
                <a16:creationId xmlns:a16="http://schemas.microsoft.com/office/drawing/2014/main" id="{549A5749-7A8C-2B1C-3654-191747CC727C}"/>
              </a:ext>
            </a:extLst>
          </p:cNvPr>
          <p:cNvPicPr>
            <a:picLocks noChangeAspect="1"/>
          </p:cNvPicPr>
          <p:nvPr/>
        </p:nvPicPr>
        <p:blipFill>
          <a:blip r:embed="rId5"/>
          <a:stretch>
            <a:fillRect/>
          </a:stretch>
        </p:blipFill>
        <p:spPr>
          <a:xfrm>
            <a:off x="4572000" y="836712"/>
            <a:ext cx="3528392" cy="2978643"/>
          </a:xfrm>
          <a:prstGeom prst="rect">
            <a:avLst/>
          </a:prstGeom>
        </p:spPr>
      </p:pic>
      <p:sp>
        <p:nvSpPr>
          <p:cNvPr id="8" name="Titolo 1">
            <a:extLst>
              <a:ext uri="{FF2B5EF4-FFF2-40B4-BE49-F238E27FC236}">
                <a16:creationId xmlns:a16="http://schemas.microsoft.com/office/drawing/2014/main" id="{A7F15467-206F-1E9E-018C-E59E5DF8B0E1}"/>
              </a:ext>
            </a:extLst>
          </p:cNvPr>
          <p:cNvSpPr txBox="1">
            <a:spLocks noGrp="1"/>
          </p:cNvSpPr>
          <p:nvPr>
            <p:ph type="title"/>
          </p:nvPr>
        </p:nvSpPr>
        <p:spPr>
          <a:xfrm>
            <a:off x="457200" y="-315416"/>
            <a:ext cx="82296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55000" endA="300" endPos="45500" dir="5400000" sy="-100000" algn="bl" rotWithShape="0"/>
                </a:effectLst>
                <a:latin typeface="Arial Unicode MS" pitchFamily="34" charset="-128"/>
                <a:ea typeface="Arial Unicode MS" pitchFamily="34" charset="-128"/>
                <a:cs typeface="Arial Unicode MS" pitchFamily="34" charset="-128"/>
              </a:rPr>
              <a:t> high rate</a:t>
            </a:r>
          </a:p>
        </p:txBody>
      </p:sp>
      <p:pic>
        <p:nvPicPr>
          <p:cNvPr id="10" name="Immagine 9">
            <a:extLst>
              <a:ext uri="{FF2B5EF4-FFF2-40B4-BE49-F238E27FC236}">
                <a16:creationId xmlns:a16="http://schemas.microsoft.com/office/drawing/2014/main" id="{4A18E4F2-0AF9-89C1-F25F-049655A07DDE}"/>
              </a:ext>
            </a:extLst>
          </p:cNvPr>
          <p:cNvPicPr>
            <a:picLocks noChangeAspect="1"/>
          </p:cNvPicPr>
          <p:nvPr/>
        </p:nvPicPr>
        <p:blipFill>
          <a:blip r:embed="rId6"/>
          <a:stretch>
            <a:fillRect/>
          </a:stretch>
        </p:blipFill>
        <p:spPr>
          <a:xfrm>
            <a:off x="617252" y="3813564"/>
            <a:ext cx="3998178" cy="3071820"/>
          </a:xfrm>
          <a:prstGeom prst="rect">
            <a:avLst/>
          </a:prstGeom>
        </p:spPr>
      </p:pic>
      <p:sp>
        <p:nvSpPr>
          <p:cNvPr id="12" name="CasellaDiTesto 11">
            <a:extLst>
              <a:ext uri="{FF2B5EF4-FFF2-40B4-BE49-F238E27FC236}">
                <a16:creationId xmlns:a16="http://schemas.microsoft.com/office/drawing/2014/main" id="{B8EC602C-FC76-8A76-3CD8-0C0D0572D5F2}"/>
              </a:ext>
            </a:extLst>
          </p:cNvPr>
          <p:cNvSpPr txBox="1"/>
          <p:nvPr/>
        </p:nvSpPr>
        <p:spPr>
          <a:xfrm rot="16200000">
            <a:off x="-894354" y="3432262"/>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4" name="CasellaDiTesto 3">
            <a:extLst>
              <a:ext uri="{FF2B5EF4-FFF2-40B4-BE49-F238E27FC236}">
                <a16:creationId xmlns:a16="http://schemas.microsoft.com/office/drawing/2014/main" id="{614C20B3-C5E9-5F51-BDA6-FC7087CF5C6D}"/>
              </a:ext>
            </a:extLst>
          </p:cNvPr>
          <p:cNvSpPr txBox="1"/>
          <p:nvPr/>
        </p:nvSpPr>
        <p:spPr>
          <a:xfrm>
            <a:off x="4788024" y="3861048"/>
            <a:ext cx="3938092" cy="2308324"/>
          </a:xfrm>
          <a:prstGeom prst="rect">
            <a:avLst/>
          </a:prstGeom>
          <a:noFill/>
        </p:spPr>
        <p:txBody>
          <a:bodyPr wrap="square">
            <a:spAutoFit/>
          </a:bodyPr>
          <a:lstStyle/>
          <a:p>
            <a:r>
              <a:rPr lang="it-IT" b="1" dirty="0" err="1">
                <a:solidFill>
                  <a:srgbClr val="C00000"/>
                </a:solidFill>
              </a:rPr>
              <a:t>Basically</a:t>
            </a:r>
            <a:r>
              <a:rPr lang="it-IT" b="1" dirty="0">
                <a:solidFill>
                  <a:srgbClr val="C00000"/>
                </a:solidFill>
              </a:rPr>
              <a:t> the </a:t>
            </a:r>
            <a:r>
              <a:rPr lang="it-IT" b="1" dirty="0" err="1">
                <a:solidFill>
                  <a:srgbClr val="C00000"/>
                </a:solidFill>
              </a:rPr>
              <a:t>same</a:t>
            </a:r>
            <a:r>
              <a:rPr lang="it-IT" b="1" dirty="0">
                <a:solidFill>
                  <a:srgbClr val="C00000"/>
                </a:solidFill>
              </a:rPr>
              <a:t> </a:t>
            </a:r>
            <a:r>
              <a:rPr lang="it-IT" b="1" dirty="0" err="1">
                <a:solidFill>
                  <a:srgbClr val="C00000"/>
                </a:solidFill>
              </a:rPr>
              <a:t>behaviour</a:t>
            </a:r>
            <a:r>
              <a:rPr lang="it-IT" b="1" dirty="0">
                <a:solidFill>
                  <a:srgbClr val="C00000"/>
                </a:solidFill>
              </a:rPr>
              <a:t> </a:t>
            </a:r>
            <a:r>
              <a:rPr lang="it-IT" b="1" dirty="0" err="1">
                <a:solidFill>
                  <a:srgbClr val="C00000"/>
                </a:solidFill>
              </a:rPr>
              <a:t>observed</a:t>
            </a:r>
            <a:r>
              <a:rPr lang="it-IT" b="1" dirty="0">
                <a:solidFill>
                  <a:srgbClr val="C00000"/>
                </a:solidFill>
              </a:rPr>
              <a:t> </a:t>
            </a:r>
            <a:r>
              <a:rPr lang="it-IT" b="1" dirty="0" err="1">
                <a:solidFill>
                  <a:srgbClr val="C00000"/>
                </a:solidFill>
              </a:rPr>
              <a:t>at</a:t>
            </a:r>
            <a:r>
              <a:rPr lang="it-IT" b="1" dirty="0">
                <a:solidFill>
                  <a:srgbClr val="C00000"/>
                </a:solidFill>
              </a:rPr>
              <a:t> low rate</a:t>
            </a:r>
            <a:r>
              <a:rPr lang="it-IT" dirty="0">
                <a:solidFill>
                  <a:srgbClr val="C00000"/>
                </a:solidFill>
              </a:rPr>
              <a:t>:</a:t>
            </a:r>
          </a:p>
          <a:p>
            <a:pPr marL="285750" indent="-285750">
              <a:buFont typeface="Wingdings" panose="05000000000000000000" pitchFamily="2" charset="2"/>
              <a:buChar char="ü"/>
            </a:pPr>
            <a:r>
              <a:rPr lang="it-IT" dirty="0" err="1"/>
              <a:t>Efficiency</a:t>
            </a:r>
            <a:r>
              <a:rPr lang="it-IT" dirty="0"/>
              <a:t> </a:t>
            </a:r>
            <a:r>
              <a:rPr lang="it-IT" dirty="0" err="1"/>
              <a:t>stable</a:t>
            </a:r>
            <a:r>
              <a:rPr lang="it-IT" dirty="0"/>
              <a:t> or </a:t>
            </a:r>
            <a:r>
              <a:rPr lang="it-IT" dirty="0" err="1"/>
              <a:t>slightly</a:t>
            </a:r>
            <a:r>
              <a:rPr lang="it-IT" dirty="0"/>
              <a:t> </a:t>
            </a:r>
            <a:r>
              <a:rPr lang="it-IT" dirty="0" err="1"/>
              <a:t>decreasing</a:t>
            </a:r>
            <a:r>
              <a:rPr lang="it-IT" dirty="0"/>
              <a:t>.</a:t>
            </a:r>
          </a:p>
          <a:p>
            <a:pPr marL="285750" indent="-285750">
              <a:buFont typeface="Wingdings" panose="05000000000000000000" pitchFamily="2" charset="2"/>
              <a:buChar char="ü"/>
            </a:pPr>
            <a:r>
              <a:rPr lang="it-IT" dirty="0"/>
              <a:t>Shift of the </a:t>
            </a:r>
            <a:r>
              <a:rPr lang="it-IT" dirty="0" err="1"/>
              <a:t>efficiency</a:t>
            </a:r>
            <a:r>
              <a:rPr lang="it-IT" dirty="0"/>
              <a:t> </a:t>
            </a:r>
            <a:r>
              <a:rPr lang="it-IT" dirty="0" err="1"/>
              <a:t>curves</a:t>
            </a:r>
            <a:r>
              <a:rPr lang="it-IT" dirty="0"/>
              <a:t>.</a:t>
            </a:r>
          </a:p>
          <a:p>
            <a:pPr marL="285750" indent="-285750">
              <a:buFont typeface="Wingdings" panose="05000000000000000000" pitchFamily="2" charset="2"/>
              <a:buChar char="ü"/>
            </a:pPr>
            <a:r>
              <a:rPr lang="it-IT" dirty="0" err="1"/>
              <a:t>Increase</a:t>
            </a:r>
            <a:r>
              <a:rPr lang="it-IT" dirty="0"/>
              <a:t> of the </a:t>
            </a:r>
            <a:r>
              <a:rPr lang="it-IT" dirty="0" err="1"/>
              <a:t>current</a:t>
            </a:r>
            <a:r>
              <a:rPr lang="it-IT" dirty="0"/>
              <a:t> </a:t>
            </a:r>
            <a:r>
              <a:rPr lang="it-IT" dirty="0" err="1"/>
              <a:t>density</a:t>
            </a:r>
            <a:r>
              <a:rPr lang="it-IT" dirty="0"/>
              <a:t>.</a:t>
            </a:r>
          </a:p>
          <a:p>
            <a:r>
              <a:rPr lang="it-IT" b="1" dirty="0" err="1">
                <a:solidFill>
                  <a:srgbClr val="C00000"/>
                </a:solidFill>
              </a:rPr>
              <a:t>Effects</a:t>
            </a:r>
            <a:r>
              <a:rPr lang="it-IT" b="1" dirty="0">
                <a:solidFill>
                  <a:srgbClr val="C00000"/>
                </a:solidFill>
              </a:rPr>
              <a:t> </a:t>
            </a:r>
            <a:r>
              <a:rPr lang="it-IT" b="1" dirty="0" err="1">
                <a:solidFill>
                  <a:srgbClr val="C00000"/>
                </a:solidFill>
              </a:rPr>
              <a:t>slightly</a:t>
            </a:r>
            <a:r>
              <a:rPr lang="it-IT" b="1" dirty="0">
                <a:solidFill>
                  <a:srgbClr val="C00000"/>
                </a:solidFill>
              </a:rPr>
              <a:t> more </a:t>
            </a:r>
            <a:r>
              <a:rPr lang="it-IT" b="1" dirty="0" err="1">
                <a:solidFill>
                  <a:srgbClr val="C00000"/>
                </a:solidFill>
              </a:rPr>
              <a:t>evident</a:t>
            </a:r>
            <a:r>
              <a:rPr lang="it-IT" b="1" dirty="0">
                <a:solidFill>
                  <a:srgbClr val="C00000"/>
                </a:solidFill>
              </a:rPr>
              <a:t> </a:t>
            </a:r>
            <a:r>
              <a:rPr lang="it-IT" b="1" dirty="0" err="1">
                <a:solidFill>
                  <a:srgbClr val="C00000"/>
                </a:solidFill>
              </a:rPr>
              <a:t>at</a:t>
            </a:r>
            <a:r>
              <a:rPr lang="it-IT" b="1" dirty="0">
                <a:solidFill>
                  <a:srgbClr val="C00000"/>
                </a:solidFill>
              </a:rPr>
              <a:t> high rate </a:t>
            </a:r>
            <a:r>
              <a:rPr lang="it-IT" b="1" dirty="0" err="1">
                <a:solidFill>
                  <a:srgbClr val="C00000"/>
                </a:solidFill>
              </a:rPr>
              <a:t>wrt</a:t>
            </a:r>
            <a:r>
              <a:rPr lang="it-IT" b="1" dirty="0">
                <a:solidFill>
                  <a:srgbClr val="C00000"/>
                </a:solidFill>
              </a:rPr>
              <a:t>. low rate.</a:t>
            </a:r>
          </a:p>
        </p:txBody>
      </p:sp>
      <p:grpSp>
        <p:nvGrpSpPr>
          <p:cNvPr id="2" name="9 Grupo">
            <a:extLst>
              <a:ext uri="{FF2B5EF4-FFF2-40B4-BE49-F238E27FC236}">
                <a16:creationId xmlns:a16="http://schemas.microsoft.com/office/drawing/2014/main" id="{E966CC4D-4E98-0228-766B-0F262213563F}"/>
              </a:ext>
            </a:extLst>
          </p:cNvPr>
          <p:cNvGrpSpPr/>
          <p:nvPr/>
        </p:nvGrpSpPr>
        <p:grpSpPr>
          <a:xfrm>
            <a:off x="260332" y="6505634"/>
            <a:ext cx="8704146" cy="307742"/>
            <a:chOff x="1923" y="6519738"/>
            <a:chExt cx="9088380" cy="279858"/>
          </a:xfrm>
        </p:grpSpPr>
        <p:sp>
          <p:nvSpPr>
            <p:cNvPr id="5" name="Text Box 14">
              <a:extLst>
                <a:ext uri="{FF2B5EF4-FFF2-40B4-BE49-F238E27FC236}">
                  <a16:creationId xmlns:a16="http://schemas.microsoft.com/office/drawing/2014/main" id="{0F3AE9E5-6188-55FE-D208-AFE038C060B0}"/>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16</a:t>
              </a:fld>
              <a:endParaRPr lang="en-US" dirty="0">
                <a:solidFill>
                  <a:schemeClr val="accent1">
                    <a:lumMod val="75000"/>
                  </a:schemeClr>
                </a:solidFill>
                <a:latin typeface="+mn-lt"/>
              </a:endParaRPr>
            </a:p>
          </p:txBody>
        </p:sp>
        <p:sp>
          <p:nvSpPr>
            <p:cNvPr id="6" name="Text Box 14">
              <a:extLst>
                <a:ext uri="{FF2B5EF4-FFF2-40B4-BE49-F238E27FC236}">
                  <a16:creationId xmlns:a16="http://schemas.microsoft.com/office/drawing/2014/main" id="{B1B8D450-C0C1-F645-90C9-60511088CB50}"/>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9" name="Text Box 14">
            <a:extLst>
              <a:ext uri="{FF2B5EF4-FFF2-40B4-BE49-F238E27FC236}">
                <a16:creationId xmlns:a16="http://schemas.microsoft.com/office/drawing/2014/main" id="{2D4716C4-1237-422D-2F68-0B2573540369}"/>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1" name="Slide Number Placeholder 4">
            <a:extLst>
              <a:ext uri="{FF2B5EF4-FFF2-40B4-BE49-F238E27FC236}">
                <a16:creationId xmlns:a16="http://schemas.microsoft.com/office/drawing/2014/main" id="{F1E0E11C-5969-8FE1-E175-AD2EDE517093}"/>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4" name="Immagine 13">
            <a:extLst>
              <a:ext uri="{FF2B5EF4-FFF2-40B4-BE49-F238E27FC236}">
                <a16:creationId xmlns:a16="http://schemas.microsoft.com/office/drawing/2014/main" id="{22F5A1C4-9D95-94CF-430D-394662B32A32}"/>
              </a:ext>
            </a:extLst>
          </p:cNvPr>
          <p:cNvPicPr>
            <a:picLocks noChangeAspect="1"/>
          </p:cNvPicPr>
          <p:nvPr/>
        </p:nvPicPr>
        <p:blipFill>
          <a:blip r:embed="rId7"/>
          <a:stretch>
            <a:fillRect/>
          </a:stretch>
        </p:blipFill>
        <p:spPr>
          <a:xfrm>
            <a:off x="8316416" y="-13671"/>
            <a:ext cx="840769" cy="820386"/>
          </a:xfrm>
          <a:prstGeom prst="rect">
            <a:avLst/>
          </a:prstGeom>
        </p:spPr>
      </p:pic>
    </p:spTree>
    <p:extLst>
      <p:ext uri="{BB962C8B-B14F-4D97-AF65-F5344CB8AC3E}">
        <p14:creationId xmlns:p14="http://schemas.microsoft.com/office/powerpoint/2010/main" val="3266816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FB7AF-F7AD-F478-6076-45814F237F09}"/>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2CB7A4AE-6F61-1636-736E-CC5B1A0BB646}"/>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3" name="Immagine 2">
            <a:extLst>
              <a:ext uri="{FF2B5EF4-FFF2-40B4-BE49-F238E27FC236}">
                <a16:creationId xmlns:a16="http://schemas.microsoft.com/office/drawing/2014/main" id="{617E30A4-680B-1DC1-5CCF-7B7A8FC4986F}"/>
              </a:ext>
            </a:extLst>
          </p:cNvPr>
          <p:cNvPicPr>
            <a:picLocks noChangeAspect="1"/>
          </p:cNvPicPr>
          <p:nvPr/>
        </p:nvPicPr>
        <p:blipFill>
          <a:blip r:embed="rId4"/>
          <a:srcRect l="2211" r="3188"/>
          <a:stretch>
            <a:fillRect/>
          </a:stretch>
        </p:blipFill>
        <p:spPr>
          <a:xfrm>
            <a:off x="-36512" y="1052736"/>
            <a:ext cx="3102885" cy="2520000"/>
          </a:xfrm>
          <a:prstGeom prst="rect">
            <a:avLst/>
          </a:prstGeom>
        </p:spPr>
      </p:pic>
      <p:pic>
        <p:nvPicPr>
          <p:cNvPr id="7" name="Immagine 6">
            <a:extLst>
              <a:ext uri="{FF2B5EF4-FFF2-40B4-BE49-F238E27FC236}">
                <a16:creationId xmlns:a16="http://schemas.microsoft.com/office/drawing/2014/main" id="{B31B6349-7433-3E7F-B7A6-51B1E6992C6A}"/>
              </a:ext>
            </a:extLst>
          </p:cNvPr>
          <p:cNvPicPr>
            <a:picLocks noChangeAspect="1"/>
          </p:cNvPicPr>
          <p:nvPr/>
        </p:nvPicPr>
        <p:blipFill>
          <a:blip r:embed="rId5"/>
          <a:srcRect l="2211" r="3188"/>
          <a:stretch>
            <a:fillRect/>
          </a:stretch>
        </p:blipFill>
        <p:spPr>
          <a:xfrm>
            <a:off x="3020653" y="1080192"/>
            <a:ext cx="3102885" cy="2520000"/>
          </a:xfrm>
          <a:prstGeom prst="rect">
            <a:avLst/>
          </a:prstGeom>
        </p:spPr>
      </p:pic>
      <p:pic>
        <p:nvPicPr>
          <p:cNvPr id="9" name="Immagine 8">
            <a:extLst>
              <a:ext uri="{FF2B5EF4-FFF2-40B4-BE49-F238E27FC236}">
                <a16:creationId xmlns:a16="http://schemas.microsoft.com/office/drawing/2014/main" id="{4FBED953-23E7-B654-F90F-4470FA514DF5}"/>
              </a:ext>
            </a:extLst>
          </p:cNvPr>
          <p:cNvPicPr>
            <a:picLocks noChangeAspect="1"/>
          </p:cNvPicPr>
          <p:nvPr/>
        </p:nvPicPr>
        <p:blipFill>
          <a:blip r:embed="rId6"/>
          <a:srcRect l="2211" r="3188"/>
          <a:stretch>
            <a:fillRect/>
          </a:stretch>
        </p:blipFill>
        <p:spPr>
          <a:xfrm>
            <a:off x="6067403" y="1125024"/>
            <a:ext cx="3102885" cy="2520000"/>
          </a:xfrm>
          <a:prstGeom prst="rect">
            <a:avLst/>
          </a:prstGeom>
        </p:spPr>
      </p:pic>
      <p:sp>
        <p:nvSpPr>
          <p:cNvPr id="11" name="CasellaDiTesto 10">
            <a:extLst>
              <a:ext uri="{FF2B5EF4-FFF2-40B4-BE49-F238E27FC236}">
                <a16:creationId xmlns:a16="http://schemas.microsoft.com/office/drawing/2014/main" id="{5FFB5274-BB30-5EDC-FC4A-B7A01B277A46}"/>
              </a:ext>
            </a:extLst>
          </p:cNvPr>
          <p:cNvSpPr txBox="1"/>
          <p:nvPr/>
        </p:nvSpPr>
        <p:spPr>
          <a:xfrm>
            <a:off x="6228184" y="836712"/>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pic>
        <p:nvPicPr>
          <p:cNvPr id="13" name="Immagine 12">
            <a:extLst>
              <a:ext uri="{FF2B5EF4-FFF2-40B4-BE49-F238E27FC236}">
                <a16:creationId xmlns:a16="http://schemas.microsoft.com/office/drawing/2014/main" id="{F36DCA8F-73BF-5E07-F52A-B357A615F78F}"/>
              </a:ext>
            </a:extLst>
          </p:cNvPr>
          <p:cNvPicPr>
            <a:picLocks noChangeAspect="1"/>
          </p:cNvPicPr>
          <p:nvPr/>
        </p:nvPicPr>
        <p:blipFill>
          <a:blip r:embed="rId7"/>
          <a:srcRect l="2212" r="4162"/>
          <a:stretch>
            <a:fillRect/>
          </a:stretch>
        </p:blipFill>
        <p:spPr>
          <a:xfrm>
            <a:off x="-18288" y="3960768"/>
            <a:ext cx="3070897" cy="2520000"/>
          </a:xfrm>
          <a:prstGeom prst="rect">
            <a:avLst/>
          </a:prstGeom>
        </p:spPr>
      </p:pic>
      <p:pic>
        <p:nvPicPr>
          <p:cNvPr id="15" name="Immagine 14">
            <a:extLst>
              <a:ext uri="{FF2B5EF4-FFF2-40B4-BE49-F238E27FC236}">
                <a16:creationId xmlns:a16="http://schemas.microsoft.com/office/drawing/2014/main" id="{3D8571BE-1038-EDB3-FC89-81135D4B78B6}"/>
              </a:ext>
            </a:extLst>
          </p:cNvPr>
          <p:cNvPicPr>
            <a:picLocks noChangeAspect="1"/>
          </p:cNvPicPr>
          <p:nvPr/>
        </p:nvPicPr>
        <p:blipFill>
          <a:blip r:embed="rId8"/>
          <a:srcRect l="2212" r="4162"/>
          <a:stretch>
            <a:fillRect/>
          </a:stretch>
        </p:blipFill>
        <p:spPr>
          <a:xfrm>
            <a:off x="3045777" y="3977912"/>
            <a:ext cx="3070897" cy="2520000"/>
          </a:xfrm>
          <a:prstGeom prst="rect">
            <a:avLst/>
          </a:prstGeom>
        </p:spPr>
      </p:pic>
      <p:pic>
        <p:nvPicPr>
          <p:cNvPr id="17" name="Immagine 16">
            <a:extLst>
              <a:ext uri="{FF2B5EF4-FFF2-40B4-BE49-F238E27FC236}">
                <a16:creationId xmlns:a16="http://schemas.microsoft.com/office/drawing/2014/main" id="{656D7E72-D6C7-FC08-E5C0-D86DD162E889}"/>
              </a:ext>
            </a:extLst>
          </p:cNvPr>
          <p:cNvPicPr>
            <a:picLocks noChangeAspect="1"/>
          </p:cNvPicPr>
          <p:nvPr/>
        </p:nvPicPr>
        <p:blipFill>
          <a:blip r:embed="rId9"/>
          <a:srcRect l="2212" r="4162"/>
          <a:stretch>
            <a:fillRect/>
          </a:stretch>
        </p:blipFill>
        <p:spPr>
          <a:xfrm>
            <a:off x="6089904" y="4005344"/>
            <a:ext cx="3070897" cy="2520000"/>
          </a:xfrm>
          <a:prstGeom prst="rect">
            <a:avLst/>
          </a:prstGeom>
        </p:spPr>
      </p:pic>
      <p:sp>
        <p:nvSpPr>
          <p:cNvPr id="19" name="CasellaDiTesto 18">
            <a:extLst>
              <a:ext uri="{FF2B5EF4-FFF2-40B4-BE49-F238E27FC236}">
                <a16:creationId xmlns:a16="http://schemas.microsoft.com/office/drawing/2014/main" id="{3BA1ED1C-DDC1-681B-0080-AC08D3295AB1}"/>
              </a:ext>
            </a:extLst>
          </p:cNvPr>
          <p:cNvSpPr txBox="1"/>
          <p:nvPr/>
        </p:nvSpPr>
        <p:spPr>
          <a:xfrm>
            <a:off x="6228184" y="3744744"/>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2" name="Titolo 1">
            <a:extLst>
              <a:ext uri="{FF2B5EF4-FFF2-40B4-BE49-F238E27FC236}">
                <a16:creationId xmlns:a16="http://schemas.microsoft.com/office/drawing/2014/main" id="{285C29EE-282D-FE52-1E88-754B71778093}"/>
              </a:ext>
            </a:extLst>
          </p:cNvPr>
          <p:cNvSpPr>
            <a:spLocks noGrp="1"/>
          </p:cNvSpPr>
          <p:nvPr>
            <p:ph type="title"/>
          </p:nvPr>
        </p:nvSpPr>
        <p:spPr>
          <a:xfrm>
            <a:off x="457200" y="-287984"/>
            <a:ext cx="8229600" cy="1143000"/>
          </a:xfrm>
          <a:ln>
            <a:noFill/>
          </a:ln>
        </p:spPr>
        <p:txBody>
          <a:bodyPr>
            <a:normAutofit/>
          </a:body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Plateau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efficiency</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high rate</a:t>
            </a:r>
          </a:p>
        </p:txBody>
      </p:sp>
      <p:sp>
        <p:nvSpPr>
          <p:cNvPr id="8" name="CasellaDiTesto 7">
            <a:extLst>
              <a:ext uri="{FF2B5EF4-FFF2-40B4-BE49-F238E27FC236}">
                <a16:creationId xmlns:a16="http://schemas.microsoft.com/office/drawing/2014/main" id="{74EB639C-8194-4665-6A74-4C7B5CB68BBB}"/>
              </a:ext>
            </a:extLst>
          </p:cNvPr>
          <p:cNvSpPr txBox="1"/>
          <p:nvPr/>
        </p:nvSpPr>
        <p:spPr>
          <a:xfrm>
            <a:off x="284132" y="764704"/>
            <a:ext cx="2355260"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a:t>
            </a:r>
            <a:r>
              <a:rPr lang="it-IT" sz="2000" dirty="0" err="1">
                <a:solidFill>
                  <a:srgbClr val="1B416F"/>
                </a:solidFill>
              </a:rPr>
              <a:t>charge</a:t>
            </a:r>
            <a:endParaRPr lang="it-IT" sz="2000" dirty="0">
              <a:solidFill>
                <a:srgbClr val="1B416F"/>
              </a:solidFill>
            </a:endParaRPr>
          </a:p>
        </p:txBody>
      </p:sp>
      <p:sp>
        <p:nvSpPr>
          <p:cNvPr id="12" name="CasellaDiTesto 11">
            <a:extLst>
              <a:ext uri="{FF2B5EF4-FFF2-40B4-BE49-F238E27FC236}">
                <a16:creationId xmlns:a16="http://schemas.microsoft.com/office/drawing/2014/main" id="{70CDEE67-9305-DD9D-AB1C-86D2B71A4DA3}"/>
              </a:ext>
            </a:extLst>
          </p:cNvPr>
          <p:cNvSpPr txBox="1"/>
          <p:nvPr/>
        </p:nvSpPr>
        <p:spPr>
          <a:xfrm>
            <a:off x="323528" y="3645024"/>
            <a:ext cx="2154116"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dose</a:t>
            </a:r>
          </a:p>
        </p:txBody>
      </p:sp>
      <p:grpSp>
        <p:nvGrpSpPr>
          <p:cNvPr id="4" name="9 Grupo">
            <a:extLst>
              <a:ext uri="{FF2B5EF4-FFF2-40B4-BE49-F238E27FC236}">
                <a16:creationId xmlns:a16="http://schemas.microsoft.com/office/drawing/2014/main" id="{718C5D9E-50F4-66B5-80F9-074BEE7C65BF}"/>
              </a:ext>
            </a:extLst>
          </p:cNvPr>
          <p:cNvGrpSpPr/>
          <p:nvPr/>
        </p:nvGrpSpPr>
        <p:grpSpPr>
          <a:xfrm>
            <a:off x="260332" y="6505634"/>
            <a:ext cx="8704146" cy="307742"/>
            <a:chOff x="1923" y="6519738"/>
            <a:chExt cx="9088380" cy="279858"/>
          </a:xfrm>
        </p:grpSpPr>
        <p:sp>
          <p:nvSpPr>
            <p:cNvPr id="5" name="Text Box 14">
              <a:extLst>
                <a:ext uri="{FF2B5EF4-FFF2-40B4-BE49-F238E27FC236}">
                  <a16:creationId xmlns:a16="http://schemas.microsoft.com/office/drawing/2014/main" id="{BC7DE1FC-F416-D717-8A1E-518D795F218A}"/>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17</a:t>
              </a:fld>
              <a:endParaRPr lang="en-US" dirty="0">
                <a:solidFill>
                  <a:schemeClr val="accent1">
                    <a:lumMod val="75000"/>
                  </a:schemeClr>
                </a:solidFill>
                <a:latin typeface="+mn-lt"/>
              </a:endParaRPr>
            </a:p>
          </p:txBody>
        </p:sp>
        <p:sp>
          <p:nvSpPr>
            <p:cNvPr id="6" name="Text Box 14">
              <a:extLst>
                <a:ext uri="{FF2B5EF4-FFF2-40B4-BE49-F238E27FC236}">
                  <a16:creationId xmlns:a16="http://schemas.microsoft.com/office/drawing/2014/main" id="{524E67AF-FF88-B15D-47DB-9FF37ED9DD59}"/>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10" name="Text Box 14">
            <a:extLst>
              <a:ext uri="{FF2B5EF4-FFF2-40B4-BE49-F238E27FC236}">
                <a16:creationId xmlns:a16="http://schemas.microsoft.com/office/drawing/2014/main" id="{9D96CBCE-AE00-BEA8-BA3A-E5A00A0FA4D9}"/>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4" name="Slide Number Placeholder 4">
            <a:extLst>
              <a:ext uri="{FF2B5EF4-FFF2-40B4-BE49-F238E27FC236}">
                <a16:creationId xmlns:a16="http://schemas.microsoft.com/office/drawing/2014/main" id="{EEF7ECE5-9994-B76C-7DB7-C894C2A20E3C}"/>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18" name="Immagine 17">
            <a:extLst>
              <a:ext uri="{FF2B5EF4-FFF2-40B4-BE49-F238E27FC236}">
                <a16:creationId xmlns:a16="http://schemas.microsoft.com/office/drawing/2014/main" id="{431BB903-78C4-59D3-0C6A-932E09EA1EAD}"/>
              </a:ext>
            </a:extLst>
          </p:cNvPr>
          <p:cNvPicPr>
            <a:picLocks noChangeAspect="1"/>
          </p:cNvPicPr>
          <p:nvPr/>
        </p:nvPicPr>
        <p:blipFill>
          <a:blip r:embed="rId10"/>
          <a:stretch>
            <a:fillRect/>
          </a:stretch>
        </p:blipFill>
        <p:spPr>
          <a:xfrm>
            <a:off x="8316416" y="-13671"/>
            <a:ext cx="840769" cy="820386"/>
          </a:xfrm>
          <a:prstGeom prst="rect">
            <a:avLst/>
          </a:prstGeom>
        </p:spPr>
      </p:pic>
    </p:spTree>
    <p:extLst>
      <p:ext uri="{BB962C8B-B14F-4D97-AF65-F5344CB8AC3E}">
        <p14:creationId xmlns:p14="http://schemas.microsoft.com/office/powerpoint/2010/main" val="1858235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B0EAC-F5F5-6061-4DF6-22481DC80068}"/>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BAAB9AC3-8946-E92A-D966-95DF0811E360}"/>
              </a:ext>
            </a:extLst>
          </p:cNvPr>
          <p:cNvPicPr>
            <a:picLocks noChangeAspect="1" noChangeArrowheads="1"/>
          </p:cNvPicPr>
          <p:nvPr/>
        </p:nvPicPr>
        <p:blipFill>
          <a:blip r:embed="rId3" cstate="print"/>
          <a:srcRect/>
          <a:stretch>
            <a:fillRect/>
          </a:stretch>
        </p:blipFill>
        <p:spPr bwMode="auto">
          <a:xfrm>
            <a:off x="251520" y="620688"/>
            <a:ext cx="8496300" cy="257175"/>
          </a:xfrm>
          <a:prstGeom prst="rect">
            <a:avLst/>
          </a:prstGeom>
          <a:noFill/>
          <a:ln w="9525">
            <a:noFill/>
            <a:miter lim="800000"/>
            <a:headEnd/>
            <a:tailEnd/>
          </a:ln>
        </p:spPr>
      </p:pic>
      <p:pic>
        <p:nvPicPr>
          <p:cNvPr id="13" name="Immagine 12">
            <a:extLst>
              <a:ext uri="{FF2B5EF4-FFF2-40B4-BE49-F238E27FC236}">
                <a16:creationId xmlns:a16="http://schemas.microsoft.com/office/drawing/2014/main" id="{AB3AC558-92E1-ABD2-2B88-76AF6D616F7E}"/>
              </a:ext>
            </a:extLst>
          </p:cNvPr>
          <p:cNvPicPr>
            <a:picLocks noChangeAspect="1"/>
          </p:cNvPicPr>
          <p:nvPr/>
        </p:nvPicPr>
        <p:blipFill>
          <a:blip r:embed="rId4"/>
          <a:srcRect l="2211" r="3188"/>
          <a:stretch>
            <a:fillRect/>
          </a:stretch>
        </p:blipFill>
        <p:spPr>
          <a:xfrm>
            <a:off x="-4544" y="3833896"/>
            <a:ext cx="3102885" cy="2520000"/>
          </a:xfrm>
          <a:prstGeom prst="rect">
            <a:avLst/>
          </a:prstGeom>
        </p:spPr>
      </p:pic>
      <p:pic>
        <p:nvPicPr>
          <p:cNvPr id="15" name="Immagine 14">
            <a:extLst>
              <a:ext uri="{FF2B5EF4-FFF2-40B4-BE49-F238E27FC236}">
                <a16:creationId xmlns:a16="http://schemas.microsoft.com/office/drawing/2014/main" id="{B23793AF-F2D7-D793-F415-26108CBA9D0E}"/>
              </a:ext>
            </a:extLst>
          </p:cNvPr>
          <p:cNvPicPr>
            <a:picLocks noChangeAspect="1"/>
          </p:cNvPicPr>
          <p:nvPr/>
        </p:nvPicPr>
        <p:blipFill>
          <a:blip r:embed="rId5"/>
          <a:srcRect l="2212" r="4162"/>
          <a:stretch>
            <a:fillRect/>
          </a:stretch>
        </p:blipFill>
        <p:spPr>
          <a:xfrm>
            <a:off x="3032400" y="3833896"/>
            <a:ext cx="3070897" cy="2520000"/>
          </a:xfrm>
          <a:prstGeom prst="rect">
            <a:avLst/>
          </a:prstGeom>
        </p:spPr>
      </p:pic>
      <p:pic>
        <p:nvPicPr>
          <p:cNvPr id="17" name="Immagine 16">
            <a:extLst>
              <a:ext uri="{FF2B5EF4-FFF2-40B4-BE49-F238E27FC236}">
                <a16:creationId xmlns:a16="http://schemas.microsoft.com/office/drawing/2014/main" id="{65E193F0-6CB7-708D-9DDB-2048680102BE}"/>
              </a:ext>
            </a:extLst>
          </p:cNvPr>
          <p:cNvPicPr>
            <a:picLocks noChangeAspect="1"/>
          </p:cNvPicPr>
          <p:nvPr/>
        </p:nvPicPr>
        <p:blipFill>
          <a:blip r:embed="rId6"/>
          <a:srcRect l="2212" r="4162"/>
          <a:stretch>
            <a:fillRect/>
          </a:stretch>
        </p:blipFill>
        <p:spPr>
          <a:xfrm>
            <a:off x="6075024" y="3861328"/>
            <a:ext cx="3070897" cy="2520000"/>
          </a:xfrm>
          <a:prstGeom prst="rect">
            <a:avLst/>
          </a:prstGeom>
        </p:spPr>
      </p:pic>
      <p:sp>
        <p:nvSpPr>
          <p:cNvPr id="19" name="CasellaDiTesto 18">
            <a:extLst>
              <a:ext uri="{FF2B5EF4-FFF2-40B4-BE49-F238E27FC236}">
                <a16:creationId xmlns:a16="http://schemas.microsoft.com/office/drawing/2014/main" id="{FFA52F43-BD69-0BF1-93C8-AAADA671BF9E}"/>
              </a:ext>
            </a:extLst>
          </p:cNvPr>
          <p:cNvSpPr txBox="1"/>
          <p:nvPr/>
        </p:nvSpPr>
        <p:spPr>
          <a:xfrm>
            <a:off x="6285231" y="3113816"/>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6" name="Titolo 1">
            <a:extLst>
              <a:ext uri="{FF2B5EF4-FFF2-40B4-BE49-F238E27FC236}">
                <a16:creationId xmlns:a16="http://schemas.microsoft.com/office/drawing/2014/main" id="{741D38B6-EABF-1C52-63E4-860350EA6238}"/>
              </a:ext>
            </a:extLst>
          </p:cNvPr>
          <p:cNvSpPr txBox="1">
            <a:spLocks/>
          </p:cNvSpPr>
          <p:nvPr/>
        </p:nvSpPr>
        <p:spPr>
          <a:xfrm>
            <a:off x="0" y="-252568"/>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Electric field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HV</a:t>
            </a:r>
            <a:r>
              <a:rPr lang="it-IT" sz="3600" baseline="-250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50 </a:t>
            </a:r>
            <a:r>
              <a:rPr lang="it-IT" sz="3600" baseline="-250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baseline="-250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high rate</a:t>
            </a:r>
          </a:p>
        </p:txBody>
      </p:sp>
      <p:pic>
        <p:nvPicPr>
          <p:cNvPr id="10" name="Immagine 9">
            <a:extLst>
              <a:ext uri="{FF2B5EF4-FFF2-40B4-BE49-F238E27FC236}">
                <a16:creationId xmlns:a16="http://schemas.microsoft.com/office/drawing/2014/main" id="{A7104A41-4AFF-C138-28F9-263FF1AF7F8A}"/>
              </a:ext>
            </a:extLst>
          </p:cNvPr>
          <p:cNvPicPr>
            <a:picLocks noChangeAspect="1"/>
          </p:cNvPicPr>
          <p:nvPr/>
        </p:nvPicPr>
        <p:blipFill>
          <a:blip r:embed="rId7"/>
          <a:srcRect l="2211" r="3188"/>
          <a:stretch>
            <a:fillRect/>
          </a:stretch>
        </p:blipFill>
        <p:spPr>
          <a:xfrm>
            <a:off x="-29656" y="980728"/>
            <a:ext cx="3102885" cy="2520000"/>
          </a:xfrm>
          <a:prstGeom prst="rect">
            <a:avLst/>
          </a:prstGeom>
        </p:spPr>
      </p:pic>
      <p:pic>
        <p:nvPicPr>
          <p:cNvPr id="14" name="Immagine 13">
            <a:extLst>
              <a:ext uri="{FF2B5EF4-FFF2-40B4-BE49-F238E27FC236}">
                <a16:creationId xmlns:a16="http://schemas.microsoft.com/office/drawing/2014/main" id="{591AAADB-4FF3-9933-C821-C3A00AB5D324}"/>
              </a:ext>
            </a:extLst>
          </p:cNvPr>
          <p:cNvPicPr>
            <a:picLocks noChangeAspect="1"/>
          </p:cNvPicPr>
          <p:nvPr/>
        </p:nvPicPr>
        <p:blipFill>
          <a:blip r:embed="rId8"/>
          <a:srcRect l="2211" r="3188"/>
          <a:stretch>
            <a:fillRect/>
          </a:stretch>
        </p:blipFill>
        <p:spPr>
          <a:xfrm>
            <a:off x="3014768" y="1000184"/>
            <a:ext cx="3102885" cy="2520000"/>
          </a:xfrm>
          <a:prstGeom prst="rect">
            <a:avLst/>
          </a:prstGeom>
        </p:spPr>
      </p:pic>
      <p:pic>
        <p:nvPicPr>
          <p:cNvPr id="18" name="Immagine 17">
            <a:extLst>
              <a:ext uri="{FF2B5EF4-FFF2-40B4-BE49-F238E27FC236}">
                <a16:creationId xmlns:a16="http://schemas.microsoft.com/office/drawing/2014/main" id="{9A04F37C-54E6-F621-F2F0-36D80885EF82}"/>
              </a:ext>
            </a:extLst>
          </p:cNvPr>
          <p:cNvPicPr>
            <a:picLocks noChangeAspect="1"/>
          </p:cNvPicPr>
          <p:nvPr/>
        </p:nvPicPr>
        <p:blipFill>
          <a:blip r:embed="rId9"/>
          <a:srcRect l="2211" r="3188"/>
          <a:stretch>
            <a:fillRect/>
          </a:stretch>
        </p:blipFill>
        <p:spPr>
          <a:xfrm>
            <a:off x="6064736" y="1000184"/>
            <a:ext cx="3102885" cy="2520000"/>
          </a:xfrm>
          <a:prstGeom prst="rect">
            <a:avLst/>
          </a:prstGeom>
        </p:spPr>
      </p:pic>
      <p:sp>
        <p:nvSpPr>
          <p:cNvPr id="21" name="CasellaDiTesto 20">
            <a:extLst>
              <a:ext uri="{FF2B5EF4-FFF2-40B4-BE49-F238E27FC236}">
                <a16:creationId xmlns:a16="http://schemas.microsoft.com/office/drawing/2014/main" id="{411F5ADE-075A-CFD5-CABE-2D5323410ACC}"/>
              </a:ext>
            </a:extLst>
          </p:cNvPr>
          <p:cNvSpPr txBox="1"/>
          <p:nvPr/>
        </p:nvSpPr>
        <p:spPr>
          <a:xfrm>
            <a:off x="6228184" y="764704"/>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23" name="CasellaDiTesto 22">
            <a:extLst>
              <a:ext uri="{FF2B5EF4-FFF2-40B4-BE49-F238E27FC236}">
                <a16:creationId xmlns:a16="http://schemas.microsoft.com/office/drawing/2014/main" id="{913B2FBB-C775-0909-B95E-59A1612E56CD}"/>
              </a:ext>
            </a:extLst>
          </p:cNvPr>
          <p:cNvSpPr txBox="1"/>
          <p:nvPr/>
        </p:nvSpPr>
        <p:spPr>
          <a:xfrm>
            <a:off x="6380584" y="3594502"/>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grpSp>
        <p:nvGrpSpPr>
          <p:cNvPr id="2" name="9 Grupo">
            <a:extLst>
              <a:ext uri="{FF2B5EF4-FFF2-40B4-BE49-F238E27FC236}">
                <a16:creationId xmlns:a16="http://schemas.microsoft.com/office/drawing/2014/main" id="{DE6367DC-1EC5-2E52-A947-13A471B17E78}"/>
              </a:ext>
            </a:extLst>
          </p:cNvPr>
          <p:cNvGrpSpPr/>
          <p:nvPr/>
        </p:nvGrpSpPr>
        <p:grpSpPr>
          <a:xfrm>
            <a:off x="260332" y="6505634"/>
            <a:ext cx="8704146" cy="307742"/>
            <a:chOff x="1923" y="6519738"/>
            <a:chExt cx="9088380" cy="279858"/>
          </a:xfrm>
        </p:grpSpPr>
        <p:sp>
          <p:nvSpPr>
            <p:cNvPr id="3" name="Text Box 14">
              <a:extLst>
                <a:ext uri="{FF2B5EF4-FFF2-40B4-BE49-F238E27FC236}">
                  <a16:creationId xmlns:a16="http://schemas.microsoft.com/office/drawing/2014/main" id="{AF157A43-9E66-73E5-775B-84E9A8B6F79A}"/>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18</a:t>
              </a:fld>
              <a:endParaRPr lang="en-US" dirty="0">
                <a:solidFill>
                  <a:schemeClr val="accent1">
                    <a:lumMod val="75000"/>
                  </a:schemeClr>
                </a:solidFill>
                <a:latin typeface="+mn-lt"/>
              </a:endParaRPr>
            </a:p>
          </p:txBody>
        </p:sp>
        <p:sp>
          <p:nvSpPr>
            <p:cNvPr id="4" name="Text Box 14">
              <a:extLst>
                <a:ext uri="{FF2B5EF4-FFF2-40B4-BE49-F238E27FC236}">
                  <a16:creationId xmlns:a16="http://schemas.microsoft.com/office/drawing/2014/main" id="{60F70B85-DCF0-BF2E-9845-E6262545DF98}"/>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5" name="Text Box 14">
            <a:extLst>
              <a:ext uri="{FF2B5EF4-FFF2-40B4-BE49-F238E27FC236}">
                <a16:creationId xmlns:a16="http://schemas.microsoft.com/office/drawing/2014/main" id="{9EB0A373-1349-16E1-E9DB-094F2B00A7DA}"/>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7" name="Slide Number Placeholder 4">
            <a:extLst>
              <a:ext uri="{FF2B5EF4-FFF2-40B4-BE49-F238E27FC236}">
                <a16:creationId xmlns:a16="http://schemas.microsoft.com/office/drawing/2014/main" id="{F7126815-8A0B-6D02-B1BA-406A9E4676E3}"/>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sp>
        <p:nvSpPr>
          <p:cNvPr id="9" name="CasellaDiTesto 8">
            <a:extLst>
              <a:ext uri="{FF2B5EF4-FFF2-40B4-BE49-F238E27FC236}">
                <a16:creationId xmlns:a16="http://schemas.microsoft.com/office/drawing/2014/main" id="{A615E146-5A1D-68B6-0A10-E89988B35C00}"/>
              </a:ext>
            </a:extLst>
          </p:cNvPr>
          <p:cNvSpPr txBox="1"/>
          <p:nvPr/>
        </p:nvSpPr>
        <p:spPr>
          <a:xfrm>
            <a:off x="284132" y="764704"/>
            <a:ext cx="2355260"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a:t>
            </a:r>
            <a:r>
              <a:rPr lang="it-IT" sz="2000" dirty="0" err="1">
                <a:solidFill>
                  <a:srgbClr val="1B416F"/>
                </a:solidFill>
              </a:rPr>
              <a:t>charge</a:t>
            </a:r>
            <a:endParaRPr lang="it-IT" sz="2000" dirty="0">
              <a:solidFill>
                <a:srgbClr val="1B416F"/>
              </a:solidFill>
            </a:endParaRPr>
          </a:p>
        </p:txBody>
      </p:sp>
      <p:sp>
        <p:nvSpPr>
          <p:cNvPr id="12" name="CasellaDiTesto 11">
            <a:extLst>
              <a:ext uri="{FF2B5EF4-FFF2-40B4-BE49-F238E27FC236}">
                <a16:creationId xmlns:a16="http://schemas.microsoft.com/office/drawing/2014/main" id="{D26832B4-BF27-4F68-D028-657960BDCF10}"/>
              </a:ext>
            </a:extLst>
          </p:cNvPr>
          <p:cNvSpPr txBox="1"/>
          <p:nvPr/>
        </p:nvSpPr>
        <p:spPr>
          <a:xfrm>
            <a:off x="323528" y="3501008"/>
            <a:ext cx="2154116" cy="400110"/>
          </a:xfrm>
          <a:prstGeom prst="rect">
            <a:avLst/>
          </a:prstGeom>
          <a:noFill/>
        </p:spPr>
        <p:txBody>
          <a:bodyPr wrap="none" rtlCol="0">
            <a:spAutoFit/>
          </a:bodyPr>
          <a:lstStyle/>
          <a:p>
            <a:r>
              <a:rPr lang="it-IT" sz="2000" dirty="0">
                <a:solidFill>
                  <a:srgbClr val="1B416F"/>
                </a:solidFill>
              </a:rPr>
              <a:t>vs. </a:t>
            </a:r>
            <a:r>
              <a:rPr lang="it-IT" sz="2000" dirty="0" err="1">
                <a:solidFill>
                  <a:srgbClr val="1B416F"/>
                </a:solidFill>
              </a:rPr>
              <a:t>integrated</a:t>
            </a:r>
            <a:r>
              <a:rPr lang="it-IT" sz="2000" dirty="0">
                <a:solidFill>
                  <a:srgbClr val="1B416F"/>
                </a:solidFill>
              </a:rPr>
              <a:t> dose</a:t>
            </a:r>
          </a:p>
        </p:txBody>
      </p:sp>
      <p:pic>
        <p:nvPicPr>
          <p:cNvPr id="11" name="Immagine 10">
            <a:extLst>
              <a:ext uri="{FF2B5EF4-FFF2-40B4-BE49-F238E27FC236}">
                <a16:creationId xmlns:a16="http://schemas.microsoft.com/office/drawing/2014/main" id="{18E866D7-FCE1-4EB5-9AD6-2A412999FA60}"/>
              </a:ext>
            </a:extLst>
          </p:cNvPr>
          <p:cNvPicPr>
            <a:picLocks noChangeAspect="1"/>
          </p:cNvPicPr>
          <p:nvPr/>
        </p:nvPicPr>
        <p:blipFill>
          <a:blip r:embed="rId10"/>
          <a:stretch>
            <a:fillRect/>
          </a:stretch>
        </p:blipFill>
        <p:spPr>
          <a:xfrm>
            <a:off x="8316416" y="-13671"/>
            <a:ext cx="840769" cy="820386"/>
          </a:xfrm>
          <a:prstGeom prst="rect">
            <a:avLst/>
          </a:prstGeom>
        </p:spPr>
      </p:pic>
    </p:spTree>
    <p:extLst>
      <p:ext uri="{BB962C8B-B14F-4D97-AF65-F5344CB8AC3E}">
        <p14:creationId xmlns:p14="http://schemas.microsoft.com/office/powerpoint/2010/main" val="3887790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238B6-E7F2-D3F9-3A07-B772A0CEF6D3}"/>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7E4155B-B22D-A93F-4CA9-6A6850ADA1EF}"/>
              </a:ext>
            </a:extLst>
          </p:cNvPr>
          <p:cNvPicPr>
            <a:picLocks noChangeAspect="1" noChangeArrowheads="1"/>
          </p:cNvPicPr>
          <p:nvPr/>
        </p:nvPicPr>
        <p:blipFill>
          <a:blip r:embed="rId3" cstate="print"/>
          <a:srcRect/>
          <a:stretch>
            <a:fillRect/>
          </a:stretch>
        </p:blipFill>
        <p:spPr bwMode="auto">
          <a:xfrm>
            <a:off x="251520" y="692696"/>
            <a:ext cx="8496300" cy="257175"/>
          </a:xfrm>
          <a:prstGeom prst="rect">
            <a:avLst/>
          </a:prstGeom>
          <a:noFill/>
          <a:ln w="9525">
            <a:noFill/>
            <a:miter lim="800000"/>
            <a:headEnd/>
            <a:tailEnd/>
          </a:ln>
        </p:spPr>
      </p:pic>
      <p:pic>
        <p:nvPicPr>
          <p:cNvPr id="3" name="Immagine 2">
            <a:extLst>
              <a:ext uri="{FF2B5EF4-FFF2-40B4-BE49-F238E27FC236}">
                <a16:creationId xmlns:a16="http://schemas.microsoft.com/office/drawing/2014/main" id="{71650AD9-FCFF-1C50-1787-F4969B428B35}"/>
              </a:ext>
            </a:extLst>
          </p:cNvPr>
          <p:cNvPicPr>
            <a:picLocks noChangeAspect="1"/>
          </p:cNvPicPr>
          <p:nvPr/>
        </p:nvPicPr>
        <p:blipFill>
          <a:blip r:embed="rId4"/>
          <a:srcRect l="1236" r="3187"/>
          <a:stretch>
            <a:fillRect/>
          </a:stretch>
        </p:blipFill>
        <p:spPr>
          <a:xfrm>
            <a:off x="-19368" y="1484784"/>
            <a:ext cx="3090090" cy="2484000"/>
          </a:xfrm>
          <a:prstGeom prst="rect">
            <a:avLst/>
          </a:prstGeom>
        </p:spPr>
      </p:pic>
      <p:pic>
        <p:nvPicPr>
          <p:cNvPr id="7" name="Immagine 6">
            <a:extLst>
              <a:ext uri="{FF2B5EF4-FFF2-40B4-BE49-F238E27FC236}">
                <a16:creationId xmlns:a16="http://schemas.microsoft.com/office/drawing/2014/main" id="{4586914A-6EA1-3706-2BED-5482259B7BC8}"/>
              </a:ext>
            </a:extLst>
          </p:cNvPr>
          <p:cNvPicPr>
            <a:picLocks noChangeAspect="1"/>
          </p:cNvPicPr>
          <p:nvPr/>
        </p:nvPicPr>
        <p:blipFill>
          <a:blip r:embed="rId5"/>
          <a:srcRect l="1237" r="4162"/>
          <a:stretch>
            <a:fillRect/>
          </a:stretch>
        </p:blipFill>
        <p:spPr>
          <a:xfrm>
            <a:off x="3042354" y="1495096"/>
            <a:ext cx="3058558" cy="2484000"/>
          </a:xfrm>
          <a:prstGeom prst="rect">
            <a:avLst/>
          </a:prstGeom>
        </p:spPr>
      </p:pic>
      <p:pic>
        <p:nvPicPr>
          <p:cNvPr id="9" name="Immagine 8">
            <a:extLst>
              <a:ext uri="{FF2B5EF4-FFF2-40B4-BE49-F238E27FC236}">
                <a16:creationId xmlns:a16="http://schemas.microsoft.com/office/drawing/2014/main" id="{894B8F06-E9FF-506D-9025-C78A8A81CD7A}"/>
              </a:ext>
            </a:extLst>
          </p:cNvPr>
          <p:cNvPicPr>
            <a:picLocks noChangeAspect="1"/>
          </p:cNvPicPr>
          <p:nvPr/>
        </p:nvPicPr>
        <p:blipFill>
          <a:blip r:embed="rId6"/>
          <a:srcRect l="1237" r="4162"/>
          <a:stretch>
            <a:fillRect/>
          </a:stretch>
        </p:blipFill>
        <p:spPr>
          <a:xfrm>
            <a:off x="6091543" y="1520216"/>
            <a:ext cx="3058558" cy="2484000"/>
          </a:xfrm>
          <a:prstGeom prst="rect">
            <a:avLst/>
          </a:prstGeom>
        </p:spPr>
      </p:pic>
      <p:sp>
        <p:nvSpPr>
          <p:cNvPr id="11" name="CasellaDiTesto 10">
            <a:extLst>
              <a:ext uri="{FF2B5EF4-FFF2-40B4-BE49-F238E27FC236}">
                <a16:creationId xmlns:a16="http://schemas.microsoft.com/office/drawing/2014/main" id="{B1EAF216-8EEA-ED66-FEE1-76B207719B32}"/>
              </a:ext>
            </a:extLst>
          </p:cNvPr>
          <p:cNvSpPr txBox="1"/>
          <p:nvPr/>
        </p:nvSpPr>
        <p:spPr>
          <a:xfrm>
            <a:off x="6285231" y="1268760"/>
            <a:ext cx="2823273" cy="338554"/>
          </a:xfrm>
          <a:prstGeom prst="rect">
            <a:avLst/>
          </a:prstGeom>
          <a:noFill/>
        </p:spPr>
        <p:txBody>
          <a:bodyPr wrap="none" rtlCol="0">
            <a:spAutoFit/>
          </a:bodyPr>
          <a:lstStyle/>
          <a:p>
            <a:r>
              <a:rPr lang="it-IT" sz="1600" dirty="0"/>
              <a:t>RPC </a:t>
            </a:r>
            <a:r>
              <a:rPr lang="it-IT" sz="1600" dirty="0" err="1"/>
              <a:t>EcoGas@GIF</a:t>
            </a:r>
            <a:r>
              <a:rPr lang="it-IT" sz="1600" dirty="0"/>
              <a:t>++ </a:t>
            </a:r>
            <a:r>
              <a:rPr lang="it-IT" sz="1600" dirty="0" err="1"/>
              <a:t>preliminary</a:t>
            </a:r>
            <a:endParaRPr lang="it-IT" sz="1600" dirty="0"/>
          </a:p>
        </p:txBody>
      </p:sp>
      <p:sp>
        <p:nvSpPr>
          <p:cNvPr id="6" name="CasellaDiTesto 5">
            <a:extLst>
              <a:ext uri="{FF2B5EF4-FFF2-40B4-BE49-F238E27FC236}">
                <a16:creationId xmlns:a16="http://schemas.microsoft.com/office/drawing/2014/main" id="{73A456C8-1FDD-7188-8403-6721048FD2BC}"/>
              </a:ext>
            </a:extLst>
          </p:cNvPr>
          <p:cNvSpPr txBox="1"/>
          <p:nvPr/>
        </p:nvSpPr>
        <p:spPr>
          <a:xfrm>
            <a:off x="216048" y="4029336"/>
            <a:ext cx="8748440" cy="1754326"/>
          </a:xfrm>
          <a:prstGeom prst="rect">
            <a:avLst/>
          </a:prstGeom>
          <a:noFill/>
        </p:spPr>
        <p:txBody>
          <a:bodyPr wrap="square">
            <a:spAutoFit/>
          </a:bodyPr>
          <a:lstStyle/>
          <a:p>
            <a:r>
              <a:rPr lang="en-US" sz="1800" dirty="0"/>
              <a:t>Current density measured at the Working Point (WP) as a function of the integrated dose for the chambers considered in this study</a:t>
            </a:r>
            <a:r>
              <a:rPr lang="en-US" dirty="0"/>
              <a:t>.</a:t>
            </a:r>
          </a:p>
          <a:p>
            <a:pPr marL="285750" indent="-285750">
              <a:buFont typeface="Wingdings" panose="05000000000000000000" pitchFamily="2" charset="2"/>
              <a:buChar char="ü"/>
            </a:pPr>
            <a:r>
              <a:rPr lang="en-US" dirty="0">
                <a:solidFill>
                  <a:srgbClr val="C00000"/>
                </a:solidFill>
              </a:rPr>
              <a:t>Increase of the current density observed</a:t>
            </a:r>
            <a:r>
              <a:rPr lang="it-IT" dirty="0">
                <a:solidFill>
                  <a:srgbClr val="C00000"/>
                </a:solidFill>
              </a:rPr>
              <a:t>.</a:t>
            </a:r>
          </a:p>
          <a:p>
            <a:pPr marL="285750" indent="-285750">
              <a:buFont typeface="Wingdings" panose="05000000000000000000" pitchFamily="2" charset="2"/>
              <a:buChar char="ü"/>
            </a:pPr>
            <a:r>
              <a:rPr lang="it-IT" dirty="0">
                <a:solidFill>
                  <a:srgbClr val="C00000"/>
                </a:solidFill>
              </a:rPr>
              <a:t>Might be </a:t>
            </a:r>
            <a:r>
              <a:rPr lang="it-IT" dirty="0" err="1">
                <a:solidFill>
                  <a:srgbClr val="C00000"/>
                </a:solidFill>
              </a:rPr>
              <a:t>correlated</a:t>
            </a:r>
            <a:r>
              <a:rPr lang="it-IT" dirty="0">
                <a:solidFill>
                  <a:srgbClr val="C00000"/>
                </a:solidFill>
              </a:rPr>
              <a:t> to the shift of the </a:t>
            </a:r>
            <a:r>
              <a:rPr lang="it-IT" dirty="0" err="1">
                <a:solidFill>
                  <a:srgbClr val="C00000"/>
                </a:solidFill>
              </a:rPr>
              <a:t>efficiency</a:t>
            </a:r>
            <a:r>
              <a:rPr lang="it-IT" dirty="0">
                <a:solidFill>
                  <a:srgbClr val="C00000"/>
                </a:solidFill>
              </a:rPr>
              <a:t> </a:t>
            </a:r>
            <a:r>
              <a:rPr lang="it-IT" dirty="0" err="1">
                <a:solidFill>
                  <a:srgbClr val="C00000"/>
                </a:solidFill>
              </a:rPr>
              <a:t>curves</a:t>
            </a:r>
            <a:r>
              <a:rPr lang="it-IT" dirty="0">
                <a:solidFill>
                  <a:srgbClr val="C00000"/>
                </a:solidFill>
              </a:rPr>
              <a:t>.</a:t>
            </a:r>
          </a:p>
          <a:p>
            <a:pPr marL="285750" indent="-285750">
              <a:buFont typeface="Wingdings" panose="05000000000000000000" pitchFamily="2" charset="2"/>
              <a:buChar char="ü"/>
            </a:pPr>
            <a:r>
              <a:rPr lang="it-IT" dirty="0" err="1">
                <a:solidFill>
                  <a:srgbClr val="C00000"/>
                </a:solidFill>
              </a:rPr>
              <a:t>Tried</a:t>
            </a:r>
            <a:r>
              <a:rPr lang="it-IT" dirty="0">
                <a:solidFill>
                  <a:srgbClr val="C00000"/>
                </a:solidFill>
              </a:rPr>
              <a:t> to make a </a:t>
            </a:r>
            <a:r>
              <a:rPr lang="it-IT" dirty="0" err="1">
                <a:solidFill>
                  <a:srgbClr val="C00000"/>
                </a:solidFill>
              </a:rPr>
              <a:t>prediction</a:t>
            </a:r>
            <a:r>
              <a:rPr lang="it-IT" dirty="0">
                <a:solidFill>
                  <a:srgbClr val="C00000"/>
                </a:solidFill>
              </a:rPr>
              <a:t> of the shift of the </a:t>
            </a:r>
            <a:r>
              <a:rPr lang="it-IT" dirty="0" err="1">
                <a:solidFill>
                  <a:srgbClr val="C00000"/>
                </a:solidFill>
              </a:rPr>
              <a:t>efficiency</a:t>
            </a:r>
            <a:r>
              <a:rPr lang="it-IT" dirty="0">
                <a:solidFill>
                  <a:srgbClr val="C00000"/>
                </a:solidFill>
              </a:rPr>
              <a:t> </a:t>
            </a:r>
            <a:r>
              <a:rPr lang="it-IT" dirty="0" err="1">
                <a:solidFill>
                  <a:srgbClr val="C00000"/>
                </a:solidFill>
              </a:rPr>
              <a:t>curves</a:t>
            </a:r>
            <a:r>
              <a:rPr lang="it-IT" dirty="0">
                <a:solidFill>
                  <a:srgbClr val="C00000"/>
                </a:solidFill>
              </a:rPr>
              <a:t>, </a:t>
            </a:r>
            <a:r>
              <a:rPr lang="it-IT" dirty="0" err="1">
                <a:solidFill>
                  <a:srgbClr val="C00000"/>
                </a:solidFill>
              </a:rPr>
              <a:t>but</a:t>
            </a:r>
            <a:r>
              <a:rPr lang="it-IT" dirty="0">
                <a:solidFill>
                  <a:srgbClr val="C00000"/>
                </a:solidFill>
              </a:rPr>
              <a:t> with </a:t>
            </a:r>
            <a:r>
              <a:rPr lang="it-IT" dirty="0" err="1">
                <a:solidFill>
                  <a:srgbClr val="C00000"/>
                </a:solidFill>
              </a:rPr>
              <a:t>not</a:t>
            </a:r>
            <a:r>
              <a:rPr lang="it-IT" dirty="0">
                <a:solidFill>
                  <a:srgbClr val="C00000"/>
                </a:solidFill>
              </a:rPr>
              <a:t> quantitative agreement.</a:t>
            </a:r>
            <a:endParaRPr lang="en-US" dirty="0">
              <a:solidFill>
                <a:srgbClr val="C00000"/>
              </a:solidFill>
            </a:endParaRPr>
          </a:p>
        </p:txBody>
      </p:sp>
      <p:sp>
        <p:nvSpPr>
          <p:cNvPr id="10" name="Titolo 1">
            <a:extLst>
              <a:ext uri="{FF2B5EF4-FFF2-40B4-BE49-F238E27FC236}">
                <a16:creationId xmlns:a16="http://schemas.microsoft.com/office/drawing/2014/main" id="{5631410E-CE0D-98CD-89D0-DDA7A624C57A}"/>
              </a:ext>
            </a:extLst>
          </p:cNvPr>
          <p:cNvSpPr txBox="1">
            <a:spLocks/>
          </p:cNvSpPr>
          <p:nvPr/>
        </p:nvSpPr>
        <p:spPr>
          <a:xfrm>
            <a:off x="0" y="-252568"/>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Current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density</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WP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at</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high rate</a:t>
            </a:r>
          </a:p>
        </p:txBody>
      </p:sp>
      <p:grpSp>
        <p:nvGrpSpPr>
          <p:cNvPr id="14" name="9 Grupo">
            <a:extLst>
              <a:ext uri="{FF2B5EF4-FFF2-40B4-BE49-F238E27FC236}">
                <a16:creationId xmlns:a16="http://schemas.microsoft.com/office/drawing/2014/main" id="{84D74DB6-018D-BCEB-0CB8-E991F6E94B12}"/>
              </a:ext>
            </a:extLst>
          </p:cNvPr>
          <p:cNvGrpSpPr/>
          <p:nvPr/>
        </p:nvGrpSpPr>
        <p:grpSpPr>
          <a:xfrm>
            <a:off x="260332" y="6505634"/>
            <a:ext cx="8704146" cy="307742"/>
            <a:chOff x="1923" y="6519738"/>
            <a:chExt cx="9088380" cy="279858"/>
          </a:xfrm>
        </p:grpSpPr>
        <p:sp>
          <p:nvSpPr>
            <p:cNvPr id="15" name="Text Box 14">
              <a:extLst>
                <a:ext uri="{FF2B5EF4-FFF2-40B4-BE49-F238E27FC236}">
                  <a16:creationId xmlns:a16="http://schemas.microsoft.com/office/drawing/2014/main" id="{AADFD6C2-5ED0-735B-8280-5F42D848FD77}"/>
                </a:ext>
              </a:extLst>
            </p:cNvPr>
            <p:cNvSpPr txBox="1">
              <a:spLocks noChangeArrowheads="1"/>
            </p:cNvSpPr>
            <p:nvPr/>
          </p:nvSpPr>
          <p:spPr bwMode="auto">
            <a:xfrm>
              <a:off x="8884425" y="6525344"/>
              <a:ext cx="205878" cy="274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fld id="{206F41FC-E341-421B-B1FC-5412B2ACDC05}" type="slidenum">
                <a:rPr lang="en-US">
                  <a:solidFill>
                    <a:schemeClr val="accent1">
                      <a:lumMod val="75000"/>
                    </a:schemeClr>
                  </a:solidFill>
                  <a:latin typeface="+mn-lt"/>
                </a:rPr>
                <a:pPr algn="ctr" eaLnBrk="1" hangingPunct="1"/>
                <a:t>19</a:t>
              </a:fld>
              <a:endParaRPr lang="en-US" dirty="0">
                <a:solidFill>
                  <a:schemeClr val="accent1">
                    <a:lumMod val="75000"/>
                  </a:schemeClr>
                </a:solidFill>
                <a:latin typeface="+mn-lt"/>
              </a:endParaRPr>
            </a:p>
          </p:txBody>
        </p:sp>
        <p:sp>
          <p:nvSpPr>
            <p:cNvPr id="16" name="Text Box 14">
              <a:extLst>
                <a:ext uri="{FF2B5EF4-FFF2-40B4-BE49-F238E27FC236}">
                  <a16:creationId xmlns:a16="http://schemas.microsoft.com/office/drawing/2014/main" id="{35A61C57-E9B8-ACED-0CAE-4AB295439C36}"/>
                </a:ext>
              </a:extLst>
            </p:cNvPr>
            <p:cNvSpPr txBox="1">
              <a:spLocks noChangeArrowheads="1"/>
            </p:cNvSpPr>
            <p:nvPr/>
          </p:nvSpPr>
          <p:spPr bwMode="auto">
            <a:xfrm>
              <a:off x="1923" y="6519738"/>
              <a:ext cx="1212403" cy="2742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Marcello Abbrescia </a:t>
              </a:r>
            </a:p>
          </p:txBody>
        </p:sp>
      </p:grpSp>
      <p:sp>
        <p:nvSpPr>
          <p:cNvPr id="17" name="Text Box 14">
            <a:extLst>
              <a:ext uri="{FF2B5EF4-FFF2-40B4-BE49-F238E27FC236}">
                <a16:creationId xmlns:a16="http://schemas.microsoft.com/office/drawing/2014/main" id="{77425F9D-686E-B9FB-612B-C92C0AD4E304}"/>
              </a:ext>
            </a:extLst>
          </p:cNvPr>
          <p:cNvSpPr txBox="1">
            <a:spLocks noChangeArrowheads="1"/>
          </p:cNvSpPr>
          <p:nvPr/>
        </p:nvSpPr>
        <p:spPr bwMode="auto">
          <a:xfrm>
            <a:off x="3600464" y="6505599"/>
            <a:ext cx="21768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1400">
                <a:solidFill>
                  <a:schemeClr val="tx1"/>
                </a:solidFill>
                <a:latin typeface="Comic Sans MS" pitchFamily="66" charset="0"/>
              </a:defRPr>
            </a:lvl1pPr>
            <a:lvl2pPr marL="742950" indent="-285750" eaLnBrk="0" hangingPunct="0">
              <a:defRPr sz="1400">
                <a:solidFill>
                  <a:schemeClr val="tx1"/>
                </a:solidFill>
                <a:latin typeface="Comic Sans MS" pitchFamily="66" charset="0"/>
              </a:defRPr>
            </a:lvl2pPr>
            <a:lvl3pPr marL="1143000" indent="-228600" eaLnBrk="0" hangingPunct="0">
              <a:defRPr sz="1400">
                <a:solidFill>
                  <a:schemeClr val="tx1"/>
                </a:solidFill>
                <a:latin typeface="Comic Sans MS" pitchFamily="66" charset="0"/>
              </a:defRPr>
            </a:lvl3pPr>
            <a:lvl4pPr marL="1600200" indent="-228600" eaLnBrk="0" hangingPunct="0">
              <a:defRPr sz="1400">
                <a:solidFill>
                  <a:schemeClr val="tx1"/>
                </a:solidFill>
                <a:latin typeface="Comic Sans MS" pitchFamily="66" charset="0"/>
              </a:defRPr>
            </a:lvl4pPr>
            <a:lvl5pPr marL="2057400" indent="-228600" eaLnBrk="0" hangingPunct="0">
              <a:defRPr sz="1400">
                <a:solidFill>
                  <a:schemeClr val="tx1"/>
                </a:solidFill>
                <a:latin typeface="Comic Sans MS" pitchFamily="66" charset="0"/>
              </a:defRPr>
            </a:lvl5pPr>
            <a:lvl6pPr marL="2514600" indent="-228600" eaLnBrk="0" fontAlgn="base" hangingPunct="0">
              <a:spcBef>
                <a:spcPct val="0"/>
              </a:spcBef>
              <a:spcAft>
                <a:spcPct val="0"/>
              </a:spcAft>
              <a:defRPr sz="1400">
                <a:solidFill>
                  <a:schemeClr val="tx1"/>
                </a:solidFill>
                <a:latin typeface="Comic Sans MS" pitchFamily="66" charset="0"/>
              </a:defRPr>
            </a:lvl6pPr>
            <a:lvl7pPr marL="2971800" indent="-228600" eaLnBrk="0" fontAlgn="base" hangingPunct="0">
              <a:spcBef>
                <a:spcPct val="0"/>
              </a:spcBef>
              <a:spcAft>
                <a:spcPct val="0"/>
              </a:spcAft>
              <a:defRPr sz="1400">
                <a:solidFill>
                  <a:schemeClr val="tx1"/>
                </a:solidFill>
                <a:latin typeface="Comic Sans MS" pitchFamily="66" charset="0"/>
              </a:defRPr>
            </a:lvl7pPr>
            <a:lvl8pPr marL="3429000" indent="-228600" eaLnBrk="0" fontAlgn="base" hangingPunct="0">
              <a:spcBef>
                <a:spcPct val="0"/>
              </a:spcBef>
              <a:spcAft>
                <a:spcPct val="0"/>
              </a:spcAft>
              <a:defRPr sz="1400">
                <a:solidFill>
                  <a:schemeClr val="tx1"/>
                </a:solidFill>
                <a:latin typeface="Comic Sans MS" pitchFamily="66" charset="0"/>
              </a:defRPr>
            </a:lvl8pPr>
            <a:lvl9pPr marL="3886200" indent="-228600" eaLnBrk="0" fontAlgn="base" hangingPunct="0">
              <a:spcBef>
                <a:spcPct val="0"/>
              </a:spcBef>
              <a:spcAft>
                <a:spcPct val="0"/>
              </a:spcAft>
              <a:defRPr sz="1400">
                <a:solidFill>
                  <a:schemeClr val="tx1"/>
                </a:solidFill>
                <a:latin typeface="Comic Sans MS" pitchFamily="66" charset="0"/>
              </a:defRPr>
            </a:lvl9pPr>
          </a:lstStyle>
          <a:p>
            <a:pPr algn="ctr" eaLnBrk="1" hangingPunct="1"/>
            <a:r>
              <a:rPr lang="en-US" dirty="0">
                <a:solidFill>
                  <a:schemeClr val="accent1">
                    <a:lumMod val="75000"/>
                  </a:schemeClr>
                </a:solidFill>
                <a:latin typeface="+mn-lt"/>
              </a:rPr>
              <a:t> RPC 2026</a:t>
            </a:r>
          </a:p>
        </p:txBody>
      </p:sp>
      <p:sp>
        <p:nvSpPr>
          <p:cNvPr id="18" name="Slide Number Placeholder 4">
            <a:extLst>
              <a:ext uri="{FF2B5EF4-FFF2-40B4-BE49-F238E27FC236}">
                <a16:creationId xmlns:a16="http://schemas.microsoft.com/office/drawing/2014/main" id="{63CB4297-F071-3766-1A82-9707AC73B005}"/>
              </a:ext>
            </a:extLst>
          </p:cNvPr>
          <p:cNvSpPr txBox="1">
            <a:spLocks/>
          </p:cNvSpPr>
          <p:nvPr/>
        </p:nvSpPr>
        <p:spPr>
          <a:xfrm>
            <a:off x="8615465" y="6512930"/>
            <a:ext cx="504056" cy="300446"/>
          </a:xfrm>
          <a:prstGeom prst="rect">
            <a:avLst/>
          </a:prstGeom>
          <a:noFill/>
        </p:spPr>
        <p:txBody>
          <a:bodyPr vert="horz" lIns="91440" tIns="45720" rIns="91440" bIns="45720" rtlCol="0" anchor="ctr"/>
          <a:lstStyle>
            <a:defPPr>
              <a:defRPr lang="it-IT"/>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dirty="0">
              <a:solidFill>
                <a:schemeClr val="tx2">
                  <a:lumMod val="50000"/>
                </a:schemeClr>
              </a:solidFill>
            </a:endParaRPr>
          </a:p>
        </p:txBody>
      </p:sp>
      <p:pic>
        <p:nvPicPr>
          <p:cNvPr id="4" name="Immagine 3">
            <a:extLst>
              <a:ext uri="{FF2B5EF4-FFF2-40B4-BE49-F238E27FC236}">
                <a16:creationId xmlns:a16="http://schemas.microsoft.com/office/drawing/2014/main" id="{6F9F0250-5036-6494-C2EB-69C637D5875F}"/>
              </a:ext>
            </a:extLst>
          </p:cNvPr>
          <p:cNvPicPr>
            <a:picLocks noChangeAspect="1"/>
          </p:cNvPicPr>
          <p:nvPr/>
        </p:nvPicPr>
        <p:blipFill>
          <a:blip r:embed="rId7"/>
          <a:stretch>
            <a:fillRect/>
          </a:stretch>
        </p:blipFill>
        <p:spPr>
          <a:xfrm>
            <a:off x="8316416" y="-13671"/>
            <a:ext cx="840769" cy="820386"/>
          </a:xfrm>
          <a:prstGeom prst="rect">
            <a:avLst/>
          </a:prstGeom>
        </p:spPr>
      </p:pic>
    </p:spTree>
    <p:extLst>
      <p:ext uri="{BB962C8B-B14F-4D97-AF65-F5344CB8AC3E}">
        <p14:creationId xmlns:p14="http://schemas.microsoft.com/office/powerpoint/2010/main" val="1981111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descr="Immagine che contiene erba, cielo, esterni, campo&#10;&#10;Descrizione generata automaticamente">
            <a:extLst>
              <a:ext uri="{FF2B5EF4-FFF2-40B4-BE49-F238E27FC236}">
                <a16:creationId xmlns:a16="http://schemas.microsoft.com/office/drawing/2014/main" id="{94F1A8EC-6D4C-346B-8E90-1D6284AC5DF3}"/>
              </a:ext>
            </a:extLst>
          </p:cNvPr>
          <p:cNvPicPr>
            <a:picLocks noChangeAspect="1"/>
          </p:cNvPicPr>
          <p:nvPr/>
        </p:nvPicPr>
        <p:blipFill>
          <a:blip r:embed="rId2" cstate="print">
            <a:extLst>
              <a:ext uri="{28A0092B-C50C-407E-A947-70E740481C1C}">
                <a14:useLocalDpi xmlns:a14="http://schemas.microsoft.com/office/drawing/2010/main" val="0"/>
              </a:ext>
            </a:extLst>
          </a:blip>
          <a:srcRect t="65272" r="3003"/>
          <a:stretch>
            <a:fillRect/>
          </a:stretch>
        </p:blipFill>
        <p:spPr>
          <a:xfrm>
            <a:off x="11875" y="4460862"/>
            <a:ext cx="9126389" cy="2416340"/>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323850" y="651545"/>
            <a:ext cx="8496300" cy="257175"/>
          </a:xfrm>
          <a:prstGeom prst="rect">
            <a:avLst/>
          </a:prstGeom>
          <a:noFill/>
          <a:ln w="9525">
            <a:noFill/>
            <a:miter lim="800000"/>
            <a:headEnd/>
            <a:tailEnd/>
          </a:ln>
        </p:spPr>
      </p:pic>
      <p:sp>
        <p:nvSpPr>
          <p:cNvPr id="4" name="Slide Number Placeholder 4"/>
          <p:cNvSpPr>
            <a:spLocks noGrp="1"/>
          </p:cNvSpPr>
          <p:nvPr>
            <p:ph type="sldNum" sz="quarter" idx="11"/>
          </p:nvPr>
        </p:nvSpPr>
        <p:spPr>
          <a:xfrm>
            <a:off x="8615465" y="6512930"/>
            <a:ext cx="504056" cy="300446"/>
          </a:xfrm>
          <a:noFill/>
        </p:spPr>
        <p:txBody>
          <a:bodyPr/>
          <a:lstStyle/>
          <a:p>
            <a:fld id="{EBCA16F1-1CA4-4B05-803A-D2AC89D6745E}" type="slidenum">
              <a:rPr lang="en-US" sz="1600" smtClean="0">
                <a:solidFill>
                  <a:schemeClr val="tx2">
                    <a:lumMod val="50000"/>
                  </a:schemeClr>
                </a:solidFill>
              </a:rPr>
              <a:pPr/>
              <a:t>20</a:t>
            </a:fld>
            <a:endParaRPr lang="en-US" sz="1600" dirty="0">
              <a:solidFill>
                <a:schemeClr val="tx2">
                  <a:lumMod val="50000"/>
                </a:schemeClr>
              </a:solidFill>
            </a:endParaRPr>
          </a:p>
        </p:txBody>
      </p:sp>
      <p:sp>
        <p:nvSpPr>
          <p:cNvPr id="5" name="CasellaDiTesto 4"/>
          <p:cNvSpPr txBox="1"/>
          <p:nvPr/>
        </p:nvSpPr>
        <p:spPr>
          <a:xfrm>
            <a:off x="179513" y="948784"/>
            <a:ext cx="8712967" cy="3416320"/>
          </a:xfrm>
          <a:prstGeom prst="rect">
            <a:avLst/>
          </a:prstGeom>
          <a:noFill/>
        </p:spPr>
        <p:txBody>
          <a:bodyPr wrap="square" rtlCol="0">
            <a:spAutoFit/>
          </a:bodyPr>
          <a:lstStyle/>
          <a:p>
            <a:pPr>
              <a:buFont typeface="Wingdings" pitchFamily="2" charset="2"/>
              <a:buChar char="Ø"/>
            </a:pPr>
            <a:r>
              <a:rPr lang="it-IT" sz="2400" dirty="0"/>
              <a:t>No </a:t>
            </a:r>
            <a:r>
              <a:rPr lang="it-IT" sz="2400" dirty="0" err="1"/>
              <a:t>evident</a:t>
            </a:r>
            <a:r>
              <a:rPr lang="it-IT" sz="2400" dirty="0"/>
              <a:t> </a:t>
            </a:r>
            <a:r>
              <a:rPr lang="it-IT" sz="2400" dirty="0" err="1"/>
              <a:t>showstopper</a:t>
            </a:r>
            <a:r>
              <a:rPr lang="it-IT" sz="2400" dirty="0"/>
              <a:t> in </a:t>
            </a:r>
            <a:r>
              <a:rPr lang="it-IT" sz="2400" dirty="0" err="1"/>
              <a:t>using</a:t>
            </a:r>
            <a:r>
              <a:rPr lang="it-IT" sz="2400" dirty="0"/>
              <a:t> HFO in place of TFE </a:t>
            </a:r>
            <a:r>
              <a:rPr lang="it-IT" sz="2400" dirty="0" err="1"/>
              <a:t>found</a:t>
            </a:r>
            <a:r>
              <a:rPr lang="it-IT" sz="2400" dirty="0"/>
              <a:t>: </a:t>
            </a:r>
            <a:r>
              <a:rPr lang="it-IT" sz="2400" dirty="0" err="1"/>
              <a:t>at</a:t>
            </a:r>
            <a:r>
              <a:rPr lang="it-IT" sz="2400" dirty="0"/>
              <a:t> the </a:t>
            </a:r>
            <a:r>
              <a:rPr lang="it-IT" sz="2400" dirty="0" err="1"/>
              <a:t>macroscopic</a:t>
            </a:r>
            <a:r>
              <a:rPr lang="it-IT" sz="2400" dirty="0"/>
              <a:t> </a:t>
            </a:r>
            <a:r>
              <a:rPr lang="it-IT" sz="2400" dirty="0" err="1"/>
              <a:t>level</a:t>
            </a:r>
            <a:r>
              <a:rPr lang="it-IT" sz="2400" dirty="0"/>
              <a:t> the performance </a:t>
            </a:r>
            <a:r>
              <a:rPr lang="it-IT" sz="2400" dirty="0" err="1"/>
              <a:t>before</a:t>
            </a:r>
            <a:r>
              <a:rPr lang="it-IT" sz="2400" dirty="0"/>
              <a:t> and after the </a:t>
            </a:r>
            <a:r>
              <a:rPr lang="it-IT" sz="2400" dirty="0" err="1"/>
              <a:t>irradiation</a:t>
            </a:r>
            <a:r>
              <a:rPr lang="it-IT" sz="2400" dirty="0"/>
              <a:t> </a:t>
            </a:r>
            <a:r>
              <a:rPr lang="it-IT" sz="2400" dirty="0" err="1"/>
              <a:t>campaign</a:t>
            </a:r>
            <a:r>
              <a:rPr lang="it-IT" sz="2400" dirty="0"/>
              <a:t> </a:t>
            </a:r>
            <a:r>
              <a:rPr lang="it-IT" sz="2400" dirty="0" err="1"/>
              <a:t>is</a:t>
            </a:r>
            <a:r>
              <a:rPr lang="it-IT" sz="2400" dirty="0"/>
              <a:t> </a:t>
            </a:r>
            <a:r>
              <a:rPr lang="it-IT" sz="2400" dirty="0" err="1"/>
              <a:t>basically</a:t>
            </a:r>
            <a:r>
              <a:rPr lang="it-IT" sz="2400" dirty="0"/>
              <a:t> </a:t>
            </a:r>
            <a:r>
              <a:rPr lang="it-IT" sz="2400" dirty="0" err="1"/>
              <a:t>similar</a:t>
            </a:r>
            <a:r>
              <a:rPr lang="it-IT" sz="2400" dirty="0"/>
              <a:t>. </a:t>
            </a:r>
          </a:p>
          <a:p>
            <a:pPr>
              <a:buFont typeface="Wingdings" pitchFamily="2" charset="2"/>
              <a:buChar char="Ø"/>
            </a:pPr>
            <a:r>
              <a:rPr lang="it-IT" sz="2400" dirty="0"/>
              <a:t>After the end of July 2024 some </a:t>
            </a:r>
            <a:r>
              <a:rPr lang="it-IT" sz="2400" dirty="0" err="1"/>
              <a:t>chambers</a:t>
            </a:r>
            <a:r>
              <a:rPr lang="it-IT" sz="2400" dirty="0"/>
              <a:t> </a:t>
            </a:r>
            <a:r>
              <a:rPr lang="it-IT" sz="2400" dirty="0" err="1"/>
              <a:t>were</a:t>
            </a:r>
            <a:r>
              <a:rPr lang="it-IT" sz="2400" dirty="0"/>
              <a:t> </a:t>
            </a:r>
            <a:r>
              <a:rPr lang="it-IT" sz="2400" dirty="0" err="1"/>
              <a:t>brought</a:t>
            </a:r>
            <a:r>
              <a:rPr lang="it-IT" sz="2400" dirty="0"/>
              <a:t> off the GIF++ and </a:t>
            </a:r>
            <a:r>
              <a:rPr lang="it-IT" sz="2400" dirty="0" err="1"/>
              <a:t>opened</a:t>
            </a:r>
            <a:r>
              <a:rPr lang="it-IT" sz="2400" dirty="0"/>
              <a:t> for </a:t>
            </a:r>
            <a:r>
              <a:rPr lang="it-IT" sz="2400" dirty="0" err="1"/>
              <a:t>material</a:t>
            </a:r>
            <a:r>
              <a:rPr lang="it-IT" sz="2400" dirty="0"/>
              <a:t> studies: (</a:t>
            </a:r>
            <a:r>
              <a:rPr lang="it-IT" sz="2400" dirty="0" err="1"/>
              <a:t>see</a:t>
            </a:r>
            <a:r>
              <a:rPr lang="it-IT" sz="2400" dirty="0"/>
              <a:t> L. Quaglia </a:t>
            </a:r>
            <a:r>
              <a:rPr lang="it-IT" sz="2400" dirty="0" err="1"/>
              <a:t>later</a:t>
            </a:r>
            <a:r>
              <a:rPr lang="it-IT" sz="2400" dirty="0"/>
              <a:t> </a:t>
            </a:r>
            <a:r>
              <a:rPr lang="it-IT" sz="2400" dirty="0" err="1"/>
              <a:t>today</a:t>
            </a:r>
            <a:r>
              <a:rPr lang="it-IT" sz="2400" dirty="0"/>
              <a:t> on and </a:t>
            </a:r>
            <a:r>
              <a:rPr lang="it-IT" sz="2400" dirty="0">
                <a:hlinkClick r:id="rId4"/>
              </a:rPr>
              <a:t>https://indico.global/event/16058/contributions/154198/</a:t>
            </a:r>
            <a:r>
              <a:rPr lang="it-IT" sz="2400" dirty="0"/>
              <a:t>)</a:t>
            </a:r>
          </a:p>
          <a:p>
            <a:pPr>
              <a:buFont typeface="Wingdings" pitchFamily="2" charset="2"/>
              <a:buChar char="Ø"/>
            </a:pPr>
            <a:endParaRPr lang="it-IT" sz="2400" dirty="0"/>
          </a:p>
          <a:p>
            <a:pPr>
              <a:buFont typeface="Wingdings" pitchFamily="2" charset="2"/>
              <a:buChar char="Ø"/>
            </a:pPr>
            <a:r>
              <a:rPr lang="it-IT" sz="2400" dirty="0"/>
              <a:t> General </a:t>
            </a:r>
            <a:r>
              <a:rPr lang="it-IT" sz="2400" dirty="0" err="1"/>
              <a:t>comment</a:t>
            </a:r>
            <a:r>
              <a:rPr lang="it-IT" sz="2400" dirty="0"/>
              <a:t>: </a:t>
            </a:r>
            <a:r>
              <a:rPr lang="it-IT" sz="2400" dirty="0" err="1"/>
              <a:t>disentangle</a:t>
            </a:r>
            <a:r>
              <a:rPr lang="it-IT" sz="2400" dirty="0"/>
              <a:t> </a:t>
            </a:r>
            <a:r>
              <a:rPr lang="it-IT" sz="2400" dirty="0" err="1">
                <a:solidFill>
                  <a:srgbClr val="C00000"/>
                </a:solidFill>
              </a:rPr>
              <a:t>effects</a:t>
            </a:r>
            <a:r>
              <a:rPr lang="it-IT" sz="2400" dirty="0">
                <a:solidFill>
                  <a:srgbClr val="C00000"/>
                </a:solidFill>
              </a:rPr>
              <a:t> due to HFO </a:t>
            </a:r>
            <a:r>
              <a:rPr lang="it-IT" sz="2400" dirty="0" err="1">
                <a:solidFill>
                  <a:srgbClr val="C00000"/>
                </a:solidFill>
              </a:rPr>
              <a:t>wrt</a:t>
            </a:r>
            <a:r>
              <a:rPr lang="it-IT" sz="2400" dirty="0">
                <a:solidFill>
                  <a:srgbClr val="C00000"/>
                </a:solidFill>
              </a:rPr>
              <a:t>. the </a:t>
            </a:r>
            <a:r>
              <a:rPr lang="it-IT" sz="2400" dirty="0" err="1">
                <a:solidFill>
                  <a:srgbClr val="C00000"/>
                </a:solidFill>
              </a:rPr>
              <a:t>ones</a:t>
            </a:r>
            <a:r>
              <a:rPr lang="it-IT" sz="2400" dirty="0">
                <a:solidFill>
                  <a:srgbClr val="C00000"/>
                </a:solidFill>
              </a:rPr>
              <a:t> due TFE </a:t>
            </a:r>
            <a:r>
              <a:rPr lang="it-IT" sz="2400" dirty="0" err="1">
                <a:solidFill>
                  <a:srgbClr val="C00000"/>
                </a:solidFill>
              </a:rPr>
              <a:t>not</a:t>
            </a:r>
            <a:r>
              <a:rPr lang="it-IT" sz="2400" dirty="0">
                <a:solidFill>
                  <a:srgbClr val="C00000"/>
                </a:solidFill>
              </a:rPr>
              <a:t> </a:t>
            </a:r>
            <a:r>
              <a:rPr lang="it-IT" sz="2400" dirty="0" err="1">
                <a:solidFill>
                  <a:srgbClr val="C00000"/>
                </a:solidFill>
              </a:rPr>
              <a:t>trivial</a:t>
            </a:r>
            <a:r>
              <a:rPr lang="it-IT" sz="2400" dirty="0">
                <a:solidFill>
                  <a:srgbClr val="C00000"/>
                </a:solidFill>
              </a:rPr>
              <a:t>: more studies </a:t>
            </a:r>
            <a:r>
              <a:rPr lang="it-IT" sz="2400" dirty="0" err="1">
                <a:solidFill>
                  <a:srgbClr val="C00000"/>
                </a:solidFill>
              </a:rPr>
              <a:t>needed</a:t>
            </a:r>
            <a:r>
              <a:rPr lang="it-IT" sz="2400" dirty="0">
                <a:solidFill>
                  <a:srgbClr val="C00000"/>
                </a:solidFill>
              </a:rPr>
              <a:t> on </a:t>
            </a:r>
            <a:r>
              <a:rPr lang="it-IT" sz="2400" dirty="0" err="1">
                <a:solidFill>
                  <a:srgbClr val="C00000"/>
                </a:solidFill>
              </a:rPr>
              <a:t>this</a:t>
            </a:r>
            <a:r>
              <a:rPr lang="it-IT" sz="2400" dirty="0">
                <a:solidFill>
                  <a:srgbClr val="C00000"/>
                </a:solidFill>
              </a:rPr>
              <a:t> </a:t>
            </a:r>
            <a:r>
              <a:rPr lang="it-IT" sz="2400" dirty="0" err="1">
                <a:solidFill>
                  <a:srgbClr val="C00000"/>
                </a:solidFill>
              </a:rPr>
              <a:t>topic</a:t>
            </a:r>
            <a:r>
              <a:rPr lang="it-IT" sz="2400" dirty="0">
                <a:solidFill>
                  <a:srgbClr val="C00000"/>
                </a:solidFill>
              </a:rPr>
              <a:t>.</a:t>
            </a:r>
          </a:p>
        </p:txBody>
      </p:sp>
      <p:sp>
        <p:nvSpPr>
          <p:cNvPr id="7" name="CasellaDiTesto 6"/>
          <p:cNvSpPr txBox="1"/>
          <p:nvPr/>
        </p:nvSpPr>
        <p:spPr>
          <a:xfrm>
            <a:off x="467544" y="5647613"/>
            <a:ext cx="5328592" cy="830997"/>
          </a:xfrm>
          <a:prstGeom prst="rect">
            <a:avLst/>
          </a:prstGeom>
          <a:noFill/>
        </p:spPr>
        <p:txBody>
          <a:bodyPr wrap="square" rtlCol="0">
            <a:spAutoFit/>
          </a:bodyPr>
          <a:lstStyle/>
          <a:p>
            <a:r>
              <a:rPr lang="it-IT" sz="2400" b="1" dirty="0">
                <a:solidFill>
                  <a:srgbClr val="FFFF00"/>
                </a:solidFill>
              </a:rPr>
              <a:t>The RPC detector community </a:t>
            </a:r>
            <a:r>
              <a:rPr lang="it-IT" sz="2400" b="1" dirty="0" err="1">
                <a:solidFill>
                  <a:srgbClr val="FFFF00"/>
                </a:solidFill>
              </a:rPr>
              <a:t>is</a:t>
            </a:r>
            <a:r>
              <a:rPr lang="it-IT" sz="2400" b="1" dirty="0">
                <a:solidFill>
                  <a:srgbClr val="FFFF00"/>
                </a:solidFill>
              </a:rPr>
              <a:t> on the </a:t>
            </a:r>
            <a:r>
              <a:rPr lang="it-IT" sz="2400" b="1" dirty="0" err="1">
                <a:solidFill>
                  <a:srgbClr val="FFFF00"/>
                </a:solidFill>
              </a:rPr>
              <a:t>eve</a:t>
            </a:r>
            <a:r>
              <a:rPr lang="it-IT" sz="2400" b="1" dirty="0">
                <a:solidFill>
                  <a:srgbClr val="FFFF00"/>
                </a:solidFill>
              </a:rPr>
              <a:t> of </a:t>
            </a:r>
            <a:r>
              <a:rPr lang="it-IT" sz="2400" b="1" dirty="0" err="1">
                <a:solidFill>
                  <a:srgbClr val="FFFF00"/>
                </a:solidFill>
              </a:rPr>
              <a:t>its</a:t>
            </a:r>
            <a:r>
              <a:rPr lang="it-IT" sz="2400" b="1" dirty="0">
                <a:solidFill>
                  <a:srgbClr val="FFFF00"/>
                </a:solidFill>
              </a:rPr>
              <a:t> </a:t>
            </a:r>
            <a:r>
              <a:rPr lang="it-IT" sz="2400" b="1" dirty="0" err="1">
                <a:solidFill>
                  <a:srgbClr val="FFFF00"/>
                </a:solidFill>
              </a:rPr>
              <a:t>ecological</a:t>
            </a:r>
            <a:r>
              <a:rPr lang="it-IT" sz="2400" b="1" dirty="0">
                <a:solidFill>
                  <a:srgbClr val="FFFF00"/>
                </a:solidFill>
              </a:rPr>
              <a:t> </a:t>
            </a:r>
            <a:r>
              <a:rPr lang="it-IT" sz="2400" b="1" dirty="0" err="1">
                <a:solidFill>
                  <a:srgbClr val="FFFF00"/>
                </a:solidFill>
              </a:rPr>
              <a:t>transition</a:t>
            </a:r>
            <a:endParaRPr lang="it-IT" sz="2400" b="1" dirty="0">
              <a:solidFill>
                <a:srgbClr val="FFFF00"/>
              </a:solidFill>
            </a:endParaRPr>
          </a:p>
        </p:txBody>
      </p:sp>
      <p:pic>
        <p:nvPicPr>
          <p:cNvPr id="8" name="Picture 2" descr="SVG, Vettoriale - Simboli Di Ambiente Verde Sulla Terra. Image 40326717.">
            <a:extLst>
              <a:ext uri="{FF2B5EF4-FFF2-40B4-BE49-F238E27FC236}">
                <a16:creationId xmlns:a16="http://schemas.microsoft.com/office/drawing/2014/main" id="{3BACEA19-CF3C-C270-AA17-87837ECCA40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3218" y="4440746"/>
            <a:ext cx="2417254" cy="2417254"/>
          </a:xfrm>
          <a:prstGeom prst="rect">
            <a:avLst/>
          </a:prstGeom>
          <a:noFill/>
          <a:extLst>
            <a:ext uri="{909E8E84-426E-40DD-AFC4-6F175D3DCCD1}">
              <a14:hiddenFill xmlns:a14="http://schemas.microsoft.com/office/drawing/2010/main">
                <a:solidFill>
                  <a:srgbClr val="FFFFFF"/>
                </a:solidFill>
              </a14:hiddenFill>
            </a:ext>
          </a:extLst>
        </p:spPr>
      </p:pic>
      <p:sp>
        <p:nvSpPr>
          <p:cNvPr id="6" name="Titolo 1">
            <a:extLst>
              <a:ext uri="{FF2B5EF4-FFF2-40B4-BE49-F238E27FC236}">
                <a16:creationId xmlns:a16="http://schemas.microsoft.com/office/drawing/2014/main" id="{2D101A5D-6B7B-BF99-79CA-B37E9E977AF6}"/>
              </a:ext>
            </a:extLst>
          </p:cNvPr>
          <p:cNvSpPr txBox="1">
            <a:spLocks/>
          </p:cNvSpPr>
          <p:nvPr/>
        </p:nvSpPr>
        <p:spPr>
          <a:xfrm>
            <a:off x="0" y="-315416"/>
            <a:ext cx="9144000" cy="1143000"/>
          </a:xfrm>
          <a:prstGeom prst="rect">
            <a:avLst/>
          </a:prstGeom>
          <a:ln>
            <a:no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Conclusions</a:t>
            </a:r>
            <a:r>
              <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 and </a:t>
            </a:r>
            <a:r>
              <a:rPr lang="it-IT" sz="3600" dirty="0" err="1">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rPr>
              <a:t>outlook</a:t>
            </a:r>
            <a:endParaRPr lang="it-IT" sz="3600" dirty="0">
              <a:solidFill>
                <a:schemeClr val="tx2"/>
              </a:solidFill>
              <a:effectLst>
                <a:reflection blurRad="6350" stA="60000" endA="900" endPos="58000" dir="5400000" sy="-100000" algn="bl" rotWithShape="0"/>
              </a:effectLst>
              <a:latin typeface="Arial Unicode MS" pitchFamily="34" charset="-128"/>
              <a:ea typeface="Arial Unicode MS" pitchFamily="34" charset="-128"/>
              <a:cs typeface="Arial Unicode MS" pitchFamily="34" charset="-128"/>
            </a:endParaRPr>
          </a:p>
        </p:txBody>
      </p:sp>
      <p:pic>
        <p:nvPicPr>
          <p:cNvPr id="3" name="Immagine 2">
            <a:extLst>
              <a:ext uri="{FF2B5EF4-FFF2-40B4-BE49-F238E27FC236}">
                <a16:creationId xmlns:a16="http://schemas.microsoft.com/office/drawing/2014/main" id="{57D6207D-46A2-8350-F421-25F2F23222D7}"/>
              </a:ext>
            </a:extLst>
          </p:cNvPr>
          <p:cNvPicPr>
            <a:picLocks noChangeAspect="1"/>
          </p:cNvPicPr>
          <p:nvPr/>
        </p:nvPicPr>
        <p:blipFill>
          <a:blip r:embed="rId6"/>
          <a:stretch>
            <a:fillRect/>
          </a:stretch>
        </p:blipFill>
        <p:spPr>
          <a:xfrm>
            <a:off x="8316416" y="-13671"/>
            <a:ext cx="840769" cy="820386"/>
          </a:xfrm>
          <a:prstGeom prst="rect">
            <a:avLst/>
          </a:prstGeom>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1486</Words>
  <Application>Microsoft Office PowerPoint</Application>
  <PresentationFormat>Presentazione su schermo (4:3)</PresentationFormat>
  <Paragraphs>193</Paragraphs>
  <Slides>20</Slides>
  <Notes>15</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20</vt:i4>
      </vt:variant>
    </vt:vector>
  </HeadingPairs>
  <TitlesOfParts>
    <vt:vector size="25" baseType="lpstr">
      <vt:lpstr>Arial</vt:lpstr>
      <vt:lpstr>Arial Unicode MS</vt:lpstr>
      <vt:lpstr>Calibri</vt:lpstr>
      <vt:lpstr>Wingdings</vt:lpstr>
      <vt:lpstr>Tema di Office</vt:lpstr>
      <vt:lpstr>Presentazione standard di PowerPoint</vt:lpstr>
      <vt:lpstr>Use of Greenhouse gases in HEP </vt:lpstr>
      <vt:lpstr>The importance of collaborative effort </vt:lpstr>
      <vt:lpstr>Experimental set-up @GIF++</vt:lpstr>
      <vt:lpstr>Detectors @ GIF++ </vt:lpstr>
      <vt:lpstr>Presentazione standard di PowerPoint</vt:lpstr>
      <vt:lpstr>Presentazione standard di PowerPoint</vt:lpstr>
      <vt:lpstr>Charge integrated during irradiation</vt:lpstr>
      <vt:lpstr>Dark (without irradiation) current</vt:lpstr>
      <vt:lpstr>Resistivity vs. time</vt:lpstr>
      <vt:lpstr>Presentazione standard di PowerPoint</vt:lpstr>
      <vt:lpstr>Presentazione standard di PowerPoint</vt:lpstr>
      <vt:lpstr>Plateau efficiency at low rate</vt:lpstr>
      <vt:lpstr>Presentazione standard di PowerPoint</vt:lpstr>
      <vt:lpstr>Efficiency at high rate</vt:lpstr>
      <vt:lpstr>Efficiency at high rate</vt:lpstr>
      <vt:lpstr>Plateau efficiency at high rate</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Preliminary definitions</dc:title>
  <dc:creator>Marcello</dc:creator>
  <cp:lastModifiedBy>Marcello Abbrescia</cp:lastModifiedBy>
  <cp:revision>264</cp:revision>
  <dcterms:created xsi:type="dcterms:W3CDTF">2021-09-14T07:13:54Z</dcterms:created>
  <dcterms:modified xsi:type="dcterms:W3CDTF">2026-09-11T09:28:56Z</dcterms:modified>
</cp:coreProperties>
</file>