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3" r:id="rId6"/>
    <p:sldId id="271" r:id="rId7"/>
    <p:sldId id="272" r:id="rId8"/>
    <p:sldId id="273" r:id="rId9"/>
    <p:sldId id="274" r:id="rId10"/>
    <p:sldId id="27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03"/>
    <p:restoredTop sz="94795"/>
  </p:normalViewPr>
  <p:slideViewPr>
    <p:cSldViewPr snapToGrid="0" snapToObjects="1">
      <p:cViewPr varScale="1">
        <p:scale>
          <a:sx n="106" d="100"/>
          <a:sy n="106" d="100"/>
        </p:scale>
        <p:origin x="2232" y="4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10/26/25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139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10/26/25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894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10/26/25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7499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10/26/25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8483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10/26/25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2285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10/26/25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60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10/26/25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1908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10/26/25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9046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10/26/25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896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10/26/25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0281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10/26/25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9640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DE10D-7DBA-5F4C-932B-4DEE34EC9303}" type="datetimeFigureOut">
              <a:rPr lang="en-US" smtClean="0"/>
              <a:t>10/26/25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6669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904" y="6200488"/>
            <a:ext cx="541966" cy="533081"/>
          </a:xfrm>
          <a:prstGeom prst="rect">
            <a:avLst/>
          </a:prstGeom>
        </p:spPr>
      </p:pic>
      <p:pic>
        <p:nvPicPr>
          <p:cNvPr id="5" name="Picture 4" descr="Screen Shot 2021-10-18 at 10.55.4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014" y="6237093"/>
            <a:ext cx="3152125" cy="4964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3095" r="6914"/>
          <a:stretch/>
        </p:blipFill>
        <p:spPr>
          <a:xfrm>
            <a:off x="0" y="0"/>
            <a:ext cx="9159875" cy="47957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0395" y="124431"/>
            <a:ext cx="35589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>
                <a:solidFill>
                  <a:srgbClr val="FFFFFF"/>
                </a:solidFill>
              </a:rPr>
              <a:t>Welcome to Trieste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37405" y="4806935"/>
            <a:ext cx="7668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/>
              <a:t>Stefano Fantoni</a:t>
            </a:r>
          </a:p>
          <a:p>
            <a:r>
              <a:rPr lang="it-IT" sz="2000" i="1" dirty="0"/>
              <a:t>(IUPAP </a:t>
            </a:r>
            <a:r>
              <a:rPr lang="it-IT" sz="2000" i="1" dirty="0" err="1"/>
              <a:t>Secretary</a:t>
            </a:r>
            <a:r>
              <a:rPr lang="it-IT" sz="2000" i="1" dirty="0"/>
              <a:t> General for </a:t>
            </a:r>
            <a:r>
              <a:rPr lang="it-IT" sz="2000" i="1" dirty="0" err="1"/>
              <a:t>Administrative</a:t>
            </a:r>
            <a:r>
              <a:rPr lang="it-IT" sz="2000" i="1" dirty="0"/>
              <a:t> Affairs, FIT </a:t>
            </a:r>
            <a:r>
              <a:rPr lang="it-IT" sz="2000" i="1" dirty="0" err="1"/>
              <a:t>President</a:t>
            </a:r>
            <a:r>
              <a:rPr lang="it-IT" sz="2000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30589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032AA1-3015-C1C9-97F6-C928334E7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Thank </a:t>
            </a:r>
            <a:r>
              <a:rPr lang="it-IT" dirty="0" err="1"/>
              <a:t>You</a:t>
            </a:r>
            <a:endParaRPr lang="it-IT" dirty="0"/>
          </a:p>
        </p:txBody>
      </p:sp>
      <p:pic>
        <p:nvPicPr>
          <p:cNvPr id="4" name="Segnaposto contenuto 3" descr="Immagine che contiene aria aperta, cielo, nuvola, paesaggio&#10;&#10;Il contenuto generato dall'IA potrebbe non essere corretto.">
            <a:extLst>
              <a:ext uri="{FF2B5EF4-FFF2-40B4-BE49-F238E27FC236}">
                <a16:creationId xmlns:a16="http://schemas.microsoft.com/office/drawing/2014/main" id="{11A8EB8B-410C-05E8-78EB-097445EF6C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520" y="1672391"/>
            <a:ext cx="5967534" cy="3980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8719A5A9-CC23-C33B-B600-8CAD8C5ACF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5971957"/>
            <a:ext cx="808286" cy="795035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649235DD-318E-C989-3D4E-D74C6734744F}"/>
              </a:ext>
            </a:extLst>
          </p:cNvPr>
          <p:cNvSpPr txBox="1"/>
          <p:nvPr/>
        </p:nvSpPr>
        <p:spPr>
          <a:xfrm>
            <a:off x="2049867" y="5907490"/>
            <a:ext cx="50442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>
                <a:solidFill>
                  <a:srgbClr val="00B050"/>
                </a:solidFill>
              </a:rPr>
              <a:t>…… </a:t>
            </a:r>
            <a:r>
              <a:rPr lang="it-IT" sz="2000" b="1" dirty="0" err="1">
                <a:solidFill>
                  <a:srgbClr val="00B050"/>
                </a:solidFill>
              </a:rPr>
              <a:t>looking</a:t>
            </a:r>
            <a:r>
              <a:rPr lang="it-IT" sz="2000" b="1" dirty="0">
                <a:solidFill>
                  <a:srgbClr val="00B050"/>
                </a:solidFill>
              </a:rPr>
              <a:t> </a:t>
            </a:r>
            <a:r>
              <a:rPr lang="it-IT" sz="2000" b="1" dirty="0" err="1">
                <a:solidFill>
                  <a:srgbClr val="00B050"/>
                </a:solidFill>
              </a:rPr>
              <a:t>towards</a:t>
            </a:r>
            <a:r>
              <a:rPr lang="it-IT" sz="2000" b="1" dirty="0">
                <a:solidFill>
                  <a:srgbClr val="00B050"/>
                </a:solidFill>
              </a:rPr>
              <a:t> the </a:t>
            </a:r>
            <a:r>
              <a:rPr lang="it-IT" sz="2000" b="1" dirty="0" err="1">
                <a:solidFill>
                  <a:srgbClr val="00B050"/>
                </a:solidFill>
              </a:rPr>
              <a:t>infinity</a:t>
            </a:r>
            <a:r>
              <a:rPr lang="it-IT" sz="2000" b="1" dirty="0">
                <a:solidFill>
                  <a:srgbClr val="00B050"/>
                </a:solidFill>
              </a:rPr>
              <a:t> of knowledge</a:t>
            </a:r>
          </a:p>
        </p:txBody>
      </p:sp>
    </p:spTree>
    <p:extLst>
      <p:ext uri="{BB962C8B-B14F-4D97-AF65-F5344CB8AC3E}">
        <p14:creationId xmlns:p14="http://schemas.microsoft.com/office/powerpoint/2010/main" val="2996032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42875" y="324519"/>
            <a:ext cx="88582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4000" b="1" dirty="0">
                <a:effectLst/>
              </a:rPr>
              <a:t>The “Trieste Science System”</a:t>
            </a:r>
          </a:p>
        </p:txBody>
      </p: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C67FBDEB-97AE-63F4-999D-B2434E83A114}"/>
              </a:ext>
            </a:extLst>
          </p:cNvPr>
          <p:cNvGrpSpPr/>
          <p:nvPr/>
        </p:nvGrpSpPr>
        <p:grpSpPr>
          <a:xfrm>
            <a:off x="139700" y="1407695"/>
            <a:ext cx="8610600" cy="4146034"/>
            <a:chOff x="0" y="1082077"/>
            <a:chExt cx="9144000" cy="4604459"/>
          </a:xfrm>
        </p:grpSpPr>
        <p:pic>
          <p:nvPicPr>
            <p:cNvPr id="6" name="Picture 1" descr="Screen Shot 2019-04-12 at 18.33.19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559"/>
            <a:stretch/>
          </p:blipFill>
          <p:spPr bwMode="auto">
            <a:xfrm>
              <a:off x="0" y="1082077"/>
              <a:ext cx="9144000" cy="4604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2359025" y="1426563"/>
              <a:ext cx="694540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ICTP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441825" y="1731364"/>
              <a:ext cx="819218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SISSA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680325" y="3665929"/>
              <a:ext cx="940898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Elettra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731000" y="2953739"/>
              <a:ext cx="871648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ICGEB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589712" y="2624528"/>
              <a:ext cx="2198152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Area Science Park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11775" y="2448914"/>
              <a:ext cx="1009806" cy="78615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Univ</a:t>
              </a: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of</a:t>
              </a:r>
            </a:p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Trieste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37050" y="1090014"/>
              <a:ext cx="682965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OGS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041650" y="1194789"/>
              <a:ext cx="859119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TWAS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318375" y="3306163"/>
              <a:ext cx="672751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CNR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43669" y="1872836"/>
              <a:ext cx="3762375" cy="37257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>
              <a:spAutoFit/>
            </a:bodyPr>
            <a:lstStyle/>
            <a:p>
              <a:pPr marL="285750" indent="-285750" defTabSz="457200" fontAlgn="auto">
                <a:spcBef>
                  <a:spcPts val="0"/>
                </a:spcBef>
                <a:spcAft>
                  <a:spcPts val="0"/>
                </a:spcAft>
                <a:buFont typeface="Wingdings" charset="2"/>
                <a:buChar char="ü"/>
                <a:defRPr/>
              </a:pP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More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than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150,000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physicists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have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visited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ICTP from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all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over the world </a:t>
              </a:r>
            </a:p>
            <a:p>
              <a:pPr marL="285750" indent="-285750" defTabSz="457200" fontAlgn="auto">
                <a:spcBef>
                  <a:spcPts val="0"/>
                </a:spcBef>
                <a:spcAft>
                  <a:spcPts val="0"/>
                </a:spcAft>
                <a:buFont typeface="Wingdings" charset="2"/>
                <a:buChar char="ü"/>
                <a:defRPr/>
              </a:pPr>
              <a:endParaRPr lang="it-IT" sz="1600" dirty="0">
                <a:solidFill>
                  <a:prstClr val="white"/>
                </a:solidFill>
                <a:latin typeface="Calibri"/>
              </a:endParaRPr>
            </a:p>
            <a:p>
              <a:pPr marL="285750" indent="-285750">
                <a:buFont typeface="Wingdings" charset="2"/>
                <a:buChar char="ü"/>
                <a:defRPr/>
              </a:pPr>
              <a:r>
                <a:rPr lang="it-IT" sz="1600" dirty="0">
                  <a:solidFill>
                    <a:prstClr val="white"/>
                  </a:solidFill>
                </a:rPr>
                <a:t>Trieste </a:t>
              </a:r>
              <a:r>
                <a:rPr lang="it-IT" sz="1600" dirty="0" err="1">
                  <a:solidFill>
                    <a:prstClr val="white"/>
                  </a:solidFill>
                </a:rPr>
                <a:t>is</a:t>
              </a:r>
              <a:r>
                <a:rPr lang="it-IT" sz="1600" dirty="0">
                  <a:solidFill>
                    <a:prstClr val="white"/>
                  </a:solidFill>
                </a:rPr>
                <a:t> the city with the </a:t>
              </a:r>
              <a:r>
                <a:rPr lang="it-IT" sz="1600" dirty="0" err="1">
                  <a:solidFill>
                    <a:prstClr val="white"/>
                  </a:solidFill>
                </a:rPr>
                <a:t>highest</a:t>
              </a:r>
              <a:r>
                <a:rPr lang="it-IT" sz="1600" dirty="0">
                  <a:solidFill>
                    <a:prstClr val="white"/>
                  </a:solidFill>
                </a:rPr>
                <a:t> </a:t>
              </a:r>
              <a:r>
                <a:rPr lang="it-IT" sz="1600" dirty="0" err="1">
                  <a:solidFill>
                    <a:prstClr val="white"/>
                  </a:solidFill>
                </a:rPr>
                <a:t>density</a:t>
              </a:r>
              <a:r>
                <a:rPr lang="it-IT" sz="1600" dirty="0">
                  <a:solidFill>
                    <a:prstClr val="white"/>
                  </a:solidFill>
                </a:rPr>
                <a:t> of </a:t>
              </a:r>
              <a:r>
                <a:rPr lang="it-IT" sz="1600" dirty="0" err="1">
                  <a:solidFill>
                    <a:prstClr val="white"/>
                  </a:solidFill>
                </a:rPr>
                <a:t>researchers</a:t>
              </a:r>
              <a:r>
                <a:rPr lang="it-IT" sz="1600" dirty="0">
                  <a:solidFill>
                    <a:prstClr val="white"/>
                  </a:solidFill>
                </a:rPr>
                <a:t> in Europe</a:t>
              </a:r>
            </a:p>
            <a:p>
              <a:pPr marL="285750" indent="-285750">
                <a:buFont typeface="Wingdings" charset="2"/>
                <a:buChar char="ü"/>
                <a:defRPr/>
              </a:pPr>
              <a:endParaRPr lang="it-IT" sz="1600" dirty="0">
                <a:solidFill>
                  <a:prstClr val="white"/>
                </a:solidFill>
                <a:latin typeface="Calibri"/>
                <a:ea typeface="+mn-ea"/>
                <a:cs typeface="+mn-cs"/>
              </a:endParaRPr>
            </a:p>
            <a:p>
              <a:pPr marL="285750" indent="-285750">
                <a:buFont typeface="Wingdings" charset="2"/>
                <a:buChar char="ü"/>
                <a:defRPr/>
              </a:pP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Trieste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was</a:t>
              </a: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 the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European</a:t>
              </a: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 City of Science 2020</a:t>
              </a:r>
            </a:p>
            <a:p>
              <a:pPr marL="285750" indent="-285750">
                <a:buFont typeface="Wingdings" charset="2"/>
                <a:buChar char="ü"/>
                <a:defRPr/>
              </a:pPr>
              <a:endParaRPr lang="it-IT" sz="1600" dirty="0">
                <a:solidFill>
                  <a:prstClr val="white"/>
                </a:solidFill>
                <a:latin typeface="Calibri"/>
              </a:endParaRPr>
            </a:p>
            <a:p>
              <a:pPr marL="285750" indent="-285750">
                <a:buFont typeface="Wingdings" charset="2"/>
                <a:buChar char="ü"/>
                <a:defRPr/>
              </a:pP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Hosts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the National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s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ynchrotron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radiation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facility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(Elettra)</a:t>
              </a:r>
            </a:p>
            <a:p>
              <a:pPr>
                <a:defRPr/>
              </a:pPr>
              <a:endParaRPr lang="it-IT" sz="1600" dirty="0">
                <a:solidFill>
                  <a:prstClr val="white"/>
                </a:solidFill>
                <a:latin typeface="Calibri"/>
                <a:ea typeface="+mn-ea"/>
                <a:cs typeface="+mn-cs"/>
              </a:endParaRPr>
            </a:p>
            <a:p>
              <a:pPr marL="285750" indent="-285750">
                <a:buFont typeface="Wingdings" charset="2"/>
                <a:buChar char="ü"/>
                <a:defRPr/>
              </a:pP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The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largest</a:t>
              </a: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national</a:t>
              </a: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 Science Park</a:t>
              </a:r>
              <a:endParaRPr lang="it-IT" sz="1600" dirty="0">
                <a:solidFill>
                  <a:prstClr val="white"/>
                </a:solidFill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4031" y="330200"/>
            <a:ext cx="2027869" cy="202449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7572375" y="1363426"/>
            <a:ext cx="95250" cy="885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0F56E3CD-142E-F32E-EFB6-406DD38ED2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988" y="6186520"/>
            <a:ext cx="598196" cy="588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532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5750" y="137210"/>
            <a:ext cx="88582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b="1" dirty="0"/>
              <a:t>The Trieste International Foundation for the Progress and Freedom of Science (</a:t>
            </a:r>
            <a:r>
              <a:rPr lang="it-IT" sz="2800" b="1" dirty="0">
                <a:solidFill>
                  <a:srgbClr val="C00000"/>
                </a:solidFill>
              </a:rPr>
              <a:t>FIT</a:t>
            </a:r>
            <a:r>
              <a:rPr lang="it-IT" sz="2800" b="1" dirty="0"/>
              <a:t>)</a:t>
            </a:r>
            <a:r>
              <a:rPr lang="en-IE" sz="2800" b="1" dirty="0">
                <a:effectLst/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508001" y="1391474"/>
            <a:ext cx="848677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dirty="0">
                <a:solidFill>
                  <a:srgbClr val="00B050"/>
                </a:solidFill>
              </a:rPr>
              <a:t>Created in 1980 by Abdus Salam and Paolo Budinich to promote and support the development, freedom and dissemination of science, and its peaceful applications. </a:t>
            </a:r>
          </a:p>
          <a:p>
            <a:pPr marL="342900" indent="-342900">
              <a:buFont typeface="Wingdings" charset="2"/>
              <a:buChar char="§"/>
            </a:pPr>
            <a:endParaRPr lang="en-US" dirty="0"/>
          </a:p>
          <a:p>
            <a:pPr marL="342900" indent="-342900">
              <a:buFont typeface="Wingdings" charset="2"/>
              <a:buChar char="§"/>
            </a:pPr>
            <a:r>
              <a:rPr lang="en-US" dirty="0">
                <a:solidFill>
                  <a:srgbClr val="0070C0"/>
                </a:solidFill>
              </a:rPr>
              <a:t>FIT is a </a:t>
            </a:r>
            <a:r>
              <a:rPr lang="en-US" u="sng" dirty="0">
                <a:solidFill>
                  <a:srgbClr val="0070C0"/>
                </a:solidFill>
              </a:rPr>
              <a:t>private-law</a:t>
            </a:r>
            <a:r>
              <a:rPr lang="en-US" dirty="0">
                <a:solidFill>
                  <a:srgbClr val="0070C0"/>
                </a:solidFill>
              </a:rPr>
              <a:t> entity regulated by statute and bylaws. Its legal status is </a:t>
            </a:r>
            <a:r>
              <a:rPr lang="en-US" u="sng" dirty="0">
                <a:solidFill>
                  <a:srgbClr val="0070C0"/>
                </a:solidFill>
              </a:rPr>
              <a:t>recognized by the Italian Ministry of Education </a:t>
            </a:r>
            <a:r>
              <a:rPr lang="en-US" dirty="0">
                <a:solidFill>
                  <a:srgbClr val="0070C0"/>
                </a:solidFill>
              </a:rPr>
              <a:t>(with </a:t>
            </a:r>
            <a:r>
              <a:rPr lang="en-US" i="1" dirty="0">
                <a:solidFill>
                  <a:srgbClr val="0070C0"/>
                </a:solidFill>
              </a:rPr>
              <a:t>no restriction on any country </a:t>
            </a:r>
            <a:r>
              <a:rPr lang="en-US" dirty="0">
                <a:solidFill>
                  <a:srgbClr val="0070C0"/>
                </a:solidFill>
              </a:rPr>
              <a:t>). </a:t>
            </a:r>
          </a:p>
          <a:p>
            <a:pPr marL="342900" indent="-342900">
              <a:buFont typeface="Wingdings" charset="2"/>
              <a:buChar char="§"/>
            </a:pPr>
            <a:endParaRPr lang="en-US" u="sng" dirty="0">
              <a:solidFill>
                <a:srgbClr val="0070C0"/>
              </a:solidFill>
            </a:endParaRPr>
          </a:p>
          <a:p>
            <a:pPr marL="342900" indent="-342900">
              <a:buFont typeface="Wingdings" charset="2"/>
              <a:buChar char="§"/>
            </a:pPr>
            <a:r>
              <a:rPr lang="en-US" dirty="0">
                <a:solidFill>
                  <a:srgbClr val="7030A0"/>
                </a:solidFill>
              </a:rPr>
              <a:t>FIT members: most Trieste-based scientific institutions, including ICTP, SISSA, TWAS, University of Trieste,</a:t>
            </a:r>
            <a:r>
              <a:rPr lang="it-IT" dirty="0">
                <a:solidFill>
                  <a:srgbClr val="7030A0"/>
                </a:solidFill>
              </a:rPr>
              <a:t> University of Udine, OGS, the “Elettra” </a:t>
            </a:r>
            <a:r>
              <a:rPr lang="it-IT" dirty="0" err="1">
                <a:solidFill>
                  <a:srgbClr val="7030A0"/>
                </a:solidFill>
              </a:rPr>
              <a:t>synchrotron</a:t>
            </a:r>
            <a:r>
              <a:rPr lang="it-IT" dirty="0">
                <a:solidFill>
                  <a:srgbClr val="7030A0"/>
                </a:solidFill>
              </a:rPr>
              <a:t> </a:t>
            </a:r>
            <a:r>
              <a:rPr lang="it-IT" dirty="0" err="1">
                <a:solidFill>
                  <a:srgbClr val="7030A0"/>
                </a:solidFill>
              </a:rPr>
              <a:t>radiation</a:t>
            </a:r>
            <a:r>
              <a:rPr lang="it-IT" dirty="0">
                <a:solidFill>
                  <a:srgbClr val="7030A0"/>
                </a:solidFill>
              </a:rPr>
              <a:t> facility.</a:t>
            </a:r>
          </a:p>
          <a:p>
            <a:pPr marL="342900" indent="-342900">
              <a:buFont typeface="Wingdings" charset="2"/>
              <a:buChar char="§"/>
            </a:pPr>
            <a:endParaRPr lang="it-IT" dirty="0"/>
          </a:p>
          <a:p>
            <a:pPr marL="342900" indent="-342900">
              <a:buFont typeface="Wingdings" charset="2"/>
              <a:buChar char="§"/>
            </a:pPr>
            <a:r>
              <a:rPr lang="it-IT" dirty="0">
                <a:solidFill>
                  <a:srgbClr val="C00000"/>
                </a:solidFill>
              </a:rPr>
              <a:t>FIT </a:t>
            </a:r>
            <a:r>
              <a:rPr lang="it-IT" dirty="0" err="1">
                <a:solidFill>
                  <a:srgbClr val="C00000"/>
                </a:solidFill>
              </a:rPr>
              <a:t>has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>
                <a:solidFill>
                  <a:srgbClr val="C00000"/>
                </a:solidFill>
              </a:rPr>
              <a:t>organized</a:t>
            </a:r>
            <a:r>
              <a:rPr lang="it-IT" dirty="0">
                <a:solidFill>
                  <a:srgbClr val="C00000"/>
                </a:solidFill>
              </a:rPr>
              <a:t> ESOF2020, Trieste </a:t>
            </a:r>
            <a:r>
              <a:rPr lang="it-IT" dirty="0" err="1">
                <a:solidFill>
                  <a:srgbClr val="C00000"/>
                </a:solidFill>
              </a:rPr>
              <a:t>European</a:t>
            </a:r>
            <a:r>
              <a:rPr lang="it-IT" dirty="0">
                <a:solidFill>
                  <a:srgbClr val="C00000"/>
                </a:solidFill>
              </a:rPr>
              <a:t> City of Science, and </a:t>
            </a:r>
            <a:r>
              <a:rPr lang="it-IT" dirty="0" err="1">
                <a:solidFill>
                  <a:srgbClr val="C00000"/>
                </a:solidFill>
              </a:rPr>
              <a:t>is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>
                <a:solidFill>
                  <a:srgbClr val="C00000"/>
                </a:solidFill>
              </a:rPr>
              <a:t>actually</a:t>
            </a:r>
            <a:r>
              <a:rPr lang="it-IT" dirty="0">
                <a:solidFill>
                  <a:srgbClr val="C00000"/>
                </a:solidFill>
              </a:rPr>
              <a:t> in </a:t>
            </a:r>
            <a:r>
              <a:rPr lang="it-IT" dirty="0" err="1">
                <a:solidFill>
                  <a:srgbClr val="C00000"/>
                </a:solidFill>
              </a:rPr>
              <a:t>charge</a:t>
            </a:r>
            <a:r>
              <a:rPr lang="it-IT" dirty="0">
                <a:solidFill>
                  <a:srgbClr val="C00000"/>
                </a:solidFill>
              </a:rPr>
              <a:t> of a Laboratory on quantitative </a:t>
            </a:r>
            <a:r>
              <a:rPr lang="it-IT" dirty="0" err="1">
                <a:solidFill>
                  <a:srgbClr val="C00000"/>
                </a:solidFill>
              </a:rPr>
              <a:t>sustainability</a:t>
            </a:r>
            <a:r>
              <a:rPr lang="it-IT" dirty="0">
                <a:solidFill>
                  <a:srgbClr val="C00000"/>
                </a:solidFill>
              </a:rPr>
              <a:t> (TLQS).</a:t>
            </a:r>
          </a:p>
          <a:p>
            <a:endParaRPr lang="it-IT" dirty="0">
              <a:solidFill>
                <a:srgbClr val="C00000"/>
              </a:solidFill>
            </a:endParaRPr>
          </a:p>
          <a:p>
            <a:pPr marL="342900" indent="-342900">
              <a:buFont typeface="Wingdings" charset="2"/>
              <a:buChar char="§"/>
            </a:pPr>
            <a:r>
              <a:rPr lang="it-IT" b="1" dirty="0"/>
              <a:t>FIT </a:t>
            </a:r>
            <a:r>
              <a:rPr lang="it-IT" b="1" dirty="0" err="1"/>
              <a:t>has</a:t>
            </a:r>
            <a:r>
              <a:rPr lang="it-IT" b="1" dirty="0"/>
              <a:t> </a:t>
            </a:r>
            <a:r>
              <a:rPr lang="it-IT" b="1" dirty="0" err="1"/>
              <a:t>signed</a:t>
            </a:r>
            <a:r>
              <a:rPr lang="it-IT" b="1" dirty="0"/>
              <a:t> on 2021 a </a:t>
            </a:r>
            <a:r>
              <a:rPr lang="it-IT" b="1" dirty="0" err="1"/>
              <a:t>MoU</a:t>
            </a:r>
            <a:r>
              <a:rPr lang="it-IT" b="1" dirty="0"/>
              <a:t> with IUPAP, </a:t>
            </a:r>
            <a:r>
              <a:rPr lang="it-IT" b="1" dirty="0" err="1"/>
              <a:t>extended</a:t>
            </a:r>
            <a:r>
              <a:rPr lang="it-IT" b="1" dirty="0"/>
              <a:t> up to 2026 for </a:t>
            </a:r>
            <a:r>
              <a:rPr lang="it-IT" b="1" dirty="0" err="1"/>
              <a:t>its</a:t>
            </a:r>
            <a:r>
              <a:rPr lang="it-IT" b="1" dirty="0"/>
              <a:t> </a:t>
            </a:r>
            <a:r>
              <a:rPr lang="it-IT" b="1" dirty="0" err="1"/>
              <a:t>administrative</a:t>
            </a:r>
            <a:r>
              <a:rPr lang="it-IT" b="1" dirty="0"/>
              <a:t> </a:t>
            </a:r>
            <a:r>
              <a:rPr lang="it-IT" b="1" dirty="0" err="1"/>
              <a:t>secretary</a:t>
            </a:r>
            <a:r>
              <a:rPr lang="it-IT" b="1" dirty="0"/>
              <a:t> </a:t>
            </a:r>
            <a:endParaRPr lang="en-US" b="1" dirty="0"/>
          </a:p>
          <a:p>
            <a:endParaRPr lang="en-IE" sz="2000" dirty="0">
              <a:effectLst/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E11979C0-A43D-1C27-81F1-6C369EEC6B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6102085"/>
            <a:ext cx="629017" cy="61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545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-fit-build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40" y="1446879"/>
            <a:ext cx="3187269" cy="19821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3002" y="326188"/>
            <a:ext cx="7326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err="1"/>
              <a:t>Where</a:t>
            </a:r>
            <a:r>
              <a:rPr lang="it-IT" sz="3600" b="1" dirty="0"/>
              <a:t> </a:t>
            </a:r>
            <a:r>
              <a:rPr lang="it-IT" sz="3600" b="1" dirty="0" err="1"/>
              <a:t>we</a:t>
            </a:r>
            <a:r>
              <a:rPr lang="it-IT" sz="3600" b="1" dirty="0"/>
              <a:t> are 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E817714B-537A-5D09-384E-43CE9DF18F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91" y="6167677"/>
            <a:ext cx="567373" cy="558072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4D4548F-EB25-C8A2-722C-93739B60449D}"/>
              </a:ext>
            </a:extLst>
          </p:cNvPr>
          <p:cNvSpPr txBox="1"/>
          <p:nvPr/>
        </p:nvSpPr>
        <p:spPr>
          <a:xfrm>
            <a:off x="4027470" y="1409602"/>
            <a:ext cx="3708970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400">
                <a:effectLst/>
              </a:defRPr>
            </a:lvl1pPr>
          </a:lstStyle>
          <a:p>
            <a:pPr marL="0" indent="0" algn="just">
              <a:buNone/>
            </a:pPr>
            <a:r>
              <a:rPr lang="en-IE" sz="2000" dirty="0"/>
              <a:t>In 2024 the IUPAP headquarters </a:t>
            </a:r>
            <a:r>
              <a:rPr lang="en-IE" sz="2000" b="1" dirty="0"/>
              <a:t>moved its administrative offices </a:t>
            </a:r>
            <a:r>
              <a:rPr lang="en-IE" sz="2000" dirty="0"/>
              <a:t>at the original location: </a:t>
            </a:r>
            <a:r>
              <a:rPr lang="en-IE" sz="2000" i="1" dirty="0"/>
              <a:t>the first floor of </a:t>
            </a:r>
            <a:r>
              <a:rPr lang="en-IE" sz="2000" i="1" dirty="0" err="1"/>
              <a:t>SottoStazione</a:t>
            </a:r>
            <a:r>
              <a:rPr lang="en-IE" sz="2000" i="1" dirty="0"/>
              <a:t> </a:t>
            </a:r>
            <a:r>
              <a:rPr lang="en-IE" sz="2000" i="1" dirty="0" err="1"/>
              <a:t>Elettrica</a:t>
            </a:r>
            <a:r>
              <a:rPr lang="en-IE" sz="2000" i="1" dirty="0"/>
              <a:t> (SSE) building of Trieste </a:t>
            </a:r>
            <a:r>
              <a:rPr lang="en-IE" sz="2000" b="1" i="1" dirty="0"/>
              <a:t>Porto Vecchio.</a:t>
            </a:r>
            <a:endParaRPr lang="it-IT" sz="2000" i="1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DB2A593-0311-27C6-7597-9CC957CE7D20}"/>
              </a:ext>
            </a:extLst>
          </p:cNvPr>
          <p:cNvSpPr txBox="1"/>
          <p:nvPr/>
        </p:nvSpPr>
        <p:spPr>
          <a:xfrm>
            <a:off x="563002" y="3903360"/>
            <a:ext cx="5128251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400">
                <a:effectLst/>
              </a:defRPr>
            </a:lvl1pPr>
          </a:lstStyle>
          <a:p>
            <a:pPr marL="0" indent="0">
              <a:buNone/>
            </a:pPr>
            <a:r>
              <a:rPr lang="en-IE" sz="2000" b="1" dirty="0"/>
              <a:t>IUPAP events held in Trieste:</a:t>
            </a:r>
          </a:p>
          <a:p>
            <a:pPr marL="0" indent="0">
              <a:buNone/>
            </a:pPr>
            <a:r>
              <a:rPr lang="en-IE" sz="2000" dirty="0"/>
              <a:t>2021: General Assembly</a:t>
            </a:r>
          </a:p>
          <a:p>
            <a:pPr marL="0" indent="0">
              <a:buNone/>
            </a:pPr>
            <a:r>
              <a:rPr lang="is-IS" sz="2000" dirty="0">
                <a:effectLst/>
              </a:rPr>
              <a:t>2022: IUPAP Centenary (with EC&amp;CC and GA</a:t>
            </a:r>
            <a:r>
              <a:rPr lang="is-IS" sz="1800" dirty="0">
                <a:effectLst/>
              </a:rPr>
              <a:t>)</a:t>
            </a:r>
            <a:r>
              <a:rPr lang="en-IE" sz="1800" dirty="0"/>
              <a:t> </a:t>
            </a:r>
            <a:endParaRPr lang="it-IT" dirty="0"/>
          </a:p>
        </p:txBody>
      </p:sp>
      <p:pic>
        <p:nvPicPr>
          <p:cNvPr id="12" name="Picture 7" descr="iupap-ga-ictp.jpg">
            <a:extLst>
              <a:ext uri="{FF2B5EF4-FFF2-40B4-BE49-F238E27FC236}">
                <a16:creationId xmlns:a16="http://schemas.microsoft.com/office/drawing/2014/main" id="{E2DB1E2B-2F78-B553-0C4F-9AEB8D971D4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2" t="7679" r="169"/>
          <a:stretch/>
        </p:blipFill>
        <p:spPr>
          <a:xfrm>
            <a:off x="6057900" y="3708704"/>
            <a:ext cx="2355082" cy="173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308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671298" y="1320603"/>
            <a:ext cx="72027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/>
              <a:t>Stefano Fantoni </a:t>
            </a:r>
            <a:r>
              <a:rPr lang="it-IT" sz="2400" i="1" dirty="0" err="1"/>
              <a:t>Secretary</a:t>
            </a:r>
            <a:r>
              <a:rPr lang="it-IT" sz="2400" i="1" dirty="0"/>
              <a:t> General for Admin Affairs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19561" y="2474337"/>
            <a:ext cx="83076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/>
              <a:t>Gabriella Marra  </a:t>
            </a:r>
            <a:r>
              <a:rPr lang="it-IT" sz="2400" i="1" dirty="0"/>
              <a:t>IUPAP</a:t>
            </a:r>
            <a:r>
              <a:rPr lang="it-IT" sz="2400" b="1" dirty="0"/>
              <a:t> </a:t>
            </a:r>
            <a:r>
              <a:rPr lang="it-IT" sz="2400" i="1" dirty="0" err="1"/>
              <a:t>Secretary</a:t>
            </a:r>
            <a:endParaRPr lang="it-IT" sz="2400" i="1" dirty="0"/>
          </a:p>
        </p:txBody>
      </p:sp>
      <p:sp>
        <p:nvSpPr>
          <p:cNvPr id="35" name="Rectangle 34"/>
          <p:cNvSpPr/>
          <p:nvPr/>
        </p:nvSpPr>
        <p:spPr>
          <a:xfrm>
            <a:off x="671298" y="1733329"/>
            <a:ext cx="6598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400" b="1" dirty="0"/>
              <a:t>Sandro Scandolo </a:t>
            </a:r>
            <a:r>
              <a:rPr lang="it-IT" sz="2400" i="1" dirty="0" err="1"/>
              <a:t>Deputy</a:t>
            </a:r>
            <a:r>
              <a:rPr lang="it-IT" sz="2400" i="1" dirty="0"/>
              <a:t> </a:t>
            </a:r>
            <a:r>
              <a:rPr lang="it-IT" sz="2400" i="1" dirty="0" err="1"/>
              <a:t>Secretary</a:t>
            </a:r>
            <a:r>
              <a:rPr lang="it-IT" sz="2400" i="1" dirty="0"/>
              <a:t> General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19561" y="5249904"/>
            <a:ext cx="7050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>
                <a:latin typeface="+mj-lt"/>
              </a:rPr>
              <a:t>Contacts</a:t>
            </a:r>
            <a:r>
              <a:rPr lang="it-IT" sz="1600" b="1" dirty="0">
                <a:latin typeface="+mj-lt"/>
              </a:rPr>
              <a:t>: </a:t>
            </a:r>
          </a:p>
          <a:p>
            <a:r>
              <a:rPr lang="it-IT" sz="1600" u="sng" dirty="0" err="1">
                <a:latin typeface="+mj-lt"/>
                <a:cs typeface="Courier"/>
              </a:rPr>
              <a:t>secretariat@iupap.org</a:t>
            </a:r>
            <a:r>
              <a:rPr lang="it-IT" sz="1600" u="sng" dirty="0">
                <a:latin typeface="+mj-lt"/>
                <a:cs typeface="Courier"/>
              </a:rPr>
              <a:t> </a:t>
            </a:r>
            <a:r>
              <a:rPr lang="it-IT" sz="1600" dirty="0">
                <a:latin typeface="+mj-lt"/>
                <a:cs typeface="Courier"/>
              </a:rPr>
              <a:t>(</a:t>
            </a:r>
            <a:r>
              <a:rPr lang="it-IT" sz="1600" dirty="0" err="1">
                <a:latin typeface="+mj-lt"/>
                <a:cs typeface="Courier"/>
              </a:rPr>
              <a:t>all</a:t>
            </a:r>
            <a:r>
              <a:rPr lang="it-IT" sz="1600" dirty="0">
                <a:latin typeface="+mj-lt"/>
                <a:cs typeface="Courier"/>
              </a:rPr>
              <a:t> </a:t>
            </a:r>
            <a:r>
              <a:rPr lang="it-IT" sz="1600" dirty="0" err="1">
                <a:latin typeface="+mj-lt"/>
                <a:cs typeface="Courier"/>
              </a:rPr>
              <a:t>administrative</a:t>
            </a:r>
            <a:r>
              <a:rPr lang="it-IT" sz="1600" dirty="0">
                <a:latin typeface="+mj-lt"/>
                <a:cs typeface="Courier"/>
              </a:rPr>
              <a:t> </a:t>
            </a:r>
            <a:r>
              <a:rPr lang="it-IT" sz="1600" dirty="0" err="1">
                <a:latin typeface="+mj-lt"/>
                <a:cs typeface="Courier"/>
              </a:rPr>
              <a:t>matters</a:t>
            </a:r>
            <a:r>
              <a:rPr lang="it-IT" sz="1600" dirty="0">
                <a:latin typeface="+mj-lt"/>
                <a:cs typeface="Courier"/>
              </a:rPr>
              <a:t>)</a:t>
            </a:r>
          </a:p>
          <a:p>
            <a:r>
              <a:rPr lang="it-IT" sz="1600" u="sng" dirty="0" err="1">
                <a:latin typeface="+mj-lt"/>
              </a:rPr>
              <a:t>communication@iupap.org</a:t>
            </a:r>
            <a:r>
              <a:rPr lang="it-IT" sz="1600" dirty="0">
                <a:latin typeface="+mj-lt"/>
              </a:rPr>
              <a:t>  (</a:t>
            </a:r>
            <a: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  <a:t>Web updates, newsletter, etc.</a:t>
            </a:r>
            <a:r>
              <a:rPr lang="it-IT" sz="1600" dirty="0">
                <a:latin typeface="+mj-lt"/>
              </a:rPr>
              <a:t>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56999" y="232304"/>
            <a:ext cx="47491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/>
              <a:t>IUPAP team in Trieste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99930" y="4687380"/>
            <a:ext cx="73966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/>
              <a:t>Francesca Zavino </a:t>
            </a:r>
            <a:r>
              <a:rPr lang="it-IT" sz="2400" dirty="0"/>
              <a:t>IUPAP </a:t>
            </a:r>
            <a:r>
              <a:rPr lang="it-IT" sz="2400" i="1" dirty="0" err="1"/>
              <a:t>Communication</a:t>
            </a:r>
            <a:endParaRPr lang="it-IT" sz="2400" i="1" dirty="0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72F6AF9A-EC50-64ED-C0B8-B84112CFB3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111" y="6270001"/>
            <a:ext cx="581775" cy="572238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5ECBC898-3974-2164-F96C-D5C7D7A292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6936" y="2305579"/>
            <a:ext cx="1260845" cy="126084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4ABA9834-94CA-C14B-06D8-4AA177151C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7223" y="4687380"/>
            <a:ext cx="830997" cy="830997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DF55BF12-E312-DAD0-ECC4-D98DCC4FD4DA}"/>
              </a:ext>
            </a:extLst>
          </p:cNvPr>
          <p:cNvSpPr txBox="1"/>
          <p:nvPr/>
        </p:nvSpPr>
        <p:spPr>
          <a:xfrm>
            <a:off x="629473" y="3826125"/>
            <a:ext cx="4011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Ariella </a:t>
            </a:r>
            <a:r>
              <a:rPr lang="en-US" sz="2400" b="1" dirty="0" err="1"/>
              <a:t>Kranjek</a:t>
            </a:r>
            <a:r>
              <a:rPr lang="en-US" sz="2400" b="1" dirty="0"/>
              <a:t>   </a:t>
            </a:r>
            <a:r>
              <a:rPr lang="en-US" sz="2400" i="1" dirty="0"/>
              <a:t>FIT Secretary  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5E0AAC32-4D83-5061-E15F-9B4D1E82C2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1049" y="3677086"/>
            <a:ext cx="913312" cy="91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088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E376AC1-0D45-4D2E-A55B-B498F1E9D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Main activities on 2025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72E6F60-6269-9A2C-4FF5-0B1B78F68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446168" cy="4708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1800" dirty="0"/>
              <a:t>• </a:t>
            </a:r>
            <a:r>
              <a:rPr lang="it-IT" sz="1800" dirty="0" err="1">
                <a:solidFill>
                  <a:schemeClr val="accent3"/>
                </a:solidFill>
              </a:rPr>
              <a:t>Operational</a:t>
            </a:r>
            <a:r>
              <a:rPr lang="it-IT" sz="1800" dirty="0">
                <a:solidFill>
                  <a:schemeClr val="accent3"/>
                </a:solidFill>
              </a:rPr>
              <a:t> </a:t>
            </a:r>
            <a:r>
              <a:rPr lang="it-IT" sz="1800" dirty="0" err="1">
                <a:solidFill>
                  <a:schemeClr val="accent3"/>
                </a:solidFill>
              </a:rPr>
              <a:t>coordination</a:t>
            </a:r>
            <a:r>
              <a:rPr lang="it-IT" sz="1800" dirty="0">
                <a:solidFill>
                  <a:schemeClr val="accent3"/>
                </a:solidFill>
              </a:rPr>
              <a:t>: </a:t>
            </a:r>
            <a:r>
              <a:rPr lang="it-IT" sz="1800" dirty="0" err="1">
                <a:solidFill>
                  <a:schemeClr val="accent3"/>
                </a:solidFill>
              </a:rPr>
              <a:t>drafting</a:t>
            </a:r>
            <a:r>
              <a:rPr lang="it-IT" sz="1800" dirty="0">
                <a:solidFill>
                  <a:schemeClr val="accent3"/>
                </a:solidFill>
              </a:rPr>
              <a:t> minutes and </a:t>
            </a:r>
            <a:r>
              <a:rPr lang="it-IT" sz="1800" dirty="0" err="1">
                <a:solidFill>
                  <a:schemeClr val="accent3"/>
                </a:solidFill>
              </a:rPr>
              <a:t>supporting</a:t>
            </a:r>
            <a:r>
              <a:rPr lang="it-IT" sz="1800" dirty="0">
                <a:solidFill>
                  <a:schemeClr val="accent3"/>
                </a:solidFill>
              </a:rPr>
              <a:t> the </a:t>
            </a:r>
            <a:r>
              <a:rPr lang="it-IT" sz="1800" dirty="0" err="1">
                <a:solidFill>
                  <a:schemeClr val="accent3"/>
                </a:solidFill>
              </a:rPr>
              <a:t>preparation</a:t>
            </a:r>
            <a:r>
              <a:rPr lang="it-IT" sz="1800" dirty="0">
                <a:solidFill>
                  <a:schemeClr val="accent3"/>
                </a:solidFill>
              </a:rPr>
              <a:t> of general assemblies and </a:t>
            </a:r>
            <a:r>
              <a:rPr lang="it-IT" sz="1800" dirty="0" err="1">
                <a:solidFill>
                  <a:schemeClr val="accent3"/>
                </a:solidFill>
              </a:rPr>
              <a:t>periodic</a:t>
            </a:r>
            <a:r>
              <a:rPr lang="it-IT" sz="1800" dirty="0">
                <a:solidFill>
                  <a:schemeClr val="accent3"/>
                </a:solidFill>
              </a:rPr>
              <a:t> meetings of the </a:t>
            </a:r>
            <a:r>
              <a:rPr lang="it-IT" sz="1800" dirty="0" err="1">
                <a:solidFill>
                  <a:schemeClr val="accent3"/>
                </a:solidFill>
              </a:rPr>
              <a:t>governing</a:t>
            </a:r>
            <a:r>
              <a:rPr lang="it-IT" sz="1800" dirty="0">
                <a:solidFill>
                  <a:schemeClr val="accent3"/>
                </a:solidFill>
              </a:rPr>
              <a:t> bodies (</a:t>
            </a:r>
            <a:r>
              <a:rPr lang="it-IT" sz="1800" dirty="0" err="1">
                <a:solidFill>
                  <a:schemeClr val="accent3"/>
                </a:solidFill>
              </a:rPr>
              <a:t>approximately</a:t>
            </a:r>
            <a:r>
              <a:rPr lang="it-IT" sz="1800" dirty="0">
                <a:solidFill>
                  <a:schemeClr val="accent3"/>
                </a:solidFill>
              </a:rPr>
              <a:t> 15);</a:t>
            </a:r>
          </a:p>
          <a:p>
            <a:pPr marL="0" indent="0">
              <a:buNone/>
            </a:pPr>
            <a:r>
              <a:rPr lang="it-IT" sz="1800" dirty="0">
                <a:solidFill>
                  <a:schemeClr val="accent4"/>
                </a:solidFill>
              </a:rPr>
              <a:t>• </a:t>
            </a:r>
            <a:r>
              <a:rPr lang="it-IT" sz="1800" dirty="0" err="1">
                <a:solidFill>
                  <a:schemeClr val="accent4"/>
                </a:solidFill>
              </a:rPr>
              <a:t>Administrative</a:t>
            </a:r>
            <a:r>
              <a:rPr lang="it-IT" sz="1800" dirty="0">
                <a:solidFill>
                  <a:schemeClr val="accent4"/>
                </a:solidFill>
              </a:rPr>
              <a:t> and </a:t>
            </a:r>
            <a:r>
              <a:rPr lang="it-IT" sz="1800" dirty="0" err="1">
                <a:solidFill>
                  <a:schemeClr val="accent4"/>
                </a:solidFill>
              </a:rPr>
              <a:t>financial</a:t>
            </a:r>
            <a:r>
              <a:rPr lang="it-IT" sz="1800" dirty="0">
                <a:solidFill>
                  <a:schemeClr val="accent4"/>
                </a:solidFill>
              </a:rPr>
              <a:t> collaboration with the Geneva headquarters: </a:t>
            </a:r>
            <a:r>
              <a:rPr lang="it-IT" sz="1800" dirty="0" err="1">
                <a:solidFill>
                  <a:schemeClr val="accent4"/>
                </a:solidFill>
              </a:rPr>
              <a:t>supporting</a:t>
            </a:r>
            <a:r>
              <a:rPr lang="it-IT" sz="1800" dirty="0">
                <a:solidFill>
                  <a:schemeClr val="accent4"/>
                </a:solidFill>
              </a:rPr>
              <a:t> accounting </a:t>
            </a:r>
            <a:r>
              <a:rPr lang="it-IT" sz="1800" dirty="0" err="1">
                <a:solidFill>
                  <a:schemeClr val="accent4"/>
                </a:solidFill>
              </a:rPr>
              <a:t>procedures</a:t>
            </a:r>
            <a:r>
              <a:rPr lang="it-IT" sz="1800" dirty="0">
                <a:solidFill>
                  <a:schemeClr val="accent4"/>
                </a:solidFill>
              </a:rPr>
              <a:t> and </a:t>
            </a:r>
            <a:r>
              <a:rPr lang="it-IT" sz="1800" dirty="0" err="1">
                <a:solidFill>
                  <a:schemeClr val="accent4"/>
                </a:solidFill>
              </a:rPr>
              <a:t>financial</a:t>
            </a:r>
            <a:r>
              <a:rPr lang="it-IT" sz="1800" dirty="0">
                <a:solidFill>
                  <a:schemeClr val="accent4"/>
                </a:solidFill>
              </a:rPr>
              <a:t> interactions </a:t>
            </a:r>
            <a:r>
              <a:rPr lang="it-IT" sz="1800" dirty="0" err="1">
                <a:solidFill>
                  <a:schemeClr val="accent4"/>
                </a:solidFill>
              </a:rPr>
              <a:t>between</a:t>
            </a:r>
            <a:r>
              <a:rPr lang="it-IT" sz="1800" dirty="0">
                <a:solidFill>
                  <a:schemeClr val="accent4"/>
                </a:solidFill>
              </a:rPr>
              <a:t> the </a:t>
            </a:r>
            <a:r>
              <a:rPr lang="it-IT" sz="1800" dirty="0" err="1">
                <a:solidFill>
                  <a:schemeClr val="accent4"/>
                </a:solidFill>
              </a:rPr>
              <a:t>Secretariat</a:t>
            </a:r>
            <a:r>
              <a:rPr lang="it-IT" sz="1800" dirty="0">
                <a:solidFill>
                  <a:schemeClr val="accent4"/>
                </a:solidFill>
              </a:rPr>
              <a:t>, </a:t>
            </a:r>
            <a:r>
              <a:rPr lang="it-IT" sz="1800" dirty="0" err="1">
                <a:solidFill>
                  <a:schemeClr val="accent4"/>
                </a:solidFill>
              </a:rPr>
              <a:t>member</a:t>
            </a:r>
            <a:r>
              <a:rPr lang="it-IT" sz="1800" dirty="0">
                <a:solidFill>
                  <a:schemeClr val="accent4"/>
                </a:solidFill>
              </a:rPr>
              <a:t> countries, and </a:t>
            </a:r>
            <a:r>
              <a:rPr lang="it-IT" sz="1800" dirty="0" err="1">
                <a:solidFill>
                  <a:schemeClr val="accent4"/>
                </a:solidFill>
              </a:rPr>
              <a:t>external</a:t>
            </a:r>
            <a:r>
              <a:rPr lang="it-IT" sz="1800" dirty="0">
                <a:solidFill>
                  <a:schemeClr val="accent4"/>
                </a:solidFill>
              </a:rPr>
              <a:t> institutions, </a:t>
            </a:r>
            <a:r>
              <a:rPr lang="it-IT" sz="1800" dirty="0" err="1">
                <a:solidFill>
                  <a:schemeClr val="accent4"/>
                </a:solidFill>
              </a:rPr>
              <a:t>ensuring</a:t>
            </a:r>
            <a:r>
              <a:rPr lang="it-IT" sz="1800" dirty="0">
                <a:solidFill>
                  <a:schemeClr val="accent4"/>
                </a:solidFill>
              </a:rPr>
              <a:t> a </a:t>
            </a:r>
            <a:r>
              <a:rPr lang="it-IT" sz="1800" dirty="0" err="1">
                <a:solidFill>
                  <a:schemeClr val="accent4"/>
                </a:solidFill>
              </a:rPr>
              <a:t>smooth</a:t>
            </a:r>
            <a:r>
              <a:rPr lang="it-IT" sz="1800" dirty="0">
                <a:solidFill>
                  <a:schemeClr val="accent4"/>
                </a:solidFill>
              </a:rPr>
              <a:t> flow of information and </a:t>
            </a:r>
            <a:r>
              <a:rPr lang="it-IT" sz="1800" dirty="0" err="1">
                <a:solidFill>
                  <a:schemeClr val="accent4"/>
                </a:solidFill>
              </a:rPr>
              <a:t>paperwork</a:t>
            </a:r>
            <a:r>
              <a:rPr lang="it-IT" sz="1800" dirty="0">
                <a:solidFill>
                  <a:schemeClr val="accent4"/>
                </a:solidFill>
              </a:rPr>
              <a:t> (60 </a:t>
            </a:r>
            <a:r>
              <a:rPr lang="it-IT" sz="1800" dirty="0" err="1">
                <a:solidFill>
                  <a:schemeClr val="accent4"/>
                </a:solidFill>
              </a:rPr>
              <a:t>member</a:t>
            </a:r>
            <a:r>
              <a:rPr lang="it-IT" sz="1800" dirty="0">
                <a:solidFill>
                  <a:schemeClr val="accent4"/>
                </a:solidFill>
              </a:rPr>
              <a:t> countries, 250 people </a:t>
            </a:r>
            <a:r>
              <a:rPr lang="it-IT" sz="1800" dirty="0" err="1">
                <a:solidFill>
                  <a:schemeClr val="accent4"/>
                </a:solidFill>
              </a:rPr>
              <a:t>including</a:t>
            </a:r>
            <a:r>
              <a:rPr lang="it-IT" sz="1800" dirty="0">
                <a:solidFill>
                  <a:schemeClr val="accent4"/>
                </a:solidFill>
              </a:rPr>
              <a:t> </a:t>
            </a:r>
            <a:r>
              <a:rPr lang="it-IT" sz="1800" dirty="0" err="1">
                <a:solidFill>
                  <a:schemeClr val="accent4"/>
                </a:solidFill>
              </a:rPr>
              <a:t>commission</a:t>
            </a:r>
            <a:r>
              <a:rPr lang="it-IT" sz="1800" dirty="0">
                <a:solidFill>
                  <a:schemeClr val="accent4"/>
                </a:solidFill>
              </a:rPr>
              <a:t> </a:t>
            </a:r>
            <a:r>
              <a:rPr lang="it-IT" sz="1800" dirty="0" err="1">
                <a:solidFill>
                  <a:schemeClr val="accent4"/>
                </a:solidFill>
              </a:rPr>
              <a:t>members</a:t>
            </a:r>
            <a:r>
              <a:rPr lang="it-IT" sz="1800" dirty="0">
                <a:solidFill>
                  <a:schemeClr val="accent4"/>
                </a:solidFill>
              </a:rPr>
              <a:t>, working groups, and the Executive Committee, </a:t>
            </a:r>
            <a:r>
              <a:rPr lang="it-IT" sz="1800" dirty="0" err="1">
                <a:solidFill>
                  <a:schemeClr val="accent4"/>
                </a:solidFill>
              </a:rPr>
              <a:t>external</a:t>
            </a:r>
            <a:r>
              <a:rPr lang="it-IT" sz="1800" dirty="0">
                <a:solidFill>
                  <a:schemeClr val="accent4"/>
                </a:solidFill>
              </a:rPr>
              <a:t> bodies </a:t>
            </a:r>
            <a:r>
              <a:rPr lang="it-IT" sz="1800" dirty="0" err="1">
                <a:solidFill>
                  <a:schemeClr val="accent4"/>
                </a:solidFill>
              </a:rPr>
              <a:t>where</a:t>
            </a:r>
            <a:r>
              <a:rPr lang="it-IT" sz="1800" dirty="0">
                <a:solidFill>
                  <a:schemeClr val="accent4"/>
                </a:solidFill>
              </a:rPr>
              <a:t> IUPAP </a:t>
            </a:r>
            <a:r>
              <a:rPr lang="it-IT" sz="1800" dirty="0" err="1">
                <a:solidFill>
                  <a:schemeClr val="accent4"/>
                </a:solidFill>
              </a:rPr>
              <a:t>is</a:t>
            </a:r>
            <a:r>
              <a:rPr lang="it-IT" sz="1800" dirty="0">
                <a:solidFill>
                  <a:schemeClr val="accent4"/>
                </a:solidFill>
              </a:rPr>
              <a:t> </a:t>
            </a:r>
            <a:r>
              <a:rPr lang="it-IT" sz="1800" dirty="0" err="1">
                <a:solidFill>
                  <a:schemeClr val="accent4"/>
                </a:solidFill>
              </a:rPr>
              <a:t>represented</a:t>
            </a:r>
            <a:r>
              <a:rPr lang="it-IT" sz="1800" dirty="0">
                <a:solidFill>
                  <a:schemeClr val="accent4"/>
                </a:solidFill>
              </a:rPr>
              <a:t>, and </a:t>
            </a:r>
            <a:r>
              <a:rPr lang="it-IT" sz="1800" dirty="0" err="1">
                <a:solidFill>
                  <a:schemeClr val="accent4"/>
                </a:solidFill>
              </a:rPr>
              <a:t>other</a:t>
            </a:r>
            <a:r>
              <a:rPr lang="it-IT" sz="1800" dirty="0">
                <a:solidFill>
                  <a:schemeClr val="accent4"/>
                </a:solidFill>
              </a:rPr>
              <a:t> bodies);</a:t>
            </a:r>
          </a:p>
          <a:p>
            <a:pPr marL="0" indent="0">
              <a:buNone/>
            </a:pPr>
            <a:r>
              <a:rPr lang="it-IT" sz="1800" dirty="0"/>
              <a:t>• </a:t>
            </a:r>
            <a:r>
              <a:rPr lang="it-IT" sz="1800" dirty="0">
                <a:solidFill>
                  <a:schemeClr val="accent2"/>
                </a:solidFill>
              </a:rPr>
              <a:t>International </a:t>
            </a:r>
            <a:r>
              <a:rPr lang="it-IT" sz="1800" dirty="0" err="1">
                <a:solidFill>
                  <a:schemeClr val="accent2"/>
                </a:solidFill>
              </a:rPr>
              <a:t>communication</a:t>
            </a:r>
            <a:r>
              <a:rPr lang="it-IT" sz="1800" dirty="0">
                <a:solidFill>
                  <a:schemeClr val="accent2"/>
                </a:solidFill>
              </a:rPr>
              <a:t>: </a:t>
            </a:r>
            <a:r>
              <a:rPr lang="it-IT" sz="1800" dirty="0" err="1">
                <a:solidFill>
                  <a:schemeClr val="accent2"/>
                </a:solidFill>
              </a:rPr>
              <a:t>updating</a:t>
            </a:r>
            <a:r>
              <a:rPr lang="it-IT" sz="1800" dirty="0">
                <a:solidFill>
                  <a:schemeClr val="accent2"/>
                </a:solidFill>
              </a:rPr>
              <a:t> the IUPAP website and information </a:t>
            </a:r>
            <a:r>
              <a:rPr lang="it-IT" sz="1800" dirty="0" err="1">
                <a:solidFill>
                  <a:schemeClr val="accent2"/>
                </a:solidFill>
              </a:rPr>
              <a:t>channels</a:t>
            </a:r>
            <a:r>
              <a:rPr lang="it-IT" sz="1800" dirty="0">
                <a:solidFill>
                  <a:schemeClr val="accent2"/>
                </a:solidFill>
              </a:rPr>
              <a:t>, </a:t>
            </a:r>
            <a:r>
              <a:rPr lang="it-IT" sz="1800" dirty="0" err="1">
                <a:solidFill>
                  <a:schemeClr val="accent2"/>
                </a:solidFill>
              </a:rPr>
              <a:t>disseminating</a:t>
            </a:r>
            <a:r>
              <a:rPr lang="it-IT" sz="1800" dirty="0">
                <a:solidFill>
                  <a:schemeClr val="accent2"/>
                </a:solidFill>
              </a:rPr>
              <a:t> news, </a:t>
            </a:r>
            <a:r>
              <a:rPr lang="it-IT" sz="1800" dirty="0" err="1">
                <a:solidFill>
                  <a:schemeClr val="accent2"/>
                </a:solidFill>
              </a:rPr>
              <a:t>promoting</a:t>
            </a:r>
            <a:r>
              <a:rPr lang="it-IT" sz="1800" dirty="0">
                <a:solidFill>
                  <a:schemeClr val="accent2"/>
                </a:solidFill>
              </a:rPr>
              <a:t> events and conferences, and </a:t>
            </a:r>
            <a:r>
              <a:rPr lang="it-IT" sz="1800" dirty="0" err="1">
                <a:solidFill>
                  <a:schemeClr val="accent2"/>
                </a:solidFill>
              </a:rPr>
              <a:t>supporting</a:t>
            </a:r>
            <a:r>
              <a:rPr lang="it-IT" sz="1800" dirty="0">
                <a:solidFill>
                  <a:schemeClr val="accent2"/>
                </a:solidFill>
              </a:rPr>
              <a:t> the </a:t>
            </a:r>
            <a:r>
              <a:rPr lang="it-IT" sz="1800" dirty="0" err="1">
                <a:solidFill>
                  <a:schemeClr val="accent2"/>
                </a:solidFill>
              </a:rPr>
              <a:t>visibility</a:t>
            </a:r>
            <a:r>
              <a:rPr lang="it-IT" sz="1800" dirty="0">
                <a:solidFill>
                  <a:schemeClr val="accent2"/>
                </a:solidFill>
              </a:rPr>
              <a:t> of </a:t>
            </a:r>
            <a:r>
              <a:rPr lang="it-IT" sz="1800" dirty="0" err="1">
                <a:solidFill>
                  <a:schemeClr val="accent2"/>
                </a:solidFill>
              </a:rPr>
              <a:t>scientific</a:t>
            </a:r>
            <a:r>
              <a:rPr lang="it-IT" sz="1800" dirty="0">
                <a:solidFill>
                  <a:schemeClr val="accent2"/>
                </a:solidFill>
              </a:rPr>
              <a:t> activities (</a:t>
            </a:r>
            <a:r>
              <a:rPr lang="it-IT" sz="1800" u="sng" dirty="0">
                <a:solidFill>
                  <a:schemeClr val="accent2"/>
                </a:solidFill>
              </a:rPr>
              <a:t>Sandro Scandolo </a:t>
            </a:r>
            <a:r>
              <a:rPr lang="it-IT" sz="1800" dirty="0">
                <a:solidFill>
                  <a:schemeClr val="accent2"/>
                </a:solidFill>
              </a:rPr>
              <a:t>with the help of </a:t>
            </a:r>
            <a:r>
              <a:rPr lang="it-IT" sz="1800" u="sng" dirty="0">
                <a:solidFill>
                  <a:schemeClr val="accent2"/>
                </a:solidFill>
              </a:rPr>
              <a:t>Francesca Zavino</a:t>
            </a:r>
            <a:r>
              <a:rPr lang="it-IT" sz="1800" dirty="0">
                <a:solidFill>
                  <a:schemeClr val="accent2"/>
                </a:solidFill>
              </a:rPr>
              <a:t>);</a:t>
            </a:r>
          </a:p>
          <a:p>
            <a:pPr marL="0" indent="0">
              <a:buNone/>
            </a:pPr>
            <a:r>
              <a:rPr lang="it-IT" sz="1800" dirty="0"/>
              <a:t>• </a:t>
            </a:r>
            <a:r>
              <a:rPr lang="it-IT" sz="1800" dirty="0">
                <a:solidFill>
                  <a:schemeClr val="accent5"/>
                </a:solidFill>
              </a:rPr>
              <a:t>Conference support: </a:t>
            </a:r>
            <a:r>
              <a:rPr lang="it-IT" sz="1800" dirty="0" err="1">
                <a:solidFill>
                  <a:schemeClr val="accent5"/>
                </a:solidFill>
              </a:rPr>
              <a:t>assisting</a:t>
            </a:r>
            <a:r>
              <a:rPr lang="it-IT" sz="1800" dirty="0">
                <a:solidFill>
                  <a:schemeClr val="accent5"/>
                </a:solidFill>
              </a:rPr>
              <a:t> in the </a:t>
            </a:r>
            <a:r>
              <a:rPr lang="it-IT" sz="1800" dirty="0" err="1">
                <a:solidFill>
                  <a:schemeClr val="accent5"/>
                </a:solidFill>
              </a:rPr>
              <a:t>selection</a:t>
            </a:r>
            <a:r>
              <a:rPr lang="it-IT" sz="1800" dirty="0">
                <a:solidFill>
                  <a:schemeClr val="accent5"/>
                </a:solidFill>
              </a:rPr>
              <a:t>, financing, and management of the international conferences </a:t>
            </a:r>
            <a:r>
              <a:rPr lang="it-IT" sz="1800" dirty="0" err="1">
                <a:solidFill>
                  <a:schemeClr val="accent5"/>
                </a:solidFill>
              </a:rPr>
              <a:t>sponsored</a:t>
            </a:r>
            <a:r>
              <a:rPr lang="it-IT" sz="1800" dirty="0">
                <a:solidFill>
                  <a:schemeClr val="accent5"/>
                </a:solidFill>
              </a:rPr>
              <a:t> by the Union  (</a:t>
            </a:r>
            <a:r>
              <a:rPr lang="it-IT" sz="1800" dirty="0" err="1">
                <a:solidFill>
                  <a:schemeClr val="accent5"/>
                </a:solidFill>
              </a:rPr>
              <a:t>about</a:t>
            </a:r>
            <a:r>
              <a:rPr lang="it-IT" sz="1800" dirty="0">
                <a:solidFill>
                  <a:schemeClr val="accent5"/>
                </a:solidFill>
              </a:rPr>
              <a:t> 40);</a:t>
            </a:r>
          </a:p>
          <a:p>
            <a:pPr marL="0" indent="0">
              <a:buNone/>
            </a:pPr>
            <a:r>
              <a:rPr lang="it-IT" sz="1800" dirty="0">
                <a:solidFill>
                  <a:srgbClr val="92D050"/>
                </a:solidFill>
              </a:rPr>
              <a:t>• Membership and awards management; </a:t>
            </a:r>
            <a:r>
              <a:rPr lang="it-IT" sz="1800" dirty="0" err="1">
                <a:solidFill>
                  <a:srgbClr val="92D050"/>
                </a:solidFill>
              </a:rPr>
              <a:t>updating</a:t>
            </a:r>
            <a:r>
              <a:rPr lang="it-IT" sz="1800" dirty="0">
                <a:solidFill>
                  <a:srgbClr val="92D050"/>
                </a:solidFill>
              </a:rPr>
              <a:t> </a:t>
            </a:r>
            <a:r>
              <a:rPr lang="it-IT" sz="1800" dirty="0" err="1">
                <a:solidFill>
                  <a:srgbClr val="92D050"/>
                </a:solidFill>
              </a:rPr>
              <a:t>member</a:t>
            </a:r>
            <a:r>
              <a:rPr lang="it-IT" sz="1800" dirty="0">
                <a:solidFill>
                  <a:srgbClr val="92D050"/>
                </a:solidFill>
              </a:rPr>
              <a:t> </a:t>
            </a:r>
            <a:r>
              <a:rPr lang="it-IT" sz="1800" dirty="0" err="1">
                <a:solidFill>
                  <a:srgbClr val="92D050"/>
                </a:solidFill>
              </a:rPr>
              <a:t>records</a:t>
            </a:r>
            <a:r>
              <a:rPr lang="it-IT" sz="1800" dirty="0">
                <a:solidFill>
                  <a:srgbClr val="92D050"/>
                </a:solidFill>
              </a:rPr>
              <a:t>, </a:t>
            </a:r>
            <a:r>
              <a:rPr lang="it-IT" sz="1800" dirty="0" err="1">
                <a:solidFill>
                  <a:srgbClr val="92D050"/>
                </a:solidFill>
              </a:rPr>
              <a:t>managing</a:t>
            </a:r>
            <a:r>
              <a:rPr lang="it-IT" sz="1800" dirty="0">
                <a:solidFill>
                  <a:srgbClr val="92D050"/>
                </a:solidFill>
              </a:rPr>
              <a:t> </a:t>
            </a:r>
            <a:r>
              <a:rPr lang="it-IT" sz="1800" dirty="0" err="1">
                <a:solidFill>
                  <a:srgbClr val="92D050"/>
                </a:solidFill>
              </a:rPr>
              <a:t>applications</a:t>
            </a:r>
            <a:r>
              <a:rPr lang="it-IT" sz="1800" dirty="0">
                <a:solidFill>
                  <a:srgbClr val="92D050"/>
                </a:solidFill>
              </a:rPr>
              <a:t>, and </a:t>
            </a:r>
            <a:r>
              <a:rPr lang="it-IT" sz="1800" dirty="0" err="1">
                <a:solidFill>
                  <a:srgbClr val="92D050"/>
                </a:solidFill>
              </a:rPr>
              <a:t>supporting</a:t>
            </a:r>
            <a:r>
              <a:rPr lang="it-IT" sz="1800" dirty="0">
                <a:solidFill>
                  <a:srgbClr val="92D050"/>
                </a:solidFill>
              </a:rPr>
              <a:t> the </a:t>
            </a:r>
            <a:r>
              <a:rPr lang="it-IT" sz="1800" dirty="0" err="1">
                <a:solidFill>
                  <a:srgbClr val="92D050"/>
                </a:solidFill>
              </a:rPr>
              <a:t>assignment</a:t>
            </a:r>
            <a:r>
              <a:rPr lang="it-IT" sz="1800" dirty="0">
                <a:solidFill>
                  <a:srgbClr val="92D050"/>
                </a:solidFill>
              </a:rPr>
              <a:t> of </a:t>
            </a:r>
            <a:r>
              <a:rPr lang="it-IT" sz="1800" dirty="0" err="1">
                <a:solidFill>
                  <a:srgbClr val="92D050"/>
                </a:solidFill>
              </a:rPr>
              <a:t>scientific</a:t>
            </a:r>
            <a:r>
              <a:rPr lang="it-IT" sz="1800" dirty="0">
                <a:solidFill>
                  <a:srgbClr val="92D050"/>
                </a:solidFill>
              </a:rPr>
              <a:t> awards – (20 awards).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7886F2-923B-D812-BA53-AE7B69250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22415"/>
            <a:ext cx="559469" cy="55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472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2292B4-A29E-5481-FDA3-CFCCBD9C8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b="1" dirty="0"/>
              <a:t>International </a:t>
            </a:r>
            <a:r>
              <a:rPr lang="it-IT" sz="3600" b="1" dirty="0" err="1"/>
              <a:t>Year</a:t>
            </a:r>
            <a:r>
              <a:rPr lang="it-IT" sz="3600" b="1" dirty="0"/>
              <a:t> of Quantum Science and Technology (IYQ2025)</a:t>
            </a:r>
          </a:p>
        </p:txBody>
      </p:sp>
      <p:pic>
        <p:nvPicPr>
          <p:cNvPr id="4" name="Immagine 3" descr="Immagine che contiene vestiti, persona, donna, presentazione&#10;&#10;Il contenuto generato dall'IA potrebbe non essere corretto.">
            <a:extLst>
              <a:ext uri="{FF2B5EF4-FFF2-40B4-BE49-F238E27FC236}">
                <a16:creationId xmlns:a16="http://schemas.microsoft.com/office/drawing/2014/main" id="{C8B095E1-666B-3BC3-8897-FECAA1A26A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504" y="2026967"/>
            <a:ext cx="4654685" cy="3404045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A88C1559-6A79-34F6-6701-09B570A0E3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0371" y="6026944"/>
            <a:ext cx="673657" cy="662614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DFD8C212-3EBA-9655-2F2D-1E112BDD4CA8}"/>
              </a:ext>
            </a:extLst>
          </p:cNvPr>
          <p:cNvSpPr txBox="1"/>
          <p:nvPr/>
        </p:nvSpPr>
        <p:spPr>
          <a:xfrm>
            <a:off x="1804737" y="5522494"/>
            <a:ext cx="61025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A public event  </a:t>
            </a:r>
            <a:r>
              <a:rPr lang="it-IT" sz="1600" dirty="0" err="1"/>
              <a:t>organized</a:t>
            </a:r>
            <a:r>
              <a:rPr lang="it-IT" sz="1600" dirty="0"/>
              <a:t> by FIT and ICTP on </a:t>
            </a:r>
            <a:r>
              <a:rPr lang="it-IT" sz="1600" dirty="0" err="1"/>
              <a:t>May</a:t>
            </a:r>
            <a:r>
              <a:rPr lang="it-IT" sz="1600" dirty="0"/>
              <a:t> 30, 2025, for IYQ2025</a:t>
            </a:r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860086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2BFE22-4D34-F2C1-773E-987ED4C23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/>
              <a:t>Quantum Dreams</a:t>
            </a:r>
          </a:p>
        </p:txBody>
      </p:sp>
      <p:pic>
        <p:nvPicPr>
          <p:cNvPr id="4" name="Immagine 3" descr="Immagine che contiene vestiti, uomo, abito, persona&#10;&#10;Il contenuto generato dall'IA potrebbe non essere corretto.">
            <a:extLst>
              <a:ext uri="{FF2B5EF4-FFF2-40B4-BE49-F238E27FC236}">
                <a16:creationId xmlns:a16="http://schemas.microsoft.com/office/drawing/2014/main" id="{3E211798-5A0E-E902-B72B-3099908BBA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300" y="1921827"/>
            <a:ext cx="5359400" cy="3014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73D05CA3-7461-7CCD-8821-C9339CB670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8522" y="5610727"/>
            <a:ext cx="739941" cy="727811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38989A9C-67A7-6A0A-E784-DA1ACFD76E9B}"/>
              </a:ext>
            </a:extLst>
          </p:cNvPr>
          <p:cNvSpPr txBox="1"/>
          <p:nvPr/>
        </p:nvSpPr>
        <p:spPr>
          <a:xfrm>
            <a:off x="1246218" y="5112858"/>
            <a:ext cx="665156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600" dirty="0"/>
              <a:t>Workshop </a:t>
            </a:r>
            <a:r>
              <a:rPr lang="it-IT" sz="1600" dirty="0" err="1"/>
              <a:t>organized</a:t>
            </a:r>
            <a:r>
              <a:rPr lang="it-IT" sz="1600" dirty="0"/>
              <a:t> by FIT and ICTP on </a:t>
            </a:r>
            <a:r>
              <a:rPr lang="it-IT" sz="1600" dirty="0" err="1"/>
              <a:t>how</a:t>
            </a:r>
            <a:r>
              <a:rPr lang="it-IT" sz="1600" dirty="0"/>
              <a:t>  scientists, </a:t>
            </a:r>
            <a:r>
              <a:rPr lang="it-IT" sz="1600" dirty="0" err="1"/>
              <a:t>interpreneurs</a:t>
            </a:r>
            <a:r>
              <a:rPr lang="it-IT" sz="1600" dirty="0"/>
              <a:t>, </a:t>
            </a:r>
          </a:p>
          <a:p>
            <a:pPr algn="just"/>
            <a:r>
              <a:rPr lang="it-IT" sz="1600" dirty="0"/>
              <a:t>venture </a:t>
            </a:r>
            <a:r>
              <a:rPr lang="it-IT" sz="1600" dirty="0" err="1"/>
              <a:t>capitalists</a:t>
            </a:r>
            <a:r>
              <a:rPr lang="it-IT" sz="1600" dirty="0"/>
              <a:t> and policy makers  </a:t>
            </a:r>
            <a:r>
              <a:rPr lang="it-IT" sz="1600" dirty="0" err="1"/>
              <a:t>see</a:t>
            </a:r>
            <a:r>
              <a:rPr lang="it-IT" sz="1600" dirty="0"/>
              <a:t> the future of quantum Technologies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73624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CBE450-3115-AAD8-2542-EF2ED864B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b="1" dirty="0"/>
              <a:t>On the production of </a:t>
            </a:r>
            <a:r>
              <a:rPr lang="it-IT" sz="3200" b="1" dirty="0" err="1"/>
              <a:t>highly</a:t>
            </a:r>
            <a:r>
              <a:rPr lang="it-IT" sz="3200" b="1" dirty="0"/>
              <a:t> innovative </a:t>
            </a:r>
            <a:r>
              <a:rPr lang="it-IT" sz="3200" b="1" dirty="0" err="1"/>
              <a:t>technology</a:t>
            </a:r>
            <a:endParaRPr lang="it-IT" sz="3200" b="1" dirty="0"/>
          </a:p>
        </p:txBody>
      </p:sp>
      <p:pic>
        <p:nvPicPr>
          <p:cNvPr id="4" name="Segnaposto contenuto 3" descr="Immagine che contiene testo, interno, muro, Sala conferenze&#10;&#10;Il contenuto generato dall'IA potrebbe non essere corretto.">
            <a:extLst>
              <a:ext uri="{FF2B5EF4-FFF2-40B4-BE49-F238E27FC236}">
                <a16:creationId xmlns:a16="http://schemas.microsoft.com/office/drawing/2014/main" id="{C03A30A8-9904-0764-38D1-1282681352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342" y="1688553"/>
            <a:ext cx="6683315" cy="34808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CDAB25DB-D16F-1AA4-C557-F1C30C69D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5971957"/>
            <a:ext cx="808286" cy="795035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7EC2FAB6-5047-4D37-102D-A95DE7C6521B}"/>
              </a:ext>
            </a:extLst>
          </p:cNvPr>
          <p:cNvSpPr txBox="1"/>
          <p:nvPr/>
        </p:nvSpPr>
        <p:spPr>
          <a:xfrm>
            <a:off x="1888957" y="5440361"/>
            <a:ext cx="5148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FIT meeting </a:t>
            </a:r>
            <a:r>
              <a:rPr lang="it-IT" dirty="0" err="1"/>
              <a:t>at</a:t>
            </a:r>
            <a:r>
              <a:rPr lang="it-IT" dirty="0"/>
              <a:t> the Trieste science festival  NEXT 2025</a:t>
            </a:r>
          </a:p>
        </p:txBody>
      </p:sp>
    </p:spTree>
    <p:extLst>
      <p:ext uri="{BB962C8B-B14F-4D97-AF65-F5344CB8AC3E}">
        <p14:creationId xmlns:p14="http://schemas.microsoft.com/office/powerpoint/2010/main" val="4069571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1920</TotalTime>
  <Words>591</Words>
  <Application>Microsoft Macintosh PowerPoint</Application>
  <PresentationFormat>Presentazione su schermo (4:3)</PresentationFormat>
  <Paragraphs>62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Main activities on 2025</vt:lpstr>
      <vt:lpstr>International Year of Quantum Science and Technology (IYQ2025)</vt:lpstr>
      <vt:lpstr>Quantum Dreams</vt:lpstr>
      <vt:lpstr>On the production of highly innovative technology</vt:lpstr>
      <vt:lpstr>Thank You</vt:lpstr>
    </vt:vector>
  </TitlesOfParts>
  <Company>ICTP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Sandro</dc:creator>
  <cp:lastModifiedBy>stefano fantoni</cp:lastModifiedBy>
  <cp:revision>51</cp:revision>
  <dcterms:created xsi:type="dcterms:W3CDTF">2021-10-18T08:54:36Z</dcterms:created>
  <dcterms:modified xsi:type="dcterms:W3CDTF">2025-10-26T16:10:27Z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2024-09-27T13:06:06Z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769f9a25-8fe9-474e-a57e-eb94b77997e7</vt:lpwstr>
  </property>
  <property fmtid="{D5CDD505-2E9C-101B-9397-08002B2CF9AE}" pid="7" name="MSIP_Label_defa4170-0d19-0005-0004-bc88714345d2_ActionId">
    <vt:lpwstr>6dc0254b-9dd8-4bd3-b3ec-af5a556e5d0e</vt:lpwstr>
  </property>
  <property fmtid="{D5CDD505-2E9C-101B-9397-08002B2CF9AE}" pid="8" name="MSIP_Label_defa4170-0d19-0005-0004-bc88714345d2_ContentBits">
    <vt:lpwstr>0</vt:lpwstr>
  </property>
</Properties>
</file>