
<file path=[Content_Types].xml><?xml version="1.0" encoding="utf-8"?>
<Types xmlns="http://schemas.openxmlformats.org/package/2006/content-types">
  <Default Extension="fntdata" ContentType="application/x-fontdata"/>
  <Default Extension="jpeg" ContentType="image/jpeg"/>
  <Default Extension="jpg" ContentType="image/jpeg"/>
  <Default Extension="mp4" ContentType="video/mp4"/>
  <Default Extension="png" ContentType="image/png"/>
  <Default Extension="rels" ContentType="application/vnd.openxmlformats-package.relationships+xml"/>
  <Default Extension="tmp" ContentType="image/png"/>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4147" r:id="rId4"/>
  </p:sldMasterIdLst>
  <p:notesMasterIdLst>
    <p:notesMasterId r:id="rId34"/>
  </p:notesMasterIdLst>
  <p:sldIdLst>
    <p:sldId id="256" r:id="rId5"/>
    <p:sldId id="462" r:id="rId6"/>
    <p:sldId id="466" r:id="rId7"/>
    <p:sldId id="464" r:id="rId8"/>
    <p:sldId id="469" r:id="rId9"/>
    <p:sldId id="481" r:id="rId10"/>
    <p:sldId id="378" r:id="rId11"/>
    <p:sldId id="380" r:id="rId12"/>
    <p:sldId id="497" r:id="rId13"/>
    <p:sldId id="349" r:id="rId14"/>
    <p:sldId id="474" r:id="rId15"/>
    <p:sldId id="471" r:id="rId16"/>
    <p:sldId id="388" r:id="rId17"/>
    <p:sldId id="489" r:id="rId18"/>
    <p:sldId id="490" r:id="rId19"/>
    <p:sldId id="407" r:id="rId20"/>
    <p:sldId id="482" r:id="rId21"/>
    <p:sldId id="499" r:id="rId22"/>
    <p:sldId id="478" r:id="rId23"/>
    <p:sldId id="498" r:id="rId24"/>
    <p:sldId id="496" r:id="rId25"/>
    <p:sldId id="484" r:id="rId26"/>
    <p:sldId id="494" r:id="rId27"/>
    <p:sldId id="443" r:id="rId28"/>
    <p:sldId id="483" r:id="rId29"/>
    <p:sldId id="495" r:id="rId30"/>
    <p:sldId id="501" r:id="rId31"/>
    <p:sldId id="440" r:id="rId32"/>
    <p:sldId id="347" r:id="rId33"/>
  </p:sldIdLst>
  <p:sldSz cx="12192000" cy="6858000"/>
  <p:notesSz cx="6858000" cy="9144000"/>
  <p:embeddedFontLst>
    <p:embeddedFont>
      <p:font typeface="Tw Cen MT" panose="020B0602020104020603" pitchFamily="34" charset="0"/>
      <p:regular r:id="rId35"/>
      <p:bold r:id="rId36"/>
      <p:italic r:id="rId37"/>
      <p:boldItalic r:id="rId38"/>
    </p:embeddedFont>
    <p:embeddedFont>
      <p:font typeface="Tw Cen MT" panose="020B0602020104020603" pitchFamily="34" charset="0"/>
      <p:regular r:id="rId35"/>
      <p:bold r:id="rId36"/>
      <p:italic r:id="rId37"/>
      <p:boldItalic r:id="rId38"/>
    </p:embeddedFont>
    <p:embeddedFont>
      <p:font typeface="Wingdings 2" panose="05020102010507070707" pitchFamily="18" charset="2"/>
      <p:regular r:id="rId3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1394"/>
    <a:srgbClr val="EBAE03"/>
    <a:srgbClr val="92D050"/>
    <a:srgbClr val="F7CE45"/>
    <a:srgbClr val="0000FF"/>
    <a:srgbClr val="EAF0F6"/>
    <a:srgbClr val="EDEEE6"/>
    <a:srgbClr val="6779FD"/>
    <a:srgbClr val="94B6D2"/>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52CD584-BE2C-920A-0EF7-173857068C2E}" v="1177" dt="2025-12-04T16:02:16.22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50" autoAdjust="0"/>
    <p:restoredTop sz="97070" autoAdjust="0"/>
  </p:normalViewPr>
  <p:slideViewPr>
    <p:cSldViewPr snapToGrid="0">
      <p:cViewPr varScale="1">
        <p:scale>
          <a:sx n="78" d="100"/>
          <a:sy n="78" d="100"/>
        </p:scale>
        <p:origin x="72" y="264"/>
      </p:cViewPr>
      <p:guideLst>
        <p:guide orient="horz" pos="2160"/>
        <p:guide pos="3840"/>
      </p:guideLst>
    </p:cSldViewPr>
  </p:slideViewPr>
  <p:notesTextViewPr>
    <p:cViewPr>
      <p:scale>
        <a:sx n="100" d="100"/>
        <a:sy n="100" d="100"/>
      </p:scale>
      <p:origin x="0" y="0"/>
    </p:cViewPr>
  </p:notesTextViewPr>
  <p:gridSpacing cx="45005" cy="45005"/>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font" Target="fonts/font5.fntdata"/><Relationship Id="rId21" Type="http://schemas.openxmlformats.org/officeDocument/2006/relationships/slide" Target="slides/slide17.xml"/><Relationship Id="rId34" Type="http://schemas.openxmlformats.org/officeDocument/2006/relationships/notesMaster" Target="notesMasters/notesMaster1.xml"/><Relationship Id="rId42"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font" Target="fonts/font3.fntdata"/><Relationship Id="rId40" Type="http://schemas.openxmlformats.org/officeDocument/2006/relationships/presProps" Target="presProps.xml"/><Relationship Id="rId45"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font" Target="fonts/font2.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font" Target="fonts/font1.fntdata"/><Relationship Id="rId43"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font" Target="fonts/font4.fntdata"/><Relationship Id="rId20" Type="http://schemas.openxmlformats.org/officeDocument/2006/relationships/slide" Target="slides/slide16.xml"/><Relationship Id="rId41"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hael Makek" userId="S::mmakek.phy@pmf.hr::5fabbb98-72a6-4842-97c6-a984d6b401a5" providerId="AD" clId="Web-{E52CD584-BE2C-920A-0EF7-173857068C2E}"/>
    <pc:docChg chg="addSld delSld modSld sldOrd">
      <pc:chgData name="Mihael Makek" userId="S::mmakek.phy@pmf.hr::5fabbb98-72a6-4842-97c6-a984d6b401a5" providerId="AD" clId="Web-{E52CD584-BE2C-920A-0EF7-173857068C2E}" dt="2025-12-04T16:01:57.518" v="857" actId="20577"/>
      <pc:docMkLst>
        <pc:docMk/>
      </pc:docMkLst>
      <pc:sldChg chg="modSp">
        <pc:chgData name="Mihael Makek" userId="S::mmakek.phy@pmf.hr::5fabbb98-72a6-4842-97c6-a984d6b401a5" providerId="AD" clId="Web-{E52CD584-BE2C-920A-0EF7-173857068C2E}" dt="2025-12-04T14:50:21.608" v="55" actId="20577"/>
        <pc:sldMkLst>
          <pc:docMk/>
          <pc:sldMk cId="0" sldId="256"/>
        </pc:sldMkLst>
        <pc:spChg chg="mod">
          <ac:chgData name="Mihael Makek" userId="S::mmakek.phy@pmf.hr::5fabbb98-72a6-4842-97c6-a984d6b401a5" providerId="AD" clId="Web-{E52CD584-BE2C-920A-0EF7-173857068C2E}" dt="2025-12-04T14:49:47.778" v="38" actId="20577"/>
          <ac:spMkLst>
            <pc:docMk/>
            <pc:sldMk cId="0" sldId="256"/>
            <ac:spMk id="2" creationId="{00000000-0000-0000-0000-000000000000}"/>
          </ac:spMkLst>
        </pc:spChg>
        <pc:spChg chg="mod">
          <ac:chgData name="Mihael Makek" userId="S::mmakek.phy@pmf.hr::5fabbb98-72a6-4842-97c6-a984d6b401a5" providerId="AD" clId="Web-{E52CD584-BE2C-920A-0EF7-173857068C2E}" dt="2025-12-04T14:50:21.608" v="55" actId="20577"/>
          <ac:spMkLst>
            <pc:docMk/>
            <pc:sldMk cId="0" sldId="256"/>
            <ac:spMk id="3" creationId="{00000000-0000-0000-0000-000000000000}"/>
          </ac:spMkLst>
        </pc:spChg>
      </pc:sldChg>
      <pc:sldChg chg="modSp">
        <pc:chgData name="Mihael Makek" userId="S::mmakek.phy@pmf.hr::5fabbb98-72a6-4842-97c6-a984d6b401a5" providerId="AD" clId="Web-{E52CD584-BE2C-920A-0EF7-173857068C2E}" dt="2025-12-04T14:51:42.204" v="65" actId="20577"/>
        <pc:sldMkLst>
          <pc:docMk/>
          <pc:sldMk cId="0" sldId="349"/>
        </pc:sldMkLst>
        <pc:spChg chg="mod">
          <ac:chgData name="Mihael Makek" userId="S::mmakek.phy@pmf.hr::5fabbb98-72a6-4842-97c6-a984d6b401a5" providerId="AD" clId="Web-{E52CD584-BE2C-920A-0EF7-173857068C2E}" dt="2025-12-04T14:51:42.204" v="65" actId="20577"/>
          <ac:spMkLst>
            <pc:docMk/>
            <pc:sldMk cId="0" sldId="349"/>
            <ac:spMk id="13" creationId="{847520F5-1774-4495-0A32-A2E4825D31B1}"/>
          </ac:spMkLst>
        </pc:spChg>
      </pc:sldChg>
      <pc:sldChg chg="modSp">
        <pc:chgData name="Mihael Makek" userId="S::mmakek.phy@pmf.hr::5fabbb98-72a6-4842-97c6-a984d6b401a5" providerId="AD" clId="Web-{E52CD584-BE2C-920A-0EF7-173857068C2E}" dt="2025-12-04T14:51:29.688" v="62" actId="20577"/>
        <pc:sldMkLst>
          <pc:docMk/>
          <pc:sldMk cId="1431621362" sldId="378"/>
        </pc:sldMkLst>
        <pc:spChg chg="mod">
          <ac:chgData name="Mihael Makek" userId="S::mmakek.phy@pmf.hr::5fabbb98-72a6-4842-97c6-a984d6b401a5" providerId="AD" clId="Web-{E52CD584-BE2C-920A-0EF7-173857068C2E}" dt="2025-12-04T14:51:29.688" v="62" actId="20577"/>
          <ac:spMkLst>
            <pc:docMk/>
            <pc:sldMk cId="1431621362" sldId="378"/>
            <ac:spMk id="7" creationId="{031EE361-06B3-C3CD-BAF9-B527789E3B67}"/>
          </ac:spMkLst>
        </pc:spChg>
      </pc:sldChg>
      <pc:sldChg chg="modSp">
        <pc:chgData name="Mihael Makek" userId="S::mmakek.phy@pmf.hr::5fabbb98-72a6-4842-97c6-a984d6b401a5" providerId="AD" clId="Web-{E52CD584-BE2C-920A-0EF7-173857068C2E}" dt="2025-12-04T14:51:31.907" v="63" actId="20577"/>
        <pc:sldMkLst>
          <pc:docMk/>
          <pc:sldMk cId="1100192620" sldId="380"/>
        </pc:sldMkLst>
        <pc:spChg chg="mod">
          <ac:chgData name="Mihael Makek" userId="S::mmakek.phy@pmf.hr::5fabbb98-72a6-4842-97c6-a984d6b401a5" providerId="AD" clId="Web-{E52CD584-BE2C-920A-0EF7-173857068C2E}" dt="2025-12-04T14:51:31.907" v="63" actId="20577"/>
          <ac:spMkLst>
            <pc:docMk/>
            <pc:sldMk cId="1100192620" sldId="380"/>
            <ac:spMk id="6" creationId="{6DA15A9C-42FB-9A2F-53A8-7E2578F5B413}"/>
          </ac:spMkLst>
        </pc:spChg>
      </pc:sldChg>
      <pc:sldChg chg="modSp">
        <pc:chgData name="Mihael Makek" userId="S::mmakek.phy@pmf.hr::5fabbb98-72a6-4842-97c6-a984d6b401a5" providerId="AD" clId="Web-{E52CD584-BE2C-920A-0EF7-173857068C2E}" dt="2025-12-04T14:52:00.830" v="70" actId="20577"/>
        <pc:sldMkLst>
          <pc:docMk/>
          <pc:sldMk cId="2844370581" sldId="407"/>
        </pc:sldMkLst>
        <pc:spChg chg="mod">
          <ac:chgData name="Mihael Makek" userId="S::mmakek.phy@pmf.hr::5fabbb98-72a6-4842-97c6-a984d6b401a5" providerId="AD" clId="Web-{E52CD584-BE2C-920A-0EF7-173857068C2E}" dt="2025-12-04T14:52:00.830" v="70" actId="20577"/>
          <ac:spMkLst>
            <pc:docMk/>
            <pc:sldMk cId="2844370581" sldId="407"/>
            <ac:spMk id="5" creationId="{A3B30FF6-6D98-9B7F-773F-CDDBAE076744}"/>
          </ac:spMkLst>
        </pc:spChg>
      </pc:sldChg>
      <pc:sldChg chg="modSp">
        <pc:chgData name="Mihael Makek" userId="S::mmakek.phy@pmf.hr::5fabbb98-72a6-4842-97c6-a984d6b401a5" providerId="AD" clId="Web-{E52CD584-BE2C-920A-0EF7-173857068C2E}" dt="2025-12-04T16:01:57.518" v="857" actId="20577"/>
        <pc:sldMkLst>
          <pc:docMk/>
          <pc:sldMk cId="2708563951" sldId="440"/>
        </pc:sldMkLst>
        <pc:spChg chg="mod">
          <ac:chgData name="Mihael Makek" userId="S::mmakek.phy@pmf.hr::5fabbb98-72a6-4842-97c6-a984d6b401a5" providerId="AD" clId="Web-{E52CD584-BE2C-920A-0EF7-173857068C2E}" dt="2025-12-04T16:01:57.518" v="857" actId="20577"/>
          <ac:spMkLst>
            <pc:docMk/>
            <pc:sldMk cId="2708563951" sldId="440"/>
            <ac:spMk id="3" creationId="{DA3BBF92-ED29-56DE-F3B7-CB3BA4F61F55}"/>
          </ac:spMkLst>
        </pc:spChg>
        <pc:spChg chg="mod">
          <ac:chgData name="Mihael Makek" userId="S::mmakek.phy@pmf.hr::5fabbb98-72a6-4842-97c6-a984d6b401a5" providerId="AD" clId="Web-{E52CD584-BE2C-920A-0EF7-173857068C2E}" dt="2025-12-04T14:52:42.268" v="83" actId="20577"/>
          <ac:spMkLst>
            <pc:docMk/>
            <pc:sldMk cId="2708563951" sldId="440"/>
            <ac:spMk id="8" creationId="{44709069-55B0-EEBD-F0D4-36E95D8EB5C7}"/>
          </ac:spMkLst>
        </pc:spChg>
      </pc:sldChg>
      <pc:sldChg chg="modSp">
        <pc:chgData name="Mihael Makek" userId="S::mmakek.phy@pmf.hr::5fabbb98-72a6-4842-97c6-a984d6b401a5" providerId="AD" clId="Web-{E52CD584-BE2C-920A-0EF7-173857068C2E}" dt="2025-12-04T14:52:31.846" v="79" actId="20577"/>
        <pc:sldMkLst>
          <pc:docMk/>
          <pc:sldMk cId="1114417421" sldId="443"/>
        </pc:sldMkLst>
        <pc:spChg chg="mod">
          <ac:chgData name="Mihael Makek" userId="S::mmakek.phy@pmf.hr::5fabbb98-72a6-4842-97c6-a984d6b401a5" providerId="AD" clId="Web-{E52CD584-BE2C-920A-0EF7-173857068C2E}" dt="2025-12-04T14:52:31.846" v="79" actId="20577"/>
          <ac:spMkLst>
            <pc:docMk/>
            <pc:sldMk cId="1114417421" sldId="443"/>
            <ac:spMk id="4" creationId="{A39956FD-1F55-26E6-9365-5EC07DDEB763}"/>
          </ac:spMkLst>
        </pc:spChg>
      </pc:sldChg>
      <pc:sldChg chg="modSp">
        <pc:chgData name="Mihael Makek" userId="S::mmakek.phy@pmf.hr::5fabbb98-72a6-4842-97c6-a984d6b401a5" providerId="AD" clId="Web-{E52CD584-BE2C-920A-0EF7-173857068C2E}" dt="2025-12-04T14:51:10.031" v="56" actId="20577"/>
        <pc:sldMkLst>
          <pc:docMk/>
          <pc:sldMk cId="2574607684" sldId="462"/>
        </pc:sldMkLst>
        <pc:spChg chg="mod">
          <ac:chgData name="Mihael Makek" userId="S::mmakek.phy@pmf.hr::5fabbb98-72a6-4842-97c6-a984d6b401a5" providerId="AD" clId="Web-{E52CD584-BE2C-920A-0EF7-173857068C2E}" dt="2025-12-04T14:51:10.031" v="56" actId="20577"/>
          <ac:spMkLst>
            <pc:docMk/>
            <pc:sldMk cId="2574607684" sldId="462"/>
            <ac:spMk id="5" creationId="{CFE8A82B-F2F7-C07C-2CF5-8CF917ECA0CD}"/>
          </ac:spMkLst>
        </pc:spChg>
      </pc:sldChg>
      <pc:sldChg chg="modSp">
        <pc:chgData name="Mihael Makek" userId="S::mmakek.phy@pmf.hr::5fabbb98-72a6-4842-97c6-a984d6b401a5" providerId="AD" clId="Web-{E52CD584-BE2C-920A-0EF7-173857068C2E}" dt="2025-12-04T14:51:19.547" v="58" actId="20577"/>
        <pc:sldMkLst>
          <pc:docMk/>
          <pc:sldMk cId="289317732" sldId="464"/>
        </pc:sldMkLst>
        <pc:spChg chg="mod">
          <ac:chgData name="Mihael Makek" userId="S::mmakek.phy@pmf.hr::5fabbb98-72a6-4842-97c6-a984d6b401a5" providerId="AD" clId="Web-{E52CD584-BE2C-920A-0EF7-173857068C2E}" dt="2025-12-04T14:51:19.547" v="58" actId="20577"/>
          <ac:spMkLst>
            <pc:docMk/>
            <pc:sldMk cId="289317732" sldId="464"/>
            <ac:spMk id="5" creationId="{CFE8A82B-F2F7-C07C-2CF5-8CF917ECA0CD}"/>
          </ac:spMkLst>
        </pc:spChg>
      </pc:sldChg>
      <pc:sldChg chg="modSp">
        <pc:chgData name="Mihael Makek" userId="S::mmakek.phy@pmf.hr::5fabbb98-72a6-4842-97c6-a984d6b401a5" providerId="AD" clId="Web-{E52CD584-BE2C-920A-0EF7-173857068C2E}" dt="2025-12-04T14:51:14.875" v="57" actId="20577"/>
        <pc:sldMkLst>
          <pc:docMk/>
          <pc:sldMk cId="518693255" sldId="466"/>
        </pc:sldMkLst>
        <pc:spChg chg="mod">
          <ac:chgData name="Mihael Makek" userId="S::mmakek.phy@pmf.hr::5fabbb98-72a6-4842-97c6-a984d6b401a5" providerId="AD" clId="Web-{E52CD584-BE2C-920A-0EF7-173857068C2E}" dt="2025-12-04T14:51:14.875" v="57" actId="20577"/>
          <ac:spMkLst>
            <pc:docMk/>
            <pc:sldMk cId="518693255" sldId="466"/>
            <ac:spMk id="5" creationId="{CFE8A82B-F2F7-C07C-2CF5-8CF917ECA0CD}"/>
          </ac:spMkLst>
        </pc:spChg>
      </pc:sldChg>
      <pc:sldChg chg="modSp">
        <pc:chgData name="Mihael Makek" userId="S::mmakek.phy@pmf.hr::5fabbb98-72a6-4842-97c6-a984d6b401a5" providerId="AD" clId="Web-{E52CD584-BE2C-920A-0EF7-173857068C2E}" dt="2025-12-04T14:51:23.328" v="59" actId="20577"/>
        <pc:sldMkLst>
          <pc:docMk/>
          <pc:sldMk cId="2561981430" sldId="469"/>
        </pc:sldMkLst>
        <pc:spChg chg="mod">
          <ac:chgData name="Mihael Makek" userId="S::mmakek.phy@pmf.hr::5fabbb98-72a6-4842-97c6-a984d6b401a5" providerId="AD" clId="Web-{E52CD584-BE2C-920A-0EF7-173857068C2E}" dt="2025-12-04T14:51:23.328" v="59" actId="20577"/>
          <ac:spMkLst>
            <pc:docMk/>
            <pc:sldMk cId="2561981430" sldId="469"/>
            <ac:spMk id="5" creationId="{CFE8A82B-F2F7-C07C-2CF5-8CF917ECA0CD}"/>
          </ac:spMkLst>
        </pc:spChg>
      </pc:sldChg>
      <pc:sldChg chg="modSp">
        <pc:chgData name="Mihael Makek" userId="S::mmakek.phy@pmf.hr::5fabbb98-72a6-4842-97c6-a984d6b401a5" providerId="AD" clId="Web-{E52CD584-BE2C-920A-0EF7-173857068C2E}" dt="2025-12-04T14:51:49.767" v="67" actId="20577"/>
        <pc:sldMkLst>
          <pc:docMk/>
          <pc:sldMk cId="718060094" sldId="471"/>
        </pc:sldMkLst>
        <pc:spChg chg="mod">
          <ac:chgData name="Mihael Makek" userId="S::mmakek.phy@pmf.hr::5fabbb98-72a6-4842-97c6-a984d6b401a5" providerId="AD" clId="Web-{E52CD584-BE2C-920A-0EF7-173857068C2E}" dt="2025-12-04T14:51:49.767" v="67" actId="20577"/>
          <ac:spMkLst>
            <pc:docMk/>
            <pc:sldMk cId="718060094" sldId="471"/>
            <ac:spMk id="5" creationId="{CFE8A82B-F2F7-C07C-2CF5-8CF917ECA0CD}"/>
          </ac:spMkLst>
        </pc:spChg>
      </pc:sldChg>
      <pc:sldChg chg="modSp">
        <pc:chgData name="Mihael Makek" userId="S::mmakek.phy@pmf.hr::5fabbb98-72a6-4842-97c6-a984d6b401a5" providerId="AD" clId="Web-{E52CD584-BE2C-920A-0EF7-173857068C2E}" dt="2025-12-04T14:51:45.954" v="66" actId="20577"/>
        <pc:sldMkLst>
          <pc:docMk/>
          <pc:sldMk cId="4056514222" sldId="474"/>
        </pc:sldMkLst>
        <pc:spChg chg="mod">
          <ac:chgData name="Mihael Makek" userId="S::mmakek.phy@pmf.hr::5fabbb98-72a6-4842-97c6-a984d6b401a5" providerId="AD" clId="Web-{E52CD584-BE2C-920A-0EF7-173857068C2E}" dt="2025-12-04T14:51:45.954" v="66" actId="20577"/>
          <ac:spMkLst>
            <pc:docMk/>
            <pc:sldMk cId="4056514222" sldId="474"/>
            <ac:spMk id="4" creationId="{BC4E1D77-265D-7B80-C6A0-A0AD63AC505E}"/>
          </ac:spMkLst>
        </pc:spChg>
      </pc:sldChg>
      <pc:sldChg chg="modSp">
        <pc:chgData name="Mihael Makek" userId="S::mmakek.phy@pmf.hr::5fabbb98-72a6-4842-97c6-a984d6b401a5" providerId="AD" clId="Web-{E52CD584-BE2C-920A-0EF7-173857068C2E}" dt="2025-12-04T14:52:11.611" v="73" actId="20577"/>
        <pc:sldMkLst>
          <pc:docMk/>
          <pc:sldMk cId="2489950470" sldId="478"/>
        </pc:sldMkLst>
        <pc:spChg chg="mod">
          <ac:chgData name="Mihael Makek" userId="S::mmakek.phy@pmf.hr::5fabbb98-72a6-4842-97c6-a984d6b401a5" providerId="AD" clId="Web-{E52CD584-BE2C-920A-0EF7-173857068C2E}" dt="2025-12-04T14:52:11.611" v="73" actId="20577"/>
          <ac:spMkLst>
            <pc:docMk/>
            <pc:sldMk cId="2489950470" sldId="478"/>
            <ac:spMk id="6" creationId="{303D9C8C-14EC-72BD-D81F-A31A76E4A83C}"/>
          </ac:spMkLst>
        </pc:spChg>
      </pc:sldChg>
      <pc:sldChg chg="modSp">
        <pc:chgData name="Mihael Makek" userId="S::mmakek.phy@pmf.hr::5fabbb98-72a6-4842-97c6-a984d6b401a5" providerId="AD" clId="Web-{E52CD584-BE2C-920A-0EF7-173857068C2E}" dt="2025-12-04T14:51:26.344" v="60" actId="20577"/>
        <pc:sldMkLst>
          <pc:docMk/>
          <pc:sldMk cId="3645016638" sldId="481"/>
        </pc:sldMkLst>
        <pc:spChg chg="mod">
          <ac:chgData name="Mihael Makek" userId="S::mmakek.phy@pmf.hr::5fabbb98-72a6-4842-97c6-a984d6b401a5" providerId="AD" clId="Web-{E52CD584-BE2C-920A-0EF7-173857068C2E}" dt="2025-12-04T14:51:26.344" v="60" actId="20577"/>
          <ac:spMkLst>
            <pc:docMk/>
            <pc:sldMk cId="3645016638" sldId="481"/>
            <ac:spMk id="5" creationId="{4080461C-D9E0-D570-2C3D-879428FF53D0}"/>
          </ac:spMkLst>
        </pc:spChg>
      </pc:sldChg>
      <pc:sldChg chg="modSp">
        <pc:chgData name="Mihael Makek" userId="S::mmakek.phy@pmf.hr::5fabbb98-72a6-4842-97c6-a984d6b401a5" providerId="AD" clId="Web-{E52CD584-BE2C-920A-0EF7-173857068C2E}" dt="2025-12-04T14:52:05.064" v="71" actId="20577"/>
        <pc:sldMkLst>
          <pc:docMk/>
          <pc:sldMk cId="475809134" sldId="482"/>
        </pc:sldMkLst>
        <pc:spChg chg="mod">
          <ac:chgData name="Mihael Makek" userId="S::mmakek.phy@pmf.hr::5fabbb98-72a6-4842-97c6-a984d6b401a5" providerId="AD" clId="Web-{E52CD584-BE2C-920A-0EF7-173857068C2E}" dt="2025-12-04T14:52:05.064" v="71" actId="20577"/>
          <ac:spMkLst>
            <pc:docMk/>
            <pc:sldMk cId="475809134" sldId="482"/>
            <ac:spMk id="5" creationId="{CDFF56EF-4487-8BC1-594E-00D9BF2937F7}"/>
          </ac:spMkLst>
        </pc:spChg>
      </pc:sldChg>
      <pc:sldChg chg="modSp">
        <pc:chgData name="Mihael Makek" userId="S::mmakek.phy@pmf.hr::5fabbb98-72a6-4842-97c6-a984d6b401a5" providerId="AD" clId="Web-{E52CD584-BE2C-920A-0EF7-173857068C2E}" dt="2025-12-04T14:56:42.055" v="90" actId="20577"/>
        <pc:sldMkLst>
          <pc:docMk/>
          <pc:sldMk cId="606715821" sldId="483"/>
        </pc:sldMkLst>
        <pc:spChg chg="mod">
          <ac:chgData name="Mihael Makek" userId="S::mmakek.phy@pmf.hr::5fabbb98-72a6-4842-97c6-a984d6b401a5" providerId="AD" clId="Web-{E52CD584-BE2C-920A-0EF7-173857068C2E}" dt="2025-12-04T14:52:35.690" v="81" actId="20577"/>
          <ac:spMkLst>
            <pc:docMk/>
            <pc:sldMk cId="606715821" sldId="483"/>
            <ac:spMk id="4" creationId="{6B440AE4-1107-CB2C-3154-EFCF8122331B}"/>
          </ac:spMkLst>
        </pc:spChg>
        <pc:spChg chg="mod">
          <ac:chgData name="Mihael Makek" userId="S::mmakek.phy@pmf.hr::5fabbb98-72a6-4842-97c6-a984d6b401a5" providerId="AD" clId="Web-{E52CD584-BE2C-920A-0EF7-173857068C2E}" dt="2025-12-04T14:56:42.055" v="90" actId="20577"/>
          <ac:spMkLst>
            <pc:docMk/>
            <pc:sldMk cId="606715821" sldId="483"/>
            <ac:spMk id="16" creationId="{EC436B48-467C-EDAB-B859-C2263338ECB8}"/>
          </ac:spMkLst>
        </pc:spChg>
      </pc:sldChg>
      <pc:sldChg chg="modSp">
        <pc:chgData name="Mihael Makek" userId="S::mmakek.phy@pmf.hr::5fabbb98-72a6-4842-97c6-a984d6b401a5" providerId="AD" clId="Web-{E52CD584-BE2C-920A-0EF7-173857068C2E}" dt="2025-12-04T14:52:22.971" v="77" actId="20577"/>
        <pc:sldMkLst>
          <pc:docMk/>
          <pc:sldMk cId="3586944025" sldId="484"/>
        </pc:sldMkLst>
        <pc:spChg chg="mod">
          <ac:chgData name="Mihael Makek" userId="S::mmakek.phy@pmf.hr::5fabbb98-72a6-4842-97c6-a984d6b401a5" providerId="AD" clId="Web-{E52CD584-BE2C-920A-0EF7-173857068C2E}" dt="2025-12-04T14:52:22.971" v="77" actId="20577"/>
          <ac:spMkLst>
            <pc:docMk/>
            <pc:sldMk cId="3586944025" sldId="484"/>
            <ac:spMk id="5" creationId="{38ECC115-2EA6-6D85-4CC7-44CCBFE1AC7E}"/>
          </ac:spMkLst>
        </pc:spChg>
      </pc:sldChg>
      <pc:sldChg chg="modSp">
        <pc:chgData name="Mihael Makek" userId="S::mmakek.phy@pmf.hr::5fabbb98-72a6-4842-97c6-a984d6b401a5" providerId="AD" clId="Web-{E52CD584-BE2C-920A-0EF7-173857068C2E}" dt="2025-12-04T14:51:52.626" v="68" actId="20577"/>
        <pc:sldMkLst>
          <pc:docMk/>
          <pc:sldMk cId="3795976537" sldId="489"/>
        </pc:sldMkLst>
        <pc:spChg chg="mod">
          <ac:chgData name="Mihael Makek" userId="S::mmakek.phy@pmf.hr::5fabbb98-72a6-4842-97c6-a984d6b401a5" providerId="AD" clId="Web-{E52CD584-BE2C-920A-0EF7-173857068C2E}" dt="2025-12-04T14:51:52.626" v="68" actId="20577"/>
          <ac:spMkLst>
            <pc:docMk/>
            <pc:sldMk cId="3795976537" sldId="489"/>
            <ac:spMk id="10" creationId="{BD3B49DE-B179-2EC3-F820-FB85A9834828}"/>
          </ac:spMkLst>
        </pc:spChg>
      </pc:sldChg>
      <pc:sldChg chg="modSp">
        <pc:chgData name="Mihael Makek" userId="S::mmakek.phy@pmf.hr::5fabbb98-72a6-4842-97c6-a984d6b401a5" providerId="AD" clId="Web-{E52CD584-BE2C-920A-0EF7-173857068C2E}" dt="2025-12-04T14:51:57.174" v="69" actId="20577"/>
        <pc:sldMkLst>
          <pc:docMk/>
          <pc:sldMk cId="3728216580" sldId="490"/>
        </pc:sldMkLst>
        <pc:spChg chg="mod">
          <ac:chgData name="Mihael Makek" userId="S::mmakek.phy@pmf.hr::5fabbb98-72a6-4842-97c6-a984d6b401a5" providerId="AD" clId="Web-{E52CD584-BE2C-920A-0EF7-173857068C2E}" dt="2025-12-04T14:51:57.174" v="69" actId="20577"/>
          <ac:spMkLst>
            <pc:docMk/>
            <pc:sldMk cId="3728216580" sldId="490"/>
            <ac:spMk id="10" creationId="{5855E5B7-A34B-B73E-E402-2942BDD98EFA}"/>
          </ac:spMkLst>
        </pc:spChg>
      </pc:sldChg>
      <pc:sldChg chg="modSp">
        <pc:chgData name="Mihael Makek" userId="S::mmakek.phy@pmf.hr::5fabbb98-72a6-4842-97c6-a984d6b401a5" providerId="AD" clId="Web-{E52CD584-BE2C-920A-0EF7-173857068C2E}" dt="2025-12-04T14:52:28.643" v="78" actId="20577"/>
        <pc:sldMkLst>
          <pc:docMk/>
          <pc:sldMk cId="3700277549" sldId="494"/>
        </pc:sldMkLst>
        <pc:spChg chg="mod">
          <ac:chgData name="Mihael Makek" userId="S::mmakek.phy@pmf.hr::5fabbb98-72a6-4842-97c6-a984d6b401a5" providerId="AD" clId="Web-{E52CD584-BE2C-920A-0EF7-173857068C2E}" dt="2025-12-04T14:52:28.643" v="78" actId="20577"/>
          <ac:spMkLst>
            <pc:docMk/>
            <pc:sldMk cId="3700277549" sldId="494"/>
            <ac:spMk id="5" creationId="{02D79CE9-6D6F-B054-4B22-A8DF1DF63089}"/>
          </ac:spMkLst>
        </pc:spChg>
      </pc:sldChg>
      <pc:sldChg chg="modSp">
        <pc:chgData name="Mihael Makek" userId="S::mmakek.phy@pmf.hr::5fabbb98-72a6-4842-97c6-a984d6b401a5" providerId="AD" clId="Web-{E52CD584-BE2C-920A-0EF7-173857068C2E}" dt="2025-12-04T14:52:38.331" v="82" actId="20577"/>
        <pc:sldMkLst>
          <pc:docMk/>
          <pc:sldMk cId="1091708491" sldId="495"/>
        </pc:sldMkLst>
        <pc:spChg chg="mod">
          <ac:chgData name="Mihael Makek" userId="S::mmakek.phy@pmf.hr::5fabbb98-72a6-4842-97c6-a984d6b401a5" providerId="AD" clId="Web-{E52CD584-BE2C-920A-0EF7-173857068C2E}" dt="2025-12-04T14:52:38.331" v="82" actId="20577"/>
          <ac:spMkLst>
            <pc:docMk/>
            <pc:sldMk cId="1091708491" sldId="495"/>
            <ac:spMk id="4" creationId="{14F8491A-280E-AFD1-F5A9-A8C3764F2355}"/>
          </ac:spMkLst>
        </pc:spChg>
      </pc:sldChg>
      <pc:sldChg chg="modSp">
        <pc:chgData name="Mihael Makek" userId="S::mmakek.phy@pmf.hr::5fabbb98-72a6-4842-97c6-a984d6b401a5" providerId="AD" clId="Web-{E52CD584-BE2C-920A-0EF7-173857068C2E}" dt="2025-12-04T14:52:19.815" v="76" actId="20577"/>
        <pc:sldMkLst>
          <pc:docMk/>
          <pc:sldMk cId="2462940582" sldId="496"/>
        </pc:sldMkLst>
        <pc:spChg chg="mod">
          <ac:chgData name="Mihael Makek" userId="S::mmakek.phy@pmf.hr::5fabbb98-72a6-4842-97c6-a984d6b401a5" providerId="AD" clId="Web-{E52CD584-BE2C-920A-0EF7-173857068C2E}" dt="2025-12-04T14:52:19.815" v="76" actId="20577"/>
          <ac:spMkLst>
            <pc:docMk/>
            <pc:sldMk cId="2462940582" sldId="496"/>
            <ac:spMk id="5" creationId="{BBFB06A9-7C27-D194-C7AE-F8EEACD36B0F}"/>
          </ac:spMkLst>
        </pc:spChg>
      </pc:sldChg>
      <pc:sldChg chg="modSp">
        <pc:chgData name="Mihael Makek" userId="S::mmakek.phy@pmf.hr::5fabbb98-72a6-4842-97c6-a984d6b401a5" providerId="AD" clId="Web-{E52CD584-BE2C-920A-0EF7-173857068C2E}" dt="2025-12-04T14:51:38.688" v="64" actId="20577"/>
        <pc:sldMkLst>
          <pc:docMk/>
          <pc:sldMk cId="154721638" sldId="497"/>
        </pc:sldMkLst>
        <pc:spChg chg="mod">
          <ac:chgData name="Mihael Makek" userId="S::mmakek.phy@pmf.hr::5fabbb98-72a6-4842-97c6-a984d6b401a5" providerId="AD" clId="Web-{E52CD584-BE2C-920A-0EF7-173857068C2E}" dt="2025-12-04T14:51:38.688" v="64" actId="20577"/>
          <ac:spMkLst>
            <pc:docMk/>
            <pc:sldMk cId="154721638" sldId="497"/>
            <ac:spMk id="6" creationId="{89DC63B3-7578-D36D-EC02-8B8AE11C23DB}"/>
          </ac:spMkLst>
        </pc:spChg>
      </pc:sldChg>
      <pc:sldChg chg="addSp delSp modSp">
        <pc:chgData name="Mihael Makek" userId="S::mmakek.phy@pmf.hr::5fabbb98-72a6-4842-97c6-a984d6b401a5" providerId="AD" clId="Web-{E52CD584-BE2C-920A-0EF7-173857068C2E}" dt="2025-12-04T15:46:02.125" v="497" actId="1076"/>
        <pc:sldMkLst>
          <pc:docMk/>
          <pc:sldMk cId="2881407431" sldId="498"/>
        </pc:sldMkLst>
        <pc:spChg chg="mod">
          <ac:chgData name="Mihael Makek" userId="S::mmakek.phy@pmf.hr::5fabbb98-72a6-4842-97c6-a984d6b401a5" providerId="AD" clId="Web-{E52CD584-BE2C-920A-0EF7-173857068C2E}" dt="2025-12-04T14:52:17.049" v="75" actId="20577"/>
          <ac:spMkLst>
            <pc:docMk/>
            <pc:sldMk cId="2881407431" sldId="498"/>
            <ac:spMk id="6" creationId="{6DD74236-9FE5-0DE2-7CFD-4299BAC8BD71}"/>
          </ac:spMkLst>
        </pc:spChg>
        <pc:spChg chg="add mod">
          <ac:chgData name="Mihael Makek" userId="S::mmakek.phy@pmf.hr::5fabbb98-72a6-4842-97c6-a984d6b401a5" providerId="AD" clId="Web-{E52CD584-BE2C-920A-0EF7-173857068C2E}" dt="2025-12-04T15:41:26.539" v="378" actId="1076"/>
          <ac:spMkLst>
            <pc:docMk/>
            <pc:sldMk cId="2881407431" sldId="498"/>
            <ac:spMk id="14" creationId="{741DA479-4EE0-B277-6E4E-A6C466B01686}"/>
          </ac:spMkLst>
        </pc:spChg>
        <pc:spChg chg="add mod">
          <ac:chgData name="Mihael Makek" userId="S::mmakek.phy@pmf.hr::5fabbb98-72a6-4842-97c6-a984d6b401a5" providerId="AD" clId="Web-{E52CD584-BE2C-920A-0EF7-173857068C2E}" dt="2025-12-04T15:40:46.444" v="355" actId="14100"/>
          <ac:spMkLst>
            <pc:docMk/>
            <pc:sldMk cId="2881407431" sldId="498"/>
            <ac:spMk id="19" creationId="{0B94CF67-2C29-32DA-B4D1-E65D8045E416}"/>
          </ac:spMkLst>
        </pc:spChg>
        <pc:spChg chg="add mod">
          <ac:chgData name="Mihael Makek" userId="S::mmakek.phy@pmf.hr::5fabbb98-72a6-4842-97c6-a984d6b401a5" providerId="AD" clId="Web-{E52CD584-BE2C-920A-0EF7-173857068C2E}" dt="2025-12-04T15:46:02.125" v="497" actId="1076"/>
          <ac:spMkLst>
            <pc:docMk/>
            <pc:sldMk cId="2881407431" sldId="498"/>
            <ac:spMk id="21" creationId="{E0290FC3-11F0-D3CC-4EFB-ECD6E5A6E436}"/>
          </ac:spMkLst>
        </pc:spChg>
        <pc:graphicFrameChg chg="del mod modGraphic">
          <ac:chgData name="Mihael Makek" userId="S::mmakek.phy@pmf.hr::5fabbb98-72a6-4842-97c6-a984d6b401a5" providerId="AD" clId="Web-{E52CD584-BE2C-920A-0EF7-173857068C2E}" dt="2025-12-04T15:38:02.231" v="325"/>
          <ac:graphicFrameMkLst>
            <pc:docMk/>
            <pc:sldMk cId="2881407431" sldId="498"/>
            <ac:graphicFrameMk id="10" creationId="{0E23FD07-C849-69FD-F189-1F67E5D904B2}"/>
          </ac:graphicFrameMkLst>
        </pc:graphicFrameChg>
        <pc:picChg chg="add mod">
          <ac:chgData name="Mihael Makek" userId="S::mmakek.phy@pmf.hr::5fabbb98-72a6-4842-97c6-a984d6b401a5" providerId="AD" clId="Web-{E52CD584-BE2C-920A-0EF7-173857068C2E}" dt="2025-12-04T15:39:51.972" v="338" actId="1076"/>
          <ac:picMkLst>
            <pc:docMk/>
            <pc:sldMk cId="2881407431" sldId="498"/>
            <ac:picMk id="7" creationId="{B22EE509-9AB1-AAF4-FD10-82DF385C8C5F}"/>
          </ac:picMkLst>
        </pc:picChg>
      </pc:sldChg>
      <pc:sldChg chg="modSp">
        <pc:chgData name="Mihael Makek" userId="S::mmakek.phy@pmf.hr::5fabbb98-72a6-4842-97c6-a984d6b401a5" providerId="AD" clId="Web-{E52CD584-BE2C-920A-0EF7-173857068C2E}" dt="2025-12-04T14:52:10.814" v="72" actId="20577"/>
        <pc:sldMkLst>
          <pc:docMk/>
          <pc:sldMk cId="2666276830" sldId="499"/>
        </pc:sldMkLst>
        <pc:spChg chg="mod">
          <ac:chgData name="Mihael Makek" userId="S::mmakek.phy@pmf.hr::5fabbb98-72a6-4842-97c6-a984d6b401a5" providerId="AD" clId="Web-{E52CD584-BE2C-920A-0EF7-173857068C2E}" dt="2025-12-04T14:52:10.814" v="72" actId="20577"/>
          <ac:spMkLst>
            <pc:docMk/>
            <pc:sldMk cId="2666276830" sldId="499"/>
            <ac:spMk id="6" creationId="{B89FEEB9-15CD-31A2-F516-08DEF4040539}"/>
          </ac:spMkLst>
        </pc:spChg>
      </pc:sldChg>
      <pc:sldChg chg="delSp add del ord replId">
        <pc:chgData name="Mihael Makek" userId="S::mmakek.phy@pmf.hr::5fabbb98-72a6-4842-97c6-a984d6b401a5" providerId="AD" clId="Web-{E52CD584-BE2C-920A-0EF7-173857068C2E}" dt="2025-12-04T15:52:02.006" v="571"/>
        <pc:sldMkLst>
          <pc:docMk/>
          <pc:sldMk cId="1979366892" sldId="500"/>
        </pc:sldMkLst>
        <pc:picChg chg="del">
          <ac:chgData name="Mihael Makek" userId="S::mmakek.phy@pmf.hr::5fabbb98-72a6-4842-97c6-a984d6b401a5" providerId="AD" clId="Web-{E52CD584-BE2C-920A-0EF7-173857068C2E}" dt="2025-12-04T14:53:22.475" v="86"/>
          <ac:picMkLst>
            <pc:docMk/>
            <pc:sldMk cId="1979366892" sldId="500"/>
            <ac:picMk id="13" creationId="{687E0FC1-60F9-C65A-5A69-A9629CAD11C2}"/>
          </ac:picMkLst>
        </pc:picChg>
      </pc:sldChg>
      <pc:sldChg chg="addSp delSp modSp add ord replId">
        <pc:chgData name="Mihael Makek" userId="S::mmakek.phy@pmf.hr::5fabbb98-72a6-4842-97c6-a984d6b401a5" providerId="AD" clId="Web-{E52CD584-BE2C-920A-0EF7-173857068C2E}" dt="2025-12-04T15:59:44.170" v="778" actId="20577"/>
        <pc:sldMkLst>
          <pc:docMk/>
          <pc:sldMk cId="2057096040" sldId="501"/>
        </pc:sldMkLst>
        <pc:spChg chg="mod">
          <ac:chgData name="Mihael Makek" userId="S::mmakek.phy@pmf.hr::5fabbb98-72a6-4842-97c6-a984d6b401a5" providerId="AD" clId="Web-{E52CD584-BE2C-920A-0EF7-173857068C2E}" dt="2025-12-04T15:58:54.403" v="755" actId="20577"/>
          <ac:spMkLst>
            <pc:docMk/>
            <pc:sldMk cId="2057096040" sldId="501"/>
            <ac:spMk id="2" creationId="{983ECD5E-92AE-7CDE-C3CE-3ED6D9A0B476}"/>
          </ac:spMkLst>
        </pc:spChg>
        <pc:spChg chg="add del mod">
          <ac:chgData name="Mihael Makek" userId="S::mmakek.phy@pmf.hr::5fabbb98-72a6-4842-97c6-a984d6b401a5" providerId="AD" clId="Web-{E52CD584-BE2C-920A-0EF7-173857068C2E}" dt="2025-12-04T15:12:40.338" v="150"/>
          <ac:spMkLst>
            <pc:docMk/>
            <pc:sldMk cId="2057096040" sldId="501"/>
            <ac:spMk id="5" creationId="{2E10F484-198D-2C9E-9F6D-32FAC40BCCA4}"/>
          </ac:spMkLst>
        </pc:spChg>
        <pc:spChg chg="del">
          <ac:chgData name="Mihael Makek" userId="S::mmakek.phy@pmf.hr::5fabbb98-72a6-4842-97c6-a984d6b401a5" providerId="AD" clId="Web-{E52CD584-BE2C-920A-0EF7-173857068C2E}" dt="2025-12-04T15:12:33.573" v="149"/>
          <ac:spMkLst>
            <pc:docMk/>
            <pc:sldMk cId="2057096040" sldId="501"/>
            <ac:spMk id="7" creationId="{627D0847-D78D-A977-7752-62E90FD1A814}"/>
          </ac:spMkLst>
        </pc:spChg>
        <pc:spChg chg="add del">
          <ac:chgData name="Mihael Makek" userId="S::mmakek.phy@pmf.hr::5fabbb98-72a6-4842-97c6-a984d6b401a5" providerId="AD" clId="Web-{E52CD584-BE2C-920A-0EF7-173857068C2E}" dt="2025-12-04T15:17:47.686" v="189"/>
          <ac:spMkLst>
            <pc:docMk/>
            <pc:sldMk cId="2057096040" sldId="501"/>
            <ac:spMk id="12" creationId="{20E74C71-C3F4-79F8-4C42-18F60C166858}"/>
          </ac:spMkLst>
        </pc:spChg>
        <pc:spChg chg="del mod ord">
          <ac:chgData name="Mihael Makek" userId="S::mmakek.phy@pmf.hr::5fabbb98-72a6-4842-97c6-a984d6b401a5" providerId="AD" clId="Web-{E52CD584-BE2C-920A-0EF7-173857068C2E}" dt="2025-12-04T15:42:36.932" v="380"/>
          <ac:spMkLst>
            <pc:docMk/>
            <pc:sldMk cId="2057096040" sldId="501"/>
            <ac:spMk id="16" creationId="{D5261037-FCEB-AF00-73D1-F51E7CDAC761}"/>
          </ac:spMkLst>
        </pc:spChg>
        <pc:spChg chg="add del mod">
          <ac:chgData name="Mihael Makek" userId="S::mmakek.phy@pmf.hr::5fabbb98-72a6-4842-97c6-a984d6b401a5" providerId="AD" clId="Web-{E52CD584-BE2C-920A-0EF7-173857068C2E}" dt="2025-12-04T15:53:22.429" v="574"/>
          <ac:spMkLst>
            <pc:docMk/>
            <pc:sldMk cId="2057096040" sldId="501"/>
            <ac:spMk id="18" creationId="{8B582457-8E1A-1CEE-CEA8-88A5D699D5F1}"/>
          </ac:spMkLst>
        </pc:spChg>
        <pc:spChg chg="add del">
          <ac:chgData name="Mihael Makek" userId="S::mmakek.phy@pmf.hr::5fabbb98-72a6-4842-97c6-a984d6b401a5" providerId="AD" clId="Web-{E52CD584-BE2C-920A-0EF7-173857068C2E}" dt="2025-12-04T15:19:15.016" v="200"/>
          <ac:spMkLst>
            <pc:docMk/>
            <pc:sldMk cId="2057096040" sldId="501"/>
            <ac:spMk id="20" creationId="{110A4667-A5F2-7E7A-6809-18AF3A3E0073}"/>
          </ac:spMkLst>
        </pc:spChg>
        <pc:spChg chg="add del">
          <ac:chgData name="Mihael Makek" userId="S::mmakek.phy@pmf.hr::5fabbb98-72a6-4842-97c6-a984d6b401a5" providerId="AD" clId="Web-{E52CD584-BE2C-920A-0EF7-173857068C2E}" dt="2025-12-04T15:17:43.311" v="188"/>
          <ac:spMkLst>
            <pc:docMk/>
            <pc:sldMk cId="2057096040" sldId="501"/>
            <ac:spMk id="22" creationId="{2688FD12-B1C7-B304-D2DE-0535A48002E9}"/>
          </ac:spMkLst>
        </pc:spChg>
        <pc:spChg chg="add del">
          <ac:chgData name="Mihael Makek" userId="S::mmakek.phy@pmf.hr::5fabbb98-72a6-4842-97c6-a984d6b401a5" providerId="AD" clId="Web-{E52CD584-BE2C-920A-0EF7-173857068C2E}" dt="2025-12-04T15:19:18.156" v="201"/>
          <ac:spMkLst>
            <pc:docMk/>
            <pc:sldMk cId="2057096040" sldId="501"/>
            <ac:spMk id="24" creationId="{3AF9D206-259D-B5BB-B963-049697DE9FC8}"/>
          </ac:spMkLst>
        </pc:spChg>
        <pc:spChg chg="add del mod">
          <ac:chgData name="Mihael Makek" userId="S::mmakek.phy@pmf.hr::5fabbb98-72a6-4842-97c6-a984d6b401a5" providerId="AD" clId="Web-{E52CD584-BE2C-920A-0EF7-173857068C2E}" dt="2025-12-04T15:49:09.785" v="517"/>
          <ac:spMkLst>
            <pc:docMk/>
            <pc:sldMk cId="2057096040" sldId="501"/>
            <ac:spMk id="28" creationId="{E18B283A-0849-312D-1513-E61EFBF715CF}"/>
          </ac:spMkLst>
        </pc:spChg>
        <pc:spChg chg="add del mod">
          <ac:chgData name="Mihael Makek" userId="S::mmakek.phy@pmf.hr::5fabbb98-72a6-4842-97c6-a984d6b401a5" providerId="AD" clId="Web-{E52CD584-BE2C-920A-0EF7-173857068C2E}" dt="2025-12-04T15:50:50.646" v="525"/>
          <ac:spMkLst>
            <pc:docMk/>
            <pc:sldMk cId="2057096040" sldId="501"/>
            <ac:spMk id="29" creationId="{E3C9AD02-0774-A672-8FC6-844F6DDEA66C}"/>
          </ac:spMkLst>
        </pc:spChg>
        <pc:spChg chg="add del mod">
          <ac:chgData name="Mihael Makek" userId="S::mmakek.phy@pmf.hr::5fabbb98-72a6-4842-97c6-a984d6b401a5" providerId="AD" clId="Web-{E52CD584-BE2C-920A-0EF7-173857068C2E}" dt="2025-12-04T15:42:36.932" v="379"/>
          <ac:spMkLst>
            <pc:docMk/>
            <pc:sldMk cId="2057096040" sldId="501"/>
            <ac:spMk id="30" creationId="{332F3EB9-0BF4-506D-4E9E-03A72F447ECE}"/>
          </ac:spMkLst>
        </pc:spChg>
        <pc:spChg chg="add del mod ord">
          <ac:chgData name="Mihael Makek" userId="S::mmakek.phy@pmf.hr::5fabbb98-72a6-4842-97c6-a984d6b401a5" providerId="AD" clId="Web-{E52CD584-BE2C-920A-0EF7-173857068C2E}" dt="2025-12-04T15:50:54.521" v="526"/>
          <ac:spMkLst>
            <pc:docMk/>
            <pc:sldMk cId="2057096040" sldId="501"/>
            <ac:spMk id="32" creationId="{181C7692-B770-6C16-1EFA-08DB41F35F71}"/>
          </ac:spMkLst>
        </pc:spChg>
        <pc:spChg chg="add mod">
          <ac:chgData name="Mihael Makek" userId="S::mmakek.phy@pmf.hr::5fabbb98-72a6-4842-97c6-a984d6b401a5" providerId="AD" clId="Web-{E52CD584-BE2C-920A-0EF7-173857068C2E}" dt="2025-12-04T15:47:26.299" v="499" actId="20577"/>
          <ac:spMkLst>
            <pc:docMk/>
            <pc:sldMk cId="2057096040" sldId="501"/>
            <ac:spMk id="34" creationId="{E134903C-D5C5-BAD4-F1F6-55D17AC88F9A}"/>
          </ac:spMkLst>
        </pc:spChg>
        <pc:spChg chg="add del mod">
          <ac:chgData name="Mihael Makek" userId="S::mmakek.phy@pmf.hr::5fabbb98-72a6-4842-97c6-a984d6b401a5" providerId="AD" clId="Web-{E52CD584-BE2C-920A-0EF7-173857068C2E}" dt="2025-12-04T15:49:00.238" v="515"/>
          <ac:spMkLst>
            <pc:docMk/>
            <pc:sldMk cId="2057096040" sldId="501"/>
            <ac:spMk id="36" creationId="{2BD1BABA-B569-A7D2-A2EB-F180B07827CD}"/>
          </ac:spMkLst>
        </pc:spChg>
        <pc:spChg chg="add mod">
          <ac:chgData name="Mihael Makek" userId="S::mmakek.phy@pmf.hr::5fabbb98-72a6-4842-97c6-a984d6b401a5" providerId="AD" clId="Web-{E52CD584-BE2C-920A-0EF7-173857068C2E}" dt="2025-12-04T15:49:30.254" v="520" actId="20577"/>
          <ac:spMkLst>
            <pc:docMk/>
            <pc:sldMk cId="2057096040" sldId="501"/>
            <ac:spMk id="38" creationId="{916E0BC5-1A0F-D22B-6112-503BC1D18801}"/>
          </ac:spMkLst>
        </pc:spChg>
        <pc:spChg chg="add mod">
          <ac:chgData name="Mihael Makek" userId="S::mmakek.phy@pmf.hr::5fabbb98-72a6-4842-97c6-a984d6b401a5" providerId="AD" clId="Web-{E52CD584-BE2C-920A-0EF7-173857068C2E}" dt="2025-12-04T15:49:05.472" v="516" actId="1076"/>
          <ac:spMkLst>
            <pc:docMk/>
            <pc:sldMk cId="2057096040" sldId="501"/>
            <ac:spMk id="40" creationId="{CF278B6A-1ADE-C80B-59F5-9958444C1ED6}"/>
          </ac:spMkLst>
        </pc:spChg>
        <pc:spChg chg="add del mod">
          <ac:chgData name="Mihael Makek" userId="S::mmakek.phy@pmf.hr::5fabbb98-72a6-4842-97c6-a984d6b401a5" providerId="AD" clId="Web-{E52CD584-BE2C-920A-0EF7-173857068C2E}" dt="2025-12-04T15:50:35.927" v="524"/>
          <ac:spMkLst>
            <pc:docMk/>
            <pc:sldMk cId="2057096040" sldId="501"/>
            <ac:spMk id="41" creationId="{049DD8B4-1697-A835-2928-E01B47346101}"/>
          </ac:spMkLst>
        </pc:spChg>
        <pc:spChg chg="add mod">
          <ac:chgData name="Mihael Makek" userId="S::mmakek.phy@pmf.hr::5fabbb98-72a6-4842-97c6-a984d6b401a5" providerId="AD" clId="Web-{E52CD584-BE2C-920A-0EF7-173857068C2E}" dt="2025-12-04T15:51:04.021" v="528" actId="1076"/>
          <ac:spMkLst>
            <pc:docMk/>
            <pc:sldMk cId="2057096040" sldId="501"/>
            <ac:spMk id="42" creationId="{28E0ABEF-8274-6A00-EB2F-A0AF466AEB65}"/>
          </ac:spMkLst>
        </pc:spChg>
        <pc:spChg chg="add mod">
          <ac:chgData name="Mihael Makek" userId="S::mmakek.phy@pmf.hr::5fabbb98-72a6-4842-97c6-a984d6b401a5" providerId="AD" clId="Web-{E52CD584-BE2C-920A-0EF7-173857068C2E}" dt="2025-12-04T15:51:13.474" v="530" actId="1076"/>
          <ac:spMkLst>
            <pc:docMk/>
            <pc:sldMk cId="2057096040" sldId="501"/>
            <ac:spMk id="43" creationId="{E1CDDAC9-2A13-82EC-8C99-C1D205A88B05}"/>
          </ac:spMkLst>
        </pc:spChg>
        <pc:spChg chg="add mod">
          <ac:chgData name="Mihael Makek" userId="S::mmakek.phy@pmf.hr::5fabbb98-72a6-4842-97c6-a984d6b401a5" providerId="AD" clId="Web-{E52CD584-BE2C-920A-0EF7-173857068C2E}" dt="2025-12-04T15:52:13.319" v="573" actId="1076"/>
          <ac:spMkLst>
            <pc:docMk/>
            <pc:sldMk cId="2057096040" sldId="501"/>
            <ac:spMk id="44" creationId="{97455116-858D-7A6A-BE34-0A1810EF5222}"/>
          </ac:spMkLst>
        </pc:spChg>
        <pc:spChg chg="add mod">
          <ac:chgData name="Mihael Makek" userId="S::mmakek.phy@pmf.hr::5fabbb98-72a6-4842-97c6-a984d6b401a5" providerId="AD" clId="Web-{E52CD584-BE2C-920A-0EF7-173857068C2E}" dt="2025-12-04T15:59:44.170" v="778" actId="20577"/>
          <ac:spMkLst>
            <pc:docMk/>
            <pc:sldMk cId="2057096040" sldId="501"/>
            <ac:spMk id="45" creationId="{DC019175-33B6-4CA9-2BBB-DEB2B3ECAC50}"/>
          </ac:spMkLst>
        </pc:spChg>
        <pc:picChg chg="add del mod">
          <ac:chgData name="Mihael Makek" userId="S::mmakek.phy@pmf.hr::5fabbb98-72a6-4842-97c6-a984d6b401a5" providerId="AD" clId="Web-{E52CD584-BE2C-920A-0EF7-173857068C2E}" dt="2025-12-04T15:42:53.542" v="404"/>
          <ac:picMkLst>
            <pc:docMk/>
            <pc:sldMk cId="2057096040" sldId="501"/>
            <ac:picMk id="6" creationId="{B4C216C1-7DD7-20B4-9336-C40C0C723AE2}"/>
          </ac:picMkLst>
        </pc:picChg>
        <pc:picChg chg="add del mod">
          <ac:chgData name="Mihael Makek" userId="S::mmakek.phy@pmf.hr::5fabbb98-72a6-4842-97c6-a984d6b401a5" providerId="AD" clId="Web-{E52CD584-BE2C-920A-0EF7-173857068C2E}" dt="2025-12-04T15:48:04.284" v="503"/>
          <ac:picMkLst>
            <pc:docMk/>
            <pc:sldMk cId="2057096040" sldId="501"/>
            <ac:picMk id="10" creationId="{FF4087E7-CC41-42EC-58D1-ED1DB1C30A00}"/>
          </ac:picMkLst>
        </pc:picChg>
        <pc:picChg chg="del">
          <ac:chgData name="Mihael Makek" userId="S::mmakek.phy@pmf.hr::5fabbb98-72a6-4842-97c6-a984d6b401a5" providerId="AD" clId="Web-{E52CD584-BE2C-920A-0EF7-173857068C2E}" dt="2025-12-04T14:53:25.051" v="87"/>
          <ac:picMkLst>
            <pc:docMk/>
            <pc:sldMk cId="2057096040" sldId="501"/>
            <ac:picMk id="13" creationId="{52B33405-D6AC-6943-EEFA-42B58CFF4B9B}"/>
          </ac:picMkLst>
        </pc:picChg>
        <pc:picChg chg="add del mod modCrop">
          <ac:chgData name="Mihael Makek" userId="S::mmakek.phy@pmf.hr::5fabbb98-72a6-4842-97c6-a984d6b401a5" providerId="AD" clId="Web-{E52CD584-BE2C-920A-0EF7-173857068C2E}" dt="2025-12-04T15:53:22.429" v="575"/>
          <ac:picMkLst>
            <pc:docMk/>
            <pc:sldMk cId="2057096040" sldId="501"/>
            <ac:picMk id="15" creationId="{5C3EBF42-C376-F2C3-72A7-2E51631CC838}"/>
          </ac:picMkLst>
        </pc:picChg>
        <pc:picChg chg="add del mod">
          <ac:chgData name="Mihael Makek" userId="S::mmakek.phy@pmf.hr::5fabbb98-72a6-4842-97c6-a984d6b401a5" providerId="AD" clId="Web-{E52CD584-BE2C-920A-0EF7-173857068C2E}" dt="2025-12-04T15:23:24.549" v="204"/>
          <ac:picMkLst>
            <pc:docMk/>
            <pc:sldMk cId="2057096040" sldId="501"/>
            <ac:picMk id="25" creationId="{CABDFBFF-3A8F-2755-0F98-5CEACCC20662}"/>
          </ac:picMkLst>
        </pc:picChg>
        <pc:picChg chg="add del mod">
          <ac:chgData name="Mihael Makek" userId="S::mmakek.phy@pmf.hr::5fabbb98-72a6-4842-97c6-a984d6b401a5" providerId="AD" clId="Web-{E52CD584-BE2C-920A-0EF7-173857068C2E}" dt="2025-12-04T15:42:36.932" v="381"/>
          <ac:picMkLst>
            <pc:docMk/>
            <pc:sldMk cId="2057096040" sldId="501"/>
            <ac:picMk id="26" creationId="{122552AC-63DE-CA87-B6D6-C9742B3E041F}"/>
          </ac:picMkLst>
        </pc:picChg>
        <pc:picChg chg="add del mod">
          <ac:chgData name="Mihael Makek" userId="S::mmakek.phy@pmf.hr::5fabbb98-72a6-4842-97c6-a984d6b401a5" providerId="AD" clId="Web-{E52CD584-BE2C-920A-0EF7-173857068C2E}" dt="2025-12-04T15:24:56.881" v="209"/>
          <ac:picMkLst>
            <pc:docMk/>
            <pc:sldMk cId="2057096040" sldId="501"/>
            <ac:picMk id="27" creationId="{E98A2CF5-4BC1-37D3-F662-E6FA23AADED5}"/>
          </ac:picMkLst>
        </pc:picChg>
        <pc:picChg chg="add mod ord">
          <ac:chgData name="Mihael Makek" userId="S::mmakek.phy@pmf.hr::5fabbb98-72a6-4842-97c6-a984d6b401a5" providerId="AD" clId="Web-{E52CD584-BE2C-920A-0EF7-173857068C2E}" dt="2025-12-04T15:48:32.347" v="509"/>
          <ac:picMkLst>
            <pc:docMk/>
            <pc:sldMk cId="2057096040" sldId="501"/>
            <ac:picMk id="33" creationId="{3BF462C3-97A7-C1ED-1184-AA1A2DBC62F0}"/>
          </ac:picMkLst>
        </pc:picChg>
        <pc:picChg chg="add mod ord">
          <ac:chgData name="Mihael Makek" userId="S::mmakek.phy@pmf.hr::5fabbb98-72a6-4842-97c6-a984d6b401a5" providerId="AD" clId="Web-{E52CD584-BE2C-920A-0EF7-173857068C2E}" dt="2025-12-04T15:51:28.240" v="534" actId="1076"/>
          <ac:picMkLst>
            <pc:docMk/>
            <pc:sldMk cId="2057096040" sldId="501"/>
            <ac:picMk id="35" creationId="{771CB178-691D-0BBC-D55D-1FFFA74640B9}"/>
          </ac:picMkLst>
        </pc:picChg>
        <pc:cxnChg chg="add del">
          <ac:chgData name="Mihael Makek" userId="S::mmakek.phy@pmf.hr::5fabbb98-72a6-4842-97c6-a984d6b401a5" providerId="AD" clId="Web-{E52CD584-BE2C-920A-0EF7-173857068C2E}" dt="2025-12-04T15:28:12.652" v="260"/>
          <ac:cxnSpMkLst>
            <pc:docMk/>
            <pc:sldMk cId="2057096040" sldId="501"/>
            <ac:cxnSpMk id="31" creationId="{35F418F5-FFBF-D376-B7B8-854FD761A459}"/>
          </ac:cxnSpMkLst>
        </pc:cxnChg>
      </pc:sldChg>
      <pc:sldChg chg="new del">
        <pc:chgData name="Mihael Makek" userId="S::mmakek.phy@pmf.hr::5fabbb98-72a6-4842-97c6-a984d6b401a5" providerId="AD" clId="Web-{E52CD584-BE2C-920A-0EF7-173857068C2E}" dt="2025-12-04T15:58:18.995" v="742"/>
        <pc:sldMkLst>
          <pc:docMk/>
          <pc:sldMk cId="479429784" sldId="502"/>
        </pc:sldMkLst>
      </pc:sldChg>
      <pc:sldChg chg="addSp delSp modSp add del replId">
        <pc:chgData name="Mihael Makek" userId="S::mmakek.phy@pmf.hr::5fabbb98-72a6-4842-97c6-a984d6b401a5" providerId="AD" clId="Web-{E52CD584-BE2C-920A-0EF7-173857068C2E}" dt="2025-12-04T15:51:50.365" v="570"/>
        <pc:sldMkLst>
          <pc:docMk/>
          <pc:sldMk cId="1294386127" sldId="502"/>
        </pc:sldMkLst>
        <pc:spChg chg="del">
          <ac:chgData name="Mihael Makek" userId="S::mmakek.phy@pmf.hr::5fabbb98-72a6-4842-97c6-a984d6b401a5" providerId="AD" clId="Web-{E52CD584-BE2C-920A-0EF7-173857068C2E}" dt="2025-12-04T15:32:30.203" v="302"/>
          <ac:spMkLst>
            <pc:docMk/>
            <pc:sldMk cId="1294386127" sldId="502"/>
            <ac:spMk id="16" creationId="{23DE13BC-9954-E3D1-4B17-DD9F56BA3F9C}"/>
          </ac:spMkLst>
        </pc:spChg>
        <pc:spChg chg="del">
          <ac:chgData name="Mihael Makek" userId="S::mmakek.phy@pmf.hr::5fabbb98-72a6-4842-97c6-a984d6b401a5" providerId="AD" clId="Web-{E52CD584-BE2C-920A-0EF7-173857068C2E}" dt="2025-12-04T15:32:30.203" v="301"/>
          <ac:spMkLst>
            <pc:docMk/>
            <pc:sldMk cId="1294386127" sldId="502"/>
            <ac:spMk id="30" creationId="{F71EFFED-A912-9890-9AC1-505BAF690759}"/>
          </ac:spMkLst>
        </pc:spChg>
        <pc:picChg chg="add del mod">
          <ac:chgData name="Mihael Makek" userId="S::mmakek.phy@pmf.hr::5fabbb98-72a6-4842-97c6-a984d6b401a5" providerId="AD" clId="Web-{E52CD584-BE2C-920A-0EF7-173857068C2E}" dt="2025-12-04T15:43:22.559" v="411"/>
          <ac:picMkLst>
            <pc:docMk/>
            <pc:sldMk cId="1294386127" sldId="502"/>
            <ac:picMk id="3" creationId="{E26A9D7C-EF70-F509-8A86-A477F57CCC56}"/>
          </ac:picMkLst>
        </pc:picChg>
        <pc:picChg chg="add del mod">
          <ac:chgData name="Mihael Makek" userId="S::mmakek.phy@pmf.hr::5fabbb98-72a6-4842-97c6-a984d6b401a5" providerId="AD" clId="Web-{E52CD584-BE2C-920A-0EF7-173857068C2E}" dt="2025-12-04T15:33:49.157" v="315"/>
          <ac:picMkLst>
            <pc:docMk/>
            <pc:sldMk cId="1294386127" sldId="502"/>
            <ac:picMk id="5" creationId="{AF473D1F-4EBA-0468-B28F-C4DFE7672282}"/>
          </ac:picMkLst>
        </pc:picChg>
        <pc:picChg chg="del">
          <ac:chgData name="Mihael Makek" userId="S::mmakek.phy@pmf.hr::5fabbb98-72a6-4842-97c6-a984d6b401a5" providerId="AD" clId="Web-{E52CD584-BE2C-920A-0EF7-173857068C2E}" dt="2025-12-04T15:46:43.314" v="498"/>
          <ac:picMkLst>
            <pc:docMk/>
            <pc:sldMk cId="1294386127" sldId="502"/>
            <ac:picMk id="6" creationId="{EF32B304-1A11-FD55-F5FA-D5A375FC233C}"/>
          </ac:picMkLst>
        </pc:picChg>
        <pc:picChg chg="add del mod">
          <ac:chgData name="Mihael Makek" userId="S::mmakek.phy@pmf.hr::5fabbb98-72a6-4842-97c6-a984d6b401a5" providerId="AD" clId="Web-{E52CD584-BE2C-920A-0EF7-173857068C2E}" dt="2025-12-04T15:47:48.096" v="500"/>
          <ac:picMkLst>
            <pc:docMk/>
            <pc:sldMk cId="1294386127" sldId="502"/>
            <ac:picMk id="7" creationId="{9F2F1E5D-2452-EAEA-E5DD-6D6693001DC7}"/>
          </ac:picMkLst>
        </pc:picChg>
        <pc:picChg chg="del">
          <ac:chgData name="Mihael Makek" userId="S::mmakek.phy@pmf.hr::5fabbb98-72a6-4842-97c6-a984d6b401a5" providerId="AD" clId="Web-{E52CD584-BE2C-920A-0EF7-173857068C2E}" dt="2025-12-04T15:32:28.781" v="300"/>
          <ac:picMkLst>
            <pc:docMk/>
            <pc:sldMk cId="1294386127" sldId="502"/>
            <ac:picMk id="26" creationId="{2BAD442C-8962-357D-6BBB-3F7675ACF81C}"/>
          </ac:picMkLst>
        </pc:picChg>
      </pc:sldChg>
      <pc:sldChg chg="add del replId">
        <pc:chgData name="Mihael Makek" userId="S::mmakek.phy@pmf.hr::5fabbb98-72a6-4842-97c6-a984d6b401a5" providerId="AD" clId="Web-{E52CD584-BE2C-920A-0EF7-173857068C2E}" dt="2025-12-04T15:43:16.277" v="409"/>
        <pc:sldMkLst>
          <pc:docMk/>
          <pc:sldMk cId="2323284526" sldId="503"/>
        </pc:sldMkLst>
      </pc:sldChg>
      <pc:sldChg chg="add del replId">
        <pc:chgData name="Mihael Makek" userId="S::mmakek.phy@pmf.hr::5fabbb98-72a6-4842-97c6-a984d6b401a5" providerId="AD" clId="Web-{E52CD584-BE2C-920A-0EF7-173857068C2E}" dt="2025-12-04T15:43:14.309" v="408"/>
        <pc:sldMkLst>
          <pc:docMk/>
          <pc:sldMk cId="824868389" sldId="504"/>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94FBEFF-E5C5-4EB8-B2AB-28E6A15861FE}" type="datetimeFigureOut">
              <a:rPr lang="en-US" smtClean="0"/>
              <a:pPr/>
              <a:t>12/4/2025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E5C42BA-4E50-460D-9630-04FD71A50C1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hr-HR" dirty="0"/>
          </a:p>
        </p:txBody>
      </p:sp>
      <p:sp>
        <p:nvSpPr>
          <p:cNvPr id="4" name="Slide Number Placeholder 3"/>
          <p:cNvSpPr>
            <a:spLocks noGrp="1"/>
          </p:cNvSpPr>
          <p:nvPr>
            <p:ph type="sldNum" sz="quarter" idx="10"/>
          </p:nvPr>
        </p:nvSpPr>
        <p:spPr/>
        <p:txBody>
          <a:bodyPr/>
          <a:lstStyle/>
          <a:p>
            <a:fld id="{4E5C42BA-4E50-460D-9630-04FD71A50C12}"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4BB570-BB24-59CB-7131-5D1DC5396DF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BD6CBBB-EF32-79EB-D710-12A0F822D6C5}"/>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C1D92CB2-E660-FE4C-1915-1FE8FF017DB6}"/>
              </a:ext>
            </a:extLst>
          </p:cNvPr>
          <p:cNvSpPr>
            <a:spLocks noGrp="1"/>
          </p:cNvSpPr>
          <p:nvPr>
            <p:ph type="body" idx="1"/>
          </p:nvPr>
        </p:nvSpPr>
        <p:spPr/>
        <p:txBody>
          <a:bodyPr/>
          <a:lstStyle/>
          <a:p>
            <a:endParaRPr lang="hr-HR" dirty="0"/>
          </a:p>
        </p:txBody>
      </p:sp>
      <p:sp>
        <p:nvSpPr>
          <p:cNvPr id="4" name="Slide Number Placeholder 3">
            <a:extLst>
              <a:ext uri="{FF2B5EF4-FFF2-40B4-BE49-F238E27FC236}">
                <a16:creationId xmlns:a16="http://schemas.microsoft.com/office/drawing/2014/main" id="{77B4C469-7FE1-2184-6F7F-575AFC3FB0CD}"/>
              </a:ext>
            </a:extLst>
          </p:cNvPr>
          <p:cNvSpPr>
            <a:spLocks noGrp="1"/>
          </p:cNvSpPr>
          <p:nvPr>
            <p:ph type="sldNum" sz="quarter" idx="5"/>
          </p:nvPr>
        </p:nvSpPr>
        <p:spPr/>
        <p:txBody>
          <a:bodyPr/>
          <a:lstStyle/>
          <a:p>
            <a:fld id="{4E5C42BA-4E50-460D-9630-04FD71A50C12}" type="slidenum">
              <a:rPr lang="en-US" smtClean="0"/>
              <a:pPr/>
              <a:t>18</a:t>
            </a:fld>
            <a:endParaRPr lang="en-US"/>
          </a:p>
        </p:txBody>
      </p:sp>
    </p:spTree>
    <p:extLst>
      <p:ext uri="{BB962C8B-B14F-4D97-AF65-F5344CB8AC3E}">
        <p14:creationId xmlns:p14="http://schemas.microsoft.com/office/powerpoint/2010/main" val="3424045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838622-5188-410E-2DF1-6B583E7AC12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488CBC3-409B-2987-8962-1E56997687AD}"/>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5317A607-C210-5EB9-2778-28E864E9918E}"/>
              </a:ext>
            </a:extLst>
          </p:cNvPr>
          <p:cNvSpPr>
            <a:spLocks noGrp="1"/>
          </p:cNvSpPr>
          <p:nvPr>
            <p:ph type="body" idx="1"/>
          </p:nvPr>
        </p:nvSpPr>
        <p:spPr/>
        <p:txBody>
          <a:bodyPr/>
          <a:lstStyle/>
          <a:p>
            <a:endParaRPr lang="hr-HR" dirty="0"/>
          </a:p>
        </p:txBody>
      </p:sp>
      <p:sp>
        <p:nvSpPr>
          <p:cNvPr id="4" name="Slide Number Placeholder 3">
            <a:extLst>
              <a:ext uri="{FF2B5EF4-FFF2-40B4-BE49-F238E27FC236}">
                <a16:creationId xmlns:a16="http://schemas.microsoft.com/office/drawing/2014/main" id="{DA62E800-DC9C-3C42-8265-DF9105EC9B74}"/>
              </a:ext>
            </a:extLst>
          </p:cNvPr>
          <p:cNvSpPr>
            <a:spLocks noGrp="1"/>
          </p:cNvSpPr>
          <p:nvPr>
            <p:ph type="sldNum" sz="quarter" idx="5"/>
          </p:nvPr>
        </p:nvSpPr>
        <p:spPr/>
        <p:txBody>
          <a:bodyPr/>
          <a:lstStyle/>
          <a:p>
            <a:fld id="{4E5C42BA-4E50-460D-9630-04FD71A50C12}" type="slidenum">
              <a:rPr lang="en-US" smtClean="0"/>
              <a:pPr/>
              <a:t>19</a:t>
            </a:fld>
            <a:endParaRPr lang="en-US"/>
          </a:p>
        </p:txBody>
      </p:sp>
    </p:spTree>
    <p:extLst>
      <p:ext uri="{BB962C8B-B14F-4D97-AF65-F5344CB8AC3E}">
        <p14:creationId xmlns:p14="http://schemas.microsoft.com/office/powerpoint/2010/main" val="34324090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456138-01C3-E1F7-8A88-2DC664BF4BF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F778FFE-4221-471E-8F75-A25D81E1BAC2}"/>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29888F86-4002-F3F2-FF4D-DC58C8811C5C}"/>
              </a:ext>
            </a:extLst>
          </p:cNvPr>
          <p:cNvSpPr>
            <a:spLocks noGrp="1"/>
          </p:cNvSpPr>
          <p:nvPr>
            <p:ph type="body" idx="1"/>
          </p:nvPr>
        </p:nvSpPr>
        <p:spPr/>
        <p:txBody>
          <a:bodyPr/>
          <a:lstStyle/>
          <a:p>
            <a:endParaRPr lang="hr-HR" dirty="0"/>
          </a:p>
        </p:txBody>
      </p:sp>
      <p:sp>
        <p:nvSpPr>
          <p:cNvPr id="4" name="Slide Number Placeholder 3">
            <a:extLst>
              <a:ext uri="{FF2B5EF4-FFF2-40B4-BE49-F238E27FC236}">
                <a16:creationId xmlns:a16="http://schemas.microsoft.com/office/drawing/2014/main" id="{7D627469-5422-74B3-7B76-11F669C1CADD}"/>
              </a:ext>
            </a:extLst>
          </p:cNvPr>
          <p:cNvSpPr>
            <a:spLocks noGrp="1"/>
          </p:cNvSpPr>
          <p:nvPr>
            <p:ph type="sldNum" sz="quarter" idx="5"/>
          </p:nvPr>
        </p:nvSpPr>
        <p:spPr/>
        <p:txBody>
          <a:bodyPr/>
          <a:lstStyle/>
          <a:p>
            <a:fld id="{4E5C42BA-4E50-460D-9630-04FD71A50C12}" type="slidenum">
              <a:rPr lang="en-US" smtClean="0"/>
              <a:pPr/>
              <a:t>20</a:t>
            </a:fld>
            <a:endParaRPr lang="en-US"/>
          </a:p>
        </p:txBody>
      </p:sp>
    </p:spTree>
    <p:extLst>
      <p:ext uri="{BB962C8B-B14F-4D97-AF65-F5344CB8AC3E}">
        <p14:creationId xmlns:p14="http://schemas.microsoft.com/office/powerpoint/2010/main" val="14355387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0" name="Rectangle 9"/>
          <p:cNvSpPr/>
          <p:nvPr/>
        </p:nvSpPr>
        <p:spPr>
          <a:xfrm>
            <a:off x="-12192" y="6053328"/>
            <a:ext cx="2999232"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1" name="Rectangle 10"/>
          <p:cNvSpPr/>
          <p:nvPr/>
        </p:nvSpPr>
        <p:spPr>
          <a:xfrm>
            <a:off x="3145536" y="6044184"/>
            <a:ext cx="90464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Title 7"/>
          <p:cNvSpPr>
            <a:spLocks noGrp="1"/>
          </p:cNvSpPr>
          <p:nvPr>
            <p:ph type="ctrTitle"/>
          </p:nvPr>
        </p:nvSpPr>
        <p:spPr>
          <a:xfrm>
            <a:off x="3149600" y="4038600"/>
            <a:ext cx="8636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3149600" y="6050037"/>
            <a:ext cx="8940800" cy="685800"/>
          </a:xfrm>
        </p:spPr>
        <p:txBody>
          <a:bodyPr anchor="ctr">
            <a:normAutofit/>
          </a:bodyPr>
          <a:lstStyle>
            <a:lvl1pPr marL="0" indent="0" algn="l">
              <a:buNone/>
              <a:defRPr sz="2600" baseline="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endParaRPr kumimoji="0" lang="en-US" dirty="0"/>
          </a:p>
        </p:txBody>
      </p:sp>
      <p:sp>
        <p:nvSpPr>
          <p:cNvPr id="28" name="Date Placeholder 27"/>
          <p:cNvSpPr>
            <a:spLocks noGrp="1"/>
          </p:cNvSpPr>
          <p:nvPr>
            <p:ph type="dt" sz="half" idx="10"/>
          </p:nvPr>
        </p:nvSpPr>
        <p:spPr>
          <a:xfrm>
            <a:off x="101600" y="6068699"/>
            <a:ext cx="2743200" cy="685800"/>
          </a:xfrm>
          <a:prstGeom prst="rect">
            <a:avLst/>
          </a:prstGeom>
        </p:spPr>
        <p:txBody>
          <a:bodyPr>
            <a:noAutofit/>
          </a:bodyPr>
          <a:lstStyle>
            <a:lvl1pPr algn="ctr">
              <a:defRPr sz="2000">
                <a:solidFill>
                  <a:srgbClr val="FFFFFF"/>
                </a:solidFill>
              </a:defRPr>
            </a:lvl1pPr>
          </a:lstStyle>
          <a:p>
            <a:r>
              <a:rPr lang="hr-HR" dirty="0"/>
              <a:t>Split, 2023</a:t>
            </a:r>
            <a:endParaRPr lang="en-US" dirty="0"/>
          </a:p>
        </p:txBody>
      </p:sp>
    </p:spTree>
  </p:cSld>
  <p:clrMapOvr>
    <a:overrideClrMapping bg1="dk1" tx1="lt1" bg2="dk2" tx2="lt2" accent1="accent1" accent2="accent2" accent3="accent3" accent4="accent4" accent5="accent5" accent6="accent6" hlink="hlink" folHlink="folHlink"/>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16864" y="228600"/>
            <a:ext cx="10871200" cy="990600"/>
          </a:xfrm>
        </p:spPr>
        <p:txBody>
          <a:bodyPr/>
          <a:lstStyle/>
          <a:p>
            <a:r>
              <a:rPr kumimoji="0" lang="en-US" dirty="0"/>
              <a:t>Click to edit Master title style</a:t>
            </a:r>
          </a:p>
        </p:txBody>
      </p:sp>
      <p:sp>
        <p:nvSpPr>
          <p:cNvPr id="8" name="Content Placeholder 7"/>
          <p:cNvSpPr>
            <a:spLocks noGrp="1"/>
          </p:cNvSpPr>
          <p:nvPr>
            <p:ph sz="quarter" idx="1"/>
          </p:nvPr>
        </p:nvSpPr>
        <p:spPr>
          <a:xfrm>
            <a:off x="816864" y="1600199"/>
            <a:ext cx="10871200" cy="4692446"/>
          </a:xfrm>
        </p:spPr>
        <p:txBody>
          <a:bodyPr/>
          <a:lstStyle>
            <a:lvl1pPr>
              <a:defRPr>
                <a:latin typeface="Calibri" panose="020F0502020204030204" pitchFamily="34" charset="0"/>
                <a:cs typeface="Calibri" panose="020F0502020204030204" pitchFamily="34" charset="0"/>
              </a:defRPr>
            </a:lvl1pPr>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cxnSp>
        <p:nvCxnSpPr>
          <p:cNvPr id="4" name="Straight Connector 3">
            <a:extLst>
              <a:ext uri="{FF2B5EF4-FFF2-40B4-BE49-F238E27FC236}">
                <a16:creationId xmlns:a16="http://schemas.microsoft.com/office/drawing/2014/main" id="{AC66093D-B34D-BCC8-72A0-FE9585E024F2}"/>
              </a:ext>
            </a:extLst>
          </p:cNvPr>
          <p:cNvCxnSpPr>
            <a:cxnSpLocks/>
          </p:cNvCxnSpPr>
          <p:nvPr userDrawn="1"/>
        </p:nvCxnSpPr>
        <p:spPr>
          <a:xfrm>
            <a:off x="0" y="6425380"/>
            <a:ext cx="12192000" cy="0"/>
          </a:xfrm>
          <a:prstGeom prst="line">
            <a:avLst/>
          </a:prstGeom>
          <a:ln w="19050"/>
        </p:spPr>
        <p:style>
          <a:lnRef idx="1">
            <a:schemeClr val="accent2"/>
          </a:lnRef>
          <a:fillRef idx="0">
            <a:schemeClr val="accent2"/>
          </a:fillRef>
          <a:effectRef idx="0">
            <a:schemeClr val="accent2"/>
          </a:effectRef>
          <a:fontRef idx="minor">
            <a:schemeClr val="tx1"/>
          </a:fontRef>
        </p:style>
      </p:cxnSp>
      <p:sp>
        <p:nvSpPr>
          <p:cNvPr id="11" name="Date Placeholder 13">
            <a:extLst>
              <a:ext uri="{FF2B5EF4-FFF2-40B4-BE49-F238E27FC236}">
                <a16:creationId xmlns:a16="http://schemas.microsoft.com/office/drawing/2014/main" id="{A5D35D84-3218-741D-4805-75A1464CB518}"/>
              </a:ext>
            </a:extLst>
          </p:cNvPr>
          <p:cNvSpPr>
            <a:spLocks noGrp="1"/>
          </p:cNvSpPr>
          <p:nvPr>
            <p:ph type="dt" sz="half" idx="2"/>
          </p:nvPr>
        </p:nvSpPr>
        <p:spPr>
          <a:xfrm>
            <a:off x="812800" y="6465146"/>
            <a:ext cx="2844800" cy="365125"/>
          </a:xfrm>
          <a:prstGeom prst="rect">
            <a:avLst/>
          </a:prstGeom>
        </p:spPr>
        <p:txBody>
          <a:bodyPr vert="horz" anchor="ctr" anchorCtr="0"/>
          <a:lstStyle>
            <a:lvl1pPr algn="l" eaLnBrk="1" latinLnBrk="0" hangingPunct="1">
              <a:defRPr kumimoji="0" sz="1200">
                <a:solidFill>
                  <a:schemeClr val="tx2"/>
                </a:solidFill>
                <a:latin typeface="Calibri" panose="020F0502020204030204" pitchFamily="34" charset="0"/>
                <a:cs typeface="Calibri" panose="020F0502020204030204" pitchFamily="34" charset="0"/>
              </a:defRPr>
            </a:lvl1pPr>
          </a:lstStyle>
          <a:p>
            <a:pPr algn="ctr"/>
            <a:r>
              <a:rPr lang="hr-HR" dirty="0"/>
              <a:t>26-28 April 2023, Split, Croatia</a:t>
            </a:r>
            <a:endParaRPr lang="en-US" dirty="0"/>
          </a:p>
        </p:txBody>
      </p:sp>
      <p:sp>
        <p:nvSpPr>
          <p:cNvPr id="12" name="Footer Placeholder 2">
            <a:extLst>
              <a:ext uri="{FF2B5EF4-FFF2-40B4-BE49-F238E27FC236}">
                <a16:creationId xmlns:a16="http://schemas.microsoft.com/office/drawing/2014/main" id="{AAC9334C-B98D-D807-B30C-E55CB3BA543E}"/>
              </a:ext>
            </a:extLst>
          </p:cNvPr>
          <p:cNvSpPr>
            <a:spLocks noGrp="1"/>
          </p:cNvSpPr>
          <p:nvPr>
            <p:ph type="ftr" sz="quarter" idx="3"/>
          </p:nvPr>
        </p:nvSpPr>
        <p:spPr>
          <a:xfrm>
            <a:off x="3747911" y="6464952"/>
            <a:ext cx="5463823" cy="365125"/>
          </a:xfrm>
          <a:prstGeom prst="rect">
            <a:avLst/>
          </a:prstGeom>
        </p:spPr>
        <p:txBody>
          <a:bodyPr vert="horz" anchor="ctr"/>
          <a:lstStyle>
            <a:lvl1pPr algn="r" eaLnBrk="1" latinLnBrk="0" hangingPunct="1">
              <a:defRPr kumimoji="0" sz="1200">
                <a:solidFill>
                  <a:schemeClr val="tx2"/>
                </a:solidFill>
                <a:latin typeface="Calibri" panose="020F0502020204030204" pitchFamily="34" charset="0"/>
                <a:cs typeface="Calibri" panose="020F0502020204030204" pitchFamily="34" charset="0"/>
              </a:defRPr>
            </a:lvl1pPr>
          </a:lstStyle>
          <a:p>
            <a:pPr algn="ctr"/>
            <a:r>
              <a:rPr lang="hr-HR" dirty="0" err="1"/>
              <a:t>Positronium</a:t>
            </a:r>
            <a:r>
              <a:rPr lang="hr-HR" dirty="0"/>
              <a:t>: </a:t>
            </a:r>
            <a:r>
              <a:rPr lang="hr-HR" dirty="0" err="1"/>
              <a:t>from</a:t>
            </a:r>
            <a:r>
              <a:rPr lang="hr-HR" dirty="0"/>
              <a:t> </a:t>
            </a:r>
            <a:r>
              <a:rPr lang="hr-HR" dirty="0" err="1"/>
              <a:t>Quantum</a:t>
            </a:r>
            <a:r>
              <a:rPr lang="hr-HR" dirty="0"/>
              <a:t> </a:t>
            </a:r>
            <a:r>
              <a:rPr lang="hr-HR" dirty="0" err="1"/>
              <a:t>Physics</a:t>
            </a:r>
            <a:r>
              <a:rPr lang="hr-HR" dirty="0"/>
              <a:t> to </a:t>
            </a:r>
            <a:r>
              <a:rPr lang="hr-HR" dirty="0" err="1"/>
              <a:t>Medical</a:t>
            </a:r>
            <a:r>
              <a:rPr lang="hr-HR" dirty="0"/>
              <a:t> </a:t>
            </a:r>
            <a:r>
              <a:rPr lang="hr-HR" dirty="0" err="1"/>
              <a:t>Applications</a:t>
            </a:r>
            <a:endParaRPr lang="en-US" dirty="0"/>
          </a:p>
        </p:txBody>
      </p:sp>
      <p:sp>
        <p:nvSpPr>
          <p:cNvPr id="13" name="Slide Number Placeholder 11">
            <a:extLst>
              <a:ext uri="{FF2B5EF4-FFF2-40B4-BE49-F238E27FC236}">
                <a16:creationId xmlns:a16="http://schemas.microsoft.com/office/drawing/2014/main" id="{9C58D6F5-EC46-2444-30C5-50D22BFC1D9D}"/>
              </a:ext>
            </a:extLst>
          </p:cNvPr>
          <p:cNvSpPr>
            <a:spLocks noGrp="1"/>
          </p:cNvSpPr>
          <p:nvPr>
            <p:ph type="sldNum" sz="quarter" idx="4"/>
          </p:nvPr>
        </p:nvSpPr>
        <p:spPr>
          <a:xfrm>
            <a:off x="9347200" y="6465146"/>
            <a:ext cx="2336800" cy="365125"/>
          </a:xfrm>
          <a:prstGeom prst="rect">
            <a:avLst/>
          </a:prstGeom>
        </p:spPr>
        <p:txBody>
          <a:bodyPr vert="horz" lIns="91440" tIns="45720" rIns="91440" bIns="45720" rtlCol="0" anchor="ctr"/>
          <a:lstStyle>
            <a:lvl1pPr algn="r">
              <a:defRPr sz="1200">
                <a:solidFill>
                  <a:schemeClr val="tx1">
                    <a:tint val="75000"/>
                  </a:schemeClr>
                </a:solidFill>
                <a:latin typeface="Calibri" panose="020F0502020204030204" pitchFamily="34" charset="0"/>
                <a:cs typeface="Calibri" panose="020F0502020204030204" pitchFamily="34" charset="0"/>
              </a:defRPr>
            </a:lvl1pPr>
          </a:lstStyle>
          <a:p>
            <a:fld id="{F1FEECC3-7BCE-4B1E-8D55-1AB743006139}"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28801" y="2743200"/>
            <a:ext cx="9497484"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12192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Rectangle 7"/>
          <p:cNvSpPr/>
          <p:nvPr/>
        </p:nvSpPr>
        <p:spPr>
          <a:xfrm>
            <a:off x="0" y="1600200"/>
            <a:ext cx="17272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9" name="Rectangle 8"/>
          <p:cNvSpPr/>
          <p:nvPr/>
        </p:nvSpPr>
        <p:spPr>
          <a:xfrm>
            <a:off x="1828800" y="1600200"/>
            <a:ext cx="103632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 name="Title 1"/>
          <p:cNvSpPr>
            <a:spLocks noGrp="1"/>
          </p:cNvSpPr>
          <p:nvPr>
            <p:ph type="title"/>
          </p:nvPr>
        </p:nvSpPr>
        <p:spPr>
          <a:xfrm>
            <a:off x="1828800" y="1600200"/>
            <a:ext cx="10160000" cy="990600"/>
          </a:xfrm>
        </p:spPr>
        <p:txBody>
          <a:bodyPr/>
          <a:lstStyle>
            <a:lvl1pPr algn="l">
              <a:buNone/>
              <a:defRPr sz="4400" b="0" cap="none">
                <a:solidFill>
                  <a:srgbClr val="FFFFFF"/>
                </a:solidFill>
              </a:defRPr>
            </a:lvl1pPr>
          </a:lstStyle>
          <a:p>
            <a:r>
              <a:rPr kumimoji="0" lang="en-US"/>
              <a:t>Click to edit Master title style</a:t>
            </a:r>
          </a:p>
        </p:txBody>
      </p:sp>
      <p:sp>
        <p:nvSpPr>
          <p:cNvPr id="4" name="Date Placeholder 13">
            <a:extLst>
              <a:ext uri="{FF2B5EF4-FFF2-40B4-BE49-F238E27FC236}">
                <a16:creationId xmlns:a16="http://schemas.microsoft.com/office/drawing/2014/main" id="{A23DB583-82BD-7EB6-F665-F73AA88B0222}"/>
              </a:ext>
            </a:extLst>
          </p:cNvPr>
          <p:cNvSpPr>
            <a:spLocks noGrp="1"/>
          </p:cNvSpPr>
          <p:nvPr>
            <p:ph type="dt" sz="half" idx="2"/>
          </p:nvPr>
        </p:nvSpPr>
        <p:spPr>
          <a:xfrm>
            <a:off x="812800" y="6248401"/>
            <a:ext cx="2844800" cy="365125"/>
          </a:xfrm>
          <a:prstGeom prst="rect">
            <a:avLst/>
          </a:prstGeom>
        </p:spPr>
        <p:txBody>
          <a:bodyPr vert="horz" anchor="ctr" anchorCtr="0"/>
          <a:lstStyle>
            <a:lvl1pPr algn="l" eaLnBrk="1" latinLnBrk="0" hangingPunct="1">
              <a:defRPr kumimoji="0" sz="1200">
                <a:solidFill>
                  <a:schemeClr val="tx2"/>
                </a:solidFill>
                <a:latin typeface="Calibri" panose="020F0502020204030204" pitchFamily="34" charset="0"/>
                <a:cs typeface="Calibri" panose="020F0502020204030204" pitchFamily="34" charset="0"/>
              </a:defRPr>
            </a:lvl1pPr>
          </a:lstStyle>
          <a:p>
            <a:pPr algn="ctr"/>
            <a:r>
              <a:rPr lang="hr-HR" dirty="0"/>
              <a:t>26-28 April 2023, Split, Croatia</a:t>
            </a:r>
            <a:endParaRPr lang="en-US" dirty="0"/>
          </a:p>
        </p:txBody>
      </p:sp>
      <p:sp>
        <p:nvSpPr>
          <p:cNvPr id="5" name="Footer Placeholder 2">
            <a:extLst>
              <a:ext uri="{FF2B5EF4-FFF2-40B4-BE49-F238E27FC236}">
                <a16:creationId xmlns:a16="http://schemas.microsoft.com/office/drawing/2014/main" id="{086459F6-2601-7D9D-4C7E-FF2060AFE8F0}"/>
              </a:ext>
            </a:extLst>
          </p:cNvPr>
          <p:cNvSpPr>
            <a:spLocks noGrp="1"/>
          </p:cNvSpPr>
          <p:nvPr>
            <p:ph type="ftr" sz="quarter" idx="3"/>
          </p:nvPr>
        </p:nvSpPr>
        <p:spPr>
          <a:xfrm>
            <a:off x="3747911" y="6248207"/>
            <a:ext cx="5463823" cy="365125"/>
          </a:xfrm>
          <a:prstGeom prst="rect">
            <a:avLst/>
          </a:prstGeom>
        </p:spPr>
        <p:txBody>
          <a:bodyPr vert="horz" anchor="ctr"/>
          <a:lstStyle>
            <a:lvl1pPr algn="r" eaLnBrk="1" latinLnBrk="0" hangingPunct="1">
              <a:defRPr kumimoji="0" sz="1200">
                <a:solidFill>
                  <a:schemeClr val="tx2"/>
                </a:solidFill>
                <a:latin typeface="Calibri" panose="020F0502020204030204" pitchFamily="34" charset="0"/>
                <a:cs typeface="Calibri" panose="020F0502020204030204" pitchFamily="34" charset="0"/>
              </a:defRPr>
            </a:lvl1pPr>
          </a:lstStyle>
          <a:p>
            <a:pPr algn="ctr"/>
            <a:r>
              <a:rPr lang="hr-HR" dirty="0" err="1"/>
              <a:t>Positronium</a:t>
            </a:r>
            <a:r>
              <a:rPr lang="hr-HR" dirty="0"/>
              <a:t>: </a:t>
            </a:r>
            <a:r>
              <a:rPr lang="hr-HR" dirty="0" err="1"/>
              <a:t>from</a:t>
            </a:r>
            <a:r>
              <a:rPr lang="hr-HR" dirty="0"/>
              <a:t> </a:t>
            </a:r>
            <a:r>
              <a:rPr lang="hr-HR" dirty="0" err="1"/>
              <a:t>Quantum</a:t>
            </a:r>
            <a:r>
              <a:rPr lang="hr-HR" dirty="0"/>
              <a:t> </a:t>
            </a:r>
            <a:r>
              <a:rPr lang="hr-HR" dirty="0" err="1"/>
              <a:t>Physics</a:t>
            </a:r>
            <a:r>
              <a:rPr lang="hr-HR" dirty="0"/>
              <a:t> to </a:t>
            </a:r>
            <a:r>
              <a:rPr lang="hr-HR" dirty="0" err="1"/>
              <a:t>Medical</a:t>
            </a:r>
            <a:r>
              <a:rPr lang="hr-HR" dirty="0"/>
              <a:t> </a:t>
            </a:r>
            <a:r>
              <a:rPr lang="hr-HR" dirty="0" err="1"/>
              <a:t>Applications</a:t>
            </a:r>
            <a:endParaRPr lang="en-US" dirty="0"/>
          </a:p>
        </p:txBody>
      </p:sp>
      <p:sp>
        <p:nvSpPr>
          <p:cNvPr id="6" name="Slide Number Placeholder 11">
            <a:extLst>
              <a:ext uri="{FF2B5EF4-FFF2-40B4-BE49-F238E27FC236}">
                <a16:creationId xmlns:a16="http://schemas.microsoft.com/office/drawing/2014/main" id="{D4169C80-6433-3F28-E6F3-DE90C1D12AD3}"/>
              </a:ext>
            </a:extLst>
          </p:cNvPr>
          <p:cNvSpPr>
            <a:spLocks noGrp="1"/>
          </p:cNvSpPr>
          <p:nvPr>
            <p:ph type="sldNum" sz="quarter" idx="4"/>
          </p:nvPr>
        </p:nvSpPr>
        <p:spPr>
          <a:xfrm>
            <a:off x="9347200" y="6248401"/>
            <a:ext cx="2336800" cy="365125"/>
          </a:xfrm>
          <a:prstGeom prst="rect">
            <a:avLst/>
          </a:prstGeom>
        </p:spPr>
        <p:txBody>
          <a:bodyPr vert="horz" lIns="91440" tIns="45720" rIns="91440" bIns="45720" rtlCol="0" anchor="ctr"/>
          <a:lstStyle>
            <a:lvl1pPr algn="r">
              <a:defRPr sz="1200">
                <a:solidFill>
                  <a:schemeClr val="tx1">
                    <a:tint val="75000"/>
                  </a:schemeClr>
                </a:solidFill>
                <a:latin typeface="Calibri" panose="020F0502020204030204" pitchFamily="34" charset="0"/>
                <a:cs typeface="Calibri" panose="020F0502020204030204" pitchFamily="34" charset="0"/>
              </a:defRPr>
            </a:lvl1pPr>
          </a:lstStyle>
          <a:p>
            <a:fld id="{F1FEECC3-7BCE-4B1E-8D55-1AB743006139}"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16864" y="228600"/>
            <a:ext cx="10871200" cy="990600"/>
          </a:xfrm>
        </p:spPr>
        <p:txBody>
          <a:bodyPr/>
          <a:lstStyle/>
          <a:p>
            <a:r>
              <a:rPr kumimoji="0" lang="en-US" dirty="0"/>
              <a:t>Click to edit Master title style</a:t>
            </a:r>
          </a:p>
        </p:txBody>
      </p:sp>
      <p:sp>
        <p:nvSpPr>
          <p:cNvPr id="8" name="Content Placeholder 7"/>
          <p:cNvSpPr>
            <a:spLocks noGrp="1"/>
          </p:cNvSpPr>
          <p:nvPr>
            <p:ph sz="quarter" idx="1"/>
          </p:nvPr>
        </p:nvSpPr>
        <p:spPr>
          <a:xfrm>
            <a:off x="816864" y="1600199"/>
            <a:ext cx="10871200" cy="4692446"/>
          </a:xfrm>
        </p:spPr>
        <p:txBody>
          <a:bodyPr/>
          <a:lstStyle>
            <a:lvl1pPr>
              <a:defRPr>
                <a:latin typeface="Calibri" panose="020F0502020204030204" pitchFamily="34" charset="0"/>
                <a:cs typeface="Calibri" panose="020F0502020204030204" pitchFamily="34" charset="0"/>
              </a:defRPr>
            </a:lvl1pPr>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7" name="Date Placeholder 13"/>
          <p:cNvSpPr>
            <a:spLocks noGrp="1"/>
          </p:cNvSpPr>
          <p:nvPr>
            <p:ph type="dt" sz="half" idx="2"/>
          </p:nvPr>
        </p:nvSpPr>
        <p:spPr>
          <a:xfrm>
            <a:off x="812800" y="6464709"/>
            <a:ext cx="3556000" cy="365125"/>
          </a:xfrm>
          <a:prstGeom prst="rect">
            <a:avLst/>
          </a:prstGeom>
        </p:spPr>
        <p:txBody>
          <a:bodyPr vert="horz" anchor="ctr" anchorCtr="0"/>
          <a:lstStyle>
            <a:lvl1pPr algn="l" eaLnBrk="1" latinLnBrk="0" hangingPunct="1">
              <a:defRPr kumimoji="0" sz="1400">
                <a:solidFill>
                  <a:schemeClr val="tx2"/>
                </a:solidFill>
                <a:latin typeface="Calibri" panose="020F0502020204030204" pitchFamily="34" charset="0"/>
                <a:cs typeface="Calibri" panose="020F0502020204030204" pitchFamily="34" charset="0"/>
              </a:defRPr>
            </a:lvl1pPr>
          </a:lstStyle>
          <a:p>
            <a:r>
              <a:rPr lang="hr-HR" dirty="0"/>
              <a:t>Sydney, 21/6/2022</a:t>
            </a:r>
            <a:endParaRPr lang="en-US" dirty="0"/>
          </a:p>
        </p:txBody>
      </p:sp>
      <p:sp>
        <p:nvSpPr>
          <p:cNvPr id="9" name="Footer Placeholder 2"/>
          <p:cNvSpPr>
            <a:spLocks noGrp="1"/>
          </p:cNvSpPr>
          <p:nvPr>
            <p:ph type="ftr" sz="quarter" idx="3"/>
          </p:nvPr>
        </p:nvSpPr>
        <p:spPr>
          <a:xfrm>
            <a:off x="4470400" y="6464515"/>
            <a:ext cx="4267200" cy="365125"/>
          </a:xfrm>
          <a:prstGeom prst="rect">
            <a:avLst/>
          </a:prstGeom>
        </p:spPr>
        <p:txBody>
          <a:bodyPr vert="horz" anchor="ctr"/>
          <a:lstStyle>
            <a:lvl1pPr algn="r" eaLnBrk="1" latinLnBrk="0" hangingPunct="1">
              <a:defRPr kumimoji="0" sz="1400">
                <a:solidFill>
                  <a:schemeClr val="tx2"/>
                </a:solidFill>
                <a:latin typeface="Calibri" panose="020F0502020204030204" pitchFamily="34" charset="0"/>
                <a:cs typeface="Calibri" panose="020F0502020204030204" pitchFamily="34" charset="0"/>
              </a:defRPr>
            </a:lvl1pPr>
          </a:lstStyle>
          <a:p>
            <a:pPr algn="ctr"/>
            <a:r>
              <a:rPr lang="hr-HR" dirty="0" err="1"/>
              <a:t>The</a:t>
            </a:r>
            <a:r>
              <a:rPr lang="hr-HR" dirty="0"/>
              <a:t> </a:t>
            </a:r>
            <a:r>
              <a:rPr lang="hr-HR" dirty="0" err="1"/>
              <a:t>SiLGaP</a:t>
            </a:r>
            <a:r>
              <a:rPr lang="hr-HR" dirty="0"/>
              <a:t> </a:t>
            </a:r>
            <a:r>
              <a:rPr lang="hr-HR" dirty="0" err="1"/>
              <a:t>project</a:t>
            </a:r>
            <a:endParaRPr lang="en-US" dirty="0"/>
          </a:p>
        </p:txBody>
      </p:sp>
      <p:sp>
        <p:nvSpPr>
          <p:cNvPr id="10" name="Slide Number Placeholder 11"/>
          <p:cNvSpPr>
            <a:spLocks noGrp="1"/>
          </p:cNvSpPr>
          <p:nvPr>
            <p:ph type="sldNum" sz="quarter" idx="4"/>
          </p:nvPr>
        </p:nvSpPr>
        <p:spPr>
          <a:xfrm>
            <a:off x="8839200" y="6464709"/>
            <a:ext cx="2844800" cy="365125"/>
          </a:xfrm>
          <a:prstGeom prst="rect">
            <a:avLst/>
          </a:prstGeom>
        </p:spPr>
        <p:txBody>
          <a:bodyPr vert="horz" lIns="91440" tIns="45720" rIns="91440" bIns="45720" rtlCol="0" anchor="ctr"/>
          <a:lstStyle>
            <a:lvl1pPr algn="r">
              <a:defRPr sz="1200">
                <a:solidFill>
                  <a:schemeClr val="tx1">
                    <a:tint val="75000"/>
                  </a:schemeClr>
                </a:solidFill>
                <a:latin typeface="Calibri" panose="020F0502020204030204" pitchFamily="34" charset="0"/>
                <a:cs typeface="Calibri" panose="020F0502020204030204" pitchFamily="34" charset="0"/>
              </a:defRPr>
            </a:lvl1pPr>
          </a:lstStyle>
          <a:p>
            <a:fld id="{F1FEECC3-7BCE-4B1E-8D55-1AB743006139}" type="slidenum">
              <a:rPr lang="en-US" smtClean="0"/>
              <a:pPr/>
              <a:t>‹#›</a:t>
            </a:fld>
            <a:endParaRPr lang="en-US" dirty="0"/>
          </a:p>
        </p:txBody>
      </p:sp>
      <p:cxnSp>
        <p:nvCxnSpPr>
          <p:cNvPr id="4" name="Straight Connector 3">
            <a:extLst>
              <a:ext uri="{FF2B5EF4-FFF2-40B4-BE49-F238E27FC236}">
                <a16:creationId xmlns:a16="http://schemas.microsoft.com/office/drawing/2014/main" id="{AC66093D-B34D-BCC8-72A0-FE9585E024F2}"/>
              </a:ext>
            </a:extLst>
          </p:cNvPr>
          <p:cNvCxnSpPr>
            <a:cxnSpLocks/>
          </p:cNvCxnSpPr>
          <p:nvPr userDrawn="1"/>
        </p:nvCxnSpPr>
        <p:spPr>
          <a:xfrm>
            <a:off x="0" y="6425380"/>
            <a:ext cx="12192000" cy="0"/>
          </a:xfrm>
          <a:prstGeom prst="line">
            <a:avLst/>
          </a:prstGeom>
          <a:ln w="19050"/>
        </p:spPr>
        <p:style>
          <a:lnRef idx="1">
            <a:schemeClr val="accent2"/>
          </a:lnRef>
          <a:fillRef idx="0">
            <a:schemeClr val="accent2"/>
          </a:fillRef>
          <a:effectRef idx="0">
            <a:schemeClr val="accent2"/>
          </a:effectRef>
          <a:fontRef idx="minor">
            <a:schemeClr val="tx1"/>
          </a:fontRef>
        </p:style>
      </p:cxnSp>
      <p:sp>
        <p:nvSpPr>
          <p:cNvPr id="12" name="Content Placeholder 11">
            <a:extLst>
              <a:ext uri="{FF2B5EF4-FFF2-40B4-BE49-F238E27FC236}">
                <a16:creationId xmlns:a16="http://schemas.microsoft.com/office/drawing/2014/main" id="{534866E4-1EC2-E3D9-3651-41177DC9C733}"/>
              </a:ext>
            </a:extLst>
          </p:cNvPr>
          <p:cNvSpPr>
            <a:spLocks noGrp="1"/>
          </p:cNvSpPr>
          <p:nvPr>
            <p:ph sz="quarter" idx="10"/>
          </p:nvPr>
        </p:nvSpPr>
        <p:spPr>
          <a:xfrm>
            <a:off x="1325033" y="6613525"/>
            <a:ext cx="12192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Tree>
    <p:extLst>
      <p:ext uri="{BB962C8B-B14F-4D97-AF65-F5344CB8AC3E}">
        <p14:creationId xmlns:p14="http://schemas.microsoft.com/office/powerpoint/2010/main" val="7774270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1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lt1"/>
              </a:buClr>
              <a:buSzPts val="1800"/>
              <a:buChar char="•"/>
              <a:defRPr/>
            </a:lvl1pPr>
            <a:lvl2pPr marL="914400" lvl="1" indent="-342900" algn="l">
              <a:lnSpc>
                <a:spcPct val="90000"/>
              </a:lnSpc>
              <a:spcBef>
                <a:spcPts val="500"/>
              </a:spcBef>
              <a:spcAft>
                <a:spcPts val="0"/>
              </a:spcAft>
              <a:buClr>
                <a:schemeClr val="lt1"/>
              </a:buClr>
              <a:buSzPts val="1800"/>
              <a:buChar char="•"/>
              <a:defRPr/>
            </a:lvl2pPr>
            <a:lvl3pPr marL="1371600" lvl="2" indent="-342900" algn="l">
              <a:lnSpc>
                <a:spcPct val="90000"/>
              </a:lnSpc>
              <a:spcBef>
                <a:spcPts val="500"/>
              </a:spcBef>
              <a:spcAft>
                <a:spcPts val="0"/>
              </a:spcAft>
              <a:buClr>
                <a:schemeClr val="lt1"/>
              </a:buClr>
              <a:buSzPts val="1800"/>
              <a:buChar char="•"/>
              <a:defRPr/>
            </a:lvl3pPr>
            <a:lvl4pPr marL="1828800" lvl="3" indent="-342900" algn="l">
              <a:lnSpc>
                <a:spcPct val="90000"/>
              </a:lnSpc>
              <a:spcBef>
                <a:spcPts val="500"/>
              </a:spcBef>
              <a:spcAft>
                <a:spcPts val="0"/>
              </a:spcAft>
              <a:buClr>
                <a:schemeClr val="lt1"/>
              </a:buClr>
              <a:buSzPts val="1800"/>
              <a:buChar char="•"/>
              <a:defRPr/>
            </a:lvl4pPr>
            <a:lvl5pPr marL="2286000" lvl="4" indent="-342900" algn="l">
              <a:lnSpc>
                <a:spcPct val="90000"/>
              </a:lnSpc>
              <a:spcBef>
                <a:spcPts val="500"/>
              </a:spcBef>
              <a:spcAft>
                <a:spcPts val="0"/>
              </a:spcAft>
              <a:buClr>
                <a:schemeClr val="lt1"/>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20" name="Google Shape;20;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36925944"/>
      </p:ext>
    </p:extLst>
  </p:cSld>
  <p:clrMapOvr>
    <a:masterClrMapping/>
  </p:clrMapOvr>
  <p:hf hdr="0" ftr="0" dt="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812800" y="228600"/>
            <a:ext cx="108712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816864" y="1600200"/>
            <a:ext cx="10871200" cy="4526280"/>
          </a:xfrm>
          <a:prstGeom prst="rect">
            <a:avLst/>
          </a:prstGeom>
        </p:spPr>
        <p:txBody>
          <a:bodyPr vert="horz">
            <a:normAutofit/>
          </a:bodyPr>
          <a:lstStyle/>
          <a:p>
            <a:pPr lvl="0" eaLnBrk="1" latinLnBrk="0" hangingPunct="1"/>
            <a:r>
              <a:rPr kumimoji="0" lang="en-US" dirty="0"/>
              <a:t>Click to edit Master text styles</a:t>
            </a:r>
          </a:p>
          <a:p>
            <a:pPr lvl="1" eaLnBrk="1" latinLnBrk="0" hangingPunct="1"/>
            <a:r>
              <a:rPr kumimoji="0" lang="en-US" dirty="0"/>
              <a:t>Second level</a:t>
            </a:r>
          </a:p>
          <a:p>
            <a:pPr lvl="2" eaLnBrk="1" latinLnBrk="0" hangingPunct="1"/>
            <a:r>
              <a:rPr kumimoji="0" lang="en-US" dirty="0"/>
              <a:t>Third level</a:t>
            </a:r>
          </a:p>
          <a:p>
            <a:pPr lvl="3" eaLnBrk="1" latinLnBrk="0" hangingPunct="1"/>
            <a:r>
              <a:rPr kumimoji="0" lang="en-US" dirty="0"/>
              <a:t>Fourth level</a:t>
            </a:r>
          </a:p>
          <a:p>
            <a:pPr lvl="4" eaLnBrk="1" latinLnBrk="0" hangingPunct="1"/>
            <a:r>
              <a:rPr kumimoji="0" lang="en-US" dirty="0"/>
              <a:t>Fifth level</a:t>
            </a:r>
          </a:p>
        </p:txBody>
      </p:sp>
      <p:sp>
        <p:nvSpPr>
          <p:cNvPr id="7" name="Rectangle 6"/>
          <p:cNvSpPr/>
          <p:nvPr/>
        </p:nvSpPr>
        <p:spPr bwMode="white">
          <a:xfrm>
            <a:off x="0" y="1234440"/>
            <a:ext cx="12192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Rectangle 7"/>
          <p:cNvSpPr/>
          <p:nvPr userDrawn="1"/>
        </p:nvSpPr>
        <p:spPr>
          <a:xfrm>
            <a:off x="0" y="1280160"/>
            <a:ext cx="7112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9" name="Rectangle 8"/>
          <p:cNvSpPr/>
          <p:nvPr/>
        </p:nvSpPr>
        <p:spPr>
          <a:xfrm>
            <a:off x="787400" y="1280160"/>
            <a:ext cx="1140460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0" name="Date Placeholder 13">
            <a:extLst>
              <a:ext uri="{FF2B5EF4-FFF2-40B4-BE49-F238E27FC236}">
                <a16:creationId xmlns:a16="http://schemas.microsoft.com/office/drawing/2014/main" id="{9AD08F58-D8AF-4B89-A9FD-5DB2C4FE8DD3}"/>
              </a:ext>
            </a:extLst>
          </p:cNvPr>
          <p:cNvSpPr>
            <a:spLocks noGrp="1"/>
          </p:cNvSpPr>
          <p:nvPr>
            <p:ph type="dt" sz="half" idx="2"/>
          </p:nvPr>
        </p:nvSpPr>
        <p:spPr>
          <a:xfrm>
            <a:off x="812800" y="6248401"/>
            <a:ext cx="2844800" cy="365125"/>
          </a:xfrm>
          <a:prstGeom prst="rect">
            <a:avLst/>
          </a:prstGeom>
        </p:spPr>
        <p:txBody>
          <a:bodyPr vert="horz" anchor="ctr" anchorCtr="0"/>
          <a:lstStyle>
            <a:lvl1pPr algn="l" eaLnBrk="1" latinLnBrk="0" hangingPunct="1">
              <a:defRPr kumimoji="0" sz="1200">
                <a:solidFill>
                  <a:schemeClr val="tx2"/>
                </a:solidFill>
                <a:latin typeface="Calibri" panose="020F0502020204030204" pitchFamily="34" charset="0"/>
                <a:cs typeface="Calibri" panose="020F0502020204030204" pitchFamily="34" charset="0"/>
              </a:defRPr>
            </a:lvl1pPr>
          </a:lstStyle>
          <a:p>
            <a:pPr algn="ctr"/>
            <a:r>
              <a:rPr lang="hr-HR" dirty="0"/>
              <a:t>26-28 April 2023, Split, Croatia</a:t>
            </a:r>
            <a:endParaRPr lang="en-US" dirty="0"/>
          </a:p>
        </p:txBody>
      </p:sp>
      <p:sp>
        <p:nvSpPr>
          <p:cNvPr id="11" name="Footer Placeholder 2">
            <a:extLst>
              <a:ext uri="{FF2B5EF4-FFF2-40B4-BE49-F238E27FC236}">
                <a16:creationId xmlns:a16="http://schemas.microsoft.com/office/drawing/2014/main" id="{D46D11B3-1149-AAA8-687C-E0A470E15C34}"/>
              </a:ext>
            </a:extLst>
          </p:cNvPr>
          <p:cNvSpPr>
            <a:spLocks noGrp="1"/>
          </p:cNvSpPr>
          <p:nvPr>
            <p:ph type="ftr" sz="quarter" idx="3"/>
          </p:nvPr>
        </p:nvSpPr>
        <p:spPr>
          <a:xfrm>
            <a:off x="3747911" y="6248207"/>
            <a:ext cx="5463823" cy="365125"/>
          </a:xfrm>
          <a:prstGeom prst="rect">
            <a:avLst/>
          </a:prstGeom>
        </p:spPr>
        <p:txBody>
          <a:bodyPr vert="horz" anchor="ctr"/>
          <a:lstStyle>
            <a:lvl1pPr algn="r" eaLnBrk="1" latinLnBrk="0" hangingPunct="1">
              <a:defRPr kumimoji="0" sz="1200">
                <a:solidFill>
                  <a:schemeClr val="tx2"/>
                </a:solidFill>
                <a:latin typeface="Calibri" panose="020F0502020204030204" pitchFamily="34" charset="0"/>
                <a:cs typeface="Calibri" panose="020F0502020204030204" pitchFamily="34" charset="0"/>
              </a:defRPr>
            </a:lvl1pPr>
          </a:lstStyle>
          <a:p>
            <a:pPr algn="ctr"/>
            <a:r>
              <a:rPr lang="hr-HR" dirty="0" err="1"/>
              <a:t>Positronium</a:t>
            </a:r>
            <a:r>
              <a:rPr lang="hr-HR" dirty="0"/>
              <a:t>: </a:t>
            </a:r>
            <a:r>
              <a:rPr lang="hr-HR" dirty="0" err="1"/>
              <a:t>from</a:t>
            </a:r>
            <a:r>
              <a:rPr lang="hr-HR" dirty="0"/>
              <a:t> </a:t>
            </a:r>
            <a:r>
              <a:rPr lang="hr-HR" dirty="0" err="1"/>
              <a:t>Quantum</a:t>
            </a:r>
            <a:r>
              <a:rPr lang="hr-HR" dirty="0"/>
              <a:t> </a:t>
            </a:r>
            <a:r>
              <a:rPr lang="hr-HR" dirty="0" err="1"/>
              <a:t>Physics</a:t>
            </a:r>
            <a:r>
              <a:rPr lang="hr-HR" dirty="0"/>
              <a:t> to </a:t>
            </a:r>
            <a:r>
              <a:rPr lang="hr-HR" dirty="0" err="1"/>
              <a:t>Medical</a:t>
            </a:r>
            <a:r>
              <a:rPr lang="hr-HR" dirty="0"/>
              <a:t> </a:t>
            </a:r>
            <a:r>
              <a:rPr lang="hr-HR" dirty="0" err="1"/>
              <a:t>Applications</a:t>
            </a:r>
            <a:endParaRPr lang="en-US" dirty="0"/>
          </a:p>
        </p:txBody>
      </p:sp>
      <p:sp>
        <p:nvSpPr>
          <p:cNvPr id="15" name="Slide Number Placeholder 11">
            <a:extLst>
              <a:ext uri="{FF2B5EF4-FFF2-40B4-BE49-F238E27FC236}">
                <a16:creationId xmlns:a16="http://schemas.microsoft.com/office/drawing/2014/main" id="{57F1C788-A684-B9D0-486B-33A3FA26D032}"/>
              </a:ext>
            </a:extLst>
          </p:cNvPr>
          <p:cNvSpPr>
            <a:spLocks noGrp="1"/>
          </p:cNvSpPr>
          <p:nvPr>
            <p:ph type="sldNum" sz="quarter" idx="4"/>
          </p:nvPr>
        </p:nvSpPr>
        <p:spPr>
          <a:xfrm>
            <a:off x="9347200" y="6248401"/>
            <a:ext cx="2336800" cy="365125"/>
          </a:xfrm>
          <a:prstGeom prst="rect">
            <a:avLst/>
          </a:prstGeom>
        </p:spPr>
        <p:txBody>
          <a:bodyPr vert="horz" lIns="91440" tIns="45720" rIns="91440" bIns="45720" rtlCol="0" anchor="ctr"/>
          <a:lstStyle>
            <a:lvl1pPr algn="r">
              <a:defRPr sz="1200">
                <a:solidFill>
                  <a:schemeClr val="tx1">
                    <a:tint val="75000"/>
                  </a:schemeClr>
                </a:solidFill>
                <a:latin typeface="Calibri" panose="020F0502020204030204" pitchFamily="34" charset="0"/>
                <a:cs typeface="Calibri" panose="020F0502020204030204" pitchFamily="34" charset="0"/>
              </a:defRPr>
            </a:lvl1pPr>
          </a:lstStyle>
          <a:p>
            <a:fld id="{F1FEECC3-7BCE-4B1E-8D55-1AB74300613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4148" r:id="rId1"/>
    <p:sldLayoutId id="2147484149" r:id="rId2"/>
    <p:sldLayoutId id="2147484150" r:id="rId3"/>
    <p:sldLayoutId id="2147484151" r:id="rId4"/>
    <p:sldLayoutId id="2147484152" r:id="rId5"/>
  </p:sldLayoutIdLst>
  <p:transition spd="med">
    <p:fade/>
  </p:transition>
  <p:hf hdr="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Calibri" panose="020F0502020204030204" pitchFamily="34" charset="0"/>
          <a:ea typeface="+mn-ea"/>
          <a:cs typeface="Calibri" panose="020F0502020204030204"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Calibri" panose="020F0502020204030204" pitchFamily="34" charset="0"/>
          <a:ea typeface="+mn-ea"/>
          <a:cs typeface="Calibri" panose="020F0502020204030204"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Calibri" panose="020F0502020204030204" pitchFamily="34" charset="0"/>
          <a:ea typeface="+mn-ea"/>
          <a:cs typeface="Calibri" panose="020F0502020204030204"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Calibri" panose="020F0502020204030204" pitchFamily="34" charset="0"/>
          <a:ea typeface="+mn-ea"/>
          <a:cs typeface="Calibri" panose="020F0502020204030204"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Calibri" panose="020F0502020204030204" pitchFamily="34" charset="0"/>
          <a:ea typeface="+mn-ea"/>
          <a:cs typeface="Calibri" panose="020F0502020204030204"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slideLayout" Target="../slideLayouts/slideLayout2.xml"/><Relationship Id="rId7" Type="http://schemas.openxmlformats.org/officeDocument/2006/relationships/image" Target="../media/image17.jpe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6.jpeg"/><Relationship Id="rId5" Type="http://schemas.openxmlformats.org/officeDocument/2006/relationships/image" Target="../media/image15.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6.jpeg"/><Relationship Id="rId7" Type="http://schemas.openxmlformats.org/officeDocument/2006/relationships/image" Target="../media/image21.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7.jpeg"/><Relationship Id="rId9" Type="http://schemas.openxmlformats.org/officeDocument/2006/relationships/image" Target="../media/image18.jpeg"/></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17.jpeg"/></Relationships>
</file>

<file path=ppt/slides/_rels/slide16.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3.tmp"/></Relationships>
</file>

<file path=ppt/slides/_rels/slide23.xml.rels><?xml version="1.0" encoding="UTF-8" standalone="yes"?>
<Relationships xmlns="http://schemas.openxmlformats.org/package/2006/relationships"><Relationship Id="rId3" Type="http://schemas.openxmlformats.org/officeDocument/2006/relationships/image" Target="../media/image33.tmp"/><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3.tmp"/><Relationship Id="rId1" Type="http://schemas.openxmlformats.org/officeDocument/2006/relationships/slideLayout" Target="../slideLayouts/slideLayout2.xml"/><Relationship Id="rId6" Type="http://schemas.openxmlformats.org/officeDocument/2006/relationships/image" Target="../media/image38.jpeg"/><Relationship Id="rId5" Type="http://schemas.openxmlformats.org/officeDocument/2006/relationships/image" Target="../media/image37.png"/><Relationship Id="rId4" Type="http://schemas.openxmlformats.org/officeDocument/2006/relationships/image" Target="../media/image36.png"/></Relationships>
</file>

<file path=ppt/slides/_rels/slide2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13096" y="664030"/>
            <a:ext cx="8120332" cy="4682959"/>
          </a:xfrm>
        </p:spPr>
        <p:txBody>
          <a:bodyPr vert="horz" lIns="91440" tIns="45720" rIns="91440" bIns="45720" anchor="b">
            <a:normAutofit/>
          </a:bodyPr>
          <a:lstStyle/>
          <a:p>
            <a:pPr algn="ctr"/>
            <a:r>
              <a:rPr lang="hr-HR" sz="3200" dirty="0" err="1">
                <a:ea typeface="+mj-lt"/>
                <a:cs typeface="+mj-lt"/>
              </a:rPr>
              <a:t>Positron</a:t>
            </a:r>
            <a:r>
              <a:rPr lang="hr-HR" sz="3200" dirty="0">
                <a:ea typeface="+mj-lt"/>
                <a:cs typeface="+mj-lt"/>
              </a:rPr>
              <a:t> </a:t>
            </a:r>
            <a:r>
              <a:rPr lang="hr-HR" sz="3200" dirty="0" err="1">
                <a:ea typeface="+mj-lt"/>
                <a:cs typeface="+mj-lt"/>
              </a:rPr>
              <a:t>emission</a:t>
            </a:r>
            <a:r>
              <a:rPr lang="hr-HR" sz="3200" dirty="0">
                <a:ea typeface="+mj-lt"/>
                <a:cs typeface="+mj-lt"/>
              </a:rPr>
              <a:t> </a:t>
            </a:r>
            <a:r>
              <a:rPr lang="hr-HR" sz="3200" dirty="0" err="1">
                <a:ea typeface="+mj-lt"/>
                <a:cs typeface="+mj-lt"/>
              </a:rPr>
              <a:t>tomography</a:t>
            </a:r>
            <a:r>
              <a:rPr lang="hr-HR" sz="3200" dirty="0">
                <a:ea typeface="+mj-lt"/>
                <a:cs typeface="+mj-lt"/>
              </a:rPr>
              <a:t> </a:t>
            </a:r>
            <a:r>
              <a:rPr lang="hr-HR" sz="3200" dirty="0" err="1">
                <a:ea typeface="+mj-lt"/>
                <a:cs typeface="+mj-lt"/>
              </a:rPr>
              <a:t>imaging</a:t>
            </a:r>
            <a:r>
              <a:rPr lang="hr-HR" sz="3200" dirty="0">
                <a:ea typeface="+mj-lt"/>
                <a:cs typeface="+mj-lt"/>
              </a:rPr>
              <a:t> </a:t>
            </a:r>
            <a:r>
              <a:rPr lang="hr-HR" sz="3200" dirty="0" err="1">
                <a:ea typeface="+mj-lt"/>
                <a:cs typeface="+mj-lt"/>
              </a:rPr>
              <a:t>harnessing</a:t>
            </a:r>
            <a:r>
              <a:rPr lang="hr-HR" sz="3200" dirty="0">
                <a:ea typeface="+mj-lt"/>
                <a:cs typeface="+mj-lt"/>
              </a:rPr>
              <a:t> </a:t>
            </a:r>
            <a:r>
              <a:rPr lang="hr-HR" sz="3200" dirty="0" err="1">
                <a:ea typeface="+mj-lt"/>
                <a:cs typeface="+mj-lt"/>
              </a:rPr>
              <a:t>polarization</a:t>
            </a:r>
            <a:r>
              <a:rPr lang="hr-HR" sz="3200" dirty="0">
                <a:ea typeface="+mj-lt"/>
                <a:cs typeface="+mj-lt"/>
              </a:rPr>
              <a:t> </a:t>
            </a:r>
            <a:r>
              <a:rPr lang="hr-HR" sz="3200" dirty="0" err="1">
                <a:ea typeface="+mj-lt"/>
                <a:cs typeface="+mj-lt"/>
              </a:rPr>
              <a:t>correlations</a:t>
            </a:r>
            <a:br>
              <a:rPr lang="en-US" dirty="0"/>
            </a:br>
            <a:br>
              <a:rPr lang="en-US" dirty="0"/>
            </a:br>
            <a:br>
              <a:rPr lang="hr-HR" sz="3200" b="1" dirty="0">
                <a:latin typeface="Calibri"/>
              </a:rPr>
            </a:br>
            <a:r>
              <a:rPr lang="en-US" sz="2700" cap="none" dirty="0">
                <a:solidFill>
                  <a:schemeClr val="tx1"/>
                </a:solidFill>
                <a:latin typeface="Aptos Display"/>
              </a:rPr>
              <a:t>Mihael Makek</a:t>
            </a:r>
            <a:r>
              <a:rPr lang="en-US" sz="2700" cap="none" baseline="30000" dirty="0">
                <a:solidFill>
                  <a:schemeClr val="tx1"/>
                </a:solidFill>
                <a:latin typeface="Aptos Display"/>
              </a:rPr>
              <a:t>1</a:t>
            </a:r>
            <a:br>
              <a:rPr lang="en-US" sz="2700" cap="none" baseline="30000" dirty="0">
                <a:solidFill>
                  <a:schemeClr val="tx1"/>
                </a:solidFill>
                <a:latin typeface="Aptos Display"/>
              </a:rPr>
            </a:br>
            <a:r>
              <a:rPr lang="en-US" sz="1800" cap="none" dirty="0">
                <a:solidFill>
                  <a:schemeClr val="tx1"/>
                </a:solidFill>
                <a:latin typeface="Calibri Light"/>
              </a:rPr>
              <a:t>T</a:t>
            </a:r>
            <a:r>
              <a:rPr lang="en-US" sz="1800" cap="none" dirty="0">
                <a:solidFill>
                  <a:schemeClr val="tx1"/>
                </a:solidFill>
                <a:latin typeface="Calibri Light"/>
                <a:ea typeface="+mj-lt"/>
                <a:cs typeface="+mj-lt"/>
              </a:rPr>
              <a:t>. Bokulić</a:t>
            </a:r>
            <a:r>
              <a:rPr lang="en-US" sz="1800" cap="none" baseline="30000" dirty="0">
                <a:solidFill>
                  <a:schemeClr val="tx1"/>
                </a:solidFill>
                <a:latin typeface="Calibri Light"/>
                <a:ea typeface="+mj-lt"/>
                <a:cs typeface="+mj-lt"/>
              </a:rPr>
              <a:t>1</a:t>
            </a:r>
            <a:r>
              <a:rPr lang="en-US" sz="1800" cap="none" dirty="0">
                <a:solidFill>
                  <a:schemeClr val="tx1"/>
                </a:solidFill>
                <a:latin typeface="Calibri Light"/>
                <a:ea typeface="+mj-lt"/>
                <a:cs typeface="+mj-lt"/>
              </a:rPr>
              <a:t>, D. Grošev</a:t>
            </a:r>
            <a:r>
              <a:rPr lang="en-US" sz="1800" cap="none" baseline="30000" dirty="0">
                <a:solidFill>
                  <a:schemeClr val="tx1"/>
                </a:solidFill>
                <a:latin typeface="Calibri Light"/>
                <a:ea typeface="+mj-lt"/>
                <a:cs typeface="+mj-lt"/>
              </a:rPr>
              <a:t>2</a:t>
            </a:r>
            <a:r>
              <a:rPr lang="en-US" sz="1800" cap="none" dirty="0">
                <a:solidFill>
                  <a:schemeClr val="tx1"/>
                </a:solidFill>
                <a:latin typeface="Calibri Light"/>
                <a:ea typeface="+mj-lt"/>
                <a:cs typeface="+mj-lt"/>
              </a:rPr>
              <a:t>, A. M. Kožuljević</a:t>
            </a:r>
            <a:r>
              <a:rPr lang="en-US" sz="1800" cap="none" baseline="30000" dirty="0">
                <a:solidFill>
                  <a:schemeClr val="tx1"/>
                </a:solidFill>
                <a:latin typeface="Calibri Light"/>
                <a:ea typeface="+mj-lt"/>
                <a:cs typeface="+mj-lt"/>
              </a:rPr>
              <a:t>3</a:t>
            </a:r>
            <a:r>
              <a:rPr lang="en-US" sz="1800" cap="none" dirty="0">
                <a:solidFill>
                  <a:schemeClr val="tx1"/>
                </a:solidFill>
                <a:latin typeface="Calibri Light"/>
                <a:ea typeface="+mj-lt"/>
                <a:cs typeface="+mj-lt"/>
              </a:rPr>
              <a:t>, S. Parashari</a:t>
            </a:r>
            <a:r>
              <a:rPr lang="en-US" sz="1800" cap="none" baseline="30000" dirty="0">
                <a:solidFill>
                  <a:schemeClr val="tx1"/>
                </a:solidFill>
                <a:latin typeface="Calibri Light"/>
                <a:ea typeface="+mj-lt"/>
                <a:cs typeface="+mj-lt"/>
              </a:rPr>
              <a:t>4</a:t>
            </a:r>
            <a:r>
              <a:rPr lang="en-US" sz="1800" cap="none" dirty="0">
                <a:solidFill>
                  <a:schemeClr val="tx1"/>
                </a:solidFill>
                <a:latin typeface="Calibri Light"/>
                <a:ea typeface="+mj-lt"/>
                <a:cs typeface="+mj-lt"/>
              </a:rPr>
              <a:t>, L. Pavelić</a:t>
            </a:r>
            <a:r>
              <a:rPr lang="en-US" sz="1800" cap="none" baseline="30000" dirty="0">
                <a:solidFill>
                  <a:schemeClr val="tx1"/>
                </a:solidFill>
                <a:latin typeface="Calibri Light"/>
                <a:ea typeface="+mj-lt"/>
                <a:cs typeface="+mj-lt"/>
              </a:rPr>
              <a:t>3</a:t>
            </a:r>
            <a:r>
              <a:rPr lang="en-US" sz="1800" cap="none" dirty="0">
                <a:solidFill>
                  <a:schemeClr val="tx1"/>
                </a:solidFill>
                <a:latin typeface="Calibri Light"/>
                <a:ea typeface="+mj-lt"/>
                <a:cs typeface="+mj-lt"/>
              </a:rPr>
              <a:t>, M. Žuvić</a:t>
            </a:r>
            <a:r>
              <a:rPr lang="en-US" sz="1800" cap="none" baseline="30000" dirty="0">
                <a:solidFill>
                  <a:schemeClr val="tx1"/>
                </a:solidFill>
                <a:latin typeface="Calibri Light"/>
                <a:ea typeface="+mj-lt"/>
                <a:cs typeface="+mj-lt"/>
              </a:rPr>
              <a:t>2</a:t>
            </a:r>
            <a:br>
              <a:rPr lang="en-US" sz="1800" cap="none" dirty="0">
                <a:latin typeface="Calibri Light"/>
              </a:rPr>
            </a:br>
            <a:br>
              <a:rPr lang="hr-HR" sz="2000" cap="none" dirty="0">
                <a:latin typeface="+mj-ea"/>
              </a:rPr>
            </a:br>
            <a:r>
              <a:rPr lang="hr-HR" sz="1800" cap="none" baseline="30000" dirty="0">
                <a:solidFill>
                  <a:schemeClr val="tx1"/>
                </a:solidFill>
                <a:latin typeface="Calibri Light"/>
                <a:ea typeface="Calibri Light"/>
                <a:cs typeface="Calibri Light"/>
              </a:rPr>
              <a:t>1</a:t>
            </a:r>
            <a:r>
              <a:rPr lang="hr-HR" sz="1800" cap="none" dirty="0">
                <a:solidFill>
                  <a:schemeClr val="tx1"/>
                </a:solidFill>
                <a:latin typeface="Calibri Light"/>
                <a:ea typeface="Calibri Light"/>
                <a:cs typeface="Calibri Light"/>
              </a:rPr>
              <a:t>Department </a:t>
            </a:r>
            <a:r>
              <a:rPr lang="hr-HR" sz="1800" cap="none" dirty="0" err="1">
                <a:solidFill>
                  <a:schemeClr val="tx1"/>
                </a:solidFill>
                <a:latin typeface="Calibri Light"/>
                <a:ea typeface="Calibri Light"/>
                <a:cs typeface="Calibri Light"/>
              </a:rPr>
              <a:t>of</a:t>
            </a:r>
            <a:r>
              <a:rPr lang="hr-HR" sz="1800" cap="none" dirty="0">
                <a:solidFill>
                  <a:schemeClr val="tx1"/>
                </a:solidFill>
                <a:latin typeface="Calibri Light"/>
                <a:ea typeface="Calibri Light"/>
                <a:cs typeface="Calibri Light"/>
              </a:rPr>
              <a:t> </a:t>
            </a:r>
            <a:r>
              <a:rPr lang="hr-HR" sz="1800" cap="none" dirty="0" err="1">
                <a:solidFill>
                  <a:schemeClr val="tx1"/>
                </a:solidFill>
                <a:latin typeface="Calibri Light"/>
                <a:ea typeface="Calibri Light"/>
                <a:cs typeface="Calibri Light"/>
              </a:rPr>
              <a:t>Physics</a:t>
            </a:r>
            <a:r>
              <a:rPr lang="hr-HR" sz="1800" cap="none" dirty="0">
                <a:solidFill>
                  <a:schemeClr val="tx1"/>
                </a:solidFill>
                <a:latin typeface="Calibri Light"/>
                <a:ea typeface="Calibri Light"/>
                <a:cs typeface="Calibri Light"/>
              </a:rPr>
              <a:t>, </a:t>
            </a:r>
            <a:r>
              <a:rPr lang="hr-HR" sz="1800" cap="none" dirty="0" err="1">
                <a:solidFill>
                  <a:schemeClr val="tx1"/>
                </a:solidFill>
                <a:latin typeface="Calibri Light"/>
                <a:ea typeface="Calibri Light"/>
                <a:cs typeface="Calibri Light"/>
              </a:rPr>
              <a:t>Faculty</a:t>
            </a:r>
            <a:r>
              <a:rPr lang="hr-HR" sz="1800" cap="none" dirty="0">
                <a:solidFill>
                  <a:schemeClr val="tx1"/>
                </a:solidFill>
                <a:latin typeface="Calibri Light"/>
                <a:ea typeface="Calibri Light"/>
                <a:cs typeface="Calibri Light"/>
              </a:rPr>
              <a:t> </a:t>
            </a:r>
            <a:r>
              <a:rPr lang="hr-HR" sz="1800" cap="none" dirty="0" err="1">
                <a:solidFill>
                  <a:schemeClr val="tx1"/>
                </a:solidFill>
                <a:latin typeface="Calibri Light"/>
                <a:ea typeface="Calibri Light"/>
                <a:cs typeface="Calibri Light"/>
              </a:rPr>
              <a:t>of</a:t>
            </a:r>
            <a:r>
              <a:rPr lang="hr-HR" sz="1800" cap="none" dirty="0">
                <a:solidFill>
                  <a:schemeClr val="tx1"/>
                </a:solidFill>
                <a:latin typeface="Calibri Light"/>
                <a:ea typeface="Calibri Light"/>
                <a:cs typeface="Calibri Light"/>
              </a:rPr>
              <a:t> Science, University </a:t>
            </a:r>
            <a:r>
              <a:rPr lang="hr-HR" sz="1800" cap="none" dirty="0" err="1">
                <a:solidFill>
                  <a:schemeClr val="tx1"/>
                </a:solidFill>
                <a:latin typeface="Calibri Light"/>
                <a:ea typeface="Calibri Light"/>
                <a:cs typeface="Calibri Light"/>
              </a:rPr>
              <a:t>of</a:t>
            </a:r>
            <a:r>
              <a:rPr lang="hr-HR" sz="1800" cap="none" dirty="0">
                <a:solidFill>
                  <a:schemeClr val="tx1"/>
                </a:solidFill>
                <a:latin typeface="Calibri Light"/>
                <a:ea typeface="Calibri Light"/>
                <a:cs typeface="Calibri Light"/>
              </a:rPr>
              <a:t> Zagreb, Croatia</a:t>
            </a:r>
            <a:br>
              <a:rPr lang="hr-HR" sz="1800" cap="none" dirty="0">
                <a:latin typeface="Calibri Light"/>
              </a:rPr>
            </a:br>
            <a:r>
              <a:rPr lang="hr-HR" sz="1800" cap="none" baseline="30000" dirty="0">
                <a:solidFill>
                  <a:schemeClr val="tx1"/>
                </a:solidFill>
                <a:latin typeface="Calibri Light"/>
                <a:ea typeface="Calibri Light"/>
                <a:cs typeface="Calibri Light"/>
              </a:rPr>
              <a:t>2</a:t>
            </a:r>
            <a:r>
              <a:rPr lang="hr-HR" sz="1800" cap="none" dirty="0">
                <a:solidFill>
                  <a:schemeClr val="tx1"/>
                </a:solidFill>
                <a:latin typeface="Calibri Light"/>
                <a:ea typeface="Calibri Light"/>
                <a:cs typeface="Calibri Light"/>
              </a:rPr>
              <a:t>University </a:t>
            </a:r>
            <a:r>
              <a:rPr lang="hr-HR" sz="1800" cap="none" dirty="0" err="1">
                <a:solidFill>
                  <a:schemeClr val="tx1"/>
                </a:solidFill>
                <a:latin typeface="Calibri Light"/>
                <a:ea typeface="Calibri Light"/>
                <a:cs typeface="Calibri Light"/>
              </a:rPr>
              <a:t>Hospital</a:t>
            </a:r>
            <a:r>
              <a:rPr lang="hr-HR" sz="1800" cap="none" dirty="0">
                <a:solidFill>
                  <a:schemeClr val="tx1"/>
                </a:solidFill>
                <a:latin typeface="Calibri Light"/>
                <a:ea typeface="Calibri Light"/>
                <a:cs typeface="Calibri Light"/>
              </a:rPr>
              <a:t> Centre Zagreb, Croatia</a:t>
            </a:r>
            <a:br>
              <a:rPr lang="hr-HR" sz="1800" cap="none" dirty="0">
                <a:latin typeface="Calibri Light"/>
              </a:rPr>
            </a:br>
            <a:r>
              <a:rPr lang="hr-HR" sz="1800" cap="none" baseline="30000" dirty="0">
                <a:solidFill>
                  <a:schemeClr val="tx1"/>
                </a:solidFill>
                <a:latin typeface="Calibri Light"/>
                <a:ea typeface="Calibri Light"/>
                <a:cs typeface="Calibri Light"/>
              </a:rPr>
              <a:t>3</a:t>
            </a:r>
            <a:r>
              <a:rPr lang="hr-HR" sz="1800" cap="none" dirty="0">
                <a:solidFill>
                  <a:schemeClr val="tx1"/>
                </a:solidFill>
                <a:latin typeface="Calibri Light"/>
                <a:ea typeface="Calibri Light"/>
                <a:cs typeface="Calibri Light"/>
              </a:rPr>
              <a:t>Institute for </a:t>
            </a:r>
            <a:r>
              <a:rPr lang="hr-HR" sz="1800" cap="none" dirty="0" err="1">
                <a:solidFill>
                  <a:schemeClr val="tx1"/>
                </a:solidFill>
                <a:latin typeface="Calibri Light"/>
                <a:ea typeface="Calibri Light"/>
                <a:cs typeface="Calibri Light"/>
              </a:rPr>
              <a:t>Medical</a:t>
            </a:r>
            <a:r>
              <a:rPr lang="hr-HR" sz="1800" cap="none" dirty="0">
                <a:solidFill>
                  <a:schemeClr val="tx1"/>
                </a:solidFill>
                <a:latin typeface="Calibri Light"/>
                <a:ea typeface="Calibri Light"/>
                <a:cs typeface="Calibri Light"/>
              </a:rPr>
              <a:t> Research </a:t>
            </a:r>
            <a:r>
              <a:rPr lang="hr-HR" sz="1800" cap="none" dirty="0" err="1">
                <a:solidFill>
                  <a:schemeClr val="tx1"/>
                </a:solidFill>
                <a:latin typeface="Calibri Light"/>
                <a:ea typeface="Calibri Light"/>
                <a:cs typeface="Calibri Light"/>
              </a:rPr>
              <a:t>and</a:t>
            </a:r>
            <a:r>
              <a:rPr lang="hr-HR" sz="1800" cap="none" dirty="0">
                <a:solidFill>
                  <a:schemeClr val="tx1"/>
                </a:solidFill>
                <a:latin typeface="Calibri Light"/>
                <a:ea typeface="Calibri Light"/>
                <a:cs typeface="Calibri Light"/>
              </a:rPr>
              <a:t> </a:t>
            </a:r>
            <a:r>
              <a:rPr lang="hr-HR" sz="1800" cap="none" dirty="0" err="1">
                <a:solidFill>
                  <a:schemeClr val="tx1"/>
                </a:solidFill>
                <a:latin typeface="Calibri Light"/>
                <a:ea typeface="Calibri Light"/>
                <a:cs typeface="Calibri Light"/>
              </a:rPr>
              <a:t>Occupational</a:t>
            </a:r>
            <a:r>
              <a:rPr lang="hr-HR" sz="1800" cap="none" dirty="0">
                <a:solidFill>
                  <a:schemeClr val="tx1"/>
                </a:solidFill>
                <a:latin typeface="Calibri Light"/>
                <a:ea typeface="Calibri Light"/>
                <a:cs typeface="Calibri Light"/>
              </a:rPr>
              <a:t> Health, Zagreb, Croatia</a:t>
            </a:r>
            <a:br>
              <a:rPr lang="hr-HR" sz="1800" cap="none" dirty="0">
                <a:solidFill>
                  <a:schemeClr val="tx1"/>
                </a:solidFill>
                <a:latin typeface="Calibri Light"/>
                <a:ea typeface="Calibri Light"/>
                <a:cs typeface="Calibri Light"/>
              </a:rPr>
            </a:br>
            <a:r>
              <a:rPr lang="hr-HR" sz="1800" cap="none" baseline="30000" dirty="0">
                <a:solidFill>
                  <a:schemeClr val="tx1"/>
                </a:solidFill>
                <a:latin typeface="Calibri Light"/>
                <a:ea typeface="+mj-lt"/>
                <a:cs typeface="+mj-lt"/>
              </a:rPr>
              <a:t>4</a:t>
            </a:r>
            <a:r>
              <a:rPr lang="hr-HR" sz="1800" cap="none" dirty="0">
                <a:solidFill>
                  <a:schemeClr val="tx1"/>
                </a:solidFill>
                <a:latin typeface="Calibri Light"/>
                <a:ea typeface="+mj-lt"/>
                <a:cs typeface="+mj-lt"/>
              </a:rPr>
              <a:t>Instituto de </a:t>
            </a:r>
            <a:r>
              <a:rPr lang="hr-HR" sz="1800" cap="none" dirty="0" err="1">
                <a:solidFill>
                  <a:schemeClr val="tx1"/>
                </a:solidFill>
                <a:latin typeface="Calibri Light"/>
                <a:ea typeface="+mj-lt"/>
                <a:cs typeface="+mj-lt"/>
              </a:rPr>
              <a:t>Física</a:t>
            </a:r>
            <a:r>
              <a:rPr lang="hr-HR" sz="1800" cap="none" dirty="0">
                <a:solidFill>
                  <a:schemeClr val="tx1"/>
                </a:solidFill>
                <a:latin typeface="Calibri Light"/>
                <a:ea typeface="+mj-lt"/>
                <a:cs typeface="+mj-lt"/>
              </a:rPr>
              <a:t> </a:t>
            </a:r>
            <a:r>
              <a:rPr lang="hr-HR" sz="1800" cap="none" dirty="0" err="1">
                <a:solidFill>
                  <a:schemeClr val="tx1"/>
                </a:solidFill>
                <a:latin typeface="Calibri Light"/>
                <a:ea typeface="+mj-lt"/>
                <a:cs typeface="+mj-lt"/>
              </a:rPr>
              <a:t>Corpuscular</a:t>
            </a:r>
            <a:r>
              <a:rPr lang="hr-HR" sz="1800" cap="none" dirty="0">
                <a:solidFill>
                  <a:schemeClr val="tx1"/>
                </a:solidFill>
                <a:latin typeface="Calibri Light"/>
                <a:ea typeface="+mj-lt"/>
                <a:cs typeface="+mj-lt"/>
              </a:rPr>
              <a:t> (IFIC), Valencia, Spain</a:t>
            </a:r>
            <a:endParaRPr lang="en-US" sz="1800">
              <a:solidFill>
                <a:schemeClr val="tx1"/>
              </a:solidFill>
              <a:latin typeface="Calibri Light"/>
              <a:ea typeface="+mj-lt"/>
              <a:cs typeface="+mj-lt"/>
            </a:endParaRPr>
          </a:p>
        </p:txBody>
      </p:sp>
      <p:sp>
        <p:nvSpPr>
          <p:cNvPr id="3" name="Subtitle 2"/>
          <p:cNvSpPr>
            <a:spLocks noGrp="1"/>
          </p:cNvSpPr>
          <p:nvPr>
            <p:ph type="subTitle" idx="1"/>
          </p:nvPr>
        </p:nvSpPr>
        <p:spPr/>
        <p:txBody>
          <a:bodyPr vert="horz" lIns="91440" tIns="45720" rIns="91440" bIns="45720" anchor="ctr">
            <a:noAutofit/>
          </a:bodyPr>
          <a:lstStyle/>
          <a:p>
            <a:pPr algn="ctr"/>
            <a:r>
              <a:rPr lang="en-US" sz="1800" dirty="0">
                <a:latin typeface="Calibri"/>
                <a:ea typeface="Calibri"/>
                <a:cs typeface="Calibri"/>
              </a:rPr>
              <a:t>Exotic atoms: fundamental aspects, applications and advances in radiation detectors</a:t>
            </a:r>
            <a:br>
              <a:rPr lang="en-US" sz="1800" dirty="0">
                <a:latin typeface="Calibri"/>
                <a:ea typeface="Calibri"/>
                <a:cs typeface="Calibri"/>
              </a:rPr>
            </a:br>
            <a:r>
              <a:rPr lang="en-US" sz="1800" dirty="0">
                <a:latin typeface="Calibri"/>
                <a:ea typeface="Calibri"/>
                <a:cs typeface="Calibri"/>
              </a:rPr>
              <a:t>Zagreb, Croatia, Dec 3-5 2025</a:t>
            </a:r>
            <a:endParaRPr lang="en-US" dirty="0">
              <a:ea typeface="Calibri"/>
            </a:endParaRPr>
          </a:p>
        </p:txBody>
      </p:sp>
      <p:pic>
        <p:nvPicPr>
          <p:cNvPr id="5" name="Picture 2" descr="http://upload.wikimedia.org/wikipedia/hr/thumb/d/d2/Unizg-logo-lat.svg/271px-Unizg-logo-lat.svg.png">
            <a:extLst>
              <a:ext uri="{FF2B5EF4-FFF2-40B4-BE49-F238E27FC236}">
                <a16:creationId xmlns:a16="http://schemas.microsoft.com/office/drawing/2014/main" id="{846B7971-4C85-4332-6416-384C590F64D6}"/>
              </a:ext>
            </a:extLst>
          </p:cNvPr>
          <p:cNvPicPr>
            <a:picLocks noChangeAspect="1" noChangeArrowheads="1"/>
          </p:cNvPicPr>
          <p:nvPr/>
        </p:nvPicPr>
        <p:blipFill>
          <a:blip r:embed="rId3" cstate="print"/>
          <a:srcRect/>
          <a:stretch>
            <a:fillRect/>
          </a:stretch>
        </p:blipFill>
        <p:spPr bwMode="auto">
          <a:xfrm>
            <a:off x="-1750" y="6084374"/>
            <a:ext cx="621517" cy="621517"/>
          </a:xfrm>
          <a:prstGeom prst="rect">
            <a:avLst/>
          </a:prstGeom>
          <a:noFill/>
        </p:spPr>
      </p:pic>
      <p:pic>
        <p:nvPicPr>
          <p:cNvPr id="6" name="Picture 1" descr="E:\Konferencije\ACHT2016\literatura\pmf.png">
            <a:extLst>
              <a:ext uri="{FF2B5EF4-FFF2-40B4-BE49-F238E27FC236}">
                <a16:creationId xmlns:a16="http://schemas.microsoft.com/office/drawing/2014/main" id="{B4EC1943-B618-6BC0-6732-CE07FE351CBC}"/>
              </a:ext>
            </a:extLst>
          </p:cNvPr>
          <p:cNvPicPr>
            <a:picLocks noChangeAspect="1" noChangeArrowheads="1"/>
          </p:cNvPicPr>
          <p:nvPr/>
        </p:nvPicPr>
        <p:blipFill>
          <a:blip r:embed="rId4" cstate="print"/>
          <a:srcRect r="66721"/>
          <a:stretch>
            <a:fillRect/>
          </a:stretch>
        </p:blipFill>
        <p:spPr bwMode="auto">
          <a:xfrm>
            <a:off x="2286629" y="6082695"/>
            <a:ext cx="655958" cy="658851"/>
          </a:xfrm>
          <a:prstGeom prst="rect">
            <a:avLst/>
          </a:prstGeom>
          <a:noFill/>
        </p:spPr>
      </p:pic>
      <p:pic>
        <p:nvPicPr>
          <p:cNvPr id="7" name="Picture 9" descr="A picture containing text, clipart&#10;&#10;Description automatically generated">
            <a:extLst>
              <a:ext uri="{FF2B5EF4-FFF2-40B4-BE49-F238E27FC236}">
                <a16:creationId xmlns:a16="http://schemas.microsoft.com/office/drawing/2014/main" id="{19F208A2-7855-A14C-6D73-9E8BB3D4265A}"/>
              </a:ext>
            </a:extLst>
          </p:cNvPr>
          <p:cNvPicPr>
            <a:picLocks noChangeAspect="1"/>
          </p:cNvPicPr>
          <p:nvPr/>
        </p:nvPicPr>
        <p:blipFill>
          <a:blip r:embed="rId5"/>
          <a:stretch>
            <a:fillRect/>
          </a:stretch>
        </p:blipFill>
        <p:spPr>
          <a:xfrm>
            <a:off x="695759" y="6062478"/>
            <a:ext cx="1484292" cy="695449"/>
          </a:xfrm>
          <a:prstGeom prst="rect">
            <a:avLst/>
          </a:prstGeom>
        </p:spPr>
      </p:pic>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4667" y="228600"/>
            <a:ext cx="11257566" cy="990600"/>
          </a:xfrm>
        </p:spPr>
        <p:txBody>
          <a:bodyPr vert="horz" lIns="91440" tIns="45720" rIns="91440" bIns="45720" anchor="ctr">
            <a:normAutofit/>
          </a:bodyPr>
          <a:lstStyle/>
          <a:p>
            <a:r>
              <a:rPr lang="hr-HR" sz="4800" err="1">
                <a:latin typeface="Calibri"/>
                <a:cs typeface="Calibri"/>
              </a:rPr>
              <a:t>Polarization</a:t>
            </a:r>
            <a:r>
              <a:rPr lang="hr-HR" sz="4800" dirty="0">
                <a:latin typeface="Calibri"/>
                <a:cs typeface="Calibri"/>
              </a:rPr>
              <a:t> </a:t>
            </a:r>
            <a:r>
              <a:rPr lang="hr-HR" sz="4800" err="1">
                <a:latin typeface="Calibri"/>
                <a:cs typeface="Calibri"/>
              </a:rPr>
              <a:t>correlations</a:t>
            </a:r>
            <a:r>
              <a:rPr lang="hr-HR" sz="4800" dirty="0">
                <a:latin typeface="Calibri"/>
                <a:cs typeface="Calibri"/>
              </a:rPr>
              <a:t> </a:t>
            </a:r>
            <a:r>
              <a:rPr lang="hr-HR" sz="4800" err="1">
                <a:latin typeface="Calibri"/>
                <a:cs typeface="Calibri"/>
              </a:rPr>
              <a:t>in</a:t>
            </a:r>
            <a:r>
              <a:rPr lang="hr-HR" sz="4800" dirty="0">
                <a:latin typeface="Calibri"/>
                <a:cs typeface="Calibri"/>
              </a:rPr>
              <a:t> PET</a:t>
            </a:r>
            <a:endParaRPr lang="hr-HR" sz="4800" dirty="0">
              <a:solidFill>
                <a:srgbClr val="775F55"/>
              </a:solidFill>
              <a:latin typeface="Calibri"/>
              <a:cs typeface="Calibri"/>
            </a:endParaRPr>
          </a:p>
        </p:txBody>
      </p:sp>
      <p:sp>
        <p:nvSpPr>
          <p:cNvPr id="3" name="Content Placeholder 2"/>
          <p:cNvSpPr>
            <a:spLocks noGrp="1"/>
          </p:cNvSpPr>
          <p:nvPr>
            <p:ph sz="quarter" idx="1"/>
          </p:nvPr>
        </p:nvSpPr>
        <p:spPr>
          <a:xfrm>
            <a:off x="868815" y="1562670"/>
            <a:ext cx="5535525" cy="4692446"/>
          </a:xfrm>
        </p:spPr>
        <p:txBody>
          <a:bodyPr vert="horz" lIns="91440" tIns="45720" rIns="91440" bIns="45720" anchor="t">
            <a:normAutofit/>
          </a:bodyPr>
          <a:lstStyle/>
          <a:p>
            <a:r>
              <a:rPr lang="hr-HR" sz="2000" dirty="0" err="1"/>
              <a:t>Potential</a:t>
            </a:r>
            <a:r>
              <a:rPr lang="hr-HR" sz="2000" dirty="0"/>
              <a:t> of polarization correlations for S/B improvement </a:t>
            </a:r>
            <a:r>
              <a:rPr lang="hr-HR" sz="2000" dirty="0" err="1"/>
              <a:t>in</a:t>
            </a:r>
            <a:r>
              <a:rPr lang="hr-HR" sz="2000" dirty="0"/>
              <a:t> PET?</a:t>
            </a:r>
          </a:p>
          <a:p>
            <a:pPr lvl="1"/>
            <a:r>
              <a:rPr lang="hr-HR" sz="1800" dirty="0" err="1"/>
              <a:t>The</a:t>
            </a:r>
            <a:r>
              <a:rPr lang="hr-HR" sz="1800" dirty="0"/>
              <a:t> </a:t>
            </a:r>
            <a:r>
              <a:rPr lang="hr-HR" sz="1800" dirty="0" err="1"/>
              <a:t>polarization</a:t>
            </a:r>
            <a:r>
              <a:rPr lang="hr-HR" sz="1800" dirty="0"/>
              <a:t> correlations are expected only for signal pairs</a:t>
            </a:r>
          </a:p>
          <a:p>
            <a:pPr lvl="1"/>
            <a:r>
              <a:rPr lang="en-US" sz="1800" dirty="0">
                <a:latin typeface="Calibri"/>
                <a:ea typeface="Calibri"/>
                <a:cs typeface="Calibri"/>
              </a:rPr>
              <a:t>D</a:t>
            </a:r>
            <a:r>
              <a:rPr lang="hr-HR" sz="1800" dirty="0" err="1">
                <a:latin typeface="Calibri"/>
                <a:ea typeface="Calibri"/>
                <a:cs typeface="Calibri"/>
              </a:rPr>
              <a:t>iscriminate</a:t>
            </a:r>
            <a:r>
              <a:rPr lang="hr-HR" sz="1800" dirty="0">
                <a:latin typeface="Calibri"/>
                <a:ea typeface="Calibri"/>
                <a:cs typeface="Calibri"/>
              </a:rPr>
              <a:t> </a:t>
            </a:r>
            <a:r>
              <a:rPr lang="hr-HR" sz="1800" dirty="0" err="1">
                <a:latin typeface="Calibri"/>
                <a:ea typeface="Calibri"/>
                <a:cs typeface="Calibri"/>
              </a:rPr>
              <a:t>true</a:t>
            </a:r>
            <a:r>
              <a:rPr lang="hr-HR" sz="1800" dirty="0">
                <a:latin typeface="Calibri"/>
                <a:ea typeface="Calibri"/>
                <a:cs typeface="Calibri"/>
              </a:rPr>
              <a:t> </a:t>
            </a:r>
            <a:r>
              <a:rPr lang="hr-HR" sz="1800" dirty="0" err="1">
                <a:latin typeface="Calibri"/>
                <a:ea typeface="Calibri"/>
                <a:cs typeface="Calibri"/>
              </a:rPr>
              <a:t>coi</a:t>
            </a:r>
            <a:r>
              <a:rPr lang="en-US" sz="1800" dirty="0">
                <a:latin typeface="Calibri"/>
                <a:ea typeface="Calibri"/>
                <a:cs typeface="Calibri"/>
              </a:rPr>
              <a:t>n</a:t>
            </a:r>
            <a:r>
              <a:rPr lang="hr-HR" sz="1800" dirty="0" err="1">
                <a:latin typeface="Calibri"/>
                <a:ea typeface="Calibri"/>
                <a:cs typeface="Calibri"/>
              </a:rPr>
              <a:t>cidences</a:t>
            </a:r>
            <a:r>
              <a:rPr lang="en-US" sz="1800" dirty="0">
                <a:latin typeface="Calibri"/>
                <a:ea typeface="Calibri"/>
                <a:cs typeface="Calibri"/>
              </a:rPr>
              <a:t> from </a:t>
            </a:r>
            <a:r>
              <a:rPr lang="hr-HR" sz="1800" dirty="0" err="1">
                <a:latin typeface="Calibri"/>
                <a:ea typeface="Calibri"/>
                <a:cs typeface="Calibri"/>
              </a:rPr>
              <a:t>randoms</a:t>
            </a:r>
            <a:endParaRPr lang="hr-HR" sz="1800" dirty="0" err="1">
              <a:ea typeface="Calibri"/>
            </a:endParaRPr>
          </a:p>
          <a:p>
            <a:pPr>
              <a:buClr>
                <a:srgbClr val="DD8047"/>
              </a:buClr>
            </a:pPr>
            <a:endParaRPr lang="hr-HR" dirty="0">
              <a:ea typeface="Calibri" panose="020F0502020204030204" pitchFamily="34" charset="0"/>
            </a:endParaRPr>
          </a:p>
        </p:txBody>
      </p:sp>
      <p:grpSp>
        <p:nvGrpSpPr>
          <p:cNvPr id="25" name="Group 24">
            <a:extLst>
              <a:ext uri="{FF2B5EF4-FFF2-40B4-BE49-F238E27FC236}">
                <a16:creationId xmlns:a16="http://schemas.microsoft.com/office/drawing/2014/main" id="{D3031BE1-AFC3-E9BF-A10E-2B965CB85358}"/>
              </a:ext>
            </a:extLst>
          </p:cNvPr>
          <p:cNvGrpSpPr/>
          <p:nvPr/>
        </p:nvGrpSpPr>
        <p:grpSpPr>
          <a:xfrm>
            <a:off x="1137773" y="3666157"/>
            <a:ext cx="4083702" cy="2584388"/>
            <a:chOff x="4801850" y="1700603"/>
            <a:chExt cx="4083702" cy="2584388"/>
          </a:xfrm>
        </p:grpSpPr>
        <p:sp>
          <p:nvSpPr>
            <p:cNvPr id="7" name="Rectangle 6">
              <a:extLst>
                <a:ext uri="{FF2B5EF4-FFF2-40B4-BE49-F238E27FC236}">
                  <a16:creationId xmlns:a16="http://schemas.microsoft.com/office/drawing/2014/main" id="{CBEAC4C7-EC9D-E952-1B38-3699FDAEB0C6}"/>
                </a:ext>
              </a:extLst>
            </p:cNvPr>
            <p:cNvSpPr/>
            <p:nvPr/>
          </p:nvSpPr>
          <p:spPr>
            <a:xfrm>
              <a:off x="4856136" y="2214040"/>
              <a:ext cx="280554" cy="3077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grpSp>
          <p:nvGrpSpPr>
            <p:cNvPr id="8" name="Group 7">
              <a:extLst>
                <a:ext uri="{FF2B5EF4-FFF2-40B4-BE49-F238E27FC236}">
                  <a16:creationId xmlns:a16="http://schemas.microsoft.com/office/drawing/2014/main" id="{148917E2-9066-2639-FC2F-D3BAE3C5748D}"/>
                </a:ext>
              </a:extLst>
            </p:cNvPr>
            <p:cNvGrpSpPr/>
            <p:nvPr/>
          </p:nvGrpSpPr>
          <p:grpSpPr>
            <a:xfrm>
              <a:off x="4801850" y="1700603"/>
              <a:ext cx="4083702" cy="2584388"/>
              <a:chOff x="4993385" y="3047151"/>
              <a:chExt cx="4616068" cy="3005616"/>
            </a:xfrm>
          </p:grpSpPr>
          <p:grpSp>
            <p:nvGrpSpPr>
              <p:cNvPr id="9" name="Group 8">
                <a:extLst>
                  <a:ext uri="{FF2B5EF4-FFF2-40B4-BE49-F238E27FC236}">
                    <a16:creationId xmlns:a16="http://schemas.microsoft.com/office/drawing/2014/main" id="{DB37083D-6D63-87C4-1DDE-3BF33998EDB6}"/>
                  </a:ext>
                </a:extLst>
              </p:cNvPr>
              <p:cNvGrpSpPr/>
              <p:nvPr/>
            </p:nvGrpSpPr>
            <p:grpSpPr>
              <a:xfrm>
                <a:off x="4993385" y="3047151"/>
                <a:ext cx="4616068" cy="3005616"/>
                <a:chOff x="6835965" y="97968"/>
                <a:chExt cx="4616068" cy="3005616"/>
              </a:xfrm>
            </p:grpSpPr>
            <p:pic>
              <p:nvPicPr>
                <p:cNvPr id="15" name="Picture 23" descr="Chart, line chart&#10;&#10;Description automatically generated">
                  <a:extLst>
                    <a:ext uri="{FF2B5EF4-FFF2-40B4-BE49-F238E27FC236}">
                      <a16:creationId xmlns:a16="http://schemas.microsoft.com/office/drawing/2014/main" id="{7BE8F168-FB0C-0BB2-59D7-96203E810174}"/>
                    </a:ext>
                  </a:extLst>
                </p:cNvPr>
                <p:cNvPicPr>
                  <a:picLocks noChangeAspect="1"/>
                </p:cNvPicPr>
                <p:nvPr/>
              </p:nvPicPr>
              <p:blipFill>
                <a:blip r:embed="rId2"/>
                <a:stretch>
                  <a:fillRect/>
                </a:stretch>
              </p:blipFill>
              <p:spPr>
                <a:xfrm>
                  <a:off x="6835965" y="97968"/>
                  <a:ext cx="4616068" cy="2962233"/>
                </a:xfrm>
                <a:prstGeom prst="rect">
                  <a:avLst/>
                </a:prstGeom>
              </p:spPr>
            </p:pic>
            <p:sp>
              <p:nvSpPr>
                <p:cNvPr id="17" name="TextBox 16">
                  <a:extLst>
                    <a:ext uri="{FF2B5EF4-FFF2-40B4-BE49-F238E27FC236}">
                      <a16:creationId xmlns:a16="http://schemas.microsoft.com/office/drawing/2014/main" id="{A52CF13E-4B79-C594-FB99-AE3A60EAE56D}"/>
                    </a:ext>
                  </a:extLst>
                </p:cNvPr>
                <p:cNvSpPr txBox="1"/>
                <p:nvPr/>
              </p:nvSpPr>
              <p:spPr>
                <a:xfrm>
                  <a:off x="10107796" y="2799334"/>
                  <a:ext cx="878785" cy="30425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dirty="0" err="1">
                      <a:ea typeface="+mn-lt"/>
                      <a:cs typeface="+mn-lt"/>
                    </a:rPr>
                    <a:t>Δφ</a:t>
                  </a:r>
                  <a:r>
                    <a:rPr lang="en-US" sz="1100" dirty="0">
                      <a:ea typeface="+mn-lt"/>
                      <a:cs typeface="+mn-lt"/>
                    </a:rPr>
                    <a:t> (deg)</a:t>
                  </a:r>
                  <a:endParaRPr lang="en-US" dirty="0"/>
                </a:p>
              </p:txBody>
            </p:sp>
          </p:grpSp>
          <p:sp>
            <p:nvSpPr>
              <p:cNvPr id="10" name="TextBox 9">
                <a:extLst>
                  <a:ext uri="{FF2B5EF4-FFF2-40B4-BE49-F238E27FC236}">
                    <a16:creationId xmlns:a16="http://schemas.microsoft.com/office/drawing/2014/main" id="{E243CB2E-17CF-C9D6-A3A2-3344229F6825}"/>
                  </a:ext>
                </a:extLst>
              </p:cNvPr>
              <p:cNvSpPr txBox="1"/>
              <p:nvPr/>
            </p:nvSpPr>
            <p:spPr>
              <a:xfrm>
                <a:off x="5047571" y="3199199"/>
                <a:ext cx="441895" cy="30425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dirty="0" err="1"/>
                  <a:t>a.u</a:t>
                </a:r>
                <a:r>
                  <a:rPr lang="en-US" sz="1100" dirty="0"/>
                  <a:t>.</a:t>
                </a:r>
              </a:p>
            </p:txBody>
          </p:sp>
        </p:grpSp>
      </p:grpSp>
      <p:grpSp>
        <p:nvGrpSpPr>
          <p:cNvPr id="26" name="Group 25">
            <a:extLst>
              <a:ext uri="{FF2B5EF4-FFF2-40B4-BE49-F238E27FC236}">
                <a16:creationId xmlns:a16="http://schemas.microsoft.com/office/drawing/2014/main" id="{57D4F528-C8EB-68D9-4E78-DF6D611F1041}"/>
              </a:ext>
            </a:extLst>
          </p:cNvPr>
          <p:cNvGrpSpPr/>
          <p:nvPr/>
        </p:nvGrpSpPr>
        <p:grpSpPr>
          <a:xfrm>
            <a:off x="7850438" y="2605574"/>
            <a:ext cx="3275048" cy="3294690"/>
            <a:chOff x="5105400" y="1886910"/>
            <a:chExt cx="3275048" cy="3294690"/>
          </a:xfrm>
        </p:grpSpPr>
        <p:sp>
          <p:nvSpPr>
            <p:cNvPr id="27" name="Donut 4">
              <a:extLst>
                <a:ext uri="{FF2B5EF4-FFF2-40B4-BE49-F238E27FC236}">
                  <a16:creationId xmlns:a16="http://schemas.microsoft.com/office/drawing/2014/main" id="{B5673CCA-3605-49D2-F65C-F3B504679E24}"/>
                </a:ext>
              </a:extLst>
            </p:cNvPr>
            <p:cNvSpPr/>
            <p:nvPr/>
          </p:nvSpPr>
          <p:spPr>
            <a:xfrm>
              <a:off x="5105400" y="1886910"/>
              <a:ext cx="3275048" cy="3294690"/>
            </a:xfrm>
            <a:prstGeom prst="donut">
              <a:avLst>
                <a:gd name="adj" fmla="val 7929"/>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dirty="0">
                <a:solidFill>
                  <a:schemeClr val="bg2">
                    <a:lumMod val="75000"/>
                  </a:schemeClr>
                </a:solidFill>
              </a:endParaRPr>
            </a:p>
          </p:txBody>
        </p:sp>
        <p:sp>
          <p:nvSpPr>
            <p:cNvPr id="28" name="Freeform 5">
              <a:extLst>
                <a:ext uri="{FF2B5EF4-FFF2-40B4-BE49-F238E27FC236}">
                  <a16:creationId xmlns:a16="http://schemas.microsoft.com/office/drawing/2014/main" id="{3D1DED7F-21A6-4917-B41B-3828AEBC72C0}"/>
                </a:ext>
              </a:extLst>
            </p:cNvPr>
            <p:cNvSpPr/>
            <p:nvPr/>
          </p:nvSpPr>
          <p:spPr>
            <a:xfrm>
              <a:off x="6134099" y="3048001"/>
              <a:ext cx="1028701" cy="1212422"/>
            </a:xfrm>
            <a:custGeom>
              <a:avLst/>
              <a:gdLst>
                <a:gd name="connsiteX0" fmla="*/ 190500 w 933450"/>
                <a:gd name="connsiteY0" fmla="*/ 119304 h 1093601"/>
                <a:gd name="connsiteX1" fmla="*/ 190500 w 933450"/>
                <a:gd name="connsiteY1" fmla="*/ 119304 h 1093601"/>
                <a:gd name="connsiteX2" fmla="*/ 114300 w 933450"/>
                <a:gd name="connsiteY2" fmla="*/ 224079 h 1093601"/>
                <a:gd name="connsiteX3" fmla="*/ 95250 w 933450"/>
                <a:gd name="connsiteY3" fmla="*/ 252654 h 1093601"/>
                <a:gd name="connsiteX4" fmla="*/ 66675 w 933450"/>
                <a:gd name="connsiteY4" fmla="*/ 281229 h 1093601"/>
                <a:gd name="connsiteX5" fmla="*/ 28575 w 933450"/>
                <a:gd name="connsiteY5" fmla="*/ 338379 h 1093601"/>
                <a:gd name="connsiteX6" fmla="*/ 9525 w 933450"/>
                <a:gd name="connsiteY6" fmla="*/ 366954 h 1093601"/>
                <a:gd name="connsiteX7" fmla="*/ 28575 w 933450"/>
                <a:gd name="connsiteY7" fmla="*/ 519354 h 1093601"/>
                <a:gd name="connsiteX8" fmla="*/ 38100 w 933450"/>
                <a:gd name="connsiteY8" fmla="*/ 557454 h 1093601"/>
                <a:gd name="connsiteX9" fmla="*/ 104775 w 933450"/>
                <a:gd name="connsiteY9" fmla="*/ 643179 h 1093601"/>
                <a:gd name="connsiteX10" fmla="*/ 114300 w 933450"/>
                <a:gd name="connsiteY10" fmla="*/ 671754 h 1093601"/>
                <a:gd name="connsiteX11" fmla="*/ 76200 w 933450"/>
                <a:gd name="connsiteY11" fmla="*/ 728904 h 1093601"/>
                <a:gd name="connsiteX12" fmla="*/ 38100 w 933450"/>
                <a:gd name="connsiteY12" fmla="*/ 786054 h 1093601"/>
                <a:gd name="connsiteX13" fmla="*/ 19050 w 933450"/>
                <a:gd name="connsiteY13" fmla="*/ 814629 h 1093601"/>
                <a:gd name="connsiteX14" fmla="*/ 0 w 933450"/>
                <a:gd name="connsiteY14" fmla="*/ 843204 h 1093601"/>
                <a:gd name="connsiteX15" fmla="*/ 19050 w 933450"/>
                <a:gd name="connsiteY15" fmla="*/ 928929 h 1093601"/>
                <a:gd name="connsiteX16" fmla="*/ 47625 w 933450"/>
                <a:gd name="connsiteY16" fmla="*/ 957504 h 1093601"/>
                <a:gd name="connsiteX17" fmla="*/ 104775 w 933450"/>
                <a:gd name="connsiteY17" fmla="*/ 976554 h 1093601"/>
                <a:gd name="connsiteX18" fmla="*/ 247650 w 933450"/>
                <a:gd name="connsiteY18" fmla="*/ 995604 h 1093601"/>
                <a:gd name="connsiteX19" fmla="*/ 371475 w 933450"/>
                <a:gd name="connsiteY19" fmla="*/ 1005129 h 1093601"/>
                <a:gd name="connsiteX20" fmla="*/ 504825 w 933450"/>
                <a:gd name="connsiteY20" fmla="*/ 1024179 h 1093601"/>
                <a:gd name="connsiteX21" fmla="*/ 571500 w 933450"/>
                <a:gd name="connsiteY21" fmla="*/ 1033704 h 1093601"/>
                <a:gd name="connsiteX22" fmla="*/ 676275 w 933450"/>
                <a:gd name="connsiteY22" fmla="*/ 1062279 h 1093601"/>
                <a:gd name="connsiteX23" fmla="*/ 723900 w 933450"/>
                <a:gd name="connsiteY23" fmla="*/ 1081329 h 1093601"/>
                <a:gd name="connsiteX24" fmla="*/ 800100 w 933450"/>
                <a:gd name="connsiteY24" fmla="*/ 1090854 h 1093601"/>
                <a:gd name="connsiteX25" fmla="*/ 895350 w 933450"/>
                <a:gd name="connsiteY25" fmla="*/ 1081329 h 1093601"/>
                <a:gd name="connsiteX26" fmla="*/ 914400 w 933450"/>
                <a:gd name="connsiteY26" fmla="*/ 1043229 h 1093601"/>
                <a:gd name="connsiteX27" fmla="*/ 933450 w 933450"/>
                <a:gd name="connsiteY27" fmla="*/ 967029 h 1093601"/>
                <a:gd name="connsiteX28" fmla="*/ 923925 w 933450"/>
                <a:gd name="connsiteY28" fmla="*/ 814629 h 1093601"/>
                <a:gd name="connsiteX29" fmla="*/ 895350 w 933450"/>
                <a:gd name="connsiteY29" fmla="*/ 709854 h 1093601"/>
                <a:gd name="connsiteX30" fmla="*/ 857250 w 933450"/>
                <a:gd name="connsiteY30" fmla="*/ 662229 h 1093601"/>
                <a:gd name="connsiteX31" fmla="*/ 809625 w 933450"/>
                <a:gd name="connsiteY31" fmla="*/ 605079 h 1093601"/>
                <a:gd name="connsiteX32" fmla="*/ 800100 w 933450"/>
                <a:gd name="connsiteY32" fmla="*/ 576504 h 1093601"/>
                <a:gd name="connsiteX33" fmla="*/ 790575 w 933450"/>
                <a:gd name="connsiteY33" fmla="*/ 538404 h 1093601"/>
                <a:gd name="connsiteX34" fmla="*/ 771525 w 933450"/>
                <a:gd name="connsiteY34" fmla="*/ 481254 h 1093601"/>
                <a:gd name="connsiteX35" fmla="*/ 781050 w 933450"/>
                <a:gd name="connsiteY35" fmla="*/ 300279 h 1093601"/>
                <a:gd name="connsiteX36" fmla="*/ 790575 w 933450"/>
                <a:gd name="connsiteY36" fmla="*/ 271704 h 1093601"/>
                <a:gd name="connsiteX37" fmla="*/ 771525 w 933450"/>
                <a:gd name="connsiteY37" fmla="*/ 138354 h 1093601"/>
                <a:gd name="connsiteX38" fmla="*/ 733425 w 933450"/>
                <a:gd name="connsiteY38" fmla="*/ 81204 h 1093601"/>
                <a:gd name="connsiteX39" fmla="*/ 714375 w 933450"/>
                <a:gd name="connsiteY39" fmla="*/ 52629 h 1093601"/>
                <a:gd name="connsiteX40" fmla="*/ 695325 w 933450"/>
                <a:gd name="connsiteY40" fmla="*/ 24054 h 1093601"/>
                <a:gd name="connsiteX41" fmla="*/ 666750 w 933450"/>
                <a:gd name="connsiteY41" fmla="*/ 14529 h 1093601"/>
                <a:gd name="connsiteX42" fmla="*/ 323850 w 933450"/>
                <a:gd name="connsiteY42" fmla="*/ 33579 h 1093601"/>
                <a:gd name="connsiteX43" fmla="*/ 295275 w 933450"/>
                <a:gd name="connsiteY43" fmla="*/ 43104 h 1093601"/>
                <a:gd name="connsiteX44" fmla="*/ 238125 w 933450"/>
                <a:gd name="connsiteY44" fmla="*/ 81204 h 1093601"/>
                <a:gd name="connsiteX45" fmla="*/ 228600 w 933450"/>
                <a:gd name="connsiteY45" fmla="*/ 109779 h 1093601"/>
                <a:gd name="connsiteX46" fmla="*/ 190500 w 933450"/>
                <a:gd name="connsiteY46" fmla="*/ 119304 h 1093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933450" h="1093601">
                  <a:moveTo>
                    <a:pt x="190500" y="119304"/>
                  </a:moveTo>
                  <a:lnTo>
                    <a:pt x="190500" y="119304"/>
                  </a:lnTo>
                  <a:cubicBezTo>
                    <a:pt x="165100" y="154229"/>
                    <a:pt x="138255" y="188147"/>
                    <a:pt x="114300" y="224079"/>
                  </a:cubicBezTo>
                  <a:cubicBezTo>
                    <a:pt x="107950" y="233604"/>
                    <a:pt x="102579" y="243860"/>
                    <a:pt x="95250" y="252654"/>
                  </a:cubicBezTo>
                  <a:cubicBezTo>
                    <a:pt x="86626" y="263002"/>
                    <a:pt x="74945" y="270596"/>
                    <a:pt x="66675" y="281229"/>
                  </a:cubicBezTo>
                  <a:cubicBezTo>
                    <a:pt x="52619" y="299301"/>
                    <a:pt x="41275" y="319329"/>
                    <a:pt x="28575" y="338379"/>
                  </a:cubicBezTo>
                  <a:lnTo>
                    <a:pt x="9525" y="366954"/>
                  </a:lnTo>
                  <a:cubicBezTo>
                    <a:pt x="24728" y="564591"/>
                    <a:pt x="4769" y="436032"/>
                    <a:pt x="28575" y="519354"/>
                  </a:cubicBezTo>
                  <a:cubicBezTo>
                    <a:pt x="32171" y="531941"/>
                    <a:pt x="32246" y="545745"/>
                    <a:pt x="38100" y="557454"/>
                  </a:cubicBezTo>
                  <a:cubicBezTo>
                    <a:pt x="60886" y="603026"/>
                    <a:pt x="73417" y="611821"/>
                    <a:pt x="104775" y="643179"/>
                  </a:cubicBezTo>
                  <a:cubicBezTo>
                    <a:pt x="107950" y="652704"/>
                    <a:pt x="117475" y="662229"/>
                    <a:pt x="114300" y="671754"/>
                  </a:cubicBezTo>
                  <a:cubicBezTo>
                    <a:pt x="107060" y="693474"/>
                    <a:pt x="88900" y="709854"/>
                    <a:pt x="76200" y="728904"/>
                  </a:cubicBezTo>
                  <a:lnTo>
                    <a:pt x="38100" y="786054"/>
                  </a:lnTo>
                  <a:lnTo>
                    <a:pt x="19050" y="814629"/>
                  </a:lnTo>
                  <a:lnTo>
                    <a:pt x="0" y="843204"/>
                  </a:lnTo>
                  <a:cubicBezTo>
                    <a:pt x="1153" y="850119"/>
                    <a:pt x="8629" y="913297"/>
                    <a:pt x="19050" y="928929"/>
                  </a:cubicBezTo>
                  <a:cubicBezTo>
                    <a:pt x="26522" y="940137"/>
                    <a:pt x="35850" y="950962"/>
                    <a:pt x="47625" y="957504"/>
                  </a:cubicBezTo>
                  <a:cubicBezTo>
                    <a:pt x="65178" y="967256"/>
                    <a:pt x="85725" y="970204"/>
                    <a:pt x="104775" y="976554"/>
                  </a:cubicBezTo>
                  <a:cubicBezTo>
                    <a:pt x="151524" y="992137"/>
                    <a:pt x="197810" y="991451"/>
                    <a:pt x="247650" y="995604"/>
                  </a:cubicBezTo>
                  <a:lnTo>
                    <a:pt x="371475" y="1005129"/>
                  </a:lnTo>
                  <a:cubicBezTo>
                    <a:pt x="505383" y="1017302"/>
                    <a:pt x="410936" y="1008531"/>
                    <a:pt x="504825" y="1024179"/>
                  </a:cubicBezTo>
                  <a:cubicBezTo>
                    <a:pt x="526970" y="1027870"/>
                    <a:pt x="549411" y="1029688"/>
                    <a:pt x="571500" y="1033704"/>
                  </a:cubicBezTo>
                  <a:cubicBezTo>
                    <a:pt x="590680" y="1037191"/>
                    <a:pt x="670014" y="1060192"/>
                    <a:pt x="676275" y="1062279"/>
                  </a:cubicBezTo>
                  <a:cubicBezTo>
                    <a:pt x="692495" y="1067686"/>
                    <a:pt x="707240" y="1077484"/>
                    <a:pt x="723900" y="1081329"/>
                  </a:cubicBezTo>
                  <a:cubicBezTo>
                    <a:pt x="748842" y="1087085"/>
                    <a:pt x="774700" y="1087679"/>
                    <a:pt x="800100" y="1090854"/>
                  </a:cubicBezTo>
                  <a:cubicBezTo>
                    <a:pt x="831850" y="1087679"/>
                    <a:pt x="865896" y="1093601"/>
                    <a:pt x="895350" y="1081329"/>
                  </a:cubicBezTo>
                  <a:cubicBezTo>
                    <a:pt x="908457" y="1075868"/>
                    <a:pt x="909910" y="1056699"/>
                    <a:pt x="914400" y="1043229"/>
                  </a:cubicBezTo>
                  <a:cubicBezTo>
                    <a:pt x="922679" y="1018391"/>
                    <a:pt x="933450" y="967029"/>
                    <a:pt x="933450" y="967029"/>
                  </a:cubicBezTo>
                  <a:cubicBezTo>
                    <a:pt x="930275" y="916229"/>
                    <a:pt x="928533" y="865319"/>
                    <a:pt x="923925" y="814629"/>
                  </a:cubicBezTo>
                  <a:cubicBezTo>
                    <a:pt x="920842" y="780718"/>
                    <a:pt x="913381" y="739905"/>
                    <a:pt x="895350" y="709854"/>
                  </a:cubicBezTo>
                  <a:cubicBezTo>
                    <a:pt x="884890" y="692421"/>
                    <a:pt x="869448" y="678493"/>
                    <a:pt x="857250" y="662229"/>
                  </a:cubicBezTo>
                  <a:cubicBezTo>
                    <a:pt x="817467" y="609185"/>
                    <a:pt x="861899" y="657353"/>
                    <a:pt x="809625" y="605079"/>
                  </a:cubicBezTo>
                  <a:cubicBezTo>
                    <a:pt x="806450" y="595554"/>
                    <a:pt x="802858" y="586158"/>
                    <a:pt x="800100" y="576504"/>
                  </a:cubicBezTo>
                  <a:cubicBezTo>
                    <a:pt x="796504" y="563917"/>
                    <a:pt x="794337" y="550943"/>
                    <a:pt x="790575" y="538404"/>
                  </a:cubicBezTo>
                  <a:cubicBezTo>
                    <a:pt x="784805" y="519170"/>
                    <a:pt x="771525" y="481254"/>
                    <a:pt x="771525" y="481254"/>
                  </a:cubicBezTo>
                  <a:cubicBezTo>
                    <a:pt x="774700" y="420929"/>
                    <a:pt x="775581" y="360439"/>
                    <a:pt x="781050" y="300279"/>
                  </a:cubicBezTo>
                  <a:cubicBezTo>
                    <a:pt x="781959" y="290280"/>
                    <a:pt x="790575" y="281744"/>
                    <a:pt x="790575" y="271704"/>
                  </a:cubicBezTo>
                  <a:cubicBezTo>
                    <a:pt x="790575" y="269243"/>
                    <a:pt x="784347" y="163997"/>
                    <a:pt x="771525" y="138354"/>
                  </a:cubicBezTo>
                  <a:cubicBezTo>
                    <a:pt x="761286" y="117876"/>
                    <a:pt x="746125" y="100254"/>
                    <a:pt x="733425" y="81204"/>
                  </a:cubicBezTo>
                  <a:lnTo>
                    <a:pt x="714375" y="52629"/>
                  </a:lnTo>
                  <a:cubicBezTo>
                    <a:pt x="708025" y="43104"/>
                    <a:pt x="706185" y="27674"/>
                    <a:pt x="695325" y="24054"/>
                  </a:cubicBezTo>
                  <a:lnTo>
                    <a:pt x="666750" y="14529"/>
                  </a:lnTo>
                  <a:cubicBezTo>
                    <a:pt x="497859" y="19807"/>
                    <a:pt x="441377" y="0"/>
                    <a:pt x="323850" y="33579"/>
                  </a:cubicBezTo>
                  <a:cubicBezTo>
                    <a:pt x="314196" y="36337"/>
                    <a:pt x="304800" y="39929"/>
                    <a:pt x="295275" y="43104"/>
                  </a:cubicBezTo>
                  <a:lnTo>
                    <a:pt x="238125" y="81204"/>
                  </a:lnTo>
                  <a:cubicBezTo>
                    <a:pt x="229771" y="86773"/>
                    <a:pt x="233766" y="101170"/>
                    <a:pt x="228600" y="109779"/>
                  </a:cubicBezTo>
                  <a:cubicBezTo>
                    <a:pt x="223980" y="117480"/>
                    <a:pt x="196850" y="117717"/>
                    <a:pt x="190500" y="119304"/>
                  </a:cubicBezTo>
                  <a:close/>
                </a:path>
              </a:pathLst>
            </a:cu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cxnSp>
          <p:nvCxnSpPr>
            <p:cNvPr id="29" name="Straight Arrow Connector 28">
              <a:extLst>
                <a:ext uri="{FF2B5EF4-FFF2-40B4-BE49-F238E27FC236}">
                  <a16:creationId xmlns:a16="http://schemas.microsoft.com/office/drawing/2014/main" id="{BF1D2A0A-137F-3C16-15A3-D83EDCE13096}"/>
                </a:ext>
              </a:extLst>
            </p:cNvPr>
            <p:cNvCxnSpPr/>
            <p:nvPr/>
          </p:nvCxnSpPr>
          <p:spPr>
            <a:xfrm flipH="1" flipV="1">
              <a:off x="5562600" y="2895600"/>
              <a:ext cx="914400" cy="685800"/>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BC11B44C-DF09-CF1B-767D-5D2C754B62BB}"/>
                </a:ext>
              </a:extLst>
            </p:cNvPr>
            <p:cNvCxnSpPr/>
            <p:nvPr/>
          </p:nvCxnSpPr>
          <p:spPr>
            <a:xfrm>
              <a:off x="6629400" y="3657600"/>
              <a:ext cx="1143000" cy="762000"/>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49AB397E-513A-46B9-D508-7E5FC97C7355}"/>
                </a:ext>
              </a:extLst>
            </p:cNvPr>
            <p:cNvCxnSpPr/>
            <p:nvPr/>
          </p:nvCxnSpPr>
          <p:spPr>
            <a:xfrm flipH="1" flipV="1">
              <a:off x="5410200" y="2590800"/>
              <a:ext cx="228600" cy="15240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47C1265F-3B1C-7CCE-E198-B51D5B537476}"/>
                </a:ext>
              </a:extLst>
            </p:cNvPr>
            <p:cNvCxnSpPr/>
            <p:nvPr/>
          </p:nvCxnSpPr>
          <p:spPr>
            <a:xfrm flipH="1" flipV="1">
              <a:off x="5286375" y="2800350"/>
              <a:ext cx="228601" cy="123826"/>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B045618B-AAEA-D149-11EC-6D0F1308A6D5}"/>
                </a:ext>
              </a:extLst>
            </p:cNvPr>
            <p:cNvCxnSpPr/>
            <p:nvPr/>
          </p:nvCxnSpPr>
          <p:spPr>
            <a:xfrm flipH="1" flipV="1">
              <a:off x="7867650" y="4362450"/>
              <a:ext cx="209551" cy="13335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782A97E1-2DC3-279B-5CDA-EE102F7E4F66}"/>
                </a:ext>
              </a:extLst>
            </p:cNvPr>
            <p:cNvCxnSpPr>
              <a:stCxn id="27" idx="5"/>
            </p:cNvCxnSpPr>
            <p:nvPr/>
          </p:nvCxnSpPr>
          <p:spPr>
            <a:xfrm flipH="1" flipV="1">
              <a:off x="7715250" y="4533900"/>
              <a:ext cx="185578" cy="165204"/>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5" name="Rectangle 34">
              <a:extLst>
                <a:ext uri="{FF2B5EF4-FFF2-40B4-BE49-F238E27FC236}">
                  <a16:creationId xmlns:a16="http://schemas.microsoft.com/office/drawing/2014/main" id="{42AA80B2-0EC4-42BE-CF4E-43C7B6446571}"/>
                </a:ext>
              </a:extLst>
            </p:cNvPr>
            <p:cNvSpPr/>
            <p:nvPr/>
          </p:nvSpPr>
          <p:spPr>
            <a:xfrm>
              <a:off x="5851603" y="2758559"/>
              <a:ext cx="279244" cy="369332"/>
            </a:xfrm>
            <a:prstGeom prst="rect">
              <a:avLst/>
            </a:prstGeom>
          </p:spPr>
          <p:txBody>
            <a:bodyPr wrap="none">
              <a:spAutoFit/>
            </a:bodyPr>
            <a:lstStyle/>
            <a:p>
              <a:r>
                <a:rPr lang="hr-HR" b="1" dirty="0">
                  <a:solidFill>
                    <a:srgbClr val="C00000"/>
                  </a:solidFill>
                  <a:latin typeface="Symbol" pitchFamily="18" charset="2"/>
                  <a:sym typeface="Wingdings" pitchFamily="2" charset="2"/>
                </a:rPr>
                <a:t>g</a:t>
              </a:r>
              <a:endParaRPr lang="hr-HR" b="1" dirty="0">
                <a:solidFill>
                  <a:srgbClr val="C00000"/>
                </a:solidFill>
              </a:endParaRPr>
            </a:p>
          </p:txBody>
        </p:sp>
        <p:sp>
          <p:nvSpPr>
            <p:cNvPr id="36" name="Rectangle 35">
              <a:extLst>
                <a:ext uri="{FF2B5EF4-FFF2-40B4-BE49-F238E27FC236}">
                  <a16:creationId xmlns:a16="http://schemas.microsoft.com/office/drawing/2014/main" id="{72753681-4066-0DE2-3948-A6259EC80A0B}"/>
                </a:ext>
              </a:extLst>
            </p:cNvPr>
            <p:cNvSpPr/>
            <p:nvPr/>
          </p:nvSpPr>
          <p:spPr>
            <a:xfrm>
              <a:off x="7413703" y="3825359"/>
              <a:ext cx="279244" cy="369332"/>
            </a:xfrm>
            <a:prstGeom prst="rect">
              <a:avLst/>
            </a:prstGeom>
          </p:spPr>
          <p:txBody>
            <a:bodyPr wrap="none">
              <a:spAutoFit/>
            </a:bodyPr>
            <a:lstStyle/>
            <a:p>
              <a:r>
                <a:rPr lang="hr-HR" b="1" dirty="0">
                  <a:solidFill>
                    <a:srgbClr val="C00000"/>
                  </a:solidFill>
                  <a:latin typeface="Symbol" pitchFamily="18" charset="2"/>
                  <a:sym typeface="Wingdings" pitchFamily="2" charset="2"/>
                </a:rPr>
                <a:t>g</a:t>
              </a:r>
              <a:endParaRPr lang="hr-HR" b="1" dirty="0">
                <a:solidFill>
                  <a:srgbClr val="C00000"/>
                </a:solidFill>
              </a:endParaRPr>
            </a:p>
          </p:txBody>
        </p:sp>
        <p:sp>
          <p:nvSpPr>
            <p:cNvPr id="37" name="4-Point Star 37">
              <a:extLst>
                <a:ext uri="{FF2B5EF4-FFF2-40B4-BE49-F238E27FC236}">
                  <a16:creationId xmlns:a16="http://schemas.microsoft.com/office/drawing/2014/main" id="{F9EB317B-6DB6-516B-2585-DBD04747B313}"/>
                </a:ext>
              </a:extLst>
            </p:cNvPr>
            <p:cNvSpPr/>
            <p:nvPr/>
          </p:nvSpPr>
          <p:spPr>
            <a:xfrm>
              <a:off x="6496050" y="3543300"/>
              <a:ext cx="161925" cy="152400"/>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cxnSp>
          <p:nvCxnSpPr>
            <p:cNvPr id="38" name="Straight Connector 37">
              <a:extLst>
                <a:ext uri="{FF2B5EF4-FFF2-40B4-BE49-F238E27FC236}">
                  <a16:creationId xmlns:a16="http://schemas.microsoft.com/office/drawing/2014/main" id="{40493941-7AB2-B3CE-9AF6-DE350248D58B}"/>
                </a:ext>
              </a:extLst>
            </p:cNvPr>
            <p:cNvCxnSpPr/>
            <p:nvPr/>
          </p:nvCxnSpPr>
          <p:spPr>
            <a:xfrm>
              <a:off x="5553075" y="2828925"/>
              <a:ext cx="2238375" cy="1609725"/>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grpSp>
      <p:grpSp>
        <p:nvGrpSpPr>
          <p:cNvPr id="39" name="Group 38">
            <a:extLst>
              <a:ext uri="{FF2B5EF4-FFF2-40B4-BE49-F238E27FC236}">
                <a16:creationId xmlns:a16="http://schemas.microsoft.com/office/drawing/2014/main" id="{9A71027C-F017-B1DF-5E3F-50488CD9BFBF}"/>
              </a:ext>
            </a:extLst>
          </p:cNvPr>
          <p:cNvGrpSpPr/>
          <p:nvPr/>
        </p:nvGrpSpPr>
        <p:grpSpPr>
          <a:xfrm>
            <a:off x="7848333" y="2605574"/>
            <a:ext cx="3275048" cy="3294690"/>
            <a:chOff x="5105400" y="1886910"/>
            <a:chExt cx="3275048" cy="3294690"/>
          </a:xfrm>
        </p:grpSpPr>
        <p:sp>
          <p:nvSpPr>
            <p:cNvPr id="40" name="Donut 4">
              <a:extLst>
                <a:ext uri="{FF2B5EF4-FFF2-40B4-BE49-F238E27FC236}">
                  <a16:creationId xmlns:a16="http://schemas.microsoft.com/office/drawing/2014/main" id="{BB9E2C41-08D3-58F2-8789-031BFCC8271F}"/>
                </a:ext>
              </a:extLst>
            </p:cNvPr>
            <p:cNvSpPr/>
            <p:nvPr/>
          </p:nvSpPr>
          <p:spPr>
            <a:xfrm>
              <a:off x="5105400" y="1886910"/>
              <a:ext cx="3275048" cy="3294690"/>
            </a:xfrm>
            <a:prstGeom prst="donut">
              <a:avLst>
                <a:gd name="adj" fmla="val 7929"/>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dirty="0">
                <a:solidFill>
                  <a:schemeClr val="bg2">
                    <a:lumMod val="75000"/>
                  </a:schemeClr>
                </a:solidFill>
              </a:endParaRPr>
            </a:p>
          </p:txBody>
        </p:sp>
        <p:sp>
          <p:nvSpPr>
            <p:cNvPr id="41" name="Freeform 5">
              <a:extLst>
                <a:ext uri="{FF2B5EF4-FFF2-40B4-BE49-F238E27FC236}">
                  <a16:creationId xmlns:a16="http://schemas.microsoft.com/office/drawing/2014/main" id="{68894875-57F2-3939-4209-6262B1D17DFF}"/>
                </a:ext>
              </a:extLst>
            </p:cNvPr>
            <p:cNvSpPr/>
            <p:nvPr/>
          </p:nvSpPr>
          <p:spPr>
            <a:xfrm>
              <a:off x="6134099" y="3048001"/>
              <a:ext cx="1028701" cy="1212422"/>
            </a:xfrm>
            <a:custGeom>
              <a:avLst/>
              <a:gdLst>
                <a:gd name="connsiteX0" fmla="*/ 190500 w 933450"/>
                <a:gd name="connsiteY0" fmla="*/ 119304 h 1093601"/>
                <a:gd name="connsiteX1" fmla="*/ 190500 w 933450"/>
                <a:gd name="connsiteY1" fmla="*/ 119304 h 1093601"/>
                <a:gd name="connsiteX2" fmla="*/ 114300 w 933450"/>
                <a:gd name="connsiteY2" fmla="*/ 224079 h 1093601"/>
                <a:gd name="connsiteX3" fmla="*/ 95250 w 933450"/>
                <a:gd name="connsiteY3" fmla="*/ 252654 h 1093601"/>
                <a:gd name="connsiteX4" fmla="*/ 66675 w 933450"/>
                <a:gd name="connsiteY4" fmla="*/ 281229 h 1093601"/>
                <a:gd name="connsiteX5" fmla="*/ 28575 w 933450"/>
                <a:gd name="connsiteY5" fmla="*/ 338379 h 1093601"/>
                <a:gd name="connsiteX6" fmla="*/ 9525 w 933450"/>
                <a:gd name="connsiteY6" fmla="*/ 366954 h 1093601"/>
                <a:gd name="connsiteX7" fmla="*/ 28575 w 933450"/>
                <a:gd name="connsiteY7" fmla="*/ 519354 h 1093601"/>
                <a:gd name="connsiteX8" fmla="*/ 38100 w 933450"/>
                <a:gd name="connsiteY8" fmla="*/ 557454 h 1093601"/>
                <a:gd name="connsiteX9" fmla="*/ 104775 w 933450"/>
                <a:gd name="connsiteY9" fmla="*/ 643179 h 1093601"/>
                <a:gd name="connsiteX10" fmla="*/ 114300 w 933450"/>
                <a:gd name="connsiteY10" fmla="*/ 671754 h 1093601"/>
                <a:gd name="connsiteX11" fmla="*/ 76200 w 933450"/>
                <a:gd name="connsiteY11" fmla="*/ 728904 h 1093601"/>
                <a:gd name="connsiteX12" fmla="*/ 38100 w 933450"/>
                <a:gd name="connsiteY12" fmla="*/ 786054 h 1093601"/>
                <a:gd name="connsiteX13" fmla="*/ 19050 w 933450"/>
                <a:gd name="connsiteY13" fmla="*/ 814629 h 1093601"/>
                <a:gd name="connsiteX14" fmla="*/ 0 w 933450"/>
                <a:gd name="connsiteY14" fmla="*/ 843204 h 1093601"/>
                <a:gd name="connsiteX15" fmla="*/ 19050 w 933450"/>
                <a:gd name="connsiteY15" fmla="*/ 928929 h 1093601"/>
                <a:gd name="connsiteX16" fmla="*/ 47625 w 933450"/>
                <a:gd name="connsiteY16" fmla="*/ 957504 h 1093601"/>
                <a:gd name="connsiteX17" fmla="*/ 104775 w 933450"/>
                <a:gd name="connsiteY17" fmla="*/ 976554 h 1093601"/>
                <a:gd name="connsiteX18" fmla="*/ 247650 w 933450"/>
                <a:gd name="connsiteY18" fmla="*/ 995604 h 1093601"/>
                <a:gd name="connsiteX19" fmla="*/ 371475 w 933450"/>
                <a:gd name="connsiteY19" fmla="*/ 1005129 h 1093601"/>
                <a:gd name="connsiteX20" fmla="*/ 504825 w 933450"/>
                <a:gd name="connsiteY20" fmla="*/ 1024179 h 1093601"/>
                <a:gd name="connsiteX21" fmla="*/ 571500 w 933450"/>
                <a:gd name="connsiteY21" fmla="*/ 1033704 h 1093601"/>
                <a:gd name="connsiteX22" fmla="*/ 676275 w 933450"/>
                <a:gd name="connsiteY22" fmla="*/ 1062279 h 1093601"/>
                <a:gd name="connsiteX23" fmla="*/ 723900 w 933450"/>
                <a:gd name="connsiteY23" fmla="*/ 1081329 h 1093601"/>
                <a:gd name="connsiteX24" fmla="*/ 800100 w 933450"/>
                <a:gd name="connsiteY24" fmla="*/ 1090854 h 1093601"/>
                <a:gd name="connsiteX25" fmla="*/ 895350 w 933450"/>
                <a:gd name="connsiteY25" fmla="*/ 1081329 h 1093601"/>
                <a:gd name="connsiteX26" fmla="*/ 914400 w 933450"/>
                <a:gd name="connsiteY26" fmla="*/ 1043229 h 1093601"/>
                <a:gd name="connsiteX27" fmla="*/ 933450 w 933450"/>
                <a:gd name="connsiteY27" fmla="*/ 967029 h 1093601"/>
                <a:gd name="connsiteX28" fmla="*/ 923925 w 933450"/>
                <a:gd name="connsiteY28" fmla="*/ 814629 h 1093601"/>
                <a:gd name="connsiteX29" fmla="*/ 895350 w 933450"/>
                <a:gd name="connsiteY29" fmla="*/ 709854 h 1093601"/>
                <a:gd name="connsiteX30" fmla="*/ 857250 w 933450"/>
                <a:gd name="connsiteY30" fmla="*/ 662229 h 1093601"/>
                <a:gd name="connsiteX31" fmla="*/ 809625 w 933450"/>
                <a:gd name="connsiteY31" fmla="*/ 605079 h 1093601"/>
                <a:gd name="connsiteX32" fmla="*/ 800100 w 933450"/>
                <a:gd name="connsiteY32" fmla="*/ 576504 h 1093601"/>
                <a:gd name="connsiteX33" fmla="*/ 790575 w 933450"/>
                <a:gd name="connsiteY33" fmla="*/ 538404 h 1093601"/>
                <a:gd name="connsiteX34" fmla="*/ 771525 w 933450"/>
                <a:gd name="connsiteY34" fmla="*/ 481254 h 1093601"/>
                <a:gd name="connsiteX35" fmla="*/ 781050 w 933450"/>
                <a:gd name="connsiteY35" fmla="*/ 300279 h 1093601"/>
                <a:gd name="connsiteX36" fmla="*/ 790575 w 933450"/>
                <a:gd name="connsiteY36" fmla="*/ 271704 h 1093601"/>
                <a:gd name="connsiteX37" fmla="*/ 771525 w 933450"/>
                <a:gd name="connsiteY37" fmla="*/ 138354 h 1093601"/>
                <a:gd name="connsiteX38" fmla="*/ 733425 w 933450"/>
                <a:gd name="connsiteY38" fmla="*/ 81204 h 1093601"/>
                <a:gd name="connsiteX39" fmla="*/ 714375 w 933450"/>
                <a:gd name="connsiteY39" fmla="*/ 52629 h 1093601"/>
                <a:gd name="connsiteX40" fmla="*/ 695325 w 933450"/>
                <a:gd name="connsiteY40" fmla="*/ 24054 h 1093601"/>
                <a:gd name="connsiteX41" fmla="*/ 666750 w 933450"/>
                <a:gd name="connsiteY41" fmla="*/ 14529 h 1093601"/>
                <a:gd name="connsiteX42" fmla="*/ 323850 w 933450"/>
                <a:gd name="connsiteY42" fmla="*/ 33579 h 1093601"/>
                <a:gd name="connsiteX43" fmla="*/ 295275 w 933450"/>
                <a:gd name="connsiteY43" fmla="*/ 43104 h 1093601"/>
                <a:gd name="connsiteX44" fmla="*/ 238125 w 933450"/>
                <a:gd name="connsiteY44" fmla="*/ 81204 h 1093601"/>
                <a:gd name="connsiteX45" fmla="*/ 228600 w 933450"/>
                <a:gd name="connsiteY45" fmla="*/ 109779 h 1093601"/>
                <a:gd name="connsiteX46" fmla="*/ 190500 w 933450"/>
                <a:gd name="connsiteY46" fmla="*/ 119304 h 1093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933450" h="1093601">
                  <a:moveTo>
                    <a:pt x="190500" y="119304"/>
                  </a:moveTo>
                  <a:lnTo>
                    <a:pt x="190500" y="119304"/>
                  </a:lnTo>
                  <a:cubicBezTo>
                    <a:pt x="165100" y="154229"/>
                    <a:pt x="138255" y="188147"/>
                    <a:pt x="114300" y="224079"/>
                  </a:cubicBezTo>
                  <a:cubicBezTo>
                    <a:pt x="107950" y="233604"/>
                    <a:pt x="102579" y="243860"/>
                    <a:pt x="95250" y="252654"/>
                  </a:cubicBezTo>
                  <a:cubicBezTo>
                    <a:pt x="86626" y="263002"/>
                    <a:pt x="74945" y="270596"/>
                    <a:pt x="66675" y="281229"/>
                  </a:cubicBezTo>
                  <a:cubicBezTo>
                    <a:pt x="52619" y="299301"/>
                    <a:pt x="41275" y="319329"/>
                    <a:pt x="28575" y="338379"/>
                  </a:cubicBezTo>
                  <a:lnTo>
                    <a:pt x="9525" y="366954"/>
                  </a:lnTo>
                  <a:cubicBezTo>
                    <a:pt x="24728" y="564591"/>
                    <a:pt x="4769" y="436032"/>
                    <a:pt x="28575" y="519354"/>
                  </a:cubicBezTo>
                  <a:cubicBezTo>
                    <a:pt x="32171" y="531941"/>
                    <a:pt x="32246" y="545745"/>
                    <a:pt x="38100" y="557454"/>
                  </a:cubicBezTo>
                  <a:cubicBezTo>
                    <a:pt x="60886" y="603026"/>
                    <a:pt x="73417" y="611821"/>
                    <a:pt x="104775" y="643179"/>
                  </a:cubicBezTo>
                  <a:cubicBezTo>
                    <a:pt x="107950" y="652704"/>
                    <a:pt x="117475" y="662229"/>
                    <a:pt x="114300" y="671754"/>
                  </a:cubicBezTo>
                  <a:cubicBezTo>
                    <a:pt x="107060" y="693474"/>
                    <a:pt x="88900" y="709854"/>
                    <a:pt x="76200" y="728904"/>
                  </a:cubicBezTo>
                  <a:lnTo>
                    <a:pt x="38100" y="786054"/>
                  </a:lnTo>
                  <a:lnTo>
                    <a:pt x="19050" y="814629"/>
                  </a:lnTo>
                  <a:lnTo>
                    <a:pt x="0" y="843204"/>
                  </a:lnTo>
                  <a:cubicBezTo>
                    <a:pt x="1153" y="850119"/>
                    <a:pt x="8629" y="913297"/>
                    <a:pt x="19050" y="928929"/>
                  </a:cubicBezTo>
                  <a:cubicBezTo>
                    <a:pt x="26522" y="940137"/>
                    <a:pt x="35850" y="950962"/>
                    <a:pt x="47625" y="957504"/>
                  </a:cubicBezTo>
                  <a:cubicBezTo>
                    <a:pt x="65178" y="967256"/>
                    <a:pt x="85725" y="970204"/>
                    <a:pt x="104775" y="976554"/>
                  </a:cubicBezTo>
                  <a:cubicBezTo>
                    <a:pt x="151524" y="992137"/>
                    <a:pt x="197810" y="991451"/>
                    <a:pt x="247650" y="995604"/>
                  </a:cubicBezTo>
                  <a:lnTo>
                    <a:pt x="371475" y="1005129"/>
                  </a:lnTo>
                  <a:cubicBezTo>
                    <a:pt x="505383" y="1017302"/>
                    <a:pt x="410936" y="1008531"/>
                    <a:pt x="504825" y="1024179"/>
                  </a:cubicBezTo>
                  <a:cubicBezTo>
                    <a:pt x="526970" y="1027870"/>
                    <a:pt x="549411" y="1029688"/>
                    <a:pt x="571500" y="1033704"/>
                  </a:cubicBezTo>
                  <a:cubicBezTo>
                    <a:pt x="590680" y="1037191"/>
                    <a:pt x="670014" y="1060192"/>
                    <a:pt x="676275" y="1062279"/>
                  </a:cubicBezTo>
                  <a:cubicBezTo>
                    <a:pt x="692495" y="1067686"/>
                    <a:pt x="707240" y="1077484"/>
                    <a:pt x="723900" y="1081329"/>
                  </a:cubicBezTo>
                  <a:cubicBezTo>
                    <a:pt x="748842" y="1087085"/>
                    <a:pt x="774700" y="1087679"/>
                    <a:pt x="800100" y="1090854"/>
                  </a:cubicBezTo>
                  <a:cubicBezTo>
                    <a:pt x="831850" y="1087679"/>
                    <a:pt x="865896" y="1093601"/>
                    <a:pt x="895350" y="1081329"/>
                  </a:cubicBezTo>
                  <a:cubicBezTo>
                    <a:pt x="908457" y="1075868"/>
                    <a:pt x="909910" y="1056699"/>
                    <a:pt x="914400" y="1043229"/>
                  </a:cubicBezTo>
                  <a:cubicBezTo>
                    <a:pt x="922679" y="1018391"/>
                    <a:pt x="933450" y="967029"/>
                    <a:pt x="933450" y="967029"/>
                  </a:cubicBezTo>
                  <a:cubicBezTo>
                    <a:pt x="930275" y="916229"/>
                    <a:pt x="928533" y="865319"/>
                    <a:pt x="923925" y="814629"/>
                  </a:cubicBezTo>
                  <a:cubicBezTo>
                    <a:pt x="920842" y="780718"/>
                    <a:pt x="913381" y="739905"/>
                    <a:pt x="895350" y="709854"/>
                  </a:cubicBezTo>
                  <a:cubicBezTo>
                    <a:pt x="884890" y="692421"/>
                    <a:pt x="869448" y="678493"/>
                    <a:pt x="857250" y="662229"/>
                  </a:cubicBezTo>
                  <a:cubicBezTo>
                    <a:pt x="817467" y="609185"/>
                    <a:pt x="861899" y="657353"/>
                    <a:pt x="809625" y="605079"/>
                  </a:cubicBezTo>
                  <a:cubicBezTo>
                    <a:pt x="806450" y="595554"/>
                    <a:pt x="802858" y="586158"/>
                    <a:pt x="800100" y="576504"/>
                  </a:cubicBezTo>
                  <a:cubicBezTo>
                    <a:pt x="796504" y="563917"/>
                    <a:pt x="794337" y="550943"/>
                    <a:pt x="790575" y="538404"/>
                  </a:cubicBezTo>
                  <a:cubicBezTo>
                    <a:pt x="784805" y="519170"/>
                    <a:pt x="771525" y="481254"/>
                    <a:pt x="771525" y="481254"/>
                  </a:cubicBezTo>
                  <a:cubicBezTo>
                    <a:pt x="774700" y="420929"/>
                    <a:pt x="775581" y="360439"/>
                    <a:pt x="781050" y="300279"/>
                  </a:cubicBezTo>
                  <a:cubicBezTo>
                    <a:pt x="781959" y="290280"/>
                    <a:pt x="790575" y="281744"/>
                    <a:pt x="790575" y="271704"/>
                  </a:cubicBezTo>
                  <a:cubicBezTo>
                    <a:pt x="790575" y="269243"/>
                    <a:pt x="784347" y="163997"/>
                    <a:pt x="771525" y="138354"/>
                  </a:cubicBezTo>
                  <a:cubicBezTo>
                    <a:pt x="761286" y="117876"/>
                    <a:pt x="746125" y="100254"/>
                    <a:pt x="733425" y="81204"/>
                  </a:cubicBezTo>
                  <a:lnTo>
                    <a:pt x="714375" y="52629"/>
                  </a:lnTo>
                  <a:cubicBezTo>
                    <a:pt x="708025" y="43104"/>
                    <a:pt x="706185" y="27674"/>
                    <a:pt x="695325" y="24054"/>
                  </a:cubicBezTo>
                  <a:lnTo>
                    <a:pt x="666750" y="14529"/>
                  </a:lnTo>
                  <a:cubicBezTo>
                    <a:pt x="497859" y="19807"/>
                    <a:pt x="441377" y="0"/>
                    <a:pt x="323850" y="33579"/>
                  </a:cubicBezTo>
                  <a:cubicBezTo>
                    <a:pt x="314196" y="36337"/>
                    <a:pt x="304800" y="39929"/>
                    <a:pt x="295275" y="43104"/>
                  </a:cubicBezTo>
                  <a:lnTo>
                    <a:pt x="238125" y="81204"/>
                  </a:lnTo>
                  <a:cubicBezTo>
                    <a:pt x="229771" y="86773"/>
                    <a:pt x="233766" y="101170"/>
                    <a:pt x="228600" y="109779"/>
                  </a:cubicBezTo>
                  <a:cubicBezTo>
                    <a:pt x="223980" y="117480"/>
                    <a:pt x="196850" y="117717"/>
                    <a:pt x="190500" y="119304"/>
                  </a:cubicBezTo>
                  <a:close/>
                </a:path>
              </a:pathLst>
            </a:cu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cxnSp>
          <p:nvCxnSpPr>
            <p:cNvPr id="42" name="Straight Arrow Connector 41">
              <a:extLst>
                <a:ext uri="{FF2B5EF4-FFF2-40B4-BE49-F238E27FC236}">
                  <a16:creationId xmlns:a16="http://schemas.microsoft.com/office/drawing/2014/main" id="{BD6FF3B7-B259-925A-7622-8B45174F094B}"/>
                </a:ext>
              </a:extLst>
            </p:cNvPr>
            <p:cNvCxnSpPr>
              <a:stCxn id="41" idx="4"/>
            </p:cNvCxnSpPr>
            <p:nvPr/>
          </p:nvCxnSpPr>
          <p:spPr>
            <a:xfrm flipH="1">
              <a:off x="5372100" y="3359786"/>
              <a:ext cx="835478" cy="269239"/>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639DF7DB-AE7C-614B-E1C7-6594C70FD37A}"/>
                </a:ext>
              </a:extLst>
            </p:cNvPr>
            <p:cNvCxnSpPr/>
            <p:nvPr/>
          </p:nvCxnSpPr>
          <p:spPr>
            <a:xfrm>
              <a:off x="6629400" y="3657600"/>
              <a:ext cx="1143000" cy="762000"/>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202122B5-84AC-0CF3-D26B-397C0D0A93FA}"/>
                </a:ext>
              </a:extLst>
            </p:cNvPr>
            <p:cNvCxnSpPr>
              <a:endCxn id="40" idx="2"/>
            </p:cNvCxnSpPr>
            <p:nvPr/>
          </p:nvCxnSpPr>
          <p:spPr>
            <a:xfrm flipH="1">
              <a:off x="5105400" y="3514725"/>
              <a:ext cx="247650" cy="1953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54468557-F6D1-AE26-BADC-96CD394C07B0}"/>
                </a:ext>
              </a:extLst>
            </p:cNvPr>
            <p:cNvCxnSpPr/>
            <p:nvPr/>
          </p:nvCxnSpPr>
          <p:spPr>
            <a:xfrm flipH="1">
              <a:off x="5133975" y="3771900"/>
              <a:ext cx="276225" cy="5715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5DB1AA84-837C-679C-A3CD-AF6C920B058E}"/>
                </a:ext>
              </a:extLst>
            </p:cNvPr>
            <p:cNvCxnSpPr/>
            <p:nvPr/>
          </p:nvCxnSpPr>
          <p:spPr>
            <a:xfrm flipH="1" flipV="1">
              <a:off x="7867650" y="4362450"/>
              <a:ext cx="209551" cy="13335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CD616B29-83CF-FCE3-7A4B-F3337970EBB2}"/>
                </a:ext>
              </a:extLst>
            </p:cNvPr>
            <p:cNvCxnSpPr>
              <a:stCxn id="40" idx="5"/>
            </p:cNvCxnSpPr>
            <p:nvPr/>
          </p:nvCxnSpPr>
          <p:spPr>
            <a:xfrm flipH="1" flipV="1">
              <a:off x="7715250" y="4533900"/>
              <a:ext cx="185578" cy="165204"/>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48" name="Rectangle 47">
              <a:extLst>
                <a:ext uri="{FF2B5EF4-FFF2-40B4-BE49-F238E27FC236}">
                  <a16:creationId xmlns:a16="http://schemas.microsoft.com/office/drawing/2014/main" id="{F5A34A58-6A86-15A9-FDCC-857F24CD9CB3}"/>
                </a:ext>
              </a:extLst>
            </p:cNvPr>
            <p:cNvSpPr/>
            <p:nvPr/>
          </p:nvSpPr>
          <p:spPr>
            <a:xfrm>
              <a:off x="5851603" y="2758559"/>
              <a:ext cx="279244" cy="369332"/>
            </a:xfrm>
            <a:prstGeom prst="rect">
              <a:avLst/>
            </a:prstGeom>
          </p:spPr>
          <p:txBody>
            <a:bodyPr wrap="none">
              <a:spAutoFit/>
            </a:bodyPr>
            <a:lstStyle/>
            <a:p>
              <a:r>
                <a:rPr lang="hr-HR" b="1" dirty="0">
                  <a:solidFill>
                    <a:srgbClr val="C00000"/>
                  </a:solidFill>
                  <a:latin typeface="Symbol" pitchFamily="18" charset="2"/>
                  <a:sym typeface="Wingdings" pitchFamily="2" charset="2"/>
                </a:rPr>
                <a:t>g</a:t>
              </a:r>
              <a:endParaRPr lang="hr-HR" b="1" dirty="0">
                <a:solidFill>
                  <a:srgbClr val="C00000"/>
                </a:solidFill>
              </a:endParaRPr>
            </a:p>
          </p:txBody>
        </p:sp>
        <p:sp>
          <p:nvSpPr>
            <p:cNvPr id="49" name="Rectangle 48">
              <a:extLst>
                <a:ext uri="{FF2B5EF4-FFF2-40B4-BE49-F238E27FC236}">
                  <a16:creationId xmlns:a16="http://schemas.microsoft.com/office/drawing/2014/main" id="{FCB70462-8E0D-B2FC-639A-10D4BE1DB8E1}"/>
                </a:ext>
              </a:extLst>
            </p:cNvPr>
            <p:cNvSpPr/>
            <p:nvPr/>
          </p:nvSpPr>
          <p:spPr>
            <a:xfrm>
              <a:off x="7413703" y="3825359"/>
              <a:ext cx="279244" cy="369332"/>
            </a:xfrm>
            <a:prstGeom prst="rect">
              <a:avLst/>
            </a:prstGeom>
          </p:spPr>
          <p:txBody>
            <a:bodyPr wrap="none">
              <a:spAutoFit/>
            </a:bodyPr>
            <a:lstStyle/>
            <a:p>
              <a:r>
                <a:rPr lang="hr-HR" b="1" dirty="0">
                  <a:solidFill>
                    <a:srgbClr val="C00000"/>
                  </a:solidFill>
                  <a:latin typeface="Symbol" pitchFamily="18" charset="2"/>
                  <a:sym typeface="Wingdings" pitchFamily="2" charset="2"/>
                </a:rPr>
                <a:t>g</a:t>
              </a:r>
              <a:endParaRPr lang="hr-HR" b="1" dirty="0">
                <a:solidFill>
                  <a:srgbClr val="C00000"/>
                </a:solidFill>
              </a:endParaRPr>
            </a:p>
          </p:txBody>
        </p:sp>
        <p:sp>
          <p:nvSpPr>
            <p:cNvPr id="50" name="4-Point Star 37">
              <a:extLst>
                <a:ext uri="{FF2B5EF4-FFF2-40B4-BE49-F238E27FC236}">
                  <a16:creationId xmlns:a16="http://schemas.microsoft.com/office/drawing/2014/main" id="{360F368B-361C-96F5-EBD8-F64D42C4AE66}"/>
                </a:ext>
              </a:extLst>
            </p:cNvPr>
            <p:cNvSpPr/>
            <p:nvPr/>
          </p:nvSpPr>
          <p:spPr>
            <a:xfrm>
              <a:off x="6496050" y="3543300"/>
              <a:ext cx="161925" cy="152400"/>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cxnSp>
          <p:nvCxnSpPr>
            <p:cNvPr id="51" name="Straight Connector 50">
              <a:extLst>
                <a:ext uri="{FF2B5EF4-FFF2-40B4-BE49-F238E27FC236}">
                  <a16:creationId xmlns:a16="http://schemas.microsoft.com/office/drawing/2014/main" id="{5A5630CF-C4F8-BCBA-48F3-E76CD0EF8581}"/>
                </a:ext>
              </a:extLst>
            </p:cNvPr>
            <p:cNvCxnSpPr>
              <a:endCxn id="41" idx="4"/>
            </p:cNvCxnSpPr>
            <p:nvPr/>
          </p:nvCxnSpPr>
          <p:spPr>
            <a:xfrm flipH="1" flipV="1">
              <a:off x="6207578" y="3359786"/>
              <a:ext cx="231322" cy="164464"/>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091A6B62-22D3-D468-4E61-AF50A454A727}"/>
                </a:ext>
              </a:extLst>
            </p:cNvPr>
            <p:cNvCxnSpPr/>
            <p:nvPr/>
          </p:nvCxnSpPr>
          <p:spPr>
            <a:xfrm>
              <a:off x="5419725" y="3676650"/>
              <a:ext cx="2371725" cy="762000"/>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D12378D3-EF15-EF34-D252-EEDB7CB3B449}"/>
                </a:ext>
              </a:extLst>
            </p:cNvPr>
            <p:cNvSpPr txBox="1"/>
            <p:nvPr/>
          </p:nvSpPr>
          <p:spPr>
            <a:xfrm>
              <a:off x="5924550" y="2476500"/>
              <a:ext cx="1190625" cy="369332"/>
            </a:xfrm>
            <a:prstGeom prst="rect">
              <a:avLst/>
            </a:prstGeom>
            <a:noFill/>
          </p:spPr>
          <p:txBody>
            <a:bodyPr wrap="square" rtlCol="0">
              <a:spAutoFit/>
            </a:bodyPr>
            <a:lstStyle/>
            <a:p>
              <a:r>
                <a:rPr lang="hr-HR" dirty="0" err="1">
                  <a:latin typeface="Calibri" panose="020F0502020204030204" pitchFamily="34" charset="0"/>
                  <a:cs typeface="Calibri" panose="020F0502020204030204" pitchFamily="34" charset="0"/>
                </a:rPr>
                <a:t>Scatter</a:t>
              </a:r>
              <a:endParaRPr lang="hr-HR" dirty="0">
                <a:latin typeface="Calibri" panose="020F0502020204030204" pitchFamily="34" charset="0"/>
                <a:cs typeface="Calibri" panose="020F0502020204030204" pitchFamily="34" charset="0"/>
              </a:endParaRPr>
            </a:p>
          </p:txBody>
        </p:sp>
      </p:grpSp>
      <p:grpSp>
        <p:nvGrpSpPr>
          <p:cNvPr id="54" name="Group 53">
            <a:extLst>
              <a:ext uri="{FF2B5EF4-FFF2-40B4-BE49-F238E27FC236}">
                <a16:creationId xmlns:a16="http://schemas.microsoft.com/office/drawing/2014/main" id="{6DD93781-D8F2-4436-BA60-F6E7D3E617C7}"/>
              </a:ext>
            </a:extLst>
          </p:cNvPr>
          <p:cNvGrpSpPr/>
          <p:nvPr/>
        </p:nvGrpSpPr>
        <p:grpSpPr>
          <a:xfrm>
            <a:off x="7865685" y="2614619"/>
            <a:ext cx="3275048" cy="3294690"/>
            <a:chOff x="5105400" y="1886910"/>
            <a:chExt cx="3275048" cy="3294690"/>
          </a:xfrm>
        </p:grpSpPr>
        <p:sp>
          <p:nvSpPr>
            <p:cNvPr id="55" name="Donut 17">
              <a:extLst>
                <a:ext uri="{FF2B5EF4-FFF2-40B4-BE49-F238E27FC236}">
                  <a16:creationId xmlns:a16="http://schemas.microsoft.com/office/drawing/2014/main" id="{9EEBEA21-3398-93D5-6B3C-0F0821AD6863}"/>
                </a:ext>
              </a:extLst>
            </p:cNvPr>
            <p:cNvSpPr/>
            <p:nvPr/>
          </p:nvSpPr>
          <p:spPr>
            <a:xfrm>
              <a:off x="5105400" y="1886910"/>
              <a:ext cx="3275048" cy="3294690"/>
            </a:xfrm>
            <a:prstGeom prst="donut">
              <a:avLst>
                <a:gd name="adj" fmla="val 7929"/>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dirty="0">
                <a:solidFill>
                  <a:schemeClr val="bg2">
                    <a:lumMod val="75000"/>
                  </a:schemeClr>
                </a:solidFill>
              </a:endParaRPr>
            </a:p>
          </p:txBody>
        </p:sp>
        <p:sp>
          <p:nvSpPr>
            <p:cNvPr id="56" name="Freeform 18">
              <a:extLst>
                <a:ext uri="{FF2B5EF4-FFF2-40B4-BE49-F238E27FC236}">
                  <a16:creationId xmlns:a16="http://schemas.microsoft.com/office/drawing/2014/main" id="{FCE87C96-0CA8-FC34-3A48-AB60B65D3DD7}"/>
                </a:ext>
              </a:extLst>
            </p:cNvPr>
            <p:cNvSpPr/>
            <p:nvPr/>
          </p:nvSpPr>
          <p:spPr>
            <a:xfrm>
              <a:off x="6134099" y="3048001"/>
              <a:ext cx="1028701" cy="1212422"/>
            </a:xfrm>
            <a:custGeom>
              <a:avLst/>
              <a:gdLst>
                <a:gd name="connsiteX0" fmla="*/ 190500 w 933450"/>
                <a:gd name="connsiteY0" fmla="*/ 119304 h 1093601"/>
                <a:gd name="connsiteX1" fmla="*/ 190500 w 933450"/>
                <a:gd name="connsiteY1" fmla="*/ 119304 h 1093601"/>
                <a:gd name="connsiteX2" fmla="*/ 114300 w 933450"/>
                <a:gd name="connsiteY2" fmla="*/ 224079 h 1093601"/>
                <a:gd name="connsiteX3" fmla="*/ 95250 w 933450"/>
                <a:gd name="connsiteY3" fmla="*/ 252654 h 1093601"/>
                <a:gd name="connsiteX4" fmla="*/ 66675 w 933450"/>
                <a:gd name="connsiteY4" fmla="*/ 281229 h 1093601"/>
                <a:gd name="connsiteX5" fmla="*/ 28575 w 933450"/>
                <a:gd name="connsiteY5" fmla="*/ 338379 h 1093601"/>
                <a:gd name="connsiteX6" fmla="*/ 9525 w 933450"/>
                <a:gd name="connsiteY6" fmla="*/ 366954 h 1093601"/>
                <a:gd name="connsiteX7" fmla="*/ 28575 w 933450"/>
                <a:gd name="connsiteY7" fmla="*/ 519354 h 1093601"/>
                <a:gd name="connsiteX8" fmla="*/ 38100 w 933450"/>
                <a:gd name="connsiteY8" fmla="*/ 557454 h 1093601"/>
                <a:gd name="connsiteX9" fmla="*/ 104775 w 933450"/>
                <a:gd name="connsiteY9" fmla="*/ 643179 h 1093601"/>
                <a:gd name="connsiteX10" fmla="*/ 114300 w 933450"/>
                <a:gd name="connsiteY10" fmla="*/ 671754 h 1093601"/>
                <a:gd name="connsiteX11" fmla="*/ 76200 w 933450"/>
                <a:gd name="connsiteY11" fmla="*/ 728904 h 1093601"/>
                <a:gd name="connsiteX12" fmla="*/ 38100 w 933450"/>
                <a:gd name="connsiteY12" fmla="*/ 786054 h 1093601"/>
                <a:gd name="connsiteX13" fmla="*/ 19050 w 933450"/>
                <a:gd name="connsiteY13" fmla="*/ 814629 h 1093601"/>
                <a:gd name="connsiteX14" fmla="*/ 0 w 933450"/>
                <a:gd name="connsiteY14" fmla="*/ 843204 h 1093601"/>
                <a:gd name="connsiteX15" fmla="*/ 19050 w 933450"/>
                <a:gd name="connsiteY15" fmla="*/ 928929 h 1093601"/>
                <a:gd name="connsiteX16" fmla="*/ 47625 w 933450"/>
                <a:gd name="connsiteY16" fmla="*/ 957504 h 1093601"/>
                <a:gd name="connsiteX17" fmla="*/ 104775 w 933450"/>
                <a:gd name="connsiteY17" fmla="*/ 976554 h 1093601"/>
                <a:gd name="connsiteX18" fmla="*/ 247650 w 933450"/>
                <a:gd name="connsiteY18" fmla="*/ 995604 h 1093601"/>
                <a:gd name="connsiteX19" fmla="*/ 371475 w 933450"/>
                <a:gd name="connsiteY19" fmla="*/ 1005129 h 1093601"/>
                <a:gd name="connsiteX20" fmla="*/ 504825 w 933450"/>
                <a:gd name="connsiteY20" fmla="*/ 1024179 h 1093601"/>
                <a:gd name="connsiteX21" fmla="*/ 571500 w 933450"/>
                <a:gd name="connsiteY21" fmla="*/ 1033704 h 1093601"/>
                <a:gd name="connsiteX22" fmla="*/ 676275 w 933450"/>
                <a:gd name="connsiteY22" fmla="*/ 1062279 h 1093601"/>
                <a:gd name="connsiteX23" fmla="*/ 723900 w 933450"/>
                <a:gd name="connsiteY23" fmla="*/ 1081329 h 1093601"/>
                <a:gd name="connsiteX24" fmla="*/ 800100 w 933450"/>
                <a:gd name="connsiteY24" fmla="*/ 1090854 h 1093601"/>
                <a:gd name="connsiteX25" fmla="*/ 895350 w 933450"/>
                <a:gd name="connsiteY25" fmla="*/ 1081329 h 1093601"/>
                <a:gd name="connsiteX26" fmla="*/ 914400 w 933450"/>
                <a:gd name="connsiteY26" fmla="*/ 1043229 h 1093601"/>
                <a:gd name="connsiteX27" fmla="*/ 933450 w 933450"/>
                <a:gd name="connsiteY27" fmla="*/ 967029 h 1093601"/>
                <a:gd name="connsiteX28" fmla="*/ 923925 w 933450"/>
                <a:gd name="connsiteY28" fmla="*/ 814629 h 1093601"/>
                <a:gd name="connsiteX29" fmla="*/ 895350 w 933450"/>
                <a:gd name="connsiteY29" fmla="*/ 709854 h 1093601"/>
                <a:gd name="connsiteX30" fmla="*/ 857250 w 933450"/>
                <a:gd name="connsiteY30" fmla="*/ 662229 h 1093601"/>
                <a:gd name="connsiteX31" fmla="*/ 809625 w 933450"/>
                <a:gd name="connsiteY31" fmla="*/ 605079 h 1093601"/>
                <a:gd name="connsiteX32" fmla="*/ 800100 w 933450"/>
                <a:gd name="connsiteY32" fmla="*/ 576504 h 1093601"/>
                <a:gd name="connsiteX33" fmla="*/ 790575 w 933450"/>
                <a:gd name="connsiteY33" fmla="*/ 538404 h 1093601"/>
                <a:gd name="connsiteX34" fmla="*/ 771525 w 933450"/>
                <a:gd name="connsiteY34" fmla="*/ 481254 h 1093601"/>
                <a:gd name="connsiteX35" fmla="*/ 781050 w 933450"/>
                <a:gd name="connsiteY35" fmla="*/ 300279 h 1093601"/>
                <a:gd name="connsiteX36" fmla="*/ 790575 w 933450"/>
                <a:gd name="connsiteY36" fmla="*/ 271704 h 1093601"/>
                <a:gd name="connsiteX37" fmla="*/ 771525 w 933450"/>
                <a:gd name="connsiteY37" fmla="*/ 138354 h 1093601"/>
                <a:gd name="connsiteX38" fmla="*/ 733425 w 933450"/>
                <a:gd name="connsiteY38" fmla="*/ 81204 h 1093601"/>
                <a:gd name="connsiteX39" fmla="*/ 714375 w 933450"/>
                <a:gd name="connsiteY39" fmla="*/ 52629 h 1093601"/>
                <a:gd name="connsiteX40" fmla="*/ 695325 w 933450"/>
                <a:gd name="connsiteY40" fmla="*/ 24054 h 1093601"/>
                <a:gd name="connsiteX41" fmla="*/ 666750 w 933450"/>
                <a:gd name="connsiteY41" fmla="*/ 14529 h 1093601"/>
                <a:gd name="connsiteX42" fmla="*/ 323850 w 933450"/>
                <a:gd name="connsiteY42" fmla="*/ 33579 h 1093601"/>
                <a:gd name="connsiteX43" fmla="*/ 295275 w 933450"/>
                <a:gd name="connsiteY43" fmla="*/ 43104 h 1093601"/>
                <a:gd name="connsiteX44" fmla="*/ 238125 w 933450"/>
                <a:gd name="connsiteY44" fmla="*/ 81204 h 1093601"/>
                <a:gd name="connsiteX45" fmla="*/ 228600 w 933450"/>
                <a:gd name="connsiteY45" fmla="*/ 109779 h 1093601"/>
                <a:gd name="connsiteX46" fmla="*/ 190500 w 933450"/>
                <a:gd name="connsiteY46" fmla="*/ 119304 h 1093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933450" h="1093601">
                  <a:moveTo>
                    <a:pt x="190500" y="119304"/>
                  </a:moveTo>
                  <a:lnTo>
                    <a:pt x="190500" y="119304"/>
                  </a:lnTo>
                  <a:cubicBezTo>
                    <a:pt x="165100" y="154229"/>
                    <a:pt x="138255" y="188147"/>
                    <a:pt x="114300" y="224079"/>
                  </a:cubicBezTo>
                  <a:cubicBezTo>
                    <a:pt x="107950" y="233604"/>
                    <a:pt x="102579" y="243860"/>
                    <a:pt x="95250" y="252654"/>
                  </a:cubicBezTo>
                  <a:cubicBezTo>
                    <a:pt x="86626" y="263002"/>
                    <a:pt x="74945" y="270596"/>
                    <a:pt x="66675" y="281229"/>
                  </a:cubicBezTo>
                  <a:cubicBezTo>
                    <a:pt x="52619" y="299301"/>
                    <a:pt x="41275" y="319329"/>
                    <a:pt x="28575" y="338379"/>
                  </a:cubicBezTo>
                  <a:lnTo>
                    <a:pt x="9525" y="366954"/>
                  </a:lnTo>
                  <a:cubicBezTo>
                    <a:pt x="24728" y="564591"/>
                    <a:pt x="4769" y="436032"/>
                    <a:pt x="28575" y="519354"/>
                  </a:cubicBezTo>
                  <a:cubicBezTo>
                    <a:pt x="32171" y="531941"/>
                    <a:pt x="32246" y="545745"/>
                    <a:pt x="38100" y="557454"/>
                  </a:cubicBezTo>
                  <a:cubicBezTo>
                    <a:pt x="60886" y="603026"/>
                    <a:pt x="73417" y="611821"/>
                    <a:pt x="104775" y="643179"/>
                  </a:cubicBezTo>
                  <a:cubicBezTo>
                    <a:pt x="107950" y="652704"/>
                    <a:pt x="117475" y="662229"/>
                    <a:pt x="114300" y="671754"/>
                  </a:cubicBezTo>
                  <a:cubicBezTo>
                    <a:pt x="107060" y="693474"/>
                    <a:pt x="88900" y="709854"/>
                    <a:pt x="76200" y="728904"/>
                  </a:cubicBezTo>
                  <a:lnTo>
                    <a:pt x="38100" y="786054"/>
                  </a:lnTo>
                  <a:lnTo>
                    <a:pt x="19050" y="814629"/>
                  </a:lnTo>
                  <a:lnTo>
                    <a:pt x="0" y="843204"/>
                  </a:lnTo>
                  <a:cubicBezTo>
                    <a:pt x="1153" y="850119"/>
                    <a:pt x="8629" y="913297"/>
                    <a:pt x="19050" y="928929"/>
                  </a:cubicBezTo>
                  <a:cubicBezTo>
                    <a:pt x="26522" y="940137"/>
                    <a:pt x="35850" y="950962"/>
                    <a:pt x="47625" y="957504"/>
                  </a:cubicBezTo>
                  <a:cubicBezTo>
                    <a:pt x="65178" y="967256"/>
                    <a:pt x="85725" y="970204"/>
                    <a:pt x="104775" y="976554"/>
                  </a:cubicBezTo>
                  <a:cubicBezTo>
                    <a:pt x="151524" y="992137"/>
                    <a:pt x="197810" y="991451"/>
                    <a:pt x="247650" y="995604"/>
                  </a:cubicBezTo>
                  <a:lnTo>
                    <a:pt x="371475" y="1005129"/>
                  </a:lnTo>
                  <a:cubicBezTo>
                    <a:pt x="505383" y="1017302"/>
                    <a:pt x="410936" y="1008531"/>
                    <a:pt x="504825" y="1024179"/>
                  </a:cubicBezTo>
                  <a:cubicBezTo>
                    <a:pt x="526970" y="1027870"/>
                    <a:pt x="549411" y="1029688"/>
                    <a:pt x="571500" y="1033704"/>
                  </a:cubicBezTo>
                  <a:cubicBezTo>
                    <a:pt x="590680" y="1037191"/>
                    <a:pt x="670014" y="1060192"/>
                    <a:pt x="676275" y="1062279"/>
                  </a:cubicBezTo>
                  <a:cubicBezTo>
                    <a:pt x="692495" y="1067686"/>
                    <a:pt x="707240" y="1077484"/>
                    <a:pt x="723900" y="1081329"/>
                  </a:cubicBezTo>
                  <a:cubicBezTo>
                    <a:pt x="748842" y="1087085"/>
                    <a:pt x="774700" y="1087679"/>
                    <a:pt x="800100" y="1090854"/>
                  </a:cubicBezTo>
                  <a:cubicBezTo>
                    <a:pt x="831850" y="1087679"/>
                    <a:pt x="865896" y="1093601"/>
                    <a:pt x="895350" y="1081329"/>
                  </a:cubicBezTo>
                  <a:cubicBezTo>
                    <a:pt x="908457" y="1075868"/>
                    <a:pt x="909910" y="1056699"/>
                    <a:pt x="914400" y="1043229"/>
                  </a:cubicBezTo>
                  <a:cubicBezTo>
                    <a:pt x="922679" y="1018391"/>
                    <a:pt x="933450" y="967029"/>
                    <a:pt x="933450" y="967029"/>
                  </a:cubicBezTo>
                  <a:cubicBezTo>
                    <a:pt x="930275" y="916229"/>
                    <a:pt x="928533" y="865319"/>
                    <a:pt x="923925" y="814629"/>
                  </a:cubicBezTo>
                  <a:cubicBezTo>
                    <a:pt x="920842" y="780718"/>
                    <a:pt x="913381" y="739905"/>
                    <a:pt x="895350" y="709854"/>
                  </a:cubicBezTo>
                  <a:cubicBezTo>
                    <a:pt x="884890" y="692421"/>
                    <a:pt x="869448" y="678493"/>
                    <a:pt x="857250" y="662229"/>
                  </a:cubicBezTo>
                  <a:cubicBezTo>
                    <a:pt x="817467" y="609185"/>
                    <a:pt x="861899" y="657353"/>
                    <a:pt x="809625" y="605079"/>
                  </a:cubicBezTo>
                  <a:cubicBezTo>
                    <a:pt x="806450" y="595554"/>
                    <a:pt x="802858" y="586158"/>
                    <a:pt x="800100" y="576504"/>
                  </a:cubicBezTo>
                  <a:cubicBezTo>
                    <a:pt x="796504" y="563917"/>
                    <a:pt x="794337" y="550943"/>
                    <a:pt x="790575" y="538404"/>
                  </a:cubicBezTo>
                  <a:cubicBezTo>
                    <a:pt x="784805" y="519170"/>
                    <a:pt x="771525" y="481254"/>
                    <a:pt x="771525" y="481254"/>
                  </a:cubicBezTo>
                  <a:cubicBezTo>
                    <a:pt x="774700" y="420929"/>
                    <a:pt x="775581" y="360439"/>
                    <a:pt x="781050" y="300279"/>
                  </a:cubicBezTo>
                  <a:cubicBezTo>
                    <a:pt x="781959" y="290280"/>
                    <a:pt x="790575" y="281744"/>
                    <a:pt x="790575" y="271704"/>
                  </a:cubicBezTo>
                  <a:cubicBezTo>
                    <a:pt x="790575" y="269243"/>
                    <a:pt x="784347" y="163997"/>
                    <a:pt x="771525" y="138354"/>
                  </a:cubicBezTo>
                  <a:cubicBezTo>
                    <a:pt x="761286" y="117876"/>
                    <a:pt x="746125" y="100254"/>
                    <a:pt x="733425" y="81204"/>
                  </a:cubicBezTo>
                  <a:lnTo>
                    <a:pt x="714375" y="52629"/>
                  </a:lnTo>
                  <a:cubicBezTo>
                    <a:pt x="708025" y="43104"/>
                    <a:pt x="706185" y="27674"/>
                    <a:pt x="695325" y="24054"/>
                  </a:cubicBezTo>
                  <a:lnTo>
                    <a:pt x="666750" y="14529"/>
                  </a:lnTo>
                  <a:cubicBezTo>
                    <a:pt x="497859" y="19807"/>
                    <a:pt x="441377" y="0"/>
                    <a:pt x="323850" y="33579"/>
                  </a:cubicBezTo>
                  <a:cubicBezTo>
                    <a:pt x="314196" y="36337"/>
                    <a:pt x="304800" y="39929"/>
                    <a:pt x="295275" y="43104"/>
                  </a:cubicBezTo>
                  <a:lnTo>
                    <a:pt x="238125" y="81204"/>
                  </a:lnTo>
                  <a:cubicBezTo>
                    <a:pt x="229771" y="86773"/>
                    <a:pt x="233766" y="101170"/>
                    <a:pt x="228600" y="109779"/>
                  </a:cubicBezTo>
                  <a:cubicBezTo>
                    <a:pt x="223980" y="117480"/>
                    <a:pt x="196850" y="117717"/>
                    <a:pt x="190500" y="119304"/>
                  </a:cubicBezTo>
                  <a:close/>
                </a:path>
              </a:pathLst>
            </a:cu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cxnSp>
          <p:nvCxnSpPr>
            <p:cNvPr id="57" name="Straight Arrow Connector 56">
              <a:extLst>
                <a:ext uri="{FF2B5EF4-FFF2-40B4-BE49-F238E27FC236}">
                  <a16:creationId xmlns:a16="http://schemas.microsoft.com/office/drawing/2014/main" id="{B17AE99C-888A-1855-64BA-BCE228EE6638}"/>
                </a:ext>
              </a:extLst>
            </p:cNvPr>
            <p:cNvCxnSpPr>
              <a:stCxn id="56" idx="4"/>
            </p:cNvCxnSpPr>
            <p:nvPr/>
          </p:nvCxnSpPr>
          <p:spPr>
            <a:xfrm flipH="1" flipV="1">
              <a:off x="5495925" y="2895600"/>
              <a:ext cx="711653" cy="464186"/>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E1C025F6-EEA5-6670-3AB5-FDF9D87C312A}"/>
                </a:ext>
              </a:extLst>
            </p:cNvPr>
            <p:cNvCxnSpPr/>
            <p:nvPr/>
          </p:nvCxnSpPr>
          <p:spPr>
            <a:xfrm>
              <a:off x="6629400" y="3657600"/>
              <a:ext cx="1143000" cy="762000"/>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59" name="4-Point Star 25">
              <a:extLst>
                <a:ext uri="{FF2B5EF4-FFF2-40B4-BE49-F238E27FC236}">
                  <a16:creationId xmlns:a16="http://schemas.microsoft.com/office/drawing/2014/main" id="{4509ED13-3E16-1E18-5CE2-DFAD6A8CCBC1}"/>
                </a:ext>
              </a:extLst>
            </p:cNvPr>
            <p:cNvSpPr/>
            <p:nvPr/>
          </p:nvSpPr>
          <p:spPr>
            <a:xfrm>
              <a:off x="6496050" y="3543300"/>
              <a:ext cx="161925" cy="152400"/>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cxnSp>
          <p:nvCxnSpPr>
            <p:cNvPr id="60" name="Straight Connector 59">
              <a:extLst>
                <a:ext uri="{FF2B5EF4-FFF2-40B4-BE49-F238E27FC236}">
                  <a16:creationId xmlns:a16="http://schemas.microsoft.com/office/drawing/2014/main" id="{42741632-9371-41EA-67BC-79B656725176}"/>
                </a:ext>
              </a:extLst>
            </p:cNvPr>
            <p:cNvCxnSpPr>
              <a:endCxn id="56" idx="4"/>
            </p:cNvCxnSpPr>
            <p:nvPr/>
          </p:nvCxnSpPr>
          <p:spPr>
            <a:xfrm flipH="1" flipV="1">
              <a:off x="6207578" y="3359786"/>
              <a:ext cx="231322" cy="164464"/>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B41AE9B2-BF7D-E2B2-7775-9EE0A62BB752}"/>
                </a:ext>
              </a:extLst>
            </p:cNvPr>
            <p:cNvCxnSpPr/>
            <p:nvPr/>
          </p:nvCxnSpPr>
          <p:spPr>
            <a:xfrm flipH="1" flipV="1">
              <a:off x="6429375" y="2219325"/>
              <a:ext cx="216354" cy="797561"/>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1D08F13C-D648-7529-B050-4FA6F28ABB12}"/>
                </a:ext>
              </a:extLst>
            </p:cNvPr>
            <p:cNvCxnSpPr/>
            <p:nvPr/>
          </p:nvCxnSpPr>
          <p:spPr>
            <a:xfrm>
              <a:off x="6696075" y="3409950"/>
              <a:ext cx="314325" cy="1419225"/>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63" name="4-Point Star 29">
              <a:extLst>
                <a:ext uri="{FF2B5EF4-FFF2-40B4-BE49-F238E27FC236}">
                  <a16:creationId xmlns:a16="http://schemas.microsoft.com/office/drawing/2014/main" id="{6DAFA96F-570C-3B67-5C3C-E75EC8891386}"/>
                </a:ext>
              </a:extLst>
            </p:cNvPr>
            <p:cNvSpPr/>
            <p:nvPr/>
          </p:nvSpPr>
          <p:spPr>
            <a:xfrm>
              <a:off x="6572250" y="3124200"/>
              <a:ext cx="161925" cy="152400"/>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cxnSp>
          <p:nvCxnSpPr>
            <p:cNvPr id="64" name="Straight Connector 63">
              <a:extLst>
                <a:ext uri="{FF2B5EF4-FFF2-40B4-BE49-F238E27FC236}">
                  <a16:creationId xmlns:a16="http://schemas.microsoft.com/office/drawing/2014/main" id="{608539C5-C56B-2292-033E-376FA91C961D}"/>
                </a:ext>
              </a:extLst>
            </p:cNvPr>
            <p:cNvCxnSpPr/>
            <p:nvPr/>
          </p:nvCxnSpPr>
          <p:spPr>
            <a:xfrm>
              <a:off x="5534025" y="2943225"/>
              <a:ext cx="2257425" cy="1495425"/>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A96F9357-D7BD-CCDF-2A2D-5BDAEAC9FB3E}"/>
                </a:ext>
              </a:extLst>
            </p:cNvPr>
            <p:cNvCxnSpPr/>
            <p:nvPr/>
          </p:nvCxnSpPr>
          <p:spPr>
            <a:xfrm>
              <a:off x="6448425" y="2257425"/>
              <a:ext cx="1343025" cy="2181225"/>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37DCA398-598A-2BFB-5682-72285B0382E1}"/>
                </a:ext>
              </a:extLst>
            </p:cNvPr>
            <p:cNvCxnSpPr/>
            <p:nvPr/>
          </p:nvCxnSpPr>
          <p:spPr>
            <a:xfrm>
              <a:off x="5543550" y="2962275"/>
              <a:ext cx="1447800" cy="1914525"/>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09BC09E5-4492-B813-649A-A4556675B908}"/>
                </a:ext>
              </a:extLst>
            </p:cNvPr>
            <p:cNvCxnSpPr/>
            <p:nvPr/>
          </p:nvCxnSpPr>
          <p:spPr>
            <a:xfrm>
              <a:off x="6410325" y="2238375"/>
              <a:ext cx="571500" cy="2609850"/>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sp>
          <p:nvSpPr>
            <p:cNvPr id="68" name="TextBox 67">
              <a:extLst>
                <a:ext uri="{FF2B5EF4-FFF2-40B4-BE49-F238E27FC236}">
                  <a16:creationId xmlns:a16="http://schemas.microsoft.com/office/drawing/2014/main" id="{070E749A-FE55-427D-FA3B-2C9C1A93ECCB}"/>
                </a:ext>
              </a:extLst>
            </p:cNvPr>
            <p:cNvSpPr txBox="1"/>
            <p:nvPr/>
          </p:nvSpPr>
          <p:spPr>
            <a:xfrm>
              <a:off x="6696075" y="3016886"/>
              <a:ext cx="1443380" cy="646331"/>
            </a:xfrm>
            <a:prstGeom prst="rect">
              <a:avLst/>
            </a:prstGeom>
            <a:noFill/>
          </p:spPr>
          <p:txBody>
            <a:bodyPr wrap="square" rtlCol="0">
              <a:spAutoFit/>
            </a:bodyPr>
            <a:lstStyle/>
            <a:p>
              <a:r>
                <a:rPr lang="hr-HR" dirty="0">
                  <a:latin typeface="Calibri" panose="020F0502020204030204" pitchFamily="34" charset="0"/>
                  <a:cs typeface="Calibri" panose="020F0502020204030204" pitchFamily="34" charset="0"/>
                </a:rPr>
                <a:t>Random </a:t>
              </a:r>
              <a:r>
                <a:rPr lang="hr-HR" dirty="0" err="1">
                  <a:latin typeface="Calibri" panose="020F0502020204030204" pitchFamily="34" charset="0"/>
                  <a:cs typeface="Calibri" panose="020F0502020204030204" pitchFamily="34" charset="0"/>
                </a:rPr>
                <a:t>conicidences</a:t>
              </a:r>
              <a:r>
                <a:rPr lang="hr-HR" dirty="0">
                  <a:latin typeface="Calibri" panose="020F0502020204030204" pitchFamily="34" charset="0"/>
                  <a:cs typeface="Calibri" panose="020F0502020204030204" pitchFamily="34" charset="0"/>
                </a:rPr>
                <a:t> </a:t>
              </a:r>
            </a:p>
          </p:txBody>
        </p:sp>
      </p:grpSp>
      <p:sp>
        <p:nvSpPr>
          <p:cNvPr id="69" name="TextBox 68">
            <a:extLst>
              <a:ext uri="{FF2B5EF4-FFF2-40B4-BE49-F238E27FC236}">
                <a16:creationId xmlns:a16="http://schemas.microsoft.com/office/drawing/2014/main" id="{70EAB9A5-4D1B-2DCC-F518-F4DD012D1921}"/>
              </a:ext>
            </a:extLst>
          </p:cNvPr>
          <p:cNvSpPr txBox="1"/>
          <p:nvPr/>
        </p:nvSpPr>
        <p:spPr>
          <a:xfrm>
            <a:off x="7701077" y="1624547"/>
            <a:ext cx="2683363" cy="1200329"/>
          </a:xfrm>
          <a:prstGeom prst="rect">
            <a:avLst/>
          </a:prstGeom>
          <a:noFill/>
        </p:spPr>
        <p:txBody>
          <a:bodyPr wrap="none" rtlCol="0">
            <a:spAutoFit/>
          </a:bodyPr>
          <a:lstStyle/>
          <a:p>
            <a:r>
              <a:rPr lang="hr-HR" dirty="0">
                <a:latin typeface="Calibri" panose="020F0502020204030204" pitchFamily="34" charset="0"/>
                <a:cs typeface="Calibri" panose="020F0502020204030204" pitchFamily="34" charset="0"/>
              </a:rPr>
              <a:t>Standard event ID </a:t>
            </a:r>
            <a:r>
              <a:rPr lang="hr-HR" dirty="0" err="1">
                <a:latin typeface="Calibri" panose="020F0502020204030204" pitchFamily="34" charset="0"/>
                <a:cs typeface="Calibri" panose="020F0502020204030204" pitchFamily="34" charset="0"/>
              </a:rPr>
              <a:t>in</a:t>
            </a:r>
            <a:r>
              <a:rPr lang="hr-HR" dirty="0">
                <a:latin typeface="Calibri" panose="020F0502020204030204" pitchFamily="34" charset="0"/>
                <a:cs typeface="Calibri" panose="020F0502020204030204" pitchFamily="34" charset="0"/>
              </a:rPr>
              <a:t> PET:</a:t>
            </a:r>
            <a:br>
              <a:rPr lang="hr-HR" dirty="0">
                <a:latin typeface="Calibri" panose="020F0502020204030204" pitchFamily="34" charset="0"/>
                <a:cs typeface="Calibri" panose="020F0502020204030204" pitchFamily="34" charset="0"/>
              </a:rPr>
            </a:br>
            <a:r>
              <a:rPr lang="hr-HR" dirty="0">
                <a:latin typeface="Calibri" panose="020F0502020204030204" pitchFamily="34" charset="0"/>
                <a:cs typeface="Calibri" panose="020F0502020204030204" pitchFamily="34" charset="0"/>
              </a:rPr>
              <a:t>- </a:t>
            </a:r>
            <a:r>
              <a:rPr lang="hr-HR" dirty="0" err="1">
                <a:latin typeface="Calibri" panose="020F0502020204030204" pitchFamily="34" charset="0"/>
                <a:cs typeface="Calibri" panose="020F0502020204030204" pitchFamily="34" charset="0"/>
              </a:rPr>
              <a:t>back</a:t>
            </a:r>
            <a:r>
              <a:rPr lang="hr-HR" dirty="0">
                <a:latin typeface="Calibri" panose="020F0502020204030204" pitchFamily="34" charset="0"/>
                <a:cs typeface="Calibri" panose="020F0502020204030204" pitchFamily="34" charset="0"/>
              </a:rPr>
              <a:t> to </a:t>
            </a:r>
            <a:r>
              <a:rPr lang="hr-HR" dirty="0" err="1">
                <a:latin typeface="Calibri" panose="020F0502020204030204" pitchFamily="34" charset="0"/>
                <a:cs typeface="Calibri" panose="020F0502020204030204" pitchFamily="34" charset="0"/>
              </a:rPr>
              <a:t>back</a:t>
            </a:r>
            <a:r>
              <a:rPr lang="hr-HR" dirty="0">
                <a:latin typeface="Calibri" panose="020F0502020204030204" pitchFamily="34" charset="0"/>
                <a:cs typeface="Calibri" panose="020F0502020204030204" pitchFamily="34" charset="0"/>
              </a:rPr>
              <a:t>, </a:t>
            </a:r>
            <a:r>
              <a:rPr lang="hr-HR" dirty="0" err="1">
                <a:latin typeface="Calibri" panose="020F0502020204030204" pitchFamily="34" charset="0"/>
                <a:cs typeface="Calibri" panose="020F0502020204030204" pitchFamily="34" charset="0"/>
              </a:rPr>
              <a:t>coincidence</a:t>
            </a:r>
            <a:endParaRPr lang="hr-HR" dirty="0">
              <a:latin typeface="Calibri" panose="020F0502020204030204" pitchFamily="34" charset="0"/>
              <a:cs typeface="Calibri" panose="020F0502020204030204" pitchFamily="34" charset="0"/>
            </a:endParaRPr>
          </a:p>
          <a:p>
            <a:r>
              <a:rPr lang="hr-HR" dirty="0">
                <a:latin typeface="Calibri" panose="020F0502020204030204" pitchFamily="34" charset="0"/>
                <a:cs typeface="Calibri" panose="020F0502020204030204" pitchFamily="34" charset="0"/>
              </a:rPr>
              <a:t>- 511 </a:t>
            </a:r>
            <a:r>
              <a:rPr lang="hr-HR" dirty="0" err="1">
                <a:latin typeface="Calibri" panose="020F0502020204030204" pitchFamily="34" charset="0"/>
                <a:cs typeface="Calibri" panose="020F0502020204030204" pitchFamily="34" charset="0"/>
              </a:rPr>
              <a:t>keV</a:t>
            </a:r>
            <a:br>
              <a:rPr lang="hr-HR" dirty="0">
                <a:latin typeface="Calibri" panose="020F0502020204030204" pitchFamily="34" charset="0"/>
                <a:cs typeface="Calibri" panose="020F0502020204030204" pitchFamily="34" charset="0"/>
              </a:rPr>
            </a:br>
            <a:endParaRPr lang="hr-HR" dirty="0">
              <a:latin typeface="Calibri" panose="020F0502020204030204" pitchFamily="34" charset="0"/>
              <a:cs typeface="Calibri" panose="020F0502020204030204" pitchFamily="34" charset="0"/>
            </a:endParaRPr>
          </a:p>
        </p:txBody>
      </p:sp>
      <p:sp>
        <p:nvSpPr>
          <p:cNvPr id="71" name="TextBox 70">
            <a:extLst>
              <a:ext uri="{FF2B5EF4-FFF2-40B4-BE49-F238E27FC236}">
                <a16:creationId xmlns:a16="http://schemas.microsoft.com/office/drawing/2014/main" id="{FABB69A0-C528-20B3-7939-82FFDAF3918F}"/>
              </a:ext>
            </a:extLst>
          </p:cNvPr>
          <p:cNvSpPr txBox="1"/>
          <p:nvPr/>
        </p:nvSpPr>
        <p:spPr>
          <a:xfrm>
            <a:off x="1570893" y="3372922"/>
            <a:ext cx="2656689" cy="646331"/>
          </a:xfrm>
          <a:prstGeom prst="rect">
            <a:avLst/>
          </a:prstGeom>
          <a:noFill/>
        </p:spPr>
        <p:txBody>
          <a:bodyPr wrap="none" rtlCol="0">
            <a:spAutoFit/>
          </a:bodyPr>
          <a:lstStyle/>
          <a:p>
            <a:r>
              <a:rPr lang="hr-HR" dirty="0" err="1">
                <a:latin typeface="Calibri" panose="020F0502020204030204" pitchFamily="34" charset="0"/>
                <a:cs typeface="Calibri" panose="020F0502020204030204" pitchFamily="34" charset="0"/>
              </a:rPr>
              <a:t>Additional</a:t>
            </a:r>
            <a:r>
              <a:rPr lang="hr-HR" dirty="0">
                <a:latin typeface="Calibri" panose="020F0502020204030204" pitchFamily="34" charset="0"/>
                <a:cs typeface="Calibri" panose="020F0502020204030204" pitchFamily="34" charset="0"/>
              </a:rPr>
              <a:t> event ID </a:t>
            </a:r>
            <a:r>
              <a:rPr lang="hr-HR" dirty="0" err="1">
                <a:latin typeface="Calibri" panose="020F0502020204030204" pitchFamily="34" charset="0"/>
                <a:cs typeface="Calibri" panose="020F0502020204030204" pitchFamily="34" charset="0"/>
              </a:rPr>
              <a:t>in</a:t>
            </a:r>
            <a:r>
              <a:rPr lang="hr-HR" dirty="0">
                <a:latin typeface="Calibri" panose="020F0502020204030204" pitchFamily="34" charset="0"/>
                <a:cs typeface="Calibri" panose="020F0502020204030204" pitchFamily="34" charset="0"/>
              </a:rPr>
              <a:t> PET:</a:t>
            </a:r>
            <a:br>
              <a:rPr lang="hr-HR" dirty="0">
                <a:latin typeface="Calibri" panose="020F0502020204030204" pitchFamily="34" charset="0"/>
                <a:cs typeface="Calibri" panose="020F0502020204030204" pitchFamily="34" charset="0"/>
              </a:rPr>
            </a:br>
            <a:endParaRPr lang="hr-HR" dirty="0">
              <a:latin typeface="Calibri" panose="020F0502020204030204" pitchFamily="34" charset="0"/>
              <a:cs typeface="Calibri" panose="020F0502020204030204" pitchFamily="34" charset="0"/>
            </a:endParaRPr>
          </a:p>
        </p:txBody>
      </p:sp>
      <p:sp>
        <p:nvSpPr>
          <p:cNvPr id="16" name="TextBox 15">
            <a:extLst>
              <a:ext uri="{FF2B5EF4-FFF2-40B4-BE49-F238E27FC236}">
                <a16:creationId xmlns:a16="http://schemas.microsoft.com/office/drawing/2014/main" id="{E3C38B01-A3E3-FEA9-4F75-7F02E0C74DB3}"/>
              </a:ext>
            </a:extLst>
          </p:cNvPr>
          <p:cNvSpPr txBox="1"/>
          <p:nvPr/>
        </p:nvSpPr>
        <p:spPr>
          <a:xfrm>
            <a:off x="4936746" y="5495601"/>
            <a:ext cx="4446361" cy="830997"/>
          </a:xfrm>
          <a:prstGeom prst="rect">
            <a:avLst/>
          </a:prstGeom>
          <a:noFill/>
        </p:spPr>
        <p:txBody>
          <a:bodyPr wrap="square" lIns="91440" tIns="45720" rIns="91440" bIns="45720" anchor="t">
            <a:spAutoFit/>
          </a:bodyPr>
          <a:lstStyle/>
          <a:p>
            <a:r>
              <a:rPr lang="hr-HR" sz="1600" i="1" dirty="0">
                <a:solidFill>
                  <a:srgbClr val="C00000"/>
                </a:solidFill>
                <a:latin typeface="Calibri"/>
                <a:ea typeface="Calibri"/>
                <a:cs typeface="Calibri"/>
              </a:rPr>
              <a:t>[</a:t>
            </a:r>
            <a:r>
              <a:rPr lang="hr-HR" sz="1600" i="1" dirty="0" err="1">
                <a:solidFill>
                  <a:srgbClr val="C00000"/>
                </a:solidFill>
                <a:latin typeface="Calibri"/>
                <a:ea typeface="Calibri"/>
                <a:cs typeface="Calibri"/>
              </a:rPr>
              <a:t>Kuncic</a:t>
            </a:r>
            <a:r>
              <a:rPr lang="hr-HR" sz="1600" i="1" dirty="0">
                <a:solidFill>
                  <a:srgbClr val="C00000"/>
                </a:solidFill>
                <a:latin typeface="Calibri"/>
                <a:ea typeface="Calibri"/>
                <a:cs typeface="Calibri"/>
              </a:rPr>
              <a:t> </a:t>
            </a:r>
            <a:r>
              <a:rPr lang="hr-HR" sz="1600" i="1" dirty="0" err="1">
                <a:solidFill>
                  <a:srgbClr val="C00000"/>
                </a:solidFill>
                <a:latin typeface="Calibri"/>
                <a:ea typeface="Calibri"/>
                <a:cs typeface="Calibri"/>
              </a:rPr>
              <a:t>et</a:t>
            </a:r>
            <a:r>
              <a:rPr lang="hr-HR" sz="1600" i="1" dirty="0">
                <a:solidFill>
                  <a:srgbClr val="C00000"/>
                </a:solidFill>
                <a:latin typeface="Calibri"/>
                <a:ea typeface="Calibri"/>
                <a:cs typeface="Calibri"/>
              </a:rPr>
              <a:t> </a:t>
            </a:r>
            <a:r>
              <a:rPr lang="hr-HR" sz="1600" i="1" dirty="0" err="1">
                <a:solidFill>
                  <a:srgbClr val="C00000"/>
                </a:solidFill>
                <a:latin typeface="Calibri"/>
                <a:ea typeface="Calibri"/>
                <a:cs typeface="Calibri"/>
              </a:rPr>
              <a:t>al</a:t>
            </a:r>
            <a:r>
              <a:rPr lang="hr-HR" sz="1600" i="1" dirty="0">
                <a:solidFill>
                  <a:srgbClr val="C00000"/>
                </a:solidFill>
                <a:latin typeface="Calibri"/>
                <a:ea typeface="Calibri"/>
                <a:cs typeface="Calibri"/>
              </a:rPr>
              <a:t>., NIM A648 (2011),</a:t>
            </a:r>
            <a:br>
              <a:rPr lang="hr-HR" sz="1600" i="1" dirty="0">
                <a:latin typeface="Calibri" panose="020F0502020204030204" pitchFamily="34" charset="0"/>
                <a:cs typeface="Calibri" panose="020F0502020204030204" pitchFamily="34" charset="0"/>
              </a:rPr>
            </a:br>
            <a:r>
              <a:rPr lang="hr-HR" sz="1600" i="1" dirty="0" err="1">
                <a:solidFill>
                  <a:srgbClr val="C00000"/>
                </a:solidFill>
                <a:latin typeface="Calibri"/>
                <a:ea typeface="Calibri"/>
                <a:cs typeface="Calibri"/>
              </a:rPr>
              <a:t>McNamara</a:t>
            </a:r>
            <a:r>
              <a:rPr lang="hr-HR" sz="1600" i="1" dirty="0">
                <a:solidFill>
                  <a:srgbClr val="C00000"/>
                </a:solidFill>
                <a:latin typeface="Calibri"/>
                <a:ea typeface="Calibri"/>
                <a:cs typeface="Calibri"/>
              </a:rPr>
              <a:t> </a:t>
            </a:r>
            <a:r>
              <a:rPr lang="hr-HR" sz="1600" i="1" dirty="0" err="1">
                <a:solidFill>
                  <a:srgbClr val="C00000"/>
                </a:solidFill>
                <a:latin typeface="Calibri"/>
                <a:ea typeface="Calibri"/>
                <a:cs typeface="Calibri"/>
              </a:rPr>
              <a:t>et</a:t>
            </a:r>
            <a:r>
              <a:rPr lang="hr-HR" sz="1600" i="1" dirty="0">
                <a:solidFill>
                  <a:srgbClr val="C00000"/>
                </a:solidFill>
                <a:latin typeface="Calibri"/>
                <a:ea typeface="Calibri"/>
                <a:cs typeface="Calibri"/>
              </a:rPr>
              <a:t> </a:t>
            </a:r>
            <a:r>
              <a:rPr lang="hr-HR" sz="1600" i="1" dirty="0" err="1">
                <a:solidFill>
                  <a:srgbClr val="C00000"/>
                </a:solidFill>
                <a:latin typeface="Calibri"/>
                <a:ea typeface="Calibri"/>
                <a:cs typeface="Calibri"/>
              </a:rPr>
              <a:t>al</a:t>
            </a:r>
            <a:r>
              <a:rPr lang="hr-HR" sz="1600" i="1" dirty="0">
                <a:solidFill>
                  <a:srgbClr val="C00000"/>
                </a:solidFill>
                <a:latin typeface="Calibri"/>
                <a:ea typeface="Calibri"/>
                <a:cs typeface="Calibri"/>
              </a:rPr>
              <a:t>., </a:t>
            </a:r>
            <a:r>
              <a:rPr lang="hr-HR" sz="1600" i="1" dirty="0" err="1">
                <a:solidFill>
                  <a:srgbClr val="C00000"/>
                </a:solidFill>
                <a:latin typeface="Calibri"/>
                <a:ea typeface="Calibri"/>
                <a:cs typeface="Calibri"/>
              </a:rPr>
              <a:t>Phys</a:t>
            </a:r>
            <a:r>
              <a:rPr lang="hr-HR" sz="1600" i="1" dirty="0">
                <a:solidFill>
                  <a:srgbClr val="C00000"/>
                </a:solidFill>
                <a:latin typeface="Calibri"/>
                <a:ea typeface="Calibri"/>
                <a:cs typeface="Calibri"/>
              </a:rPr>
              <a:t>. Med. </a:t>
            </a:r>
            <a:r>
              <a:rPr lang="hr-HR" sz="1600" i="1" dirty="0" err="1">
                <a:solidFill>
                  <a:srgbClr val="C00000"/>
                </a:solidFill>
                <a:latin typeface="Calibri"/>
                <a:ea typeface="Calibri"/>
                <a:cs typeface="Calibri"/>
              </a:rPr>
              <a:t>Biol</a:t>
            </a:r>
            <a:r>
              <a:rPr lang="hr-HR" sz="1600" i="1" dirty="0">
                <a:solidFill>
                  <a:srgbClr val="C00000"/>
                </a:solidFill>
                <a:latin typeface="Calibri"/>
                <a:ea typeface="Calibri"/>
                <a:cs typeface="Calibri"/>
              </a:rPr>
              <a:t> 59 (2014), </a:t>
            </a:r>
            <a:br>
              <a:rPr lang="hr-HR" sz="1600" i="1" dirty="0">
                <a:latin typeface="Calibri" panose="020F0502020204030204" pitchFamily="34" charset="0"/>
                <a:cs typeface="Calibri" panose="020F0502020204030204" pitchFamily="34" charset="0"/>
              </a:rPr>
            </a:br>
            <a:r>
              <a:rPr lang="hr-HR" sz="1600" i="1" dirty="0">
                <a:solidFill>
                  <a:srgbClr val="C00000"/>
                </a:solidFill>
                <a:latin typeface="Calibri"/>
                <a:ea typeface="Calibri"/>
                <a:cs typeface="Calibri"/>
              </a:rPr>
              <a:t>M. </a:t>
            </a:r>
            <a:r>
              <a:rPr lang="hr-HR" sz="1600" i="1" dirty="0" err="1">
                <a:solidFill>
                  <a:srgbClr val="C00000"/>
                </a:solidFill>
                <a:latin typeface="Calibri"/>
                <a:ea typeface="Calibri"/>
                <a:cs typeface="Calibri"/>
              </a:rPr>
              <a:t>Toghyani</a:t>
            </a:r>
            <a:r>
              <a:rPr lang="hr-HR" sz="1600" i="1" dirty="0">
                <a:solidFill>
                  <a:srgbClr val="C00000"/>
                </a:solidFill>
                <a:latin typeface="Calibri"/>
                <a:ea typeface="Calibri"/>
                <a:cs typeface="Calibri"/>
              </a:rPr>
              <a:t> </a:t>
            </a:r>
            <a:r>
              <a:rPr lang="hr-HR" sz="1600" i="1" dirty="0" err="1">
                <a:solidFill>
                  <a:srgbClr val="C00000"/>
                </a:solidFill>
                <a:latin typeface="Calibri"/>
                <a:ea typeface="Calibri"/>
                <a:cs typeface="Calibri"/>
              </a:rPr>
              <a:t>et</a:t>
            </a:r>
            <a:r>
              <a:rPr lang="hr-HR" sz="1600" i="1" dirty="0">
                <a:solidFill>
                  <a:srgbClr val="C00000"/>
                </a:solidFill>
                <a:latin typeface="Calibri"/>
                <a:ea typeface="Calibri"/>
                <a:cs typeface="Calibri"/>
              </a:rPr>
              <a:t> </a:t>
            </a:r>
            <a:r>
              <a:rPr lang="hr-HR" sz="1600" i="1" dirty="0" err="1">
                <a:solidFill>
                  <a:srgbClr val="C00000"/>
                </a:solidFill>
                <a:latin typeface="Calibri"/>
                <a:ea typeface="Calibri"/>
                <a:cs typeface="Calibri"/>
              </a:rPr>
              <a:t>al</a:t>
            </a:r>
            <a:r>
              <a:rPr lang="hr-HR" sz="1600" i="1" dirty="0">
                <a:solidFill>
                  <a:srgbClr val="C00000"/>
                </a:solidFill>
                <a:latin typeface="Calibri"/>
                <a:ea typeface="Calibri"/>
                <a:cs typeface="Calibri"/>
              </a:rPr>
              <a:t>., </a:t>
            </a:r>
            <a:r>
              <a:rPr lang="hr-HR" sz="1600" i="1" dirty="0" err="1">
                <a:solidFill>
                  <a:srgbClr val="C00000"/>
                </a:solidFill>
                <a:latin typeface="Calibri"/>
                <a:ea typeface="Calibri"/>
                <a:cs typeface="Calibri"/>
              </a:rPr>
              <a:t>Phys</a:t>
            </a:r>
            <a:r>
              <a:rPr lang="hr-HR" sz="1600" i="1" dirty="0">
                <a:solidFill>
                  <a:srgbClr val="C00000"/>
                </a:solidFill>
                <a:latin typeface="Calibri"/>
                <a:ea typeface="Calibri"/>
                <a:cs typeface="Calibri"/>
              </a:rPr>
              <a:t>. Med. </a:t>
            </a:r>
            <a:r>
              <a:rPr lang="hr-HR" sz="1600" i="1" dirty="0" err="1">
                <a:solidFill>
                  <a:srgbClr val="C00000"/>
                </a:solidFill>
                <a:latin typeface="Calibri"/>
                <a:ea typeface="Calibri"/>
                <a:cs typeface="Calibri"/>
              </a:rPr>
              <a:t>Biol</a:t>
            </a:r>
            <a:r>
              <a:rPr lang="hr-HR" sz="1600" i="1" dirty="0">
                <a:solidFill>
                  <a:srgbClr val="C00000"/>
                </a:solidFill>
                <a:latin typeface="Calibri"/>
                <a:ea typeface="Calibri"/>
                <a:cs typeface="Calibri"/>
              </a:rPr>
              <a:t> 61  5803(2016)]</a:t>
            </a:r>
            <a:r>
              <a:rPr lang="hr-HR" sz="1600" dirty="0">
                <a:latin typeface="Calibri"/>
                <a:ea typeface="Calibri"/>
                <a:cs typeface="Calibri"/>
              </a:rPr>
              <a:t> </a:t>
            </a:r>
          </a:p>
        </p:txBody>
      </p:sp>
      <p:sp>
        <p:nvSpPr>
          <p:cNvPr id="6" name="Date Placeholder 13">
            <a:extLst>
              <a:ext uri="{FF2B5EF4-FFF2-40B4-BE49-F238E27FC236}">
                <a16:creationId xmlns:a16="http://schemas.microsoft.com/office/drawing/2014/main" id="{D90974A3-106C-2DE2-D819-0D01E1475E67}"/>
              </a:ext>
            </a:extLst>
          </p:cNvPr>
          <p:cNvSpPr>
            <a:spLocks noGrp="1"/>
          </p:cNvSpPr>
          <p:nvPr>
            <p:ph type="dt" sz="half" idx="2"/>
          </p:nvPr>
        </p:nvSpPr>
        <p:spPr>
          <a:xfrm>
            <a:off x="217714" y="6458423"/>
            <a:ext cx="2133600" cy="365125"/>
          </a:xfrm>
          <a:prstGeom prst="rect">
            <a:avLst/>
          </a:prstGeom>
        </p:spPr>
        <p:txBody>
          <a:bodyPr vert="horz" anchor="ctr" anchorCtr="0"/>
          <a:lstStyle>
            <a:lvl1pPr algn="l" eaLnBrk="1" latinLnBrk="0" hangingPunct="1">
              <a:defRPr kumimoji="0" sz="1200">
                <a:solidFill>
                  <a:schemeClr val="tx2"/>
                </a:solidFill>
                <a:latin typeface="Calibri" panose="020F0502020204030204" pitchFamily="34" charset="0"/>
                <a:cs typeface="Calibri" panose="020F0502020204030204" pitchFamily="34" charset="0"/>
              </a:defRPr>
            </a:lvl1pPr>
          </a:lstStyle>
          <a:p>
            <a:pPr algn="ctr"/>
            <a:r>
              <a:rPr lang="hr-HR" dirty="0"/>
              <a:t>Krakow, 18-20 </a:t>
            </a:r>
            <a:r>
              <a:rPr lang="hr-HR" dirty="0" err="1"/>
              <a:t>October</a:t>
            </a:r>
            <a:r>
              <a:rPr lang="hr-HR" dirty="0"/>
              <a:t> 2023</a:t>
            </a:r>
            <a:endParaRPr lang="en-US" dirty="0"/>
          </a:p>
        </p:txBody>
      </p:sp>
      <p:sp>
        <p:nvSpPr>
          <p:cNvPr id="12" name="Slide Number Placeholder 11">
            <a:extLst>
              <a:ext uri="{FF2B5EF4-FFF2-40B4-BE49-F238E27FC236}">
                <a16:creationId xmlns:a16="http://schemas.microsoft.com/office/drawing/2014/main" id="{24A848FF-A93F-5FF7-1398-5EC4194FB404}"/>
              </a:ext>
            </a:extLst>
          </p:cNvPr>
          <p:cNvSpPr>
            <a:spLocks noGrp="1"/>
          </p:cNvSpPr>
          <p:nvPr>
            <p:ph type="sldNum" sz="quarter" idx="4"/>
          </p:nvPr>
        </p:nvSpPr>
        <p:spPr>
          <a:xfrm>
            <a:off x="9935464" y="6466260"/>
            <a:ext cx="1752600" cy="365125"/>
          </a:xfrm>
          <a:prstGeom prst="rect">
            <a:avLst/>
          </a:prstGeom>
        </p:spPr>
        <p:txBody>
          <a:bodyPr vert="horz" lIns="91440" tIns="45720" rIns="91440" bIns="45720" rtlCol="0" anchor="ctr"/>
          <a:lstStyle>
            <a:lvl1pPr algn="r">
              <a:defRPr sz="1200">
                <a:solidFill>
                  <a:schemeClr val="tx1">
                    <a:tint val="75000"/>
                  </a:schemeClr>
                </a:solidFill>
                <a:latin typeface="Calibri" panose="020F0502020204030204" pitchFamily="34" charset="0"/>
                <a:cs typeface="Calibri" panose="020F0502020204030204" pitchFamily="34" charset="0"/>
              </a:defRPr>
            </a:lvl1pPr>
          </a:lstStyle>
          <a:p>
            <a:fld id="{F1FEECC3-7BCE-4B1E-8D55-1AB743006139}" type="slidenum">
              <a:rPr lang="en-US" smtClean="0"/>
              <a:pPr/>
              <a:t>10</a:t>
            </a:fld>
            <a:endParaRPr lang="en-US" dirty="0"/>
          </a:p>
        </p:txBody>
      </p:sp>
      <p:sp>
        <p:nvSpPr>
          <p:cNvPr id="4" name="Rectangle 3">
            <a:extLst>
              <a:ext uri="{FF2B5EF4-FFF2-40B4-BE49-F238E27FC236}">
                <a16:creationId xmlns:a16="http://schemas.microsoft.com/office/drawing/2014/main" id="{1876201B-69EF-65B2-0005-B2255EEB129A}"/>
              </a:ext>
            </a:extLst>
          </p:cNvPr>
          <p:cNvSpPr/>
          <p:nvPr/>
        </p:nvSpPr>
        <p:spPr>
          <a:xfrm>
            <a:off x="2135746" y="3906591"/>
            <a:ext cx="397098" cy="2017689"/>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AD39B29-8BB3-DDF6-A4FC-184DAA1D05DF}"/>
              </a:ext>
            </a:extLst>
          </p:cNvPr>
          <p:cNvSpPr/>
          <p:nvPr/>
        </p:nvSpPr>
        <p:spPr>
          <a:xfrm>
            <a:off x="3799268" y="3949520"/>
            <a:ext cx="354169" cy="2017689"/>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ooter Placeholder 4">
            <a:extLst>
              <a:ext uri="{FF2B5EF4-FFF2-40B4-BE49-F238E27FC236}">
                <a16:creationId xmlns:a16="http://schemas.microsoft.com/office/drawing/2014/main" id="{847520F5-1774-4495-0A32-A2E4825D31B1}"/>
              </a:ext>
            </a:extLst>
          </p:cNvPr>
          <p:cNvSpPr>
            <a:spLocks noGrp="1"/>
          </p:cNvSpPr>
          <p:nvPr>
            <p:ph type="ftr" sz="quarter" idx="3"/>
          </p:nvPr>
        </p:nvSpPr>
        <p:spPr>
          <a:xfrm>
            <a:off x="3747911" y="6464952"/>
            <a:ext cx="5463823" cy="365125"/>
          </a:xfrm>
        </p:spPr>
        <p:txBody>
          <a:bodyPr vert="horz" lIns="91440" tIns="45720" rIns="91440" bIns="45720" anchor="ctr"/>
          <a:lstStyle/>
          <a:p>
            <a:pPr algn="ctr"/>
            <a:r>
              <a:rPr lang="hr-HR" dirty="0">
                <a:latin typeface="Calibri"/>
                <a:ea typeface="Calibri"/>
                <a:cs typeface="Calibri"/>
              </a:rPr>
              <a:t>EXOTIC ATOMS ZAGREB 2025</a:t>
            </a:r>
            <a:endParaRPr lang="en-US" dirty="0"/>
          </a:p>
        </p:txBody>
      </p:sp>
      <p:sp>
        <p:nvSpPr>
          <p:cNvPr id="18" name="Footer Placeholder 2">
            <a:extLst>
              <a:ext uri="{FF2B5EF4-FFF2-40B4-BE49-F238E27FC236}">
                <a16:creationId xmlns:a16="http://schemas.microsoft.com/office/drawing/2014/main" id="{BD13314F-2AC5-802E-F2B3-B91EDB592A58}"/>
              </a:ext>
            </a:extLst>
          </p:cNvPr>
          <p:cNvSpPr txBox="1">
            <a:spLocks/>
          </p:cNvSpPr>
          <p:nvPr/>
        </p:nvSpPr>
        <p:spPr>
          <a:xfrm>
            <a:off x="325256" y="6468406"/>
            <a:ext cx="2968294" cy="365125"/>
          </a:xfrm>
          <a:prstGeom prst="rect">
            <a:avLst/>
          </a:prstGeom>
          <a:solidFill>
            <a:schemeClr val="bg1"/>
          </a:solidFill>
        </p:spPr>
        <p:txBody>
          <a:bodyPr vert="horz" lIns="91440" tIns="45720" rIns="91440" bIns="45720" anchor="ctr"/>
          <a:lstStyle>
            <a:defPPr>
              <a:defRPr lang="en-US"/>
            </a:defPPr>
            <a:lvl1pPr marL="0" algn="r" defTabSz="914400" rtl="0" eaLnBrk="1" latinLnBrk="0" hangingPunct="1">
              <a:defRPr kumimoji="0" sz="1200" kern="1200">
                <a:solidFill>
                  <a:schemeClr val="tx2"/>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solidFill>
                  <a:srgbClr val="775F55"/>
                </a:solidFill>
                <a:latin typeface="Calibri"/>
                <a:cs typeface="Calibri"/>
              </a:rPr>
              <a:t>M. Makek</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1000"/>
                                        <p:tgtEl>
                                          <p:spTgt spid="69"/>
                                        </p:tgtEl>
                                      </p:cBhvr>
                                    </p:animEffect>
                                    <p:anim calcmode="lin" valueType="num">
                                      <p:cBhvr>
                                        <p:cTn id="8" dur="1000" fill="hold"/>
                                        <p:tgtEl>
                                          <p:spTgt spid="69"/>
                                        </p:tgtEl>
                                        <p:attrNameLst>
                                          <p:attrName>ppt_x</p:attrName>
                                        </p:attrNameLst>
                                      </p:cBhvr>
                                      <p:tavLst>
                                        <p:tav tm="0">
                                          <p:val>
                                            <p:strVal val="#ppt_x"/>
                                          </p:val>
                                        </p:tav>
                                        <p:tav tm="100000">
                                          <p:val>
                                            <p:strVal val="#ppt_x"/>
                                          </p:val>
                                        </p:tav>
                                      </p:tavLst>
                                    </p:anim>
                                    <p:anim calcmode="lin" valueType="num">
                                      <p:cBhvr>
                                        <p:cTn id="9" dur="1000" fill="hold"/>
                                        <p:tgtEl>
                                          <p:spTgt spid="6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500" fill="hold"/>
                                        <p:tgtEl>
                                          <p:spTgt spid="26"/>
                                        </p:tgtEl>
                                        <p:attrNameLst>
                                          <p:attrName>ppt_x</p:attrName>
                                        </p:attrNameLst>
                                      </p:cBhvr>
                                      <p:tavLst>
                                        <p:tav tm="0">
                                          <p:val>
                                            <p:strVal val="#ppt_x"/>
                                          </p:val>
                                        </p:tav>
                                        <p:tav tm="100000">
                                          <p:val>
                                            <p:strVal val="#ppt_x"/>
                                          </p:val>
                                        </p:tav>
                                      </p:tavLst>
                                    </p:anim>
                                    <p:anim calcmode="lin" valueType="num">
                                      <p:cBhvr additive="base">
                                        <p:cTn id="14" dur="500" fill="hold"/>
                                        <p:tgtEl>
                                          <p:spTgt spid="26"/>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16" presetClass="entr" presetSubtype="21" fill="hold" nodeType="afterEffect">
                                  <p:stCondLst>
                                    <p:cond delay="0"/>
                                  </p:stCondLst>
                                  <p:childTnLst>
                                    <p:set>
                                      <p:cBhvr>
                                        <p:cTn id="17" dur="1" fill="hold">
                                          <p:stCondLst>
                                            <p:cond delay="0"/>
                                          </p:stCondLst>
                                        </p:cTn>
                                        <p:tgtEl>
                                          <p:spTgt spid="39"/>
                                        </p:tgtEl>
                                        <p:attrNameLst>
                                          <p:attrName>style.visibility</p:attrName>
                                        </p:attrNameLst>
                                      </p:cBhvr>
                                      <p:to>
                                        <p:strVal val="visible"/>
                                      </p:to>
                                    </p:set>
                                    <p:animEffect transition="in" filter="barn(inVertical)">
                                      <p:cBhvr>
                                        <p:cTn id="18" dur="500"/>
                                        <p:tgtEl>
                                          <p:spTgt spid="39"/>
                                        </p:tgtEl>
                                      </p:cBhvr>
                                    </p:animEffect>
                                  </p:childTnLst>
                                </p:cTn>
                              </p:par>
                            </p:childTnLst>
                          </p:cTn>
                        </p:par>
                        <p:par>
                          <p:cTn id="19" fill="hold">
                            <p:stCondLst>
                              <p:cond delay="2000"/>
                            </p:stCondLst>
                            <p:childTnLst>
                              <p:par>
                                <p:cTn id="20" presetID="16" presetClass="entr" presetSubtype="21" fill="hold" nodeType="afterEffect">
                                  <p:stCondLst>
                                    <p:cond delay="0"/>
                                  </p:stCondLst>
                                  <p:childTnLst>
                                    <p:set>
                                      <p:cBhvr>
                                        <p:cTn id="21" dur="1" fill="hold">
                                          <p:stCondLst>
                                            <p:cond delay="0"/>
                                          </p:stCondLst>
                                        </p:cTn>
                                        <p:tgtEl>
                                          <p:spTgt spid="54"/>
                                        </p:tgtEl>
                                        <p:attrNameLst>
                                          <p:attrName>style.visibility</p:attrName>
                                        </p:attrNameLst>
                                      </p:cBhvr>
                                      <p:to>
                                        <p:strVal val="visible"/>
                                      </p:to>
                                    </p:set>
                                    <p:animEffect transition="in" filter="barn(inVertical)">
                                      <p:cBhvr>
                                        <p:cTn id="22" dur="500"/>
                                        <p:tgtEl>
                                          <p:spTgt spid="54"/>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ppt_x"/>
                                          </p:val>
                                        </p:tav>
                                        <p:tav tm="100000">
                                          <p:val>
                                            <p:strVal val="#ppt_x"/>
                                          </p:val>
                                        </p:tav>
                                      </p:tavLst>
                                    </p:anim>
                                    <p:anim calcmode="lin" valueType="num">
                                      <p:cBhvr additive="base">
                                        <p:cTn id="28" dur="500" fill="hold"/>
                                        <p:tgtEl>
                                          <p:spTgt spid="25"/>
                                        </p:tgtEl>
                                        <p:attrNameLst>
                                          <p:attrName>ppt_y</p:attrName>
                                        </p:attrNameLst>
                                      </p:cBhvr>
                                      <p:tavLst>
                                        <p:tav tm="0">
                                          <p:val>
                                            <p:strVal val="1+#ppt_h/2"/>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71"/>
                                        </p:tgtEl>
                                        <p:attrNameLst>
                                          <p:attrName>style.visibility</p:attrName>
                                        </p:attrNameLst>
                                      </p:cBhvr>
                                      <p:to>
                                        <p:strVal val="visible"/>
                                      </p:to>
                                    </p:set>
                                    <p:animEffect transition="in" filter="fade">
                                      <p:cBhvr>
                                        <p:cTn id="31" dur="1000"/>
                                        <p:tgtEl>
                                          <p:spTgt spid="71"/>
                                        </p:tgtEl>
                                      </p:cBhvr>
                                    </p:animEffect>
                                    <p:anim calcmode="lin" valueType="num">
                                      <p:cBhvr>
                                        <p:cTn id="32" dur="1000" fill="hold"/>
                                        <p:tgtEl>
                                          <p:spTgt spid="71"/>
                                        </p:tgtEl>
                                        <p:attrNameLst>
                                          <p:attrName>ppt_x</p:attrName>
                                        </p:attrNameLst>
                                      </p:cBhvr>
                                      <p:tavLst>
                                        <p:tav tm="0">
                                          <p:val>
                                            <p:strVal val="#ppt_x"/>
                                          </p:val>
                                        </p:tav>
                                        <p:tav tm="100000">
                                          <p:val>
                                            <p:strVal val="#ppt_x"/>
                                          </p:val>
                                        </p:tav>
                                      </p:tavLst>
                                    </p:anim>
                                    <p:anim calcmode="lin" valueType="num">
                                      <p:cBhvr>
                                        <p:cTn id="33" dur="1000" fill="hold"/>
                                        <p:tgtEl>
                                          <p:spTgt spid="71"/>
                                        </p:tgtEl>
                                        <p:attrNameLst>
                                          <p:attrName>ppt_y</p:attrName>
                                        </p:attrNameLst>
                                      </p:cBhvr>
                                      <p:tavLst>
                                        <p:tav tm="0">
                                          <p:val>
                                            <p:strVal val="#ppt_y+.1"/>
                                          </p:val>
                                        </p:tav>
                                        <p:tav tm="100000">
                                          <p:val>
                                            <p:strVal val="#ppt_y"/>
                                          </p:val>
                                        </p:tav>
                                      </p:tavLst>
                                    </p:anim>
                                  </p:childTnLst>
                                </p:cTn>
                              </p:par>
                            </p:childTnLst>
                          </p:cTn>
                        </p:par>
                        <p:par>
                          <p:cTn id="34" fill="hold">
                            <p:stCondLst>
                              <p:cond delay="1000"/>
                            </p:stCondLst>
                            <p:childTnLst>
                              <p:par>
                                <p:cTn id="35" presetID="31" presetClass="entr" presetSubtype="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1000" fill="hold"/>
                                        <p:tgtEl>
                                          <p:spTgt spid="11"/>
                                        </p:tgtEl>
                                        <p:attrNameLst>
                                          <p:attrName>ppt_w</p:attrName>
                                        </p:attrNameLst>
                                      </p:cBhvr>
                                      <p:tavLst>
                                        <p:tav tm="0">
                                          <p:val>
                                            <p:fltVal val="0"/>
                                          </p:val>
                                        </p:tav>
                                        <p:tav tm="100000">
                                          <p:val>
                                            <p:strVal val="#ppt_w"/>
                                          </p:val>
                                        </p:tav>
                                      </p:tavLst>
                                    </p:anim>
                                    <p:anim calcmode="lin" valueType="num">
                                      <p:cBhvr>
                                        <p:cTn id="38" dur="1000" fill="hold"/>
                                        <p:tgtEl>
                                          <p:spTgt spid="11"/>
                                        </p:tgtEl>
                                        <p:attrNameLst>
                                          <p:attrName>ppt_h</p:attrName>
                                        </p:attrNameLst>
                                      </p:cBhvr>
                                      <p:tavLst>
                                        <p:tav tm="0">
                                          <p:val>
                                            <p:fltVal val="0"/>
                                          </p:val>
                                        </p:tav>
                                        <p:tav tm="100000">
                                          <p:val>
                                            <p:strVal val="#ppt_h"/>
                                          </p:val>
                                        </p:tav>
                                      </p:tavLst>
                                    </p:anim>
                                    <p:anim calcmode="lin" valueType="num">
                                      <p:cBhvr>
                                        <p:cTn id="39" dur="1000" fill="hold"/>
                                        <p:tgtEl>
                                          <p:spTgt spid="11"/>
                                        </p:tgtEl>
                                        <p:attrNameLst>
                                          <p:attrName>style.rotation</p:attrName>
                                        </p:attrNameLst>
                                      </p:cBhvr>
                                      <p:tavLst>
                                        <p:tav tm="0">
                                          <p:val>
                                            <p:fltVal val="90"/>
                                          </p:val>
                                        </p:tav>
                                        <p:tav tm="100000">
                                          <p:val>
                                            <p:fltVal val="0"/>
                                          </p:val>
                                        </p:tav>
                                      </p:tavLst>
                                    </p:anim>
                                    <p:animEffect transition="in" filter="fade">
                                      <p:cBhvr>
                                        <p:cTn id="40" dur="1000"/>
                                        <p:tgtEl>
                                          <p:spTgt spid="11"/>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p:cTn id="43" dur="1000" fill="hold"/>
                                        <p:tgtEl>
                                          <p:spTgt spid="4"/>
                                        </p:tgtEl>
                                        <p:attrNameLst>
                                          <p:attrName>ppt_w</p:attrName>
                                        </p:attrNameLst>
                                      </p:cBhvr>
                                      <p:tavLst>
                                        <p:tav tm="0">
                                          <p:val>
                                            <p:fltVal val="0"/>
                                          </p:val>
                                        </p:tav>
                                        <p:tav tm="100000">
                                          <p:val>
                                            <p:strVal val="#ppt_w"/>
                                          </p:val>
                                        </p:tav>
                                      </p:tavLst>
                                    </p:anim>
                                    <p:anim calcmode="lin" valueType="num">
                                      <p:cBhvr>
                                        <p:cTn id="44" dur="1000" fill="hold"/>
                                        <p:tgtEl>
                                          <p:spTgt spid="4"/>
                                        </p:tgtEl>
                                        <p:attrNameLst>
                                          <p:attrName>ppt_h</p:attrName>
                                        </p:attrNameLst>
                                      </p:cBhvr>
                                      <p:tavLst>
                                        <p:tav tm="0">
                                          <p:val>
                                            <p:fltVal val="0"/>
                                          </p:val>
                                        </p:tav>
                                        <p:tav tm="100000">
                                          <p:val>
                                            <p:strVal val="#ppt_h"/>
                                          </p:val>
                                        </p:tav>
                                      </p:tavLst>
                                    </p:anim>
                                    <p:anim calcmode="lin" valueType="num">
                                      <p:cBhvr>
                                        <p:cTn id="45" dur="1000" fill="hold"/>
                                        <p:tgtEl>
                                          <p:spTgt spid="4"/>
                                        </p:tgtEl>
                                        <p:attrNameLst>
                                          <p:attrName>style.rotation</p:attrName>
                                        </p:attrNameLst>
                                      </p:cBhvr>
                                      <p:tavLst>
                                        <p:tav tm="0">
                                          <p:val>
                                            <p:fltVal val="90"/>
                                          </p:val>
                                        </p:tav>
                                        <p:tav tm="100000">
                                          <p:val>
                                            <p:fltVal val="0"/>
                                          </p:val>
                                        </p:tav>
                                      </p:tavLst>
                                    </p:anim>
                                    <p:animEffect transition="in" filter="fade">
                                      <p:cBhvr>
                                        <p:cTn id="46" dur="1000"/>
                                        <p:tgtEl>
                                          <p:spTgt spid="4"/>
                                        </p:tgtEl>
                                      </p:cBhvr>
                                    </p:animEffect>
                                  </p:childTnLst>
                                </p:cTn>
                              </p:par>
                            </p:childTnLst>
                          </p:cTn>
                        </p:par>
                        <p:par>
                          <p:cTn id="47" fill="hold">
                            <p:stCondLst>
                              <p:cond delay="2000"/>
                            </p:stCondLst>
                            <p:childTnLst>
                              <p:par>
                                <p:cTn id="48" presetID="1" presetClass="entr" presetSubtype="0" fill="hold" nodeType="afterEffect">
                                  <p:stCondLst>
                                    <p:cond delay="0"/>
                                  </p:stCondLst>
                                  <p:childTnLst>
                                    <p:set>
                                      <p:cBhvr>
                                        <p:cTn id="49" dur="1" fill="hold">
                                          <p:stCondLst>
                                            <p:cond delay="0"/>
                                          </p:stCondLst>
                                        </p:cTn>
                                        <p:tgtEl>
                                          <p:spTgt spid="3">
                                            <p:txEl>
                                              <p:pRg st="1" end="1"/>
                                            </p:txEl>
                                          </p:spTgt>
                                        </p:tgtEl>
                                        <p:attrNameLst>
                                          <p:attrName>style.visibility</p:attrName>
                                        </p:attrNameLst>
                                      </p:cBhvr>
                                      <p:to>
                                        <p:strVal val="visible"/>
                                      </p:to>
                                    </p:set>
                                  </p:childTnLst>
                                </p:cTn>
                              </p:par>
                            </p:childTnLst>
                          </p:cTn>
                        </p:par>
                        <p:par>
                          <p:cTn id="50" fill="hold">
                            <p:stCondLst>
                              <p:cond delay="2000"/>
                            </p:stCondLst>
                            <p:childTnLst>
                              <p:par>
                                <p:cTn id="51" presetID="1" presetClass="entr" presetSubtype="0" fill="hold" nodeType="afterEffect">
                                  <p:stCondLst>
                                    <p:cond delay="0"/>
                                  </p:stCondLst>
                                  <p:childTnLst>
                                    <p:set>
                                      <p:cBhvr>
                                        <p:cTn id="52" dur="1" fill="hold">
                                          <p:stCondLst>
                                            <p:cond delay="0"/>
                                          </p:stCondLst>
                                        </p:cTn>
                                        <p:tgtEl>
                                          <p:spTgt spid="3">
                                            <p:txEl>
                                              <p:pRg st="2" end="2"/>
                                            </p:txEl>
                                          </p:spTgt>
                                        </p:tgtEl>
                                        <p:attrNameLst>
                                          <p:attrName>style.visibility</p:attrName>
                                        </p:attrNameLst>
                                      </p:cBhvr>
                                      <p:to>
                                        <p:strVal val="visible"/>
                                      </p:to>
                                    </p:set>
                                  </p:childTnLst>
                                </p:cTn>
                              </p:par>
                            </p:childTnLst>
                          </p:cTn>
                        </p:par>
                        <p:par>
                          <p:cTn id="53" fill="hold">
                            <p:stCondLst>
                              <p:cond delay="2000"/>
                            </p:stCondLst>
                            <p:childTnLst>
                              <p:par>
                                <p:cTn id="54" presetID="21" presetClass="entr" presetSubtype="1" fill="hold" grpId="0" nodeType="after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heel(1)">
                                      <p:cBhvr>
                                        <p:cTn id="56"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1" grpId="0"/>
      <p:bldP spid="16" grpId="0"/>
      <p:bldP spid="4" grpId="0" animBg="1"/>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anchor="ctr">
            <a:noAutofit/>
          </a:bodyPr>
          <a:lstStyle/>
          <a:p>
            <a:r>
              <a:rPr lang="hr-HR" sz="3200" dirty="0"/>
              <a:t>How to </a:t>
            </a:r>
            <a:r>
              <a:rPr lang="hr-HR" sz="3200" dirty="0" err="1"/>
              <a:t>measure</a:t>
            </a:r>
            <a:r>
              <a:rPr lang="hr-HR" sz="3200" dirty="0"/>
              <a:t> </a:t>
            </a:r>
            <a:r>
              <a:rPr lang="hr-HR" sz="3200" dirty="0" err="1"/>
              <a:t>gamma</a:t>
            </a:r>
            <a:r>
              <a:rPr lang="hr-HR" sz="3200" dirty="0"/>
              <a:t> </a:t>
            </a:r>
            <a:r>
              <a:rPr lang="hr-HR" sz="3200" dirty="0" err="1"/>
              <a:t>polarization</a:t>
            </a:r>
            <a:r>
              <a:rPr lang="hr-HR" sz="3200" dirty="0"/>
              <a:t> </a:t>
            </a:r>
            <a:r>
              <a:rPr lang="hr-HR" sz="3200" dirty="0" err="1"/>
              <a:t>in</a:t>
            </a:r>
            <a:r>
              <a:rPr lang="hr-HR" sz="3200" dirty="0"/>
              <a:t> PET?</a:t>
            </a:r>
            <a:endParaRPr lang="hr-HR" sz="3200">
              <a:solidFill>
                <a:srgbClr val="FF0000"/>
              </a:solidFill>
            </a:endParaRPr>
          </a:p>
        </p:txBody>
      </p:sp>
      <p:sp>
        <p:nvSpPr>
          <p:cNvPr id="3" name="Content Placeholder 2"/>
          <p:cNvSpPr>
            <a:spLocks noGrp="1"/>
          </p:cNvSpPr>
          <p:nvPr>
            <p:ph sz="quarter" idx="1"/>
          </p:nvPr>
        </p:nvSpPr>
        <p:spPr>
          <a:xfrm>
            <a:off x="816864" y="1600199"/>
            <a:ext cx="5275944" cy="1415846"/>
          </a:xfrm>
        </p:spPr>
        <p:txBody>
          <a:bodyPr vert="horz" lIns="91440" tIns="45720" rIns="91440" bIns="45720" anchor="t">
            <a:normAutofit/>
          </a:bodyPr>
          <a:lstStyle/>
          <a:p>
            <a:r>
              <a:rPr lang="hr-HR" sz="2400" dirty="0">
                <a:latin typeface="Calibri"/>
                <a:ea typeface="Calibri"/>
                <a:cs typeface="Calibri"/>
              </a:rPr>
              <a:t>Modern PET detectors: </a:t>
            </a:r>
            <a:br>
              <a:rPr lang="hr-HR" sz="2400" dirty="0">
                <a:latin typeface="Calibri"/>
                <a:ea typeface="Calibri"/>
                <a:cs typeface="Calibri"/>
              </a:rPr>
            </a:br>
            <a:r>
              <a:rPr lang="hr-HR" sz="2400" dirty="0">
                <a:latin typeface="Calibri"/>
                <a:ea typeface="Calibri"/>
                <a:cs typeface="Calibri"/>
              </a:rPr>
              <a:t>- </a:t>
            </a:r>
            <a:r>
              <a:rPr lang="hr-HR" sz="2400" err="1">
                <a:latin typeface="Calibri"/>
                <a:ea typeface="Calibri"/>
                <a:cs typeface="Calibri"/>
              </a:rPr>
              <a:t>highly</a:t>
            </a:r>
            <a:r>
              <a:rPr lang="hr-HR" sz="2400" dirty="0">
                <a:latin typeface="Calibri"/>
                <a:ea typeface="Calibri"/>
                <a:cs typeface="Calibri"/>
              </a:rPr>
              <a:t> </a:t>
            </a:r>
            <a:r>
              <a:rPr lang="hr-HR" sz="2400" err="1">
                <a:latin typeface="Calibri"/>
                <a:ea typeface="Calibri"/>
                <a:cs typeface="Calibri"/>
              </a:rPr>
              <a:t>segmented</a:t>
            </a:r>
            <a:r>
              <a:rPr lang="hr-HR" sz="2400" dirty="0">
                <a:latin typeface="Calibri"/>
                <a:ea typeface="Calibri"/>
                <a:cs typeface="Calibri"/>
              </a:rPr>
              <a:t>,</a:t>
            </a:r>
            <a:br>
              <a:rPr lang="hr-HR" sz="2400" dirty="0">
                <a:latin typeface="Calibri"/>
                <a:ea typeface="Calibri"/>
                <a:cs typeface="Calibri"/>
              </a:rPr>
            </a:br>
            <a:r>
              <a:rPr lang="hr-HR" sz="2400" dirty="0">
                <a:latin typeface="Calibri"/>
                <a:ea typeface="Calibri"/>
                <a:cs typeface="Calibri"/>
              </a:rPr>
              <a:t>- </a:t>
            </a:r>
            <a:r>
              <a:rPr lang="hr-HR" sz="2400" err="1">
                <a:latin typeface="Calibri"/>
                <a:ea typeface="Calibri"/>
                <a:cs typeface="Calibri"/>
              </a:rPr>
              <a:t>large</a:t>
            </a:r>
            <a:r>
              <a:rPr lang="hr-HR" sz="2400" dirty="0">
                <a:latin typeface="Calibri"/>
                <a:ea typeface="Calibri"/>
                <a:cs typeface="Calibri"/>
              </a:rPr>
              <a:t> </a:t>
            </a:r>
            <a:r>
              <a:rPr lang="hr-HR" sz="2400" err="1">
                <a:latin typeface="Calibri"/>
                <a:ea typeface="Calibri"/>
                <a:cs typeface="Calibri"/>
              </a:rPr>
              <a:t>axial</a:t>
            </a:r>
            <a:r>
              <a:rPr lang="hr-HR" sz="2400" dirty="0">
                <a:latin typeface="Calibri"/>
                <a:ea typeface="Calibri"/>
                <a:cs typeface="Calibri"/>
              </a:rPr>
              <a:t> </a:t>
            </a:r>
            <a:r>
              <a:rPr lang="hr-HR" sz="2400" err="1">
                <a:latin typeface="Calibri"/>
                <a:ea typeface="Calibri"/>
                <a:cs typeface="Calibri"/>
              </a:rPr>
              <a:t>coverage</a:t>
            </a:r>
            <a:endParaRPr lang="hr-HR" sz="2400">
              <a:latin typeface="Calibri"/>
              <a:ea typeface="Calibri"/>
              <a:cs typeface="Calibri"/>
            </a:endParaRPr>
          </a:p>
          <a:p>
            <a:endParaRPr lang="hr-HR" sz="2400" dirty="0">
              <a:solidFill>
                <a:srgbClr val="000000"/>
              </a:solidFill>
              <a:latin typeface="Calibri"/>
              <a:ea typeface="Calibri"/>
              <a:cs typeface="Calibri"/>
            </a:endParaRPr>
          </a:p>
        </p:txBody>
      </p:sp>
      <p:sp>
        <p:nvSpPr>
          <p:cNvPr id="10" name="Slide Number Placeholder 5">
            <a:extLst>
              <a:ext uri="{FF2B5EF4-FFF2-40B4-BE49-F238E27FC236}">
                <a16:creationId xmlns:a16="http://schemas.microsoft.com/office/drawing/2014/main" id="{022F147B-1DDB-7201-16F2-C718762B6D39}"/>
              </a:ext>
            </a:extLst>
          </p:cNvPr>
          <p:cNvSpPr>
            <a:spLocks noGrp="1"/>
          </p:cNvSpPr>
          <p:nvPr>
            <p:ph type="sldNum" sz="quarter" idx="4"/>
          </p:nvPr>
        </p:nvSpPr>
        <p:spPr>
          <a:xfrm>
            <a:off x="8153400" y="6464709"/>
            <a:ext cx="2133600" cy="365125"/>
          </a:xfrm>
        </p:spPr>
        <p:txBody>
          <a:bodyPr/>
          <a:lstStyle/>
          <a:p>
            <a:fld id="{F1FEECC3-7BCE-4B1E-8D55-1AB743006139}" type="slidenum">
              <a:rPr lang="en-US" smtClean="0"/>
              <a:pPr/>
              <a:t>11</a:t>
            </a:fld>
            <a:endParaRPr lang="en-US" dirty="0"/>
          </a:p>
        </p:txBody>
      </p:sp>
      <p:sp>
        <p:nvSpPr>
          <p:cNvPr id="4" name="Footer Placeholder 4">
            <a:extLst>
              <a:ext uri="{FF2B5EF4-FFF2-40B4-BE49-F238E27FC236}">
                <a16:creationId xmlns:a16="http://schemas.microsoft.com/office/drawing/2014/main" id="{BC4E1D77-265D-7B80-C6A0-A0AD63AC505E}"/>
              </a:ext>
            </a:extLst>
          </p:cNvPr>
          <p:cNvSpPr>
            <a:spLocks noGrp="1"/>
          </p:cNvSpPr>
          <p:nvPr>
            <p:ph type="ftr" sz="quarter" idx="3"/>
          </p:nvPr>
        </p:nvSpPr>
        <p:spPr>
          <a:xfrm>
            <a:off x="3747911" y="6464952"/>
            <a:ext cx="5463823" cy="365125"/>
          </a:xfrm>
        </p:spPr>
        <p:txBody>
          <a:bodyPr vert="horz" lIns="91440" tIns="45720" rIns="91440" bIns="45720" anchor="ctr"/>
          <a:lstStyle/>
          <a:p>
            <a:pPr algn="ctr"/>
            <a:r>
              <a:rPr lang="hr-HR" sz="1200" dirty="0">
                <a:solidFill>
                  <a:srgbClr val="775F55"/>
                </a:solidFill>
                <a:latin typeface="Calibri"/>
                <a:cs typeface="Calibri"/>
              </a:rPr>
              <a:t>EXOTIC ATOMS ZAGREB 2025</a:t>
            </a:r>
            <a:endParaRPr lang="en-US" dirty="0"/>
          </a:p>
        </p:txBody>
      </p:sp>
      <p:sp>
        <p:nvSpPr>
          <p:cNvPr id="5" name="Footer Placeholder 2">
            <a:extLst>
              <a:ext uri="{FF2B5EF4-FFF2-40B4-BE49-F238E27FC236}">
                <a16:creationId xmlns:a16="http://schemas.microsoft.com/office/drawing/2014/main" id="{2FBD806E-800C-DDBE-F88F-694DAC9B29E9}"/>
              </a:ext>
            </a:extLst>
          </p:cNvPr>
          <p:cNvSpPr txBox="1">
            <a:spLocks/>
          </p:cNvSpPr>
          <p:nvPr/>
        </p:nvSpPr>
        <p:spPr>
          <a:xfrm>
            <a:off x="325256" y="6468406"/>
            <a:ext cx="2968294" cy="365125"/>
          </a:xfrm>
          <a:prstGeom prst="rect">
            <a:avLst/>
          </a:prstGeom>
          <a:solidFill>
            <a:schemeClr val="bg1"/>
          </a:solidFill>
        </p:spPr>
        <p:txBody>
          <a:bodyPr vert="horz" lIns="91440" tIns="45720" rIns="91440" bIns="45720" anchor="ctr"/>
          <a:lstStyle>
            <a:defPPr>
              <a:defRPr lang="en-US"/>
            </a:defPPr>
            <a:lvl1pPr marL="0" algn="r" defTabSz="914400" rtl="0" eaLnBrk="1" latinLnBrk="0" hangingPunct="1">
              <a:defRPr kumimoji="0" sz="1200" kern="1200">
                <a:solidFill>
                  <a:schemeClr val="tx2"/>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solidFill>
                  <a:srgbClr val="775F55"/>
                </a:solidFill>
                <a:latin typeface="Calibri"/>
                <a:cs typeface="Calibri"/>
              </a:rPr>
              <a:t>M. Makek</a:t>
            </a:r>
            <a:endParaRPr lang="en-US" dirty="0"/>
          </a:p>
        </p:txBody>
      </p:sp>
      <p:sp>
        <p:nvSpPr>
          <p:cNvPr id="7" name="Content Placeholder 2">
            <a:extLst>
              <a:ext uri="{FF2B5EF4-FFF2-40B4-BE49-F238E27FC236}">
                <a16:creationId xmlns:a16="http://schemas.microsoft.com/office/drawing/2014/main" id="{FFAF877A-04BE-E4D7-211C-4A7168874E77}"/>
              </a:ext>
            </a:extLst>
          </p:cNvPr>
          <p:cNvSpPr txBox="1">
            <a:spLocks/>
          </p:cNvSpPr>
          <p:nvPr/>
        </p:nvSpPr>
        <p:spPr>
          <a:xfrm>
            <a:off x="6727806" y="1600199"/>
            <a:ext cx="5210631" cy="1840390"/>
          </a:xfrm>
          <a:prstGeom prst="rect">
            <a:avLst/>
          </a:prstGeom>
        </p:spPr>
        <p:txBody>
          <a:bodyPr vert="horz" lIns="91440" tIns="45720" rIns="91440" bIns="45720" anchor="t">
            <a:norm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Calibri" panose="020F0502020204030204" pitchFamily="34" charset="0"/>
                <a:ea typeface="+mn-ea"/>
                <a:cs typeface="Calibri" panose="020F0502020204030204"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Calibri" panose="020F0502020204030204" pitchFamily="34" charset="0"/>
                <a:ea typeface="+mn-ea"/>
                <a:cs typeface="Calibri" panose="020F0502020204030204"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Calibri" panose="020F0502020204030204" pitchFamily="34" charset="0"/>
                <a:ea typeface="+mn-ea"/>
                <a:cs typeface="Calibri" panose="020F0502020204030204"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Calibri" panose="020F0502020204030204" pitchFamily="34" charset="0"/>
                <a:ea typeface="+mn-ea"/>
                <a:cs typeface="Calibri" panose="020F0502020204030204"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Calibri" panose="020F0502020204030204" pitchFamily="34" charset="0"/>
                <a:ea typeface="+mn-ea"/>
                <a:cs typeface="Calibri" panose="020F0502020204030204"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r>
              <a:rPr lang="en-US" sz="2400" dirty="0">
                <a:latin typeface="Calibri"/>
                <a:ea typeface="Calibri"/>
                <a:cs typeface="Calibri"/>
              </a:rPr>
              <a:t>Typical C</a:t>
            </a:r>
            <a:r>
              <a:rPr lang="hr-HR" sz="2400" dirty="0" err="1">
                <a:latin typeface="Calibri"/>
                <a:ea typeface="Calibri"/>
                <a:cs typeface="Calibri"/>
              </a:rPr>
              <a:t>ompton</a:t>
            </a:r>
            <a:r>
              <a:rPr lang="hr-HR" sz="2400" dirty="0">
                <a:latin typeface="Calibri"/>
                <a:ea typeface="Calibri"/>
                <a:cs typeface="Calibri"/>
              </a:rPr>
              <a:t> </a:t>
            </a:r>
            <a:r>
              <a:rPr lang="hr-HR" sz="2400" dirty="0" err="1">
                <a:latin typeface="Calibri"/>
                <a:ea typeface="Calibri"/>
                <a:cs typeface="Calibri"/>
              </a:rPr>
              <a:t>polarimeters</a:t>
            </a:r>
            <a:r>
              <a:rPr lang="hr-HR" sz="2400" dirty="0">
                <a:latin typeface="Calibri"/>
                <a:ea typeface="Calibri"/>
                <a:cs typeface="Calibri"/>
              </a:rPr>
              <a:t>:</a:t>
            </a:r>
            <a:endParaRPr lang="en-US" dirty="0">
              <a:latin typeface="Calibri"/>
              <a:ea typeface="Calibri"/>
              <a:cs typeface="Calibri"/>
            </a:endParaRPr>
          </a:p>
          <a:p>
            <a:pPr lvl="1"/>
            <a:r>
              <a:rPr lang="hr-HR" sz="2100">
                <a:latin typeface="Calibri"/>
                <a:ea typeface="Calibri"/>
                <a:cs typeface="Calibri"/>
              </a:rPr>
              <a:t>2 </a:t>
            </a:r>
            <a:r>
              <a:rPr lang="hr-HR" sz="2100" err="1">
                <a:latin typeface="Calibri"/>
                <a:ea typeface="Calibri"/>
                <a:cs typeface="Calibri"/>
              </a:rPr>
              <a:t>sensitive</a:t>
            </a:r>
            <a:r>
              <a:rPr lang="hr-HR" sz="2100" dirty="0">
                <a:latin typeface="Calibri"/>
                <a:ea typeface="Calibri"/>
                <a:cs typeface="Calibri"/>
              </a:rPr>
              <a:t> </a:t>
            </a:r>
            <a:r>
              <a:rPr lang="hr-HR" sz="2100" err="1">
                <a:latin typeface="Calibri"/>
                <a:ea typeface="Calibri"/>
                <a:cs typeface="Calibri"/>
              </a:rPr>
              <a:t>layers</a:t>
            </a:r>
            <a:r>
              <a:rPr lang="hr-HR" sz="2100" dirty="0">
                <a:latin typeface="Calibri"/>
                <a:ea typeface="Calibri"/>
                <a:cs typeface="Calibri"/>
              </a:rPr>
              <a:t>:</a:t>
            </a:r>
            <a:br>
              <a:rPr lang="hr-HR" sz="2100" dirty="0">
                <a:latin typeface="Calibri"/>
                <a:ea typeface="Calibri"/>
                <a:cs typeface="Calibri"/>
              </a:rPr>
            </a:br>
            <a:r>
              <a:rPr lang="hr-HR" sz="2100" dirty="0">
                <a:latin typeface="Calibri"/>
                <a:ea typeface="Calibri"/>
                <a:cs typeface="Calibri"/>
              </a:rPr>
              <a:t>1</a:t>
            </a:r>
            <a:r>
              <a:rPr lang="hr-HR" sz="2100" baseline="30000" dirty="0">
                <a:latin typeface="Calibri"/>
                <a:ea typeface="Calibri"/>
                <a:cs typeface="Calibri"/>
              </a:rPr>
              <a:t>st</a:t>
            </a:r>
            <a:r>
              <a:rPr lang="hr-HR" sz="2100" dirty="0">
                <a:latin typeface="Calibri"/>
                <a:ea typeface="Calibri"/>
                <a:cs typeface="Calibri"/>
              </a:rPr>
              <a:t>  for </a:t>
            </a:r>
            <a:r>
              <a:rPr lang="hr-HR" sz="2100" err="1">
                <a:latin typeface="Calibri"/>
                <a:ea typeface="Calibri"/>
                <a:cs typeface="Calibri"/>
              </a:rPr>
              <a:t>measuring</a:t>
            </a:r>
            <a:r>
              <a:rPr lang="hr-HR" sz="2100" dirty="0">
                <a:latin typeface="Calibri"/>
                <a:ea typeface="Calibri"/>
                <a:cs typeface="Calibri"/>
              </a:rPr>
              <a:t> </a:t>
            </a:r>
            <a:r>
              <a:rPr lang="hr-HR" sz="2100" err="1">
                <a:latin typeface="Calibri"/>
                <a:ea typeface="Calibri"/>
                <a:cs typeface="Calibri"/>
              </a:rPr>
              <a:t>the</a:t>
            </a:r>
            <a:r>
              <a:rPr lang="hr-HR" sz="2100" dirty="0">
                <a:latin typeface="Calibri"/>
                <a:ea typeface="Calibri"/>
                <a:cs typeface="Calibri"/>
              </a:rPr>
              <a:t> </a:t>
            </a:r>
            <a:r>
              <a:rPr lang="hr-HR" sz="2100" err="1">
                <a:latin typeface="Calibri"/>
                <a:ea typeface="Calibri"/>
                <a:cs typeface="Calibri"/>
              </a:rPr>
              <a:t>recoil</a:t>
            </a:r>
            <a:r>
              <a:rPr lang="hr-HR" sz="2100" dirty="0">
                <a:latin typeface="Calibri"/>
                <a:ea typeface="Calibri"/>
                <a:cs typeface="Calibri"/>
              </a:rPr>
              <a:t> </a:t>
            </a:r>
            <a:r>
              <a:rPr lang="hr-HR" sz="2100" err="1">
                <a:latin typeface="Calibri"/>
                <a:ea typeface="Calibri"/>
                <a:cs typeface="Calibri"/>
              </a:rPr>
              <a:t>electron</a:t>
            </a:r>
            <a:r>
              <a:rPr lang="hr-HR" sz="2100" dirty="0">
                <a:latin typeface="Calibri"/>
                <a:ea typeface="Calibri"/>
                <a:cs typeface="Calibri"/>
              </a:rPr>
              <a:t>, </a:t>
            </a:r>
            <a:br>
              <a:rPr lang="hr-HR" sz="2100" dirty="0">
                <a:latin typeface="Calibri"/>
                <a:ea typeface="Calibri"/>
                <a:cs typeface="Calibri"/>
              </a:rPr>
            </a:br>
            <a:r>
              <a:rPr lang="hr-HR" sz="2100" dirty="0">
                <a:latin typeface="Calibri"/>
                <a:ea typeface="Calibri"/>
                <a:cs typeface="Calibri"/>
              </a:rPr>
              <a:t>2</a:t>
            </a:r>
            <a:r>
              <a:rPr lang="hr-HR" sz="2100" baseline="30000" dirty="0">
                <a:latin typeface="Calibri"/>
                <a:ea typeface="Calibri"/>
                <a:cs typeface="Calibri"/>
              </a:rPr>
              <a:t>nd</a:t>
            </a:r>
            <a:r>
              <a:rPr lang="hr-HR" sz="2100" dirty="0">
                <a:latin typeface="Calibri"/>
                <a:ea typeface="Calibri"/>
                <a:cs typeface="Calibri"/>
              </a:rPr>
              <a:t> for </a:t>
            </a:r>
            <a:r>
              <a:rPr lang="hr-HR" sz="2100" err="1">
                <a:latin typeface="Calibri"/>
                <a:ea typeface="Calibri"/>
                <a:cs typeface="Calibri"/>
              </a:rPr>
              <a:t>the</a:t>
            </a:r>
            <a:r>
              <a:rPr lang="hr-HR" sz="2100" dirty="0">
                <a:latin typeface="Calibri"/>
                <a:ea typeface="Calibri"/>
                <a:cs typeface="Calibri"/>
              </a:rPr>
              <a:t> </a:t>
            </a:r>
            <a:r>
              <a:rPr lang="hr-HR" sz="2100" err="1">
                <a:latin typeface="Calibri"/>
                <a:ea typeface="Calibri"/>
                <a:cs typeface="Calibri"/>
              </a:rPr>
              <a:t>scattered</a:t>
            </a:r>
            <a:r>
              <a:rPr lang="hr-HR" sz="2100" dirty="0">
                <a:latin typeface="Calibri"/>
                <a:ea typeface="Calibri"/>
                <a:cs typeface="Calibri"/>
              </a:rPr>
              <a:t> </a:t>
            </a:r>
            <a:r>
              <a:rPr lang="hr-HR" sz="2100" err="1">
                <a:latin typeface="Calibri"/>
                <a:ea typeface="Calibri"/>
                <a:cs typeface="Calibri"/>
              </a:rPr>
              <a:t>gamma</a:t>
            </a:r>
            <a:endParaRPr lang="hr-HR" sz="2400" err="1">
              <a:solidFill>
                <a:srgbClr val="0000FF"/>
              </a:solidFill>
              <a:latin typeface="Calibri"/>
              <a:cs typeface="Calibri"/>
            </a:endParaRPr>
          </a:p>
        </p:txBody>
      </p:sp>
      <p:sp>
        <p:nvSpPr>
          <p:cNvPr id="8" name="TextBox 7">
            <a:extLst>
              <a:ext uri="{FF2B5EF4-FFF2-40B4-BE49-F238E27FC236}">
                <a16:creationId xmlns:a16="http://schemas.microsoft.com/office/drawing/2014/main" id="{5FBDE0B0-397B-A463-C7B0-3502AEBDE663}"/>
              </a:ext>
            </a:extLst>
          </p:cNvPr>
          <p:cNvSpPr txBox="1"/>
          <p:nvPr/>
        </p:nvSpPr>
        <p:spPr>
          <a:xfrm>
            <a:off x="1190002" y="5253731"/>
            <a:ext cx="9829799" cy="58907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r>
              <a:rPr lang="hr-HR" sz="2400" dirty="0">
                <a:solidFill>
                  <a:srgbClr val="0000FF"/>
                </a:solidFill>
                <a:latin typeface="Calibri"/>
                <a:cs typeface="Segoe UI"/>
              </a:rPr>
              <a:t>-&gt; </a:t>
            </a:r>
            <a:r>
              <a:rPr lang="hr-HR" sz="2400" dirty="0" err="1">
                <a:solidFill>
                  <a:srgbClr val="0000FF"/>
                </a:solidFill>
                <a:latin typeface="Calibri"/>
                <a:cs typeface="Segoe UI"/>
              </a:rPr>
              <a:t>Measurement</a:t>
            </a:r>
            <a:r>
              <a:rPr lang="hr-HR" sz="2400" dirty="0">
                <a:solidFill>
                  <a:srgbClr val="0000FF"/>
                </a:solidFill>
                <a:latin typeface="Calibri"/>
                <a:cs typeface="Segoe UI"/>
              </a:rPr>
              <a:t> </a:t>
            </a:r>
            <a:r>
              <a:rPr lang="hr-HR" sz="2400" dirty="0" err="1">
                <a:solidFill>
                  <a:srgbClr val="0000FF"/>
                </a:solidFill>
                <a:latin typeface="Calibri"/>
                <a:cs typeface="Segoe UI"/>
              </a:rPr>
              <a:t>of</a:t>
            </a:r>
            <a:r>
              <a:rPr lang="hr-HR" sz="2400" dirty="0">
                <a:solidFill>
                  <a:srgbClr val="0000FF"/>
                </a:solidFill>
                <a:latin typeface="Calibri"/>
                <a:cs typeface="Segoe UI"/>
              </a:rPr>
              <a:t> </a:t>
            </a:r>
            <a:r>
              <a:rPr lang="hr-HR" sz="2400" dirty="0" err="1">
                <a:solidFill>
                  <a:srgbClr val="0000FF"/>
                </a:solidFill>
                <a:latin typeface="Calibri"/>
                <a:cs typeface="Segoe UI"/>
              </a:rPr>
              <a:t>polarization</a:t>
            </a:r>
            <a:r>
              <a:rPr lang="hr-HR" sz="2400" dirty="0">
                <a:solidFill>
                  <a:srgbClr val="0000FF"/>
                </a:solidFill>
                <a:latin typeface="Calibri"/>
                <a:cs typeface="Segoe UI"/>
              </a:rPr>
              <a:t> </a:t>
            </a:r>
            <a:r>
              <a:rPr lang="hr-HR" sz="2400" dirty="0" err="1">
                <a:solidFill>
                  <a:srgbClr val="0000FF"/>
                </a:solidFill>
                <a:latin typeface="Calibri"/>
                <a:cs typeface="Segoe UI"/>
              </a:rPr>
              <a:t>viable</a:t>
            </a:r>
            <a:r>
              <a:rPr lang="hr-HR" sz="2400" dirty="0">
                <a:solidFill>
                  <a:srgbClr val="0000FF"/>
                </a:solidFill>
                <a:latin typeface="Calibri"/>
                <a:cs typeface="Segoe UI"/>
              </a:rPr>
              <a:t> </a:t>
            </a:r>
            <a:r>
              <a:rPr lang="hr-HR" sz="2400" dirty="0" err="1">
                <a:solidFill>
                  <a:srgbClr val="0000FF"/>
                </a:solidFill>
                <a:latin typeface="Calibri"/>
                <a:cs typeface="Segoe UI"/>
              </a:rPr>
              <a:t>only</a:t>
            </a:r>
            <a:r>
              <a:rPr lang="hr-HR" sz="2400" dirty="0">
                <a:solidFill>
                  <a:srgbClr val="0000FF"/>
                </a:solidFill>
                <a:latin typeface="Calibri"/>
                <a:cs typeface="Segoe UI"/>
              </a:rPr>
              <a:t> </a:t>
            </a:r>
            <a:r>
              <a:rPr lang="hr-HR" sz="2400" dirty="0" err="1">
                <a:solidFill>
                  <a:srgbClr val="0000FF"/>
                </a:solidFill>
                <a:latin typeface="Calibri"/>
                <a:cs typeface="Segoe UI"/>
              </a:rPr>
              <a:t>using</a:t>
            </a:r>
            <a:r>
              <a:rPr lang="hr-HR" sz="2400" dirty="0">
                <a:solidFill>
                  <a:srgbClr val="0000FF"/>
                </a:solidFill>
                <a:latin typeface="Calibri"/>
                <a:cs typeface="Segoe UI"/>
              </a:rPr>
              <a:t> </a:t>
            </a:r>
            <a:r>
              <a:rPr lang="hr-HR" sz="2400" b="1" dirty="0">
                <a:solidFill>
                  <a:srgbClr val="0000FF"/>
                </a:solidFill>
                <a:latin typeface="Calibri"/>
                <a:cs typeface="Segoe UI"/>
              </a:rPr>
              <a:t>single-</a:t>
            </a:r>
            <a:r>
              <a:rPr lang="hr-HR" sz="2400" b="1" dirty="0" err="1">
                <a:solidFill>
                  <a:srgbClr val="0000FF"/>
                </a:solidFill>
                <a:latin typeface="Calibri"/>
                <a:cs typeface="Segoe UI"/>
              </a:rPr>
              <a:t>layer</a:t>
            </a:r>
            <a:r>
              <a:rPr lang="hr-HR" sz="2400" b="1" dirty="0">
                <a:solidFill>
                  <a:srgbClr val="0000FF"/>
                </a:solidFill>
                <a:latin typeface="Calibri"/>
                <a:cs typeface="Segoe UI"/>
              </a:rPr>
              <a:t> </a:t>
            </a:r>
            <a:r>
              <a:rPr lang="hr-HR" sz="2400" b="1" dirty="0" err="1">
                <a:solidFill>
                  <a:srgbClr val="0000FF"/>
                </a:solidFill>
                <a:latin typeface="Calibri"/>
                <a:cs typeface="Segoe UI"/>
              </a:rPr>
              <a:t>detectors</a:t>
            </a:r>
            <a:r>
              <a:rPr lang="hr-HR" sz="2400" b="1" dirty="0">
                <a:latin typeface="Calibri"/>
                <a:cs typeface="Segoe UI"/>
              </a:rPr>
              <a:t>​</a:t>
            </a:r>
            <a:endParaRPr lang="hr-HR" sz="2400" b="1" dirty="0">
              <a:latin typeface="Calibri"/>
              <a:ea typeface="Calibri"/>
              <a:cs typeface="Segoe UI"/>
            </a:endParaRPr>
          </a:p>
        </p:txBody>
      </p:sp>
      <p:sp>
        <p:nvSpPr>
          <p:cNvPr id="11" name="Content Placeholder 2">
            <a:extLst>
              <a:ext uri="{FF2B5EF4-FFF2-40B4-BE49-F238E27FC236}">
                <a16:creationId xmlns:a16="http://schemas.microsoft.com/office/drawing/2014/main" id="{1AAC5390-B938-8A8D-A762-014489945B4F}"/>
              </a:ext>
            </a:extLst>
          </p:cNvPr>
          <p:cNvSpPr txBox="1">
            <a:spLocks/>
          </p:cNvSpPr>
          <p:nvPr/>
        </p:nvSpPr>
        <p:spPr>
          <a:xfrm>
            <a:off x="3451207" y="3614057"/>
            <a:ext cx="5275944" cy="1426732"/>
          </a:xfrm>
          <a:custGeom>
            <a:avLst/>
            <a:gdLst>
              <a:gd name="csX0" fmla="*/ 0 w 5275944"/>
              <a:gd name="csY0" fmla="*/ 0 h 1426732"/>
              <a:gd name="csX1" fmla="*/ 553974 w 5275944"/>
              <a:gd name="csY1" fmla="*/ 0 h 1426732"/>
              <a:gd name="csX2" fmla="*/ 1055189 w 5275944"/>
              <a:gd name="csY2" fmla="*/ 0 h 1426732"/>
              <a:gd name="csX3" fmla="*/ 1714682 w 5275944"/>
              <a:gd name="csY3" fmla="*/ 0 h 1426732"/>
              <a:gd name="csX4" fmla="*/ 2268656 w 5275944"/>
              <a:gd name="csY4" fmla="*/ 0 h 1426732"/>
              <a:gd name="csX5" fmla="*/ 2822630 w 5275944"/>
              <a:gd name="csY5" fmla="*/ 0 h 1426732"/>
              <a:gd name="csX6" fmla="*/ 3534882 w 5275944"/>
              <a:gd name="csY6" fmla="*/ 0 h 1426732"/>
              <a:gd name="csX7" fmla="*/ 4036097 w 5275944"/>
              <a:gd name="csY7" fmla="*/ 0 h 1426732"/>
              <a:gd name="csX8" fmla="*/ 4695590 w 5275944"/>
              <a:gd name="csY8" fmla="*/ 0 h 1426732"/>
              <a:gd name="csX9" fmla="*/ 5275944 w 5275944"/>
              <a:gd name="csY9" fmla="*/ 0 h 1426732"/>
              <a:gd name="csX10" fmla="*/ 5275944 w 5275944"/>
              <a:gd name="csY10" fmla="*/ 432775 h 1426732"/>
              <a:gd name="csX11" fmla="*/ 5275944 w 5275944"/>
              <a:gd name="csY11" fmla="*/ 922620 h 1426732"/>
              <a:gd name="csX12" fmla="*/ 5275944 w 5275944"/>
              <a:gd name="csY12" fmla="*/ 1426732 h 1426732"/>
              <a:gd name="csX13" fmla="*/ 4510932 w 5275944"/>
              <a:gd name="csY13" fmla="*/ 1426732 h 1426732"/>
              <a:gd name="csX14" fmla="*/ 3851439 w 5275944"/>
              <a:gd name="csY14" fmla="*/ 1426732 h 1426732"/>
              <a:gd name="csX15" fmla="*/ 3086427 w 5275944"/>
              <a:gd name="csY15" fmla="*/ 1426732 h 1426732"/>
              <a:gd name="csX16" fmla="*/ 2374175 w 5275944"/>
              <a:gd name="csY16" fmla="*/ 1426732 h 1426732"/>
              <a:gd name="csX17" fmla="*/ 1767441 w 5275944"/>
              <a:gd name="csY17" fmla="*/ 1426732 h 1426732"/>
              <a:gd name="csX18" fmla="*/ 1160708 w 5275944"/>
              <a:gd name="csY18" fmla="*/ 1426732 h 1426732"/>
              <a:gd name="csX19" fmla="*/ 606734 w 5275944"/>
              <a:gd name="csY19" fmla="*/ 1426732 h 1426732"/>
              <a:gd name="csX20" fmla="*/ 0 w 5275944"/>
              <a:gd name="csY20" fmla="*/ 1426732 h 1426732"/>
              <a:gd name="csX21" fmla="*/ 0 w 5275944"/>
              <a:gd name="csY21" fmla="*/ 993957 h 1426732"/>
              <a:gd name="csX22" fmla="*/ 0 w 5275944"/>
              <a:gd name="csY22" fmla="*/ 504112 h 1426732"/>
              <a:gd name="csX23" fmla="*/ 0 w 5275944"/>
              <a:gd name="csY23" fmla="*/ 0 h 14267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Lst>
            <a:rect l="l" t="t" r="r" b="b"/>
            <a:pathLst>
              <a:path w="5275944" h="1426732" fill="none" extrusionOk="0">
                <a:moveTo>
                  <a:pt x="0" y="0"/>
                </a:moveTo>
                <a:cubicBezTo>
                  <a:pt x="123681" y="19656"/>
                  <a:pt x="371458" y="-4319"/>
                  <a:pt x="553974" y="0"/>
                </a:cubicBezTo>
                <a:cubicBezTo>
                  <a:pt x="736490" y="4319"/>
                  <a:pt x="945605" y="7859"/>
                  <a:pt x="1055189" y="0"/>
                </a:cubicBezTo>
                <a:cubicBezTo>
                  <a:pt x="1164773" y="-7859"/>
                  <a:pt x="1471726" y="11780"/>
                  <a:pt x="1714682" y="0"/>
                </a:cubicBezTo>
                <a:cubicBezTo>
                  <a:pt x="1957638" y="-11780"/>
                  <a:pt x="2027802" y="-23502"/>
                  <a:pt x="2268656" y="0"/>
                </a:cubicBezTo>
                <a:cubicBezTo>
                  <a:pt x="2509510" y="23502"/>
                  <a:pt x="2593833" y="-16305"/>
                  <a:pt x="2822630" y="0"/>
                </a:cubicBezTo>
                <a:cubicBezTo>
                  <a:pt x="3051427" y="16305"/>
                  <a:pt x="3190190" y="28360"/>
                  <a:pt x="3534882" y="0"/>
                </a:cubicBezTo>
                <a:cubicBezTo>
                  <a:pt x="3879574" y="-28360"/>
                  <a:pt x="3840141" y="-14973"/>
                  <a:pt x="4036097" y="0"/>
                </a:cubicBezTo>
                <a:cubicBezTo>
                  <a:pt x="4232053" y="14973"/>
                  <a:pt x="4519056" y="-31901"/>
                  <a:pt x="4695590" y="0"/>
                </a:cubicBezTo>
                <a:cubicBezTo>
                  <a:pt x="4872124" y="31901"/>
                  <a:pt x="5124864" y="2458"/>
                  <a:pt x="5275944" y="0"/>
                </a:cubicBezTo>
                <a:cubicBezTo>
                  <a:pt x="5270126" y="213798"/>
                  <a:pt x="5268388" y="311328"/>
                  <a:pt x="5275944" y="432775"/>
                </a:cubicBezTo>
                <a:cubicBezTo>
                  <a:pt x="5283500" y="554223"/>
                  <a:pt x="5297485" y="744544"/>
                  <a:pt x="5275944" y="922620"/>
                </a:cubicBezTo>
                <a:cubicBezTo>
                  <a:pt x="5254403" y="1100697"/>
                  <a:pt x="5295931" y="1199832"/>
                  <a:pt x="5275944" y="1426732"/>
                </a:cubicBezTo>
                <a:cubicBezTo>
                  <a:pt x="4930239" y="1445082"/>
                  <a:pt x="4729268" y="1424628"/>
                  <a:pt x="4510932" y="1426732"/>
                </a:cubicBezTo>
                <a:cubicBezTo>
                  <a:pt x="4292596" y="1428836"/>
                  <a:pt x="4165175" y="1448786"/>
                  <a:pt x="3851439" y="1426732"/>
                </a:cubicBezTo>
                <a:cubicBezTo>
                  <a:pt x="3537703" y="1404678"/>
                  <a:pt x="3395522" y="1431263"/>
                  <a:pt x="3086427" y="1426732"/>
                </a:cubicBezTo>
                <a:cubicBezTo>
                  <a:pt x="2777332" y="1422201"/>
                  <a:pt x="2697195" y="1416429"/>
                  <a:pt x="2374175" y="1426732"/>
                </a:cubicBezTo>
                <a:cubicBezTo>
                  <a:pt x="2051155" y="1437035"/>
                  <a:pt x="1936034" y="1412872"/>
                  <a:pt x="1767441" y="1426732"/>
                </a:cubicBezTo>
                <a:cubicBezTo>
                  <a:pt x="1598848" y="1440592"/>
                  <a:pt x="1349378" y="1455997"/>
                  <a:pt x="1160708" y="1426732"/>
                </a:cubicBezTo>
                <a:cubicBezTo>
                  <a:pt x="972038" y="1397467"/>
                  <a:pt x="780125" y="1404045"/>
                  <a:pt x="606734" y="1426732"/>
                </a:cubicBezTo>
                <a:cubicBezTo>
                  <a:pt x="433343" y="1449419"/>
                  <a:pt x="248882" y="1436473"/>
                  <a:pt x="0" y="1426732"/>
                </a:cubicBezTo>
                <a:cubicBezTo>
                  <a:pt x="-6502" y="1302398"/>
                  <a:pt x="18206" y="1096610"/>
                  <a:pt x="0" y="993957"/>
                </a:cubicBezTo>
                <a:cubicBezTo>
                  <a:pt x="-18206" y="891304"/>
                  <a:pt x="8235" y="614559"/>
                  <a:pt x="0" y="504112"/>
                </a:cubicBezTo>
                <a:cubicBezTo>
                  <a:pt x="-8235" y="393666"/>
                  <a:pt x="-14820" y="173439"/>
                  <a:pt x="0" y="0"/>
                </a:cubicBezTo>
                <a:close/>
              </a:path>
              <a:path w="5275944" h="1426732" stroke="0" extrusionOk="0">
                <a:moveTo>
                  <a:pt x="0" y="0"/>
                </a:moveTo>
                <a:cubicBezTo>
                  <a:pt x="222810" y="-9408"/>
                  <a:pt x="362090" y="11374"/>
                  <a:pt x="606734" y="0"/>
                </a:cubicBezTo>
                <a:cubicBezTo>
                  <a:pt x="851378" y="-11374"/>
                  <a:pt x="1011678" y="16010"/>
                  <a:pt x="1160708" y="0"/>
                </a:cubicBezTo>
                <a:cubicBezTo>
                  <a:pt x="1309738" y="-16010"/>
                  <a:pt x="1603245" y="-15137"/>
                  <a:pt x="1714682" y="0"/>
                </a:cubicBezTo>
                <a:cubicBezTo>
                  <a:pt x="1826119" y="15137"/>
                  <a:pt x="2033413" y="20589"/>
                  <a:pt x="2215896" y="0"/>
                </a:cubicBezTo>
                <a:cubicBezTo>
                  <a:pt x="2398379" y="-20589"/>
                  <a:pt x="2486454" y="-16033"/>
                  <a:pt x="2717111" y="0"/>
                </a:cubicBezTo>
                <a:cubicBezTo>
                  <a:pt x="2947769" y="16033"/>
                  <a:pt x="2980027" y="-14060"/>
                  <a:pt x="3218326" y="0"/>
                </a:cubicBezTo>
                <a:cubicBezTo>
                  <a:pt x="3456625" y="14060"/>
                  <a:pt x="3667493" y="24785"/>
                  <a:pt x="3930578" y="0"/>
                </a:cubicBezTo>
                <a:cubicBezTo>
                  <a:pt x="4193663" y="-24785"/>
                  <a:pt x="4328373" y="-14435"/>
                  <a:pt x="4431793" y="0"/>
                </a:cubicBezTo>
                <a:cubicBezTo>
                  <a:pt x="4535214" y="14435"/>
                  <a:pt x="5105661" y="25788"/>
                  <a:pt x="5275944" y="0"/>
                </a:cubicBezTo>
                <a:cubicBezTo>
                  <a:pt x="5274857" y="216070"/>
                  <a:pt x="5289584" y="313690"/>
                  <a:pt x="5275944" y="447043"/>
                </a:cubicBezTo>
                <a:cubicBezTo>
                  <a:pt x="5262304" y="580396"/>
                  <a:pt x="5264008" y="741740"/>
                  <a:pt x="5275944" y="894085"/>
                </a:cubicBezTo>
                <a:cubicBezTo>
                  <a:pt x="5287880" y="1046430"/>
                  <a:pt x="5264004" y="1209100"/>
                  <a:pt x="5275944" y="1426732"/>
                </a:cubicBezTo>
                <a:cubicBezTo>
                  <a:pt x="5060635" y="1427105"/>
                  <a:pt x="4761046" y="1416809"/>
                  <a:pt x="4616451" y="1426732"/>
                </a:cubicBezTo>
                <a:cubicBezTo>
                  <a:pt x="4471856" y="1436655"/>
                  <a:pt x="4247250" y="1409676"/>
                  <a:pt x="3904199" y="1426732"/>
                </a:cubicBezTo>
                <a:cubicBezTo>
                  <a:pt x="3561148" y="1443788"/>
                  <a:pt x="3451569" y="1459092"/>
                  <a:pt x="3191946" y="1426732"/>
                </a:cubicBezTo>
                <a:cubicBezTo>
                  <a:pt x="2932323" y="1394372"/>
                  <a:pt x="2771984" y="1399416"/>
                  <a:pt x="2585213" y="1426732"/>
                </a:cubicBezTo>
                <a:cubicBezTo>
                  <a:pt x="2398442" y="1454048"/>
                  <a:pt x="1989661" y="1392582"/>
                  <a:pt x="1820201" y="1426732"/>
                </a:cubicBezTo>
                <a:cubicBezTo>
                  <a:pt x="1650741" y="1460882"/>
                  <a:pt x="1471218" y="1423669"/>
                  <a:pt x="1266227" y="1426732"/>
                </a:cubicBezTo>
                <a:cubicBezTo>
                  <a:pt x="1061236" y="1429795"/>
                  <a:pt x="837248" y="1415370"/>
                  <a:pt x="659493" y="1426732"/>
                </a:cubicBezTo>
                <a:cubicBezTo>
                  <a:pt x="481738" y="1438094"/>
                  <a:pt x="263666" y="1400011"/>
                  <a:pt x="0" y="1426732"/>
                </a:cubicBezTo>
                <a:cubicBezTo>
                  <a:pt x="22028" y="1247450"/>
                  <a:pt x="22072" y="1074817"/>
                  <a:pt x="0" y="965422"/>
                </a:cubicBezTo>
                <a:cubicBezTo>
                  <a:pt x="-22072" y="856027"/>
                  <a:pt x="15686" y="609821"/>
                  <a:pt x="0" y="518379"/>
                </a:cubicBezTo>
                <a:cubicBezTo>
                  <a:pt x="-15686" y="426937"/>
                  <a:pt x="-4150" y="126590"/>
                  <a:pt x="0" y="0"/>
                </a:cubicBezTo>
                <a:close/>
              </a:path>
            </a:pathLst>
          </a:custGeom>
          <a:ln w="28575">
            <a:solidFill>
              <a:srgbClr val="C00000"/>
            </a:solidFill>
            <a:extLst>
              <a:ext uri="{C807C97D-BFC1-408E-A445-0C87EB9F89A2}">
                <ask:lineSketchStyleProps xmlns:ask="http://schemas.microsoft.com/office/drawing/2018/sketchyshapes" sd="3499211612">
                  <a:prstGeom prst="rect">
                    <a:avLst/>
                  </a:prstGeom>
                  <ask:type>
                    <ask:lineSketchFreehand/>
                  </ask:type>
                </ask:lineSketchStyleProps>
              </a:ext>
            </a:extLst>
          </a:ln>
        </p:spPr>
        <p:txBody>
          <a:bodyPr vert="horz" lIns="91440" tIns="45720" rIns="91440" bIns="45720" anchor="t">
            <a:norm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Calibri" panose="020F0502020204030204" pitchFamily="34" charset="0"/>
                <a:ea typeface="+mn-ea"/>
                <a:cs typeface="Calibri" panose="020F0502020204030204"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Calibri" panose="020F0502020204030204" pitchFamily="34" charset="0"/>
                <a:ea typeface="+mn-ea"/>
                <a:cs typeface="Calibri" panose="020F0502020204030204"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Calibri" panose="020F0502020204030204" pitchFamily="34" charset="0"/>
                <a:ea typeface="+mn-ea"/>
                <a:cs typeface="Calibri" panose="020F0502020204030204"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Calibri" panose="020F0502020204030204" pitchFamily="34" charset="0"/>
                <a:ea typeface="+mn-ea"/>
                <a:cs typeface="Calibri" panose="020F0502020204030204"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Calibri" panose="020F0502020204030204" pitchFamily="34" charset="0"/>
                <a:ea typeface="+mn-ea"/>
                <a:cs typeface="Calibri" panose="020F0502020204030204"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algn="ctr">
              <a:spcBef>
                <a:spcPts val="300"/>
              </a:spcBef>
              <a:buNone/>
            </a:pPr>
            <a:r>
              <a:rPr lang="hr-HR" sz="2400" dirty="0">
                <a:solidFill>
                  <a:srgbClr val="000000"/>
                </a:solidFill>
                <a:latin typeface="Calibri"/>
                <a:ea typeface="Calibri"/>
                <a:cs typeface="Calibri"/>
              </a:rPr>
              <a:t>A PET system </a:t>
            </a:r>
            <a:r>
              <a:rPr lang="hr-HR" sz="2400" err="1">
                <a:solidFill>
                  <a:srgbClr val="000000"/>
                </a:solidFill>
                <a:latin typeface="Calibri"/>
                <a:ea typeface="Calibri"/>
                <a:cs typeface="Calibri"/>
              </a:rPr>
              <a:t>based</a:t>
            </a:r>
            <a:r>
              <a:rPr lang="hr-HR" sz="2400" dirty="0">
                <a:solidFill>
                  <a:srgbClr val="000000"/>
                </a:solidFill>
                <a:latin typeface="Calibri"/>
                <a:ea typeface="Calibri"/>
                <a:cs typeface="Calibri"/>
              </a:rPr>
              <a:t> on 2-layer </a:t>
            </a:r>
            <a:r>
              <a:rPr lang="hr-HR" sz="2400" err="1">
                <a:solidFill>
                  <a:srgbClr val="000000"/>
                </a:solidFill>
                <a:latin typeface="Calibri"/>
                <a:ea typeface="Calibri"/>
                <a:cs typeface="Calibri"/>
              </a:rPr>
              <a:t>detectors</a:t>
            </a:r>
            <a:r>
              <a:rPr lang="hr-HR" sz="2400" dirty="0">
                <a:solidFill>
                  <a:srgbClr val="000000"/>
                </a:solidFill>
                <a:latin typeface="Calibri"/>
                <a:ea typeface="Calibri"/>
                <a:cs typeface="Calibri"/>
              </a:rPr>
              <a:t> </a:t>
            </a:r>
            <a:r>
              <a:rPr lang="hr-HR" sz="2400" err="1">
                <a:solidFill>
                  <a:srgbClr val="000000"/>
                </a:solidFill>
                <a:latin typeface="Calibri"/>
                <a:ea typeface="Calibri"/>
                <a:cs typeface="Calibri"/>
              </a:rPr>
              <a:t>would</a:t>
            </a:r>
            <a:r>
              <a:rPr lang="hr-HR" sz="2400" dirty="0">
                <a:solidFill>
                  <a:srgbClr val="000000"/>
                </a:solidFill>
                <a:latin typeface="Calibri"/>
                <a:ea typeface="Calibri"/>
                <a:cs typeface="Calibri"/>
              </a:rPr>
              <a:t> </a:t>
            </a:r>
            <a:r>
              <a:rPr lang="hr-HR" sz="2400" err="1">
                <a:solidFill>
                  <a:srgbClr val="000000"/>
                </a:solidFill>
                <a:latin typeface="Calibri"/>
                <a:ea typeface="Calibri"/>
                <a:cs typeface="Calibri"/>
              </a:rPr>
              <a:t>dramaticaly</a:t>
            </a:r>
            <a:r>
              <a:rPr lang="hr-HR" sz="2400" dirty="0">
                <a:solidFill>
                  <a:srgbClr val="000000"/>
                </a:solidFill>
                <a:latin typeface="Calibri"/>
                <a:ea typeface="Calibri"/>
                <a:cs typeface="Calibri"/>
              </a:rPr>
              <a:t> </a:t>
            </a:r>
            <a:r>
              <a:rPr lang="hr-HR" sz="2400" err="1">
                <a:solidFill>
                  <a:srgbClr val="000000"/>
                </a:solidFill>
                <a:latin typeface="Calibri"/>
                <a:ea typeface="Calibri"/>
                <a:cs typeface="Calibri"/>
              </a:rPr>
              <a:t>increase</a:t>
            </a:r>
            <a:r>
              <a:rPr lang="hr-HR" sz="2400" dirty="0">
                <a:solidFill>
                  <a:srgbClr val="000000"/>
                </a:solidFill>
                <a:latin typeface="Calibri"/>
                <a:ea typeface="Calibri"/>
                <a:cs typeface="Calibri"/>
              </a:rPr>
              <a:t> </a:t>
            </a:r>
            <a:r>
              <a:rPr lang="hr-HR" sz="2400" err="1">
                <a:solidFill>
                  <a:srgbClr val="000000"/>
                </a:solidFill>
                <a:latin typeface="Calibri"/>
                <a:ea typeface="Calibri"/>
                <a:cs typeface="Calibri"/>
              </a:rPr>
              <a:t>the</a:t>
            </a:r>
            <a:r>
              <a:rPr lang="hr-HR" sz="2400" dirty="0">
                <a:solidFill>
                  <a:srgbClr val="000000"/>
                </a:solidFill>
                <a:latin typeface="Calibri"/>
                <a:ea typeface="Calibri"/>
                <a:cs typeface="Calibri"/>
              </a:rPr>
              <a:t> </a:t>
            </a:r>
            <a:r>
              <a:rPr lang="hr-HR" sz="2400" err="1">
                <a:solidFill>
                  <a:srgbClr val="000000"/>
                </a:solidFill>
                <a:latin typeface="Calibri"/>
                <a:ea typeface="Calibri"/>
                <a:cs typeface="Calibri"/>
              </a:rPr>
              <a:t>cost</a:t>
            </a:r>
            <a:r>
              <a:rPr lang="hr-HR" sz="2400" dirty="0">
                <a:solidFill>
                  <a:srgbClr val="000000"/>
                </a:solidFill>
                <a:latin typeface="Calibri"/>
                <a:ea typeface="Calibri"/>
                <a:cs typeface="Calibri"/>
              </a:rPr>
              <a:t> </a:t>
            </a:r>
            <a:r>
              <a:rPr lang="hr-HR" sz="2400" err="1">
                <a:solidFill>
                  <a:srgbClr val="000000"/>
                </a:solidFill>
                <a:latin typeface="Calibri"/>
                <a:ea typeface="Calibri"/>
                <a:cs typeface="Calibri"/>
              </a:rPr>
              <a:t>of</a:t>
            </a:r>
            <a:r>
              <a:rPr lang="hr-HR" sz="2400" dirty="0">
                <a:solidFill>
                  <a:srgbClr val="000000"/>
                </a:solidFill>
                <a:latin typeface="Calibri"/>
                <a:ea typeface="Calibri"/>
                <a:cs typeface="Calibri"/>
              </a:rPr>
              <a:t> </a:t>
            </a:r>
            <a:r>
              <a:rPr lang="hr-HR" sz="2400" err="1">
                <a:solidFill>
                  <a:srgbClr val="000000"/>
                </a:solidFill>
                <a:latin typeface="Calibri"/>
                <a:ea typeface="Calibri"/>
                <a:cs typeface="Calibri"/>
              </a:rPr>
              <a:t>the</a:t>
            </a:r>
            <a:r>
              <a:rPr lang="hr-HR" sz="2400" dirty="0">
                <a:solidFill>
                  <a:srgbClr val="000000"/>
                </a:solidFill>
                <a:latin typeface="Calibri"/>
                <a:ea typeface="Calibri"/>
                <a:cs typeface="Calibri"/>
              </a:rPr>
              <a:t> </a:t>
            </a:r>
            <a:r>
              <a:rPr lang="hr-HR" sz="2400" err="1">
                <a:solidFill>
                  <a:srgbClr val="000000"/>
                </a:solidFill>
                <a:latin typeface="Calibri"/>
                <a:ea typeface="Calibri"/>
                <a:cs typeface="Calibri"/>
              </a:rPr>
              <a:t>apparatus</a:t>
            </a:r>
            <a:endParaRPr lang="en-US" sz="2400" err="1">
              <a:solidFill>
                <a:srgbClr val="000000"/>
              </a:solidFill>
              <a:latin typeface="Calibri"/>
              <a:ea typeface="Calibri"/>
              <a:cs typeface="Calibri"/>
            </a:endParaRPr>
          </a:p>
        </p:txBody>
      </p:sp>
    </p:spTree>
    <p:extLst>
      <p:ext uri="{BB962C8B-B14F-4D97-AF65-F5344CB8AC3E}">
        <p14:creationId xmlns:p14="http://schemas.microsoft.com/office/powerpoint/2010/main" val="40565142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B991FA7-3047-FC9F-3AC2-80C13C098111}"/>
              </a:ext>
            </a:extLst>
          </p:cNvPr>
          <p:cNvSpPr>
            <a:spLocks noGrp="1"/>
          </p:cNvSpPr>
          <p:nvPr>
            <p:ph sz="quarter" idx="1"/>
          </p:nvPr>
        </p:nvSpPr>
        <p:spPr/>
        <p:txBody>
          <a:bodyPr vert="horz" lIns="91440" tIns="45720" rIns="91440" bIns="45720" anchor="t">
            <a:normAutofit/>
          </a:bodyPr>
          <a:lstStyle/>
          <a:p>
            <a:pPr marL="0" indent="0" algn="ctr">
              <a:buNone/>
            </a:pPr>
            <a:endParaRPr lang="en-US" sz="3600" dirty="0">
              <a:latin typeface="Calibri"/>
              <a:ea typeface="Calibri"/>
              <a:cs typeface="Calibri"/>
            </a:endParaRPr>
          </a:p>
          <a:p>
            <a:pPr marL="0" indent="0" algn="ctr">
              <a:buNone/>
            </a:pPr>
            <a:endParaRPr lang="en-US" sz="3600" dirty="0">
              <a:latin typeface="Calibri"/>
              <a:ea typeface="Calibri"/>
              <a:cs typeface="Calibri"/>
            </a:endParaRPr>
          </a:p>
          <a:p>
            <a:pPr marL="0" indent="0" algn="ctr">
              <a:buNone/>
            </a:pPr>
            <a:r>
              <a:rPr lang="en-US" sz="4400" dirty="0">
                <a:latin typeface="Calibri"/>
                <a:ea typeface="Calibri"/>
                <a:cs typeface="Calibri"/>
              </a:rPr>
              <a:t>Development of PET demonstrator</a:t>
            </a:r>
            <a:br>
              <a:rPr lang="en-US" sz="4400" dirty="0">
                <a:latin typeface="Calibri"/>
                <a:ea typeface="Calibri"/>
                <a:cs typeface="Calibri"/>
              </a:rPr>
            </a:br>
            <a:r>
              <a:rPr lang="en-US" sz="4400" dirty="0">
                <a:latin typeface="Calibri"/>
                <a:ea typeface="Calibri"/>
                <a:cs typeface="Calibri"/>
              </a:rPr>
              <a:t>with polarization measurement capability</a:t>
            </a:r>
            <a:endParaRPr lang="en-US" sz="4400" dirty="0">
              <a:ea typeface="Calibri" panose="020F0502020204030204" pitchFamily="34" charset="0"/>
            </a:endParaRPr>
          </a:p>
        </p:txBody>
      </p:sp>
      <p:sp>
        <p:nvSpPr>
          <p:cNvPr id="4" name="Date Placeholder 3">
            <a:extLst>
              <a:ext uri="{FF2B5EF4-FFF2-40B4-BE49-F238E27FC236}">
                <a16:creationId xmlns:a16="http://schemas.microsoft.com/office/drawing/2014/main" id="{AA569AFA-1219-E5F2-4609-8CC3E67D18B9}"/>
              </a:ext>
            </a:extLst>
          </p:cNvPr>
          <p:cNvSpPr>
            <a:spLocks noGrp="1"/>
          </p:cNvSpPr>
          <p:nvPr>
            <p:ph type="dt" sz="half" idx="2"/>
          </p:nvPr>
        </p:nvSpPr>
        <p:spPr/>
        <p:txBody>
          <a:bodyPr/>
          <a:lstStyle/>
          <a:p>
            <a:pPr algn="ctr"/>
            <a:r>
              <a:rPr lang="hr-HR" dirty="0"/>
              <a:t>26-28 April 2023, Split, Croatia</a:t>
            </a:r>
            <a:endParaRPr lang="en-US" dirty="0"/>
          </a:p>
        </p:txBody>
      </p:sp>
      <p:sp>
        <p:nvSpPr>
          <p:cNvPr id="5" name="Footer Placeholder 4">
            <a:extLst>
              <a:ext uri="{FF2B5EF4-FFF2-40B4-BE49-F238E27FC236}">
                <a16:creationId xmlns:a16="http://schemas.microsoft.com/office/drawing/2014/main" id="{CFE8A82B-F2F7-C07C-2CF5-8CF917ECA0CD}"/>
              </a:ext>
            </a:extLst>
          </p:cNvPr>
          <p:cNvSpPr>
            <a:spLocks noGrp="1"/>
          </p:cNvSpPr>
          <p:nvPr>
            <p:ph type="ftr" sz="quarter" idx="3"/>
          </p:nvPr>
        </p:nvSpPr>
        <p:spPr/>
        <p:txBody>
          <a:bodyPr vert="horz" lIns="91440" tIns="45720" rIns="91440" bIns="45720" anchor="ctr"/>
          <a:lstStyle/>
          <a:p>
            <a:pPr algn="ctr"/>
            <a:r>
              <a:rPr lang="hr-HR" dirty="0">
                <a:solidFill>
                  <a:srgbClr val="775F55"/>
                </a:solidFill>
                <a:latin typeface="Calibri"/>
                <a:cs typeface="Calibri"/>
              </a:rPr>
              <a:t>EXOTIC ATOMS ZAGREB 2025</a:t>
            </a:r>
            <a:endParaRPr lang="en-US" dirty="0"/>
          </a:p>
        </p:txBody>
      </p:sp>
      <p:sp>
        <p:nvSpPr>
          <p:cNvPr id="6" name="Slide Number Placeholder 5">
            <a:extLst>
              <a:ext uri="{FF2B5EF4-FFF2-40B4-BE49-F238E27FC236}">
                <a16:creationId xmlns:a16="http://schemas.microsoft.com/office/drawing/2014/main" id="{5CD5217D-6AFC-BCAD-55E7-F60A0087F2C3}"/>
              </a:ext>
            </a:extLst>
          </p:cNvPr>
          <p:cNvSpPr>
            <a:spLocks noGrp="1"/>
          </p:cNvSpPr>
          <p:nvPr>
            <p:ph type="sldNum" sz="quarter" idx="4"/>
          </p:nvPr>
        </p:nvSpPr>
        <p:spPr/>
        <p:txBody>
          <a:bodyPr/>
          <a:lstStyle/>
          <a:p>
            <a:fld id="{F1FEECC3-7BCE-4B1E-8D55-1AB743006139}" type="slidenum">
              <a:rPr lang="en-US" smtClean="0"/>
              <a:pPr/>
              <a:t>12</a:t>
            </a:fld>
            <a:endParaRPr lang="en-US" dirty="0"/>
          </a:p>
        </p:txBody>
      </p:sp>
      <p:sp>
        <p:nvSpPr>
          <p:cNvPr id="8" name="Footer Placeholder 2">
            <a:extLst>
              <a:ext uri="{FF2B5EF4-FFF2-40B4-BE49-F238E27FC236}">
                <a16:creationId xmlns:a16="http://schemas.microsoft.com/office/drawing/2014/main" id="{E1309093-D198-208C-A004-DD8106909AC1}"/>
              </a:ext>
            </a:extLst>
          </p:cNvPr>
          <p:cNvSpPr txBox="1">
            <a:spLocks/>
          </p:cNvSpPr>
          <p:nvPr/>
        </p:nvSpPr>
        <p:spPr>
          <a:xfrm>
            <a:off x="737094" y="6468406"/>
            <a:ext cx="2556456" cy="365125"/>
          </a:xfrm>
          <a:prstGeom prst="rect">
            <a:avLst/>
          </a:prstGeom>
          <a:solidFill>
            <a:schemeClr val="bg1"/>
          </a:solidFill>
        </p:spPr>
        <p:txBody>
          <a:bodyPr vert="horz" lIns="91440" tIns="45720" rIns="91440" bIns="45720" anchor="ctr"/>
          <a:lstStyle>
            <a:defPPr>
              <a:defRPr lang="en-US"/>
            </a:defPPr>
            <a:lvl1pPr marL="0" algn="r" defTabSz="914400" rtl="0" eaLnBrk="1" latinLnBrk="0" hangingPunct="1">
              <a:defRPr kumimoji="0" sz="1200" kern="1200">
                <a:solidFill>
                  <a:schemeClr val="tx2"/>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solidFill>
                  <a:srgbClr val="775F55"/>
                </a:solidFill>
                <a:latin typeface="Calibri"/>
                <a:cs typeface="Calibri"/>
              </a:rPr>
              <a:t>M. Makek</a:t>
            </a:r>
            <a:endParaRPr lang="en-US" dirty="0"/>
          </a:p>
        </p:txBody>
      </p:sp>
      <p:sp>
        <p:nvSpPr>
          <p:cNvPr id="9" name="Title 8">
            <a:extLst>
              <a:ext uri="{FF2B5EF4-FFF2-40B4-BE49-F238E27FC236}">
                <a16:creationId xmlns:a16="http://schemas.microsoft.com/office/drawing/2014/main" id="{6337B3D5-CB73-F0AE-FD62-A94430C51FE7}"/>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7180600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46B8E0E5-DB81-8692-C438-B5EA52149C69}"/>
              </a:ext>
            </a:extLst>
          </p:cNvPr>
          <p:cNvPicPr>
            <a:picLocks noChangeAspect="1"/>
          </p:cNvPicPr>
          <p:nvPr/>
        </p:nvPicPr>
        <p:blipFill>
          <a:blip r:embed="rId4"/>
          <a:stretch>
            <a:fillRect/>
          </a:stretch>
        </p:blipFill>
        <p:spPr>
          <a:xfrm>
            <a:off x="327402" y="3754465"/>
            <a:ext cx="2522350" cy="2384156"/>
          </a:xfrm>
          <a:prstGeom prst="rect">
            <a:avLst/>
          </a:prstGeom>
        </p:spPr>
      </p:pic>
      <p:sp>
        <p:nvSpPr>
          <p:cNvPr id="2" name="Title 1">
            <a:extLst>
              <a:ext uri="{FF2B5EF4-FFF2-40B4-BE49-F238E27FC236}">
                <a16:creationId xmlns:a16="http://schemas.microsoft.com/office/drawing/2014/main" id="{DAE1A36D-2531-8FB5-29E5-0F1FA9F1935B}"/>
              </a:ext>
            </a:extLst>
          </p:cNvPr>
          <p:cNvSpPr>
            <a:spLocks noGrp="1"/>
          </p:cNvSpPr>
          <p:nvPr>
            <p:ph type="title"/>
          </p:nvPr>
        </p:nvSpPr>
        <p:spPr/>
        <p:txBody>
          <a:bodyPr vert="horz" lIns="91440" tIns="45720" rIns="91440" bIns="45720" anchor="ctr">
            <a:normAutofit/>
          </a:bodyPr>
          <a:lstStyle/>
          <a:p>
            <a:r>
              <a:rPr lang="hr-HR" dirty="0" err="1">
                <a:solidFill>
                  <a:srgbClr val="775F55"/>
                </a:solidFill>
                <a:latin typeface="Calibri"/>
                <a:cs typeface="Calibri"/>
              </a:rPr>
              <a:t>Detector</a:t>
            </a:r>
            <a:r>
              <a:rPr lang="hr-HR" dirty="0">
                <a:solidFill>
                  <a:srgbClr val="775F55"/>
                </a:solidFill>
                <a:latin typeface="Calibri"/>
                <a:cs typeface="Calibri"/>
              </a:rPr>
              <a:t> </a:t>
            </a:r>
            <a:r>
              <a:rPr lang="hr-HR" dirty="0" err="1">
                <a:solidFill>
                  <a:srgbClr val="775F55"/>
                </a:solidFill>
                <a:latin typeface="Calibri"/>
                <a:cs typeface="Calibri"/>
              </a:rPr>
              <a:t>modules</a:t>
            </a:r>
            <a:r>
              <a:rPr lang="hr-HR" dirty="0">
                <a:solidFill>
                  <a:srgbClr val="775F55"/>
                </a:solidFill>
                <a:latin typeface="Calibri"/>
                <a:cs typeface="Calibri"/>
              </a:rPr>
              <a:t>: single-</a:t>
            </a:r>
            <a:r>
              <a:rPr lang="hr-HR" dirty="0" err="1">
                <a:solidFill>
                  <a:srgbClr val="775F55"/>
                </a:solidFill>
                <a:latin typeface="Calibri"/>
                <a:cs typeface="Calibri"/>
              </a:rPr>
              <a:t>layer</a:t>
            </a:r>
            <a:r>
              <a:rPr lang="hr-HR" dirty="0">
                <a:solidFill>
                  <a:srgbClr val="775F55"/>
                </a:solidFill>
                <a:latin typeface="Calibri"/>
                <a:cs typeface="Calibri"/>
              </a:rPr>
              <a:t> </a:t>
            </a:r>
            <a:r>
              <a:rPr lang="hr-HR" dirty="0" err="1">
                <a:solidFill>
                  <a:srgbClr val="775F55"/>
                </a:solidFill>
                <a:latin typeface="Calibri"/>
                <a:cs typeface="Calibri"/>
              </a:rPr>
              <a:t>polarimeters</a:t>
            </a:r>
            <a:endParaRPr lang="hr-HR" dirty="0" err="1">
              <a:latin typeface="Calibri"/>
              <a:ea typeface="Calibri"/>
              <a:cs typeface="Calibri"/>
            </a:endParaRPr>
          </a:p>
        </p:txBody>
      </p:sp>
      <p:sp>
        <p:nvSpPr>
          <p:cNvPr id="18" name="Date Placeholder 13">
            <a:extLst>
              <a:ext uri="{FF2B5EF4-FFF2-40B4-BE49-F238E27FC236}">
                <a16:creationId xmlns:a16="http://schemas.microsoft.com/office/drawing/2014/main" id="{427D3FC4-4C0A-2461-3E6C-687BD9E47F84}"/>
              </a:ext>
            </a:extLst>
          </p:cNvPr>
          <p:cNvSpPr>
            <a:spLocks noGrp="1"/>
          </p:cNvSpPr>
          <p:nvPr>
            <p:ph type="dt" sz="half" idx="2"/>
          </p:nvPr>
        </p:nvSpPr>
        <p:spPr>
          <a:xfrm>
            <a:off x="217714" y="6458423"/>
            <a:ext cx="2133600" cy="365125"/>
          </a:xfrm>
          <a:prstGeom prst="rect">
            <a:avLst/>
          </a:prstGeom>
        </p:spPr>
        <p:txBody>
          <a:bodyPr vert="horz" anchor="ctr" anchorCtr="0"/>
          <a:lstStyle>
            <a:lvl1pPr algn="l" eaLnBrk="1" latinLnBrk="0" hangingPunct="1">
              <a:defRPr kumimoji="0" sz="1200">
                <a:solidFill>
                  <a:schemeClr val="tx2"/>
                </a:solidFill>
                <a:latin typeface="Calibri" panose="020F0502020204030204" pitchFamily="34" charset="0"/>
                <a:cs typeface="Calibri" panose="020F0502020204030204" pitchFamily="34" charset="0"/>
              </a:defRPr>
            </a:lvl1pPr>
          </a:lstStyle>
          <a:p>
            <a:pPr algn="ctr"/>
            <a:r>
              <a:rPr lang="hr-HR" dirty="0"/>
              <a:t>Krakow, 18-20 </a:t>
            </a:r>
            <a:r>
              <a:rPr lang="hr-HR" dirty="0" err="1"/>
              <a:t>October</a:t>
            </a:r>
            <a:r>
              <a:rPr lang="hr-HR" dirty="0"/>
              <a:t> 2023</a:t>
            </a:r>
            <a:endParaRPr lang="en-US" dirty="0"/>
          </a:p>
        </p:txBody>
      </p:sp>
      <p:sp>
        <p:nvSpPr>
          <p:cNvPr id="20" name="Slide Number Placeholder 11">
            <a:extLst>
              <a:ext uri="{FF2B5EF4-FFF2-40B4-BE49-F238E27FC236}">
                <a16:creationId xmlns:a16="http://schemas.microsoft.com/office/drawing/2014/main" id="{20AA5653-542B-8E85-6A59-0F76F39B8B4E}"/>
              </a:ext>
            </a:extLst>
          </p:cNvPr>
          <p:cNvSpPr>
            <a:spLocks noGrp="1"/>
          </p:cNvSpPr>
          <p:nvPr>
            <p:ph type="sldNum" sz="quarter" idx="4"/>
          </p:nvPr>
        </p:nvSpPr>
        <p:spPr>
          <a:xfrm>
            <a:off x="9935464" y="6466260"/>
            <a:ext cx="1752600" cy="365125"/>
          </a:xfrm>
          <a:prstGeom prst="rect">
            <a:avLst/>
          </a:prstGeom>
        </p:spPr>
        <p:txBody>
          <a:bodyPr vert="horz" lIns="91440" tIns="45720" rIns="91440" bIns="45720" rtlCol="0" anchor="ctr"/>
          <a:lstStyle>
            <a:lvl1pPr algn="r">
              <a:defRPr sz="1200">
                <a:solidFill>
                  <a:schemeClr val="tx1">
                    <a:tint val="75000"/>
                  </a:schemeClr>
                </a:solidFill>
                <a:latin typeface="Calibri" panose="020F0502020204030204" pitchFamily="34" charset="0"/>
                <a:cs typeface="Calibri" panose="020F0502020204030204" pitchFamily="34" charset="0"/>
              </a:defRPr>
            </a:lvl1pPr>
          </a:lstStyle>
          <a:p>
            <a:fld id="{F1FEECC3-7BCE-4B1E-8D55-1AB743006139}" type="slidenum">
              <a:rPr lang="en-US" smtClean="0"/>
              <a:pPr/>
              <a:t>13</a:t>
            </a:fld>
            <a:endParaRPr lang="en-US" dirty="0"/>
          </a:p>
        </p:txBody>
      </p:sp>
      <p:pic>
        <p:nvPicPr>
          <p:cNvPr id="7" name="VID-20231217-WA0003">
            <a:hlinkClick r:id="" action="ppaction://media"/>
            <a:extLst>
              <a:ext uri="{FF2B5EF4-FFF2-40B4-BE49-F238E27FC236}">
                <a16:creationId xmlns:a16="http://schemas.microsoft.com/office/drawing/2014/main" id="{D4F05020-949B-971B-F6BE-BEA1FBA81112}"/>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3916194" y="1643377"/>
            <a:ext cx="8136682" cy="4637785"/>
          </a:xfrm>
          <a:prstGeom prst="rect">
            <a:avLst/>
          </a:prstGeom>
        </p:spPr>
      </p:pic>
      <p:sp>
        <p:nvSpPr>
          <p:cNvPr id="10" name="Footer Placeholder 4">
            <a:extLst>
              <a:ext uri="{FF2B5EF4-FFF2-40B4-BE49-F238E27FC236}">
                <a16:creationId xmlns:a16="http://schemas.microsoft.com/office/drawing/2014/main" id="{D17056DE-911F-B611-9349-5FA681DC5A39}"/>
              </a:ext>
            </a:extLst>
          </p:cNvPr>
          <p:cNvSpPr>
            <a:spLocks noGrp="1"/>
          </p:cNvSpPr>
          <p:nvPr>
            <p:ph type="ftr" sz="quarter" idx="3"/>
          </p:nvPr>
        </p:nvSpPr>
        <p:spPr>
          <a:xfrm>
            <a:off x="3747911" y="6464952"/>
            <a:ext cx="5463823" cy="365125"/>
          </a:xfrm>
        </p:spPr>
        <p:txBody>
          <a:bodyPr vert="horz" lIns="91440" tIns="45720" rIns="91440" bIns="45720" anchor="ctr"/>
          <a:lstStyle/>
          <a:p>
            <a:pPr algn="ctr"/>
            <a:r>
              <a:rPr lang="hr-HR" dirty="0">
                <a:solidFill>
                  <a:srgbClr val="775F55"/>
                </a:solidFill>
                <a:latin typeface="Calibri"/>
                <a:cs typeface="Calibri"/>
              </a:rPr>
              <a:t>IEEE NSS MIC RTSD 2025</a:t>
            </a:r>
            <a:endParaRPr lang="hr-HR" dirty="0">
              <a:solidFill>
                <a:srgbClr val="000000"/>
              </a:solidFill>
              <a:latin typeface="Calibri"/>
              <a:ea typeface="Calibri"/>
              <a:cs typeface="Calibri"/>
            </a:endParaRPr>
          </a:p>
        </p:txBody>
      </p:sp>
      <p:sp>
        <p:nvSpPr>
          <p:cNvPr id="11" name="Footer Placeholder 2">
            <a:extLst>
              <a:ext uri="{FF2B5EF4-FFF2-40B4-BE49-F238E27FC236}">
                <a16:creationId xmlns:a16="http://schemas.microsoft.com/office/drawing/2014/main" id="{70CAA682-21DC-4E52-2318-FE3BC000F6BE}"/>
              </a:ext>
            </a:extLst>
          </p:cNvPr>
          <p:cNvSpPr txBox="1">
            <a:spLocks/>
          </p:cNvSpPr>
          <p:nvPr/>
        </p:nvSpPr>
        <p:spPr>
          <a:xfrm>
            <a:off x="325256" y="6468406"/>
            <a:ext cx="2968294" cy="365125"/>
          </a:xfrm>
          <a:prstGeom prst="rect">
            <a:avLst/>
          </a:prstGeom>
          <a:solidFill>
            <a:schemeClr val="bg1"/>
          </a:solidFill>
        </p:spPr>
        <p:txBody>
          <a:bodyPr vert="horz" lIns="91440" tIns="45720" rIns="91440" bIns="45720" anchor="ctr"/>
          <a:lstStyle>
            <a:defPPr>
              <a:defRPr lang="en-US"/>
            </a:defPPr>
            <a:lvl1pPr marL="0" algn="r" defTabSz="914400" rtl="0" eaLnBrk="1" latinLnBrk="0" hangingPunct="1">
              <a:defRPr kumimoji="0" sz="1200" kern="1200">
                <a:solidFill>
                  <a:schemeClr val="tx2"/>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solidFill>
                  <a:srgbClr val="775F55"/>
                </a:solidFill>
                <a:latin typeface="Calibri"/>
                <a:cs typeface="Calibri"/>
              </a:rPr>
              <a:t>M. Makek</a:t>
            </a:r>
            <a:endParaRPr lang="en-US" dirty="0"/>
          </a:p>
        </p:txBody>
      </p:sp>
      <p:sp>
        <p:nvSpPr>
          <p:cNvPr id="6" name="TextBox 5">
            <a:extLst>
              <a:ext uri="{FF2B5EF4-FFF2-40B4-BE49-F238E27FC236}">
                <a16:creationId xmlns:a16="http://schemas.microsoft.com/office/drawing/2014/main" id="{64E7C53E-ED65-A9B2-3A34-752E566830F6}"/>
              </a:ext>
            </a:extLst>
          </p:cNvPr>
          <p:cNvSpPr txBox="1"/>
          <p:nvPr/>
        </p:nvSpPr>
        <p:spPr>
          <a:xfrm>
            <a:off x="455343" y="1615189"/>
            <a:ext cx="3062918" cy="568813"/>
          </a:xfrm>
          <a:prstGeom prst="rect">
            <a:avLst/>
          </a:prstGeom>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algn="ctr"/>
            <a:r>
              <a:rPr lang="hr-HR" sz="1600" dirty="0">
                <a:latin typeface="Calibri"/>
                <a:ea typeface="Calibri"/>
                <a:cs typeface="Calibri"/>
              </a:rPr>
              <a:t>GAGG </a:t>
            </a:r>
            <a:r>
              <a:rPr lang="hr-HR" sz="1600" dirty="0" err="1">
                <a:latin typeface="Calibri"/>
                <a:ea typeface="Calibri"/>
                <a:cs typeface="Calibri"/>
              </a:rPr>
              <a:t>matrix</a:t>
            </a:r>
            <a:r>
              <a:rPr lang="hr-HR" sz="1600" dirty="0">
                <a:latin typeface="Calibri"/>
                <a:ea typeface="Calibri"/>
                <a:cs typeface="Calibri"/>
              </a:rPr>
              <a:t> (2.9x2.9x20 mm</a:t>
            </a:r>
            <a:r>
              <a:rPr lang="hr-HR" sz="1600" baseline="30000" dirty="0">
                <a:latin typeface="Calibri"/>
                <a:ea typeface="Calibri"/>
                <a:cs typeface="Calibri"/>
              </a:rPr>
              <a:t>3</a:t>
            </a:r>
            <a:r>
              <a:rPr lang="hr-HR" sz="1600" dirty="0">
                <a:latin typeface="Calibri"/>
                <a:ea typeface="Calibri"/>
                <a:cs typeface="Calibri"/>
              </a:rPr>
              <a:t>)</a:t>
            </a:r>
            <a:br>
              <a:rPr lang="hr-HR" sz="1600" dirty="0">
                <a:latin typeface="Calibri"/>
                <a:ea typeface="Calibri"/>
                <a:cs typeface="Calibri"/>
              </a:rPr>
            </a:br>
            <a:r>
              <a:rPr lang="hr-HR" sz="1600" dirty="0">
                <a:latin typeface="Calibri"/>
                <a:ea typeface="Calibri"/>
                <a:cs typeface="Calibri"/>
              </a:rPr>
              <a:t> Single-</a:t>
            </a:r>
            <a:r>
              <a:rPr lang="en-US" sz="1600" dirty="0">
                <a:latin typeface="Calibri"/>
                <a:ea typeface="Calibri"/>
                <a:cs typeface="Calibri"/>
              </a:rPr>
              <a:t>sided </a:t>
            </a:r>
            <a:r>
              <a:rPr lang="hr-HR" sz="1600" dirty="0" err="1">
                <a:latin typeface="Calibri"/>
                <a:ea typeface="Calibri"/>
                <a:cs typeface="Calibri"/>
              </a:rPr>
              <a:t>read</a:t>
            </a:r>
            <a:r>
              <a:rPr lang="en-US" sz="1600" dirty="0">
                <a:latin typeface="Calibri"/>
                <a:ea typeface="Calibri"/>
                <a:cs typeface="Calibri"/>
              </a:rPr>
              <a:t>out </a:t>
            </a:r>
            <a:r>
              <a:rPr lang="hr-HR" sz="1600" dirty="0" err="1">
                <a:latin typeface="Calibri"/>
                <a:ea typeface="Calibri"/>
                <a:cs typeface="Calibri"/>
              </a:rPr>
              <a:t>by</a:t>
            </a:r>
            <a:r>
              <a:rPr lang="en-US" sz="1600" dirty="0">
                <a:latin typeface="Calibri"/>
                <a:ea typeface="Calibri"/>
                <a:cs typeface="Calibri"/>
              </a:rPr>
              <a:t> </a:t>
            </a:r>
            <a:r>
              <a:rPr lang="en-US" sz="1600" dirty="0" err="1">
                <a:latin typeface="Calibri"/>
                <a:ea typeface="Calibri"/>
                <a:cs typeface="Calibri"/>
              </a:rPr>
              <a:t>SiPM</a:t>
            </a:r>
            <a:r>
              <a:rPr lang="en-US" sz="1600" dirty="0">
                <a:latin typeface="Calibri"/>
                <a:ea typeface="Calibri"/>
                <a:cs typeface="Calibri"/>
              </a:rPr>
              <a:t>!</a:t>
            </a:r>
          </a:p>
        </p:txBody>
      </p:sp>
      <p:pic>
        <p:nvPicPr>
          <p:cNvPr id="9" name="Picture 16" descr="Shape&#10;&#10;Description automatically generated">
            <a:extLst>
              <a:ext uri="{FF2B5EF4-FFF2-40B4-BE49-F238E27FC236}">
                <a16:creationId xmlns:a16="http://schemas.microsoft.com/office/drawing/2014/main" id="{B968B2E5-7DF4-4334-1E2F-D7B676A1C401}"/>
              </a:ext>
            </a:extLst>
          </p:cNvPr>
          <p:cNvPicPr>
            <a:picLocks noChangeAspect="1"/>
          </p:cNvPicPr>
          <p:nvPr/>
        </p:nvPicPr>
        <p:blipFill>
          <a:blip r:embed="rId6"/>
          <a:stretch>
            <a:fillRect/>
          </a:stretch>
        </p:blipFill>
        <p:spPr>
          <a:xfrm>
            <a:off x="458320" y="2206191"/>
            <a:ext cx="1407520" cy="1471881"/>
          </a:xfrm>
          <a:prstGeom prst="rect">
            <a:avLst/>
          </a:prstGeom>
        </p:spPr>
      </p:pic>
      <p:pic>
        <p:nvPicPr>
          <p:cNvPr id="13" name="Picture 17" descr="A picture containing text&#10;&#10;Description automatically generated">
            <a:extLst>
              <a:ext uri="{FF2B5EF4-FFF2-40B4-BE49-F238E27FC236}">
                <a16:creationId xmlns:a16="http://schemas.microsoft.com/office/drawing/2014/main" id="{A9310241-2003-1967-284D-C9A4BB9C1607}"/>
              </a:ext>
            </a:extLst>
          </p:cNvPr>
          <p:cNvPicPr>
            <a:picLocks noChangeAspect="1"/>
          </p:cNvPicPr>
          <p:nvPr/>
        </p:nvPicPr>
        <p:blipFill>
          <a:blip r:embed="rId7"/>
          <a:stretch>
            <a:fillRect/>
          </a:stretch>
        </p:blipFill>
        <p:spPr>
          <a:xfrm>
            <a:off x="2012342" y="2210880"/>
            <a:ext cx="1513604" cy="1463249"/>
          </a:xfrm>
          <a:prstGeom prst="rect">
            <a:avLst/>
          </a:prstGeom>
        </p:spPr>
      </p:pic>
      <p:sp>
        <p:nvSpPr>
          <p:cNvPr id="14" name="TextBox 13">
            <a:extLst>
              <a:ext uri="{FF2B5EF4-FFF2-40B4-BE49-F238E27FC236}">
                <a16:creationId xmlns:a16="http://schemas.microsoft.com/office/drawing/2014/main" id="{EA3C94DE-CEEB-3C55-F342-55F4E172D671}"/>
              </a:ext>
            </a:extLst>
          </p:cNvPr>
          <p:cNvSpPr txBox="1"/>
          <p:nvPr/>
        </p:nvSpPr>
        <p:spPr>
          <a:xfrm>
            <a:off x="85458" y="6122072"/>
            <a:ext cx="3658095"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aseline="0" dirty="0">
                <a:solidFill>
                  <a:srgbClr val="C00000"/>
                </a:solidFill>
                <a:latin typeface="Calibri"/>
                <a:ea typeface="Calibri"/>
                <a:cs typeface="Calibri"/>
              </a:rPr>
              <a:t>S. </a:t>
            </a:r>
            <a:r>
              <a:rPr lang="en-US" sz="1400" baseline="0" dirty="0" err="1">
                <a:solidFill>
                  <a:srgbClr val="C00000"/>
                </a:solidFill>
                <a:latin typeface="Calibri"/>
                <a:ea typeface="Calibri"/>
                <a:cs typeface="Calibri"/>
              </a:rPr>
              <a:t>Parashari</a:t>
            </a:r>
            <a:r>
              <a:rPr lang="en-US" sz="1400" baseline="0" dirty="0">
                <a:solidFill>
                  <a:srgbClr val="C00000"/>
                </a:solidFill>
                <a:latin typeface="Calibri"/>
                <a:ea typeface="Calibri"/>
                <a:cs typeface="Calibri"/>
              </a:rPr>
              <a:t> et al. (2022), </a:t>
            </a:r>
            <a:r>
              <a:rPr lang="en-US" sz="1400" dirty="0">
                <a:solidFill>
                  <a:srgbClr val="C00000"/>
                </a:solidFill>
                <a:latin typeface="Calibri"/>
                <a:ea typeface="Calibri"/>
                <a:cs typeface="Calibri"/>
              </a:rPr>
              <a:t>NIMA</a:t>
            </a:r>
            <a:r>
              <a:rPr lang="en-US" sz="1400" baseline="0" dirty="0">
                <a:solidFill>
                  <a:srgbClr val="C00000"/>
                </a:solidFill>
                <a:latin typeface="Calibri"/>
                <a:ea typeface="Calibri"/>
                <a:cs typeface="Calibri"/>
              </a:rPr>
              <a:t>, </a:t>
            </a:r>
            <a:r>
              <a:rPr lang="en-US" sz="1400" dirty="0">
                <a:solidFill>
                  <a:srgbClr val="C00000"/>
                </a:solidFill>
                <a:latin typeface="Calibri"/>
                <a:ea typeface="Calibri"/>
                <a:cs typeface="Calibri"/>
              </a:rPr>
              <a:t>1040:167186</a:t>
            </a:r>
            <a:endParaRPr lang="en-US" sz="1400" dirty="0">
              <a:latin typeface="Calibri"/>
              <a:ea typeface="Calibri"/>
              <a:cs typeface="Calibri"/>
            </a:endParaRPr>
          </a:p>
        </p:txBody>
      </p:sp>
      <p:sp>
        <p:nvSpPr>
          <p:cNvPr id="15" name="TextBox 14">
            <a:extLst>
              <a:ext uri="{FF2B5EF4-FFF2-40B4-BE49-F238E27FC236}">
                <a16:creationId xmlns:a16="http://schemas.microsoft.com/office/drawing/2014/main" id="{F98B319E-1F9D-2AF6-3F45-8B7BAD9F00E8}"/>
              </a:ext>
            </a:extLst>
          </p:cNvPr>
          <p:cNvSpPr txBox="1"/>
          <p:nvPr/>
        </p:nvSpPr>
        <p:spPr>
          <a:xfrm>
            <a:off x="1841363" y="3841161"/>
            <a:ext cx="1968416" cy="584775"/>
          </a:xfrm>
          <a:prstGeom prst="rect">
            <a:avLst/>
          </a:prstGeom>
          <a:solidFill>
            <a:schemeClr val="bg1"/>
          </a:solidFill>
          <a:ln w="12700">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latin typeface="Calibri"/>
                <a:ea typeface="Calibri"/>
                <a:cs typeface="Calibri"/>
              </a:rPr>
              <a:t>Compton event ID</a:t>
            </a:r>
          </a:p>
          <a:p>
            <a:pPr marL="285750" indent="-285750">
              <a:buFont typeface="Arial"/>
              <a:buChar char="•"/>
            </a:pPr>
            <a:r>
              <a:rPr lang="en-US" sz="1600" dirty="0">
                <a:latin typeface="Calibri"/>
                <a:ea typeface="Calibri"/>
                <a:cs typeface="Calibri"/>
              </a:rPr>
              <a:t>2 pixels fired</a:t>
            </a:r>
          </a:p>
        </p:txBody>
      </p:sp>
      <p:pic>
        <p:nvPicPr>
          <p:cNvPr id="5" name="Picture 4">
            <a:extLst>
              <a:ext uri="{FF2B5EF4-FFF2-40B4-BE49-F238E27FC236}">
                <a16:creationId xmlns:a16="http://schemas.microsoft.com/office/drawing/2014/main" id="{A43B7582-7A30-9F37-DD35-1A7ACB1E7F3B}"/>
              </a:ext>
            </a:extLst>
          </p:cNvPr>
          <p:cNvPicPr>
            <a:picLocks noChangeAspect="1"/>
          </p:cNvPicPr>
          <p:nvPr/>
        </p:nvPicPr>
        <p:blipFill>
          <a:blip r:embed="rId8"/>
          <a:srcRect r="50012" b="-2061"/>
          <a:stretch>
            <a:fillRect/>
          </a:stretch>
        </p:blipFill>
        <p:spPr>
          <a:xfrm>
            <a:off x="2142282" y="4396948"/>
            <a:ext cx="1667396" cy="544244"/>
          </a:xfrm>
          <a:prstGeom prst="rect">
            <a:avLst/>
          </a:prstGeom>
        </p:spPr>
      </p:pic>
      <p:pic>
        <p:nvPicPr>
          <p:cNvPr id="8" name="Picture 7">
            <a:extLst>
              <a:ext uri="{FF2B5EF4-FFF2-40B4-BE49-F238E27FC236}">
                <a16:creationId xmlns:a16="http://schemas.microsoft.com/office/drawing/2014/main" id="{8E539471-8742-C882-2159-291418652E55}"/>
              </a:ext>
            </a:extLst>
          </p:cNvPr>
          <p:cNvPicPr>
            <a:picLocks noChangeAspect="1"/>
          </p:cNvPicPr>
          <p:nvPr/>
        </p:nvPicPr>
        <p:blipFill>
          <a:blip r:embed="rId8"/>
          <a:srcRect l="49779" t="4478" r="494" b="-1316"/>
          <a:stretch>
            <a:fillRect/>
          </a:stretch>
        </p:blipFill>
        <p:spPr>
          <a:xfrm>
            <a:off x="2170767" y="4907273"/>
            <a:ext cx="1600383" cy="523996"/>
          </a:xfrm>
          <a:prstGeom prst="rect">
            <a:avLst/>
          </a:prstGeom>
        </p:spPr>
      </p:pic>
      <p:sp>
        <p:nvSpPr>
          <p:cNvPr id="3" name="TextBox 2">
            <a:extLst>
              <a:ext uri="{FF2B5EF4-FFF2-40B4-BE49-F238E27FC236}">
                <a16:creationId xmlns:a16="http://schemas.microsoft.com/office/drawing/2014/main" id="{E301DDD2-212E-1F4F-7535-70B0224CFAC5}"/>
              </a:ext>
            </a:extLst>
          </p:cNvPr>
          <p:cNvSpPr txBox="1"/>
          <p:nvPr/>
        </p:nvSpPr>
        <p:spPr>
          <a:xfrm>
            <a:off x="9638488" y="1711762"/>
            <a:ext cx="2245709"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dirty="0">
                <a:solidFill>
                  <a:srgbClr val="FFFFFF"/>
                </a:solidFill>
                <a:latin typeface="Calibri"/>
                <a:ea typeface="Calibri"/>
                <a:cs typeface="Calibri"/>
              </a:rPr>
              <a:t>Animation by E. </a:t>
            </a:r>
            <a:r>
              <a:rPr lang="en-US" sz="1600" dirty="0" err="1">
                <a:solidFill>
                  <a:srgbClr val="FFFFFF"/>
                </a:solidFill>
                <a:latin typeface="Calibri"/>
                <a:ea typeface="Calibri"/>
                <a:cs typeface="Calibri"/>
              </a:rPr>
              <a:t>Piškorić</a:t>
            </a:r>
          </a:p>
        </p:txBody>
      </p:sp>
    </p:spTree>
    <p:extLst>
      <p:ext uri="{BB962C8B-B14F-4D97-AF65-F5344CB8AC3E}">
        <p14:creationId xmlns:p14="http://schemas.microsoft.com/office/powerpoint/2010/main" val="1447014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video>
              <p:cMediaNode>
                <p:cTn id="33" fill="hold" display="0">
                  <p:stCondLst>
                    <p:cond delay="indefinite"/>
                  </p:stCondLst>
                </p:cTn>
                <p:tgtEl>
                  <p:spTgt spid="7"/>
                </p:tgtEl>
              </p:cMediaNode>
            </p:video>
          </p:childTnLst>
        </p:cTn>
      </p:par>
    </p:tnLst>
    <p:bldLst>
      <p:bldP spid="6" grpId="0" animBg="1"/>
      <p:bldP spid="14" grpId="0"/>
      <p:bldP spid="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9A6900-4B2C-E95F-5E15-AFF496B30B16}"/>
            </a:ext>
          </a:extLst>
        </p:cNvPr>
        <p:cNvGrpSpPr/>
        <p:nvPr/>
      </p:nvGrpSpPr>
      <p:grpSpPr>
        <a:xfrm>
          <a:off x="0" y="0"/>
          <a:ext cx="0" cy="0"/>
          <a:chOff x="0" y="0"/>
          <a:chExt cx="0" cy="0"/>
        </a:xfrm>
      </p:grpSpPr>
      <p:pic>
        <p:nvPicPr>
          <p:cNvPr id="16" name="Picture 15">
            <a:extLst>
              <a:ext uri="{FF2B5EF4-FFF2-40B4-BE49-F238E27FC236}">
                <a16:creationId xmlns:a16="http://schemas.microsoft.com/office/drawing/2014/main" id="{9732F78E-02B8-52F8-D6E7-AEAD93CFD078}"/>
              </a:ext>
            </a:extLst>
          </p:cNvPr>
          <p:cNvPicPr>
            <a:picLocks noChangeAspect="1"/>
          </p:cNvPicPr>
          <p:nvPr/>
        </p:nvPicPr>
        <p:blipFill>
          <a:blip r:embed="rId2"/>
          <a:stretch>
            <a:fillRect/>
          </a:stretch>
        </p:blipFill>
        <p:spPr>
          <a:xfrm>
            <a:off x="327402" y="3754465"/>
            <a:ext cx="2522350" cy="2384156"/>
          </a:xfrm>
          <a:prstGeom prst="rect">
            <a:avLst/>
          </a:prstGeom>
        </p:spPr>
      </p:pic>
      <p:sp>
        <p:nvSpPr>
          <p:cNvPr id="18" name="Date Placeholder 13">
            <a:extLst>
              <a:ext uri="{FF2B5EF4-FFF2-40B4-BE49-F238E27FC236}">
                <a16:creationId xmlns:a16="http://schemas.microsoft.com/office/drawing/2014/main" id="{8B0D411E-A0E1-C4CB-D9E7-1AE4BF295CB1}"/>
              </a:ext>
            </a:extLst>
          </p:cNvPr>
          <p:cNvSpPr>
            <a:spLocks noGrp="1"/>
          </p:cNvSpPr>
          <p:nvPr>
            <p:ph type="dt" sz="half" idx="2"/>
          </p:nvPr>
        </p:nvSpPr>
        <p:spPr>
          <a:xfrm>
            <a:off x="217714" y="6458423"/>
            <a:ext cx="2133600" cy="365125"/>
          </a:xfrm>
          <a:prstGeom prst="rect">
            <a:avLst/>
          </a:prstGeom>
        </p:spPr>
        <p:txBody>
          <a:bodyPr vert="horz" anchor="ctr" anchorCtr="0"/>
          <a:lstStyle>
            <a:lvl1pPr algn="l" eaLnBrk="1" latinLnBrk="0" hangingPunct="1">
              <a:defRPr kumimoji="0" sz="1200">
                <a:solidFill>
                  <a:schemeClr val="tx2"/>
                </a:solidFill>
                <a:latin typeface="Calibri" panose="020F0502020204030204" pitchFamily="34" charset="0"/>
                <a:cs typeface="Calibri" panose="020F0502020204030204" pitchFamily="34" charset="0"/>
              </a:defRPr>
            </a:lvl1pPr>
          </a:lstStyle>
          <a:p>
            <a:pPr algn="ctr"/>
            <a:r>
              <a:rPr lang="hr-HR" dirty="0"/>
              <a:t>Krakow, 18-20 </a:t>
            </a:r>
            <a:r>
              <a:rPr lang="hr-HR" dirty="0" err="1"/>
              <a:t>October</a:t>
            </a:r>
            <a:r>
              <a:rPr lang="hr-HR" dirty="0"/>
              <a:t> 2023</a:t>
            </a:r>
            <a:endParaRPr lang="en-US" dirty="0"/>
          </a:p>
        </p:txBody>
      </p:sp>
      <p:sp>
        <p:nvSpPr>
          <p:cNvPr id="20" name="Slide Number Placeholder 11">
            <a:extLst>
              <a:ext uri="{FF2B5EF4-FFF2-40B4-BE49-F238E27FC236}">
                <a16:creationId xmlns:a16="http://schemas.microsoft.com/office/drawing/2014/main" id="{9CE070BA-06F0-4341-4BA4-A01D06CF0B57}"/>
              </a:ext>
            </a:extLst>
          </p:cNvPr>
          <p:cNvSpPr>
            <a:spLocks noGrp="1"/>
          </p:cNvSpPr>
          <p:nvPr>
            <p:ph type="sldNum" sz="quarter" idx="4"/>
          </p:nvPr>
        </p:nvSpPr>
        <p:spPr>
          <a:xfrm>
            <a:off x="9935464" y="6466260"/>
            <a:ext cx="1752600" cy="365125"/>
          </a:xfrm>
          <a:prstGeom prst="rect">
            <a:avLst/>
          </a:prstGeom>
        </p:spPr>
        <p:txBody>
          <a:bodyPr vert="horz" lIns="91440" tIns="45720" rIns="91440" bIns="45720" rtlCol="0" anchor="ctr"/>
          <a:lstStyle>
            <a:lvl1pPr algn="r">
              <a:defRPr sz="1200">
                <a:solidFill>
                  <a:schemeClr val="tx1">
                    <a:tint val="75000"/>
                  </a:schemeClr>
                </a:solidFill>
                <a:latin typeface="Calibri" panose="020F0502020204030204" pitchFamily="34" charset="0"/>
                <a:cs typeface="Calibri" panose="020F0502020204030204" pitchFamily="34" charset="0"/>
              </a:defRPr>
            </a:lvl1pPr>
          </a:lstStyle>
          <a:p>
            <a:fld id="{F1FEECC3-7BCE-4B1E-8D55-1AB743006139}" type="slidenum">
              <a:rPr lang="en-US" smtClean="0"/>
              <a:pPr/>
              <a:t>14</a:t>
            </a:fld>
            <a:endParaRPr lang="en-US" dirty="0"/>
          </a:p>
        </p:txBody>
      </p:sp>
      <p:sp>
        <p:nvSpPr>
          <p:cNvPr id="10" name="Footer Placeholder 4">
            <a:extLst>
              <a:ext uri="{FF2B5EF4-FFF2-40B4-BE49-F238E27FC236}">
                <a16:creationId xmlns:a16="http://schemas.microsoft.com/office/drawing/2014/main" id="{BD3B49DE-B179-2EC3-F820-FB85A9834828}"/>
              </a:ext>
            </a:extLst>
          </p:cNvPr>
          <p:cNvSpPr>
            <a:spLocks noGrp="1"/>
          </p:cNvSpPr>
          <p:nvPr>
            <p:ph type="ftr" sz="quarter" idx="3"/>
          </p:nvPr>
        </p:nvSpPr>
        <p:spPr>
          <a:xfrm>
            <a:off x="3747911" y="6464952"/>
            <a:ext cx="5463823" cy="365125"/>
          </a:xfrm>
        </p:spPr>
        <p:txBody>
          <a:bodyPr vert="horz" lIns="91440" tIns="45720" rIns="91440" bIns="45720" anchor="ctr"/>
          <a:lstStyle/>
          <a:p>
            <a:pPr algn="ctr"/>
            <a:r>
              <a:rPr lang="hr-HR" dirty="0">
                <a:solidFill>
                  <a:srgbClr val="775F55"/>
                </a:solidFill>
                <a:latin typeface="Calibri"/>
                <a:cs typeface="Calibri"/>
              </a:rPr>
              <a:t>EXOTIC ATOMS ZAGREB 2025</a:t>
            </a:r>
            <a:endParaRPr lang="en-US" dirty="0"/>
          </a:p>
        </p:txBody>
      </p:sp>
      <p:sp>
        <p:nvSpPr>
          <p:cNvPr id="11" name="Footer Placeholder 2">
            <a:extLst>
              <a:ext uri="{FF2B5EF4-FFF2-40B4-BE49-F238E27FC236}">
                <a16:creationId xmlns:a16="http://schemas.microsoft.com/office/drawing/2014/main" id="{E458B33D-9DFA-7421-8445-F41C54D5846D}"/>
              </a:ext>
            </a:extLst>
          </p:cNvPr>
          <p:cNvSpPr txBox="1">
            <a:spLocks/>
          </p:cNvSpPr>
          <p:nvPr/>
        </p:nvSpPr>
        <p:spPr>
          <a:xfrm>
            <a:off x="325256" y="6468406"/>
            <a:ext cx="2968294" cy="365125"/>
          </a:xfrm>
          <a:prstGeom prst="rect">
            <a:avLst/>
          </a:prstGeom>
          <a:solidFill>
            <a:schemeClr val="bg1"/>
          </a:solidFill>
        </p:spPr>
        <p:txBody>
          <a:bodyPr vert="horz" lIns="91440" tIns="45720" rIns="91440" bIns="45720" anchor="ctr"/>
          <a:lstStyle>
            <a:defPPr>
              <a:defRPr lang="en-US"/>
            </a:defPPr>
            <a:lvl1pPr marL="0" algn="r" defTabSz="914400" rtl="0" eaLnBrk="1" latinLnBrk="0" hangingPunct="1">
              <a:defRPr kumimoji="0" sz="1200" kern="1200">
                <a:solidFill>
                  <a:schemeClr val="tx2"/>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solidFill>
                  <a:srgbClr val="775F55"/>
                </a:solidFill>
                <a:latin typeface="Calibri"/>
                <a:cs typeface="Calibri"/>
              </a:rPr>
              <a:t>M. Makek</a:t>
            </a:r>
            <a:endParaRPr lang="en-US" dirty="0"/>
          </a:p>
        </p:txBody>
      </p:sp>
      <p:sp>
        <p:nvSpPr>
          <p:cNvPr id="6" name="TextBox 5">
            <a:extLst>
              <a:ext uri="{FF2B5EF4-FFF2-40B4-BE49-F238E27FC236}">
                <a16:creationId xmlns:a16="http://schemas.microsoft.com/office/drawing/2014/main" id="{9A179E20-FEE3-0CC0-29A2-FA0289F97CEC}"/>
              </a:ext>
            </a:extLst>
          </p:cNvPr>
          <p:cNvSpPr txBox="1"/>
          <p:nvPr/>
        </p:nvSpPr>
        <p:spPr>
          <a:xfrm>
            <a:off x="455343" y="1615189"/>
            <a:ext cx="3062918" cy="568813"/>
          </a:xfrm>
          <a:prstGeom prst="rect">
            <a:avLst/>
          </a:prstGeom>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algn="ctr"/>
            <a:r>
              <a:rPr lang="hr-HR" sz="1600" dirty="0">
                <a:latin typeface="Calibri"/>
                <a:ea typeface="Calibri"/>
                <a:cs typeface="Calibri"/>
              </a:rPr>
              <a:t>GAGG </a:t>
            </a:r>
            <a:r>
              <a:rPr lang="hr-HR" sz="1600" dirty="0" err="1">
                <a:latin typeface="Calibri"/>
                <a:ea typeface="Calibri"/>
                <a:cs typeface="Calibri"/>
              </a:rPr>
              <a:t>matrix</a:t>
            </a:r>
            <a:r>
              <a:rPr lang="hr-HR" sz="1600" dirty="0">
                <a:latin typeface="Calibri"/>
                <a:ea typeface="Calibri"/>
                <a:cs typeface="Calibri"/>
              </a:rPr>
              <a:t> (2.9x2.9x20 mm</a:t>
            </a:r>
            <a:r>
              <a:rPr lang="hr-HR" sz="1600" baseline="30000" dirty="0">
                <a:latin typeface="Calibri"/>
                <a:ea typeface="Calibri"/>
                <a:cs typeface="Calibri"/>
              </a:rPr>
              <a:t>3</a:t>
            </a:r>
            <a:r>
              <a:rPr lang="hr-HR" sz="1600" dirty="0">
                <a:latin typeface="Calibri"/>
                <a:ea typeface="Calibri"/>
                <a:cs typeface="Calibri"/>
              </a:rPr>
              <a:t>)</a:t>
            </a:r>
            <a:br>
              <a:rPr lang="hr-HR" sz="1600" dirty="0">
                <a:latin typeface="Calibri"/>
                <a:ea typeface="Calibri"/>
                <a:cs typeface="Calibri"/>
              </a:rPr>
            </a:br>
            <a:r>
              <a:rPr lang="hr-HR" sz="1600" dirty="0">
                <a:latin typeface="Calibri"/>
                <a:ea typeface="Calibri"/>
                <a:cs typeface="Calibri"/>
              </a:rPr>
              <a:t> Single-</a:t>
            </a:r>
            <a:r>
              <a:rPr lang="en-US" sz="1600" dirty="0">
                <a:latin typeface="Calibri"/>
                <a:ea typeface="Calibri"/>
                <a:cs typeface="Calibri"/>
              </a:rPr>
              <a:t>sided </a:t>
            </a:r>
            <a:r>
              <a:rPr lang="hr-HR" sz="1600" dirty="0" err="1">
                <a:latin typeface="Calibri"/>
                <a:ea typeface="Calibri"/>
                <a:cs typeface="Calibri"/>
              </a:rPr>
              <a:t>read</a:t>
            </a:r>
            <a:r>
              <a:rPr lang="en-US" sz="1600" dirty="0">
                <a:latin typeface="Calibri"/>
                <a:ea typeface="Calibri"/>
                <a:cs typeface="Calibri"/>
              </a:rPr>
              <a:t>out </a:t>
            </a:r>
            <a:r>
              <a:rPr lang="hr-HR" sz="1600" dirty="0" err="1">
                <a:latin typeface="Calibri"/>
                <a:ea typeface="Calibri"/>
                <a:cs typeface="Calibri"/>
              </a:rPr>
              <a:t>by</a:t>
            </a:r>
            <a:r>
              <a:rPr lang="en-US" sz="1600" dirty="0">
                <a:latin typeface="Calibri"/>
                <a:ea typeface="Calibri"/>
                <a:cs typeface="Calibri"/>
              </a:rPr>
              <a:t> </a:t>
            </a:r>
            <a:r>
              <a:rPr lang="en-US" sz="1600" dirty="0" err="1">
                <a:latin typeface="Calibri"/>
                <a:ea typeface="Calibri"/>
                <a:cs typeface="Calibri"/>
              </a:rPr>
              <a:t>SiPM</a:t>
            </a:r>
            <a:r>
              <a:rPr lang="en-US" sz="1600" dirty="0">
                <a:latin typeface="Calibri"/>
                <a:ea typeface="Calibri"/>
                <a:cs typeface="Calibri"/>
              </a:rPr>
              <a:t>!</a:t>
            </a:r>
          </a:p>
        </p:txBody>
      </p:sp>
      <p:pic>
        <p:nvPicPr>
          <p:cNvPr id="9" name="Picture 16" descr="Shape&#10;&#10;Description automatically generated">
            <a:extLst>
              <a:ext uri="{FF2B5EF4-FFF2-40B4-BE49-F238E27FC236}">
                <a16:creationId xmlns:a16="http://schemas.microsoft.com/office/drawing/2014/main" id="{621131F3-F3FF-0BD7-70D8-1FC000563BF5}"/>
              </a:ext>
            </a:extLst>
          </p:cNvPr>
          <p:cNvPicPr>
            <a:picLocks noChangeAspect="1"/>
          </p:cNvPicPr>
          <p:nvPr/>
        </p:nvPicPr>
        <p:blipFill>
          <a:blip r:embed="rId3"/>
          <a:stretch>
            <a:fillRect/>
          </a:stretch>
        </p:blipFill>
        <p:spPr>
          <a:xfrm>
            <a:off x="458320" y="2206191"/>
            <a:ext cx="1407520" cy="1471881"/>
          </a:xfrm>
          <a:prstGeom prst="rect">
            <a:avLst/>
          </a:prstGeom>
        </p:spPr>
      </p:pic>
      <p:pic>
        <p:nvPicPr>
          <p:cNvPr id="13" name="Picture 17" descr="A picture containing text&#10;&#10;Description automatically generated">
            <a:extLst>
              <a:ext uri="{FF2B5EF4-FFF2-40B4-BE49-F238E27FC236}">
                <a16:creationId xmlns:a16="http://schemas.microsoft.com/office/drawing/2014/main" id="{095AD6AE-9042-54D5-DC74-744A399D4E1A}"/>
              </a:ext>
            </a:extLst>
          </p:cNvPr>
          <p:cNvPicPr>
            <a:picLocks noChangeAspect="1"/>
          </p:cNvPicPr>
          <p:nvPr/>
        </p:nvPicPr>
        <p:blipFill>
          <a:blip r:embed="rId4"/>
          <a:stretch>
            <a:fillRect/>
          </a:stretch>
        </p:blipFill>
        <p:spPr>
          <a:xfrm>
            <a:off x="2012342" y="2210880"/>
            <a:ext cx="1513604" cy="1463249"/>
          </a:xfrm>
          <a:prstGeom prst="rect">
            <a:avLst/>
          </a:prstGeom>
        </p:spPr>
      </p:pic>
      <p:sp>
        <p:nvSpPr>
          <p:cNvPr id="14" name="TextBox 13">
            <a:extLst>
              <a:ext uri="{FF2B5EF4-FFF2-40B4-BE49-F238E27FC236}">
                <a16:creationId xmlns:a16="http://schemas.microsoft.com/office/drawing/2014/main" id="{C01B5E3A-84C1-066F-776D-E0A1C88EF4F1}"/>
              </a:ext>
            </a:extLst>
          </p:cNvPr>
          <p:cNvSpPr txBox="1"/>
          <p:nvPr/>
        </p:nvSpPr>
        <p:spPr>
          <a:xfrm>
            <a:off x="85458" y="6122072"/>
            <a:ext cx="3658095"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aseline="0" dirty="0">
                <a:solidFill>
                  <a:srgbClr val="C00000"/>
                </a:solidFill>
                <a:latin typeface="Calibri"/>
                <a:ea typeface="Calibri"/>
                <a:cs typeface="Calibri"/>
              </a:rPr>
              <a:t>S. </a:t>
            </a:r>
            <a:r>
              <a:rPr lang="en-US" sz="1400" baseline="0" dirty="0" err="1">
                <a:solidFill>
                  <a:srgbClr val="C00000"/>
                </a:solidFill>
                <a:latin typeface="Calibri"/>
                <a:ea typeface="Calibri"/>
                <a:cs typeface="Calibri"/>
              </a:rPr>
              <a:t>Parashari</a:t>
            </a:r>
            <a:r>
              <a:rPr lang="en-US" sz="1400" baseline="0" dirty="0">
                <a:solidFill>
                  <a:srgbClr val="C00000"/>
                </a:solidFill>
                <a:latin typeface="Calibri"/>
                <a:ea typeface="Calibri"/>
                <a:cs typeface="Calibri"/>
              </a:rPr>
              <a:t> et al. (2022), </a:t>
            </a:r>
            <a:r>
              <a:rPr lang="en-US" sz="1400" dirty="0">
                <a:solidFill>
                  <a:srgbClr val="C00000"/>
                </a:solidFill>
                <a:latin typeface="Calibri"/>
                <a:ea typeface="Calibri"/>
                <a:cs typeface="Calibri"/>
              </a:rPr>
              <a:t>NIMA</a:t>
            </a:r>
            <a:r>
              <a:rPr lang="en-US" sz="1400" baseline="0" dirty="0">
                <a:solidFill>
                  <a:srgbClr val="C00000"/>
                </a:solidFill>
                <a:latin typeface="Calibri"/>
                <a:ea typeface="Calibri"/>
                <a:cs typeface="Calibri"/>
              </a:rPr>
              <a:t>, </a:t>
            </a:r>
            <a:r>
              <a:rPr lang="en-US" sz="1400" dirty="0">
                <a:solidFill>
                  <a:srgbClr val="C00000"/>
                </a:solidFill>
                <a:latin typeface="Calibri"/>
                <a:ea typeface="Calibri"/>
                <a:cs typeface="Calibri"/>
              </a:rPr>
              <a:t>1040:167186</a:t>
            </a:r>
            <a:endParaRPr lang="en-US" sz="1400" dirty="0">
              <a:latin typeface="Calibri"/>
              <a:ea typeface="Calibri"/>
              <a:cs typeface="Calibri"/>
            </a:endParaRPr>
          </a:p>
        </p:txBody>
      </p:sp>
      <p:pic>
        <p:nvPicPr>
          <p:cNvPr id="8" name="Picture 3" descr="E:\Konferencije\Frascati2018\Proceedings\figures_draft\thetaA_run600-699.png">
            <a:extLst>
              <a:ext uri="{FF2B5EF4-FFF2-40B4-BE49-F238E27FC236}">
                <a16:creationId xmlns:a16="http://schemas.microsoft.com/office/drawing/2014/main" id="{689E4A35-E8EE-3236-8D90-5EBD8D3B7A41}"/>
              </a:ext>
            </a:extLst>
          </p:cNvPr>
          <p:cNvPicPr>
            <a:picLocks noChangeAspect="1" noChangeArrowheads="1"/>
          </p:cNvPicPr>
          <p:nvPr/>
        </p:nvPicPr>
        <p:blipFill>
          <a:blip r:embed="rId5" cstate="print"/>
          <a:srcRect/>
          <a:stretch>
            <a:fillRect/>
          </a:stretch>
        </p:blipFill>
        <p:spPr bwMode="auto">
          <a:xfrm>
            <a:off x="3878634" y="1619891"/>
            <a:ext cx="3892585" cy="2635232"/>
          </a:xfrm>
          <a:prstGeom prst="rect">
            <a:avLst/>
          </a:prstGeom>
          <a:noFill/>
        </p:spPr>
      </p:pic>
      <p:pic>
        <p:nvPicPr>
          <p:cNvPr id="17" name="Picture 3" descr="A group of symbols on a black background&#10;&#10;AI-generated content may be incorrect.">
            <a:extLst>
              <a:ext uri="{FF2B5EF4-FFF2-40B4-BE49-F238E27FC236}">
                <a16:creationId xmlns:a16="http://schemas.microsoft.com/office/drawing/2014/main" id="{965BDD3E-3188-B6A0-97C6-92F0B5F4D5A1}"/>
              </a:ext>
            </a:extLst>
          </p:cNvPr>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9466965" y="4567296"/>
            <a:ext cx="1496190" cy="504943"/>
          </a:xfrm>
          <a:prstGeom prst="rect">
            <a:avLst/>
          </a:prstGeom>
          <a:noFill/>
        </p:spPr>
      </p:pic>
      <p:pic>
        <p:nvPicPr>
          <p:cNvPr id="21" name="Picture 9" descr="A graph showing the number of points&#10;&#10;AI-generated content may be incorrect.">
            <a:extLst>
              <a:ext uri="{FF2B5EF4-FFF2-40B4-BE49-F238E27FC236}">
                <a16:creationId xmlns:a16="http://schemas.microsoft.com/office/drawing/2014/main" id="{6A787030-3336-D37C-9201-23C81F3749B3}"/>
              </a:ext>
            </a:extLst>
          </p:cNvPr>
          <p:cNvPicPr>
            <a:picLocks noChangeAspect="1" noChangeArrowheads="1"/>
          </p:cNvPicPr>
          <p:nvPr/>
        </p:nvPicPr>
        <p:blipFill>
          <a:blip r:embed="rId7" cstate="print"/>
          <a:srcRect/>
          <a:stretch>
            <a:fillRect/>
          </a:stretch>
        </p:blipFill>
        <p:spPr bwMode="auto">
          <a:xfrm>
            <a:off x="8337906" y="1715905"/>
            <a:ext cx="3498924" cy="2537483"/>
          </a:xfrm>
          <a:prstGeom prst="rect">
            <a:avLst/>
          </a:prstGeom>
          <a:noFill/>
          <a:ln w="9525">
            <a:noFill/>
            <a:miter lim="800000"/>
            <a:headEnd/>
            <a:tailEnd/>
          </a:ln>
        </p:spPr>
      </p:pic>
      <p:sp>
        <p:nvSpPr>
          <p:cNvPr id="26" name="Title 1">
            <a:extLst>
              <a:ext uri="{FF2B5EF4-FFF2-40B4-BE49-F238E27FC236}">
                <a16:creationId xmlns:a16="http://schemas.microsoft.com/office/drawing/2014/main" id="{DAE1A36D-2531-8FB5-29E5-0F1FA9F1935B}"/>
              </a:ext>
            </a:extLst>
          </p:cNvPr>
          <p:cNvSpPr>
            <a:spLocks noGrp="1"/>
          </p:cNvSpPr>
          <p:nvPr/>
        </p:nvSpPr>
        <p:spPr>
          <a:xfrm>
            <a:off x="816864" y="228600"/>
            <a:ext cx="10871200" cy="990600"/>
          </a:xfrm>
          <a:prstGeom prst="rect">
            <a:avLst/>
          </a:prstGeom>
        </p:spPr>
        <p:txBody>
          <a:bodyPr vert="horz" lIns="91440" tIns="45720" rIns="91440" bIns="45720" anchor="ctr">
            <a:normAutofit/>
          </a:bodyPr>
          <a:lstStyle>
            <a:lvl1pPr algn="l" rtl="0" eaLnBrk="1" latinLnBrk="0" hangingPunct="1">
              <a:spcBef>
                <a:spcPct val="0"/>
              </a:spcBef>
              <a:buNone/>
              <a:defRPr kumimoji="0" sz="4400" kern="1200">
                <a:solidFill>
                  <a:schemeClr val="tx2"/>
                </a:solidFill>
                <a:latin typeface="+mj-lt"/>
                <a:ea typeface="+mj-ea"/>
                <a:cs typeface="+mj-cs"/>
              </a:defRPr>
            </a:lvl1pPr>
          </a:lstStyle>
          <a:p>
            <a:r>
              <a:rPr lang="hr-HR" dirty="0" err="1">
                <a:solidFill>
                  <a:srgbClr val="775F55"/>
                </a:solidFill>
                <a:latin typeface="Calibri"/>
                <a:cs typeface="Calibri"/>
              </a:rPr>
              <a:t>Detector</a:t>
            </a:r>
            <a:r>
              <a:rPr lang="hr-HR" dirty="0">
                <a:solidFill>
                  <a:srgbClr val="775F55"/>
                </a:solidFill>
                <a:latin typeface="Calibri"/>
                <a:cs typeface="Calibri"/>
              </a:rPr>
              <a:t> </a:t>
            </a:r>
            <a:r>
              <a:rPr lang="hr-HR" dirty="0" err="1">
                <a:solidFill>
                  <a:srgbClr val="775F55"/>
                </a:solidFill>
                <a:latin typeface="Calibri"/>
                <a:cs typeface="Calibri"/>
              </a:rPr>
              <a:t>modules</a:t>
            </a:r>
            <a:r>
              <a:rPr lang="hr-HR" dirty="0">
                <a:solidFill>
                  <a:srgbClr val="775F55"/>
                </a:solidFill>
                <a:latin typeface="Calibri"/>
                <a:cs typeface="Calibri"/>
              </a:rPr>
              <a:t>: single-</a:t>
            </a:r>
            <a:r>
              <a:rPr lang="hr-HR" dirty="0" err="1">
                <a:solidFill>
                  <a:srgbClr val="775F55"/>
                </a:solidFill>
                <a:latin typeface="Calibri"/>
                <a:cs typeface="Calibri"/>
              </a:rPr>
              <a:t>layer</a:t>
            </a:r>
            <a:r>
              <a:rPr lang="hr-HR" dirty="0">
                <a:solidFill>
                  <a:srgbClr val="775F55"/>
                </a:solidFill>
                <a:latin typeface="Calibri"/>
                <a:cs typeface="Calibri"/>
              </a:rPr>
              <a:t> </a:t>
            </a:r>
            <a:r>
              <a:rPr lang="hr-HR" dirty="0" err="1">
                <a:solidFill>
                  <a:srgbClr val="775F55"/>
                </a:solidFill>
                <a:latin typeface="Calibri"/>
                <a:cs typeface="Calibri"/>
              </a:rPr>
              <a:t>polarimeters</a:t>
            </a:r>
            <a:endParaRPr lang="hr-HR" dirty="0" err="1">
              <a:latin typeface="Calibri"/>
              <a:ea typeface="Calibri"/>
              <a:cs typeface="Calibri"/>
            </a:endParaRPr>
          </a:p>
        </p:txBody>
      </p:sp>
      <p:pic>
        <p:nvPicPr>
          <p:cNvPr id="2" name="Picture 1" descr="A black and white math equation&#10;&#10;AI-generated content may be incorrect.">
            <a:extLst>
              <a:ext uri="{FF2B5EF4-FFF2-40B4-BE49-F238E27FC236}">
                <a16:creationId xmlns:a16="http://schemas.microsoft.com/office/drawing/2014/main" id="{FF7DEB75-0A3C-C085-F2FC-0F83854F025A}"/>
              </a:ext>
            </a:extLst>
          </p:cNvPr>
          <p:cNvPicPr>
            <a:picLocks noChangeAspect="1"/>
          </p:cNvPicPr>
          <p:nvPr/>
        </p:nvPicPr>
        <p:blipFill>
          <a:blip r:embed="rId8"/>
          <a:stretch>
            <a:fillRect/>
          </a:stretch>
        </p:blipFill>
        <p:spPr>
          <a:xfrm>
            <a:off x="4354972" y="4407849"/>
            <a:ext cx="3069009" cy="819685"/>
          </a:xfrm>
          <a:prstGeom prst="rect">
            <a:avLst/>
          </a:prstGeom>
        </p:spPr>
      </p:pic>
      <p:sp>
        <p:nvSpPr>
          <p:cNvPr id="5" name="TextBox 4">
            <a:extLst>
              <a:ext uri="{FF2B5EF4-FFF2-40B4-BE49-F238E27FC236}">
                <a16:creationId xmlns:a16="http://schemas.microsoft.com/office/drawing/2014/main" id="{166C8CE5-D58F-8293-4D0B-4BC4EC3865FF}"/>
              </a:ext>
            </a:extLst>
          </p:cNvPr>
          <p:cNvSpPr txBox="1"/>
          <p:nvPr/>
        </p:nvSpPr>
        <p:spPr>
          <a:xfrm>
            <a:off x="1841363" y="3841161"/>
            <a:ext cx="1968416" cy="584775"/>
          </a:xfrm>
          <a:prstGeom prst="rect">
            <a:avLst/>
          </a:prstGeom>
          <a:solidFill>
            <a:schemeClr val="bg1"/>
          </a:solidFill>
          <a:ln w="12700">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latin typeface="Calibri"/>
                <a:ea typeface="Calibri"/>
                <a:cs typeface="Calibri"/>
              </a:rPr>
              <a:t>Compton event ID</a:t>
            </a:r>
          </a:p>
          <a:p>
            <a:pPr marL="285750" indent="-285750">
              <a:buFont typeface="Arial"/>
              <a:buChar char="•"/>
            </a:pPr>
            <a:r>
              <a:rPr lang="en-US" sz="1600" dirty="0">
                <a:latin typeface="Calibri"/>
                <a:ea typeface="Calibri"/>
                <a:cs typeface="Calibri"/>
              </a:rPr>
              <a:t>2 pixels fired</a:t>
            </a:r>
          </a:p>
        </p:txBody>
      </p:sp>
      <p:pic>
        <p:nvPicPr>
          <p:cNvPr id="12" name="Picture 11" descr="A mathematical equation with a line and a plus and a px2&#10;&#10;AI-generated content may be incorrect.">
            <a:extLst>
              <a:ext uri="{FF2B5EF4-FFF2-40B4-BE49-F238E27FC236}">
                <a16:creationId xmlns:a16="http://schemas.microsoft.com/office/drawing/2014/main" id="{A9EECB73-60EF-A139-3155-2CC9F3FCCD90}"/>
              </a:ext>
            </a:extLst>
          </p:cNvPr>
          <p:cNvPicPr>
            <a:picLocks noChangeAspect="1"/>
          </p:cNvPicPr>
          <p:nvPr/>
        </p:nvPicPr>
        <p:blipFill>
          <a:blip r:embed="rId9"/>
          <a:srcRect r="50012" b="-2061"/>
          <a:stretch>
            <a:fillRect/>
          </a:stretch>
        </p:blipFill>
        <p:spPr>
          <a:xfrm>
            <a:off x="2142282" y="4396948"/>
            <a:ext cx="1667396" cy="544244"/>
          </a:xfrm>
          <a:prstGeom prst="rect">
            <a:avLst/>
          </a:prstGeom>
        </p:spPr>
      </p:pic>
      <p:pic>
        <p:nvPicPr>
          <p:cNvPr id="22" name="Picture 21" descr="A black text on a white background&#10;&#10;AI-generated content may be incorrect.">
            <a:extLst>
              <a:ext uri="{FF2B5EF4-FFF2-40B4-BE49-F238E27FC236}">
                <a16:creationId xmlns:a16="http://schemas.microsoft.com/office/drawing/2014/main" id="{48472746-5893-D04F-4429-6947106DEE30}"/>
              </a:ext>
            </a:extLst>
          </p:cNvPr>
          <p:cNvPicPr>
            <a:picLocks noChangeAspect="1"/>
          </p:cNvPicPr>
          <p:nvPr/>
        </p:nvPicPr>
        <p:blipFill>
          <a:blip r:embed="rId9"/>
          <a:srcRect l="49779" t="4478" r="494" b="-1316"/>
          <a:stretch>
            <a:fillRect/>
          </a:stretch>
        </p:blipFill>
        <p:spPr>
          <a:xfrm>
            <a:off x="2170767" y="4907273"/>
            <a:ext cx="1600383" cy="523996"/>
          </a:xfrm>
          <a:prstGeom prst="rect">
            <a:avLst/>
          </a:prstGeom>
        </p:spPr>
      </p:pic>
    </p:spTree>
    <p:extLst>
      <p:ext uri="{BB962C8B-B14F-4D97-AF65-F5344CB8AC3E}">
        <p14:creationId xmlns:p14="http://schemas.microsoft.com/office/powerpoint/2010/main" val="37959765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C4E0AD-6471-5BD2-5FA7-750A9E504BD3}"/>
            </a:ext>
          </a:extLst>
        </p:cNvPr>
        <p:cNvGrpSpPr/>
        <p:nvPr/>
      </p:nvGrpSpPr>
      <p:grpSpPr>
        <a:xfrm>
          <a:off x="0" y="0"/>
          <a:ext cx="0" cy="0"/>
          <a:chOff x="0" y="0"/>
          <a:chExt cx="0" cy="0"/>
        </a:xfrm>
      </p:grpSpPr>
      <p:pic>
        <p:nvPicPr>
          <p:cNvPr id="16" name="Picture 15">
            <a:extLst>
              <a:ext uri="{FF2B5EF4-FFF2-40B4-BE49-F238E27FC236}">
                <a16:creationId xmlns:a16="http://schemas.microsoft.com/office/drawing/2014/main" id="{2B44FC2E-4DF4-46D0-A7DA-C8E2D63045B8}"/>
              </a:ext>
            </a:extLst>
          </p:cNvPr>
          <p:cNvPicPr>
            <a:picLocks noChangeAspect="1"/>
          </p:cNvPicPr>
          <p:nvPr/>
        </p:nvPicPr>
        <p:blipFill>
          <a:blip r:embed="rId2"/>
          <a:stretch>
            <a:fillRect/>
          </a:stretch>
        </p:blipFill>
        <p:spPr>
          <a:xfrm>
            <a:off x="327402" y="3754465"/>
            <a:ext cx="2522350" cy="2384156"/>
          </a:xfrm>
          <a:prstGeom prst="rect">
            <a:avLst/>
          </a:prstGeom>
        </p:spPr>
      </p:pic>
      <p:sp>
        <p:nvSpPr>
          <p:cNvPr id="18" name="Date Placeholder 13">
            <a:extLst>
              <a:ext uri="{FF2B5EF4-FFF2-40B4-BE49-F238E27FC236}">
                <a16:creationId xmlns:a16="http://schemas.microsoft.com/office/drawing/2014/main" id="{41189D17-69D4-B887-AD42-6D82D0F137DE}"/>
              </a:ext>
            </a:extLst>
          </p:cNvPr>
          <p:cNvSpPr>
            <a:spLocks noGrp="1"/>
          </p:cNvSpPr>
          <p:nvPr>
            <p:ph type="dt" sz="half" idx="2"/>
          </p:nvPr>
        </p:nvSpPr>
        <p:spPr>
          <a:xfrm>
            <a:off x="217714" y="6458423"/>
            <a:ext cx="2133600" cy="365125"/>
          </a:xfrm>
          <a:prstGeom prst="rect">
            <a:avLst/>
          </a:prstGeom>
        </p:spPr>
        <p:txBody>
          <a:bodyPr vert="horz" anchor="ctr" anchorCtr="0"/>
          <a:lstStyle>
            <a:lvl1pPr algn="l" eaLnBrk="1" latinLnBrk="0" hangingPunct="1">
              <a:defRPr kumimoji="0" sz="1200">
                <a:solidFill>
                  <a:schemeClr val="tx2"/>
                </a:solidFill>
                <a:latin typeface="Calibri" panose="020F0502020204030204" pitchFamily="34" charset="0"/>
                <a:cs typeface="Calibri" panose="020F0502020204030204" pitchFamily="34" charset="0"/>
              </a:defRPr>
            </a:lvl1pPr>
          </a:lstStyle>
          <a:p>
            <a:pPr algn="ctr"/>
            <a:r>
              <a:rPr lang="hr-HR" dirty="0"/>
              <a:t>Krakow, 18-20 </a:t>
            </a:r>
            <a:r>
              <a:rPr lang="hr-HR" dirty="0" err="1"/>
              <a:t>October</a:t>
            </a:r>
            <a:r>
              <a:rPr lang="hr-HR" dirty="0"/>
              <a:t> 2023</a:t>
            </a:r>
            <a:endParaRPr lang="en-US" dirty="0"/>
          </a:p>
        </p:txBody>
      </p:sp>
      <p:sp>
        <p:nvSpPr>
          <p:cNvPr id="20" name="Slide Number Placeholder 11">
            <a:extLst>
              <a:ext uri="{FF2B5EF4-FFF2-40B4-BE49-F238E27FC236}">
                <a16:creationId xmlns:a16="http://schemas.microsoft.com/office/drawing/2014/main" id="{F4B2A416-3CB1-39F0-1159-2E31FAF1FA53}"/>
              </a:ext>
            </a:extLst>
          </p:cNvPr>
          <p:cNvSpPr>
            <a:spLocks noGrp="1"/>
          </p:cNvSpPr>
          <p:nvPr>
            <p:ph type="sldNum" sz="quarter" idx="4"/>
          </p:nvPr>
        </p:nvSpPr>
        <p:spPr>
          <a:xfrm>
            <a:off x="9935464" y="6466260"/>
            <a:ext cx="1752600" cy="365125"/>
          </a:xfrm>
          <a:prstGeom prst="rect">
            <a:avLst/>
          </a:prstGeom>
        </p:spPr>
        <p:txBody>
          <a:bodyPr vert="horz" lIns="91440" tIns="45720" rIns="91440" bIns="45720" rtlCol="0" anchor="ctr"/>
          <a:lstStyle>
            <a:lvl1pPr algn="r">
              <a:defRPr sz="1200">
                <a:solidFill>
                  <a:schemeClr val="tx1">
                    <a:tint val="75000"/>
                  </a:schemeClr>
                </a:solidFill>
                <a:latin typeface="Calibri" panose="020F0502020204030204" pitchFamily="34" charset="0"/>
                <a:cs typeface="Calibri" panose="020F0502020204030204" pitchFamily="34" charset="0"/>
              </a:defRPr>
            </a:lvl1pPr>
          </a:lstStyle>
          <a:p>
            <a:fld id="{F1FEECC3-7BCE-4B1E-8D55-1AB743006139}" type="slidenum">
              <a:rPr lang="en-US" smtClean="0"/>
              <a:pPr/>
              <a:t>15</a:t>
            </a:fld>
            <a:endParaRPr lang="en-US" dirty="0"/>
          </a:p>
        </p:txBody>
      </p:sp>
      <p:sp>
        <p:nvSpPr>
          <p:cNvPr id="10" name="Footer Placeholder 4">
            <a:extLst>
              <a:ext uri="{FF2B5EF4-FFF2-40B4-BE49-F238E27FC236}">
                <a16:creationId xmlns:a16="http://schemas.microsoft.com/office/drawing/2014/main" id="{5855E5B7-A34B-B73E-E402-2942BDD98EFA}"/>
              </a:ext>
            </a:extLst>
          </p:cNvPr>
          <p:cNvSpPr>
            <a:spLocks noGrp="1"/>
          </p:cNvSpPr>
          <p:nvPr>
            <p:ph type="ftr" sz="quarter" idx="3"/>
          </p:nvPr>
        </p:nvSpPr>
        <p:spPr>
          <a:xfrm>
            <a:off x="3747911" y="6464952"/>
            <a:ext cx="5463823" cy="365125"/>
          </a:xfrm>
        </p:spPr>
        <p:txBody>
          <a:bodyPr vert="horz" lIns="91440" tIns="45720" rIns="91440" bIns="45720" anchor="ctr"/>
          <a:lstStyle/>
          <a:p>
            <a:pPr algn="ctr"/>
            <a:r>
              <a:rPr lang="hr-HR" dirty="0">
                <a:solidFill>
                  <a:srgbClr val="775F55"/>
                </a:solidFill>
                <a:latin typeface="Calibri"/>
                <a:cs typeface="Calibri"/>
              </a:rPr>
              <a:t>EXOTIC ATOMS ZAGREB 2025</a:t>
            </a:r>
            <a:endParaRPr lang="en-US" dirty="0"/>
          </a:p>
        </p:txBody>
      </p:sp>
      <p:sp>
        <p:nvSpPr>
          <p:cNvPr id="11" name="Footer Placeholder 2">
            <a:extLst>
              <a:ext uri="{FF2B5EF4-FFF2-40B4-BE49-F238E27FC236}">
                <a16:creationId xmlns:a16="http://schemas.microsoft.com/office/drawing/2014/main" id="{6B64D7E5-19D8-E4D1-4850-CD2C2C15EF89}"/>
              </a:ext>
            </a:extLst>
          </p:cNvPr>
          <p:cNvSpPr txBox="1">
            <a:spLocks/>
          </p:cNvSpPr>
          <p:nvPr/>
        </p:nvSpPr>
        <p:spPr>
          <a:xfrm>
            <a:off x="325256" y="6468406"/>
            <a:ext cx="2968294" cy="365125"/>
          </a:xfrm>
          <a:prstGeom prst="rect">
            <a:avLst/>
          </a:prstGeom>
          <a:solidFill>
            <a:schemeClr val="bg1"/>
          </a:solidFill>
        </p:spPr>
        <p:txBody>
          <a:bodyPr vert="horz" lIns="91440" tIns="45720" rIns="91440" bIns="45720" anchor="ctr"/>
          <a:lstStyle>
            <a:defPPr>
              <a:defRPr lang="en-US"/>
            </a:defPPr>
            <a:lvl1pPr marL="0" algn="r" defTabSz="914400" rtl="0" eaLnBrk="1" latinLnBrk="0" hangingPunct="1">
              <a:defRPr kumimoji="0" sz="1200" kern="1200">
                <a:solidFill>
                  <a:schemeClr val="tx2"/>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solidFill>
                  <a:srgbClr val="775F55"/>
                </a:solidFill>
                <a:latin typeface="Calibri"/>
                <a:cs typeface="Calibri"/>
              </a:rPr>
              <a:t>M. Makek</a:t>
            </a:r>
            <a:endParaRPr lang="en-US" dirty="0"/>
          </a:p>
        </p:txBody>
      </p:sp>
      <p:sp>
        <p:nvSpPr>
          <p:cNvPr id="6" name="TextBox 5">
            <a:extLst>
              <a:ext uri="{FF2B5EF4-FFF2-40B4-BE49-F238E27FC236}">
                <a16:creationId xmlns:a16="http://schemas.microsoft.com/office/drawing/2014/main" id="{ABD6A7AE-0D0F-FEED-F198-8B4C5E599FB6}"/>
              </a:ext>
            </a:extLst>
          </p:cNvPr>
          <p:cNvSpPr txBox="1"/>
          <p:nvPr/>
        </p:nvSpPr>
        <p:spPr>
          <a:xfrm>
            <a:off x="455343" y="1615189"/>
            <a:ext cx="3062918" cy="568813"/>
          </a:xfrm>
          <a:prstGeom prst="rect">
            <a:avLst/>
          </a:prstGeom>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algn="ctr"/>
            <a:r>
              <a:rPr lang="hr-HR" sz="1600" dirty="0">
                <a:latin typeface="Calibri"/>
                <a:ea typeface="Calibri"/>
                <a:cs typeface="Calibri"/>
              </a:rPr>
              <a:t>GAGG </a:t>
            </a:r>
            <a:r>
              <a:rPr lang="hr-HR" sz="1600" dirty="0" err="1">
                <a:latin typeface="Calibri"/>
                <a:ea typeface="Calibri"/>
                <a:cs typeface="Calibri"/>
              </a:rPr>
              <a:t>matrix</a:t>
            </a:r>
            <a:r>
              <a:rPr lang="hr-HR" sz="1600" dirty="0">
                <a:latin typeface="Calibri"/>
                <a:ea typeface="Calibri"/>
                <a:cs typeface="Calibri"/>
              </a:rPr>
              <a:t> (2.9x2.9x20 mm</a:t>
            </a:r>
            <a:r>
              <a:rPr lang="hr-HR" sz="1600" baseline="30000" dirty="0">
                <a:latin typeface="Calibri"/>
                <a:ea typeface="Calibri"/>
                <a:cs typeface="Calibri"/>
              </a:rPr>
              <a:t>3</a:t>
            </a:r>
            <a:r>
              <a:rPr lang="hr-HR" sz="1600" dirty="0">
                <a:latin typeface="Calibri"/>
                <a:ea typeface="Calibri"/>
                <a:cs typeface="Calibri"/>
              </a:rPr>
              <a:t>)</a:t>
            </a:r>
            <a:br>
              <a:rPr lang="hr-HR" sz="1600" dirty="0">
                <a:latin typeface="Calibri"/>
                <a:ea typeface="Calibri"/>
                <a:cs typeface="Calibri"/>
              </a:rPr>
            </a:br>
            <a:r>
              <a:rPr lang="hr-HR" sz="1600" dirty="0">
                <a:latin typeface="Calibri"/>
                <a:ea typeface="Calibri"/>
                <a:cs typeface="Calibri"/>
              </a:rPr>
              <a:t> Single-</a:t>
            </a:r>
            <a:r>
              <a:rPr lang="en-US" sz="1600" dirty="0">
                <a:latin typeface="Calibri"/>
                <a:ea typeface="Calibri"/>
                <a:cs typeface="Calibri"/>
              </a:rPr>
              <a:t>sided </a:t>
            </a:r>
            <a:r>
              <a:rPr lang="hr-HR" sz="1600" dirty="0" err="1">
                <a:latin typeface="Calibri"/>
                <a:ea typeface="Calibri"/>
                <a:cs typeface="Calibri"/>
              </a:rPr>
              <a:t>read</a:t>
            </a:r>
            <a:r>
              <a:rPr lang="en-US" sz="1600" dirty="0">
                <a:latin typeface="Calibri"/>
                <a:ea typeface="Calibri"/>
                <a:cs typeface="Calibri"/>
              </a:rPr>
              <a:t>out </a:t>
            </a:r>
            <a:r>
              <a:rPr lang="hr-HR" sz="1600" dirty="0" err="1">
                <a:latin typeface="Calibri"/>
                <a:ea typeface="Calibri"/>
                <a:cs typeface="Calibri"/>
              </a:rPr>
              <a:t>by</a:t>
            </a:r>
            <a:r>
              <a:rPr lang="en-US" sz="1600" dirty="0">
                <a:latin typeface="Calibri"/>
                <a:ea typeface="Calibri"/>
                <a:cs typeface="Calibri"/>
              </a:rPr>
              <a:t> </a:t>
            </a:r>
            <a:r>
              <a:rPr lang="en-US" sz="1600" dirty="0" err="1">
                <a:latin typeface="Calibri"/>
                <a:ea typeface="Calibri"/>
                <a:cs typeface="Calibri"/>
              </a:rPr>
              <a:t>SiPM</a:t>
            </a:r>
            <a:r>
              <a:rPr lang="en-US" sz="1600" dirty="0">
                <a:latin typeface="Calibri"/>
                <a:ea typeface="Calibri"/>
                <a:cs typeface="Calibri"/>
              </a:rPr>
              <a:t>!</a:t>
            </a:r>
          </a:p>
        </p:txBody>
      </p:sp>
      <p:pic>
        <p:nvPicPr>
          <p:cNvPr id="9" name="Picture 16" descr="Shape&#10;&#10;Description automatically generated">
            <a:extLst>
              <a:ext uri="{FF2B5EF4-FFF2-40B4-BE49-F238E27FC236}">
                <a16:creationId xmlns:a16="http://schemas.microsoft.com/office/drawing/2014/main" id="{63C27A47-9324-05BE-C34C-4FD16FCB6A22}"/>
              </a:ext>
            </a:extLst>
          </p:cNvPr>
          <p:cNvPicPr>
            <a:picLocks noChangeAspect="1"/>
          </p:cNvPicPr>
          <p:nvPr/>
        </p:nvPicPr>
        <p:blipFill>
          <a:blip r:embed="rId3"/>
          <a:stretch>
            <a:fillRect/>
          </a:stretch>
        </p:blipFill>
        <p:spPr>
          <a:xfrm>
            <a:off x="458320" y="2206191"/>
            <a:ext cx="1407520" cy="1471881"/>
          </a:xfrm>
          <a:prstGeom prst="rect">
            <a:avLst/>
          </a:prstGeom>
        </p:spPr>
      </p:pic>
      <p:pic>
        <p:nvPicPr>
          <p:cNvPr id="13" name="Picture 17" descr="A picture containing text&#10;&#10;Description automatically generated">
            <a:extLst>
              <a:ext uri="{FF2B5EF4-FFF2-40B4-BE49-F238E27FC236}">
                <a16:creationId xmlns:a16="http://schemas.microsoft.com/office/drawing/2014/main" id="{4FF4B501-C869-5CFB-30D1-5B232728D255}"/>
              </a:ext>
            </a:extLst>
          </p:cNvPr>
          <p:cNvPicPr>
            <a:picLocks noChangeAspect="1"/>
          </p:cNvPicPr>
          <p:nvPr/>
        </p:nvPicPr>
        <p:blipFill>
          <a:blip r:embed="rId4"/>
          <a:stretch>
            <a:fillRect/>
          </a:stretch>
        </p:blipFill>
        <p:spPr>
          <a:xfrm>
            <a:off x="2012342" y="2210880"/>
            <a:ext cx="1513604" cy="1463249"/>
          </a:xfrm>
          <a:prstGeom prst="rect">
            <a:avLst/>
          </a:prstGeom>
        </p:spPr>
      </p:pic>
      <p:sp>
        <p:nvSpPr>
          <p:cNvPr id="14" name="TextBox 13">
            <a:extLst>
              <a:ext uri="{FF2B5EF4-FFF2-40B4-BE49-F238E27FC236}">
                <a16:creationId xmlns:a16="http://schemas.microsoft.com/office/drawing/2014/main" id="{E75DE383-D4AE-6FC3-8402-CE8D28D145DC}"/>
              </a:ext>
            </a:extLst>
          </p:cNvPr>
          <p:cNvSpPr txBox="1"/>
          <p:nvPr/>
        </p:nvSpPr>
        <p:spPr>
          <a:xfrm>
            <a:off x="85458" y="6122072"/>
            <a:ext cx="3658095"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aseline="0" dirty="0">
                <a:solidFill>
                  <a:srgbClr val="C00000"/>
                </a:solidFill>
                <a:latin typeface="Calibri"/>
                <a:ea typeface="Calibri"/>
                <a:cs typeface="Calibri"/>
              </a:rPr>
              <a:t>S. </a:t>
            </a:r>
            <a:r>
              <a:rPr lang="en-US" sz="1400" baseline="0" dirty="0" err="1">
                <a:solidFill>
                  <a:srgbClr val="C00000"/>
                </a:solidFill>
                <a:latin typeface="Calibri"/>
                <a:ea typeface="Calibri"/>
                <a:cs typeface="Calibri"/>
              </a:rPr>
              <a:t>Parashari</a:t>
            </a:r>
            <a:r>
              <a:rPr lang="en-US" sz="1400" baseline="0" dirty="0">
                <a:solidFill>
                  <a:srgbClr val="C00000"/>
                </a:solidFill>
                <a:latin typeface="Calibri"/>
                <a:ea typeface="Calibri"/>
                <a:cs typeface="Calibri"/>
              </a:rPr>
              <a:t> et al. (2022), </a:t>
            </a:r>
            <a:r>
              <a:rPr lang="en-US" sz="1400" dirty="0">
                <a:solidFill>
                  <a:srgbClr val="C00000"/>
                </a:solidFill>
                <a:latin typeface="Calibri"/>
                <a:ea typeface="Calibri"/>
                <a:cs typeface="Calibri"/>
              </a:rPr>
              <a:t>NIMA</a:t>
            </a:r>
            <a:r>
              <a:rPr lang="en-US" sz="1400" baseline="0" dirty="0">
                <a:solidFill>
                  <a:srgbClr val="C00000"/>
                </a:solidFill>
                <a:latin typeface="Calibri"/>
                <a:ea typeface="Calibri"/>
                <a:cs typeface="Calibri"/>
              </a:rPr>
              <a:t>, </a:t>
            </a:r>
            <a:r>
              <a:rPr lang="en-US" sz="1400" dirty="0">
                <a:solidFill>
                  <a:srgbClr val="C00000"/>
                </a:solidFill>
                <a:latin typeface="Calibri"/>
                <a:ea typeface="Calibri"/>
                <a:cs typeface="Calibri"/>
              </a:rPr>
              <a:t>1040:167186</a:t>
            </a:r>
            <a:endParaRPr lang="en-US" sz="1400" dirty="0">
              <a:latin typeface="Calibri"/>
              <a:ea typeface="Calibri"/>
              <a:cs typeface="Calibri"/>
            </a:endParaRPr>
          </a:p>
        </p:txBody>
      </p:sp>
      <p:sp>
        <p:nvSpPr>
          <p:cNvPr id="23" name="Title 1">
            <a:extLst>
              <a:ext uri="{FF2B5EF4-FFF2-40B4-BE49-F238E27FC236}">
                <a16:creationId xmlns:a16="http://schemas.microsoft.com/office/drawing/2014/main" id="{444DD86A-C101-FDA7-9B21-823531B13819}"/>
              </a:ext>
            </a:extLst>
          </p:cNvPr>
          <p:cNvSpPr>
            <a:spLocks noGrp="1"/>
          </p:cNvSpPr>
          <p:nvPr/>
        </p:nvSpPr>
        <p:spPr>
          <a:xfrm>
            <a:off x="816864" y="228600"/>
            <a:ext cx="10871200" cy="990600"/>
          </a:xfrm>
          <a:prstGeom prst="rect">
            <a:avLst/>
          </a:prstGeom>
        </p:spPr>
        <p:txBody>
          <a:bodyPr vert="horz" lIns="91440" tIns="45720" rIns="91440" bIns="45720" anchor="ctr">
            <a:normAutofit/>
          </a:bodyPr>
          <a:lstStyle>
            <a:lvl1pPr algn="l" rtl="0" eaLnBrk="1" latinLnBrk="0" hangingPunct="1">
              <a:spcBef>
                <a:spcPct val="0"/>
              </a:spcBef>
              <a:buNone/>
              <a:defRPr kumimoji="0" sz="4400" kern="1200">
                <a:solidFill>
                  <a:schemeClr val="tx2"/>
                </a:solidFill>
                <a:latin typeface="+mj-lt"/>
                <a:ea typeface="+mj-ea"/>
                <a:cs typeface="+mj-cs"/>
              </a:defRPr>
            </a:lvl1pPr>
          </a:lstStyle>
          <a:p>
            <a:r>
              <a:rPr lang="hr-HR" dirty="0" err="1">
                <a:solidFill>
                  <a:srgbClr val="775F55"/>
                </a:solidFill>
                <a:latin typeface="Calibri"/>
                <a:cs typeface="Calibri"/>
              </a:rPr>
              <a:t>Detector</a:t>
            </a:r>
            <a:r>
              <a:rPr lang="hr-HR" dirty="0">
                <a:solidFill>
                  <a:srgbClr val="775F55"/>
                </a:solidFill>
                <a:latin typeface="Calibri"/>
                <a:cs typeface="Calibri"/>
              </a:rPr>
              <a:t> </a:t>
            </a:r>
            <a:r>
              <a:rPr lang="hr-HR" dirty="0" err="1">
                <a:solidFill>
                  <a:srgbClr val="775F55"/>
                </a:solidFill>
                <a:latin typeface="Calibri"/>
                <a:cs typeface="Calibri"/>
              </a:rPr>
              <a:t>modules</a:t>
            </a:r>
            <a:r>
              <a:rPr lang="hr-HR" dirty="0">
                <a:solidFill>
                  <a:srgbClr val="775F55"/>
                </a:solidFill>
                <a:latin typeface="Calibri"/>
                <a:cs typeface="Calibri"/>
              </a:rPr>
              <a:t>: single-</a:t>
            </a:r>
            <a:r>
              <a:rPr lang="hr-HR" dirty="0" err="1">
                <a:solidFill>
                  <a:srgbClr val="775F55"/>
                </a:solidFill>
                <a:latin typeface="Calibri"/>
                <a:cs typeface="Calibri"/>
              </a:rPr>
              <a:t>layer</a:t>
            </a:r>
            <a:r>
              <a:rPr lang="hr-HR" dirty="0">
                <a:solidFill>
                  <a:srgbClr val="775F55"/>
                </a:solidFill>
                <a:latin typeface="Calibri"/>
                <a:cs typeface="Calibri"/>
              </a:rPr>
              <a:t> </a:t>
            </a:r>
            <a:r>
              <a:rPr lang="hr-HR" dirty="0" err="1">
                <a:solidFill>
                  <a:srgbClr val="775F55"/>
                </a:solidFill>
                <a:latin typeface="Calibri"/>
                <a:cs typeface="Calibri"/>
              </a:rPr>
              <a:t>polarimeters</a:t>
            </a:r>
            <a:endParaRPr lang="hr-HR" dirty="0" err="1">
              <a:latin typeface="Calibri"/>
              <a:ea typeface="Calibri"/>
              <a:cs typeface="Calibri"/>
            </a:endParaRPr>
          </a:p>
        </p:txBody>
      </p:sp>
      <p:grpSp>
        <p:nvGrpSpPr>
          <p:cNvPr id="3" name="Group 2">
            <a:extLst>
              <a:ext uri="{FF2B5EF4-FFF2-40B4-BE49-F238E27FC236}">
                <a16:creationId xmlns:a16="http://schemas.microsoft.com/office/drawing/2014/main" id="{BC7D9111-1A32-FC5B-A786-FFFE61ED86A0}"/>
              </a:ext>
            </a:extLst>
          </p:cNvPr>
          <p:cNvGrpSpPr/>
          <p:nvPr/>
        </p:nvGrpSpPr>
        <p:grpSpPr>
          <a:xfrm>
            <a:off x="4499474" y="1613998"/>
            <a:ext cx="6646420" cy="3628257"/>
            <a:chOff x="4499474" y="1613998"/>
            <a:chExt cx="6646420" cy="3628257"/>
          </a:xfrm>
        </p:grpSpPr>
        <p:pic>
          <p:nvPicPr>
            <p:cNvPr id="5" name="Picture 4" descr="A graph of a function&#10;&#10;AI-generated content may be incorrect.">
              <a:extLst>
                <a:ext uri="{FF2B5EF4-FFF2-40B4-BE49-F238E27FC236}">
                  <a16:creationId xmlns:a16="http://schemas.microsoft.com/office/drawing/2014/main" id="{DE417638-81A9-579E-25BB-F56C17F2EC3B}"/>
                </a:ext>
              </a:extLst>
            </p:cNvPr>
            <p:cNvPicPr/>
            <p:nvPr/>
          </p:nvPicPr>
          <p:blipFill>
            <a:blip r:embed="rId5"/>
            <a:stretch/>
          </p:blipFill>
          <p:spPr>
            <a:xfrm>
              <a:off x="4499474" y="1613998"/>
              <a:ext cx="6646420" cy="3628257"/>
            </a:xfrm>
            <a:prstGeom prst="rect">
              <a:avLst/>
            </a:prstGeom>
            <a:ln>
              <a:noFill/>
            </a:ln>
          </p:spPr>
        </p:pic>
        <p:sp>
          <p:nvSpPr>
            <p:cNvPr id="2" name="TextBox 1">
              <a:extLst>
                <a:ext uri="{FF2B5EF4-FFF2-40B4-BE49-F238E27FC236}">
                  <a16:creationId xmlns:a16="http://schemas.microsoft.com/office/drawing/2014/main" id="{722BDF81-B4CA-77DF-5692-89B30205FEC0}"/>
                </a:ext>
              </a:extLst>
            </p:cNvPr>
            <p:cNvSpPr txBox="1"/>
            <p:nvPr/>
          </p:nvSpPr>
          <p:spPr>
            <a:xfrm>
              <a:off x="5997076" y="2422160"/>
              <a:ext cx="1065126" cy="230832"/>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sz="900" dirty="0"/>
            </a:p>
          </p:txBody>
        </p:sp>
      </p:grpSp>
    </p:spTree>
    <p:extLst>
      <p:ext uri="{BB962C8B-B14F-4D97-AF65-F5344CB8AC3E}">
        <p14:creationId xmlns:p14="http://schemas.microsoft.com/office/powerpoint/2010/main" val="37282165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035179-FF61-2160-AE7A-707EF3484B94}"/>
              </a:ext>
            </a:extLst>
          </p:cNvPr>
          <p:cNvSpPr>
            <a:spLocks noGrp="1"/>
          </p:cNvSpPr>
          <p:nvPr>
            <p:ph type="title"/>
          </p:nvPr>
        </p:nvSpPr>
        <p:spPr/>
        <p:txBody>
          <a:bodyPr vert="horz" lIns="91440" tIns="45720" rIns="91440" bIns="45720" anchor="ctr">
            <a:normAutofit/>
          </a:bodyPr>
          <a:lstStyle/>
          <a:p>
            <a:r>
              <a:rPr lang="hr-HR" dirty="0" err="1">
                <a:ea typeface="+mj-lt"/>
                <a:cs typeface="+mj-lt"/>
              </a:rPr>
              <a:t>The</a:t>
            </a:r>
            <a:r>
              <a:rPr lang="hr-HR" dirty="0">
                <a:ea typeface="+mj-lt"/>
                <a:cs typeface="+mj-lt"/>
              </a:rPr>
              <a:t> PET demonstrator</a:t>
            </a:r>
            <a:endParaRPr lang="hr-HR" dirty="0">
              <a:solidFill>
                <a:srgbClr val="775F55"/>
              </a:solidFill>
              <a:ea typeface="+mj-lt"/>
              <a:cs typeface="+mj-lt"/>
            </a:endParaRPr>
          </a:p>
        </p:txBody>
      </p:sp>
      <p:sp>
        <p:nvSpPr>
          <p:cNvPr id="3" name="Content Placeholder 2">
            <a:extLst>
              <a:ext uri="{FF2B5EF4-FFF2-40B4-BE49-F238E27FC236}">
                <a16:creationId xmlns:a16="http://schemas.microsoft.com/office/drawing/2014/main" id="{3C9D8FCA-0B95-D415-AFAA-E0E7276BFB77}"/>
              </a:ext>
            </a:extLst>
          </p:cNvPr>
          <p:cNvSpPr>
            <a:spLocks noGrp="1"/>
          </p:cNvSpPr>
          <p:nvPr>
            <p:ph sz="quarter" idx="1"/>
          </p:nvPr>
        </p:nvSpPr>
        <p:spPr>
          <a:xfrm>
            <a:off x="540974" y="1653860"/>
            <a:ext cx="5189266" cy="4660249"/>
          </a:xfrm>
        </p:spPr>
        <p:txBody>
          <a:bodyPr vert="horz" lIns="91440" tIns="45720" rIns="91440" bIns="45720" anchor="t">
            <a:normAutofit/>
          </a:bodyPr>
          <a:lstStyle/>
          <a:p>
            <a:r>
              <a:rPr lang="en-US" sz="2400" dirty="0">
                <a:latin typeface="Calibri"/>
                <a:cs typeface="Calibri"/>
              </a:rPr>
              <a:t>Four modules</a:t>
            </a:r>
            <a:r>
              <a:rPr lang="hr-HR" sz="2400" dirty="0">
                <a:latin typeface="Calibri"/>
                <a:cs typeface="Calibri"/>
              </a:rPr>
              <a:t> </a:t>
            </a:r>
            <a:r>
              <a:rPr lang="hr-HR" sz="2400" err="1">
                <a:latin typeface="Calibri"/>
                <a:cs typeface="Calibri"/>
              </a:rPr>
              <a:t>with</a:t>
            </a:r>
            <a:r>
              <a:rPr lang="hr-HR" sz="2400" dirty="0">
                <a:latin typeface="Calibri"/>
                <a:cs typeface="Calibri"/>
              </a:rPr>
              <a:t> 16 x 16 </a:t>
            </a:r>
            <a:r>
              <a:rPr lang="en-US" sz="2400" dirty="0">
                <a:latin typeface="Calibri"/>
                <a:cs typeface="Calibri"/>
              </a:rPr>
              <a:t>scintillator</a:t>
            </a:r>
            <a:r>
              <a:rPr lang="hr-HR" sz="2400" dirty="0">
                <a:latin typeface="Calibri"/>
                <a:cs typeface="Calibri"/>
              </a:rPr>
              <a:t> </a:t>
            </a:r>
            <a:r>
              <a:rPr lang="hr-HR" sz="2400" err="1">
                <a:latin typeface="Calibri"/>
                <a:cs typeface="Calibri"/>
              </a:rPr>
              <a:t>pixels</a:t>
            </a:r>
            <a:r>
              <a:rPr lang="hr-HR" sz="2400" dirty="0">
                <a:latin typeface="Calibri"/>
                <a:cs typeface="Calibri"/>
              </a:rPr>
              <a:t> </a:t>
            </a:r>
            <a:endParaRPr lang="en-US" sz="2400" dirty="0">
              <a:latin typeface="Calibri"/>
              <a:ea typeface="Calibri"/>
              <a:cs typeface="Calibri"/>
            </a:endParaRPr>
          </a:p>
          <a:p>
            <a:pPr lvl="1">
              <a:buFont typeface="Courier New"/>
              <a:buChar char="o"/>
            </a:pPr>
            <a:r>
              <a:rPr lang="hr-HR" sz="2000" b="1" dirty="0">
                <a:latin typeface="Calibri"/>
                <a:ea typeface="Calibri"/>
                <a:cs typeface="Calibri"/>
              </a:rPr>
              <a:t>2 </a:t>
            </a:r>
            <a:r>
              <a:rPr lang="hr-HR" sz="2000" b="1" err="1">
                <a:latin typeface="Calibri"/>
                <a:ea typeface="Calibri"/>
                <a:cs typeface="Calibri"/>
              </a:rPr>
              <a:t>modules</a:t>
            </a:r>
            <a:r>
              <a:rPr lang="hr-HR" sz="2000" b="1" dirty="0">
                <a:latin typeface="Calibri"/>
                <a:ea typeface="Calibri"/>
                <a:cs typeface="Calibri"/>
              </a:rPr>
              <a:t> 3.2 mm </a:t>
            </a:r>
            <a:r>
              <a:rPr lang="hr-HR" sz="2000" b="1" err="1">
                <a:latin typeface="Calibri"/>
                <a:ea typeface="Calibri"/>
                <a:cs typeface="Calibri"/>
              </a:rPr>
              <a:t>pitch</a:t>
            </a:r>
            <a:r>
              <a:rPr lang="hr-HR" sz="2000" b="1" dirty="0">
                <a:latin typeface="Calibri"/>
                <a:ea typeface="Calibri"/>
                <a:cs typeface="Calibri"/>
              </a:rPr>
              <a:t>, GAGG</a:t>
            </a:r>
          </a:p>
          <a:p>
            <a:pPr lvl="1">
              <a:buClr>
                <a:srgbClr val="94B6D2"/>
              </a:buClr>
              <a:buFont typeface="Courier New"/>
              <a:buChar char="o"/>
            </a:pPr>
            <a:r>
              <a:rPr lang="hr-HR" sz="2000" dirty="0">
                <a:latin typeface="Calibri"/>
                <a:ea typeface="Calibri"/>
                <a:cs typeface="Calibri"/>
              </a:rPr>
              <a:t>2 </a:t>
            </a:r>
            <a:r>
              <a:rPr lang="hr-HR" sz="2000" err="1">
                <a:latin typeface="Calibri"/>
                <a:ea typeface="Calibri"/>
                <a:cs typeface="Calibri"/>
              </a:rPr>
              <a:t>modules</a:t>
            </a:r>
            <a:r>
              <a:rPr lang="hr-HR" sz="2000" dirty="0">
                <a:latin typeface="Calibri"/>
                <a:ea typeface="Calibri"/>
                <a:cs typeface="Calibri"/>
              </a:rPr>
              <a:t> 2.2 mm </a:t>
            </a:r>
            <a:r>
              <a:rPr lang="hr-HR" sz="2000" err="1">
                <a:latin typeface="Calibri"/>
                <a:ea typeface="Calibri"/>
                <a:cs typeface="Calibri"/>
              </a:rPr>
              <a:t>pitch</a:t>
            </a:r>
            <a:r>
              <a:rPr lang="hr-HR" sz="2000" dirty="0">
                <a:latin typeface="Calibri"/>
                <a:ea typeface="Calibri"/>
                <a:cs typeface="Calibri"/>
              </a:rPr>
              <a:t>, LYSO</a:t>
            </a:r>
          </a:p>
          <a:p>
            <a:r>
              <a:rPr lang="hr-HR" sz="2400" dirty="0" err="1">
                <a:latin typeface="Calibri"/>
                <a:ea typeface="Calibri"/>
                <a:cs typeface="Calibri"/>
              </a:rPr>
              <a:t>Readout</a:t>
            </a:r>
            <a:r>
              <a:rPr lang="hr-HR" sz="2400" dirty="0">
                <a:latin typeface="Calibri"/>
                <a:ea typeface="Calibri"/>
                <a:cs typeface="Calibri"/>
              </a:rPr>
              <a:t> </a:t>
            </a:r>
            <a:r>
              <a:rPr lang="hr-HR" sz="2400" dirty="0" err="1">
                <a:latin typeface="Calibri"/>
                <a:ea typeface="Calibri"/>
                <a:cs typeface="Calibri"/>
              </a:rPr>
              <a:t>by</a:t>
            </a:r>
            <a:r>
              <a:rPr lang="hr-HR" sz="2400" dirty="0">
                <a:latin typeface="Calibri"/>
                <a:ea typeface="Calibri"/>
                <a:cs typeface="Calibri"/>
              </a:rPr>
              <a:t> TOFPET2</a:t>
            </a:r>
          </a:p>
          <a:p>
            <a:r>
              <a:rPr lang="hr-HR" sz="2400" dirty="0" err="1">
                <a:latin typeface="Calibri"/>
                <a:ea typeface="Calibri"/>
                <a:cs typeface="Calibri"/>
              </a:rPr>
              <a:t>Annular</a:t>
            </a:r>
            <a:r>
              <a:rPr lang="hr-HR" sz="2400" dirty="0">
                <a:latin typeface="Calibri"/>
                <a:ea typeface="Calibri"/>
                <a:cs typeface="Calibri"/>
              </a:rPr>
              <a:t> </a:t>
            </a:r>
            <a:r>
              <a:rPr lang="hr-HR" sz="2400" dirty="0" err="1">
                <a:latin typeface="Calibri"/>
                <a:ea typeface="Calibri"/>
                <a:cs typeface="Calibri"/>
              </a:rPr>
              <a:t>structure</a:t>
            </a:r>
            <a:r>
              <a:rPr lang="hr-HR" sz="2400" dirty="0">
                <a:latin typeface="Calibri"/>
                <a:ea typeface="Calibri"/>
                <a:cs typeface="Calibri"/>
              </a:rPr>
              <a:t> </a:t>
            </a:r>
            <a:r>
              <a:rPr lang="hr-HR" sz="2400" dirty="0" err="1">
                <a:latin typeface="Calibri"/>
                <a:ea typeface="Calibri"/>
                <a:cs typeface="Calibri"/>
              </a:rPr>
              <a:t>allowing</a:t>
            </a:r>
            <a:r>
              <a:rPr lang="hr-HR" sz="2400" dirty="0">
                <a:latin typeface="Calibri"/>
                <a:ea typeface="Calibri"/>
                <a:cs typeface="Calibri"/>
              </a:rPr>
              <a:t> </a:t>
            </a:r>
            <a:r>
              <a:rPr lang="hr-HR" sz="2400" dirty="0" err="1">
                <a:latin typeface="Calibri"/>
                <a:ea typeface="Calibri"/>
                <a:cs typeface="Calibri"/>
              </a:rPr>
              <a:t>diameters</a:t>
            </a:r>
            <a:r>
              <a:rPr lang="hr-HR" sz="2400" dirty="0">
                <a:latin typeface="Calibri"/>
                <a:ea typeface="Calibri"/>
                <a:cs typeface="Calibri"/>
              </a:rPr>
              <a:t> </a:t>
            </a:r>
            <a:br>
              <a:rPr lang="hr-HR" sz="2400" dirty="0">
                <a:latin typeface="Calibri"/>
                <a:ea typeface="Calibri"/>
                <a:cs typeface="Calibri"/>
              </a:rPr>
            </a:br>
            <a:r>
              <a:rPr lang="en-US" sz="2400" dirty="0">
                <a:latin typeface="Calibri"/>
                <a:ea typeface="Calibri"/>
                <a:cs typeface="Calibri"/>
              </a:rPr>
              <a:t> 420 – 700 mm</a:t>
            </a:r>
            <a:endParaRPr lang="hr-HR" sz="2400" dirty="0">
              <a:latin typeface="Calibri"/>
              <a:ea typeface="Calibri"/>
              <a:cs typeface="Calibri"/>
            </a:endParaRPr>
          </a:p>
          <a:p>
            <a:r>
              <a:rPr lang="en-US" sz="2400" dirty="0">
                <a:latin typeface="Calibri"/>
                <a:ea typeface="+mn-lt"/>
                <a:cs typeface="+mn-lt"/>
              </a:rPr>
              <a:t>Rotation around the scanner axis to emulate the full ring</a:t>
            </a:r>
            <a:endParaRPr lang="hr-HR" sz="2400" dirty="0">
              <a:latin typeface="Calibri"/>
              <a:ea typeface="+mn-lt"/>
              <a:cs typeface="+mn-lt"/>
            </a:endParaRPr>
          </a:p>
        </p:txBody>
      </p:sp>
      <p:pic>
        <p:nvPicPr>
          <p:cNvPr id="13" name="Picture 12" descr="A picture containing indoor&#10;&#10;Description automatically generated">
            <a:extLst>
              <a:ext uri="{FF2B5EF4-FFF2-40B4-BE49-F238E27FC236}">
                <a16:creationId xmlns:a16="http://schemas.microsoft.com/office/drawing/2014/main" id="{D4663471-B661-30FB-ACB7-25546F30AF3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52070" y="1831553"/>
            <a:ext cx="5603297" cy="4207552"/>
          </a:xfrm>
          <a:prstGeom prst="rect">
            <a:avLst/>
          </a:prstGeom>
        </p:spPr>
      </p:pic>
      <p:sp>
        <p:nvSpPr>
          <p:cNvPr id="4" name="Date Placeholder 13">
            <a:extLst>
              <a:ext uri="{FF2B5EF4-FFF2-40B4-BE49-F238E27FC236}">
                <a16:creationId xmlns:a16="http://schemas.microsoft.com/office/drawing/2014/main" id="{C2F9378C-2572-A5EF-8A47-D28DEFE7CEA9}"/>
              </a:ext>
            </a:extLst>
          </p:cNvPr>
          <p:cNvSpPr>
            <a:spLocks noGrp="1"/>
          </p:cNvSpPr>
          <p:nvPr>
            <p:ph type="dt" sz="half" idx="2"/>
          </p:nvPr>
        </p:nvSpPr>
        <p:spPr>
          <a:xfrm>
            <a:off x="217714" y="6458423"/>
            <a:ext cx="2133600" cy="365125"/>
          </a:xfrm>
          <a:prstGeom prst="rect">
            <a:avLst/>
          </a:prstGeom>
        </p:spPr>
        <p:txBody>
          <a:bodyPr vert="horz" anchor="ctr" anchorCtr="0"/>
          <a:lstStyle>
            <a:lvl1pPr algn="l" eaLnBrk="1" latinLnBrk="0" hangingPunct="1">
              <a:defRPr kumimoji="0" sz="1200">
                <a:solidFill>
                  <a:schemeClr val="tx2"/>
                </a:solidFill>
                <a:latin typeface="Calibri" panose="020F0502020204030204" pitchFamily="34" charset="0"/>
                <a:cs typeface="Calibri" panose="020F0502020204030204" pitchFamily="34" charset="0"/>
              </a:defRPr>
            </a:lvl1pPr>
          </a:lstStyle>
          <a:p>
            <a:pPr algn="ctr"/>
            <a:r>
              <a:rPr lang="hr-HR" dirty="0"/>
              <a:t>Krakow, 18-20 </a:t>
            </a:r>
            <a:r>
              <a:rPr lang="hr-HR" dirty="0" err="1"/>
              <a:t>October</a:t>
            </a:r>
            <a:r>
              <a:rPr lang="hr-HR" dirty="0"/>
              <a:t> 2023</a:t>
            </a:r>
            <a:endParaRPr lang="en-US" dirty="0"/>
          </a:p>
        </p:txBody>
      </p:sp>
      <p:sp>
        <p:nvSpPr>
          <p:cNvPr id="12" name="Slide Number Placeholder 11">
            <a:extLst>
              <a:ext uri="{FF2B5EF4-FFF2-40B4-BE49-F238E27FC236}">
                <a16:creationId xmlns:a16="http://schemas.microsoft.com/office/drawing/2014/main" id="{23BEDA1A-F5D0-9016-3079-177BD26C4659}"/>
              </a:ext>
            </a:extLst>
          </p:cNvPr>
          <p:cNvSpPr>
            <a:spLocks noGrp="1"/>
          </p:cNvSpPr>
          <p:nvPr>
            <p:ph type="sldNum" sz="quarter" idx="4"/>
          </p:nvPr>
        </p:nvSpPr>
        <p:spPr>
          <a:xfrm>
            <a:off x="9935464" y="6466260"/>
            <a:ext cx="1752600" cy="365125"/>
          </a:xfrm>
          <a:prstGeom prst="rect">
            <a:avLst/>
          </a:prstGeom>
        </p:spPr>
        <p:txBody>
          <a:bodyPr vert="horz" lIns="91440" tIns="45720" rIns="91440" bIns="45720" rtlCol="0" anchor="ctr"/>
          <a:lstStyle>
            <a:lvl1pPr algn="r">
              <a:defRPr sz="1200">
                <a:solidFill>
                  <a:schemeClr val="tx1">
                    <a:tint val="75000"/>
                  </a:schemeClr>
                </a:solidFill>
                <a:latin typeface="Calibri" panose="020F0502020204030204" pitchFamily="34" charset="0"/>
                <a:cs typeface="Calibri" panose="020F0502020204030204" pitchFamily="34" charset="0"/>
              </a:defRPr>
            </a:lvl1pPr>
          </a:lstStyle>
          <a:p>
            <a:fld id="{F1FEECC3-7BCE-4B1E-8D55-1AB743006139}" type="slidenum">
              <a:rPr lang="en-US" smtClean="0"/>
              <a:pPr/>
              <a:t>16</a:t>
            </a:fld>
            <a:endParaRPr lang="en-US" dirty="0"/>
          </a:p>
        </p:txBody>
      </p:sp>
      <p:sp>
        <p:nvSpPr>
          <p:cNvPr id="5" name="Footer Placeholder 4">
            <a:extLst>
              <a:ext uri="{FF2B5EF4-FFF2-40B4-BE49-F238E27FC236}">
                <a16:creationId xmlns:a16="http://schemas.microsoft.com/office/drawing/2014/main" id="{A3B30FF6-6D98-9B7F-773F-CDDBAE076744}"/>
              </a:ext>
            </a:extLst>
          </p:cNvPr>
          <p:cNvSpPr txBox="1">
            <a:spLocks/>
          </p:cNvSpPr>
          <p:nvPr/>
        </p:nvSpPr>
        <p:spPr>
          <a:xfrm>
            <a:off x="3747911" y="6464952"/>
            <a:ext cx="5463823" cy="365125"/>
          </a:xfrm>
          <a:prstGeom prst="rect">
            <a:avLst/>
          </a:prstGeom>
        </p:spPr>
        <p:txBody>
          <a:bodyPr vert="horz" lIns="91440" tIns="45720" rIns="91440" bIns="45720" anchor="ctr"/>
          <a:lstStyle>
            <a:defPPr>
              <a:defRPr lang="en-US"/>
            </a:defPPr>
            <a:lvl1pPr marL="0" algn="r" defTabSz="914400" rtl="0" eaLnBrk="1" latinLnBrk="0" hangingPunct="1">
              <a:defRPr kumimoji="0" sz="1200" kern="1200">
                <a:solidFill>
                  <a:schemeClr val="tx2"/>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hr-HR" dirty="0">
                <a:latin typeface="Calibri"/>
                <a:ea typeface="Calibri"/>
                <a:cs typeface="Calibri"/>
              </a:rPr>
              <a:t>EXOTIC ATOMS ZAGREB 2025</a:t>
            </a:r>
            <a:endParaRPr lang="en-US" dirty="0"/>
          </a:p>
        </p:txBody>
      </p:sp>
      <p:sp>
        <p:nvSpPr>
          <p:cNvPr id="6" name="Footer Placeholder 2">
            <a:extLst>
              <a:ext uri="{FF2B5EF4-FFF2-40B4-BE49-F238E27FC236}">
                <a16:creationId xmlns:a16="http://schemas.microsoft.com/office/drawing/2014/main" id="{83F843E4-CBAC-1E6C-8411-B580B1EA893B}"/>
              </a:ext>
            </a:extLst>
          </p:cNvPr>
          <p:cNvSpPr txBox="1">
            <a:spLocks/>
          </p:cNvSpPr>
          <p:nvPr/>
        </p:nvSpPr>
        <p:spPr>
          <a:xfrm>
            <a:off x="325256" y="6468406"/>
            <a:ext cx="2968294" cy="365125"/>
          </a:xfrm>
          <a:prstGeom prst="rect">
            <a:avLst/>
          </a:prstGeom>
          <a:solidFill>
            <a:schemeClr val="bg1"/>
          </a:solidFill>
        </p:spPr>
        <p:txBody>
          <a:bodyPr vert="horz" lIns="91440" tIns="45720" rIns="91440" bIns="45720" anchor="ctr"/>
          <a:lstStyle>
            <a:defPPr>
              <a:defRPr lang="en-US"/>
            </a:defPPr>
            <a:lvl1pPr marL="0" algn="r" defTabSz="914400" rtl="0" eaLnBrk="1" latinLnBrk="0" hangingPunct="1">
              <a:defRPr kumimoji="0" sz="1200" kern="1200">
                <a:solidFill>
                  <a:schemeClr val="tx2"/>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solidFill>
                  <a:srgbClr val="775F55"/>
                </a:solidFill>
                <a:latin typeface="Calibri"/>
                <a:cs typeface="Calibri"/>
              </a:rPr>
              <a:t>M. Makek</a:t>
            </a:r>
            <a:endParaRPr lang="en-US" dirty="0"/>
          </a:p>
        </p:txBody>
      </p:sp>
      <p:sp>
        <p:nvSpPr>
          <p:cNvPr id="14" name="TextBox 13">
            <a:extLst>
              <a:ext uri="{FF2B5EF4-FFF2-40B4-BE49-F238E27FC236}">
                <a16:creationId xmlns:a16="http://schemas.microsoft.com/office/drawing/2014/main" id="{CB8B5499-F9FB-8299-AC17-4E7AB58FAC5E}"/>
              </a:ext>
            </a:extLst>
          </p:cNvPr>
          <p:cNvSpPr txBox="1"/>
          <p:nvPr/>
        </p:nvSpPr>
        <p:spPr>
          <a:xfrm>
            <a:off x="324030" y="5484873"/>
            <a:ext cx="5475513"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hr-HR" sz="2400" dirty="0" err="1">
                <a:solidFill>
                  <a:srgbClr val="C00000"/>
                </a:solidFill>
                <a:latin typeface="Calibri"/>
                <a:ea typeface="Calibri"/>
                <a:cs typeface="Calibri"/>
              </a:rPr>
              <a:t>Tests</a:t>
            </a:r>
            <a:r>
              <a:rPr lang="hr-HR" sz="2400" dirty="0">
                <a:solidFill>
                  <a:srgbClr val="C00000"/>
                </a:solidFill>
                <a:latin typeface="Calibri"/>
                <a:ea typeface="Calibri"/>
                <a:cs typeface="Calibri"/>
              </a:rPr>
              <a:t> </a:t>
            </a:r>
            <a:r>
              <a:rPr lang="hr-HR" sz="2400" dirty="0" err="1">
                <a:solidFill>
                  <a:srgbClr val="C00000"/>
                </a:solidFill>
                <a:latin typeface="Calibri"/>
                <a:ea typeface="Calibri"/>
                <a:cs typeface="Calibri"/>
              </a:rPr>
              <a:t>with</a:t>
            </a:r>
            <a:r>
              <a:rPr lang="hr-HR" sz="2400" dirty="0">
                <a:solidFill>
                  <a:srgbClr val="C00000"/>
                </a:solidFill>
                <a:latin typeface="Calibri"/>
                <a:ea typeface="Calibri"/>
                <a:cs typeface="Calibri"/>
              </a:rPr>
              <a:t> </a:t>
            </a:r>
            <a:r>
              <a:rPr lang="hr-HR" sz="2400" dirty="0" err="1">
                <a:solidFill>
                  <a:srgbClr val="C00000"/>
                </a:solidFill>
                <a:latin typeface="Calibri"/>
                <a:ea typeface="Calibri"/>
                <a:cs typeface="Calibri"/>
              </a:rPr>
              <a:t>high</a:t>
            </a:r>
            <a:r>
              <a:rPr lang="hr-HR" sz="2400" dirty="0">
                <a:solidFill>
                  <a:srgbClr val="C00000"/>
                </a:solidFill>
                <a:latin typeface="Calibri"/>
                <a:ea typeface="Calibri"/>
                <a:cs typeface="Calibri"/>
              </a:rPr>
              <a:t> </a:t>
            </a:r>
            <a:r>
              <a:rPr lang="hr-HR" sz="2400" dirty="0" err="1">
                <a:solidFill>
                  <a:srgbClr val="C00000"/>
                </a:solidFill>
                <a:latin typeface="Calibri"/>
                <a:ea typeface="Calibri"/>
                <a:cs typeface="Calibri"/>
              </a:rPr>
              <a:t>activity</a:t>
            </a:r>
            <a:r>
              <a:rPr lang="hr-HR" sz="2400" dirty="0">
                <a:solidFill>
                  <a:srgbClr val="C00000"/>
                </a:solidFill>
                <a:latin typeface="Calibri"/>
                <a:ea typeface="Calibri"/>
                <a:cs typeface="Calibri"/>
              </a:rPr>
              <a:t> </a:t>
            </a:r>
            <a:r>
              <a:rPr lang="hr-HR" sz="2400" dirty="0" err="1">
                <a:solidFill>
                  <a:srgbClr val="C00000"/>
                </a:solidFill>
                <a:latin typeface="Calibri"/>
                <a:ea typeface="Calibri"/>
                <a:cs typeface="Calibri"/>
              </a:rPr>
              <a:t>sourced</a:t>
            </a:r>
            <a:r>
              <a:rPr lang="hr-HR" sz="2400" dirty="0">
                <a:solidFill>
                  <a:srgbClr val="C00000"/>
                </a:solidFill>
                <a:latin typeface="Calibri"/>
                <a:ea typeface="Calibri"/>
                <a:cs typeface="Calibri"/>
              </a:rPr>
              <a:t> at University </a:t>
            </a:r>
            <a:r>
              <a:rPr lang="hr-HR" sz="2400" dirty="0" err="1">
                <a:solidFill>
                  <a:srgbClr val="C00000"/>
                </a:solidFill>
                <a:latin typeface="Calibri"/>
                <a:ea typeface="Calibri"/>
                <a:cs typeface="Calibri"/>
              </a:rPr>
              <a:t>Hospital</a:t>
            </a:r>
            <a:r>
              <a:rPr lang="hr-HR" sz="2400" dirty="0">
                <a:solidFill>
                  <a:srgbClr val="C00000"/>
                </a:solidFill>
                <a:latin typeface="Calibri"/>
                <a:ea typeface="Calibri"/>
                <a:cs typeface="Calibri"/>
              </a:rPr>
              <a:t> Centre Zagreb</a:t>
            </a:r>
            <a:endParaRPr lang="en-US" sz="2400" dirty="0">
              <a:latin typeface="Calibri"/>
              <a:ea typeface="Calibri"/>
              <a:cs typeface="Calibri"/>
            </a:endParaRPr>
          </a:p>
        </p:txBody>
      </p:sp>
    </p:spTree>
    <p:extLst>
      <p:ext uri="{BB962C8B-B14F-4D97-AF65-F5344CB8AC3E}">
        <p14:creationId xmlns:p14="http://schemas.microsoft.com/office/powerpoint/2010/main" val="28443705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1F962E-E5C0-5A7E-0271-367D3631602D}"/>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B205DB0-7941-8A62-F52E-A0A27D505A1A}"/>
              </a:ext>
            </a:extLst>
          </p:cNvPr>
          <p:cNvSpPr>
            <a:spLocks noGrp="1"/>
          </p:cNvSpPr>
          <p:nvPr>
            <p:ph sz="quarter" idx="1"/>
          </p:nvPr>
        </p:nvSpPr>
        <p:spPr/>
        <p:txBody>
          <a:bodyPr vert="horz" lIns="91440" tIns="45720" rIns="91440" bIns="45720" anchor="t">
            <a:normAutofit/>
          </a:bodyPr>
          <a:lstStyle/>
          <a:p>
            <a:pPr marL="0" indent="0" algn="ctr">
              <a:buNone/>
            </a:pPr>
            <a:endParaRPr lang="en-US" sz="3600" dirty="0">
              <a:latin typeface="Calibri"/>
              <a:ea typeface="Calibri"/>
              <a:cs typeface="Calibri"/>
            </a:endParaRPr>
          </a:p>
          <a:p>
            <a:pPr marL="0" indent="0" algn="ctr">
              <a:buNone/>
            </a:pPr>
            <a:endParaRPr lang="en-US" sz="3600" dirty="0">
              <a:latin typeface="Calibri"/>
              <a:ea typeface="Calibri"/>
              <a:cs typeface="Calibri"/>
            </a:endParaRPr>
          </a:p>
          <a:p>
            <a:pPr marL="0" indent="0" algn="ctr">
              <a:buNone/>
            </a:pPr>
            <a:r>
              <a:rPr lang="en-US" sz="4400" dirty="0">
                <a:latin typeface="Calibri"/>
                <a:ea typeface="Calibri"/>
                <a:cs typeface="Calibri"/>
              </a:rPr>
              <a:t>PET imaging with </a:t>
            </a:r>
            <a:br>
              <a:rPr lang="en-US" sz="4400" dirty="0">
                <a:latin typeface="Calibri"/>
                <a:ea typeface="Calibri"/>
                <a:cs typeface="Calibri"/>
              </a:rPr>
            </a:br>
            <a:r>
              <a:rPr lang="en-US" sz="4400" dirty="0">
                <a:latin typeface="Calibri"/>
                <a:ea typeface="Calibri"/>
                <a:cs typeface="Calibri"/>
              </a:rPr>
              <a:t>polarization-correlated events</a:t>
            </a:r>
            <a:endParaRPr lang="en-US" sz="4400" dirty="0">
              <a:ea typeface="Calibri" panose="020F0502020204030204" pitchFamily="34" charset="0"/>
            </a:endParaRPr>
          </a:p>
        </p:txBody>
      </p:sp>
      <p:sp>
        <p:nvSpPr>
          <p:cNvPr id="4" name="Date Placeholder 3">
            <a:extLst>
              <a:ext uri="{FF2B5EF4-FFF2-40B4-BE49-F238E27FC236}">
                <a16:creationId xmlns:a16="http://schemas.microsoft.com/office/drawing/2014/main" id="{10C3DAF8-EA22-7E81-5AE9-53ED38B2AB62}"/>
              </a:ext>
            </a:extLst>
          </p:cNvPr>
          <p:cNvSpPr>
            <a:spLocks noGrp="1"/>
          </p:cNvSpPr>
          <p:nvPr>
            <p:ph type="dt" sz="half" idx="2"/>
          </p:nvPr>
        </p:nvSpPr>
        <p:spPr/>
        <p:txBody>
          <a:bodyPr/>
          <a:lstStyle/>
          <a:p>
            <a:pPr algn="ctr"/>
            <a:r>
              <a:rPr lang="hr-HR" dirty="0"/>
              <a:t>26-28 April 2023, Split, Croatia</a:t>
            </a:r>
            <a:endParaRPr lang="en-US" dirty="0"/>
          </a:p>
        </p:txBody>
      </p:sp>
      <p:sp>
        <p:nvSpPr>
          <p:cNvPr id="5" name="Footer Placeholder 4">
            <a:extLst>
              <a:ext uri="{FF2B5EF4-FFF2-40B4-BE49-F238E27FC236}">
                <a16:creationId xmlns:a16="http://schemas.microsoft.com/office/drawing/2014/main" id="{CDFF56EF-4487-8BC1-594E-00D9BF2937F7}"/>
              </a:ext>
            </a:extLst>
          </p:cNvPr>
          <p:cNvSpPr>
            <a:spLocks noGrp="1"/>
          </p:cNvSpPr>
          <p:nvPr>
            <p:ph type="ftr" sz="quarter" idx="3"/>
          </p:nvPr>
        </p:nvSpPr>
        <p:spPr/>
        <p:txBody>
          <a:bodyPr vert="horz" lIns="91440" tIns="45720" rIns="91440" bIns="45720" anchor="ctr"/>
          <a:lstStyle/>
          <a:p>
            <a:pPr algn="ctr"/>
            <a:r>
              <a:rPr lang="hr-HR" dirty="0">
                <a:solidFill>
                  <a:srgbClr val="775F55"/>
                </a:solidFill>
                <a:latin typeface="Calibri"/>
                <a:cs typeface="Calibri"/>
              </a:rPr>
              <a:t>EXOTIC ATOMS ZAGREB 2025</a:t>
            </a:r>
            <a:endParaRPr lang="en-US" dirty="0"/>
          </a:p>
        </p:txBody>
      </p:sp>
      <p:sp>
        <p:nvSpPr>
          <p:cNvPr id="6" name="Slide Number Placeholder 5">
            <a:extLst>
              <a:ext uri="{FF2B5EF4-FFF2-40B4-BE49-F238E27FC236}">
                <a16:creationId xmlns:a16="http://schemas.microsoft.com/office/drawing/2014/main" id="{6E10E784-CB79-D8B0-FB6A-E6F34F77F916}"/>
              </a:ext>
            </a:extLst>
          </p:cNvPr>
          <p:cNvSpPr>
            <a:spLocks noGrp="1"/>
          </p:cNvSpPr>
          <p:nvPr>
            <p:ph type="sldNum" sz="quarter" idx="4"/>
          </p:nvPr>
        </p:nvSpPr>
        <p:spPr/>
        <p:txBody>
          <a:bodyPr/>
          <a:lstStyle/>
          <a:p>
            <a:fld id="{F1FEECC3-7BCE-4B1E-8D55-1AB743006139}" type="slidenum">
              <a:rPr lang="en-US" smtClean="0"/>
              <a:pPr/>
              <a:t>17</a:t>
            </a:fld>
            <a:endParaRPr lang="en-US" dirty="0"/>
          </a:p>
        </p:txBody>
      </p:sp>
      <p:sp>
        <p:nvSpPr>
          <p:cNvPr id="8" name="Footer Placeholder 2">
            <a:extLst>
              <a:ext uri="{FF2B5EF4-FFF2-40B4-BE49-F238E27FC236}">
                <a16:creationId xmlns:a16="http://schemas.microsoft.com/office/drawing/2014/main" id="{309EBF35-0830-615B-FF4A-2AF22B994EF1}"/>
              </a:ext>
            </a:extLst>
          </p:cNvPr>
          <p:cNvSpPr txBox="1">
            <a:spLocks/>
          </p:cNvSpPr>
          <p:nvPr/>
        </p:nvSpPr>
        <p:spPr>
          <a:xfrm>
            <a:off x="737094" y="6468406"/>
            <a:ext cx="2556456" cy="365125"/>
          </a:xfrm>
          <a:prstGeom prst="rect">
            <a:avLst/>
          </a:prstGeom>
          <a:solidFill>
            <a:schemeClr val="bg1"/>
          </a:solidFill>
        </p:spPr>
        <p:txBody>
          <a:bodyPr vert="horz" lIns="91440" tIns="45720" rIns="91440" bIns="45720" anchor="ctr"/>
          <a:lstStyle>
            <a:defPPr>
              <a:defRPr lang="en-US"/>
            </a:defPPr>
            <a:lvl1pPr marL="0" algn="r" defTabSz="914400" rtl="0" eaLnBrk="1" latinLnBrk="0" hangingPunct="1">
              <a:defRPr kumimoji="0" sz="1200" kern="1200">
                <a:solidFill>
                  <a:schemeClr val="tx2"/>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solidFill>
                  <a:srgbClr val="775F55"/>
                </a:solidFill>
                <a:latin typeface="Calibri"/>
                <a:cs typeface="Calibri"/>
              </a:rPr>
              <a:t>M. Makek</a:t>
            </a:r>
            <a:endParaRPr lang="en-US" dirty="0"/>
          </a:p>
        </p:txBody>
      </p:sp>
      <p:sp>
        <p:nvSpPr>
          <p:cNvPr id="9" name="Title 8">
            <a:extLst>
              <a:ext uri="{FF2B5EF4-FFF2-40B4-BE49-F238E27FC236}">
                <a16:creationId xmlns:a16="http://schemas.microsoft.com/office/drawing/2014/main" id="{5B70FD51-D552-ED74-480A-027170BB6AA5}"/>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4758091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ACF6BD-9BC3-7C27-968A-7DC50E908FEB}"/>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0B0966E0-F2FA-4958-FD1A-95C7AAEBF35A}"/>
              </a:ext>
            </a:extLst>
          </p:cNvPr>
          <p:cNvPicPr>
            <a:picLocks noChangeAspect="1"/>
          </p:cNvPicPr>
          <p:nvPr/>
        </p:nvPicPr>
        <p:blipFill>
          <a:blip r:embed="rId3"/>
          <a:stretch>
            <a:fillRect/>
          </a:stretch>
        </p:blipFill>
        <p:spPr>
          <a:xfrm>
            <a:off x="220947" y="2892907"/>
            <a:ext cx="4167872" cy="2428002"/>
          </a:xfrm>
          <a:prstGeom prst="rect">
            <a:avLst/>
          </a:prstGeom>
        </p:spPr>
      </p:pic>
      <p:pic>
        <p:nvPicPr>
          <p:cNvPr id="9" name="Picture 8">
            <a:extLst>
              <a:ext uri="{FF2B5EF4-FFF2-40B4-BE49-F238E27FC236}">
                <a16:creationId xmlns:a16="http://schemas.microsoft.com/office/drawing/2014/main" id="{E74DEFE0-403B-ECD2-2CAB-769CE5AD5501}"/>
              </a:ext>
            </a:extLst>
          </p:cNvPr>
          <p:cNvPicPr>
            <a:picLocks noChangeAspect="1"/>
          </p:cNvPicPr>
          <p:nvPr/>
        </p:nvPicPr>
        <p:blipFill>
          <a:blip r:embed="rId4"/>
          <a:stretch>
            <a:fillRect/>
          </a:stretch>
        </p:blipFill>
        <p:spPr>
          <a:xfrm>
            <a:off x="8357570" y="1631352"/>
            <a:ext cx="3329228" cy="2248254"/>
          </a:xfrm>
          <a:prstGeom prst="rect">
            <a:avLst/>
          </a:prstGeom>
          <a:ln>
            <a:noFill/>
          </a:ln>
        </p:spPr>
      </p:pic>
      <p:sp>
        <p:nvSpPr>
          <p:cNvPr id="2" name="Title 1">
            <a:extLst>
              <a:ext uri="{FF2B5EF4-FFF2-40B4-BE49-F238E27FC236}">
                <a16:creationId xmlns:a16="http://schemas.microsoft.com/office/drawing/2014/main" id="{D86F811E-44B5-41BA-6E85-24128C294BD5}"/>
              </a:ext>
            </a:extLst>
          </p:cNvPr>
          <p:cNvSpPr>
            <a:spLocks noGrp="1"/>
          </p:cNvSpPr>
          <p:nvPr>
            <p:ph type="title"/>
          </p:nvPr>
        </p:nvSpPr>
        <p:spPr/>
        <p:txBody>
          <a:bodyPr vert="horz" lIns="91440" tIns="45720" rIns="91440" bIns="45720" anchor="ctr">
            <a:noAutofit/>
          </a:bodyPr>
          <a:lstStyle/>
          <a:p>
            <a:r>
              <a:rPr lang="hr-HR" dirty="0" err="1">
                <a:latin typeface="Calibri"/>
                <a:cs typeface="Calibri"/>
              </a:rPr>
              <a:t>The</a:t>
            </a:r>
            <a:r>
              <a:rPr lang="hr-HR" dirty="0">
                <a:latin typeface="Calibri"/>
                <a:cs typeface="Calibri"/>
              </a:rPr>
              <a:t> </a:t>
            </a:r>
            <a:r>
              <a:rPr lang="hr-HR" dirty="0" err="1">
                <a:latin typeface="Calibri"/>
                <a:cs typeface="Calibri"/>
              </a:rPr>
              <a:t>spatial</a:t>
            </a:r>
            <a:r>
              <a:rPr lang="hr-HR" dirty="0">
                <a:latin typeface="Calibri"/>
                <a:cs typeface="Calibri"/>
              </a:rPr>
              <a:t> </a:t>
            </a:r>
            <a:r>
              <a:rPr lang="hr-HR" dirty="0" err="1">
                <a:latin typeface="Calibri"/>
                <a:cs typeface="Calibri"/>
              </a:rPr>
              <a:t>resolution</a:t>
            </a:r>
            <a:endParaRPr lang="en-US" dirty="0" err="1">
              <a:latin typeface="Calibri"/>
              <a:cs typeface="Calibri"/>
            </a:endParaRPr>
          </a:p>
        </p:txBody>
      </p:sp>
      <p:sp>
        <p:nvSpPr>
          <p:cNvPr id="15" name="TextBox 14">
            <a:extLst>
              <a:ext uri="{FF2B5EF4-FFF2-40B4-BE49-F238E27FC236}">
                <a16:creationId xmlns:a16="http://schemas.microsoft.com/office/drawing/2014/main" id="{B1795AF7-6C48-3933-2868-21786ACE7A4A}"/>
              </a:ext>
            </a:extLst>
          </p:cNvPr>
          <p:cNvSpPr txBox="1"/>
          <p:nvPr/>
        </p:nvSpPr>
        <p:spPr>
          <a:xfrm>
            <a:off x="8665225" y="4172639"/>
            <a:ext cx="1741276" cy="1477328"/>
          </a:xfrm>
          <a:prstGeom prst="rect">
            <a:avLst/>
          </a:prstGeom>
          <a:noFill/>
        </p:spPr>
        <p:txBody>
          <a:bodyPr wrap="square" lIns="91440" tIns="45720" rIns="91440" bIns="45720" anchor="t">
            <a:spAutoFit/>
          </a:bodyPr>
          <a:lstStyle/>
          <a:p>
            <a:r>
              <a:rPr lang="hr-HR" dirty="0">
                <a:solidFill>
                  <a:srgbClr val="000000"/>
                </a:solidFill>
                <a:latin typeface="Calibri"/>
                <a:ea typeface="Calibri"/>
                <a:cs typeface="Calibri"/>
                <a:sym typeface="Calibri"/>
              </a:rPr>
              <a:t>Line </a:t>
            </a:r>
            <a:r>
              <a:rPr lang="hr-HR" dirty="0" err="1">
                <a:solidFill>
                  <a:srgbClr val="000000"/>
                </a:solidFill>
                <a:latin typeface="Calibri"/>
                <a:ea typeface="Calibri"/>
                <a:cs typeface="Calibri"/>
                <a:sym typeface="Calibri"/>
              </a:rPr>
              <a:t>sources</a:t>
            </a:r>
            <a:br>
              <a:rPr lang="hr-HR" dirty="0">
                <a:latin typeface="Calibri"/>
                <a:ea typeface="Calibri"/>
                <a:cs typeface="Calibri"/>
                <a:sym typeface="Calibri"/>
              </a:rPr>
            </a:br>
            <a:r>
              <a:rPr lang="hr-HR" dirty="0">
                <a:solidFill>
                  <a:srgbClr val="000000"/>
                </a:solidFill>
                <a:latin typeface="Calibri"/>
                <a:ea typeface="Calibri"/>
                <a:cs typeface="Calibri"/>
                <a:sym typeface="Calibri"/>
              </a:rPr>
              <a:t>Ge-68 ~45 MBq </a:t>
            </a:r>
            <a:r>
              <a:rPr lang="hr-HR" dirty="0" err="1">
                <a:solidFill>
                  <a:srgbClr val="000000"/>
                </a:solidFill>
                <a:latin typeface="Calibri"/>
                <a:ea typeface="Calibri"/>
                <a:cs typeface="Calibri"/>
                <a:sym typeface="Calibri"/>
              </a:rPr>
              <a:t>each</a:t>
            </a:r>
            <a:r>
              <a:rPr lang="hr-HR" dirty="0">
                <a:solidFill>
                  <a:srgbClr val="000000"/>
                </a:solidFill>
                <a:latin typeface="Calibri"/>
                <a:ea typeface="Calibri"/>
                <a:cs typeface="Calibri"/>
                <a:sym typeface="Calibri"/>
              </a:rPr>
              <a:t>, </a:t>
            </a:r>
            <a:r>
              <a:rPr lang="hr-HR" dirty="0" err="1">
                <a:solidFill>
                  <a:srgbClr val="000000"/>
                </a:solidFill>
                <a:latin typeface="Calibri"/>
                <a:ea typeface="Calibri"/>
                <a:cs typeface="Calibri"/>
                <a:sym typeface="Calibri"/>
              </a:rPr>
              <a:t>in</a:t>
            </a:r>
            <a:r>
              <a:rPr lang="hr-HR" dirty="0">
                <a:solidFill>
                  <a:srgbClr val="000000"/>
                </a:solidFill>
                <a:latin typeface="Calibri"/>
                <a:ea typeface="Calibri"/>
                <a:cs typeface="Calibri"/>
                <a:sym typeface="Calibri"/>
              </a:rPr>
              <a:t> </a:t>
            </a:r>
            <a:r>
              <a:rPr lang="hr-HR" dirty="0" err="1">
                <a:solidFill>
                  <a:srgbClr val="000000"/>
                </a:solidFill>
                <a:latin typeface="Calibri"/>
                <a:ea typeface="Calibri"/>
                <a:cs typeface="Calibri"/>
                <a:sym typeface="Calibri"/>
              </a:rPr>
              <a:t>epoxy</a:t>
            </a:r>
            <a:r>
              <a:rPr lang="hr-HR" dirty="0">
                <a:solidFill>
                  <a:srgbClr val="000000"/>
                </a:solidFill>
                <a:latin typeface="Calibri"/>
                <a:ea typeface="Calibri"/>
                <a:cs typeface="Calibri"/>
                <a:sym typeface="Calibri"/>
              </a:rPr>
              <a:t> </a:t>
            </a:r>
            <a:r>
              <a:rPr lang="hr-HR" dirty="0" err="1">
                <a:solidFill>
                  <a:srgbClr val="000000"/>
                </a:solidFill>
                <a:latin typeface="Calibri"/>
                <a:ea typeface="Calibri"/>
                <a:cs typeface="Calibri"/>
                <a:sym typeface="Calibri"/>
              </a:rPr>
              <a:t>phantom</a:t>
            </a:r>
            <a:r>
              <a:rPr lang="hr-HR" dirty="0">
                <a:solidFill>
                  <a:srgbClr val="000000"/>
                </a:solidFill>
                <a:latin typeface="Calibri"/>
                <a:ea typeface="Calibri"/>
                <a:cs typeface="Calibri"/>
                <a:sym typeface="Calibri"/>
              </a:rPr>
              <a:t>,  2 cm distance</a:t>
            </a:r>
            <a:r>
              <a:rPr lang="en-US" dirty="0">
                <a:solidFill>
                  <a:srgbClr val="000000"/>
                </a:solidFill>
                <a:latin typeface="TW Cen MT"/>
                <a:ea typeface="Calibri"/>
                <a:cs typeface="Calibri"/>
                <a:sym typeface="Calibri"/>
              </a:rPr>
              <a:t> </a:t>
            </a:r>
            <a:endParaRPr lang="en-GB" dirty="0">
              <a:latin typeface="TW Cen MT"/>
            </a:endParaRPr>
          </a:p>
        </p:txBody>
      </p:sp>
      <p:sp>
        <p:nvSpPr>
          <p:cNvPr id="3" name="TextBox 2">
            <a:extLst>
              <a:ext uri="{FF2B5EF4-FFF2-40B4-BE49-F238E27FC236}">
                <a16:creationId xmlns:a16="http://schemas.microsoft.com/office/drawing/2014/main" id="{9946F4F8-40AD-B35E-D5FE-CBCFEB258ED3}"/>
              </a:ext>
            </a:extLst>
          </p:cNvPr>
          <p:cNvSpPr txBox="1"/>
          <p:nvPr/>
        </p:nvSpPr>
        <p:spPr>
          <a:xfrm>
            <a:off x="304386" y="6058457"/>
            <a:ext cx="4646886" cy="338554"/>
          </a:xfrm>
          <a:prstGeom prst="rect">
            <a:avLst/>
          </a:prstGeom>
          <a:noFill/>
        </p:spPr>
        <p:txBody>
          <a:bodyPr wrap="square" lIns="91440" tIns="45720" rIns="91440" bIns="45720" rtlCol="0" anchor="t">
            <a:spAutoFit/>
          </a:bodyPr>
          <a:lstStyle/>
          <a:p>
            <a:pPr algn="ctr"/>
            <a:r>
              <a:rPr lang="hr-HR" sz="1600" dirty="0">
                <a:latin typeface="Calibri"/>
                <a:cs typeface="Calibri"/>
              </a:rPr>
              <a:t>Ring </a:t>
            </a:r>
            <a:r>
              <a:rPr lang="hr-HR" sz="1600" dirty="0" err="1">
                <a:latin typeface="Calibri"/>
                <a:cs typeface="Calibri"/>
              </a:rPr>
              <a:t>diameter</a:t>
            </a:r>
            <a:r>
              <a:rPr lang="hr-HR" sz="1600" dirty="0">
                <a:latin typeface="Calibri"/>
                <a:cs typeface="Calibri"/>
              </a:rPr>
              <a:t>: 430 mm; GAGG-3mm </a:t>
            </a:r>
            <a:r>
              <a:rPr lang="hr-HR" sz="1600" dirty="0" err="1">
                <a:latin typeface="Calibri"/>
                <a:cs typeface="Calibri"/>
              </a:rPr>
              <a:t>modules</a:t>
            </a:r>
            <a:endParaRPr lang="hr-HR" sz="1600" dirty="0">
              <a:latin typeface="Calibri"/>
              <a:ea typeface="Calibri"/>
              <a:cs typeface="Calibri"/>
            </a:endParaRPr>
          </a:p>
        </p:txBody>
      </p:sp>
      <p:sp>
        <p:nvSpPr>
          <p:cNvPr id="18" name="Date Placeholder 13">
            <a:extLst>
              <a:ext uri="{FF2B5EF4-FFF2-40B4-BE49-F238E27FC236}">
                <a16:creationId xmlns:a16="http://schemas.microsoft.com/office/drawing/2014/main" id="{B75D56E0-4283-C175-99D3-0292AA90BEC9}"/>
              </a:ext>
            </a:extLst>
          </p:cNvPr>
          <p:cNvSpPr>
            <a:spLocks noGrp="1"/>
          </p:cNvSpPr>
          <p:nvPr>
            <p:ph type="dt" sz="half" idx="2"/>
          </p:nvPr>
        </p:nvSpPr>
        <p:spPr>
          <a:xfrm>
            <a:off x="217714" y="6458423"/>
            <a:ext cx="2133600" cy="365125"/>
          </a:xfrm>
          <a:prstGeom prst="rect">
            <a:avLst/>
          </a:prstGeom>
        </p:spPr>
        <p:txBody>
          <a:bodyPr vert="horz" anchor="ctr" anchorCtr="0"/>
          <a:lstStyle>
            <a:lvl1pPr algn="l" eaLnBrk="1" latinLnBrk="0" hangingPunct="1">
              <a:defRPr kumimoji="0" sz="1200">
                <a:solidFill>
                  <a:schemeClr val="tx2"/>
                </a:solidFill>
                <a:latin typeface="Calibri" panose="020F0502020204030204" pitchFamily="34" charset="0"/>
                <a:cs typeface="Calibri" panose="020F0502020204030204" pitchFamily="34" charset="0"/>
              </a:defRPr>
            </a:lvl1pPr>
          </a:lstStyle>
          <a:p>
            <a:pPr algn="ctr"/>
            <a:r>
              <a:rPr lang="hr-HR" dirty="0"/>
              <a:t>Krakow, 18-20 </a:t>
            </a:r>
            <a:r>
              <a:rPr lang="hr-HR" dirty="0" err="1"/>
              <a:t>October</a:t>
            </a:r>
            <a:r>
              <a:rPr lang="hr-HR" dirty="0"/>
              <a:t> 2023</a:t>
            </a:r>
            <a:endParaRPr lang="en-US" dirty="0"/>
          </a:p>
        </p:txBody>
      </p:sp>
      <p:sp>
        <p:nvSpPr>
          <p:cNvPr id="24" name="Slide Number Placeholder 11">
            <a:extLst>
              <a:ext uri="{FF2B5EF4-FFF2-40B4-BE49-F238E27FC236}">
                <a16:creationId xmlns:a16="http://schemas.microsoft.com/office/drawing/2014/main" id="{BB346F23-F4B2-A6EF-B16F-AC8D139D2DF2}"/>
              </a:ext>
            </a:extLst>
          </p:cNvPr>
          <p:cNvSpPr>
            <a:spLocks noGrp="1"/>
          </p:cNvSpPr>
          <p:nvPr>
            <p:ph type="sldNum" sz="quarter" idx="4"/>
          </p:nvPr>
        </p:nvSpPr>
        <p:spPr>
          <a:xfrm>
            <a:off x="9935464" y="6466260"/>
            <a:ext cx="1752600" cy="365125"/>
          </a:xfrm>
          <a:prstGeom prst="rect">
            <a:avLst/>
          </a:prstGeom>
        </p:spPr>
        <p:txBody>
          <a:bodyPr vert="horz" lIns="91440" tIns="45720" rIns="91440" bIns="45720" rtlCol="0" anchor="ctr"/>
          <a:lstStyle>
            <a:lvl1pPr algn="r">
              <a:defRPr sz="1200">
                <a:solidFill>
                  <a:schemeClr val="tx1">
                    <a:tint val="75000"/>
                  </a:schemeClr>
                </a:solidFill>
                <a:latin typeface="Calibri" panose="020F0502020204030204" pitchFamily="34" charset="0"/>
                <a:cs typeface="Calibri" panose="020F0502020204030204" pitchFamily="34" charset="0"/>
              </a:defRPr>
            </a:lvl1pPr>
          </a:lstStyle>
          <a:p>
            <a:fld id="{F1FEECC3-7BCE-4B1E-8D55-1AB743006139}" type="slidenum">
              <a:rPr lang="en-US" smtClean="0"/>
              <a:pPr/>
              <a:t>18</a:t>
            </a:fld>
            <a:endParaRPr lang="en-US" dirty="0"/>
          </a:p>
        </p:txBody>
      </p:sp>
      <p:sp>
        <p:nvSpPr>
          <p:cNvPr id="27" name="TextBox 26">
            <a:extLst>
              <a:ext uri="{FF2B5EF4-FFF2-40B4-BE49-F238E27FC236}">
                <a16:creationId xmlns:a16="http://schemas.microsoft.com/office/drawing/2014/main" id="{88BAB7A7-3D9A-076A-EE72-6201570FF57C}"/>
              </a:ext>
            </a:extLst>
          </p:cNvPr>
          <p:cNvSpPr txBox="1"/>
          <p:nvPr/>
        </p:nvSpPr>
        <p:spPr>
          <a:xfrm>
            <a:off x="809155" y="1716263"/>
            <a:ext cx="3326515"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dirty="0">
                <a:latin typeface="Calibri"/>
                <a:cs typeface="Calibri"/>
              </a:rPr>
              <a:t>1 pixel events, </a:t>
            </a:r>
            <a:r>
              <a:rPr lang="hr-HR" sz="2000" b="1" dirty="0" err="1">
                <a:latin typeface="Calibri"/>
                <a:cs typeface="Calibri"/>
              </a:rPr>
              <a:t>E</a:t>
            </a:r>
            <a:r>
              <a:rPr lang="hr-HR" sz="2000" b="1" baseline="-25000" dirty="0" err="1">
                <a:latin typeface="Calibri"/>
                <a:ea typeface="Calibri"/>
                <a:cs typeface="Calibri"/>
              </a:rPr>
              <a:t>px</a:t>
            </a:r>
            <a:r>
              <a:rPr lang="hr-HR" sz="2000" b="1" dirty="0">
                <a:latin typeface="Calibri"/>
                <a:cs typeface="Calibri"/>
              </a:rPr>
              <a:t>=511 </a:t>
            </a:r>
            <a:r>
              <a:rPr lang="hr-HR" sz="2000" b="1" dirty="0" err="1">
                <a:latin typeface="Calibri"/>
                <a:cs typeface="Calibri"/>
              </a:rPr>
              <a:t>keV</a:t>
            </a:r>
            <a:endParaRPr lang="en-US" sz="2000" b="1" dirty="0"/>
          </a:p>
        </p:txBody>
      </p:sp>
      <p:sp>
        <p:nvSpPr>
          <p:cNvPr id="31" name="TextBox 30">
            <a:extLst>
              <a:ext uri="{FF2B5EF4-FFF2-40B4-BE49-F238E27FC236}">
                <a16:creationId xmlns:a16="http://schemas.microsoft.com/office/drawing/2014/main" id="{98A1A7C9-BBD2-FE45-D913-09EAFD473F2F}"/>
              </a:ext>
            </a:extLst>
          </p:cNvPr>
          <p:cNvSpPr txBox="1"/>
          <p:nvPr/>
        </p:nvSpPr>
        <p:spPr>
          <a:xfrm>
            <a:off x="2628297" y="3192171"/>
            <a:ext cx="1386270" cy="307777"/>
          </a:xfrm>
          <a:prstGeom prst="rect">
            <a:avLst/>
          </a:prstGeom>
          <a:solidFill>
            <a:schemeClr val="accent2">
              <a:lumMod val="60000"/>
              <a:lumOff val="40000"/>
            </a:schemeClr>
          </a:solidFill>
        </p:spPr>
        <p:txBody>
          <a:bodyPr wrap="square" lIns="91440" tIns="45720" rIns="91440" bIns="45720" rtlCol="0" anchor="t">
            <a:spAutoFit/>
          </a:bodyPr>
          <a:lstStyle/>
          <a:p>
            <a:r>
              <a:rPr lang="hr-HR" sz="1400" dirty="0"/>
              <a:t>FWHM ~2.5 mm</a:t>
            </a:r>
          </a:p>
        </p:txBody>
      </p:sp>
      <p:sp>
        <p:nvSpPr>
          <p:cNvPr id="6" name="Footer Placeholder 4">
            <a:extLst>
              <a:ext uri="{FF2B5EF4-FFF2-40B4-BE49-F238E27FC236}">
                <a16:creationId xmlns:a16="http://schemas.microsoft.com/office/drawing/2014/main" id="{B89FEEB9-15CD-31A2-F516-08DEF4040539}"/>
              </a:ext>
            </a:extLst>
          </p:cNvPr>
          <p:cNvSpPr>
            <a:spLocks noGrp="1"/>
          </p:cNvSpPr>
          <p:nvPr>
            <p:ph type="ftr" sz="quarter" idx="3"/>
          </p:nvPr>
        </p:nvSpPr>
        <p:spPr>
          <a:xfrm>
            <a:off x="3747911" y="6464952"/>
            <a:ext cx="5463823" cy="365125"/>
          </a:xfrm>
        </p:spPr>
        <p:txBody>
          <a:bodyPr vert="horz" lIns="91440" tIns="45720" rIns="91440" bIns="45720" anchor="ctr"/>
          <a:lstStyle/>
          <a:p>
            <a:pPr algn="ctr"/>
            <a:r>
              <a:rPr lang="hr-HR" dirty="0">
                <a:solidFill>
                  <a:srgbClr val="775F55"/>
                </a:solidFill>
                <a:latin typeface="Calibri"/>
                <a:cs typeface="Calibri"/>
              </a:rPr>
              <a:t>EXOTIC ATOMS ZAGREB 2025</a:t>
            </a:r>
            <a:endParaRPr lang="en-US" dirty="0"/>
          </a:p>
        </p:txBody>
      </p:sp>
      <p:sp>
        <p:nvSpPr>
          <p:cNvPr id="11" name="Footer Placeholder 2">
            <a:extLst>
              <a:ext uri="{FF2B5EF4-FFF2-40B4-BE49-F238E27FC236}">
                <a16:creationId xmlns:a16="http://schemas.microsoft.com/office/drawing/2014/main" id="{D1CB6FCB-FD07-51F6-45FB-9CD8C2D35A80}"/>
              </a:ext>
            </a:extLst>
          </p:cNvPr>
          <p:cNvSpPr txBox="1">
            <a:spLocks/>
          </p:cNvSpPr>
          <p:nvPr/>
        </p:nvSpPr>
        <p:spPr>
          <a:xfrm>
            <a:off x="320937" y="6468406"/>
            <a:ext cx="3281431" cy="365125"/>
          </a:xfrm>
          <a:prstGeom prst="rect">
            <a:avLst/>
          </a:prstGeom>
          <a:solidFill>
            <a:schemeClr val="bg1"/>
          </a:solidFill>
        </p:spPr>
        <p:txBody>
          <a:bodyPr vert="horz" lIns="91440" tIns="45720" rIns="91440" bIns="45720" anchor="ctr"/>
          <a:lstStyle>
            <a:defPPr>
              <a:defRPr lang="en-US"/>
            </a:defPPr>
            <a:lvl1pPr marL="0" algn="r" defTabSz="914400" rtl="0" eaLnBrk="1" latinLnBrk="0" hangingPunct="1">
              <a:defRPr kumimoji="0" sz="1200" kern="1200">
                <a:solidFill>
                  <a:schemeClr val="tx2"/>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solidFill>
                  <a:srgbClr val="775F55"/>
                </a:solidFill>
                <a:latin typeface="Calibri"/>
                <a:cs typeface="Calibri"/>
              </a:rPr>
              <a:t>M. Makek</a:t>
            </a:r>
            <a:endParaRPr lang="en-US" dirty="0"/>
          </a:p>
        </p:txBody>
      </p:sp>
      <p:grpSp>
        <p:nvGrpSpPr>
          <p:cNvPr id="49" name="Group 48">
            <a:extLst>
              <a:ext uri="{FF2B5EF4-FFF2-40B4-BE49-F238E27FC236}">
                <a16:creationId xmlns:a16="http://schemas.microsoft.com/office/drawing/2014/main" id="{08D6B736-612D-CADA-6A8C-2B0D5525575F}"/>
              </a:ext>
            </a:extLst>
          </p:cNvPr>
          <p:cNvGrpSpPr/>
          <p:nvPr/>
        </p:nvGrpSpPr>
        <p:grpSpPr>
          <a:xfrm>
            <a:off x="10301894" y="3874386"/>
            <a:ext cx="862644" cy="2360386"/>
            <a:chOff x="9268047" y="850603"/>
            <a:chExt cx="1373370" cy="4279603"/>
          </a:xfrm>
        </p:grpSpPr>
        <p:grpSp>
          <p:nvGrpSpPr>
            <p:cNvPr id="50" name="Group 49">
              <a:extLst>
                <a:ext uri="{FF2B5EF4-FFF2-40B4-BE49-F238E27FC236}">
                  <a16:creationId xmlns:a16="http://schemas.microsoft.com/office/drawing/2014/main" id="{183EFA59-EB8F-91CA-B9E3-DAF470228E6E}"/>
                </a:ext>
              </a:extLst>
            </p:cNvPr>
            <p:cNvGrpSpPr/>
            <p:nvPr/>
          </p:nvGrpSpPr>
          <p:grpSpPr>
            <a:xfrm>
              <a:off x="9268047" y="850603"/>
              <a:ext cx="1373370" cy="4279603"/>
              <a:chOff x="8727558" y="682254"/>
              <a:chExt cx="1373370" cy="4279603"/>
            </a:xfrm>
          </p:grpSpPr>
          <p:grpSp>
            <p:nvGrpSpPr>
              <p:cNvPr id="53" name="Group 52">
                <a:extLst>
                  <a:ext uri="{FF2B5EF4-FFF2-40B4-BE49-F238E27FC236}">
                    <a16:creationId xmlns:a16="http://schemas.microsoft.com/office/drawing/2014/main" id="{E711DF5D-1162-621C-14F1-A07529B284F8}"/>
                  </a:ext>
                </a:extLst>
              </p:cNvPr>
              <p:cNvGrpSpPr/>
              <p:nvPr/>
            </p:nvGrpSpPr>
            <p:grpSpPr>
              <a:xfrm>
                <a:off x="8727558" y="682254"/>
                <a:ext cx="1373370" cy="4279603"/>
                <a:chOff x="10304721" y="2445487"/>
                <a:chExt cx="1373370" cy="4279603"/>
              </a:xfrm>
            </p:grpSpPr>
            <p:sp>
              <p:nvSpPr>
                <p:cNvPr id="59" name="Cylinder 58">
                  <a:extLst>
                    <a:ext uri="{FF2B5EF4-FFF2-40B4-BE49-F238E27FC236}">
                      <a16:creationId xmlns:a16="http://schemas.microsoft.com/office/drawing/2014/main" id="{E34BB41F-609A-E5E9-58A9-4DAA2FA51972}"/>
                    </a:ext>
                  </a:extLst>
                </p:cNvPr>
                <p:cNvSpPr/>
                <p:nvPr/>
              </p:nvSpPr>
              <p:spPr>
                <a:xfrm>
                  <a:off x="11341396" y="4944139"/>
                  <a:ext cx="132906" cy="1736650"/>
                </a:xfrm>
                <a:prstGeom prst="can">
                  <a:avLst/>
                </a:prstGeom>
                <a:solidFill>
                  <a:srgbClr val="FFFF00"/>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a:cs typeface="Times New Roman"/>
                  </a:endParaRPr>
                </a:p>
              </p:txBody>
            </p:sp>
            <p:sp>
              <p:nvSpPr>
                <p:cNvPr id="60" name="Cylinder 59">
                  <a:extLst>
                    <a:ext uri="{FF2B5EF4-FFF2-40B4-BE49-F238E27FC236}">
                      <a16:creationId xmlns:a16="http://schemas.microsoft.com/office/drawing/2014/main" id="{6FD36749-B717-6D06-AED3-4E52F12E2545}"/>
                    </a:ext>
                  </a:extLst>
                </p:cNvPr>
                <p:cNvSpPr/>
                <p:nvPr/>
              </p:nvSpPr>
              <p:spPr>
                <a:xfrm>
                  <a:off x="10473070" y="4988440"/>
                  <a:ext cx="132906" cy="1736650"/>
                </a:xfrm>
                <a:prstGeom prst="can">
                  <a:avLst/>
                </a:prstGeom>
                <a:solidFill>
                  <a:srgbClr val="FFFF00"/>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a:cs typeface="Times New Roman"/>
                  </a:endParaRPr>
                </a:p>
              </p:txBody>
            </p:sp>
            <p:sp>
              <p:nvSpPr>
                <p:cNvPr id="61" name="Cylinder 60">
                  <a:extLst>
                    <a:ext uri="{FF2B5EF4-FFF2-40B4-BE49-F238E27FC236}">
                      <a16:creationId xmlns:a16="http://schemas.microsoft.com/office/drawing/2014/main" id="{FAEFFDE0-0F33-ED99-B16F-8BEE4B9CB976}"/>
                    </a:ext>
                  </a:extLst>
                </p:cNvPr>
                <p:cNvSpPr/>
                <p:nvPr/>
              </p:nvSpPr>
              <p:spPr>
                <a:xfrm>
                  <a:off x="10304721" y="4031513"/>
                  <a:ext cx="1373370" cy="1825253"/>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a:cs typeface="Times New Roman"/>
                  </a:endParaRPr>
                </a:p>
              </p:txBody>
            </p:sp>
            <p:sp>
              <p:nvSpPr>
                <p:cNvPr id="62" name="Cylinder 61">
                  <a:extLst>
                    <a:ext uri="{FF2B5EF4-FFF2-40B4-BE49-F238E27FC236}">
                      <a16:creationId xmlns:a16="http://schemas.microsoft.com/office/drawing/2014/main" id="{906FF482-C43B-A35F-9E9E-1DB7FB43519A}"/>
                    </a:ext>
                  </a:extLst>
                </p:cNvPr>
                <p:cNvSpPr/>
                <p:nvPr/>
              </p:nvSpPr>
              <p:spPr>
                <a:xfrm>
                  <a:off x="11305954" y="2445487"/>
                  <a:ext cx="132906" cy="1736650"/>
                </a:xfrm>
                <a:prstGeom prst="can">
                  <a:avLst/>
                </a:prstGeom>
                <a:solidFill>
                  <a:srgbClr val="FFFF00"/>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a:cs typeface="Times New Roman"/>
                  </a:endParaRPr>
                </a:p>
              </p:txBody>
            </p:sp>
            <p:sp>
              <p:nvSpPr>
                <p:cNvPr id="63" name="Cylinder 62">
                  <a:extLst>
                    <a:ext uri="{FF2B5EF4-FFF2-40B4-BE49-F238E27FC236}">
                      <a16:creationId xmlns:a16="http://schemas.microsoft.com/office/drawing/2014/main" id="{B4E0AD0F-034B-2D0E-026E-75533BDD86C4}"/>
                    </a:ext>
                  </a:extLst>
                </p:cNvPr>
                <p:cNvSpPr/>
                <p:nvPr/>
              </p:nvSpPr>
              <p:spPr>
                <a:xfrm>
                  <a:off x="10535094" y="2489790"/>
                  <a:ext cx="132906" cy="1736650"/>
                </a:xfrm>
                <a:prstGeom prst="can">
                  <a:avLst/>
                </a:prstGeom>
                <a:solidFill>
                  <a:srgbClr val="FFFF00"/>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a:cs typeface="Times New Roman"/>
                  </a:endParaRPr>
                </a:p>
              </p:txBody>
            </p:sp>
          </p:grpSp>
          <p:grpSp>
            <p:nvGrpSpPr>
              <p:cNvPr id="54" name="Group 53">
                <a:extLst>
                  <a:ext uri="{FF2B5EF4-FFF2-40B4-BE49-F238E27FC236}">
                    <a16:creationId xmlns:a16="http://schemas.microsoft.com/office/drawing/2014/main" id="{A9C4A1B7-44BF-CB6A-AF6E-7C17A7A085ED}"/>
                  </a:ext>
                </a:extLst>
              </p:cNvPr>
              <p:cNvGrpSpPr/>
              <p:nvPr/>
            </p:nvGrpSpPr>
            <p:grpSpPr>
              <a:xfrm>
                <a:off x="8913626" y="2312580"/>
                <a:ext cx="1010094" cy="239235"/>
                <a:chOff x="9338928" y="4802370"/>
                <a:chExt cx="1010094" cy="239235"/>
              </a:xfrm>
            </p:grpSpPr>
            <p:sp>
              <p:nvSpPr>
                <p:cNvPr id="55" name="Oval 54">
                  <a:extLst>
                    <a:ext uri="{FF2B5EF4-FFF2-40B4-BE49-F238E27FC236}">
                      <a16:creationId xmlns:a16="http://schemas.microsoft.com/office/drawing/2014/main" id="{27738CCA-83CF-4BD6-5755-678E47267E34}"/>
                    </a:ext>
                  </a:extLst>
                </p:cNvPr>
                <p:cNvSpPr/>
                <p:nvPr/>
              </p:nvSpPr>
              <p:spPr>
                <a:xfrm>
                  <a:off x="9338928" y="4917558"/>
                  <a:ext cx="221513" cy="8860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a:cs typeface="Times New Roman"/>
                  </a:endParaRPr>
                </a:p>
              </p:txBody>
            </p:sp>
            <p:sp>
              <p:nvSpPr>
                <p:cNvPr id="56" name="Oval 55">
                  <a:extLst>
                    <a:ext uri="{FF2B5EF4-FFF2-40B4-BE49-F238E27FC236}">
                      <a16:creationId xmlns:a16="http://schemas.microsoft.com/office/drawing/2014/main" id="{FE3F2218-72B6-BF2E-286E-2D38B2007E83}"/>
                    </a:ext>
                  </a:extLst>
                </p:cNvPr>
                <p:cNvSpPr/>
                <p:nvPr/>
              </p:nvSpPr>
              <p:spPr>
                <a:xfrm>
                  <a:off x="9684486" y="4952999"/>
                  <a:ext cx="256954" cy="8860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a:cs typeface="Times New Roman"/>
                  </a:endParaRPr>
                </a:p>
              </p:txBody>
            </p:sp>
            <p:sp>
              <p:nvSpPr>
                <p:cNvPr id="57" name="Oval 56">
                  <a:extLst>
                    <a:ext uri="{FF2B5EF4-FFF2-40B4-BE49-F238E27FC236}">
                      <a16:creationId xmlns:a16="http://schemas.microsoft.com/office/drawing/2014/main" id="{37EF5F23-3490-E45D-7690-D0A3A427E483}"/>
                    </a:ext>
                  </a:extLst>
                </p:cNvPr>
                <p:cNvSpPr/>
                <p:nvPr/>
              </p:nvSpPr>
              <p:spPr>
                <a:xfrm>
                  <a:off x="9702206" y="4802370"/>
                  <a:ext cx="256954" cy="8860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a:cs typeface="Times New Roman"/>
                  </a:endParaRPr>
                </a:p>
              </p:txBody>
            </p:sp>
            <p:sp>
              <p:nvSpPr>
                <p:cNvPr id="58" name="Oval 57">
                  <a:extLst>
                    <a:ext uri="{FF2B5EF4-FFF2-40B4-BE49-F238E27FC236}">
                      <a16:creationId xmlns:a16="http://schemas.microsoft.com/office/drawing/2014/main" id="{A225392F-09F6-D138-77FF-5FDE02C91D7C}"/>
                    </a:ext>
                  </a:extLst>
                </p:cNvPr>
                <p:cNvSpPr/>
                <p:nvPr/>
              </p:nvSpPr>
              <p:spPr>
                <a:xfrm>
                  <a:off x="10092068" y="4882115"/>
                  <a:ext cx="256954" cy="8860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a:cs typeface="Times New Roman"/>
                  </a:endParaRPr>
                </a:p>
              </p:txBody>
            </p:sp>
          </p:grpSp>
        </p:grpSp>
        <p:sp>
          <p:nvSpPr>
            <p:cNvPr id="51" name="Cylinder 50">
              <a:extLst>
                <a:ext uri="{FF2B5EF4-FFF2-40B4-BE49-F238E27FC236}">
                  <a16:creationId xmlns:a16="http://schemas.microsoft.com/office/drawing/2014/main" id="{A6C93049-4693-CCAA-7334-D72E19E083A7}"/>
                </a:ext>
              </a:extLst>
            </p:cNvPr>
            <p:cNvSpPr/>
            <p:nvPr/>
          </p:nvSpPr>
          <p:spPr>
            <a:xfrm>
              <a:off x="9491332" y="887818"/>
              <a:ext cx="132906" cy="1780952"/>
            </a:xfrm>
            <a:prstGeom prst="can">
              <a:avLst/>
            </a:prstGeom>
            <a:solidFill>
              <a:srgbClr val="FFFF00"/>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a:cs typeface="Times New Roman"/>
              </a:endParaRPr>
            </a:p>
          </p:txBody>
        </p:sp>
        <p:sp>
          <p:nvSpPr>
            <p:cNvPr id="52" name="Cylinder 51">
              <a:extLst>
                <a:ext uri="{FF2B5EF4-FFF2-40B4-BE49-F238E27FC236}">
                  <a16:creationId xmlns:a16="http://schemas.microsoft.com/office/drawing/2014/main" id="{06B32DFE-C329-7600-9AC8-4264270BC6F4}"/>
                </a:ext>
              </a:extLst>
            </p:cNvPr>
            <p:cNvSpPr/>
            <p:nvPr/>
          </p:nvSpPr>
          <p:spPr>
            <a:xfrm>
              <a:off x="10279913" y="852376"/>
              <a:ext cx="106325" cy="1780952"/>
            </a:xfrm>
            <a:prstGeom prst="can">
              <a:avLst/>
            </a:prstGeom>
            <a:solidFill>
              <a:srgbClr val="FFFF00"/>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a:cs typeface="Times New Roman"/>
              </a:endParaRPr>
            </a:p>
          </p:txBody>
        </p:sp>
      </p:grpSp>
      <p:pic>
        <p:nvPicPr>
          <p:cNvPr id="8" name="Picture 7" descr="A graph of a graph&#10;&#10;AI-generated content may be incorrect.">
            <a:extLst>
              <a:ext uri="{FF2B5EF4-FFF2-40B4-BE49-F238E27FC236}">
                <a16:creationId xmlns:a16="http://schemas.microsoft.com/office/drawing/2014/main" id="{6BEF311F-218D-50E7-CA72-A8F4FDD1FA41}"/>
              </a:ext>
            </a:extLst>
          </p:cNvPr>
          <p:cNvPicPr>
            <a:picLocks noChangeAspect="1"/>
          </p:cNvPicPr>
          <p:nvPr/>
        </p:nvPicPr>
        <p:blipFill>
          <a:blip r:embed="rId5"/>
          <a:stretch>
            <a:fillRect/>
          </a:stretch>
        </p:blipFill>
        <p:spPr>
          <a:xfrm>
            <a:off x="4473555" y="2902554"/>
            <a:ext cx="4121955" cy="2428273"/>
          </a:xfrm>
          <a:prstGeom prst="rect">
            <a:avLst/>
          </a:prstGeom>
        </p:spPr>
      </p:pic>
      <p:pic>
        <p:nvPicPr>
          <p:cNvPr id="12" name="Picture 11" descr="A screenshot of a computer generated image&#10;&#10;Description automatically generated">
            <a:extLst>
              <a:ext uri="{FF2B5EF4-FFF2-40B4-BE49-F238E27FC236}">
                <a16:creationId xmlns:a16="http://schemas.microsoft.com/office/drawing/2014/main" id="{0D73A0BC-FA29-3D90-2D30-D65575D5044A}"/>
              </a:ext>
            </a:extLst>
          </p:cNvPr>
          <p:cNvPicPr>
            <a:picLocks noChangeAspect="1"/>
          </p:cNvPicPr>
          <p:nvPr/>
        </p:nvPicPr>
        <p:blipFill>
          <a:blip r:embed="rId6"/>
          <a:srcRect l="12412" t="85372" r="64826" b="6773"/>
          <a:stretch>
            <a:fillRect/>
          </a:stretch>
        </p:blipFill>
        <p:spPr>
          <a:xfrm>
            <a:off x="804727" y="2260477"/>
            <a:ext cx="3213803" cy="632060"/>
          </a:xfrm>
          <a:prstGeom prst="rect">
            <a:avLst/>
          </a:prstGeom>
        </p:spPr>
      </p:pic>
      <p:pic>
        <p:nvPicPr>
          <p:cNvPr id="16" name="Picture 15" descr="A screenshot of a computer generated image&#10;&#10;Description automatically generated">
            <a:extLst>
              <a:ext uri="{FF2B5EF4-FFF2-40B4-BE49-F238E27FC236}">
                <a16:creationId xmlns:a16="http://schemas.microsoft.com/office/drawing/2014/main" id="{C301EF64-DDBD-5172-D4C6-937526690751}"/>
              </a:ext>
            </a:extLst>
          </p:cNvPr>
          <p:cNvPicPr>
            <a:picLocks noChangeAspect="1"/>
          </p:cNvPicPr>
          <p:nvPr/>
        </p:nvPicPr>
        <p:blipFill>
          <a:blip r:embed="rId6"/>
          <a:srcRect l="63416" t="86356" r="14341" b="3692"/>
          <a:stretch>
            <a:fillRect/>
          </a:stretch>
        </p:blipFill>
        <p:spPr>
          <a:xfrm>
            <a:off x="4827799" y="2338539"/>
            <a:ext cx="3331251" cy="547219"/>
          </a:xfrm>
          <a:prstGeom prst="rect">
            <a:avLst/>
          </a:prstGeom>
        </p:spPr>
      </p:pic>
      <p:sp>
        <p:nvSpPr>
          <p:cNvPr id="14" name="TextBox 13">
            <a:extLst>
              <a:ext uri="{FF2B5EF4-FFF2-40B4-BE49-F238E27FC236}">
                <a16:creationId xmlns:a16="http://schemas.microsoft.com/office/drawing/2014/main" id="{38036343-188B-615E-5FFA-101EDA411FE1}"/>
              </a:ext>
            </a:extLst>
          </p:cNvPr>
          <p:cNvSpPr txBox="1"/>
          <p:nvPr/>
        </p:nvSpPr>
        <p:spPr>
          <a:xfrm>
            <a:off x="4701714" y="1714982"/>
            <a:ext cx="3658712"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hr-HR" sz="2000" b="1" dirty="0">
                <a:latin typeface="Calibri"/>
              </a:rPr>
              <a:t>Pol.-</a:t>
            </a:r>
            <a:r>
              <a:rPr lang="hr-HR" sz="2000" b="1" dirty="0" err="1">
                <a:latin typeface="Calibri"/>
              </a:rPr>
              <a:t>cor</a:t>
            </a:r>
            <a:r>
              <a:rPr lang="hr-HR" sz="2000" b="1" dirty="0">
                <a:latin typeface="Calibri"/>
              </a:rPr>
              <a:t>. </a:t>
            </a:r>
            <a:r>
              <a:rPr lang="hr-HR" sz="2000" b="1" dirty="0" err="1">
                <a:latin typeface="Calibri"/>
              </a:rPr>
              <a:t>Events</a:t>
            </a:r>
            <a:r>
              <a:rPr lang="hr-HR" sz="2000" b="1" dirty="0">
                <a:latin typeface="Calibri"/>
              </a:rPr>
              <a:t>, </a:t>
            </a:r>
            <a:r>
              <a:rPr lang="hr-HR" sz="2000" b="1" dirty="0">
                <a:latin typeface="Calibri"/>
                <a:ea typeface="Calibri"/>
                <a:cs typeface="Calibri"/>
              </a:rPr>
              <a:t>|</a:t>
            </a:r>
            <a:r>
              <a:rPr lang="hr-HR" sz="2000" b="1" dirty="0">
                <a:latin typeface="Symbol"/>
              </a:rPr>
              <a:t>f</a:t>
            </a:r>
            <a:r>
              <a:rPr lang="hr-HR" sz="900" b="1" baseline="-25000" dirty="0">
                <a:latin typeface="Symbol"/>
              </a:rPr>
              <a:t>1</a:t>
            </a:r>
            <a:r>
              <a:rPr lang="hr-HR" sz="2000" b="1" dirty="0">
                <a:latin typeface="Symbol"/>
              </a:rPr>
              <a:t>-f</a:t>
            </a:r>
            <a:r>
              <a:rPr lang="hr-HR" sz="900" b="1" baseline="-25000" dirty="0">
                <a:latin typeface="Symbol"/>
              </a:rPr>
              <a:t>2</a:t>
            </a:r>
            <a:r>
              <a:rPr lang="hr-HR" sz="2000" b="1" dirty="0"/>
              <a:t>|</a:t>
            </a:r>
            <a:r>
              <a:rPr lang="hr-HR" sz="2000" b="1" dirty="0">
                <a:latin typeface="Calibri"/>
              </a:rPr>
              <a:t>=90°±20°</a:t>
            </a:r>
            <a:endParaRPr lang="en-US" b="1" dirty="0"/>
          </a:p>
        </p:txBody>
      </p:sp>
      <p:sp>
        <p:nvSpPr>
          <p:cNvPr id="33" name="TextBox 32">
            <a:extLst>
              <a:ext uri="{FF2B5EF4-FFF2-40B4-BE49-F238E27FC236}">
                <a16:creationId xmlns:a16="http://schemas.microsoft.com/office/drawing/2014/main" id="{78010A0D-FCD4-F59C-C499-2938E7C28548}"/>
              </a:ext>
            </a:extLst>
          </p:cNvPr>
          <p:cNvSpPr txBox="1"/>
          <p:nvPr/>
        </p:nvSpPr>
        <p:spPr>
          <a:xfrm>
            <a:off x="6589645" y="3182525"/>
            <a:ext cx="1548741" cy="307777"/>
          </a:xfrm>
          <a:prstGeom prst="rect">
            <a:avLst/>
          </a:prstGeom>
          <a:solidFill>
            <a:schemeClr val="accent2">
              <a:lumMod val="60000"/>
              <a:lumOff val="40000"/>
            </a:schemeClr>
          </a:solidFill>
        </p:spPr>
        <p:txBody>
          <a:bodyPr wrap="square" lIns="91440" tIns="45720" rIns="91440" bIns="45720" rtlCol="0" anchor="t">
            <a:spAutoFit/>
          </a:bodyPr>
          <a:lstStyle/>
          <a:p>
            <a:r>
              <a:rPr lang="hr-HR" sz="1400" dirty="0"/>
              <a:t>FWHM ~5.1 mm</a:t>
            </a:r>
          </a:p>
        </p:txBody>
      </p:sp>
    </p:spTree>
    <p:extLst>
      <p:ext uri="{BB962C8B-B14F-4D97-AF65-F5344CB8AC3E}">
        <p14:creationId xmlns:p14="http://schemas.microsoft.com/office/powerpoint/2010/main" val="2666276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ppt_x"/>
                                          </p:val>
                                        </p:tav>
                                        <p:tav tm="100000">
                                          <p:val>
                                            <p:strVal val="#ppt_x"/>
                                          </p:val>
                                        </p:tav>
                                      </p:tavLst>
                                    </p:anim>
                                    <p:anim calcmode="lin" valueType="num">
                                      <p:cBhvr additive="base">
                                        <p:cTn id="28" dur="500" fill="hold"/>
                                        <p:tgtEl>
                                          <p:spTgt spid="1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 calcmode="lin" valueType="num">
                                      <p:cBhvr additive="base">
                                        <p:cTn id="31" dur="500" fill="hold"/>
                                        <p:tgtEl>
                                          <p:spTgt spid="33"/>
                                        </p:tgtEl>
                                        <p:attrNameLst>
                                          <p:attrName>ppt_x</p:attrName>
                                        </p:attrNameLst>
                                      </p:cBhvr>
                                      <p:tavLst>
                                        <p:tav tm="0">
                                          <p:val>
                                            <p:strVal val="#ppt_x"/>
                                          </p:val>
                                        </p:tav>
                                        <p:tav tm="100000">
                                          <p:val>
                                            <p:strVal val="#ppt_x"/>
                                          </p:val>
                                        </p:tav>
                                      </p:tavLst>
                                    </p:anim>
                                    <p:anim calcmode="lin" valueType="num">
                                      <p:cBhvr additive="base">
                                        <p:cTn id="32"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1" grpId="0" animBg="1"/>
      <p:bldP spid="14" grpId="0"/>
      <p:bldP spid="3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38AE62-DE81-CC48-F328-673506297D9E}"/>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F26606A6-F8D8-1E82-AA84-7101F8FCD84B}"/>
              </a:ext>
            </a:extLst>
          </p:cNvPr>
          <p:cNvPicPr>
            <a:picLocks noChangeAspect="1"/>
          </p:cNvPicPr>
          <p:nvPr/>
        </p:nvPicPr>
        <p:blipFill>
          <a:blip r:embed="rId3"/>
          <a:stretch>
            <a:fillRect/>
          </a:stretch>
        </p:blipFill>
        <p:spPr>
          <a:xfrm>
            <a:off x="220947" y="2892907"/>
            <a:ext cx="4167872" cy="2428002"/>
          </a:xfrm>
          <a:prstGeom prst="rect">
            <a:avLst/>
          </a:prstGeom>
        </p:spPr>
      </p:pic>
      <p:pic>
        <p:nvPicPr>
          <p:cNvPr id="9" name="Picture 8">
            <a:extLst>
              <a:ext uri="{FF2B5EF4-FFF2-40B4-BE49-F238E27FC236}">
                <a16:creationId xmlns:a16="http://schemas.microsoft.com/office/drawing/2014/main" id="{B4984328-69DD-0DCA-93E5-291730A40A15}"/>
              </a:ext>
            </a:extLst>
          </p:cNvPr>
          <p:cNvPicPr>
            <a:picLocks noChangeAspect="1"/>
          </p:cNvPicPr>
          <p:nvPr/>
        </p:nvPicPr>
        <p:blipFill>
          <a:blip r:embed="rId4"/>
          <a:stretch>
            <a:fillRect/>
          </a:stretch>
        </p:blipFill>
        <p:spPr>
          <a:xfrm>
            <a:off x="8357570" y="1631352"/>
            <a:ext cx="3329228" cy="2248254"/>
          </a:xfrm>
          <a:prstGeom prst="rect">
            <a:avLst/>
          </a:prstGeom>
          <a:ln>
            <a:noFill/>
          </a:ln>
        </p:spPr>
      </p:pic>
      <p:sp>
        <p:nvSpPr>
          <p:cNvPr id="2" name="Title 1">
            <a:extLst>
              <a:ext uri="{FF2B5EF4-FFF2-40B4-BE49-F238E27FC236}">
                <a16:creationId xmlns:a16="http://schemas.microsoft.com/office/drawing/2014/main" id="{29EF7B14-FCFD-40FD-6A8B-BD3CC8AE5FAC}"/>
              </a:ext>
            </a:extLst>
          </p:cNvPr>
          <p:cNvSpPr>
            <a:spLocks noGrp="1"/>
          </p:cNvSpPr>
          <p:nvPr>
            <p:ph type="title"/>
          </p:nvPr>
        </p:nvSpPr>
        <p:spPr/>
        <p:txBody>
          <a:bodyPr vert="horz" lIns="91440" tIns="45720" rIns="91440" bIns="45720" anchor="ctr">
            <a:noAutofit/>
          </a:bodyPr>
          <a:lstStyle/>
          <a:p>
            <a:r>
              <a:rPr lang="hr-HR" dirty="0" err="1">
                <a:latin typeface="Calibri"/>
                <a:cs typeface="Calibri"/>
              </a:rPr>
              <a:t>The</a:t>
            </a:r>
            <a:r>
              <a:rPr lang="hr-HR" dirty="0">
                <a:latin typeface="Calibri"/>
                <a:cs typeface="Calibri"/>
              </a:rPr>
              <a:t> </a:t>
            </a:r>
            <a:r>
              <a:rPr lang="hr-HR" dirty="0" err="1">
                <a:latin typeface="Calibri"/>
                <a:cs typeface="Calibri"/>
              </a:rPr>
              <a:t>spatial</a:t>
            </a:r>
            <a:r>
              <a:rPr lang="hr-HR" dirty="0">
                <a:latin typeface="Calibri"/>
                <a:cs typeface="Calibri"/>
              </a:rPr>
              <a:t> </a:t>
            </a:r>
            <a:r>
              <a:rPr lang="hr-HR" dirty="0" err="1">
                <a:latin typeface="Calibri"/>
                <a:cs typeface="Calibri"/>
              </a:rPr>
              <a:t>resolution</a:t>
            </a:r>
            <a:endParaRPr lang="en-US" dirty="0" err="1">
              <a:latin typeface="Calibri"/>
              <a:cs typeface="Calibri"/>
            </a:endParaRPr>
          </a:p>
        </p:txBody>
      </p:sp>
      <p:sp>
        <p:nvSpPr>
          <p:cNvPr id="15" name="TextBox 14">
            <a:extLst>
              <a:ext uri="{FF2B5EF4-FFF2-40B4-BE49-F238E27FC236}">
                <a16:creationId xmlns:a16="http://schemas.microsoft.com/office/drawing/2014/main" id="{525B5891-965F-7946-18B2-86100D1F146A}"/>
              </a:ext>
            </a:extLst>
          </p:cNvPr>
          <p:cNvSpPr txBox="1"/>
          <p:nvPr/>
        </p:nvSpPr>
        <p:spPr>
          <a:xfrm>
            <a:off x="8665225" y="4172639"/>
            <a:ext cx="1741276" cy="1477328"/>
          </a:xfrm>
          <a:prstGeom prst="rect">
            <a:avLst/>
          </a:prstGeom>
          <a:noFill/>
        </p:spPr>
        <p:txBody>
          <a:bodyPr wrap="square" lIns="91440" tIns="45720" rIns="91440" bIns="45720" anchor="t">
            <a:spAutoFit/>
          </a:bodyPr>
          <a:lstStyle/>
          <a:p>
            <a:r>
              <a:rPr lang="hr-HR" dirty="0">
                <a:solidFill>
                  <a:srgbClr val="000000"/>
                </a:solidFill>
                <a:latin typeface="Calibri"/>
                <a:ea typeface="Calibri"/>
                <a:cs typeface="Calibri"/>
                <a:sym typeface="Calibri"/>
              </a:rPr>
              <a:t>Line </a:t>
            </a:r>
            <a:r>
              <a:rPr lang="hr-HR" dirty="0" err="1">
                <a:solidFill>
                  <a:srgbClr val="000000"/>
                </a:solidFill>
                <a:latin typeface="Calibri"/>
                <a:ea typeface="Calibri"/>
                <a:cs typeface="Calibri"/>
                <a:sym typeface="Calibri"/>
              </a:rPr>
              <a:t>sources</a:t>
            </a:r>
            <a:br>
              <a:rPr lang="hr-HR" dirty="0">
                <a:latin typeface="Calibri"/>
                <a:ea typeface="Calibri"/>
                <a:cs typeface="Calibri"/>
                <a:sym typeface="Calibri"/>
              </a:rPr>
            </a:br>
            <a:r>
              <a:rPr lang="hr-HR" dirty="0">
                <a:solidFill>
                  <a:srgbClr val="000000"/>
                </a:solidFill>
                <a:latin typeface="Calibri"/>
                <a:ea typeface="Calibri"/>
                <a:cs typeface="Calibri"/>
                <a:sym typeface="Calibri"/>
              </a:rPr>
              <a:t>Ge-68 ~45 MBq </a:t>
            </a:r>
            <a:r>
              <a:rPr lang="hr-HR" dirty="0" err="1">
                <a:solidFill>
                  <a:srgbClr val="000000"/>
                </a:solidFill>
                <a:latin typeface="Calibri"/>
                <a:ea typeface="Calibri"/>
                <a:cs typeface="Calibri"/>
                <a:sym typeface="Calibri"/>
              </a:rPr>
              <a:t>each</a:t>
            </a:r>
            <a:r>
              <a:rPr lang="hr-HR" dirty="0">
                <a:solidFill>
                  <a:srgbClr val="000000"/>
                </a:solidFill>
                <a:latin typeface="Calibri"/>
                <a:ea typeface="Calibri"/>
                <a:cs typeface="Calibri"/>
                <a:sym typeface="Calibri"/>
              </a:rPr>
              <a:t>, </a:t>
            </a:r>
            <a:r>
              <a:rPr lang="hr-HR" dirty="0" err="1">
                <a:solidFill>
                  <a:srgbClr val="000000"/>
                </a:solidFill>
                <a:latin typeface="Calibri"/>
                <a:ea typeface="Calibri"/>
                <a:cs typeface="Calibri"/>
                <a:sym typeface="Calibri"/>
              </a:rPr>
              <a:t>in</a:t>
            </a:r>
            <a:r>
              <a:rPr lang="hr-HR" dirty="0">
                <a:solidFill>
                  <a:srgbClr val="000000"/>
                </a:solidFill>
                <a:latin typeface="Calibri"/>
                <a:ea typeface="Calibri"/>
                <a:cs typeface="Calibri"/>
                <a:sym typeface="Calibri"/>
              </a:rPr>
              <a:t> </a:t>
            </a:r>
            <a:r>
              <a:rPr lang="hr-HR" dirty="0" err="1">
                <a:solidFill>
                  <a:srgbClr val="000000"/>
                </a:solidFill>
                <a:latin typeface="Calibri"/>
                <a:ea typeface="Calibri"/>
                <a:cs typeface="Calibri"/>
                <a:sym typeface="Calibri"/>
              </a:rPr>
              <a:t>epoxy</a:t>
            </a:r>
            <a:r>
              <a:rPr lang="hr-HR" dirty="0">
                <a:solidFill>
                  <a:srgbClr val="000000"/>
                </a:solidFill>
                <a:latin typeface="Calibri"/>
                <a:ea typeface="Calibri"/>
                <a:cs typeface="Calibri"/>
                <a:sym typeface="Calibri"/>
              </a:rPr>
              <a:t> </a:t>
            </a:r>
            <a:r>
              <a:rPr lang="hr-HR" dirty="0" err="1">
                <a:solidFill>
                  <a:srgbClr val="000000"/>
                </a:solidFill>
                <a:latin typeface="Calibri"/>
                <a:ea typeface="Calibri"/>
                <a:cs typeface="Calibri"/>
                <a:sym typeface="Calibri"/>
              </a:rPr>
              <a:t>phantom</a:t>
            </a:r>
            <a:r>
              <a:rPr lang="hr-HR" dirty="0">
                <a:solidFill>
                  <a:srgbClr val="000000"/>
                </a:solidFill>
                <a:latin typeface="Calibri"/>
                <a:ea typeface="Calibri"/>
                <a:cs typeface="Calibri"/>
                <a:sym typeface="Calibri"/>
              </a:rPr>
              <a:t>,  2 cm distance</a:t>
            </a:r>
            <a:r>
              <a:rPr lang="en-US" dirty="0">
                <a:solidFill>
                  <a:srgbClr val="000000"/>
                </a:solidFill>
                <a:latin typeface="TW Cen MT"/>
                <a:ea typeface="Calibri"/>
                <a:cs typeface="Calibri"/>
                <a:sym typeface="Calibri"/>
              </a:rPr>
              <a:t> </a:t>
            </a:r>
            <a:endParaRPr lang="en-GB" dirty="0">
              <a:latin typeface="TW Cen MT"/>
            </a:endParaRPr>
          </a:p>
        </p:txBody>
      </p:sp>
      <p:sp>
        <p:nvSpPr>
          <p:cNvPr id="3" name="TextBox 2">
            <a:extLst>
              <a:ext uri="{FF2B5EF4-FFF2-40B4-BE49-F238E27FC236}">
                <a16:creationId xmlns:a16="http://schemas.microsoft.com/office/drawing/2014/main" id="{382A7517-33FC-E712-239D-E77A9B430541}"/>
              </a:ext>
            </a:extLst>
          </p:cNvPr>
          <p:cNvSpPr txBox="1"/>
          <p:nvPr/>
        </p:nvSpPr>
        <p:spPr>
          <a:xfrm>
            <a:off x="304386" y="6058457"/>
            <a:ext cx="4646886" cy="338554"/>
          </a:xfrm>
          <a:prstGeom prst="rect">
            <a:avLst/>
          </a:prstGeom>
          <a:noFill/>
        </p:spPr>
        <p:txBody>
          <a:bodyPr wrap="square" lIns="91440" tIns="45720" rIns="91440" bIns="45720" rtlCol="0" anchor="t">
            <a:spAutoFit/>
          </a:bodyPr>
          <a:lstStyle/>
          <a:p>
            <a:pPr algn="ctr"/>
            <a:r>
              <a:rPr lang="hr-HR" sz="1600" dirty="0">
                <a:latin typeface="Calibri"/>
                <a:cs typeface="Calibri"/>
              </a:rPr>
              <a:t>Ring </a:t>
            </a:r>
            <a:r>
              <a:rPr lang="hr-HR" sz="1600" dirty="0" err="1">
                <a:latin typeface="Calibri"/>
                <a:cs typeface="Calibri"/>
              </a:rPr>
              <a:t>diameter</a:t>
            </a:r>
            <a:r>
              <a:rPr lang="hr-HR" sz="1600" dirty="0">
                <a:latin typeface="Calibri"/>
                <a:cs typeface="Calibri"/>
              </a:rPr>
              <a:t>: 430 mm; GAGG-3mm </a:t>
            </a:r>
            <a:r>
              <a:rPr lang="hr-HR" sz="1600" dirty="0" err="1">
                <a:latin typeface="Calibri"/>
                <a:cs typeface="Calibri"/>
              </a:rPr>
              <a:t>modules</a:t>
            </a:r>
            <a:endParaRPr lang="hr-HR" sz="1600" dirty="0">
              <a:latin typeface="Calibri"/>
              <a:ea typeface="Calibri"/>
              <a:cs typeface="Calibri"/>
            </a:endParaRPr>
          </a:p>
        </p:txBody>
      </p:sp>
      <p:sp>
        <p:nvSpPr>
          <p:cNvPr id="18" name="Date Placeholder 13">
            <a:extLst>
              <a:ext uri="{FF2B5EF4-FFF2-40B4-BE49-F238E27FC236}">
                <a16:creationId xmlns:a16="http://schemas.microsoft.com/office/drawing/2014/main" id="{531804AA-2A80-D86D-1DFA-ED7828D9D5DD}"/>
              </a:ext>
            </a:extLst>
          </p:cNvPr>
          <p:cNvSpPr>
            <a:spLocks noGrp="1"/>
          </p:cNvSpPr>
          <p:nvPr>
            <p:ph type="dt" sz="half" idx="2"/>
          </p:nvPr>
        </p:nvSpPr>
        <p:spPr>
          <a:xfrm>
            <a:off x="217714" y="6458423"/>
            <a:ext cx="2133600" cy="365125"/>
          </a:xfrm>
          <a:prstGeom prst="rect">
            <a:avLst/>
          </a:prstGeom>
        </p:spPr>
        <p:txBody>
          <a:bodyPr vert="horz" anchor="ctr" anchorCtr="0"/>
          <a:lstStyle>
            <a:lvl1pPr algn="l" eaLnBrk="1" latinLnBrk="0" hangingPunct="1">
              <a:defRPr kumimoji="0" sz="1200">
                <a:solidFill>
                  <a:schemeClr val="tx2"/>
                </a:solidFill>
                <a:latin typeface="Calibri" panose="020F0502020204030204" pitchFamily="34" charset="0"/>
                <a:cs typeface="Calibri" panose="020F0502020204030204" pitchFamily="34" charset="0"/>
              </a:defRPr>
            </a:lvl1pPr>
          </a:lstStyle>
          <a:p>
            <a:pPr algn="ctr"/>
            <a:r>
              <a:rPr lang="hr-HR" dirty="0"/>
              <a:t>Krakow, 18-20 </a:t>
            </a:r>
            <a:r>
              <a:rPr lang="hr-HR" dirty="0" err="1"/>
              <a:t>October</a:t>
            </a:r>
            <a:r>
              <a:rPr lang="hr-HR" dirty="0"/>
              <a:t> 2023</a:t>
            </a:r>
            <a:endParaRPr lang="en-US" dirty="0"/>
          </a:p>
        </p:txBody>
      </p:sp>
      <p:sp>
        <p:nvSpPr>
          <p:cNvPr id="24" name="Slide Number Placeholder 11">
            <a:extLst>
              <a:ext uri="{FF2B5EF4-FFF2-40B4-BE49-F238E27FC236}">
                <a16:creationId xmlns:a16="http://schemas.microsoft.com/office/drawing/2014/main" id="{D71E4C6A-767C-A2A5-DCF0-199741850877}"/>
              </a:ext>
            </a:extLst>
          </p:cNvPr>
          <p:cNvSpPr>
            <a:spLocks noGrp="1"/>
          </p:cNvSpPr>
          <p:nvPr>
            <p:ph type="sldNum" sz="quarter" idx="4"/>
          </p:nvPr>
        </p:nvSpPr>
        <p:spPr>
          <a:xfrm>
            <a:off x="9935464" y="6466260"/>
            <a:ext cx="1752600" cy="365125"/>
          </a:xfrm>
          <a:prstGeom prst="rect">
            <a:avLst/>
          </a:prstGeom>
        </p:spPr>
        <p:txBody>
          <a:bodyPr vert="horz" lIns="91440" tIns="45720" rIns="91440" bIns="45720" rtlCol="0" anchor="ctr"/>
          <a:lstStyle>
            <a:lvl1pPr algn="r">
              <a:defRPr sz="1200">
                <a:solidFill>
                  <a:schemeClr val="tx1">
                    <a:tint val="75000"/>
                  </a:schemeClr>
                </a:solidFill>
                <a:latin typeface="Calibri" panose="020F0502020204030204" pitchFamily="34" charset="0"/>
                <a:cs typeface="Calibri" panose="020F0502020204030204" pitchFamily="34" charset="0"/>
              </a:defRPr>
            </a:lvl1pPr>
          </a:lstStyle>
          <a:p>
            <a:fld id="{F1FEECC3-7BCE-4B1E-8D55-1AB743006139}" type="slidenum">
              <a:rPr lang="en-US" smtClean="0"/>
              <a:pPr/>
              <a:t>19</a:t>
            </a:fld>
            <a:endParaRPr lang="en-US" dirty="0"/>
          </a:p>
        </p:txBody>
      </p:sp>
      <p:sp>
        <p:nvSpPr>
          <p:cNvPr id="27" name="TextBox 26">
            <a:extLst>
              <a:ext uri="{FF2B5EF4-FFF2-40B4-BE49-F238E27FC236}">
                <a16:creationId xmlns:a16="http://schemas.microsoft.com/office/drawing/2014/main" id="{19748D8A-8742-8A5F-DAD1-DA85C1DFEC83}"/>
              </a:ext>
            </a:extLst>
          </p:cNvPr>
          <p:cNvSpPr txBox="1"/>
          <p:nvPr/>
        </p:nvSpPr>
        <p:spPr>
          <a:xfrm>
            <a:off x="809155" y="1716263"/>
            <a:ext cx="3326515"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dirty="0">
                <a:latin typeface="Calibri"/>
                <a:cs typeface="Calibri"/>
              </a:rPr>
              <a:t>1 pixel events, </a:t>
            </a:r>
            <a:r>
              <a:rPr lang="hr-HR" sz="2000" b="1" dirty="0" err="1">
                <a:latin typeface="Calibri"/>
                <a:cs typeface="Calibri"/>
              </a:rPr>
              <a:t>E</a:t>
            </a:r>
            <a:r>
              <a:rPr lang="hr-HR" sz="2000" b="1" baseline="-25000" dirty="0" err="1">
                <a:latin typeface="Calibri"/>
                <a:ea typeface="Calibri"/>
                <a:cs typeface="Calibri"/>
              </a:rPr>
              <a:t>px</a:t>
            </a:r>
            <a:r>
              <a:rPr lang="hr-HR" sz="2000" b="1" dirty="0">
                <a:latin typeface="Calibri"/>
                <a:cs typeface="Calibri"/>
              </a:rPr>
              <a:t>=511 </a:t>
            </a:r>
            <a:r>
              <a:rPr lang="hr-HR" sz="2000" b="1" dirty="0" err="1">
                <a:latin typeface="Calibri"/>
                <a:cs typeface="Calibri"/>
              </a:rPr>
              <a:t>keV</a:t>
            </a:r>
            <a:endParaRPr lang="en-US" sz="2000" b="1" dirty="0"/>
          </a:p>
        </p:txBody>
      </p:sp>
      <p:sp>
        <p:nvSpPr>
          <p:cNvPr id="31" name="TextBox 30">
            <a:extLst>
              <a:ext uri="{FF2B5EF4-FFF2-40B4-BE49-F238E27FC236}">
                <a16:creationId xmlns:a16="http://schemas.microsoft.com/office/drawing/2014/main" id="{475DE655-1E6E-8EDB-A3F4-64272F9FE6B5}"/>
              </a:ext>
            </a:extLst>
          </p:cNvPr>
          <p:cNvSpPr txBox="1"/>
          <p:nvPr/>
        </p:nvSpPr>
        <p:spPr>
          <a:xfrm>
            <a:off x="2628297" y="3192171"/>
            <a:ext cx="1386270" cy="307777"/>
          </a:xfrm>
          <a:prstGeom prst="rect">
            <a:avLst/>
          </a:prstGeom>
          <a:solidFill>
            <a:schemeClr val="accent2">
              <a:lumMod val="60000"/>
              <a:lumOff val="40000"/>
            </a:schemeClr>
          </a:solidFill>
        </p:spPr>
        <p:txBody>
          <a:bodyPr wrap="square" lIns="91440" tIns="45720" rIns="91440" bIns="45720" rtlCol="0" anchor="t">
            <a:spAutoFit/>
          </a:bodyPr>
          <a:lstStyle/>
          <a:p>
            <a:r>
              <a:rPr lang="hr-HR" sz="1400" dirty="0"/>
              <a:t>FWHM ~2.5 mm</a:t>
            </a:r>
          </a:p>
        </p:txBody>
      </p:sp>
      <p:sp>
        <p:nvSpPr>
          <p:cNvPr id="6" name="Footer Placeholder 4">
            <a:extLst>
              <a:ext uri="{FF2B5EF4-FFF2-40B4-BE49-F238E27FC236}">
                <a16:creationId xmlns:a16="http://schemas.microsoft.com/office/drawing/2014/main" id="{303D9C8C-14EC-72BD-D81F-A31A76E4A83C}"/>
              </a:ext>
            </a:extLst>
          </p:cNvPr>
          <p:cNvSpPr>
            <a:spLocks noGrp="1"/>
          </p:cNvSpPr>
          <p:nvPr>
            <p:ph type="ftr" sz="quarter" idx="3"/>
          </p:nvPr>
        </p:nvSpPr>
        <p:spPr>
          <a:xfrm>
            <a:off x="3747911" y="6464952"/>
            <a:ext cx="5463823" cy="365125"/>
          </a:xfrm>
        </p:spPr>
        <p:txBody>
          <a:bodyPr vert="horz" lIns="91440" tIns="45720" rIns="91440" bIns="45720" anchor="ctr"/>
          <a:lstStyle/>
          <a:p>
            <a:pPr algn="ctr"/>
            <a:r>
              <a:rPr lang="hr-HR" dirty="0">
                <a:solidFill>
                  <a:srgbClr val="775F55"/>
                </a:solidFill>
                <a:latin typeface="Calibri"/>
                <a:cs typeface="Calibri"/>
              </a:rPr>
              <a:t>EXOTIC ATOMS ZAGREB 2025</a:t>
            </a:r>
            <a:endParaRPr lang="en-US" dirty="0"/>
          </a:p>
        </p:txBody>
      </p:sp>
      <p:sp>
        <p:nvSpPr>
          <p:cNvPr id="11" name="Footer Placeholder 2">
            <a:extLst>
              <a:ext uri="{FF2B5EF4-FFF2-40B4-BE49-F238E27FC236}">
                <a16:creationId xmlns:a16="http://schemas.microsoft.com/office/drawing/2014/main" id="{759BE868-0159-F7E7-045E-A1C1AF46E03C}"/>
              </a:ext>
            </a:extLst>
          </p:cNvPr>
          <p:cNvSpPr txBox="1">
            <a:spLocks/>
          </p:cNvSpPr>
          <p:nvPr/>
        </p:nvSpPr>
        <p:spPr>
          <a:xfrm>
            <a:off x="320937" y="6468406"/>
            <a:ext cx="3281431" cy="365125"/>
          </a:xfrm>
          <a:prstGeom prst="rect">
            <a:avLst/>
          </a:prstGeom>
          <a:solidFill>
            <a:schemeClr val="bg1"/>
          </a:solidFill>
        </p:spPr>
        <p:txBody>
          <a:bodyPr vert="horz" lIns="91440" tIns="45720" rIns="91440" bIns="45720" anchor="ctr"/>
          <a:lstStyle>
            <a:defPPr>
              <a:defRPr lang="en-US"/>
            </a:defPPr>
            <a:lvl1pPr marL="0" algn="r" defTabSz="914400" rtl="0" eaLnBrk="1" latinLnBrk="0" hangingPunct="1">
              <a:defRPr kumimoji="0" sz="1200" kern="1200">
                <a:solidFill>
                  <a:schemeClr val="tx2"/>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solidFill>
                  <a:srgbClr val="775F55"/>
                </a:solidFill>
                <a:latin typeface="Calibri"/>
                <a:cs typeface="Calibri"/>
              </a:rPr>
              <a:t>M. Makek</a:t>
            </a:r>
            <a:endParaRPr lang="en-US" dirty="0"/>
          </a:p>
        </p:txBody>
      </p:sp>
      <p:grpSp>
        <p:nvGrpSpPr>
          <p:cNvPr id="49" name="Group 48">
            <a:extLst>
              <a:ext uri="{FF2B5EF4-FFF2-40B4-BE49-F238E27FC236}">
                <a16:creationId xmlns:a16="http://schemas.microsoft.com/office/drawing/2014/main" id="{13AC88D4-3AF4-8DB3-7ADD-B002076A38AF}"/>
              </a:ext>
            </a:extLst>
          </p:cNvPr>
          <p:cNvGrpSpPr/>
          <p:nvPr/>
        </p:nvGrpSpPr>
        <p:grpSpPr>
          <a:xfrm>
            <a:off x="10301894" y="3874386"/>
            <a:ext cx="862644" cy="2360386"/>
            <a:chOff x="9268047" y="850603"/>
            <a:chExt cx="1373370" cy="4279603"/>
          </a:xfrm>
        </p:grpSpPr>
        <p:grpSp>
          <p:nvGrpSpPr>
            <p:cNvPr id="50" name="Group 49">
              <a:extLst>
                <a:ext uri="{FF2B5EF4-FFF2-40B4-BE49-F238E27FC236}">
                  <a16:creationId xmlns:a16="http://schemas.microsoft.com/office/drawing/2014/main" id="{1C9190C1-A100-E100-87E4-F2DB28BD5084}"/>
                </a:ext>
              </a:extLst>
            </p:cNvPr>
            <p:cNvGrpSpPr/>
            <p:nvPr/>
          </p:nvGrpSpPr>
          <p:grpSpPr>
            <a:xfrm>
              <a:off x="9268047" y="850603"/>
              <a:ext cx="1373370" cy="4279603"/>
              <a:chOff x="8727558" y="682254"/>
              <a:chExt cx="1373370" cy="4279603"/>
            </a:xfrm>
          </p:grpSpPr>
          <p:grpSp>
            <p:nvGrpSpPr>
              <p:cNvPr id="53" name="Group 52">
                <a:extLst>
                  <a:ext uri="{FF2B5EF4-FFF2-40B4-BE49-F238E27FC236}">
                    <a16:creationId xmlns:a16="http://schemas.microsoft.com/office/drawing/2014/main" id="{4150FC4D-DDCB-7BB2-9781-1D79D64E1A67}"/>
                  </a:ext>
                </a:extLst>
              </p:cNvPr>
              <p:cNvGrpSpPr/>
              <p:nvPr/>
            </p:nvGrpSpPr>
            <p:grpSpPr>
              <a:xfrm>
                <a:off x="8727558" y="682254"/>
                <a:ext cx="1373370" cy="4279603"/>
                <a:chOff x="10304721" y="2445487"/>
                <a:chExt cx="1373370" cy="4279603"/>
              </a:xfrm>
            </p:grpSpPr>
            <p:sp>
              <p:nvSpPr>
                <p:cNvPr id="59" name="Cylinder 58">
                  <a:extLst>
                    <a:ext uri="{FF2B5EF4-FFF2-40B4-BE49-F238E27FC236}">
                      <a16:creationId xmlns:a16="http://schemas.microsoft.com/office/drawing/2014/main" id="{5FAA2594-5504-FC33-D977-42B835E93BA4}"/>
                    </a:ext>
                  </a:extLst>
                </p:cNvPr>
                <p:cNvSpPr/>
                <p:nvPr/>
              </p:nvSpPr>
              <p:spPr>
                <a:xfrm>
                  <a:off x="11341396" y="4944139"/>
                  <a:ext cx="132906" cy="1736650"/>
                </a:xfrm>
                <a:prstGeom prst="can">
                  <a:avLst/>
                </a:prstGeom>
                <a:solidFill>
                  <a:srgbClr val="FFFF00"/>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a:cs typeface="Times New Roman"/>
                  </a:endParaRPr>
                </a:p>
              </p:txBody>
            </p:sp>
            <p:sp>
              <p:nvSpPr>
                <p:cNvPr id="60" name="Cylinder 59">
                  <a:extLst>
                    <a:ext uri="{FF2B5EF4-FFF2-40B4-BE49-F238E27FC236}">
                      <a16:creationId xmlns:a16="http://schemas.microsoft.com/office/drawing/2014/main" id="{02B832E5-EAC2-CCF2-7F33-3873BE44E286}"/>
                    </a:ext>
                  </a:extLst>
                </p:cNvPr>
                <p:cNvSpPr/>
                <p:nvPr/>
              </p:nvSpPr>
              <p:spPr>
                <a:xfrm>
                  <a:off x="10473070" y="4988440"/>
                  <a:ext cx="132906" cy="1736650"/>
                </a:xfrm>
                <a:prstGeom prst="can">
                  <a:avLst/>
                </a:prstGeom>
                <a:solidFill>
                  <a:srgbClr val="FFFF00"/>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a:cs typeface="Times New Roman"/>
                  </a:endParaRPr>
                </a:p>
              </p:txBody>
            </p:sp>
            <p:sp>
              <p:nvSpPr>
                <p:cNvPr id="61" name="Cylinder 60">
                  <a:extLst>
                    <a:ext uri="{FF2B5EF4-FFF2-40B4-BE49-F238E27FC236}">
                      <a16:creationId xmlns:a16="http://schemas.microsoft.com/office/drawing/2014/main" id="{3FBF40A1-D4E2-75F0-8AC7-1F2D7EC3A3DA}"/>
                    </a:ext>
                  </a:extLst>
                </p:cNvPr>
                <p:cNvSpPr/>
                <p:nvPr/>
              </p:nvSpPr>
              <p:spPr>
                <a:xfrm>
                  <a:off x="10304721" y="4031513"/>
                  <a:ext cx="1373370" cy="1825253"/>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a:cs typeface="Times New Roman"/>
                  </a:endParaRPr>
                </a:p>
              </p:txBody>
            </p:sp>
            <p:sp>
              <p:nvSpPr>
                <p:cNvPr id="62" name="Cylinder 61">
                  <a:extLst>
                    <a:ext uri="{FF2B5EF4-FFF2-40B4-BE49-F238E27FC236}">
                      <a16:creationId xmlns:a16="http://schemas.microsoft.com/office/drawing/2014/main" id="{84E3F078-1D2B-A4F3-5ADE-ECD7C0903E75}"/>
                    </a:ext>
                  </a:extLst>
                </p:cNvPr>
                <p:cNvSpPr/>
                <p:nvPr/>
              </p:nvSpPr>
              <p:spPr>
                <a:xfrm>
                  <a:off x="11305954" y="2445487"/>
                  <a:ext cx="132906" cy="1736650"/>
                </a:xfrm>
                <a:prstGeom prst="can">
                  <a:avLst/>
                </a:prstGeom>
                <a:solidFill>
                  <a:srgbClr val="FFFF00"/>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a:cs typeface="Times New Roman"/>
                  </a:endParaRPr>
                </a:p>
              </p:txBody>
            </p:sp>
            <p:sp>
              <p:nvSpPr>
                <p:cNvPr id="63" name="Cylinder 62">
                  <a:extLst>
                    <a:ext uri="{FF2B5EF4-FFF2-40B4-BE49-F238E27FC236}">
                      <a16:creationId xmlns:a16="http://schemas.microsoft.com/office/drawing/2014/main" id="{EA62BDC0-DEFB-9947-2737-5FAC626ABE30}"/>
                    </a:ext>
                  </a:extLst>
                </p:cNvPr>
                <p:cNvSpPr/>
                <p:nvPr/>
              </p:nvSpPr>
              <p:spPr>
                <a:xfrm>
                  <a:off x="10535094" y="2489790"/>
                  <a:ext cx="132906" cy="1736650"/>
                </a:xfrm>
                <a:prstGeom prst="can">
                  <a:avLst/>
                </a:prstGeom>
                <a:solidFill>
                  <a:srgbClr val="FFFF00"/>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a:cs typeface="Times New Roman"/>
                  </a:endParaRPr>
                </a:p>
              </p:txBody>
            </p:sp>
          </p:grpSp>
          <p:grpSp>
            <p:nvGrpSpPr>
              <p:cNvPr id="54" name="Group 53">
                <a:extLst>
                  <a:ext uri="{FF2B5EF4-FFF2-40B4-BE49-F238E27FC236}">
                    <a16:creationId xmlns:a16="http://schemas.microsoft.com/office/drawing/2014/main" id="{18D26EBB-4AA6-B96E-64FB-1FDF3C871E15}"/>
                  </a:ext>
                </a:extLst>
              </p:cNvPr>
              <p:cNvGrpSpPr/>
              <p:nvPr/>
            </p:nvGrpSpPr>
            <p:grpSpPr>
              <a:xfrm>
                <a:off x="8913626" y="2312580"/>
                <a:ext cx="1010094" cy="239235"/>
                <a:chOff x="9338928" y="4802370"/>
                <a:chExt cx="1010094" cy="239235"/>
              </a:xfrm>
            </p:grpSpPr>
            <p:sp>
              <p:nvSpPr>
                <p:cNvPr id="55" name="Oval 54">
                  <a:extLst>
                    <a:ext uri="{FF2B5EF4-FFF2-40B4-BE49-F238E27FC236}">
                      <a16:creationId xmlns:a16="http://schemas.microsoft.com/office/drawing/2014/main" id="{CEB2875C-B019-CE71-CFE6-44E44057E1FE}"/>
                    </a:ext>
                  </a:extLst>
                </p:cNvPr>
                <p:cNvSpPr/>
                <p:nvPr/>
              </p:nvSpPr>
              <p:spPr>
                <a:xfrm>
                  <a:off x="9338928" y="4917558"/>
                  <a:ext cx="221513" cy="8860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a:cs typeface="Times New Roman"/>
                  </a:endParaRPr>
                </a:p>
              </p:txBody>
            </p:sp>
            <p:sp>
              <p:nvSpPr>
                <p:cNvPr id="56" name="Oval 55">
                  <a:extLst>
                    <a:ext uri="{FF2B5EF4-FFF2-40B4-BE49-F238E27FC236}">
                      <a16:creationId xmlns:a16="http://schemas.microsoft.com/office/drawing/2014/main" id="{72D7F401-48BA-E8C2-0EC3-43FABB59D42F}"/>
                    </a:ext>
                  </a:extLst>
                </p:cNvPr>
                <p:cNvSpPr/>
                <p:nvPr/>
              </p:nvSpPr>
              <p:spPr>
                <a:xfrm>
                  <a:off x="9684486" y="4952999"/>
                  <a:ext cx="256954" cy="8860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a:cs typeface="Times New Roman"/>
                  </a:endParaRPr>
                </a:p>
              </p:txBody>
            </p:sp>
            <p:sp>
              <p:nvSpPr>
                <p:cNvPr id="57" name="Oval 56">
                  <a:extLst>
                    <a:ext uri="{FF2B5EF4-FFF2-40B4-BE49-F238E27FC236}">
                      <a16:creationId xmlns:a16="http://schemas.microsoft.com/office/drawing/2014/main" id="{D0DE7B90-F968-C9A4-C01E-5A30A581949B}"/>
                    </a:ext>
                  </a:extLst>
                </p:cNvPr>
                <p:cNvSpPr/>
                <p:nvPr/>
              </p:nvSpPr>
              <p:spPr>
                <a:xfrm>
                  <a:off x="9702206" y="4802370"/>
                  <a:ext cx="256954" cy="8860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a:cs typeface="Times New Roman"/>
                  </a:endParaRPr>
                </a:p>
              </p:txBody>
            </p:sp>
            <p:sp>
              <p:nvSpPr>
                <p:cNvPr id="58" name="Oval 57">
                  <a:extLst>
                    <a:ext uri="{FF2B5EF4-FFF2-40B4-BE49-F238E27FC236}">
                      <a16:creationId xmlns:a16="http://schemas.microsoft.com/office/drawing/2014/main" id="{16E9FBD1-76A8-5728-6ACF-FEEC2DB151F9}"/>
                    </a:ext>
                  </a:extLst>
                </p:cNvPr>
                <p:cNvSpPr/>
                <p:nvPr/>
              </p:nvSpPr>
              <p:spPr>
                <a:xfrm>
                  <a:off x="10092068" y="4882115"/>
                  <a:ext cx="256954" cy="8860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a:cs typeface="Times New Roman"/>
                  </a:endParaRPr>
                </a:p>
              </p:txBody>
            </p:sp>
          </p:grpSp>
        </p:grpSp>
        <p:sp>
          <p:nvSpPr>
            <p:cNvPr id="51" name="Cylinder 50">
              <a:extLst>
                <a:ext uri="{FF2B5EF4-FFF2-40B4-BE49-F238E27FC236}">
                  <a16:creationId xmlns:a16="http://schemas.microsoft.com/office/drawing/2014/main" id="{6DBB808F-2162-66C8-B590-ED4DEE2DCE48}"/>
                </a:ext>
              </a:extLst>
            </p:cNvPr>
            <p:cNvSpPr/>
            <p:nvPr/>
          </p:nvSpPr>
          <p:spPr>
            <a:xfrm>
              <a:off x="9491332" y="887818"/>
              <a:ext cx="132906" cy="1780952"/>
            </a:xfrm>
            <a:prstGeom prst="can">
              <a:avLst/>
            </a:prstGeom>
            <a:solidFill>
              <a:srgbClr val="FFFF00"/>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a:cs typeface="Times New Roman"/>
              </a:endParaRPr>
            </a:p>
          </p:txBody>
        </p:sp>
        <p:sp>
          <p:nvSpPr>
            <p:cNvPr id="52" name="Cylinder 51">
              <a:extLst>
                <a:ext uri="{FF2B5EF4-FFF2-40B4-BE49-F238E27FC236}">
                  <a16:creationId xmlns:a16="http://schemas.microsoft.com/office/drawing/2014/main" id="{F5A549B4-7504-4AF1-50FD-7FFA0EBAB3D6}"/>
                </a:ext>
              </a:extLst>
            </p:cNvPr>
            <p:cNvSpPr/>
            <p:nvPr/>
          </p:nvSpPr>
          <p:spPr>
            <a:xfrm>
              <a:off x="10279913" y="852376"/>
              <a:ext cx="106325" cy="1780952"/>
            </a:xfrm>
            <a:prstGeom prst="can">
              <a:avLst/>
            </a:prstGeom>
            <a:solidFill>
              <a:srgbClr val="FFFF00"/>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a:cs typeface="Times New Roman"/>
              </a:endParaRPr>
            </a:p>
          </p:txBody>
        </p:sp>
      </p:grpSp>
      <p:pic>
        <p:nvPicPr>
          <p:cNvPr id="8" name="Picture 7" descr="A graph of a graph&#10;&#10;AI-generated content may be incorrect.">
            <a:extLst>
              <a:ext uri="{FF2B5EF4-FFF2-40B4-BE49-F238E27FC236}">
                <a16:creationId xmlns:a16="http://schemas.microsoft.com/office/drawing/2014/main" id="{64C1CE7C-4C2A-CADE-05ED-537264D7EA99}"/>
              </a:ext>
            </a:extLst>
          </p:cNvPr>
          <p:cNvPicPr>
            <a:picLocks noChangeAspect="1"/>
          </p:cNvPicPr>
          <p:nvPr/>
        </p:nvPicPr>
        <p:blipFill>
          <a:blip r:embed="rId5"/>
          <a:stretch>
            <a:fillRect/>
          </a:stretch>
        </p:blipFill>
        <p:spPr>
          <a:xfrm>
            <a:off x="4473555" y="2902554"/>
            <a:ext cx="4121955" cy="2428273"/>
          </a:xfrm>
          <a:prstGeom prst="rect">
            <a:avLst/>
          </a:prstGeom>
        </p:spPr>
      </p:pic>
      <p:pic>
        <p:nvPicPr>
          <p:cNvPr id="12" name="Picture 11" descr="A screenshot of a computer generated image&#10;&#10;Description automatically generated">
            <a:extLst>
              <a:ext uri="{FF2B5EF4-FFF2-40B4-BE49-F238E27FC236}">
                <a16:creationId xmlns:a16="http://schemas.microsoft.com/office/drawing/2014/main" id="{CB4B5B89-0406-5FD4-A7DD-2CEB06B2F788}"/>
              </a:ext>
            </a:extLst>
          </p:cNvPr>
          <p:cNvPicPr>
            <a:picLocks noChangeAspect="1"/>
          </p:cNvPicPr>
          <p:nvPr/>
        </p:nvPicPr>
        <p:blipFill>
          <a:blip r:embed="rId6"/>
          <a:srcRect l="12412" t="85372" r="64826" b="6773"/>
          <a:stretch>
            <a:fillRect/>
          </a:stretch>
        </p:blipFill>
        <p:spPr>
          <a:xfrm>
            <a:off x="804727" y="2260477"/>
            <a:ext cx="3213803" cy="632060"/>
          </a:xfrm>
          <a:prstGeom prst="rect">
            <a:avLst/>
          </a:prstGeom>
        </p:spPr>
      </p:pic>
      <p:pic>
        <p:nvPicPr>
          <p:cNvPr id="16" name="Picture 15" descr="A screenshot of a computer generated image&#10;&#10;Description automatically generated">
            <a:extLst>
              <a:ext uri="{FF2B5EF4-FFF2-40B4-BE49-F238E27FC236}">
                <a16:creationId xmlns:a16="http://schemas.microsoft.com/office/drawing/2014/main" id="{D995D2F6-EF2F-3397-D4DB-90E01B1B4BD8}"/>
              </a:ext>
            </a:extLst>
          </p:cNvPr>
          <p:cNvPicPr>
            <a:picLocks noChangeAspect="1"/>
          </p:cNvPicPr>
          <p:nvPr/>
        </p:nvPicPr>
        <p:blipFill>
          <a:blip r:embed="rId6"/>
          <a:srcRect l="63416" t="86356" r="14341" b="3692"/>
          <a:stretch>
            <a:fillRect/>
          </a:stretch>
        </p:blipFill>
        <p:spPr>
          <a:xfrm>
            <a:off x="4827799" y="2338539"/>
            <a:ext cx="3331251" cy="547219"/>
          </a:xfrm>
          <a:prstGeom prst="rect">
            <a:avLst/>
          </a:prstGeom>
        </p:spPr>
      </p:pic>
      <p:sp>
        <p:nvSpPr>
          <p:cNvPr id="14" name="TextBox 13">
            <a:extLst>
              <a:ext uri="{FF2B5EF4-FFF2-40B4-BE49-F238E27FC236}">
                <a16:creationId xmlns:a16="http://schemas.microsoft.com/office/drawing/2014/main" id="{603630B6-A927-3F17-B587-251DB2992ECB}"/>
              </a:ext>
            </a:extLst>
          </p:cNvPr>
          <p:cNvSpPr txBox="1"/>
          <p:nvPr/>
        </p:nvSpPr>
        <p:spPr>
          <a:xfrm>
            <a:off x="4701714" y="1714982"/>
            <a:ext cx="3658712"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hr-HR" sz="2000" b="1" dirty="0">
                <a:latin typeface="Calibri"/>
              </a:rPr>
              <a:t>Pol.-</a:t>
            </a:r>
            <a:r>
              <a:rPr lang="hr-HR" sz="2000" b="1" dirty="0" err="1">
                <a:latin typeface="Calibri"/>
              </a:rPr>
              <a:t>cor</a:t>
            </a:r>
            <a:r>
              <a:rPr lang="hr-HR" sz="2000" b="1" dirty="0">
                <a:latin typeface="Calibri"/>
              </a:rPr>
              <a:t>. </a:t>
            </a:r>
            <a:r>
              <a:rPr lang="hr-HR" sz="2000" b="1" dirty="0" err="1">
                <a:latin typeface="Calibri"/>
              </a:rPr>
              <a:t>Events</a:t>
            </a:r>
            <a:r>
              <a:rPr lang="hr-HR" sz="2000" b="1" dirty="0">
                <a:latin typeface="Calibri"/>
              </a:rPr>
              <a:t>, </a:t>
            </a:r>
            <a:r>
              <a:rPr lang="hr-HR" sz="2000" b="1" dirty="0">
                <a:latin typeface="Calibri"/>
                <a:ea typeface="Calibri"/>
                <a:cs typeface="Calibri"/>
              </a:rPr>
              <a:t>|</a:t>
            </a:r>
            <a:r>
              <a:rPr lang="hr-HR" sz="2000" b="1" dirty="0">
                <a:latin typeface="Symbol"/>
              </a:rPr>
              <a:t>f</a:t>
            </a:r>
            <a:r>
              <a:rPr lang="hr-HR" sz="900" b="1" baseline="-25000" dirty="0">
                <a:latin typeface="Symbol"/>
              </a:rPr>
              <a:t>1</a:t>
            </a:r>
            <a:r>
              <a:rPr lang="hr-HR" sz="2000" b="1" dirty="0">
                <a:latin typeface="Symbol"/>
              </a:rPr>
              <a:t>-f</a:t>
            </a:r>
            <a:r>
              <a:rPr lang="hr-HR" sz="900" b="1" baseline="-25000" dirty="0">
                <a:latin typeface="Symbol"/>
              </a:rPr>
              <a:t>2</a:t>
            </a:r>
            <a:r>
              <a:rPr lang="hr-HR" sz="2000" b="1" dirty="0"/>
              <a:t>|</a:t>
            </a:r>
            <a:r>
              <a:rPr lang="hr-HR" sz="2000" b="1" dirty="0">
                <a:latin typeface="Calibri"/>
              </a:rPr>
              <a:t>=90°±20°</a:t>
            </a:r>
            <a:endParaRPr lang="en-US" b="1" dirty="0"/>
          </a:p>
        </p:txBody>
      </p:sp>
      <p:sp>
        <p:nvSpPr>
          <p:cNvPr id="33" name="TextBox 32">
            <a:extLst>
              <a:ext uri="{FF2B5EF4-FFF2-40B4-BE49-F238E27FC236}">
                <a16:creationId xmlns:a16="http://schemas.microsoft.com/office/drawing/2014/main" id="{7FBD0AAE-128F-565D-22DE-27C7B8E7C990}"/>
              </a:ext>
            </a:extLst>
          </p:cNvPr>
          <p:cNvSpPr txBox="1"/>
          <p:nvPr/>
        </p:nvSpPr>
        <p:spPr>
          <a:xfrm>
            <a:off x="6589645" y="3182525"/>
            <a:ext cx="1548741" cy="307777"/>
          </a:xfrm>
          <a:prstGeom prst="rect">
            <a:avLst/>
          </a:prstGeom>
          <a:solidFill>
            <a:schemeClr val="accent2">
              <a:lumMod val="60000"/>
              <a:lumOff val="40000"/>
            </a:schemeClr>
          </a:solidFill>
        </p:spPr>
        <p:txBody>
          <a:bodyPr wrap="square" lIns="91440" tIns="45720" rIns="91440" bIns="45720" rtlCol="0" anchor="t">
            <a:spAutoFit/>
          </a:bodyPr>
          <a:lstStyle/>
          <a:p>
            <a:r>
              <a:rPr lang="hr-HR" sz="1400" dirty="0"/>
              <a:t>FWHM ~5.1 mm</a:t>
            </a:r>
          </a:p>
        </p:txBody>
      </p:sp>
      <p:grpSp>
        <p:nvGrpSpPr>
          <p:cNvPr id="47" name="Group 46">
            <a:extLst>
              <a:ext uri="{FF2B5EF4-FFF2-40B4-BE49-F238E27FC236}">
                <a16:creationId xmlns:a16="http://schemas.microsoft.com/office/drawing/2014/main" id="{641205E3-DC49-EB42-6255-FD3A05109B0D}"/>
              </a:ext>
            </a:extLst>
          </p:cNvPr>
          <p:cNvGrpSpPr/>
          <p:nvPr/>
        </p:nvGrpSpPr>
        <p:grpSpPr>
          <a:xfrm>
            <a:off x="4392729" y="3192256"/>
            <a:ext cx="4030444" cy="1881077"/>
            <a:chOff x="7360733" y="80915"/>
            <a:chExt cx="3396343" cy="1302219"/>
          </a:xfrm>
        </p:grpSpPr>
        <p:sp>
          <p:nvSpPr>
            <p:cNvPr id="35" name="Rectangle 34">
              <a:extLst>
                <a:ext uri="{FF2B5EF4-FFF2-40B4-BE49-F238E27FC236}">
                  <a16:creationId xmlns:a16="http://schemas.microsoft.com/office/drawing/2014/main" id="{B02DA41E-3802-498E-AF87-F3250222CCC8}"/>
                </a:ext>
              </a:extLst>
            </p:cNvPr>
            <p:cNvSpPr/>
            <p:nvPr/>
          </p:nvSpPr>
          <p:spPr>
            <a:xfrm>
              <a:off x="7360733" y="80915"/>
              <a:ext cx="3396343" cy="1302219"/>
            </a:xfrm>
            <a:prstGeom prst="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hr-HR"/>
            </a:p>
          </p:txBody>
        </p:sp>
        <p:grpSp>
          <p:nvGrpSpPr>
            <p:cNvPr id="36" name="Group 35">
              <a:extLst>
                <a:ext uri="{FF2B5EF4-FFF2-40B4-BE49-F238E27FC236}">
                  <a16:creationId xmlns:a16="http://schemas.microsoft.com/office/drawing/2014/main" id="{3737C928-293C-CD87-CABF-D3ECDBEDCB6D}"/>
                </a:ext>
              </a:extLst>
            </p:cNvPr>
            <p:cNvGrpSpPr/>
            <p:nvPr/>
          </p:nvGrpSpPr>
          <p:grpSpPr>
            <a:xfrm>
              <a:off x="7566708" y="287746"/>
              <a:ext cx="2984391" cy="968335"/>
              <a:chOff x="7661837" y="182232"/>
              <a:chExt cx="2984391" cy="968335"/>
            </a:xfrm>
          </p:grpSpPr>
          <p:sp>
            <p:nvSpPr>
              <p:cNvPr id="37" name="Rectangle 36">
                <a:extLst>
                  <a:ext uri="{FF2B5EF4-FFF2-40B4-BE49-F238E27FC236}">
                    <a16:creationId xmlns:a16="http://schemas.microsoft.com/office/drawing/2014/main" id="{FD11365B-AF4A-6354-7939-B806DF366755}"/>
                  </a:ext>
                </a:extLst>
              </p:cNvPr>
              <p:cNvSpPr/>
              <p:nvPr/>
            </p:nvSpPr>
            <p:spPr>
              <a:xfrm>
                <a:off x="7661837" y="591104"/>
                <a:ext cx="782732" cy="228600"/>
              </a:xfrm>
              <a:prstGeom prst="rect">
                <a:avLst/>
              </a:prstGeom>
              <a:solidFill>
                <a:srgbClr val="EAF0F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38" name="Rectangle 37">
                <a:extLst>
                  <a:ext uri="{FF2B5EF4-FFF2-40B4-BE49-F238E27FC236}">
                    <a16:creationId xmlns:a16="http://schemas.microsoft.com/office/drawing/2014/main" id="{74FA3387-FB25-C63E-221D-818D0787CE72}"/>
                  </a:ext>
                </a:extLst>
              </p:cNvPr>
              <p:cNvSpPr/>
              <p:nvPr/>
            </p:nvSpPr>
            <p:spPr>
              <a:xfrm>
                <a:off x="7661837" y="921967"/>
                <a:ext cx="782732" cy="228600"/>
              </a:xfrm>
              <a:prstGeom prst="rect">
                <a:avLst/>
              </a:prstGeom>
              <a:solidFill>
                <a:srgbClr val="EAF0F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grpSp>
            <p:nvGrpSpPr>
              <p:cNvPr id="39" name="Group 38">
                <a:extLst>
                  <a:ext uri="{FF2B5EF4-FFF2-40B4-BE49-F238E27FC236}">
                    <a16:creationId xmlns:a16="http://schemas.microsoft.com/office/drawing/2014/main" id="{7580F726-D6A4-A75C-9AEB-C1833D7A90F4}"/>
                  </a:ext>
                </a:extLst>
              </p:cNvPr>
              <p:cNvGrpSpPr/>
              <p:nvPr/>
            </p:nvGrpSpPr>
            <p:grpSpPr>
              <a:xfrm>
                <a:off x="9863496" y="591104"/>
                <a:ext cx="782732" cy="559463"/>
                <a:chOff x="8004464" y="5185064"/>
                <a:chExt cx="758536" cy="559463"/>
              </a:xfrm>
              <a:solidFill>
                <a:srgbClr val="EAF0F6"/>
              </a:solidFill>
            </p:grpSpPr>
            <p:sp>
              <p:nvSpPr>
                <p:cNvPr id="45" name="Rectangle 44">
                  <a:extLst>
                    <a:ext uri="{FF2B5EF4-FFF2-40B4-BE49-F238E27FC236}">
                      <a16:creationId xmlns:a16="http://schemas.microsoft.com/office/drawing/2014/main" id="{4A1152EC-C9DE-C68B-8681-CA269C5E4CF2}"/>
                    </a:ext>
                  </a:extLst>
                </p:cNvPr>
                <p:cNvSpPr/>
                <p:nvPr/>
              </p:nvSpPr>
              <p:spPr>
                <a:xfrm>
                  <a:off x="8004464" y="5185064"/>
                  <a:ext cx="758536" cy="2286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46" name="Rectangle 45">
                  <a:extLst>
                    <a:ext uri="{FF2B5EF4-FFF2-40B4-BE49-F238E27FC236}">
                      <a16:creationId xmlns:a16="http://schemas.microsoft.com/office/drawing/2014/main" id="{915AC0F5-ACCD-23F9-74D4-B26B16A99B53}"/>
                    </a:ext>
                  </a:extLst>
                </p:cNvPr>
                <p:cNvSpPr/>
                <p:nvPr/>
              </p:nvSpPr>
              <p:spPr>
                <a:xfrm>
                  <a:off x="8004464" y="5515927"/>
                  <a:ext cx="758536" cy="2286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grpSp>
          <p:cxnSp>
            <p:nvCxnSpPr>
              <p:cNvPr id="40" name="Straight Connector 39">
                <a:extLst>
                  <a:ext uri="{FF2B5EF4-FFF2-40B4-BE49-F238E27FC236}">
                    <a16:creationId xmlns:a16="http://schemas.microsoft.com/office/drawing/2014/main" id="{FD582C8A-AA1E-9E29-B11D-BB2E5A8EF54D}"/>
                  </a:ext>
                </a:extLst>
              </p:cNvPr>
              <p:cNvCxnSpPr>
                <a:cxnSpLocks/>
                <a:endCxn id="25" idx="1"/>
              </p:cNvCxnSpPr>
              <p:nvPr/>
            </p:nvCxnSpPr>
            <p:spPr>
              <a:xfrm>
                <a:off x="8444569" y="705404"/>
                <a:ext cx="1418927" cy="330863"/>
              </a:xfrm>
              <a:prstGeom prst="line">
                <a:avLst/>
              </a:prstGeom>
              <a:ln w="19050">
                <a:solidFill>
                  <a:srgbClr val="0000FF"/>
                </a:solidFill>
              </a:ln>
            </p:spPr>
            <p:style>
              <a:lnRef idx="1">
                <a:schemeClr val="dk1"/>
              </a:lnRef>
              <a:fillRef idx="0">
                <a:schemeClr val="dk1"/>
              </a:fillRef>
              <a:effectRef idx="0">
                <a:schemeClr val="dk1"/>
              </a:effectRef>
              <a:fontRef idx="minor">
                <a:schemeClr val="tx1"/>
              </a:fontRef>
            </p:style>
          </p:cxnSp>
          <p:cxnSp>
            <p:nvCxnSpPr>
              <p:cNvPr id="41" name="Straight Connector 40">
                <a:extLst>
                  <a:ext uri="{FF2B5EF4-FFF2-40B4-BE49-F238E27FC236}">
                    <a16:creationId xmlns:a16="http://schemas.microsoft.com/office/drawing/2014/main" id="{82F092B8-4646-1562-CC38-6249718F49B2}"/>
                  </a:ext>
                </a:extLst>
              </p:cNvPr>
              <p:cNvCxnSpPr>
                <a:cxnSpLocks/>
                <a:stCxn id="22" idx="3"/>
              </p:cNvCxnSpPr>
              <p:nvPr/>
            </p:nvCxnSpPr>
            <p:spPr>
              <a:xfrm flipV="1">
                <a:off x="8444571" y="705405"/>
                <a:ext cx="1418927" cy="330863"/>
              </a:xfrm>
              <a:prstGeom prst="line">
                <a:avLst/>
              </a:prstGeom>
              <a:ln w="19050">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42" name="Straight Connector 41">
                <a:extLst>
                  <a:ext uri="{FF2B5EF4-FFF2-40B4-BE49-F238E27FC236}">
                    <a16:creationId xmlns:a16="http://schemas.microsoft.com/office/drawing/2014/main" id="{037209B5-E186-4DC5-4B2A-F6F44CE9E136}"/>
                  </a:ext>
                </a:extLst>
              </p:cNvPr>
              <p:cNvCxnSpPr>
                <a:cxnSpLocks/>
              </p:cNvCxnSpPr>
              <p:nvPr/>
            </p:nvCxnSpPr>
            <p:spPr>
              <a:xfrm>
                <a:off x="8444569" y="681224"/>
                <a:ext cx="1418927" cy="0"/>
              </a:xfrm>
              <a:prstGeom prst="line">
                <a:avLst/>
              </a:prstGeom>
              <a:ln w="19050"/>
            </p:spPr>
            <p:style>
              <a:lnRef idx="1">
                <a:schemeClr val="accent2"/>
              </a:lnRef>
              <a:fillRef idx="0">
                <a:schemeClr val="accent2"/>
              </a:fillRef>
              <a:effectRef idx="0">
                <a:schemeClr val="accent2"/>
              </a:effectRef>
              <a:fontRef idx="minor">
                <a:schemeClr val="tx1"/>
              </a:fontRef>
            </p:style>
          </p:cxnSp>
          <p:cxnSp>
            <p:nvCxnSpPr>
              <p:cNvPr id="43" name="Straight Connector 42">
                <a:extLst>
                  <a:ext uri="{FF2B5EF4-FFF2-40B4-BE49-F238E27FC236}">
                    <a16:creationId xmlns:a16="http://schemas.microsoft.com/office/drawing/2014/main" id="{033B80FE-CC2F-6D70-E529-9D3582240F3E}"/>
                  </a:ext>
                </a:extLst>
              </p:cNvPr>
              <p:cNvCxnSpPr>
                <a:cxnSpLocks/>
              </p:cNvCxnSpPr>
              <p:nvPr/>
            </p:nvCxnSpPr>
            <p:spPr>
              <a:xfrm>
                <a:off x="8426699" y="1039140"/>
                <a:ext cx="1418927" cy="0"/>
              </a:xfrm>
              <a:prstGeom prst="line">
                <a:avLst/>
              </a:prstGeom>
              <a:ln w="19050"/>
            </p:spPr>
            <p:style>
              <a:lnRef idx="1">
                <a:schemeClr val="accent2"/>
              </a:lnRef>
              <a:fillRef idx="0">
                <a:schemeClr val="accent2"/>
              </a:fillRef>
              <a:effectRef idx="0">
                <a:schemeClr val="accent2"/>
              </a:effectRef>
              <a:fontRef idx="minor">
                <a:schemeClr val="tx1"/>
              </a:fontRef>
            </p:style>
          </p:cxnSp>
          <p:sp>
            <p:nvSpPr>
              <p:cNvPr id="44" name="TextBox 43">
                <a:extLst>
                  <a:ext uri="{FF2B5EF4-FFF2-40B4-BE49-F238E27FC236}">
                    <a16:creationId xmlns:a16="http://schemas.microsoft.com/office/drawing/2014/main" id="{44754699-722F-D4AC-9B29-1AFFF72DB800}"/>
                  </a:ext>
                </a:extLst>
              </p:cNvPr>
              <p:cNvSpPr txBox="1"/>
              <p:nvPr/>
            </p:nvSpPr>
            <p:spPr>
              <a:xfrm>
                <a:off x="8379253" y="182232"/>
                <a:ext cx="1733449" cy="400110"/>
              </a:xfrm>
              <a:prstGeom prst="rect">
                <a:avLst/>
              </a:prstGeom>
              <a:noFill/>
            </p:spPr>
            <p:txBody>
              <a:bodyPr wrap="square" rtlCol="0">
                <a:spAutoFit/>
              </a:bodyPr>
              <a:lstStyle/>
              <a:p>
                <a:r>
                  <a:rPr lang="hr-HR" sz="2000" dirty="0">
                    <a:ln w="0"/>
                    <a:effectLst>
                      <a:outerShdw blurRad="38100" dist="19050" dir="2700000" algn="tl" rotWithShape="0">
                        <a:schemeClr val="dk1">
                          <a:alpha val="40000"/>
                        </a:schemeClr>
                      </a:outerShdw>
                    </a:effectLst>
                  </a:rPr>
                  <a:t>LOR </a:t>
                </a:r>
                <a:r>
                  <a:rPr lang="hr-HR" sz="2000" dirty="0" err="1">
                    <a:ln w="0"/>
                    <a:effectLst>
                      <a:outerShdw blurRad="38100" dist="19050" dir="2700000" algn="tl" rotWithShape="0">
                        <a:schemeClr val="dk1">
                          <a:alpha val="40000"/>
                        </a:schemeClr>
                      </a:outerShdw>
                    </a:effectLst>
                  </a:rPr>
                  <a:t>ambiguity</a:t>
                </a:r>
                <a:endParaRPr lang="hr-HR" sz="2000" dirty="0">
                  <a:ln w="0"/>
                  <a:effectLst>
                    <a:outerShdw blurRad="38100" dist="19050" dir="2700000" algn="tl" rotWithShape="0">
                      <a:schemeClr val="dk1">
                        <a:alpha val="40000"/>
                      </a:schemeClr>
                    </a:outerShdw>
                  </a:effectLst>
                </a:endParaRPr>
              </a:p>
            </p:txBody>
          </p:sp>
        </p:grpSp>
      </p:grpSp>
    </p:spTree>
    <p:extLst>
      <p:ext uri="{BB962C8B-B14F-4D97-AF65-F5344CB8AC3E}">
        <p14:creationId xmlns:p14="http://schemas.microsoft.com/office/powerpoint/2010/main" val="24899504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448D4C-EE56-0288-2126-26A313AEBB53}"/>
              </a:ext>
            </a:extLst>
          </p:cNvPr>
          <p:cNvSpPr>
            <a:spLocks noGrp="1"/>
          </p:cNvSpPr>
          <p:nvPr>
            <p:ph type="title"/>
          </p:nvPr>
        </p:nvSpPr>
        <p:spPr/>
        <p:txBody>
          <a:bodyPr vert="horz" lIns="91440" tIns="45720" rIns="91440" bIns="45720" anchor="ctr">
            <a:normAutofit/>
          </a:bodyPr>
          <a:lstStyle/>
          <a:p>
            <a:r>
              <a:rPr lang="en-US" dirty="0"/>
              <a:t>Standard PET detector</a:t>
            </a:r>
          </a:p>
        </p:txBody>
      </p:sp>
      <p:sp>
        <p:nvSpPr>
          <p:cNvPr id="3" name="Content Placeholder 2">
            <a:extLst>
              <a:ext uri="{FF2B5EF4-FFF2-40B4-BE49-F238E27FC236}">
                <a16:creationId xmlns:a16="http://schemas.microsoft.com/office/drawing/2014/main" id="{6B991FA7-3047-FC9F-3AC2-80C13C098111}"/>
              </a:ext>
            </a:extLst>
          </p:cNvPr>
          <p:cNvSpPr>
            <a:spLocks noGrp="1"/>
          </p:cNvSpPr>
          <p:nvPr>
            <p:ph sz="quarter" idx="1"/>
          </p:nvPr>
        </p:nvSpPr>
        <p:spPr>
          <a:xfrm>
            <a:off x="818627" y="1938414"/>
            <a:ext cx="6002493" cy="4227154"/>
          </a:xfrm>
        </p:spPr>
        <p:txBody>
          <a:bodyPr vert="horz" lIns="91440" tIns="45720" rIns="91440" bIns="45720" anchor="t">
            <a:normAutofit/>
          </a:bodyPr>
          <a:lstStyle/>
          <a:p>
            <a:r>
              <a:rPr lang="hr-HR" sz="2400" dirty="0" err="1">
                <a:latin typeface="Calibri"/>
                <a:ea typeface="Calibri"/>
                <a:cs typeface="Calibri"/>
              </a:rPr>
              <a:t>Injection</a:t>
            </a:r>
            <a:r>
              <a:rPr lang="hr-HR" sz="2400" dirty="0">
                <a:latin typeface="Calibri"/>
                <a:ea typeface="Calibri"/>
                <a:cs typeface="Calibri"/>
              </a:rPr>
              <a:t> </a:t>
            </a:r>
            <a:r>
              <a:rPr lang="hr-HR" sz="2400" dirty="0" err="1">
                <a:latin typeface="Calibri"/>
                <a:ea typeface="Calibri"/>
                <a:cs typeface="Calibri"/>
              </a:rPr>
              <a:t>and</a:t>
            </a:r>
            <a:r>
              <a:rPr lang="hr-HR" sz="2400" dirty="0">
                <a:latin typeface="Calibri"/>
                <a:ea typeface="Calibri"/>
                <a:cs typeface="Calibri"/>
              </a:rPr>
              <a:t> </a:t>
            </a:r>
            <a:r>
              <a:rPr lang="hr-HR" sz="2400" dirty="0" err="1">
                <a:latin typeface="Calibri"/>
                <a:ea typeface="Calibri"/>
                <a:cs typeface="Calibri"/>
              </a:rPr>
              <a:t>metabolisation</a:t>
            </a:r>
            <a:r>
              <a:rPr lang="hr-HR" sz="2400" dirty="0">
                <a:latin typeface="Calibri"/>
                <a:ea typeface="Calibri"/>
                <a:cs typeface="Calibri"/>
              </a:rPr>
              <a:t> </a:t>
            </a:r>
            <a:r>
              <a:rPr lang="hr-HR" sz="2400" dirty="0" err="1">
                <a:latin typeface="Calibri"/>
                <a:ea typeface="Calibri"/>
                <a:cs typeface="Calibri"/>
              </a:rPr>
              <a:t>of</a:t>
            </a:r>
            <a:r>
              <a:rPr lang="hr-HR" sz="2400" dirty="0">
                <a:latin typeface="Calibri"/>
                <a:ea typeface="Calibri"/>
                <a:cs typeface="Calibri"/>
              </a:rPr>
              <a:t> </a:t>
            </a:r>
            <a:r>
              <a:rPr lang="hr-HR" sz="2400" dirty="0" err="1">
                <a:latin typeface="Calibri"/>
                <a:ea typeface="Calibri"/>
                <a:cs typeface="Calibri"/>
              </a:rPr>
              <a:t>positron</a:t>
            </a:r>
            <a:r>
              <a:rPr lang="hr-HR" sz="2400" dirty="0">
                <a:latin typeface="Calibri"/>
                <a:ea typeface="Calibri"/>
                <a:cs typeface="Calibri"/>
              </a:rPr>
              <a:t> </a:t>
            </a:r>
            <a:r>
              <a:rPr lang="hr-HR" sz="2400" dirty="0" err="1">
                <a:latin typeface="Calibri"/>
                <a:ea typeface="Calibri"/>
                <a:cs typeface="Calibri"/>
              </a:rPr>
              <a:t>labeled</a:t>
            </a:r>
            <a:r>
              <a:rPr lang="hr-HR" sz="2400" dirty="0">
                <a:latin typeface="Calibri"/>
                <a:ea typeface="Calibri"/>
                <a:cs typeface="Calibri"/>
              </a:rPr>
              <a:t> </a:t>
            </a:r>
            <a:r>
              <a:rPr lang="hr-HR" sz="2400" dirty="0" err="1">
                <a:latin typeface="Calibri"/>
                <a:ea typeface="Calibri"/>
                <a:cs typeface="Calibri"/>
              </a:rPr>
              <a:t>radiopharmaceutical</a:t>
            </a:r>
          </a:p>
          <a:p>
            <a:r>
              <a:rPr lang="hr-HR" sz="2400" dirty="0">
                <a:latin typeface="Calibri"/>
                <a:ea typeface="Calibri"/>
                <a:cs typeface="Calibri"/>
              </a:rPr>
              <a:t>Positron annihilation:</a:t>
            </a:r>
            <a:endParaRPr lang="hr-HR" sz="2400" dirty="0">
              <a:latin typeface="Symbol"/>
              <a:cs typeface="Calibri"/>
              <a:sym typeface="Symbol"/>
            </a:endParaRPr>
          </a:p>
          <a:p>
            <a:pPr marL="0" indent="0">
              <a:buNone/>
            </a:pPr>
            <a:r>
              <a:rPr lang="hr-HR" sz="2400" dirty="0">
                <a:latin typeface="Calibri"/>
                <a:ea typeface="Calibri"/>
                <a:cs typeface="Calibri"/>
              </a:rPr>
              <a:t>   e</a:t>
            </a:r>
            <a:r>
              <a:rPr lang="hr-HR" sz="2400" baseline="30000" dirty="0">
                <a:latin typeface="Calibri"/>
                <a:ea typeface="Calibri"/>
                <a:cs typeface="Calibri"/>
              </a:rPr>
              <a:t>+</a:t>
            </a:r>
            <a:r>
              <a:rPr lang="hr-HR" sz="2400" dirty="0">
                <a:latin typeface="Calibri"/>
                <a:ea typeface="Calibri"/>
                <a:cs typeface="Calibri"/>
              </a:rPr>
              <a:t>e</a:t>
            </a:r>
            <a:r>
              <a:rPr lang="hr-HR" sz="2400" baseline="30000" dirty="0">
                <a:latin typeface="Calibri"/>
                <a:ea typeface="Calibri"/>
                <a:cs typeface="Calibri"/>
              </a:rPr>
              <a:t>-</a:t>
            </a:r>
            <a:r>
              <a:rPr lang="hr-HR" sz="2400" dirty="0">
                <a:latin typeface="Calibri"/>
                <a:ea typeface="Calibri"/>
                <a:cs typeface="Calibri"/>
              </a:rPr>
              <a:t> -&gt; </a:t>
            </a:r>
            <a:r>
              <a:rPr lang="hr-HR" dirty="0">
                <a:latin typeface="Symbol"/>
                <a:ea typeface="Calibri"/>
                <a:cs typeface="Calibri"/>
                <a:sym typeface="Symbol"/>
              </a:rPr>
              <a:t>g g</a:t>
            </a:r>
          </a:p>
          <a:p>
            <a:pPr marL="514350" indent="-514350"/>
            <a:r>
              <a:rPr lang="hr-HR" sz="2400" dirty="0">
                <a:latin typeface="Calibri"/>
                <a:ea typeface="Calibri"/>
                <a:cs typeface="Calibri"/>
              </a:rPr>
              <a:t>The pair of </a:t>
            </a:r>
            <a:r>
              <a:rPr lang="hr-HR" sz="2400" dirty="0">
                <a:latin typeface="Symbol"/>
                <a:ea typeface="Calibri"/>
                <a:cs typeface="Calibri"/>
                <a:sym typeface="Symbol"/>
              </a:rPr>
              <a:t>g</a:t>
            </a:r>
            <a:r>
              <a:rPr lang="hr-HR" sz="2400" dirty="0">
                <a:latin typeface="Calibri"/>
                <a:ea typeface="Calibri"/>
                <a:cs typeface="Calibri"/>
              </a:rPr>
              <a:t>s identified based on: </a:t>
            </a:r>
            <a:endParaRPr lang="en-US" sz="2400" dirty="0">
              <a:latin typeface="Calibri"/>
              <a:ea typeface="Calibri"/>
              <a:cs typeface="Calibri"/>
            </a:endParaRPr>
          </a:p>
          <a:p>
            <a:pPr marL="834390" lvl="1" indent="-514350">
              <a:buClr>
                <a:srgbClr val="94B6D2"/>
              </a:buClr>
              <a:buFont typeface="Courier New"/>
              <a:buChar char="o"/>
            </a:pPr>
            <a:r>
              <a:rPr lang="hr-HR" sz="2100" dirty="0" err="1">
                <a:latin typeface="Calibri"/>
                <a:ea typeface="Calibri"/>
                <a:cs typeface="Calibri"/>
              </a:rPr>
              <a:t>coincidence</a:t>
            </a:r>
            <a:r>
              <a:rPr lang="hr-HR" sz="2100" dirty="0">
                <a:latin typeface="Calibri"/>
                <a:ea typeface="Calibri"/>
                <a:cs typeface="Calibri"/>
              </a:rPr>
              <a:t> time</a:t>
            </a:r>
            <a:endParaRPr lang="en-US" sz="2100" dirty="0">
              <a:latin typeface="Calibri"/>
              <a:ea typeface="Calibri"/>
              <a:cs typeface="Calibri"/>
            </a:endParaRPr>
          </a:p>
          <a:p>
            <a:pPr marL="834390" lvl="1" indent="-514350">
              <a:buClr>
                <a:srgbClr val="94B6D2"/>
              </a:buClr>
              <a:buFont typeface="Courier New"/>
              <a:buChar char="o"/>
            </a:pPr>
            <a:r>
              <a:rPr lang="hr-HR" sz="2100" dirty="0">
                <a:latin typeface="Calibri"/>
                <a:ea typeface="Calibri"/>
                <a:cs typeface="Calibri"/>
              </a:rPr>
              <a:t>Energy </a:t>
            </a:r>
            <a:r>
              <a:rPr lang="hr-HR" sz="2100" dirty="0" err="1">
                <a:latin typeface="Calibri"/>
                <a:ea typeface="Calibri"/>
                <a:cs typeface="Calibri"/>
              </a:rPr>
              <a:t>of</a:t>
            </a:r>
            <a:r>
              <a:rPr lang="hr-HR" sz="2100" dirty="0">
                <a:latin typeface="Calibri"/>
                <a:ea typeface="Calibri"/>
                <a:cs typeface="Calibri"/>
              </a:rPr>
              <a:t> </a:t>
            </a:r>
            <a:r>
              <a:rPr lang="hr-HR" sz="2100" dirty="0" err="1">
                <a:latin typeface="Calibri"/>
                <a:ea typeface="Calibri"/>
                <a:cs typeface="Calibri"/>
              </a:rPr>
              <a:t>each</a:t>
            </a:r>
            <a:r>
              <a:rPr lang="hr-HR" sz="2100" dirty="0">
                <a:latin typeface="Calibri"/>
                <a:ea typeface="Calibri"/>
                <a:cs typeface="Calibri"/>
              </a:rPr>
              <a:t> 511 </a:t>
            </a:r>
            <a:r>
              <a:rPr lang="hr-HR" sz="2100" dirty="0" err="1">
                <a:latin typeface="Calibri"/>
                <a:ea typeface="Calibri"/>
                <a:cs typeface="Calibri"/>
              </a:rPr>
              <a:t>keV</a:t>
            </a:r>
            <a:endParaRPr lang="en-US" sz="2100" dirty="0" err="1">
              <a:latin typeface="Calibri"/>
              <a:ea typeface="Calibri"/>
              <a:cs typeface="Calibri"/>
            </a:endParaRPr>
          </a:p>
          <a:p>
            <a:pPr marL="834390" lvl="1" indent="-514350">
              <a:buClr>
                <a:srgbClr val="94B6D2"/>
              </a:buClr>
              <a:buFont typeface="Courier New"/>
              <a:buChar char="o"/>
            </a:pPr>
            <a:r>
              <a:rPr lang="hr-HR" sz="2100" dirty="0">
                <a:latin typeface="Calibri"/>
                <a:ea typeface="Calibri"/>
                <a:cs typeface="Calibri"/>
              </a:rPr>
              <a:t>Back-to-back geometry assumed</a:t>
            </a:r>
          </a:p>
          <a:p>
            <a:endParaRPr lang="en-US" dirty="0">
              <a:ea typeface="Calibri"/>
            </a:endParaRPr>
          </a:p>
        </p:txBody>
      </p:sp>
      <p:sp>
        <p:nvSpPr>
          <p:cNvPr id="4" name="Date Placeholder 3">
            <a:extLst>
              <a:ext uri="{FF2B5EF4-FFF2-40B4-BE49-F238E27FC236}">
                <a16:creationId xmlns:a16="http://schemas.microsoft.com/office/drawing/2014/main" id="{AA569AFA-1219-E5F2-4609-8CC3E67D18B9}"/>
              </a:ext>
            </a:extLst>
          </p:cNvPr>
          <p:cNvSpPr>
            <a:spLocks noGrp="1"/>
          </p:cNvSpPr>
          <p:nvPr>
            <p:ph type="dt" sz="half" idx="2"/>
          </p:nvPr>
        </p:nvSpPr>
        <p:spPr/>
        <p:txBody>
          <a:bodyPr/>
          <a:lstStyle/>
          <a:p>
            <a:pPr algn="ctr"/>
            <a:r>
              <a:rPr lang="hr-HR" dirty="0"/>
              <a:t>26-28 April 2023, Split, Croatia</a:t>
            </a:r>
            <a:endParaRPr lang="en-US" dirty="0"/>
          </a:p>
        </p:txBody>
      </p:sp>
      <p:sp>
        <p:nvSpPr>
          <p:cNvPr id="5" name="Footer Placeholder 4">
            <a:extLst>
              <a:ext uri="{FF2B5EF4-FFF2-40B4-BE49-F238E27FC236}">
                <a16:creationId xmlns:a16="http://schemas.microsoft.com/office/drawing/2014/main" id="{CFE8A82B-F2F7-C07C-2CF5-8CF917ECA0CD}"/>
              </a:ext>
            </a:extLst>
          </p:cNvPr>
          <p:cNvSpPr>
            <a:spLocks noGrp="1"/>
          </p:cNvSpPr>
          <p:nvPr>
            <p:ph type="ftr" sz="quarter" idx="3"/>
          </p:nvPr>
        </p:nvSpPr>
        <p:spPr/>
        <p:txBody>
          <a:bodyPr vert="horz" lIns="91440" tIns="45720" rIns="91440" bIns="45720" anchor="ctr"/>
          <a:lstStyle/>
          <a:p>
            <a:pPr algn="ctr"/>
            <a:r>
              <a:rPr lang="hr-HR" dirty="0">
                <a:solidFill>
                  <a:srgbClr val="775F55"/>
                </a:solidFill>
                <a:latin typeface="Calibri"/>
                <a:cs typeface="Calibri"/>
              </a:rPr>
              <a:t>EXOTIC ATOMS ZAGREB 2025</a:t>
            </a:r>
            <a:endParaRPr lang="en-US" dirty="0"/>
          </a:p>
        </p:txBody>
      </p:sp>
      <p:sp>
        <p:nvSpPr>
          <p:cNvPr id="6" name="Slide Number Placeholder 5">
            <a:extLst>
              <a:ext uri="{FF2B5EF4-FFF2-40B4-BE49-F238E27FC236}">
                <a16:creationId xmlns:a16="http://schemas.microsoft.com/office/drawing/2014/main" id="{5CD5217D-6AFC-BCAD-55E7-F60A0087F2C3}"/>
              </a:ext>
            </a:extLst>
          </p:cNvPr>
          <p:cNvSpPr>
            <a:spLocks noGrp="1"/>
          </p:cNvSpPr>
          <p:nvPr>
            <p:ph type="sldNum" sz="quarter" idx="4"/>
          </p:nvPr>
        </p:nvSpPr>
        <p:spPr/>
        <p:txBody>
          <a:bodyPr/>
          <a:lstStyle/>
          <a:p>
            <a:fld id="{F1FEECC3-7BCE-4B1E-8D55-1AB743006139}" type="slidenum">
              <a:rPr lang="en-US" smtClean="0"/>
              <a:pPr/>
              <a:t>2</a:t>
            </a:fld>
            <a:endParaRPr lang="en-US" dirty="0"/>
          </a:p>
        </p:txBody>
      </p:sp>
      <p:sp>
        <p:nvSpPr>
          <p:cNvPr id="8" name="Footer Placeholder 2">
            <a:extLst>
              <a:ext uri="{FF2B5EF4-FFF2-40B4-BE49-F238E27FC236}">
                <a16:creationId xmlns:a16="http://schemas.microsoft.com/office/drawing/2014/main" id="{E1309093-D198-208C-A004-DD8106909AC1}"/>
              </a:ext>
            </a:extLst>
          </p:cNvPr>
          <p:cNvSpPr txBox="1">
            <a:spLocks/>
          </p:cNvSpPr>
          <p:nvPr/>
        </p:nvSpPr>
        <p:spPr>
          <a:xfrm>
            <a:off x="737094" y="6468406"/>
            <a:ext cx="2556456" cy="365125"/>
          </a:xfrm>
          <a:prstGeom prst="rect">
            <a:avLst/>
          </a:prstGeom>
          <a:solidFill>
            <a:schemeClr val="bg1"/>
          </a:solidFill>
        </p:spPr>
        <p:txBody>
          <a:bodyPr vert="horz" lIns="91440" tIns="45720" rIns="91440" bIns="45720" anchor="ctr"/>
          <a:lstStyle>
            <a:defPPr>
              <a:defRPr lang="en-US"/>
            </a:defPPr>
            <a:lvl1pPr marL="0" algn="r" defTabSz="914400" rtl="0" eaLnBrk="1" latinLnBrk="0" hangingPunct="1">
              <a:defRPr kumimoji="0" sz="1200" kern="1200">
                <a:solidFill>
                  <a:schemeClr val="tx2"/>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solidFill>
                  <a:srgbClr val="775F55"/>
                </a:solidFill>
                <a:latin typeface="Calibri"/>
                <a:cs typeface="Calibri"/>
              </a:rPr>
              <a:t>M. Makek</a:t>
            </a:r>
            <a:endParaRPr lang="en-US" dirty="0"/>
          </a:p>
        </p:txBody>
      </p:sp>
      <p:sp>
        <p:nvSpPr>
          <p:cNvPr id="9" name="Donut 7">
            <a:extLst>
              <a:ext uri="{FF2B5EF4-FFF2-40B4-BE49-F238E27FC236}">
                <a16:creationId xmlns:a16="http://schemas.microsoft.com/office/drawing/2014/main" id="{5B916CCA-048C-904A-91BB-A2D09B83310B}"/>
              </a:ext>
            </a:extLst>
          </p:cNvPr>
          <p:cNvSpPr/>
          <p:nvPr/>
        </p:nvSpPr>
        <p:spPr>
          <a:xfrm>
            <a:off x="7580710" y="2453596"/>
            <a:ext cx="3733800" cy="3664146"/>
          </a:xfrm>
          <a:prstGeom prst="donut">
            <a:avLst>
              <a:gd name="adj" fmla="val 7929"/>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sz="1800" dirty="0">
              <a:solidFill>
                <a:schemeClr val="bg2">
                  <a:lumMod val="75000"/>
                </a:schemeClr>
              </a:solidFill>
            </a:endParaRPr>
          </a:p>
        </p:txBody>
      </p:sp>
      <p:sp>
        <p:nvSpPr>
          <p:cNvPr id="11" name="Freeform 8">
            <a:extLst>
              <a:ext uri="{FF2B5EF4-FFF2-40B4-BE49-F238E27FC236}">
                <a16:creationId xmlns:a16="http://schemas.microsoft.com/office/drawing/2014/main" id="{142D623E-2830-403A-E91F-123DADADCBC5}"/>
              </a:ext>
            </a:extLst>
          </p:cNvPr>
          <p:cNvSpPr/>
          <p:nvPr/>
        </p:nvSpPr>
        <p:spPr>
          <a:xfrm>
            <a:off x="9137040" y="4023535"/>
            <a:ext cx="452582" cy="508001"/>
          </a:xfrm>
          <a:custGeom>
            <a:avLst/>
            <a:gdLst>
              <a:gd name="connsiteX0" fmla="*/ 190500 w 933450"/>
              <a:gd name="connsiteY0" fmla="*/ 119304 h 1093601"/>
              <a:gd name="connsiteX1" fmla="*/ 190500 w 933450"/>
              <a:gd name="connsiteY1" fmla="*/ 119304 h 1093601"/>
              <a:gd name="connsiteX2" fmla="*/ 114300 w 933450"/>
              <a:gd name="connsiteY2" fmla="*/ 224079 h 1093601"/>
              <a:gd name="connsiteX3" fmla="*/ 95250 w 933450"/>
              <a:gd name="connsiteY3" fmla="*/ 252654 h 1093601"/>
              <a:gd name="connsiteX4" fmla="*/ 66675 w 933450"/>
              <a:gd name="connsiteY4" fmla="*/ 281229 h 1093601"/>
              <a:gd name="connsiteX5" fmla="*/ 28575 w 933450"/>
              <a:gd name="connsiteY5" fmla="*/ 338379 h 1093601"/>
              <a:gd name="connsiteX6" fmla="*/ 9525 w 933450"/>
              <a:gd name="connsiteY6" fmla="*/ 366954 h 1093601"/>
              <a:gd name="connsiteX7" fmla="*/ 28575 w 933450"/>
              <a:gd name="connsiteY7" fmla="*/ 519354 h 1093601"/>
              <a:gd name="connsiteX8" fmla="*/ 38100 w 933450"/>
              <a:gd name="connsiteY8" fmla="*/ 557454 h 1093601"/>
              <a:gd name="connsiteX9" fmla="*/ 104775 w 933450"/>
              <a:gd name="connsiteY9" fmla="*/ 643179 h 1093601"/>
              <a:gd name="connsiteX10" fmla="*/ 114300 w 933450"/>
              <a:gd name="connsiteY10" fmla="*/ 671754 h 1093601"/>
              <a:gd name="connsiteX11" fmla="*/ 76200 w 933450"/>
              <a:gd name="connsiteY11" fmla="*/ 728904 h 1093601"/>
              <a:gd name="connsiteX12" fmla="*/ 38100 w 933450"/>
              <a:gd name="connsiteY12" fmla="*/ 786054 h 1093601"/>
              <a:gd name="connsiteX13" fmla="*/ 19050 w 933450"/>
              <a:gd name="connsiteY13" fmla="*/ 814629 h 1093601"/>
              <a:gd name="connsiteX14" fmla="*/ 0 w 933450"/>
              <a:gd name="connsiteY14" fmla="*/ 843204 h 1093601"/>
              <a:gd name="connsiteX15" fmla="*/ 19050 w 933450"/>
              <a:gd name="connsiteY15" fmla="*/ 928929 h 1093601"/>
              <a:gd name="connsiteX16" fmla="*/ 47625 w 933450"/>
              <a:gd name="connsiteY16" fmla="*/ 957504 h 1093601"/>
              <a:gd name="connsiteX17" fmla="*/ 104775 w 933450"/>
              <a:gd name="connsiteY17" fmla="*/ 976554 h 1093601"/>
              <a:gd name="connsiteX18" fmla="*/ 247650 w 933450"/>
              <a:gd name="connsiteY18" fmla="*/ 995604 h 1093601"/>
              <a:gd name="connsiteX19" fmla="*/ 371475 w 933450"/>
              <a:gd name="connsiteY19" fmla="*/ 1005129 h 1093601"/>
              <a:gd name="connsiteX20" fmla="*/ 504825 w 933450"/>
              <a:gd name="connsiteY20" fmla="*/ 1024179 h 1093601"/>
              <a:gd name="connsiteX21" fmla="*/ 571500 w 933450"/>
              <a:gd name="connsiteY21" fmla="*/ 1033704 h 1093601"/>
              <a:gd name="connsiteX22" fmla="*/ 676275 w 933450"/>
              <a:gd name="connsiteY22" fmla="*/ 1062279 h 1093601"/>
              <a:gd name="connsiteX23" fmla="*/ 723900 w 933450"/>
              <a:gd name="connsiteY23" fmla="*/ 1081329 h 1093601"/>
              <a:gd name="connsiteX24" fmla="*/ 800100 w 933450"/>
              <a:gd name="connsiteY24" fmla="*/ 1090854 h 1093601"/>
              <a:gd name="connsiteX25" fmla="*/ 895350 w 933450"/>
              <a:gd name="connsiteY25" fmla="*/ 1081329 h 1093601"/>
              <a:gd name="connsiteX26" fmla="*/ 914400 w 933450"/>
              <a:gd name="connsiteY26" fmla="*/ 1043229 h 1093601"/>
              <a:gd name="connsiteX27" fmla="*/ 933450 w 933450"/>
              <a:gd name="connsiteY27" fmla="*/ 967029 h 1093601"/>
              <a:gd name="connsiteX28" fmla="*/ 923925 w 933450"/>
              <a:gd name="connsiteY28" fmla="*/ 814629 h 1093601"/>
              <a:gd name="connsiteX29" fmla="*/ 895350 w 933450"/>
              <a:gd name="connsiteY29" fmla="*/ 709854 h 1093601"/>
              <a:gd name="connsiteX30" fmla="*/ 857250 w 933450"/>
              <a:gd name="connsiteY30" fmla="*/ 662229 h 1093601"/>
              <a:gd name="connsiteX31" fmla="*/ 809625 w 933450"/>
              <a:gd name="connsiteY31" fmla="*/ 605079 h 1093601"/>
              <a:gd name="connsiteX32" fmla="*/ 800100 w 933450"/>
              <a:gd name="connsiteY32" fmla="*/ 576504 h 1093601"/>
              <a:gd name="connsiteX33" fmla="*/ 790575 w 933450"/>
              <a:gd name="connsiteY33" fmla="*/ 538404 h 1093601"/>
              <a:gd name="connsiteX34" fmla="*/ 771525 w 933450"/>
              <a:gd name="connsiteY34" fmla="*/ 481254 h 1093601"/>
              <a:gd name="connsiteX35" fmla="*/ 781050 w 933450"/>
              <a:gd name="connsiteY35" fmla="*/ 300279 h 1093601"/>
              <a:gd name="connsiteX36" fmla="*/ 790575 w 933450"/>
              <a:gd name="connsiteY36" fmla="*/ 271704 h 1093601"/>
              <a:gd name="connsiteX37" fmla="*/ 771525 w 933450"/>
              <a:gd name="connsiteY37" fmla="*/ 138354 h 1093601"/>
              <a:gd name="connsiteX38" fmla="*/ 733425 w 933450"/>
              <a:gd name="connsiteY38" fmla="*/ 81204 h 1093601"/>
              <a:gd name="connsiteX39" fmla="*/ 714375 w 933450"/>
              <a:gd name="connsiteY39" fmla="*/ 52629 h 1093601"/>
              <a:gd name="connsiteX40" fmla="*/ 695325 w 933450"/>
              <a:gd name="connsiteY40" fmla="*/ 24054 h 1093601"/>
              <a:gd name="connsiteX41" fmla="*/ 666750 w 933450"/>
              <a:gd name="connsiteY41" fmla="*/ 14529 h 1093601"/>
              <a:gd name="connsiteX42" fmla="*/ 323850 w 933450"/>
              <a:gd name="connsiteY42" fmla="*/ 33579 h 1093601"/>
              <a:gd name="connsiteX43" fmla="*/ 295275 w 933450"/>
              <a:gd name="connsiteY43" fmla="*/ 43104 h 1093601"/>
              <a:gd name="connsiteX44" fmla="*/ 238125 w 933450"/>
              <a:gd name="connsiteY44" fmla="*/ 81204 h 1093601"/>
              <a:gd name="connsiteX45" fmla="*/ 228600 w 933450"/>
              <a:gd name="connsiteY45" fmla="*/ 109779 h 1093601"/>
              <a:gd name="connsiteX46" fmla="*/ 190500 w 933450"/>
              <a:gd name="connsiteY46" fmla="*/ 119304 h 1093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933450" h="1093601">
                <a:moveTo>
                  <a:pt x="190500" y="119304"/>
                </a:moveTo>
                <a:lnTo>
                  <a:pt x="190500" y="119304"/>
                </a:lnTo>
                <a:cubicBezTo>
                  <a:pt x="165100" y="154229"/>
                  <a:pt x="138255" y="188147"/>
                  <a:pt x="114300" y="224079"/>
                </a:cubicBezTo>
                <a:cubicBezTo>
                  <a:pt x="107950" y="233604"/>
                  <a:pt x="102579" y="243860"/>
                  <a:pt x="95250" y="252654"/>
                </a:cubicBezTo>
                <a:cubicBezTo>
                  <a:pt x="86626" y="263002"/>
                  <a:pt x="74945" y="270596"/>
                  <a:pt x="66675" y="281229"/>
                </a:cubicBezTo>
                <a:cubicBezTo>
                  <a:pt x="52619" y="299301"/>
                  <a:pt x="41275" y="319329"/>
                  <a:pt x="28575" y="338379"/>
                </a:cubicBezTo>
                <a:lnTo>
                  <a:pt x="9525" y="366954"/>
                </a:lnTo>
                <a:cubicBezTo>
                  <a:pt x="24728" y="564591"/>
                  <a:pt x="4769" y="436032"/>
                  <a:pt x="28575" y="519354"/>
                </a:cubicBezTo>
                <a:cubicBezTo>
                  <a:pt x="32171" y="531941"/>
                  <a:pt x="32246" y="545745"/>
                  <a:pt x="38100" y="557454"/>
                </a:cubicBezTo>
                <a:cubicBezTo>
                  <a:pt x="60886" y="603026"/>
                  <a:pt x="73417" y="611821"/>
                  <a:pt x="104775" y="643179"/>
                </a:cubicBezTo>
                <a:cubicBezTo>
                  <a:pt x="107950" y="652704"/>
                  <a:pt x="117475" y="662229"/>
                  <a:pt x="114300" y="671754"/>
                </a:cubicBezTo>
                <a:cubicBezTo>
                  <a:pt x="107060" y="693474"/>
                  <a:pt x="88900" y="709854"/>
                  <a:pt x="76200" y="728904"/>
                </a:cubicBezTo>
                <a:lnTo>
                  <a:pt x="38100" y="786054"/>
                </a:lnTo>
                <a:lnTo>
                  <a:pt x="19050" y="814629"/>
                </a:lnTo>
                <a:lnTo>
                  <a:pt x="0" y="843204"/>
                </a:lnTo>
                <a:cubicBezTo>
                  <a:pt x="1153" y="850119"/>
                  <a:pt x="8629" y="913297"/>
                  <a:pt x="19050" y="928929"/>
                </a:cubicBezTo>
                <a:cubicBezTo>
                  <a:pt x="26522" y="940137"/>
                  <a:pt x="35850" y="950962"/>
                  <a:pt x="47625" y="957504"/>
                </a:cubicBezTo>
                <a:cubicBezTo>
                  <a:pt x="65178" y="967256"/>
                  <a:pt x="85725" y="970204"/>
                  <a:pt x="104775" y="976554"/>
                </a:cubicBezTo>
                <a:cubicBezTo>
                  <a:pt x="151524" y="992137"/>
                  <a:pt x="197810" y="991451"/>
                  <a:pt x="247650" y="995604"/>
                </a:cubicBezTo>
                <a:lnTo>
                  <a:pt x="371475" y="1005129"/>
                </a:lnTo>
                <a:cubicBezTo>
                  <a:pt x="505383" y="1017302"/>
                  <a:pt x="410936" y="1008531"/>
                  <a:pt x="504825" y="1024179"/>
                </a:cubicBezTo>
                <a:cubicBezTo>
                  <a:pt x="526970" y="1027870"/>
                  <a:pt x="549411" y="1029688"/>
                  <a:pt x="571500" y="1033704"/>
                </a:cubicBezTo>
                <a:cubicBezTo>
                  <a:pt x="590680" y="1037191"/>
                  <a:pt x="670014" y="1060192"/>
                  <a:pt x="676275" y="1062279"/>
                </a:cubicBezTo>
                <a:cubicBezTo>
                  <a:pt x="692495" y="1067686"/>
                  <a:pt x="707240" y="1077484"/>
                  <a:pt x="723900" y="1081329"/>
                </a:cubicBezTo>
                <a:cubicBezTo>
                  <a:pt x="748842" y="1087085"/>
                  <a:pt x="774700" y="1087679"/>
                  <a:pt x="800100" y="1090854"/>
                </a:cubicBezTo>
                <a:cubicBezTo>
                  <a:pt x="831850" y="1087679"/>
                  <a:pt x="865896" y="1093601"/>
                  <a:pt x="895350" y="1081329"/>
                </a:cubicBezTo>
                <a:cubicBezTo>
                  <a:pt x="908457" y="1075868"/>
                  <a:pt x="909910" y="1056699"/>
                  <a:pt x="914400" y="1043229"/>
                </a:cubicBezTo>
                <a:cubicBezTo>
                  <a:pt x="922679" y="1018391"/>
                  <a:pt x="933450" y="967029"/>
                  <a:pt x="933450" y="967029"/>
                </a:cubicBezTo>
                <a:cubicBezTo>
                  <a:pt x="930275" y="916229"/>
                  <a:pt x="928533" y="865319"/>
                  <a:pt x="923925" y="814629"/>
                </a:cubicBezTo>
                <a:cubicBezTo>
                  <a:pt x="920842" y="780718"/>
                  <a:pt x="913381" y="739905"/>
                  <a:pt x="895350" y="709854"/>
                </a:cubicBezTo>
                <a:cubicBezTo>
                  <a:pt x="884890" y="692421"/>
                  <a:pt x="869448" y="678493"/>
                  <a:pt x="857250" y="662229"/>
                </a:cubicBezTo>
                <a:cubicBezTo>
                  <a:pt x="817467" y="609185"/>
                  <a:pt x="861899" y="657353"/>
                  <a:pt x="809625" y="605079"/>
                </a:cubicBezTo>
                <a:cubicBezTo>
                  <a:pt x="806450" y="595554"/>
                  <a:pt x="802858" y="586158"/>
                  <a:pt x="800100" y="576504"/>
                </a:cubicBezTo>
                <a:cubicBezTo>
                  <a:pt x="796504" y="563917"/>
                  <a:pt x="794337" y="550943"/>
                  <a:pt x="790575" y="538404"/>
                </a:cubicBezTo>
                <a:cubicBezTo>
                  <a:pt x="784805" y="519170"/>
                  <a:pt x="771525" y="481254"/>
                  <a:pt x="771525" y="481254"/>
                </a:cubicBezTo>
                <a:cubicBezTo>
                  <a:pt x="774700" y="420929"/>
                  <a:pt x="775581" y="360439"/>
                  <a:pt x="781050" y="300279"/>
                </a:cubicBezTo>
                <a:cubicBezTo>
                  <a:pt x="781959" y="290280"/>
                  <a:pt x="790575" y="281744"/>
                  <a:pt x="790575" y="271704"/>
                </a:cubicBezTo>
                <a:cubicBezTo>
                  <a:pt x="790575" y="269243"/>
                  <a:pt x="784347" y="163997"/>
                  <a:pt x="771525" y="138354"/>
                </a:cubicBezTo>
                <a:cubicBezTo>
                  <a:pt x="761286" y="117876"/>
                  <a:pt x="746125" y="100254"/>
                  <a:pt x="733425" y="81204"/>
                </a:cubicBezTo>
                <a:lnTo>
                  <a:pt x="714375" y="52629"/>
                </a:lnTo>
                <a:cubicBezTo>
                  <a:pt x="708025" y="43104"/>
                  <a:pt x="706185" y="27674"/>
                  <a:pt x="695325" y="24054"/>
                </a:cubicBezTo>
                <a:lnTo>
                  <a:pt x="666750" y="14529"/>
                </a:lnTo>
                <a:cubicBezTo>
                  <a:pt x="497859" y="19807"/>
                  <a:pt x="441377" y="0"/>
                  <a:pt x="323850" y="33579"/>
                </a:cubicBezTo>
                <a:cubicBezTo>
                  <a:pt x="314196" y="36337"/>
                  <a:pt x="304800" y="39929"/>
                  <a:pt x="295275" y="43104"/>
                </a:cubicBezTo>
                <a:lnTo>
                  <a:pt x="238125" y="81204"/>
                </a:lnTo>
                <a:cubicBezTo>
                  <a:pt x="229771" y="86773"/>
                  <a:pt x="233766" y="101170"/>
                  <a:pt x="228600" y="109779"/>
                </a:cubicBezTo>
                <a:cubicBezTo>
                  <a:pt x="223980" y="117480"/>
                  <a:pt x="196850" y="117717"/>
                  <a:pt x="190500" y="119304"/>
                </a:cubicBezTo>
                <a:close/>
              </a:path>
            </a:pathLst>
          </a:cu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sz="1800"/>
          </a:p>
        </p:txBody>
      </p:sp>
      <p:sp>
        <p:nvSpPr>
          <p:cNvPr id="13" name="4-Point Star 17">
            <a:extLst>
              <a:ext uri="{FF2B5EF4-FFF2-40B4-BE49-F238E27FC236}">
                <a16:creationId xmlns:a16="http://schemas.microsoft.com/office/drawing/2014/main" id="{438895E5-786D-78CE-E87D-42AEA4CC94D3}"/>
              </a:ext>
            </a:extLst>
          </p:cNvPr>
          <p:cNvSpPr/>
          <p:nvPr/>
        </p:nvSpPr>
        <p:spPr>
          <a:xfrm>
            <a:off x="9252886" y="4203747"/>
            <a:ext cx="184607" cy="169490"/>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sz="1800"/>
          </a:p>
        </p:txBody>
      </p:sp>
      <p:grpSp>
        <p:nvGrpSpPr>
          <p:cNvPr id="29" name="Group 54">
            <a:extLst>
              <a:ext uri="{FF2B5EF4-FFF2-40B4-BE49-F238E27FC236}">
                <a16:creationId xmlns:a16="http://schemas.microsoft.com/office/drawing/2014/main" id="{4771DF5D-4650-760B-B9EA-485FB31614CA}"/>
              </a:ext>
            </a:extLst>
          </p:cNvPr>
          <p:cNvGrpSpPr/>
          <p:nvPr/>
        </p:nvGrpSpPr>
        <p:grpSpPr>
          <a:xfrm>
            <a:off x="7988408" y="3131366"/>
            <a:ext cx="2881310" cy="2347913"/>
            <a:chOff x="3095625" y="3171825"/>
            <a:chExt cx="2881310" cy="2347913"/>
          </a:xfrm>
        </p:grpSpPr>
        <p:grpSp>
          <p:nvGrpSpPr>
            <p:cNvPr id="15" name="Group 46">
              <a:extLst>
                <a:ext uri="{FF2B5EF4-FFF2-40B4-BE49-F238E27FC236}">
                  <a16:creationId xmlns:a16="http://schemas.microsoft.com/office/drawing/2014/main" id="{9A81C2CC-DB3C-0F05-861F-D416B62CA162}"/>
                </a:ext>
              </a:extLst>
            </p:cNvPr>
            <p:cNvGrpSpPr/>
            <p:nvPr/>
          </p:nvGrpSpPr>
          <p:grpSpPr>
            <a:xfrm>
              <a:off x="3095625" y="3171825"/>
              <a:ext cx="2871786" cy="2343151"/>
              <a:chOff x="3095625" y="3171825"/>
              <a:chExt cx="2871786" cy="2343151"/>
            </a:xfrm>
          </p:grpSpPr>
          <p:grpSp>
            <p:nvGrpSpPr>
              <p:cNvPr id="23" name="Group 42">
                <a:extLst>
                  <a:ext uri="{FF2B5EF4-FFF2-40B4-BE49-F238E27FC236}">
                    <a16:creationId xmlns:a16="http://schemas.microsoft.com/office/drawing/2014/main" id="{42D811CB-AF48-8348-BD6A-5DE324A092FF}"/>
                  </a:ext>
                </a:extLst>
              </p:cNvPr>
              <p:cNvGrpSpPr/>
              <p:nvPr/>
            </p:nvGrpSpPr>
            <p:grpSpPr>
              <a:xfrm>
                <a:off x="3095625" y="3171825"/>
                <a:ext cx="2867025" cy="2333625"/>
                <a:chOff x="3095625" y="3171825"/>
                <a:chExt cx="2867025" cy="2333625"/>
              </a:xfrm>
            </p:grpSpPr>
            <p:cxnSp>
              <p:nvCxnSpPr>
                <p:cNvPr id="27" name="Straight Connector 26">
                  <a:extLst>
                    <a:ext uri="{FF2B5EF4-FFF2-40B4-BE49-F238E27FC236}">
                      <a16:creationId xmlns:a16="http://schemas.microsoft.com/office/drawing/2014/main" id="{C13BF9AC-955B-DAF5-F665-C05DD14C3D64}"/>
                    </a:ext>
                  </a:extLst>
                </p:cNvPr>
                <p:cNvCxnSpPr/>
                <p:nvPr/>
              </p:nvCxnSpPr>
              <p:spPr>
                <a:xfrm flipH="1" flipV="1">
                  <a:off x="3095625" y="3171825"/>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359D69CE-B14C-C3D7-96E5-AEBBADE6F2C5}"/>
                    </a:ext>
                  </a:extLst>
                </p:cNvPr>
                <p:cNvCxnSpPr/>
                <p:nvPr/>
              </p:nvCxnSpPr>
              <p:spPr>
                <a:xfrm flipH="1" flipV="1">
                  <a:off x="5748339" y="5338760"/>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4" name="Group 43">
                <a:extLst>
                  <a:ext uri="{FF2B5EF4-FFF2-40B4-BE49-F238E27FC236}">
                    <a16:creationId xmlns:a16="http://schemas.microsoft.com/office/drawing/2014/main" id="{E2E6FC53-3AED-5608-7339-02E4BA5310F3}"/>
                  </a:ext>
                </a:extLst>
              </p:cNvPr>
              <p:cNvGrpSpPr/>
              <p:nvPr/>
            </p:nvGrpSpPr>
            <p:grpSpPr>
              <a:xfrm rot="21113216">
                <a:off x="3100386" y="3181351"/>
                <a:ext cx="2867025" cy="2333625"/>
                <a:chOff x="3095625" y="3171825"/>
                <a:chExt cx="2867025" cy="2333625"/>
              </a:xfrm>
            </p:grpSpPr>
            <p:cxnSp>
              <p:nvCxnSpPr>
                <p:cNvPr id="25" name="Straight Connector 24">
                  <a:extLst>
                    <a:ext uri="{FF2B5EF4-FFF2-40B4-BE49-F238E27FC236}">
                      <a16:creationId xmlns:a16="http://schemas.microsoft.com/office/drawing/2014/main" id="{F0AF6D39-C52B-7EFD-3F18-BE87DB7B8950}"/>
                    </a:ext>
                  </a:extLst>
                </p:cNvPr>
                <p:cNvCxnSpPr/>
                <p:nvPr/>
              </p:nvCxnSpPr>
              <p:spPr>
                <a:xfrm flipH="1" flipV="1">
                  <a:off x="3095625" y="3171825"/>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683BA015-478A-B113-6CBC-CB377BB52A45}"/>
                    </a:ext>
                  </a:extLst>
                </p:cNvPr>
                <p:cNvCxnSpPr/>
                <p:nvPr/>
              </p:nvCxnSpPr>
              <p:spPr>
                <a:xfrm flipH="1" flipV="1">
                  <a:off x="5748339" y="5338760"/>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16" name="Group 47">
              <a:extLst>
                <a:ext uri="{FF2B5EF4-FFF2-40B4-BE49-F238E27FC236}">
                  <a16:creationId xmlns:a16="http://schemas.microsoft.com/office/drawing/2014/main" id="{99DF9CCE-4C08-0090-12C4-EB922F0B84E6}"/>
                </a:ext>
              </a:extLst>
            </p:cNvPr>
            <p:cNvGrpSpPr/>
            <p:nvPr/>
          </p:nvGrpSpPr>
          <p:grpSpPr>
            <a:xfrm rot="20642450">
              <a:off x="3105149" y="3176587"/>
              <a:ext cx="2871786" cy="2343151"/>
              <a:chOff x="3095625" y="3171825"/>
              <a:chExt cx="2871786" cy="2343151"/>
            </a:xfrm>
          </p:grpSpPr>
          <p:grpSp>
            <p:nvGrpSpPr>
              <p:cNvPr id="17" name="Group 42">
                <a:extLst>
                  <a:ext uri="{FF2B5EF4-FFF2-40B4-BE49-F238E27FC236}">
                    <a16:creationId xmlns:a16="http://schemas.microsoft.com/office/drawing/2014/main" id="{1ECC3A83-2A2F-4BEF-A2C7-A6C6676F9D24}"/>
                  </a:ext>
                </a:extLst>
              </p:cNvPr>
              <p:cNvGrpSpPr/>
              <p:nvPr/>
            </p:nvGrpSpPr>
            <p:grpSpPr>
              <a:xfrm>
                <a:off x="3095625" y="3171825"/>
                <a:ext cx="2867025" cy="2333625"/>
                <a:chOff x="3095625" y="3171825"/>
                <a:chExt cx="2867025" cy="2333625"/>
              </a:xfrm>
            </p:grpSpPr>
            <p:cxnSp>
              <p:nvCxnSpPr>
                <p:cNvPr id="21" name="Straight Connector 20">
                  <a:extLst>
                    <a:ext uri="{FF2B5EF4-FFF2-40B4-BE49-F238E27FC236}">
                      <a16:creationId xmlns:a16="http://schemas.microsoft.com/office/drawing/2014/main" id="{28CD37AA-0FFB-2FC3-1B2C-6881150A718B}"/>
                    </a:ext>
                  </a:extLst>
                </p:cNvPr>
                <p:cNvCxnSpPr/>
                <p:nvPr/>
              </p:nvCxnSpPr>
              <p:spPr>
                <a:xfrm flipH="1" flipV="1">
                  <a:off x="3095625" y="3171825"/>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3D66391-9F3D-9124-22AC-A3A302A09A1D}"/>
                    </a:ext>
                  </a:extLst>
                </p:cNvPr>
                <p:cNvCxnSpPr/>
                <p:nvPr/>
              </p:nvCxnSpPr>
              <p:spPr>
                <a:xfrm flipH="1" flipV="1">
                  <a:off x="5748339" y="5338760"/>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8" name="Group 43">
                <a:extLst>
                  <a:ext uri="{FF2B5EF4-FFF2-40B4-BE49-F238E27FC236}">
                    <a16:creationId xmlns:a16="http://schemas.microsoft.com/office/drawing/2014/main" id="{7676FA98-D215-9C06-2E78-71A6EDEC3144}"/>
                  </a:ext>
                </a:extLst>
              </p:cNvPr>
              <p:cNvGrpSpPr/>
              <p:nvPr/>
            </p:nvGrpSpPr>
            <p:grpSpPr>
              <a:xfrm rot="21113216">
                <a:off x="3100386" y="3181351"/>
                <a:ext cx="2867025" cy="2333625"/>
                <a:chOff x="3095625" y="3171825"/>
                <a:chExt cx="2867025" cy="2333625"/>
              </a:xfrm>
            </p:grpSpPr>
            <p:cxnSp>
              <p:nvCxnSpPr>
                <p:cNvPr id="19" name="Straight Connector 18">
                  <a:extLst>
                    <a:ext uri="{FF2B5EF4-FFF2-40B4-BE49-F238E27FC236}">
                      <a16:creationId xmlns:a16="http://schemas.microsoft.com/office/drawing/2014/main" id="{B01B2747-E84A-86F0-EAC0-5019FE0EF6B4}"/>
                    </a:ext>
                  </a:extLst>
                </p:cNvPr>
                <p:cNvCxnSpPr/>
                <p:nvPr/>
              </p:nvCxnSpPr>
              <p:spPr>
                <a:xfrm flipH="1" flipV="1">
                  <a:off x="3095625" y="3171825"/>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C46EDF69-FCCA-B396-3611-081E87D175B8}"/>
                    </a:ext>
                  </a:extLst>
                </p:cNvPr>
                <p:cNvCxnSpPr/>
                <p:nvPr/>
              </p:nvCxnSpPr>
              <p:spPr>
                <a:xfrm flipH="1" flipV="1">
                  <a:off x="5748339" y="5338760"/>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grpSp>
      <p:grpSp>
        <p:nvGrpSpPr>
          <p:cNvPr id="45" name="Group 55">
            <a:extLst>
              <a:ext uri="{FF2B5EF4-FFF2-40B4-BE49-F238E27FC236}">
                <a16:creationId xmlns:a16="http://schemas.microsoft.com/office/drawing/2014/main" id="{8B708196-41B6-82D9-22B9-2B787FF08D49}"/>
              </a:ext>
            </a:extLst>
          </p:cNvPr>
          <p:cNvGrpSpPr/>
          <p:nvPr/>
        </p:nvGrpSpPr>
        <p:grpSpPr>
          <a:xfrm rot="19695819">
            <a:off x="7996487" y="3137260"/>
            <a:ext cx="2895535" cy="2346456"/>
            <a:chOff x="3095625" y="3171825"/>
            <a:chExt cx="2895535" cy="2346456"/>
          </a:xfrm>
        </p:grpSpPr>
        <p:grpSp>
          <p:nvGrpSpPr>
            <p:cNvPr id="31" name="Group 46">
              <a:extLst>
                <a:ext uri="{FF2B5EF4-FFF2-40B4-BE49-F238E27FC236}">
                  <a16:creationId xmlns:a16="http://schemas.microsoft.com/office/drawing/2014/main" id="{B6C196D2-5271-41A8-C134-022360FBA618}"/>
                </a:ext>
              </a:extLst>
            </p:cNvPr>
            <p:cNvGrpSpPr/>
            <p:nvPr/>
          </p:nvGrpSpPr>
          <p:grpSpPr>
            <a:xfrm>
              <a:off x="3095625" y="3171825"/>
              <a:ext cx="2892120" cy="2346456"/>
              <a:chOff x="3095625" y="3171825"/>
              <a:chExt cx="2892120" cy="2346456"/>
            </a:xfrm>
          </p:grpSpPr>
          <p:grpSp>
            <p:nvGrpSpPr>
              <p:cNvPr id="39" name="Group 42">
                <a:extLst>
                  <a:ext uri="{FF2B5EF4-FFF2-40B4-BE49-F238E27FC236}">
                    <a16:creationId xmlns:a16="http://schemas.microsoft.com/office/drawing/2014/main" id="{F03C05C5-2130-B527-F951-3B8FA1F5AF54}"/>
                  </a:ext>
                </a:extLst>
              </p:cNvPr>
              <p:cNvGrpSpPr/>
              <p:nvPr/>
            </p:nvGrpSpPr>
            <p:grpSpPr>
              <a:xfrm>
                <a:off x="3095625" y="3171825"/>
                <a:ext cx="2887594" cy="2335487"/>
                <a:chOff x="3095625" y="3171825"/>
                <a:chExt cx="2887594" cy="2335487"/>
              </a:xfrm>
            </p:grpSpPr>
            <p:cxnSp>
              <p:nvCxnSpPr>
                <p:cNvPr id="43" name="Straight Connector 11">
                  <a:extLst>
                    <a:ext uri="{FF2B5EF4-FFF2-40B4-BE49-F238E27FC236}">
                      <a16:creationId xmlns:a16="http://schemas.microsoft.com/office/drawing/2014/main" id="{9BF1068E-1674-4404-FF67-E342C953F203}"/>
                    </a:ext>
                  </a:extLst>
                </p:cNvPr>
                <p:cNvCxnSpPr/>
                <p:nvPr/>
              </p:nvCxnSpPr>
              <p:spPr>
                <a:xfrm flipH="1" flipV="1">
                  <a:off x="3095625" y="3171825"/>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A6B4052-1F0C-0EAE-519A-B060F7B94B09}"/>
                    </a:ext>
                  </a:extLst>
                </p:cNvPr>
                <p:cNvCxnSpPr/>
                <p:nvPr/>
              </p:nvCxnSpPr>
              <p:spPr>
                <a:xfrm flipH="1" flipV="1">
                  <a:off x="5768908" y="5340622"/>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0" name="Group 43">
                <a:extLst>
                  <a:ext uri="{FF2B5EF4-FFF2-40B4-BE49-F238E27FC236}">
                    <a16:creationId xmlns:a16="http://schemas.microsoft.com/office/drawing/2014/main" id="{16B671E6-419F-F984-5590-27965383D404}"/>
                  </a:ext>
                </a:extLst>
              </p:cNvPr>
              <p:cNvGrpSpPr/>
              <p:nvPr/>
            </p:nvGrpSpPr>
            <p:grpSpPr>
              <a:xfrm rot="21113216">
                <a:off x="3100620" y="3179909"/>
                <a:ext cx="2887125" cy="2338372"/>
                <a:chOff x="3095625" y="3171825"/>
                <a:chExt cx="2887125" cy="2338372"/>
              </a:xfrm>
            </p:grpSpPr>
            <p:cxnSp>
              <p:nvCxnSpPr>
                <p:cNvPr id="41" name="Straight Connector 40">
                  <a:extLst>
                    <a:ext uri="{FF2B5EF4-FFF2-40B4-BE49-F238E27FC236}">
                      <a16:creationId xmlns:a16="http://schemas.microsoft.com/office/drawing/2014/main" id="{AD6B1EBF-BCC6-6376-2324-750FFF974B13}"/>
                    </a:ext>
                  </a:extLst>
                </p:cNvPr>
                <p:cNvCxnSpPr/>
                <p:nvPr/>
              </p:nvCxnSpPr>
              <p:spPr>
                <a:xfrm flipH="1" flipV="1">
                  <a:off x="3095625" y="3171825"/>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2369E922-A06E-F3B8-2EBE-655078E3B3C2}"/>
                    </a:ext>
                  </a:extLst>
                </p:cNvPr>
                <p:cNvCxnSpPr/>
                <p:nvPr/>
              </p:nvCxnSpPr>
              <p:spPr>
                <a:xfrm flipH="1" flipV="1">
                  <a:off x="5768439" y="5343507"/>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32" name="Group 47">
              <a:extLst>
                <a:ext uri="{FF2B5EF4-FFF2-40B4-BE49-F238E27FC236}">
                  <a16:creationId xmlns:a16="http://schemas.microsoft.com/office/drawing/2014/main" id="{752147EC-56F2-C99D-B27B-E105F51FBAA7}"/>
                </a:ext>
              </a:extLst>
            </p:cNvPr>
            <p:cNvGrpSpPr/>
            <p:nvPr/>
          </p:nvGrpSpPr>
          <p:grpSpPr>
            <a:xfrm rot="20642450">
              <a:off x="3104870" y="3174593"/>
              <a:ext cx="2886290" cy="2343151"/>
              <a:chOff x="3095625" y="3171825"/>
              <a:chExt cx="2886290" cy="2343151"/>
            </a:xfrm>
          </p:grpSpPr>
          <p:grpSp>
            <p:nvGrpSpPr>
              <p:cNvPr id="33" name="Group 42">
                <a:extLst>
                  <a:ext uri="{FF2B5EF4-FFF2-40B4-BE49-F238E27FC236}">
                    <a16:creationId xmlns:a16="http://schemas.microsoft.com/office/drawing/2014/main" id="{2339B1AE-6C93-4B8C-7D6B-9B856FF76E35}"/>
                  </a:ext>
                </a:extLst>
              </p:cNvPr>
              <p:cNvGrpSpPr/>
              <p:nvPr/>
            </p:nvGrpSpPr>
            <p:grpSpPr>
              <a:xfrm>
                <a:off x="3095625" y="3171825"/>
                <a:ext cx="2886290" cy="2341070"/>
                <a:chOff x="3095625" y="3171825"/>
                <a:chExt cx="2886290" cy="2341070"/>
              </a:xfrm>
            </p:grpSpPr>
            <p:cxnSp>
              <p:nvCxnSpPr>
                <p:cNvPr id="37" name="Straight Connector 36">
                  <a:extLst>
                    <a:ext uri="{FF2B5EF4-FFF2-40B4-BE49-F238E27FC236}">
                      <a16:creationId xmlns:a16="http://schemas.microsoft.com/office/drawing/2014/main" id="{3463B5FC-615B-FD98-4607-1D2F86764EAD}"/>
                    </a:ext>
                  </a:extLst>
                </p:cNvPr>
                <p:cNvCxnSpPr/>
                <p:nvPr/>
              </p:nvCxnSpPr>
              <p:spPr>
                <a:xfrm flipH="1" flipV="1">
                  <a:off x="3095625" y="3171825"/>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88710FE-6887-32CE-E688-D9BC1E881E4B}"/>
                    </a:ext>
                  </a:extLst>
                </p:cNvPr>
                <p:cNvCxnSpPr/>
                <p:nvPr/>
              </p:nvCxnSpPr>
              <p:spPr>
                <a:xfrm flipH="1" flipV="1">
                  <a:off x="5767604" y="5346205"/>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4" name="Group 43">
                <a:extLst>
                  <a:ext uri="{FF2B5EF4-FFF2-40B4-BE49-F238E27FC236}">
                    <a16:creationId xmlns:a16="http://schemas.microsoft.com/office/drawing/2014/main" id="{7CF3E3E2-2342-319C-BFB7-7A38185ABAD9}"/>
                  </a:ext>
                </a:extLst>
              </p:cNvPr>
              <p:cNvGrpSpPr/>
              <p:nvPr/>
            </p:nvGrpSpPr>
            <p:grpSpPr>
              <a:xfrm rot="21113216">
                <a:off x="3100386" y="3181351"/>
                <a:ext cx="2867025" cy="2333625"/>
                <a:chOff x="3095625" y="3171825"/>
                <a:chExt cx="2867025" cy="2333625"/>
              </a:xfrm>
            </p:grpSpPr>
            <p:cxnSp>
              <p:nvCxnSpPr>
                <p:cNvPr id="35" name="Straight Connector 34">
                  <a:extLst>
                    <a:ext uri="{FF2B5EF4-FFF2-40B4-BE49-F238E27FC236}">
                      <a16:creationId xmlns:a16="http://schemas.microsoft.com/office/drawing/2014/main" id="{80486E62-F528-8965-2BDE-2E928B4E66FF}"/>
                    </a:ext>
                  </a:extLst>
                </p:cNvPr>
                <p:cNvCxnSpPr/>
                <p:nvPr/>
              </p:nvCxnSpPr>
              <p:spPr>
                <a:xfrm flipH="1" flipV="1">
                  <a:off x="3095625" y="3171825"/>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21DAA968-C2B7-FC30-8B30-395174C6E48C}"/>
                    </a:ext>
                  </a:extLst>
                </p:cNvPr>
                <p:cNvCxnSpPr/>
                <p:nvPr/>
              </p:nvCxnSpPr>
              <p:spPr>
                <a:xfrm flipH="1" flipV="1">
                  <a:off x="5748339" y="5338760"/>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grpSp>
      <p:grpSp>
        <p:nvGrpSpPr>
          <p:cNvPr id="61" name="Group 70">
            <a:extLst>
              <a:ext uri="{FF2B5EF4-FFF2-40B4-BE49-F238E27FC236}">
                <a16:creationId xmlns:a16="http://schemas.microsoft.com/office/drawing/2014/main" id="{D8B665DF-3B3F-1E2E-54F6-17B536F06B6E}"/>
              </a:ext>
            </a:extLst>
          </p:cNvPr>
          <p:cNvGrpSpPr/>
          <p:nvPr/>
        </p:nvGrpSpPr>
        <p:grpSpPr>
          <a:xfrm rot="17741826">
            <a:off x="8012224" y="3126602"/>
            <a:ext cx="2881310" cy="2347913"/>
            <a:chOff x="3095625" y="3171825"/>
            <a:chExt cx="2881310" cy="2347913"/>
          </a:xfrm>
        </p:grpSpPr>
        <p:grpSp>
          <p:nvGrpSpPr>
            <p:cNvPr id="47" name="Group 46">
              <a:extLst>
                <a:ext uri="{FF2B5EF4-FFF2-40B4-BE49-F238E27FC236}">
                  <a16:creationId xmlns:a16="http://schemas.microsoft.com/office/drawing/2014/main" id="{3882584B-3AD6-09A1-34C0-6D59F95ED726}"/>
                </a:ext>
              </a:extLst>
            </p:cNvPr>
            <p:cNvGrpSpPr/>
            <p:nvPr/>
          </p:nvGrpSpPr>
          <p:grpSpPr>
            <a:xfrm>
              <a:off x="3095625" y="3171825"/>
              <a:ext cx="2871786" cy="2343151"/>
              <a:chOff x="3095625" y="3171825"/>
              <a:chExt cx="2871786" cy="2343151"/>
            </a:xfrm>
          </p:grpSpPr>
          <p:grpSp>
            <p:nvGrpSpPr>
              <p:cNvPr id="55" name="Group 42">
                <a:extLst>
                  <a:ext uri="{FF2B5EF4-FFF2-40B4-BE49-F238E27FC236}">
                    <a16:creationId xmlns:a16="http://schemas.microsoft.com/office/drawing/2014/main" id="{D39997A1-6C0E-7F3A-6A8F-174116A84317}"/>
                  </a:ext>
                </a:extLst>
              </p:cNvPr>
              <p:cNvGrpSpPr/>
              <p:nvPr/>
            </p:nvGrpSpPr>
            <p:grpSpPr>
              <a:xfrm>
                <a:off x="3095625" y="3171825"/>
                <a:ext cx="2867025" cy="2333625"/>
                <a:chOff x="3095625" y="3171825"/>
                <a:chExt cx="2867025" cy="2333625"/>
              </a:xfrm>
            </p:grpSpPr>
            <p:cxnSp>
              <p:nvCxnSpPr>
                <p:cNvPr id="59" name="Straight Connector 11">
                  <a:extLst>
                    <a:ext uri="{FF2B5EF4-FFF2-40B4-BE49-F238E27FC236}">
                      <a16:creationId xmlns:a16="http://schemas.microsoft.com/office/drawing/2014/main" id="{0D3C5F6F-036D-F514-FB2A-4010FDB03455}"/>
                    </a:ext>
                  </a:extLst>
                </p:cNvPr>
                <p:cNvCxnSpPr/>
                <p:nvPr/>
              </p:nvCxnSpPr>
              <p:spPr>
                <a:xfrm flipH="1" flipV="1">
                  <a:off x="3095625" y="3171825"/>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6D874618-D8DE-DFA9-BEF4-FE0D6EF48E37}"/>
                    </a:ext>
                  </a:extLst>
                </p:cNvPr>
                <p:cNvCxnSpPr/>
                <p:nvPr/>
              </p:nvCxnSpPr>
              <p:spPr>
                <a:xfrm flipH="1" flipV="1">
                  <a:off x="5748339" y="5338760"/>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56" name="Group 43">
                <a:extLst>
                  <a:ext uri="{FF2B5EF4-FFF2-40B4-BE49-F238E27FC236}">
                    <a16:creationId xmlns:a16="http://schemas.microsoft.com/office/drawing/2014/main" id="{49DF9354-CBDF-E750-1CC2-BF50CE1095A0}"/>
                  </a:ext>
                </a:extLst>
              </p:cNvPr>
              <p:cNvGrpSpPr/>
              <p:nvPr/>
            </p:nvGrpSpPr>
            <p:grpSpPr>
              <a:xfrm rot="21113216">
                <a:off x="3100386" y="3181351"/>
                <a:ext cx="2867025" cy="2333625"/>
                <a:chOff x="3095625" y="3171825"/>
                <a:chExt cx="2867025" cy="2333625"/>
              </a:xfrm>
            </p:grpSpPr>
            <p:cxnSp>
              <p:nvCxnSpPr>
                <p:cNvPr id="57" name="Straight Connector 56">
                  <a:extLst>
                    <a:ext uri="{FF2B5EF4-FFF2-40B4-BE49-F238E27FC236}">
                      <a16:creationId xmlns:a16="http://schemas.microsoft.com/office/drawing/2014/main" id="{902D2E6B-74EF-5FE7-E42B-93A7C53CF316}"/>
                    </a:ext>
                  </a:extLst>
                </p:cNvPr>
                <p:cNvCxnSpPr/>
                <p:nvPr/>
              </p:nvCxnSpPr>
              <p:spPr>
                <a:xfrm flipH="1" flipV="1">
                  <a:off x="3095625" y="3171825"/>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C28A1B9D-6064-1A3B-AE7B-A4919328DE5E}"/>
                    </a:ext>
                  </a:extLst>
                </p:cNvPr>
                <p:cNvCxnSpPr/>
                <p:nvPr/>
              </p:nvCxnSpPr>
              <p:spPr>
                <a:xfrm flipH="1" flipV="1">
                  <a:off x="5748339" y="5338760"/>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48" name="Group 47">
              <a:extLst>
                <a:ext uri="{FF2B5EF4-FFF2-40B4-BE49-F238E27FC236}">
                  <a16:creationId xmlns:a16="http://schemas.microsoft.com/office/drawing/2014/main" id="{E40CE072-ECB3-318C-95E5-8206E31AF9D4}"/>
                </a:ext>
              </a:extLst>
            </p:cNvPr>
            <p:cNvGrpSpPr/>
            <p:nvPr/>
          </p:nvGrpSpPr>
          <p:grpSpPr>
            <a:xfrm rot="20642450">
              <a:off x="3105149" y="3176587"/>
              <a:ext cx="2871786" cy="2343151"/>
              <a:chOff x="3095625" y="3171825"/>
              <a:chExt cx="2871786" cy="2343151"/>
            </a:xfrm>
          </p:grpSpPr>
          <p:grpSp>
            <p:nvGrpSpPr>
              <p:cNvPr id="49" name="Group 42">
                <a:extLst>
                  <a:ext uri="{FF2B5EF4-FFF2-40B4-BE49-F238E27FC236}">
                    <a16:creationId xmlns:a16="http://schemas.microsoft.com/office/drawing/2014/main" id="{2FFC5080-F14B-48A1-2DF1-E3951C643B52}"/>
                  </a:ext>
                </a:extLst>
              </p:cNvPr>
              <p:cNvGrpSpPr/>
              <p:nvPr/>
            </p:nvGrpSpPr>
            <p:grpSpPr>
              <a:xfrm>
                <a:off x="3095625" y="3171825"/>
                <a:ext cx="2867025" cy="2333625"/>
                <a:chOff x="3095625" y="3171825"/>
                <a:chExt cx="2867025" cy="2333625"/>
              </a:xfrm>
            </p:grpSpPr>
            <p:cxnSp>
              <p:nvCxnSpPr>
                <p:cNvPr id="53" name="Straight Connector 52">
                  <a:extLst>
                    <a:ext uri="{FF2B5EF4-FFF2-40B4-BE49-F238E27FC236}">
                      <a16:creationId xmlns:a16="http://schemas.microsoft.com/office/drawing/2014/main" id="{A69BFFE3-E833-F8D5-3E68-249120774C46}"/>
                    </a:ext>
                  </a:extLst>
                </p:cNvPr>
                <p:cNvCxnSpPr/>
                <p:nvPr/>
              </p:nvCxnSpPr>
              <p:spPr>
                <a:xfrm flipH="1" flipV="1">
                  <a:off x="3095625" y="3171825"/>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14582077-B314-4E98-2487-59246ABCF1D3}"/>
                    </a:ext>
                  </a:extLst>
                </p:cNvPr>
                <p:cNvCxnSpPr/>
                <p:nvPr/>
              </p:nvCxnSpPr>
              <p:spPr>
                <a:xfrm flipH="1" flipV="1">
                  <a:off x="5748339" y="5338760"/>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50" name="Group 43">
                <a:extLst>
                  <a:ext uri="{FF2B5EF4-FFF2-40B4-BE49-F238E27FC236}">
                    <a16:creationId xmlns:a16="http://schemas.microsoft.com/office/drawing/2014/main" id="{C6E6E9A8-BB85-243E-D025-88F926503955}"/>
                  </a:ext>
                </a:extLst>
              </p:cNvPr>
              <p:cNvGrpSpPr/>
              <p:nvPr/>
            </p:nvGrpSpPr>
            <p:grpSpPr>
              <a:xfrm rot="21113216">
                <a:off x="3100386" y="3181351"/>
                <a:ext cx="2867025" cy="2333625"/>
                <a:chOff x="3095625" y="3171825"/>
                <a:chExt cx="2867025" cy="2333625"/>
              </a:xfrm>
            </p:grpSpPr>
            <p:cxnSp>
              <p:nvCxnSpPr>
                <p:cNvPr id="51" name="Straight Connector 50">
                  <a:extLst>
                    <a:ext uri="{FF2B5EF4-FFF2-40B4-BE49-F238E27FC236}">
                      <a16:creationId xmlns:a16="http://schemas.microsoft.com/office/drawing/2014/main" id="{86801CB3-179B-F11B-3FC8-FD3C78510CD5}"/>
                    </a:ext>
                  </a:extLst>
                </p:cNvPr>
                <p:cNvCxnSpPr/>
                <p:nvPr/>
              </p:nvCxnSpPr>
              <p:spPr>
                <a:xfrm flipH="1" flipV="1">
                  <a:off x="3095625" y="3171825"/>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E698ACE0-8DBF-1682-20BB-3F20B260A0DF}"/>
                    </a:ext>
                  </a:extLst>
                </p:cNvPr>
                <p:cNvCxnSpPr/>
                <p:nvPr/>
              </p:nvCxnSpPr>
              <p:spPr>
                <a:xfrm flipH="1" flipV="1">
                  <a:off x="5748339" y="5338760"/>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grpSp>
      <p:grpSp>
        <p:nvGrpSpPr>
          <p:cNvPr id="77" name="Group 85">
            <a:extLst>
              <a:ext uri="{FF2B5EF4-FFF2-40B4-BE49-F238E27FC236}">
                <a16:creationId xmlns:a16="http://schemas.microsoft.com/office/drawing/2014/main" id="{CBAAD560-9B5F-22D0-3940-AA50148DE69C}"/>
              </a:ext>
            </a:extLst>
          </p:cNvPr>
          <p:cNvGrpSpPr/>
          <p:nvPr/>
        </p:nvGrpSpPr>
        <p:grpSpPr>
          <a:xfrm rot="15837645">
            <a:off x="8029256" y="3119847"/>
            <a:ext cx="2867025" cy="2347133"/>
            <a:chOff x="3095625" y="3171825"/>
            <a:chExt cx="2867025" cy="2347133"/>
          </a:xfrm>
        </p:grpSpPr>
        <p:grpSp>
          <p:nvGrpSpPr>
            <p:cNvPr id="63" name="Group 46">
              <a:extLst>
                <a:ext uri="{FF2B5EF4-FFF2-40B4-BE49-F238E27FC236}">
                  <a16:creationId xmlns:a16="http://schemas.microsoft.com/office/drawing/2014/main" id="{6FA9CC37-18BB-5776-E5B4-F9A9894B4F62}"/>
                </a:ext>
              </a:extLst>
            </p:cNvPr>
            <p:cNvGrpSpPr/>
            <p:nvPr/>
          </p:nvGrpSpPr>
          <p:grpSpPr>
            <a:xfrm>
              <a:off x="3095625" y="3171825"/>
              <a:ext cx="2867025" cy="2333625"/>
              <a:chOff x="3095625" y="3171825"/>
              <a:chExt cx="2867025" cy="2333625"/>
            </a:xfrm>
          </p:grpSpPr>
          <p:grpSp>
            <p:nvGrpSpPr>
              <p:cNvPr id="71" name="Group 42">
                <a:extLst>
                  <a:ext uri="{FF2B5EF4-FFF2-40B4-BE49-F238E27FC236}">
                    <a16:creationId xmlns:a16="http://schemas.microsoft.com/office/drawing/2014/main" id="{DCAA5010-044C-34D3-E936-0E38787AD300}"/>
                  </a:ext>
                </a:extLst>
              </p:cNvPr>
              <p:cNvGrpSpPr/>
              <p:nvPr/>
            </p:nvGrpSpPr>
            <p:grpSpPr>
              <a:xfrm>
                <a:off x="3095625" y="3171825"/>
                <a:ext cx="2867025" cy="2333625"/>
                <a:chOff x="3095625" y="3171825"/>
                <a:chExt cx="2867025" cy="2333625"/>
              </a:xfrm>
            </p:grpSpPr>
            <p:cxnSp>
              <p:nvCxnSpPr>
                <p:cNvPr id="75" name="Straight Connector 11">
                  <a:extLst>
                    <a:ext uri="{FF2B5EF4-FFF2-40B4-BE49-F238E27FC236}">
                      <a16:creationId xmlns:a16="http://schemas.microsoft.com/office/drawing/2014/main" id="{2CB3EE9C-0924-8E8F-2E16-B1ACA5ADE6C5}"/>
                    </a:ext>
                  </a:extLst>
                </p:cNvPr>
                <p:cNvCxnSpPr/>
                <p:nvPr/>
              </p:nvCxnSpPr>
              <p:spPr>
                <a:xfrm flipH="1" flipV="1">
                  <a:off x="3095625" y="3171825"/>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AE1D22E1-4212-E2B8-842C-95786F65C590}"/>
                    </a:ext>
                  </a:extLst>
                </p:cNvPr>
                <p:cNvCxnSpPr/>
                <p:nvPr/>
              </p:nvCxnSpPr>
              <p:spPr>
                <a:xfrm flipH="1" flipV="1">
                  <a:off x="5748339" y="5338760"/>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72" name="Group 43">
                <a:extLst>
                  <a:ext uri="{FF2B5EF4-FFF2-40B4-BE49-F238E27FC236}">
                    <a16:creationId xmlns:a16="http://schemas.microsoft.com/office/drawing/2014/main" id="{1FC730DC-13C0-9BF7-FBB7-07BA86C76802}"/>
                  </a:ext>
                </a:extLst>
              </p:cNvPr>
              <p:cNvGrpSpPr/>
              <p:nvPr/>
            </p:nvGrpSpPr>
            <p:grpSpPr>
              <a:xfrm rot="21113216">
                <a:off x="3098871" y="3182408"/>
                <a:ext cx="2853629" cy="2311199"/>
                <a:chOff x="3095625" y="3171825"/>
                <a:chExt cx="2853629" cy="2311199"/>
              </a:xfrm>
            </p:grpSpPr>
            <p:cxnSp>
              <p:nvCxnSpPr>
                <p:cNvPr id="73" name="Straight Connector 72">
                  <a:extLst>
                    <a:ext uri="{FF2B5EF4-FFF2-40B4-BE49-F238E27FC236}">
                      <a16:creationId xmlns:a16="http://schemas.microsoft.com/office/drawing/2014/main" id="{A4753213-CFD2-CA38-0396-1AF8D617D280}"/>
                    </a:ext>
                  </a:extLst>
                </p:cNvPr>
                <p:cNvCxnSpPr/>
                <p:nvPr/>
              </p:nvCxnSpPr>
              <p:spPr>
                <a:xfrm flipH="1" flipV="1">
                  <a:off x="3095625" y="3171825"/>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F180A5E4-82CD-86AB-C2E3-6DBED9CE29B0}"/>
                    </a:ext>
                  </a:extLst>
                </p:cNvPr>
                <p:cNvCxnSpPr/>
                <p:nvPr/>
              </p:nvCxnSpPr>
              <p:spPr>
                <a:xfrm flipH="1" flipV="1">
                  <a:off x="5734943" y="5316334"/>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64" name="Group 47">
              <a:extLst>
                <a:ext uri="{FF2B5EF4-FFF2-40B4-BE49-F238E27FC236}">
                  <a16:creationId xmlns:a16="http://schemas.microsoft.com/office/drawing/2014/main" id="{F07CA0B6-5E03-2D3E-0EA1-C7F2D5F5FB27}"/>
                </a:ext>
              </a:extLst>
            </p:cNvPr>
            <p:cNvGrpSpPr/>
            <p:nvPr/>
          </p:nvGrpSpPr>
          <p:grpSpPr>
            <a:xfrm rot="20642450">
              <a:off x="3105039" y="3179670"/>
              <a:ext cx="2849898" cy="2339288"/>
              <a:chOff x="3095625" y="3171825"/>
              <a:chExt cx="2849898" cy="2339288"/>
            </a:xfrm>
          </p:grpSpPr>
          <p:grpSp>
            <p:nvGrpSpPr>
              <p:cNvPr id="65" name="Group 42">
                <a:extLst>
                  <a:ext uri="{FF2B5EF4-FFF2-40B4-BE49-F238E27FC236}">
                    <a16:creationId xmlns:a16="http://schemas.microsoft.com/office/drawing/2014/main" id="{16022778-5D2D-183A-00C3-1DF92AA2CBEB}"/>
                  </a:ext>
                </a:extLst>
              </p:cNvPr>
              <p:cNvGrpSpPr/>
              <p:nvPr/>
            </p:nvGrpSpPr>
            <p:grpSpPr>
              <a:xfrm>
                <a:off x="3095625" y="3171825"/>
                <a:ext cx="2849898" cy="2326707"/>
                <a:chOff x="3095625" y="3171825"/>
                <a:chExt cx="2849898" cy="2326707"/>
              </a:xfrm>
            </p:grpSpPr>
            <p:cxnSp>
              <p:nvCxnSpPr>
                <p:cNvPr id="69" name="Straight Connector 68">
                  <a:extLst>
                    <a:ext uri="{FF2B5EF4-FFF2-40B4-BE49-F238E27FC236}">
                      <a16:creationId xmlns:a16="http://schemas.microsoft.com/office/drawing/2014/main" id="{3258DEC1-8021-89C9-7FD5-A7300873E05A}"/>
                    </a:ext>
                  </a:extLst>
                </p:cNvPr>
                <p:cNvCxnSpPr/>
                <p:nvPr/>
              </p:nvCxnSpPr>
              <p:spPr>
                <a:xfrm flipH="1" flipV="1">
                  <a:off x="3095625" y="3171825"/>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FC7EC27B-A86C-2BEE-9965-DCF4BAD2CBB9}"/>
                    </a:ext>
                  </a:extLst>
                </p:cNvPr>
                <p:cNvCxnSpPr/>
                <p:nvPr/>
              </p:nvCxnSpPr>
              <p:spPr>
                <a:xfrm flipH="1" flipV="1">
                  <a:off x="5731212" y="5331842"/>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66" name="Group 43">
                <a:extLst>
                  <a:ext uri="{FF2B5EF4-FFF2-40B4-BE49-F238E27FC236}">
                    <a16:creationId xmlns:a16="http://schemas.microsoft.com/office/drawing/2014/main" id="{E20EA88F-4529-8D16-035F-2B7E7C948082}"/>
                  </a:ext>
                </a:extLst>
              </p:cNvPr>
              <p:cNvGrpSpPr/>
              <p:nvPr/>
            </p:nvGrpSpPr>
            <p:grpSpPr>
              <a:xfrm rot="21113216">
                <a:off x="3100112" y="3183399"/>
                <a:ext cx="2838422" cy="2327714"/>
                <a:chOff x="3095625" y="3171825"/>
                <a:chExt cx="2838422" cy="2327714"/>
              </a:xfrm>
            </p:grpSpPr>
            <p:cxnSp>
              <p:nvCxnSpPr>
                <p:cNvPr id="67" name="Straight Connector 66">
                  <a:extLst>
                    <a:ext uri="{FF2B5EF4-FFF2-40B4-BE49-F238E27FC236}">
                      <a16:creationId xmlns:a16="http://schemas.microsoft.com/office/drawing/2014/main" id="{FCCA9B97-5470-CA65-5A4C-CA8081FBA28E}"/>
                    </a:ext>
                  </a:extLst>
                </p:cNvPr>
                <p:cNvCxnSpPr/>
                <p:nvPr/>
              </p:nvCxnSpPr>
              <p:spPr>
                <a:xfrm flipH="1" flipV="1">
                  <a:off x="3095625" y="3171825"/>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39DCE48B-6005-7431-EA42-9373B2E25B7D}"/>
                    </a:ext>
                  </a:extLst>
                </p:cNvPr>
                <p:cNvCxnSpPr/>
                <p:nvPr/>
              </p:nvCxnSpPr>
              <p:spPr>
                <a:xfrm flipH="1" flipV="1">
                  <a:off x="5719736" y="5332849"/>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grpSp>
      <p:grpSp>
        <p:nvGrpSpPr>
          <p:cNvPr id="93" name="Group 130">
            <a:extLst>
              <a:ext uri="{FF2B5EF4-FFF2-40B4-BE49-F238E27FC236}">
                <a16:creationId xmlns:a16="http://schemas.microsoft.com/office/drawing/2014/main" id="{FDCF9412-4F58-7E82-E9AF-2FE10724B65F}"/>
              </a:ext>
            </a:extLst>
          </p:cNvPr>
          <p:cNvGrpSpPr/>
          <p:nvPr/>
        </p:nvGrpSpPr>
        <p:grpSpPr>
          <a:xfrm rot="13949379">
            <a:off x="8055903" y="3100566"/>
            <a:ext cx="2878925" cy="2358613"/>
            <a:chOff x="3100101" y="3180527"/>
            <a:chExt cx="2878925" cy="2358613"/>
          </a:xfrm>
        </p:grpSpPr>
        <p:grpSp>
          <p:nvGrpSpPr>
            <p:cNvPr id="79" name="Group 46">
              <a:extLst>
                <a:ext uri="{FF2B5EF4-FFF2-40B4-BE49-F238E27FC236}">
                  <a16:creationId xmlns:a16="http://schemas.microsoft.com/office/drawing/2014/main" id="{2304F1D4-0991-F37B-667E-65215BBE0336}"/>
                </a:ext>
              </a:extLst>
            </p:cNvPr>
            <p:cNvGrpSpPr/>
            <p:nvPr/>
          </p:nvGrpSpPr>
          <p:grpSpPr>
            <a:xfrm>
              <a:off x="3106959" y="3180527"/>
              <a:ext cx="2847339" cy="2321468"/>
              <a:chOff x="3106959" y="3180527"/>
              <a:chExt cx="2847339" cy="2321468"/>
            </a:xfrm>
          </p:grpSpPr>
          <p:grpSp>
            <p:nvGrpSpPr>
              <p:cNvPr id="87" name="Group 42">
                <a:extLst>
                  <a:ext uri="{FF2B5EF4-FFF2-40B4-BE49-F238E27FC236}">
                    <a16:creationId xmlns:a16="http://schemas.microsoft.com/office/drawing/2014/main" id="{E0665260-22E8-DC1D-8EF9-4A3C7BBD5835}"/>
                  </a:ext>
                </a:extLst>
              </p:cNvPr>
              <p:cNvGrpSpPr/>
              <p:nvPr/>
            </p:nvGrpSpPr>
            <p:grpSpPr>
              <a:xfrm>
                <a:off x="3106959" y="3180527"/>
                <a:ext cx="2841038" cy="2313675"/>
                <a:chOff x="3106959" y="3180527"/>
                <a:chExt cx="2841038" cy="2313675"/>
              </a:xfrm>
            </p:grpSpPr>
            <p:cxnSp>
              <p:nvCxnSpPr>
                <p:cNvPr id="91" name="Straight Connector 11">
                  <a:extLst>
                    <a:ext uri="{FF2B5EF4-FFF2-40B4-BE49-F238E27FC236}">
                      <a16:creationId xmlns:a16="http://schemas.microsoft.com/office/drawing/2014/main" id="{ECEB76D9-046B-C5F0-97D0-48B851D48B8F}"/>
                    </a:ext>
                  </a:extLst>
                </p:cNvPr>
                <p:cNvCxnSpPr/>
                <p:nvPr/>
              </p:nvCxnSpPr>
              <p:spPr>
                <a:xfrm flipH="1" flipV="1">
                  <a:off x="3106959" y="3180527"/>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D32614C-A6DE-4700-C3BA-A474A49F2464}"/>
                    </a:ext>
                  </a:extLst>
                </p:cNvPr>
                <p:cNvCxnSpPr/>
                <p:nvPr/>
              </p:nvCxnSpPr>
              <p:spPr>
                <a:xfrm flipH="1" flipV="1">
                  <a:off x="5733686" y="5327512"/>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88" name="Group 43">
                <a:extLst>
                  <a:ext uri="{FF2B5EF4-FFF2-40B4-BE49-F238E27FC236}">
                    <a16:creationId xmlns:a16="http://schemas.microsoft.com/office/drawing/2014/main" id="{B5DB089C-47FC-7C48-038F-720C81F731CA}"/>
                  </a:ext>
                </a:extLst>
              </p:cNvPr>
              <p:cNvGrpSpPr/>
              <p:nvPr/>
            </p:nvGrpSpPr>
            <p:grpSpPr>
              <a:xfrm rot="21113216">
                <a:off x="3110183" y="3191786"/>
                <a:ext cx="2844115" cy="2310209"/>
                <a:chOff x="3105617" y="3182038"/>
                <a:chExt cx="2844115" cy="2310209"/>
              </a:xfrm>
            </p:grpSpPr>
            <p:cxnSp>
              <p:nvCxnSpPr>
                <p:cNvPr id="89" name="Straight Connector 88">
                  <a:extLst>
                    <a:ext uri="{FF2B5EF4-FFF2-40B4-BE49-F238E27FC236}">
                      <a16:creationId xmlns:a16="http://schemas.microsoft.com/office/drawing/2014/main" id="{FB510078-03F4-6224-A17B-533CCB5F1312}"/>
                    </a:ext>
                  </a:extLst>
                </p:cNvPr>
                <p:cNvCxnSpPr/>
                <p:nvPr/>
              </p:nvCxnSpPr>
              <p:spPr>
                <a:xfrm flipH="1" flipV="1">
                  <a:off x="3105617" y="3182038"/>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E847FFEF-C92C-25BA-7DD5-8CFA3C129D08}"/>
                    </a:ext>
                  </a:extLst>
                </p:cNvPr>
                <p:cNvCxnSpPr/>
                <p:nvPr/>
              </p:nvCxnSpPr>
              <p:spPr>
                <a:xfrm flipH="1" flipV="1">
                  <a:off x="5735421" y="5325557"/>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80" name="Group 47">
              <a:extLst>
                <a:ext uri="{FF2B5EF4-FFF2-40B4-BE49-F238E27FC236}">
                  <a16:creationId xmlns:a16="http://schemas.microsoft.com/office/drawing/2014/main" id="{B2A39F89-80D7-B21C-9280-D1AA14626C3A}"/>
                </a:ext>
              </a:extLst>
            </p:cNvPr>
            <p:cNvGrpSpPr/>
            <p:nvPr/>
          </p:nvGrpSpPr>
          <p:grpSpPr>
            <a:xfrm rot="20642450">
              <a:off x="3100101" y="3207447"/>
              <a:ext cx="2878925" cy="2331693"/>
              <a:chOff x="3083725" y="3201310"/>
              <a:chExt cx="2878925" cy="2331693"/>
            </a:xfrm>
          </p:grpSpPr>
          <p:grpSp>
            <p:nvGrpSpPr>
              <p:cNvPr id="81" name="Group 42">
                <a:extLst>
                  <a:ext uri="{FF2B5EF4-FFF2-40B4-BE49-F238E27FC236}">
                    <a16:creationId xmlns:a16="http://schemas.microsoft.com/office/drawing/2014/main" id="{18331A8C-72D3-1521-E8AD-B630D6660823}"/>
                  </a:ext>
                </a:extLst>
              </p:cNvPr>
              <p:cNvGrpSpPr/>
              <p:nvPr/>
            </p:nvGrpSpPr>
            <p:grpSpPr>
              <a:xfrm>
                <a:off x="3087830" y="3201310"/>
                <a:ext cx="2874820" cy="2304140"/>
                <a:chOff x="3087830" y="3201310"/>
                <a:chExt cx="2874820" cy="2304140"/>
              </a:xfrm>
            </p:grpSpPr>
            <p:cxnSp>
              <p:nvCxnSpPr>
                <p:cNvPr id="85" name="Straight Connector 84">
                  <a:extLst>
                    <a:ext uri="{FF2B5EF4-FFF2-40B4-BE49-F238E27FC236}">
                      <a16:creationId xmlns:a16="http://schemas.microsoft.com/office/drawing/2014/main" id="{302B835D-D3FA-7110-0BAC-CC0AE2785262}"/>
                    </a:ext>
                  </a:extLst>
                </p:cNvPr>
                <p:cNvCxnSpPr/>
                <p:nvPr/>
              </p:nvCxnSpPr>
              <p:spPr>
                <a:xfrm flipH="1" flipV="1">
                  <a:off x="3087830" y="3201310"/>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957B1E7D-48BB-225C-14B4-994517310D40}"/>
                    </a:ext>
                  </a:extLst>
                </p:cNvPr>
                <p:cNvCxnSpPr/>
                <p:nvPr/>
              </p:nvCxnSpPr>
              <p:spPr>
                <a:xfrm flipH="1" flipV="1">
                  <a:off x="5748339" y="5338760"/>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82" name="Group 43">
                <a:extLst>
                  <a:ext uri="{FF2B5EF4-FFF2-40B4-BE49-F238E27FC236}">
                    <a16:creationId xmlns:a16="http://schemas.microsoft.com/office/drawing/2014/main" id="{49F19C53-6A13-B3E2-2573-5921E517A1B1}"/>
                  </a:ext>
                </a:extLst>
              </p:cNvPr>
              <p:cNvGrpSpPr/>
              <p:nvPr/>
            </p:nvGrpSpPr>
            <p:grpSpPr>
              <a:xfrm rot="21113216">
                <a:off x="3083725" y="3216480"/>
                <a:ext cx="2868598" cy="2316523"/>
                <a:chOff x="3075372" y="3204451"/>
                <a:chExt cx="2868598" cy="2316523"/>
              </a:xfrm>
            </p:grpSpPr>
            <p:cxnSp>
              <p:nvCxnSpPr>
                <p:cNvPr id="83" name="Straight Connector 82">
                  <a:extLst>
                    <a:ext uri="{FF2B5EF4-FFF2-40B4-BE49-F238E27FC236}">
                      <a16:creationId xmlns:a16="http://schemas.microsoft.com/office/drawing/2014/main" id="{C62A857B-D8FD-B6C6-5B25-D2D0EC6C45A8}"/>
                    </a:ext>
                  </a:extLst>
                </p:cNvPr>
                <p:cNvCxnSpPr/>
                <p:nvPr/>
              </p:nvCxnSpPr>
              <p:spPr>
                <a:xfrm flipH="1" flipV="1">
                  <a:off x="3075372" y="3204451"/>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94D7A2A3-48C1-4956-4FD3-5D5E320F0945}"/>
                    </a:ext>
                  </a:extLst>
                </p:cNvPr>
                <p:cNvCxnSpPr/>
                <p:nvPr/>
              </p:nvCxnSpPr>
              <p:spPr>
                <a:xfrm flipH="1" flipV="1">
                  <a:off x="5729659" y="5354284"/>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grpSp>
      <p:grpSp>
        <p:nvGrpSpPr>
          <p:cNvPr id="107" name="Group 145">
            <a:extLst>
              <a:ext uri="{FF2B5EF4-FFF2-40B4-BE49-F238E27FC236}">
                <a16:creationId xmlns:a16="http://schemas.microsoft.com/office/drawing/2014/main" id="{C37869DA-86A8-9B27-9D5F-A1B330D8ED18}"/>
              </a:ext>
            </a:extLst>
          </p:cNvPr>
          <p:cNvGrpSpPr/>
          <p:nvPr/>
        </p:nvGrpSpPr>
        <p:grpSpPr>
          <a:xfrm rot="12243033">
            <a:off x="7980210" y="3133369"/>
            <a:ext cx="2874899" cy="2352189"/>
            <a:chOff x="3105149" y="3167549"/>
            <a:chExt cx="2874899" cy="2352189"/>
          </a:xfrm>
        </p:grpSpPr>
        <p:grpSp>
          <p:nvGrpSpPr>
            <p:cNvPr id="95" name="Group 46">
              <a:extLst>
                <a:ext uri="{FF2B5EF4-FFF2-40B4-BE49-F238E27FC236}">
                  <a16:creationId xmlns:a16="http://schemas.microsoft.com/office/drawing/2014/main" id="{16F22911-FB29-4145-305F-1C8104B5035C}"/>
                </a:ext>
              </a:extLst>
            </p:cNvPr>
            <p:cNvGrpSpPr/>
            <p:nvPr/>
          </p:nvGrpSpPr>
          <p:grpSpPr>
            <a:xfrm>
              <a:off x="3110531" y="3167549"/>
              <a:ext cx="2869517" cy="2346706"/>
              <a:chOff x="3110531" y="3167549"/>
              <a:chExt cx="2869517" cy="2346706"/>
            </a:xfrm>
          </p:grpSpPr>
          <p:cxnSp>
            <p:nvCxnSpPr>
              <p:cNvPr id="103" name="Straight Connector 102">
                <a:extLst>
                  <a:ext uri="{FF2B5EF4-FFF2-40B4-BE49-F238E27FC236}">
                    <a16:creationId xmlns:a16="http://schemas.microsoft.com/office/drawing/2014/main" id="{DA679CB6-46B8-4347-8A4F-EB27C2D1113B}"/>
                  </a:ext>
                </a:extLst>
              </p:cNvPr>
              <p:cNvCxnSpPr/>
              <p:nvPr/>
            </p:nvCxnSpPr>
            <p:spPr>
              <a:xfrm flipH="1" flipV="1">
                <a:off x="5765737" y="5330996"/>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04" name="Group 43">
                <a:extLst>
                  <a:ext uri="{FF2B5EF4-FFF2-40B4-BE49-F238E27FC236}">
                    <a16:creationId xmlns:a16="http://schemas.microsoft.com/office/drawing/2014/main" id="{17D11051-44FA-8200-83A9-9671CCF03A37}"/>
                  </a:ext>
                </a:extLst>
              </p:cNvPr>
              <p:cNvGrpSpPr/>
              <p:nvPr/>
            </p:nvGrpSpPr>
            <p:grpSpPr>
              <a:xfrm rot="21113216">
                <a:off x="3110531" y="3167549"/>
                <a:ext cx="2855901" cy="2346706"/>
                <a:chOff x="3106749" y="3158744"/>
                <a:chExt cx="2855901" cy="2346706"/>
              </a:xfrm>
            </p:grpSpPr>
            <p:cxnSp>
              <p:nvCxnSpPr>
                <p:cNvPr id="105" name="Straight Connector 104">
                  <a:extLst>
                    <a:ext uri="{FF2B5EF4-FFF2-40B4-BE49-F238E27FC236}">
                      <a16:creationId xmlns:a16="http://schemas.microsoft.com/office/drawing/2014/main" id="{44177AF3-8700-C852-33FE-07691ECAA6B0}"/>
                    </a:ext>
                  </a:extLst>
                </p:cNvPr>
                <p:cNvCxnSpPr/>
                <p:nvPr/>
              </p:nvCxnSpPr>
              <p:spPr>
                <a:xfrm flipH="1" flipV="1">
                  <a:off x="3106749" y="3158744"/>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64B59421-7F3A-58FF-F135-F25F5CD7395F}"/>
                    </a:ext>
                  </a:extLst>
                </p:cNvPr>
                <p:cNvCxnSpPr/>
                <p:nvPr/>
              </p:nvCxnSpPr>
              <p:spPr>
                <a:xfrm flipH="1" flipV="1">
                  <a:off x="5748339" y="5338760"/>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96" name="Group 47">
              <a:extLst>
                <a:ext uri="{FF2B5EF4-FFF2-40B4-BE49-F238E27FC236}">
                  <a16:creationId xmlns:a16="http://schemas.microsoft.com/office/drawing/2014/main" id="{5F35F18B-F904-5C8D-E305-58FDD46D7BCC}"/>
                </a:ext>
              </a:extLst>
            </p:cNvPr>
            <p:cNvGrpSpPr/>
            <p:nvPr/>
          </p:nvGrpSpPr>
          <p:grpSpPr>
            <a:xfrm rot="20642450">
              <a:off x="3105149" y="3176587"/>
              <a:ext cx="2871786" cy="2343151"/>
              <a:chOff x="3095625" y="3171825"/>
              <a:chExt cx="2871786" cy="2343151"/>
            </a:xfrm>
          </p:grpSpPr>
          <p:grpSp>
            <p:nvGrpSpPr>
              <p:cNvPr id="97" name="Group 42">
                <a:extLst>
                  <a:ext uri="{FF2B5EF4-FFF2-40B4-BE49-F238E27FC236}">
                    <a16:creationId xmlns:a16="http://schemas.microsoft.com/office/drawing/2014/main" id="{19F4422B-3B2A-6317-057E-78DD39005061}"/>
                  </a:ext>
                </a:extLst>
              </p:cNvPr>
              <p:cNvGrpSpPr/>
              <p:nvPr/>
            </p:nvGrpSpPr>
            <p:grpSpPr>
              <a:xfrm>
                <a:off x="3095625" y="3171825"/>
                <a:ext cx="2867025" cy="2333625"/>
                <a:chOff x="3095625" y="3171825"/>
                <a:chExt cx="2867025" cy="2333625"/>
              </a:xfrm>
            </p:grpSpPr>
            <p:cxnSp>
              <p:nvCxnSpPr>
                <p:cNvPr id="101" name="Straight Connector 100">
                  <a:extLst>
                    <a:ext uri="{FF2B5EF4-FFF2-40B4-BE49-F238E27FC236}">
                      <a16:creationId xmlns:a16="http://schemas.microsoft.com/office/drawing/2014/main" id="{66A776AE-F01E-C1FE-8AAF-ED5ED381712F}"/>
                    </a:ext>
                  </a:extLst>
                </p:cNvPr>
                <p:cNvCxnSpPr/>
                <p:nvPr/>
              </p:nvCxnSpPr>
              <p:spPr>
                <a:xfrm flipH="1" flipV="1">
                  <a:off x="3095625" y="3171825"/>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FD3384E-1D74-14C0-0FCD-4EEB63470676}"/>
                    </a:ext>
                  </a:extLst>
                </p:cNvPr>
                <p:cNvCxnSpPr/>
                <p:nvPr/>
              </p:nvCxnSpPr>
              <p:spPr>
                <a:xfrm flipH="1" flipV="1">
                  <a:off x="5748339" y="5338760"/>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98" name="Group 43">
                <a:extLst>
                  <a:ext uri="{FF2B5EF4-FFF2-40B4-BE49-F238E27FC236}">
                    <a16:creationId xmlns:a16="http://schemas.microsoft.com/office/drawing/2014/main" id="{2A16B54E-235D-01C4-1DA1-051D3D7C2D99}"/>
                  </a:ext>
                </a:extLst>
              </p:cNvPr>
              <p:cNvGrpSpPr/>
              <p:nvPr/>
            </p:nvGrpSpPr>
            <p:grpSpPr>
              <a:xfrm rot="21113216">
                <a:off x="3100386" y="3181351"/>
                <a:ext cx="2867025" cy="2333625"/>
                <a:chOff x="3095625" y="3171825"/>
                <a:chExt cx="2867025" cy="2333625"/>
              </a:xfrm>
            </p:grpSpPr>
            <p:cxnSp>
              <p:nvCxnSpPr>
                <p:cNvPr id="99" name="Straight Connector 98">
                  <a:extLst>
                    <a:ext uri="{FF2B5EF4-FFF2-40B4-BE49-F238E27FC236}">
                      <a16:creationId xmlns:a16="http://schemas.microsoft.com/office/drawing/2014/main" id="{8BA3A42B-CB5E-45A1-1E1B-A10180BC8EFA}"/>
                    </a:ext>
                  </a:extLst>
                </p:cNvPr>
                <p:cNvCxnSpPr/>
                <p:nvPr/>
              </p:nvCxnSpPr>
              <p:spPr>
                <a:xfrm flipH="1" flipV="1">
                  <a:off x="3095625" y="3171825"/>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D6A67992-A314-5683-4D7B-D09EA2667225}"/>
                    </a:ext>
                  </a:extLst>
                </p:cNvPr>
                <p:cNvCxnSpPr/>
                <p:nvPr/>
              </p:nvCxnSpPr>
              <p:spPr>
                <a:xfrm flipH="1" flipV="1">
                  <a:off x="5748339" y="5338760"/>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grpSp>
      <p:grpSp>
        <p:nvGrpSpPr>
          <p:cNvPr id="111" name="Group 161">
            <a:extLst>
              <a:ext uri="{FF2B5EF4-FFF2-40B4-BE49-F238E27FC236}">
                <a16:creationId xmlns:a16="http://schemas.microsoft.com/office/drawing/2014/main" id="{5F9F589C-97A9-7C83-CDC9-E52DFC7F716B}"/>
              </a:ext>
            </a:extLst>
          </p:cNvPr>
          <p:cNvGrpSpPr/>
          <p:nvPr/>
        </p:nvGrpSpPr>
        <p:grpSpPr>
          <a:xfrm rot="4694122">
            <a:off x="8626488" y="3886990"/>
            <a:ext cx="585249" cy="257874"/>
            <a:chOff x="5609686" y="4450873"/>
            <a:chExt cx="1371971" cy="960576"/>
          </a:xfrm>
        </p:grpSpPr>
        <p:sp>
          <p:nvSpPr>
            <p:cNvPr id="109" name="Freeform 12">
              <a:extLst>
                <a:ext uri="{FF2B5EF4-FFF2-40B4-BE49-F238E27FC236}">
                  <a16:creationId xmlns:a16="http://schemas.microsoft.com/office/drawing/2014/main" id="{213D4247-28F3-51C2-5B96-2E0636F089BC}"/>
                </a:ext>
              </a:extLst>
            </p:cNvPr>
            <p:cNvSpPr>
              <a:spLocks/>
            </p:cNvSpPr>
            <p:nvPr/>
          </p:nvSpPr>
          <p:spPr bwMode="auto">
            <a:xfrm rot="8260989">
              <a:off x="5707807" y="4450873"/>
              <a:ext cx="1273850" cy="190805"/>
            </a:xfrm>
            <a:custGeom>
              <a:avLst/>
              <a:gdLst>
                <a:gd name="T0" fmla="*/ 0 w 2880"/>
                <a:gd name="T1" fmla="*/ 0 h 390"/>
                <a:gd name="T2" fmla="*/ 0 w 2880"/>
                <a:gd name="T3" fmla="*/ 0 h 390"/>
                <a:gd name="T4" fmla="*/ 0 w 2880"/>
                <a:gd name="T5" fmla="*/ 0 h 390"/>
                <a:gd name="T6" fmla="*/ 0 w 2880"/>
                <a:gd name="T7" fmla="*/ 0 h 390"/>
                <a:gd name="T8" fmla="*/ 0 w 2880"/>
                <a:gd name="T9" fmla="*/ 0 h 390"/>
                <a:gd name="T10" fmla="*/ 0 w 2880"/>
                <a:gd name="T11" fmla="*/ 0 h 390"/>
                <a:gd name="T12" fmla="*/ 0 w 2880"/>
                <a:gd name="T13" fmla="*/ 0 h 390"/>
                <a:gd name="T14" fmla="*/ 0 w 2880"/>
                <a:gd name="T15" fmla="*/ 0 h 390"/>
                <a:gd name="T16" fmla="*/ 0 w 2880"/>
                <a:gd name="T17" fmla="*/ 0 h 390"/>
                <a:gd name="T18" fmla="*/ 0 w 2880"/>
                <a:gd name="T19" fmla="*/ 0 h 390"/>
                <a:gd name="T20" fmla="*/ 0 w 2880"/>
                <a:gd name="T21" fmla="*/ 0 h 390"/>
                <a:gd name="T22" fmla="*/ 0 w 2880"/>
                <a:gd name="T23" fmla="*/ 0 h 390"/>
                <a:gd name="T24" fmla="*/ 0 w 2880"/>
                <a:gd name="T25" fmla="*/ 0 h 390"/>
                <a:gd name="T26" fmla="*/ 0 w 2880"/>
                <a:gd name="T27" fmla="*/ 0 h 390"/>
                <a:gd name="T28" fmla="*/ 0 w 2880"/>
                <a:gd name="T29" fmla="*/ 0 h 390"/>
                <a:gd name="T30" fmla="*/ 0 w 2880"/>
                <a:gd name="T31" fmla="*/ 0 h 390"/>
                <a:gd name="T32" fmla="*/ 0 w 2880"/>
                <a:gd name="T33" fmla="*/ 0 h 39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880"/>
                <a:gd name="T52" fmla="*/ 0 h 390"/>
                <a:gd name="T53" fmla="*/ 2880 w 2880"/>
                <a:gd name="T54" fmla="*/ 390 h 39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880" h="390">
                  <a:moveTo>
                    <a:pt x="0" y="390"/>
                  </a:moveTo>
                  <a:cubicBezTo>
                    <a:pt x="60" y="210"/>
                    <a:pt x="120" y="30"/>
                    <a:pt x="180" y="30"/>
                  </a:cubicBezTo>
                  <a:cubicBezTo>
                    <a:pt x="240" y="30"/>
                    <a:pt x="300" y="390"/>
                    <a:pt x="360" y="390"/>
                  </a:cubicBezTo>
                  <a:cubicBezTo>
                    <a:pt x="420" y="390"/>
                    <a:pt x="480" y="30"/>
                    <a:pt x="540" y="30"/>
                  </a:cubicBezTo>
                  <a:cubicBezTo>
                    <a:pt x="600" y="30"/>
                    <a:pt x="660" y="390"/>
                    <a:pt x="720" y="390"/>
                  </a:cubicBezTo>
                  <a:cubicBezTo>
                    <a:pt x="780" y="390"/>
                    <a:pt x="840" y="30"/>
                    <a:pt x="900" y="30"/>
                  </a:cubicBezTo>
                  <a:cubicBezTo>
                    <a:pt x="960" y="30"/>
                    <a:pt x="1020" y="390"/>
                    <a:pt x="1080" y="390"/>
                  </a:cubicBezTo>
                  <a:cubicBezTo>
                    <a:pt x="1140" y="390"/>
                    <a:pt x="1200" y="30"/>
                    <a:pt x="1260" y="30"/>
                  </a:cubicBezTo>
                  <a:cubicBezTo>
                    <a:pt x="1320" y="30"/>
                    <a:pt x="1380" y="390"/>
                    <a:pt x="1440" y="390"/>
                  </a:cubicBezTo>
                  <a:cubicBezTo>
                    <a:pt x="1500" y="390"/>
                    <a:pt x="1560" y="30"/>
                    <a:pt x="1620" y="30"/>
                  </a:cubicBezTo>
                  <a:cubicBezTo>
                    <a:pt x="1680" y="30"/>
                    <a:pt x="1740" y="390"/>
                    <a:pt x="1800" y="390"/>
                  </a:cubicBezTo>
                  <a:cubicBezTo>
                    <a:pt x="1860" y="390"/>
                    <a:pt x="1920" y="30"/>
                    <a:pt x="1980" y="30"/>
                  </a:cubicBezTo>
                  <a:cubicBezTo>
                    <a:pt x="2040" y="30"/>
                    <a:pt x="2100" y="390"/>
                    <a:pt x="2160" y="390"/>
                  </a:cubicBezTo>
                  <a:cubicBezTo>
                    <a:pt x="2220" y="390"/>
                    <a:pt x="2280" y="30"/>
                    <a:pt x="2340" y="30"/>
                  </a:cubicBezTo>
                  <a:cubicBezTo>
                    <a:pt x="2400" y="30"/>
                    <a:pt x="2460" y="390"/>
                    <a:pt x="2520" y="390"/>
                  </a:cubicBezTo>
                  <a:cubicBezTo>
                    <a:pt x="2580" y="390"/>
                    <a:pt x="2640" y="60"/>
                    <a:pt x="2700" y="30"/>
                  </a:cubicBezTo>
                  <a:cubicBezTo>
                    <a:pt x="2760" y="0"/>
                    <a:pt x="2850" y="180"/>
                    <a:pt x="2880" y="210"/>
                  </a:cubicBezTo>
                </a:path>
              </a:pathLst>
            </a:custGeom>
            <a:noFill/>
            <a:ln w="25400">
              <a:solidFill>
                <a:srgbClr val="C00000"/>
              </a:solidFill>
              <a:round/>
              <a:headEnd/>
              <a:tailEnd/>
            </a:ln>
          </p:spPr>
          <p:txBody>
            <a:bodyPr/>
            <a:lstStyle/>
            <a:p>
              <a:endParaRPr lang="hr-HR" sz="1800" dirty="0">
                <a:solidFill>
                  <a:srgbClr val="C00000"/>
                </a:solidFill>
              </a:endParaRPr>
            </a:p>
          </p:txBody>
        </p:sp>
        <p:sp>
          <p:nvSpPr>
            <p:cNvPr id="110" name="Line 13">
              <a:extLst>
                <a:ext uri="{FF2B5EF4-FFF2-40B4-BE49-F238E27FC236}">
                  <a16:creationId xmlns:a16="http://schemas.microsoft.com/office/drawing/2014/main" id="{8AF80168-9188-EEFC-8E68-03F46F22A73D}"/>
                </a:ext>
              </a:extLst>
            </p:cNvPr>
            <p:cNvSpPr>
              <a:spLocks noChangeShapeType="1"/>
            </p:cNvSpPr>
            <p:nvPr/>
          </p:nvSpPr>
          <p:spPr bwMode="auto">
            <a:xfrm rot="8260989" flipV="1">
              <a:off x="5609686" y="5331354"/>
              <a:ext cx="347495" cy="80095"/>
            </a:xfrm>
            <a:prstGeom prst="line">
              <a:avLst/>
            </a:prstGeom>
            <a:noFill/>
            <a:ln w="25400">
              <a:solidFill>
                <a:srgbClr val="C00000"/>
              </a:solidFill>
              <a:round/>
              <a:headEnd/>
              <a:tailEnd type="stealth" w="lg" len="lg"/>
            </a:ln>
          </p:spPr>
          <p:txBody>
            <a:bodyPr/>
            <a:lstStyle/>
            <a:p>
              <a:endParaRPr lang="hr-HR" sz="1800"/>
            </a:p>
          </p:txBody>
        </p:sp>
      </p:grpSp>
      <p:sp>
        <p:nvSpPr>
          <p:cNvPr id="113" name="Rectangular Callout 171">
            <a:extLst>
              <a:ext uri="{FF2B5EF4-FFF2-40B4-BE49-F238E27FC236}">
                <a16:creationId xmlns:a16="http://schemas.microsoft.com/office/drawing/2014/main" id="{81213A75-C26C-6B76-350B-8B1317A4CD6D}"/>
              </a:ext>
            </a:extLst>
          </p:cNvPr>
          <p:cNvSpPr/>
          <p:nvPr/>
        </p:nvSpPr>
        <p:spPr>
          <a:xfrm>
            <a:off x="9014881" y="3627256"/>
            <a:ext cx="1306415" cy="278834"/>
          </a:xfrm>
          <a:prstGeom prst="wedgeRectCallou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hr-HR" sz="1600" b="1" dirty="0">
                <a:solidFill>
                  <a:srgbClr val="0000FF"/>
                </a:solidFill>
              </a:rPr>
              <a:t>e</a:t>
            </a:r>
            <a:r>
              <a:rPr lang="hr-HR" sz="1600" b="1" baseline="30000" dirty="0">
                <a:solidFill>
                  <a:srgbClr val="0000FF"/>
                </a:solidFill>
              </a:rPr>
              <a:t>+</a:t>
            </a:r>
            <a:r>
              <a:rPr lang="hr-HR" sz="1600" dirty="0">
                <a:solidFill>
                  <a:srgbClr val="0000FF"/>
                </a:solidFill>
              </a:rPr>
              <a:t>+</a:t>
            </a:r>
            <a:r>
              <a:rPr lang="hr-HR" sz="1600" b="1" dirty="0">
                <a:solidFill>
                  <a:srgbClr val="0000FF"/>
                </a:solidFill>
              </a:rPr>
              <a:t>e</a:t>
            </a:r>
            <a:r>
              <a:rPr lang="hr-HR" sz="1600" b="1" baseline="30000" dirty="0">
                <a:solidFill>
                  <a:srgbClr val="0000FF"/>
                </a:solidFill>
              </a:rPr>
              <a:t>- </a:t>
            </a:r>
            <a:r>
              <a:rPr lang="hr-HR" sz="1600" b="1" dirty="0">
                <a:solidFill>
                  <a:srgbClr val="0000FF"/>
                </a:solidFill>
                <a:latin typeface="Tw Cen MT"/>
              </a:rPr>
              <a:t>-&gt; </a:t>
            </a:r>
            <a:r>
              <a:rPr lang="hr-HR" sz="1600" b="1" dirty="0" err="1">
                <a:solidFill>
                  <a:srgbClr val="C00000"/>
                </a:solidFill>
                <a:latin typeface="Symbol"/>
                <a:sym typeface="Symbol"/>
              </a:rPr>
              <a:t>g</a:t>
            </a:r>
            <a:r>
              <a:rPr lang="hr-HR" sz="1600" dirty="0" err="1">
                <a:solidFill>
                  <a:srgbClr val="C00000"/>
                </a:solidFill>
                <a:sym typeface="Wingdings" pitchFamily="2" charset="2"/>
              </a:rPr>
              <a:t>+</a:t>
            </a:r>
            <a:r>
              <a:rPr lang="hr-HR" sz="1600" b="1" dirty="0" err="1">
                <a:solidFill>
                  <a:srgbClr val="C00000"/>
                </a:solidFill>
                <a:latin typeface="Symbol"/>
                <a:sym typeface="Symbol"/>
              </a:rPr>
              <a:t>g</a:t>
            </a:r>
            <a:endParaRPr lang="hr-HR" sz="1600" b="1" baseline="30000" dirty="0" err="1">
              <a:solidFill>
                <a:srgbClr val="C00000"/>
              </a:solidFill>
              <a:latin typeface="Symbol"/>
              <a:sym typeface="Symbol"/>
            </a:endParaRPr>
          </a:p>
        </p:txBody>
      </p:sp>
      <p:grpSp>
        <p:nvGrpSpPr>
          <p:cNvPr id="117" name="Group 175">
            <a:extLst>
              <a:ext uri="{FF2B5EF4-FFF2-40B4-BE49-F238E27FC236}">
                <a16:creationId xmlns:a16="http://schemas.microsoft.com/office/drawing/2014/main" id="{4CBF2658-6DE6-4D27-021D-D00AA53CA2C5}"/>
              </a:ext>
            </a:extLst>
          </p:cNvPr>
          <p:cNvGrpSpPr/>
          <p:nvPr/>
        </p:nvGrpSpPr>
        <p:grpSpPr>
          <a:xfrm rot="15525958">
            <a:off x="9498026" y="4410865"/>
            <a:ext cx="585249" cy="257874"/>
            <a:chOff x="5609686" y="4450873"/>
            <a:chExt cx="1371971" cy="960576"/>
          </a:xfrm>
        </p:grpSpPr>
        <p:sp>
          <p:nvSpPr>
            <p:cNvPr id="115" name="Freeform 12">
              <a:extLst>
                <a:ext uri="{FF2B5EF4-FFF2-40B4-BE49-F238E27FC236}">
                  <a16:creationId xmlns:a16="http://schemas.microsoft.com/office/drawing/2014/main" id="{12566441-3CE9-F391-B3CD-E1DA8F03123C}"/>
                </a:ext>
              </a:extLst>
            </p:cNvPr>
            <p:cNvSpPr>
              <a:spLocks/>
            </p:cNvSpPr>
            <p:nvPr/>
          </p:nvSpPr>
          <p:spPr bwMode="auto">
            <a:xfrm rot="8260989">
              <a:off x="5707807" y="4450873"/>
              <a:ext cx="1273850" cy="190805"/>
            </a:xfrm>
            <a:custGeom>
              <a:avLst/>
              <a:gdLst>
                <a:gd name="T0" fmla="*/ 0 w 2880"/>
                <a:gd name="T1" fmla="*/ 0 h 390"/>
                <a:gd name="T2" fmla="*/ 0 w 2880"/>
                <a:gd name="T3" fmla="*/ 0 h 390"/>
                <a:gd name="T4" fmla="*/ 0 w 2880"/>
                <a:gd name="T5" fmla="*/ 0 h 390"/>
                <a:gd name="T6" fmla="*/ 0 w 2880"/>
                <a:gd name="T7" fmla="*/ 0 h 390"/>
                <a:gd name="T8" fmla="*/ 0 w 2880"/>
                <a:gd name="T9" fmla="*/ 0 h 390"/>
                <a:gd name="T10" fmla="*/ 0 w 2880"/>
                <a:gd name="T11" fmla="*/ 0 h 390"/>
                <a:gd name="T12" fmla="*/ 0 w 2880"/>
                <a:gd name="T13" fmla="*/ 0 h 390"/>
                <a:gd name="T14" fmla="*/ 0 w 2880"/>
                <a:gd name="T15" fmla="*/ 0 h 390"/>
                <a:gd name="T16" fmla="*/ 0 w 2880"/>
                <a:gd name="T17" fmla="*/ 0 h 390"/>
                <a:gd name="T18" fmla="*/ 0 w 2880"/>
                <a:gd name="T19" fmla="*/ 0 h 390"/>
                <a:gd name="T20" fmla="*/ 0 w 2880"/>
                <a:gd name="T21" fmla="*/ 0 h 390"/>
                <a:gd name="T22" fmla="*/ 0 w 2880"/>
                <a:gd name="T23" fmla="*/ 0 h 390"/>
                <a:gd name="T24" fmla="*/ 0 w 2880"/>
                <a:gd name="T25" fmla="*/ 0 h 390"/>
                <a:gd name="T26" fmla="*/ 0 w 2880"/>
                <a:gd name="T27" fmla="*/ 0 h 390"/>
                <a:gd name="T28" fmla="*/ 0 w 2880"/>
                <a:gd name="T29" fmla="*/ 0 h 390"/>
                <a:gd name="T30" fmla="*/ 0 w 2880"/>
                <a:gd name="T31" fmla="*/ 0 h 390"/>
                <a:gd name="T32" fmla="*/ 0 w 2880"/>
                <a:gd name="T33" fmla="*/ 0 h 39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880"/>
                <a:gd name="T52" fmla="*/ 0 h 390"/>
                <a:gd name="T53" fmla="*/ 2880 w 2880"/>
                <a:gd name="T54" fmla="*/ 390 h 39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880" h="390">
                  <a:moveTo>
                    <a:pt x="0" y="390"/>
                  </a:moveTo>
                  <a:cubicBezTo>
                    <a:pt x="60" y="210"/>
                    <a:pt x="120" y="30"/>
                    <a:pt x="180" y="30"/>
                  </a:cubicBezTo>
                  <a:cubicBezTo>
                    <a:pt x="240" y="30"/>
                    <a:pt x="300" y="390"/>
                    <a:pt x="360" y="390"/>
                  </a:cubicBezTo>
                  <a:cubicBezTo>
                    <a:pt x="420" y="390"/>
                    <a:pt x="480" y="30"/>
                    <a:pt x="540" y="30"/>
                  </a:cubicBezTo>
                  <a:cubicBezTo>
                    <a:pt x="600" y="30"/>
                    <a:pt x="660" y="390"/>
                    <a:pt x="720" y="390"/>
                  </a:cubicBezTo>
                  <a:cubicBezTo>
                    <a:pt x="780" y="390"/>
                    <a:pt x="840" y="30"/>
                    <a:pt x="900" y="30"/>
                  </a:cubicBezTo>
                  <a:cubicBezTo>
                    <a:pt x="960" y="30"/>
                    <a:pt x="1020" y="390"/>
                    <a:pt x="1080" y="390"/>
                  </a:cubicBezTo>
                  <a:cubicBezTo>
                    <a:pt x="1140" y="390"/>
                    <a:pt x="1200" y="30"/>
                    <a:pt x="1260" y="30"/>
                  </a:cubicBezTo>
                  <a:cubicBezTo>
                    <a:pt x="1320" y="30"/>
                    <a:pt x="1380" y="390"/>
                    <a:pt x="1440" y="390"/>
                  </a:cubicBezTo>
                  <a:cubicBezTo>
                    <a:pt x="1500" y="390"/>
                    <a:pt x="1560" y="30"/>
                    <a:pt x="1620" y="30"/>
                  </a:cubicBezTo>
                  <a:cubicBezTo>
                    <a:pt x="1680" y="30"/>
                    <a:pt x="1740" y="390"/>
                    <a:pt x="1800" y="390"/>
                  </a:cubicBezTo>
                  <a:cubicBezTo>
                    <a:pt x="1860" y="390"/>
                    <a:pt x="1920" y="30"/>
                    <a:pt x="1980" y="30"/>
                  </a:cubicBezTo>
                  <a:cubicBezTo>
                    <a:pt x="2040" y="30"/>
                    <a:pt x="2100" y="390"/>
                    <a:pt x="2160" y="390"/>
                  </a:cubicBezTo>
                  <a:cubicBezTo>
                    <a:pt x="2220" y="390"/>
                    <a:pt x="2280" y="30"/>
                    <a:pt x="2340" y="30"/>
                  </a:cubicBezTo>
                  <a:cubicBezTo>
                    <a:pt x="2400" y="30"/>
                    <a:pt x="2460" y="390"/>
                    <a:pt x="2520" y="390"/>
                  </a:cubicBezTo>
                  <a:cubicBezTo>
                    <a:pt x="2580" y="390"/>
                    <a:pt x="2640" y="60"/>
                    <a:pt x="2700" y="30"/>
                  </a:cubicBezTo>
                  <a:cubicBezTo>
                    <a:pt x="2760" y="0"/>
                    <a:pt x="2850" y="180"/>
                    <a:pt x="2880" y="210"/>
                  </a:cubicBezTo>
                </a:path>
              </a:pathLst>
            </a:custGeom>
            <a:noFill/>
            <a:ln w="25400">
              <a:solidFill>
                <a:srgbClr val="C00000"/>
              </a:solidFill>
              <a:round/>
              <a:headEnd/>
              <a:tailEnd/>
            </a:ln>
          </p:spPr>
          <p:txBody>
            <a:bodyPr/>
            <a:lstStyle/>
            <a:p>
              <a:endParaRPr lang="hr-HR" sz="1800" dirty="0">
                <a:solidFill>
                  <a:srgbClr val="C00000"/>
                </a:solidFill>
              </a:endParaRPr>
            </a:p>
          </p:txBody>
        </p:sp>
        <p:sp>
          <p:nvSpPr>
            <p:cNvPr id="116" name="Line 13">
              <a:extLst>
                <a:ext uri="{FF2B5EF4-FFF2-40B4-BE49-F238E27FC236}">
                  <a16:creationId xmlns:a16="http://schemas.microsoft.com/office/drawing/2014/main" id="{B9996A62-5557-ED1E-3F55-3BD128FC9ECE}"/>
                </a:ext>
              </a:extLst>
            </p:cNvPr>
            <p:cNvSpPr>
              <a:spLocks noChangeShapeType="1"/>
            </p:cNvSpPr>
            <p:nvPr/>
          </p:nvSpPr>
          <p:spPr bwMode="auto">
            <a:xfrm rot="8260989" flipV="1">
              <a:off x="5609686" y="5331354"/>
              <a:ext cx="347495" cy="80095"/>
            </a:xfrm>
            <a:prstGeom prst="line">
              <a:avLst/>
            </a:prstGeom>
            <a:noFill/>
            <a:ln w="25400">
              <a:solidFill>
                <a:srgbClr val="C00000"/>
              </a:solidFill>
              <a:round/>
              <a:headEnd/>
              <a:tailEnd type="stealth" w="lg" len="lg"/>
            </a:ln>
          </p:spPr>
          <p:txBody>
            <a:bodyPr/>
            <a:lstStyle/>
            <a:p>
              <a:endParaRPr lang="hr-HR" sz="1800"/>
            </a:p>
          </p:txBody>
        </p:sp>
      </p:grpSp>
      <p:sp>
        <p:nvSpPr>
          <p:cNvPr id="119" name="Explosion 1 178">
            <a:extLst>
              <a:ext uri="{FF2B5EF4-FFF2-40B4-BE49-F238E27FC236}">
                <a16:creationId xmlns:a16="http://schemas.microsoft.com/office/drawing/2014/main" id="{745E57DA-17E0-7184-22C6-8EF84D23C827}"/>
              </a:ext>
            </a:extLst>
          </p:cNvPr>
          <p:cNvSpPr/>
          <p:nvPr/>
        </p:nvSpPr>
        <p:spPr>
          <a:xfrm>
            <a:off x="7978885" y="3269478"/>
            <a:ext cx="161925" cy="147638"/>
          </a:xfrm>
          <a:prstGeom prst="irregularSeal1">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sz="1800"/>
          </a:p>
        </p:txBody>
      </p:sp>
      <p:sp>
        <p:nvSpPr>
          <p:cNvPr id="121" name="Explosion 1 179">
            <a:extLst>
              <a:ext uri="{FF2B5EF4-FFF2-40B4-BE49-F238E27FC236}">
                <a16:creationId xmlns:a16="http://schemas.microsoft.com/office/drawing/2014/main" id="{2AA84EBA-502E-6A7B-1DFE-4B6CCB32C29D}"/>
              </a:ext>
            </a:extLst>
          </p:cNvPr>
          <p:cNvSpPr/>
          <p:nvPr/>
        </p:nvSpPr>
        <p:spPr>
          <a:xfrm>
            <a:off x="10736372" y="5212578"/>
            <a:ext cx="161925" cy="147638"/>
          </a:xfrm>
          <a:prstGeom prst="irregularSeal1">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sz="1800"/>
          </a:p>
        </p:txBody>
      </p:sp>
      <p:sp>
        <p:nvSpPr>
          <p:cNvPr id="123" name="Rectangle 122">
            <a:extLst>
              <a:ext uri="{FF2B5EF4-FFF2-40B4-BE49-F238E27FC236}">
                <a16:creationId xmlns:a16="http://schemas.microsoft.com/office/drawing/2014/main" id="{D8E04759-72D7-F633-D15B-B9FD606D0509}"/>
              </a:ext>
            </a:extLst>
          </p:cNvPr>
          <p:cNvSpPr/>
          <p:nvPr/>
        </p:nvSpPr>
        <p:spPr>
          <a:xfrm>
            <a:off x="8010924" y="1833412"/>
            <a:ext cx="2879589" cy="461665"/>
          </a:xfrm>
          <a:prstGeom prst="rect">
            <a:avLst/>
          </a:prstGeom>
        </p:spPr>
        <p:txBody>
          <a:bodyPr wrap="square" lIns="91440" tIns="45720" rIns="91440" bIns="45720" anchor="t">
            <a:spAutoFit/>
          </a:bodyPr>
          <a:lstStyle/>
          <a:p>
            <a:r>
              <a:rPr lang="hr-HR" sz="2400" dirty="0"/>
              <a:t>RING OF DETECTORS</a:t>
            </a:r>
          </a:p>
        </p:txBody>
      </p:sp>
      <p:sp>
        <p:nvSpPr>
          <p:cNvPr id="125" name="Rectangle 124">
            <a:extLst>
              <a:ext uri="{FF2B5EF4-FFF2-40B4-BE49-F238E27FC236}">
                <a16:creationId xmlns:a16="http://schemas.microsoft.com/office/drawing/2014/main" id="{DC2EBF03-DA3A-952A-4AC3-33C0821C46E3}"/>
              </a:ext>
            </a:extLst>
          </p:cNvPr>
          <p:cNvSpPr/>
          <p:nvPr/>
        </p:nvSpPr>
        <p:spPr>
          <a:xfrm>
            <a:off x="8335316" y="4520359"/>
            <a:ext cx="1727675" cy="523220"/>
          </a:xfrm>
          <a:prstGeom prst="rect">
            <a:avLst/>
          </a:prstGeom>
        </p:spPr>
        <p:txBody>
          <a:bodyPr wrap="square" lIns="91440" tIns="45720" rIns="91440" bIns="45720" anchor="t">
            <a:spAutoFit/>
          </a:bodyPr>
          <a:lstStyle/>
          <a:p>
            <a:pPr algn="ctr"/>
            <a:r>
              <a:rPr lang="hr-HR" sz="1400" dirty="0" err="1"/>
              <a:t>Positron-labeled</a:t>
            </a:r>
            <a:r>
              <a:rPr lang="hr-HR" sz="1400" dirty="0"/>
              <a:t> </a:t>
            </a:r>
            <a:r>
              <a:rPr lang="hr-HR" sz="1400" dirty="0" err="1"/>
              <a:t>radiopharmaceutical</a:t>
            </a:r>
          </a:p>
        </p:txBody>
      </p:sp>
      <p:sp>
        <p:nvSpPr>
          <p:cNvPr id="127" name="Rectangle 126">
            <a:extLst>
              <a:ext uri="{FF2B5EF4-FFF2-40B4-BE49-F238E27FC236}">
                <a16:creationId xmlns:a16="http://schemas.microsoft.com/office/drawing/2014/main" id="{665173BA-C472-F119-62D0-80815641CBBF}"/>
              </a:ext>
            </a:extLst>
          </p:cNvPr>
          <p:cNvSpPr/>
          <p:nvPr/>
        </p:nvSpPr>
        <p:spPr>
          <a:xfrm>
            <a:off x="8917216" y="3105032"/>
            <a:ext cx="1617760" cy="523220"/>
          </a:xfrm>
          <a:prstGeom prst="rect">
            <a:avLst/>
          </a:prstGeom>
        </p:spPr>
        <p:txBody>
          <a:bodyPr wrap="square" lIns="91440" tIns="45720" rIns="91440" bIns="45720" anchor="t">
            <a:spAutoFit/>
          </a:bodyPr>
          <a:lstStyle/>
          <a:p>
            <a:pPr algn="ctr"/>
            <a:r>
              <a:rPr lang="hr-HR" sz="1400" dirty="0" err="1"/>
              <a:t>Positron</a:t>
            </a:r>
            <a:r>
              <a:rPr lang="hr-HR" sz="1400" dirty="0"/>
              <a:t> </a:t>
            </a:r>
            <a:r>
              <a:rPr lang="hr-HR" sz="1400" dirty="0" err="1"/>
              <a:t>annihilation</a:t>
            </a:r>
            <a:r>
              <a:rPr lang="hr-HR" sz="1400" dirty="0"/>
              <a:t> </a:t>
            </a:r>
            <a:r>
              <a:rPr lang="hr-HR" sz="1400" dirty="0" err="1"/>
              <a:t>in</a:t>
            </a:r>
            <a:r>
              <a:rPr lang="hr-HR" sz="1400" dirty="0"/>
              <a:t> </a:t>
            </a:r>
            <a:r>
              <a:rPr lang="hr-HR" sz="1400" dirty="0" err="1"/>
              <a:t>tissue</a:t>
            </a:r>
            <a:endParaRPr lang="en-US" sz="1400" dirty="0" err="1"/>
          </a:p>
        </p:txBody>
      </p:sp>
    </p:spTree>
    <p:extLst>
      <p:ext uri="{BB962C8B-B14F-4D97-AF65-F5344CB8AC3E}">
        <p14:creationId xmlns:p14="http://schemas.microsoft.com/office/powerpoint/2010/main" val="2574607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3" presetClass="entr" presetSubtype="10" fill="hold" grpId="0" nodeType="withEffect">
                                  <p:stCondLst>
                                    <p:cond delay="0"/>
                                  </p:stCondLst>
                                  <p:childTnLst>
                                    <p:set>
                                      <p:cBhvr>
                                        <p:cTn id="8" dur="1" fill="hold">
                                          <p:stCondLst>
                                            <p:cond delay="0"/>
                                          </p:stCondLst>
                                        </p:cTn>
                                        <p:tgtEl>
                                          <p:spTgt spid="125"/>
                                        </p:tgtEl>
                                        <p:attrNameLst>
                                          <p:attrName>style.visibility</p:attrName>
                                        </p:attrNameLst>
                                      </p:cBhvr>
                                      <p:to>
                                        <p:strVal val="visible"/>
                                      </p:to>
                                    </p:set>
                                    <p:animEffect transition="in" filter="blinds(horizontal)">
                                      <p:cBhvr>
                                        <p:cTn id="9" dur="500"/>
                                        <p:tgtEl>
                                          <p:spTgt spid="125"/>
                                        </p:tgtEl>
                                      </p:cBhvr>
                                    </p:animEffect>
                                  </p:childTnLst>
                                </p:cTn>
                              </p:par>
                              <p:par>
                                <p:cTn id="10" presetID="3" presetClass="entr" presetSubtype="1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linds(horizontal)">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par>
                          <p:cTn id="19" fill="hold">
                            <p:stCondLst>
                              <p:cond delay="0"/>
                            </p:stCondLst>
                            <p:childTnLst>
                              <p:par>
                                <p:cTn id="20" presetID="3" presetClass="entr" presetSubtype="10"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blinds(horizontal)">
                                      <p:cBhvr>
                                        <p:cTn id="22" dur="500"/>
                                        <p:tgtEl>
                                          <p:spTgt spid="13"/>
                                        </p:tgtEl>
                                      </p:cBhvr>
                                    </p:animEffect>
                                  </p:childTnLst>
                                </p:cTn>
                              </p:par>
                            </p:childTnLst>
                          </p:cTn>
                        </p:par>
                        <p:par>
                          <p:cTn id="23" fill="hold">
                            <p:stCondLst>
                              <p:cond delay="500"/>
                            </p:stCondLst>
                            <p:childTnLst>
                              <p:par>
                                <p:cTn id="24" presetID="1" presetClass="entr" presetSubtype="0" fill="hold" nodeType="afterEffect">
                                  <p:stCondLst>
                                    <p:cond delay="0"/>
                                  </p:stCondLst>
                                  <p:childTnLst>
                                    <p:set>
                                      <p:cBhvr>
                                        <p:cTn id="25" dur="1" fill="hold">
                                          <p:stCondLst>
                                            <p:cond delay="0"/>
                                          </p:stCondLst>
                                        </p:cTn>
                                        <p:tgtEl>
                                          <p:spTgt spid="111"/>
                                        </p:tgtEl>
                                        <p:attrNameLst>
                                          <p:attrName>style.visibility</p:attrName>
                                        </p:attrNameLst>
                                      </p:cBhvr>
                                      <p:to>
                                        <p:strVal val="visible"/>
                                      </p:to>
                                    </p:set>
                                  </p:childTnLst>
                                </p:cTn>
                              </p:par>
                            </p:childTnLst>
                          </p:cTn>
                        </p:par>
                        <p:par>
                          <p:cTn id="26" fill="hold">
                            <p:stCondLst>
                              <p:cond delay="500"/>
                            </p:stCondLst>
                            <p:childTnLst>
                              <p:par>
                                <p:cTn id="27" presetID="64" presetClass="path" presetSubtype="0" accel="50000" decel="50000" fill="hold" nodeType="afterEffect">
                                  <p:stCondLst>
                                    <p:cond delay="0"/>
                                  </p:stCondLst>
                                  <p:childTnLst>
                                    <p:animMotion origin="layout" path="M 3.05556E-6 4.81481E-6 L -0.06302 -0.05973 " pathEditMode="relative" rAng="0" ptsTypes="AA">
                                      <p:cBhvr>
                                        <p:cTn id="28" dur="2000" fill="hold"/>
                                        <p:tgtEl>
                                          <p:spTgt spid="111"/>
                                        </p:tgtEl>
                                        <p:attrNameLst>
                                          <p:attrName>ppt_x</p:attrName>
                                          <p:attrName>ppt_y</p:attrName>
                                        </p:attrNameLst>
                                      </p:cBhvr>
                                      <p:rCtr x="-3200" y="-3000"/>
                                    </p:animMotion>
                                  </p:childTnLst>
                                </p:cTn>
                              </p:par>
                              <p:par>
                                <p:cTn id="29" presetID="1" presetClass="entr" presetSubtype="0" fill="hold" grpId="0" nodeType="withEffect">
                                  <p:stCondLst>
                                    <p:cond delay="0"/>
                                  </p:stCondLst>
                                  <p:childTnLst>
                                    <p:set>
                                      <p:cBhvr>
                                        <p:cTn id="30" dur="1" fill="hold">
                                          <p:stCondLst>
                                            <p:cond delay="0"/>
                                          </p:stCondLst>
                                        </p:cTn>
                                        <p:tgtEl>
                                          <p:spTgt spid="11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17"/>
                                        </p:tgtEl>
                                        <p:attrNameLst>
                                          <p:attrName>style.visibility</p:attrName>
                                        </p:attrNameLst>
                                      </p:cBhvr>
                                      <p:to>
                                        <p:strVal val="visible"/>
                                      </p:to>
                                    </p:set>
                                  </p:childTnLst>
                                </p:cTn>
                              </p:par>
                              <p:par>
                                <p:cTn id="33" presetID="64" presetClass="path" presetSubtype="0" accel="50000" decel="50000" fill="hold" nodeType="withEffect">
                                  <p:stCondLst>
                                    <p:cond delay="0"/>
                                  </p:stCondLst>
                                  <p:childTnLst>
                                    <p:animMotion origin="layout" path="M 5.55556E-7 -4.07407E-6 L 0.07917 0.07431 " pathEditMode="relative" rAng="0" ptsTypes="AA">
                                      <p:cBhvr>
                                        <p:cTn id="34" dur="2000" fill="hold"/>
                                        <p:tgtEl>
                                          <p:spTgt spid="117"/>
                                        </p:tgtEl>
                                        <p:attrNameLst>
                                          <p:attrName>ppt_x</p:attrName>
                                          <p:attrName>ppt_y</p:attrName>
                                        </p:attrNameLst>
                                      </p:cBhvr>
                                      <p:rCtr x="4000" y="3700"/>
                                    </p:animMotion>
                                  </p:childTnLst>
                                </p:cTn>
                              </p:par>
                              <p:par>
                                <p:cTn id="35" presetID="10" presetClass="entr" presetSubtype="0" fill="hold" grpId="0" nodeType="withEffect">
                                  <p:stCondLst>
                                    <p:cond delay="1000"/>
                                  </p:stCondLst>
                                  <p:childTnLst>
                                    <p:set>
                                      <p:cBhvr>
                                        <p:cTn id="36" dur="1" fill="hold">
                                          <p:stCondLst>
                                            <p:cond delay="0"/>
                                          </p:stCondLst>
                                        </p:cTn>
                                        <p:tgtEl>
                                          <p:spTgt spid="119"/>
                                        </p:tgtEl>
                                        <p:attrNameLst>
                                          <p:attrName>style.visibility</p:attrName>
                                        </p:attrNameLst>
                                      </p:cBhvr>
                                      <p:to>
                                        <p:strVal val="visible"/>
                                      </p:to>
                                    </p:set>
                                    <p:animEffect transition="in" filter="fade">
                                      <p:cBhvr>
                                        <p:cTn id="37" dur="2000"/>
                                        <p:tgtEl>
                                          <p:spTgt spid="119"/>
                                        </p:tgtEl>
                                      </p:cBhvr>
                                    </p:animEffect>
                                  </p:childTnLst>
                                </p:cTn>
                              </p:par>
                              <p:par>
                                <p:cTn id="38" presetID="10" presetClass="entr" presetSubtype="0" fill="hold" grpId="0" nodeType="withEffect">
                                  <p:stCondLst>
                                    <p:cond delay="1000"/>
                                  </p:stCondLst>
                                  <p:childTnLst>
                                    <p:set>
                                      <p:cBhvr>
                                        <p:cTn id="39" dur="1" fill="hold">
                                          <p:stCondLst>
                                            <p:cond delay="0"/>
                                          </p:stCondLst>
                                        </p:cTn>
                                        <p:tgtEl>
                                          <p:spTgt spid="121"/>
                                        </p:tgtEl>
                                        <p:attrNameLst>
                                          <p:attrName>style.visibility</p:attrName>
                                        </p:attrNameLst>
                                      </p:cBhvr>
                                      <p:to>
                                        <p:strVal val="visible"/>
                                      </p:to>
                                    </p:set>
                                    <p:animEffect transition="in" filter="fade">
                                      <p:cBhvr>
                                        <p:cTn id="40" dur="2000"/>
                                        <p:tgtEl>
                                          <p:spTgt spid="121"/>
                                        </p:tgtEl>
                                      </p:cBhvr>
                                    </p:animEffect>
                                  </p:childTnLst>
                                </p:cTn>
                              </p:par>
                              <p:par>
                                <p:cTn id="41" presetID="3" presetClass="entr" presetSubtype="10" fill="hold" grpId="1" nodeType="withEffect">
                                  <p:stCondLst>
                                    <p:cond delay="1000"/>
                                  </p:stCondLst>
                                  <p:childTnLst>
                                    <p:set>
                                      <p:cBhvr>
                                        <p:cTn id="42" dur="1" fill="hold">
                                          <p:stCondLst>
                                            <p:cond delay="0"/>
                                          </p:stCondLst>
                                        </p:cTn>
                                        <p:tgtEl>
                                          <p:spTgt spid="127"/>
                                        </p:tgtEl>
                                        <p:attrNameLst>
                                          <p:attrName>style.visibility</p:attrName>
                                        </p:attrNameLst>
                                      </p:cBhvr>
                                      <p:to>
                                        <p:strVal val="visible"/>
                                      </p:to>
                                    </p:set>
                                    <p:animEffect transition="in" filter="blinds(horizontal)">
                                      <p:cBhvr>
                                        <p:cTn id="43" dur="500"/>
                                        <p:tgtEl>
                                          <p:spTgt spid="127"/>
                                        </p:tgtEl>
                                      </p:cBhvr>
                                    </p:animEffect>
                                  </p:childTnLst>
                                </p:cTn>
                              </p:par>
                              <p:par>
                                <p:cTn id="44" presetID="3" presetClass="entr" presetSubtype="10" fill="hold" grpId="0" nodeType="withEffect">
                                  <p:stCondLst>
                                    <p:cond delay="1000"/>
                                  </p:stCondLst>
                                  <p:childTnLst>
                                    <p:set>
                                      <p:cBhvr>
                                        <p:cTn id="45" dur="1" fill="hold">
                                          <p:stCondLst>
                                            <p:cond delay="0"/>
                                          </p:stCondLst>
                                        </p:cTn>
                                        <p:tgtEl>
                                          <p:spTgt spid="127"/>
                                        </p:tgtEl>
                                        <p:attrNameLst>
                                          <p:attrName>style.visibility</p:attrName>
                                        </p:attrNameLst>
                                      </p:cBhvr>
                                      <p:to>
                                        <p:strVal val="visible"/>
                                      </p:to>
                                    </p:set>
                                    <p:animEffect transition="in" filter="blinds(horizontal)">
                                      <p:cBhvr>
                                        <p:cTn id="46" dur="500"/>
                                        <p:tgtEl>
                                          <p:spTgt spid="127"/>
                                        </p:tgtEl>
                                      </p:cBhvr>
                                    </p:animEffect>
                                  </p:childTnLst>
                                </p:cTn>
                              </p:par>
                            </p:childTnLst>
                          </p:cTn>
                        </p:par>
                      </p:childTnLst>
                    </p:cTn>
                  </p:par>
                  <p:par>
                    <p:cTn id="47" fill="hold">
                      <p:stCondLst>
                        <p:cond delay="indefinite"/>
                      </p:stCondLst>
                      <p:childTnLst>
                        <p:par>
                          <p:cTn id="48" fill="hold">
                            <p:stCondLst>
                              <p:cond delay="0"/>
                            </p:stCondLst>
                            <p:childTnLst>
                              <p:par>
                                <p:cTn id="49" presetID="16" presetClass="entr" presetSubtype="21" fill="hold" nodeType="clickEffect">
                                  <p:stCondLst>
                                    <p:cond delay="0"/>
                                  </p:stCondLst>
                                  <p:childTnLst>
                                    <p:set>
                                      <p:cBhvr>
                                        <p:cTn id="50" dur="1" fill="hold">
                                          <p:stCondLst>
                                            <p:cond delay="0"/>
                                          </p:stCondLst>
                                        </p:cTn>
                                        <p:tgtEl>
                                          <p:spTgt spid="3">
                                            <p:txEl>
                                              <p:pRg st="3" end="3"/>
                                            </p:txEl>
                                          </p:spTgt>
                                        </p:tgtEl>
                                        <p:attrNameLst>
                                          <p:attrName>style.visibility</p:attrName>
                                        </p:attrNameLst>
                                      </p:cBhvr>
                                      <p:to>
                                        <p:strVal val="visible"/>
                                      </p:to>
                                    </p:set>
                                    <p:animEffect transition="in" filter="barn(inVertical)">
                                      <p:cBhvr>
                                        <p:cTn id="51" dur="500"/>
                                        <p:tgtEl>
                                          <p:spTgt spid="3">
                                            <p:txEl>
                                              <p:pRg st="3" end="3"/>
                                            </p:txEl>
                                          </p:spTgt>
                                        </p:tgtEl>
                                      </p:cBhvr>
                                    </p:animEffect>
                                  </p:childTnLst>
                                </p:cTn>
                              </p:par>
                              <p:par>
                                <p:cTn id="52" presetID="16" presetClass="entr" presetSubtype="21" fill="hold" nodeType="withEffect">
                                  <p:stCondLst>
                                    <p:cond delay="0"/>
                                  </p:stCondLst>
                                  <p:childTnLst>
                                    <p:set>
                                      <p:cBhvr>
                                        <p:cTn id="53" dur="1" fill="hold">
                                          <p:stCondLst>
                                            <p:cond delay="0"/>
                                          </p:stCondLst>
                                        </p:cTn>
                                        <p:tgtEl>
                                          <p:spTgt spid="3">
                                            <p:txEl>
                                              <p:pRg st="4" end="4"/>
                                            </p:txEl>
                                          </p:spTgt>
                                        </p:tgtEl>
                                        <p:attrNameLst>
                                          <p:attrName>style.visibility</p:attrName>
                                        </p:attrNameLst>
                                      </p:cBhvr>
                                      <p:to>
                                        <p:strVal val="visible"/>
                                      </p:to>
                                    </p:set>
                                    <p:animEffect transition="in" filter="barn(inVertical)">
                                      <p:cBhvr>
                                        <p:cTn id="54" dur="500"/>
                                        <p:tgtEl>
                                          <p:spTgt spid="3">
                                            <p:txEl>
                                              <p:pRg st="4" end="4"/>
                                            </p:txEl>
                                          </p:spTgt>
                                        </p:tgtEl>
                                      </p:cBhvr>
                                    </p:animEffect>
                                  </p:childTnLst>
                                </p:cTn>
                              </p:par>
                              <p:par>
                                <p:cTn id="55" presetID="16" presetClass="entr" presetSubtype="21" fill="hold" nodeType="withEffect">
                                  <p:stCondLst>
                                    <p:cond delay="0"/>
                                  </p:stCondLst>
                                  <p:childTnLst>
                                    <p:set>
                                      <p:cBhvr>
                                        <p:cTn id="56" dur="1" fill="hold">
                                          <p:stCondLst>
                                            <p:cond delay="0"/>
                                          </p:stCondLst>
                                        </p:cTn>
                                        <p:tgtEl>
                                          <p:spTgt spid="3">
                                            <p:txEl>
                                              <p:pRg st="5" end="5"/>
                                            </p:txEl>
                                          </p:spTgt>
                                        </p:tgtEl>
                                        <p:attrNameLst>
                                          <p:attrName>style.visibility</p:attrName>
                                        </p:attrNameLst>
                                      </p:cBhvr>
                                      <p:to>
                                        <p:strVal val="visible"/>
                                      </p:to>
                                    </p:set>
                                    <p:animEffect transition="in" filter="barn(inVertical)">
                                      <p:cBhvr>
                                        <p:cTn id="57" dur="500"/>
                                        <p:tgtEl>
                                          <p:spTgt spid="3">
                                            <p:txEl>
                                              <p:pRg st="5" end="5"/>
                                            </p:txEl>
                                          </p:spTgt>
                                        </p:tgtEl>
                                      </p:cBhvr>
                                    </p:animEffect>
                                  </p:childTnLst>
                                </p:cTn>
                              </p:par>
                              <p:par>
                                <p:cTn id="58" presetID="16" presetClass="entr" presetSubtype="21" fill="hold" nodeType="withEffect">
                                  <p:stCondLst>
                                    <p:cond delay="0"/>
                                  </p:stCondLst>
                                  <p:childTnLst>
                                    <p:set>
                                      <p:cBhvr>
                                        <p:cTn id="59" dur="1" fill="hold">
                                          <p:stCondLst>
                                            <p:cond delay="0"/>
                                          </p:stCondLst>
                                        </p:cTn>
                                        <p:tgtEl>
                                          <p:spTgt spid="3">
                                            <p:txEl>
                                              <p:pRg st="6" end="6"/>
                                            </p:txEl>
                                          </p:spTgt>
                                        </p:tgtEl>
                                        <p:attrNameLst>
                                          <p:attrName>style.visibility</p:attrName>
                                        </p:attrNameLst>
                                      </p:cBhvr>
                                      <p:to>
                                        <p:strVal val="visible"/>
                                      </p:to>
                                    </p:set>
                                    <p:animEffect transition="in" filter="barn(inVertical)">
                                      <p:cBhvr>
                                        <p:cTn id="60"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113" grpId="0" animBg="1"/>
      <p:bldP spid="119" grpId="0" animBg="1"/>
      <p:bldP spid="121" grpId="0" animBg="1"/>
      <p:bldP spid="125" grpId="0"/>
      <p:bldP spid="127" grpId="0"/>
      <p:bldP spid="127"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F5D476-543C-8565-38AF-ABB3363E8897}"/>
            </a:ext>
          </a:extLst>
        </p:cNvPr>
        <p:cNvGrpSpPr/>
        <p:nvPr/>
      </p:nvGrpSpPr>
      <p:grpSpPr>
        <a:xfrm>
          <a:off x="0" y="0"/>
          <a:ext cx="0" cy="0"/>
          <a:chOff x="0" y="0"/>
          <a:chExt cx="0" cy="0"/>
        </a:xfrm>
      </p:grpSpPr>
      <p:pic>
        <p:nvPicPr>
          <p:cNvPr id="9" name="Picture 8">
            <a:extLst>
              <a:ext uri="{FF2B5EF4-FFF2-40B4-BE49-F238E27FC236}">
                <a16:creationId xmlns:a16="http://schemas.microsoft.com/office/drawing/2014/main" id="{868FB1EB-4CC3-02EE-0DA2-6165DDFB1B10}"/>
              </a:ext>
            </a:extLst>
          </p:cNvPr>
          <p:cNvPicPr>
            <a:picLocks noChangeAspect="1"/>
          </p:cNvPicPr>
          <p:nvPr/>
        </p:nvPicPr>
        <p:blipFill>
          <a:blip r:embed="rId3"/>
          <a:stretch>
            <a:fillRect/>
          </a:stretch>
        </p:blipFill>
        <p:spPr>
          <a:xfrm>
            <a:off x="8357570" y="1631352"/>
            <a:ext cx="3329228" cy="2248254"/>
          </a:xfrm>
          <a:prstGeom prst="rect">
            <a:avLst/>
          </a:prstGeom>
          <a:ln>
            <a:noFill/>
          </a:ln>
        </p:spPr>
      </p:pic>
      <p:sp>
        <p:nvSpPr>
          <p:cNvPr id="2" name="Title 1">
            <a:extLst>
              <a:ext uri="{FF2B5EF4-FFF2-40B4-BE49-F238E27FC236}">
                <a16:creationId xmlns:a16="http://schemas.microsoft.com/office/drawing/2014/main" id="{8053DA3A-D6DF-6BB0-6964-478189BFFC1E}"/>
              </a:ext>
            </a:extLst>
          </p:cNvPr>
          <p:cNvSpPr>
            <a:spLocks noGrp="1"/>
          </p:cNvSpPr>
          <p:nvPr>
            <p:ph type="title"/>
          </p:nvPr>
        </p:nvSpPr>
        <p:spPr/>
        <p:txBody>
          <a:bodyPr vert="horz" lIns="91440" tIns="45720" rIns="91440" bIns="45720" anchor="ctr">
            <a:noAutofit/>
          </a:bodyPr>
          <a:lstStyle/>
          <a:p>
            <a:r>
              <a:rPr lang="hr-HR" dirty="0" err="1">
                <a:latin typeface="Calibri"/>
                <a:cs typeface="Calibri"/>
              </a:rPr>
              <a:t>The</a:t>
            </a:r>
            <a:r>
              <a:rPr lang="hr-HR" dirty="0">
                <a:latin typeface="Calibri"/>
                <a:cs typeface="Calibri"/>
              </a:rPr>
              <a:t> </a:t>
            </a:r>
            <a:r>
              <a:rPr lang="hr-HR" dirty="0" err="1">
                <a:latin typeface="Calibri"/>
                <a:cs typeface="Calibri"/>
              </a:rPr>
              <a:t>spatial</a:t>
            </a:r>
            <a:r>
              <a:rPr lang="hr-HR" dirty="0">
                <a:latin typeface="Calibri"/>
                <a:cs typeface="Calibri"/>
              </a:rPr>
              <a:t> </a:t>
            </a:r>
            <a:r>
              <a:rPr lang="hr-HR" dirty="0" err="1">
                <a:latin typeface="Calibri"/>
                <a:cs typeface="Calibri"/>
              </a:rPr>
              <a:t>resolution</a:t>
            </a:r>
            <a:endParaRPr lang="en-US" dirty="0" err="1">
              <a:latin typeface="Calibri"/>
              <a:cs typeface="Calibri"/>
            </a:endParaRPr>
          </a:p>
        </p:txBody>
      </p:sp>
      <p:sp>
        <p:nvSpPr>
          <p:cNvPr id="15" name="TextBox 14">
            <a:extLst>
              <a:ext uri="{FF2B5EF4-FFF2-40B4-BE49-F238E27FC236}">
                <a16:creationId xmlns:a16="http://schemas.microsoft.com/office/drawing/2014/main" id="{FEB87EF1-63BB-4067-97DB-C29318E726FD}"/>
              </a:ext>
            </a:extLst>
          </p:cNvPr>
          <p:cNvSpPr txBox="1"/>
          <p:nvPr/>
        </p:nvSpPr>
        <p:spPr>
          <a:xfrm>
            <a:off x="8665225" y="4172639"/>
            <a:ext cx="1741276" cy="1477328"/>
          </a:xfrm>
          <a:prstGeom prst="rect">
            <a:avLst/>
          </a:prstGeom>
          <a:noFill/>
        </p:spPr>
        <p:txBody>
          <a:bodyPr wrap="square" lIns="91440" tIns="45720" rIns="91440" bIns="45720" anchor="t">
            <a:spAutoFit/>
          </a:bodyPr>
          <a:lstStyle/>
          <a:p>
            <a:r>
              <a:rPr lang="hr-HR" dirty="0">
                <a:solidFill>
                  <a:srgbClr val="000000"/>
                </a:solidFill>
                <a:latin typeface="Calibri"/>
                <a:ea typeface="Calibri"/>
                <a:cs typeface="Calibri"/>
                <a:sym typeface="Calibri"/>
              </a:rPr>
              <a:t>Line </a:t>
            </a:r>
            <a:r>
              <a:rPr lang="hr-HR" dirty="0" err="1">
                <a:solidFill>
                  <a:srgbClr val="000000"/>
                </a:solidFill>
                <a:latin typeface="Calibri"/>
                <a:ea typeface="Calibri"/>
                <a:cs typeface="Calibri"/>
                <a:sym typeface="Calibri"/>
              </a:rPr>
              <a:t>sources</a:t>
            </a:r>
            <a:br>
              <a:rPr lang="hr-HR" dirty="0">
                <a:latin typeface="Calibri"/>
                <a:ea typeface="Calibri"/>
                <a:cs typeface="Calibri"/>
                <a:sym typeface="Calibri"/>
              </a:rPr>
            </a:br>
            <a:r>
              <a:rPr lang="hr-HR" dirty="0">
                <a:solidFill>
                  <a:srgbClr val="000000"/>
                </a:solidFill>
                <a:latin typeface="Calibri"/>
                <a:ea typeface="Calibri"/>
                <a:cs typeface="Calibri"/>
                <a:sym typeface="Calibri"/>
              </a:rPr>
              <a:t>Ge-68 ~45 MBq </a:t>
            </a:r>
            <a:r>
              <a:rPr lang="hr-HR" dirty="0" err="1">
                <a:solidFill>
                  <a:srgbClr val="000000"/>
                </a:solidFill>
                <a:latin typeface="Calibri"/>
                <a:ea typeface="Calibri"/>
                <a:cs typeface="Calibri"/>
                <a:sym typeface="Calibri"/>
              </a:rPr>
              <a:t>each</a:t>
            </a:r>
            <a:r>
              <a:rPr lang="hr-HR" dirty="0">
                <a:solidFill>
                  <a:srgbClr val="000000"/>
                </a:solidFill>
                <a:latin typeface="Calibri"/>
                <a:ea typeface="Calibri"/>
                <a:cs typeface="Calibri"/>
                <a:sym typeface="Calibri"/>
              </a:rPr>
              <a:t>, </a:t>
            </a:r>
            <a:r>
              <a:rPr lang="hr-HR" dirty="0" err="1">
                <a:solidFill>
                  <a:srgbClr val="000000"/>
                </a:solidFill>
                <a:latin typeface="Calibri"/>
                <a:ea typeface="Calibri"/>
                <a:cs typeface="Calibri"/>
                <a:sym typeface="Calibri"/>
              </a:rPr>
              <a:t>in</a:t>
            </a:r>
            <a:r>
              <a:rPr lang="hr-HR" dirty="0">
                <a:solidFill>
                  <a:srgbClr val="000000"/>
                </a:solidFill>
                <a:latin typeface="Calibri"/>
                <a:ea typeface="Calibri"/>
                <a:cs typeface="Calibri"/>
                <a:sym typeface="Calibri"/>
              </a:rPr>
              <a:t> </a:t>
            </a:r>
            <a:r>
              <a:rPr lang="hr-HR" dirty="0" err="1">
                <a:solidFill>
                  <a:srgbClr val="000000"/>
                </a:solidFill>
                <a:latin typeface="Calibri"/>
                <a:ea typeface="Calibri"/>
                <a:cs typeface="Calibri"/>
                <a:sym typeface="Calibri"/>
              </a:rPr>
              <a:t>epoxy</a:t>
            </a:r>
            <a:r>
              <a:rPr lang="hr-HR" dirty="0">
                <a:solidFill>
                  <a:srgbClr val="000000"/>
                </a:solidFill>
                <a:latin typeface="Calibri"/>
                <a:ea typeface="Calibri"/>
                <a:cs typeface="Calibri"/>
                <a:sym typeface="Calibri"/>
              </a:rPr>
              <a:t> </a:t>
            </a:r>
            <a:r>
              <a:rPr lang="hr-HR" dirty="0" err="1">
                <a:solidFill>
                  <a:srgbClr val="000000"/>
                </a:solidFill>
                <a:latin typeface="Calibri"/>
                <a:ea typeface="Calibri"/>
                <a:cs typeface="Calibri"/>
                <a:sym typeface="Calibri"/>
              </a:rPr>
              <a:t>phantom</a:t>
            </a:r>
            <a:r>
              <a:rPr lang="hr-HR" dirty="0">
                <a:solidFill>
                  <a:srgbClr val="000000"/>
                </a:solidFill>
                <a:latin typeface="Calibri"/>
                <a:ea typeface="Calibri"/>
                <a:cs typeface="Calibri"/>
                <a:sym typeface="Calibri"/>
              </a:rPr>
              <a:t>,  2 cm distance</a:t>
            </a:r>
            <a:r>
              <a:rPr lang="en-US" dirty="0">
                <a:solidFill>
                  <a:srgbClr val="000000"/>
                </a:solidFill>
                <a:latin typeface="TW Cen MT"/>
                <a:ea typeface="Calibri"/>
                <a:cs typeface="Calibri"/>
                <a:sym typeface="Calibri"/>
              </a:rPr>
              <a:t> </a:t>
            </a:r>
            <a:endParaRPr lang="en-GB" dirty="0">
              <a:latin typeface="TW Cen MT"/>
            </a:endParaRPr>
          </a:p>
        </p:txBody>
      </p:sp>
      <p:sp>
        <p:nvSpPr>
          <p:cNvPr id="3" name="TextBox 2">
            <a:extLst>
              <a:ext uri="{FF2B5EF4-FFF2-40B4-BE49-F238E27FC236}">
                <a16:creationId xmlns:a16="http://schemas.microsoft.com/office/drawing/2014/main" id="{7C946F15-CDE9-4814-74A9-78A8E0D83809}"/>
              </a:ext>
            </a:extLst>
          </p:cNvPr>
          <p:cNvSpPr txBox="1"/>
          <p:nvPr/>
        </p:nvSpPr>
        <p:spPr>
          <a:xfrm>
            <a:off x="304386" y="6058457"/>
            <a:ext cx="4646886" cy="338554"/>
          </a:xfrm>
          <a:prstGeom prst="rect">
            <a:avLst/>
          </a:prstGeom>
          <a:noFill/>
        </p:spPr>
        <p:txBody>
          <a:bodyPr wrap="square" lIns="91440" tIns="45720" rIns="91440" bIns="45720" rtlCol="0" anchor="t">
            <a:spAutoFit/>
          </a:bodyPr>
          <a:lstStyle/>
          <a:p>
            <a:pPr algn="ctr"/>
            <a:r>
              <a:rPr lang="hr-HR" sz="1600" dirty="0">
                <a:latin typeface="Calibri"/>
                <a:cs typeface="Calibri"/>
              </a:rPr>
              <a:t>Ring </a:t>
            </a:r>
            <a:r>
              <a:rPr lang="hr-HR" sz="1600" dirty="0" err="1">
                <a:latin typeface="Calibri"/>
                <a:cs typeface="Calibri"/>
              </a:rPr>
              <a:t>diameter</a:t>
            </a:r>
            <a:r>
              <a:rPr lang="hr-HR" sz="1600" dirty="0">
                <a:latin typeface="Calibri"/>
                <a:cs typeface="Calibri"/>
              </a:rPr>
              <a:t>: 430 mm; GAGG-3mm </a:t>
            </a:r>
            <a:r>
              <a:rPr lang="hr-HR" sz="1600" dirty="0" err="1">
                <a:latin typeface="Calibri"/>
                <a:cs typeface="Calibri"/>
              </a:rPr>
              <a:t>modules</a:t>
            </a:r>
            <a:endParaRPr lang="hr-HR" sz="1600" dirty="0">
              <a:latin typeface="Calibri"/>
              <a:ea typeface="Calibri"/>
              <a:cs typeface="Calibri"/>
            </a:endParaRPr>
          </a:p>
        </p:txBody>
      </p:sp>
      <p:sp>
        <p:nvSpPr>
          <p:cNvPr id="18" name="Date Placeholder 13">
            <a:extLst>
              <a:ext uri="{FF2B5EF4-FFF2-40B4-BE49-F238E27FC236}">
                <a16:creationId xmlns:a16="http://schemas.microsoft.com/office/drawing/2014/main" id="{E68175D2-1CA2-7C18-0843-21BD3F692D21}"/>
              </a:ext>
            </a:extLst>
          </p:cNvPr>
          <p:cNvSpPr>
            <a:spLocks noGrp="1"/>
          </p:cNvSpPr>
          <p:nvPr>
            <p:ph type="dt" sz="half" idx="2"/>
          </p:nvPr>
        </p:nvSpPr>
        <p:spPr>
          <a:xfrm>
            <a:off x="217714" y="6458423"/>
            <a:ext cx="2133600" cy="365125"/>
          </a:xfrm>
          <a:prstGeom prst="rect">
            <a:avLst/>
          </a:prstGeom>
        </p:spPr>
        <p:txBody>
          <a:bodyPr vert="horz" anchor="ctr" anchorCtr="0"/>
          <a:lstStyle>
            <a:lvl1pPr algn="l" eaLnBrk="1" latinLnBrk="0" hangingPunct="1">
              <a:defRPr kumimoji="0" sz="1200">
                <a:solidFill>
                  <a:schemeClr val="tx2"/>
                </a:solidFill>
                <a:latin typeface="Calibri" panose="020F0502020204030204" pitchFamily="34" charset="0"/>
                <a:cs typeface="Calibri" panose="020F0502020204030204" pitchFamily="34" charset="0"/>
              </a:defRPr>
            </a:lvl1pPr>
          </a:lstStyle>
          <a:p>
            <a:pPr algn="ctr"/>
            <a:r>
              <a:rPr lang="hr-HR" dirty="0"/>
              <a:t>Krakow, 18-20 </a:t>
            </a:r>
            <a:r>
              <a:rPr lang="hr-HR" dirty="0" err="1"/>
              <a:t>October</a:t>
            </a:r>
            <a:r>
              <a:rPr lang="hr-HR" dirty="0"/>
              <a:t> 2023</a:t>
            </a:r>
            <a:endParaRPr lang="en-US" dirty="0"/>
          </a:p>
        </p:txBody>
      </p:sp>
      <p:sp>
        <p:nvSpPr>
          <p:cNvPr id="24" name="Slide Number Placeholder 11">
            <a:extLst>
              <a:ext uri="{FF2B5EF4-FFF2-40B4-BE49-F238E27FC236}">
                <a16:creationId xmlns:a16="http://schemas.microsoft.com/office/drawing/2014/main" id="{A5C588D4-D1C4-44B5-8582-9F9B2E960759}"/>
              </a:ext>
            </a:extLst>
          </p:cNvPr>
          <p:cNvSpPr>
            <a:spLocks noGrp="1"/>
          </p:cNvSpPr>
          <p:nvPr>
            <p:ph type="sldNum" sz="quarter" idx="4"/>
          </p:nvPr>
        </p:nvSpPr>
        <p:spPr>
          <a:xfrm>
            <a:off x="9935464" y="6466260"/>
            <a:ext cx="1752600" cy="365125"/>
          </a:xfrm>
          <a:prstGeom prst="rect">
            <a:avLst/>
          </a:prstGeom>
        </p:spPr>
        <p:txBody>
          <a:bodyPr vert="horz" lIns="91440" tIns="45720" rIns="91440" bIns="45720" rtlCol="0" anchor="ctr"/>
          <a:lstStyle>
            <a:lvl1pPr algn="r">
              <a:defRPr sz="1200">
                <a:solidFill>
                  <a:schemeClr val="tx1">
                    <a:tint val="75000"/>
                  </a:schemeClr>
                </a:solidFill>
                <a:latin typeface="Calibri" panose="020F0502020204030204" pitchFamily="34" charset="0"/>
                <a:cs typeface="Calibri" panose="020F0502020204030204" pitchFamily="34" charset="0"/>
              </a:defRPr>
            </a:lvl1pPr>
          </a:lstStyle>
          <a:p>
            <a:fld id="{F1FEECC3-7BCE-4B1E-8D55-1AB743006139}" type="slidenum">
              <a:rPr lang="en-US" smtClean="0"/>
              <a:pPr/>
              <a:t>20</a:t>
            </a:fld>
            <a:endParaRPr lang="en-US" dirty="0"/>
          </a:p>
        </p:txBody>
      </p:sp>
      <p:sp>
        <p:nvSpPr>
          <p:cNvPr id="27" name="TextBox 26">
            <a:extLst>
              <a:ext uri="{FF2B5EF4-FFF2-40B4-BE49-F238E27FC236}">
                <a16:creationId xmlns:a16="http://schemas.microsoft.com/office/drawing/2014/main" id="{5DA1F375-AC2B-8606-3E24-EC013C1A6FF5}"/>
              </a:ext>
            </a:extLst>
          </p:cNvPr>
          <p:cNvSpPr txBox="1"/>
          <p:nvPr/>
        </p:nvSpPr>
        <p:spPr>
          <a:xfrm>
            <a:off x="809155" y="1716263"/>
            <a:ext cx="3326515"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dirty="0">
                <a:latin typeface="Calibri"/>
                <a:cs typeface="Calibri"/>
              </a:rPr>
              <a:t>1 pixel events, </a:t>
            </a:r>
            <a:r>
              <a:rPr lang="hr-HR" sz="2000" b="1" dirty="0" err="1">
                <a:latin typeface="Calibri"/>
                <a:cs typeface="Calibri"/>
              </a:rPr>
              <a:t>E</a:t>
            </a:r>
            <a:r>
              <a:rPr lang="hr-HR" sz="2000" b="1" baseline="-25000" dirty="0" err="1">
                <a:latin typeface="Calibri"/>
                <a:ea typeface="Calibri"/>
                <a:cs typeface="Calibri"/>
              </a:rPr>
              <a:t>px</a:t>
            </a:r>
            <a:r>
              <a:rPr lang="hr-HR" sz="2000" b="1" dirty="0">
                <a:latin typeface="Calibri"/>
                <a:cs typeface="Calibri"/>
              </a:rPr>
              <a:t>=511 </a:t>
            </a:r>
            <a:r>
              <a:rPr lang="hr-HR" sz="2000" b="1" dirty="0" err="1">
                <a:latin typeface="Calibri"/>
                <a:cs typeface="Calibri"/>
              </a:rPr>
              <a:t>keV</a:t>
            </a:r>
            <a:endParaRPr lang="en-US" sz="2000" b="1" dirty="0"/>
          </a:p>
        </p:txBody>
      </p:sp>
      <p:sp>
        <p:nvSpPr>
          <p:cNvPr id="6" name="Footer Placeholder 4">
            <a:extLst>
              <a:ext uri="{FF2B5EF4-FFF2-40B4-BE49-F238E27FC236}">
                <a16:creationId xmlns:a16="http://schemas.microsoft.com/office/drawing/2014/main" id="{6DD74236-9FE5-0DE2-7CFD-4299BAC8BD71}"/>
              </a:ext>
            </a:extLst>
          </p:cNvPr>
          <p:cNvSpPr>
            <a:spLocks noGrp="1"/>
          </p:cNvSpPr>
          <p:nvPr>
            <p:ph type="ftr" sz="quarter" idx="3"/>
          </p:nvPr>
        </p:nvSpPr>
        <p:spPr>
          <a:xfrm>
            <a:off x="3747911" y="6464952"/>
            <a:ext cx="5463823" cy="365125"/>
          </a:xfrm>
        </p:spPr>
        <p:txBody>
          <a:bodyPr vert="horz" lIns="91440" tIns="45720" rIns="91440" bIns="45720" anchor="ctr"/>
          <a:lstStyle/>
          <a:p>
            <a:pPr algn="ctr"/>
            <a:r>
              <a:rPr lang="hr-HR" dirty="0">
                <a:solidFill>
                  <a:srgbClr val="775F55"/>
                </a:solidFill>
                <a:latin typeface="Calibri"/>
                <a:cs typeface="Calibri"/>
              </a:rPr>
              <a:t>EXOTIC ATOMS ZAGREB 2025</a:t>
            </a:r>
            <a:endParaRPr lang="en-US" dirty="0"/>
          </a:p>
        </p:txBody>
      </p:sp>
      <p:sp>
        <p:nvSpPr>
          <p:cNvPr id="11" name="Footer Placeholder 2">
            <a:extLst>
              <a:ext uri="{FF2B5EF4-FFF2-40B4-BE49-F238E27FC236}">
                <a16:creationId xmlns:a16="http://schemas.microsoft.com/office/drawing/2014/main" id="{065E451D-8E03-A74D-E7B2-215636A979E6}"/>
              </a:ext>
            </a:extLst>
          </p:cNvPr>
          <p:cNvSpPr txBox="1">
            <a:spLocks/>
          </p:cNvSpPr>
          <p:nvPr/>
        </p:nvSpPr>
        <p:spPr>
          <a:xfrm>
            <a:off x="320937" y="6468406"/>
            <a:ext cx="3281431" cy="365125"/>
          </a:xfrm>
          <a:prstGeom prst="rect">
            <a:avLst/>
          </a:prstGeom>
          <a:solidFill>
            <a:schemeClr val="bg1"/>
          </a:solidFill>
        </p:spPr>
        <p:txBody>
          <a:bodyPr vert="horz" lIns="91440" tIns="45720" rIns="91440" bIns="45720" anchor="ctr"/>
          <a:lstStyle>
            <a:defPPr>
              <a:defRPr lang="en-US"/>
            </a:defPPr>
            <a:lvl1pPr marL="0" algn="r" defTabSz="914400" rtl="0" eaLnBrk="1" latinLnBrk="0" hangingPunct="1">
              <a:defRPr kumimoji="0" sz="1200" kern="1200">
                <a:solidFill>
                  <a:schemeClr val="tx2"/>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solidFill>
                  <a:srgbClr val="775F55"/>
                </a:solidFill>
                <a:latin typeface="Calibri"/>
                <a:cs typeface="Calibri"/>
              </a:rPr>
              <a:t>M. Makek</a:t>
            </a:r>
            <a:endParaRPr lang="en-US" dirty="0"/>
          </a:p>
        </p:txBody>
      </p:sp>
      <p:grpSp>
        <p:nvGrpSpPr>
          <p:cNvPr id="49" name="Group 48">
            <a:extLst>
              <a:ext uri="{FF2B5EF4-FFF2-40B4-BE49-F238E27FC236}">
                <a16:creationId xmlns:a16="http://schemas.microsoft.com/office/drawing/2014/main" id="{31C96AB8-50ED-9B63-8848-D6472ACE43AC}"/>
              </a:ext>
            </a:extLst>
          </p:cNvPr>
          <p:cNvGrpSpPr/>
          <p:nvPr/>
        </p:nvGrpSpPr>
        <p:grpSpPr>
          <a:xfrm>
            <a:off x="10301894" y="3874386"/>
            <a:ext cx="862644" cy="2360386"/>
            <a:chOff x="9268047" y="850603"/>
            <a:chExt cx="1373370" cy="4279603"/>
          </a:xfrm>
        </p:grpSpPr>
        <p:grpSp>
          <p:nvGrpSpPr>
            <p:cNvPr id="50" name="Group 49">
              <a:extLst>
                <a:ext uri="{FF2B5EF4-FFF2-40B4-BE49-F238E27FC236}">
                  <a16:creationId xmlns:a16="http://schemas.microsoft.com/office/drawing/2014/main" id="{02CD4227-3529-54F0-BBC7-2E9F71C14818}"/>
                </a:ext>
              </a:extLst>
            </p:cNvPr>
            <p:cNvGrpSpPr/>
            <p:nvPr/>
          </p:nvGrpSpPr>
          <p:grpSpPr>
            <a:xfrm>
              <a:off x="9268047" y="850603"/>
              <a:ext cx="1373370" cy="4279603"/>
              <a:chOff x="8727558" y="682254"/>
              <a:chExt cx="1373370" cy="4279603"/>
            </a:xfrm>
          </p:grpSpPr>
          <p:grpSp>
            <p:nvGrpSpPr>
              <p:cNvPr id="53" name="Group 52">
                <a:extLst>
                  <a:ext uri="{FF2B5EF4-FFF2-40B4-BE49-F238E27FC236}">
                    <a16:creationId xmlns:a16="http://schemas.microsoft.com/office/drawing/2014/main" id="{DA3F19DE-5A81-86C5-5FED-F596078D6AE8}"/>
                  </a:ext>
                </a:extLst>
              </p:cNvPr>
              <p:cNvGrpSpPr/>
              <p:nvPr/>
            </p:nvGrpSpPr>
            <p:grpSpPr>
              <a:xfrm>
                <a:off x="8727558" y="682254"/>
                <a:ext cx="1373370" cy="4279603"/>
                <a:chOff x="10304721" y="2445487"/>
                <a:chExt cx="1373370" cy="4279603"/>
              </a:xfrm>
            </p:grpSpPr>
            <p:sp>
              <p:nvSpPr>
                <p:cNvPr id="59" name="Cylinder 58">
                  <a:extLst>
                    <a:ext uri="{FF2B5EF4-FFF2-40B4-BE49-F238E27FC236}">
                      <a16:creationId xmlns:a16="http://schemas.microsoft.com/office/drawing/2014/main" id="{B7ECD93B-DDD6-438F-F5B7-03CE96755E82}"/>
                    </a:ext>
                  </a:extLst>
                </p:cNvPr>
                <p:cNvSpPr/>
                <p:nvPr/>
              </p:nvSpPr>
              <p:spPr>
                <a:xfrm>
                  <a:off x="11341396" y="4944139"/>
                  <a:ext cx="132906" cy="1736650"/>
                </a:xfrm>
                <a:prstGeom prst="can">
                  <a:avLst/>
                </a:prstGeom>
                <a:solidFill>
                  <a:srgbClr val="FFFF00"/>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a:cs typeface="Times New Roman"/>
                  </a:endParaRPr>
                </a:p>
              </p:txBody>
            </p:sp>
            <p:sp>
              <p:nvSpPr>
                <p:cNvPr id="60" name="Cylinder 59">
                  <a:extLst>
                    <a:ext uri="{FF2B5EF4-FFF2-40B4-BE49-F238E27FC236}">
                      <a16:creationId xmlns:a16="http://schemas.microsoft.com/office/drawing/2014/main" id="{34E7FEB4-19F0-74EC-04B6-FE3C3AB115F1}"/>
                    </a:ext>
                  </a:extLst>
                </p:cNvPr>
                <p:cNvSpPr/>
                <p:nvPr/>
              </p:nvSpPr>
              <p:spPr>
                <a:xfrm>
                  <a:off x="10473070" y="4988440"/>
                  <a:ext cx="132906" cy="1736650"/>
                </a:xfrm>
                <a:prstGeom prst="can">
                  <a:avLst/>
                </a:prstGeom>
                <a:solidFill>
                  <a:srgbClr val="FFFF00"/>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a:cs typeface="Times New Roman"/>
                  </a:endParaRPr>
                </a:p>
              </p:txBody>
            </p:sp>
            <p:sp>
              <p:nvSpPr>
                <p:cNvPr id="61" name="Cylinder 60">
                  <a:extLst>
                    <a:ext uri="{FF2B5EF4-FFF2-40B4-BE49-F238E27FC236}">
                      <a16:creationId xmlns:a16="http://schemas.microsoft.com/office/drawing/2014/main" id="{09016A91-0A00-73B9-EECC-8EFF86654568}"/>
                    </a:ext>
                  </a:extLst>
                </p:cNvPr>
                <p:cNvSpPr/>
                <p:nvPr/>
              </p:nvSpPr>
              <p:spPr>
                <a:xfrm>
                  <a:off x="10304721" y="4031513"/>
                  <a:ext cx="1373370" cy="1825253"/>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a:cs typeface="Times New Roman"/>
                  </a:endParaRPr>
                </a:p>
              </p:txBody>
            </p:sp>
            <p:sp>
              <p:nvSpPr>
                <p:cNvPr id="62" name="Cylinder 61">
                  <a:extLst>
                    <a:ext uri="{FF2B5EF4-FFF2-40B4-BE49-F238E27FC236}">
                      <a16:creationId xmlns:a16="http://schemas.microsoft.com/office/drawing/2014/main" id="{69A477E0-103F-2576-57A5-D2559869115A}"/>
                    </a:ext>
                  </a:extLst>
                </p:cNvPr>
                <p:cNvSpPr/>
                <p:nvPr/>
              </p:nvSpPr>
              <p:spPr>
                <a:xfrm>
                  <a:off x="11305954" y="2445487"/>
                  <a:ext cx="132906" cy="1736650"/>
                </a:xfrm>
                <a:prstGeom prst="can">
                  <a:avLst/>
                </a:prstGeom>
                <a:solidFill>
                  <a:srgbClr val="FFFF00"/>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a:cs typeface="Times New Roman"/>
                  </a:endParaRPr>
                </a:p>
              </p:txBody>
            </p:sp>
            <p:sp>
              <p:nvSpPr>
                <p:cNvPr id="63" name="Cylinder 62">
                  <a:extLst>
                    <a:ext uri="{FF2B5EF4-FFF2-40B4-BE49-F238E27FC236}">
                      <a16:creationId xmlns:a16="http://schemas.microsoft.com/office/drawing/2014/main" id="{FB8E30BC-381C-5C7C-775F-37DC8559B548}"/>
                    </a:ext>
                  </a:extLst>
                </p:cNvPr>
                <p:cNvSpPr/>
                <p:nvPr/>
              </p:nvSpPr>
              <p:spPr>
                <a:xfrm>
                  <a:off x="10535094" y="2489790"/>
                  <a:ext cx="132906" cy="1736650"/>
                </a:xfrm>
                <a:prstGeom prst="can">
                  <a:avLst/>
                </a:prstGeom>
                <a:solidFill>
                  <a:srgbClr val="FFFF00"/>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a:cs typeface="Times New Roman"/>
                  </a:endParaRPr>
                </a:p>
              </p:txBody>
            </p:sp>
          </p:grpSp>
          <p:grpSp>
            <p:nvGrpSpPr>
              <p:cNvPr id="54" name="Group 53">
                <a:extLst>
                  <a:ext uri="{FF2B5EF4-FFF2-40B4-BE49-F238E27FC236}">
                    <a16:creationId xmlns:a16="http://schemas.microsoft.com/office/drawing/2014/main" id="{B8D4840B-AC65-113C-4820-1C78828356BB}"/>
                  </a:ext>
                </a:extLst>
              </p:cNvPr>
              <p:cNvGrpSpPr/>
              <p:nvPr/>
            </p:nvGrpSpPr>
            <p:grpSpPr>
              <a:xfrm>
                <a:off x="8913626" y="2312580"/>
                <a:ext cx="1010094" cy="239235"/>
                <a:chOff x="9338928" y="4802370"/>
                <a:chExt cx="1010094" cy="239235"/>
              </a:xfrm>
            </p:grpSpPr>
            <p:sp>
              <p:nvSpPr>
                <p:cNvPr id="55" name="Oval 54">
                  <a:extLst>
                    <a:ext uri="{FF2B5EF4-FFF2-40B4-BE49-F238E27FC236}">
                      <a16:creationId xmlns:a16="http://schemas.microsoft.com/office/drawing/2014/main" id="{CAA488C9-949F-7D99-B5EF-51DF54B2040C}"/>
                    </a:ext>
                  </a:extLst>
                </p:cNvPr>
                <p:cNvSpPr/>
                <p:nvPr/>
              </p:nvSpPr>
              <p:spPr>
                <a:xfrm>
                  <a:off x="9338928" y="4917558"/>
                  <a:ext cx="221513" cy="8860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a:cs typeface="Times New Roman"/>
                  </a:endParaRPr>
                </a:p>
              </p:txBody>
            </p:sp>
            <p:sp>
              <p:nvSpPr>
                <p:cNvPr id="56" name="Oval 55">
                  <a:extLst>
                    <a:ext uri="{FF2B5EF4-FFF2-40B4-BE49-F238E27FC236}">
                      <a16:creationId xmlns:a16="http://schemas.microsoft.com/office/drawing/2014/main" id="{70D9D8C2-8106-43CC-74DE-9A25B91C0DDE}"/>
                    </a:ext>
                  </a:extLst>
                </p:cNvPr>
                <p:cNvSpPr/>
                <p:nvPr/>
              </p:nvSpPr>
              <p:spPr>
                <a:xfrm>
                  <a:off x="9684486" y="4952999"/>
                  <a:ext cx="256954" cy="8860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a:cs typeface="Times New Roman"/>
                  </a:endParaRPr>
                </a:p>
              </p:txBody>
            </p:sp>
            <p:sp>
              <p:nvSpPr>
                <p:cNvPr id="57" name="Oval 56">
                  <a:extLst>
                    <a:ext uri="{FF2B5EF4-FFF2-40B4-BE49-F238E27FC236}">
                      <a16:creationId xmlns:a16="http://schemas.microsoft.com/office/drawing/2014/main" id="{1B1DBFB8-BC8A-85ED-D0E9-F7A04604E3A3}"/>
                    </a:ext>
                  </a:extLst>
                </p:cNvPr>
                <p:cNvSpPr/>
                <p:nvPr/>
              </p:nvSpPr>
              <p:spPr>
                <a:xfrm>
                  <a:off x="9702206" y="4802370"/>
                  <a:ext cx="256954" cy="8860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a:cs typeface="Times New Roman"/>
                  </a:endParaRPr>
                </a:p>
              </p:txBody>
            </p:sp>
            <p:sp>
              <p:nvSpPr>
                <p:cNvPr id="58" name="Oval 57">
                  <a:extLst>
                    <a:ext uri="{FF2B5EF4-FFF2-40B4-BE49-F238E27FC236}">
                      <a16:creationId xmlns:a16="http://schemas.microsoft.com/office/drawing/2014/main" id="{5DD6ADE0-EBE0-43D2-FFE7-1EB6CE3813F1}"/>
                    </a:ext>
                  </a:extLst>
                </p:cNvPr>
                <p:cNvSpPr/>
                <p:nvPr/>
              </p:nvSpPr>
              <p:spPr>
                <a:xfrm>
                  <a:off x="10092068" y="4882115"/>
                  <a:ext cx="256954" cy="8860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a:cs typeface="Times New Roman"/>
                  </a:endParaRPr>
                </a:p>
              </p:txBody>
            </p:sp>
          </p:grpSp>
        </p:grpSp>
        <p:sp>
          <p:nvSpPr>
            <p:cNvPr id="51" name="Cylinder 50">
              <a:extLst>
                <a:ext uri="{FF2B5EF4-FFF2-40B4-BE49-F238E27FC236}">
                  <a16:creationId xmlns:a16="http://schemas.microsoft.com/office/drawing/2014/main" id="{609EA161-EBEF-1AA0-F852-B8BD7F3516F7}"/>
                </a:ext>
              </a:extLst>
            </p:cNvPr>
            <p:cNvSpPr/>
            <p:nvPr/>
          </p:nvSpPr>
          <p:spPr>
            <a:xfrm>
              <a:off x="9491332" y="887818"/>
              <a:ext cx="132906" cy="1780952"/>
            </a:xfrm>
            <a:prstGeom prst="can">
              <a:avLst/>
            </a:prstGeom>
            <a:solidFill>
              <a:srgbClr val="FFFF00"/>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a:cs typeface="Times New Roman"/>
              </a:endParaRPr>
            </a:p>
          </p:txBody>
        </p:sp>
        <p:sp>
          <p:nvSpPr>
            <p:cNvPr id="52" name="Cylinder 51">
              <a:extLst>
                <a:ext uri="{FF2B5EF4-FFF2-40B4-BE49-F238E27FC236}">
                  <a16:creationId xmlns:a16="http://schemas.microsoft.com/office/drawing/2014/main" id="{7619B037-DF72-B6FE-EBB3-A070528D33C4}"/>
                </a:ext>
              </a:extLst>
            </p:cNvPr>
            <p:cNvSpPr/>
            <p:nvPr/>
          </p:nvSpPr>
          <p:spPr>
            <a:xfrm>
              <a:off x="10279913" y="852376"/>
              <a:ext cx="106325" cy="1780952"/>
            </a:xfrm>
            <a:prstGeom prst="can">
              <a:avLst/>
            </a:prstGeom>
            <a:solidFill>
              <a:srgbClr val="FFFF00"/>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a:cs typeface="Times New Roman"/>
              </a:endParaRPr>
            </a:p>
          </p:txBody>
        </p:sp>
      </p:grpSp>
      <p:pic>
        <p:nvPicPr>
          <p:cNvPr id="8" name="Picture 7" descr="A graph of a graph&#10;&#10;AI-generated content may be incorrect.">
            <a:extLst>
              <a:ext uri="{FF2B5EF4-FFF2-40B4-BE49-F238E27FC236}">
                <a16:creationId xmlns:a16="http://schemas.microsoft.com/office/drawing/2014/main" id="{8C9DEB3A-EB71-3F7D-90C2-136EC960666B}"/>
              </a:ext>
            </a:extLst>
          </p:cNvPr>
          <p:cNvPicPr>
            <a:picLocks noChangeAspect="1"/>
          </p:cNvPicPr>
          <p:nvPr/>
        </p:nvPicPr>
        <p:blipFill>
          <a:blip r:embed="rId4"/>
          <a:stretch>
            <a:fillRect/>
          </a:stretch>
        </p:blipFill>
        <p:spPr>
          <a:xfrm>
            <a:off x="4473555" y="2902554"/>
            <a:ext cx="4121955" cy="2428273"/>
          </a:xfrm>
          <a:prstGeom prst="rect">
            <a:avLst/>
          </a:prstGeom>
        </p:spPr>
      </p:pic>
      <p:pic>
        <p:nvPicPr>
          <p:cNvPr id="12" name="Picture 11" descr="A screenshot of a computer generated image&#10;&#10;Description automatically generated">
            <a:extLst>
              <a:ext uri="{FF2B5EF4-FFF2-40B4-BE49-F238E27FC236}">
                <a16:creationId xmlns:a16="http://schemas.microsoft.com/office/drawing/2014/main" id="{F592E47A-B753-46D9-8B40-3A0BA37DA186}"/>
              </a:ext>
            </a:extLst>
          </p:cNvPr>
          <p:cNvPicPr>
            <a:picLocks noChangeAspect="1"/>
          </p:cNvPicPr>
          <p:nvPr/>
        </p:nvPicPr>
        <p:blipFill>
          <a:blip r:embed="rId5"/>
          <a:srcRect l="12412" t="85372" r="64826" b="6773"/>
          <a:stretch>
            <a:fillRect/>
          </a:stretch>
        </p:blipFill>
        <p:spPr>
          <a:xfrm>
            <a:off x="804727" y="2260477"/>
            <a:ext cx="3213803" cy="632060"/>
          </a:xfrm>
          <a:prstGeom prst="rect">
            <a:avLst/>
          </a:prstGeom>
        </p:spPr>
      </p:pic>
      <p:pic>
        <p:nvPicPr>
          <p:cNvPr id="16" name="Picture 15" descr="A screenshot of a computer generated image&#10;&#10;Description automatically generated">
            <a:extLst>
              <a:ext uri="{FF2B5EF4-FFF2-40B4-BE49-F238E27FC236}">
                <a16:creationId xmlns:a16="http://schemas.microsoft.com/office/drawing/2014/main" id="{697C8F01-635C-D6AC-0B45-7C7567C0FC13}"/>
              </a:ext>
            </a:extLst>
          </p:cNvPr>
          <p:cNvPicPr>
            <a:picLocks noChangeAspect="1"/>
          </p:cNvPicPr>
          <p:nvPr/>
        </p:nvPicPr>
        <p:blipFill>
          <a:blip r:embed="rId5"/>
          <a:srcRect l="63416" t="86356" r="14341" b="3692"/>
          <a:stretch>
            <a:fillRect/>
          </a:stretch>
        </p:blipFill>
        <p:spPr>
          <a:xfrm>
            <a:off x="4827799" y="2338539"/>
            <a:ext cx="3331251" cy="547219"/>
          </a:xfrm>
          <a:prstGeom prst="rect">
            <a:avLst/>
          </a:prstGeom>
        </p:spPr>
      </p:pic>
      <p:sp>
        <p:nvSpPr>
          <p:cNvPr id="33" name="TextBox 32">
            <a:extLst>
              <a:ext uri="{FF2B5EF4-FFF2-40B4-BE49-F238E27FC236}">
                <a16:creationId xmlns:a16="http://schemas.microsoft.com/office/drawing/2014/main" id="{8DE4A045-56D1-832F-F7E2-BE5B3C88C68D}"/>
              </a:ext>
            </a:extLst>
          </p:cNvPr>
          <p:cNvSpPr txBox="1"/>
          <p:nvPr/>
        </p:nvSpPr>
        <p:spPr>
          <a:xfrm>
            <a:off x="6589645" y="3182525"/>
            <a:ext cx="1548741" cy="307777"/>
          </a:xfrm>
          <a:prstGeom prst="rect">
            <a:avLst/>
          </a:prstGeom>
          <a:solidFill>
            <a:schemeClr val="accent2">
              <a:lumMod val="60000"/>
              <a:lumOff val="40000"/>
            </a:schemeClr>
          </a:solidFill>
        </p:spPr>
        <p:txBody>
          <a:bodyPr wrap="square" lIns="91440" tIns="45720" rIns="91440" bIns="45720" rtlCol="0" anchor="t">
            <a:spAutoFit/>
          </a:bodyPr>
          <a:lstStyle/>
          <a:p>
            <a:r>
              <a:rPr lang="hr-HR" sz="1400" dirty="0"/>
              <a:t>FWHM ~5.1 mm</a:t>
            </a:r>
          </a:p>
        </p:txBody>
      </p:sp>
      <p:grpSp>
        <p:nvGrpSpPr>
          <p:cNvPr id="47" name="Group 46">
            <a:extLst>
              <a:ext uri="{FF2B5EF4-FFF2-40B4-BE49-F238E27FC236}">
                <a16:creationId xmlns:a16="http://schemas.microsoft.com/office/drawing/2014/main" id="{72EB34D3-975B-BC8E-8714-5F13FA5625EB}"/>
              </a:ext>
            </a:extLst>
          </p:cNvPr>
          <p:cNvGrpSpPr/>
          <p:nvPr/>
        </p:nvGrpSpPr>
        <p:grpSpPr>
          <a:xfrm>
            <a:off x="4392729" y="3192256"/>
            <a:ext cx="4030444" cy="1881077"/>
            <a:chOff x="7360733" y="80915"/>
            <a:chExt cx="3396343" cy="1302219"/>
          </a:xfrm>
        </p:grpSpPr>
        <p:sp>
          <p:nvSpPr>
            <p:cNvPr id="35" name="Rectangle 34">
              <a:extLst>
                <a:ext uri="{FF2B5EF4-FFF2-40B4-BE49-F238E27FC236}">
                  <a16:creationId xmlns:a16="http://schemas.microsoft.com/office/drawing/2014/main" id="{5F14335E-EDBB-2800-D9EC-780438619DCD}"/>
                </a:ext>
              </a:extLst>
            </p:cNvPr>
            <p:cNvSpPr/>
            <p:nvPr/>
          </p:nvSpPr>
          <p:spPr>
            <a:xfrm>
              <a:off x="7360733" y="80915"/>
              <a:ext cx="3396343" cy="1302219"/>
            </a:xfrm>
            <a:prstGeom prst="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hr-HR"/>
            </a:p>
          </p:txBody>
        </p:sp>
        <p:grpSp>
          <p:nvGrpSpPr>
            <p:cNvPr id="36" name="Group 35">
              <a:extLst>
                <a:ext uri="{FF2B5EF4-FFF2-40B4-BE49-F238E27FC236}">
                  <a16:creationId xmlns:a16="http://schemas.microsoft.com/office/drawing/2014/main" id="{0F23F697-2186-4DFA-E4D4-9A721B7976D2}"/>
                </a:ext>
              </a:extLst>
            </p:cNvPr>
            <p:cNvGrpSpPr/>
            <p:nvPr/>
          </p:nvGrpSpPr>
          <p:grpSpPr>
            <a:xfrm>
              <a:off x="7566708" y="287746"/>
              <a:ext cx="2984391" cy="968335"/>
              <a:chOff x="7661837" y="182232"/>
              <a:chExt cx="2984391" cy="968335"/>
            </a:xfrm>
          </p:grpSpPr>
          <p:sp>
            <p:nvSpPr>
              <p:cNvPr id="37" name="Rectangle 36">
                <a:extLst>
                  <a:ext uri="{FF2B5EF4-FFF2-40B4-BE49-F238E27FC236}">
                    <a16:creationId xmlns:a16="http://schemas.microsoft.com/office/drawing/2014/main" id="{6A464D8D-0503-5992-2159-750014D88778}"/>
                  </a:ext>
                </a:extLst>
              </p:cNvPr>
              <p:cNvSpPr/>
              <p:nvPr/>
            </p:nvSpPr>
            <p:spPr>
              <a:xfrm>
                <a:off x="7661837" y="591104"/>
                <a:ext cx="782732" cy="228600"/>
              </a:xfrm>
              <a:prstGeom prst="rect">
                <a:avLst/>
              </a:prstGeom>
              <a:solidFill>
                <a:srgbClr val="EAF0F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38" name="Rectangle 37">
                <a:extLst>
                  <a:ext uri="{FF2B5EF4-FFF2-40B4-BE49-F238E27FC236}">
                    <a16:creationId xmlns:a16="http://schemas.microsoft.com/office/drawing/2014/main" id="{139F6D5E-2D7F-5769-D4D1-06FE6C336794}"/>
                  </a:ext>
                </a:extLst>
              </p:cNvPr>
              <p:cNvSpPr/>
              <p:nvPr/>
            </p:nvSpPr>
            <p:spPr>
              <a:xfrm>
                <a:off x="7661837" y="921967"/>
                <a:ext cx="782732" cy="228600"/>
              </a:xfrm>
              <a:prstGeom prst="rect">
                <a:avLst/>
              </a:prstGeom>
              <a:solidFill>
                <a:srgbClr val="EAF0F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grpSp>
            <p:nvGrpSpPr>
              <p:cNvPr id="39" name="Group 38">
                <a:extLst>
                  <a:ext uri="{FF2B5EF4-FFF2-40B4-BE49-F238E27FC236}">
                    <a16:creationId xmlns:a16="http://schemas.microsoft.com/office/drawing/2014/main" id="{6F7EC299-4AA0-230D-D4F1-2701527F07DF}"/>
                  </a:ext>
                </a:extLst>
              </p:cNvPr>
              <p:cNvGrpSpPr/>
              <p:nvPr/>
            </p:nvGrpSpPr>
            <p:grpSpPr>
              <a:xfrm>
                <a:off x="9863496" y="591104"/>
                <a:ext cx="782732" cy="559463"/>
                <a:chOff x="8004464" y="5185064"/>
                <a:chExt cx="758536" cy="559463"/>
              </a:xfrm>
              <a:solidFill>
                <a:srgbClr val="EAF0F6"/>
              </a:solidFill>
            </p:grpSpPr>
            <p:sp>
              <p:nvSpPr>
                <p:cNvPr id="45" name="Rectangle 44">
                  <a:extLst>
                    <a:ext uri="{FF2B5EF4-FFF2-40B4-BE49-F238E27FC236}">
                      <a16:creationId xmlns:a16="http://schemas.microsoft.com/office/drawing/2014/main" id="{34D712EB-5265-6FEF-7BB7-044B3DCE7A99}"/>
                    </a:ext>
                  </a:extLst>
                </p:cNvPr>
                <p:cNvSpPr/>
                <p:nvPr/>
              </p:nvSpPr>
              <p:spPr>
                <a:xfrm>
                  <a:off x="8004464" y="5185064"/>
                  <a:ext cx="758536" cy="2286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46" name="Rectangle 45">
                  <a:extLst>
                    <a:ext uri="{FF2B5EF4-FFF2-40B4-BE49-F238E27FC236}">
                      <a16:creationId xmlns:a16="http://schemas.microsoft.com/office/drawing/2014/main" id="{415351B2-64ED-24C3-92B8-A2D2A7A2A430}"/>
                    </a:ext>
                  </a:extLst>
                </p:cNvPr>
                <p:cNvSpPr/>
                <p:nvPr/>
              </p:nvSpPr>
              <p:spPr>
                <a:xfrm>
                  <a:off x="8004464" y="5515927"/>
                  <a:ext cx="758536" cy="2286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grpSp>
          <p:cxnSp>
            <p:nvCxnSpPr>
              <p:cNvPr id="40" name="Straight Connector 39">
                <a:extLst>
                  <a:ext uri="{FF2B5EF4-FFF2-40B4-BE49-F238E27FC236}">
                    <a16:creationId xmlns:a16="http://schemas.microsoft.com/office/drawing/2014/main" id="{DA23AA5E-9CA1-40E8-9AC8-C40A8DB58A26}"/>
                  </a:ext>
                </a:extLst>
              </p:cNvPr>
              <p:cNvCxnSpPr>
                <a:cxnSpLocks/>
                <a:endCxn id="25" idx="1"/>
              </p:cNvCxnSpPr>
              <p:nvPr/>
            </p:nvCxnSpPr>
            <p:spPr>
              <a:xfrm>
                <a:off x="8444569" y="705404"/>
                <a:ext cx="1418927" cy="330863"/>
              </a:xfrm>
              <a:prstGeom prst="line">
                <a:avLst/>
              </a:prstGeom>
              <a:ln w="19050">
                <a:solidFill>
                  <a:srgbClr val="0000FF"/>
                </a:solidFill>
              </a:ln>
            </p:spPr>
            <p:style>
              <a:lnRef idx="1">
                <a:schemeClr val="dk1"/>
              </a:lnRef>
              <a:fillRef idx="0">
                <a:schemeClr val="dk1"/>
              </a:fillRef>
              <a:effectRef idx="0">
                <a:schemeClr val="dk1"/>
              </a:effectRef>
              <a:fontRef idx="minor">
                <a:schemeClr val="tx1"/>
              </a:fontRef>
            </p:style>
          </p:cxnSp>
          <p:cxnSp>
            <p:nvCxnSpPr>
              <p:cNvPr id="41" name="Straight Connector 40">
                <a:extLst>
                  <a:ext uri="{FF2B5EF4-FFF2-40B4-BE49-F238E27FC236}">
                    <a16:creationId xmlns:a16="http://schemas.microsoft.com/office/drawing/2014/main" id="{2A594F6C-31AA-3B11-3CC7-FF84A0DAFBF4}"/>
                  </a:ext>
                </a:extLst>
              </p:cNvPr>
              <p:cNvCxnSpPr>
                <a:cxnSpLocks/>
                <a:stCxn id="22" idx="3"/>
              </p:cNvCxnSpPr>
              <p:nvPr/>
            </p:nvCxnSpPr>
            <p:spPr>
              <a:xfrm flipV="1">
                <a:off x="8444571" y="705405"/>
                <a:ext cx="1418927" cy="330863"/>
              </a:xfrm>
              <a:prstGeom prst="line">
                <a:avLst/>
              </a:prstGeom>
              <a:ln w="19050">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42" name="Straight Connector 41">
                <a:extLst>
                  <a:ext uri="{FF2B5EF4-FFF2-40B4-BE49-F238E27FC236}">
                    <a16:creationId xmlns:a16="http://schemas.microsoft.com/office/drawing/2014/main" id="{0B590927-FB54-CBB2-155C-66BF7DA77ADC}"/>
                  </a:ext>
                </a:extLst>
              </p:cNvPr>
              <p:cNvCxnSpPr>
                <a:cxnSpLocks/>
              </p:cNvCxnSpPr>
              <p:nvPr/>
            </p:nvCxnSpPr>
            <p:spPr>
              <a:xfrm>
                <a:off x="8444569" y="681224"/>
                <a:ext cx="1418927" cy="0"/>
              </a:xfrm>
              <a:prstGeom prst="line">
                <a:avLst/>
              </a:prstGeom>
              <a:ln w="19050"/>
            </p:spPr>
            <p:style>
              <a:lnRef idx="1">
                <a:schemeClr val="accent2"/>
              </a:lnRef>
              <a:fillRef idx="0">
                <a:schemeClr val="accent2"/>
              </a:fillRef>
              <a:effectRef idx="0">
                <a:schemeClr val="accent2"/>
              </a:effectRef>
              <a:fontRef idx="minor">
                <a:schemeClr val="tx1"/>
              </a:fontRef>
            </p:style>
          </p:cxnSp>
          <p:cxnSp>
            <p:nvCxnSpPr>
              <p:cNvPr id="43" name="Straight Connector 42">
                <a:extLst>
                  <a:ext uri="{FF2B5EF4-FFF2-40B4-BE49-F238E27FC236}">
                    <a16:creationId xmlns:a16="http://schemas.microsoft.com/office/drawing/2014/main" id="{2517C455-F12F-46C5-6FB9-BF8547DD295F}"/>
                  </a:ext>
                </a:extLst>
              </p:cNvPr>
              <p:cNvCxnSpPr>
                <a:cxnSpLocks/>
              </p:cNvCxnSpPr>
              <p:nvPr/>
            </p:nvCxnSpPr>
            <p:spPr>
              <a:xfrm>
                <a:off x="8426699" y="1039140"/>
                <a:ext cx="1418927" cy="0"/>
              </a:xfrm>
              <a:prstGeom prst="line">
                <a:avLst/>
              </a:prstGeom>
              <a:ln w="19050"/>
            </p:spPr>
            <p:style>
              <a:lnRef idx="1">
                <a:schemeClr val="accent2"/>
              </a:lnRef>
              <a:fillRef idx="0">
                <a:schemeClr val="accent2"/>
              </a:fillRef>
              <a:effectRef idx="0">
                <a:schemeClr val="accent2"/>
              </a:effectRef>
              <a:fontRef idx="minor">
                <a:schemeClr val="tx1"/>
              </a:fontRef>
            </p:style>
          </p:cxnSp>
          <p:sp>
            <p:nvSpPr>
              <p:cNvPr id="44" name="TextBox 43">
                <a:extLst>
                  <a:ext uri="{FF2B5EF4-FFF2-40B4-BE49-F238E27FC236}">
                    <a16:creationId xmlns:a16="http://schemas.microsoft.com/office/drawing/2014/main" id="{8531578F-A585-83D8-3BE6-FD5DB05FAE81}"/>
                  </a:ext>
                </a:extLst>
              </p:cNvPr>
              <p:cNvSpPr txBox="1"/>
              <p:nvPr/>
            </p:nvSpPr>
            <p:spPr>
              <a:xfrm>
                <a:off x="8379253" y="182232"/>
                <a:ext cx="1733449" cy="400110"/>
              </a:xfrm>
              <a:prstGeom prst="rect">
                <a:avLst/>
              </a:prstGeom>
              <a:noFill/>
            </p:spPr>
            <p:txBody>
              <a:bodyPr wrap="square" rtlCol="0">
                <a:spAutoFit/>
              </a:bodyPr>
              <a:lstStyle/>
              <a:p>
                <a:r>
                  <a:rPr lang="hr-HR" sz="2000" dirty="0">
                    <a:ln w="0"/>
                    <a:effectLst>
                      <a:outerShdw blurRad="38100" dist="19050" dir="2700000" algn="tl" rotWithShape="0">
                        <a:schemeClr val="dk1">
                          <a:alpha val="40000"/>
                        </a:schemeClr>
                      </a:outerShdw>
                    </a:effectLst>
                  </a:rPr>
                  <a:t>LOR </a:t>
                </a:r>
                <a:r>
                  <a:rPr lang="hr-HR" sz="2000" dirty="0" err="1">
                    <a:ln w="0"/>
                    <a:effectLst>
                      <a:outerShdw blurRad="38100" dist="19050" dir="2700000" algn="tl" rotWithShape="0">
                        <a:schemeClr val="dk1">
                          <a:alpha val="40000"/>
                        </a:schemeClr>
                      </a:outerShdw>
                    </a:effectLst>
                  </a:rPr>
                  <a:t>ambiguity</a:t>
                </a:r>
                <a:endParaRPr lang="hr-HR" sz="2000" dirty="0">
                  <a:ln w="0"/>
                  <a:effectLst>
                    <a:outerShdw blurRad="38100" dist="19050" dir="2700000" algn="tl" rotWithShape="0">
                      <a:schemeClr val="dk1">
                        <a:alpha val="40000"/>
                      </a:schemeClr>
                    </a:outerShdw>
                  </a:effectLst>
                </a:endParaRPr>
              </a:p>
            </p:txBody>
          </p:sp>
        </p:grpSp>
      </p:grpSp>
      <p:sp>
        <p:nvSpPr>
          <p:cNvPr id="5" name="TextBox 4">
            <a:extLst>
              <a:ext uri="{FF2B5EF4-FFF2-40B4-BE49-F238E27FC236}">
                <a16:creationId xmlns:a16="http://schemas.microsoft.com/office/drawing/2014/main" id="{DAC46D60-9EA2-38F3-B6B5-805BD44FB2D7}"/>
              </a:ext>
            </a:extLst>
          </p:cNvPr>
          <p:cNvSpPr txBox="1"/>
          <p:nvPr/>
        </p:nvSpPr>
        <p:spPr>
          <a:xfrm>
            <a:off x="4701714" y="1714982"/>
            <a:ext cx="3658712"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hr-HR" sz="2000" b="1" dirty="0">
                <a:latin typeface="Calibri"/>
              </a:rPr>
              <a:t>Pol.-</a:t>
            </a:r>
            <a:r>
              <a:rPr lang="hr-HR" sz="2000" b="1" dirty="0" err="1">
                <a:latin typeface="Calibri"/>
              </a:rPr>
              <a:t>cor</a:t>
            </a:r>
            <a:r>
              <a:rPr lang="hr-HR" sz="2000" b="1" dirty="0">
                <a:latin typeface="Calibri"/>
              </a:rPr>
              <a:t>. </a:t>
            </a:r>
            <a:r>
              <a:rPr lang="hr-HR" sz="2000" b="1" dirty="0" err="1">
                <a:latin typeface="Calibri"/>
              </a:rPr>
              <a:t>Events</a:t>
            </a:r>
            <a:r>
              <a:rPr lang="hr-HR" sz="2000" b="1" dirty="0">
                <a:latin typeface="Calibri"/>
              </a:rPr>
              <a:t>, </a:t>
            </a:r>
            <a:r>
              <a:rPr lang="hr-HR" sz="2000" b="1" dirty="0">
                <a:latin typeface="Calibri"/>
                <a:ea typeface="Calibri"/>
                <a:cs typeface="Calibri"/>
              </a:rPr>
              <a:t>|</a:t>
            </a:r>
            <a:r>
              <a:rPr lang="hr-HR" sz="2000" b="1" dirty="0">
                <a:latin typeface="Symbol"/>
              </a:rPr>
              <a:t>f</a:t>
            </a:r>
            <a:r>
              <a:rPr lang="hr-HR" sz="900" b="1" baseline="-25000" dirty="0">
                <a:latin typeface="Symbol"/>
              </a:rPr>
              <a:t>1</a:t>
            </a:r>
            <a:r>
              <a:rPr lang="hr-HR" sz="2000" b="1" dirty="0">
                <a:latin typeface="Symbol"/>
              </a:rPr>
              <a:t>-f</a:t>
            </a:r>
            <a:r>
              <a:rPr lang="hr-HR" sz="900" b="1" baseline="-25000" dirty="0">
                <a:latin typeface="Symbol"/>
              </a:rPr>
              <a:t>2</a:t>
            </a:r>
            <a:r>
              <a:rPr lang="hr-HR" sz="2000" b="1" dirty="0"/>
              <a:t>|</a:t>
            </a:r>
            <a:r>
              <a:rPr lang="hr-HR" sz="2000" b="1" dirty="0">
                <a:latin typeface="Calibri"/>
              </a:rPr>
              <a:t>=90°±20°</a:t>
            </a:r>
            <a:endParaRPr lang="en-US" b="1" dirty="0"/>
          </a:p>
        </p:txBody>
      </p:sp>
      <p:pic>
        <p:nvPicPr>
          <p:cNvPr id="7" name="Picture 6" descr="A graph with red dots&#10;&#10;AI-generated content may be incorrect.">
            <a:extLst>
              <a:ext uri="{FF2B5EF4-FFF2-40B4-BE49-F238E27FC236}">
                <a16:creationId xmlns:a16="http://schemas.microsoft.com/office/drawing/2014/main" id="{B22EE509-9AB1-AAF4-FD10-82DF385C8C5F}"/>
              </a:ext>
            </a:extLst>
          </p:cNvPr>
          <p:cNvPicPr>
            <a:picLocks noChangeAspect="1"/>
          </p:cNvPicPr>
          <p:nvPr/>
        </p:nvPicPr>
        <p:blipFill>
          <a:blip r:embed="rId6"/>
          <a:stretch>
            <a:fillRect/>
          </a:stretch>
        </p:blipFill>
        <p:spPr>
          <a:xfrm>
            <a:off x="161905" y="3191754"/>
            <a:ext cx="3976848" cy="1974952"/>
          </a:xfrm>
          <a:prstGeom prst="rect">
            <a:avLst/>
          </a:prstGeom>
        </p:spPr>
      </p:pic>
      <p:sp>
        <p:nvSpPr>
          <p:cNvPr id="14" name="Content Placeholder 6">
            <a:extLst>
              <a:ext uri="{FF2B5EF4-FFF2-40B4-BE49-F238E27FC236}">
                <a16:creationId xmlns:a16="http://schemas.microsoft.com/office/drawing/2014/main" id="{741DA479-4EE0-B277-6E4E-A6C466B01686}"/>
              </a:ext>
            </a:extLst>
          </p:cNvPr>
          <p:cNvSpPr txBox="1">
            <a:spLocks/>
          </p:cNvSpPr>
          <p:nvPr/>
        </p:nvSpPr>
        <p:spPr>
          <a:xfrm>
            <a:off x="2278829" y="3963551"/>
            <a:ext cx="1538484" cy="439490"/>
          </a:xfrm>
          <a:prstGeom prst="rect">
            <a:avLst/>
          </a:prstGeom>
        </p:spPr>
        <p:txBody>
          <a:bodyPr vert="horz" lIns="91440" tIns="45720" rIns="91440" bIns="45720" anchor="t">
            <a:norm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Calibri" panose="020F0502020204030204" pitchFamily="34" charset="0"/>
                <a:ea typeface="+mn-ea"/>
                <a:cs typeface="Calibri" panose="020F0502020204030204"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Calibri" panose="020F0502020204030204" pitchFamily="34" charset="0"/>
                <a:ea typeface="+mn-ea"/>
                <a:cs typeface="Calibri" panose="020F0502020204030204"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Calibri" panose="020F0502020204030204" pitchFamily="34" charset="0"/>
                <a:ea typeface="+mn-ea"/>
                <a:cs typeface="Calibri" panose="020F0502020204030204"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Calibri" panose="020F0502020204030204" pitchFamily="34" charset="0"/>
                <a:ea typeface="+mn-ea"/>
                <a:cs typeface="Calibri" panose="020F0502020204030204"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Calibri" panose="020F0502020204030204" pitchFamily="34" charset="0"/>
                <a:ea typeface="+mn-ea"/>
                <a:cs typeface="Calibri" panose="020F0502020204030204"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a:buNone/>
            </a:pPr>
            <a:r>
              <a:rPr lang="en-US" sz="1400" b="1" dirty="0">
                <a:solidFill>
                  <a:schemeClr val="accent2">
                    <a:lumMod val="76000"/>
                  </a:schemeClr>
                </a:solidFill>
                <a:latin typeface="Calibri Light"/>
                <a:ea typeface="Calibri"/>
                <a:cs typeface="Calibri"/>
              </a:rPr>
              <a:t>Pol-</a:t>
            </a:r>
            <a:r>
              <a:rPr lang="en-US" sz="1400" b="1" err="1">
                <a:solidFill>
                  <a:schemeClr val="accent2">
                    <a:lumMod val="76000"/>
                  </a:schemeClr>
                </a:solidFill>
                <a:latin typeface="Calibri Light"/>
                <a:ea typeface="Calibri"/>
                <a:cs typeface="Calibri"/>
              </a:rPr>
              <a:t>cor</a:t>
            </a:r>
            <a:r>
              <a:rPr lang="en-US" sz="1400" b="1" dirty="0">
                <a:solidFill>
                  <a:schemeClr val="accent2">
                    <a:lumMod val="76000"/>
                  </a:schemeClr>
                </a:solidFill>
                <a:latin typeface="Calibri Light"/>
                <a:ea typeface="Calibri"/>
                <a:cs typeface="Calibri"/>
              </a:rPr>
              <a:t> events</a:t>
            </a:r>
            <a:endParaRPr lang="en-US" dirty="0">
              <a:solidFill>
                <a:schemeClr val="accent2">
                  <a:lumMod val="76000"/>
                </a:schemeClr>
              </a:solidFill>
              <a:latin typeface="Calibri Light"/>
              <a:ea typeface="Calibri Light"/>
            </a:endParaRPr>
          </a:p>
        </p:txBody>
      </p:sp>
      <p:sp>
        <p:nvSpPr>
          <p:cNvPr id="19" name="Content Placeholder 6">
            <a:extLst>
              <a:ext uri="{FF2B5EF4-FFF2-40B4-BE49-F238E27FC236}">
                <a16:creationId xmlns:a16="http://schemas.microsoft.com/office/drawing/2014/main" id="{0B94CF67-2C29-32DA-B4D1-E65D8045E416}"/>
              </a:ext>
            </a:extLst>
          </p:cNvPr>
          <p:cNvSpPr txBox="1">
            <a:spLocks/>
          </p:cNvSpPr>
          <p:nvPr/>
        </p:nvSpPr>
        <p:spPr>
          <a:xfrm>
            <a:off x="619523" y="4340990"/>
            <a:ext cx="897549" cy="304182"/>
          </a:xfrm>
          <a:prstGeom prst="rect">
            <a:avLst/>
          </a:prstGeom>
        </p:spPr>
        <p:txBody>
          <a:bodyPr vert="horz" lIns="91440" tIns="45720" rIns="91440" bIns="45720" anchor="t">
            <a:norm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Calibri" panose="020F0502020204030204" pitchFamily="34" charset="0"/>
                <a:ea typeface="+mn-ea"/>
                <a:cs typeface="Calibri" panose="020F0502020204030204"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Calibri" panose="020F0502020204030204" pitchFamily="34" charset="0"/>
                <a:ea typeface="+mn-ea"/>
                <a:cs typeface="Calibri" panose="020F0502020204030204"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Calibri" panose="020F0502020204030204" pitchFamily="34" charset="0"/>
                <a:ea typeface="+mn-ea"/>
                <a:cs typeface="Calibri" panose="020F0502020204030204"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Calibri" panose="020F0502020204030204" pitchFamily="34" charset="0"/>
                <a:ea typeface="+mn-ea"/>
                <a:cs typeface="Calibri" panose="020F0502020204030204"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Calibri" panose="020F0502020204030204" pitchFamily="34" charset="0"/>
                <a:ea typeface="+mn-ea"/>
                <a:cs typeface="Calibri" panose="020F0502020204030204"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a:buNone/>
            </a:pPr>
            <a:r>
              <a:rPr lang="en-US" sz="1200" b="1" dirty="0">
                <a:solidFill>
                  <a:srgbClr val="0000FF"/>
                </a:solidFill>
                <a:latin typeface="Calibri Light"/>
                <a:ea typeface="Calibri Light"/>
                <a:cs typeface="Calibri Light"/>
              </a:rPr>
              <a:t>1-px events</a:t>
            </a:r>
          </a:p>
        </p:txBody>
      </p:sp>
      <p:sp>
        <p:nvSpPr>
          <p:cNvPr id="21" name="TextBox 20">
            <a:extLst>
              <a:ext uri="{FF2B5EF4-FFF2-40B4-BE49-F238E27FC236}">
                <a16:creationId xmlns:a16="http://schemas.microsoft.com/office/drawing/2014/main" id="{E0290FC3-11F0-D3CC-4EFB-ECD6E5A6E436}"/>
              </a:ext>
            </a:extLst>
          </p:cNvPr>
          <p:cNvSpPr txBox="1"/>
          <p:nvPr/>
        </p:nvSpPr>
        <p:spPr>
          <a:xfrm>
            <a:off x="452397" y="3035694"/>
            <a:ext cx="3496722" cy="369332"/>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latin typeface="Calibri Light"/>
                <a:ea typeface="Calibri Light"/>
                <a:cs typeface="Calibri Light"/>
              </a:rPr>
              <a:t>Spatial resolution vs. LOR gain</a:t>
            </a:r>
          </a:p>
        </p:txBody>
      </p:sp>
    </p:spTree>
    <p:extLst>
      <p:ext uri="{BB962C8B-B14F-4D97-AF65-F5344CB8AC3E}">
        <p14:creationId xmlns:p14="http://schemas.microsoft.com/office/powerpoint/2010/main" val="28814074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FA0DA0-DEF8-070E-8457-FDA329EC16F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0955368-B950-B3E5-BD1C-2C0DCCA828A9}"/>
              </a:ext>
            </a:extLst>
          </p:cNvPr>
          <p:cNvSpPr>
            <a:spLocks noGrp="1"/>
          </p:cNvSpPr>
          <p:nvPr>
            <p:ph type="title"/>
          </p:nvPr>
        </p:nvSpPr>
        <p:spPr/>
        <p:txBody>
          <a:bodyPr vert="horz" lIns="91440" tIns="45720" rIns="91440" bIns="45720" anchor="ctr">
            <a:normAutofit/>
          </a:bodyPr>
          <a:lstStyle/>
          <a:p>
            <a:r>
              <a:rPr lang="en-US" dirty="0">
                <a:latin typeface="Calibri"/>
                <a:cs typeface="Calibri"/>
              </a:rPr>
              <a:t>Random background rejection</a:t>
            </a:r>
          </a:p>
        </p:txBody>
      </p:sp>
      <p:sp>
        <p:nvSpPr>
          <p:cNvPr id="3" name="Content Placeholder 2">
            <a:extLst>
              <a:ext uri="{FF2B5EF4-FFF2-40B4-BE49-F238E27FC236}">
                <a16:creationId xmlns:a16="http://schemas.microsoft.com/office/drawing/2014/main" id="{CCCDA2B8-DABF-1AFB-A807-837D00DD54B1}"/>
              </a:ext>
            </a:extLst>
          </p:cNvPr>
          <p:cNvSpPr>
            <a:spLocks noGrp="1"/>
          </p:cNvSpPr>
          <p:nvPr>
            <p:ph sz="quarter" idx="1"/>
          </p:nvPr>
        </p:nvSpPr>
        <p:spPr>
          <a:xfrm>
            <a:off x="385543" y="1686463"/>
            <a:ext cx="5900483" cy="642689"/>
          </a:xfrm>
        </p:spPr>
        <p:txBody>
          <a:bodyPr vert="horz" lIns="91440" tIns="45720" rIns="91440" bIns="45720" anchor="t">
            <a:normAutofit/>
          </a:bodyPr>
          <a:lstStyle/>
          <a:p>
            <a:pPr marL="0" indent="0">
              <a:buNone/>
            </a:pPr>
            <a:r>
              <a:rPr lang="en-US" sz="2000" b="1" dirty="0">
                <a:latin typeface="Calibri"/>
                <a:cs typeface="Calibri"/>
              </a:rPr>
              <a:t>S/B</a:t>
            </a:r>
            <a:r>
              <a:rPr lang="en-US" sz="2000" b="1" baseline="-25000" dirty="0">
                <a:latin typeface="Calibri"/>
                <a:cs typeface="Calibri"/>
              </a:rPr>
              <a:t>rand</a:t>
            </a:r>
            <a:r>
              <a:rPr lang="en-US" sz="2000" b="1" dirty="0">
                <a:latin typeface="Calibri"/>
                <a:cs typeface="Calibri"/>
              </a:rPr>
              <a:t> from coincidence time spectrum, 5 ns window</a:t>
            </a:r>
            <a:endParaRPr lang="en-US" sz="2400" b="1" dirty="0">
              <a:ea typeface="Calibri" panose="020F0502020204030204" pitchFamily="34" charset="0"/>
            </a:endParaRPr>
          </a:p>
          <a:p>
            <a:endParaRPr lang="en-US" sz="2000" b="1" i="1" dirty="0">
              <a:solidFill>
                <a:schemeClr val="accent1">
                  <a:lumMod val="75000"/>
                </a:schemeClr>
              </a:solidFill>
              <a:latin typeface="Calibri"/>
              <a:ea typeface="Calibri"/>
              <a:cs typeface="Calibri"/>
            </a:endParaRPr>
          </a:p>
        </p:txBody>
      </p:sp>
      <p:sp>
        <p:nvSpPr>
          <p:cNvPr id="6" name="Slide Number Placeholder 5">
            <a:extLst>
              <a:ext uri="{FF2B5EF4-FFF2-40B4-BE49-F238E27FC236}">
                <a16:creationId xmlns:a16="http://schemas.microsoft.com/office/drawing/2014/main" id="{18FCCF2E-BB17-730A-05BE-85D67F2901E5}"/>
              </a:ext>
            </a:extLst>
          </p:cNvPr>
          <p:cNvSpPr>
            <a:spLocks noGrp="1"/>
          </p:cNvSpPr>
          <p:nvPr>
            <p:ph type="sldNum" sz="quarter" idx="4"/>
          </p:nvPr>
        </p:nvSpPr>
        <p:spPr/>
        <p:txBody>
          <a:bodyPr/>
          <a:lstStyle/>
          <a:p>
            <a:fld id="{F1FEECC3-7BCE-4B1E-8D55-1AB743006139}" type="slidenum">
              <a:rPr lang="en-US" smtClean="0"/>
              <a:pPr/>
              <a:t>21</a:t>
            </a:fld>
            <a:endParaRPr lang="en-US" dirty="0"/>
          </a:p>
        </p:txBody>
      </p:sp>
      <p:sp>
        <p:nvSpPr>
          <p:cNvPr id="5" name="Footer Placeholder 4">
            <a:extLst>
              <a:ext uri="{FF2B5EF4-FFF2-40B4-BE49-F238E27FC236}">
                <a16:creationId xmlns:a16="http://schemas.microsoft.com/office/drawing/2014/main" id="{BBFB06A9-7C27-D194-C7AE-F8EEACD36B0F}"/>
              </a:ext>
            </a:extLst>
          </p:cNvPr>
          <p:cNvSpPr txBox="1">
            <a:spLocks/>
          </p:cNvSpPr>
          <p:nvPr/>
        </p:nvSpPr>
        <p:spPr>
          <a:xfrm>
            <a:off x="3747911" y="6464952"/>
            <a:ext cx="5463823" cy="365125"/>
          </a:xfrm>
          <a:prstGeom prst="rect">
            <a:avLst/>
          </a:prstGeom>
        </p:spPr>
        <p:txBody>
          <a:bodyPr vert="horz" lIns="91440" tIns="45720" rIns="91440" bIns="45720" anchor="ctr"/>
          <a:lstStyle>
            <a:defPPr>
              <a:defRPr lang="en-US"/>
            </a:defPPr>
            <a:lvl1pPr marL="0" algn="r" defTabSz="914400" rtl="0" eaLnBrk="1" latinLnBrk="0" hangingPunct="1">
              <a:defRPr kumimoji="0" sz="1200" kern="1200">
                <a:solidFill>
                  <a:schemeClr val="tx2"/>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hr-HR" dirty="0">
                <a:solidFill>
                  <a:srgbClr val="775F55"/>
                </a:solidFill>
                <a:latin typeface="Calibri"/>
                <a:cs typeface="Calibri"/>
              </a:rPr>
              <a:t>EXOTIC ATOMS ZAGREB 2025</a:t>
            </a:r>
            <a:endParaRPr lang="en-US" dirty="0"/>
          </a:p>
        </p:txBody>
      </p:sp>
      <p:sp>
        <p:nvSpPr>
          <p:cNvPr id="7" name="Footer Placeholder 2">
            <a:extLst>
              <a:ext uri="{FF2B5EF4-FFF2-40B4-BE49-F238E27FC236}">
                <a16:creationId xmlns:a16="http://schemas.microsoft.com/office/drawing/2014/main" id="{7AEC878B-1F9D-68A2-8BFC-0972BE1A83B7}"/>
              </a:ext>
            </a:extLst>
          </p:cNvPr>
          <p:cNvSpPr txBox="1">
            <a:spLocks/>
          </p:cNvSpPr>
          <p:nvPr/>
        </p:nvSpPr>
        <p:spPr>
          <a:xfrm>
            <a:off x="325256" y="6468406"/>
            <a:ext cx="2968294" cy="365125"/>
          </a:xfrm>
          <a:prstGeom prst="rect">
            <a:avLst/>
          </a:prstGeom>
          <a:solidFill>
            <a:schemeClr val="bg1"/>
          </a:solidFill>
        </p:spPr>
        <p:txBody>
          <a:bodyPr vert="horz" lIns="91440" tIns="45720" rIns="91440" bIns="45720" anchor="ctr"/>
          <a:lstStyle>
            <a:defPPr>
              <a:defRPr lang="en-US"/>
            </a:defPPr>
            <a:lvl1pPr marL="0" algn="r" defTabSz="914400" rtl="0" eaLnBrk="1" latinLnBrk="0" hangingPunct="1">
              <a:defRPr kumimoji="0" sz="1200" kern="1200">
                <a:solidFill>
                  <a:schemeClr val="tx2"/>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solidFill>
                  <a:srgbClr val="775F55"/>
                </a:solidFill>
                <a:latin typeface="Calibri"/>
                <a:cs typeface="Calibri"/>
              </a:rPr>
              <a:t>M. Makek</a:t>
            </a:r>
            <a:endParaRPr lang="en-US" dirty="0"/>
          </a:p>
        </p:txBody>
      </p:sp>
      <p:sp>
        <p:nvSpPr>
          <p:cNvPr id="9" name="TextBox 8">
            <a:extLst>
              <a:ext uri="{FF2B5EF4-FFF2-40B4-BE49-F238E27FC236}">
                <a16:creationId xmlns:a16="http://schemas.microsoft.com/office/drawing/2014/main" id="{317AEA80-5E6A-F5C6-14DD-F361EC51C425}"/>
              </a:ext>
            </a:extLst>
          </p:cNvPr>
          <p:cNvSpPr txBox="1"/>
          <p:nvPr/>
        </p:nvSpPr>
        <p:spPr>
          <a:xfrm>
            <a:off x="6864225" y="1801728"/>
            <a:ext cx="4359983" cy="37128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Wingdings"/>
              <a:buChar char="Ø"/>
            </a:pPr>
            <a:r>
              <a:rPr lang="en-US" dirty="0"/>
              <a:t>Single pixel events</a:t>
            </a:r>
          </a:p>
        </p:txBody>
      </p:sp>
      <p:pic>
        <p:nvPicPr>
          <p:cNvPr id="30" name="Picture 29">
            <a:extLst>
              <a:ext uri="{FF2B5EF4-FFF2-40B4-BE49-F238E27FC236}">
                <a16:creationId xmlns:a16="http://schemas.microsoft.com/office/drawing/2014/main" id="{C8BF29D5-FEC1-2B29-3398-64155BAA52BF}"/>
              </a:ext>
            </a:extLst>
          </p:cNvPr>
          <p:cNvPicPr>
            <a:picLocks noChangeAspect="1"/>
          </p:cNvPicPr>
          <p:nvPr/>
        </p:nvPicPr>
        <p:blipFill>
          <a:blip r:embed="rId2"/>
          <a:stretch>
            <a:fillRect/>
          </a:stretch>
        </p:blipFill>
        <p:spPr>
          <a:xfrm>
            <a:off x="522077" y="2330048"/>
            <a:ext cx="5461878" cy="3492322"/>
          </a:xfrm>
          <a:prstGeom prst="rect">
            <a:avLst/>
          </a:prstGeom>
        </p:spPr>
      </p:pic>
      <p:sp>
        <p:nvSpPr>
          <p:cNvPr id="31" name="TextBox 30">
            <a:extLst>
              <a:ext uri="{FF2B5EF4-FFF2-40B4-BE49-F238E27FC236}">
                <a16:creationId xmlns:a16="http://schemas.microsoft.com/office/drawing/2014/main" id="{36945EF5-0CB1-D262-86E0-752ACC341D3A}"/>
              </a:ext>
            </a:extLst>
          </p:cNvPr>
          <p:cNvSpPr txBox="1"/>
          <p:nvPr/>
        </p:nvSpPr>
        <p:spPr>
          <a:xfrm>
            <a:off x="596116" y="6047549"/>
            <a:ext cx="4379081" cy="307777"/>
          </a:xfrm>
          <a:prstGeom prst="rect">
            <a:avLst/>
          </a:prstGeom>
          <a:noFill/>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r-HR" sz="1400" kern="100" dirty="0">
                <a:solidFill>
                  <a:srgbClr val="C00000"/>
                </a:solidFill>
                <a:latin typeface="Calibri"/>
                <a:ea typeface="Noto Serif CJK SC"/>
                <a:cs typeface="Calibri"/>
              </a:rPr>
              <a:t>A</a:t>
            </a:r>
            <a:r>
              <a:rPr lang="en-US" sz="1400" kern="100" dirty="0">
                <a:solidFill>
                  <a:srgbClr val="C00000"/>
                </a:solidFill>
                <a:latin typeface="Calibri"/>
                <a:ea typeface="Noto Serif CJK SC"/>
                <a:cs typeface="Calibri"/>
              </a:rPr>
              <a:t>. M. </a:t>
            </a:r>
            <a:r>
              <a:rPr lang="en-US" sz="1400" kern="100" dirty="0" err="1">
                <a:solidFill>
                  <a:srgbClr val="C00000"/>
                </a:solidFill>
                <a:latin typeface="Calibri"/>
                <a:ea typeface="Noto Serif CJK SC"/>
                <a:cs typeface="Calibri"/>
              </a:rPr>
              <a:t>Kožuljević</a:t>
            </a:r>
            <a:r>
              <a:rPr lang="en-US" sz="1400" kern="100" dirty="0">
                <a:solidFill>
                  <a:srgbClr val="C00000"/>
                </a:solidFill>
                <a:latin typeface="Calibri"/>
                <a:ea typeface="Noto Serif CJK SC"/>
                <a:cs typeface="Calibri"/>
              </a:rPr>
              <a:t>, PhD Thesis, University of Zagreb, 2025</a:t>
            </a:r>
            <a:endParaRPr lang="hr-HR" sz="1400" kern="100" dirty="0">
              <a:solidFill>
                <a:srgbClr val="C00000"/>
              </a:solidFill>
              <a:latin typeface="Calibri"/>
              <a:cs typeface="Calibri"/>
            </a:endParaRPr>
          </a:p>
        </p:txBody>
      </p:sp>
      <p:grpSp>
        <p:nvGrpSpPr>
          <p:cNvPr id="28" name="Group 27">
            <a:extLst>
              <a:ext uri="{FF2B5EF4-FFF2-40B4-BE49-F238E27FC236}">
                <a16:creationId xmlns:a16="http://schemas.microsoft.com/office/drawing/2014/main" id="{228FCB04-5B2A-6909-E0F4-ECCA851B75A1}"/>
              </a:ext>
            </a:extLst>
          </p:cNvPr>
          <p:cNvGrpSpPr/>
          <p:nvPr/>
        </p:nvGrpSpPr>
        <p:grpSpPr>
          <a:xfrm>
            <a:off x="6455681" y="2243008"/>
            <a:ext cx="5212317" cy="1873762"/>
            <a:chOff x="6455681" y="2281754"/>
            <a:chExt cx="5212317" cy="1873762"/>
          </a:xfrm>
        </p:grpSpPr>
        <p:pic>
          <p:nvPicPr>
            <p:cNvPr id="17" name="Picture 16" descr="A graph with numbers and lines&#10;&#10;Description automatically generated">
              <a:extLst>
                <a:ext uri="{FF2B5EF4-FFF2-40B4-BE49-F238E27FC236}">
                  <a16:creationId xmlns:a16="http://schemas.microsoft.com/office/drawing/2014/main" id="{C15187A4-11EB-53AC-307C-A3DCB6FF1B49}"/>
                </a:ext>
              </a:extLst>
            </p:cNvPr>
            <p:cNvPicPr>
              <a:picLocks noChangeAspect="1"/>
            </p:cNvPicPr>
            <p:nvPr/>
          </p:nvPicPr>
          <p:blipFill>
            <a:blip r:embed="rId3"/>
            <a:stretch>
              <a:fillRect/>
            </a:stretch>
          </p:blipFill>
          <p:spPr>
            <a:xfrm>
              <a:off x="6455681" y="2281754"/>
              <a:ext cx="5212317" cy="1873762"/>
            </a:xfrm>
            <a:prstGeom prst="rect">
              <a:avLst/>
            </a:prstGeom>
          </p:spPr>
        </p:pic>
        <p:sp>
          <p:nvSpPr>
            <p:cNvPr id="23" name="TextBox 22">
              <a:extLst>
                <a:ext uri="{FF2B5EF4-FFF2-40B4-BE49-F238E27FC236}">
                  <a16:creationId xmlns:a16="http://schemas.microsoft.com/office/drawing/2014/main" id="{ABB80E47-FA9F-74DC-E051-C7147018E96F}"/>
                </a:ext>
              </a:extLst>
            </p:cNvPr>
            <p:cNvSpPr txBox="1"/>
            <p:nvPr/>
          </p:nvSpPr>
          <p:spPr>
            <a:xfrm>
              <a:off x="7126572" y="2497878"/>
              <a:ext cx="3742588" cy="338554"/>
            </a:xfrm>
            <a:prstGeom prst="rect">
              <a:avLst/>
            </a:prstGeom>
            <a:solidFill>
              <a:schemeClr val="bg1"/>
            </a:solid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dirty="0">
                  <a:latin typeface="Calibri"/>
                  <a:ea typeface="Calibri Light"/>
                  <a:cs typeface="Arial"/>
                </a:rPr>
                <a:t>Pol-</a:t>
              </a:r>
              <a:r>
                <a:rPr lang="en-US" sz="1600" err="1">
                  <a:latin typeface="Calibri"/>
                  <a:ea typeface="Calibri Light"/>
                  <a:cs typeface="Arial"/>
                </a:rPr>
                <a:t>cor</a:t>
              </a:r>
              <a:r>
                <a:rPr lang="en-US" sz="1600" dirty="0">
                  <a:latin typeface="Calibri"/>
                  <a:ea typeface="Calibri Light"/>
                  <a:cs typeface="Arial"/>
                </a:rPr>
                <a:t> events, 72°&lt;</a:t>
              </a:r>
              <a:r>
                <a:rPr lang="en-US" sz="1600" dirty="0">
                  <a:latin typeface="Symbol"/>
                  <a:ea typeface="Calibri Light"/>
                  <a:cs typeface="Arial"/>
                  <a:sym typeface="Symbol"/>
                </a:rPr>
                <a:t>q</a:t>
              </a:r>
              <a:r>
                <a:rPr lang="en-US" sz="1600" dirty="0">
                  <a:latin typeface="Calibri"/>
                  <a:ea typeface="Calibri Light"/>
                  <a:cs typeface="Arial"/>
                </a:rPr>
                <a:t>&lt;90°, 70°&lt;|</a:t>
              </a:r>
              <a:r>
                <a:rPr lang="en-US" sz="1600" err="1">
                  <a:latin typeface="Symbol"/>
                  <a:ea typeface="Calibri Light"/>
                  <a:cs typeface="Arial"/>
                  <a:sym typeface="Symbol"/>
                </a:rPr>
                <a:t>Df</a:t>
              </a:r>
              <a:r>
                <a:rPr lang="en-US" sz="1600" dirty="0">
                  <a:latin typeface="Calibri"/>
                  <a:ea typeface="Calibri Light"/>
                  <a:cs typeface="Arial"/>
                </a:rPr>
                <a:t>|&lt;110°</a:t>
              </a:r>
            </a:p>
          </p:txBody>
        </p:sp>
        <p:sp>
          <p:nvSpPr>
            <p:cNvPr id="25" name="Rectangle 24">
              <a:extLst>
                <a:ext uri="{FF2B5EF4-FFF2-40B4-BE49-F238E27FC236}">
                  <a16:creationId xmlns:a16="http://schemas.microsoft.com/office/drawing/2014/main" id="{8B128FB2-7BE6-59F2-6566-4BA7C938F637}"/>
                </a:ext>
              </a:extLst>
            </p:cNvPr>
            <p:cNvSpPr/>
            <p:nvPr/>
          </p:nvSpPr>
          <p:spPr>
            <a:xfrm>
              <a:off x="7726821" y="2870159"/>
              <a:ext cx="485088" cy="1086153"/>
            </a:xfrm>
            <a:prstGeom prst="rect">
              <a:avLst/>
            </a:prstGeom>
            <a:solidFill>
              <a:srgbClr val="F7CE45">
                <a:alpha val="25000"/>
              </a:srgbClr>
            </a:solidFill>
            <a:ln>
              <a:solidFill>
                <a:srgbClr val="EBAE0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935924BE-DD68-B24A-28BC-7E3D6A6AF2A3}"/>
                </a:ext>
              </a:extLst>
            </p:cNvPr>
            <p:cNvSpPr/>
            <p:nvPr/>
          </p:nvSpPr>
          <p:spPr>
            <a:xfrm>
              <a:off x="9790609" y="2881309"/>
              <a:ext cx="485088" cy="1086153"/>
            </a:xfrm>
            <a:prstGeom prst="rect">
              <a:avLst/>
            </a:prstGeom>
            <a:solidFill>
              <a:srgbClr val="EBAE03">
                <a:alpha val="25000"/>
              </a:srgbClr>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dirty="0">
                <a:solidFill>
                  <a:srgbClr val="FF0000"/>
                </a:solidFill>
              </a:endParaRPr>
            </a:p>
          </p:txBody>
        </p:sp>
      </p:grpSp>
      <p:grpSp>
        <p:nvGrpSpPr>
          <p:cNvPr id="40" name="Group 39">
            <a:extLst>
              <a:ext uri="{FF2B5EF4-FFF2-40B4-BE49-F238E27FC236}">
                <a16:creationId xmlns:a16="http://schemas.microsoft.com/office/drawing/2014/main" id="{72CCEB57-1E22-968C-5568-C9DAF9CCC249}"/>
              </a:ext>
            </a:extLst>
          </p:cNvPr>
          <p:cNvGrpSpPr/>
          <p:nvPr/>
        </p:nvGrpSpPr>
        <p:grpSpPr>
          <a:xfrm>
            <a:off x="6470926" y="4180221"/>
            <a:ext cx="5222180" cy="2017490"/>
            <a:chOff x="6470926" y="4007693"/>
            <a:chExt cx="5222180" cy="2017490"/>
          </a:xfrm>
        </p:grpSpPr>
        <p:grpSp>
          <p:nvGrpSpPr>
            <p:cNvPr id="32" name="Group 31">
              <a:extLst>
                <a:ext uri="{FF2B5EF4-FFF2-40B4-BE49-F238E27FC236}">
                  <a16:creationId xmlns:a16="http://schemas.microsoft.com/office/drawing/2014/main" id="{99F1C133-D5F3-B4B5-7161-4D7C3CA9C407}"/>
                </a:ext>
              </a:extLst>
            </p:cNvPr>
            <p:cNvGrpSpPr/>
            <p:nvPr/>
          </p:nvGrpSpPr>
          <p:grpSpPr>
            <a:xfrm>
              <a:off x="6470926" y="4007693"/>
              <a:ext cx="5222180" cy="2017490"/>
              <a:chOff x="226541" y="3809012"/>
              <a:chExt cx="5694405" cy="2339461"/>
            </a:xfrm>
          </p:grpSpPr>
          <p:grpSp>
            <p:nvGrpSpPr>
              <p:cNvPr id="34" name="Group 33">
                <a:extLst>
                  <a:ext uri="{FF2B5EF4-FFF2-40B4-BE49-F238E27FC236}">
                    <a16:creationId xmlns:a16="http://schemas.microsoft.com/office/drawing/2014/main" id="{F7F1D286-477C-42BD-FA89-01C3BBD54E6B}"/>
                  </a:ext>
                </a:extLst>
              </p:cNvPr>
              <p:cNvGrpSpPr/>
              <p:nvPr/>
            </p:nvGrpSpPr>
            <p:grpSpPr>
              <a:xfrm>
                <a:off x="226541" y="3809012"/>
                <a:ext cx="5694405" cy="2339461"/>
                <a:chOff x="350109" y="3922282"/>
                <a:chExt cx="5694405" cy="2339461"/>
              </a:xfrm>
            </p:grpSpPr>
            <p:pic>
              <p:nvPicPr>
                <p:cNvPr id="38" name="Picture 37" descr="A graph with numbers and lines&#10;&#10;Description automatically generated">
                  <a:extLst>
                    <a:ext uri="{FF2B5EF4-FFF2-40B4-BE49-F238E27FC236}">
                      <a16:creationId xmlns:a16="http://schemas.microsoft.com/office/drawing/2014/main" id="{46814E3F-4BCE-EF2E-3C5A-7A3838F83CD1}"/>
                    </a:ext>
                  </a:extLst>
                </p:cNvPr>
                <p:cNvPicPr>
                  <a:picLocks noChangeAspect="1"/>
                </p:cNvPicPr>
                <p:nvPr/>
              </p:nvPicPr>
              <p:blipFill>
                <a:blip r:embed="rId3"/>
                <a:stretch>
                  <a:fillRect/>
                </a:stretch>
              </p:blipFill>
              <p:spPr>
                <a:xfrm>
                  <a:off x="350109" y="3922282"/>
                  <a:ext cx="5694405" cy="2339461"/>
                </a:xfrm>
                <a:prstGeom prst="rect">
                  <a:avLst/>
                </a:prstGeom>
              </p:spPr>
            </p:pic>
            <p:sp>
              <p:nvSpPr>
                <p:cNvPr id="39" name="Rectangle 38">
                  <a:extLst>
                    <a:ext uri="{FF2B5EF4-FFF2-40B4-BE49-F238E27FC236}">
                      <a16:creationId xmlns:a16="http://schemas.microsoft.com/office/drawing/2014/main" id="{490C4893-5422-1627-A8B2-26E05AC889BA}"/>
                    </a:ext>
                  </a:extLst>
                </p:cNvPr>
                <p:cNvSpPr/>
                <p:nvPr/>
              </p:nvSpPr>
              <p:spPr>
                <a:xfrm>
                  <a:off x="1095524" y="4192605"/>
                  <a:ext cx="2386939" cy="4547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Rectangle 34">
                <a:extLst>
                  <a:ext uri="{FF2B5EF4-FFF2-40B4-BE49-F238E27FC236}">
                    <a16:creationId xmlns:a16="http://schemas.microsoft.com/office/drawing/2014/main" id="{CEEC1F48-0A8C-13B4-A6AC-F1E1BDAF3894}"/>
                  </a:ext>
                </a:extLst>
              </p:cNvPr>
              <p:cNvSpPr/>
              <p:nvPr/>
            </p:nvSpPr>
            <p:spPr>
              <a:xfrm>
                <a:off x="821721" y="4734696"/>
                <a:ext cx="195649" cy="1194487"/>
              </a:xfrm>
              <a:prstGeom prst="rect">
                <a:avLst/>
              </a:prstGeom>
              <a:solidFill>
                <a:srgbClr val="92D050">
                  <a:alpha val="25000"/>
                </a:srgb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F1762C32-E808-4889-2044-D0E30693EF3F}"/>
                  </a:ext>
                </a:extLst>
              </p:cNvPr>
              <p:cNvSpPr/>
              <p:nvPr/>
            </p:nvSpPr>
            <p:spPr>
              <a:xfrm>
                <a:off x="2739080" y="4654376"/>
                <a:ext cx="514864" cy="1245973"/>
              </a:xfrm>
              <a:prstGeom prst="rect">
                <a:avLst/>
              </a:prstGeom>
              <a:solidFill>
                <a:srgbClr val="92D050">
                  <a:alpha val="21000"/>
                </a:srgb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5F9D8666-BE2E-6897-804A-DD7221D983BE}"/>
                  </a:ext>
                </a:extLst>
              </p:cNvPr>
              <p:cNvSpPr/>
              <p:nvPr/>
            </p:nvSpPr>
            <p:spPr>
              <a:xfrm>
                <a:off x="5146641" y="4724451"/>
                <a:ext cx="207952" cy="1196493"/>
              </a:xfrm>
              <a:prstGeom prst="rect">
                <a:avLst/>
              </a:prstGeom>
              <a:solidFill>
                <a:srgbClr val="92D050">
                  <a:alpha val="25000"/>
                </a:srgb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extBox 32">
              <a:extLst>
                <a:ext uri="{FF2B5EF4-FFF2-40B4-BE49-F238E27FC236}">
                  <a16:creationId xmlns:a16="http://schemas.microsoft.com/office/drawing/2014/main" id="{D87A461D-0C89-D1FE-4923-5D9454508FAA}"/>
                </a:ext>
              </a:extLst>
            </p:cNvPr>
            <p:cNvSpPr txBox="1"/>
            <p:nvPr/>
          </p:nvSpPr>
          <p:spPr>
            <a:xfrm>
              <a:off x="7149981" y="4262568"/>
              <a:ext cx="3742588" cy="338554"/>
            </a:xfrm>
            <a:prstGeom prst="rect">
              <a:avLst/>
            </a:prstGeom>
            <a:solidFill>
              <a:schemeClr val="bg1"/>
            </a:solid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dirty="0">
                  <a:latin typeface="Calibri"/>
                  <a:ea typeface="Calibri Light"/>
                  <a:cs typeface="Arial"/>
                </a:rPr>
                <a:t>Pol-</a:t>
              </a:r>
              <a:r>
                <a:rPr lang="en-US" sz="1600" dirty="0" err="1">
                  <a:latin typeface="Calibri"/>
                  <a:ea typeface="Calibri Light"/>
                  <a:cs typeface="Arial"/>
                </a:rPr>
                <a:t>cor</a:t>
              </a:r>
              <a:r>
                <a:rPr lang="en-US" sz="1600" dirty="0">
                  <a:latin typeface="Calibri"/>
                  <a:ea typeface="Calibri Light"/>
                  <a:cs typeface="Arial"/>
                </a:rPr>
                <a:t> events, 72°&lt;</a:t>
              </a:r>
              <a:r>
                <a:rPr lang="en-US" sz="1600" dirty="0">
                  <a:latin typeface="Symbol"/>
                  <a:ea typeface="Calibri Light"/>
                  <a:cs typeface="Arial"/>
                  <a:sym typeface="Symbol"/>
                </a:rPr>
                <a:t>q</a:t>
              </a:r>
              <a:r>
                <a:rPr lang="en-US" sz="1600" dirty="0">
                  <a:latin typeface="Calibri"/>
                  <a:ea typeface="Calibri Light"/>
                  <a:cs typeface="Arial"/>
                </a:rPr>
                <a:t>&lt;90°, -20°&lt;|</a:t>
              </a:r>
              <a:r>
                <a:rPr lang="en-US" sz="1600" dirty="0" err="1">
                  <a:latin typeface="Symbol"/>
                  <a:ea typeface="Calibri Light"/>
                  <a:cs typeface="Arial"/>
                  <a:sym typeface="Symbol"/>
                </a:rPr>
                <a:t>Df</a:t>
              </a:r>
              <a:r>
                <a:rPr lang="en-US" sz="1600" dirty="0">
                  <a:latin typeface="Calibri"/>
                  <a:ea typeface="Calibri Light"/>
                  <a:cs typeface="Arial"/>
                </a:rPr>
                <a:t>|&lt;20°</a:t>
              </a:r>
            </a:p>
          </p:txBody>
        </p:sp>
      </p:grpSp>
    </p:spTree>
    <p:extLst>
      <p:ext uri="{BB962C8B-B14F-4D97-AF65-F5344CB8AC3E}">
        <p14:creationId xmlns:p14="http://schemas.microsoft.com/office/powerpoint/2010/main" val="24629405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A11D94-DAAF-AADA-9795-715D7F7BCB9E}"/>
            </a:ext>
          </a:extLst>
        </p:cNvPr>
        <p:cNvGrpSpPr/>
        <p:nvPr/>
      </p:nvGrpSpPr>
      <p:grpSpPr>
        <a:xfrm>
          <a:off x="0" y="0"/>
          <a:ext cx="0" cy="0"/>
          <a:chOff x="0" y="0"/>
          <a:chExt cx="0" cy="0"/>
        </a:xfrm>
      </p:grpSpPr>
      <p:pic>
        <p:nvPicPr>
          <p:cNvPr id="23" name="Picture 22" descr="A graph of different colored circles and numbers&#10;&#10;AI-generated content may be incorrect.">
            <a:extLst>
              <a:ext uri="{FF2B5EF4-FFF2-40B4-BE49-F238E27FC236}">
                <a16:creationId xmlns:a16="http://schemas.microsoft.com/office/drawing/2014/main" id="{2A439F7A-7D39-2993-D334-4FBB703B8649}"/>
              </a:ext>
            </a:extLst>
          </p:cNvPr>
          <p:cNvPicPr>
            <a:picLocks noChangeAspect="1"/>
          </p:cNvPicPr>
          <p:nvPr/>
        </p:nvPicPr>
        <p:blipFill>
          <a:blip r:embed="rId2"/>
          <a:stretch>
            <a:fillRect/>
          </a:stretch>
        </p:blipFill>
        <p:spPr>
          <a:xfrm>
            <a:off x="516851" y="2753289"/>
            <a:ext cx="5469126" cy="3450148"/>
          </a:xfrm>
          <a:prstGeom prst="rect">
            <a:avLst/>
          </a:prstGeom>
        </p:spPr>
      </p:pic>
      <p:sp>
        <p:nvSpPr>
          <p:cNvPr id="2" name="Title 1">
            <a:extLst>
              <a:ext uri="{FF2B5EF4-FFF2-40B4-BE49-F238E27FC236}">
                <a16:creationId xmlns:a16="http://schemas.microsoft.com/office/drawing/2014/main" id="{AD32FED4-991E-B351-6CAB-D3E023BCFB48}"/>
              </a:ext>
            </a:extLst>
          </p:cNvPr>
          <p:cNvSpPr>
            <a:spLocks noGrp="1"/>
          </p:cNvSpPr>
          <p:nvPr>
            <p:ph type="title"/>
          </p:nvPr>
        </p:nvSpPr>
        <p:spPr/>
        <p:txBody>
          <a:bodyPr vert="horz" lIns="91440" tIns="45720" rIns="91440" bIns="45720" anchor="ctr">
            <a:normAutofit/>
          </a:bodyPr>
          <a:lstStyle/>
          <a:p>
            <a:r>
              <a:rPr lang="en-US" dirty="0">
                <a:latin typeface="Calibri"/>
                <a:cs typeface="Calibri"/>
              </a:rPr>
              <a:t>Random background rejection</a:t>
            </a:r>
          </a:p>
        </p:txBody>
      </p:sp>
      <p:sp>
        <p:nvSpPr>
          <p:cNvPr id="6" name="Slide Number Placeholder 5">
            <a:extLst>
              <a:ext uri="{FF2B5EF4-FFF2-40B4-BE49-F238E27FC236}">
                <a16:creationId xmlns:a16="http://schemas.microsoft.com/office/drawing/2014/main" id="{CD374523-4A08-0472-898C-578FCAFF375A}"/>
              </a:ext>
            </a:extLst>
          </p:cNvPr>
          <p:cNvSpPr>
            <a:spLocks noGrp="1"/>
          </p:cNvSpPr>
          <p:nvPr>
            <p:ph type="sldNum" sz="quarter" idx="4"/>
          </p:nvPr>
        </p:nvSpPr>
        <p:spPr/>
        <p:txBody>
          <a:bodyPr/>
          <a:lstStyle/>
          <a:p>
            <a:fld id="{F1FEECC3-7BCE-4B1E-8D55-1AB743006139}" type="slidenum">
              <a:rPr lang="en-US" smtClean="0"/>
              <a:pPr/>
              <a:t>22</a:t>
            </a:fld>
            <a:endParaRPr lang="en-US" dirty="0"/>
          </a:p>
        </p:txBody>
      </p:sp>
      <p:sp>
        <p:nvSpPr>
          <p:cNvPr id="5" name="Footer Placeholder 4">
            <a:extLst>
              <a:ext uri="{FF2B5EF4-FFF2-40B4-BE49-F238E27FC236}">
                <a16:creationId xmlns:a16="http://schemas.microsoft.com/office/drawing/2014/main" id="{38ECC115-2EA6-6D85-4CC7-44CCBFE1AC7E}"/>
              </a:ext>
            </a:extLst>
          </p:cNvPr>
          <p:cNvSpPr txBox="1">
            <a:spLocks/>
          </p:cNvSpPr>
          <p:nvPr/>
        </p:nvSpPr>
        <p:spPr>
          <a:xfrm>
            <a:off x="3747911" y="6464952"/>
            <a:ext cx="5463823" cy="365125"/>
          </a:xfrm>
          <a:prstGeom prst="rect">
            <a:avLst/>
          </a:prstGeom>
        </p:spPr>
        <p:txBody>
          <a:bodyPr vert="horz" lIns="91440" tIns="45720" rIns="91440" bIns="45720" anchor="ctr"/>
          <a:lstStyle>
            <a:defPPr>
              <a:defRPr lang="en-US"/>
            </a:defPPr>
            <a:lvl1pPr marL="0" algn="r" defTabSz="914400" rtl="0" eaLnBrk="1" latinLnBrk="0" hangingPunct="1">
              <a:defRPr kumimoji="0" sz="1200" kern="1200">
                <a:solidFill>
                  <a:schemeClr val="tx2"/>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hr-HR" dirty="0">
                <a:solidFill>
                  <a:srgbClr val="775F55"/>
                </a:solidFill>
                <a:latin typeface="Calibri"/>
                <a:cs typeface="Calibri"/>
              </a:rPr>
              <a:t>EXOTIC ATOMS ZAGREB 2025</a:t>
            </a:r>
            <a:endParaRPr lang="en-US" dirty="0"/>
          </a:p>
        </p:txBody>
      </p:sp>
      <p:sp>
        <p:nvSpPr>
          <p:cNvPr id="7" name="Footer Placeholder 2">
            <a:extLst>
              <a:ext uri="{FF2B5EF4-FFF2-40B4-BE49-F238E27FC236}">
                <a16:creationId xmlns:a16="http://schemas.microsoft.com/office/drawing/2014/main" id="{FB1B74F8-49E6-4C2A-2767-949511968C3D}"/>
              </a:ext>
            </a:extLst>
          </p:cNvPr>
          <p:cNvSpPr txBox="1">
            <a:spLocks/>
          </p:cNvSpPr>
          <p:nvPr/>
        </p:nvSpPr>
        <p:spPr>
          <a:xfrm>
            <a:off x="325256" y="6468406"/>
            <a:ext cx="2968294" cy="365125"/>
          </a:xfrm>
          <a:prstGeom prst="rect">
            <a:avLst/>
          </a:prstGeom>
          <a:solidFill>
            <a:schemeClr val="bg1"/>
          </a:solidFill>
        </p:spPr>
        <p:txBody>
          <a:bodyPr vert="horz" lIns="91440" tIns="45720" rIns="91440" bIns="45720" anchor="ctr"/>
          <a:lstStyle>
            <a:defPPr>
              <a:defRPr lang="en-US"/>
            </a:defPPr>
            <a:lvl1pPr marL="0" algn="r" defTabSz="914400" rtl="0" eaLnBrk="1" latinLnBrk="0" hangingPunct="1">
              <a:defRPr kumimoji="0" sz="1200" kern="1200">
                <a:solidFill>
                  <a:schemeClr val="tx2"/>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solidFill>
                  <a:srgbClr val="775F55"/>
                </a:solidFill>
                <a:latin typeface="Calibri"/>
                <a:cs typeface="Calibri"/>
              </a:rPr>
              <a:t>M. Makek</a:t>
            </a:r>
            <a:endParaRPr lang="en-US" dirty="0"/>
          </a:p>
        </p:txBody>
      </p:sp>
      <p:grpSp>
        <p:nvGrpSpPr>
          <p:cNvPr id="3" name="Group 2">
            <a:extLst>
              <a:ext uri="{FF2B5EF4-FFF2-40B4-BE49-F238E27FC236}">
                <a16:creationId xmlns:a16="http://schemas.microsoft.com/office/drawing/2014/main" id="{4E240EFD-B016-4450-0DA8-77A653FCE4F8}"/>
              </a:ext>
            </a:extLst>
          </p:cNvPr>
          <p:cNvGrpSpPr/>
          <p:nvPr/>
        </p:nvGrpSpPr>
        <p:grpSpPr>
          <a:xfrm>
            <a:off x="6455681" y="2243008"/>
            <a:ext cx="5212317" cy="1873762"/>
            <a:chOff x="6455681" y="2281754"/>
            <a:chExt cx="5212317" cy="1873762"/>
          </a:xfrm>
        </p:grpSpPr>
        <p:pic>
          <p:nvPicPr>
            <p:cNvPr id="10" name="Picture 9" descr="A graph with numbers and lines&#10;&#10;Description automatically generated">
              <a:extLst>
                <a:ext uri="{FF2B5EF4-FFF2-40B4-BE49-F238E27FC236}">
                  <a16:creationId xmlns:a16="http://schemas.microsoft.com/office/drawing/2014/main" id="{6CFA64A8-884D-F4A3-D9D6-CC99295EF384}"/>
                </a:ext>
              </a:extLst>
            </p:cNvPr>
            <p:cNvPicPr>
              <a:picLocks noChangeAspect="1"/>
            </p:cNvPicPr>
            <p:nvPr/>
          </p:nvPicPr>
          <p:blipFill>
            <a:blip r:embed="rId3"/>
            <a:stretch>
              <a:fillRect/>
            </a:stretch>
          </p:blipFill>
          <p:spPr>
            <a:xfrm>
              <a:off x="6455681" y="2281754"/>
              <a:ext cx="5212317" cy="1873762"/>
            </a:xfrm>
            <a:prstGeom prst="rect">
              <a:avLst/>
            </a:prstGeom>
          </p:spPr>
        </p:pic>
        <p:sp>
          <p:nvSpPr>
            <p:cNvPr id="11" name="TextBox 10">
              <a:extLst>
                <a:ext uri="{FF2B5EF4-FFF2-40B4-BE49-F238E27FC236}">
                  <a16:creationId xmlns:a16="http://schemas.microsoft.com/office/drawing/2014/main" id="{8FF77F9E-29A7-3787-1F4A-223E27D28977}"/>
                </a:ext>
              </a:extLst>
            </p:cNvPr>
            <p:cNvSpPr txBox="1"/>
            <p:nvPr/>
          </p:nvSpPr>
          <p:spPr>
            <a:xfrm>
              <a:off x="7126572" y="2497878"/>
              <a:ext cx="3742588" cy="338554"/>
            </a:xfrm>
            <a:prstGeom prst="rect">
              <a:avLst/>
            </a:prstGeom>
            <a:solidFill>
              <a:schemeClr val="bg1"/>
            </a:solid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dirty="0">
                  <a:latin typeface="Calibri"/>
                  <a:ea typeface="Calibri Light"/>
                  <a:cs typeface="Arial"/>
                </a:rPr>
                <a:t>Pol-</a:t>
              </a:r>
              <a:r>
                <a:rPr lang="en-US" sz="1600" err="1">
                  <a:latin typeface="Calibri"/>
                  <a:ea typeface="Calibri Light"/>
                  <a:cs typeface="Arial"/>
                </a:rPr>
                <a:t>cor</a:t>
              </a:r>
              <a:r>
                <a:rPr lang="en-US" sz="1600" dirty="0">
                  <a:latin typeface="Calibri"/>
                  <a:ea typeface="Calibri Light"/>
                  <a:cs typeface="Arial"/>
                </a:rPr>
                <a:t> events, 72°&lt;</a:t>
              </a:r>
              <a:r>
                <a:rPr lang="en-US" sz="1600" dirty="0">
                  <a:latin typeface="Symbol"/>
                  <a:ea typeface="Calibri Light"/>
                  <a:cs typeface="Arial"/>
                  <a:sym typeface="Symbol"/>
                </a:rPr>
                <a:t>q</a:t>
              </a:r>
              <a:r>
                <a:rPr lang="en-US" sz="1600" dirty="0">
                  <a:latin typeface="Calibri"/>
                  <a:ea typeface="Calibri Light"/>
                  <a:cs typeface="Arial"/>
                </a:rPr>
                <a:t>&lt;90°, 70°&lt;|</a:t>
              </a:r>
              <a:r>
                <a:rPr lang="en-US" sz="1600" err="1">
                  <a:latin typeface="Symbol"/>
                  <a:ea typeface="Calibri Light"/>
                  <a:cs typeface="Arial"/>
                  <a:sym typeface="Symbol"/>
                </a:rPr>
                <a:t>Df</a:t>
              </a:r>
              <a:r>
                <a:rPr lang="en-US" sz="1600" dirty="0">
                  <a:latin typeface="Calibri"/>
                  <a:ea typeface="Calibri Light"/>
                  <a:cs typeface="Arial"/>
                </a:rPr>
                <a:t>|&lt;110°</a:t>
              </a:r>
            </a:p>
          </p:txBody>
        </p:sp>
        <p:sp>
          <p:nvSpPr>
            <p:cNvPr id="12" name="Rectangle 11">
              <a:extLst>
                <a:ext uri="{FF2B5EF4-FFF2-40B4-BE49-F238E27FC236}">
                  <a16:creationId xmlns:a16="http://schemas.microsoft.com/office/drawing/2014/main" id="{111DD1E9-44F9-A4BC-00C6-BBCAA3BB0181}"/>
                </a:ext>
              </a:extLst>
            </p:cNvPr>
            <p:cNvSpPr/>
            <p:nvPr/>
          </p:nvSpPr>
          <p:spPr>
            <a:xfrm>
              <a:off x="7726821" y="2870159"/>
              <a:ext cx="485088" cy="1086153"/>
            </a:xfrm>
            <a:prstGeom prst="rect">
              <a:avLst/>
            </a:prstGeom>
            <a:solidFill>
              <a:srgbClr val="F7CE45">
                <a:alpha val="25000"/>
              </a:srgbClr>
            </a:solidFill>
            <a:ln>
              <a:solidFill>
                <a:srgbClr val="EBAE0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BD9C671-BB40-CA31-E94B-C33D39A22501}"/>
                </a:ext>
              </a:extLst>
            </p:cNvPr>
            <p:cNvSpPr/>
            <p:nvPr/>
          </p:nvSpPr>
          <p:spPr>
            <a:xfrm>
              <a:off x="9790609" y="2881309"/>
              <a:ext cx="485088" cy="1086153"/>
            </a:xfrm>
            <a:prstGeom prst="rect">
              <a:avLst/>
            </a:prstGeom>
            <a:solidFill>
              <a:srgbClr val="EBAE03">
                <a:alpha val="25000"/>
              </a:srgbClr>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dirty="0">
                <a:solidFill>
                  <a:srgbClr val="FF0000"/>
                </a:solidFill>
              </a:endParaRPr>
            </a:p>
          </p:txBody>
        </p:sp>
      </p:grpSp>
      <p:grpSp>
        <p:nvGrpSpPr>
          <p:cNvPr id="4" name="Group 3">
            <a:extLst>
              <a:ext uri="{FF2B5EF4-FFF2-40B4-BE49-F238E27FC236}">
                <a16:creationId xmlns:a16="http://schemas.microsoft.com/office/drawing/2014/main" id="{0E7AC475-95BC-CA9A-34C2-F5B9ACD55080}"/>
              </a:ext>
            </a:extLst>
          </p:cNvPr>
          <p:cNvGrpSpPr/>
          <p:nvPr/>
        </p:nvGrpSpPr>
        <p:grpSpPr>
          <a:xfrm>
            <a:off x="6470926" y="4180221"/>
            <a:ext cx="5222180" cy="2017490"/>
            <a:chOff x="6470926" y="4007693"/>
            <a:chExt cx="5222180" cy="2017490"/>
          </a:xfrm>
        </p:grpSpPr>
        <p:grpSp>
          <p:nvGrpSpPr>
            <p:cNvPr id="24" name="Group 23">
              <a:extLst>
                <a:ext uri="{FF2B5EF4-FFF2-40B4-BE49-F238E27FC236}">
                  <a16:creationId xmlns:a16="http://schemas.microsoft.com/office/drawing/2014/main" id="{78549A50-D14E-827C-66FA-E32BE31F87EB}"/>
                </a:ext>
              </a:extLst>
            </p:cNvPr>
            <p:cNvGrpSpPr/>
            <p:nvPr/>
          </p:nvGrpSpPr>
          <p:grpSpPr>
            <a:xfrm>
              <a:off x="6470926" y="4007693"/>
              <a:ext cx="5222180" cy="2017490"/>
              <a:chOff x="226541" y="3809012"/>
              <a:chExt cx="5694405" cy="2339461"/>
            </a:xfrm>
          </p:grpSpPr>
          <p:grpSp>
            <p:nvGrpSpPr>
              <p:cNvPr id="16" name="Group 15">
                <a:extLst>
                  <a:ext uri="{FF2B5EF4-FFF2-40B4-BE49-F238E27FC236}">
                    <a16:creationId xmlns:a16="http://schemas.microsoft.com/office/drawing/2014/main" id="{B98811C0-8AC9-8A61-D35F-CEFDEED558AD}"/>
                  </a:ext>
                </a:extLst>
              </p:cNvPr>
              <p:cNvGrpSpPr/>
              <p:nvPr/>
            </p:nvGrpSpPr>
            <p:grpSpPr>
              <a:xfrm>
                <a:off x="226541" y="3809012"/>
                <a:ext cx="5694405" cy="2339461"/>
                <a:chOff x="350109" y="3922282"/>
                <a:chExt cx="5694405" cy="2339461"/>
              </a:xfrm>
            </p:grpSpPr>
            <p:pic>
              <p:nvPicPr>
                <p:cNvPr id="21" name="Picture 20" descr="A graph with numbers and lines&#10;&#10;Description automatically generated">
                  <a:extLst>
                    <a:ext uri="{FF2B5EF4-FFF2-40B4-BE49-F238E27FC236}">
                      <a16:creationId xmlns:a16="http://schemas.microsoft.com/office/drawing/2014/main" id="{7025613A-EC90-43D8-73EB-7648CCA20F4B}"/>
                    </a:ext>
                  </a:extLst>
                </p:cNvPr>
                <p:cNvPicPr>
                  <a:picLocks noChangeAspect="1"/>
                </p:cNvPicPr>
                <p:nvPr/>
              </p:nvPicPr>
              <p:blipFill>
                <a:blip r:embed="rId3"/>
                <a:stretch>
                  <a:fillRect/>
                </a:stretch>
              </p:blipFill>
              <p:spPr>
                <a:xfrm>
                  <a:off x="350109" y="3922282"/>
                  <a:ext cx="5694405" cy="2339461"/>
                </a:xfrm>
                <a:prstGeom prst="rect">
                  <a:avLst/>
                </a:prstGeom>
              </p:spPr>
            </p:pic>
            <p:sp>
              <p:nvSpPr>
                <p:cNvPr id="22" name="Rectangle 21">
                  <a:extLst>
                    <a:ext uri="{FF2B5EF4-FFF2-40B4-BE49-F238E27FC236}">
                      <a16:creationId xmlns:a16="http://schemas.microsoft.com/office/drawing/2014/main" id="{2468FE22-2CE1-EECF-A5BB-91302D337A5B}"/>
                    </a:ext>
                  </a:extLst>
                </p:cNvPr>
                <p:cNvSpPr/>
                <p:nvPr/>
              </p:nvSpPr>
              <p:spPr>
                <a:xfrm>
                  <a:off x="1095524" y="4192605"/>
                  <a:ext cx="2386939" cy="4547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Rectangle 17">
                <a:extLst>
                  <a:ext uri="{FF2B5EF4-FFF2-40B4-BE49-F238E27FC236}">
                    <a16:creationId xmlns:a16="http://schemas.microsoft.com/office/drawing/2014/main" id="{78F460CC-F083-F971-0223-A345E18AADD5}"/>
                  </a:ext>
                </a:extLst>
              </p:cNvPr>
              <p:cNvSpPr/>
              <p:nvPr/>
            </p:nvSpPr>
            <p:spPr>
              <a:xfrm>
                <a:off x="821721" y="4734696"/>
                <a:ext cx="195649" cy="1194487"/>
              </a:xfrm>
              <a:prstGeom prst="rect">
                <a:avLst/>
              </a:prstGeom>
              <a:solidFill>
                <a:srgbClr val="92D050">
                  <a:alpha val="25000"/>
                </a:srgb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BD5DD879-FA4B-376A-EA9D-EBE9A37C4A31}"/>
                  </a:ext>
                </a:extLst>
              </p:cNvPr>
              <p:cNvSpPr/>
              <p:nvPr/>
            </p:nvSpPr>
            <p:spPr>
              <a:xfrm>
                <a:off x="2739080" y="4654376"/>
                <a:ext cx="514864" cy="1245973"/>
              </a:xfrm>
              <a:prstGeom prst="rect">
                <a:avLst/>
              </a:prstGeom>
              <a:solidFill>
                <a:srgbClr val="92D050">
                  <a:alpha val="21000"/>
                </a:srgb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F8008F3E-449F-0203-7E66-E4247CAEE9CE}"/>
                  </a:ext>
                </a:extLst>
              </p:cNvPr>
              <p:cNvSpPr/>
              <p:nvPr/>
            </p:nvSpPr>
            <p:spPr>
              <a:xfrm>
                <a:off x="5146641" y="4724451"/>
                <a:ext cx="207952" cy="1196493"/>
              </a:xfrm>
              <a:prstGeom prst="rect">
                <a:avLst/>
              </a:prstGeom>
              <a:solidFill>
                <a:srgbClr val="92D050">
                  <a:alpha val="25000"/>
                </a:srgb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TextBox 7">
              <a:extLst>
                <a:ext uri="{FF2B5EF4-FFF2-40B4-BE49-F238E27FC236}">
                  <a16:creationId xmlns:a16="http://schemas.microsoft.com/office/drawing/2014/main" id="{9BF5D719-EF54-253B-5DAE-9C13404F0897}"/>
                </a:ext>
              </a:extLst>
            </p:cNvPr>
            <p:cNvSpPr txBox="1"/>
            <p:nvPr/>
          </p:nvSpPr>
          <p:spPr>
            <a:xfrm>
              <a:off x="7149981" y="4262568"/>
              <a:ext cx="3742588" cy="338554"/>
            </a:xfrm>
            <a:prstGeom prst="rect">
              <a:avLst/>
            </a:prstGeom>
            <a:solidFill>
              <a:schemeClr val="bg1"/>
            </a:solid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dirty="0">
                  <a:latin typeface="Calibri"/>
                  <a:ea typeface="Calibri Light"/>
                  <a:cs typeface="Arial"/>
                </a:rPr>
                <a:t>Pol-</a:t>
              </a:r>
              <a:r>
                <a:rPr lang="en-US" sz="1600" dirty="0" err="1">
                  <a:latin typeface="Calibri"/>
                  <a:ea typeface="Calibri Light"/>
                  <a:cs typeface="Arial"/>
                </a:rPr>
                <a:t>cor</a:t>
              </a:r>
              <a:r>
                <a:rPr lang="en-US" sz="1600" dirty="0">
                  <a:latin typeface="Calibri"/>
                  <a:ea typeface="Calibri Light"/>
                  <a:cs typeface="Arial"/>
                </a:rPr>
                <a:t> events, 72°&lt;</a:t>
              </a:r>
              <a:r>
                <a:rPr lang="en-US" sz="1600" dirty="0">
                  <a:latin typeface="Symbol"/>
                  <a:ea typeface="Calibri Light"/>
                  <a:cs typeface="Arial"/>
                  <a:sym typeface="Symbol"/>
                </a:rPr>
                <a:t>q</a:t>
              </a:r>
              <a:r>
                <a:rPr lang="en-US" sz="1600" dirty="0">
                  <a:latin typeface="Calibri"/>
                  <a:ea typeface="Calibri Light"/>
                  <a:cs typeface="Arial"/>
                </a:rPr>
                <a:t>&lt;90°, -20°&lt;|</a:t>
              </a:r>
              <a:r>
                <a:rPr lang="en-US" sz="1600" dirty="0" err="1">
                  <a:latin typeface="Symbol"/>
                  <a:ea typeface="Calibri Light"/>
                  <a:cs typeface="Arial"/>
                  <a:sym typeface="Symbol"/>
                </a:rPr>
                <a:t>Df</a:t>
              </a:r>
              <a:r>
                <a:rPr lang="en-US" sz="1600" dirty="0">
                  <a:latin typeface="Calibri"/>
                  <a:ea typeface="Calibri Light"/>
                  <a:cs typeface="Arial"/>
                </a:rPr>
                <a:t>|&lt;20°</a:t>
              </a:r>
            </a:p>
          </p:txBody>
        </p:sp>
      </p:grpSp>
      <p:sp>
        <p:nvSpPr>
          <p:cNvPr id="9" name="TextBox 8">
            <a:extLst>
              <a:ext uri="{FF2B5EF4-FFF2-40B4-BE49-F238E27FC236}">
                <a16:creationId xmlns:a16="http://schemas.microsoft.com/office/drawing/2014/main" id="{6C40BA8A-95B7-A463-311F-8BD1D7C5CDB3}"/>
              </a:ext>
            </a:extLst>
          </p:cNvPr>
          <p:cNvSpPr txBox="1"/>
          <p:nvPr/>
        </p:nvSpPr>
        <p:spPr>
          <a:xfrm>
            <a:off x="6864225" y="1801728"/>
            <a:ext cx="4359983" cy="37128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Wingdings"/>
              <a:buChar char="Ø"/>
            </a:pPr>
            <a:r>
              <a:rPr lang="en-US" dirty="0"/>
              <a:t>Single pixel events</a:t>
            </a:r>
          </a:p>
        </p:txBody>
      </p:sp>
      <p:sp>
        <p:nvSpPr>
          <p:cNvPr id="34" name="TextBox 33">
            <a:extLst>
              <a:ext uri="{FF2B5EF4-FFF2-40B4-BE49-F238E27FC236}">
                <a16:creationId xmlns:a16="http://schemas.microsoft.com/office/drawing/2014/main" id="{A31FC025-C533-674B-B10B-6D3C7BCD943E}"/>
              </a:ext>
            </a:extLst>
          </p:cNvPr>
          <p:cNvSpPr txBox="1"/>
          <p:nvPr/>
        </p:nvSpPr>
        <p:spPr>
          <a:xfrm>
            <a:off x="2546514" y="1701345"/>
            <a:ext cx="2916297"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dirty="0"/>
              <a:t>NEMA-NU4, Ga-68,</a:t>
            </a:r>
            <a:br>
              <a:rPr lang="en-US" sz="2000" dirty="0"/>
            </a:br>
            <a:r>
              <a:rPr lang="en-US" sz="2000" dirty="0"/>
              <a:t>400 MBq initial activity</a:t>
            </a:r>
          </a:p>
        </p:txBody>
      </p:sp>
      <p:pic>
        <p:nvPicPr>
          <p:cNvPr id="36" name="Picture 35" descr="A screenshot of a computer&#10;&#10;Description automatically generated">
            <a:extLst>
              <a:ext uri="{FF2B5EF4-FFF2-40B4-BE49-F238E27FC236}">
                <a16:creationId xmlns:a16="http://schemas.microsoft.com/office/drawing/2014/main" id="{4BDB06FF-8C69-D67B-FD8F-84F411151F23}"/>
              </a:ext>
            </a:extLst>
          </p:cNvPr>
          <p:cNvPicPr>
            <a:picLocks noChangeAspect="1"/>
          </p:cNvPicPr>
          <p:nvPr/>
        </p:nvPicPr>
        <p:blipFill rotWithShape="1">
          <a:blip r:embed="rId4">
            <a:extLst>
              <a:ext uri="{28A0092B-C50C-407E-A947-70E740481C1C}">
                <a14:useLocalDpi xmlns:a14="http://schemas.microsoft.com/office/drawing/2010/main" val="0"/>
              </a:ext>
            </a:extLst>
          </a:blip>
          <a:srcRect l="55212" t="25350" r="15879" b="56042"/>
          <a:stretch>
            <a:fillRect/>
          </a:stretch>
        </p:blipFill>
        <p:spPr>
          <a:xfrm>
            <a:off x="518695" y="1589081"/>
            <a:ext cx="1917810" cy="1000853"/>
          </a:xfrm>
          <a:prstGeom prst="rect">
            <a:avLst/>
          </a:prstGeom>
        </p:spPr>
      </p:pic>
      <p:sp>
        <p:nvSpPr>
          <p:cNvPr id="41" name="Content Placeholder 2">
            <a:extLst>
              <a:ext uri="{FF2B5EF4-FFF2-40B4-BE49-F238E27FC236}">
                <a16:creationId xmlns:a16="http://schemas.microsoft.com/office/drawing/2014/main" id="{C1B77B0E-82CA-C018-844C-A9D0266C549D}"/>
              </a:ext>
            </a:extLst>
          </p:cNvPr>
          <p:cNvSpPr txBox="1">
            <a:spLocks/>
          </p:cNvSpPr>
          <p:nvPr/>
        </p:nvSpPr>
        <p:spPr>
          <a:xfrm>
            <a:off x="2871603" y="2930884"/>
            <a:ext cx="2961833" cy="657066"/>
          </a:xfrm>
          <a:prstGeom prst="rect">
            <a:avLst/>
          </a:prstGeom>
          <a:solidFill>
            <a:schemeClr val="bg2"/>
          </a:solidFill>
          <a:ln>
            <a:solidFill>
              <a:schemeClr val="bg2"/>
            </a:solidFill>
          </a:ln>
        </p:spPr>
        <p:txBody>
          <a:bodyPr vert="horz" lIns="91440" tIns="45720" rIns="91440" bIns="45720" anchor="t">
            <a:normAutofit fontScale="92500" lnSpcReduction="20000"/>
          </a:bodyPr>
          <a:lstStyle>
            <a:defPPr>
              <a:defRPr lang="en-US"/>
            </a:defPPr>
            <a:lvl1pPr marL="320040" indent="-320040" algn="l" defTabSz="914400" rtl="0" eaLnBrk="1" latinLnBrk="0" hangingPunct="1">
              <a:spcBef>
                <a:spcPts val="700"/>
              </a:spcBef>
              <a:buClr>
                <a:schemeClr val="accent2"/>
              </a:buClr>
              <a:buSzPct val="60000"/>
              <a:buFont typeface="Wingdings"/>
              <a:buChar char=""/>
              <a:defRPr kumimoji="0" sz="2900" kern="1200">
                <a:solidFill>
                  <a:schemeClr val="tx1"/>
                </a:solidFill>
                <a:latin typeface="Calibri" panose="020F0502020204030204" pitchFamily="34" charset="0"/>
                <a:ea typeface="+mn-ea"/>
                <a:cs typeface="Calibri" panose="020F0502020204030204" pitchFamily="34" charset="0"/>
              </a:defRPr>
            </a:lvl1pPr>
            <a:lvl2pPr marL="640080" indent="-274320" algn="l" defTabSz="914400" rtl="0" eaLnBrk="1" latinLnBrk="0" hangingPunct="1">
              <a:spcBef>
                <a:spcPts val="550"/>
              </a:spcBef>
              <a:buClr>
                <a:schemeClr val="accent1"/>
              </a:buClr>
              <a:buSzPct val="70000"/>
              <a:buFont typeface="Wingdings 2"/>
              <a:buChar char=""/>
              <a:defRPr kumimoji="0" sz="2600" kern="1200">
                <a:solidFill>
                  <a:schemeClr val="tx1"/>
                </a:solidFill>
                <a:latin typeface="Calibri" panose="020F0502020204030204" pitchFamily="34" charset="0"/>
                <a:ea typeface="+mn-ea"/>
                <a:cs typeface="Calibri" panose="020F0502020204030204" pitchFamily="34" charset="0"/>
              </a:defRPr>
            </a:lvl2pPr>
            <a:lvl3pPr marL="914400" indent="-228600" algn="l" defTabSz="914400" rtl="0" eaLnBrk="1" latinLnBrk="0" hangingPunct="1">
              <a:spcBef>
                <a:spcPts val="500"/>
              </a:spcBef>
              <a:buClr>
                <a:schemeClr val="accent2"/>
              </a:buClr>
              <a:buSzPct val="75000"/>
              <a:buFont typeface="Wingdings"/>
              <a:buChar char=""/>
              <a:defRPr kumimoji="0" sz="2300" kern="1200">
                <a:solidFill>
                  <a:schemeClr val="tx1"/>
                </a:solidFill>
                <a:latin typeface="Calibri" panose="020F0502020204030204" pitchFamily="34" charset="0"/>
                <a:ea typeface="+mn-ea"/>
                <a:cs typeface="Calibri" panose="020F0502020204030204" pitchFamily="34" charset="0"/>
              </a:defRPr>
            </a:lvl3pPr>
            <a:lvl4pPr marL="1371600" indent="-228600" algn="l" defTabSz="914400" rtl="0" eaLnBrk="1" latinLnBrk="0" hangingPunct="1">
              <a:spcBef>
                <a:spcPts val="400"/>
              </a:spcBef>
              <a:buClr>
                <a:schemeClr val="accent3"/>
              </a:buClr>
              <a:buSzPct val="75000"/>
              <a:buFont typeface="Wingdings"/>
              <a:buChar char=""/>
              <a:defRPr kumimoji="0" sz="2000" kern="1200">
                <a:solidFill>
                  <a:schemeClr val="tx1"/>
                </a:solidFill>
                <a:latin typeface="Calibri" panose="020F0502020204030204" pitchFamily="34" charset="0"/>
                <a:ea typeface="+mn-ea"/>
                <a:cs typeface="Calibri" panose="020F0502020204030204" pitchFamily="34" charset="0"/>
              </a:defRPr>
            </a:lvl4pPr>
            <a:lvl5pPr marL="1828800" indent="-228600" algn="l" defTabSz="914400" rtl="0" eaLnBrk="1" latinLnBrk="0" hangingPunct="1">
              <a:spcBef>
                <a:spcPts val="400"/>
              </a:spcBef>
              <a:buClr>
                <a:schemeClr val="accent4"/>
              </a:buClr>
              <a:buSzPct val="65000"/>
              <a:buFont typeface="Wingdings"/>
              <a:buChar char=""/>
              <a:defRPr kumimoji="0" sz="2000" kern="1200">
                <a:solidFill>
                  <a:schemeClr val="tx1"/>
                </a:solidFill>
                <a:latin typeface="Calibri" panose="020F0502020204030204" pitchFamily="34" charset="0"/>
                <a:ea typeface="+mn-ea"/>
                <a:cs typeface="Calibri" panose="020F0502020204030204" pitchFamily="34" charset="0"/>
              </a:defRPr>
            </a:lvl5pPr>
            <a:lvl6pPr marL="2103120" indent="-228600" algn="l" defTabSz="914400"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defTabSz="914400"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defTabSz="914400"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a:buNone/>
            </a:pPr>
            <a:r>
              <a:rPr lang="en-US" sz="2400" b="1" dirty="0">
                <a:solidFill>
                  <a:schemeClr val="accent1">
                    <a:lumMod val="75000"/>
                  </a:schemeClr>
                </a:solidFill>
                <a:latin typeface="Calibri"/>
                <a:cs typeface="Calibri"/>
              </a:rPr>
              <a:t>SBR improvement up to</a:t>
            </a:r>
            <a:br>
              <a:rPr lang="en-US" sz="2400" b="1" dirty="0">
                <a:solidFill>
                  <a:schemeClr val="accent1">
                    <a:lumMod val="75000"/>
                  </a:schemeClr>
                </a:solidFill>
                <a:latin typeface="Calibri"/>
                <a:cs typeface="Calibri"/>
              </a:rPr>
            </a:br>
            <a:r>
              <a:rPr lang="hr-HR" sz="2400" b="1" dirty="0">
                <a:solidFill>
                  <a:schemeClr val="accent1">
                    <a:lumMod val="75000"/>
                  </a:schemeClr>
                </a:solidFill>
                <a:latin typeface="Calibri"/>
                <a:cs typeface="Calibri"/>
              </a:rPr>
              <a:t>20</a:t>
            </a:r>
            <a:r>
              <a:rPr lang="en-US" sz="2400" b="1" dirty="0">
                <a:solidFill>
                  <a:schemeClr val="accent1">
                    <a:lumMod val="75000"/>
                  </a:schemeClr>
                </a:solidFill>
                <a:latin typeface="Calibri"/>
                <a:cs typeface="Calibri"/>
              </a:rPr>
              <a:t>% for Pol.-Cor. events</a:t>
            </a:r>
            <a:endParaRPr lang="en-US" sz="2400" b="1" dirty="0">
              <a:solidFill>
                <a:schemeClr val="accent1">
                  <a:lumMod val="75000"/>
                </a:schemeClr>
              </a:solidFill>
              <a:latin typeface="Calibri"/>
              <a:ea typeface="Calibri"/>
              <a:cs typeface="Calibri"/>
            </a:endParaRPr>
          </a:p>
          <a:p>
            <a:endParaRPr lang="en-US" b="1" i="1" dirty="0">
              <a:latin typeface="Calibri"/>
              <a:cs typeface="Calibri"/>
            </a:endParaRPr>
          </a:p>
        </p:txBody>
      </p:sp>
      <p:sp>
        <p:nvSpPr>
          <p:cNvPr id="15" name="TextBox 14">
            <a:extLst>
              <a:ext uri="{FF2B5EF4-FFF2-40B4-BE49-F238E27FC236}">
                <a16:creationId xmlns:a16="http://schemas.microsoft.com/office/drawing/2014/main" id="{9ADA99C4-2590-BCFF-6C7F-DD1C2CEF119B}"/>
              </a:ext>
            </a:extLst>
          </p:cNvPr>
          <p:cNvSpPr txBox="1"/>
          <p:nvPr/>
        </p:nvSpPr>
        <p:spPr>
          <a:xfrm>
            <a:off x="1029723" y="4927474"/>
            <a:ext cx="2840710" cy="830997"/>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err="1">
                <a:solidFill>
                  <a:srgbClr val="EBAE03"/>
                </a:solidFill>
                <a:latin typeface="TW Cen MT"/>
              </a:rPr>
              <a:t>Pol.cor</a:t>
            </a:r>
            <a:r>
              <a:rPr lang="en-US" sz="1600" dirty="0">
                <a:solidFill>
                  <a:srgbClr val="EBAE03"/>
                </a:solidFill>
                <a:latin typeface="TW Cen MT"/>
              </a:rPr>
              <a:t> events |</a:t>
            </a:r>
            <a:r>
              <a:rPr lang="en-US" sz="1600" err="1">
                <a:solidFill>
                  <a:srgbClr val="EBAE03"/>
                </a:solidFill>
                <a:latin typeface="Symbol"/>
                <a:sym typeface="Symbol"/>
              </a:rPr>
              <a:t>Df</a:t>
            </a:r>
            <a:r>
              <a:rPr lang="en-US" sz="1600" dirty="0">
                <a:solidFill>
                  <a:srgbClr val="EBAE03"/>
                </a:solidFill>
                <a:latin typeface="TW Cen MT"/>
              </a:rPr>
              <a:t>|=90°±20°</a:t>
            </a:r>
            <a:br>
              <a:rPr lang="en-US" sz="1600" dirty="0">
                <a:latin typeface="TW Cen MT"/>
              </a:rPr>
            </a:br>
            <a:r>
              <a:rPr lang="en-US" sz="1600" dirty="0">
                <a:solidFill>
                  <a:srgbClr val="0070C0"/>
                </a:solidFill>
              </a:rPr>
              <a:t>Single pixel events</a:t>
            </a:r>
            <a:br>
              <a:rPr lang="en-US" sz="1600" dirty="0"/>
            </a:br>
            <a:r>
              <a:rPr lang="en-US" sz="1600" err="1">
                <a:solidFill>
                  <a:srgbClr val="00B050"/>
                </a:solidFill>
              </a:rPr>
              <a:t>Pol.cor</a:t>
            </a:r>
            <a:r>
              <a:rPr lang="en-US" sz="1600" dirty="0">
                <a:solidFill>
                  <a:srgbClr val="00B050"/>
                </a:solidFill>
              </a:rPr>
              <a:t> events </a:t>
            </a:r>
            <a:r>
              <a:rPr lang="en-US" sz="1600" dirty="0">
                <a:solidFill>
                  <a:srgbClr val="00B050"/>
                </a:solidFill>
                <a:latin typeface="Tw Cen MT"/>
              </a:rPr>
              <a:t>|</a:t>
            </a:r>
            <a:r>
              <a:rPr lang="en-US" sz="1600" err="1">
                <a:solidFill>
                  <a:srgbClr val="00B050"/>
                </a:solidFill>
                <a:latin typeface="Symbol"/>
                <a:sym typeface="Symbol"/>
              </a:rPr>
              <a:t>Df</a:t>
            </a:r>
            <a:r>
              <a:rPr lang="en-US" sz="1600" dirty="0">
                <a:solidFill>
                  <a:srgbClr val="00B050"/>
                </a:solidFill>
                <a:latin typeface="Tw Cen MT"/>
              </a:rPr>
              <a:t>|=</a:t>
            </a:r>
            <a:r>
              <a:rPr lang="en-US" sz="1600" dirty="0">
                <a:solidFill>
                  <a:srgbClr val="00B050"/>
                </a:solidFill>
              </a:rPr>
              <a:t>0°±20°</a:t>
            </a:r>
            <a:endParaRPr lang="en-US" sz="1400">
              <a:solidFill>
                <a:srgbClr val="00B050"/>
              </a:solidFill>
            </a:endParaRPr>
          </a:p>
        </p:txBody>
      </p:sp>
      <p:sp>
        <p:nvSpPr>
          <p:cNvPr id="17" name="TextBox 16">
            <a:extLst>
              <a:ext uri="{FF2B5EF4-FFF2-40B4-BE49-F238E27FC236}">
                <a16:creationId xmlns:a16="http://schemas.microsoft.com/office/drawing/2014/main" id="{BFD7B242-351A-B545-BE67-4F9BF5D0B21A}"/>
              </a:ext>
            </a:extLst>
          </p:cNvPr>
          <p:cNvSpPr txBox="1"/>
          <p:nvPr/>
        </p:nvSpPr>
        <p:spPr>
          <a:xfrm>
            <a:off x="3748382" y="5179320"/>
            <a:ext cx="2078711" cy="584775"/>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600" b="1" dirty="0">
              <a:solidFill>
                <a:srgbClr val="00B050"/>
              </a:solidFill>
            </a:endParaRPr>
          </a:p>
          <a:p>
            <a:endParaRPr lang="en-US" sz="1600" b="1" dirty="0">
              <a:solidFill>
                <a:srgbClr val="00B050"/>
              </a:solidFill>
            </a:endParaRPr>
          </a:p>
        </p:txBody>
      </p:sp>
      <p:sp>
        <p:nvSpPr>
          <p:cNvPr id="26" name="TextBox 30">
            <a:extLst>
              <a:ext uri="{FF2B5EF4-FFF2-40B4-BE49-F238E27FC236}">
                <a16:creationId xmlns:a16="http://schemas.microsoft.com/office/drawing/2014/main" id="{FAC251E3-F351-50CD-DB9E-26D3CB259C71}"/>
              </a:ext>
            </a:extLst>
          </p:cNvPr>
          <p:cNvSpPr txBox="1"/>
          <p:nvPr/>
        </p:nvSpPr>
        <p:spPr>
          <a:xfrm>
            <a:off x="4061426" y="5454299"/>
            <a:ext cx="1615217" cy="307777"/>
          </a:xfrm>
          <a:prstGeom prst="rect">
            <a:avLst/>
          </a:prstGeom>
          <a:noFill/>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r-HR" sz="1400" i="1" kern="100" dirty="0">
                <a:solidFill>
                  <a:srgbClr val="C00000"/>
                </a:solidFill>
                <a:latin typeface="Calibri"/>
                <a:ea typeface="Noto Serif CJK SC"/>
                <a:cs typeface="Calibri"/>
              </a:rPr>
              <a:t>[</a:t>
            </a:r>
            <a:r>
              <a:rPr lang="hr-HR" sz="1400" i="1" kern="100" dirty="0" err="1">
                <a:solidFill>
                  <a:srgbClr val="C00000"/>
                </a:solidFill>
                <a:latin typeface="Calibri"/>
                <a:ea typeface="Noto Serif CJK SC"/>
                <a:cs typeface="Calibri"/>
              </a:rPr>
              <a:t>ArXiv</a:t>
            </a:r>
            <a:r>
              <a:rPr lang="hr-HR" sz="1400" i="1" kern="100" dirty="0">
                <a:solidFill>
                  <a:srgbClr val="C00000"/>
                </a:solidFill>
                <a:latin typeface="Calibri"/>
                <a:ea typeface="Noto Serif CJK SC"/>
                <a:cs typeface="Calibri"/>
              </a:rPr>
              <a:t>: 2510.11504]</a:t>
            </a:r>
            <a:endParaRPr lang="hr-HR" sz="1400" i="1" dirty="0">
              <a:solidFill>
                <a:srgbClr val="C00000"/>
              </a:solidFill>
              <a:latin typeface="Calibri"/>
              <a:ea typeface="Calibri"/>
              <a:cs typeface="Calibri"/>
            </a:endParaRPr>
          </a:p>
        </p:txBody>
      </p:sp>
    </p:spTree>
    <p:extLst>
      <p:ext uri="{BB962C8B-B14F-4D97-AF65-F5344CB8AC3E}">
        <p14:creationId xmlns:p14="http://schemas.microsoft.com/office/powerpoint/2010/main" val="3586944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barn(inVertical)">
                                      <p:cBhvr>
                                        <p:cTn id="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36DEB1-D204-EC31-B12A-DCAD67D21464}"/>
            </a:ext>
          </a:extLst>
        </p:cNvPr>
        <p:cNvGrpSpPr/>
        <p:nvPr/>
      </p:nvGrpSpPr>
      <p:grpSpPr>
        <a:xfrm>
          <a:off x="0" y="0"/>
          <a:ext cx="0" cy="0"/>
          <a:chOff x="0" y="0"/>
          <a:chExt cx="0" cy="0"/>
        </a:xfrm>
      </p:grpSpPr>
      <p:pic>
        <p:nvPicPr>
          <p:cNvPr id="23" name="Picture 22" descr="A graph of different colored circles and numbers&#10;&#10;AI-generated content may be incorrect.">
            <a:extLst>
              <a:ext uri="{FF2B5EF4-FFF2-40B4-BE49-F238E27FC236}">
                <a16:creationId xmlns:a16="http://schemas.microsoft.com/office/drawing/2014/main" id="{A0F67F3F-C8EA-AD67-157F-C5853F01E826}"/>
              </a:ext>
            </a:extLst>
          </p:cNvPr>
          <p:cNvPicPr>
            <a:picLocks noChangeAspect="1"/>
          </p:cNvPicPr>
          <p:nvPr/>
        </p:nvPicPr>
        <p:blipFill>
          <a:blip r:embed="rId2"/>
          <a:stretch>
            <a:fillRect/>
          </a:stretch>
        </p:blipFill>
        <p:spPr>
          <a:xfrm>
            <a:off x="516851" y="2753289"/>
            <a:ext cx="5469126" cy="3450148"/>
          </a:xfrm>
          <a:prstGeom prst="rect">
            <a:avLst/>
          </a:prstGeom>
        </p:spPr>
      </p:pic>
      <p:sp>
        <p:nvSpPr>
          <p:cNvPr id="2" name="Title 1">
            <a:extLst>
              <a:ext uri="{FF2B5EF4-FFF2-40B4-BE49-F238E27FC236}">
                <a16:creationId xmlns:a16="http://schemas.microsoft.com/office/drawing/2014/main" id="{26E5BC79-697C-5442-0A1B-A3B830E7FB7D}"/>
              </a:ext>
            </a:extLst>
          </p:cNvPr>
          <p:cNvSpPr>
            <a:spLocks noGrp="1"/>
          </p:cNvSpPr>
          <p:nvPr>
            <p:ph type="title"/>
          </p:nvPr>
        </p:nvSpPr>
        <p:spPr/>
        <p:txBody>
          <a:bodyPr vert="horz" lIns="91440" tIns="45720" rIns="91440" bIns="45720" anchor="ctr">
            <a:normAutofit/>
          </a:bodyPr>
          <a:lstStyle/>
          <a:p>
            <a:r>
              <a:rPr lang="en-US" dirty="0">
                <a:latin typeface="Calibri"/>
                <a:cs typeface="Calibri"/>
              </a:rPr>
              <a:t>Random background rejection</a:t>
            </a:r>
          </a:p>
        </p:txBody>
      </p:sp>
      <p:sp>
        <p:nvSpPr>
          <p:cNvPr id="6" name="Slide Number Placeholder 5">
            <a:extLst>
              <a:ext uri="{FF2B5EF4-FFF2-40B4-BE49-F238E27FC236}">
                <a16:creationId xmlns:a16="http://schemas.microsoft.com/office/drawing/2014/main" id="{E3C5EBD5-1C7A-F3F9-828F-C71C0FECA578}"/>
              </a:ext>
            </a:extLst>
          </p:cNvPr>
          <p:cNvSpPr>
            <a:spLocks noGrp="1"/>
          </p:cNvSpPr>
          <p:nvPr>
            <p:ph type="sldNum" sz="quarter" idx="4"/>
          </p:nvPr>
        </p:nvSpPr>
        <p:spPr/>
        <p:txBody>
          <a:bodyPr/>
          <a:lstStyle/>
          <a:p>
            <a:fld id="{F1FEECC3-7BCE-4B1E-8D55-1AB743006139}" type="slidenum">
              <a:rPr lang="en-US" smtClean="0"/>
              <a:pPr/>
              <a:t>23</a:t>
            </a:fld>
            <a:endParaRPr lang="en-US" dirty="0"/>
          </a:p>
        </p:txBody>
      </p:sp>
      <p:sp>
        <p:nvSpPr>
          <p:cNvPr id="5" name="Footer Placeholder 4">
            <a:extLst>
              <a:ext uri="{FF2B5EF4-FFF2-40B4-BE49-F238E27FC236}">
                <a16:creationId xmlns:a16="http://schemas.microsoft.com/office/drawing/2014/main" id="{02D79CE9-6D6F-B054-4B22-A8DF1DF63089}"/>
              </a:ext>
            </a:extLst>
          </p:cNvPr>
          <p:cNvSpPr txBox="1">
            <a:spLocks/>
          </p:cNvSpPr>
          <p:nvPr/>
        </p:nvSpPr>
        <p:spPr>
          <a:xfrm>
            <a:off x="3747911" y="6464952"/>
            <a:ext cx="5463823" cy="365125"/>
          </a:xfrm>
          <a:prstGeom prst="rect">
            <a:avLst/>
          </a:prstGeom>
        </p:spPr>
        <p:txBody>
          <a:bodyPr vert="horz" lIns="91440" tIns="45720" rIns="91440" bIns="45720" anchor="ctr"/>
          <a:lstStyle>
            <a:defPPr>
              <a:defRPr lang="en-US"/>
            </a:defPPr>
            <a:lvl1pPr marL="0" algn="r" defTabSz="914400" rtl="0" eaLnBrk="1" latinLnBrk="0" hangingPunct="1">
              <a:defRPr kumimoji="0" sz="1200" kern="1200">
                <a:solidFill>
                  <a:schemeClr val="tx2"/>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hr-HR" dirty="0">
                <a:solidFill>
                  <a:srgbClr val="775F55"/>
                </a:solidFill>
                <a:latin typeface="Calibri"/>
                <a:cs typeface="Calibri"/>
              </a:rPr>
              <a:t>EXOTIC ATOMS ZAGREB 2025</a:t>
            </a:r>
            <a:endParaRPr lang="en-US" dirty="0"/>
          </a:p>
        </p:txBody>
      </p:sp>
      <p:sp>
        <p:nvSpPr>
          <p:cNvPr id="7" name="Footer Placeholder 2">
            <a:extLst>
              <a:ext uri="{FF2B5EF4-FFF2-40B4-BE49-F238E27FC236}">
                <a16:creationId xmlns:a16="http://schemas.microsoft.com/office/drawing/2014/main" id="{DB0E88ED-D7E5-DAA0-D3B9-1F7A0156C3EC}"/>
              </a:ext>
            </a:extLst>
          </p:cNvPr>
          <p:cNvSpPr txBox="1">
            <a:spLocks/>
          </p:cNvSpPr>
          <p:nvPr/>
        </p:nvSpPr>
        <p:spPr>
          <a:xfrm>
            <a:off x="325256" y="6468406"/>
            <a:ext cx="2968294" cy="365125"/>
          </a:xfrm>
          <a:prstGeom prst="rect">
            <a:avLst/>
          </a:prstGeom>
          <a:solidFill>
            <a:schemeClr val="bg1"/>
          </a:solidFill>
        </p:spPr>
        <p:txBody>
          <a:bodyPr vert="horz" lIns="91440" tIns="45720" rIns="91440" bIns="45720" anchor="ctr"/>
          <a:lstStyle>
            <a:defPPr>
              <a:defRPr lang="en-US"/>
            </a:defPPr>
            <a:lvl1pPr marL="0" algn="r" defTabSz="914400" rtl="0" eaLnBrk="1" latinLnBrk="0" hangingPunct="1">
              <a:defRPr kumimoji="0" sz="1200" kern="1200">
                <a:solidFill>
                  <a:schemeClr val="tx2"/>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solidFill>
                  <a:srgbClr val="775F55"/>
                </a:solidFill>
                <a:latin typeface="Calibri"/>
                <a:cs typeface="Calibri"/>
              </a:rPr>
              <a:t>M. Makek</a:t>
            </a:r>
            <a:endParaRPr lang="en-US" dirty="0"/>
          </a:p>
        </p:txBody>
      </p:sp>
      <p:sp>
        <p:nvSpPr>
          <p:cNvPr id="34" name="TextBox 33">
            <a:extLst>
              <a:ext uri="{FF2B5EF4-FFF2-40B4-BE49-F238E27FC236}">
                <a16:creationId xmlns:a16="http://schemas.microsoft.com/office/drawing/2014/main" id="{7467AD96-FDA8-B3E2-D14C-61FBB3ED2DAE}"/>
              </a:ext>
            </a:extLst>
          </p:cNvPr>
          <p:cNvSpPr txBox="1"/>
          <p:nvPr/>
        </p:nvSpPr>
        <p:spPr>
          <a:xfrm>
            <a:off x="2546514" y="1701345"/>
            <a:ext cx="2916297"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dirty="0"/>
              <a:t>NEMA-NU4, Ga-68,</a:t>
            </a:r>
            <a:br>
              <a:rPr lang="en-US" sz="2000" dirty="0"/>
            </a:br>
            <a:r>
              <a:rPr lang="en-US" sz="2000" dirty="0"/>
              <a:t>400 MBq initial activity</a:t>
            </a:r>
          </a:p>
        </p:txBody>
      </p:sp>
      <p:pic>
        <p:nvPicPr>
          <p:cNvPr id="36" name="Picture 35" descr="A screenshot of a computer&#10;&#10;Description automatically generated">
            <a:extLst>
              <a:ext uri="{FF2B5EF4-FFF2-40B4-BE49-F238E27FC236}">
                <a16:creationId xmlns:a16="http://schemas.microsoft.com/office/drawing/2014/main" id="{065C54C9-7F3A-BC78-370B-2A13E85E1DA1}"/>
              </a:ext>
            </a:extLst>
          </p:cNvPr>
          <p:cNvPicPr>
            <a:picLocks noChangeAspect="1"/>
          </p:cNvPicPr>
          <p:nvPr/>
        </p:nvPicPr>
        <p:blipFill rotWithShape="1">
          <a:blip r:embed="rId3">
            <a:extLst>
              <a:ext uri="{28A0092B-C50C-407E-A947-70E740481C1C}">
                <a14:useLocalDpi xmlns:a14="http://schemas.microsoft.com/office/drawing/2010/main" val="0"/>
              </a:ext>
            </a:extLst>
          </a:blip>
          <a:srcRect l="55212" t="25350" r="15879" b="56042"/>
          <a:stretch>
            <a:fillRect/>
          </a:stretch>
        </p:blipFill>
        <p:spPr>
          <a:xfrm>
            <a:off x="518695" y="1589081"/>
            <a:ext cx="1917810" cy="1000853"/>
          </a:xfrm>
          <a:prstGeom prst="rect">
            <a:avLst/>
          </a:prstGeom>
        </p:spPr>
      </p:pic>
      <p:sp>
        <p:nvSpPr>
          <p:cNvPr id="41" name="Content Placeholder 2">
            <a:extLst>
              <a:ext uri="{FF2B5EF4-FFF2-40B4-BE49-F238E27FC236}">
                <a16:creationId xmlns:a16="http://schemas.microsoft.com/office/drawing/2014/main" id="{67EF7640-4193-1C82-C526-584A5AD0461A}"/>
              </a:ext>
            </a:extLst>
          </p:cNvPr>
          <p:cNvSpPr txBox="1">
            <a:spLocks/>
          </p:cNvSpPr>
          <p:nvPr/>
        </p:nvSpPr>
        <p:spPr>
          <a:xfrm>
            <a:off x="2871603" y="2930884"/>
            <a:ext cx="2961833" cy="657066"/>
          </a:xfrm>
          <a:prstGeom prst="rect">
            <a:avLst/>
          </a:prstGeom>
          <a:solidFill>
            <a:schemeClr val="bg2"/>
          </a:solidFill>
          <a:ln>
            <a:solidFill>
              <a:schemeClr val="bg2"/>
            </a:solidFill>
          </a:ln>
        </p:spPr>
        <p:txBody>
          <a:bodyPr vert="horz" lIns="91440" tIns="45720" rIns="91440" bIns="45720" anchor="t">
            <a:normAutofit fontScale="92500" lnSpcReduction="20000"/>
          </a:bodyPr>
          <a:lstStyle>
            <a:defPPr>
              <a:defRPr lang="en-US"/>
            </a:defPPr>
            <a:lvl1pPr marL="320040" indent="-320040" algn="l" defTabSz="914400" rtl="0" eaLnBrk="1" latinLnBrk="0" hangingPunct="1">
              <a:spcBef>
                <a:spcPts val="700"/>
              </a:spcBef>
              <a:buClr>
                <a:schemeClr val="accent2"/>
              </a:buClr>
              <a:buSzPct val="60000"/>
              <a:buFont typeface="Wingdings"/>
              <a:buChar char=""/>
              <a:defRPr kumimoji="0" sz="2900" kern="1200">
                <a:solidFill>
                  <a:schemeClr val="tx1"/>
                </a:solidFill>
                <a:latin typeface="Calibri" panose="020F0502020204030204" pitchFamily="34" charset="0"/>
                <a:ea typeface="+mn-ea"/>
                <a:cs typeface="Calibri" panose="020F0502020204030204" pitchFamily="34" charset="0"/>
              </a:defRPr>
            </a:lvl1pPr>
            <a:lvl2pPr marL="640080" indent="-274320" algn="l" defTabSz="914400" rtl="0" eaLnBrk="1" latinLnBrk="0" hangingPunct="1">
              <a:spcBef>
                <a:spcPts val="550"/>
              </a:spcBef>
              <a:buClr>
                <a:schemeClr val="accent1"/>
              </a:buClr>
              <a:buSzPct val="70000"/>
              <a:buFont typeface="Wingdings 2"/>
              <a:buChar char=""/>
              <a:defRPr kumimoji="0" sz="2600" kern="1200">
                <a:solidFill>
                  <a:schemeClr val="tx1"/>
                </a:solidFill>
                <a:latin typeface="Calibri" panose="020F0502020204030204" pitchFamily="34" charset="0"/>
                <a:ea typeface="+mn-ea"/>
                <a:cs typeface="Calibri" panose="020F0502020204030204" pitchFamily="34" charset="0"/>
              </a:defRPr>
            </a:lvl2pPr>
            <a:lvl3pPr marL="914400" indent="-228600" algn="l" defTabSz="914400" rtl="0" eaLnBrk="1" latinLnBrk="0" hangingPunct="1">
              <a:spcBef>
                <a:spcPts val="500"/>
              </a:spcBef>
              <a:buClr>
                <a:schemeClr val="accent2"/>
              </a:buClr>
              <a:buSzPct val="75000"/>
              <a:buFont typeface="Wingdings"/>
              <a:buChar char=""/>
              <a:defRPr kumimoji="0" sz="2300" kern="1200">
                <a:solidFill>
                  <a:schemeClr val="tx1"/>
                </a:solidFill>
                <a:latin typeface="Calibri" panose="020F0502020204030204" pitchFamily="34" charset="0"/>
                <a:ea typeface="+mn-ea"/>
                <a:cs typeface="Calibri" panose="020F0502020204030204" pitchFamily="34" charset="0"/>
              </a:defRPr>
            </a:lvl3pPr>
            <a:lvl4pPr marL="1371600" indent="-228600" algn="l" defTabSz="914400" rtl="0" eaLnBrk="1" latinLnBrk="0" hangingPunct="1">
              <a:spcBef>
                <a:spcPts val="400"/>
              </a:spcBef>
              <a:buClr>
                <a:schemeClr val="accent3"/>
              </a:buClr>
              <a:buSzPct val="75000"/>
              <a:buFont typeface="Wingdings"/>
              <a:buChar char=""/>
              <a:defRPr kumimoji="0" sz="2000" kern="1200">
                <a:solidFill>
                  <a:schemeClr val="tx1"/>
                </a:solidFill>
                <a:latin typeface="Calibri" panose="020F0502020204030204" pitchFamily="34" charset="0"/>
                <a:ea typeface="+mn-ea"/>
                <a:cs typeface="Calibri" panose="020F0502020204030204" pitchFamily="34" charset="0"/>
              </a:defRPr>
            </a:lvl4pPr>
            <a:lvl5pPr marL="1828800" indent="-228600" algn="l" defTabSz="914400" rtl="0" eaLnBrk="1" latinLnBrk="0" hangingPunct="1">
              <a:spcBef>
                <a:spcPts val="400"/>
              </a:spcBef>
              <a:buClr>
                <a:schemeClr val="accent4"/>
              </a:buClr>
              <a:buSzPct val="65000"/>
              <a:buFont typeface="Wingdings"/>
              <a:buChar char=""/>
              <a:defRPr kumimoji="0" sz="2000" kern="1200">
                <a:solidFill>
                  <a:schemeClr val="tx1"/>
                </a:solidFill>
                <a:latin typeface="Calibri" panose="020F0502020204030204" pitchFamily="34" charset="0"/>
                <a:ea typeface="+mn-ea"/>
                <a:cs typeface="Calibri" panose="020F0502020204030204" pitchFamily="34" charset="0"/>
              </a:defRPr>
            </a:lvl5pPr>
            <a:lvl6pPr marL="2103120" indent="-228600" algn="l" defTabSz="914400"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defTabSz="914400"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defTabSz="914400"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a:buNone/>
            </a:pPr>
            <a:r>
              <a:rPr lang="en-US" sz="2400" b="1" dirty="0">
                <a:solidFill>
                  <a:schemeClr val="accent1">
                    <a:lumMod val="75000"/>
                  </a:schemeClr>
                </a:solidFill>
                <a:latin typeface="Calibri"/>
                <a:cs typeface="Calibri"/>
              </a:rPr>
              <a:t>SBR improvement up to</a:t>
            </a:r>
            <a:br>
              <a:rPr lang="en-US" sz="2400" b="1" dirty="0">
                <a:solidFill>
                  <a:schemeClr val="accent1">
                    <a:lumMod val="75000"/>
                  </a:schemeClr>
                </a:solidFill>
                <a:latin typeface="Calibri"/>
                <a:cs typeface="Calibri"/>
              </a:rPr>
            </a:br>
            <a:r>
              <a:rPr lang="hr-HR" sz="2400" b="1" dirty="0">
                <a:solidFill>
                  <a:schemeClr val="accent1">
                    <a:lumMod val="75000"/>
                  </a:schemeClr>
                </a:solidFill>
                <a:latin typeface="Calibri"/>
                <a:cs typeface="Calibri"/>
              </a:rPr>
              <a:t>20</a:t>
            </a:r>
            <a:r>
              <a:rPr lang="en-US" sz="2400" b="1" dirty="0">
                <a:solidFill>
                  <a:schemeClr val="accent1">
                    <a:lumMod val="75000"/>
                  </a:schemeClr>
                </a:solidFill>
                <a:latin typeface="Calibri"/>
                <a:cs typeface="Calibri"/>
              </a:rPr>
              <a:t>% for Pol.-Cor. events</a:t>
            </a:r>
            <a:endParaRPr lang="en-US" sz="2400" b="1" dirty="0">
              <a:solidFill>
                <a:schemeClr val="accent1">
                  <a:lumMod val="75000"/>
                </a:schemeClr>
              </a:solidFill>
              <a:latin typeface="Calibri"/>
              <a:ea typeface="Calibri"/>
              <a:cs typeface="Calibri"/>
            </a:endParaRPr>
          </a:p>
          <a:p>
            <a:endParaRPr lang="en-US" b="1" i="1" dirty="0">
              <a:latin typeface="Calibri"/>
              <a:cs typeface="Calibri"/>
            </a:endParaRPr>
          </a:p>
        </p:txBody>
      </p:sp>
      <p:sp>
        <p:nvSpPr>
          <p:cNvPr id="15" name="TextBox 14">
            <a:extLst>
              <a:ext uri="{FF2B5EF4-FFF2-40B4-BE49-F238E27FC236}">
                <a16:creationId xmlns:a16="http://schemas.microsoft.com/office/drawing/2014/main" id="{09656E9D-7DC1-330E-FCA7-91A8ADF10243}"/>
              </a:ext>
            </a:extLst>
          </p:cNvPr>
          <p:cNvSpPr txBox="1"/>
          <p:nvPr/>
        </p:nvSpPr>
        <p:spPr>
          <a:xfrm>
            <a:off x="1029723" y="4927474"/>
            <a:ext cx="2840710" cy="830997"/>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err="1">
                <a:solidFill>
                  <a:srgbClr val="EBAE03"/>
                </a:solidFill>
                <a:latin typeface="TW Cen MT"/>
              </a:rPr>
              <a:t>Pol.cor</a:t>
            </a:r>
            <a:r>
              <a:rPr lang="en-US" sz="1600" dirty="0">
                <a:solidFill>
                  <a:srgbClr val="EBAE03"/>
                </a:solidFill>
                <a:latin typeface="TW Cen MT"/>
              </a:rPr>
              <a:t> events |</a:t>
            </a:r>
            <a:r>
              <a:rPr lang="en-US" sz="1600" err="1">
                <a:solidFill>
                  <a:srgbClr val="EBAE03"/>
                </a:solidFill>
                <a:latin typeface="Symbol"/>
                <a:sym typeface="Symbol"/>
              </a:rPr>
              <a:t>Df</a:t>
            </a:r>
            <a:r>
              <a:rPr lang="en-US" sz="1600" dirty="0">
                <a:solidFill>
                  <a:srgbClr val="EBAE03"/>
                </a:solidFill>
                <a:latin typeface="TW Cen MT"/>
              </a:rPr>
              <a:t>|=90°±20°</a:t>
            </a:r>
            <a:br>
              <a:rPr lang="en-US" sz="1600" dirty="0">
                <a:latin typeface="TW Cen MT"/>
              </a:rPr>
            </a:br>
            <a:r>
              <a:rPr lang="en-US" sz="1600" dirty="0">
                <a:solidFill>
                  <a:srgbClr val="0070C0"/>
                </a:solidFill>
              </a:rPr>
              <a:t>Single pixel events</a:t>
            </a:r>
            <a:br>
              <a:rPr lang="en-US" sz="1600" dirty="0"/>
            </a:br>
            <a:r>
              <a:rPr lang="en-US" sz="1600" err="1">
                <a:solidFill>
                  <a:srgbClr val="00B050"/>
                </a:solidFill>
              </a:rPr>
              <a:t>Pol.cor</a:t>
            </a:r>
            <a:r>
              <a:rPr lang="en-US" sz="1600" dirty="0">
                <a:solidFill>
                  <a:srgbClr val="00B050"/>
                </a:solidFill>
              </a:rPr>
              <a:t> events </a:t>
            </a:r>
            <a:r>
              <a:rPr lang="en-US" sz="1600" dirty="0">
                <a:solidFill>
                  <a:srgbClr val="00B050"/>
                </a:solidFill>
                <a:latin typeface="Tw Cen MT"/>
              </a:rPr>
              <a:t>|</a:t>
            </a:r>
            <a:r>
              <a:rPr lang="en-US" sz="1600" err="1">
                <a:solidFill>
                  <a:srgbClr val="00B050"/>
                </a:solidFill>
                <a:latin typeface="Symbol"/>
                <a:sym typeface="Symbol"/>
              </a:rPr>
              <a:t>Df</a:t>
            </a:r>
            <a:r>
              <a:rPr lang="en-US" sz="1600" dirty="0">
                <a:solidFill>
                  <a:srgbClr val="00B050"/>
                </a:solidFill>
                <a:latin typeface="Tw Cen MT"/>
              </a:rPr>
              <a:t>|=</a:t>
            </a:r>
            <a:r>
              <a:rPr lang="en-US" sz="1600" dirty="0">
                <a:solidFill>
                  <a:srgbClr val="00B050"/>
                </a:solidFill>
              </a:rPr>
              <a:t>0°±20°</a:t>
            </a:r>
            <a:endParaRPr lang="en-US" sz="1400">
              <a:solidFill>
                <a:srgbClr val="00B050"/>
              </a:solidFill>
            </a:endParaRPr>
          </a:p>
        </p:txBody>
      </p:sp>
      <p:sp>
        <p:nvSpPr>
          <p:cNvPr id="17" name="TextBox 16">
            <a:extLst>
              <a:ext uri="{FF2B5EF4-FFF2-40B4-BE49-F238E27FC236}">
                <a16:creationId xmlns:a16="http://schemas.microsoft.com/office/drawing/2014/main" id="{EC8539F1-B44C-0D24-2E46-17EC1CA50672}"/>
              </a:ext>
            </a:extLst>
          </p:cNvPr>
          <p:cNvSpPr txBox="1"/>
          <p:nvPr/>
        </p:nvSpPr>
        <p:spPr>
          <a:xfrm>
            <a:off x="3748382" y="5179320"/>
            <a:ext cx="2078711" cy="584775"/>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600" b="1" dirty="0">
              <a:solidFill>
                <a:srgbClr val="00B050"/>
              </a:solidFill>
            </a:endParaRPr>
          </a:p>
          <a:p>
            <a:endParaRPr lang="en-US" sz="1600" b="1" dirty="0">
              <a:solidFill>
                <a:srgbClr val="00B050"/>
              </a:solidFill>
            </a:endParaRPr>
          </a:p>
        </p:txBody>
      </p:sp>
      <p:pic>
        <p:nvPicPr>
          <p:cNvPr id="25" name="Picture 24" descr="A graph of a graph with blue and white lines&#10;&#10;AI-generated content may be incorrect.">
            <a:extLst>
              <a:ext uri="{FF2B5EF4-FFF2-40B4-BE49-F238E27FC236}">
                <a16:creationId xmlns:a16="http://schemas.microsoft.com/office/drawing/2014/main" id="{0B80A082-9C9F-565D-FFF4-05E8B48C0798}"/>
              </a:ext>
            </a:extLst>
          </p:cNvPr>
          <p:cNvPicPr>
            <a:picLocks noChangeAspect="1"/>
          </p:cNvPicPr>
          <p:nvPr/>
        </p:nvPicPr>
        <p:blipFill>
          <a:blip r:embed="rId4"/>
          <a:stretch>
            <a:fillRect/>
          </a:stretch>
        </p:blipFill>
        <p:spPr>
          <a:xfrm>
            <a:off x="6167195" y="2753614"/>
            <a:ext cx="5604897" cy="3449503"/>
          </a:xfrm>
          <a:prstGeom prst="rect">
            <a:avLst/>
          </a:prstGeom>
        </p:spPr>
      </p:pic>
      <p:sp>
        <p:nvSpPr>
          <p:cNvPr id="27" name="TextBox 30">
            <a:extLst>
              <a:ext uri="{FF2B5EF4-FFF2-40B4-BE49-F238E27FC236}">
                <a16:creationId xmlns:a16="http://schemas.microsoft.com/office/drawing/2014/main" id="{851AC3AE-CE1A-3BE9-5186-AD7FD750D9BA}"/>
              </a:ext>
            </a:extLst>
          </p:cNvPr>
          <p:cNvSpPr txBox="1"/>
          <p:nvPr/>
        </p:nvSpPr>
        <p:spPr>
          <a:xfrm>
            <a:off x="4067399" y="5444220"/>
            <a:ext cx="1615217" cy="307777"/>
          </a:xfrm>
          <a:prstGeom prst="rect">
            <a:avLst/>
          </a:prstGeom>
          <a:noFill/>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r-HR" sz="1400" i="1" kern="100" dirty="0">
                <a:solidFill>
                  <a:srgbClr val="C00000"/>
                </a:solidFill>
                <a:latin typeface="Calibri"/>
                <a:ea typeface="Noto Serif CJK SC"/>
                <a:cs typeface="Calibri"/>
              </a:rPr>
              <a:t>[</a:t>
            </a:r>
            <a:r>
              <a:rPr lang="hr-HR" sz="1400" i="1" kern="100" dirty="0" err="1">
                <a:solidFill>
                  <a:srgbClr val="C00000"/>
                </a:solidFill>
                <a:latin typeface="Calibri"/>
                <a:ea typeface="Noto Serif CJK SC"/>
                <a:cs typeface="Calibri"/>
              </a:rPr>
              <a:t>ArXiv</a:t>
            </a:r>
            <a:r>
              <a:rPr lang="hr-HR" sz="1400" i="1" kern="100" dirty="0">
                <a:solidFill>
                  <a:srgbClr val="C00000"/>
                </a:solidFill>
                <a:latin typeface="Calibri"/>
                <a:ea typeface="Noto Serif CJK SC"/>
                <a:cs typeface="Calibri"/>
              </a:rPr>
              <a:t>: 2510.11504]</a:t>
            </a:r>
            <a:endParaRPr lang="hr-HR" sz="1400" i="1" dirty="0">
              <a:solidFill>
                <a:srgbClr val="C00000"/>
              </a:solidFill>
              <a:latin typeface="Calibri"/>
              <a:ea typeface="Calibri"/>
              <a:cs typeface="Calibri"/>
            </a:endParaRPr>
          </a:p>
        </p:txBody>
      </p:sp>
      <p:sp>
        <p:nvSpPr>
          <p:cNvPr id="26" name="TextBox 30">
            <a:extLst>
              <a:ext uri="{FF2B5EF4-FFF2-40B4-BE49-F238E27FC236}">
                <a16:creationId xmlns:a16="http://schemas.microsoft.com/office/drawing/2014/main" id="{6CCCC7B3-3EFA-1F27-E794-6706C06BEFAD}"/>
              </a:ext>
            </a:extLst>
          </p:cNvPr>
          <p:cNvSpPr txBox="1"/>
          <p:nvPr/>
        </p:nvSpPr>
        <p:spPr>
          <a:xfrm>
            <a:off x="6786542" y="2955196"/>
            <a:ext cx="1615217" cy="307777"/>
          </a:xfrm>
          <a:prstGeom prst="rect">
            <a:avLst/>
          </a:prstGeom>
          <a:noFill/>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r-HR" sz="1400" i="1" kern="100" dirty="0">
                <a:solidFill>
                  <a:srgbClr val="C00000"/>
                </a:solidFill>
                <a:latin typeface="Calibri"/>
                <a:ea typeface="Noto Serif CJK SC"/>
                <a:cs typeface="Calibri"/>
              </a:rPr>
              <a:t>[</a:t>
            </a:r>
            <a:r>
              <a:rPr lang="hr-HR" sz="1400" i="1" kern="100" dirty="0" err="1">
                <a:solidFill>
                  <a:srgbClr val="C00000"/>
                </a:solidFill>
                <a:latin typeface="Calibri"/>
                <a:ea typeface="Noto Serif CJK SC"/>
                <a:cs typeface="Calibri"/>
              </a:rPr>
              <a:t>ArXiv</a:t>
            </a:r>
            <a:r>
              <a:rPr lang="hr-HR" sz="1400" i="1" kern="100" dirty="0">
                <a:solidFill>
                  <a:srgbClr val="C00000"/>
                </a:solidFill>
                <a:latin typeface="Calibri"/>
                <a:ea typeface="Noto Serif CJK SC"/>
                <a:cs typeface="Calibri"/>
              </a:rPr>
              <a:t>: 2510.11504]</a:t>
            </a:r>
            <a:endParaRPr lang="hr-HR" sz="1400" i="1" dirty="0">
              <a:solidFill>
                <a:srgbClr val="C00000"/>
              </a:solidFill>
              <a:latin typeface="Calibri"/>
              <a:ea typeface="Calibri"/>
              <a:cs typeface="Calibri"/>
            </a:endParaRPr>
          </a:p>
        </p:txBody>
      </p:sp>
      <p:sp>
        <p:nvSpPr>
          <p:cNvPr id="29" name="Content Placeholder 2">
            <a:extLst>
              <a:ext uri="{FF2B5EF4-FFF2-40B4-BE49-F238E27FC236}">
                <a16:creationId xmlns:a16="http://schemas.microsoft.com/office/drawing/2014/main" id="{1F25161A-A700-57C6-2319-84AE7CF6DA6D}"/>
              </a:ext>
            </a:extLst>
          </p:cNvPr>
          <p:cNvSpPr txBox="1">
            <a:spLocks/>
          </p:cNvSpPr>
          <p:nvPr/>
        </p:nvSpPr>
        <p:spPr>
          <a:xfrm>
            <a:off x="8119071" y="4813929"/>
            <a:ext cx="3258883" cy="657066"/>
          </a:xfrm>
          <a:prstGeom prst="rect">
            <a:avLst/>
          </a:prstGeom>
          <a:solidFill>
            <a:schemeClr val="bg2"/>
          </a:solidFill>
          <a:ln>
            <a:solidFill>
              <a:schemeClr val="bg2"/>
            </a:solidFill>
          </a:ln>
        </p:spPr>
        <p:txBody>
          <a:bodyPr vert="horz" lIns="91440" tIns="45720" rIns="91440" bIns="45720" anchor="t">
            <a:normAutofit fontScale="92500" lnSpcReduction="20000"/>
          </a:bodyPr>
          <a:lstStyle>
            <a:defPPr>
              <a:defRPr lang="en-US"/>
            </a:defPPr>
            <a:lvl1pPr marL="320040" indent="-320040" algn="l" defTabSz="914400" rtl="0" eaLnBrk="1" latinLnBrk="0" hangingPunct="1">
              <a:spcBef>
                <a:spcPts val="700"/>
              </a:spcBef>
              <a:buClr>
                <a:schemeClr val="accent2"/>
              </a:buClr>
              <a:buSzPct val="60000"/>
              <a:buFont typeface="Wingdings"/>
              <a:buChar char=""/>
              <a:defRPr kumimoji="0" sz="2900" kern="1200">
                <a:solidFill>
                  <a:schemeClr val="tx1"/>
                </a:solidFill>
                <a:latin typeface="Calibri" panose="020F0502020204030204" pitchFamily="34" charset="0"/>
                <a:ea typeface="+mn-ea"/>
                <a:cs typeface="Calibri" panose="020F0502020204030204" pitchFamily="34" charset="0"/>
              </a:defRPr>
            </a:lvl1pPr>
            <a:lvl2pPr marL="640080" indent="-274320" algn="l" defTabSz="914400" rtl="0" eaLnBrk="1" latinLnBrk="0" hangingPunct="1">
              <a:spcBef>
                <a:spcPts val="550"/>
              </a:spcBef>
              <a:buClr>
                <a:schemeClr val="accent1"/>
              </a:buClr>
              <a:buSzPct val="70000"/>
              <a:buFont typeface="Wingdings 2"/>
              <a:buChar char=""/>
              <a:defRPr kumimoji="0" sz="2600" kern="1200">
                <a:solidFill>
                  <a:schemeClr val="tx1"/>
                </a:solidFill>
                <a:latin typeface="Calibri" panose="020F0502020204030204" pitchFamily="34" charset="0"/>
                <a:ea typeface="+mn-ea"/>
                <a:cs typeface="Calibri" panose="020F0502020204030204" pitchFamily="34" charset="0"/>
              </a:defRPr>
            </a:lvl2pPr>
            <a:lvl3pPr marL="914400" indent="-228600" algn="l" defTabSz="914400" rtl="0" eaLnBrk="1" latinLnBrk="0" hangingPunct="1">
              <a:spcBef>
                <a:spcPts val="500"/>
              </a:spcBef>
              <a:buClr>
                <a:schemeClr val="accent2"/>
              </a:buClr>
              <a:buSzPct val="75000"/>
              <a:buFont typeface="Wingdings"/>
              <a:buChar char=""/>
              <a:defRPr kumimoji="0" sz="2300" kern="1200">
                <a:solidFill>
                  <a:schemeClr val="tx1"/>
                </a:solidFill>
                <a:latin typeface="Calibri" panose="020F0502020204030204" pitchFamily="34" charset="0"/>
                <a:ea typeface="+mn-ea"/>
                <a:cs typeface="Calibri" panose="020F0502020204030204" pitchFamily="34" charset="0"/>
              </a:defRPr>
            </a:lvl3pPr>
            <a:lvl4pPr marL="1371600" indent="-228600" algn="l" defTabSz="914400" rtl="0" eaLnBrk="1" latinLnBrk="0" hangingPunct="1">
              <a:spcBef>
                <a:spcPts val="400"/>
              </a:spcBef>
              <a:buClr>
                <a:schemeClr val="accent3"/>
              </a:buClr>
              <a:buSzPct val="75000"/>
              <a:buFont typeface="Wingdings"/>
              <a:buChar char=""/>
              <a:defRPr kumimoji="0" sz="2000" kern="1200">
                <a:solidFill>
                  <a:schemeClr val="tx1"/>
                </a:solidFill>
                <a:latin typeface="Calibri" panose="020F0502020204030204" pitchFamily="34" charset="0"/>
                <a:ea typeface="+mn-ea"/>
                <a:cs typeface="Calibri" panose="020F0502020204030204" pitchFamily="34" charset="0"/>
              </a:defRPr>
            </a:lvl4pPr>
            <a:lvl5pPr marL="1828800" indent="-228600" algn="l" defTabSz="914400" rtl="0" eaLnBrk="1" latinLnBrk="0" hangingPunct="1">
              <a:spcBef>
                <a:spcPts val="400"/>
              </a:spcBef>
              <a:buClr>
                <a:schemeClr val="accent4"/>
              </a:buClr>
              <a:buSzPct val="65000"/>
              <a:buFont typeface="Wingdings"/>
              <a:buChar char=""/>
              <a:defRPr kumimoji="0" sz="2000" kern="1200">
                <a:solidFill>
                  <a:schemeClr val="tx1"/>
                </a:solidFill>
                <a:latin typeface="Calibri" panose="020F0502020204030204" pitchFamily="34" charset="0"/>
                <a:ea typeface="+mn-ea"/>
                <a:cs typeface="Calibri" panose="020F0502020204030204" pitchFamily="34" charset="0"/>
              </a:defRPr>
            </a:lvl5pPr>
            <a:lvl6pPr marL="2103120" indent="-228600" algn="l" defTabSz="914400"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defTabSz="914400"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defTabSz="914400"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a:buNone/>
            </a:pPr>
            <a:r>
              <a:rPr lang="en-US" sz="2400" b="1" dirty="0">
                <a:solidFill>
                  <a:schemeClr val="accent1">
                    <a:lumMod val="75000"/>
                  </a:schemeClr>
                </a:solidFill>
                <a:latin typeface="Calibri"/>
                <a:ea typeface="Calibri"/>
                <a:cs typeface="Calibri"/>
              </a:rPr>
              <a:t>Azimuthal modulation (</a:t>
            </a:r>
            <a:r>
              <a:rPr lang="en-US" sz="2400" b="1" dirty="0">
                <a:solidFill>
                  <a:schemeClr val="accent1">
                    <a:lumMod val="75000"/>
                  </a:schemeClr>
                </a:solidFill>
                <a:latin typeface="Symbol"/>
                <a:ea typeface="Calibri"/>
                <a:cs typeface="Calibri"/>
                <a:sym typeface="Symbol"/>
              </a:rPr>
              <a:t>m</a:t>
            </a:r>
            <a:r>
              <a:rPr lang="en-US" sz="2400" b="1" dirty="0">
                <a:solidFill>
                  <a:schemeClr val="accent1">
                    <a:lumMod val="75000"/>
                  </a:schemeClr>
                </a:solidFill>
                <a:latin typeface="Calibri"/>
                <a:ea typeface="Calibri"/>
                <a:cs typeface="Calibri"/>
              </a:rPr>
              <a:t>) - SBR estimator </a:t>
            </a:r>
          </a:p>
          <a:p>
            <a:endParaRPr lang="en-US" b="1" i="1" dirty="0">
              <a:latin typeface="Calibri"/>
              <a:cs typeface="Calibri"/>
            </a:endParaRPr>
          </a:p>
        </p:txBody>
      </p:sp>
    </p:spTree>
    <p:extLst>
      <p:ext uri="{BB962C8B-B14F-4D97-AF65-F5344CB8AC3E}">
        <p14:creationId xmlns:p14="http://schemas.microsoft.com/office/powerpoint/2010/main" val="3700277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barn(inVertical)">
                                      <p:cBhvr>
                                        <p:cTn id="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9CD514-4D2A-EF32-8A10-31F90FE65A5D}"/>
              </a:ext>
            </a:extLst>
          </p:cNvPr>
          <p:cNvSpPr>
            <a:spLocks noGrp="1"/>
          </p:cNvSpPr>
          <p:nvPr>
            <p:ph type="title"/>
          </p:nvPr>
        </p:nvSpPr>
        <p:spPr>
          <a:xfrm>
            <a:off x="816864" y="178556"/>
            <a:ext cx="10871200" cy="990600"/>
          </a:xfrm>
        </p:spPr>
        <p:txBody>
          <a:bodyPr vert="horz" lIns="91440" tIns="45720" rIns="91440" bIns="45720" anchor="ctr">
            <a:normAutofit/>
          </a:bodyPr>
          <a:lstStyle/>
          <a:p>
            <a:r>
              <a:rPr lang="hr-HR" dirty="0">
                <a:latin typeface="Calibri"/>
                <a:cs typeface="Calibri"/>
              </a:rPr>
              <a:t>Standard vs. Pol-</a:t>
            </a:r>
            <a:r>
              <a:rPr lang="hr-HR" dirty="0" err="1">
                <a:latin typeface="Calibri"/>
                <a:cs typeface="Calibri"/>
              </a:rPr>
              <a:t>Cor</a:t>
            </a:r>
            <a:r>
              <a:rPr lang="hr-HR" dirty="0">
                <a:latin typeface="Calibri"/>
                <a:cs typeface="Calibri"/>
              </a:rPr>
              <a:t> </a:t>
            </a:r>
            <a:r>
              <a:rPr lang="hr-HR" dirty="0" err="1">
                <a:latin typeface="Calibri"/>
                <a:cs typeface="Calibri"/>
              </a:rPr>
              <a:t>Image</a:t>
            </a:r>
            <a:r>
              <a:rPr lang="hr-HR" dirty="0">
                <a:latin typeface="Calibri"/>
                <a:cs typeface="Calibri"/>
              </a:rPr>
              <a:t> </a:t>
            </a:r>
            <a:endParaRPr lang="hr-HR" dirty="0">
              <a:latin typeface="Calibri"/>
              <a:ea typeface="Calibri"/>
              <a:cs typeface="Calibri"/>
            </a:endParaRPr>
          </a:p>
        </p:txBody>
      </p:sp>
      <p:sp>
        <p:nvSpPr>
          <p:cNvPr id="9" name="Slide Number Placeholder 11">
            <a:extLst>
              <a:ext uri="{FF2B5EF4-FFF2-40B4-BE49-F238E27FC236}">
                <a16:creationId xmlns:a16="http://schemas.microsoft.com/office/drawing/2014/main" id="{48570FCE-17A2-56F5-E747-079B2787D34D}"/>
              </a:ext>
            </a:extLst>
          </p:cNvPr>
          <p:cNvSpPr>
            <a:spLocks noGrp="1"/>
          </p:cNvSpPr>
          <p:nvPr>
            <p:ph type="sldNum" sz="quarter" idx="4"/>
          </p:nvPr>
        </p:nvSpPr>
        <p:spPr>
          <a:xfrm>
            <a:off x="9935464" y="6466260"/>
            <a:ext cx="1752600" cy="365125"/>
          </a:xfrm>
          <a:prstGeom prst="rect">
            <a:avLst/>
          </a:prstGeom>
        </p:spPr>
        <p:txBody>
          <a:bodyPr vert="horz" lIns="91440" tIns="45720" rIns="91440" bIns="45720" rtlCol="0" anchor="ctr"/>
          <a:lstStyle>
            <a:lvl1pPr algn="r">
              <a:defRPr sz="1200">
                <a:solidFill>
                  <a:schemeClr val="tx1">
                    <a:tint val="75000"/>
                  </a:schemeClr>
                </a:solidFill>
                <a:latin typeface="Calibri" panose="020F0502020204030204" pitchFamily="34" charset="0"/>
                <a:cs typeface="Calibri" panose="020F0502020204030204" pitchFamily="34" charset="0"/>
              </a:defRPr>
            </a:lvl1pPr>
          </a:lstStyle>
          <a:p>
            <a:fld id="{F1FEECC3-7BCE-4B1E-8D55-1AB743006139}" type="slidenum">
              <a:rPr lang="en-US" smtClean="0"/>
              <a:pPr/>
              <a:t>24</a:t>
            </a:fld>
            <a:endParaRPr lang="en-US" dirty="0"/>
          </a:p>
        </p:txBody>
      </p:sp>
      <p:pic>
        <p:nvPicPr>
          <p:cNvPr id="10" name="Picture 9" descr="A screenshot of a computer&#10;&#10;Description automatically generated">
            <a:extLst>
              <a:ext uri="{FF2B5EF4-FFF2-40B4-BE49-F238E27FC236}">
                <a16:creationId xmlns:a16="http://schemas.microsoft.com/office/drawing/2014/main" id="{BA298493-754C-5474-2962-8C5483946152}"/>
              </a:ext>
            </a:extLst>
          </p:cNvPr>
          <p:cNvPicPr>
            <a:picLocks noChangeAspect="1"/>
          </p:cNvPicPr>
          <p:nvPr/>
        </p:nvPicPr>
        <p:blipFill rotWithShape="1">
          <a:blip r:embed="rId2">
            <a:extLst>
              <a:ext uri="{28A0092B-C50C-407E-A947-70E740481C1C}">
                <a14:useLocalDpi xmlns:a14="http://schemas.microsoft.com/office/drawing/2010/main" val="0"/>
              </a:ext>
            </a:extLst>
          </a:blip>
          <a:srcRect l="49140" t="17732" r="6354" b="2729"/>
          <a:stretch/>
        </p:blipFill>
        <p:spPr>
          <a:xfrm>
            <a:off x="8588024" y="305556"/>
            <a:ext cx="3609528" cy="5797902"/>
          </a:xfrm>
          <a:prstGeom prst="rect">
            <a:avLst/>
          </a:prstGeom>
        </p:spPr>
      </p:pic>
      <p:sp>
        <p:nvSpPr>
          <p:cNvPr id="19" name="TextBox 18">
            <a:extLst>
              <a:ext uri="{FF2B5EF4-FFF2-40B4-BE49-F238E27FC236}">
                <a16:creationId xmlns:a16="http://schemas.microsoft.com/office/drawing/2014/main" id="{1A22CA40-3AF3-1750-BA97-9996388AADA2}"/>
              </a:ext>
            </a:extLst>
          </p:cNvPr>
          <p:cNvSpPr txBox="1"/>
          <p:nvPr/>
        </p:nvSpPr>
        <p:spPr>
          <a:xfrm>
            <a:off x="1714499" y="1508498"/>
            <a:ext cx="1528367" cy="369332"/>
          </a:xfrm>
          <a:prstGeom prst="rect">
            <a:avLst/>
          </a:prstGeom>
          <a:noFill/>
        </p:spPr>
        <p:txBody>
          <a:bodyPr wrap="none" lIns="91440" tIns="45720" rIns="91440" bIns="45720" rtlCol="0" anchor="t">
            <a:spAutoFit/>
          </a:bodyPr>
          <a:lstStyle/>
          <a:p>
            <a:r>
              <a:rPr lang="hr-HR" dirty="0">
                <a:latin typeface="Calibri"/>
                <a:cs typeface="Calibri"/>
              </a:rPr>
              <a:t>1-Pixel </a:t>
            </a:r>
            <a:r>
              <a:rPr lang="hr-HR" dirty="0" err="1">
                <a:latin typeface="Calibri"/>
                <a:cs typeface="Calibri"/>
              </a:rPr>
              <a:t>events</a:t>
            </a:r>
            <a:r>
              <a:rPr lang="hr-HR" dirty="0">
                <a:latin typeface="Calibri"/>
                <a:cs typeface="Calibri"/>
              </a:rPr>
              <a:t> </a:t>
            </a:r>
          </a:p>
        </p:txBody>
      </p:sp>
      <p:sp>
        <p:nvSpPr>
          <p:cNvPr id="20" name="TextBox 19">
            <a:extLst>
              <a:ext uri="{FF2B5EF4-FFF2-40B4-BE49-F238E27FC236}">
                <a16:creationId xmlns:a16="http://schemas.microsoft.com/office/drawing/2014/main" id="{C3B53C27-1C26-1C80-231A-EA3D49635A2C}"/>
              </a:ext>
            </a:extLst>
          </p:cNvPr>
          <p:cNvSpPr txBox="1"/>
          <p:nvPr/>
        </p:nvSpPr>
        <p:spPr>
          <a:xfrm>
            <a:off x="4638879" y="1514282"/>
            <a:ext cx="1840504" cy="369332"/>
          </a:xfrm>
          <a:prstGeom prst="rect">
            <a:avLst/>
          </a:prstGeom>
          <a:noFill/>
        </p:spPr>
        <p:txBody>
          <a:bodyPr wrap="none" lIns="91440" tIns="45720" rIns="91440" bIns="45720" rtlCol="0" anchor="t">
            <a:spAutoFit/>
          </a:bodyPr>
          <a:lstStyle/>
          <a:p>
            <a:r>
              <a:rPr lang="hr-HR" dirty="0">
                <a:latin typeface="Calibri"/>
                <a:cs typeface="Calibri"/>
              </a:rPr>
              <a:t>Pol. </a:t>
            </a:r>
            <a:r>
              <a:rPr lang="hr-HR" dirty="0" err="1">
                <a:latin typeface="Calibri"/>
                <a:cs typeface="Calibri"/>
              </a:rPr>
              <a:t>correl</a:t>
            </a:r>
            <a:r>
              <a:rPr lang="hr-HR" dirty="0">
                <a:latin typeface="Calibri"/>
                <a:cs typeface="Calibri"/>
              </a:rPr>
              <a:t>. </a:t>
            </a:r>
            <a:r>
              <a:rPr lang="hr-HR" dirty="0" err="1">
                <a:latin typeface="Calibri"/>
                <a:cs typeface="Calibri"/>
              </a:rPr>
              <a:t>events</a:t>
            </a:r>
          </a:p>
        </p:txBody>
      </p:sp>
      <p:sp>
        <p:nvSpPr>
          <p:cNvPr id="27" name="TextBox 26">
            <a:extLst>
              <a:ext uri="{FF2B5EF4-FFF2-40B4-BE49-F238E27FC236}">
                <a16:creationId xmlns:a16="http://schemas.microsoft.com/office/drawing/2014/main" id="{79585F3B-1FED-D161-5B36-1F7C7588223A}"/>
              </a:ext>
            </a:extLst>
          </p:cNvPr>
          <p:cNvSpPr txBox="1"/>
          <p:nvPr/>
        </p:nvSpPr>
        <p:spPr>
          <a:xfrm>
            <a:off x="9797144" y="1162763"/>
            <a:ext cx="1199646" cy="707886"/>
          </a:xfrm>
          <a:prstGeom prst="rect">
            <a:avLst/>
          </a:prstGeom>
          <a:noFill/>
        </p:spPr>
        <p:txBody>
          <a:bodyPr wrap="square">
            <a:spAutoFit/>
          </a:bodyPr>
          <a:lstStyle/>
          <a:p>
            <a:pPr algn="ctr"/>
            <a:r>
              <a:rPr lang="hr-HR" sz="2000" b="1" dirty="0">
                <a:solidFill>
                  <a:srgbClr val="000000"/>
                </a:solidFill>
                <a:latin typeface="Calibri"/>
                <a:ea typeface="Calibri"/>
                <a:cs typeface="Calibri"/>
                <a:sym typeface="Calibri"/>
              </a:rPr>
              <a:t>Ga-68</a:t>
            </a:r>
          </a:p>
          <a:p>
            <a:pPr algn="ctr"/>
            <a:r>
              <a:rPr lang="hr-HR" sz="2000" b="1" dirty="0">
                <a:solidFill>
                  <a:srgbClr val="000000"/>
                </a:solidFill>
                <a:latin typeface="Calibri"/>
                <a:cs typeface="Calibri"/>
                <a:sym typeface="Calibri"/>
              </a:rPr>
              <a:t>400 MBq</a:t>
            </a:r>
          </a:p>
        </p:txBody>
      </p:sp>
      <p:sp>
        <p:nvSpPr>
          <p:cNvPr id="3" name="Rectangle 2">
            <a:extLst>
              <a:ext uri="{FF2B5EF4-FFF2-40B4-BE49-F238E27FC236}">
                <a16:creationId xmlns:a16="http://schemas.microsoft.com/office/drawing/2014/main" id="{CE3DC397-2774-C81D-015E-CB869C6CF73F}"/>
              </a:ext>
            </a:extLst>
          </p:cNvPr>
          <p:cNvSpPr/>
          <p:nvPr/>
        </p:nvSpPr>
        <p:spPr>
          <a:xfrm>
            <a:off x="11688064" y="486734"/>
            <a:ext cx="503936" cy="8739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5" name="TextBox 4">
            <a:extLst>
              <a:ext uri="{FF2B5EF4-FFF2-40B4-BE49-F238E27FC236}">
                <a16:creationId xmlns:a16="http://schemas.microsoft.com/office/drawing/2014/main" id="{2ADC04D4-C369-A089-8346-FD9CFF5885DB}"/>
              </a:ext>
            </a:extLst>
          </p:cNvPr>
          <p:cNvSpPr txBox="1"/>
          <p:nvPr/>
        </p:nvSpPr>
        <p:spPr>
          <a:xfrm>
            <a:off x="7133449" y="6097039"/>
            <a:ext cx="4646886" cy="338554"/>
          </a:xfrm>
          <a:prstGeom prst="rect">
            <a:avLst/>
          </a:prstGeom>
          <a:noFill/>
        </p:spPr>
        <p:txBody>
          <a:bodyPr wrap="square" lIns="91440" tIns="45720" rIns="91440" bIns="45720" rtlCol="0" anchor="t">
            <a:spAutoFit/>
          </a:bodyPr>
          <a:lstStyle/>
          <a:p>
            <a:pPr algn="ctr"/>
            <a:r>
              <a:rPr lang="hr-HR" sz="1600" dirty="0"/>
              <a:t>Ring </a:t>
            </a:r>
            <a:r>
              <a:rPr lang="hr-HR" sz="1600" dirty="0" err="1"/>
              <a:t>diameter</a:t>
            </a:r>
            <a:r>
              <a:rPr lang="hr-HR" sz="1600" dirty="0"/>
              <a:t>: 420 mm; GAGG-3mm </a:t>
            </a:r>
            <a:r>
              <a:rPr lang="hr-HR" sz="1600" dirty="0" err="1"/>
              <a:t>modules</a:t>
            </a:r>
            <a:endParaRPr lang="hr-HR" sz="1600" dirty="0"/>
          </a:p>
        </p:txBody>
      </p:sp>
      <p:sp>
        <p:nvSpPr>
          <p:cNvPr id="4" name="Footer Placeholder 4">
            <a:extLst>
              <a:ext uri="{FF2B5EF4-FFF2-40B4-BE49-F238E27FC236}">
                <a16:creationId xmlns:a16="http://schemas.microsoft.com/office/drawing/2014/main" id="{A39956FD-1F55-26E6-9365-5EC07DDEB763}"/>
              </a:ext>
            </a:extLst>
          </p:cNvPr>
          <p:cNvSpPr txBox="1">
            <a:spLocks/>
          </p:cNvSpPr>
          <p:nvPr/>
        </p:nvSpPr>
        <p:spPr>
          <a:xfrm>
            <a:off x="3747911" y="6464952"/>
            <a:ext cx="5463823" cy="365125"/>
          </a:xfrm>
          <a:prstGeom prst="rect">
            <a:avLst/>
          </a:prstGeom>
        </p:spPr>
        <p:txBody>
          <a:bodyPr vert="horz" lIns="91440" tIns="45720" rIns="91440" bIns="45720" anchor="ctr"/>
          <a:lstStyle>
            <a:defPPr>
              <a:defRPr lang="en-US"/>
            </a:defPPr>
            <a:lvl1pPr marL="0" algn="r" defTabSz="914400" rtl="0" eaLnBrk="1" latinLnBrk="0" hangingPunct="1">
              <a:defRPr kumimoji="0" sz="1200" kern="1200">
                <a:solidFill>
                  <a:schemeClr val="tx2"/>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hr-HR" dirty="0">
                <a:solidFill>
                  <a:srgbClr val="775F55"/>
                </a:solidFill>
                <a:latin typeface="Calibri"/>
                <a:cs typeface="Calibri"/>
              </a:rPr>
              <a:t>EXOTIC ATOMS ZAGREB 2025</a:t>
            </a:r>
            <a:endParaRPr lang="en-US" dirty="0"/>
          </a:p>
        </p:txBody>
      </p:sp>
      <p:sp>
        <p:nvSpPr>
          <p:cNvPr id="8" name="Footer Placeholder 2">
            <a:extLst>
              <a:ext uri="{FF2B5EF4-FFF2-40B4-BE49-F238E27FC236}">
                <a16:creationId xmlns:a16="http://schemas.microsoft.com/office/drawing/2014/main" id="{F904D93A-5382-F051-DD96-0F383157EB79}"/>
              </a:ext>
            </a:extLst>
          </p:cNvPr>
          <p:cNvSpPr txBox="1">
            <a:spLocks/>
          </p:cNvSpPr>
          <p:nvPr/>
        </p:nvSpPr>
        <p:spPr>
          <a:xfrm>
            <a:off x="325256" y="6468406"/>
            <a:ext cx="2968294" cy="365125"/>
          </a:xfrm>
          <a:prstGeom prst="rect">
            <a:avLst/>
          </a:prstGeom>
          <a:solidFill>
            <a:schemeClr val="bg1"/>
          </a:solidFill>
        </p:spPr>
        <p:txBody>
          <a:bodyPr vert="horz" lIns="91440" tIns="45720" rIns="91440" bIns="45720" anchor="ctr"/>
          <a:lstStyle>
            <a:defPPr>
              <a:defRPr lang="en-US"/>
            </a:defPPr>
            <a:lvl1pPr marL="0" algn="r" defTabSz="914400" rtl="0" eaLnBrk="1" latinLnBrk="0" hangingPunct="1">
              <a:defRPr kumimoji="0" sz="1200" kern="1200">
                <a:solidFill>
                  <a:schemeClr val="tx2"/>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solidFill>
                  <a:srgbClr val="775F55"/>
                </a:solidFill>
                <a:latin typeface="Calibri"/>
                <a:cs typeface="Calibri"/>
              </a:rPr>
              <a:t>M. Makek</a:t>
            </a:r>
            <a:endParaRPr lang="en-US" dirty="0"/>
          </a:p>
        </p:txBody>
      </p:sp>
      <p:pic>
        <p:nvPicPr>
          <p:cNvPr id="13" name="Picture 12">
            <a:extLst>
              <a:ext uri="{FF2B5EF4-FFF2-40B4-BE49-F238E27FC236}">
                <a16:creationId xmlns:a16="http://schemas.microsoft.com/office/drawing/2014/main" id="{2F65B428-9F04-9DBA-82CE-2ACA1C6E8134}"/>
              </a:ext>
            </a:extLst>
          </p:cNvPr>
          <p:cNvPicPr>
            <a:picLocks noChangeAspect="1"/>
          </p:cNvPicPr>
          <p:nvPr/>
        </p:nvPicPr>
        <p:blipFill>
          <a:blip r:embed="rId3"/>
          <a:stretch>
            <a:fillRect/>
          </a:stretch>
        </p:blipFill>
        <p:spPr>
          <a:xfrm>
            <a:off x="4311273" y="1849303"/>
            <a:ext cx="2503946" cy="2197209"/>
          </a:xfrm>
          <a:prstGeom prst="rect">
            <a:avLst/>
          </a:prstGeom>
        </p:spPr>
      </p:pic>
      <p:pic>
        <p:nvPicPr>
          <p:cNvPr id="14" name="Picture 13">
            <a:extLst>
              <a:ext uri="{FF2B5EF4-FFF2-40B4-BE49-F238E27FC236}">
                <a16:creationId xmlns:a16="http://schemas.microsoft.com/office/drawing/2014/main" id="{7AE7D906-1CE9-BF43-A6F7-2061A66E85D6}"/>
              </a:ext>
            </a:extLst>
          </p:cNvPr>
          <p:cNvPicPr>
            <a:picLocks noChangeAspect="1"/>
          </p:cNvPicPr>
          <p:nvPr/>
        </p:nvPicPr>
        <p:blipFill>
          <a:blip r:embed="rId4"/>
          <a:stretch>
            <a:fillRect/>
          </a:stretch>
        </p:blipFill>
        <p:spPr>
          <a:xfrm>
            <a:off x="1078100" y="4094136"/>
            <a:ext cx="2499747" cy="2202053"/>
          </a:xfrm>
          <a:prstGeom prst="rect">
            <a:avLst/>
          </a:prstGeom>
        </p:spPr>
      </p:pic>
      <p:pic>
        <p:nvPicPr>
          <p:cNvPr id="15" name="Picture 14">
            <a:extLst>
              <a:ext uri="{FF2B5EF4-FFF2-40B4-BE49-F238E27FC236}">
                <a16:creationId xmlns:a16="http://schemas.microsoft.com/office/drawing/2014/main" id="{28D0F896-DBE8-716E-2D96-8FB3873566DF}"/>
              </a:ext>
            </a:extLst>
          </p:cNvPr>
          <p:cNvPicPr>
            <a:picLocks noChangeAspect="1"/>
          </p:cNvPicPr>
          <p:nvPr/>
        </p:nvPicPr>
        <p:blipFill>
          <a:blip r:embed="rId5"/>
          <a:stretch>
            <a:fillRect/>
          </a:stretch>
        </p:blipFill>
        <p:spPr>
          <a:xfrm>
            <a:off x="4308688" y="4080249"/>
            <a:ext cx="2496199" cy="2203992"/>
          </a:xfrm>
          <a:prstGeom prst="rect">
            <a:avLst/>
          </a:prstGeom>
        </p:spPr>
      </p:pic>
      <p:pic>
        <p:nvPicPr>
          <p:cNvPr id="6" name="Picture 5">
            <a:extLst>
              <a:ext uri="{FF2B5EF4-FFF2-40B4-BE49-F238E27FC236}">
                <a16:creationId xmlns:a16="http://schemas.microsoft.com/office/drawing/2014/main" id="{F543BB8F-7E7B-0B84-0683-555E3AFF8B0E}"/>
              </a:ext>
            </a:extLst>
          </p:cNvPr>
          <p:cNvPicPr>
            <a:picLocks noChangeAspect="1"/>
          </p:cNvPicPr>
          <p:nvPr/>
        </p:nvPicPr>
        <p:blipFill>
          <a:blip r:embed="rId6"/>
          <a:stretch>
            <a:fillRect/>
          </a:stretch>
        </p:blipFill>
        <p:spPr>
          <a:xfrm>
            <a:off x="1079796" y="1861654"/>
            <a:ext cx="2496356" cy="2198337"/>
          </a:xfrm>
          <a:prstGeom prst="rect">
            <a:avLst/>
          </a:prstGeom>
        </p:spPr>
      </p:pic>
      <p:sp>
        <p:nvSpPr>
          <p:cNvPr id="22" name="TextBox 21">
            <a:extLst>
              <a:ext uri="{FF2B5EF4-FFF2-40B4-BE49-F238E27FC236}">
                <a16:creationId xmlns:a16="http://schemas.microsoft.com/office/drawing/2014/main" id="{AE01ECF4-8014-14CE-A14F-F064750CA170}"/>
              </a:ext>
            </a:extLst>
          </p:cNvPr>
          <p:cNvSpPr txBox="1"/>
          <p:nvPr/>
        </p:nvSpPr>
        <p:spPr>
          <a:xfrm>
            <a:off x="8400923" y="304615"/>
            <a:ext cx="673536" cy="2031325"/>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11144174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AF31F8-0771-7881-1F66-5342556BEF6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8682B1C-1B68-3482-6EB2-D73C4A91246E}"/>
              </a:ext>
            </a:extLst>
          </p:cNvPr>
          <p:cNvSpPr>
            <a:spLocks noGrp="1"/>
          </p:cNvSpPr>
          <p:nvPr>
            <p:ph type="title"/>
          </p:nvPr>
        </p:nvSpPr>
        <p:spPr>
          <a:xfrm>
            <a:off x="816864" y="178556"/>
            <a:ext cx="10871200" cy="990600"/>
          </a:xfrm>
        </p:spPr>
        <p:txBody>
          <a:bodyPr vert="horz" lIns="91440" tIns="45720" rIns="91440" bIns="45720" anchor="ctr">
            <a:normAutofit/>
          </a:bodyPr>
          <a:lstStyle/>
          <a:p>
            <a:r>
              <a:rPr lang="hr-HR" dirty="0">
                <a:latin typeface="Calibri"/>
                <a:cs typeface="Calibri"/>
              </a:rPr>
              <a:t>Standard </a:t>
            </a:r>
            <a:r>
              <a:rPr lang="hr-HR" dirty="0" err="1">
                <a:latin typeface="Calibri"/>
                <a:cs typeface="Calibri"/>
              </a:rPr>
              <a:t>and</a:t>
            </a:r>
            <a:r>
              <a:rPr lang="hr-HR" dirty="0">
                <a:latin typeface="Calibri"/>
                <a:cs typeface="Calibri"/>
              </a:rPr>
              <a:t> Pol-</a:t>
            </a:r>
            <a:r>
              <a:rPr lang="hr-HR" dirty="0" err="1">
                <a:latin typeface="Calibri"/>
                <a:cs typeface="Calibri"/>
              </a:rPr>
              <a:t>Cor</a:t>
            </a:r>
            <a:r>
              <a:rPr lang="hr-HR" dirty="0">
                <a:latin typeface="Calibri"/>
                <a:cs typeface="Calibri"/>
              </a:rPr>
              <a:t> PET synergy</a:t>
            </a:r>
            <a:endParaRPr lang="en-US"/>
          </a:p>
        </p:txBody>
      </p:sp>
      <p:sp>
        <p:nvSpPr>
          <p:cNvPr id="9" name="Slide Number Placeholder 11">
            <a:extLst>
              <a:ext uri="{FF2B5EF4-FFF2-40B4-BE49-F238E27FC236}">
                <a16:creationId xmlns:a16="http://schemas.microsoft.com/office/drawing/2014/main" id="{DE3296B5-8C3E-BB66-9E2B-CC90B0BC4BFD}"/>
              </a:ext>
            </a:extLst>
          </p:cNvPr>
          <p:cNvSpPr>
            <a:spLocks noGrp="1"/>
          </p:cNvSpPr>
          <p:nvPr>
            <p:ph type="sldNum" sz="quarter" idx="4"/>
          </p:nvPr>
        </p:nvSpPr>
        <p:spPr>
          <a:xfrm>
            <a:off x="9935464" y="6466260"/>
            <a:ext cx="1752600" cy="365125"/>
          </a:xfrm>
          <a:prstGeom prst="rect">
            <a:avLst/>
          </a:prstGeom>
        </p:spPr>
        <p:txBody>
          <a:bodyPr vert="horz" lIns="91440" tIns="45720" rIns="91440" bIns="45720" rtlCol="0" anchor="ctr"/>
          <a:lstStyle>
            <a:lvl1pPr algn="r">
              <a:defRPr sz="1200">
                <a:solidFill>
                  <a:schemeClr val="tx1">
                    <a:tint val="75000"/>
                  </a:schemeClr>
                </a:solidFill>
                <a:latin typeface="Calibri" panose="020F0502020204030204" pitchFamily="34" charset="0"/>
                <a:cs typeface="Calibri" panose="020F0502020204030204" pitchFamily="34" charset="0"/>
              </a:defRPr>
            </a:lvl1pPr>
          </a:lstStyle>
          <a:p>
            <a:fld id="{F1FEECC3-7BCE-4B1E-8D55-1AB743006139}" type="slidenum">
              <a:rPr lang="en-US" smtClean="0"/>
              <a:pPr/>
              <a:t>25</a:t>
            </a:fld>
            <a:endParaRPr lang="en-US" dirty="0"/>
          </a:p>
        </p:txBody>
      </p:sp>
      <p:sp>
        <p:nvSpPr>
          <p:cNvPr id="4" name="Footer Placeholder 4">
            <a:extLst>
              <a:ext uri="{FF2B5EF4-FFF2-40B4-BE49-F238E27FC236}">
                <a16:creationId xmlns:a16="http://schemas.microsoft.com/office/drawing/2014/main" id="{6B440AE4-1107-CB2C-3154-EFCF8122331B}"/>
              </a:ext>
            </a:extLst>
          </p:cNvPr>
          <p:cNvSpPr txBox="1">
            <a:spLocks/>
          </p:cNvSpPr>
          <p:nvPr/>
        </p:nvSpPr>
        <p:spPr>
          <a:xfrm>
            <a:off x="3747911" y="6464952"/>
            <a:ext cx="5463823" cy="365125"/>
          </a:xfrm>
          <a:prstGeom prst="rect">
            <a:avLst/>
          </a:prstGeom>
        </p:spPr>
        <p:txBody>
          <a:bodyPr vert="horz" lIns="91440" tIns="45720" rIns="91440" bIns="45720" anchor="ctr"/>
          <a:lstStyle>
            <a:defPPr>
              <a:defRPr lang="en-US"/>
            </a:defPPr>
            <a:lvl1pPr marL="0" algn="r" defTabSz="914400" rtl="0" eaLnBrk="1" latinLnBrk="0" hangingPunct="1">
              <a:defRPr kumimoji="0" sz="1200" kern="1200">
                <a:solidFill>
                  <a:schemeClr val="tx2"/>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hr-HR" dirty="0">
                <a:solidFill>
                  <a:srgbClr val="775F55"/>
                </a:solidFill>
                <a:latin typeface="Calibri"/>
                <a:cs typeface="Calibri"/>
              </a:rPr>
              <a:t>EXOTIC ATOMS ZAGREB 2025</a:t>
            </a:r>
            <a:endParaRPr lang="en-US" dirty="0"/>
          </a:p>
        </p:txBody>
      </p:sp>
      <p:sp>
        <p:nvSpPr>
          <p:cNvPr id="8" name="Footer Placeholder 2">
            <a:extLst>
              <a:ext uri="{FF2B5EF4-FFF2-40B4-BE49-F238E27FC236}">
                <a16:creationId xmlns:a16="http://schemas.microsoft.com/office/drawing/2014/main" id="{18F44863-7B8F-84CD-A6DB-C87FCB097F3B}"/>
              </a:ext>
            </a:extLst>
          </p:cNvPr>
          <p:cNvSpPr txBox="1">
            <a:spLocks/>
          </p:cNvSpPr>
          <p:nvPr/>
        </p:nvSpPr>
        <p:spPr>
          <a:xfrm>
            <a:off x="325256" y="6468406"/>
            <a:ext cx="2968294" cy="365125"/>
          </a:xfrm>
          <a:prstGeom prst="rect">
            <a:avLst/>
          </a:prstGeom>
          <a:solidFill>
            <a:schemeClr val="bg1"/>
          </a:solidFill>
        </p:spPr>
        <p:txBody>
          <a:bodyPr vert="horz" lIns="91440" tIns="45720" rIns="91440" bIns="45720" anchor="ctr"/>
          <a:lstStyle>
            <a:defPPr>
              <a:defRPr lang="en-US"/>
            </a:defPPr>
            <a:lvl1pPr marL="0" algn="r" defTabSz="914400" rtl="0" eaLnBrk="1" latinLnBrk="0" hangingPunct="1">
              <a:defRPr kumimoji="0" sz="1200" kern="1200">
                <a:solidFill>
                  <a:schemeClr val="tx2"/>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solidFill>
                  <a:srgbClr val="775F55"/>
                </a:solidFill>
                <a:latin typeface="Calibri"/>
                <a:cs typeface="Calibri"/>
              </a:rPr>
              <a:t>M. Makek</a:t>
            </a:r>
            <a:endParaRPr lang="en-US" dirty="0"/>
          </a:p>
        </p:txBody>
      </p:sp>
      <p:pic>
        <p:nvPicPr>
          <p:cNvPr id="13" name="Picture 12" descr="A graph of a graph of a graph&#10;&#10;AI-generated content may be incorrect.">
            <a:extLst>
              <a:ext uri="{FF2B5EF4-FFF2-40B4-BE49-F238E27FC236}">
                <a16:creationId xmlns:a16="http://schemas.microsoft.com/office/drawing/2014/main" id="{62F08ED9-2CFF-7166-AEED-33563B639C03}"/>
              </a:ext>
            </a:extLst>
          </p:cNvPr>
          <p:cNvPicPr>
            <a:picLocks noChangeAspect="1"/>
          </p:cNvPicPr>
          <p:nvPr/>
        </p:nvPicPr>
        <p:blipFill>
          <a:blip r:embed="rId2"/>
          <a:stretch>
            <a:fillRect/>
          </a:stretch>
        </p:blipFill>
        <p:spPr>
          <a:xfrm>
            <a:off x="2883929" y="2755982"/>
            <a:ext cx="5576086" cy="2956548"/>
          </a:xfrm>
          <a:prstGeom prst="rect">
            <a:avLst/>
          </a:prstGeom>
        </p:spPr>
      </p:pic>
      <p:sp>
        <p:nvSpPr>
          <p:cNvPr id="16" name="Content Placeholder 6">
            <a:extLst>
              <a:ext uri="{FF2B5EF4-FFF2-40B4-BE49-F238E27FC236}">
                <a16:creationId xmlns:a16="http://schemas.microsoft.com/office/drawing/2014/main" id="{EC436B48-467C-EDAB-B859-C2263338ECB8}"/>
              </a:ext>
            </a:extLst>
          </p:cNvPr>
          <p:cNvSpPr txBox="1">
            <a:spLocks/>
          </p:cNvSpPr>
          <p:nvPr/>
        </p:nvSpPr>
        <p:spPr>
          <a:xfrm>
            <a:off x="2000670" y="1523898"/>
            <a:ext cx="7707690" cy="646013"/>
          </a:xfrm>
          <a:prstGeom prst="rect">
            <a:avLst/>
          </a:prstGeom>
        </p:spPr>
        <p:txBody>
          <a:bodyPr vert="horz" lIns="91440" tIns="45720" rIns="91440" bIns="45720" anchor="t">
            <a:normAutofit fontScale="92500"/>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Calibri" panose="020F0502020204030204" pitchFamily="34" charset="0"/>
                <a:ea typeface="+mn-ea"/>
                <a:cs typeface="Calibri" panose="020F0502020204030204"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Calibri" panose="020F0502020204030204" pitchFamily="34" charset="0"/>
                <a:ea typeface="+mn-ea"/>
                <a:cs typeface="Calibri" panose="020F0502020204030204"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Calibri" panose="020F0502020204030204" pitchFamily="34" charset="0"/>
                <a:ea typeface="+mn-ea"/>
                <a:cs typeface="Calibri" panose="020F0502020204030204"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Calibri" panose="020F0502020204030204" pitchFamily="34" charset="0"/>
                <a:ea typeface="+mn-ea"/>
                <a:cs typeface="Calibri" panose="020F0502020204030204"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Calibri" panose="020F0502020204030204" pitchFamily="34" charset="0"/>
                <a:ea typeface="+mn-ea"/>
                <a:cs typeface="Calibri" panose="020F0502020204030204"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a:buNone/>
            </a:pPr>
            <a:r>
              <a:rPr lang="en-US" b="1" dirty="0">
                <a:solidFill>
                  <a:srgbClr val="0000FF"/>
                </a:solidFill>
                <a:latin typeface="Calibri"/>
                <a:ea typeface="Calibri"/>
                <a:cs typeface="Calibri"/>
              </a:rPr>
              <a:t>Single-pixel (standard) + Pol-Cor(~10% extra) data</a:t>
            </a:r>
            <a:endParaRPr lang="en-US" b="1" dirty="0">
              <a:solidFill>
                <a:srgbClr val="0000FF"/>
              </a:solidFill>
              <a:ea typeface="Calibri" panose="020F0502020204030204" pitchFamily="34" charset="0"/>
            </a:endParaRPr>
          </a:p>
        </p:txBody>
      </p:sp>
      <p:sp>
        <p:nvSpPr>
          <p:cNvPr id="7" name="Content Placeholder 6">
            <a:extLst>
              <a:ext uri="{FF2B5EF4-FFF2-40B4-BE49-F238E27FC236}">
                <a16:creationId xmlns:a16="http://schemas.microsoft.com/office/drawing/2014/main" id="{F6AFF8D4-B352-32E9-BD7C-7A6DDB62C464}"/>
              </a:ext>
            </a:extLst>
          </p:cNvPr>
          <p:cNvSpPr>
            <a:spLocks noGrp="1"/>
          </p:cNvSpPr>
          <p:nvPr>
            <p:ph sz="quarter" idx="1"/>
          </p:nvPr>
        </p:nvSpPr>
        <p:spPr>
          <a:xfrm>
            <a:off x="4101704" y="2112806"/>
            <a:ext cx="3315595" cy="646335"/>
          </a:xfrm>
          <a:solidFill>
            <a:schemeClr val="bg1"/>
          </a:solidFill>
        </p:spPr>
        <p:txBody>
          <a:bodyPr vert="horz" lIns="91440" tIns="45720" rIns="91440" bIns="45720" anchor="t">
            <a:normAutofit/>
          </a:bodyPr>
          <a:lstStyle/>
          <a:p>
            <a:pPr algn="ctr">
              <a:buNone/>
            </a:pPr>
            <a:r>
              <a:rPr lang="en-US" sz="2400" dirty="0">
                <a:latin typeface="Calibri"/>
                <a:ea typeface="Calibri"/>
                <a:cs typeface="Calibri"/>
              </a:rPr>
              <a:t>Spatial resolution</a:t>
            </a:r>
          </a:p>
        </p:txBody>
      </p:sp>
    </p:spTree>
    <p:extLst>
      <p:ext uri="{BB962C8B-B14F-4D97-AF65-F5344CB8AC3E}">
        <p14:creationId xmlns:p14="http://schemas.microsoft.com/office/powerpoint/2010/main" val="6067158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754150-A248-E2DA-2695-FA4E22B555E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807DEAD-E0C6-451E-C540-C28D0E6F6385}"/>
              </a:ext>
            </a:extLst>
          </p:cNvPr>
          <p:cNvSpPr>
            <a:spLocks noGrp="1"/>
          </p:cNvSpPr>
          <p:nvPr>
            <p:ph type="title"/>
          </p:nvPr>
        </p:nvSpPr>
        <p:spPr>
          <a:xfrm>
            <a:off x="816864" y="178556"/>
            <a:ext cx="10871200" cy="990600"/>
          </a:xfrm>
        </p:spPr>
        <p:txBody>
          <a:bodyPr vert="horz" lIns="91440" tIns="45720" rIns="91440" bIns="45720" anchor="ctr">
            <a:normAutofit/>
          </a:bodyPr>
          <a:lstStyle/>
          <a:p>
            <a:r>
              <a:rPr lang="hr-HR" dirty="0">
                <a:latin typeface="Calibri"/>
                <a:cs typeface="Calibri"/>
              </a:rPr>
              <a:t>Standard </a:t>
            </a:r>
            <a:r>
              <a:rPr lang="hr-HR" dirty="0" err="1">
                <a:latin typeface="Calibri"/>
                <a:cs typeface="Calibri"/>
              </a:rPr>
              <a:t>and</a:t>
            </a:r>
            <a:r>
              <a:rPr lang="hr-HR" dirty="0">
                <a:latin typeface="Calibri"/>
                <a:cs typeface="Calibri"/>
              </a:rPr>
              <a:t> Pol-</a:t>
            </a:r>
            <a:r>
              <a:rPr lang="hr-HR" dirty="0" err="1">
                <a:latin typeface="Calibri"/>
                <a:cs typeface="Calibri"/>
              </a:rPr>
              <a:t>Cor</a:t>
            </a:r>
            <a:r>
              <a:rPr lang="hr-HR" dirty="0">
                <a:latin typeface="Calibri"/>
                <a:cs typeface="Calibri"/>
              </a:rPr>
              <a:t> PET synergy</a:t>
            </a:r>
            <a:endParaRPr lang="en-US"/>
          </a:p>
        </p:txBody>
      </p:sp>
      <p:sp>
        <p:nvSpPr>
          <p:cNvPr id="9" name="Slide Number Placeholder 11">
            <a:extLst>
              <a:ext uri="{FF2B5EF4-FFF2-40B4-BE49-F238E27FC236}">
                <a16:creationId xmlns:a16="http://schemas.microsoft.com/office/drawing/2014/main" id="{BC4E4AD1-E460-4C16-9FB2-4270EA56803E}"/>
              </a:ext>
            </a:extLst>
          </p:cNvPr>
          <p:cNvSpPr>
            <a:spLocks noGrp="1"/>
          </p:cNvSpPr>
          <p:nvPr>
            <p:ph type="sldNum" sz="quarter" idx="4"/>
          </p:nvPr>
        </p:nvSpPr>
        <p:spPr>
          <a:xfrm>
            <a:off x="9935464" y="6466260"/>
            <a:ext cx="1752600" cy="365125"/>
          </a:xfrm>
          <a:prstGeom prst="rect">
            <a:avLst/>
          </a:prstGeom>
        </p:spPr>
        <p:txBody>
          <a:bodyPr vert="horz" lIns="91440" tIns="45720" rIns="91440" bIns="45720" rtlCol="0" anchor="ctr"/>
          <a:lstStyle>
            <a:lvl1pPr algn="r">
              <a:defRPr sz="1200">
                <a:solidFill>
                  <a:schemeClr val="tx1">
                    <a:tint val="75000"/>
                  </a:schemeClr>
                </a:solidFill>
                <a:latin typeface="Calibri" panose="020F0502020204030204" pitchFamily="34" charset="0"/>
                <a:cs typeface="Calibri" panose="020F0502020204030204" pitchFamily="34" charset="0"/>
              </a:defRPr>
            </a:lvl1pPr>
          </a:lstStyle>
          <a:p>
            <a:fld id="{F1FEECC3-7BCE-4B1E-8D55-1AB743006139}" type="slidenum">
              <a:rPr lang="en-US" smtClean="0"/>
              <a:pPr/>
              <a:t>26</a:t>
            </a:fld>
            <a:endParaRPr lang="en-US" dirty="0"/>
          </a:p>
        </p:txBody>
      </p:sp>
      <p:sp>
        <p:nvSpPr>
          <p:cNvPr id="4" name="Footer Placeholder 4">
            <a:extLst>
              <a:ext uri="{FF2B5EF4-FFF2-40B4-BE49-F238E27FC236}">
                <a16:creationId xmlns:a16="http://schemas.microsoft.com/office/drawing/2014/main" id="{14F8491A-280E-AFD1-F5A9-A8C3764F2355}"/>
              </a:ext>
            </a:extLst>
          </p:cNvPr>
          <p:cNvSpPr txBox="1">
            <a:spLocks/>
          </p:cNvSpPr>
          <p:nvPr/>
        </p:nvSpPr>
        <p:spPr>
          <a:xfrm>
            <a:off x="3747911" y="6464952"/>
            <a:ext cx="5463823" cy="365125"/>
          </a:xfrm>
          <a:prstGeom prst="rect">
            <a:avLst/>
          </a:prstGeom>
        </p:spPr>
        <p:txBody>
          <a:bodyPr vert="horz" lIns="91440" tIns="45720" rIns="91440" bIns="45720" anchor="ctr"/>
          <a:lstStyle>
            <a:defPPr>
              <a:defRPr lang="en-US"/>
            </a:defPPr>
            <a:lvl1pPr marL="0" algn="r" defTabSz="914400" rtl="0" eaLnBrk="1" latinLnBrk="0" hangingPunct="1">
              <a:defRPr kumimoji="0" sz="1200" kern="1200">
                <a:solidFill>
                  <a:schemeClr val="tx2"/>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hr-HR" dirty="0">
                <a:solidFill>
                  <a:srgbClr val="775F55"/>
                </a:solidFill>
                <a:latin typeface="Calibri"/>
                <a:cs typeface="Calibri"/>
              </a:rPr>
              <a:t>EXOTIC ATOMS ZAGREB 2025</a:t>
            </a:r>
            <a:endParaRPr lang="en-US" dirty="0"/>
          </a:p>
        </p:txBody>
      </p:sp>
      <p:sp>
        <p:nvSpPr>
          <p:cNvPr id="8" name="Footer Placeholder 2">
            <a:extLst>
              <a:ext uri="{FF2B5EF4-FFF2-40B4-BE49-F238E27FC236}">
                <a16:creationId xmlns:a16="http://schemas.microsoft.com/office/drawing/2014/main" id="{578E3AA5-8CA9-7E99-B436-995559F4E8D5}"/>
              </a:ext>
            </a:extLst>
          </p:cNvPr>
          <p:cNvSpPr txBox="1">
            <a:spLocks/>
          </p:cNvSpPr>
          <p:nvPr/>
        </p:nvSpPr>
        <p:spPr>
          <a:xfrm>
            <a:off x="325256" y="6468406"/>
            <a:ext cx="2968294" cy="365125"/>
          </a:xfrm>
          <a:prstGeom prst="rect">
            <a:avLst/>
          </a:prstGeom>
          <a:solidFill>
            <a:schemeClr val="bg1"/>
          </a:solidFill>
        </p:spPr>
        <p:txBody>
          <a:bodyPr vert="horz" lIns="91440" tIns="45720" rIns="91440" bIns="45720" anchor="ctr"/>
          <a:lstStyle>
            <a:defPPr>
              <a:defRPr lang="en-US"/>
            </a:defPPr>
            <a:lvl1pPr marL="0" algn="r" defTabSz="914400" rtl="0" eaLnBrk="1" latinLnBrk="0" hangingPunct="1">
              <a:defRPr kumimoji="0" sz="1200" kern="1200">
                <a:solidFill>
                  <a:schemeClr val="tx2"/>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solidFill>
                  <a:srgbClr val="775F55"/>
                </a:solidFill>
                <a:latin typeface="Calibri"/>
                <a:cs typeface="Calibri"/>
              </a:rPr>
              <a:t>M. Makek</a:t>
            </a:r>
            <a:endParaRPr lang="en-US" dirty="0"/>
          </a:p>
        </p:txBody>
      </p:sp>
      <p:sp>
        <p:nvSpPr>
          <p:cNvPr id="15" name="Content Placeholder 6">
            <a:extLst>
              <a:ext uri="{FF2B5EF4-FFF2-40B4-BE49-F238E27FC236}">
                <a16:creationId xmlns:a16="http://schemas.microsoft.com/office/drawing/2014/main" id="{EB7C8A4C-EAA8-79AA-7F7A-C62CCB477957}"/>
              </a:ext>
            </a:extLst>
          </p:cNvPr>
          <p:cNvSpPr txBox="1">
            <a:spLocks/>
          </p:cNvSpPr>
          <p:nvPr/>
        </p:nvSpPr>
        <p:spPr>
          <a:xfrm>
            <a:off x="1162446" y="5637724"/>
            <a:ext cx="9873088" cy="603404"/>
          </a:xfrm>
          <a:prstGeom prst="rect">
            <a:avLst/>
          </a:prstGeom>
          <a:ln w="28575">
            <a:solidFill>
              <a:srgbClr val="FFC000"/>
            </a:solidFill>
            <a:extLst>
              <a:ext uri="{C807C97D-BFC1-408E-A445-0C87EB9F89A2}">
                <ask:lineSketchStyleProps xmlns:ask="http://schemas.microsoft.com/office/drawing/2018/sketchyshapes" sd="236291151">
                  <a:custGeom>
                    <a:avLst/>
                    <a:gdLst>
                      <a:gd name="connsiteX0" fmla="*/ 0 w 9873088"/>
                      <a:gd name="connsiteY0" fmla="*/ 0 h 603404"/>
                      <a:gd name="connsiteX1" fmla="*/ 9873088 w 9873088"/>
                      <a:gd name="connsiteY1" fmla="*/ 0 h 603404"/>
                      <a:gd name="connsiteX2" fmla="*/ 9873088 w 9873088"/>
                      <a:gd name="connsiteY2" fmla="*/ 603404 h 603404"/>
                      <a:gd name="connsiteX3" fmla="*/ 0 w 9873088"/>
                      <a:gd name="connsiteY3" fmla="*/ 603404 h 603404"/>
                      <a:gd name="connsiteX4" fmla="*/ 0 w 9873088"/>
                      <a:gd name="connsiteY4" fmla="*/ 0 h 6034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73088" h="603404" fill="none" extrusionOk="0">
                        <a:moveTo>
                          <a:pt x="0" y="0"/>
                        </a:moveTo>
                        <a:cubicBezTo>
                          <a:pt x="3697236" y="150626"/>
                          <a:pt x="6632600" y="-103423"/>
                          <a:pt x="9873088" y="0"/>
                        </a:cubicBezTo>
                        <a:cubicBezTo>
                          <a:pt x="9830149" y="297832"/>
                          <a:pt x="9842094" y="496622"/>
                          <a:pt x="9873088" y="603404"/>
                        </a:cubicBezTo>
                        <a:cubicBezTo>
                          <a:pt x="5237575" y="443274"/>
                          <a:pt x="1837235" y="518686"/>
                          <a:pt x="0" y="603404"/>
                        </a:cubicBezTo>
                        <a:cubicBezTo>
                          <a:pt x="-52776" y="382258"/>
                          <a:pt x="49873" y="86394"/>
                          <a:pt x="0" y="0"/>
                        </a:cubicBezTo>
                        <a:close/>
                      </a:path>
                      <a:path w="9873088" h="603404" stroke="0" extrusionOk="0">
                        <a:moveTo>
                          <a:pt x="0" y="0"/>
                        </a:moveTo>
                        <a:cubicBezTo>
                          <a:pt x="1055476" y="-135084"/>
                          <a:pt x="7556567" y="-153659"/>
                          <a:pt x="9873088" y="0"/>
                        </a:cubicBezTo>
                        <a:cubicBezTo>
                          <a:pt x="9883555" y="151132"/>
                          <a:pt x="9836973" y="346519"/>
                          <a:pt x="9873088" y="603404"/>
                        </a:cubicBezTo>
                        <a:cubicBezTo>
                          <a:pt x="5791346" y="645893"/>
                          <a:pt x="1819884" y="645775"/>
                          <a:pt x="0" y="603404"/>
                        </a:cubicBezTo>
                        <a:cubicBezTo>
                          <a:pt x="23292" y="450801"/>
                          <a:pt x="-46792" y="273582"/>
                          <a:pt x="0" y="0"/>
                        </a:cubicBezTo>
                        <a:close/>
                      </a:path>
                    </a:pathLst>
                  </a:custGeom>
                  <ask:type>
                    <ask:lineSketchNone/>
                  </ask:type>
                </ask:lineSketchStyleProps>
              </a:ext>
            </a:extLst>
          </a:ln>
        </p:spPr>
        <p:txBody>
          <a:bodyPr vert="horz" lIns="91440" tIns="45720" rIns="91440" bIns="45720" anchor="t">
            <a:norm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Calibri" panose="020F0502020204030204" pitchFamily="34" charset="0"/>
                <a:ea typeface="+mn-ea"/>
                <a:cs typeface="Calibri" panose="020F0502020204030204"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Calibri" panose="020F0502020204030204" pitchFamily="34" charset="0"/>
                <a:ea typeface="+mn-ea"/>
                <a:cs typeface="Calibri" panose="020F0502020204030204"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Calibri" panose="020F0502020204030204" pitchFamily="34" charset="0"/>
                <a:ea typeface="+mn-ea"/>
                <a:cs typeface="Calibri" panose="020F0502020204030204"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Calibri" panose="020F0502020204030204" pitchFamily="34" charset="0"/>
                <a:ea typeface="+mn-ea"/>
                <a:cs typeface="Calibri" panose="020F0502020204030204"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Calibri" panose="020F0502020204030204" pitchFamily="34" charset="0"/>
                <a:ea typeface="+mn-ea"/>
                <a:cs typeface="Calibri" panose="020F0502020204030204"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algn="ctr">
              <a:buNone/>
            </a:pPr>
            <a:r>
              <a:rPr lang="en-US" dirty="0">
                <a:latin typeface="Calibri"/>
                <a:ea typeface="Calibri"/>
                <a:cs typeface="Calibri"/>
              </a:rPr>
              <a:t>10% data increase, resolution and image quality preserved</a:t>
            </a:r>
            <a:endParaRPr lang="en-US" dirty="0">
              <a:ea typeface="Calibri" panose="020F0502020204030204" pitchFamily="34" charset="0"/>
            </a:endParaRPr>
          </a:p>
        </p:txBody>
      </p:sp>
      <p:pic>
        <p:nvPicPr>
          <p:cNvPr id="14" name="Picture 13">
            <a:extLst>
              <a:ext uri="{FF2B5EF4-FFF2-40B4-BE49-F238E27FC236}">
                <a16:creationId xmlns:a16="http://schemas.microsoft.com/office/drawing/2014/main" id="{69478CB0-2058-D2B1-A197-34ED1DC58CF4}"/>
              </a:ext>
            </a:extLst>
          </p:cNvPr>
          <p:cNvPicPr>
            <a:picLocks noChangeAspect="1"/>
          </p:cNvPicPr>
          <p:nvPr/>
        </p:nvPicPr>
        <p:blipFill>
          <a:blip r:embed="rId2"/>
          <a:stretch>
            <a:fillRect/>
          </a:stretch>
        </p:blipFill>
        <p:spPr>
          <a:xfrm>
            <a:off x="5413832" y="2253446"/>
            <a:ext cx="4954595" cy="3319453"/>
          </a:xfrm>
          <a:prstGeom prst="rect">
            <a:avLst/>
          </a:prstGeom>
        </p:spPr>
      </p:pic>
      <p:pic>
        <p:nvPicPr>
          <p:cNvPr id="5" name="Picture 4" descr="A diagram of a number of objects&#10;&#10;AI-generated content may be incorrect.">
            <a:extLst>
              <a:ext uri="{FF2B5EF4-FFF2-40B4-BE49-F238E27FC236}">
                <a16:creationId xmlns:a16="http://schemas.microsoft.com/office/drawing/2014/main" id="{7D6E7338-9039-9403-DFD2-77C20E08987B}"/>
              </a:ext>
            </a:extLst>
          </p:cNvPr>
          <p:cNvPicPr>
            <a:picLocks noChangeAspect="1"/>
          </p:cNvPicPr>
          <p:nvPr/>
        </p:nvPicPr>
        <p:blipFill>
          <a:blip r:embed="rId3"/>
          <a:stretch>
            <a:fillRect/>
          </a:stretch>
        </p:blipFill>
        <p:spPr>
          <a:xfrm>
            <a:off x="1317496" y="2043202"/>
            <a:ext cx="3953473" cy="3532327"/>
          </a:xfrm>
          <a:prstGeom prst="rect">
            <a:avLst/>
          </a:prstGeom>
        </p:spPr>
      </p:pic>
      <p:sp>
        <p:nvSpPr>
          <p:cNvPr id="6" name="Content Placeholder 6">
            <a:extLst>
              <a:ext uri="{FF2B5EF4-FFF2-40B4-BE49-F238E27FC236}">
                <a16:creationId xmlns:a16="http://schemas.microsoft.com/office/drawing/2014/main" id="{318A35B2-3276-9C2B-A2F9-78F96A33D1B7}"/>
              </a:ext>
            </a:extLst>
          </p:cNvPr>
          <p:cNvSpPr txBox="1">
            <a:spLocks/>
          </p:cNvSpPr>
          <p:nvPr/>
        </p:nvSpPr>
        <p:spPr>
          <a:xfrm>
            <a:off x="1803184" y="4760114"/>
            <a:ext cx="2047377" cy="341522"/>
          </a:xfrm>
          <a:prstGeom prst="rect">
            <a:avLst/>
          </a:prstGeom>
          <a:solidFill>
            <a:schemeClr val="accent5">
              <a:lumMod val="40000"/>
              <a:lumOff val="60000"/>
            </a:schemeClr>
          </a:solidFill>
        </p:spPr>
        <p:txBody>
          <a:bodyPr vert="horz" lIns="91440" tIns="45720" rIns="91440" bIns="45720" anchor="t">
            <a:norm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Calibri" panose="020F0502020204030204" pitchFamily="34" charset="0"/>
                <a:ea typeface="+mn-ea"/>
                <a:cs typeface="Calibri" panose="020F0502020204030204"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Calibri" panose="020F0502020204030204" pitchFamily="34" charset="0"/>
                <a:ea typeface="+mn-ea"/>
                <a:cs typeface="Calibri" panose="020F0502020204030204"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Calibri" panose="020F0502020204030204" pitchFamily="34" charset="0"/>
                <a:ea typeface="+mn-ea"/>
                <a:cs typeface="Calibri" panose="020F0502020204030204"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Calibri" panose="020F0502020204030204" pitchFamily="34" charset="0"/>
                <a:ea typeface="+mn-ea"/>
                <a:cs typeface="Calibri" panose="020F0502020204030204"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Calibri" panose="020F0502020204030204" pitchFamily="34" charset="0"/>
                <a:ea typeface="+mn-ea"/>
                <a:cs typeface="Calibri" panose="020F0502020204030204"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algn="ctr">
              <a:buNone/>
            </a:pPr>
            <a:r>
              <a:rPr lang="en-US" sz="1600" dirty="0">
                <a:latin typeface="Calibri"/>
                <a:ea typeface="Calibri"/>
                <a:cs typeface="Calibri"/>
              </a:rPr>
              <a:t>NEMA NU-4 Phantom</a:t>
            </a:r>
          </a:p>
        </p:txBody>
      </p:sp>
      <p:grpSp>
        <p:nvGrpSpPr>
          <p:cNvPr id="20" name="Group 19">
            <a:extLst>
              <a:ext uri="{FF2B5EF4-FFF2-40B4-BE49-F238E27FC236}">
                <a16:creationId xmlns:a16="http://schemas.microsoft.com/office/drawing/2014/main" id="{206848B0-E09F-BDAC-963B-AC4C13C42904}"/>
              </a:ext>
            </a:extLst>
          </p:cNvPr>
          <p:cNvGrpSpPr/>
          <p:nvPr/>
        </p:nvGrpSpPr>
        <p:grpSpPr>
          <a:xfrm>
            <a:off x="3109230" y="3837031"/>
            <a:ext cx="3832796" cy="544856"/>
            <a:chOff x="3109230" y="3765997"/>
            <a:chExt cx="3832796" cy="544856"/>
          </a:xfrm>
        </p:grpSpPr>
        <p:cxnSp>
          <p:nvCxnSpPr>
            <p:cNvPr id="3" name="Straight Arrow Connector 2">
              <a:extLst>
                <a:ext uri="{FF2B5EF4-FFF2-40B4-BE49-F238E27FC236}">
                  <a16:creationId xmlns:a16="http://schemas.microsoft.com/office/drawing/2014/main" id="{B5C34A6A-7C20-D753-8C8C-51211A6FCAB2}"/>
                </a:ext>
              </a:extLst>
            </p:cNvPr>
            <p:cNvCxnSpPr/>
            <p:nvPr/>
          </p:nvCxnSpPr>
          <p:spPr>
            <a:xfrm flipV="1">
              <a:off x="3113962" y="4300617"/>
              <a:ext cx="3828064" cy="10236"/>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E7030F58-FCE1-8473-CB05-062879CEA7D5}"/>
                </a:ext>
              </a:extLst>
            </p:cNvPr>
            <p:cNvCxnSpPr/>
            <p:nvPr/>
          </p:nvCxnSpPr>
          <p:spPr>
            <a:xfrm>
              <a:off x="3109230" y="3765997"/>
              <a:ext cx="7833" cy="540395"/>
            </a:xfrm>
            <a:prstGeom prst="straightConnector1">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19" name="Content Placeholder 6">
            <a:extLst>
              <a:ext uri="{FF2B5EF4-FFF2-40B4-BE49-F238E27FC236}">
                <a16:creationId xmlns:a16="http://schemas.microsoft.com/office/drawing/2014/main" id="{7625D4BB-6FA3-7390-C88B-7E60D463FC53}"/>
              </a:ext>
            </a:extLst>
          </p:cNvPr>
          <p:cNvSpPr txBox="1">
            <a:spLocks/>
          </p:cNvSpPr>
          <p:nvPr/>
        </p:nvSpPr>
        <p:spPr>
          <a:xfrm>
            <a:off x="2000670" y="1523898"/>
            <a:ext cx="7707690" cy="646013"/>
          </a:xfrm>
          <a:prstGeom prst="rect">
            <a:avLst/>
          </a:prstGeom>
        </p:spPr>
        <p:txBody>
          <a:bodyPr vert="horz" lIns="91440" tIns="45720" rIns="91440" bIns="45720" anchor="t">
            <a:norm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Calibri" panose="020F0502020204030204" pitchFamily="34" charset="0"/>
                <a:ea typeface="+mn-ea"/>
                <a:cs typeface="Calibri" panose="020F0502020204030204"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Calibri" panose="020F0502020204030204" pitchFamily="34" charset="0"/>
                <a:ea typeface="+mn-ea"/>
                <a:cs typeface="Calibri" panose="020F0502020204030204"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Calibri" panose="020F0502020204030204" pitchFamily="34" charset="0"/>
                <a:ea typeface="+mn-ea"/>
                <a:cs typeface="Calibri" panose="020F0502020204030204"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Calibri" panose="020F0502020204030204" pitchFamily="34" charset="0"/>
                <a:ea typeface="+mn-ea"/>
                <a:cs typeface="Calibri" panose="020F0502020204030204"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Calibri" panose="020F0502020204030204" pitchFamily="34" charset="0"/>
                <a:ea typeface="+mn-ea"/>
                <a:cs typeface="Calibri" panose="020F0502020204030204"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a:buNone/>
            </a:pPr>
            <a:r>
              <a:rPr lang="en-US" b="1" dirty="0">
                <a:solidFill>
                  <a:srgbClr val="0000FF"/>
                </a:solidFill>
                <a:latin typeface="Calibri"/>
                <a:ea typeface="Calibri"/>
                <a:cs typeface="Calibri"/>
              </a:rPr>
              <a:t>Single-pixel (standard) + Pol-Cor(10% extra) data</a:t>
            </a:r>
            <a:endParaRPr lang="en-US" b="1" dirty="0">
              <a:solidFill>
                <a:srgbClr val="0000FF"/>
              </a:solidFill>
              <a:ea typeface="Calibri" panose="020F0502020204030204" pitchFamily="34" charset="0"/>
            </a:endParaRPr>
          </a:p>
        </p:txBody>
      </p:sp>
    </p:spTree>
    <p:extLst>
      <p:ext uri="{BB962C8B-B14F-4D97-AF65-F5344CB8AC3E}">
        <p14:creationId xmlns:p14="http://schemas.microsoft.com/office/powerpoint/2010/main" val="1091708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58158C-F600-FB04-EC04-BCBCE550F773}"/>
            </a:ext>
          </a:extLst>
        </p:cNvPr>
        <p:cNvGrpSpPr/>
        <p:nvPr/>
      </p:nvGrpSpPr>
      <p:grpSpPr>
        <a:xfrm>
          <a:off x="0" y="0"/>
          <a:ext cx="0" cy="0"/>
          <a:chOff x="0" y="0"/>
          <a:chExt cx="0" cy="0"/>
        </a:xfrm>
      </p:grpSpPr>
      <p:pic>
        <p:nvPicPr>
          <p:cNvPr id="33" name="Picture 32" descr="A graph with dots and numbers&#10;&#10;AI-generated content may be incorrect.">
            <a:extLst>
              <a:ext uri="{FF2B5EF4-FFF2-40B4-BE49-F238E27FC236}">
                <a16:creationId xmlns:a16="http://schemas.microsoft.com/office/drawing/2014/main" id="{3BF462C3-97A7-C1ED-1184-AA1A2DBC62F0}"/>
              </a:ext>
            </a:extLst>
          </p:cNvPr>
          <p:cNvPicPr>
            <a:picLocks noChangeAspect="1"/>
          </p:cNvPicPr>
          <p:nvPr/>
        </p:nvPicPr>
        <p:blipFill>
          <a:blip r:embed="rId2"/>
          <a:stretch>
            <a:fillRect/>
          </a:stretch>
        </p:blipFill>
        <p:spPr>
          <a:xfrm>
            <a:off x="698311" y="1834128"/>
            <a:ext cx="4867275" cy="2686050"/>
          </a:xfrm>
          <a:prstGeom prst="rect">
            <a:avLst/>
          </a:prstGeom>
        </p:spPr>
      </p:pic>
      <p:pic>
        <p:nvPicPr>
          <p:cNvPr id="35" name="Picture 34" descr="A graph with pink dots&#10;&#10;AI-generated content may be incorrect.">
            <a:extLst>
              <a:ext uri="{FF2B5EF4-FFF2-40B4-BE49-F238E27FC236}">
                <a16:creationId xmlns:a16="http://schemas.microsoft.com/office/drawing/2014/main" id="{771CB178-691D-0BBC-D55D-1FFFA74640B9}"/>
              </a:ext>
            </a:extLst>
          </p:cNvPr>
          <p:cNvPicPr>
            <a:picLocks noChangeAspect="1"/>
          </p:cNvPicPr>
          <p:nvPr/>
        </p:nvPicPr>
        <p:blipFill>
          <a:blip r:embed="rId3"/>
          <a:stretch>
            <a:fillRect/>
          </a:stretch>
        </p:blipFill>
        <p:spPr>
          <a:xfrm>
            <a:off x="6094788" y="1771246"/>
            <a:ext cx="5226642" cy="2805354"/>
          </a:xfrm>
          <a:prstGeom prst="rect">
            <a:avLst/>
          </a:prstGeom>
        </p:spPr>
      </p:pic>
      <p:sp>
        <p:nvSpPr>
          <p:cNvPr id="2" name="Title 1">
            <a:extLst>
              <a:ext uri="{FF2B5EF4-FFF2-40B4-BE49-F238E27FC236}">
                <a16:creationId xmlns:a16="http://schemas.microsoft.com/office/drawing/2014/main" id="{983ECD5E-92AE-7CDE-C3CE-3ED6D9A0B476}"/>
              </a:ext>
            </a:extLst>
          </p:cNvPr>
          <p:cNvSpPr>
            <a:spLocks noGrp="1"/>
          </p:cNvSpPr>
          <p:nvPr>
            <p:ph type="title"/>
          </p:nvPr>
        </p:nvSpPr>
        <p:spPr>
          <a:xfrm>
            <a:off x="816864" y="178556"/>
            <a:ext cx="10871200" cy="990600"/>
          </a:xfrm>
        </p:spPr>
        <p:txBody>
          <a:bodyPr vert="horz" lIns="91440" tIns="45720" rIns="91440" bIns="45720" anchor="ctr">
            <a:normAutofit/>
          </a:bodyPr>
          <a:lstStyle/>
          <a:p>
            <a:r>
              <a:rPr lang="hr-HR" dirty="0" err="1">
                <a:latin typeface="Calibri"/>
                <a:cs typeface="Calibri"/>
              </a:rPr>
              <a:t>Further</a:t>
            </a:r>
            <a:r>
              <a:rPr lang="hr-HR" dirty="0">
                <a:latin typeface="Calibri"/>
                <a:cs typeface="Calibri"/>
              </a:rPr>
              <a:t> </a:t>
            </a:r>
            <a:r>
              <a:rPr lang="hr-HR" dirty="0" err="1">
                <a:latin typeface="Calibri"/>
                <a:cs typeface="Calibri"/>
              </a:rPr>
              <a:t>image</a:t>
            </a:r>
            <a:r>
              <a:rPr lang="hr-HR" dirty="0">
                <a:latin typeface="Calibri"/>
                <a:cs typeface="Calibri"/>
              </a:rPr>
              <a:t> </a:t>
            </a:r>
            <a:r>
              <a:rPr lang="hr-HR" dirty="0" err="1">
                <a:latin typeface="Calibri"/>
                <a:cs typeface="Calibri"/>
              </a:rPr>
              <a:t>improvement</a:t>
            </a:r>
            <a:r>
              <a:rPr lang="hr-HR" dirty="0">
                <a:latin typeface="Calibri"/>
                <a:cs typeface="Calibri"/>
              </a:rPr>
              <a:t>?</a:t>
            </a:r>
            <a:endParaRPr lang="hr-HR" dirty="0" err="1">
              <a:latin typeface="Calibri"/>
              <a:ea typeface="Calibri"/>
              <a:cs typeface="Calibri"/>
            </a:endParaRPr>
          </a:p>
        </p:txBody>
      </p:sp>
      <p:sp>
        <p:nvSpPr>
          <p:cNvPr id="9" name="Slide Number Placeholder 11">
            <a:extLst>
              <a:ext uri="{FF2B5EF4-FFF2-40B4-BE49-F238E27FC236}">
                <a16:creationId xmlns:a16="http://schemas.microsoft.com/office/drawing/2014/main" id="{79F43482-5410-8099-26E4-65F788A77933}"/>
              </a:ext>
            </a:extLst>
          </p:cNvPr>
          <p:cNvSpPr>
            <a:spLocks noGrp="1"/>
          </p:cNvSpPr>
          <p:nvPr>
            <p:ph type="sldNum" sz="quarter" idx="4"/>
          </p:nvPr>
        </p:nvSpPr>
        <p:spPr>
          <a:xfrm>
            <a:off x="9935464" y="6466260"/>
            <a:ext cx="1752600" cy="365125"/>
          </a:xfrm>
          <a:prstGeom prst="rect">
            <a:avLst/>
          </a:prstGeom>
        </p:spPr>
        <p:txBody>
          <a:bodyPr vert="horz" lIns="91440" tIns="45720" rIns="91440" bIns="45720" rtlCol="0" anchor="ctr"/>
          <a:lstStyle>
            <a:lvl1pPr algn="r">
              <a:defRPr sz="1200">
                <a:solidFill>
                  <a:schemeClr val="tx1">
                    <a:tint val="75000"/>
                  </a:schemeClr>
                </a:solidFill>
                <a:latin typeface="Calibri" panose="020F0502020204030204" pitchFamily="34" charset="0"/>
                <a:cs typeface="Calibri" panose="020F0502020204030204" pitchFamily="34" charset="0"/>
              </a:defRPr>
            </a:lvl1pPr>
          </a:lstStyle>
          <a:p>
            <a:fld id="{F1FEECC3-7BCE-4B1E-8D55-1AB743006139}" type="slidenum">
              <a:rPr lang="en-US" smtClean="0"/>
              <a:pPr/>
              <a:t>27</a:t>
            </a:fld>
            <a:endParaRPr lang="en-US" dirty="0"/>
          </a:p>
        </p:txBody>
      </p:sp>
      <p:sp>
        <p:nvSpPr>
          <p:cNvPr id="4" name="Footer Placeholder 4">
            <a:extLst>
              <a:ext uri="{FF2B5EF4-FFF2-40B4-BE49-F238E27FC236}">
                <a16:creationId xmlns:a16="http://schemas.microsoft.com/office/drawing/2014/main" id="{9BAA09D9-AB63-03FD-E7A7-69B65B41214A}"/>
              </a:ext>
            </a:extLst>
          </p:cNvPr>
          <p:cNvSpPr txBox="1">
            <a:spLocks/>
          </p:cNvSpPr>
          <p:nvPr/>
        </p:nvSpPr>
        <p:spPr>
          <a:xfrm>
            <a:off x="3747911" y="6464952"/>
            <a:ext cx="5463823" cy="365125"/>
          </a:xfrm>
          <a:prstGeom prst="rect">
            <a:avLst/>
          </a:prstGeom>
        </p:spPr>
        <p:txBody>
          <a:bodyPr vert="horz" lIns="91440" tIns="45720" rIns="91440" bIns="45720" anchor="ctr"/>
          <a:lstStyle>
            <a:defPPr>
              <a:defRPr lang="en-US"/>
            </a:defPPr>
            <a:lvl1pPr marL="0" algn="r" defTabSz="914400" rtl="0" eaLnBrk="1" latinLnBrk="0" hangingPunct="1">
              <a:defRPr kumimoji="0" sz="1200" kern="1200">
                <a:solidFill>
                  <a:schemeClr val="tx2"/>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hr-HR" dirty="0">
                <a:solidFill>
                  <a:srgbClr val="775F55"/>
                </a:solidFill>
                <a:latin typeface="Calibri"/>
                <a:cs typeface="Calibri"/>
              </a:rPr>
              <a:t>EXOTIC ATOMS ZAGREB 2025</a:t>
            </a:r>
            <a:endParaRPr lang="en-US" dirty="0"/>
          </a:p>
        </p:txBody>
      </p:sp>
      <p:sp>
        <p:nvSpPr>
          <p:cNvPr id="8" name="Footer Placeholder 2">
            <a:extLst>
              <a:ext uri="{FF2B5EF4-FFF2-40B4-BE49-F238E27FC236}">
                <a16:creationId xmlns:a16="http://schemas.microsoft.com/office/drawing/2014/main" id="{DFCE78BC-9465-BB26-11F8-9A744E37C814}"/>
              </a:ext>
            </a:extLst>
          </p:cNvPr>
          <p:cNvSpPr txBox="1">
            <a:spLocks/>
          </p:cNvSpPr>
          <p:nvPr/>
        </p:nvSpPr>
        <p:spPr>
          <a:xfrm>
            <a:off x="325256" y="6468406"/>
            <a:ext cx="2968294" cy="365125"/>
          </a:xfrm>
          <a:prstGeom prst="rect">
            <a:avLst/>
          </a:prstGeom>
          <a:solidFill>
            <a:schemeClr val="bg1"/>
          </a:solidFill>
        </p:spPr>
        <p:txBody>
          <a:bodyPr vert="horz" lIns="91440" tIns="45720" rIns="91440" bIns="45720" anchor="ctr"/>
          <a:lstStyle>
            <a:defPPr>
              <a:defRPr lang="en-US"/>
            </a:defPPr>
            <a:lvl1pPr marL="0" algn="r" defTabSz="914400" rtl="0" eaLnBrk="1" latinLnBrk="0" hangingPunct="1">
              <a:defRPr kumimoji="0" sz="1200" kern="1200">
                <a:solidFill>
                  <a:schemeClr val="tx2"/>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solidFill>
                  <a:srgbClr val="775F55"/>
                </a:solidFill>
                <a:latin typeface="Calibri"/>
                <a:cs typeface="Calibri"/>
              </a:rPr>
              <a:t>M. Makek</a:t>
            </a:r>
            <a:endParaRPr lang="en-US" dirty="0"/>
          </a:p>
        </p:txBody>
      </p:sp>
      <p:sp>
        <p:nvSpPr>
          <p:cNvPr id="34" name="TextBox 33">
            <a:extLst>
              <a:ext uri="{FF2B5EF4-FFF2-40B4-BE49-F238E27FC236}">
                <a16:creationId xmlns:a16="http://schemas.microsoft.com/office/drawing/2014/main" id="{E134903C-D5C5-BAD4-F1F6-55D17AC88F9A}"/>
              </a:ext>
            </a:extLst>
          </p:cNvPr>
          <p:cNvSpPr txBox="1"/>
          <p:nvPr/>
        </p:nvSpPr>
        <p:spPr>
          <a:xfrm>
            <a:off x="815593" y="1768068"/>
            <a:ext cx="4963750" cy="369332"/>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latin typeface="Calibri Light"/>
                <a:ea typeface="Calibri Light"/>
                <a:cs typeface="Calibri Light"/>
              </a:rPr>
              <a:t>Merged image contrast vs. pol-cor. image resolution</a:t>
            </a:r>
          </a:p>
        </p:txBody>
      </p:sp>
      <p:sp>
        <p:nvSpPr>
          <p:cNvPr id="38" name="Content Placeholder 6">
            <a:extLst>
              <a:ext uri="{FF2B5EF4-FFF2-40B4-BE49-F238E27FC236}">
                <a16:creationId xmlns:a16="http://schemas.microsoft.com/office/drawing/2014/main" id="{916E0BC5-1A0F-D22B-6112-503BC1D18801}"/>
              </a:ext>
            </a:extLst>
          </p:cNvPr>
          <p:cNvSpPr txBox="1">
            <a:spLocks/>
          </p:cNvSpPr>
          <p:nvPr/>
        </p:nvSpPr>
        <p:spPr>
          <a:xfrm>
            <a:off x="3415371" y="2620365"/>
            <a:ext cx="1538484" cy="439490"/>
          </a:xfrm>
          <a:prstGeom prst="rect">
            <a:avLst/>
          </a:prstGeom>
        </p:spPr>
        <p:txBody>
          <a:bodyPr vert="horz" lIns="91440" tIns="45720" rIns="91440" bIns="45720" anchor="t">
            <a:norm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Calibri" panose="020F0502020204030204" pitchFamily="34" charset="0"/>
                <a:ea typeface="+mn-ea"/>
                <a:cs typeface="Calibri" panose="020F0502020204030204"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Calibri" panose="020F0502020204030204" pitchFamily="34" charset="0"/>
                <a:ea typeface="+mn-ea"/>
                <a:cs typeface="Calibri" panose="020F0502020204030204"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Calibri" panose="020F0502020204030204" pitchFamily="34" charset="0"/>
                <a:ea typeface="+mn-ea"/>
                <a:cs typeface="Calibri" panose="020F0502020204030204"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Calibri" panose="020F0502020204030204" pitchFamily="34" charset="0"/>
                <a:ea typeface="+mn-ea"/>
                <a:cs typeface="Calibri" panose="020F0502020204030204"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Calibri" panose="020F0502020204030204" pitchFamily="34" charset="0"/>
                <a:ea typeface="+mn-ea"/>
                <a:cs typeface="Calibri" panose="020F0502020204030204"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a:buNone/>
            </a:pPr>
            <a:r>
              <a:rPr lang="en-US" sz="1400" b="1" dirty="0">
                <a:solidFill>
                  <a:srgbClr val="F01394"/>
                </a:solidFill>
                <a:latin typeface="Calibri Light"/>
                <a:ea typeface="Calibri"/>
                <a:cs typeface="Calibri"/>
              </a:rPr>
              <a:t>Pol-</a:t>
            </a:r>
            <a:r>
              <a:rPr lang="en-US" sz="1400" b="1" err="1">
                <a:solidFill>
                  <a:srgbClr val="F01394"/>
                </a:solidFill>
                <a:latin typeface="Calibri Light"/>
                <a:ea typeface="Calibri"/>
                <a:cs typeface="Calibri"/>
              </a:rPr>
              <a:t>cor</a:t>
            </a:r>
            <a:r>
              <a:rPr lang="en-US" sz="1400" b="1" dirty="0">
                <a:solidFill>
                  <a:srgbClr val="F01394"/>
                </a:solidFill>
                <a:latin typeface="Calibri Light"/>
                <a:ea typeface="Calibri"/>
                <a:cs typeface="Calibri"/>
              </a:rPr>
              <a:t> events</a:t>
            </a:r>
            <a:endParaRPr lang="en-US">
              <a:solidFill>
                <a:srgbClr val="F01394"/>
              </a:solidFill>
              <a:latin typeface="Calibri Light"/>
              <a:ea typeface="Calibri Light"/>
            </a:endParaRPr>
          </a:p>
        </p:txBody>
      </p:sp>
      <p:sp>
        <p:nvSpPr>
          <p:cNvPr id="40" name="Content Placeholder 6">
            <a:extLst>
              <a:ext uri="{FF2B5EF4-FFF2-40B4-BE49-F238E27FC236}">
                <a16:creationId xmlns:a16="http://schemas.microsoft.com/office/drawing/2014/main" id="{CF278B6A-1ADE-C80B-59F5-9958444C1ED6}"/>
              </a:ext>
            </a:extLst>
          </p:cNvPr>
          <p:cNvSpPr txBox="1">
            <a:spLocks/>
          </p:cNvSpPr>
          <p:nvPr/>
        </p:nvSpPr>
        <p:spPr>
          <a:xfrm>
            <a:off x="1381523" y="2758871"/>
            <a:ext cx="897549" cy="304182"/>
          </a:xfrm>
          <a:prstGeom prst="rect">
            <a:avLst/>
          </a:prstGeom>
        </p:spPr>
        <p:txBody>
          <a:bodyPr vert="horz" lIns="91440" tIns="45720" rIns="91440" bIns="45720" anchor="t">
            <a:norm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Calibri" panose="020F0502020204030204" pitchFamily="34" charset="0"/>
                <a:ea typeface="+mn-ea"/>
                <a:cs typeface="Calibri" panose="020F0502020204030204"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Calibri" panose="020F0502020204030204" pitchFamily="34" charset="0"/>
                <a:ea typeface="+mn-ea"/>
                <a:cs typeface="Calibri" panose="020F0502020204030204"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Calibri" panose="020F0502020204030204" pitchFamily="34" charset="0"/>
                <a:ea typeface="+mn-ea"/>
                <a:cs typeface="Calibri" panose="020F0502020204030204"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Calibri" panose="020F0502020204030204" pitchFamily="34" charset="0"/>
                <a:ea typeface="+mn-ea"/>
                <a:cs typeface="Calibri" panose="020F0502020204030204"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Calibri" panose="020F0502020204030204" pitchFamily="34" charset="0"/>
                <a:ea typeface="+mn-ea"/>
                <a:cs typeface="Calibri" panose="020F0502020204030204"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a:buNone/>
            </a:pPr>
            <a:r>
              <a:rPr lang="en-US" sz="1200" b="1" dirty="0">
                <a:solidFill>
                  <a:srgbClr val="0000FF"/>
                </a:solidFill>
                <a:latin typeface="Calibri Light"/>
                <a:ea typeface="Calibri Light"/>
                <a:cs typeface="Calibri Light"/>
              </a:rPr>
              <a:t>1-px events</a:t>
            </a:r>
          </a:p>
        </p:txBody>
      </p:sp>
      <p:sp>
        <p:nvSpPr>
          <p:cNvPr id="42" name="Content Placeholder 6">
            <a:extLst>
              <a:ext uri="{FF2B5EF4-FFF2-40B4-BE49-F238E27FC236}">
                <a16:creationId xmlns:a16="http://schemas.microsoft.com/office/drawing/2014/main" id="{28E0ABEF-8274-6A00-EB2F-A0AF466AEB65}"/>
              </a:ext>
            </a:extLst>
          </p:cNvPr>
          <p:cNvSpPr txBox="1">
            <a:spLocks/>
          </p:cNvSpPr>
          <p:nvPr/>
        </p:nvSpPr>
        <p:spPr>
          <a:xfrm>
            <a:off x="8852692" y="3285500"/>
            <a:ext cx="1538484" cy="439490"/>
          </a:xfrm>
          <a:prstGeom prst="rect">
            <a:avLst/>
          </a:prstGeom>
        </p:spPr>
        <p:txBody>
          <a:bodyPr vert="horz" lIns="91440" tIns="45720" rIns="91440" bIns="45720" anchor="t">
            <a:norm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Calibri" panose="020F0502020204030204" pitchFamily="34" charset="0"/>
                <a:ea typeface="+mn-ea"/>
                <a:cs typeface="Calibri" panose="020F0502020204030204"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Calibri" panose="020F0502020204030204" pitchFamily="34" charset="0"/>
                <a:ea typeface="+mn-ea"/>
                <a:cs typeface="Calibri" panose="020F0502020204030204"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Calibri" panose="020F0502020204030204" pitchFamily="34" charset="0"/>
                <a:ea typeface="+mn-ea"/>
                <a:cs typeface="Calibri" panose="020F0502020204030204"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Calibri" panose="020F0502020204030204" pitchFamily="34" charset="0"/>
                <a:ea typeface="+mn-ea"/>
                <a:cs typeface="Calibri" panose="020F0502020204030204"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Calibri" panose="020F0502020204030204" pitchFamily="34" charset="0"/>
                <a:ea typeface="+mn-ea"/>
                <a:cs typeface="Calibri" panose="020F0502020204030204"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a:buNone/>
            </a:pPr>
            <a:r>
              <a:rPr lang="en-US" sz="1400" b="1" dirty="0">
                <a:solidFill>
                  <a:srgbClr val="F01394"/>
                </a:solidFill>
                <a:latin typeface="Calibri Light"/>
                <a:ea typeface="Calibri"/>
                <a:cs typeface="Calibri"/>
              </a:rPr>
              <a:t>Pol-</a:t>
            </a:r>
            <a:r>
              <a:rPr lang="en-US" sz="1400" b="1" err="1">
                <a:solidFill>
                  <a:srgbClr val="F01394"/>
                </a:solidFill>
                <a:latin typeface="Calibri Light"/>
                <a:ea typeface="Calibri"/>
                <a:cs typeface="Calibri"/>
              </a:rPr>
              <a:t>cor</a:t>
            </a:r>
            <a:r>
              <a:rPr lang="en-US" sz="1400" b="1" dirty="0">
                <a:solidFill>
                  <a:srgbClr val="F01394"/>
                </a:solidFill>
                <a:latin typeface="Calibri Light"/>
                <a:ea typeface="Calibri"/>
                <a:cs typeface="Calibri"/>
              </a:rPr>
              <a:t> events</a:t>
            </a:r>
            <a:endParaRPr lang="en-US">
              <a:solidFill>
                <a:srgbClr val="F01394"/>
              </a:solidFill>
              <a:latin typeface="Calibri Light"/>
              <a:ea typeface="Calibri Light"/>
            </a:endParaRPr>
          </a:p>
        </p:txBody>
      </p:sp>
      <p:sp>
        <p:nvSpPr>
          <p:cNvPr id="43" name="Content Placeholder 6">
            <a:extLst>
              <a:ext uri="{FF2B5EF4-FFF2-40B4-BE49-F238E27FC236}">
                <a16:creationId xmlns:a16="http://schemas.microsoft.com/office/drawing/2014/main" id="{E1CDDAC9-2A13-82EC-8C99-C1D205A88B05}"/>
              </a:ext>
            </a:extLst>
          </p:cNvPr>
          <p:cNvSpPr txBox="1">
            <a:spLocks/>
          </p:cNvSpPr>
          <p:nvPr/>
        </p:nvSpPr>
        <p:spPr>
          <a:xfrm>
            <a:off x="6941539" y="2610345"/>
            <a:ext cx="897549" cy="304182"/>
          </a:xfrm>
          <a:prstGeom prst="rect">
            <a:avLst/>
          </a:prstGeom>
        </p:spPr>
        <p:txBody>
          <a:bodyPr vert="horz" lIns="91440" tIns="45720" rIns="91440" bIns="45720" anchor="t">
            <a:norm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Calibri" panose="020F0502020204030204" pitchFamily="34" charset="0"/>
                <a:ea typeface="+mn-ea"/>
                <a:cs typeface="Calibri" panose="020F0502020204030204"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Calibri" panose="020F0502020204030204" pitchFamily="34" charset="0"/>
                <a:ea typeface="+mn-ea"/>
                <a:cs typeface="Calibri" panose="020F0502020204030204"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Calibri" panose="020F0502020204030204" pitchFamily="34" charset="0"/>
                <a:ea typeface="+mn-ea"/>
                <a:cs typeface="Calibri" panose="020F0502020204030204"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Calibri" panose="020F0502020204030204" pitchFamily="34" charset="0"/>
                <a:ea typeface="+mn-ea"/>
                <a:cs typeface="Calibri" panose="020F0502020204030204"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Calibri" panose="020F0502020204030204" pitchFamily="34" charset="0"/>
                <a:ea typeface="+mn-ea"/>
                <a:cs typeface="Calibri" panose="020F0502020204030204"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a:buNone/>
            </a:pPr>
            <a:r>
              <a:rPr lang="en-US" sz="1200" b="1" dirty="0">
                <a:solidFill>
                  <a:srgbClr val="0000FF"/>
                </a:solidFill>
                <a:latin typeface="Calibri Light"/>
                <a:ea typeface="Calibri Light"/>
                <a:cs typeface="Calibri Light"/>
              </a:rPr>
              <a:t>1-px events</a:t>
            </a:r>
          </a:p>
        </p:txBody>
      </p:sp>
      <p:sp>
        <p:nvSpPr>
          <p:cNvPr id="44" name="TextBox 43">
            <a:extLst>
              <a:ext uri="{FF2B5EF4-FFF2-40B4-BE49-F238E27FC236}">
                <a16:creationId xmlns:a16="http://schemas.microsoft.com/office/drawing/2014/main" id="{97455116-858D-7A6A-BE34-0A1810EF5222}"/>
              </a:ext>
            </a:extLst>
          </p:cNvPr>
          <p:cNvSpPr txBox="1"/>
          <p:nvPr/>
        </p:nvSpPr>
        <p:spPr>
          <a:xfrm>
            <a:off x="7240931" y="1768068"/>
            <a:ext cx="3149157" cy="369332"/>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latin typeface="Calibri Light"/>
                <a:ea typeface="Calibri Light"/>
                <a:cs typeface="Calibri Light"/>
              </a:rPr>
              <a:t>Merged image SNR vs. LOR gain</a:t>
            </a:r>
          </a:p>
        </p:txBody>
      </p:sp>
      <p:sp>
        <p:nvSpPr>
          <p:cNvPr id="45" name="TextBox 44">
            <a:extLst>
              <a:ext uri="{FF2B5EF4-FFF2-40B4-BE49-F238E27FC236}">
                <a16:creationId xmlns:a16="http://schemas.microsoft.com/office/drawing/2014/main" id="{DC019175-33B6-4CA9-2BBB-DEB2B3ECAC50}"/>
              </a:ext>
            </a:extLst>
          </p:cNvPr>
          <p:cNvSpPr txBox="1"/>
          <p:nvPr/>
        </p:nvSpPr>
        <p:spPr>
          <a:xfrm>
            <a:off x="822340" y="4777406"/>
            <a:ext cx="9468664"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sz="2000" dirty="0">
                <a:latin typeface="Calibri Light"/>
                <a:ea typeface="Calibri Light"/>
                <a:cs typeface="Calibri Light"/>
              </a:rPr>
              <a:t>Contrast improvement observed with polarization -correlated event resolutions &lt; 4 mm</a:t>
            </a:r>
          </a:p>
          <a:p>
            <a:pPr marL="285750" indent="-285750">
              <a:buFont typeface="Arial"/>
              <a:buChar char="•"/>
            </a:pPr>
            <a:r>
              <a:rPr lang="en-US" sz="2000" dirty="0">
                <a:latin typeface="Calibri Light"/>
                <a:ea typeface="Calibri Light"/>
                <a:cs typeface="Calibri Light"/>
              </a:rPr>
              <a:t>SNR improvement observed with LOR gain &gt; 8%</a:t>
            </a:r>
          </a:p>
          <a:p>
            <a:r>
              <a:rPr lang="en-US" sz="2000" dirty="0">
                <a:latin typeface="Calibri Light"/>
                <a:ea typeface="Calibri Light"/>
                <a:cs typeface="Calibri Light"/>
              </a:rPr>
              <a:t>-&gt; Fine-balance between contrast and sensitivity with current methods</a:t>
            </a:r>
          </a:p>
          <a:p>
            <a:pPr marL="285750" indent="-285750">
              <a:buFont typeface="Arial"/>
              <a:buChar char="•"/>
            </a:pPr>
            <a:endParaRPr lang="en-US" sz="2000" dirty="0">
              <a:latin typeface="Calibri Light"/>
              <a:ea typeface="Calibri Light"/>
              <a:cs typeface="Calibri Light"/>
            </a:endParaRPr>
          </a:p>
        </p:txBody>
      </p:sp>
    </p:spTree>
    <p:extLst>
      <p:ext uri="{BB962C8B-B14F-4D97-AF65-F5344CB8AC3E}">
        <p14:creationId xmlns:p14="http://schemas.microsoft.com/office/powerpoint/2010/main" val="20570960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25217-9E43-F4BF-32D5-AA33FACD8C8A}"/>
              </a:ext>
            </a:extLst>
          </p:cNvPr>
          <p:cNvSpPr>
            <a:spLocks noGrp="1"/>
          </p:cNvSpPr>
          <p:nvPr>
            <p:ph type="title"/>
          </p:nvPr>
        </p:nvSpPr>
        <p:spPr/>
        <p:txBody>
          <a:bodyPr vert="horz" lIns="91440" tIns="45720" rIns="91440" bIns="45720" anchor="ctr">
            <a:normAutofit/>
          </a:bodyPr>
          <a:lstStyle/>
          <a:p>
            <a:r>
              <a:rPr lang="hr-HR" dirty="0" err="1">
                <a:latin typeface="Calibri"/>
                <a:ea typeface="Calibri"/>
                <a:cs typeface="Calibri"/>
              </a:rPr>
              <a:t>Conclusions</a:t>
            </a:r>
          </a:p>
        </p:txBody>
      </p:sp>
      <p:sp>
        <p:nvSpPr>
          <p:cNvPr id="3" name="Content Placeholder 2">
            <a:extLst>
              <a:ext uri="{FF2B5EF4-FFF2-40B4-BE49-F238E27FC236}">
                <a16:creationId xmlns:a16="http://schemas.microsoft.com/office/drawing/2014/main" id="{DA3BBF92-ED29-56DE-F3B7-CB3BA4F61F55}"/>
              </a:ext>
            </a:extLst>
          </p:cNvPr>
          <p:cNvSpPr>
            <a:spLocks noGrp="1"/>
          </p:cNvSpPr>
          <p:nvPr>
            <p:ph sz="quarter" idx="1"/>
          </p:nvPr>
        </p:nvSpPr>
        <p:spPr>
          <a:xfrm>
            <a:off x="816864" y="1837706"/>
            <a:ext cx="9599620" cy="3768624"/>
          </a:xfrm>
        </p:spPr>
        <p:txBody>
          <a:bodyPr vert="horz" lIns="91440" tIns="45720" rIns="91440" bIns="45720" anchor="t">
            <a:normAutofit/>
          </a:bodyPr>
          <a:lstStyle/>
          <a:p>
            <a:pPr marL="0" indent="0" algn="just">
              <a:spcAft>
                <a:spcPts val="600"/>
              </a:spcAft>
              <a:buNone/>
            </a:pPr>
            <a:r>
              <a:rPr lang="hr-HR" sz="2800" b="1" i="1" dirty="0">
                <a:latin typeface="Calibri"/>
                <a:ea typeface="Calibri"/>
                <a:cs typeface="Calibri"/>
              </a:rPr>
              <a:t>PET </a:t>
            </a:r>
            <a:r>
              <a:rPr lang="hr-HR" sz="2800" b="1" i="1" dirty="0" err="1">
                <a:latin typeface="Calibri"/>
                <a:ea typeface="Calibri"/>
                <a:cs typeface="Calibri"/>
              </a:rPr>
              <a:t>using</a:t>
            </a:r>
            <a:r>
              <a:rPr lang="hr-HR" sz="2800" b="1" i="1" dirty="0">
                <a:latin typeface="Calibri"/>
                <a:ea typeface="Calibri"/>
                <a:cs typeface="Calibri"/>
              </a:rPr>
              <a:t> </a:t>
            </a:r>
            <a:r>
              <a:rPr lang="hr-HR" sz="2800" b="1" i="1" dirty="0" err="1">
                <a:latin typeface="Calibri"/>
                <a:ea typeface="Calibri"/>
                <a:cs typeface="Calibri"/>
              </a:rPr>
              <a:t>polarization-correlated</a:t>
            </a:r>
            <a:r>
              <a:rPr lang="hr-HR" sz="2800" b="1" i="1" dirty="0">
                <a:latin typeface="Calibri"/>
                <a:ea typeface="Calibri"/>
                <a:cs typeface="Calibri"/>
              </a:rPr>
              <a:t> </a:t>
            </a:r>
            <a:r>
              <a:rPr lang="hr-HR" sz="2800" b="1" i="1" dirty="0" err="1">
                <a:latin typeface="Calibri"/>
                <a:ea typeface="Calibri"/>
                <a:cs typeface="Calibri"/>
              </a:rPr>
              <a:t>events</a:t>
            </a:r>
            <a:endParaRPr lang="hr-HR" sz="2800" b="1" i="1" dirty="0">
              <a:latin typeface="Calibri"/>
              <a:ea typeface="Calibri"/>
              <a:cs typeface="Calibri"/>
            </a:endParaRPr>
          </a:p>
          <a:p>
            <a:pPr marL="514350" indent="-514350" algn="just">
              <a:spcAft>
                <a:spcPts val="1000"/>
              </a:spcAft>
              <a:buAutoNum type="romanUcPeriod"/>
            </a:pPr>
            <a:r>
              <a:rPr lang="hr-HR" sz="2800" dirty="0">
                <a:latin typeface="Calibri"/>
                <a:cs typeface="Calibri"/>
              </a:rPr>
              <a:t>First </a:t>
            </a:r>
            <a:r>
              <a:rPr lang="hr-HR" sz="2800" dirty="0" err="1">
                <a:latin typeface="Calibri"/>
                <a:cs typeface="Calibri"/>
              </a:rPr>
              <a:t>imaging</a:t>
            </a:r>
            <a:r>
              <a:rPr lang="hr-HR" sz="2800" dirty="0">
                <a:latin typeface="Calibri"/>
                <a:cs typeface="Calibri"/>
              </a:rPr>
              <a:t> </a:t>
            </a:r>
            <a:r>
              <a:rPr lang="hr-HR" sz="2800" dirty="0" err="1">
                <a:latin typeface="Calibri"/>
                <a:cs typeface="Calibri"/>
              </a:rPr>
              <a:t>with</a:t>
            </a:r>
            <a:r>
              <a:rPr lang="hr-HR" sz="2800" dirty="0">
                <a:latin typeface="Calibri"/>
                <a:cs typeface="Calibri"/>
              </a:rPr>
              <a:t> </a:t>
            </a:r>
            <a:r>
              <a:rPr lang="hr-HR" sz="2800" dirty="0" err="1">
                <a:latin typeface="Calibri"/>
                <a:cs typeface="Calibri"/>
              </a:rPr>
              <a:t>clinically</a:t>
            </a:r>
            <a:r>
              <a:rPr lang="hr-HR" sz="2800" dirty="0">
                <a:latin typeface="Calibri"/>
                <a:cs typeface="Calibri"/>
              </a:rPr>
              <a:t> </a:t>
            </a:r>
            <a:r>
              <a:rPr lang="hr-HR" sz="2800" dirty="0" err="1">
                <a:latin typeface="Calibri"/>
                <a:cs typeface="Calibri"/>
              </a:rPr>
              <a:t>relevant</a:t>
            </a:r>
            <a:r>
              <a:rPr lang="hr-HR" sz="2800" dirty="0">
                <a:latin typeface="Calibri"/>
                <a:cs typeface="Calibri"/>
              </a:rPr>
              <a:t> </a:t>
            </a:r>
            <a:r>
              <a:rPr lang="hr-HR" sz="2800" dirty="0" err="1">
                <a:latin typeface="Calibri"/>
                <a:cs typeface="Calibri"/>
              </a:rPr>
              <a:t>activities</a:t>
            </a:r>
            <a:endParaRPr lang="hr-HR" sz="2800" dirty="0" err="1">
              <a:ea typeface="Calibri"/>
            </a:endParaRPr>
          </a:p>
          <a:p>
            <a:pPr marL="514350" indent="-514350" algn="just">
              <a:spcAft>
                <a:spcPts val="1000"/>
              </a:spcAft>
              <a:buAutoNum type="romanUcPeriod"/>
            </a:pPr>
            <a:r>
              <a:rPr lang="hr-HR" sz="2800" dirty="0" err="1">
                <a:latin typeface="Calibri"/>
                <a:cs typeface="Calibri"/>
              </a:rPr>
              <a:t>Improved</a:t>
            </a:r>
            <a:r>
              <a:rPr lang="hr-HR" sz="2800" dirty="0">
                <a:latin typeface="Calibri"/>
                <a:cs typeface="Calibri"/>
              </a:rPr>
              <a:t> </a:t>
            </a:r>
            <a:r>
              <a:rPr lang="hr-HR" sz="2800" dirty="0" err="1">
                <a:latin typeface="Calibri"/>
                <a:cs typeface="Calibri"/>
              </a:rPr>
              <a:t>random</a:t>
            </a:r>
            <a:r>
              <a:rPr lang="hr-HR" sz="2800" dirty="0">
                <a:latin typeface="Calibri"/>
                <a:cs typeface="Calibri"/>
              </a:rPr>
              <a:t> </a:t>
            </a:r>
            <a:r>
              <a:rPr lang="hr-HR" sz="2800" dirty="0" err="1">
                <a:latin typeface="Calibri"/>
                <a:cs typeface="Calibri"/>
              </a:rPr>
              <a:t>suppression</a:t>
            </a:r>
          </a:p>
          <a:p>
            <a:pPr marL="514350" indent="-514350" algn="just">
              <a:spcAft>
                <a:spcPts val="1000"/>
              </a:spcAft>
              <a:buAutoNum type="romanUcPeriod"/>
            </a:pPr>
            <a:r>
              <a:rPr lang="hr-HR" sz="2800" dirty="0" err="1">
                <a:latin typeface="Calibri"/>
                <a:ea typeface="Calibri"/>
                <a:cs typeface="Calibri"/>
              </a:rPr>
              <a:t>Additional</a:t>
            </a:r>
            <a:r>
              <a:rPr lang="hr-HR" sz="2800" dirty="0">
                <a:latin typeface="Calibri"/>
                <a:ea typeface="Calibri"/>
                <a:cs typeface="Calibri"/>
              </a:rPr>
              <a:t> signal to </a:t>
            </a:r>
            <a:r>
              <a:rPr lang="hr-HR" sz="2800" dirty="0" err="1">
                <a:latin typeface="Calibri"/>
                <a:ea typeface="Calibri"/>
                <a:cs typeface="Calibri"/>
              </a:rPr>
              <a:t>improve</a:t>
            </a:r>
            <a:r>
              <a:rPr lang="hr-HR" sz="2800" dirty="0">
                <a:latin typeface="Calibri"/>
                <a:ea typeface="Calibri"/>
                <a:cs typeface="Calibri"/>
              </a:rPr>
              <a:t> </a:t>
            </a:r>
            <a:r>
              <a:rPr lang="hr-HR" sz="2800" dirty="0" err="1">
                <a:latin typeface="Calibri"/>
                <a:ea typeface="Calibri"/>
                <a:cs typeface="Calibri"/>
              </a:rPr>
              <a:t>sensitivity</a:t>
            </a:r>
            <a:r>
              <a:rPr lang="hr-HR" sz="2800" dirty="0">
                <a:latin typeface="Calibri"/>
                <a:ea typeface="Calibri"/>
                <a:cs typeface="Calibri"/>
              </a:rPr>
              <a:t> </a:t>
            </a:r>
          </a:p>
          <a:p>
            <a:pPr marL="514350" indent="-514350" algn="just">
              <a:spcAft>
                <a:spcPts val="1000"/>
              </a:spcAft>
              <a:buAutoNum type="romanUcPeriod"/>
            </a:pPr>
            <a:r>
              <a:rPr lang="hr-HR" sz="2800" dirty="0" err="1">
                <a:latin typeface="Calibri"/>
                <a:ea typeface="Calibri"/>
                <a:cs typeface="Calibri"/>
              </a:rPr>
              <a:t>Balance</a:t>
            </a:r>
            <a:r>
              <a:rPr lang="hr-HR" sz="2800" dirty="0">
                <a:latin typeface="Calibri"/>
                <a:ea typeface="Calibri"/>
                <a:cs typeface="Calibri"/>
              </a:rPr>
              <a:t> </a:t>
            </a:r>
            <a:r>
              <a:rPr lang="hr-HR" sz="2800" dirty="0" err="1">
                <a:latin typeface="Calibri"/>
                <a:ea typeface="Calibri"/>
                <a:cs typeface="Calibri"/>
              </a:rPr>
              <a:t>contrast</a:t>
            </a:r>
            <a:r>
              <a:rPr lang="hr-HR" sz="2800" dirty="0">
                <a:latin typeface="Calibri"/>
                <a:ea typeface="Calibri"/>
                <a:cs typeface="Calibri"/>
              </a:rPr>
              <a:t> vs. </a:t>
            </a:r>
            <a:r>
              <a:rPr lang="hr-HR" sz="2800" dirty="0" err="1">
                <a:latin typeface="Calibri"/>
                <a:ea typeface="Calibri"/>
                <a:cs typeface="Calibri"/>
              </a:rPr>
              <a:t>sensitivity</a:t>
            </a:r>
            <a:endParaRPr lang="hr-HR" sz="2800" dirty="0">
              <a:latin typeface="Calibri"/>
              <a:ea typeface="Calibri"/>
              <a:cs typeface="Calibri"/>
            </a:endParaRPr>
          </a:p>
        </p:txBody>
      </p:sp>
      <p:sp>
        <p:nvSpPr>
          <p:cNvPr id="4" name="Date Placeholder 13">
            <a:extLst>
              <a:ext uri="{FF2B5EF4-FFF2-40B4-BE49-F238E27FC236}">
                <a16:creationId xmlns:a16="http://schemas.microsoft.com/office/drawing/2014/main" id="{4696CE29-1815-175A-5714-81FDD42B1AD0}"/>
              </a:ext>
            </a:extLst>
          </p:cNvPr>
          <p:cNvSpPr>
            <a:spLocks noGrp="1"/>
          </p:cNvSpPr>
          <p:nvPr>
            <p:ph type="dt" sz="half" idx="2"/>
          </p:nvPr>
        </p:nvSpPr>
        <p:spPr>
          <a:xfrm>
            <a:off x="217714" y="6458423"/>
            <a:ext cx="2133600" cy="365125"/>
          </a:xfrm>
          <a:prstGeom prst="rect">
            <a:avLst/>
          </a:prstGeom>
        </p:spPr>
        <p:txBody>
          <a:bodyPr vert="horz" anchor="ctr" anchorCtr="0"/>
          <a:lstStyle>
            <a:lvl1pPr algn="l" eaLnBrk="1" latinLnBrk="0" hangingPunct="1">
              <a:defRPr kumimoji="0" sz="1200">
                <a:solidFill>
                  <a:schemeClr val="tx2"/>
                </a:solidFill>
                <a:latin typeface="Calibri" panose="020F0502020204030204" pitchFamily="34" charset="0"/>
                <a:cs typeface="Calibri" panose="020F0502020204030204" pitchFamily="34" charset="0"/>
              </a:defRPr>
            </a:lvl1pPr>
          </a:lstStyle>
          <a:p>
            <a:pPr algn="ctr"/>
            <a:r>
              <a:rPr lang="hr-HR" dirty="0"/>
              <a:t>Krakow, 18-20 </a:t>
            </a:r>
            <a:r>
              <a:rPr lang="hr-HR" dirty="0" err="1"/>
              <a:t>October</a:t>
            </a:r>
            <a:r>
              <a:rPr lang="hr-HR" dirty="0"/>
              <a:t> 2023</a:t>
            </a:r>
            <a:endParaRPr lang="en-US" dirty="0"/>
          </a:p>
        </p:txBody>
      </p:sp>
      <p:sp>
        <p:nvSpPr>
          <p:cNvPr id="6" name="Slide Number Placeholder 11">
            <a:extLst>
              <a:ext uri="{FF2B5EF4-FFF2-40B4-BE49-F238E27FC236}">
                <a16:creationId xmlns:a16="http://schemas.microsoft.com/office/drawing/2014/main" id="{ED320A59-0F03-4FD5-2C39-12584734A50A}"/>
              </a:ext>
            </a:extLst>
          </p:cNvPr>
          <p:cNvSpPr>
            <a:spLocks noGrp="1"/>
          </p:cNvSpPr>
          <p:nvPr>
            <p:ph type="sldNum" sz="quarter" idx="4"/>
          </p:nvPr>
        </p:nvSpPr>
        <p:spPr>
          <a:xfrm>
            <a:off x="9935464" y="6466260"/>
            <a:ext cx="1752600" cy="365125"/>
          </a:xfrm>
          <a:prstGeom prst="rect">
            <a:avLst/>
          </a:prstGeom>
        </p:spPr>
        <p:txBody>
          <a:bodyPr vert="horz" lIns="91440" tIns="45720" rIns="91440" bIns="45720" rtlCol="0" anchor="ctr"/>
          <a:lstStyle>
            <a:lvl1pPr algn="r">
              <a:defRPr sz="1200">
                <a:solidFill>
                  <a:schemeClr val="tx1">
                    <a:tint val="75000"/>
                  </a:schemeClr>
                </a:solidFill>
                <a:latin typeface="Calibri" panose="020F0502020204030204" pitchFamily="34" charset="0"/>
                <a:cs typeface="Calibri" panose="020F0502020204030204" pitchFamily="34" charset="0"/>
              </a:defRPr>
            </a:lvl1pPr>
          </a:lstStyle>
          <a:p>
            <a:fld id="{F1FEECC3-7BCE-4B1E-8D55-1AB743006139}" type="slidenum">
              <a:rPr lang="en-US" smtClean="0"/>
              <a:pPr/>
              <a:t>28</a:t>
            </a:fld>
            <a:endParaRPr lang="en-US" dirty="0"/>
          </a:p>
        </p:txBody>
      </p:sp>
      <p:sp>
        <p:nvSpPr>
          <p:cNvPr id="8" name="Footer Placeholder 2">
            <a:extLst>
              <a:ext uri="{FF2B5EF4-FFF2-40B4-BE49-F238E27FC236}">
                <a16:creationId xmlns:a16="http://schemas.microsoft.com/office/drawing/2014/main" id="{44709069-55B0-EEBD-F0D4-36E95D8EB5C7}"/>
              </a:ext>
            </a:extLst>
          </p:cNvPr>
          <p:cNvSpPr>
            <a:spLocks noGrp="1"/>
          </p:cNvSpPr>
          <p:nvPr>
            <p:ph type="ftr" sz="quarter" idx="3"/>
          </p:nvPr>
        </p:nvSpPr>
        <p:spPr>
          <a:xfrm>
            <a:off x="2481943" y="6466260"/>
            <a:ext cx="7772399" cy="365125"/>
          </a:xfrm>
          <a:prstGeom prst="rect">
            <a:avLst/>
          </a:prstGeom>
        </p:spPr>
        <p:txBody>
          <a:bodyPr vert="horz" lIns="91440" tIns="45720" rIns="91440" bIns="45720" anchor="ctr"/>
          <a:lstStyle>
            <a:lvl1pPr algn="r" eaLnBrk="1" latinLnBrk="0" hangingPunct="1">
              <a:defRPr kumimoji="0" sz="1200">
                <a:solidFill>
                  <a:schemeClr val="tx2"/>
                </a:solidFill>
                <a:latin typeface="Calibri" panose="020F0502020204030204" pitchFamily="34" charset="0"/>
                <a:cs typeface="Calibri" panose="020F0502020204030204" pitchFamily="34" charset="0"/>
              </a:defRPr>
            </a:lvl1pPr>
          </a:lstStyle>
          <a:p>
            <a:pPr algn="ctr"/>
            <a:r>
              <a:rPr lang="hr-HR" dirty="0">
                <a:solidFill>
                  <a:srgbClr val="775F55"/>
                </a:solidFill>
                <a:latin typeface="Calibri"/>
                <a:cs typeface="Calibri"/>
              </a:rPr>
              <a:t>EXOTIC ATOMS ZAGREB 2025</a:t>
            </a:r>
            <a:endParaRPr lang="en-US" dirty="0"/>
          </a:p>
        </p:txBody>
      </p:sp>
      <p:sp>
        <p:nvSpPr>
          <p:cNvPr id="10" name="Footer Placeholder 2">
            <a:extLst>
              <a:ext uri="{FF2B5EF4-FFF2-40B4-BE49-F238E27FC236}">
                <a16:creationId xmlns:a16="http://schemas.microsoft.com/office/drawing/2014/main" id="{2B81C48F-6A2C-4644-E255-5D5DFBE58735}"/>
              </a:ext>
            </a:extLst>
          </p:cNvPr>
          <p:cNvSpPr txBox="1">
            <a:spLocks/>
          </p:cNvSpPr>
          <p:nvPr/>
        </p:nvSpPr>
        <p:spPr>
          <a:xfrm>
            <a:off x="144427" y="6468406"/>
            <a:ext cx="2556456" cy="365125"/>
          </a:xfrm>
          <a:prstGeom prst="rect">
            <a:avLst/>
          </a:prstGeom>
          <a:solidFill>
            <a:schemeClr val="bg1"/>
          </a:solidFill>
        </p:spPr>
        <p:txBody>
          <a:bodyPr vert="horz" lIns="91440" tIns="45720" rIns="91440" bIns="45720" anchor="ctr"/>
          <a:lstStyle>
            <a:defPPr>
              <a:defRPr lang="en-US"/>
            </a:defPPr>
            <a:lvl1pPr marL="0" algn="r" defTabSz="914400" rtl="0" eaLnBrk="1" latinLnBrk="0" hangingPunct="1">
              <a:defRPr kumimoji="0" sz="1200" kern="1200">
                <a:solidFill>
                  <a:schemeClr val="tx2"/>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solidFill>
                  <a:srgbClr val="775F55"/>
                </a:solidFill>
                <a:latin typeface="Calibri"/>
                <a:cs typeface="Calibri"/>
              </a:rPr>
              <a:t>M. Makek</a:t>
            </a:r>
            <a:endParaRPr lang="en-US" dirty="0"/>
          </a:p>
        </p:txBody>
      </p:sp>
    </p:spTree>
    <p:extLst>
      <p:ext uri="{BB962C8B-B14F-4D97-AF65-F5344CB8AC3E}">
        <p14:creationId xmlns:p14="http://schemas.microsoft.com/office/powerpoint/2010/main" val="2708563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p:tgtEl>
                                          <p:spTgt spid="3">
                                            <p:txEl>
                                              <p:pRg st="1" end="1"/>
                                            </p:txEl>
                                          </p:spTgt>
                                        </p:tgtEl>
                                        <p:attrNameLst>
                                          <p:attrName>ppt_y</p:attrName>
                                        </p:attrNameLst>
                                      </p:cBhvr>
                                      <p:tavLst>
                                        <p:tav tm="0">
                                          <p:val>
                                            <p:strVal val="#ppt_y+#ppt_h*1.125000"/>
                                          </p:val>
                                        </p:tav>
                                        <p:tav tm="100000">
                                          <p:val>
                                            <p:strVal val="#ppt_y"/>
                                          </p:val>
                                        </p:tav>
                                      </p:tavLst>
                                    </p:anim>
                                    <p:animEffect transition="in" filter="wipe(up)">
                                      <p:cBhvr>
                                        <p:cTn id="14" dur="5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p:tgtEl>
                                          <p:spTgt spid="3">
                                            <p:txEl>
                                              <p:pRg st="2" end="2"/>
                                            </p:txEl>
                                          </p:spTgt>
                                        </p:tgtEl>
                                        <p:attrNameLst>
                                          <p:attrName>ppt_y</p:attrName>
                                        </p:attrNameLst>
                                      </p:cBhvr>
                                      <p:tavLst>
                                        <p:tav tm="0">
                                          <p:val>
                                            <p:strVal val="#ppt_y+#ppt_h*1.125000"/>
                                          </p:val>
                                        </p:tav>
                                        <p:tav tm="100000">
                                          <p:val>
                                            <p:strVal val="#ppt_y"/>
                                          </p:val>
                                        </p:tav>
                                      </p:tavLst>
                                    </p:anim>
                                    <p:animEffect transition="in" filter="wipe(up)">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p:tgtEl>
                                          <p:spTgt spid="3">
                                            <p:txEl>
                                              <p:pRg st="3" end="3"/>
                                            </p:txEl>
                                          </p:spTgt>
                                        </p:tgtEl>
                                        <p:attrNameLst>
                                          <p:attrName>ppt_y</p:attrName>
                                        </p:attrNameLst>
                                      </p:cBhvr>
                                      <p:tavLst>
                                        <p:tav tm="0">
                                          <p:val>
                                            <p:strVal val="#ppt_y+#ppt_h*1.125000"/>
                                          </p:val>
                                        </p:tav>
                                        <p:tav tm="100000">
                                          <p:val>
                                            <p:strVal val="#ppt_y"/>
                                          </p:val>
                                        </p:tav>
                                      </p:tavLst>
                                    </p:anim>
                                    <p:animEffect transition="in" filter="wipe(up)">
                                      <p:cBhvr>
                                        <p:cTn id="26" dur="500"/>
                                        <p:tgtEl>
                                          <p:spTgt spid="3">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p:tgtEl>
                                          <p:spTgt spid="3">
                                            <p:txEl>
                                              <p:pRg st="4" end="4"/>
                                            </p:txEl>
                                          </p:spTgt>
                                        </p:tgtEl>
                                        <p:attrNameLst>
                                          <p:attrName>ppt_y</p:attrName>
                                        </p:attrNameLst>
                                      </p:cBhvr>
                                      <p:tavLst>
                                        <p:tav tm="0">
                                          <p:val>
                                            <p:strVal val="#ppt_y+#ppt_h*1.125000"/>
                                          </p:val>
                                        </p:tav>
                                        <p:tav tm="100000">
                                          <p:val>
                                            <p:strVal val="#ppt_y"/>
                                          </p:val>
                                        </p:tav>
                                      </p:tavLst>
                                    </p:anim>
                                    <p:animEffect transition="in" filter="wipe(up)">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614055" y="2809010"/>
            <a:ext cx="8967353" cy="1542098"/>
          </a:xfrm>
        </p:spPr>
        <p:txBody>
          <a:bodyPr vert="horz" lIns="91440" tIns="45720" rIns="91440" bIns="45720" anchor="t">
            <a:normAutofit fontScale="92500" lnSpcReduction="10000"/>
          </a:bodyPr>
          <a:lstStyle/>
          <a:p>
            <a:pPr algn="ctr">
              <a:lnSpc>
                <a:spcPct val="90000"/>
              </a:lnSpc>
            </a:pPr>
            <a:r>
              <a:rPr lang="en-US" sz="2400" i="1" dirty="0">
                <a:solidFill>
                  <a:schemeClr val="accent1">
                    <a:lumMod val="50000"/>
                  </a:schemeClr>
                </a:solidFill>
                <a:latin typeface="Calibri"/>
                <a:cs typeface="Calibri"/>
              </a:rPr>
              <a:t>This work was supported by Croatian Science Foundation under the project IP-2022-10-3878 and in part by the “Research Cooperability” Program of the Croatian Science Foundation, funded by the European Union from the European Social Fund under the Operational </a:t>
            </a:r>
            <a:r>
              <a:rPr lang="en-US" sz="2400" i="1" dirty="0" err="1">
                <a:solidFill>
                  <a:schemeClr val="accent1">
                    <a:lumMod val="50000"/>
                  </a:schemeClr>
                </a:solidFill>
                <a:latin typeface="Calibri"/>
                <a:cs typeface="Calibri"/>
              </a:rPr>
              <a:t>Programme</a:t>
            </a:r>
            <a:r>
              <a:rPr lang="en-US" sz="2400" i="1" dirty="0">
                <a:solidFill>
                  <a:schemeClr val="accent1">
                    <a:lumMod val="50000"/>
                  </a:schemeClr>
                </a:solidFill>
                <a:latin typeface="Calibri"/>
                <a:cs typeface="Calibri"/>
              </a:rPr>
              <a:t> Efficient Human Resources 2014–2020, grant number PZS-2019-02-5829</a:t>
            </a:r>
            <a:endParaRPr lang="en-US" sz="2400" i="1" dirty="0">
              <a:solidFill>
                <a:schemeClr val="accent1">
                  <a:lumMod val="50000"/>
                </a:schemeClr>
              </a:solidFill>
              <a:ea typeface="Calibri"/>
            </a:endParaRPr>
          </a:p>
          <a:p>
            <a:pPr algn="ctr"/>
            <a:endParaRPr lang="en-US" sz="2400" i="1" dirty="0">
              <a:solidFill>
                <a:schemeClr val="accent1">
                  <a:lumMod val="50000"/>
                </a:schemeClr>
              </a:solidFill>
            </a:endParaRPr>
          </a:p>
          <a:p>
            <a:endParaRPr lang="hr-HR" sz="2400" dirty="0"/>
          </a:p>
        </p:txBody>
      </p:sp>
      <p:sp>
        <p:nvSpPr>
          <p:cNvPr id="3" name="Title 2"/>
          <p:cNvSpPr>
            <a:spLocks noGrp="1"/>
          </p:cNvSpPr>
          <p:nvPr>
            <p:ph type="title"/>
          </p:nvPr>
        </p:nvSpPr>
        <p:spPr/>
        <p:txBody>
          <a:bodyPr/>
          <a:lstStyle/>
          <a:p>
            <a:r>
              <a:rPr lang="hr-HR" dirty="0"/>
              <a:t>ACKNOWLEDGEMENTS</a:t>
            </a:r>
          </a:p>
        </p:txBody>
      </p:sp>
      <p:pic>
        <p:nvPicPr>
          <p:cNvPr id="12" name="Picture 9" descr="A picture containing text, clipart&#10;&#10;Description automatically generated">
            <a:extLst>
              <a:ext uri="{FF2B5EF4-FFF2-40B4-BE49-F238E27FC236}">
                <a16:creationId xmlns:a16="http://schemas.microsoft.com/office/drawing/2014/main" id="{25AA70E4-B587-162C-1816-B836753DCEFD}"/>
              </a:ext>
            </a:extLst>
          </p:cNvPr>
          <p:cNvPicPr>
            <a:picLocks noChangeAspect="1"/>
          </p:cNvPicPr>
          <p:nvPr/>
        </p:nvPicPr>
        <p:blipFill>
          <a:blip r:embed="rId2"/>
          <a:stretch>
            <a:fillRect/>
          </a:stretch>
        </p:blipFill>
        <p:spPr>
          <a:xfrm>
            <a:off x="1665577" y="4647335"/>
            <a:ext cx="2543175" cy="1200150"/>
          </a:xfrm>
          <a:prstGeom prst="rect">
            <a:avLst/>
          </a:prstGeom>
        </p:spPr>
      </p:pic>
      <p:pic>
        <p:nvPicPr>
          <p:cNvPr id="13" name="Picture 13" descr="A picture containing text&#10;&#10;Description automatically generated">
            <a:extLst>
              <a:ext uri="{FF2B5EF4-FFF2-40B4-BE49-F238E27FC236}">
                <a16:creationId xmlns:a16="http://schemas.microsoft.com/office/drawing/2014/main" id="{4492E860-85E0-5C04-9BDA-9A3F3B5F0AF0}"/>
              </a:ext>
            </a:extLst>
          </p:cNvPr>
          <p:cNvPicPr>
            <a:picLocks noChangeAspect="1"/>
          </p:cNvPicPr>
          <p:nvPr/>
        </p:nvPicPr>
        <p:blipFill>
          <a:blip r:embed="rId3"/>
          <a:stretch>
            <a:fillRect/>
          </a:stretch>
        </p:blipFill>
        <p:spPr>
          <a:xfrm>
            <a:off x="4443846" y="4511201"/>
            <a:ext cx="6018819" cy="2159761"/>
          </a:xfrm>
          <a:prstGeom prst="rect">
            <a:avLst/>
          </a:prstGeom>
        </p:spPr>
      </p:pic>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448D4C-EE56-0288-2126-26A313AEBB53}"/>
              </a:ext>
            </a:extLst>
          </p:cNvPr>
          <p:cNvSpPr>
            <a:spLocks noGrp="1"/>
          </p:cNvSpPr>
          <p:nvPr>
            <p:ph type="title"/>
          </p:nvPr>
        </p:nvSpPr>
        <p:spPr/>
        <p:txBody>
          <a:bodyPr vert="horz" lIns="91440" tIns="45720" rIns="91440" bIns="45720" anchor="ctr">
            <a:normAutofit/>
          </a:bodyPr>
          <a:lstStyle/>
          <a:p>
            <a:r>
              <a:rPr lang="en-US" dirty="0"/>
              <a:t>Standard PET detector</a:t>
            </a:r>
          </a:p>
        </p:txBody>
      </p:sp>
      <p:sp>
        <p:nvSpPr>
          <p:cNvPr id="3" name="Content Placeholder 2">
            <a:extLst>
              <a:ext uri="{FF2B5EF4-FFF2-40B4-BE49-F238E27FC236}">
                <a16:creationId xmlns:a16="http://schemas.microsoft.com/office/drawing/2014/main" id="{6B991FA7-3047-FC9F-3AC2-80C13C098111}"/>
              </a:ext>
            </a:extLst>
          </p:cNvPr>
          <p:cNvSpPr>
            <a:spLocks noGrp="1"/>
          </p:cNvSpPr>
          <p:nvPr>
            <p:ph sz="quarter" idx="1"/>
          </p:nvPr>
        </p:nvSpPr>
        <p:spPr>
          <a:xfrm>
            <a:off x="816854" y="1955020"/>
            <a:ext cx="6002493" cy="4227154"/>
          </a:xfrm>
        </p:spPr>
        <p:txBody>
          <a:bodyPr vert="horz" lIns="91440" tIns="45720" rIns="91440" bIns="45720" anchor="t">
            <a:normAutofit/>
          </a:bodyPr>
          <a:lstStyle/>
          <a:p>
            <a:r>
              <a:rPr lang="hr-HR" sz="2400" dirty="0" err="1">
                <a:latin typeface="Calibri"/>
                <a:ea typeface="Calibri"/>
                <a:cs typeface="Calibri"/>
              </a:rPr>
              <a:t>Injection</a:t>
            </a:r>
            <a:r>
              <a:rPr lang="hr-HR" sz="2400" dirty="0">
                <a:latin typeface="Calibri"/>
                <a:ea typeface="Calibri"/>
                <a:cs typeface="Calibri"/>
              </a:rPr>
              <a:t> </a:t>
            </a:r>
            <a:r>
              <a:rPr lang="hr-HR" sz="2400" dirty="0" err="1">
                <a:latin typeface="Calibri"/>
                <a:ea typeface="Calibri"/>
                <a:cs typeface="Calibri"/>
              </a:rPr>
              <a:t>and</a:t>
            </a:r>
            <a:r>
              <a:rPr lang="hr-HR" sz="2400" dirty="0">
                <a:latin typeface="Calibri"/>
                <a:ea typeface="Calibri"/>
                <a:cs typeface="Calibri"/>
              </a:rPr>
              <a:t> </a:t>
            </a:r>
            <a:r>
              <a:rPr lang="hr-HR" sz="2400" dirty="0" err="1">
                <a:latin typeface="Calibri"/>
                <a:ea typeface="Calibri"/>
                <a:cs typeface="Calibri"/>
              </a:rPr>
              <a:t>metabolisation</a:t>
            </a:r>
            <a:r>
              <a:rPr lang="hr-HR" sz="2400" dirty="0">
                <a:latin typeface="Calibri"/>
                <a:ea typeface="Calibri"/>
                <a:cs typeface="Calibri"/>
              </a:rPr>
              <a:t> </a:t>
            </a:r>
            <a:r>
              <a:rPr lang="hr-HR" sz="2400" dirty="0" err="1">
                <a:latin typeface="Calibri"/>
                <a:ea typeface="Calibri"/>
                <a:cs typeface="Calibri"/>
              </a:rPr>
              <a:t>of</a:t>
            </a:r>
            <a:r>
              <a:rPr lang="hr-HR" sz="2400" dirty="0">
                <a:latin typeface="Calibri"/>
                <a:ea typeface="Calibri"/>
                <a:cs typeface="Calibri"/>
              </a:rPr>
              <a:t> </a:t>
            </a:r>
            <a:r>
              <a:rPr lang="hr-HR" sz="2400" dirty="0" err="1">
                <a:latin typeface="Calibri"/>
                <a:ea typeface="Calibri"/>
                <a:cs typeface="Calibri"/>
              </a:rPr>
              <a:t>positron</a:t>
            </a:r>
            <a:r>
              <a:rPr lang="hr-HR" sz="2400" dirty="0">
                <a:latin typeface="Calibri"/>
                <a:ea typeface="Calibri"/>
                <a:cs typeface="Calibri"/>
              </a:rPr>
              <a:t> </a:t>
            </a:r>
            <a:r>
              <a:rPr lang="hr-HR" sz="2400" dirty="0" err="1">
                <a:latin typeface="Calibri"/>
                <a:ea typeface="Calibri"/>
                <a:cs typeface="Calibri"/>
              </a:rPr>
              <a:t>labeled</a:t>
            </a:r>
            <a:r>
              <a:rPr lang="hr-HR" sz="2400" dirty="0">
                <a:latin typeface="Calibri"/>
                <a:ea typeface="Calibri"/>
                <a:cs typeface="Calibri"/>
              </a:rPr>
              <a:t> </a:t>
            </a:r>
            <a:r>
              <a:rPr lang="hr-HR" sz="2400" dirty="0" err="1">
                <a:latin typeface="Calibri"/>
                <a:ea typeface="Calibri"/>
                <a:cs typeface="Calibri"/>
              </a:rPr>
              <a:t>radiopharmaceutical</a:t>
            </a:r>
            <a:endParaRPr lang="hr-HR" sz="2400" dirty="0">
              <a:latin typeface="Calibri"/>
              <a:ea typeface="Calibri"/>
              <a:cs typeface="Calibri"/>
            </a:endParaRPr>
          </a:p>
          <a:p>
            <a:r>
              <a:rPr lang="hr-HR" sz="2400" dirty="0">
                <a:latin typeface="Calibri"/>
                <a:ea typeface="Calibri"/>
                <a:cs typeface="Calibri"/>
              </a:rPr>
              <a:t>Positron annihilation:</a:t>
            </a:r>
            <a:endParaRPr lang="hr-HR" sz="2400">
              <a:latin typeface="Symbol"/>
              <a:cs typeface="Calibri"/>
              <a:sym typeface="Symbol"/>
            </a:endParaRPr>
          </a:p>
          <a:p>
            <a:pPr marL="0" indent="0">
              <a:buNone/>
            </a:pPr>
            <a:r>
              <a:rPr lang="hr-HR" sz="2400" dirty="0">
                <a:latin typeface="Calibri"/>
                <a:ea typeface="Calibri"/>
                <a:cs typeface="Calibri"/>
              </a:rPr>
              <a:t>   </a:t>
            </a:r>
            <a:r>
              <a:rPr lang="hr-HR" sz="2400" dirty="0" err="1">
                <a:latin typeface="Calibri"/>
                <a:ea typeface="Calibri"/>
                <a:cs typeface="Calibri"/>
              </a:rPr>
              <a:t>e</a:t>
            </a:r>
            <a:r>
              <a:rPr lang="hr-HR" sz="2400" baseline="30000" dirty="0" err="1">
                <a:latin typeface="Calibri"/>
                <a:ea typeface="Calibri"/>
                <a:cs typeface="Calibri"/>
              </a:rPr>
              <a:t>+</a:t>
            </a:r>
            <a:r>
              <a:rPr lang="hr-HR" sz="2400" dirty="0" err="1">
                <a:latin typeface="Calibri"/>
                <a:ea typeface="Calibri"/>
                <a:cs typeface="Calibri"/>
              </a:rPr>
              <a:t>e</a:t>
            </a:r>
            <a:r>
              <a:rPr lang="hr-HR" sz="2400" baseline="30000" dirty="0">
                <a:latin typeface="Calibri"/>
                <a:ea typeface="Calibri"/>
                <a:cs typeface="Calibri"/>
              </a:rPr>
              <a:t>-</a:t>
            </a:r>
            <a:r>
              <a:rPr lang="hr-HR" sz="2400" dirty="0">
                <a:latin typeface="Calibri"/>
                <a:ea typeface="Calibri"/>
                <a:cs typeface="Calibri"/>
              </a:rPr>
              <a:t> -&gt; </a:t>
            </a:r>
            <a:r>
              <a:rPr lang="hr-HR" dirty="0">
                <a:latin typeface="Symbol"/>
                <a:ea typeface="Calibri"/>
                <a:cs typeface="Calibri"/>
                <a:sym typeface="Symbol"/>
              </a:rPr>
              <a:t>g </a:t>
            </a:r>
            <a:r>
              <a:rPr lang="hr-HR" dirty="0" err="1">
                <a:latin typeface="Symbol"/>
                <a:ea typeface="Calibri"/>
                <a:cs typeface="Calibri"/>
                <a:sym typeface="Symbol"/>
              </a:rPr>
              <a:t>g</a:t>
            </a:r>
            <a:endParaRPr lang="hr-HR">
              <a:latin typeface="Symbol"/>
              <a:ea typeface="Calibri"/>
              <a:cs typeface="Calibri"/>
              <a:sym typeface="Symbol"/>
            </a:endParaRPr>
          </a:p>
          <a:p>
            <a:pPr marL="514350" indent="-514350"/>
            <a:r>
              <a:rPr lang="hr-HR" sz="2400" dirty="0">
                <a:latin typeface="Calibri"/>
                <a:ea typeface="Calibri"/>
                <a:cs typeface="Calibri"/>
              </a:rPr>
              <a:t>The pair </a:t>
            </a:r>
            <a:r>
              <a:rPr lang="hr-HR" sz="2400" dirty="0" err="1">
                <a:latin typeface="Calibri"/>
                <a:ea typeface="Calibri"/>
                <a:cs typeface="Calibri"/>
              </a:rPr>
              <a:t>of</a:t>
            </a:r>
            <a:r>
              <a:rPr lang="hr-HR" sz="2400" dirty="0">
                <a:latin typeface="Calibri"/>
                <a:ea typeface="Calibri"/>
                <a:cs typeface="Calibri"/>
              </a:rPr>
              <a:t> </a:t>
            </a:r>
            <a:r>
              <a:rPr lang="hr-HR" sz="2400" dirty="0" err="1">
                <a:latin typeface="Symbol"/>
                <a:ea typeface="Calibri"/>
                <a:cs typeface="Calibri"/>
                <a:sym typeface="Symbol"/>
              </a:rPr>
              <a:t>g</a:t>
            </a:r>
            <a:r>
              <a:rPr lang="hr-HR" sz="2400" dirty="0" err="1">
                <a:latin typeface="Calibri"/>
                <a:ea typeface="Calibri"/>
                <a:cs typeface="Calibri"/>
              </a:rPr>
              <a:t>s</a:t>
            </a:r>
            <a:r>
              <a:rPr lang="hr-HR" sz="2400" dirty="0">
                <a:latin typeface="Calibri"/>
                <a:ea typeface="Calibri"/>
                <a:cs typeface="Calibri"/>
              </a:rPr>
              <a:t> </a:t>
            </a:r>
            <a:r>
              <a:rPr lang="hr-HR" sz="2400" dirty="0" err="1">
                <a:latin typeface="Calibri"/>
                <a:ea typeface="Calibri"/>
                <a:cs typeface="Calibri"/>
              </a:rPr>
              <a:t>identified</a:t>
            </a:r>
            <a:r>
              <a:rPr lang="hr-HR" sz="2400" dirty="0">
                <a:latin typeface="Calibri"/>
                <a:ea typeface="Calibri"/>
                <a:cs typeface="Calibri"/>
              </a:rPr>
              <a:t> </a:t>
            </a:r>
            <a:r>
              <a:rPr lang="hr-HR" sz="2400" dirty="0" err="1">
                <a:latin typeface="Calibri"/>
                <a:ea typeface="Calibri"/>
                <a:cs typeface="Calibri"/>
              </a:rPr>
              <a:t>based</a:t>
            </a:r>
            <a:r>
              <a:rPr lang="hr-HR" sz="2400" dirty="0">
                <a:latin typeface="Calibri"/>
                <a:ea typeface="Calibri"/>
                <a:cs typeface="Calibri"/>
              </a:rPr>
              <a:t> on: </a:t>
            </a:r>
            <a:endParaRPr lang="en-US" sz="2400" dirty="0">
              <a:latin typeface="Calibri"/>
              <a:ea typeface="Calibri"/>
              <a:cs typeface="Calibri"/>
            </a:endParaRPr>
          </a:p>
          <a:p>
            <a:pPr marL="834390" lvl="1" indent="-514350">
              <a:buClr>
                <a:srgbClr val="94B6D2"/>
              </a:buClr>
              <a:buFont typeface="Courier New"/>
              <a:buChar char="o"/>
            </a:pPr>
            <a:r>
              <a:rPr lang="hr-HR" sz="2100" dirty="0" err="1">
                <a:latin typeface="Calibri"/>
                <a:ea typeface="Calibri"/>
                <a:cs typeface="Calibri"/>
              </a:rPr>
              <a:t>coincidence</a:t>
            </a:r>
            <a:r>
              <a:rPr lang="hr-HR" sz="2100" dirty="0">
                <a:latin typeface="Calibri"/>
                <a:ea typeface="Calibri"/>
                <a:cs typeface="Calibri"/>
              </a:rPr>
              <a:t> time</a:t>
            </a:r>
            <a:endParaRPr lang="en-US" sz="2100">
              <a:latin typeface="Calibri"/>
              <a:ea typeface="Calibri"/>
              <a:cs typeface="Calibri"/>
            </a:endParaRPr>
          </a:p>
          <a:p>
            <a:pPr marL="834390" lvl="1" indent="-514350">
              <a:buClr>
                <a:srgbClr val="94B6D2"/>
              </a:buClr>
              <a:buFont typeface="Courier New"/>
              <a:buChar char="o"/>
            </a:pPr>
            <a:r>
              <a:rPr lang="hr-HR" sz="2100" dirty="0">
                <a:latin typeface="Calibri"/>
                <a:ea typeface="Calibri"/>
                <a:cs typeface="Calibri"/>
              </a:rPr>
              <a:t>Energy </a:t>
            </a:r>
            <a:r>
              <a:rPr lang="hr-HR" sz="2100" dirty="0" err="1">
                <a:latin typeface="Calibri"/>
                <a:ea typeface="Calibri"/>
                <a:cs typeface="Calibri"/>
              </a:rPr>
              <a:t>of</a:t>
            </a:r>
            <a:r>
              <a:rPr lang="hr-HR" sz="2100" dirty="0">
                <a:latin typeface="Calibri"/>
                <a:ea typeface="Calibri"/>
                <a:cs typeface="Calibri"/>
              </a:rPr>
              <a:t> </a:t>
            </a:r>
            <a:r>
              <a:rPr lang="hr-HR" sz="2100" dirty="0" err="1">
                <a:latin typeface="Calibri"/>
                <a:ea typeface="Calibri"/>
                <a:cs typeface="Calibri"/>
              </a:rPr>
              <a:t>each</a:t>
            </a:r>
            <a:r>
              <a:rPr lang="hr-HR" sz="2100" dirty="0">
                <a:latin typeface="Calibri"/>
                <a:ea typeface="Calibri"/>
                <a:cs typeface="Calibri"/>
              </a:rPr>
              <a:t> 511 </a:t>
            </a:r>
            <a:r>
              <a:rPr lang="hr-HR" sz="2100" dirty="0" err="1">
                <a:latin typeface="Calibri"/>
                <a:ea typeface="Calibri"/>
                <a:cs typeface="Calibri"/>
              </a:rPr>
              <a:t>keV</a:t>
            </a:r>
            <a:endParaRPr lang="en-US" sz="2100">
              <a:latin typeface="Calibri"/>
              <a:ea typeface="Calibri"/>
              <a:cs typeface="Calibri"/>
            </a:endParaRPr>
          </a:p>
          <a:p>
            <a:pPr marL="834390" lvl="1" indent="-514350">
              <a:buClr>
                <a:srgbClr val="94B6D2"/>
              </a:buClr>
              <a:buFont typeface="Courier New"/>
              <a:buChar char="o"/>
            </a:pPr>
            <a:r>
              <a:rPr lang="hr-HR" sz="2100" dirty="0">
                <a:latin typeface="Calibri"/>
                <a:ea typeface="Calibri"/>
                <a:cs typeface="Calibri"/>
              </a:rPr>
              <a:t>Back-to-back geometry assumed</a:t>
            </a:r>
          </a:p>
          <a:p>
            <a:pPr marL="514350" indent="-514350">
              <a:buClr>
                <a:srgbClr val="DD8047"/>
              </a:buClr>
            </a:pPr>
            <a:r>
              <a:rPr lang="hr-HR" sz="2400" dirty="0" err="1">
                <a:latin typeface="TW Cen MT"/>
                <a:ea typeface="Calibri"/>
                <a:cs typeface="Calibri"/>
              </a:rPr>
              <a:t>LORs</a:t>
            </a:r>
            <a:r>
              <a:rPr lang="hr-HR" sz="2400" dirty="0">
                <a:latin typeface="TW Cen MT"/>
                <a:ea typeface="Calibri"/>
                <a:cs typeface="Calibri"/>
              </a:rPr>
              <a:t> --&gt; </a:t>
            </a:r>
            <a:r>
              <a:rPr lang="hr-HR" sz="2400" dirty="0" err="1">
                <a:latin typeface="TW Cen MT"/>
                <a:ea typeface="Calibri"/>
                <a:cs typeface="Calibri"/>
              </a:rPr>
              <a:t>reconstructed</a:t>
            </a:r>
            <a:r>
              <a:rPr lang="hr-HR" sz="2400" dirty="0">
                <a:latin typeface="TW Cen MT"/>
                <a:ea typeface="Calibri"/>
                <a:cs typeface="Calibri"/>
              </a:rPr>
              <a:t> </a:t>
            </a:r>
            <a:r>
              <a:rPr lang="hr-HR" sz="2400" dirty="0" err="1">
                <a:latin typeface="TW Cen MT"/>
                <a:ea typeface="Calibri"/>
                <a:cs typeface="Calibri"/>
              </a:rPr>
              <a:t>image</a:t>
            </a:r>
            <a:endParaRPr lang="hr-HR" sz="2400" dirty="0" err="1">
              <a:latin typeface="TW Cen MT"/>
              <a:ea typeface="Calibri"/>
            </a:endParaRPr>
          </a:p>
          <a:p>
            <a:pPr marL="514350" indent="-514350"/>
            <a:endParaRPr lang="hr-HR" sz="2400" dirty="0">
              <a:ea typeface="Calibri"/>
            </a:endParaRPr>
          </a:p>
          <a:p>
            <a:endParaRPr lang="en-US" dirty="0">
              <a:ea typeface="Calibri"/>
            </a:endParaRPr>
          </a:p>
        </p:txBody>
      </p:sp>
      <p:sp>
        <p:nvSpPr>
          <p:cNvPr id="4" name="Date Placeholder 3">
            <a:extLst>
              <a:ext uri="{FF2B5EF4-FFF2-40B4-BE49-F238E27FC236}">
                <a16:creationId xmlns:a16="http://schemas.microsoft.com/office/drawing/2014/main" id="{AA569AFA-1219-E5F2-4609-8CC3E67D18B9}"/>
              </a:ext>
            </a:extLst>
          </p:cNvPr>
          <p:cNvSpPr>
            <a:spLocks noGrp="1"/>
          </p:cNvSpPr>
          <p:nvPr>
            <p:ph type="dt" sz="half" idx="2"/>
          </p:nvPr>
        </p:nvSpPr>
        <p:spPr/>
        <p:txBody>
          <a:bodyPr/>
          <a:lstStyle/>
          <a:p>
            <a:pPr algn="ctr"/>
            <a:r>
              <a:rPr lang="hr-HR" dirty="0"/>
              <a:t>26-28 April 2023, Split, Croatia</a:t>
            </a:r>
            <a:endParaRPr lang="en-US" dirty="0"/>
          </a:p>
        </p:txBody>
      </p:sp>
      <p:sp>
        <p:nvSpPr>
          <p:cNvPr id="5" name="Footer Placeholder 4">
            <a:extLst>
              <a:ext uri="{FF2B5EF4-FFF2-40B4-BE49-F238E27FC236}">
                <a16:creationId xmlns:a16="http://schemas.microsoft.com/office/drawing/2014/main" id="{CFE8A82B-F2F7-C07C-2CF5-8CF917ECA0CD}"/>
              </a:ext>
            </a:extLst>
          </p:cNvPr>
          <p:cNvSpPr>
            <a:spLocks noGrp="1"/>
          </p:cNvSpPr>
          <p:nvPr>
            <p:ph type="ftr" sz="quarter" idx="3"/>
          </p:nvPr>
        </p:nvSpPr>
        <p:spPr/>
        <p:txBody>
          <a:bodyPr vert="horz" lIns="91440" tIns="45720" rIns="91440" bIns="45720" anchor="ctr"/>
          <a:lstStyle/>
          <a:p>
            <a:pPr algn="ctr"/>
            <a:r>
              <a:rPr lang="hr-HR" dirty="0">
                <a:solidFill>
                  <a:srgbClr val="775F55"/>
                </a:solidFill>
                <a:latin typeface="Calibri"/>
                <a:cs typeface="Calibri"/>
              </a:rPr>
              <a:t>EXOTIC ATOMS ZAGREB 2025</a:t>
            </a:r>
            <a:endParaRPr lang="en-US" dirty="0"/>
          </a:p>
        </p:txBody>
      </p:sp>
      <p:sp>
        <p:nvSpPr>
          <p:cNvPr id="6" name="Slide Number Placeholder 5">
            <a:extLst>
              <a:ext uri="{FF2B5EF4-FFF2-40B4-BE49-F238E27FC236}">
                <a16:creationId xmlns:a16="http://schemas.microsoft.com/office/drawing/2014/main" id="{5CD5217D-6AFC-BCAD-55E7-F60A0087F2C3}"/>
              </a:ext>
            </a:extLst>
          </p:cNvPr>
          <p:cNvSpPr>
            <a:spLocks noGrp="1"/>
          </p:cNvSpPr>
          <p:nvPr>
            <p:ph type="sldNum" sz="quarter" idx="4"/>
          </p:nvPr>
        </p:nvSpPr>
        <p:spPr/>
        <p:txBody>
          <a:bodyPr/>
          <a:lstStyle/>
          <a:p>
            <a:fld id="{F1FEECC3-7BCE-4B1E-8D55-1AB743006139}" type="slidenum">
              <a:rPr lang="en-US" smtClean="0"/>
              <a:pPr/>
              <a:t>3</a:t>
            </a:fld>
            <a:endParaRPr lang="en-US" dirty="0"/>
          </a:p>
        </p:txBody>
      </p:sp>
      <p:sp>
        <p:nvSpPr>
          <p:cNvPr id="8" name="Footer Placeholder 2">
            <a:extLst>
              <a:ext uri="{FF2B5EF4-FFF2-40B4-BE49-F238E27FC236}">
                <a16:creationId xmlns:a16="http://schemas.microsoft.com/office/drawing/2014/main" id="{E1309093-D198-208C-A004-DD8106909AC1}"/>
              </a:ext>
            </a:extLst>
          </p:cNvPr>
          <p:cNvSpPr txBox="1">
            <a:spLocks/>
          </p:cNvSpPr>
          <p:nvPr/>
        </p:nvSpPr>
        <p:spPr>
          <a:xfrm>
            <a:off x="737094" y="6468406"/>
            <a:ext cx="2556456" cy="365125"/>
          </a:xfrm>
          <a:prstGeom prst="rect">
            <a:avLst/>
          </a:prstGeom>
          <a:solidFill>
            <a:schemeClr val="bg1"/>
          </a:solidFill>
        </p:spPr>
        <p:txBody>
          <a:bodyPr vert="horz" lIns="91440" tIns="45720" rIns="91440" bIns="45720" anchor="ctr"/>
          <a:lstStyle>
            <a:defPPr>
              <a:defRPr lang="en-US"/>
            </a:defPPr>
            <a:lvl1pPr marL="0" algn="r" defTabSz="914400" rtl="0" eaLnBrk="1" latinLnBrk="0" hangingPunct="1">
              <a:defRPr kumimoji="0" sz="1200" kern="1200">
                <a:solidFill>
                  <a:schemeClr val="tx2"/>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solidFill>
                  <a:srgbClr val="775F55"/>
                </a:solidFill>
                <a:latin typeface="Calibri"/>
                <a:cs typeface="Calibri"/>
              </a:rPr>
              <a:t>M. Makek</a:t>
            </a:r>
            <a:endParaRPr lang="en-US" dirty="0"/>
          </a:p>
        </p:txBody>
      </p:sp>
      <p:sp>
        <p:nvSpPr>
          <p:cNvPr id="123" name="Rectangle 122">
            <a:extLst>
              <a:ext uri="{FF2B5EF4-FFF2-40B4-BE49-F238E27FC236}">
                <a16:creationId xmlns:a16="http://schemas.microsoft.com/office/drawing/2014/main" id="{D8E04759-72D7-F633-D15B-B9FD606D0509}"/>
              </a:ext>
            </a:extLst>
          </p:cNvPr>
          <p:cNvSpPr/>
          <p:nvPr/>
        </p:nvSpPr>
        <p:spPr>
          <a:xfrm>
            <a:off x="8010924" y="1833412"/>
            <a:ext cx="2879589" cy="461665"/>
          </a:xfrm>
          <a:prstGeom prst="rect">
            <a:avLst/>
          </a:prstGeom>
        </p:spPr>
        <p:txBody>
          <a:bodyPr wrap="square" lIns="91440" tIns="45720" rIns="91440" bIns="45720" anchor="t">
            <a:spAutoFit/>
          </a:bodyPr>
          <a:lstStyle/>
          <a:p>
            <a:r>
              <a:rPr lang="hr-HR" sz="2400" dirty="0"/>
              <a:t>RING OF DETECTORS</a:t>
            </a:r>
          </a:p>
        </p:txBody>
      </p:sp>
      <p:pic>
        <p:nvPicPr>
          <p:cNvPr id="408" name="Picture 2" descr="A diagram of a human body&#10;&#10;Description automatically generated">
            <a:extLst>
              <a:ext uri="{FF2B5EF4-FFF2-40B4-BE49-F238E27FC236}">
                <a16:creationId xmlns:a16="http://schemas.microsoft.com/office/drawing/2014/main" id="{A7EACEE3-CABE-572B-B6F9-E85798E64C9D}"/>
              </a:ext>
            </a:extLst>
          </p:cNvPr>
          <p:cNvPicPr>
            <a:picLocks noChangeAspect="1" noChangeArrowheads="1"/>
          </p:cNvPicPr>
          <p:nvPr/>
        </p:nvPicPr>
        <p:blipFill>
          <a:blip r:embed="rId2" cstate="print"/>
          <a:srcRect l="1719" t="2250" r="2374" b="1858"/>
          <a:stretch>
            <a:fillRect/>
          </a:stretch>
        </p:blipFill>
        <p:spPr bwMode="auto">
          <a:xfrm>
            <a:off x="7615812" y="2456116"/>
            <a:ext cx="3731491" cy="3768436"/>
          </a:xfrm>
          <a:prstGeom prst="rect">
            <a:avLst/>
          </a:prstGeom>
          <a:noFill/>
        </p:spPr>
      </p:pic>
      <p:sp>
        <p:nvSpPr>
          <p:cNvPr id="410" name="Donut 7">
            <a:extLst>
              <a:ext uri="{FF2B5EF4-FFF2-40B4-BE49-F238E27FC236}">
                <a16:creationId xmlns:a16="http://schemas.microsoft.com/office/drawing/2014/main" id="{02E21C38-D151-DBF8-8F37-935736AE09DE}"/>
              </a:ext>
            </a:extLst>
          </p:cNvPr>
          <p:cNvSpPr/>
          <p:nvPr/>
        </p:nvSpPr>
        <p:spPr>
          <a:xfrm>
            <a:off x="7606570" y="2470202"/>
            <a:ext cx="3733800" cy="3664146"/>
          </a:xfrm>
          <a:prstGeom prst="donut">
            <a:avLst>
              <a:gd name="adj" fmla="val 7929"/>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sz="1800" dirty="0">
              <a:solidFill>
                <a:schemeClr val="bg2">
                  <a:lumMod val="75000"/>
                </a:schemeClr>
              </a:solidFill>
            </a:endParaRPr>
          </a:p>
        </p:txBody>
      </p:sp>
      <p:sp>
        <p:nvSpPr>
          <p:cNvPr id="412" name="Freeform 8">
            <a:extLst>
              <a:ext uri="{FF2B5EF4-FFF2-40B4-BE49-F238E27FC236}">
                <a16:creationId xmlns:a16="http://schemas.microsoft.com/office/drawing/2014/main" id="{150459D5-EA0F-F389-D367-2C33BD668F36}"/>
              </a:ext>
            </a:extLst>
          </p:cNvPr>
          <p:cNvSpPr/>
          <p:nvPr/>
        </p:nvSpPr>
        <p:spPr>
          <a:xfrm>
            <a:off x="9162900" y="4040141"/>
            <a:ext cx="452582" cy="508001"/>
          </a:xfrm>
          <a:custGeom>
            <a:avLst/>
            <a:gdLst>
              <a:gd name="connsiteX0" fmla="*/ 190500 w 933450"/>
              <a:gd name="connsiteY0" fmla="*/ 119304 h 1093601"/>
              <a:gd name="connsiteX1" fmla="*/ 190500 w 933450"/>
              <a:gd name="connsiteY1" fmla="*/ 119304 h 1093601"/>
              <a:gd name="connsiteX2" fmla="*/ 114300 w 933450"/>
              <a:gd name="connsiteY2" fmla="*/ 224079 h 1093601"/>
              <a:gd name="connsiteX3" fmla="*/ 95250 w 933450"/>
              <a:gd name="connsiteY3" fmla="*/ 252654 h 1093601"/>
              <a:gd name="connsiteX4" fmla="*/ 66675 w 933450"/>
              <a:gd name="connsiteY4" fmla="*/ 281229 h 1093601"/>
              <a:gd name="connsiteX5" fmla="*/ 28575 w 933450"/>
              <a:gd name="connsiteY5" fmla="*/ 338379 h 1093601"/>
              <a:gd name="connsiteX6" fmla="*/ 9525 w 933450"/>
              <a:gd name="connsiteY6" fmla="*/ 366954 h 1093601"/>
              <a:gd name="connsiteX7" fmla="*/ 28575 w 933450"/>
              <a:gd name="connsiteY7" fmla="*/ 519354 h 1093601"/>
              <a:gd name="connsiteX8" fmla="*/ 38100 w 933450"/>
              <a:gd name="connsiteY8" fmla="*/ 557454 h 1093601"/>
              <a:gd name="connsiteX9" fmla="*/ 104775 w 933450"/>
              <a:gd name="connsiteY9" fmla="*/ 643179 h 1093601"/>
              <a:gd name="connsiteX10" fmla="*/ 114300 w 933450"/>
              <a:gd name="connsiteY10" fmla="*/ 671754 h 1093601"/>
              <a:gd name="connsiteX11" fmla="*/ 76200 w 933450"/>
              <a:gd name="connsiteY11" fmla="*/ 728904 h 1093601"/>
              <a:gd name="connsiteX12" fmla="*/ 38100 w 933450"/>
              <a:gd name="connsiteY12" fmla="*/ 786054 h 1093601"/>
              <a:gd name="connsiteX13" fmla="*/ 19050 w 933450"/>
              <a:gd name="connsiteY13" fmla="*/ 814629 h 1093601"/>
              <a:gd name="connsiteX14" fmla="*/ 0 w 933450"/>
              <a:gd name="connsiteY14" fmla="*/ 843204 h 1093601"/>
              <a:gd name="connsiteX15" fmla="*/ 19050 w 933450"/>
              <a:gd name="connsiteY15" fmla="*/ 928929 h 1093601"/>
              <a:gd name="connsiteX16" fmla="*/ 47625 w 933450"/>
              <a:gd name="connsiteY16" fmla="*/ 957504 h 1093601"/>
              <a:gd name="connsiteX17" fmla="*/ 104775 w 933450"/>
              <a:gd name="connsiteY17" fmla="*/ 976554 h 1093601"/>
              <a:gd name="connsiteX18" fmla="*/ 247650 w 933450"/>
              <a:gd name="connsiteY18" fmla="*/ 995604 h 1093601"/>
              <a:gd name="connsiteX19" fmla="*/ 371475 w 933450"/>
              <a:gd name="connsiteY19" fmla="*/ 1005129 h 1093601"/>
              <a:gd name="connsiteX20" fmla="*/ 504825 w 933450"/>
              <a:gd name="connsiteY20" fmla="*/ 1024179 h 1093601"/>
              <a:gd name="connsiteX21" fmla="*/ 571500 w 933450"/>
              <a:gd name="connsiteY21" fmla="*/ 1033704 h 1093601"/>
              <a:gd name="connsiteX22" fmla="*/ 676275 w 933450"/>
              <a:gd name="connsiteY22" fmla="*/ 1062279 h 1093601"/>
              <a:gd name="connsiteX23" fmla="*/ 723900 w 933450"/>
              <a:gd name="connsiteY23" fmla="*/ 1081329 h 1093601"/>
              <a:gd name="connsiteX24" fmla="*/ 800100 w 933450"/>
              <a:gd name="connsiteY24" fmla="*/ 1090854 h 1093601"/>
              <a:gd name="connsiteX25" fmla="*/ 895350 w 933450"/>
              <a:gd name="connsiteY25" fmla="*/ 1081329 h 1093601"/>
              <a:gd name="connsiteX26" fmla="*/ 914400 w 933450"/>
              <a:gd name="connsiteY26" fmla="*/ 1043229 h 1093601"/>
              <a:gd name="connsiteX27" fmla="*/ 933450 w 933450"/>
              <a:gd name="connsiteY27" fmla="*/ 967029 h 1093601"/>
              <a:gd name="connsiteX28" fmla="*/ 923925 w 933450"/>
              <a:gd name="connsiteY28" fmla="*/ 814629 h 1093601"/>
              <a:gd name="connsiteX29" fmla="*/ 895350 w 933450"/>
              <a:gd name="connsiteY29" fmla="*/ 709854 h 1093601"/>
              <a:gd name="connsiteX30" fmla="*/ 857250 w 933450"/>
              <a:gd name="connsiteY30" fmla="*/ 662229 h 1093601"/>
              <a:gd name="connsiteX31" fmla="*/ 809625 w 933450"/>
              <a:gd name="connsiteY31" fmla="*/ 605079 h 1093601"/>
              <a:gd name="connsiteX32" fmla="*/ 800100 w 933450"/>
              <a:gd name="connsiteY32" fmla="*/ 576504 h 1093601"/>
              <a:gd name="connsiteX33" fmla="*/ 790575 w 933450"/>
              <a:gd name="connsiteY33" fmla="*/ 538404 h 1093601"/>
              <a:gd name="connsiteX34" fmla="*/ 771525 w 933450"/>
              <a:gd name="connsiteY34" fmla="*/ 481254 h 1093601"/>
              <a:gd name="connsiteX35" fmla="*/ 781050 w 933450"/>
              <a:gd name="connsiteY35" fmla="*/ 300279 h 1093601"/>
              <a:gd name="connsiteX36" fmla="*/ 790575 w 933450"/>
              <a:gd name="connsiteY36" fmla="*/ 271704 h 1093601"/>
              <a:gd name="connsiteX37" fmla="*/ 771525 w 933450"/>
              <a:gd name="connsiteY37" fmla="*/ 138354 h 1093601"/>
              <a:gd name="connsiteX38" fmla="*/ 733425 w 933450"/>
              <a:gd name="connsiteY38" fmla="*/ 81204 h 1093601"/>
              <a:gd name="connsiteX39" fmla="*/ 714375 w 933450"/>
              <a:gd name="connsiteY39" fmla="*/ 52629 h 1093601"/>
              <a:gd name="connsiteX40" fmla="*/ 695325 w 933450"/>
              <a:gd name="connsiteY40" fmla="*/ 24054 h 1093601"/>
              <a:gd name="connsiteX41" fmla="*/ 666750 w 933450"/>
              <a:gd name="connsiteY41" fmla="*/ 14529 h 1093601"/>
              <a:gd name="connsiteX42" fmla="*/ 323850 w 933450"/>
              <a:gd name="connsiteY42" fmla="*/ 33579 h 1093601"/>
              <a:gd name="connsiteX43" fmla="*/ 295275 w 933450"/>
              <a:gd name="connsiteY43" fmla="*/ 43104 h 1093601"/>
              <a:gd name="connsiteX44" fmla="*/ 238125 w 933450"/>
              <a:gd name="connsiteY44" fmla="*/ 81204 h 1093601"/>
              <a:gd name="connsiteX45" fmla="*/ 228600 w 933450"/>
              <a:gd name="connsiteY45" fmla="*/ 109779 h 1093601"/>
              <a:gd name="connsiteX46" fmla="*/ 190500 w 933450"/>
              <a:gd name="connsiteY46" fmla="*/ 119304 h 1093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933450" h="1093601">
                <a:moveTo>
                  <a:pt x="190500" y="119304"/>
                </a:moveTo>
                <a:lnTo>
                  <a:pt x="190500" y="119304"/>
                </a:lnTo>
                <a:cubicBezTo>
                  <a:pt x="165100" y="154229"/>
                  <a:pt x="138255" y="188147"/>
                  <a:pt x="114300" y="224079"/>
                </a:cubicBezTo>
                <a:cubicBezTo>
                  <a:pt x="107950" y="233604"/>
                  <a:pt x="102579" y="243860"/>
                  <a:pt x="95250" y="252654"/>
                </a:cubicBezTo>
                <a:cubicBezTo>
                  <a:pt x="86626" y="263002"/>
                  <a:pt x="74945" y="270596"/>
                  <a:pt x="66675" y="281229"/>
                </a:cubicBezTo>
                <a:cubicBezTo>
                  <a:pt x="52619" y="299301"/>
                  <a:pt x="41275" y="319329"/>
                  <a:pt x="28575" y="338379"/>
                </a:cubicBezTo>
                <a:lnTo>
                  <a:pt x="9525" y="366954"/>
                </a:lnTo>
                <a:cubicBezTo>
                  <a:pt x="24728" y="564591"/>
                  <a:pt x="4769" y="436032"/>
                  <a:pt x="28575" y="519354"/>
                </a:cubicBezTo>
                <a:cubicBezTo>
                  <a:pt x="32171" y="531941"/>
                  <a:pt x="32246" y="545745"/>
                  <a:pt x="38100" y="557454"/>
                </a:cubicBezTo>
                <a:cubicBezTo>
                  <a:pt x="60886" y="603026"/>
                  <a:pt x="73417" y="611821"/>
                  <a:pt x="104775" y="643179"/>
                </a:cubicBezTo>
                <a:cubicBezTo>
                  <a:pt x="107950" y="652704"/>
                  <a:pt x="117475" y="662229"/>
                  <a:pt x="114300" y="671754"/>
                </a:cubicBezTo>
                <a:cubicBezTo>
                  <a:pt x="107060" y="693474"/>
                  <a:pt x="88900" y="709854"/>
                  <a:pt x="76200" y="728904"/>
                </a:cubicBezTo>
                <a:lnTo>
                  <a:pt x="38100" y="786054"/>
                </a:lnTo>
                <a:lnTo>
                  <a:pt x="19050" y="814629"/>
                </a:lnTo>
                <a:lnTo>
                  <a:pt x="0" y="843204"/>
                </a:lnTo>
                <a:cubicBezTo>
                  <a:pt x="1153" y="850119"/>
                  <a:pt x="8629" y="913297"/>
                  <a:pt x="19050" y="928929"/>
                </a:cubicBezTo>
                <a:cubicBezTo>
                  <a:pt x="26522" y="940137"/>
                  <a:pt x="35850" y="950962"/>
                  <a:pt x="47625" y="957504"/>
                </a:cubicBezTo>
                <a:cubicBezTo>
                  <a:pt x="65178" y="967256"/>
                  <a:pt x="85725" y="970204"/>
                  <a:pt x="104775" y="976554"/>
                </a:cubicBezTo>
                <a:cubicBezTo>
                  <a:pt x="151524" y="992137"/>
                  <a:pt x="197810" y="991451"/>
                  <a:pt x="247650" y="995604"/>
                </a:cubicBezTo>
                <a:lnTo>
                  <a:pt x="371475" y="1005129"/>
                </a:lnTo>
                <a:cubicBezTo>
                  <a:pt x="505383" y="1017302"/>
                  <a:pt x="410936" y="1008531"/>
                  <a:pt x="504825" y="1024179"/>
                </a:cubicBezTo>
                <a:cubicBezTo>
                  <a:pt x="526970" y="1027870"/>
                  <a:pt x="549411" y="1029688"/>
                  <a:pt x="571500" y="1033704"/>
                </a:cubicBezTo>
                <a:cubicBezTo>
                  <a:pt x="590680" y="1037191"/>
                  <a:pt x="670014" y="1060192"/>
                  <a:pt x="676275" y="1062279"/>
                </a:cubicBezTo>
                <a:cubicBezTo>
                  <a:pt x="692495" y="1067686"/>
                  <a:pt x="707240" y="1077484"/>
                  <a:pt x="723900" y="1081329"/>
                </a:cubicBezTo>
                <a:cubicBezTo>
                  <a:pt x="748842" y="1087085"/>
                  <a:pt x="774700" y="1087679"/>
                  <a:pt x="800100" y="1090854"/>
                </a:cubicBezTo>
                <a:cubicBezTo>
                  <a:pt x="831850" y="1087679"/>
                  <a:pt x="865896" y="1093601"/>
                  <a:pt x="895350" y="1081329"/>
                </a:cubicBezTo>
                <a:cubicBezTo>
                  <a:pt x="908457" y="1075868"/>
                  <a:pt x="909910" y="1056699"/>
                  <a:pt x="914400" y="1043229"/>
                </a:cubicBezTo>
                <a:cubicBezTo>
                  <a:pt x="922679" y="1018391"/>
                  <a:pt x="933450" y="967029"/>
                  <a:pt x="933450" y="967029"/>
                </a:cubicBezTo>
                <a:cubicBezTo>
                  <a:pt x="930275" y="916229"/>
                  <a:pt x="928533" y="865319"/>
                  <a:pt x="923925" y="814629"/>
                </a:cubicBezTo>
                <a:cubicBezTo>
                  <a:pt x="920842" y="780718"/>
                  <a:pt x="913381" y="739905"/>
                  <a:pt x="895350" y="709854"/>
                </a:cubicBezTo>
                <a:cubicBezTo>
                  <a:pt x="884890" y="692421"/>
                  <a:pt x="869448" y="678493"/>
                  <a:pt x="857250" y="662229"/>
                </a:cubicBezTo>
                <a:cubicBezTo>
                  <a:pt x="817467" y="609185"/>
                  <a:pt x="861899" y="657353"/>
                  <a:pt x="809625" y="605079"/>
                </a:cubicBezTo>
                <a:cubicBezTo>
                  <a:pt x="806450" y="595554"/>
                  <a:pt x="802858" y="586158"/>
                  <a:pt x="800100" y="576504"/>
                </a:cubicBezTo>
                <a:cubicBezTo>
                  <a:pt x="796504" y="563917"/>
                  <a:pt x="794337" y="550943"/>
                  <a:pt x="790575" y="538404"/>
                </a:cubicBezTo>
                <a:cubicBezTo>
                  <a:pt x="784805" y="519170"/>
                  <a:pt x="771525" y="481254"/>
                  <a:pt x="771525" y="481254"/>
                </a:cubicBezTo>
                <a:cubicBezTo>
                  <a:pt x="774700" y="420929"/>
                  <a:pt x="775581" y="360439"/>
                  <a:pt x="781050" y="300279"/>
                </a:cubicBezTo>
                <a:cubicBezTo>
                  <a:pt x="781959" y="290280"/>
                  <a:pt x="790575" y="281744"/>
                  <a:pt x="790575" y="271704"/>
                </a:cubicBezTo>
                <a:cubicBezTo>
                  <a:pt x="790575" y="269243"/>
                  <a:pt x="784347" y="163997"/>
                  <a:pt x="771525" y="138354"/>
                </a:cubicBezTo>
                <a:cubicBezTo>
                  <a:pt x="761286" y="117876"/>
                  <a:pt x="746125" y="100254"/>
                  <a:pt x="733425" y="81204"/>
                </a:cubicBezTo>
                <a:lnTo>
                  <a:pt x="714375" y="52629"/>
                </a:lnTo>
                <a:cubicBezTo>
                  <a:pt x="708025" y="43104"/>
                  <a:pt x="706185" y="27674"/>
                  <a:pt x="695325" y="24054"/>
                </a:cubicBezTo>
                <a:lnTo>
                  <a:pt x="666750" y="14529"/>
                </a:lnTo>
                <a:cubicBezTo>
                  <a:pt x="497859" y="19807"/>
                  <a:pt x="441377" y="0"/>
                  <a:pt x="323850" y="33579"/>
                </a:cubicBezTo>
                <a:cubicBezTo>
                  <a:pt x="314196" y="36337"/>
                  <a:pt x="304800" y="39929"/>
                  <a:pt x="295275" y="43104"/>
                </a:cubicBezTo>
                <a:lnTo>
                  <a:pt x="238125" y="81204"/>
                </a:lnTo>
                <a:cubicBezTo>
                  <a:pt x="229771" y="86773"/>
                  <a:pt x="233766" y="101170"/>
                  <a:pt x="228600" y="109779"/>
                </a:cubicBezTo>
                <a:cubicBezTo>
                  <a:pt x="223980" y="117480"/>
                  <a:pt x="196850" y="117717"/>
                  <a:pt x="190500" y="119304"/>
                </a:cubicBezTo>
                <a:close/>
              </a:path>
            </a:pathLst>
          </a:cu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sz="1800"/>
          </a:p>
        </p:txBody>
      </p:sp>
      <p:grpSp>
        <p:nvGrpSpPr>
          <p:cNvPr id="428" name="Group 54">
            <a:extLst>
              <a:ext uri="{FF2B5EF4-FFF2-40B4-BE49-F238E27FC236}">
                <a16:creationId xmlns:a16="http://schemas.microsoft.com/office/drawing/2014/main" id="{A22FF801-7826-0D8F-C33C-C09BA8027700}"/>
              </a:ext>
            </a:extLst>
          </p:cNvPr>
          <p:cNvGrpSpPr/>
          <p:nvPr/>
        </p:nvGrpSpPr>
        <p:grpSpPr>
          <a:xfrm>
            <a:off x="8014268" y="3147972"/>
            <a:ext cx="2881310" cy="2347913"/>
            <a:chOff x="3095625" y="3171825"/>
            <a:chExt cx="2881310" cy="2347913"/>
          </a:xfrm>
        </p:grpSpPr>
        <p:grpSp>
          <p:nvGrpSpPr>
            <p:cNvPr id="414" name="Group 46">
              <a:extLst>
                <a:ext uri="{FF2B5EF4-FFF2-40B4-BE49-F238E27FC236}">
                  <a16:creationId xmlns:a16="http://schemas.microsoft.com/office/drawing/2014/main" id="{76362F7B-EA3C-83AC-8548-2C5AD3BB1241}"/>
                </a:ext>
              </a:extLst>
            </p:cNvPr>
            <p:cNvGrpSpPr/>
            <p:nvPr/>
          </p:nvGrpSpPr>
          <p:grpSpPr>
            <a:xfrm>
              <a:off x="3095625" y="3171825"/>
              <a:ext cx="2871786" cy="2343151"/>
              <a:chOff x="3095625" y="3171825"/>
              <a:chExt cx="2871786" cy="2343151"/>
            </a:xfrm>
          </p:grpSpPr>
          <p:grpSp>
            <p:nvGrpSpPr>
              <p:cNvPr id="422" name="Group 42">
                <a:extLst>
                  <a:ext uri="{FF2B5EF4-FFF2-40B4-BE49-F238E27FC236}">
                    <a16:creationId xmlns:a16="http://schemas.microsoft.com/office/drawing/2014/main" id="{179C1780-9B38-C97A-E986-D8A807687E47}"/>
                  </a:ext>
                </a:extLst>
              </p:cNvPr>
              <p:cNvGrpSpPr/>
              <p:nvPr/>
            </p:nvGrpSpPr>
            <p:grpSpPr>
              <a:xfrm>
                <a:off x="3095625" y="3171825"/>
                <a:ext cx="2867025" cy="2333625"/>
                <a:chOff x="3095625" y="3171825"/>
                <a:chExt cx="2867025" cy="2333625"/>
              </a:xfrm>
            </p:grpSpPr>
            <p:cxnSp>
              <p:nvCxnSpPr>
                <p:cNvPr id="426" name="Straight Connector 425">
                  <a:extLst>
                    <a:ext uri="{FF2B5EF4-FFF2-40B4-BE49-F238E27FC236}">
                      <a16:creationId xmlns:a16="http://schemas.microsoft.com/office/drawing/2014/main" id="{594E5197-553D-0449-B0FD-4F859C3E289B}"/>
                    </a:ext>
                  </a:extLst>
                </p:cNvPr>
                <p:cNvCxnSpPr/>
                <p:nvPr/>
              </p:nvCxnSpPr>
              <p:spPr>
                <a:xfrm flipH="1" flipV="1">
                  <a:off x="3095625" y="3171825"/>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27" name="Straight Connector 426">
                  <a:extLst>
                    <a:ext uri="{FF2B5EF4-FFF2-40B4-BE49-F238E27FC236}">
                      <a16:creationId xmlns:a16="http://schemas.microsoft.com/office/drawing/2014/main" id="{C12E6073-83EC-D91C-0E9D-F51E2E8BC24F}"/>
                    </a:ext>
                  </a:extLst>
                </p:cNvPr>
                <p:cNvCxnSpPr/>
                <p:nvPr/>
              </p:nvCxnSpPr>
              <p:spPr>
                <a:xfrm flipH="1" flipV="1">
                  <a:off x="5748339" y="5338760"/>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23" name="Group 43">
                <a:extLst>
                  <a:ext uri="{FF2B5EF4-FFF2-40B4-BE49-F238E27FC236}">
                    <a16:creationId xmlns:a16="http://schemas.microsoft.com/office/drawing/2014/main" id="{14268FD6-55A1-2D4E-CCEE-66583164647B}"/>
                  </a:ext>
                </a:extLst>
              </p:cNvPr>
              <p:cNvGrpSpPr/>
              <p:nvPr/>
            </p:nvGrpSpPr>
            <p:grpSpPr>
              <a:xfrm rot="21113216">
                <a:off x="3100386" y="3181351"/>
                <a:ext cx="2867025" cy="2333625"/>
                <a:chOff x="3095625" y="3171825"/>
                <a:chExt cx="2867025" cy="2333625"/>
              </a:xfrm>
            </p:grpSpPr>
            <p:cxnSp>
              <p:nvCxnSpPr>
                <p:cNvPr id="424" name="Straight Connector 423">
                  <a:extLst>
                    <a:ext uri="{FF2B5EF4-FFF2-40B4-BE49-F238E27FC236}">
                      <a16:creationId xmlns:a16="http://schemas.microsoft.com/office/drawing/2014/main" id="{68FC1812-9EE8-2F64-FDC2-D99BC0CD2632}"/>
                    </a:ext>
                  </a:extLst>
                </p:cNvPr>
                <p:cNvCxnSpPr/>
                <p:nvPr/>
              </p:nvCxnSpPr>
              <p:spPr>
                <a:xfrm flipH="1" flipV="1">
                  <a:off x="3095625" y="3171825"/>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25" name="Straight Connector 424">
                  <a:extLst>
                    <a:ext uri="{FF2B5EF4-FFF2-40B4-BE49-F238E27FC236}">
                      <a16:creationId xmlns:a16="http://schemas.microsoft.com/office/drawing/2014/main" id="{75CE5152-AFAB-13D1-4C72-1041AB172F24}"/>
                    </a:ext>
                  </a:extLst>
                </p:cNvPr>
                <p:cNvCxnSpPr/>
                <p:nvPr/>
              </p:nvCxnSpPr>
              <p:spPr>
                <a:xfrm flipH="1" flipV="1">
                  <a:off x="5748339" y="5338760"/>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415" name="Group 47">
              <a:extLst>
                <a:ext uri="{FF2B5EF4-FFF2-40B4-BE49-F238E27FC236}">
                  <a16:creationId xmlns:a16="http://schemas.microsoft.com/office/drawing/2014/main" id="{DFFFF67C-BB57-FB60-4522-16EBB158A867}"/>
                </a:ext>
              </a:extLst>
            </p:cNvPr>
            <p:cNvGrpSpPr/>
            <p:nvPr/>
          </p:nvGrpSpPr>
          <p:grpSpPr>
            <a:xfrm rot="20642450">
              <a:off x="3105149" y="3176587"/>
              <a:ext cx="2871786" cy="2343151"/>
              <a:chOff x="3095625" y="3171825"/>
              <a:chExt cx="2871786" cy="2343151"/>
            </a:xfrm>
          </p:grpSpPr>
          <p:grpSp>
            <p:nvGrpSpPr>
              <p:cNvPr id="416" name="Group 42">
                <a:extLst>
                  <a:ext uri="{FF2B5EF4-FFF2-40B4-BE49-F238E27FC236}">
                    <a16:creationId xmlns:a16="http://schemas.microsoft.com/office/drawing/2014/main" id="{59BD4A08-1CF0-EF83-3D3A-A0B440B369FE}"/>
                  </a:ext>
                </a:extLst>
              </p:cNvPr>
              <p:cNvGrpSpPr/>
              <p:nvPr/>
            </p:nvGrpSpPr>
            <p:grpSpPr>
              <a:xfrm>
                <a:off x="3095625" y="3171825"/>
                <a:ext cx="2867025" cy="2333625"/>
                <a:chOff x="3095625" y="3171825"/>
                <a:chExt cx="2867025" cy="2333625"/>
              </a:xfrm>
            </p:grpSpPr>
            <p:cxnSp>
              <p:nvCxnSpPr>
                <p:cNvPr id="420" name="Straight Connector 419">
                  <a:extLst>
                    <a:ext uri="{FF2B5EF4-FFF2-40B4-BE49-F238E27FC236}">
                      <a16:creationId xmlns:a16="http://schemas.microsoft.com/office/drawing/2014/main" id="{3131E7BB-1E6A-B1CC-DA9A-5B5E35C78052}"/>
                    </a:ext>
                  </a:extLst>
                </p:cNvPr>
                <p:cNvCxnSpPr/>
                <p:nvPr/>
              </p:nvCxnSpPr>
              <p:spPr>
                <a:xfrm flipH="1" flipV="1">
                  <a:off x="3095625" y="3171825"/>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21" name="Straight Connector 420">
                  <a:extLst>
                    <a:ext uri="{FF2B5EF4-FFF2-40B4-BE49-F238E27FC236}">
                      <a16:creationId xmlns:a16="http://schemas.microsoft.com/office/drawing/2014/main" id="{B777AE2C-6A1F-56BB-6EC2-7DDCCF7F62B9}"/>
                    </a:ext>
                  </a:extLst>
                </p:cNvPr>
                <p:cNvCxnSpPr/>
                <p:nvPr/>
              </p:nvCxnSpPr>
              <p:spPr>
                <a:xfrm flipH="1" flipV="1">
                  <a:off x="5748339" y="5338760"/>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17" name="Group 43">
                <a:extLst>
                  <a:ext uri="{FF2B5EF4-FFF2-40B4-BE49-F238E27FC236}">
                    <a16:creationId xmlns:a16="http://schemas.microsoft.com/office/drawing/2014/main" id="{7573069F-FC9B-D0F3-0630-6CB5628C5BD2}"/>
                  </a:ext>
                </a:extLst>
              </p:cNvPr>
              <p:cNvGrpSpPr/>
              <p:nvPr/>
            </p:nvGrpSpPr>
            <p:grpSpPr>
              <a:xfrm rot="21113216">
                <a:off x="3100386" y="3181351"/>
                <a:ext cx="2867025" cy="2333625"/>
                <a:chOff x="3095625" y="3171825"/>
                <a:chExt cx="2867025" cy="2333625"/>
              </a:xfrm>
            </p:grpSpPr>
            <p:cxnSp>
              <p:nvCxnSpPr>
                <p:cNvPr id="418" name="Straight Connector 417">
                  <a:extLst>
                    <a:ext uri="{FF2B5EF4-FFF2-40B4-BE49-F238E27FC236}">
                      <a16:creationId xmlns:a16="http://schemas.microsoft.com/office/drawing/2014/main" id="{534FE721-B825-91F1-60C7-07E6D95D6136}"/>
                    </a:ext>
                  </a:extLst>
                </p:cNvPr>
                <p:cNvCxnSpPr/>
                <p:nvPr/>
              </p:nvCxnSpPr>
              <p:spPr>
                <a:xfrm flipH="1" flipV="1">
                  <a:off x="3095625" y="3171825"/>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19" name="Straight Connector 418">
                  <a:extLst>
                    <a:ext uri="{FF2B5EF4-FFF2-40B4-BE49-F238E27FC236}">
                      <a16:creationId xmlns:a16="http://schemas.microsoft.com/office/drawing/2014/main" id="{65BCAA43-8CE6-DEAC-C386-F868F62806AF}"/>
                    </a:ext>
                  </a:extLst>
                </p:cNvPr>
                <p:cNvCxnSpPr/>
                <p:nvPr/>
              </p:nvCxnSpPr>
              <p:spPr>
                <a:xfrm flipH="1" flipV="1">
                  <a:off x="5748339" y="5338760"/>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grpSp>
      <p:grpSp>
        <p:nvGrpSpPr>
          <p:cNvPr id="444" name="Group 55">
            <a:extLst>
              <a:ext uri="{FF2B5EF4-FFF2-40B4-BE49-F238E27FC236}">
                <a16:creationId xmlns:a16="http://schemas.microsoft.com/office/drawing/2014/main" id="{B422CFDE-071C-A586-063F-6288DA8D2E88}"/>
              </a:ext>
            </a:extLst>
          </p:cNvPr>
          <p:cNvGrpSpPr/>
          <p:nvPr/>
        </p:nvGrpSpPr>
        <p:grpSpPr>
          <a:xfrm rot="19695819">
            <a:off x="8022347" y="3153866"/>
            <a:ext cx="2895535" cy="2346456"/>
            <a:chOff x="3095625" y="3171825"/>
            <a:chExt cx="2895535" cy="2346456"/>
          </a:xfrm>
        </p:grpSpPr>
        <p:grpSp>
          <p:nvGrpSpPr>
            <p:cNvPr id="430" name="Group 46">
              <a:extLst>
                <a:ext uri="{FF2B5EF4-FFF2-40B4-BE49-F238E27FC236}">
                  <a16:creationId xmlns:a16="http://schemas.microsoft.com/office/drawing/2014/main" id="{4D2DE891-EE08-F22A-33F1-B36620B736A6}"/>
                </a:ext>
              </a:extLst>
            </p:cNvPr>
            <p:cNvGrpSpPr/>
            <p:nvPr/>
          </p:nvGrpSpPr>
          <p:grpSpPr>
            <a:xfrm>
              <a:off x="3095625" y="3171825"/>
              <a:ext cx="2892120" cy="2346456"/>
              <a:chOff x="3095625" y="3171825"/>
              <a:chExt cx="2892120" cy="2346456"/>
            </a:xfrm>
          </p:grpSpPr>
          <p:grpSp>
            <p:nvGrpSpPr>
              <p:cNvPr id="438" name="Group 42">
                <a:extLst>
                  <a:ext uri="{FF2B5EF4-FFF2-40B4-BE49-F238E27FC236}">
                    <a16:creationId xmlns:a16="http://schemas.microsoft.com/office/drawing/2014/main" id="{B424D9DE-C408-5AD0-4983-CA5E6342F014}"/>
                  </a:ext>
                </a:extLst>
              </p:cNvPr>
              <p:cNvGrpSpPr/>
              <p:nvPr/>
            </p:nvGrpSpPr>
            <p:grpSpPr>
              <a:xfrm>
                <a:off x="3095625" y="3171825"/>
                <a:ext cx="2887594" cy="2335487"/>
                <a:chOff x="3095625" y="3171825"/>
                <a:chExt cx="2887594" cy="2335487"/>
              </a:xfrm>
            </p:grpSpPr>
            <p:cxnSp>
              <p:nvCxnSpPr>
                <p:cNvPr id="442" name="Straight Connector 11">
                  <a:extLst>
                    <a:ext uri="{FF2B5EF4-FFF2-40B4-BE49-F238E27FC236}">
                      <a16:creationId xmlns:a16="http://schemas.microsoft.com/office/drawing/2014/main" id="{377E0878-D11D-9681-F954-9AD0D1E7C2A0}"/>
                    </a:ext>
                  </a:extLst>
                </p:cNvPr>
                <p:cNvCxnSpPr/>
                <p:nvPr/>
              </p:nvCxnSpPr>
              <p:spPr>
                <a:xfrm flipH="1" flipV="1">
                  <a:off x="3095625" y="3171825"/>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3" name="Straight Connector 442">
                  <a:extLst>
                    <a:ext uri="{FF2B5EF4-FFF2-40B4-BE49-F238E27FC236}">
                      <a16:creationId xmlns:a16="http://schemas.microsoft.com/office/drawing/2014/main" id="{AAA84D0A-902A-77D1-A057-46DB01D40C24}"/>
                    </a:ext>
                  </a:extLst>
                </p:cNvPr>
                <p:cNvCxnSpPr/>
                <p:nvPr/>
              </p:nvCxnSpPr>
              <p:spPr>
                <a:xfrm flipH="1" flipV="1">
                  <a:off x="5768908" y="5340622"/>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39" name="Group 43">
                <a:extLst>
                  <a:ext uri="{FF2B5EF4-FFF2-40B4-BE49-F238E27FC236}">
                    <a16:creationId xmlns:a16="http://schemas.microsoft.com/office/drawing/2014/main" id="{D40670F9-1936-CD93-BC8F-BA595D733335}"/>
                  </a:ext>
                </a:extLst>
              </p:cNvPr>
              <p:cNvGrpSpPr/>
              <p:nvPr/>
            </p:nvGrpSpPr>
            <p:grpSpPr>
              <a:xfrm rot="21113216">
                <a:off x="3100620" y="3179909"/>
                <a:ext cx="2887125" cy="2338372"/>
                <a:chOff x="3095625" y="3171825"/>
                <a:chExt cx="2887125" cy="2338372"/>
              </a:xfrm>
            </p:grpSpPr>
            <p:cxnSp>
              <p:nvCxnSpPr>
                <p:cNvPr id="440" name="Straight Connector 439">
                  <a:extLst>
                    <a:ext uri="{FF2B5EF4-FFF2-40B4-BE49-F238E27FC236}">
                      <a16:creationId xmlns:a16="http://schemas.microsoft.com/office/drawing/2014/main" id="{8F67FC87-413F-060A-FADD-AE64C8CC00B8}"/>
                    </a:ext>
                  </a:extLst>
                </p:cNvPr>
                <p:cNvCxnSpPr/>
                <p:nvPr/>
              </p:nvCxnSpPr>
              <p:spPr>
                <a:xfrm flipH="1" flipV="1">
                  <a:off x="3095625" y="3171825"/>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1" name="Straight Connector 440">
                  <a:extLst>
                    <a:ext uri="{FF2B5EF4-FFF2-40B4-BE49-F238E27FC236}">
                      <a16:creationId xmlns:a16="http://schemas.microsoft.com/office/drawing/2014/main" id="{DE7D2E0F-F653-2A87-D602-8A43E3BE6376}"/>
                    </a:ext>
                  </a:extLst>
                </p:cNvPr>
                <p:cNvCxnSpPr/>
                <p:nvPr/>
              </p:nvCxnSpPr>
              <p:spPr>
                <a:xfrm flipH="1" flipV="1">
                  <a:off x="5768439" y="5343507"/>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431" name="Group 47">
              <a:extLst>
                <a:ext uri="{FF2B5EF4-FFF2-40B4-BE49-F238E27FC236}">
                  <a16:creationId xmlns:a16="http://schemas.microsoft.com/office/drawing/2014/main" id="{45EFC5A2-F975-102B-D75D-051B0D8155FA}"/>
                </a:ext>
              </a:extLst>
            </p:cNvPr>
            <p:cNvGrpSpPr/>
            <p:nvPr/>
          </p:nvGrpSpPr>
          <p:grpSpPr>
            <a:xfrm rot="20642450">
              <a:off x="3104870" y="3174593"/>
              <a:ext cx="2886290" cy="2343151"/>
              <a:chOff x="3095625" y="3171825"/>
              <a:chExt cx="2886290" cy="2343151"/>
            </a:xfrm>
          </p:grpSpPr>
          <p:grpSp>
            <p:nvGrpSpPr>
              <p:cNvPr id="432" name="Group 42">
                <a:extLst>
                  <a:ext uri="{FF2B5EF4-FFF2-40B4-BE49-F238E27FC236}">
                    <a16:creationId xmlns:a16="http://schemas.microsoft.com/office/drawing/2014/main" id="{C8B6EA48-74F6-9B30-9E91-0819AF5FB5C9}"/>
                  </a:ext>
                </a:extLst>
              </p:cNvPr>
              <p:cNvGrpSpPr/>
              <p:nvPr/>
            </p:nvGrpSpPr>
            <p:grpSpPr>
              <a:xfrm>
                <a:off x="3095625" y="3171825"/>
                <a:ext cx="2886290" cy="2341070"/>
                <a:chOff x="3095625" y="3171825"/>
                <a:chExt cx="2886290" cy="2341070"/>
              </a:xfrm>
            </p:grpSpPr>
            <p:cxnSp>
              <p:nvCxnSpPr>
                <p:cNvPr id="436" name="Straight Connector 435">
                  <a:extLst>
                    <a:ext uri="{FF2B5EF4-FFF2-40B4-BE49-F238E27FC236}">
                      <a16:creationId xmlns:a16="http://schemas.microsoft.com/office/drawing/2014/main" id="{85A1F470-0633-AB79-8525-69FEE34FC9DC}"/>
                    </a:ext>
                  </a:extLst>
                </p:cNvPr>
                <p:cNvCxnSpPr/>
                <p:nvPr/>
              </p:nvCxnSpPr>
              <p:spPr>
                <a:xfrm flipH="1" flipV="1">
                  <a:off x="3095625" y="3171825"/>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37" name="Straight Connector 436">
                  <a:extLst>
                    <a:ext uri="{FF2B5EF4-FFF2-40B4-BE49-F238E27FC236}">
                      <a16:creationId xmlns:a16="http://schemas.microsoft.com/office/drawing/2014/main" id="{F710EC7A-6023-0458-5584-C373CA1DCA6E}"/>
                    </a:ext>
                  </a:extLst>
                </p:cNvPr>
                <p:cNvCxnSpPr/>
                <p:nvPr/>
              </p:nvCxnSpPr>
              <p:spPr>
                <a:xfrm flipH="1" flipV="1">
                  <a:off x="5767604" y="5346205"/>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33" name="Group 43">
                <a:extLst>
                  <a:ext uri="{FF2B5EF4-FFF2-40B4-BE49-F238E27FC236}">
                    <a16:creationId xmlns:a16="http://schemas.microsoft.com/office/drawing/2014/main" id="{2E35772E-A290-830B-3041-6137BDD50F6C}"/>
                  </a:ext>
                </a:extLst>
              </p:cNvPr>
              <p:cNvGrpSpPr/>
              <p:nvPr/>
            </p:nvGrpSpPr>
            <p:grpSpPr>
              <a:xfrm rot="21113216">
                <a:off x="3100386" y="3181351"/>
                <a:ext cx="2867025" cy="2333625"/>
                <a:chOff x="3095625" y="3171825"/>
                <a:chExt cx="2867025" cy="2333625"/>
              </a:xfrm>
            </p:grpSpPr>
            <p:cxnSp>
              <p:nvCxnSpPr>
                <p:cNvPr id="434" name="Straight Connector 433">
                  <a:extLst>
                    <a:ext uri="{FF2B5EF4-FFF2-40B4-BE49-F238E27FC236}">
                      <a16:creationId xmlns:a16="http://schemas.microsoft.com/office/drawing/2014/main" id="{2EB9D3A7-CE38-438D-654B-B71B950F8392}"/>
                    </a:ext>
                  </a:extLst>
                </p:cNvPr>
                <p:cNvCxnSpPr/>
                <p:nvPr/>
              </p:nvCxnSpPr>
              <p:spPr>
                <a:xfrm flipH="1" flipV="1">
                  <a:off x="3095625" y="3171825"/>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35" name="Straight Connector 434">
                  <a:extLst>
                    <a:ext uri="{FF2B5EF4-FFF2-40B4-BE49-F238E27FC236}">
                      <a16:creationId xmlns:a16="http://schemas.microsoft.com/office/drawing/2014/main" id="{1B99C398-8976-3844-2549-090195991B9F}"/>
                    </a:ext>
                  </a:extLst>
                </p:cNvPr>
                <p:cNvCxnSpPr/>
                <p:nvPr/>
              </p:nvCxnSpPr>
              <p:spPr>
                <a:xfrm flipH="1" flipV="1">
                  <a:off x="5748339" y="5338760"/>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grpSp>
      <p:grpSp>
        <p:nvGrpSpPr>
          <p:cNvPr id="460" name="Group 70">
            <a:extLst>
              <a:ext uri="{FF2B5EF4-FFF2-40B4-BE49-F238E27FC236}">
                <a16:creationId xmlns:a16="http://schemas.microsoft.com/office/drawing/2014/main" id="{EFB7D73E-37B8-5A9D-001A-84CCB59194A9}"/>
              </a:ext>
            </a:extLst>
          </p:cNvPr>
          <p:cNvGrpSpPr/>
          <p:nvPr/>
        </p:nvGrpSpPr>
        <p:grpSpPr>
          <a:xfrm rot="17741826">
            <a:off x="8038084" y="3143208"/>
            <a:ext cx="2881310" cy="2347913"/>
            <a:chOff x="3095625" y="3171825"/>
            <a:chExt cx="2881310" cy="2347913"/>
          </a:xfrm>
        </p:grpSpPr>
        <p:grpSp>
          <p:nvGrpSpPr>
            <p:cNvPr id="446" name="Group 46">
              <a:extLst>
                <a:ext uri="{FF2B5EF4-FFF2-40B4-BE49-F238E27FC236}">
                  <a16:creationId xmlns:a16="http://schemas.microsoft.com/office/drawing/2014/main" id="{D1544E17-7243-D44D-8B56-97B45CCEFC11}"/>
                </a:ext>
              </a:extLst>
            </p:cNvPr>
            <p:cNvGrpSpPr/>
            <p:nvPr/>
          </p:nvGrpSpPr>
          <p:grpSpPr>
            <a:xfrm>
              <a:off x="3095625" y="3171825"/>
              <a:ext cx="2871786" cy="2343151"/>
              <a:chOff x="3095625" y="3171825"/>
              <a:chExt cx="2871786" cy="2343151"/>
            </a:xfrm>
          </p:grpSpPr>
          <p:grpSp>
            <p:nvGrpSpPr>
              <p:cNvPr id="454" name="Group 42">
                <a:extLst>
                  <a:ext uri="{FF2B5EF4-FFF2-40B4-BE49-F238E27FC236}">
                    <a16:creationId xmlns:a16="http://schemas.microsoft.com/office/drawing/2014/main" id="{BA9DB15E-05B8-402E-E9EC-1884B902E030}"/>
                  </a:ext>
                </a:extLst>
              </p:cNvPr>
              <p:cNvGrpSpPr/>
              <p:nvPr/>
            </p:nvGrpSpPr>
            <p:grpSpPr>
              <a:xfrm>
                <a:off x="3095625" y="3171825"/>
                <a:ext cx="2867025" cy="2333625"/>
                <a:chOff x="3095625" y="3171825"/>
                <a:chExt cx="2867025" cy="2333625"/>
              </a:xfrm>
            </p:grpSpPr>
            <p:cxnSp>
              <p:nvCxnSpPr>
                <p:cNvPr id="458" name="Straight Connector 11">
                  <a:extLst>
                    <a:ext uri="{FF2B5EF4-FFF2-40B4-BE49-F238E27FC236}">
                      <a16:creationId xmlns:a16="http://schemas.microsoft.com/office/drawing/2014/main" id="{939DEEAA-4D10-66E4-3F55-49130B21ABFE}"/>
                    </a:ext>
                  </a:extLst>
                </p:cNvPr>
                <p:cNvCxnSpPr/>
                <p:nvPr/>
              </p:nvCxnSpPr>
              <p:spPr>
                <a:xfrm flipH="1" flipV="1">
                  <a:off x="3095625" y="3171825"/>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59" name="Straight Connector 458">
                  <a:extLst>
                    <a:ext uri="{FF2B5EF4-FFF2-40B4-BE49-F238E27FC236}">
                      <a16:creationId xmlns:a16="http://schemas.microsoft.com/office/drawing/2014/main" id="{AEA00F58-4C61-9C69-6087-B340A1C07D25}"/>
                    </a:ext>
                  </a:extLst>
                </p:cNvPr>
                <p:cNvCxnSpPr/>
                <p:nvPr/>
              </p:nvCxnSpPr>
              <p:spPr>
                <a:xfrm flipH="1" flipV="1">
                  <a:off x="5748339" y="5338760"/>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55" name="Group 43">
                <a:extLst>
                  <a:ext uri="{FF2B5EF4-FFF2-40B4-BE49-F238E27FC236}">
                    <a16:creationId xmlns:a16="http://schemas.microsoft.com/office/drawing/2014/main" id="{7E85B656-8AEF-A802-0BA9-E95763B86F75}"/>
                  </a:ext>
                </a:extLst>
              </p:cNvPr>
              <p:cNvGrpSpPr/>
              <p:nvPr/>
            </p:nvGrpSpPr>
            <p:grpSpPr>
              <a:xfrm rot="21113216">
                <a:off x="3100386" y="3181351"/>
                <a:ext cx="2867025" cy="2333625"/>
                <a:chOff x="3095625" y="3171825"/>
                <a:chExt cx="2867025" cy="2333625"/>
              </a:xfrm>
            </p:grpSpPr>
            <p:cxnSp>
              <p:nvCxnSpPr>
                <p:cNvPr id="456" name="Straight Connector 455">
                  <a:extLst>
                    <a:ext uri="{FF2B5EF4-FFF2-40B4-BE49-F238E27FC236}">
                      <a16:creationId xmlns:a16="http://schemas.microsoft.com/office/drawing/2014/main" id="{12012F6F-8B52-18C3-D350-FA6999EA1C4F}"/>
                    </a:ext>
                  </a:extLst>
                </p:cNvPr>
                <p:cNvCxnSpPr/>
                <p:nvPr/>
              </p:nvCxnSpPr>
              <p:spPr>
                <a:xfrm flipH="1" flipV="1">
                  <a:off x="3095625" y="3171825"/>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57" name="Straight Connector 456">
                  <a:extLst>
                    <a:ext uri="{FF2B5EF4-FFF2-40B4-BE49-F238E27FC236}">
                      <a16:creationId xmlns:a16="http://schemas.microsoft.com/office/drawing/2014/main" id="{6491499A-4A8B-3380-7984-C3EB12DED0EA}"/>
                    </a:ext>
                  </a:extLst>
                </p:cNvPr>
                <p:cNvCxnSpPr/>
                <p:nvPr/>
              </p:nvCxnSpPr>
              <p:spPr>
                <a:xfrm flipH="1" flipV="1">
                  <a:off x="5748339" y="5338760"/>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447" name="Group 47">
              <a:extLst>
                <a:ext uri="{FF2B5EF4-FFF2-40B4-BE49-F238E27FC236}">
                  <a16:creationId xmlns:a16="http://schemas.microsoft.com/office/drawing/2014/main" id="{C60164BD-5EFC-1FBA-A63A-1F4961626D6C}"/>
                </a:ext>
              </a:extLst>
            </p:cNvPr>
            <p:cNvGrpSpPr/>
            <p:nvPr/>
          </p:nvGrpSpPr>
          <p:grpSpPr>
            <a:xfrm rot="20642450">
              <a:off x="3105149" y="3176587"/>
              <a:ext cx="2871786" cy="2343151"/>
              <a:chOff x="3095625" y="3171825"/>
              <a:chExt cx="2871786" cy="2343151"/>
            </a:xfrm>
          </p:grpSpPr>
          <p:grpSp>
            <p:nvGrpSpPr>
              <p:cNvPr id="448" name="Group 42">
                <a:extLst>
                  <a:ext uri="{FF2B5EF4-FFF2-40B4-BE49-F238E27FC236}">
                    <a16:creationId xmlns:a16="http://schemas.microsoft.com/office/drawing/2014/main" id="{A798F3E4-961C-045D-AE9E-4D07098E2840}"/>
                  </a:ext>
                </a:extLst>
              </p:cNvPr>
              <p:cNvGrpSpPr/>
              <p:nvPr/>
            </p:nvGrpSpPr>
            <p:grpSpPr>
              <a:xfrm>
                <a:off x="3095625" y="3171825"/>
                <a:ext cx="2867025" cy="2333625"/>
                <a:chOff x="3095625" y="3171825"/>
                <a:chExt cx="2867025" cy="2333625"/>
              </a:xfrm>
            </p:grpSpPr>
            <p:cxnSp>
              <p:nvCxnSpPr>
                <p:cNvPr id="452" name="Straight Connector 451">
                  <a:extLst>
                    <a:ext uri="{FF2B5EF4-FFF2-40B4-BE49-F238E27FC236}">
                      <a16:creationId xmlns:a16="http://schemas.microsoft.com/office/drawing/2014/main" id="{86CF482F-4A57-628A-D9BF-B1EE881697F6}"/>
                    </a:ext>
                  </a:extLst>
                </p:cNvPr>
                <p:cNvCxnSpPr/>
                <p:nvPr/>
              </p:nvCxnSpPr>
              <p:spPr>
                <a:xfrm flipH="1" flipV="1">
                  <a:off x="3095625" y="3171825"/>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53" name="Straight Connector 452">
                  <a:extLst>
                    <a:ext uri="{FF2B5EF4-FFF2-40B4-BE49-F238E27FC236}">
                      <a16:creationId xmlns:a16="http://schemas.microsoft.com/office/drawing/2014/main" id="{DD3C32C0-9714-ECDE-E681-F69AC5DB332B}"/>
                    </a:ext>
                  </a:extLst>
                </p:cNvPr>
                <p:cNvCxnSpPr/>
                <p:nvPr/>
              </p:nvCxnSpPr>
              <p:spPr>
                <a:xfrm flipH="1" flipV="1">
                  <a:off x="5748339" y="5338760"/>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49" name="Group 43">
                <a:extLst>
                  <a:ext uri="{FF2B5EF4-FFF2-40B4-BE49-F238E27FC236}">
                    <a16:creationId xmlns:a16="http://schemas.microsoft.com/office/drawing/2014/main" id="{25BB50B2-E2C5-7BE8-4694-AD04BB644B99}"/>
                  </a:ext>
                </a:extLst>
              </p:cNvPr>
              <p:cNvGrpSpPr/>
              <p:nvPr/>
            </p:nvGrpSpPr>
            <p:grpSpPr>
              <a:xfrm rot="21113216">
                <a:off x="3100386" y="3181351"/>
                <a:ext cx="2867025" cy="2333625"/>
                <a:chOff x="3095625" y="3171825"/>
                <a:chExt cx="2867025" cy="2333625"/>
              </a:xfrm>
            </p:grpSpPr>
            <p:cxnSp>
              <p:nvCxnSpPr>
                <p:cNvPr id="450" name="Straight Connector 449">
                  <a:extLst>
                    <a:ext uri="{FF2B5EF4-FFF2-40B4-BE49-F238E27FC236}">
                      <a16:creationId xmlns:a16="http://schemas.microsoft.com/office/drawing/2014/main" id="{34F7AD17-486F-7093-C470-881274E33C47}"/>
                    </a:ext>
                  </a:extLst>
                </p:cNvPr>
                <p:cNvCxnSpPr/>
                <p:nvPr/>
              </p:nvCxnSpPr>
              <p:spPr>
                <a:xfrm flipH="1" flipV="1">
                  <a:off x="3095625" y="3171825"/>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51" name="Straight Connector 450">
                  <a:extLst>
                    <a:ext uri="{FF2B5EF4-FFF2-40B4-BE49-F238E27FC236}">
                      <a16:creationId xmlns:a16="http://schemas.microsoft.com/office/drawing/2014/main" id="{433DE2B4-3C68-027F-EB54-477A85A86FC6}"/>
                    </a:ext>
                  </a:extLst>
                </p:cNvPr>
                <p:cNvCxnSpPr/>
                <p:nvPr/>
              </p:nvCxnSpPr>
              <p:spPr>
                <a:xfrm flipH="1" flipV="1">
                  <a:off x="5748339" y="5338760"/>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grpSp>
      <p:grpSp>
        <p:nvGrpSpPr>
          <p:cNvPr id="476" name="Group 85">
            <a:extLst>
              <a:ext uri="{FF2B5EF4-FFF2-40B4-BE49-F238E27FC236}">
                <a16:creationId xmlns:a16="http://schemas.microsoft.com/office/drawing/2014/main" id="{412A1B3F-CDD8-7A54-41C2-47AF9DE178CC}"/>
              </a:ext>
            </a:extLst>
          </p:cNvPr>
          <p:cNvGrpSpPr/>
          <p:nvPr/>
        </p:nvGrpSpPr>
        <p:grpSpPr>
          <a:xfrm rot="15837645">
            <a:off x="8055116" y="3136453"/>
            <a:ext cx="2867025" cy="2347133"/>
            <a:chOff x="3095625" y="3171825"/>
            <a:chExt cx="2867025" cy="2347133"/>
          </a:xfrm>
        </p:grpSpPr>
        <p:grpSp>
          <p:nvGrpSpPr>
            <p:cNvPr id="462" name="Group 46">
              <a:extLst>
                <a:ext uri="{FF2B5EF4-FFF2-40B4-BE49-F238E27FC236}">
                  <a16:creationId xmlns:a16="http://schemas.microsoft.com/office/drawing/2014/main" id="{7B1CDC48-5C1C-20B4-BB67-5DA3135C02ED}"/>
                </a:ext>
              </a:extLst>
            </p:cNvPr>
            <p:cNvGrpSpPr/>
            <p:nvPr/>
          </p:nvGrpSpPr>
          <p:grpSpPr>
            <a:xfrm>
              <a:off x="3095625" y="3171825"/>
              <a:ext cx="2867025" cy="2333625"/>
              <a:chOff x="3095625" y="3171825"/>
              <a:chExt cx="2867025" cy="2333625"/>
            </a:xfrm>
          </p:grpSpPr>
          <p:grpSp>
            <p:nvGrpSpPr>
              <p:cNvPr id="470" name="Group 42">
                <a:extLst>
                  <a:ext uri="{FF2B5EF4-FFF2-40B4-BE49-F238E27FC236}">
                    <a16:creationId xmlns:a16="http://schemas.microsoft.com/office/drawing/2014/main" id="{42C1824D-0F2E-4AC7-CDB1-BC47122B1397}"/>
                  </a:ext>
                </a:extLst>
              </p:cNvPr>
              <p:cNvGrpSpPr/>
              <p:nvPr/>
            </p:nvGrpSpPr>
            <p:grpSpPr>
              <a:xfrm>
                <a:off x="3095625" y="3171825"/>
                <a:ext cx="2867025" cy="2333625"/>
                <a:chOff x="3095625" y="3171825"/>
                <a:chExt cx="2867025" cy="2333625"/>
              </a:xfrm>
            </p:grpSpPr>
            <p:cxnSp>
              <p:nvCxnSpPr>
                <p:cNvPr id="474" name="Straight Connector 11">
                  <a:extLst>
                    <a:ext uri="{FF2B5EF4-FFF2-40B4-BE49-F238E27FC236}">
                      <a16:creationId xmlns:a16="http://schemas.microsoft.com/office/drawing/2014/main" id="{566756DE-EF95-F0C0-42C5-E4920EC0285E}"/>
                    </a:ext>
                  </a:extLst>
                </p:cNvPr>
                <p:cNvCxnSpPr/>
                <p:nvPr/>
              </p:nvCxnSpPr>
              <p:spPr>
                <a:xfrm flipH="1" flipV="1">
                  <a:off x="3095625" y="3171825"/>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5" name="Straight Connector 474">
                  <a:extLst>
                    <a:ext uri="{FF2B5EF4-FFF2-40B4-BE49-F238E27FC236}">
                      <a16:creationId xmlns:a16="http://schemas.microsoft.com/office/drawing/2014/main" id="{E128A4BD-C13B-492C-F1D8-D13CDCB05145}"/>
                    </a:ext>
                  </a:extLst>
                </p:cNvPr>
                <p:cNvCxnSpPr/>
                <p:nvPr/>
              </p:nvCxnSpPr>
              <p:spPr>
                <a:xfrm flipH="1" flipV="1">
                  <a:off x="5748339" y="5338760"/>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71" name="Group 43">
                <a:extLst>
                  <a:ext uri="{FF2B5EF4-FFF2-40B4-BE49-F238E27FC236}">
                    <a16:creationId xmlns:a16="http://schemas.microsoft.com/office/drawing/2014/main" id="{7EAB4A92-B520-E2E3-3FE1-5AE6E72712FD}"/>
                  </a:ext>
                </a:extLst>
              </p:cNvPr>
              <p:cNvGrpSpPr/>
              <p:nvPr/>
            </p:nvGrpSpPr>
            <p:grpSpPr>
              <a:xfrm rot="21113216">
                <a:off x="3098871" y="3182408"/>
                <a:ext cx="2853629" cy="2311199"/>
                <a:chOff x="3095625" y="3171825"/>
                <a:chExt cx="2853629" cy="2311199"/>
              </a:xfrm>
            </p:grpSpPr>
            <p:cxnSp>
              <p:nvCxnSpPr>
                <p:cNvPr id="472" name="Straight Connector 471">
                  <a:extLst>
                    <a:ext uri="{FF2B5EF4-FFF2-40B4-BE49-F238E27FC236}">
                      <a16:creationId xmlns:a16="http://schemas.microsoft.com/office/drawing/2014/main" id="{A0B90C17-72F5-0EC3-5EFB-8E42E43FBFCB}"/>
                    </a:ext>
                  </a:extLst>
                </p:cNvPr>
                <p:cNvCxnSpPr/>
                <p:nvPr/>
              </p:nvCxnSpPr>
              <p:spPr>
                <a:xfrm flipH="1" flipV="1">
                  <a:off x="3095625" y="3171825"/>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3" name="Straight Connector 472">
                  <a:extLst>
                    <a:ext uri="{FF2B5EF4-FFF2-40B4-BE49-F238E27FC236}">
                      <a16:creationId xmlns:a16="http://schemas.microsoft.com/office/drawing/2014/main" id="{23C7343B-D30A-89BB-E4C0-AF976BF140F2}"/>
                    </a:ext>
                  </a:extLst>
                </p:cNvPr>
                <p:cNvCxnSpPr/>
                <p:nvPr/>
              </p:nvCxnSpPr>
              <p:spPr>
                <a:xfrm flipH="1" flipV="1">
                  <a:off x="5734943" y="5316334"/>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463" name="Group 47">
              <a:extLst>
                <a:ext uri="{FF2B5EF4-FFF2-40B4-BE49-F238E27FC236}">
                  <a16:creationId xmlns:a16="http://schemas.microsoft.com/office/drawing/2014/main" id="{D9904B23-0055-E1B2-5E61-7BACD4F558D3}"/>
                </a:ext>
              </a:extLst>
            </p:cNvPr>
            <p:cNvGrpSpPr/>
            <p:nvPr/>
          </p:nvGrpSpPr>
          <p:grpSpPr>
            <a:xfrm rot="20642450">
              <a:off x="3105039" y="3179670"/>
              <a:ext cx="2849898" cy="2339288"/>
              <a:chOff x="3095625" y="3171825"/>
              <a:chExt cx="2849898" cy="2339288"/>
            </a:xfrm>
          </p:grpSpPr>
          <p:grpSp>
            <p:nvGrpSpPr>
              <p:cNvPr id="464" name="Group 42">
                <a:extLst>
                  <a:ext uri="{FF2B5EF4-FFF2-40B4-BE49-F238E27FC236}">
                    <a16:creationId xmlns:a16="http://schemas.microsoft.com/office/drawing/2014/main" id="{8CE949A6-E427-6BE7-F86A-9CD999537A8D}"/>
                  </a:ext>
                </a:extLst>
              </p:cNvPr>
              <p:cNvGrpSpPr/>
              <p:nvPr/>
            </p:nvGrpSpPr>
            <p:grpSpPr>
              <a:xfrm>
                <a:off x="3095625" y="3171825"/>
                <a:ext cx="2849898" cy="2326707"/>
                <a:chOff x="3095625" y="3171825"/>
                <a:chExt cx="2849898" cy="2326707"/>
              </a:xfrm>
            </p:grpSpPr>
            <p:cxnSp>
              <p:nvCxnSpPr>
                <p:cNvPr id="468" name="Straight Connector 467">
                  <a:extLst>
                    <a:ext uri="{FF2B5EF4-FFF2-40B4-BE49-F238E27FC236}">
                      <a16:creationId xmlns:a16="http://schemas.microsoft.com/office/drawing/2014/main" id="{4AA990AD-C94D-31CE-36D8-F59A888EA21A}"/>
                    </a:ext>
                  </a:extLst>
                </p:cNvPr>
                <p:cNvCxnSpPr/>
                <p:nvPr/>
              </p:nvCxnSpPr>
              <p:spPr>
                <a:xfrm flipH="1" flipV="1">
                  <a:off x="3095625" y="3171825"/>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9" name="Straight Connector 468">
                  <a:extLst>
                    <a:ext uri="{FF2B5EF4-FFF2-40B4-BE49-F238E27FC236}">
                      <a16:creationId xmlns:a16="http://schemas.microsoft.com/office/drawing/2014/main" id="{F41BB58D-F1D1-6CC5-A567-BB9ABA826D19}"/>
                    </a:ext>
                  </a:extLst>
                </p:cNvPr>
                <p:cNvCxnSpPr/>
                <p:nvPr/>
              </p:nvCxnSpPr>
              <p:spPr>
                <a:xfrm flipH="1" flipV="1">
                  <a:off x="5731212" y="5331842"/>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65" name="Group 43">
                <a:extLst>
                  <a:ext uri="{FF2B5EF4-FFF2-40B4-BE49-F238E27FC236}">
                    <a16:creationId xmlns:a16="http://schemas.microsoft.com/office/drawing/2014/main" id="{6DBE7198-1218-1B40-37D5-37B04E0CE95A}"/>
                  </a:ext>
                </a:extLst>
              </p:cNvPr>
              <p:cNvGrpSpPr/>
              <p:nvPr/>
            </p:nvGrpSpPr>
            <p:grpSpPr>
              <a:xfrm rot="21113216">
                <a:off x="3100112" y="3183399"/>
                <a:ext cx="2838422" cy="2327714"/>
                <a:chOff x="3095625" y="3171825"/>
                <a:chExt cx="2838422" cy="2327714"/>
              </a:xfrm>
            </p:grpSpPr>
            <p:cxnSp>
              <p:nvCxnSpPr>
                <p:cNvPr id="466" name="Straight Connector 465">
                  <a:extLst>
                    <a:ext uri="{FF2B5EF4-FFF2-40B4-BE49-F238E27FC236}">
                      <a16:creationId xmlns:a16="http://schemas.microsoft.com/office/drawing/2014/main" id="{B396C8BE-2EEC-E59E-FF04-DBE721249374}"/>
                    </a:ext>
                  </a:extLst>
                </p:cNvPr>
                <p:cNvCxnSpPr/>
                <p:nvPr/>
              </p:nvCxnSpPr>
              <p:spPr>
                <a:xfrm flipH="1" flipV="1">
                  <a:off x="3095625" y="3171825"/>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7" name="Straight Connector 466">
                  <a:extLst>
                    <a:ext uri="{FF2B5EF4-FFF2-40B4-BE49-F238E27FC236}">
                      <a16:creationId xmlns:a16="http://schemas.microsoft.com/office/drawing/2014/main" id="{1D8DF7AD-BDF0-0778-E874-084214AE5B34}"/>
                    </a:ext>
                  </a:extLst>
                </p:cNvPr>
                <p:cNvCxnSpPr/>
                <p:nvPr/>
              </p:nvCxnSpPr>
              <p:spPr>
                <a:xfrm flipH="1" flipV="1">
                  <a:off x="5719736" y="5332849"/>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grpSp>
      <p:grpSp>
        <p:nvGrpSpPr>
          <p:cNvPr id="492" name="Group 130">
            <a:extLst>
              <a:ext uri="{FF2B5EF4-FFF2-40B4-BE49-F238E27FC236}">
                <a16:creationId xmlns:a16="http://schemas.microsoft.com/office/drawing/2014/main" id="{8BE5742F-9964-94E8-D0F4-84A8C84FFCB3}"/>
              </a:ext>
            </a:extLst>
          </p:cNvPr>
          <p:cNvGrpSpPr/>
          <p:nvPr/>
        </p:nvGrpSpPr>
        <p:grpSpPr>
          <a:xfrm rot="13949379">
            <a:off x="8081763" y="3117172"/>
            <a:ext cx="2878925" cy="2358613"/>
            <a:chOff x="3100101" y="3180527"/>
            <a:chExt cx="2878925" cy="2358613"/>
          </a:xfrm>
        </p:grpSpPr>
        <p:grpSp>
          <p:nvGrpSpPr>
            <p:cNvPr id="478" name="Group 46">
              <a:extLst>
                <a:ext uri="{FF2B5EF4-FFF2-40B4-BE49-F238E27FC236}">
                  <a16:creationId xmlns:a16="http://schemas.microsoft.com/office/drawing/2014/main" id="{01E66957-87F3-959B-0888-87568452DEAA}"/>
                </a:ext>
              </a:extLst>
            </p:cNvPr>
            <p:cNvGrpSpPr/>
            <p:nvPr/>
          </p:nvGrpSpPr>
          <p:grpSpPr>
            <a:xfrm>
              <a:off x="3106959" y="3180527"/>
              <a:ext cx="2847339" cy="2321468"/>
              <a:chOff x="3106959" y="3180527"/>
              <a:chExt cx="2847339" cy="2321468"/>
            </a:xfrm>
          </p:grpSpPr>
          <p:grpSp>
            <p:nvGrpSpPr>
              <p:cNvPr id="486" name="Group 42">
                <a:extLst>
                  <a:ext uri="{FF2B5EF4-FFF2-40B4-BE49-F238E27FC236}">
                    <a16:creationId xmlns:a16="http://schemas.microsoft.com/office/drawing/2014/main" id="{FFF8BCDA-5631-69F6-C814-182A9A09FB2A}"/>
                  </a:ext>
                </a:extLst>
              </p:cNvPr>
              <p:cNvGrpSpPr/>
              <p:nvPr/>
            </p:nvGrpSpPr>
            <p:grpSpPr>
              <a:xfrm>
                <a:off x="3106959" y="3180527"/>
                <a:ext cx="2841038" cy="2313675"/>
                <a:chOff x="3106959" y="3180527"/>
                <a:chExt cx="2841038" cy="2313675"/>
              </a:xfrm>
            </p:grpSpPr>
            <p:cxnSp>
              <p:nvCxnSpPr>
                <p:cNvPr id="490" name="Straight Connector 11">
                  <a:extLst>
                    <a:ext uri="{FF2B5EF4-FFF2-40B4-BE49-F238E27FC236}">
                      <a16:creationId xmlns:a16="http://schemas.microsoft.com/office/drawing/2014/main" id="{F17A819C-6732-35A0-E880-6A29FFC03444}"/>
                    </a:ext>
                  </a:extLst>
                </p:cNvPr>
                <p:cNvCxnSpPr/>
                <p:nvPr/>
              </p:nvCxnSpPr>
              <p:spPr>
                <a:xfrm flipH="1" flipV="1">
                  <a:off x="3106959" y="3180527"/>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1" name="Straight Connector 490">
                  <a:extLst>
                    <a:ext uri="{FF2B5EF4-FFF2-40B4-BE49-F238E27FC236}">
                      <a16:creationId xmlns:a16="http://schemas.microsoft.com/office/drawing/2014/main" id="{710B8B74-3004-097D-50DF-B8DC95CF8833}"/>
                    </a:ext>
                  </a:extLst>
                </p:cNvPr>
                <p:cNvCxnSpPr/>
                <p:nvPr/>
              </p:nvCxnSpPr>
              <p:spPr>
                <a:xfrm flipH="1" flipV="1">
                  <a:off x="5733686" y="5327512"/>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87" name="Group 43">
                <a:extLst>
                  <a:ext uri="{FF2B5EF4-FFF2-40B4-BE49-F238E27FC236}">
                    <a16:creationId xmlns:a16="http://schemas.microsoft.com/office/drawing/2014/main" id="{C3A7F499-5369-C436-1BCA-B8C9D03A7F0E}"/>
                  </a:ext>
                </a:extLst>
              </p:cNvPr>
              <p:cNvGrpSpPr/>
              <p:nvPr/>
            </p:nvGrpSpPr>
            <p:grpSpPr>
              <a:xfrm rot="21113216">
                <a:off x="3110183" y="3191786"/>
                <a:ext cx="2844115" cy="2310209"/>
                <a:chOff x="3105617" y="3182038"/>
                <a:chExt cx="2844115" cy="2310209"/>
              </a:xfrm>
            </p:grpSpPr>
            <p:cxnSp>
              <p:nvCxnSpPr>
                <p:cNvPr id="488" name="Straight Connector 487">
                  <a:extLst>
                    <a:ext uri="{FF2B5EF4-FFF2-40B4-BE49-F238E27FC236}">
                      <a16:creationId xmlns:a16="http://schemas.microsoft.com/office/drawing/2014/main" id="{6C2F7C34-8458-D020-C33D-760FC96C4900}"/>
                    </a:ext>
                  </a:extLst>
                </p:cNvPr>
                <p:cNvCxnSpPr/>
                <p:nvPr/>
              </p:nvCxnSpPr>
              <p:spPr>
                <a:xfrm flipH="1" flipV="1">
                  <a:off x="3105617" y="3182038"/>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9" name="Straight Connector 488">
                  <a:extLst>
                    <a:ext uri="{FF2B5EF4-FFF2-40B4-BE49-F238E27FC236}">
                      <a16:creationId xmlns:a16="http://schemas.microsoft.com/office/drawing/2014/main" id="{D7357F4D-BD7A-B5A8-9EDE-8A30610D74A4}"/>
                    </a:ext>
                  </a:extLst>
                </p:cNvPr>
                <p:cNvCxnSpPr/>
                <p:nvPr/>
              </p:nvCxnSpPr>
              <p:spPr>
                <a:xfrm flipH="1" flipV="1">
                  <a:off x="5735421" y="5325557"/>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479" name="Group 47">
              <a:extLst>
                <a:ext uri="{FF2B5EF4-FFF2-40B4-BE49-F238E27FC236}">
                  <a16:creationId xmlns:a16="http://schemas.microsoft.com/office/drawing/2014/main" id="{CB2C85C4-C9C0-B37B-B97F-1E5AF462EEB0}"/>
                </a:ext>
              </a:extLst>
            </p:cNvPr>
            <p:cNvGrpSpPr/>
            <p:nvPr/>
          </p:nvGrpSpPr>
          <p:grpSpPr>
            <a:xfrm rot="20642450">
              <a:off x="3100101" y="3207447"/>
              <a:ext cx="2878925" cy="2331693"/>
              <a:chOff x="3083725" y="3201310"/>
              <a:chExt cx="2878925" cy="2331693"/>
            </a:xfrm>
          </p:grpSpPr>
          <p:grpSp>
            <p:nvGrpSpPr>
              <p:cNvPr id="480" name="Group 42">
                <a:extLst>
                  <a:ext uri="{FF2B5EF4-FFF2-40B4-BE49-F238E27FC236}">
                    <a16:creationId xmlns:a16="http://schemas.microsoft.com/office/drawing/2014/main" id="{8AC0CFC7-8208-AE8E-EA6E-CCB4DBA33E4E}"/>
                  </a:ext>
                </a:extLst>
              </p:cNvPr>
              <p:cNvGrpSpPr/>
              <p:nvPr/>
            </p:nvGrpSpPr>
            <p:grpSpPr>
              <a:xfrm>
                <a:off x="3087830" y="3201310"/>
                <a:ext cx="2874820" cy="2304140"/>
                <a:chOff x="3087830" y="3201310"/>
                <a:chExt cx="2874820" cy="2304140"/>
              </a:xfrm>
            </p:grpSpPr>
            <p:cxnSp>
              <p:nvCxnSpPr>
                <p:cNvPr id="484" name="Straight Connector 483">
                  <a:extLst>
                    <a:ext uri="{FF2B5EF4-FFF2-40B4-BE49-F238E27FC236}">
                      <a16:creationId xmlns:a16="http://schemas.microsoft.com/office/drawing/2014/main" id="{FAFAD843-306B-61DE-D0E5-881240CF014B}"/>
                    </a:ext>
                  </a:extLst>
                </p:cNvPr>
                <p:cNvCxnSpPr/>
                <p:nvPr/>
              </p:nvCxnSpPr>
              <p:spPr>
                <a:xfrm flipH="1" flipV="1">
                  <a:off x="3087830" y="3201310"/>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5" name="Straight Connector 484">
                  <a:extLst>
                    <a:ext uri="{FF2B5EF4-FFF2-40B4-BE49-F238E27FC236}">
                      <a16:creationId xmlns:a16="http://schemas.microsoft.com/office/drawing/2014/main" id="{82C34953-DA7F-592D-AA1D-2FE47138203B}"/>
                    </a:ext>
                  </a:extLst>
                </p:cNvPr>
                <p:cNvCxnSpPr/>
                <p:nvPr/>
              </p:nvCxnSpPr>
              <p:spPr>
                <a:xfrm flipH="1" flipV="1">
                  <a:off x="5748339" y="5338760"/>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81" name="Group 43">
                <a:extLst>
                  <a:ext uri="{FF2B5EF4-FFF2-40B4-BE49-F238E27FC236}">
                    <a16:creationId xmlns:a16="http://schemas.microsoft.com/office/drawing/2014/main" id="{307CE086-8F3A-85CA-4748-45532800E1C5}"/>
                  </a:ext>
                </a:extLst>
              </p:cNvPr>
              <p:cNvGrpSpPr/>
              <p:nvPr/>
            </p:nvGrpSpPr>
            <p:grpSpPr>
              <a:xfrm rot="21113216">
                <a:off x="3083725" y="3216480"/>
                <a:ext cx="2868598" cy="2316523"/>
                <a:chOff x="3075372" y="3204451"/>
                <a:chExt cx="2868598" cy="2316523"/>
              </a:xfrm>
            </p:grpSpPr>
            <p:cxnSp>
              <p:nvCxnSpPr>
                <p:cNvPr id="482" name="Straight Connector 481">
                  <a:extLst>
                    <a:ext uri="{FF2B5EF4-FFF2-40B4-BE49-F238E27FC236}">
                      <a16:creationId xmlns:a16="http://schemas.microsoft.com/office/drawing/2014/main" id="{64CFAF64-2FA2-68D0-4353-9CD619D6F1D7}"/>
                    </a:ext>
                  </a:extLst>
                </p:cNvPr>
                <p:cNvCxnSpPr/>
                <p:nvPr/>
              </p:nvCxnSpPr>
              <p:spPr>
                <a:xfrm flipH="1" flipV="1">
                  <a:off x="3075372" y="3204451"/>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3" name="Straight Connector 482">
                  <a:extLst>
                    <a:ext uri="{FF2B5EF4-FFF2-40B4-BE49-F238E27FC236}">
                      <a16:creationId xmlns:a16="http://schemas.microsoft.com/office/drawing/2014/main" id="{557A703A-4883-330F-EF60-220BA42F13D2}"/>
                    </a:ext>
                  </a:extLst>
                </p:cNvPr>
                <p:cNvCxnSpPr/>
                <p:nvPr/>
              </p:nvCxnSpPr>
              <p:spPr>
                <a:xfrm flipH="1" flipV="1">
                  <a:off x="5729659" y="5354284"/>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grpSp>
      <p:grpSp>
        <p:nvGrpSpPr>
          <p:cNvPr id="506" name="Group 145">
            <a:extLst>
              <a:ext uri="{FF2B5EF4-FFF2-40B4-BE49-F238E27FC236}">
                <a16:creationId xmlns:a16="http://schemas.microsoft.com/office/drawing/2014/main" id="{64E260B1-F3AF-55AE-9B5A-C6881C8DAF6D}"/>
              </a:ext>
            </a:extLst>
          </p:cNvPr>
          <p:cNvGrpSpPr/>
          <p:nvPr/>
        </p:nvGrpSpPr>
        <p:grpSpPr>
          <a:xfrm rot="12243033">
            <a:off x="8006070" y="3149975"/>
            <a:ext cx="2874899" cy="2352189"/>
            <a:chOff x="3105149" y="3167549"/>
            <a:chExt cx="2874899" cy="2352189"/>
          </a:xfrm>
        </p:grpSpPr>
        <p:grpSp>
          <p:nvGrpSpPr>
            <p:cNvPr id="494" name="Group 46">
              <a:extLst>
                <a:ext uri="{FF2B5EF4-FFF2-40B4-BE49-F238E27FC236}">
                  <a16:creationId xmlns:a16="http://schemas.microsoft.com/office/drawing/2014/main" id="{6E5E1F1D-5AC5-52FC-8747-D9AEA72BD734}"/>
                </a:ext>
              </a:extLst>
            </p:cNvPr>
            <p:cNvGrpSpPr/>
            <p:nvPr/>
          </p:nvGrpSpPr>
          <p:grpSpPr>
            <a:xfrm>
              <a:off x="3110531" y="3167549"/>
              <a:ext cx="2869517" cy="2346706"/>
              <a:chOff x="3110531" y="3167549"/>
              <a:chExt cx="2869517" cy="2346706"/>
            </a:xfrm>
          </p:grpSpPr>
          <p:cxnSp>
            <p:nvCxnSpPr>
              <p:cNvPr id="502" name="Straight Connector 501">
                <a:extLst>
                  <a:ext uri="{FF2B5EF4-FFF2-40B4-BE49-F238E27FC236}">
                    <a16:creationId xmlns:a16="http://schemas.microsoft.com/office/drawing/2014/main" id="{9BCD294C-CF4B-1F83-A604-D62A27678347}"/>
                  </a:ext>
                </a:extLst>
              </p:cNvPr>
              <p:cNvCxnSpPr/>
              <p:nvPr/>
            </p:nvCxnSpPr>
            <p:spPr>
              <a:xfrm flipH="1" flipV="1">
                <a:off x="5765737" y="5330996"/>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03" name="Group 43">
                <a:extLst>
                  <a:ext uri="{FF2B5EF4-FFF2-40B4-BE49-F238E27FC236}">
                    <a16:creationId xmlns:a16="http://schemas.microsoft.com/office/drawing/2014/main" id="{F377A8FA-E9EE-DC7C-569F-76329965C441}"/>
                  </a:ext>
                </a:extLst>
              </p:cNvPr>
              <p:cNvGrpSpPr/>
              <p:nvPr/>
            </p:nvGrpSpPr>
            <p:grpSpPr>
              <a:xfrm rot="21113216">
                <a:off x="3110531" y="3167549"/>
                <a:ext cx="2855901" cy="2346706"/>
                <a:chOff x="3106749" y="3158744"/>
                <a:chExt cx="2855901" cy="2346706"/>
              </a:xfrm>
            </p:grpSpPr>
            <p:cxnSp>
              <p:nvCxnSpPr>
                <p:cNvPr id="504" name="Straight Connector 503">
                  <a:extLst>
                    <a:ext uri="{FF2B5EF4-FFF2-40B4-BE49-F238E27FC236}">
                      <a16:creationId xmlns:a16="http://schemas.microsoft.com/office/drawing/2014/main" id="{132A0B5D-2CD4-1C75-0F8E-BF8BEE7B8462}"/>
                    </a:ext>
                  </a:extLst>
                </p:cNvPr>
                <p:cNvCxnSpPr/>
                <p:nvPr/>
              </p:nvCxnSpPr>
              <p:spPr>
                <a:xfrm flipH="1" flipV="1">
                  <a:off x="3106749" y="3158744"/>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5" name="Straight Connector 504">
                  <a:extLst>
                    <a:ext uri="{FF2B5EF4-FFF2-40B4-BE49-F238E27FC236}">
                      <a16:creationId xmlns:a16="http://schemas.microsoft.com/office/drawing/2014/main" id="{B63E810B-F21F-AC3C-77FC-BCEA062F4528}"/>
                    </a:ext>
                  </a:extLst>
                </p:cNvPr>
                <p:cNvCxnSpPr/>
                <p:nvPr/>
              </p:nvCxnSpPr>
              <p:spPr>
                <a:xfrm flipH="1" flipV="1">
                  <a:off x="5748339" y="5338760"/>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495" name="Group 47">
              <a:extLst>
                <a:ext uri="{FF2B5EF4-FFF2-40B4-BE49-F238E27FC236}">
                  <a16:creationId xmlns:a16="http://schemas.microsoft.com/office/drawing/2014/main" id="{24E4E6BB-FBDF-A534-A5B5-505466C3A751}"/>
                </a:ext>
              </a:extLst>
            </p:cNvPr>
            <p:cNvGrpSpPr/>
            <p:nvPr/>
          </p:nvGrpSpPr>
          <p:grpSpPr>
            <a:xfrm rot="20642450">
              <a:off x="3105149" y="3176587"/>
              <a:ext cx="2871786" cy="2343151"/>
              <a:chOff x="3095625" y="3171825"/>
              <a:chExt cx="2871786" cy="2343151"/>
            </a:xfrm>
          </p:grpSpPr>
          <p:grpSp>
            <p:nvGrpSpPr>
              <p:cNvPr id="496" name="Group 42">
                <a:extLst>
                  <a:ext uri="{FF2B5EF4-FFF2-40B4-BE49-F238E27FC236}">
                    <a16:creationId xmlns:a16="http://schemas.microsoft.com/office/drawing/2014/main" id="{78449F5B-DD43-BF15-BE27-8A4BE6E8A893}"/>
                  </a:ext>
                </a:extLst>
              </p:cNvPr>
              <p:cNvGrpSpPr/>
              <p:nvPr/>
            </p:nvGrpSpPr>
            <p:grpSpPr>
              <a:xfrm>
                <a:off x="3095625" y="3171825"/>
                <a:ext cx="2867025" cy="2333625"/>
                <a:chOff x="3095625" y="3171825"/>
                <a:chExt cx="2867025" cy="2333625"/>
              </a:xfrm>
            </p:grpSpPr>
            <p:cxnSp>
              <p:nvCxnSpPr>
                <p:cNvPr id="500" name="Straight Connector 499">
                  <a:extLst>
                    <a:ext uri="{FF2B5EF4-FFF2-40B4-BE49-F238E27FC236}">
                      <a16:creationId xmlns:a16="http://schemas.microsoft.com/office/drawing/2014/main" id="{CA00C96C-20AB-81B1-4B57-ACD0C856063C}"/>
                    </a:ext>
                  </a:extLst>
                </p:cNvPr>
                <p:cNvCxnSpPr/>
                <p:nvPr/>
              </p:nvCxnSpPr>
              <p:spPr>
                <a:xfrm flipH="1" flipV="1">
                  <a:off x="3095625" y="3171825"/>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1" name="Straight Connector 500">
                  <a:extLst>
                    <a:ext uri="{FF2B5EF4-FFF2-40B4-BE49-F238E27FC236}">
                      <a16:creationId xmlns:a16="http://schemas.microsoft.com/office/drawing/2014/main" id="{72270A40-FECA-BEDD-434A-1D61BFF08015}"/>
                    </a:ext>
                  </a:extLst>
                </p:cNvPr>
                <p:cNvCxnSpPr/>
                <p:nvPr/>
              </p:nvCxnSpPr>
              <p:spPr>
                <a:xfrm flipH="1" flipV="1">
                  <a:off x="5748339" y="5338760"/>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97" name="Group 43">
                <a:extLst>
                  <a:ext uri="{FF2B5EF4-FFF2-40B4-BE49-F238E27FC236}">
                    <a16:creationId xmlns:a16="http://schemas.microsoft.com/office/drawing/2014/main" id="{E34C8B31-E879-B226-D7CE-F433A41D6783}"/>
                  </a:ext>
                </a:extLst>
              </p:cNvPr>
              <p:cNvGrpSpPr/>
              <p:nvPr/>
            </p:nvGrpSpPr>
            <p:grpSpPr>
              <a:xfrm rot="21113216">
                <a:off x="3100386" y="3181351"/>
                <a:ext cx="2867025" cy="2333625"/>
                <a:chOff x="3095625" y="3171825"/>
                <a:chExt cx="2867025" cy="2333625"/>
              </a:xfrm>
            </p:grpSpPr>
            <p:cxnSp>
              <p:nvCxnSpPr>
                <p:cNvPr id="498" name="Straight Connector 497">
                  <a:extLst>
                    <a:ext uri="{FF2B5EF4-FFF2-40B4-BE49-F238E27FC236}">
                      <a16:creationId xmlns:a16="http://schemas.microsoft.com/office/drawing/2014/main" id="{2DCFDC54-1369-CD40-D515-4D5ECAD9C348}"/>
                    </a:ext>
                  </a:extLst>
                </p:cNvPr>
                <p:cNvCxnSpPr/>
                <p:nvPr/>
              </p:nvCxnSpPr>
              <p:spPr>
                <a:xfrm flipH="1" flipV="1">
                  <a:off x="3095625" y="3171825"/>
                  <a:ext cx="228601" cy="18573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9" name="Straight Connector 498">
                  <a:extLst>
                    <a:ext uri="{FF2B5EF4-FFF2-40B4-BE49-F238E27FC236}">
                      <a16:creationId xmlns:a16="http://schemas.microsoft.com/office/drawing/2014/main" id="{303FA92C-4B39-D323-0BB0-484E47BABD48}"/>
                    </a:ext>
                  </a:extLst>
                </p:cNvPr>
                <p:cNvCxnSpPr/>
                <p:nvPr/>
              </p:nvCxnSpPr>
              <p:spPr>
                <a:xfrm flipH="1" flipV="1">
                  <a:off x="5748339" y="5338760"/>
                  <a:ext cx="214311" cy="16669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grpSp>
      <p:sp>
        <p:nvSpPr>
          <p:cNvPr id="508" name="Explosion 1 178">
            <a:extLst>
              <a:ext uri="{FF2B5EF4-FFF2-40B4-BE49-F238E27FC236}">
                <a16:creationId xmlns:a16="http://schemas.microsoft.com/office/drawing/2014/main" id="{53CF19D9-327B-2431-CDC5-58F3039CB665}"/>
              </a:ext>
            </a:extLst>
          </p:cNvPr>
          <p:cNvSpPr/>
          <p:nvPr/>
        </p:nvSpPr>
        <p:spPr>
          <a:xfrm>
            <a:off x="8004745" y="3286084"/>
            <a:ext cx="161925" cy="147638"/>
          </a:xfrm>
          <a:prstGeom prst="irregularSeal1">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sz="1800"/>
          </a:p>
        </p:txBody>
      </p:sp>
      <p:sp>
        <p:nvSpPr>
          <p:cNvPr id="510" name="Explosion 1 179">
            <a:extLst>
              <a:ext uri="{FF2B5EF4-FFF2-40B4-BE49-F238E27FC236}">
                <a16:creationId xmlns:a16="http://schemas.microsoft.com/office/drawing/2014/main" id="{5F62F68E-7BE3-358E-5CAF-A054F9A945D1}"/>
              </a:ext>
            </a:extLst>
          </p:cNvPr>
          <p:cNvSpPr/>
          <p:nvPr/>
        </p:nvSpPr>
        <p:spPr>
          <a:xfrm>
            <a:off x="10762232" y="5229184"/>
            <a:ext cx="161925" cy="147638"/>
          </a:xfrm>
          <a:prstGeom prst="irregularSeal1">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sz="1800"/>
          </a:p>
        </p:txBody>
      </p:sp>
      <p:sp>
        <p:nvSpPr>
          <p:cNvPr id="512" name="Explosion 1 154">
            <a:extLst>
              <a:ext uri="{FF2B5EF4-FFF2-40B4-BE49-F238E27FC236}">
                <a16:creationId xmlns:a16="http://schemas.microsoft.com/office/drawing/2014/main" id="{1FCDDEDE-DC38-E2E9-879E-F0049858183A}"/>
              </a:ext>
            </a:extLst>
          </p:cNvPr>
          <p:cNvSpPr/>
          <p:nvPr/>
        </p:nvSpPr>
        <p:spPr>
          <a:xfrm>
            <a:off x="8508126" y="2810412"/>
            <a:ext cx="161925" cy="147638"/>
          </a:xfrm>
          <a:prstGeom prst="irregularSeal1">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sz="1800"/>
          </a:p>
        </p:txBody>
      </p:sp>
      <p:sp>
        <p:nvSpPr>
          <p:cNvPr id="514" name="Explosion 1 155">
            <a:extLst>
              <a:ext uri="{FF2B5EF4-FFF2-40B4-BE49-F238E27FC236}">
                <a16:creationId xmlns:a16="http://schemas.microsoft.com/office/drawing/2014/main" id="{FA5E9683-57BB-78A3-7353-7737510A4175}"/>
              </a:ext>
            </a:extLst>
          </p:cNvPr>
          <p:cNvSpPr/>
          <p:nvPr/>
        </p:nvSpPr>
        <p:spPr>
          <a:xfrm>
            <a:off x="8914527" y="2588739"/>
            <a:ext cx="161925" cy="147638"/>
          </a:xfrm>
          <a:prstGeom prst="irregularSeal1">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sz="1800"/>
          </a:p>
        </p:txBody>
      </p:sp>
      <p:sp>
        <p:nvSpPr>
          <p:cNvPr id="516" name="Explosion 1 158">
            <a:extLst>
              <a:ext uri="{FF2B5EF4-FFF2-40B4-BE49-F238E27FC236}">
                <a16:creationId xmlns:a16="http://schemas.microsoft.com/office/drawing/2014/main" id="{70C529A2-5639-BD4B-851C-8D6C745DCE26}"/>
              </a:ext>
            </a:extLst>
          </p:cNvPr>
          <p:cNvSpPr/>
          <p:nvPr/>
        </p:nvSpPr>
        <p:spPr>
          <a:xfrm>
            <a:off x="10216854" y="2773466"/>
            <a:ext cx="161925" cy="147638"/>
          </a:xfrm>
          <a:prstGeom prst="irregularSeal1">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sz="1800"/>
          </a:p>
        </p:txBody>
      </p:sp>
      <p:sp>
        <p:nvSpPr>
          <p:cNvPr id="518" name="Explosion 1 160">
            <a:extLst>
              <a:ext uri="{FF2B5EF4-FFF2-40B4-BE49-F238E27FC236}">
                <a16:creationId xmlns:a16="http://schemas.microsoft.com/office/drawing/2014/main" id="{46A64C2F-389A-C712-CF86-19666F3F6D8B}"/>
              </a:ext>
            </a:extLst>
          </p:cNvPr>
          <p:cNvSpPr/>
          <p:nvPr/>
        </p:nvSpPr>
        <p:spPr>
          <a:xfrm>
            <a:off x="10207618" y="5701392"/>
            <a:ext cx="161925" cy="147638"/>
          </a:xfrm>
          <a:prstGeom prst="irregularSeal1">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sz="1800"/>
          </a:p>
        </p:txBody>
      </p:sp>
      <p:sp>
        <p:nvSpPr>
          <p:cNvPr id="520" name="Explosion 1 161">
            <a:extLst>
              <a:ext uri="{FF2B5EF4-FFF2-40B4-BE49-F238E27FC236}">
                <a16:creationId xmlns:a16="http://schemas.microsoft.com/office/drawing/2014/main" id="{7EE93E22-E095-F0E4-E82B-414665C6E45A}"/>
              </a:ext>
            </a:extLst>
          </p:cNvPr>
          <p:cNvSpPr/>
          <p:nvPr/>
        </p:nvSpPr>
        <p:spPr>
          <a:xfrm>
            <a:off x="9755036" y="5867648"/>
            <a:ext cx="161925" cy="147638"/>
          </a:xfrm>
          <a:prstGeom prst="irregularSeal1">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sz="1800"/>
          </a:p>
        </p:txBody>
      </p:sp>
      <p:sp>
        <p:nvSpPr>
          <p:cNvPr id="522" name="Explosion 1 164">
            <a:extLst>
              <a:ext uri="{FF2B5EF4-FFF2-40B4-BE49-F238E27FC236}">
                <a16:creationId xmlns:a16="http://schemas.microsoft.com/office/drawing/2014/main" id="{9036C425-1BDE-3907-23D8-DD544A5AF65F}"/>
              </a:ext>
            </a:extLst>
          </p:cNvPr>
          <p:cNvSpPr/>
          <p:nvPr/>
        </p:nvSpPr>
        <p:spPr>
          <a:xfrm>
            <a:off x="8378819" y="5581320"/>
            <a:ext cx="161925" cy="147638"/>
          </a:xfrm>
          <a:prstGeom prst="irregularSeal1">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sz="1800"/>
          </a:p>
        </p:txBody>
      </p:sp>
      <p:cxnSp>
        <p:nvCxnSpPr>
          <p:cNvPr id="524" name="Straight Connector 523">
            <a:extLst>
              <a:ext uri="{FF2B5EF4-FFF2-40B4-BE49-F238E27FC236}">
                <a16:creationId xmlns:a16="http://schemas.microsoft.com/office/drawing/2014/main" id="{2EEF48B4-B69D-E4EE-77B7-E72DDFCA51A7}"/>
              </a:ext>
            </a:extLst>
          </p:cNvPr>
          <p:cNvCxnSpPr/>
          <p:nvPr/>
        </p:nvCxnSpPr>
        <p:spPr>
          <a:xfrm>
            <a:off x="9052062" y="2830183"/>
            <a:ext cx="748145" cy="2964873"/>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526" name="Straight Connector 525">
            <a:extLst>
              <a:ext uri="{FF2B5EF4-FFF2-40B4-BE49-F238E27FC236}">
                <a16:creationId xmlns:a16="http://schemas.microsoft.com/office/drawing/2014/main" id="{E12D6807-97DF-1D57-7378-4EECCE06ABC0}"/>
              </a:ext>
            </a:extLst>
          </p:cNvPr>
          <p:cNvCxnSpPr/>
          <p:nvPr/>
        </p:nvCxnSpPr>
        <p:spPr>
          <a:xfrm>
            <a:off x="8659516" y="2973347"/>
            <a:ext cx="1556326" cy="2673927"/>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528" name="Straight Connector 527">
            <a:extLst>
              <a:ext uri="{FF2B5EF4-FFF2-40B4-BE49-F238E27FC236}">
                <a16:creationId xmlns:a16="http://schemas.microsoft.com/office/drawing/2014/main" id="{378A6B85-90C3-C04E-3F99-72F45E9D60EC}"/>
              </a:ext>
            </a:extLst>
          </p:cNvPr>
          <p:cNvCxnSpPr/>
          <p:nvPr/>
        </p:nvCxnSpPr>
        <p:spPr>
          <a:xfrm>
            <a:off x="8193080" y="3476728"/>
            <a:ext cx="2512291" cy="17272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530" name="Straight Connector 529">
            <a:extLst>
              <a:ext uri="{FF2B5EF4-FFF2-40B4-BE49-F238E27FC236}">
                <a16:creationId xmlns:a16="http://schemas.microsoft.com/office/drawing/2014/main" id="{968FF087-A800-F65E-FC9B-FE63FD7D3106}"/>
              </a:ext>
            </a:extLst>
          </p:cNvPr>
          <p:cNvCxnSpPr/>
          <p:nvPr/>
        </p:nvCxnSpPr>
        <p:spPr>
          <a:xfrm flipH="1">
            <a:off x="8581007" y="2959492"/>
            <a:ext cx="1634837" cy="2558473"/>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532" name="Hexagon 531">
            <a:extLst>
              <a:ext uri="{FF2B5EF4-FFF2-40B4-BE49-F238E27FC236}">
                <a16:creationId xmlns:a16="http://schemas.microsoft.com/office/drawing/2014/main" id="{1CCD1E7C-3438-8627-F5FD-076498539FB7}"/>
              </a:ext>
            </a:extLst>
          </p:cNvPr>
          <p:cNvSpPr/>
          <p:nvPr/>
        </p:nvSpPr>
        <p:spPr>
          <a:xfrm>
            <a:off x="9347768" y="4229061"/>
            <a:ext cx="95249" cy="83818"/>
          </a:xfrm>
          <a:prstGeom prst="hexagon">
            <a:avLst/>
          </a:prstGeom>
          <a:solidFill>
            <a:srgbClr val="0000FF"/>
          </a:solidFill>
          <a:ln w="28575">
            <a:solidFill>
              <a:srgbClr val="6779F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sz="1800"/>
          </a:p>
        </p:txBody>
      </p:sp>
      <p:pic>
        <p:nvPicPr>
          <p:cNvPr id="534" name="Picture 2" descr="A diagram of a human body&#10;&#10;Description automatically generated">
            <a:extLst>
              <a:ext uri="{FF2B5EF4-FFF2-40B4-BE49-F238E27FC236}">
                <a16:creationId xmlns:a16="http://schemas.microsoft.com/office/drawing/2014/main" id="{07E1CEF9-7108-66DF-658E-4ACC2A7CFCF0}"/>
              </a:ext>
            </a:extLst>
          </p:cNvPr>
          <p:cNvPicPr>
            <a:picLocks noChangeAspect="1" noChangeArrowheads="1"/>
          </p:cNvPicPr>
          <p:nvPr/>
        </p:nvPicPr>
        <p:blipFill>
          <a:blip r:embed="rId2" cstate="print"/>
          <a:srcRect l="1719" t="2250" r="2374" b="1858"/>
          <a:stretch>
            <a:fillRect/>
          </a:stretch>
        </p:blipFill>
        <p:spPr bwMode="auto">
          <a:xfrm>
            <a:off x="7611188" y="2442255"/>
            <a:ext cx="3731491" cy="3768436"/>
          </a:xfrm>
          <a:prstGeom prst="rect">
            <a:avLst/>
          </a:prstGeom>
          <a:noFill/>
        </p:spPr>
      </p:pic>
    </p:spTree>
    <p:extLst>
      <p:ext uri="{BB962C8B-B14F-4D97-AF65-F5344CB8AC3E}">
        <p14:creationId xmlns:p14="http://schemas.microsoft.com/office/powerpoint/2010/main" val="518693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08"/>
                                        </p:tgtEl>
                                        <p:attrNameLst>
                                          <p:attrName>style.visibility</p:attrName>
                                        </p:attrNameLst>
                                      </p:cBhvr>
                                      <p:to>
                                        <p:strVal val="visible"/>
                                      </p:to>
                                    </p:set>
                                  </p:childTnLst>
                                </p:cTn>
                              </p:par>
                            </p:childTnLst>
                          </p:cTn>
                        </p:par>
                        <p:par>
                          <p:cTn id="7" fill="hold">
                            <p:stCondLst>
                              <p:cond delay="0"/>
                            </p:stCondLst>
                            <p:childTnLst>
                              <p:par>
                                <p:cTn id="8" presetID="3" presetClass="entr" presetSubtype="10" fill="hold" nodeType="afterEffect">
                                  <p:stCondLst>
                                    <p:cond delay="0"/>
                                  </p:stCondLst>
                                  <p:childTnLst>
                                    <p:set>
                                      <p:cBhvr>
                                        <p:cTn id="9" dur="1" fill="hold">
                                          <p:stCondLst>
                                            <p:cond delay="0"/>
                                          </p:stCondLst>
                                        </p:cTn>
                                        <p:tgtEl>
                                          <p:spTgt spid="534"/>
                                        </p:tgtEl>
                                        <p:attrNameLst>
                                          <p:attrName>style.visibility</p:attrName>
                                        </p:attrNameLst>
                                      </p:cBhvr>
                                      <p:to>
                                        <p:strVal val="visible"/>
                                      </p:to>
                                    </p:set>
                                    <p:animEffect transition="in" filter="blinds(horizontal)">
                                      <p:cBhvr>
                                        <p:cTn id="10" dur="500"/>
                                        <p:tgtEl>
                                          <p:spTgt spid="534"/>
                                        </p:tgtEl>
                                      </p:cBhvr>
                                    </p:animEffect>
                                  </p:childTnLst>
                                </p:cTn>
                              </p:par>
                            </p:childTnLst>
                          </p:cTn>
                        </p:par>
                        <p:par>
                          <p:cTn id="11" fill="hold">
                            <p:stCondLst>
                              <p:cond delay="500"/>
                            </p:stCondLst>
                            <p:childTnLst>
                              <p:par>
                                <p:cTn id="12" presetID="1" presetClass="exit" presetSubtype="0" fill="hold" nodeType="afterEffect">
                                  <p:stCondLst>
                                    <p:cond delay="0"/>
                                  </p:stCondLst>
                                  <p:childTnLst>
                                    <p:set>
                                      <p:cBhvr>
                                        <p:cTn id="13" dur="1" fill="hold">
                                          <p:stCondLst>
                                            <p:cond delay="0"/>
                                          </p:stCondLst>
                                        </p:cTn>
                                        <p:tgtEl>
                                          <p:spTgt spid="53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448D4C-EE56-0288-2126-26A313AEBB53}"/>
              </a:ext>
            </a:extLst>
          </p:cNvPr>
          <p:cNvSpPr>
            <a:spLocks noGrp="1"/>
          </p:cNvSpPr>
          <p:nvPr>
            <p:ph type="title"/>
          </p:nvPr>
        </p:nvSpPr>
        <p:spPr/>
        <p:txBody>
          <a:bodyPr vert="horz" lIns="91440" tIns="45720" rIns="91440" bIns="45720" anchor="ctr">
            <a:normAutofit/>
          </a:bodyPr>
          <a:lstStyle/>
          <a:p>
            <a:r>
              <a:rPr lang="en-US" dirty="0">
                <a:solidFill>
                  <a:srgbClr val="775F55"/>
                </a:solidFill>
                <a:latin typeface="TW Cen MT"/>
                <a:ea typeface="Calibri"/>
                <a:cs typeface="Calibri"/>
              </a:rPr>
              <a:t>Background in PET</a:t>
            </a:r>
            <a:endParaRPr lang="en-US" dirty="0">
              <a:solidFill>
                <a:srgbClr val="000000"/>
              </a:solidFill>
              <a:latin typeface="TW Cen MT"/>
              <a:ea typeface="Calibri"/>
              <a:cs typeface="Calibri"/>
            </a:endParaRPr>
          </a:p>
        </p:txBody>
      </p:sp>
      <p:sp>
        <p:nvSpPr>
          <p:cNvPr id="3" name="Content Placeholder 2">
            <a:extLst>
              <a:ext uri="{FF2B5EF4-FFF2-40B4-BE49-F238E27FC236}">
                <a16:creationId xmlns:a16="http://schemas.microsoft.com/office/drawing/2014/main" id="{6B991FA7-3047-FC9F-3AC2-80C13C098111}"/>
              </a:ext>
            </a:extLst>
          </p:cNvPr>
          <p:cNvSpPr>
            <a:spLocks noGrp="1"/>
          </p:cNvSpPr>
          <p:nvPr>
            <p:ph sz="quarter" idx="1"/>
          </p:nvPr>
        </p:nvSpPr>
        <p:spPr>
          <a:xfrm>
            <a:off x="816864" y="1600199"/>
            <a:ext cx="6536428" cy="4692446"/>
          </a:xfrm>
        </p:spPr>
        <p:txBody>
          <a:bodyPr vert="horz" lIns="91440" tIns="45720" rIns="91440" bIns="45720" anchor="t">
            <a:normAutofit/>
          </a:bodyPr>
          <a:lstStyle/>
          <a:p>
            <a:r>
              <a:rPr lang="en-US" b="1" dirty="0">
                <a:latin typeface="Calibri"/>
                <a:cs typeface="Calibri"/>
              </a:rPr>
              <a:t>Backgrounds</a:t>
            </a:r>
            <a:r>
              <a:rPr lang="en-US" dirty="0">
                <a:latin typeface="Calibri"/>
                <a:cs typeface="Calibri"/>
              </a:rPr>
              <a:t> mostly due to: </a:t>
            </a:r>
            <a:endParaRPr lang="en-US" dirty="0">
              <a:ea typeface="Calibri" panose="020F0502020204030204" pitchFamily="34" charset="0"/>
            </a:endParaRPr>
          </a:p>
          <a:p>
            <a:pPr lvl="1">
              <a:buFont typeface="Courier New"/>
              <a:buChar char="o"/>
            </a:pPr>
            <a:r>
              <a:rPr lang="en-US" dirty="0">
                <a:latin typeface="Calibri"/>
                <a:ea typeface="Calibri"/>
                <a:cs typeface="Calibri"/>
              </a:rPr>
              <a:t>Compton scatter in patient's body</a:t>
            </a:r>
            <a:endParaRPr lang="en-US" dirty="0">
              <a:ea typeface="Calibri"/>
            </a:endParaRPr>
          </a:p>
        </p:txBody>
      </p:sp>
      <p:sp>
        <p:nvSpPr>
          <p:cNvPr id="4" name="Date Placeholder 3">
            <a:extLst>
              <a:ext uri="{FF2B5EF4-FFF2-40B4-BE49-F238E27FC236}">
                <a16:creationId xmlns:a16="http://schemas.microsoft.com/office/drawing/2014/main" id="{AA569AFA-1219-E5F2-4609-8CC3E67D18B9}"/>
              </a:ext>
            </a:extLst>
          </p:cNvPr>
          <p:cNvSpPr>
            <a:spLocks noGrp="1"/>
          </p:cNvSpPr>
          <p:nvPr>
            <p:ph type="dt" sz="half" idx="2"/>
          </p:nvPr>
        </p:nvSpPr>
        <p:spPr/>
        <p:txBody>
          <a:bodyPr/>
          <a:lstStyle/>
          <a:p>
            <a:pPr algn="ctr"/>
            <a:r>
              <a:rPr lang="hr-HR" dirty="0"/>
              <a:t>26-28 April 2023, Split, Croatia</a:t>
            </a:r>
            <a:endParaRPr lang="en-US" dirty="0"/>
          </a:p>
        </p:txBody>
      </p:sp>
      <p:sp>
        <p:nvSpPr>
          <p:cNvPr id="5" name="Footer Placeholder 4">
            <a:extLst>
              <a:ext uri="{FF2B5EF4-FFF2-40B4-BE49-F238E27FC236}">
                <a16:creationId xmlns:a16="http://schemas.microsoft.com/office/drawing/2014/main" id="{CFE8A82B-F2F7-C07C-2CF5-8CF917ECA0CD}"/>
              </a:ext>
            </a:extLst>
          </p:cNvPr>
          <p:cNvSpPr>
            <a:spLocks noGrp="1"/>
          </p:cNvSpPr>
          <p:nvPr>
            <p:ph type="ftr" sz="quarter" idx="3"/>
          </p:nvPr>
        </p:nvSpPr>
        <p:spPr/>
        <p:txBody>
          <a:bodyPr vert="horz" lIns="91440" tIns="45720" rIns="91440" bIns="45720" anchor="ctr"/>
          <a:lstStyle/>
          <a:p>
            <a:pPr algn="ctr"/>
            <a:r>
              <a:rPr lang="hr-HR" dirty="0">
                <a:solidFill>
                  <a:srgbClr val="775F55"/>
                </a:solidFill>
                <a:latin typeface="Calibri"/>
                <a:cs typeface="Calibri"/>
              </a:rPr>
              <a:t>EXOTIC ATOMS ZAGREB 2025</a:t>
            </a:r>
            <a:endParaRPr lang="en-US" dirty="0"/>
          </a:p>
        </p:txBody>
      </p:sp>
      <p:sp>
        <p:nvSpPr>
          <p:cNvPr id="6" name="Slide Number Placeholder 5">
            <a:extLst>
              <a:ext uri="{FF2B5EF4-FFF2-40B4-BE49-F238E27FC236}">
                <a16:creationId xmlns:a16="http://schemas.microsoft.com/office/drawing/2014/main" id="{5CD5217D-6AFC-BCAD-55E7-F60A0087F2C3}"/>
              </a:ext>
            </a:extLst>
          </p:cNvPr>
          <p:cNvSpPr>
            <a:spLocks noGrp="1"/>
          </p:cNvSpPr>
          <p:nvPr>
            <p:ph type="sldNum" sz="quarter" idx="4"/>
          </p:nvPr>
        </p:nvSpPr>
        <p:spPr/>
        <p:txBody>
          <a:bodyPr/>
          <a:lstStyle/>
          <a:p>
            <a:fld id="{F1FEECC3-7BCE-4B1E-8D55-1AB743006139}" type="slidenum">
              <a:rPr lang="en-US" smtClean="0"/>
              <a:pPr/>
              <a:t>4</a:t>
            </a:fld>
            <a:endParaRPr lang="en-US" dirty="0"/>
          </a:p>
        </p:txBody>
      </p:sp>
      <p:sp>
        <p:nvSpPr>
          <p:cNvPr id="8" name="Footer Placeholder 2">
            <a:extLst>
              <a:ext uri="{FF2B5EF4-FFF2-40B4-BE49-F238E27FC236}">
                <a16:creationId xmlns:a16="http://schemas.microsoft.com/office/drawing/2014/main" id="{E1309093-D198-208C-A004-DD8106909AC1}"/>
              </a:ext>
            </a:extLst>
          </p:cNvPr>
          <p:cNvSpPr txBox="1">
            <a:spLocks/>
          </p:cNvSpPr>
          <p:nvPr/>
        </p:nvSpPr>
        <p:spPr>
          <a:xfrm>
            <a:off x="737094" y="6468406"/>
            <a:ext cx="2556456" cy="365125"/>
          </a:xfrm>
          <a:prstGeom prst="rect">
            <a:avLst/>
          </a:prstGeom>
          <a:solidFill>
            <a:schemeClr val="bg1"/>
          </a:solidFill>
        </p:spPr>
        <p:txBody>
          <a:bodyPr vert="horz" lIns="91440" tIns="45720" rIns="91440" bIns="45720" anchor="ctr"/>
          <a:lstStyle>
            <a:defPPr>
              <a:defRPr lang="en-US"/>
            </a:defPPr>
            <a:lvl1pPr marL="0" algn="r" defTabSz="914400" rtl="0" eaLnBrk="1" latinLnBrk="0" hangingPunct="1">
              <a:defRPr kumimoji="0" sz="1200" kern="1200">
                <a:solidFill>
                  <a:schemeClr val="tx2"/>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solidFill>
                  <a:srgbClr val="775F55"/>
                </a:solidFill>
                <a:latin typeface="Calibri"/>
                <a:cs typeface="Calibri"/>
              </a:rPr>
              <a:t>M. Makek</a:t>
            </a:r>
            <a:endParaRPr lang="en-US" dirty="0"/>
          </a:p>
        </p:txBody>
      </p:sp>
      <p:grpSp>
        <p:nvGrpSpPr>
          <p:cNvPr id="9" name="Group 8">
            <a:extLst>
              <a:ext uri="{FF2B5EF4-FFF2-40B4-BE49-F238E27FC236}">
                <a16:creationId xmlns:a16="http://schemas.microsoft.com/office/drawing/2014/main" id="{82430805-BA62-EE6D-BE5E-198CA36C78D7}"/>
              </a:ext>
            </a:extLst>
          </p:cNvPr>
          <p:cNvGrpSpPr/>
          <p:nvPr/>
        </p:nvGrpSpPr>
        <p:grpSpPr>
          <a:xfrm>
            <a:off x="8020307" y="2256215"/>
            <a:ext cx="3275048" cy="3294690"/>
            <a:chOff x="8020307" y="2256215"/>
            <a:chExt cx="3275048" cy="3294690"/>
          </a:xfrm>
        </p:grpSpPr>
        <p:sp>
          <p:nvSpPr>
            <p:cNvPr id="7" name="Donut 4">
              <a:extLst>
                <a:ext uri="{FF2B5EF4-FFF2-40B4-BE49-F238E27FC236}">
                  <a16:creationId xmlns:a16="http://schemas.microsoft.com/office/drawing/2014/main" id="{89B6D570-9CCF-E660-FDD5-46D2BEEAE967}"/>
                </a:ext>
              </a:extLst>
            </p:cNvPr>
            <p:cNvSpPr/>
            <p:nvPr/>
          </p:nvSpPr>
          <p:spPr>
            <a:xfrm>
              <a:off x="8020307" y="2256215"/>
              <a:ext cx="3275048" cy="3294690"/>
            </a:xfrm>
            <a:prstGeom prst="donut">
              <a:avLst>
                <a:gd name="adj" fmla="val 7929"/>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hr-HR" dirty="0">
                <a:solidFill>
                  <a:schemeClr val="bg2">
                    <a:lumMod val="75000"/>
                  </a:schemeClr>
                </a:solidFill>
              </a:endParaRPr>
            </a:p>
          </p:txBody>
        </p:sp>
        <p:sp>
          <p:nvSpPr>
            <p:cNvPr id="16" name="Freeform 5">
              <a:extLst>
                <a:ext uri="{FF2B5EF4-FFF2-40B4-BE49-F238E27FC236}">
                  <a16:creationId xmlns:a16="http://schemas.microsoft.com/office/drawing/2014/main" id="{49DADDA2-8742-CFBF-82A3-9F232E048CC9}"/>
                </a:ext>
              </a:extLst>
            </p:cNvPr>
            <p:cNvSpPr/>
            <p:nvPr/>
          </p:nvSpPr>
          <p:spPr>
            <a:xfrm>
              <a:off x="9049006" y="3417306"/>
              <a:ext cx="1028701" cy="1212422"/>
            </a:xfrm>
            <a:custGeom>
              <a:avLst/>
              <a:gdLst>
                <a:gd name="connsiteX0" fmla="*/ 190500 w 933450"/>
                <a:gd name="connsiteY0" fmla="*/ 119304 h 1093601"/>
                <a:gd name="connsiteX1" fmla="*/ 190500 w 933450"/>
                <a:gd name="connsiteY1" fmla="*/ 119304 h 1093601"/>
                <a:gd name="connsiteX2" fmla="*/ 114300 w 933450"/>
                <a:gd name="connsiteY2" fmla="*/ 224079 h 1093601"/>
                <a:gd name="connsiteX3" fmla="*/ 95250 w 933450"/>
                <a:gd name="connsiteY3" fmla="*/ 252654 h 1093601"/>
                <a:gd name="connsiteX4" fmla="*/ 66675 w 933450"/>
                <a:gd name="connsiteY4" fmla="*/ 281229 h 1093601"/>
                <a:gd name="connsiteX5" fmla="*/ 28575 w 933450"/>
                <a:gd name="connsiteY5" fmla="*/ 338379 h 1093601"/>
                <a:gd name="connsiteX6" fmla="*/ 9525 w 933450"/>
                <a:gd name="connsiteY6" fmla="*/ 366954 h 1093601"/>
                <a:gd name="connsiteX7" fmla="*/ 28575 w 933450"/>
                <a:gd name="connsiteY7" fmla="*/ 519354 h 1093601"/>
                <a:gd name="connsiteX8" fmla="*/ 38100 w 933450"/>
                <a:gd name="connsiteY8" fmla="*/ 557454 h 1093601"/>
                <a:gd name="connsiteX9" fmla="*/ 104775 w 933450"/>
                <a:gd name="connsiteY9" fmla="*/ 643179 h 1093601"/>
                <a:gd name="connsiteX10" fmla="*/ 114300 w 933450"/>
                <a:gd name="connsiteY10" fmla="*/ 671754 h 1093601"/>
                <a:gd name="connsiteX11" fmla="*/ 76200 w 933450"/>
                <a:gd name="connsiteY11" fmla="*/ 728904 h 1093601"/>
                <a:gd name="connsiteX12" fmla="*/ 38100 w 933450"/>
                <a:gd name="connsiteY12" fmla="*/ 786054 h 1093601"/>
                <a:gd name="connsiteX13" fmla="*/ 19050 w 933450"/>
                <a:gd name="connsiteY13" fmla="*/ 814629 h 1093601"/>
                <a:gd name="connsiteX14" fmla="*/ 0 w 933450"/>
                <a:gd name="connsiteY14" fmla="*/ 843204 h 1093601"/>
                <a:gd name="connsiteX15" fmla="*/ 19050 w 933450"/>
                <a:gd name="connsiteY15" fmla="*/ 928929 h 1093601"/>
                <a:gd name="connsiteX16" fmla="*/ 47625 w 933450"/>
                <a:gd name="connsiteY16" fmla="*/ 957504 h 1093601"/>
                <a:gd name="connsiteX17" fmla="*/ 104775 w 933450"/>
                <a:gd name="connsiteY17" fmla="*/ 976554 h 1093601"/>
                <a:gd name="connsiteX18" fmla="*/ 247650 w 933450"/>
                <a:gd name="connsiteY18" fmla="*/ 995604 h 1093601"/>
                <a:gd name="connsiteX19" fmla="*/ 371475 w 933450"/>
                <a:gd name="connsiteY19" fmla="*/ 1005129 h 1093601"/>
                <a:gd name="connsiteX20" fmla="*/ 504825 w 933450"/>
                <a:gd name="connsiteY20" fmla="*/ 1024179 h 1093601"/>
                <a:gd name="connsiteX21" fmla="*/ 571500 w 933450"/>
                <a:gd name="connsiteY21" fmla="*/ 1033704 h 1093601"/>
                <a:gd name="connsiteX22" fmla="*/ 676275 w 933450"/>
                <a:gd name="connsiteY22" fmla="*/ 1062279 h 1093601"/>
                <a:gd name="connsiteX23" fmla="*/ 723900 w 933450"/>
                <a:gd name="connsiteY23" fmla="*/ 1081329 h 1093601"/>
                <a:gd name="connsiteX24" fmla="*/ 800100 w 933450"/>
                <a:gd name="connsiteY24" fmla="*/ 1090854 h 1093601"/>
                <a:gd name="connsiteX25" fmla="*/ 895350 w 933450"/>
                <a:gd name="connsiteY25" fmla="*/ 1081329 h 1093601"/>
                <a:gd name="connsiteX26" fmla="*/ 914400 w 933450"/>
                <a:gd name="connsiteY26" fmla="*/ 1043229 h 1093601"/>
                <a:gd name="connsiteX27" fmla="*/ 933450 w 933450"/>
                <a:gd name="connsiteY27" fmla="*/ 967029 h 1093601"/>
                <a:gd name="connsiteX28" fmla="*/ 923925 w 933450"/>
                <a:gd name="connsiteY28" fmla="*/ 814629 h 1093601"/>
                <a:gd name="connsiteX29" fmla="*/ 895350 w 933450"/>
                <a:gd name="connsiteY29" fmla="*/ 709854 h 1093601"/>
                <a:gd name="connsiteX30" fmla="*/ 857250 w 933450"/>
                <a:gd name="connsiteY30" fmla="*/ 662229 h 1093601"/>
                <a:gd name="connsiteX31" fmla="*/ 809625 w 933450"/>
                <a:gd name="connsiteY31" fmla="*/ 605079 h 1093601"/>
                <a:gd name="connsiteX32" fmla="*/ 800100 w 933450"/>
                <a:gd name="connsiteY32" fmla="*/ 576504 h 1093601"/>
                <a:gd name="connsiteX33" fmla="*/ 790575 w 933450"/>
                <a:gd name="connsiteY33" fmla="*/ 538404 h 1093601"/>
                <a:gd name="connsiteX34" fmla="*/ 771525 w 933450"/>
                <a:gd name="connsiteY34" fmla="*/ 481254 h 1093601"/>
                <a:gd name="connsiteX35" fmla="*/ 781050 w 933450"/>
                <a:gd name="connsiteY35" fmla="*/ 300279 h 1093601"/>
                <a:gd name="connsiteX36" fmla="*/ 790575 w 933450"/>
                <a:gd name="connsiteY36" fmla="*/ 271704 h 1093601"/>
                <a:gd name="connsiteX37" fmla="*/ 771525 w 933450"/>
                <a:gd name="connsiteY37" fmla="*/ 138354 h 1093601"/>
                <a:gd name="connsiteX38" fmla="*/ 733425 w 933450"/>
                <a:gd name="connsiteY38" fmla="*/ 81204 h 1093601"/>
                <a:gd name="connsiteX39" fmla="*/ 714375 w 933450"/>
                <a:gd name="connsiteY39" fmla="*/ 52629 h 1093601"/>
                <a:gd name="connsiteX40" fmla="*/ 695325 w 933450"/>
                <a:gd name="connsiteY40" fmla="*/ 24054 h 1093601"/>
                <a:gd name="connsiteX41" fmla="*/ 666750 w 933450"/>
                <a:gd name="connsiteY41" fmla="*/ 14529 h 1093601"/>
                <a:gd name="connsiteX42" fmla="*/ 323850 w 933450"/>
                <a:gd name="connsiteY42" fmla="*/ 33579 h 1093601"/>
                <a:gd name="connsiteX43" fmla="*/ 295275 w 933450"/>
                <a:gd name="connsiteY43" fmla="*/ 43104 h 1093601"/>
                <a:gd name="connsiteX44" fmla="*/ 238125 w 933450"/>
                <a:gd name="connsiteY44" fmla="*/ 81204 h 1093601"/>
                <a:gd name="connsiteX45" fmla="*/ 228600 w 933450"/>
                <a:gd name="connsiteY45" fmla="*/ 109779 h 1093601"/>
                <a:gd name="connsiteX46" fmla="*/ 190500 w 933450"/>
                <a:gd name="connsiteY46" fmla="*/ 119304 h 1093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933450" h="1093601">
                  <a:moveTo>
                    <a:pt x="190500" y="119304"/>
                  </a:moveTo>
                  <a:lnTo>
                    <a:pt x="190500" y="119304"/>
                  </a:lnTo>
                  <a:cubicBezTo>
                    <a:pt x="165100" y="154229"/>
                    <a:pt x="138255" y="188147"/>
                    <a:pt x="114300" y="224079"/>
                  </a:cubicBezTo>
                  <a:cubicBezTo>
                    <a:pt x="107950" y="233604"/>
                    <a:pt x="102579" y="243860"/>
                    <a:pt x="95250" y="252654"/>
                  </a:cubicBezTo>
                  <a:cubicBezTo>
                    <a:pt x="86626" y="263002"/>
                    <a:pt x="74945" y="270596"/>
                    <a:pt x="66675" y="281229"/>
                  </a:cubicBezTo>
                  <a:cubicBezTo>
                    <a:pt x="52619" y="299301"/>
                    <a:pt x="41275" y="319329"/>
                    <a:pt x="28575" y="338379"/>
                  </a:cubicBezTo>
                  <a:lnTo>
                    <a:pt x="9525" y="366954"/>
                  </a:lnTo>
                  <a:cubicBezTo>
                    <a:pt x="24728" y="564591"/>
                    <a:pt x="4769" y="436032"/>
                    <a:pt x="28575" y="519354"/>
                  </a:cubicBezTo>
                  <a:cubicBezTo>
                    <a:pt x="32171" y="531941"/>
                    <a:pt x="32246" y="545745"/>
                    <a:pt x="38100" y="557454"/>
                  </a:cubicBezTo>
                  <a:cubicBezTo>
                    <a:pt x="60886" y="603026"/>
                    <a:pt x="73417" y="611821"/>
                    <a:pt x="104775" y="643179"/>
                  </a:cubicBezTo>
                  <a:cubicBezTo>
                    <a:pt x="107950" y="652704"/>
                    <a:pt x="117475" y="662229"/>
                    <a:pt x="114300" y="671754"/>
                  </a:cubicBezTo>
                  <a:cubicBezTo>
                    <a:pt x="107060" y="693474"/>
                    <a:pt x="88900" y="709854"/>
                    <a:pt x="76200" y="728904"/>
                  </a:cubicBezTo>
                  <a:lnTo>
                    <a:pt x="38100" y="786054"/>
                  </a:lnTo>
                  <a:lnTo>
                    <a:pt x="19050" y="814629"/>
                  </a:lnTo>
                  <a:lnTo>
                    <a:pt x="0" y="843204"/>
                  </a:lnTo>
                  <a:cubicBezTo>
                    <a:pt x="1153" y="850119"/>
                    <a:pt x="8629" y="913297"/>
                    <a:pt x="19050" y="928929"/>
                  </a:cubicBezTo>
                  <a:cubicBezTo>
                    <a:pt x="26522" y="940137"/>
                    <a:pt x="35850" y="950962"/>
                    <a:pt x="47625" y="957504"/>
                  </a:cubicBezTo>
                  <a:cubicBezTo>
                    <a:pt x="65178" y="967256"/>
                    <a:pt x="85725" y="970204"/>
                    <a:pt x="104775" y="976554"/>
                  </a:cubicBezTo>
                  <a:cubicBezTo>
                    <a:pt x="151524" y="992137"/>
                    <a:pt x="197810" y="991451"/>
                    <a:pt x="247650" y="995604"/>
                  </a:cubicBezTo>
                  <a:lnTo>
                    <a:pt x="371475" y="1005129"/>
                  </a:lnTo>
                  <a:cubicBezTo>
                    <a:pt x="505383" y="1017302"/>
                    <a:pt x="410936" y="1008531"/>
                    <a:pt x="504825" y="1024179"/>
                  </a:cubicBezTo>
                  <a:cubicBezTo>
                    <a:pt x="526970" y="1027870"/>
                    <a:pt x="549411" y="1029688"/>
                    <a:pt x="571500" y="1033704"/>
                  </a:cubicBezTo>
                  <a:cubicBezTo>
                    <a:pt x="590680" y="1037191"/>
                    <a:pt x="670014" y="1060192"/>
                    <a:pt x="676275" y="1062279"/>
                  </a:cubicBezTo>
                  <a:cubicBezTo>
                    <a:pt x="692495" y="1067686"/>
                    <a:pt x="707240" y="1077484"/>
                    <a:pt x="723900" y="1081329"/>
                  </a:cubicBezTo>
                  <a:cubicBezTo>
                    <a:pt x="748842" y="1087085"/>
                    <a:pt x="774700" y="1087679"/>
                    <a:pt x="800100" y="1090854"/>
                  </a:cubicBezTo>
                  <a:cubicBezTo>
                    <a:pt x="831850" y="1087679"/>
                    <a:pt x="865896" y="1093601"/>
                    <a:pt x="895350" y="1081329"/>
                  </a:cubicBezTo>
                  <a:cubicBezTo>
                    <a:pt x="908457" y="1075868"/>
                    <a:pt x="909910" y="1056699"/>
                    <a:pt x="914400" y="1043229"/>
                  </a:cubicBezTo>
                  <a:cubicBezTo>
                    <a:pt x="922679" y="1018391"/>
                    <a:pt x="933450" y="967029"/>
                    <a:pt x="933450" y="967029"/>
                  </a:cubicBezTo>
                  <a:cubicBezTo>
                    <a:pt x="930275" y="916229"/>
                    <a:pt x="928533" y="865319"/>
                    <a:pt x="923925" y="814629"/>
                  </a:cubicBezTo>
                  <a:cubicBezTo>
                    <a:pt x="920842" y="780718"/>
                    <a:pt x="913381" y="739905"/>
                    <a:pt x="895350" y="709854"/>
                  </a:cubicBezTo>
                  <a:cubicBezTo>
                    <a:pt x="884890" y="692421"/>
                    <a:pt x="869448" y="678493"/>
                    <a:pt x="857250" y="662229"/>
                  </a:cubicBezTo>
                  <a:cubicBezTo>
                    <a:pt x="817467" y="609185"/>
                    <a:pt x="861899" y="657353"/>
                    <a:pt x="809625" y="605079"/>
                  </a:cubicBezTo>
                  <a:cubicBezTo>
                    <a:pt x="806450" y="595554"/>
                    <a:pt x="802858" y="586158"/>
                    <a:pt x="800100" y="576504"/>
                  </a:cubicBezTo>
                  <a:cubicBezTo>
                    <a:pt x="796504" y="563917"/>
                    <a:pt x="794337" y="550943"/>
                    <a:pt x="790575" y="538404"/>
                  </a:cubicBezTo>
                  <a:cubicBezTo>
                    <a:pt x="784805" y="519170"/>
                    <a:pt x="771525" y="481254"/>
                    <a:pt x="771525" y="481254"/>
                  </a:cubicBezTo>
                  <a:cubicBezTo>
                    <a:pt x="774700" y="420929"/>
                    <a:pt x="775581" y="360439"/>
                    <a:pt x="781050" y="300279"/>
                  </a:cubicBezTo>
                  <a:cubicBezTo>
                    <a:pt x="781959" y="290280"/>
                    <a:pt x="790575" y="281744"/>
                    <a:pt x="790575" y="271704"/>
                  </a:cubicBezTo>
                  <a:cubicBezTo>
                    <a:pt x="790575" y="269243"/>
                    <a:pt x="784347" y="163997"/>
                    <a:pt x="771525" y="138354"/>
                  </a:cubicBezTo>
                  <a:cubicBezTo>
                    <a:pt x="761286" y="117876"/>
                    <a:pt x="746125" y="100254"/>
                    <a:pt x="733425" y="81204"/>
                  </a:cubicBezTo>
                  <a:lnTo>
                    <a:pt x="714375" y="52629"/>
                  </a:lnTo>
                  <a:cubicBezTo>
                    <a:pt x="708025" y="43104"/>
                    <a:pt x="706185" y="27674"/>
                    <a:pt x="695325" y="24054"/>
                  </a:cubicBezTo>
                  <a:lnTo>
                    <a:pt x="666750" y="14529"/>
                  </a:lnTo>
                  <a:cubicBezTo>
                    <a:pt x="497859" y="19807"/>
                    <a:pt x="441377" y="0"/>
                    <a:pt x="323850" y="33579"/>
                  </a:cubicBezTo>
                  <a:cubicBezTo>
                    <a:pt x="314196" y="36337"/>
                    <a:pt x="304800" y="39929"/>
                    <a:pt x="295275" y="43104"/>
                  </a:cubicBezTo>
                  <a:lnTo>
                    <a:pt x="238125" y="81204"/>
                  </a:lnTo>
                  <a:cubicBezTo>
                    <a:pt x="229771" y="86773"/>
                    <a:pt x="233766" y="101170"/>
                    <a:pt x="228600" y="109779"/>
                  </a:cubicBezTo>
                  <a:cubicBezTo>
                    <a:pt x="223980" y="117480"/>
                    <a:pt x="196850" y="117717"/>
                    <a:pt x="190500" y="119304"/>
                  </a:cubicBezTo>
                  <a:close/>
                </a:path>
              </a:pathLst>
            </a:cu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hr-HR"/>
            </a:p>
          </p:txBody>
        </p:sp>
        <p:cxnSp>
          <p:nvCxnSpPr>
            <p:cNvPr id="30" name="Straight Arrow Connector 29">
              <a:extLst>
                <a:ext uri="{FF2B5EF4-FFF2-40B4-BE49-F238E27FC236}">
                  <a16:creationId xmlns:a16="http://schemas.microsoft.com/office/drawing/2014/main" id="{51563518-C9AF-D21F-FCDB-3B8CDB325745}"/>
                </a:ext>
              </a:extLst>
            </p:cNvPr>
            <p:cNvCxnSpPr>
              <a:cxnSpLocks/>
            </p:cNvCxnSpPr>
            <p:nvPr/>
          </p:nvCxnSpPr>
          <p:spPr>
            <a:xfrm flipH="1">
              <a:off x="8287007" y="3729091"/>
              <a:ext cx="835478" cy="269239"/>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8374CE5D-F05C-D5E4-65E2-31A5530DEEEA}"/>
                </a:ext>
              </a:extLst>
            </p:cNvPr>
            <p:cNvCxnSpPr/>
            <p:nvPr/>
          </p:nvCxnSpPr>
          <p:spPr>
            <a:xfrm>
              <a:off x="9544307" y="4026905"/>
              <a:ext cx="1143000" cy="762000"/>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666A170A-EC5E-1D92-2CC9-AA4E2889ECCA}"/>
                </a:ext>
              </a:extLst>
            </p:cNvPr>
            <p:cNvCxnSpPr>
              <a:cxnSpLocks/>
            </p:cNvCxnSpPr>
            <p:nvPr/>
          </p:nvCxnSpPr>
          <p:spPr>
            <a:xfrm flipH="1">
              <a:off x="8020307" y="3884030"/>
              <a:ext cx="247650" cy="1953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8F2F811E-9E5A-2D7A-ADA9-523D22087717}"/>
                </a:ext>
              </a:extLst>
            </p:cNvPr>
            <p:cNvCxnSpPr/>
            <p:nvPr/>
          </p:nvCxnSpPr>
          <p:spPr>
            <a:xfrm flipH="1">
              <a:off x="8048882" y="4141205"/>
              <a:ext cx="276225" cy="5715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3F92EC09-2C62-BAF9-7F6E-A0EA6F238BA7}"/>
                </a:ext>
              </a:extLst>
            </p:cNvPr>
            <p:cNvCxnSpPr/>
            <p:nvPr/>
          </p:nvCxnSpPr>
          <p:spPr>
            <a:xfrm flipH="1" flipV="1">
              <a:off x="10782557" y="4731755"/>
              <a:ext cx="209551" cy="13335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F3F8003F-543C-1ABF-7570-8A9EAFA4EA5F}"/>
                </a:ext>
              </a:extLst>
            </p:cNvPr>
            <p:cNvCxnSpPr>
              <a:cxnSpLocks/>
            </p:cNvCxnSpPr>
            <p:nvPr/>
          </p:nvCxnSpPr>
          <p:spPr>
            <a:xfrm flipH="1" flipV="1">
              <a:off x="10630157" y="4903205"/>
              <a:ext cx="185578" cy="165204"/>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51" name="Rectangle 50">
              <a:extLst>
                <a:ext uri="{FF2B5EF4-FFF2-40B4-BE49-F238E27FC236}">
                  <a16:creationId xmlns:a16="http://schemas.microsoft.com/office/drawing/2014/main" id="{85C214DA-DB83-0C34-C909-93944DB11CB2}"/>
                </a:ext>
              </a:extLst>
            </p:cNvPr>
            <p:cNvSpPr/>
            <p:nvPr/>
          </p:nvSpPr>
          <p:spPr>
            <a:xfrm>
              <a:off x="8579585" y="3415757"/>
              <a:ext cx="338554" cy="369332"/>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r-HR" b="1" dirty="0">
                  <a:solidFill>
                    <a:srgbClr val="C00000"/>
                  </a:solidFill>
                  <a:latin typeface="Symbol" pitchFamily="18" charset="2"/>
                  <a:sym typeface="Wingdings" pitchFamily="2" charset="2"/>
                </a:rPr>
                <a:t>g</a:t>
              </a:r>
              <a:r>
                <a:rPr lang="en-US" b="1" dirty="0">
                  <a:solidFill>
                    <a:srgbClr val="C00000"/>
                  </a:solidFill>
                  <a:sym typeface="Wingdings" pitchFamily="2" charset="2"/>
                </a:rPr>
                <a:t>’</a:t>
              </a:r>
              <a:endParaRPr lang="hr-HR" b="1" dirty="0">
                <a:solidFill>
                  <a:srgbClr val="C00000"/>
                </a:solidFill>
              </a:endParaRPr>
            </a:p>
          </p:txBody>
        </p:sp>
        <p:sp>
          <p:nvSpPr>
            <p:cNvPr id="52" name="Rectangle 51">
              <a:extLst>
                <a:ext uri="{FF2B5EF4-FFF2-40B4-BE49-F238E27FC236}">
                  <a16:creationId xmlns:a16="http://schemas.microsoft.com/office/drawing/2014/main" id="{BB307CA0-E198-17D8-C78A-7E543534CF25}"/>
                </a:ext>
              </a:extLst>
            </p:cNvPr>
            <p:cNvSpPr/>
            <p:nvPr/>
          </p:nvSpPr>
          <p:spPr>
            <a:xfrm>
              <a:off x="10328610" y="4194664"/>
              <a:ext cx="279244" cy="369332"/>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r-HR" b="1" dirty="0">
                  <a:solidFill>
                    <a:srgbClr val="C00000"/>
                  </a:solidFill>
                  <a:latin typeface="Symbol" pitchFamily="18" charset="2"/>
                  <a:sym typeface="Wingdings" pitchFamily="2" charset="2"/>
                </a:rPr>
                <a:t>g</a:t>
              </a:r>
              <a:endParaRPr lang="hr-HR" b="1" dirty="0">
                <a:solidFill>
                  <a:srgbClr val="C00000"/>
                </a:solidFill>
              </a:endParaRPr>
            </a:p>
          </p:txBody>
        </p:sp>
        <p:sp>
          <p:nvSpPr>
            <p:cNvPr id="53" name="4-Point Star 37">
              <a:extLst>
                <a:ext uri="{FF2B5EF4-FFF2-40B4-BE49-F238E27FC236}">
                  <a16:creationId xmlns:a16="http://schemas.microsoft.com/office/drawing/2014/main" id="{6EE57C15-3466-F606-992C-3BE80695A307}"/>
                </a:ext>
              </a:extLst>
            </p:cNvPr>
            <p:cNvSpPr/>
            <p:nvPr/>
          </p:nvSpPr>
          <p:spPr>
            <a:xfrm>
              <a:off x="9410957" y="3912605"/>
              <a:ext cx="161925" cy="152400"/>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hr-HR"/>
            </a:p>
          </p:txBody>
        </p:sp>
        <p:cxnSp>
          <p:nvCxnSpPr>
            <p:cNvPr id="54" name="Straight Connector 53">
              <a:extLst>
                <a:ext uri="{FF2B5EF4-FFF2-40B4-BE49-F238E27FC236}">
                  <a16:creationId xmlns:a16="http://schemas.microsoft.com/office/drawing/2014/main" id="{778FFA13-A603-F29F-2BED-E3C92291BC1B}"/>
                </a:ext>
              </a:extLst>
            </p:cNvPr>
            <p:cNvCxnSpPr>
              <a:cxnSpLocks/>
            </p:cNvCxnSpPr>
            <p:nvPr/>
          </p:nvCxnSpPr>
          <p:spPr>
            <a:xfrm flipH="1" flipV="1">
              <a:off x="9122485" y="3729091"/>
              <a:ext cx="231322" cy="164464"/>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39CF7588-A328-78CE-D23B-34819FF8A5AD}"/>
                </a:ext>
              </a:extLst>
            </p:cNvPr>
            <p:cNvCxnSpPr/>
            <p:nvPr/>
          </p:nvCxnSpPr>
          <p:spPr>
            <a:xfrm>
              <a:off x="8334632" y="4045955"/>
              <a:ext cx="2371725" cy="762000"/>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sp>
          <p:nvSpPr>
            <p:cNvPr id="56" name="TextBox 18">
              <a:extLst>
                <a:ext uri="{FF2B5EF4-FFF2-40B4-BE49-F238E27FC236}">
                  <a16:creationId xmlns:a16="http://schemas.microsoft.com/office/drawing/2014/main" id="{7A19C971-2946-BBC2-8837-B90FDD552840}"/>
                </a:ext>
              </a:extLst>
            </p:cNvPr>
            <p:cNvSpPr txBox="1"/>
            <p:nvPr/>
          </p:nvSpPr>
          <p:spPr>
            <a:xfrm>
              <a:off x="8977569" y="3044283"/>
              <a:ext cx="1190625"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000" dirty="0"/>
                <a:t>Scatter</a:t>
              </a:r>
              <a:endParaRPr lang="hr-HR" sz="2000" dirty="0"/>
            </a:p>
          </p:txBody>
        </p:sp>
      </p:grpSp>
    </p:spTree>
    <p:extLst>
      <p:ext uri="{BB962C8B-B14F-4D97-AF65-F5344CB8AC3E}">
        <p14:creationId xmlns:p14="http://schemas.microsoft.com/office/powerpoint/2010/main" val="2893177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448D4C-EE56-0288-2126-26A313AEBB53}"/>
              </a:ext>
            </a:extLst>
          </p:cNvPr>
          <p:cNvSpPr>
            <a:spLocks noGrp="1"/>
          </p:cNvSpPr>
          <p:nvPr>
            <p:ph type="title"/>
          </p:nvPr>
        </p:nvSpPr>
        <p:spPr/>
        <p:txBody>
          <a:bodyPr vert="horz" lIns="91440" tIns="45720" rIns="91440" bIns="45720" anchor="ctr">
            <a:normAutofit/>
          </a:bodyPr>
          <a:lstStyle/>
          <a:p>
            <a:r>
              <a:rPr lang="en-US" dirty="0"/>
              <a:t>Background in PET</a:t>
            </a:r>
          </a:p>
        </p:txBody>
      </p:sp>
      <p:sp>
        <p:nvSpPr>
          <p:cNvPr id="3" name="Content Placeholder 2">
            <a:extLst>
              <a:ext uri="{FF2B5EF4-FFF2-40B4-BE49-F238E27FC236}">
                <a16:creationId xmlns:a16="http://schemas.microsoft.com/office/drawing/2014/main" id="{6B991FA7-3047-FC9F-3AC2-80C13C098111}"/>
              </a:ext>
            </a:extLst>
          </p:cNvPr>
          <p:cNvSpPr>
            <a:spLocks noGrp="1"/>
          </p:cNvSpPr>
          <p:nvPr>
            <p:ph sz="quarter" idx="1"/>
          </p:nvPr>
        </p:nvSpPr>
        <p:spPr>
          <a:xfrm>
            <a:off x="816864" y="1600199"/>
            <a:ext cx="6536428" cy="4692446"/>
          </a:xfrm>
        </p:spPr>
        <p:txBody>
          <a:bodyPr vert="horz" lIns="91440" tIns="45720" rIns="91440" bIns="45720" anchor="t">
            <a:normAutofit/>
          </a:bodyPr>
          <a:lstStyle/>
          <a:p>
            <a:r>
              <a:rPr lang="en-US" b="1" dirty="0">
                <a:latin typeface="Calibri"/>
                <a:cs typeface="Calibri"/>
              </a:rPr>
              <a:t>Backgrounds</a:t>
            </a:r>
            <a:r>
              <a:rPr lang="en-US" dirty="0">
                <a:latin typeface="Calibri"/>
                <a:cs typeface="Calibri"/>
              </a:rPr>
              <a:t> mostly due to: </a:t>
            </a:r>
            <a:endParaRPr lang="en-US" dirty="0">
              <a:ea typeface="Calibri" panose="020F0502020204030204" pitchFamily="34" charset="0"/>
            </a:endParaRPr>
          </a:p>
          <a:p>
            <a:pPr lvl="1">
              <a:buFont typeface="Courier New"/>
              <a:buChar char="o"/>
            </a:pPr>
            <a:r>
              <a:rPr lang="en-US" dirty="0">
                <a:latin typeface="Calibri"/>
                <a:ea typeface="Calibri"/>
                <a:cs typeface="Calibri"/>
              </a:rPr>
              <a:t>Compton scatter in patient's body</a:t>
            </a:r>
          </a:p>
          <a:p>
            <a:pPr lvl="1">
              <a:buFont typeface="Courier New"/>
              <a:buChar char="o"/>
            </a:pPr>
            <a:r>
              <a:rPr lang="en-US" dirty="0">
                <a:latin typeface="Calibri"/>
                <a:ea typeface="Calibri"/>
                <a:cs typeface="Calibri"/>
              </a:rPr>
              <a:t>Random coincidence</a:t>
            </a:r>
          </a:p>
          <a:p>
            <a:pPr marL="365760" lvl="1" indent="0">
              <a:buNone/>
            </a:pPr>
            <a:r>
              <a:rPr lang="en-US" dirty="0">
                <a:latin typeface="Calibri"/>
                <a:ea typeface="Calibri"/>
                <a:cs typeface="Calibri"/>
              </a:rPr>
              <a:t>-&gt; reduced image contrast</a:t>
            </a:r>
            <a:endParaRPr lang="en-US" dirty="0">
              <a:ea typeface="Calibri"/>
            </a:endParaRPr>
          </a:p>
        </p:txBody>
      </p:sp>
      <p:sp>
        <p:nvSpPr>
          <p:cNvPr id="4" name="Date Placeholder 3">
            <a:extLst>
              <a:ext uri="{FF2B5EF4-FFF2-40B4-BE49-F238E27FC236}">
                <a16:creationId xmlns:a16="http://schemas.microsoft.com/office/drawing/2014/main" id="{AA569AFA-1219-E5F2-4609-8CC3E67D18B9}"/>
              </a:ext>
            </a:extLst>
          </p:cNvPr>
          <p:cNvSpPr>
            <a:spLocks noGrp="1"/>
          </p:cNvSpPr>
          <p:nvPr>
            <p:ph type="dt" sz="half" idx="2"/>
          </p:nvPr>
        </p:nvSpPr>
        <p:spPr/>
        <p:txBody>
          <a:bodyPr/>
          <a:lstStyle/>
          <a:p>
            <a:pPr algn="ctr"/>
            <a:r>
              <a:rPr lang="hr-HR" dirty="0"/>
              <a:t>26-28 April 2023, Split, Croatia</a:t>
            </a:r>
            <a:endParaRPr lang="en-US" dirty="0"/>
          </a:p>
        </p:txBody>
      </p:sp>
      <p:sp>
        <p:nvSpPr>
          <p:cNvPr id="5" name="Footer Placeholder 4">
            <a:extLst>
              <a:ext uri="{FF2B5EF4-FFF2-40B4-BE49-F238E27FC236}">
                <a16:creationId xmlns:a16="http://schemas.microsoft.com/office/drawing/2014/main" id="{CFE8A82B-F2F7-C07C-2CF5-8CF917ECA0CD}"/>
              </a:ext>
            </a:extLst>
          </p:cNvPr>
          <p:cNvSpPr>
            <a:spLocks noGrp="1"/>
          </p:cNvSpPr>
          <p:nvPr>
            <p:ph type="ftr" sz="quarter" idx="3"/>
          </p:nvPr>
        </p:nvSpPr>
        <p:spPr/>
        <p:txBody>
          <a:bodyPr vert="horz" lIns="91440" tIns="45720" rIns="91440" bIns="45720" anchor="ctr"/>
          <a:lstStyle/>
          <a:p>
            <a:pPr algn="ctr"/>
            <a:r>
              <a:rPr lang="hr-HR" dirty="0">
                <a:solidFill>
                  <a:srgbClr val="775F55"/>
                </a:solidFill>
                <a:latin typeface="Calibri"/>
                <a:cs typeface="Calibri"/>
              </a:rPr>
              <a:t>EXOTIC ATOMS ZAGREB 2025</a:t>
            </a:r>
            <a:endParaRPr lang="en-US" dirty="0"/>
          </a:p>
        </p:txBody>
      </p:sp>
      <p:sp>
        <p:nvSpPr>
          <p:cNvPr id="6" name="Slide Number Placeholder 5">
            <a:extLst>
              <a:ext uri="{FF2B5EF4-FFF2-40B4-BE49-F238E27FC236}">
                <a16:creationId xmlns:a16="http://schemas.microsoft.com/office/drawing/2014/main" id="{5CD5217D-6AFC-BCAD-55E7-F60A0087F2C3}"/>
              </a:ext>
            </a:extLst>
          </p:cNvPr>
          <p:cNvSpPr>
            <a:spLocks noGrp="1"/>
          </p:cNvSpPr>
          <p:nvPr>
            <p:ph type="sldNum" sz="quarter" idx="4"/>
          </p:nvPr>
        </p:nvSpPr>
        <p:spPr/>
        <p:txBody>
          <a:bodyPr/>
          <a:lstStyle/>
          <a:p>
            <a:fld id="{F1FEECC3-7BCE-4B1E-8D55-1AB743006139}" type="slidenum">
              <a:rPr lang="en-US" smtClean="0"/>
              <a:pPr/>
              <a:t>5</a:t>
            </a:fld>
            <a:endParaRPr lang="en-US" dirty="0"/>
          </a:p>
        </p:txBody>
      </p:sp>
      <p:sp>
        <p:nvSpPr>
          <p:cNvPr id="8" name="Footer Placeholder 2">
            <a:extLst>
              <a:ext uri="{FF2B5EF4-FFF2-40B4-BE49-F238E27FC236}">
                <a16:creationId xmlns:a16="http://schemas.microsoft.com/office/drawing/2014/main" id="{E1309093-D198-208C-A004-DD8106909AC1}"/>
              </a:ext>
            </a:extLst>
          </p:cNvPr>
          <p:cNvSpPr txBox="1">
            <a:spLocks/>
          </p:cNvSpPr>
          <p:nvPr/>
        </p:nvSpPr>
        <p:spPr>
          <a:xfrm>
            <a:off x="737094" y="6468406"/>
            <a:ext cx="2556456" cy="365125"/>
          </a:xfrm>
          <a:prstGeom prst="rect">
            <a:avLst/>
          </a:prstGeom>
          <a:solidFill>
            <a:schemeClr val="bg1"/>
          </a:solidFill>
        </p:spPr>
        <p:txBody>
          <a:bodyPr vert="horz" lIns="91440" tIns="45720" rIns="91440" bIns="45720" anchor="ctr"/>
          <a:lstStyle>
            <a:defPPr>
              <a:defRPr lang="en-US"/>
            </a:defPPr>
            <a:lvl1pPr marL="0" algn="r" defTabSz="914400" rtl="0" eaLnBrk="1" latinLnBrk="0" hangingPunct="1">
              <a:defRPr kumimoji="0" sz="1200" kern="1200">
                <a:solidFill>
                  <a:schemeClr val="tx2"/>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solidFill>
                  <a:srgbClr val="775F55"/>
                </a:solidFill>
                <a:latin typeface="Calibri"/>
                <a:cs typeface="Calibri"/>
              </a:rPr>
              <a:t>M. Makek</a:t>
            </a:r>
            <a:endParaRPr lang="en-US" dirty="0"/>
          </a:p>
        </p:txBody>
      </p:sp>
      <p:sp>
        <p:nvSpPr>
          <p:cNvPr id="9" name="Donut 17">
            <a:extLst>
              <a:ext uri="{FF2B5EF4-FFF2-40B4-BE49-F238E27FC236}">
                <a16:creationId xmlns:a16="http://schemas.microsoft.com/office/drawing/2014/main" id="{15D37D6D-83C4-438A-61DC-898605D79B97}"/>
              </a:ext>
            </a:extLst>
          </p:cNvPr>
          <p:cNvSpPr/>
          <p:nvPr/>
        </p:nvSpPr>
        <p:spPr>
          <a:xfrm>
            <a:off x="8004958" y="2272858"/>
            <a:ext cx="3275048" cy="3294690"/>
          </a:xfrm>
          <a:prstGeom prst="donut">
            <a:avLst>
              <a:gd name="adj" fmla="val 7929"/>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hr-HR" dirty="0">
              <a:solidFill>
                <a:schemeClr val="bg2">
                  <a:lumMod val="75000"/>
                </a:schemeClr>
              </a:solidFill>
            </a:endParaRPr>
          </a:p>
        </p:txBody>
      </p:sp>
      <p:sp>
        <p:nvSpPr>
          <p:cNvPr id="10" name="Freeform 18">
            <a:extLst>
              <a:ext uri="{FF2B5EF4-FFF2-40B4-BE49-F238E27FC236}">
                <a16:creationId xmlns:a16="http://schemas.microsoft.com/office/drawing/2014/main" id="{A4EDF82D-A2BA-6FB9-FB01-48164C4D998F}"/>
              </a:ext>
            </a:extLst>
          </p:cNvPr>
          <p:cNvSpPr/>
          <p:nvPr/>
        </p:nvSpPr>
        <p:spPr>
          <a:xfrm>
            <a:off x="9033657" y="3433949"/>
            <a:ext cx="1028701" cy="1212422"/>
          </a:xfrm>
          <a:custGeom>
            <a:avLst/>
            <a:gdLst>
              <a:gd name="connsiteX0" fmla="*/ 190500 w 933450"/>
              <a:gd name="connsiteY0" fmla="*/ 119304 h 1093601"/>
              <a:gd name="connsiteX1" fmla="*/ 190500 w 933450"/>
              <a:gd name="connsiteY1" fmla="*/ 119304 h 1093601"/>
              <a:gd name="connsiteX2" fmla="*/ 114300 w 933450"/>
              <a:gd name="connsiteY2" fmla="*/ 224079 h 1093601"/>
              <a:gd name="connsiteX3" fmla="*/ 95250 w 933450"/>
              <a:gd name="connsiteY3" fmla="*/ 252654 h 1093601"/>
              <a:gd name="connsiteX4" fmla="*/ 66675 w 933450"/>
              <a:gd name="connsiteY4" fmla="*/ 281229 h 1093601"/>
              <a:gd name="connsiteX5" fmla="*/ 28575 w 933450"/>
              <a:gd name="connsiteY5" fmla="*/ 338379 h 1093601"/>
              <a:gd name="connsiteX6" fmla="*/ 9525 w 933450"/>
              <a:gd name="connsiteY6" fmla="*/ 366954 h 1093601"/>
              <a:gd name="connsiteX7" fmla="*/ 28575 w 933450"/>
              <a:gd name="connsiteY7" fmla="*/ 519354 h 1093601"/>
              <a:gd name="connsiteX8" fmla="*/ 38100 w 933450"/>
              <a:gd name="connsiteY8" fmla="*/ 557454 h 1093601"/>
              <a:gd name="connsiteX9" fmla="*/ 104775 w 933450"/>
              <a:gd name="connsiteY9" fmla="*/ 643179 h 1093601"/>
              <a:gd name="connsiteX10" fmla="*/ 114300 w 933450"/>
              <a:gd name="connsiteY10" fmla="*/ 671754 h 1093601"/>
              <a:gd name="connsiteX11" fmla="*/ 76200 w 933450"/>
              <a:gd name="connsiteY11" fmla="*/ 728904 h 1093601"/>
              <a:gd name="connsiteX12" fmla="*/ 38100 w 933450"/>
              <a:gd name="connsiteY12" fmla="*/ 786054 h 1093601"/>
              <a:gd name="connsiteX13" fmla="*/ 19050 w 933450"/>
              <a:gd name="connsiteY13" fmla="*/ 814629 h 1093601"/>
              <a:gd name="connsiteX14" fmla="*/ 0 w 933450"/>
              <a:gd name="connsiteY14" fmla="*/ 843204 h 1093601"/>
              <a:gd name="connsiteX15" fmla="*/ 19050 w 933450"/>
              <a:gd name="connsiteY15" fmla="*/ 928929 h 1093601"/>
              <a:gd name="connsiteX16" fmla="*/ 47625 w 933450"/>
              <a:gd name="connsiteY16" fmla="*/ 957504 h 1093601"/>
              <a:gd name="connsiteX17" fmla="*/ 104775 w 933450"/>
              <a:gd name="connsiteY17" fmla="*/ 976554 h 1093601"/>
              <a:gd name="connsiteX18" fmla="*/ 247650 w 933450"/>
              <a:gd name="connsiteY18" fmla="*/ 995604 h 1093601"/>
              <a:gd name="connsiteX19" fmla="*/ 371475 w 933450"/>
              <a:gd name="connsiteY19" fmla="*/ 1005129 h 1093601"/>
              <a:gd name="connsiteX20" fmla="*/ 504825 w 933450"/>
              <a:gd name="connsiteY20" fmla="*/ 1024179 h 1093601"/>
              <a:gd name="connsiteX21" fmla="*/ 571500 w 933450"/>
              <a:gd name="connsiteY21" fmla="*/ 1033704 h 1093601"/>
              <a:gd name="connsiteX22" fmla="*/ 676275 w 933450"/>
              <a:gd name="connsiteY22" fmla="*/ 1062279 h 1093601"/>
              <a:gd name="connsiteX23" fmla="*/ 723900 w 933450"/>
              <a:gd name="connsiteY23" fmla="*/ 1081329 h 1093601"/>
              <a:gd name="connsiteX24" fmla="*/ 800100 w 933450"/>
              <a:gd name="connsiteY24" fmla="*/ 1090854 h 1093601"/>
              <a:gd name="connsiteX25" fmla="*/ 895350 w 933450"/>
              <a:gd name="connsiteY25" fmla="*/ 1081329 h 1093601"/>
              <a:gd name="connsiteX26" fmla="*/ 914400 w 933450"/>
              <a:gd name="connsiteY26" fmla="*/ 1043229 h 1093601"/>
              <a:gd name="connsiteX27" fmla="*/ 933450 w 933450"/>
              <a:gd name="connsiteY27" fmla="*/ 967029 h 1093601"/>
              <a:gd name="connsiteX28" fmla="*/ 923925 w 933450"/>
              <a:gd name="connsiteY28" fmla="*/ 814629 h 1093601"/>
              <a:gd name="connsiteX29" fmla="*/ 895350 w 933450"/>
              <a:gd name="connsiteY29" fmla="*/ 709854 h 1093601"/>
              <a:gd name="connsiteX30" fmla="*/ 857250 w 933450"/>
              <a:gd name="connsiteY30" fmla="*/ 662229 h 1093601"/>
              <a:gd name="connsiteX31" fmla="*/ 809625 w 933450"/>
              <a:gd name="connsiteY31" fmla="*/ 605079 h 1093601"/>
              <a:gd name="connsiteX32" fmla="*/ 800100 w 933450"/>
              <a:gd name="connsiteY32" fmla="*/ 576504 h 1093601"/>
              <a:gd name="connsiteX33" fmla="*/ 790575 w 933450"/>
              <a:gd name="connsiteY33" fmla="*/ 538404 h 1093601"/>
              <a:gd name="connsiteX34" fmla="*/ 771525 w 933450"/>
              <a:gd name="connsiteY34" fmla="*/ 481254 h 1093601"/>
              <a:gd name="connsiteX35" fmla="*/ 781050 w 933450"/>
              <a:gd name="connsiteY35" fmla="*/ 300279 h 1093601"/>
              <a:gd name="connsiteX36" fmla="*/ 790575 w 933450"/>
              <a:gd name="connsiteY36" fmla="*/ 271704 h 1093601"/>
              <a:gd name="connsiteX37" fmla="*/ 771525 w 933450"/>
              <a:gd name="connsiteY37" fmla="*/ 138354 h 1093601"/>
              <a:gd name="connsiteX38" fmla="*/ 733425 w 933450"/>
              <a:gd name="connsiteY38" fmla="*/ 81204 h 1093601"/>
              <a:gd name="connsiteX39" fmla="*/ 714375 w 933450"/>
              <a:gd name="connsiteY39" fmla="*/ 52629 h 1093601"/>
              <a:gd name="connsiteX40" fmla="*/ 695325 w 933450"/>
              <a:gd name="connsiteY40" fmla="*/ 24054 h 1093601"/>
              <a:gd name="connsiteX41" fmla="*/ 666750 w 933450"/>
              <a:gd name="connsiteY41" fmla="*/ 14529 h 1093601"/>
              <a:gd name="connsiteX42" fmla="*/ 323850 w 933450"/>
              <a:gd name="connsiteY42" fmla="*/ 33579 h 1093601"/>
              <a:gd name="connsiteX43" fmla="*/ 295275 w 933450"/>
              <a:gd name="connsiteY43" fmla="*/ 43104 h 1093601"/>
              <a:gd name="connsiteX44" fmla="*/ 238125 w 933450"/>
              <a:gd name="connsiteY44" fmla="*/ 81204 h 1093601"/>
              <a:gd name="connsiteX45" fmla="*/ 228600 w 933450"/>
              <a:gd name="connsiteY45" fmla="*/ 109779 h 1093601"/>
              <a:gd name="connsiteX46" fmla="*/ 190500 w 933450"/>
              <a:gd name="connsiteY46" fmla="*/ 119304 h 1093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933450" h="1093601">
                <a:moveTo>
                  <a:pt x="190500" y="119304"/>
                </a:moveTo>
                <a:lnTo>
                  <a:pt x="190500" y="119304"/>
                </a:lnTo>
                <a:cubicBezTo>
                  <a:pt x="165100" y="154229"/>
                  <a:pt x="138255" y="188147"/>
                  <a:pt x="114300" y="224079"/>
                </a:cubicBezTo>
                <a:cubicBezTo>
                  <a:pt x="107950" y="233604"/>
                  <a:pt x="102579" y="243860"/>
                  <a:pt x="95250" y="252654"/>
                </a:cubicBezTo>
                <a:cubicBezTo>
                  <a:pt x="86626" y="263002"/>
                  <a:pt x="74945" y="270596"/>
                  <a:pt x="66675" y="281229"/>
                </a:cubicBezTo>
                <a:cubicBezTo>
                  <a:pt x="52619" y="299301"/>
                  <a:pt x="41275" y="319329"/>
                  <a:pt x="28575" y="338379"/>
                </a:cubicBezTo>
                <a:lnTo>
                  <a:pt x="9525" y="366954"/>
                </a:lnTo>
                <a:cubicBezTo>
                  <a:pt x="24728" y="564591"/>
                  <a:pt x="4769" y="436032"/>
                  <a:pt x="28575" y="519354"/>
                </a:cubicBezTo>
                <a:cubicBezTo>
                  <a:pt x="32171" y="531941"/>
                  <a:pt x="32246" y="545745"/>
                  <a:pt x="38100" y="557454"/>
                </a:cubicBezTo>
                <a:cubicBezTo>
                  <a:pt x="60886" y="603026"/>
                  <a:pt x="73417" y="611821"/>
                  <a:pt x="104775" y="643179"/>
                </a:cubicBezTo>
                <a:cubicBezTo>
                  <a:pt x="107950" y="652704"/>
                  <a:pt x="117475" y="662229"/>
                  <a:pt x="114300" y="671754"/>
                </a:cubicBezTo>
                <a:cubicBezTo>
                  <a:pt x="107060" y="693474"/>
                  <a:pt x="88900" y="709854"/>
                  <a:pt x="76200" y="728904"/>
                </a:cubicBezTo>
                <a:lnTo>
                  <a:pt x="38100" y="786054"/>
                </a:lnTo>
                <a:lnTo>
                  <a:pt x="19050" y="814629"/>
                </a:lnTo>
                <a:lnTo>
                  <a:pt x="0" y="843204"/>
                </a:lnTo>
                <a:cubicBezTo>
                  <a:pt x="1153" y="850119"/>
                  <a:pt x="8629" y="913297"/>
                  <a:pt x="19050" y="928929"/>
                </a:cubicBezTo>
                <a:cubicBezTo>
                  <a:pt x="26522" y="940137"/>
                  <a:pt x="35850" y="950962"/>
                  <a:pt x="47625" y="957504"/>
                </a:cubicBezTo>
                <a:cubicBezTo>
                  <a:pt x="65178" y="967256"/>
                  <a:pt x="85725" y="970204"/>
                  <a:pt x="104775" y="976554"/>
                </a:cubicBezTo>
                <a:cubicBezTo>
                  <a:pt x="151524" y="992137"/>
                  <a:pt x="197810" y="991451"/>
                  <a:pt x="247650" y="995604"/>
                </a:cubicBezTo>
                <a:lnTo>
                  <a:pt x="371475" y="1005129"/>
                </a:lnTo>
                <a:cubicBezTo>
                  <a:pt x="505383" y="1017302"/>
                  <a:pt x="410936" y="1008531"/>
                  <a:pt x="504825" y="1024179"/>
                </a:cubicBezTo>
                <a:cubicBezTo>
                  <a:pt x="526970" y="1027870"/>
                  <a:pt x="549411" y="1029688"/>
                  <a:pt x="571500" y="1033704"/>
                </a:cubicBezTo>
                <a:cubicBezTo>
                  <a:pt x="590680" y="1037191"/>
                  <a:pt x="670014" y="1060192"/>
                  <a:pt x="676275" y="1062279"/>
                </a:cubicBezTo>
                <a:cubicBezTo>
                  <a:pt x="692495" y="1067686"/>
                  <a:pt x="707240" y="1077484"/>
                  <a:pt x="723900" y="1081329"/>
                </a:cubicBezTo>
                <a:cubicBezTo>
                  <a:pt x="748842" y="1087085"/>
                  <a:pt x="774700" y="1087679"/>
                  <a:pt x="800100" y="1090854"/>
                </a:cubicBezTo>
                <a:cubicBezTo>
                  <a:pt x="831850" y="1087679"/>
                  <a:pt x="865896" y="1093601"/>
                  <a:pt x="895350" y="1081329"/>
                </a:cubicBezTo>
                <a:cubicBezTo>
                  <a:pt x="908457" y="1075868"/>
                  <a:pt x="909910" y="1056699"/>
                  <a:pt x="914400" y="1043229"/>
                </a:cubicBezTo>
                <a:cubicBezTo>
                  <a:pt x="922679" y="1018391"/>
                  <a:pt x="933450" y="967029"/>
                  <a:pt x="933450" y="967029"/>
                </a:cubicBezTo>
                <a:cubicBezTo>
                  <a:pt x="930275" y="916229"/>
                  <a:pt x="928533" y="865319"/>
                  <a:pt x="923925" y="814629"/>
                </a:cubicBezTo>
                <a:cubicBezTo>
                  <a:pt x="920842" y="780718"/>
                  <a:pt x="913381" y="739905"/>
                  <a:pt x="895350" y="709854"/>
                </a:cubicBezTo>
                <a:cubicBezTo>
                  <a:pt x="884890" y="692421"/>
                  <a:pt x="869448" y="678493"/>
                  <a:pt x="857250" y="662229"/>
                </a:cubicBezTo>
                <a:cubicBezTo>
                  <a:pt x="817467" y="609185"/>
                  <a:pt x="861899" y="657353"/>
                  <a:pt x="809625" y="605079"/>
                </a:cubicBezTo>
                <a:cubicBezTo>
                  <a:pt x="806450" y="595554"/>
                  <a:pt x="802858" y="586158"/>
                  <a:pt x="800100" y="576504"/>
                </a:cubicBezTo>
                <a:cubicBezTo>
                  <a:pt x="796504" y="563917"/>
                  <a:pt x="794337" y="550943"/>
                  <a:pt x="790575" y="538404"/>
                </a:cubicBezTo>
                <a:cubicBezTo>
                  <a:pt x="784805" y="519170"/>
                  <a:pt x="771525" y="481254"/>
                  <a:pt x="771525" y="481254"/>
                </a:cubicBezTo>
                <a:cubicBezTo>
                  <a:pt x="774700" y="420929"/>
                  <a:pt x="775581" y="360439"/>
                  <a:pt x="781050" y="300279"/>
                </a:cubicBezTo>
                <a:cubicBezTo>
                  <a:pt x="781959" y="290280"/>
                  <a:pt x="790575" y="281744"/>
                  <a:pt x="790575" y="271704"/>
                </a:cubicBezTo>
                <a:cubicBezTo>
                  <a:pt x="790575" y="269243"/>
                  <a:pt x="784347" y="163997"/>
                  <a:pt x="771525" y="138354"/>
                </a:cubicBezTo>
                <a:cubicBezTo>
                  <a:pt x="761286" y="117876"/>
                  <a:pt x="746125" y="100254"/>
                  <a:pt x="733425" y="81204"/>
                </a:cubicBezTo>
                <a:lnTo>
                  <a:pt x="714375" y="52629"/>
                </a:lnTo>
                <a:cubicBezTo>
                  <a:pt x="708025" y="43104"/>
                  <a:pt x="706185" y="27674"/>
                  <a:pt x="695325" y="24054"/>
                </a:cubicBezTo>
                <a:lnTo>
                  <a:pt x="666750" y="14529"/>
                </a:lnTo>
                <a:cubicBezTo>
                  <a:pt x="497859" y="19807"/>
                  <a:pt x="441377" y="0"/>
                  <a:pt x="323850" y="33579"/>
                </a:cubicBezTo>
                <a:cubicBezTo>
                  <a:pt x="314196" y="36337"/>
                  <a:pt x="304800" y="39929"/>
                  <a:pt x="295275" y="43104"/>
                </a:cubicBezTo>
                <a:lnTo>
                  <a:pt x="238125" y="81204"/>
                </a:lnTo>
                <a:cubicBezTo>
                  <a:pt x="229771" y="86773"/>
                  <a:pt x="233766" y="101170"/>
                  <a:pt x="228600" y="109779"/>
                </a:cubicBezTo>
                <a:cubicBezTo>
                  <a:pt x="223980" y="117480"/>
                  <a:pt x="196850" y="117717"/>
                  <a:pt x="190500" y="119304"/>
                </a:cubicBezTo>
                <a:close/>
              </a:path>
            </a:pathLst>
          </a:cu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hr-HR"/>
          </a:p>
        </p:txBody>
      </p:sp>
      <p:cxnSp>
        <p:nvCxnSpPr>
          <p:cNvPr id="11" name="Straight Arrow Connector 10">
            <a:extLst>
              <a:ext uri="{FF2B5EF4-FFF2-40B4-BE49-F238E27FC236}">
                <a16:creationId xmlns:a16="http://schemas.microsoft.com/office/drawing/2014/main" id="{885D6F62-3315-0F51-0868-8B701FCCA5F8}"/>
              </a:ext>
            </a:extLst>
          </p:cNvPr>
          <p:cNvCxnSpPr>
            <a:cxnSpLocks/>
          </p:cNvCxnSpPr>
          <p:nvPr/>
        </p:nvCxnSpPr>
        <p:spPr>
          <a:xfrm flipH="1" flipV="1">
            <a:off x="8395483" y="3281548"/>
            <a:ext cx="711653" cy="464186"/>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3" name="4-Point Star 25">
            <a:extLst>
              <a:ext uri="{FF2B5EF4-FFF2-40B4-BE49-F238E27FC236}">
                <a16:creationId xmlns:a16="http://schemas.microsoft.com/office/drawing/2014/main" id="{8DDDC61D-6252-D056-D221-CC104D0CBD55}"/>
              </a:ext>
            </a:extLst>
          </p:cNvPr>
          <p:cNvSpPr/>
          <p:nvPr/>
        </p:nvSpPr>
        <p:spPr>
          <a:xfrm>
            <a:off x="9395608" y="3929248"/>
            <a:ext cx="161925" cy="152400"/>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hr-HR"/>
          </a:p>
        </p:txBody>
      </p:sp>
      <p:cxnSp>
        <p:nvCxnSpPr>
          <p:cNvPr id="14" name="Straight Connector 13">
            <a:extLst>
              <a:ext uri="{FF2B5EF4-FFF2-40B4-BE49-F238E27FC236}">
                <a16:creationId xmlns:a16="http://schemas.microsoft.com/office/drawing/2014/main" id="{AE4790DA-940D-E4C2-46E3-4585D8EBEAE2}"/>
              </a:ext>
            </a:extLst>
          </p:cNvPr>
          <p:cNvCxnSpPr>
            <a:cxnSpLocks/>
          </p:cNvCxnSpPr>
          <p:nvPr/>
        </p:nvCxnSpPr>
        <p:spPr>
          <a:xfrm flipH="1" flipV="1">
            <a:off x="9107136" y="3745734"/>
            <a:ext cx="231322" cy="164464"/>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8B4A1905-9FBA-2247-A25F-67F7499D4DFB}"/>
              </a:ext>
            </a:extLst>
          </p:cNvPr>
          <p:cNvCxnSpPr/>
          <p:nvPr/>
        </p:nvCxnSpPr>
        <p:spPr>
          <a:xfrm>
            <a:off x="9595633" y="3795898"/>
            <a:ext cx="314325" cy="1419225"/>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8" name="4-Point Star 29">
            <a:extLst>
              <a:ext uri="{FF2B5EF4-FFF2-40B4-BE49-F238E27FC236}">
                <a16:creationId xmlns:a16="http://schemas.microsoft.com/office/drawing/2014/main" id="{8F0B8E24-8071-902B-F9C4-00C401D22F36}"/>
              </a:ext>
            </a:extLst>
          </p:cNvPr>
          <p:cNvSpPr/>
          <p:nvPr/>
        </p:nvSpPr>
        <p:spPr>
          <a:xfrm>
            <a:off x="9471808" y="3510148"/>
            <a:ext cx="161925" cy="152400"/>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hr-HR"/>
          </a:p>
        </p:txBody>
      </p:sp>
      <p:cxnSp>
        <p:nvCxnSpPr>
          <p:cNvPr id="19" name="Straight Connector 18">
            <a:extLst>
              <a:ext uri="{FF2B5EF4-FFF2-40B4-BE49-F238E27FC236}">
                <a16:creationId xmlns:a16="http://schemas.microsoft.com/office/drawing/2014/main" id="{0F872F2C-F5FB-176A-1FDC-17645B7466B6}"/>
              </a:ext>
            </a:extLst>
          </p:cNvPr>
          <p:cNvCxnSpPr/>
          <p:nvPr/>
        </p:nvCxnSpPr>
        <p:spPr>
          <a:xfrm>
            <a:off x="8426462" y="3314930"/>
            <a:ext cx="2257425" cy="1495425"/>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D9A1CC71-6A5B-4DC3-CBB4-9478ED929BE8}"/>
              </a:ext>
            </a:extLst>
          </p:cNvPr>
          <p:cNvCxnSpPr/>
          <p:nvPr/>
        </p:nvCxnSpPr>
        <p:spPr>
          <a:xfrm>
            <a:off x="8443108" y="3348223"/>
            <a:ext cx="1447800" cy="1914525"/>
          </a:xfrm>
          <a:prstGeom prst="line">
            <a:avLst/>
          </a:prstGeom>
          <a:ln w="19050">
            <a:prstDash val="solid"/>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F15F4AFB-1345-3494-41ED-18BDC0F2FCEC}"/>
              </a:ext>
            </a:extLst>
          </p:cNvPr>
          <p:cNvCxnSpPr/>
          <p:nvPr/>
        </p:nvCxnSpPr>
        <p:spPr>
          <a:xfrm>
            <a:off x="9345490" y="2624323"/>
            <a:ext cx="571500" cy="2609850"/>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sp>
        <p:nvSpPr>
          <p:cNvPr id="23" name="TextBox 21">
            <a:extLst>
              <a:ext uri="{FF2B5EF4-FFF2-40B4-BE49-F238E27FC236}">
                <a16:creationId xmlns:a16="http://schemas.microsoft.com/office/drawing/2014/main" id="{A37E393F-1B42-A279-9C24-68DCAAFCFD51}"/>
              </a:ext>
            </a:extLst>
          </p:cNvPr>
          <p:cNvSpPr txBox="1"/>
          <p:nvPr/>
        </p:nvSpPr>
        <p:spPr>
          <a:xfrm>
            <a:off x="9835798" y="3115545"/>
            <a:ext cx="1439877" cy="707886"/>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dirty="0"/>
              <a:t>Random coincidence</a:t>
            </a:r>
            <a:endParaRPr lang="en-US" dirty="0"/>
          </a:p>
        </p:txBody>
      </p:sp>
    </p:spTree>
    <p:extLst>
      <p:ext uri="{BB962C8B-B14F-4D97-AF65-F5344CB8AC3E}">
        <p14:creationId xmlns:p14="http://schemas.microsoft.com/office/powerpoint/2010/main" val="2561981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D935A6-758E-B8E2-5E91-10787E2A2D8E}"/>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9C1479D-F4A9-96C4-E532-5385B7D168C9}"/>
              </a:ext>
            </a:extLst>
          </p:cNvPr>
          <p:cNvSpPr>
            <a:spLocks noGrp="1"/>
          </p:cNvSpPr>
          <p:nvPr>
            <p:ph sz="quarter" idx="1"/>
          </p:nvPr>
        </p:nvSpPr>
        <p:spPr/>
        <p:txBody>
          <a:bodyPr vert="horz" lIns="91440" tIns="45720" rIns="91440" bIns="45720" anchor="t">
            <a:normAutofit/>
          </a:bodyPr>
          <a:lstStyle/>
          <a:p>
            <a:pPr marL="0" indent="0" algn="ctr">
              <a:buNone/>
            </a:pPr>
            <a:endParaRPr lang="en-US" sz="3600" dirty="0">
              <a:latin typeface="Calibri"/>
              <a:ea typeface="Calibri"/>
              <a:cs typeface="Calibri"/>
            </a:endParaRPr>
          </a:p>
          <a:p>
            <a:pPr marL="0" indent="0" algn="ctr">
              <a:buNone/>
            </a:pPr>
            <a:endParaRPr lang="en-US" sz="4400" dirty="0">
              <a:latin typeface="Calibri"/>
              <a:ea typeface="Calibri"/>
              <a:cs typeface="Calibri"/>
            </a:endParaRPr>
          </a:p>
          <a:p>
            <a:pPr marL="0" indent="0" algn="ctr">
              <a:buNone/>
            </a:pPr>
            <a:r>
              <a:rPr lang="en-US" sz="4400" dirty="0">
                <a:latin typeface="Calibri"/>
                <a:ea typeface="Calibri"/>
                <a:cs typeface="Calibri"/>
              </a:rPr>
              <a:t>Additional information available:</a:t>
            </a:r>
            <a:br>
              <a:rPr lang="en-US" sz="4400" dirty="0">
                <a:latin typeface="Calibri"/>
                <a:ea typeface="Calibri"/>
                <a:cs typeface="Calibri"/>
              </a:rPr>
            </a:br>
            <a:r>
              <a:rPr lang="en-US" sz="4400" dirty="0">
                <a:latin typeface="Calibri"/>
                <a:ea typeface="Calibri"/>
                <a:cs typeface="Calibri"/>
              </a:rPr>
              <a:t>Polarization of annihilation quanta</a:t>
            </a:r>
            <a:endParaRPr lang="en-US" sz="4400" dirty="0">
              <a:ea typeface="Calibri" panose="020F0502020204030204" pitchFamily="34" charset="0"/>
            </a:endParaRPr>
          </a:p>
        </p:txBody>
      </p:sp>
      <p:sp>
        <p:nvSpPr>
          <p:cNvPr id="4" name="Date Placeholder 3">
            <a:extLst>
              <a:ext uri="{FF2B5EF4-FFF2-40B4-BE49-F238E27FC236}">
                <a16:creationId xmlns:a16="http://schemas.microsoft.com/office/drawing/2014/main" id="{F46FA069-809A-3869-F04C-1D40A82B1CE6}"/>
              </a:ext>
            </a:extLst>
          </p:cNvPr>
          <p:cNvSpPr>
            <a:spLocks noGrp="1"/>
          </p:cNvSpPr>
          <p:nvPr>
            <p:ph type="dt" sz="half" idx="2"/>
          </p:nvPr>
        </p:nvSpPr>
        <p:spPr/>
        <p:txBody>
          <a:bodyPr/>
          <a:lstStyle/>
          <a:p>
            <a:pPr algn="ctr"/>
            <a:r>
              <a:rPr lang="hr-HR" dirty="0"/>
              <a:t>26-28 April 2023, Split, Croatia</a:t>
            </a:r>
            <a:endParaRPr lang="en-US" dirty="0"/>
          </a:p>
        </p:txBody>
      </p:sp>
      <p:sp>
        <p:nvSpPr>
          <p:cNvPr id="5" name="Footer Placeholder 4">
            <a:extLst>
              <a:ext uri="{FF2B5EF4-FFF2-40B4-BE49-F238E27FC236}">
                <a16:creationId xmlns:a16="http://schemas.microsoft.com/office/drawing/2014/main" id="{4080461C-D9E0-D570-2C3D-879428FF53D0}"/>
              </a:ext>
            </a:extLst>
          </p:cNvPr>
          <p:cNvSpPr>
            <a:spLocks noGrp="1"/>
          </p:cNvSpPr>
          <p:nvPr>
            <p:ph type="ftr" sz="quarter" idx="3"/>
          </p:nvPr>
        </p:nvSpPr>
        <p:spPr/>
        <p:txBody>
          <a:bodyPr vert="horz" lIns="91440" tIns="45720" rIns="91440" bIns="45720" anchor="ctr"/>
          <a:lstStyle/>
          <a:p>
            <a:pPr algn="ctr"/>
            <a:r>
              <a:rPr lang="hr-HR" dirty="0">
                <a:solidFill>
                  <a:srgbClr val="775F55"/>
                </a:solidFill>
                <a:latin typeface="Calibri"/>
                <a:cs typeface="Calibri"/>
              </a:rPr>
              <a:t>EXOTIC ATOMS ZAGREB 2025</a:t>
            </a:r>
            <a:endParaRPr lang="en-US" dirty="0"/>
          </a:p>
        </p:txBody>
      </p:sp>
      <p:sp>
        <p:nvSpPr>
          <p:cNvPr id="6" name="Slide Number Placeholder 5">
            <a:extLst>
              <a:ext uri="{FF2B5EF4-FFF2-40B4-BE49-F238E27FC236}">
                <a16:creationId xmlns:a16="http://schemas.microsoft.com/office/drawing/2014/main" id="{FDDB2AFA-85F6-830A-E2DB-45E3D02A7322}"/>
              </a:ext>
            </a:extLst>
          </p:cNvPr>
          <p:cNvSpPr>
            <a:spLocks noGrp="1"/>
          </p:cNvSpPr>
          <p:nvPr>
            <p:ph type="sldNum" sz="quarter" idx="4"/>
          </p:nvPr>
        </p:nvSpPr>
        <p:spPr/>
        <p:txBody>
          <a:bodyPr/>
          <a:lstStyle/>
          <a:p>
            <a:fld id="{F1FEECC3-7BCE-4B1E-8D55-1AB743006139}" type="slidenum">
              <a:rPr lang="en-US" smtClean="0"/>
              <a:pPr/>
              <a:t>6</a:t>
            </a:fld>
            <a:endParaRPr lang="en-US" dirty="0"/>
          </a:p>
        </p:txBody>
      </p:sp>
      <p:sp>
        <p:nvSpPr>
          <p:cNvPr id="8" name="Footer Placeholder 2">
            <a:extLst>
              <a:ext uri="{FF2B5EF4-FFF2-40B4-BE49-F238E27FC236}">
                <a16:creationId xmlns:a16="http://schemas.microsoft.com/office/drawing/2014/main" id="{98E1151B-46A3-034C-879C-8634A045729F}"/>
              </a:ext>
            </a:extLst>
          </p:cNvPr>
          <p:cNvSpPr txBox="1">
            <a:spLocks/>
          </p:cNvSpPr>
          <p:nvPr/>
        </p:nvSpPr>
        <p:spPr>
          <a:xfrm>
            <a:off x="737094" y="6468406"/>
            <a:ext cx="2556456" cy="365125"/>
          </a:xfrm>
          <a:prstGeom prst="rect">
            <a:avLst/>
          </a:prstGeom>
          <a:solidFill>
            <a:schemeClr val="bg1"/>
          </a:solidFill>
        </p:spPr>
        <p:txBody>
          <a:bodyPr vert="horz" lIns="91440" tIns="45720" rIns="91440" bIns="45720" anchor="ctr"/>
          <a:lstStyle>
            <a:defPPr>
              <a:defRPr lang="en-US"/>
            </a:defPPr>
            <a:lvl1pPr marL="0" algn="r" defTabSz="914400" rtl="0" eaLnBrk="1" latinLnBrk="0" hangingPunct="1">
              <a:defRPr kumimoji="0" sz="1200" kern="1200">
                <a:solidFill>
                  <a:schemeClr val="tx2"/>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solidFill>
                  <a:srgbClr val="775F55"/>
                </a:solidFill>
                <a:latin typeface="Calibri"/>
                <a:cs typeface="Calibri"/>
              </a:rPr>
              <a:t>M. Makek</a:t>
            </a:r>
            <a:endParaRPr lang="en-US" dirty="0"/>
          </a:p>
        </p:txBody>
      </p:sp>
      <p:sp>
        <p:nvSpPr>
          <p:cNvPr id="9" name="Title 8">
            <a:extLst>
              <a:ext uri="{FF2B5EF4-FFF2-40B4-BE49-F238E27FC236}">
                <a16:creationId xmlns:a16="http://schemas.microsoft.com/office/drawing/2014/main" id="{7C15CE9D-51B3-FD34-6830-E9A3EED27720}"/>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36450166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6A794-99E8-832D-032C-F9B2E9E45BE0}"/>
              </a:ext>
            </a:extLst>
          </p:cNvPr>
          <p:cNvSpPr>
            <a:spLocks noGrp="1"/>
          </p:cNvSpPr>
          <p:nvPr>
            <p:ph type="title"/>
          </p:nvPr>
        </p:nvSpPr>
        <p:spPr/>
        <p:txBody>
          <a:bodyPr vert="horz" lIns="91440" tIns="45720" rIns="91440" bIns="45720" anchor="ctr">
            <a:noAutofit/>
          </a:bodyPr>
          <a:lstStyle/>
          <a:p>
            <a:r>
              <a:rPr lang="hr-HR" dirty="0" err="1">
                <a:latin typeface="Calibri"/>
                <a:cs typeface="Calibri"/>
              </a:rPr>
              <a:t>Polarization</a:t>
            </a:r>
            <a:r>
              <a:rPr lang="hr-HR" dirty="0">
                <a:latin typeface="Calibri"/>
                <a:cs typeface="Calibri"/>
              </a:rPr>
              <a:t> </a:t>
            </a:r>
            <a:r>
              <a:rPr lang="hr-HR" dirty="0" err="1">
                <a:latin typeface="Calibri"/>
                <a:cs typeface="Calibri"/>
              </a:rPr>
              <a:t>of</a:t>
            </a:r>
            <a:r>
              <a:rPr lang="hr-HR" dirty="0">
                <a:latin typeface="Calibri"/>
                <a:cs typeface="Calibri"/>
              </a:rPr>
              <a:t> </a:t>
            </a:r>
            <a:r>
              <a:rPr lang="hr-HR" dirty="0" err="1">
                <a:latin typeface="Calibri"/>
                <a:cs typeface="Calibri"/>
              </a:rPr>
              <a:t>annihilation</a:t>
            </a:r>
            <a:r>
              <a:rPr lang="hr-HR" dirty="0">
                <a:latin typeface="Calibri"/>
                <a:cs typeface="Calibri"/>
              </a:rPr>
              <a:t> </a:t>
            </a:r>
            <a:r>
              <a:rPr lang="hr-HR" dirty="0" err="1">
                <a:latin typeface="Calibri"/>
                <a:cs typeface="Calibri"/>
              </a:rPr>
              <a:t>quanta</a:t>
            </a:r>
            <a:endParaRPr lang="hr-HR" dirty="0">
              <a:latin typeface="Calibri"/>
              <a:cs typeface="Calibri"/>
            </a:endParaRPr>
          </a:p>
        </p:txBody>
      </p:sp>
      <p:sp>
        <p:nvSpPr>
          <p:cNvPr id="3" name="Content Placeholder 2">
            <a:extLst>
              <a:ext uri="{FF2B5EF4-FFF2-40B4-BE49-F238E27FC236}">
                <a16:creationId xmlns:a16="http://schemas.microsoft.com/office/drawing/2014/main" id="{DF949454-795B-7E75-51EA-0D91632E0F8A}"/>
              </a:ext>
            </a:extLst>
          </p:cNvPr>
          <p:cNvSpPr>
            <a:spLocks noGrp="1"/>
          </p:cNvSpPr>
          <p:nvPr>
            <p:ph sz="quarter" idx="1"/>
          </p:nvPr>
        </p:nvSpPr>
        <p:spPr>
          <a:xfrm>
            <a:off x="816864" y="1718255"/>
            <a:ext cx="10323848" cy="4617320"/>
          </a:xfrm>
        </p:spPr>
        <p:txBody>
          <a:bodyPr vert="horz" lIns="91440" tIns="45720" rIns="91440" bIns="45720" anchor="t">
            <a:normAutofit/>
          </a:bodyPr>
          <a:lstStyle/>
          <a:p>
            <a:r>
              <a:rPr lang="hr-HR" sz="2400" dirty="0">
                <a:latin typeface="Calibri"/>
                <a:cs typeface="Calibri"/>
              </a:rPr>
              <a:t>In </a:t>
            </a:r>
            <a:r>
              <a:rPr lang="hr-HR" sz="2400" dirty="0" err="1">
                <a:latin typeface="Calibri"/>
                <a:cs typeface="Calibri"/>
              </a:rPr>
              <a:t>positron</a:t>
            </a:r>
            <a:r>
              <a:rPr lang="hr-HR" sz="2400" dirty="0">
                <a:latin typeface="Calibri"/>
                <a:cs typeface="Calibri"/>
              </a:rPr>
              <a:t> </a:t>
            </a:r>
            <a:r>
              <a:rPr lang="hr-HR" sz="2400" dirty="0" err="1">
                <a:latin typeface="Calibri"/>
                <a:cs typeface="Calibri"/>
              </a:rPr>
              <a:t>annihilation</a:t>
            </a:r>
            <a:r>
              <a:rPr lang="hr-HR" sz="2400" dirty="0">
                <a:latin typeface="Calibri"/>
                <a:cs typeface="Calibri"/>
              </a:rPr>
              <a:t> </a:t>
            </a:r>
            <a:r>
              <a:rPr lang="hr-HR" sz="2400" dirty="0" err="1">
                <a:latin typeface="Calibri"/>
                <a:cs typeface="Calibri"/>
              </a:rPr>
              <a:t>back</a:t>
            </a:r>
            <a:r>
              <a:rPr lang="hr-HR" sz="2400" dirty="0">
                <a:latin typeface="Calibri"/>
                <a:cs typeface="Calibri"/>
              </a:rPr>
              <a:t>-to-</a:t>
            </a:r>
            <a:r>
              <a:rPr lang="hr-HR" sz="2400" dirty="0" err="1">
                <a:latin typeface="Calibri"/>
                <a:cs typeface="Calibri"/>
              </a:rPr>
              <a:t>back</a:t>
            </a:r>
            <a:r>
              <a:rPr lang="hr-HR" sz="2400" dirty="0">
                <a:latin typeface="Calibri"/>
                <a:cs typeface="Calibri"/>
              </a:rPr>
              <a:t> g</a:t>
            </a:r>
            <a:r>
              <a:rPr lang="en-US" sz="2400" dirty="0">
                <a:latin typeface="Calibri"/>
                <a:cs typeface="Calibri"/>
              </a:rPr>
              <a:t>amma</a:t>
            </a:r>
            <a:r>
              <a:rPr lang="hr-HR" sz="2400" dirty="0">
                <a:latin typeface="Calibri"/>
                <a:cs typeface="Calibri"/>
              </a:rPr>
              <a:t>s</a:t>
            </a:r>
            <a:r>
              <a:rPr lang="en-US" sz="2400" dirty="0">
                <a:latin typeface="Calibri"/>
                <a:cs typeface="Calibri"/>
              </a:rPr>
              <a:t> </a:t>
            </a:r>
            <a:r>
              <a:rPr lang="hr-HR" sz="2400" dirty="0" err="1">
                <a:latin typeface="Calibri"/>
                <a:cs typeface="Calibri"/>
              </a:rPr>
              <a:t>generated</a:t>
            </a:r>
            <a:endParaRPr lang="hr-HR" sz="2400" dirty="0" err="1">
              <a:ea typeface="Calibri"/>
            </a:endParaRPr>
          </a:p>
          <a:p>
            <a:r>
              <a:rPr lang="hr-HR" sz="2400" dirty="0" err="1">
                <a:latin typeface="Calibri"/>
                <a:cs typeface="Calibri"/>
              </a:rPr>
              <a:t>They</a:t>
            </a:r>
            <a:r>
              <a:rPr lang="en-US" sz="2400" dirty="0">
                <a:latin typeface="Calibri"/>
                <a:cs typeface="Calibri"/>
              </a:rPr>
              <a:t> are</a:t>
            </a:r>
            <a:r>
              <a:rPr lang="hr-HR" sz="2400" dirty="0">
                <a:latin typeface="Calibri"/>
                <a:cs typeface="Calibri"/>
              </a:rPr>
              <a:t> </a:t>
            </a:r>
            <a:r>
              <a:rPr lang="hr-HR" sz="2400" dirty="0" err="1">
                <a:latin typeface="Calibri"/>
                <a:cs typeface="Calibri"/>
              </a:rPr>
              <a:t>quantum-entangled</a:t>
            </a:r>
            <a:r>
              <a:rPr lang="hr-HR" sz="2400" dirty="0">
                <a:latin typeface="Calibri"/>
                <a:cs typeface="Calibri"/>
              </a:rPr>
              <a:t> </a:t>
            </a:r>
            <a:r>
              <a:rPr lang="hr-HR" sz="2400" dirty="0" err="1">
                <a:latin typeface="Calibri"/>
                <a:cs typeface="Calibri"/>
              </a:rPr>
              <a:t>and</a:t>
            </a:r>
            <a:r>
              <a:rPr lang="hr-HR" sz="2400" dirty="0">
                <a:latin typeface="Calibri"/>
                <a:cs typeface="Calibri"/>
              </a:rPr>
              <a:t> </a:t>
            </a:r>
            <a:r>
              <a:rPr lang="en-US" sz="2400" dirty="0">
                <a:latin typeface="Calibri"/>
                <a:cs typeface="Calibri"/>
              </a:rPr>
              <a:t>polarized in orthogonal directions</a:t>
            </a:r>
            <a:br>
              <a:rPr lang="en-US" sz="2400" dirty="0">
                <a:latin typeface="Calibri"/>
                <a:ea typeface="Calibri"/>
                <a:cs typeface="Calibri"/>
              </a:rPr>
            </a:br>
            <a:r>
              <a:rPr lang="en-US" sz="1600" i="1" dirty="0">
                <a:solidFill>
                  <a:srgbClr val="C00000"/>
                </a:solidFill>
                <a:latin typeface="Calibri"/>
                <a:cs typeface="Calibri"/>
              </a:rPr>
              <a:t>[P.</a:t>
            </a:r>
            <a:r>
              <a:rPr lang="hr-HR" sz="1600" i="1" dirty="0">
                <a:solidFill>
                  <a:srgbClr val="C00000"/>
                </a:solidFill>
                <a:latin typeface="Calibri"/>
                <a:cs typeface="Calibri"/>
              </a:rPr>
              <a:t> </a:t>
            </a:r>
            <a:r>
              <a:rPr lang="en-US" sz="1600" i="1" dirty="0">
                <a:solidFill>
                  <a:srgbClr val="C00000"/>
                </a:solidFill>
                <a:latin typeface="Calibri"/>
                <a:cs typeface="Calibri"/>
              </a:rPr>
              <a:t>Dirac, Proc.</a:t>
            </a:r>
            <a:r>
              <a:rPr lang="hr-HR" sz="1600" i="1" dirty="0">
                <a:solidFill>
                  <a:srgbClr val="C00000"/>
                </a:solidFill>
                <a:latin typeface="Calibri"/>
                <a:cs typeface="Calibri"/>
              </a:rPr>
              <a:t> </a:t>
            </a:r>
            <a:r>
              <a:rPr lang="en-US" sz="1600" i="1" dirty="0">
                <a:solidFill>
                  <a:srgbClr val="C00000"/>
                </a:solidFill>
                <a:latin typeface="Calibri"/>
                <a:cs typeface="Calibri"/>
              </a:rPr>
              <a:t>Camb.</a:t>
            </a:r>
            <a:r>
              <a:rPr lang="hr-HR" sz="1600" i="1" dirty="0">
                <a:solidFill>
                  <a:srgbClr val="C00000"/>
                </a:solidFill>
                <a:latin typeface="Calibri"/>
                <a:cs typeface="Calibri"/>
              </a:rPr>
              <a:t> </a:t>
            </a:r>
            <a:r>
              <a:rPr lang="en-US" sz="1600" i="1" dirty="0">
                <a:solidFill>
                  <a:srgbClr val="C00000"/>
                </a:solidFill>
                <a:latin typeface="Calibri"/>
                <a:cs typeface="Calibri"/>
              </a:rPr>
              <a:t>Philos.</a:t>
            </a:r>
            <a:r>
              <a:rPr lang="hr-HR" sz="1600" i="1" dirty="0">
                <a:solidFill>
                  <a:srgbClr val="C00000"/>
                </a:solidFill>
                <a:latin typeface="Calibri"/>
                <a:cs typeface="Calibri"/>
              </a:rPr>
              <a:t> </a:t>
            </a:r>
            <a:r>
              <a:rPr lang="en-US" sz="1600" i="1" dirty="0">
                <a:solidFill>
                  <a:srgbClr val="C00000"/>
                </a:solidFill>
                <a:latin typeface="Calibri"/>
                <a:cs typeface="Calibri"/>
              </a:rPr>
              <a:t>Soc.</a:t>
            </a:r>
            <a:r>
              <a:rPr lang="hr-HR" sz="1600" i="1" dirty="0">
                <a:solidFill>
                  <a:srgbClr val="C00000"/>
                </a:solidFill>
                <a:latin typeface="Calibri"/>
                <a:cs typeface="Calibri"/>
              </a:rPr>
              <a:t> </a:t>
            </a:r>
            <a:r>
              <a:rPr lang="en-US" sz="1600" i="1" dirty="0">
                <a:solidFill>
                  <a:srgbClr val="C00000"/>
                </a:solidFill>
                <a:latin typeface="Calibri"/>
                <a:cs typeface="Calibri"/>
              </a:rPr>
              <a:t>26</a:t>
            </a:r>
            <a:r>
              <a:rPr lang="hr-HR" sz="1600" i="1" dirty="0">
                <a:solidFill>
                  <a:srgbClr val="C00000"/>
                </a:solidFill>
                <a:latin typeface="Calibri"/>
                <a:cs typeface="Calibri"/>
              </a:rPr>
              <a:t> </a:t>
            </a:r>
            <a:r>
              <a:rPr lang="en-US" sz="1600" i="1" dirty="0">
                <a:solidFill>
                  <a:srgbClr val="C00000"/>
                </a:solidFill>
                <a:latin typeface="Calibri"/>
                <a:cs typeface="Calibri"/>
              </a:rPr>
              <a:t>(1930)</a:t>
            </a:r>
            <a:r>
              <a:rPr lang="hr-HR" sz="1600" i="1" dirty="0">
                <a:solidFill>
                  <a:srgbClr val="C00000"/>
                </a:solidFill>
                <a:latin typeface="Calibri"/>
                <a:cs typeface="Calibri"/>
              </a:rPr>
              <a:t> </a:t>
            </a:r>
            <a:r>
              <a:rPr lang="en-US" sz="1600" i="1" dirty="0">
                <a:solidFill>
                  <a:srgbClr val="C00000"/>
                </a:solidFill>
                <a:latin typeface="Calibri"/>
                <a:cs typeface="Calibri"/>
              </a:rPr>
              <a:t>361; R.</a:t>
            </a:r>
            <a:r>
              <a:rPr lang="hr-HR" sz="1600" i="1" dirty="0">
                <a:solidFill>
                  <a:srgbClr val="C00000"/>
                </a:solidFill>
                <a:latin typeface="Calibri"/>
                <a:cs typeface="Calibri"/>
              </a:rPr>
              <a:t> </a:t>
            </a:r>
            <a:r>
              <a:rPr lang="en-US" sz="1600" i="1" dirty="0">
                <a:solidFill>
                  <a:srgbClr val="C00000"/>
                </a:solidFill>
                <a:latin typeface="Calibri"/>
                <a:cs typeface="Calibri"/>
              </a:rPr>
              <a:t>Hanna, Nature</a:t>
            </a:r>
            <a:r>
              <a:rPr lang="hr-HR" sz="1600" i="1" dirty="0">
                <a:solidFill>
                  <a:srgbClr val="C00000"/>
                </a:solidFill>
                <a:latin typeface="Calibri"/>
                <a:cs typeface="Calibri"/>
              </a:rPr>
              <a:t> </a:t>
            </a:r>
            <a:r>
              <a:rPr lang="en-US" sz="1600" i="1" dirty="0">
                <a:solidFill>
                  <a:srgbClr val="C00000"/>
                </a:solidFill>
                <a:latin typeface="Calibri"/>
                <a:cs typeface="Calibri"/>
              </a:rPr>
              <a:t>162</a:t>
            </a:r>
            <a:r>
              <a:rPr lang="hr-HR" sz="1600" i="1" dirty="0">
                <a:solidFill>
                  <a:srgbClr val="C00000"/>
                </a:solidFill>
                <a:latin typeface="Calibri"/>
                <a:cs typeface="Calibri"/>
              </a:rPr>
              <a:t>  </a:t>
            </a:r>
            <a:r>
              <a:rPr lang="en-US" sz="1600" i="1" dirty="0">
                <a:solidFill>
                  <a:srgbClr val="C00000"/>
                </a:solidFill>
                <a:latin typeface="Calibri"/>
                <a:cs typeface="Calibri"/>
              </a:rPr>
              <a:t>(1948)</a:t>
            </a:r>
            <a:r>
              <a:rPr lang="hr-HR" sz="1600" i="1" dirty="0">
                <a:solidFill>
                  <a:srgbClr val="C00000"/>
                </a:solidFill>
                <a:latin typeface="Calibri"/>
                <a:cs typeface="Calibri"/>
              </a:rPr>
              <a:t> </a:t>
            </a:r>
            <a:r>
              <a:rPr lang="en-US" sz="1600" i="1" dirty="0">
                <a:solidFill>
                  <a:srgbClr val="C00000"/>
                </a:solidFill>
                <a:latin typeface="Calibri"/>
                <a:cs typeface="Calibri"/>
              </a:rPr>
              <a:t>332]</a:t>
            </a:r>
          </a:p>
          <a:p>
            <a:endParaRPr lang="en-US" sz="2400" dirty="0"/>
          </a:p>
          <a:p>
            <a:endParaRPr lang="en-US" sz="2400" dirty="0"/>
          </a:p>
          <a:p>
            <a:pPr marL="0" indent="0">
              <a:buNone/>
            </a:pPr>
            <a:endParaRPr lang="en-US" sz="2400" dirty="0"/>
          </a:p>
          <a:p>
            <a:endParaRPr lang="hr-HR" sz="2400" dirty="0"/>
          </a:p>
          <a:p>
            <a:pPr marL="457200" indent="-457200">
              <a:buFont typeface="+mj-lt"/>
              <a:buAutoNum type="arabicPeriod"/>
            </a:pPr>
            <a:r>
              <a:rPr lang="hr-HR" sz="2400" b="1" i="1" dirty="0">
                <a:latin typeface="Calibri"/>
                <a:cs typeface="Calibri"/>
              </a:rPr>
              <a:t>How to </a:t>
            </a:r>
            <a:r>
              <a:rPr lang="hr-HR" sz="2400" b="1" i="1" dirty="0" err="1">
                <a:latin typeface="Calibri"/>
                <a:cs typeface="Calibri"/>
              </a:rPr>
              <a:t>measure</a:t>
            </a:r>
            <a:r>
              <a:rPr lang="hr-HR" sz="2400" b="1" i="1" dirty="0">
                <a:latin typeface="Calibri"/>
                <a:cs typeface="Calibri"/>
              </a:rPr>
              <a:t> </a:t>
            </a:r>
            <a:r>
              <a:rPr lang="hr-HR" sz="2400" b="1" i="1" dirty="0" err="1">
                <a:latin typeface="Calibri"/>
                <a:cs typeface="Calibri"/>
              </a:rPr>
              <a:t>polarization</a:t>
            </a:r>
            <a:r>
              <a:rPr lang="hr-HR" sz="2400" b="1" i="1" dirty="0">
                <a:latin typeface="Calibri"/>
                <a:cs typeface="Calibri"/>
              </a:rPr>
              <a:t> </a:t>
            </a:r>
            <a:r>
              <a:rPr lang="hr-HR" sz="2400" b="1" i="1" dirty="0" err="1">
                <a:latin typeface="Calibri"/>
                <a:cs typeface="Calibri"/>
              </a:rPr>
              <a:t>correlations</a:t>
            </a:r>
            <a:r>
              <a:rPr lang="hr-HR" sz="2400" b="1" i="1" dirty="0">
                <a:latin typeface="Calibri"/>
                <a:cs typeface="Calibri"/>
              </a:rPr>
              <a:t>? </a:t>
            </a:r>
            <a:endParaRPr lang="hr-HR" sz="2400" b="1" i="1" dirty="0">
              <a:latin typeface="Calibri"/>
            </a:endParaRPr>
          </a:p>
          <a:p>
            <a:pPr marL="457200" indent="-457200">
              <a:buFont typeface="+mj-lt"/>
              <a:buAutoNum type="arabicPeriod"/>
            </a:pPr>
            <a:r>
              <a:rPr lang="hr-HR" sz="2400" b="1" i="1" dirty="0">
                <a:latin typeface="Calibri"/>
                <a:cs typeface="Calibri"/>
              </a:rPr>
              <a:t>Use </a:t>
            </a:r>
            <a:r>
              <a:rPr lang="hr-HR" sz="2400" b="1" i="1" err="1">
                <a:latin typeface="Calibri"/>
                <a:cs typeface="Calibri"/>
              </a:rPr>
              <a:t>of</a:t>
            </a:r>
            <a:r>
              <a:rPr lang="hr-HR" sz="2400" b="1" i="1" dirty="0">
                <a:latin typeface="Calibri"/>
                <a:cs typeface="Calibri"/>
              </a:rPr>
              <a:t> </a:t>
            </a:r>
            <a:r>
              <a:rPr lang="hr-HR" sz="2400" b="1" i="1" err="1">
                <a:latin typeface="Calibri"/>
                <a:cs typeface="Calibri"/>
              </a:rPr>
              <a:t>polarization</a:t>
            </a:r>
            <a:r>
              <a:rPr lang="hr-HR" sz="2400" b="1" i="1" dirty="0">
                <a:latin typeface="Calibri"/>
                <a:cs typeface="Calibri"/>
              </a:rPr>
              <a:t> </a:t>
            </a:r>
            <a:r>
              <a:rPr lang="hr-HR" sz="2400" b="1" i="1" err="1">
                <a:latin typeface="Calibri"/>
                <a:cs typeface="Calibri"/>
              </a:rPr>
              <a:t>correlations</a:t>
            </a:r>
            <a:r>
              <a:rPr lang="hr-HR" sz="2400" b="1" i="1" dirty="0">
                <a:latin typeface="Calibri"/>
                <a:cs typeface="Calibri"/>
              </a:rPr>
              <a:t> </a:t>
            </a:r>
            <a:r>
              <a:rPr lang="hr-HR" sz="2400" b="1" i="1" err="1">
                <a:latin typeface="Calibri"/>
                <a:cs typeface="Calibri"/>
              </a:rPr>
              <a:t>in</a:t>
            </a:r>
            <a:r>
              <a:rPr lang="hr-HR" sz="2400" b="1" i="1" dirty="0">
                <a:latin typeface="Calibri"/>
                <a:cs typeface="Calibri"/>
              </a:rPr>
              <a:t> PET </a:t>
            </a:r>
            <a:r>
              <a:rPr lang="hr-HR" sz="2400" b="1" i="1" err="1">
                <a:latin typeface="Calibri"/>
                <a:cs typeface="Calibri"/>
              </a:rPr>
              <a:t>imaging</a:t>
            </a:r>
            <a:r>
              <a:rPr lang="hr-HR" sz="2400" b="1" i="1" dirty="0">
                <a:latin typeface="Calibri"/>
                <a:cs typeface="Calibri"/>
              </a:rPr>
              <a:t>?</a:t>
            </a:r>
          </a:p>
          <a:p>
            <a:pPr marL="457200" indent="-457200">
              <a:buAutoNum type="arabicPeriod"/>
            </a:pPr>
            <a:r>
              <a:rPr lang="hr-HR" sz="2400" b="1" i="1" dirty="0" err="1">
                <a:latin typeface="Calibri"/>
                <a:ea typeface="Calibri"/>
                <a:cs typeface="Calibri"/>
              </a:rPr>
              <a:t>Cost-efficient</a:t>
            </a:r>
            <a:r>
              <a:rPr lang="hr-HR" sz="2400" b="1" i="1" dirty="0">
                <a:latin typeface="Calibri"/>
                <a:ea typeface="Calibri"/>
                <a:cs typeface="Calibri"/>
              </a:rPr>
              <a:t> </a:t>
            </a:r>
            <a:r>
              <a:rPr lang="hr-HR" sz="2400" b="1" i="1" dirty="0" err="1">
                <a:latin typeface="Calibri"/>
                <a:ea typeface="Calibri"/>
                <a:cs typeface="Calibri"/>
              </a:rPr>
              <a:t>implementation</a:t>
            </a:r>
            <a:r>
              <a:rPr lang="hr-HR" sz="2400" b="1" i="1" dirty="0">
                <a:latin typeface="Calibri"/>
                <a:ea typeface="Calibri"/>
                <a:cs typeface="Calibri"/>
              </a:rPr>
              <a:t>?</a:t>
            </a:r>
          </a:p>
        </p:txBody>
      </p:sp>
      <p:grpSp>
        <p:nvGrpSpPr>
          <p:cNvPr id="14" name="Group 13">
            <a:extLst>
              <a:ext uri="{FF2B5EF4-FFF2-40B4-BE49-F238E27FC236}">
                <a16:creationId xmlns:a16="http://schemas.microsoft.com/office/drawing/2014/main" id="{670B06E1-571A-45C5-CDB0-7AB0D226EB7C}"/>
              </a:ext>
            </a:extLst>
          </p:cNvPr>
          <p:cNvGrpSpPr/>
          <p:nvPr/>
        </p:nvGrpSpPr>
        <p:grpSpPr>
          <a:xfrm>
            <a:off x="3193178" y="3019358"/>
            <a:ext cx="5203214" cy="1517072"/>
            <a:chOff x="2470681" y="2906578"/>
            <a:chExt cx="4635176" cy="1267690"/>
          </a:xfrm>
        </p:grpSpPr>
        <p:pic>
          <p:nvPicPr>
            <p:cNvPr id="11" name="Google Shape;259;p2" descr="Diagram&#10;&#10;Description automatically generated">
              <a:extLst>
                <a:ext uri="{FF2B5EF4-FFF2-40B4-BE49-F238E27FC236}">
                  <a16:creationId xmlns:a16="http://schemas.microsoft.com/office/drawing/2014/main" id="{A36CCA78-3510-1689-DDBF-088781D3AB78}"/>
                </a:ext>
              </a:extLst>
            </p:cNvPr>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b="39303"/>
            <a:stretch/>
          </p:blipFill>
          <p:spPr>
            <a:xfrm>
              <a:off x="2470681" y="2906578"/>
              <a:ext cx="4437334" cy="1267690"/>
            </a:xfrm>
            <a:prstGeom prst="rect">
              <a:avLst/>
            </a:prstGeom>
            <a:ln>
              <a:solidFill>
                <a:srgbClr val="3465A4"/>
              </a:solidFill>
            </a:ln>
          </p:spPr>
        </p:pic>
        <p:sp>
          <p:nvSpPr>
            <p:cNvPr id="12" name="TextBox 11">
              <a:extLst>
                <a:ext uri="{FF2B5EF4-FFF2-40B4-BE49-F238E27FC236}">
                  <a16:creationId xmlns:a16="http://schemas.microsoft.com/office/drawing/2014/main" id="{BF2A9B4A-F2AB-B788-B58C-C7817CD77A58}"/>
                </a:ext>
              </a:extLst>
            </p:cNvPr>
            <p:cNvSpPr txBox="1"/>
            <p:nvPr/>
          </p:nvSpPr>
          <p:spPr>
            <a:xfrm>
              <a:off x="2470681" y="3460173"/>
              <a:ext cx="1342367" cy="308620"/>
            </a:xfrm>
            <a:prstGeom prst="rect">
              <a:avLst/>
            </a:prstGeom>
            <a:noFill/>
          </p:spPr>
          <p:txBody>
            <a:bodyPr wrap="square" rtlCol="0">
              <a:spAutoFit/>
            </a:bodyPr>
            <a:lstStyle/>
            <a:p>
              <a:r>
                <a:rPr lang="hr-HR" b="1" dirty="0">
                  <a:solidFill>
                    <a:schemeClr val="accent4">
                      <a:lumMod val="50000"/>
                    </a:schemeClr>
                  </a:solidFill>
                  <a:latin typeface="Symbol" panose="05050102010706020507" pitchFamily="18" charset="2"/>
                </a:rPr>
                <a:t>g </a:t>
              </a:r>
              <a:r>
                <a:rPr lang="hr-HR" dirty="0">
                  <a:solidFill>
                    <a:schemeClr val="accent4">
                      <a:lumMod val="50000"/>
                    </a:schemeClr>
                  </a:solidFill>
                  <a:latin typeface="Calibri Light" panose="020F0302020204030204" pitchFamily="34" charset="0"/>
                  <a:cs typeface="Calibri Light" panose="020F0302020204030204" pitchFamily="34" charset="0"/>
                </a:rPr>
                <a:t>(511 </a:t>
              </a:r>
              <a:r>
                <a:rPr lang="hr-HR" dirty="0" err="1">
                  <a:solidFill>
                    <a:schemeClr val="accent4">
                      <a:lumMod val="50000"/>
                    </a:schemeClr>
                  </a:solidFill>
                  <a:latin typeface="Calibri Light" panose="020F0302020204030204" pitchFamily="34" charset="0"/>
                  <a:cs typeface="Calibri Light" panose="020F0302020204030204" pitchFamily="34" charset="0"/>
                </a:rPr>
                <a:t>keV</a:t>
              </a:r>
              <a:r>
                <a:rPr lang="hr-HR" dirty="0">
                  <a:solidFill>
                    <a:schemeClr val="accent4">
                      <a:lumMod val="50000"/>
                    </a:schemeClr>
                  </a:solidFill>
                  <a:latin typeface="Calibri Light" panose="020F0302020204030204" pitchFamily="34" charset="0"/>
                  <a:cs typeface="Calibri Light" panose="020F0302020204030204" pitchFamily="34" charset="0"/>
                </a:rPr>
                <a:t>)</a:t>
              </a:r>
            </a:p>
          </p:txBody>
        </p:sp>
        <p:sp>
          <p:nvSpPr>
            <p:cNvPr id="13" name="TextBox 12">
              <a:extLst>
                <a:ext uri="{FF2B5EF4-FFF2-40B4-BE49-F238E27FC236}">
                  <a16:creationId xmlns:a16="http://schemas.microsoft.com/office/drawing/2014/main" id="{45788693-17D4-060B-6265-E87E692315F2}"/>
                </a:ext>
              </a:extLst>
            </p:cNvPr>
            <p:cNvSpPr txBox="1"/>
            <p:nvPr/>
          </p:nvSpPr>
          <p:spPr>
            <a:xfrm>
              <a:off x="5763490" y="3460173"/>
              <a:ext cx="1342367" cy="308620"/>
            </a:xfrm>
            <a:prstGeom prst="rect">
              <a:avLst/>
            </a:prstGeom>
            <a:noFill/>
          </p:spPr>
          <p:txBody>
            <a:bodyPr wrap="square" rtlCol="0">
              <a:spAutoFit/>
            </a:bodyPr>
            <a:lstStyle/>
            <a:p>
              <a:r>
                <a:rPr lang="hr-HR" b="1" dirty="0">
                  <a:solidFill>
                    <a:schemeClr val="accent4">
                      <a:lumMod val="50000"/>
                    </a:schemeClr>
                  </a:solidFill>
                  <a:latin typeface="Symbol" panose="05050102010706020507" pitchFamily="18" charset="2"/>
                </a:rPr>
                <a:t>g </a:t>
              </a:r>
              <a:r>
                <a:rPr lang="hr-HR" dirty="0">
                  <a:solidFill>
                    <a:schemeClr val="accent4">
                      <a:lumMod val="50000"/>
                    </a:schemeClr>
                  </a:solidFill>
                  <a:latin typeface="Calibri Light" panose="020F0302020204030204" pitchFamily="34" charset="0"/>
                  <a:cs typeface="Calibri Light" panose="020F0302020204030204" pitchFamily="34" charset="0"/>
                </a:rPr>
                <a:t>(511 </a:t>
              </a:r>
              <a:r>
                <a:rPr lang="hr-HR" dirty="0" err="1">
                  <a:solidFill>
                    <a:schemeClr val="accent4">
                      <a:lumMod val="50000"/>
                    </a:schemeClr>
                  </a:solidFill>
                  <a:latin typeface="Calibri Light" panose="020F0302020204030204" pitchFamily="34" charset="0"/>
                  <a:cs typeface="Calibri Light" panose="020F0302020204030204" pitchFamily="34" charset="0"/>
                </a:rPr>
                <a:t>keV</a:t>
              </a:r>
              <a:r>
                <a:rPr lang="hr-HR" dirty="0">
                  <a:solidFill>
                    <a:schemeClr val="accent4">
                      <a:lumMod val="50000"/>
                    </a:schemeClr>
                  </a:solidFill>
                  <a:latin typeface="Calibri Light" panose="020F0302020204030204" pitchFamily="34" charset="0"/>
                  <a:cs typeface="Calibri Light" panose="020F0302020204030204" pitchFamily="34" charset="0"/>
                </a:rPr>
                <a:t>)</a:t>
              </a:r>
            </a:p>
          </p:txBody>
        </p:sp>
      </p:grpSp>
      <p:sp>
        <p:nvSpPr>
          <p:cNvPr id="4" name="Date Placeholder 13">
            <a:extLst>
              <a:ext uri="{FF2B5EF4-FFF2-40B4-BE49-F238E27FC236}">
                <a16:creationId xmlns:a16="http://schemas.microsoft.com/office/drawing/2014/main" id="{A6EE69DF-91F2-5DAA-C306-B8866C916A22}"/>
              </a:ext>
            </a:extLst>
          </p:cNvPr>
          <p:cNvSpPr>
            <a:spLocks noGrp="1"/>
          </p:cNvSpPr>
          <p:nvPr>
            <p:ph type="dt" sz="half" idx="2"/>
          </p:nvPr>
        </p:nvSpPr>
        <p:spPr>
          <a:xfrm>
            <a:off x="217714" y="6458423"/>
            <a:ext cx="2133600" cy="365125"/>
          </a:xfrm>
          <a:prstGeom prst="rect">
            <a:avLst/>
          </a:prstGeom>
        </p:spPr>
        <p:txBody>
          <a:bodyPr vert="horz" anchor="ctr" anchorCtr="0"/>
          <a:lstStyle>
            <a:lvl1pPr algn="l" eaLnBrk="1" latinLnBrk="0" hangingPunct="1">
              <a:defRPr kumimoji="0" sz="1200">
                <a:solidFill>
                  <a:schemeClr val="tx2"/>
                </a:solidFill>
                <a:latin typeface="Calibri" panose="020F0502020204030204" pitchFamily="34" charset="0"/>
                <a:cs typeface="Calibri" panose="020F0502020204030204" pitchFamily="34" charset="0"/>
              </a:defRPr>
            </a:lvl1pPr>
          </a:lstStyle>
          <a:p>
            <a:pPr algn="ctr"/>
            <a:r>
              <a:rPr lang="hr-HR" dirty="0"/>
              <a:t>Krakow, 18-20 </a:t>
            </a:r>
            <a:r>
              <a:rPr lang="hr-HR" dirty="0" err="1"/>
              <a:t>October</a:t>
            </a:r>
            <a:r>
              <a:rPr lang="hr-HR" dirty="0"/>
              <a:t> 2023</a:t>
            </a:r>
            <a:endParaRPr lang="en-US" dirty="0"/>
          </a:p>
        </p:txBody>
      </p:sp>
      <p:sp>
        <p:nvSpPr>
          <p:cNvPr id="6" name="Slide Number Placeholder 5">
            <a:extLst>
              <a:ext uri="{FF2B5EF4-FFF2-40B4-BE49-F238E27FC236}">
                <a16:creationId xmlns:a16="http://schemas.microsoft.com/office/drawing/2014/main" id="{C54EADA7-E8F8-5894-4523-159EA4C9863C}"/>
              </a:ext>
            </a:extLst>
          </p:cNvPr>
          <p:cNvSpPr>
            <a:spLocks noGrp="1"/>
          </p:cNvSpPr>
          <p:nvPr>
            <p:ph type="sldNum" sz="quarter" idx="4"/>
          </p:nvPr>
        </p:nvSpPr>
        <p:spPr/>
        <p:txBody>
          <a:bodyPr/>
          <a:lstStyle/>
          <a:p>
            <a:fld id="{F1FEECC3-7BCE-4B1E-8D55-1AB743006139}" type="slidenum">
              <a:rPr lang="en-US" smtClean="0"/>
              <a:pPr/>
              <a:t>7</a:t>
            </a:fld>
            <a:endParaRPr lang="en-US"/>
          </a:p>
        </p:txBody>
      </p:sp>
      <p:sp>
        <p:nvSpPr>
          <p:cNvPr id="7" name="Footer Placeholder 4">
            <a:extLst>
              <a:ext uri="{FF2B5EF4-FFF2-40B4-BE49-F238E27FC236}">
                <a16:creationId xmlns:a16="http://schemas.microsoft.com/office/drawing/2014/main" id="{031EE361-06B3-C3CD-BAF9-B527789E3B67}"/>
              </a:ext>
            </a:extLst>
          </p:cNvPr>
          <p:cNvSpPr>
            <a:spLocks noGrp="1"/>
          </p:cNvSpPr>
          <p:nvPr>
            <p:ph type="ftr" sz="quarter" idx="3"/>
          </p:nvPr>
        </p:nvSpPr>
        <p:spPr>
          <a:xfrm>
            <a:off x="3747911" y="6464952"/>
            <a:ext cx="5463823" cy="365125"/>
          </a:xfrm>
        </p:spPr>
        <p:txBody>
          <a:bodyPr vert="horz" lIns="91440" tIns="45720" rIns="91440" bIns="45720" anchor="ctr"/>
          <a:lstStyle/>
          <a:p>
            <a:pPr algn="ctr"/>
            <a:r>
              <a:rPr lang="hr-HR" dirty="0">
                <a:solidFill>
                  <a:srgbClr val="775F55"/>
                </a:solidFill>
                <a:latin typeface="Calibri"/>
                <a:cs typeface="Calibri"/>
              </a:rPr>
              <a:t>EXOTIC ATOMS ZAGREB 2025</a:t>
            </a:r>
            <a:endParaRPr lang="en-US" dirty="0"/>
          </a:p>
        </p:txBody>
      </p:sp>
      <p:sp>
        <p:nvSpPr>
          <p:cNvPr id="8" name="Footer Placeholder 2">
            <a:extLst>
              <a:ext uri="{FF2B5EF4-FFF2-40B4-BE49-F238E27FC236}">
                <a16:creationId xmlns:a16="http://schemas.microsoft.com/office/drawing/2014/main" id="{DA2CB5BF-99E5-7724-CE25-547ECAFBE5F0}"/>
              </a:ext>
            </a:extLst>
          </p:cNvPr>
          <p:cNvSpPr txBox="1">
            <a:spLocks/>
          </p:cNvSpPr>
          <p:nvPr/>
        </p:nvSpPr>
        <p:spPr>
          <a:xfrm>
            <a:off x="325256" y="6468406"/>
            <a:ext cx="2968294" cy="365125"/>
          </a:xfrm>
          <a:prstGeom prst="rect">
            <a:avLst/>
          </a:prstGeom>
          <a:solidFill>
            <a:schemeClr val="bg1"/>
          </a:solidFill>
        </p:spPr>
        <p:txBody>
          <a:bodyPr vert="horz" lIns="91440" tIns="45720" rIns="91440" bIns="45720" anchor="ctr"/>
          <a:lstStyle>
            <a:defPPr>
              <a:defRPr lang="en-US"/>
            </a:defPPr>
            <a:lvl1pPr marL="0" algn="r" defTabSz="914400" rtl="0" eaLnBrk="1" latinLnBrk="0" hangingPunct="1">
              <a:defRPr kumimoji="0" sz="1200" kern="1200">
                <a:solidFill>
                  <a:schemeClr val="tx2"/>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solidFill>
                  <a:srgbClr val="775F55"/>
                </a:solidFill>
                <a:latin typeface="Calibri"/>
                <a:cs typeface="Calibri"/>
              </a:rPr>
              <a:t>M. Makek</a:t>
            </a:r>
            <a:endParaRPr lang="en-US" dirty="0"/>
          </a:p>
        </p:txBody>
      </p:sp>
    </p:spTree>
    <p:extLst>
      <p:ext uri="{BB962C8B-B14F-4D97-AF65-F5344CB8AC3E}">
        <p14:creationId xmlns:p14="http://schemas.microsoft.com/office/powerpoint/2010/main" val="1431621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 calcmode="lin" valueType="num">
                                      <p:cBhvr additive="base">
                                        <p:cTn id="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anim calcmode="lin" valueType="num">
                                      <p:cBhvr additive="base">
                                        <p:cTn id="1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anim calcmode="lin" valueType="num">
                                      <p:cBhvr additive="base">
                                        <p:cTn id="1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olorful rectangular shapes with a red dot&#10;&#10;Description automatically generated">
            <a:extLst>
              <a:ext uri="{FF2B5EF4-FFF2-40B4-BE49-F238E27FC236}">
                <a16:creationId xmlns:a16="http://schemas.microsoft.com/office/drawing/2014/main" id="{319481D8-0FC9-D648-FC3C-FBEDB6B8C6CD}"/>
              </a:ext>
            </a:extLst>
          </p:cNvPr>
          <p:cNvPicPr>
            <a:picLocks noChangeAspect="1"/>
          </p:cNvPicPr>
          <p:nvPr/>
        </p:nvPicPr>
        <p:blipFill>
          <a:blip r:embed="rId2"/>
          <a:stretch>
            <a:fillRect/>
          </a:stretch>
        </p:blipFill>
        <p:spPr>
          <a:xfrm>
            <a:off x="6336771" y="3103852"/>
            <a:ext cx="6096000" cy="3143250"/>
          </a:xfrm>
          <a:prstGeom prst="rect">
            <a:avLst/>
          </a:prstGeom>
        </p:spPr>
      </p:pic>
      <p:sp>
        <p:nvSpPr>
          <p:cNvPr id="2" name="Title 1">
            <a:extLst>
              <a:ext uri="{FF2B5EF4-FFF2-40B4-BE49-F238E27FC236}">
                <a16:creationId xmlns:a16="http://schemas.microsoft.com/office/drawing/2014/main" id="{FF197F80-0991-E4EF-DB40-AE7DEF4BC3B0}"/>
              </a:ext>
            </a:extLst>
          </p:cNvPr>
          <p:cNvSpPr>
            <a:spLocks noGrp="1"/>
          </p:cNvSpPr>
          <p:nvPr>
            <p:ph type="title"/>
          </p:nvPr>
        </p:nvSpPr>
        <p:spPr/>
        <p:txBody>
          <a:bodyPr vert="horz" lIns="91440" tIns="45720" rIns="91440" bIns="45720" anchor="ctr">
            <a:normAutofit/>
          </a:bodyPr>
          <a:lstStyle/>
          <a:p>
            <a:r>
              <a:rPr lang="hr-HR" dirty="0">
                <a:latin typeface="Calibri"/>
                <a:cs typeface="Calibri"/>
              </a:rPr>
              <a:t>How to </a:t>
            </a:r>
            <a:r>
              <a:rPr lang="hr-HR" dirty="0" err="1">
                <a:latin typeface="Calibri"/>
                <a:cs typeface="Calibri"/>
              </a:rPr>
              <a:t>measure</a:t>
            </a:r>
            <a:r>
              <a:rPr lang="hr-HR" dirty="0">
                <a:latin typeface="Calibri"/>
                <a:cs typeface="Calibri"/>
              </a:rPr>
              <a:t> </a:t>
            </a:r>
            <a:r>
              <a:rPr lang="hr-HR" dirty="0" err="1">
                <a:latin typeface="Calibri"/>
                <a:cs typeface="Calibri"/>
              </a:rPr>
              <a:t>polarization</a:t>
            </a:r>
            <a:r>
              <a:rPr lang="hr-HR" dirty="0">
                <a:latin typeface="Calibri"/>
                <a:cs typeface="Calibri"/>
              </a:rPr>
              <a:t> </a:t>
            </a:r>
            <a:r>
              <a:rPr lang="hr-HR" dirty="0" err="1">
                <a:latin typeface="Calibri"/>
                <a:cs typeface="Calibri"/>
              </a:rPr>
              <a:t>correlations</a:t>
            </a:r>
            <a:endParaRPr lang="hr-HR" dirty="0">
              <a:latin typeface="Calibri"/>
              <a:cs typeface="Calibri"/>
            </a:endParaRPr>
          </a:p>
        </p:txBody>
      </p:sp>
      <p:sp>
        <p:nvSpPr>
          <p:cNvPr id="3" name="Content Placeholder 2">
            <a:extLst>
              <a:ext uri="{FF2B5EF4-FFF2-40B4-BE49-F238E27FC236}">
                <a16:creationId xmlns:a16="http://schemas.microsoft.com/office/drawing/2014/main" id="{9E9E0AB8-F75F-C42D-678A-A24F89686040}"/>
              </a:ext>
            </a:extLst>
          </p:cNvPr>
          <p:cNvSpPr>
            <a:spLocks noGrp="1"/>
          </p:cNvSpPr>
          <p:nvPr>
            <p:ph sz="quarter" idx="1"/>
          </p:nvPr>
        </p:nvSpPr>
        <p:spPr>
          <a:xfrm>
            <a:off x="816864" y="1611572"/>
            <a:ext cx="10871200" cy="4621371"/>
          </a:xfrm>
        </p:spPr>
        <p:txBody>
          <a:bodyPr vert="horz" lIns="91440" tIns="45720" rIns="91440" bIns="45720" anchor="t">
            <a:normAutofit/>
          </a:bodyPr>
          <a:lstStyle/>
          <a:p>
            <a:r>
              <a:rPr lang="hr-HR" sz="2200" dirty="0" err="1"/>
              <a:t>When</a:t>
            </a:r>
            <a:r>
              <a:rPr lang="hr-HR" sz="2200" dirty="0"/>
              <a:t> </a:t>
            </a:r>
            <a:r>
              <a:rPr lang="hr-HR" sz="2200" dirty="0" err="1"/>
              <a:t>both</a:t>
            </a:r>
            <a:r>
              <a:rPr lang="hr-HR" sz="2200" dirty="0"/>
              <a:t> </a:t>
            </a:r>
            <a:r>
              <a:rPr lang="hr-HR" sz="2200" dirty="0" err="1"/>
              <a:t>linarly</a:t>
            </a:r>
            <a:r>
              <a:rPr lang="hr-HR" sz="2200" dirty="0"/>
              <a:t> </a:t>
            </a:r>
            <a:r>
              <a:rPr lang="hr-HR" sz="2200" dirty="0" err="1"/>
              <a:t>polarized</a:t>
            </a:r>
            <a:r>
              <a:rPr lang="hr-HR" sz="2200" dirty="0"/>
              <a:t> </a:t>
            </a:r>
            <a:r>
              <a:rPr lang="hr-HR" sz="2200" dirty="0" err="1"/>
              <a:t>annihilation</a:t>
            </a:r>
            <a:r>
              <a:rPr lang="hr-HR" sz="2200" dirty="0"/>
              <a:t> </a:t>
            </a:r>
            <a:r>
              <a:rPr lang="hr-HR" sz="2200" dirty="0" err="1"/>
              <a:t>photons</a:t>
            </a:r>
            <a:r>
              <a:rPr lang="hr-HR" sz="2200" dirty="0"/>
              <a:t> </a:t>
            </a:r>
            <a:r>
              <a:rPr lang="hr-HR" sz="2200" dirty="0" err="1"/>
              <a:t>undergo</a:t>
            </a:r>
            <a:r>
              <a:rPr lang="hr-HR" sz="2200" dirty="0"/>
              <a:t> </a:t>
            </a:r>
            <a:r>
              <a:rPr lang="hr-HR" sz="2200" dirty="0" err="1"/>
              <a:t>Compton</a:t>
            </a:r>
            <a:r>
              <a:rPr lang="hr-HR" sz="2200" dirty="0"/>
              <a:t> </a:t>
            </a:r>
            <a:r>
              <a:rPr lang="hr-HR" sz="2200" dirty="0" err="1"/>
              <a:t>scattering</a:t>
            </a:r>
            <a:r>
              <a:rPr lang="hr-HR" sz="2200" dirty="0"/>
              <a:t>:</a:t>
            </a:r>
          </a:p>
          <a:p>
            <a:endParaRPr lang="hr-HR" sz="2200" dirty="0"/>
          </a:p>
          <a:p>
            <a:endParaRPr lang="hr-HR" sz="2200" dirty="0"/>
          </a:p>
          <a:p>
            <a:pPr>
              <a:buNone/>
            </a:pPr>
            <a:r>
              <a:rPr lang="hr-HR" sz="2200" dirty="0"/>
              <a:t>  </a:t>
            </a:r>
          </a:p>
          <a:p>
            <a:endParaRPr lang="hr-HR" sz="2200" dirty="0">
              <a:latin typeface="Calibri"/>
              <a:cs typeface="Calibri"/>
            </a:endParaRPr>
          </a:p>
          <a:p>
            <a:pPr marL="0" indent="0">
              <a:buNone/>
            </a:pPr>
            <a:r>
              <a:rPr lang="hr-HR" sz="2200" err="1">
                <a:latin typeface="Calibri"/>
                <a:cs typeface="Calibri"/>
              </a:rPr>
              <a:t>Polarimeric</a:t>
            </a:r>
            <a:r>
              <a:rPr lang="hr-HR" sz="2200" dirty="0">
                <a:latin typeface="Calibri"/>
                <a:cs typeface="Calibri"/>
              </a:rPr>
              <a:t> </a:t>
            </a:r>
            <a:br>
              <a:rPr lang="hr-HR" sz="2200" dirty="0">
                <a:latin typeface="Calibri"/>
                <a:cs typeface="Calibri"/>
              </a:rPr>
            </a:br>
            <a:r>
              <a:rPr lang="hr-HR" sz="2200" err="1">
                <a:latin typeface="Calibri"/>
                <a:cs typeface="Calibri"/>
              </a:rPr>
              <a:t>modulation</a:t>
            </a:r>
            <a:r>
              <a:rPr lang="hr-HR" sz="2200" dirty="0">
                <a:latin typeface="Calibri"/>
                <a:cs typeface="Calibri"/>
              </a:rPr>
              <a:t>: </a:t>
            </a:r>
          </a:p>
        </p:txBody>
      </p:sp>
      <p:pic>
        <p:nvPicPr>
          <p:cNvPr id="8" name="Picture 1">
            <a:extLst>
              <a:ext uri="{FF2B5EF4-FFF2-40B4-BE49-F238E27FC236}">
                <a16:creationId xmlns:a16="http://schemas.microsoft.com/office/drawing/2014/main" id="{0ADF5CDE-29A7-2F82-789F-468814C6A978}"/>
              </a:ext>
            </a:extLst>
          </p:cNvPr>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224377" y="2174483"/>
            <a:ext cx="5976792" cy="664088"/>
          </a:xfrm>
          <a:prstGeom prst="rect">
            <a:avLst/>
          </a:prstGeom>
          <a:noFill/>
          <a:ln>
            <a:solidFill>
              <a:schemeClr val="accent1">
                <a:lumMod val="75000"/>
              </a:schemeClr>
            </a:solidFill>
          </a:ln>
        </p:spPr>
      </p:pic>
      <p:pic>
        <p:nvPicPr>
          <p:cNvPr id="9" name="Picture 4">
            <a:extLst>
              <a:ext uri="{FF2B5EF4-FFF2-40B4-BE49-F238E27FC236}">
                <a16:creationId xmlns:a16="http://schemas.microsoft.com/office/drawing/2014/main" id="{1FE02557-3772-01C8-9FBB-6D7832A4B904}"/>
              </a:ext>
            </a:extLst>
          </p:cNvPr>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8380616" y="2742075"/>
            <a:ext cx="2011680" cy="518293"/>
          </a:xfrm>
          <a:prstGeom prst="rect">
            <a:avLst/>
          </a:prstGeom>
          <a:noFill/>
        </p:spPr>
      </p:pic>
      <p:pic>
        <p:nvPicPr>
          <p:cNvPr id="10" name="Picture 7">
            <a:extLst>
              <a:ext uri="{FF2B5EF4-FFF2-40B4-BE49-F238E27FC236}">
                <a16:creationId xmlns:a16="http://schemas.microsoft.com/office/drawing/2014/main" id="{CDEA0445-8D73-DEA5-4AF4-C0A54ECEE8B1}"/>
              </a:ext>
            </a:extLst>
          </p:cNvPr>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8921229" y="2192042"/>
            <a:ext cx="1653871" cy="508221"/>
          </a:xfrm>
          <a:prstGeom prst="rect">
            <a:avLst/>
          </a:prstGeom>
          <a:noFill/>
        </p:spPr>
      </p:pic>
      <p:pic>
        <p:nvPicPr>
          <p:cNvPr id="12" name="Picture 13">
            <a:extLst>
              <a:ext uri="{FF2B5EF4-FFF2-40B4-BE49-F238E27FC236}">
                <a16:creationId xmlns:a16="http://schemas.microsoft.com/office/drawing/2014/main" id="{A2761A10-7156-FAD7-CB39-B76DB691F146}"/>
              </a:ext>
            </a:extLst>
          </p:cNvPr>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2387242" y="3846590"/>
            <a:ext cx="3299659" cy="600838"/>
          </a:xfrm>
          <a:prstGeom prst="rect">
            <a:avLst/>
          </a:prstGeom>
          <a:noFill/>
          <a:ln w="28575">
            <a:solidFill>
              <a:srgbClr val="0000FF"/>
            </a:solidFill>
          </a:ln>
        </p:spPr>
      </p:pic>
      <p:sp>
        <p:nvSpPr>
          <p:cNvPr id="39" name="TextBox 38">
            <a:extLst>
              <a:ext uri="{FF2B5EF4-FFF2-40B4-BE49-F238E27FC236}">
                <a16:creationId xmlns:a16="http://schemas.microsoft.com/office/drawing/2014/main" id="{4FB56B28-CDDC-0DB2-20AB-34487C2EA07A}"/>
              </a:ext>
            </a:extLst>
          </p:cNvPr>
          <p:cNvSpPr txBox="1"/>
          <p:nvPr/>
        </p:nvSpPr>
        <p:spPr>
          <a:xfrm>
            <a:off x="2150990" y="2782102"/>
            <a:ext cx="5451622" cy="584775"/>
          </a:xfrm>
          <a:prstGeom prst="rect">
            <a:avLst/>
          </a:prstGeom>
          <a:noFill/>
        </p:spPr>
        <p:txBody>
          <a:bodyPr wrap="square">
            <a:spAutoFit/>
          </a:bodyPr>
          <a:lstStyle/>
          <a:p>
            <a:pPr>
              <a:buNone/>
            </a:pPr>
            <a:r>
              <a:rPr lang="hr-HR" sz="1600" i="1" dirty="0">
                <a:solidFill>
                  <a:srgbClr val="C00000"/>
                </a:solidFill>
                <a:latin typeface="Calibri" panose="020F0502020204030204" pitchFamily="34" charset="0"/>
                <a:cs typeface="Calibri" panose="020F0502020204030204" pitchFamily="34" charset="0"/>
              </a:rPr>
              <a:t>[</a:t>
            </a:r>
            <a:r>
              <a:rPr lang="hr-HR" sz="1600" i="1" dirty="0" err="1">
                <a:solidFill>
                  <a:srgbClr val="C00000"/>
                </a:solidFill>
                <a:latin typeface="Calibri" panose="020F0502020204030204" pitchFamily="34" charset="0"/>
                <a:cs typeface="Calibri" panose="020F0502020204030204" pitchFamily="34" charset="0"/>
              </a:rPr>
              <a:t>Pryce</a:t>
            </a:r>
            <a:r>
              <a:rPr lang="hr-HR" sz="1600" i="1" dirty="0">
                <a:solidFill>
                  <a:srgbClr val="C00000"/>
                </a:solidFill>
                <a:latin typeface="Calibri" panose="020F0502020204030204" pitchFamily="34" charset="0"/>
                <a:cs typeface="Calibri" panose="020F0502020204030204" pitchFamily="34" charset="0"/>
              </a:rPr>
              <a:t> </a:t>
            </a:r>
            <a:r>
              <a:rPr lang="hr-HR" sz="1600" i="1" dirty="0" err="1">
                <a:solidFill>
                  <a:srgbClr val="C00000"/>
                </a:solidFill>
                <a:latin typeface="Calibri" panose="020F0502020204030204" pitchFamily="34" charset="0"/>
                <a:cs typeface="Calibri" panose="020F0502020204030204" pitchFamily="34" charset="0"/>
              </a:rPr>
              <a:t>and</a:t>
            </a:r>
            <a:r>
              <a:rPr lang="hr-HR" sz="1600" i="1" dirty="0">
                <a:solidFill>
                  <a:srgbClr val="C00000"/>
                </a:solidFill>
                <a:latin typeface="Calibri" panose="020F0502020204030204" pitchFamily="34" charset="0"/>
                <a:cs typeface="Calibri" panose="020F0502020204030204" pitchFamily="34" charset="0"/>
              </a:rPr>
              <a:t> </a:t>
            </a:r>
            <a:r>
              <a:rPr lang="hr-HR" sz="1600" i="1" dirty="0" err="1">
                <a:solidFill>
                  <a:srgbClr val="C00000"/>
                </a:solidFill>
                <a:latin typeface="Calibri" panose="020F0502020204030204" pitchFamily="34" charset="0"/>
                <a:cs typeface="Calibri" panose="020F0502020204030204" pitchFamily="34" charset="0"/>
              </a:rPr>
              <a:t>Ward</a:t>
            </a:r>
            <a:r>
              <a:rPr lang="hr-HR" sz="1600" i="1" dirty="0">
                <a:solidFill>
                  <a:srgbClr val="C00000"/>
                </a:solidFill>
                <a:latin typeface="Calibri" panose="020F0502020204030204" pitchFamily="34" charset="0"/>
                <a:cs typeface="Calibri" panose="020F0502020204030204" pitchFamily="34" charset="0"/>
              </a:rPr>
              <a:t>, Nature 160 435; </a:t>
            </a:r>
            <a:r>
              <a:rPr lang="hr-HR" sz="1600" i="1" dirty="0" err="1">
                <a:solidFill>
                  <a:srgbClr val="C00000"/>
                </a:solidFill>
                <a:latin typeface="Calibri" panose="020F0502020204030204" pitchFamily="34" charset="0"/>
                <a:cs typeface="Calibri" panose="020F0502020204030204" pitchFamily="34" charset="0"/>
              </a:rPr>
              <a:t>Snyder</a:t>
            </a:r>
            <a:r>
              <a:rPr lang="hr-HR" sz="1600" i="1" dirty="0">
                <a:solidFill>
                  <a:srgbClr val="C00000"/>
                </a:solidFill>
                <a:latin typeface="Calibri" panose="020F0502020204030204" pitchFamily="34" charset="0"/>
                <a:cs typeface="Calibri" panose="020F0502020204030204" pitchFamily="34" charset="0"/>
              </a:rPr>
              <a:t>, Pasternak, </a:t>
            </a:r>
            <a:r>
              <a:rPr lang="hr-HR" sz="1600" i="1" dirty="0" err="1">
                <a:solidFill>
                  <a:srgbClr val="C00000"/>
                </a:solidFill>
                <a:latin typeface="Calibri" panose="020F0502020204030204" pitchFamily="34" charset="0"/>
                <a:cs typeface="Calibri" panose="020F0502020204030204" pitchFamily="34" charset="0"/>
              </a:rPr>
              <a:t>Hornbostel</a:t>
            </a:r>
            <a:r>
              <a:rPr lang="hr-HR" sz="1600" i="1" dirty="0">
                <a:solidFill>
                  <a:srgbClr val="C00000"/>
                </a:solidFill>
                <a:latin typeface="Calibri" panose="020F0502020204030204" pitchFamily="34" charset="0"/>
                <a:cs typeface="Calibri" panose="020F0502020204030204" pitchFamily="34" charset="0"/>
              </a:rPr>
              <a:t>, </a:t>
            </a:r>
            <a:r>
              <a:rPr lang="hr-HR" sz="1600" i="1" dirty="0" err="1">
                <a:solidFill>
                  <a:srgbClr val="C00000"/>
                </a:solidFill>
                <a:latin typeface="Calibri" panose="020F0502020204030204" pitchFamily="34" charset="0"/>
                <a:cs typeface="Calibri" panose="020F0502020204030204" pitchFamily="34" charset="0"/>
              </a:rPr>
              <a:t>Phys</a:t>
            </a:r>
            <a:r>
              <a:rPr lang="hr-HR" sz="1600" i="1" dirty="0">
                <a:solidFill>
                  <a:srgbClr val="C00000"/>
                </a:solidFill>
                <a:latin typeface="Calibri" panose="020F0502020204030204" pitchFamily="34" charset="0"/>
                <a:cs typeface="Calibri" panose="020F0502020204030204" pitchFamily="34" charset="0"/>
              </a:rPr>
              <a:t>. </a:t>
            </a:r>
            <a:r>
              <a:rPr lang="hr-HR" sz="1600" i="1" dirty="0" err="1">
                <a:solidFill>
                  <a:srgbClr val="C00000"/>
                </a:solidFill>
                <a:latin typeface="Calibri" panose="020F0502020204030204" pitchFamily="34" charset="0"/>
                <a:cs typeface="Calibri" panose="020F0502020204030204" pitchFamily="34" charset="0"/>
              </a:rPr>
              <a:t>Rev</a:t>
            </a:r>
            <a:r>
              <a:rPr lang="hr-HR" sz="1600" i="1" dirty="0">
                <a:solidFill>
                  <a:srgbClr val="C00000"/>
                </a:solidFill>
                <a:latin typeface="Calibri" panose="020F0502020204030204" pitchFamily="34" charset="0"/>
                <a:cs typeface="Calibri" panose="020F0502020204030204" pitchFamily="34" charset="0"/>
              </a:rPr>
              <a:t>. 73 (1948) 440-8]</a:t>
            </a:r>
            <a:endParaRPr lang="hr-HR" sz="1400" i="1" dirty="0">
              <a:solidFill>
                <a:srgbClr val="C00000"/>
              </a:solidFill>
              <a:latin typeface="Calibri" panose="020F0502020204030204" pitchFamily="34" charset="0"/>
              <a:cs typeface="Calibri" panose="020F0502020204030204" pitchFamily="34" charset="0"/>
            </a:endParaRPr>
          </a:p>
        </p:txBody>
      </p:sp>
      <p:sp>
        <p:nvSpPr>
          <p:cNvPr id="40" name="TextBox 39">
            <a:extLst>
              <a:ext uri="{FF2B5EF4-FFF2-40B4-BE49-F238E27FC236}">
                <a16:creationId xmlns:a16="http://schemas.microsoft.com/office/drawing/2014/main" id="{D5F3A15E-DA97-FC1D-BA10-994022BFDEF6}"/>
              </a:ext>
            </a:extLst>
          </p:cNvPr>
          <p:cNvSpPr txBox="1"/>
          <p:nvPr/>
        </p:nvSpPr>
        <p:spPr>
          <a:xfrm>
            <a:off x="8243456" y="2237329"/>
            <a:ext cx="863794" cy="369332"/>
          </a:xfrm>
          <a:prstGeom prst="rect">
            <a:avLst/>
          </a:prstGeom>
          <a:noFill/>
        </p:spPr>
        <p:txBody>
          <a:bodyPr wrap="square" rtlCol="0">
            <a:spAutoFit/>
          </a:bodyPr>
          <a:lstStyle/>
          <a:p>
            <a:r>
              <a:rPr lang="hr-HR" b="1" dirty="0" err="1">
                <a:latin typeface="Calibri Light" panose="020F0302020204030204" pitchFamily="34" charset="0"/>
                <a:cs typeface="Calibri Light" panose="020F0302020204030204" pitchFamily="34" charset="0"/>
              </a:rPr>
              <a:t>with</a:t>
            </a:r>
            <a:r>
              <a:rPr lang="hr-HR" b="1" dirty="0">
                <a:latin typeface="Calibri Light" panose="020F0302020204030204" pitchFamily="34" charset="0"/>
                <a:cs typeface="Calibri Light" panose="020F0302020204030204" pitchFamily="34" charset="0"/>
              </a:rPr>
              <a:t>:</a:t>
            </a:r>
          </a:p>
        </p:txBody>
      </p:sp>
      <p:sp>
        <p:nvSpPr>
          <p:cNvPr id="7" name="Oval 6">
            <a:extLst>
              <a:ext uri="{FF2B5EF4-FFF2-40B4-BE49-F238E27FC236}">
                <a16:creationId xmlns:a16="http://schemas.microsoft.com/office/drawing/2014/main" id="{2892781B-EB68-A856-E3D2-D0D022BD9120}"/>
              </a:ext>
            </a:extLst>
          </p:cNvPr>
          <p:cNvSpPr/>
          <p:nvPr/>
        </p:nvSpPr>
        <p:spPr>
          <a:xfrm>
            <a:off x="5169229" y="2084927"/>
            <a:ext cx="1335240" cy="858716"/>
          </a:xfrm>
          <a:prstGeom prst="ellipse">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cxnSp>
        <p:nvCxnSpPr>
          <p:cNvPr id="14" name="Straight Arrow Connector 13">
            <a:extLst>
              <a:ext uri="{FF2B5EF4-FFF2-40B4-BE49-F238E27FC236}">
                <a16:creationId xmlns:a16="http://schemas.microsoft.com/office/drawing/2014/main" id="{11BC0875-0FD3-FA16-F9AA-A9485021080A}"/>
              </a:ext>
            </a:extLst>
          </p:cNvPr>
          <p:cNvCxnSpPr>
            <a:cxnSpLocks/>
          </p:cNvCxnSpPr>
          <p:nvPr/>
        </p:nvCxnSpPr>
        <p:spPr>
          <a:xfrm flipH="1">
            <a:off x="4011146" y="2972724"/>
            <a:ext cx="1775960" cy="836217"/>
          </a:xfrm>
          <a:prstGeom prst="straightConnector1">
            <a:avLst/>
          </a:prstGeom>
          <a:ln w="19050">
            <a:solidFill>
              <a:srgbClr val="0000FF"/>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 name="Date Placeholder 13">
            <a:extLst>
              <a:ext uri="{FF2B5EF4-FFF2-40B4-BE49-F238E27FC236}">
                <a16:creationId xmlns:a16="http://schemas.microsoft.com/office/drawing/2014/main" id="{03D2982A-72FD-1E1F-E7F0-4E669DCCD5DD}"/>
              </a:ext>
            </a:extLst>
          </p:cNvPr>
          <p:cNvSpPr>
            <a:spLocks noGrp="1"/>
          </p:cNvSpPr>
          <p:nvPr>
            <p:ph type="dt" sz="half" idx="2"/>
          </p:nvPr>
        </p:nvSpPr>
        <p:spPr>
          <a:xfrm>
            <a:off x="217714" y="6458423"/>
            <a:ext cx="2133600" cy="365125"/>
          </a:xfrm>
          <a:prstGeom prst="rect">
            <a:avLst/>
          </a:prstGeom>
        </p:spPr>
        <p:txBody>
          <a:bodyPr vert="horz" anchor="ctr" anchorCtr="0"/>
          <a:lstStyle>
            <a:lvl1pPr algn="l" eaLnBrk="1" latinLnBrk="0" hangingPunct="1">
              <a:defRPr kumimoji="0" sz="1200">
                <a:solidFill>
                  <a:schemeClr val="tx2"/>
                </a:solidFill>
                <a:latin typeface="Calibri" panose="020F0502020204030204" pitchFamily="34" charset="0"/>
                <a:cs typeface="Calibri" panose="020F0502020204030204" pitchFamily="34" charset="0"/>
              </a:defRPr>
            </a:lvl1pPr>
          </a:lstStyle>
          <a:p>
            <a:pPr algn="ctr"/>
            <a:r>
              <a:rPr lang="hr-HR" dirty="0"/>
              <a:t>Krakow, 18-20 </a:t>
            </a:r>
            <a:r>
              <a:rPr lang="hr-HR" dirty="0" err="1"/>
              <a:t>October</a:t>
            </a:r>
            <a:r>
              <a:rPr lang="hr-HR" dirty="0"/>
              <a:t> 2023</a:t>
            </a:r>
            <a:endParaRPr lang="en-US" dirty="0"/>
          </a:p>
        </p:txBody>
      </p:sp>
      <p:sp>
        <p:nvSpPr>
          <p:cNvPr id="16" name="Slide Number Placeholder 11">
            <a:extLst>
              <a:ext uri="{FF2B5EF4-FFF2-40B4-BE49-F238E27FC236}">
                <a16:creationId xmlns:a16="http://schemas.microsoft.com/office/drawing/2014/main" id="{E17755DD-08B3-8E86-48B0-63C8D091DB62}"/>
              </a:ext>
            </a:extLst>
          </p:cNvPr>
          <p:cNvSpPr>
            <a:spLocks noGrp="1"/>
          </p:cNvSpPr>
          <p:nvPr>
            <p:ph type="sldNum" sz="quarter" idx="4"/>
          </p:nvPr>
        </p:nvSpPr>
        <p:spPr>
          <a:xfrm>
            <a:off x="9935464" y="6466260"/>
            <a:ext cx="1752600" cy="365125"/>
          </a:xfrm>
          <a:prstGeom prst="rect">
            <a:avLst/>
          </a:prstGeom>
        </p:spPr>
        <p:txBody>
          <a:bodyPr vert="horz" lIns="91440" tIns="45720" rIns="91440" bIns="45720" rtlCol="0" anchor="ctr"/>
          <a:lstStyle>
            <a:lvl1pPr algn="r">
              <a:defRPr sz="1200">
                <a:solidFill>
                  <a:schemeClr val="tx1">
                    <a:tint val="75000"/>
                  </a:schemeClr>
                </a:solidFill>
                <a:latin typeface="Calibri" panose="020F0502020204030204" pitchFamily="34" charset="0"/>
                <a:cs typeface="Calibri" panose="020F0502020204030204" pitchFamily="34" charset="0"/>
              </a:defRPr>
            </a:lvl1pPr>
          </a:lstStyle>
          <a:p>
            <a:fld id="{F1FEECC3-7BCE-4B1E-8D55-1AB743006139}" type="slidenum">
              <a:rPr lang="en-US" smtClean="0"/>
              <a:pPr/>
              <a:t>8</a:t>
            </a:fld>
            <a:endParaRPr lang="en-US" dirty="0"/>
          </a:p>
        </p:txBody>
      </p:sp>
      <p:sp>
        <p:nvSpPr>
          <p:cNvPr id="6" name="Footer Placeholder 4">
            <a:extLst>
              <a:ext uri="{FF2B5EF4-FFF2-40B4-BE49-F238E27FC236}">
                <a16:creationId xmlns:a16="http://schemas.microsoft.com/office/drawing/2014/main" id="{6DA15A9C-42FB-9A2F-53A8-7E2578F5B413}"/>
              </a:ext>
            </a:extLst>
          </p:cNvPr>
          <p:cNvSpPr>
            <a:spLocks noGrp="1"/>
          </p:cNvSpPr>
          <p:nvPr>
            <p:ph type="ftr" sz="quarter" idx="3"/>
          </p:nvPr>
        </p:nvSpPr>
        <p:spPr>
          <a:xfrm>
            <a:off x="3747911" y="6464952"/>
            <a:ext cx="5463823" cy="365125"/>
          </a:xfrm>
        </p:spPr>
        <p:txBody>
          <a:bodyPr vert="horz" lIns="91440" tIns="45720" rIns="91440" bIns="45720" anchor="ctr"/>
          <a:lstStyle/>
          <a:p>
            <a:pPr algn="ctr"/>
            <a:r>
              <a:rPr lang="hr-HR" dirty="0">
                <a:solidFill>
                  <a:srgbClr val="775F55"/>
                </a:solidFill>
                <a:latin typeface="Calibri"/>
                <a:cs typeface="Calibri"/>
              </a:rPr>
              <a:t>EXOTIC ATOMS ZAGREB 2025</a:t>
            </a:r>
            <a:endParaRPr lang="en-US" dirty="0"/>
          </a:p>
        </p:txBody>
      </p:sp>
      <p:sp>
        <p:nvSpPr>
          <p:cNvPr id="13" name="Footer Placeholder 2">
            <a:extLst>
              <a:ext uri="{FF2B5EF4-FFF2-40B4-BE49-F238E27FC236}">
                <a16:creationId xmlns:a16="http://schemas.microsoft.com/office/drawing/2014/main" id="{49349D70-14C7-2C9B-F921-790DAA8D7DEB}"/>
              </a:ext>
            </a:extLst>
          </p:cNvPr>
          <p:cNvSpPr txBox="1">
            <a:spLocks/>
          </p:cNvSpPr>
          <p:nvPr/>
        </p:nvSpPr>
        <p:spPr>
          <a:xfrm>
            <a:off x="325256" y="6468406"/>
            <a:ext cx="2968294" cy="365125"/>
          </a:xfrm>
          <a:prstGeom prst="rect">
            <a:avLst/>
          </a:prstGeom>
          <a:solidFill>
            <a:schemeClr val="bg1"/>
          </a:solidFill>
        </p:spPr>
        <p:txBody>
          <a:bodyPr vert="horz" lIns="91440" tIns="45720" rIns="91440" bIns="45720" anchor="ctr"/>
          <a:lstStyle>
            <a:defPPr>
              <a:defRPr lang="en-US"/>
            </a:defPPr>
            <a:lvl1pPr marL="0" algn="r" defTabSz="914400" rtl="0" eaLnBrk="1" latinLnBrk="0" hangingPunct="1">
              <a:defRPr kumimoji="0" sz="1200" kern="1200">
                <a:solidFill>
                  <a:schemeClr val="tx2"/>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solidFill>
                  <a:srgbClr val="775F55"/>
                </a:solidFill>
                <a:latin typeface="Calibri"/>
                <a:cs typeface="Calibri"/>
              </a:rPr>
              <a:t>M. Makek</a:t>
            </a:r>
            <a:endParaRPr lang="en-US" dirty="0"/>
          </a:p>
        </p:txBody>
      </p:sp>
    </p:spTree>
    <p:extLst>
      <p:ext uri="{BB962C8B-B14F-4D97-AF65-F5344CB8AC3E}">
        <p14:creationId xmlns:p14="http://schemas.microsoft.com/office/powerpoint/2010/main" val="1100192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2" presetClass="entr" presetSubtype="4"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down)">
                                      <p:cBhvr>
                                        <p:cTn id="10" dur="500"/>
                                        <p:tgtEl>
                                          <p:spTgt spid="14"/>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3">
                                            <p:txEl>
                                              <p:pRg st="5" end="5"/>
                                            </p:txEl>
                                          </p:spTgt>
                                        </p:tgtEl>
                                        <p:attrNameLst>
                                          <p:attrName>style.visibility</p:attrName>
                                        </p:attrNameLst>
                                      </p:cBhvr>
                                      <p:to>
                                        <p:strVal val="visible"/>
                                      </p:to>
                                    </p:set>
                                    <p:animEffect transition="in" filter="fade">
                                      <p:cBhvr>
                                        <p:cTn id="14" dur="500"/>
                                        <p:tgtEl>
                                          <p:spTgt spid="3">
                                            <p:txEl>
                                              <p:pRg st="5" end="5"/>
                                            </p:txEl>
                                          </p:spTgt>
                                        </p:tgtEl>
                                      </p:cBhvr>
                                    </p:animEffect>
                                  </p:childTnLst>
                                </p:cTn>
                              </p:par>
                            </p:childTnLst>
                          </p:cTn>
                        </p:par>
                        <p:par>
                          <p:cTn id="15" fill="hold">
                            <p:stCondLst>
                              <p:cond delay="1000"/>
                            </p:stCondLst>
                            <p:childTnLst>
                              <p:par>
                                <p:cTn id="16" presetID="2" presetClass="entr" presetSubtype="4"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ppt_x"/>
                                          </p:val>
                                        </p:tav>
                                        <p:tav tm="100000">
                                          <p:val>
                                            <p:strVal val="#ppt_x"/>
                                          </p:val>
                                        </p:tav>
                                      </p:tavLst>
                                    </p:anim>
                                    <p:anim calcmode="lin" valueType="num">
                                      <p:cBhvr additive="base">
                                        <p:cTn id="19" dur="500" fill="hold"/>
                                        <p:tgtEl>
                                          <p:spTgt spid="12"/>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22" presetClass="exit" presetSubtype="4" fill="hold" nodeType="afterEffect">
                                  <p:stCondLst>
                                    <p:cond delay="0"/>
                                  </p:stCondLst>
                                  <p:childTnLst>
                                    <p:animEffect transition="out" filter="wipe(down)">
                                      <p:cBhvr>
                                        <p:cTn id="22" dur="500"/>
                                        <p:tgtEl>
                                          <p:spTgt spid="5"/>
                                        </p:tgtEl>
                                      </p:cBhvr>
                                    </p:animEffect>
                                    <p:set>
                                      <p:cBhvr>
                                        <p:cTn id="23"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85B5B2-D9EA-2953-1CFF-728410E4787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7AED525-AB23-B58E-40FA-05C28A25FEC6}"/>
              </a:ext>
            </a:extLst>
          </p:cNvPr>
          <p:cNvSpPr>
            <a:spLocks noGrp="1"/>
          </p:cNvSpPr>
          <p:nvPr>
            <p:ph type="title"/>
          </p:nvPr>
        </p:nvSpPr>
        <p:spPr/>
        <p:txBody>
          <a:bodyPr vert="horz" lIns="91440" tIns="45720" rIns="91440" bIns="45720" anchor="ctr">
            <a:normAutofit/>
          </a:bodyPr>
          <a:lstStyle/>
          <a:p>
            <a:r>
              <a:rPr lang="hr-HR" dirty="0">
                <a:latin typeface="Calibri"/>
                <a:cs typeface="Calibri"/>
              </a:rPr>
              <a:t>How to </a:t>
            </a:r>
            <a:r>
              <a:rPr lang="hr-HR" dirty="0" err="1">
                <a:latin typeface="Calibri"/>
                <a:cs typeface="Calibri"/>
              </a:rPr>
              <a:t>measure</a:t>
            </a:r>
            <a:r>
              <a:rPr lang="hr-HR" dirty="0">
                <a:latin typeface="Calibri"/>
                <a:cs typeface="Calibri"/>
              </a:rPr>
              <a:t> </a:t>
            </a:r>
            <a:r>
              <a:rPr lang="hr-HR" dirty="0" err="1">
                <a:latin typeface="Calibri"/>
                <a:cs typeface="Calibri"/>
              </a:rPr>
              <a:t>polarization</a:t>
            </a:r>
            <a:r>
              <a:rPr lang="hr-HR" dirty="0">
                <a:latin typeface="Calibri"/>
                <a:cs typeface="Calibri"/>
              </a:rPr>
              <a:t> </a:t>
            </a:r>
            <a:r>
              <a:rPr lang="hr-HR" dirty="0" err="1">
                <a:latin typeface="Calibri"/>
                <a:cs typeface="Calibri"/>
              </a:rPr>
              <a:t>correlations</a:t>
            </a:r>
            <a:endParaRPr lang="hr-HR" dirty="0">
              <a:latin typeface="Calibri"/>
              <a:cs typeface="Calibri"/>
            </a:endParaRPr>
          </a:p>
        </p:txBody>
      </p:sp>
      <p:sp>
        <p:nvSpPr>
          <p:cNvPr id="3" name="Content Placeholder 2">
            <a:extLst>
              <a:ext uri="{FF2B5EF4-FFF2-40B4-BE49-F238E27FC236}">
                <a16:creationId xmlns:a16="http://schemas.microsoft.com/office/drawing/2014/main" id="{87A1600E-5D6F-EF7D-E995-45319023A1CB}"/>
              </a:ext>
            </a:extLst>
          </p:cNvPr>
          <p:cNvSpPr>
            <a:spLocks noGrp="1"/>
          </p:cNvSpPr>
          <p:nvPr>
            <p:ph sz="quarter" idx="1"/>
          </p:nvPr>
        </p:nvSpPr>
        <p:spPr>
          <a:xfrm>
            <a:off x="816864" y="1611572"/>
            <a:ext cx="10871200" cy="4621371"/>
          </a:xfrm>
        </p:spPr>
        <p:txBody>
          <a:bodyPr vert="horz" lIns="91440" tIns="45720" rIns="91440" bIns="45720" anchor="t">
            <a:normAutofit/>
          </a:bodyPr>
          <a:lstStyle/>
          <a:p>
            <a:r>
              <a:rPr lang="hr-HR" sz="2200" dirty="0" err="1"/>
              <a:t>When</a:t>
            </a:r>
            <a:r>
              <a:rPr lang="hr-HR" sz="2200" dirty="0"/>
              <a:t> </a:t>
            </a:r>
            <a:r>
              <a:rPr lang="hr-HR" sz="2200" dirty="0" err="1"/>
              <a:t>both</a:t>
            </a:r>
            <a:r>
              <a:rPr lang="hr-HR" sz="2200" dirty="0"/>
              <a:t> </a:t>
            </a:r>
            <a:r>
              <a:rPr lang="hr-HR" sz="2200" dirty="0" err="1"/>
              <a:t>linarly</a:t>
            </a:r>
            <a:r>
              <a:rPr lang="hr-HR" sz="2200" dirty="0"/>
              <a:t> </a:t>
            </a:r>
            <a:r>
              <a:rPr lang="hr-HR" sz="2200" dirty="0" err="1"/>
              <a:t>polarized</a:t>
            </a:r>
            <a:r>
              <a:rPr lang="hr-HR" sz="2200" dirty="0"/>
              <a:t> </a:t>
            </a:r>
            <a:r>
              <a:rPr lang="hr-HR" sz="2200" dirty="0" err="1"/>
              <a:t>annihilation</a:t>
            </a:r>
            <a:r>
              <a:rPr lang="hr-HR" sz="2200" dirty="0"/>
              <a:t> </a:t>
            </a:r>
            <a:r>
              <a:rPr lang="hr-HR" sz="2200" dirty="0" err="1"/>
              <a:t>photons</a:t>
            </a:r>
            <a:r>
              <a:rPr lang="hr-HR" sz="2200" dirty="0"/>
              <a:t> </a:t>
            </a:r>
            <a:r>
              <a:rPr lang="hr-HR" sz="2200" dirty="0" err="1"/>
              <a:t>undergo</a:t>
            </a:r>
            <a:r>
              <a:rPr lang="hr-HR" sz="2200" dirty="0"/>
              <a:t> </a:t>
            </a:r>
            <a:r>
              <a:rPr lang="hr-HR" sz="2200" dirty="0" err="1"/>
              <a:t>Compton</a:t>
            </a:r>
            <a:r>
              <a:rPr lang="hr-HR" sz="2200" dirty="0"/>
              <a:t> </a:t>
            </a:r>
            <a:r>
              <a:rPr lang="hr-HR" sz="2200" dirty="0" err="1"/>
              <a:t>scattering</a:t>
            </a:r>
            <a:r>
              <a:rPr lang="hr-HR" sz="2200" dirty="0"/>
              <a:t>:</a:t>
            </a:r>
          </a:p>
          <a:p>
            <a:endParaRPr lang="hr-HR" sz="2200" dirty="0"/>
          </a:p>
          <a:p>
            <a:endParaRPr lang="hr-HR" sz="2200" dirty="0"/>
          </a:p>
          <a:p>
            <a:pPr>
              <a:buNone/>
            </a:pPr>
            <a:r>
              <a:rPr lang="hr-HR" sz="2200" dirty="0"/>
              <a:t>  </a:t>
            </a:r>
          </a:p>
          <a:p>
            <a:endParaRPr lang="hr-HR" sz="2200" dirty="0">
              <a:latin typeface="Calibri"/>
              <a:cs typeface="Calibri"/>
            </a:endParaRPr>
          </a:p>
          <a:p>
            <a:pPr marL="0" indent="0">
              <a:buNone/>
            </a:pPr>
            <a:r>
              <a:rPr lang="hr-HR" sz="2200" err="1">
                <a:latin typeface="Calibri"/>
                <a:cs typeface="Calibri"/>
              </a:rPr>
              <a:t>Polarimeric</a:t>
            </a:r>
            <a:r>
              <a:rPr lang="hr-HR" sz="2200" dirty="0">
                <a:latin typeface="Calibri"/>
                <a:cs typeface="Calibri"/>
              </a:rPr>
              <a:t> </a:t>
            </a:r>
            <a:br>
              <a:rPr lang="hr-HR" sz="2200" dirty="0">
                <a:latin typeface="Calibri"/>
                <a:cs typeface="Calibri"/>
              </a:rPr>
            </a:br>
            <a:r>
              <a:rPr lang="hr-HR" sz="2200" err="1">
                <a:latin typeface="Calibri"/>
                <a:cs typeface="Calibri"/>
              </a:rPr>
              <a:t>modulation</a:t>
            </a:r>
            <a:r>
              <a:rPr lang="hr-HR" sz="2200" dirty="0">
                <a:latin typeface="Calibri"/>
                <a:cs typeface="Calibri"/>
              </a:rPr>
              <a:t>: </a:t>
            </a:r>
          </a:p>
        </p:txBody>
      </p:sp>
      <p:pic>
        <p:nvPicPr>
          <p:cNvPr id="8" name="Picture 1">
            <a:extLst>
              <a:ext uri="{FF2B5EF4-FFF2-40B4-BE49-F238E27FC236}">
                <a16:creationId xmlns:a16="http://schemas.microsoft.com/office/drawing/2014/main" id="{12E3C041-861E-579E-DD91-3DD14008B6E4}"/>
              </a:ext>
            </a:extLst>
          </p:cNvPr>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224377" y="2174483"/>
            <a:ext cx="5976792" cy="664088"/>
          </a:xfrm>
          <a:prstGeom prst="rect">
            <a:avLst/>
          </a:prstGeom>
          <a:noFill/>
          <a:ln>
            <a:solidFill>
              <a:schemeClr val="accent1">
                <a:lumMod val="75000"/>
              </a:schemeClr>
            </a:solidFill>
          </a:ln>
        </p:spPr>
      </p:pic>
      <p:pic>
        <p:nvPicPr>
          <p:cNvPr id="9" name="Picture 4">
            <a:extLst>
              <a:ext uri="{FF2B5EF4-FFF2-40B4-BE49-F238E27FC236}">
                <a16:creationId xmlns:a16="http://schemas.microsoft.com/office/drawing/2014/main" id="{E6F4BE02-5F0A-CBE9-E5D6-1992E6AD08DB}"/>
              </a:ext>
            </a:extLst>
          </p:cNvPr>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8380616" y="2742075"/>
            <a:ext cx="2011680" cy="518293"/>
          </a:xfrm>
          <a:prstGeom prst="rect">
            <a:avLst/>
          </a:prstGeom>
          <a:noFill/>
        </p:spPr>
      </p:pic>
      <p:pic>
        <p:nvPicPr>
          <p:cNvPr id="10" name="Picture 7">
            <a:extLst>
              <a:ext uri="{FF2B5EF4-FFF2-40B4-BE49-F238E27FC236}">
                <a16:creationId xmlns:a16="http://schemas.microsoft.com/office/drawing/2014/main" id="{FAC97EE4-F912-62C2-216F-1C0ECB21E19C}"/>
              </a:ext>
            </a:extLst>
          </p:cNvPr>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8921229" y="2192042"/>
            <a:ext cx="1653871" cy="508221"/>
          </a:xfrm>
          <a:prstGeom prst="rect">
            <a:avLst/>
          </a:prstGeom>
          <a:noFill/>
        </p:spPr>
      </p:pic>
      <p:pic>
        <p:nvPicPr>
          <p:cNvPr id="12" name="Picture 13">
            <a:extLst>
              <a:ext uri="{FF2B5EF4-FFF2-40B4-BE49-F238E27FC236}">
                <a16:creationId xmlns:a16="http://schemas.microsoft.com/office/drawing/2014/main" id="{32B009B1-61E4-0E23-870A-A67C53E4FA6F}"/>
              </a:ext>
            </a:extLst>
          </p:cNvPr>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2387242" y="3846590"/>
            <a:ext cx="3299659" cy="600838"/>
          </a:xfrm>
          <a:prstGeom prst="rect">
            <a:avLst/>
          </a:prstGeom>
          <a:noFill/>
          <a:ln w="28575">
            <a:solidFill>
              <a:srgbClr val="0000FF"/>
            </a:solidFill>
          </a:ln>
        </p:spPr>
      </p:pic>
      <p:grpSp>
        <p:nvGrpSpPr>
          <p:cNvPr id="37" name="Group 36">
            <a:extLst>
              <a:ext uri="{FF2B5EF4-FFF2-40B4-BE49-F238E27FC236}">
                <a16:creationId xmlns:a16="http://schemas.microsoft.com/office/drawing/2014/main" id="{A1C2B12E-3374-7D72-641D-3CF1ACC8D228}"/>
              </a:ext>
            </a:extLst>
          </p:cNvPr>
          <p:cNvGrpSpPr/>
          <p:nvPr/>
        </p:nvGrpSpPr>
        <p:grpSpPr>
          <a:xfrm>
            <a:off x="6908121" y="3198107"/>
            <a:ext cx="4616068" cy="2962976"/>
            <a:chOff x="4993385" y="3047151"/>
            <a:chExt cx="4616068" cy="2962976"/>
          </a:xfrm>
        </p:grpSpPr>
        <p:grpSp>
          <p:nvGrpSpPr>
            <p:cNvPr id="27" name="Group 26">
              <a:extLst>
                <a:ext uri="{FF2B5EF4-FFF2-40B4-BE49-F238E27FC236}">
                  <a16:creationId xmlns:a16="http://schemas.microsoft.com/office/drawing/2014/main" id="{131ECBB1-B223-68B7-6568-283114E658D9}"/>
                </a:ext>
              </a:extLst>
            </p:cNvPr>
            <p:cNvGrpSpPr/>
            <p:nvPr/>
          </p:nvGrpSpPr>
          <p:grpSpPr>
            <a:xfrm>
              <a:off x="4993385" y="3047151"/>
              <a:ext cx="4616068" cy="2962976"/>
              <a:chOff x="6835965" y="97968"/>
              <a:chExt cx="4616068" cy="2962976"/>
            </a:xfrm>
          </p:grpSpPr>
          <p:pic>
            <p:nvPicPr>
              <p:cNvPr id="28" name="Picture 23" descr="Chart, line chart&#10;&#10;Description automatically generated">
                <a:extLst>
                  <a:ext uri="{FF2B5EF4-FFF2-40B4-BE49-F238E27FC236}">
                    <a16:creationId xmlns:a16="http://schemas.microsoft.com/office/drawing/2014/main" id="{5DAF7F84-EFA2-332C-F936-DD1CADBDA03C}"/>
                  </a:ext>
                </a:extLst>
              </p:cNvPr>
              <p:cNvPicPr>
                <a:picLocks noChangeAspect="1"/>
              </p:cNvPicPr>
              <p:nvPr/>
            </p:nvPicPr>
            <p:blipFill>
              <a:blip r:embed="rId6"/>
              <a:stretch>
                <a:fillRect/>
              </a:stretch>
            </p:blipFill>
            <p:spPr>
              <a:xfrm>
                <a:off x="6835965" y="97968"/>
                <a:ext cx="4616068" cy="2962233"/>
              </a:xfrm>
              <a:prstGeom prst="rect">
                <a:avLst/>
              </a:prstGeom>
            </p:spPr>
          </p:pic>
          <p:sp>
            <p:nvSpPr>
              <p:cNvPr id="29" name="TextBox 28">
                <a:extLst>
                  <a:ext uri="{FF2B5EF4-FFF2-40B4-BE49-F238E27FC236}">
                    <a16:creationId xmlns:a16="http://schemas.microsoft.com/office/drawing/2014/main" id="{FBEEE12F-3226-89DE-4428-1D9DC9A95351}"/>
                  </a:ext>
                </a:extLst>
              </p:cNvPr>
              <p:cNvSpPr txBox="1"/>
              <p:nvPr/>
            </p:nvSpPr>
            <p:spPr>
              <a:xfrm>
                <a:off x="10269607" y="2799334"/>
                <a:ext cx="716973" cy="261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dirty="0" err="1">
                    <a:ea typeface="+mn-lt"/>
                    <a:cs typeface="+mn-lt"/>
                  </a:rPr>
                  <a:t>Δφ</a:t>
                </a:r>
                <a:r>
                  <a:rPr lang="en-US" sz="1100" dirty="0">
                    <a:ea typeface="+mn-lt"/>
                    <a:cs typeface="+mn-lt"/>
                  </a:rPr>
                  <a:t> (deg)</a:t>
                </a:r>
                <a:endParaRPr lang="en-US" dirty="0"/>
              </a:p>
            </p:txBody>
          </p:sp>
        </p:grpSp>
        <p:sp>
          <p:nvSpPr>
            <p:cNvPr id="36" name="TextBox 35">
              <a:extLst>
                <a:ext uri="{FF2B5EF4-FFF2-40B4-BE49-F238E27FC236}">
                  <a16:creationId xmlns:a16="http://schemas.microsoft.com/office/drawing/2014/main" id="{2FCFB257-4668-CB5A-11C3-CA2558209305}"/>
                </a:ext>
              </a:extLst>
            </p:cNvPr>
            <p:cNvSpPr txBox="1"/>
            <p:nvPr/>
          </p:nvSpPr>
          <p:spPr>
            <a:xfrm>
              <a:off x="5047571" y="3199199"/>
              <a:ext cx="441895" cy="26161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dirty="0" err="1"/>
                <a:t>a.u</a:t>
              </a:r>
              <a:r>
                <a:rPr lang="en-US" sz="1100" dirty="0"/>
                <a:t>.</a:t>
              </a:r>
            </a:p>
          </p:txBody>
        </p:sp>
      </p:grpSp>
      <p:sp>
        <p:nvSpPr>
          <p:cNvPr id="39" name="TextBox 38">
            <a:extLst>
              <a:ext uri="{FF2B5EF4-FFF2-40B4-BE49-F238E27FC236}">
                <a16:creationId xmlns:a16="http://schemas.microsoft.com/office/drawing/2014/main" id="{BE70CB8E-7F0D-49F6-698F-8D7485FAFBC8}"/>
              </a:ext>
            </a:extLst>
          </p:cNvPr>
          <p:cNvSpPr txBox="1"/>
          <p:nvPr/>
        </p:nvSpPr>
        <p:spPr>
          <a:xfrm>
            <a:off x="2150990" y="2782102"/>
            <a:ext cx="5451622" cy="584775"/>
          </a:xfrm>
          <a:prstGeom prst="rect">
            <a:avLst/>
          </a:prstGeom>
          <a:noFill/>
        </p:spPr>
        <p:txBody>
          <a:bodyPr wrap="square">
            <a:spAutoFit/>
          </a:bodyPr>
          <a:lstStyle/>
          <a:p>
            <a:pPr>
              <a:buNone/>
            </a:pPr>
            <a:r>
              <a:rPr lang="hr-HR" sz="1600" i="1" dirty="0">
                <a:solidFill>
                  <a:srgbClr val="C00000"/>
                </a:solidFill>
                <a:latin typeface="Calibri" panose="020F0502020204030204" pitchFamily="34" charset="0"/>
                <a:cs typeface="Calibri" panose="020F0502020204030204" pitchFamily="34" charset="0"/>
              </a:rPr>
              <a:t>[</a:t>
            </a:r>
            <a:r>
              <a:rPr lang="hr-HR" sz="1600" i="1" dirty="0" err="1">
                <a:solidFill>
                  <a:srgbClr val="C00000"/>
                </a:solidFill>
                <a:latin typeface="Calibri" panose="020F0502020204030204" pitchFamily="34" charset="0"/>
                <a:cs typeface="Calibri" panose="020F0502020204030204" pitchFamily="34" charset="0"/>
              </a:rPr>
              <a:t>Pryce</a:t>
            </a:r>
            <a:r>
              <a:rPr lang="hr-HR" sz="1600" i="1" dirty="0">
                <a:solidFill>
                  <a:srgbClr val="C00000"/>
                </a:solidFill>
                <a:latin typeface="Calibri" panose="020F0502020204030204" pitchFamily="34" charset="0"/>
                <a:cs typeface="Calibri" panose="020F0502020204030204" pitchFamily="34" charset="0"/>
              </a:rPr>
              <a:t> </a:t>
            </a:r>
            <a:r>
              <a:rPr lang="hr-HR" sz="1600" i="1" dirty="0" err="1">
                <a:solidFill>
                  <a:srgbClr val="C00000"/>
                </a:solidFill>
                <a:latin typeface="Calibri" panose="020F0502020204030204" pitchFamily="34" charset="0"/>
                <a:cs typeface="Calibri" panose="020F0502020204030204" pitchFamily="34" charset="0"/>
              </a:rPr>
              <a:t>and</a:t>
            </a:r>
            <a:r>
              <a:rPr lang="hr-HR" sz="1600" i="1" dirty="0">
                <a:solidFill>
                  <a:srgbClr val="C00000"/>
                </a:solidFill>
                <a:latin typeface="Calibri" panose="020F0502020204030204" pitchFamily="34" charset="0"/>
                <a:cs typeface="Calibri" panose="020F0502020204030204" pitchFamily="34" charset="0"/>
              </a:rPr>
              <a:t> </a:t>
            </a:r>
            <a:r>
              <a:rPr lang="hr-HR" sz="1600" i="1" dirty="0" err="1">
                <a:solidFill>
                  <a:srgbClr val="C00000"/>
                </a:solidFill>
                <a:latin typeface="Calibri" panose="020F0502020204030204" pitchFamily="34" charset="0"/>
                <a:cs typeface="Calibri" panose="020F0502020204030204" pitchFamily="34" charset="0"/>
              </a:rPr>
              <a:t>Ward</a:t>
            </a:r>
            <a:r>
              <a:rPr lang="hr-HR" sz="1600" i="1" dirty="0">
                <a:solidFill>
                  <a:srgbClr val="C00000"/>
                </a:solidFill>
                <a:latin typeface="Calibri" panose="020F0502020204030204" pitchFamily="34" charset="0"/>
                <a:cs typeface="Calibri" panose="020F0502020204030204" pitchFamily="34" charset="0"/>
              </a:rPr>
              <a:t>, Nature 160 435; </a:t>
            </a:r>
            <a:r>
              <a:rPr lang="hr-HR" sz="1600" i="1" dirty="0" err="1">
                <a:solidFill>
                  <a:srgbClr val="C00000"/>
                </a:solidFill>
                <a:latin typeface="Calibri" panose="020F0502020204030204" pitchFamily="34" charset="0"/>
                <a:cs typeface="Calibri" panose="020F0502020204030204" pitchFamily="34" charset="0"/>
              </a:rPr>
              <a:t>Snyder</a:t>
            </a:r>
            <a:r>
              <a:rPr lang="hr-HR" sz="1600" i="1" dirty="0">
                <a:solidFill>
                  <a:srgbClr val="C00000"/>
                </a:solidFill>
                <a:latin typeface="Calibri" panose="020F0502020204030204" pitchFamily="34" charset="0"/>
                <a:cs typeface="Calibri" panose="020F0502020204030204" pitchFamily="34" charset="0"/>
              </a:rPr>
              <a:t>, Pasternak, </a:t>
            </a:r>
            <a:r>
              <a:rPr lang="hr-HR" sz="1600" i="1" dirty="0" err="1">
                <a:solidFill>
                  <a:srgbClr val="C00000"/>
                </a:solidFill>
                <a:latin typeface="Calibri" panose="020F0502020204030204" pitchFamily="34" charset="0"/>
                <a:cs typeface="Calibri" panose="020F0502020204030204" pitchFamily="34" charset="0"/>
              </a:rPr>
              <a:t>Hornbostel</a:t>
            </a:r>
            <a:r>
              <a:rPr lang="hr-HR" sz="1600" i="1" dirty="0">
                <a:solidFill>
                  <a:srgbClr val="C00000"/>
                </a:solidFill>
                <a:latin typeface="Calibri" panose="020F0502020204030204" pitchFamily="34" charset="0"/>
                <a:cs typeface="Calibri" panose="020F0502020204030204" pitchFamily="34" charset="0"/>
              </a:rPr>
              <a:t>, </a:t>
            </a:r>
            <a:r>
              <a:rPr lang="hr-HR" sz="1600" i="1" dirty="0" err="1">
                <a:solidFill>
                  <a:srgbClr val="C00000"/>
                </a:solidFill>
                <a:latin typeface="Calibri" panose="020F0502020204030204" pitchFamily="34" charset="0"/>
                <a:cs typeface="Calibri" panose="020F0502020204030204" pitchFamily="34" charset="0"/>
              </a:rPr>
              <a:t>Phys</a:t>
            </a:r>
            <a:r>
              <a:rPr lang="hr-HR" sz="1600" i="1" dirty="0">
                <a:solidFill>
                  <a:srgbClr val="C00000"/>
                </a:solidFill>
                <a:latin typeface="Calibri" panose="020F0502020204030204" pitchFamily="34" charset="0"/>
                <a:cs typeface="Calibri" panose="020F0502020204030204" pitchFamily="34" charset="0"/>
              </a:rPr>
              <a:t>. </a:t>
            </a:r>
            <a:r>
              <a:rPr lang="hr-HR" sz="1600" i="1" dirty="0" err="1">
                <a:solidFill>
                  <a:srgbClr val="C00000"/>
                </a:solidFill>
                <a:latin typeface="Calibri" panose="020F0502020204030204" pitchFamily="34" charset="0"/>
                <a:cs typeface="Calibri" panose="020F0502020204030204" pitchFamily="34" charset="0"/>
              </a:rPr>
              <a:t>Rev</a:t>
            </a:r>
            <a:r>
              <a:rPr lang="hr-HR" sz="1600" i="1" dirty="0">
                <a:solidFill>
                  <a:srgbClr val="C00000"/>
                </a:solidFill>
                <a:latin typeface="Calibri" panose="020F0502020204030204" pitchFamily="34" charset="0"/>
                <a:cs typeface="Calibri" panose="020F0502020204030204" pitchFamily="34" charset="0"/>
              </a:rPr>
              <a:t>. 73 (1948) 440-8]</a:t>
            </a:r>
            <a:endParaRPr lang="hr-HR" sz="1400" i="1" dirty="0">
              <a:solidFill>
                <a:srgbClr val="C00000"/>
              </a:solidFill>
              <a:latin typeface="Calibri" panose="020F0502020204030204" pitchFamily="34" charset="0"/>
              <a:cs typeface="Calibri" panose="020F0502020204030204" pitchFamily="34" charset="0"/>
            </a:endParaRPr>
          </a:p>
        </p:txBody>
      </p:sp>
      <p:sp>
        <p:nvSpPr>
          <p:cNvPr id="40" name="TextBox 39">
            <a:extLst>
              <a:ext uri="{FF2B5EF4-FFF2-40B4-BE49-F238E27FC236}">
                <a16:creationId xmlns:a16="http://schemas.microsoft.com/office/drawing/2014/main" id="{DEC90ECF-9A0B-44AF-6C9A-C7775DC3D2C1}"/>
              </a:ext>
            </a:extLst>
          </p:cNvPr>
          <p:cNvSpPr txBox="1"/>
          <p:nvPr/>
        </p:nvSpPr>
        <p:spPr>
          <a:xfrm>
            <a:off x="8243456" y="2237329"/>
            <a:ext cx="863794" cy="369332"/>
          </a:xfrm>
          <a:prstGeom prst="rect">
            <a:avLst/>
          </a:prstGeom>
          <a:noFill/>
        </p:spPr>
        <p:txBody>
          <a:bodyPr wrap="square" rtlCol="0">
            <a:spAutoFit/>
          </a:bodyPr>
          <a:lstStyle/>
          <a:p>
            <a:r>
              <a:rPr lang="hr-HR" b="1" dirty="0" err="1">
                <a:latin typeface="Calibri Light" panose="020F0302020204030204" pitchFamily="34" charset="0"/>
                <a:cs typeface="Calibri Light" panose="020F0302020204030204" pitchFamily="34" charset="0"/>
              </a:rPr>
              <a:t>with</a:t>
            </a:r>
            <a:r>
              <a:rPr lang="hr-HR" b="1" dirty="0">
                <a:latin typeface="Calibri Light" panose="020F0302020204030204" pitchFamily="34" charset="0"/>
                <a:cs typeface="Calibri Light" panose="020F0302020204030204" pitchFamily="34" charset="0"/>
              </a:rPr>
              <a:t>:</a:t>
            </a:r>
          </a:p>
        </p:txBody>
      </p:sp>
      <p:sp>
        <p:nvSpPr>
          <p:cNvPr id="7" name="Oval 6">
            <a:extLst>
              <a:ext uri="{FF2B5EF4-FFF2-40B4-BE49-F238E27FC236}">
                <a16:creationId xmlns:a16="http://schemas.microsoft.com/office/drawing/2014/main" id="{86CEC8D8-930B-86DE-0915-4E90AB0035D5}"/>
              </a:ext>
            </a:extLst>
          </p:cNvPr>
          <p:cNvSpPr/>
          <p:nvPr/>
        </p:nvSpPr>
        <p:spPr>
          <a:xfrm>
            <a:off x="5169229" y="2084927"/>
            <a:ext cx="1335240" cy="858716"/>
          </a:xfrm>
          <a:prstGeom prst="ellipse">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cxnSp>
        <p:nvCxnSpPr>
          <p:cNvPr id="14" name="Straight Arrow Connector 13">
            <a:extLst>
              <a:ext uri="{FF2B5EF4-FFF2-40B4-BE49-F238E27FC236}">
                <a16:creationId xmlns:a16="http://schemas.microsoft.com/office/drawing/2014/main" id="{AEE4B0C9-5354-47C0-13C1-09BB6827446B}"/>
              </a:ext>
            </a:extLst>
          </p:cNvPr>
          <p:cNvCxnSpPr>
            <a:cxnSpLocks/>
          </p:cNvCxnSpPr>
          <p:nvPr/>
        </p:nvCxnSpPr>
        <p:spPr>
          <a:xfrm flipH="1">
            <a:off x="4011146" y="2972724"/>
            <a:ext cx="1775960" cy="836217"/>
          </a:xfrm>
          <a:prstGeom prst="straightConnector1">
            <a:avLst/>
          </a:prstGeom>
          <a:ln w="19050">
            <a:solidFill>
              <a:srgbClr val="0000FF"/>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 name="Date Placeholder 13">
            <a:extLst>
              <a:ext uri="{FF2B5EF4-FFF2-40B4-BE49-F238E27FC236}">
                <a16:creationId xmlns:a16="http://schemas.microsoft.com/office/drawing/2014/main" id="{8EAC8202-6A5A-899D-3F49-85E8497DFF19}"/>
              </a:ext>
            </a:extLst>
          </p:cNvPr>
          <p:cNvSpPr>
            <a:spLocks noGrp="1"/>
          </p:cNvSpPr>
          <p:nvPr>
            <p:ph type="dt" sz="half" idx="2"/>
          </p:nvPr>
        </p:nvSpPr>
        <p:spPr>
          <a:xfrm>
            <a:off x="217714" y="6458423"/>
            <a:ext cx="2133600" cy="365125"/>
          </a:xfrm>
          <a:prstGeom prst="rect">
            <a:avLst/>
          </a:prstGeom>
        </p:spPr>
        <p:txBody>
          <a:bodyPr vert="horz" anchor="ctr" anchorCtr="0"/>
          <a:lstStyle>
            <a:lvl1pPr algn="l" eaLnBrk="1" latinLnBrk="0" hangingPunct="1">
              <a:defRPr kumimoji="0" sz="1200">
                <a:solidFill>
                  <a:schemeClr val="tx2"/>
                </a:solidFill>
                <a:latin typeface="Calibri" panose="020F0502020204030204" pitchFamily="34" charset="0"/>
                <a:cs typeface="Calibri" panose="020F0502020204030204" pitchFamily="34" charset="0"/>
              </a:defRPr>
            </a:lvl1pPr>
          </a:lstStyle>
          <a:p>
            <a:pPr algn="ctr"/>
            <a:r>
              <a:rPr lang="hr-HR" dirty="0"/>
              <a:t>Krakow, 18-20 </a:t>
            </a:r>
            <a:r>
              <a:rPr lang="hr-HR" dirty="0" err="1"/>
              <a:t>October</a:t>
            </a:r>
            <a:r>
              <a:rPr lang="hr-HR" dirty="0"/>
              <a:t> 2023</a:t>
            </a:r>
            <a:endParaRPr lang="en-US" dirty="0"/>
          </a:p>
        </p:txBody>
      </p:sp>
      <p:sp>
        <p:nvSpPr>
          <p:cNvPr id="16" name="Slide Number Placeholder 11">
            <a:extLst>
              <a:ext uri="{FF2B5EF4-FFF2-40B4-BE49-F238E27FC236}">
                <a16:creationId xmlns:a16="http://schemas.microsoft.com/office/drawing/2014/main" id="{53084B41-397C-AFEF-71F2-118F10425AE9}"/>
              </a:ext>
            </a:extLst>
          </p:cNvPr>
          <p:cNvSpPr>
            <a:spLocks noGrp="1"/>
          </p:cNvSpPr>
          <p:nvPr>
            <p:ph type="sldNum" sz="quarter" idx="4"/>
          </p:nvPr>
        </p:nvSpPr>
        <p:spPr>
          <a:xfrm>
            <a:off x="9935464" y="6466260"/>
            <a:ext cx="1752600" cy="365125"/>
          </a:xfrm>
          <a:prstGeom prst="rect">
            <a:avLst/>
          </a:prstGeom>
        </p:spPr>
        <p:txBody>
          <a:bodyPr vert="horz" lIns="91440" tIns="45720" rIns="91440" bIns="45720" rtlCol="0" anchor="ctr"/>
          <a:lstStyle>
            <a:lvl1pPr algn="r">
              <a:defRPr sz="1200">
                <a:solidFill>
                  <a:schemeClr val="tx1">
                    <a:tint val="75000"/>
                  </a:schemeClr>
                </a:solidFill>
                <a:latin typeface="Calibri" panose="020F0502020204030204" pitchFamily="34" charset="0"/>
                <a:cs typeface="Calibri" panose="020F0502020204030204" pitchFamily="34" charset="0"/>
              </a:defRPr>
            </a:lvl1pPr>
          </a:lstStyle>
          <a:p>
            <a:fld id="{F1FEECC3-7BCE-4B1E-8D55-1AB743006139}" type="slidenum">
              <a:rPr lang="en-US" smtClean="0"/>
              <a:pPr/>
              <a:t>9</a:t>
            </a:fld>
            <a:endParaRPr lang="en-US" dirty="0"/>
          </a:p>
        </p:txBody>
      </p:sp>
      <p:sp>
        <p:nvSpPr>
          <p:cNvPr id="6" name="Footer Placeholder 4">
            <a:extLst>
              <a:ext uri="{FF2B5EF4-FFF2-40B4-BE49-F238E27FC236}">
                <a16:creationId xmlns:a16="http://schemas.microsoft.com/office/drawing/2014/main" id="{89DC63B3-7578-D36D-EC02-8B8AE11C23DB}"/>
              </a:ext>
            </a:extLst>
          </p:cNvPr>
          <p:cNvSpPr>
            <a:spLocks noGrp="1"/>
          </p:cNvSpPr>
          <p:nvPr>
            <p:ph type="ftr" sz="quarter" idx="3"/>
          </p:nvPr>
        </p:nvSpPr>
        <p:spPr>
          <a:xfrm>
            <a:off x="3747911" y="6464952"/>
            <a:ext cx="5463823" cy="365125"/>
          </a:xfrm>
        </p:spPr>
        <p:txBody>
          <a:bodyPr vert="horz" lIns="91440" tIns="45720" rIns="91440" bIns="45720" anchor="ctr"/>
          <a:lstStyle/>
          <a:p>
            <a:pPr algn="ctr"/>
            <a:r>
              <a:rPr lang="hr-HR" dirty="0">
                <a:solidFill>
                  <a:srgbClr val="775F55"/>
                </a:solidFill>
                <a:latin typeface="Calibri"/>
                <a:cs typeface="Calibri"/>
              </a:rPr>
              <a:t>EXOTIC ATOMS ZAGREB 2025</a:t>
            </a:r>
            <a:endParaRPr lang="en-US" dirty="0"/>
          </a:p>
        </p:txBody>
      </p:sp>
      <p:sp>
        <p:nvSpPr>
          <p:cNvPr id="13" name="Footer Placeholder 2">
            <a:extLst>
              <a:ext uri="{FF2B5EF4-FFF2-40B4-BE49-F238E27FC236}">
                <a16:creationId xmlns:a16="http://schemas.microsoft.com/office/drawing/2014/main" id="{094A9C6A-D37C-5472-AEB1-43ECC6FCDDFD}"/>
              </a:ext>
            </a:extLst>
          </p:cNvPr>
          <p:cNvSpPr txBox="1">
            <a:spLocks/>
          </p:cNvSpPr>
          <p:nvPr/>
        </p:nvSpPr>
        <p:spPr>
          <a:xfrm>
            <a:off x="325256" y="6468406"/>
            <a:ext cx="2968294" cy="365125"/>
          </a:xfrm>
          <a:prstGeom prst="rect">
            <a:avLst/>
          </a:prstGeom>
          <a:solidFill>
            <a:schemeClr val="bg1"/>
          </a:solidFill>
        </p:spPr>
        <p:txBody>
          <a:bodyPr vert="horz" lIns="91440" tIns="45720" rIns="91440" bIns="45720" anchor="ctr"/>
          <a:lstStyle>
            <a:defPPr>
              <a:defRPr lang="en-US"/>
            </a:defPPr>
            <a:lvl1pPr marL="0" algn="r" defTabSz="914400" rtl="0" eaLnBrk="1" latinLnBrk="0" hangingPunct="1">
              <a:defRPr kumimoji="0" sz="1200" kern="1200">
                <a:solidFill>
                  <a:schemeClr val="tx2"/>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solidFill>
                  <a:srgbClr val="775F55"/>
                </a:solidFill>
                <a:latin typeface="Calibri"/>
                <a:cs typeface="Calibri"/>
              </a:rPr>
              <a:t>M. Makek</a:t>
            </a:r>
            <a:endParaRPr lang="en-US" dirty="0"/>
          </a:p>
        </p:txBody>
      </p:sp>
    </p:spTree>
    <p:extLst>
      <p:ext uri="{BB962C8B-B14F-4D97-AF65-F5344CB8AC3E}">
        <p14:creationId xmlns:p14="http://schemas.microsoft.com/office/powerpoint/2010/main" val="154721638"/>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947133A6BDD5C4FB685248878537354" ma:contentTypeVersion="16" ma:contentTypeDescription="Create a new document." ma:contentTypeScope="" ma:versionID="9f97053682f2f9b43022971ea4448b48">
  <xsd:schema xmlns:xsd="http://www.w3.org/2001/XMLSchema" xmlns:xs="http://www.w3.org/2001/XMLSchema" xmlns:p="http://schemas.microsoft.com/office/2006/metadata/properties" xmlns:ns3="ea10eb46-4233-45d2-bf2e-e6d12ca7bc1f" xmlns:ns4="ef1f38ae-635b-4b96-9a85-9d6c7335641d" targetNamespace="http://schemas.microsoft.com/office/2006/metadata/properties" ma:root="true" ma:fieldsID="b93ff28cbe53f8c60abeffcbb6ee1935" ns3:_="" ns4:_="">
    <xsd:import namespace="ea10eb46-4233-45d2-bf2e-e6d12ca7bc1f"/>
    <xsd:import namespace="ef1f38ae-635b-4b96-9a85-9d6c7335641d"/>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SearchProperties" minOccurs="0"/>
                <xsd:element ref="ns3:MediaServiceObjectDetectorVersions" minOccurs="0"/>
                <xsd:element ref="ns3:_activity" minOccurs="0"/>
                <xsd:element ref="ns3:MediaServiceAutoTags" minOccurs="0"/>
                <xsd:element ref="ns3:MediaServiceOCR" minOccurs="0"/>
                <xsd:element ref="ns3:MediaServiceGenerationTime" minOccurs="0"/>
                <xsd:element ref="ns3:MediaServiceEventHashCode" minOccurs="0"/>
                <xsd:element ref="ns3:MediaServiceSystemTags" minOccurs="0"/>
                <xsd:element ref="ns3:MediaServiceDateTaken" minOccurs="0"/>
                <xsd:element ref="ns3:MediaServiceLocation"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a10eb46-4233-45d2-bf2e-e6d12ca7bc1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ObjectDetectorVersions" ma:index="14" nillable="true" ma:displayName="MediaServiceObjectDetectorVersions" ma:hidden="true" ma:indexed="true" ma:internalName="MediaServiceObjectDetectorVersions" ma:readOnly="true">
      <xsd:simpleType>
        <xsd:restriction base="dms:Text"/>
      </xsd:simpleType>
    </xsd:element>
    <xsd:element name="_activity" ma:index="15" nillable="true" ma:displayName="_activity" ma:hidden="true" ma:internalName="_activity">
      <xsd:simpleType>
        <xsd:restriction base="dms:Note"/>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SystemTags" ma:index="20" nillable="true" ma:displayName="MediaServiceSystemTags" ma:hidden="true" ma:internalName="MediaServiceSystemTags" ma:readOnly="true">
      <xsd:simpleType>
        <xsd:restriction base="dms:Note"/>
      </xsd:simpleType>
    </xsd:element>
    <xsd:element name="MediaServiceDateTaken" ma:index="21" nillable="true" ma:displayName="MediaServiceDateTaken" ma:hidden="true" ma:indexed="true" ma:internalName="MediaServiceDateTaken" ma:readOnly="true">
      <xsd:simpleType>
        <xsd:restriction base="dms:Text"/>
      </xsd:simpleType>
    </xsd:element>
    <xsd:element name="MediaServiceLocation" ma:index="22" nillable="true" ma:displayName="Location" ma:indexed="true" ma:internalName="MediaServiceLocation" ma:readOnly="true">
      <xsd:simpleType>
        <xsd:restriction base="dms:Text"/>
      </xsd:simpleType>
    </xsd:element>
    <xsd:element name="MediaLengthInSeconds" ma:index="23"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ef1f38ae-635b-4b96-9a85-9d6c7335641d"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activity xmlns="ea10eb46-4233-45d2-bf2e-e6d12ca7bc1f"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5BAE849-101E-4D08-B4D7-24A846DA99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a10eb46-4233-45d2-bf2e-e6d12ca7bc1f"/>
    <ds:schemaRef ds:uri="ef1f38ae-635b-4b96-9a85-9d6c73356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8F35D1B-DC9B-4CE4-B1A3-AFC9930317AF}">
  <ds:schemaRefs>
    <ds:schemaRef ds:uri="http://purl.org/dc/terms/"/>
    <ds:schemaRef ds:uri="http://schemas.microsoft.com/office/2006/metadata/properties"/>
    <ds:schemaRef ds:uri="http://schemas.microsoft.com/office/infopath/2007/PartnerControls"/>
    <ds:schemaRef ds:uri="ef1f38ae-635b-4b96-9a85-9d6c7335641d"/>
    <ds:schemaRef ds:uri="http://purl.org/dc/dcmitype/"/>
    <ds:schemaRef ds:uri="http://purl.org/dc/elements/1.1/"/>
    <ds:schemaRef ds:uri="http://schemas.microsoft.com/office/2006/documentManagement/types"/>
    <ds:schemaRef ds:uri="http://schemas.openxmlformats.org/package/2006/metadata/core-properties"/>
    <ds:schemaRef ds:uri="ea10eb46-4233-45d2-bf2e-e6d12ca7bc1f"/>
    <ds:schemaRef ds:uri="http://www.w3.org/XML/1998/namespace"/>
  </ds:schemaRefs>
</ds:datastoreItem>
</file>

<file path=customXml/itemProps3.xml><?xml version="1.0" encoding="utf-8"?>
<ds:datastoreItem xmlns:ds="http://schemas.openxmlformats.org/officeDocument/2006/customXml" ds:itemID="{905B7C47-2E63-4AFE-8219-93F454968A1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Median</Template>
  <TotalTime>22492</TotalTime>
  <Words>3191</Words>
  <Application>Microsoft Office PowerPoint</Application>
  <PresentationFormat>Widescreen</PresentationFormat>
  <Paragraphs>529</Paragraphs>
  <Slides>29</Slides>
  <Notes>4</Notes>
  <HiddenSlides>0</HiddenSlides>
  <MMClips>2</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Median</vt:lpstr>
      <vt:lpstr>Positron emission tomography imaging harnessing polarization correlations   Mihael Makek1 T. Bokulić1, D. Grošev2, A. M. Kožuljević3, S. Parashari4, L. Pavelić3, M. Žuvić2  1Department of Physics, Faculty of Science, University of Zagreb, Croatia 2University Hospital Centre Zagreb, Croatia 3Institute for Medical Research and Occupational Health, Zagreb, Croatia 4Instituto de Física Corpuscular (IFIC), Valencia, Spain</vt:lpstr>
      <vt:lpstr>Standard PET detector</vt:lpstr>
      <vt:lpstr>Standard PET detector</vt:lpstr>
      <vt:lpstr>Background in PET</vt:lpstr>
      <vt:lpstr>Background in PET</vt:lpstr>
      <vt:lpstr>PowerPoint Presentation</vt:lpstr>
      <vt:lpstr>Polarization of annihilation quanta</vt:lpstr>
      <vt:lpstr>How to measure polarization correlations</vt:lpstr>
      <vt:lpstr>How to measure polarization correlations</vt:lpstr>
      <vt:lpstr>Polarization correlations in PET</vt:lpstr>
      <vt:lpstr>How to measure gamma polarization in PET?</vt:lpstr>
      <vt:lpstr>PowerPoint Presentation</vt:lpstr>
      <vt:lpstr>Detector modules: single-layer polarimeters</vt:lpstr>
      <vt:lpstr>PowerPoint Presentation</vt:lpstr>
      <vt:lpstr>PowerPoint Presentation</vt:lpstr>
      <vt:lpstr>The PET demonstrator</vt:lpstr>
      <vt:lpstr>PowerPoint Presentation</vt:lpstr>
      <vt:lpstr>The spatial resolution</vt:lpstr>
      <vt:lpstr>The spatial resolution</vt:lpstr>
      <vt:lpstr>The spatial resolution</vt:lpstr>
      <vt:lpstr>Random background rejection</vt:lpstr>
      <vt:lpstr>Random background rejection</vt:lpstr>
      <vt:lpstr>Random background rejection</vt:lpstr>
      <vt:lpstr>Standard vs. Pol-Cor Image </vt:lpstr>
      <vt:lpstr>Standard and Pol-Cor PET synergy</vt:lpstr>
      <vt:lpstr>Standard and Pol-Cor PET synergy</vt:lpstr>
      <vt:lpstr>Further image improvement?</vt:lpstr>
      <vt:lpstr>Conclusions</vt:lpstr>
      <vt:lpstr>ACKNOWLEDGEMENTS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Scintillation pixels</dc:title>
  <dc:creator>Mihael Makek</dc:creator>
  <cp:lastModifiedBy>Mihael Makek</cp:lastModifiedBy>
  <cp:revision>6606</cp:revision>
  <dcterms:created xsi:type="dcterms:W3CDTF">2006-08-16T00:00:00Z</dcterms:created>
  <dcterms:modified xsi:type="dcterms:W3CDTF">2025-12-04T16:02:23Z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0x010100C947133A6BDD5C4FB685248878537354</vt:lpwstr>
  </property>
</Properties>
</file>