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Lst>
  <p:notesMasterIdLst>
    <p:notesMasterId r:id="rId47"/>
  </p:notesMasterIdLst>
  <p:sldIdLst>
    <p:sldId id="256" r:id="rId2"/>
    <p:sldId id="257" r:id="rId3"/>
    <p:sldId id="297" r:id="rId4"/>
    <p:sldId id="264" r:id="rId5"/>
    <p:sldId id="258" r:id="rId6"/>
    <p:sldId id="259" r:id="rId7"/>
    <p:sldId id="260" r:id="rId8"/>
    <p:sldId id="261" r:id="rId9"/>
    <p:sldId id="280" r:id="rId10"/>
    <p:sldId id="281" r:id="rId11"/>
    <p:sldId id="262" r:id="rId12"/>
    <p:sldId id="299" r:id="rId13"/>
    <p:sldId id="300" r:id="rId14"/>
    <p:sldId id="263" r:id="rId15"/>
    <p:sldId id="292" r:id="rId16"/>
    <p:sldId id="265" r:id="rId17"/>
    <p:sldId id="266" r:id="rId18"/>
    <p:sldId id="267" r:id="rId19"/>
    <p:sldId id="268" r:id="rId20"/>
    <p:sldId id="269" r:id="rId21"/>
    <p:sldId id="270" r:id="rId22"/>
    <p:sldId id="293" r:id="rId23"/>
    <p:sldId id="272" r:id="rId24"/>
    <p:sldId id="273" r:id="rId25"/>
    <p:sldId id="274" r:id="rId26"/>
    <p:sldId id="275" r:id="rId27"/>
    <p:sldId id="295" r:id="rId28"/>
    <p:sldId id="276" r:id="rId29"/>
    <p:sldId id="277" r:id="rId30"/>
    <p:sldId id="294" r:id="rId31"/>
    <p:sldId id="278" r:id="rId32"/>
    <p:sldId id="279" r:id="rId33"/>
    <p:sldId id="282" r:id="rId34"/>
    <p:sldId id="285" r:id="rId35"/>
    <p:sldId id="284" r:id="rId36"/>
    <p:sldId id="286" r:id="rId37"/>
    <p:sldId id="283" r:id="rId38"/>
    <p:sldId id="302" r:id="rId39"/>
    <p:sldId id="287" r:id="rId40"/>
    <p:sldId id="298" r:id="rId41"/>
    <p:sldId id="288" r:id="rId42"/>
    <p:sldId id="289" r:id="rId43"/>
    <p:sldId id="290" r:id="rId44"/>
    <p:sldId id="301" r:id="rId45"/>
    <p:sldId id="271" r:id="rId4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4020EF6-C732-493E-93BA-36439A2591EA}">
          <p14:sldIdLst>
            <p14:sldId id="256"/>
            <p14:sldId id="257"/>
            <p14:sldId id="297"/>
            <p14:sldId id="264"/>
            <p14:sldId id="258"/>
            <p14:sldId id="259"/>
            <p14:sldId id="260"/>
            <p14:sldId id="261"/>
            <p14:sldId id="280"/>
            <p14:sldId id="281"/>
            <p14:sldId id="262"/>
            <p14:sldId id="299"/>
            <p14:sldId id="300"/>
            <p14:sldId id="263"/>
            <p14:sldId id="292"/>
            <p14:sldId id="265"/>
            <p14:sldId id="266"/>
            <p14:sldId id="267"/>
            <p14:sldId id="268"/>
            <p14:sldId id="269"/>
            <p14:sldId id="270"/>
            <p14:sldId id="293"/>
            <p14:sldId id="272"/>
            <p14:sldId id="273"/>
            <p14:sldId id="274"/>
            <p14:sldId id="275"/>
          </p14:sldIdLst>
        </p14:section>
        <p14:section name="Section sans titre" id="{16881364-BDB0-4875-ABE6-EB6DC61BBCA6}">
          <p14:sldIdLst>
            <p14:sldId id="295"/>
            <p14:sldId id="276"/>
            <p14:sldId id="277"/>
            <p14:sldId id="294"/>
            <p14:sldId id="278"/>
            <p14:sldId id="279"/>
            <p14:sldId id="282"/>
            <p14:sldId id="285"/>
            <p14:sldId id="284"/>
            <p14:sldId id="286"/>
            <p14:sldId id="283"/>
            <p14:sldId id="302"/>
            <p14:sldId id="287"/>
            <p14:sldId id="298"/>
            <p14:sldId id="288"/>
            <p14:sldId id="289"/>
            <p14:sldId id="290"/>
            <p14:sldId id="301"/>
            <p14:sldId id="271"/>
          </p14:sldIdLst>
        </p14:section>
      </p14:sectionLst>
    </p:ex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8ACA"/>
    <a:srgbClr val="7C7C7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A58437-0C25-4063-81B9-1E4E8323758C}" v="1" dt="2025-07-16T06:55:32.6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158" autoAdjust="0"/>
    <p:restoredTop sz="74359" autoAdjust="0"/>
  </p:normalViewPr>
  <p:slideViewPr>
    <p:cSldViewPr snapToGrid="0">
      <p:cViewPr varScale="1">
        <p:scale>
          <a:sx n="62" d="100"/>
          <a:sy n="62" d="100"/>
        </p:scale>
        <p:origin x="880" y="32"/>
      </p:cViewPr>
      <p:guideLst>
        <p:guide orient="horz" pos="1620"/>
        <p:guide pos="288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e-Clémence Piveteau" userId="d7686c016e97747c" providerId="LiveId" clId="{49A58437-0C25-4063-81B9-1E4E8323758C}"/>
    <pc:docChg chg="custSel addSld modSld modSection">
      <pc:chgData name="Anne-Clémence Piveteau" userId="d7686c016e97747c" providerId="LiveId" clId="{49A58437-0C25-4063-81B9-1E4E8323758C}" dt="2025-07-16T06:59:46.388" v="240" actId="20577"/>
      <pc:docMkLst>
        <pc:docMk/>
      </pc:docMkLst>
      <pc:sldChg chg="modNotesTx">
        <pc:chgData name="Anne-Clémence Piveteau" userId="d7686c016e97747c" providerId="LiveId" clId="{49A58437-0C25-4063-81B9-1E4E8323758C}" dt="2025-07-16T06:59:46.388" v="240" actId="20577"/>
        <pc:sldMkLst>
          <pc:docMk/>
          <pc:sldMk cId="0" sldId="261"/>
        </pc:sldMkLst>
      </pc:sldChg>
      <pc:sldChg chg="modSp mod">
        <pc:chgData name="Anne-Clémence Piveteau" userId="d7686c016e97747c" providerId="LiveId" clId="{49A58437-0C25-4063-81B9-1E4E8323758C}" dt="2025-07-16T06:43:52.851" v="0" actId="21"/>
        <pc:sldMkLst>
          <pc:docMk/>
          <pc:sldMk cId="0" sldId="262"/>
        </pc:sldMkLst>
        <pc:spChg chg="mod">
          <ac:chgData name="Anne-Clémence Piveteau" userId="d7686c016e97747c" providerId="LiveId" clId="{49A58437-0C25-4063-81B9-1E4E8323758C}" dt="2025-07-16T06:43:52.851" v="0" actId="21"/>
          <ac:spMkLst>
            <pc:docMk/>
            <pc:sldMk cId="0" sldId="262"/>
            <ac:spMk id="146" creationId="{00000000-0000-0000-0000-000000000000}"/>
          </ac:spMkLst>
        </pc:spChg>
      </pc:sldChg>
      <pc:sldChg chg="modSp mod">
        <pc:chgData name="Anne-Clémence Piveteau" userId="d7686c016e97747c" providerId="LiveId" clId="{49A58437-0C25-4063-81B9-1E4E8323758C}" dt="2025-07-16T06:58:52.741" v="238" actId="20577"/>
        <pc:sldMkLst>
          <pc:docMk/>
          <pc:sldMk cId="0" sldId="284"/>
        </pc:sldMkLst>
        <pc:spChg chg="mod">
          <ac:chgData name="Anne-Clémence Piveteau" userId="d7686c016e97747c" providerId="LiveId" clId="{49A58437-0C25-4063-81B9-1E4E8323758C}" dt="2025-07-16T06:58:52.741" v="238" actId="20577"/>
          <ac:spMkLst>
            <pc:docMk/>
            <pc:sldMk cId="0" sldId="284"/>
            <ac:spMk id="518" creationId="{00000000-0000-0000-0000-000000000000}"/>
          </ac:spMkLst>
        </pc:spChg>
      </pc:sldChg>
      <pc:sldChg chg="modSp mod modNotesTx">
        <pc:chgData name="Anne-Clémence Piveteau" userId="d7686c016e97747c" providerId="LiveId" clId="{49A58437-0C25-4063-81B9-1E4E8323758C}" dt="2025-07-16T06:48:34.899" v="40" actId="20577"/>
        <pc:sldMkLst>
          <pc:docMk/>
          <pc:sldMk cId="110656563" sldId="297"/>
        </pc:sldMkLst>
        <pc:spChg chg="mod">
          <ac:chgData name="Anne-Clémence Piveteau" userId="d7686c016e97747c" providerId="LiveId" clId="{49A58437-0C25-4063-81B9-1E4E8323758C}" dt="2025-07-16T06:48:34.899" v="40" actId="20577"/>
          <ac:spMkLst>
            <pc:docMk/>
            <pc:sldMk cId="110656563" sldId="297"/>
            <ac:spMk id="14" creationId="{FE324CEB-2153-42E4-5C3C-9B23928ED931}"/>
          </ac:spMkLst>
        </pc:spChg>
      </pc:sldChg>
      <pc:sldChg chg="modSp mod">
        <pc:chgData name="Anne-Clémence Piveteau" userId="d7686c016e97747c" providerId="LiveId" clId="{49A58437-0C25-4063-81B9-1E4E8323758C}" dt="2025-07-16T06:44:00.293" v="1" actId="20577"/>
        <pc:sldMkLst>
          <pc:docMk/>
          <pc:sldMk cId="678118730" sldId="299"/>
        </pc:sldMkLst>
        <pc:spChg chg="mod">
          <ac:chgData name="Anne-Clémence Piveteau" userId="d7686c016e97747c" providerId="LiveId" clId="{49A58437-0C25-4063-81B9-1E4E8323758C}" dt="2025-07-16T06:44:00.293" v="1" actId="20577"/>
          <ac:spMkLst>
            <pc:docMk/>
            <pc:sldMk cId="678118730" sldId="299"/>
            <ac:spMk id="146" creationId="{3DA09EB5-B51C-225A-D22F-E4AB3F45AE7E}"/>
          </ac:spMkLst>
        </pc:spChg>
      </pc:sldChg>
      <pc:sldChg chg="addSp delSp modSp add mod">
        <pc:chgData name="Anne-Clémence Piveteau" userId="d7686c016e97747c" providerId="LiveId" clId="{49A58437-0C25-4063-81B9-1E4E8323758C}" dt="2025-07-16T06:55:35.454" v="53" actId="478"/>
        <pc:sldMkLst>
          <pc:docMk/>
          <pc:sldMk cId="786372254" sldId="302"/>
        </pc:sldMkLst>
        <pc:spChg chg="add del mod">
          <ac:chgData name="Anne-Clémence Piveteau" userId="d7686c016e97747c" providerId="LiveId" clId="{49A58437-0C25-4063-81B9-1E4E8323758C}" dt="2025-07-16T06:54:07.014" v="43" actId="478"/>
          <ac:spMkLst>
            <pc:docMk/>
            <pc:sldMk cId="786372254" sldId="302"/>
            <ac:spMk id="3" creationId="{6C5AF80E-FD98-9030-C560-EE76C2F13E3F}"/>
          </ac:spMkLst>
        </pc:spChg>
        <pc:spChg chg="add del mod">
          <ac:chgData name="Anne-Clémence Piveteau" userId="d7686c016e97747c" providerId="LiveId" clId="{49A58437-0C25-4063-81B9-1E4E8323758C}" dt="2025-07-16T06:55:35.454" v="53" actId="478"/>
          <ac:spMkLst>
            <pc:docMk/>
            <pc:sldMk cId="786372254" sldId="302"/>
            <ac:spMk id="7" creationId="{A6A5C847-9D6E-AD9D-1262-B6DF85BB2324}"/>
          </ac:spMkLst>
        </pc:spChg>
        <pc:spChg chg="add mod">
          <ac:chgData name="Anne-Clémence Piveteau" userId="d7686c016e97747c" providerId="LiveId" clId="{49A58437-0C25-4063-81B9-1E4E8323758C}" dt="2025-07-16T06:55:32.705" v="52" actId="27636"/>
          <ac:spMkLst>
            <pc:docMk/>
            <pc:sldMk cId="786372254" sldId="302"/>
            <ac:spMk id="8" creationId="{B98786AC-E67D-41E7-3318-B13D7DE5F078}"/>
          </ac:spMkLst>
        </pc:spChg>
        <pc:spChg chg="del">
          <ac:chgData name="Anne-Clémence Piveteau" userId="d7686c016e97747c" providerId="LiveId" clId="{49A58437-0C25-4063-81B9-1E4E8323758C}" dt="2025-07-16T06:55:32.436" v="49" actId="478"/>
          <ac:spMkLst>
            <pc:docMk/>
            <pc:sldMk cId="786372254" sldId="302"/>
            <ac:spMk id="500" creationId="{B41A5EF4-A3C2-1E06-5B5A-F9A5B4659615}"/>
          </ac:spMkLst>
        </pc:spChg>
        <pc:spChg chg="del">
          <ac:chgData name="Anne-Clémence Piveteau" userId="d7686c016e97747c" providerId="LiveId" clId="{49A58437-0C25-4063-81B9-1E4E8323758C}" dt="2025-07-16T06:53:31.800" v="42" actId="478"/>
          <ac:spMkLst>
            <pc:docMk/>
            <pc:sldMk cId="786372254" sldId="302"/>
            <ac:spMk id="506" creationId="{0A546A02-9533-2A69-EC88-44E5AAAC4345}"/>
          </ac:spMkLst>
        </pc:spChg>
        <pc:picChg chg="add mod">
          <ac:chgData name="Anne-Clémence Piveteau" userId="d7686c016e97747c" providerId="LiveId" clId="{49A58437-0C25-4063-81B9-1E4E8323758C}" dt="2025-07-16T06:54:47.925" v="48" actId="1076"/>
          <ac:picMkLst>
            <pc:docMk/>
            <pc:sldMk cId="786372254" sldId="302"/>
            <ac:picMk id="5" creationId="{E205743F-DDA6-853F-C570-5260779ABFE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 dirty="0"/>
          </a:p>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g36ae78e149d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2" name="Google Shape;472;g36ae78e149d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36160309304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36160309304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fr-CH" dirty="0" err="1"/>
              <a:t>Constructed</a:t>
            </a:r>
            <a:r>
              <a:rPr lang="fr-CH" dirty="0"/>
              <a:t> and </a:t>
            </a:r>
            <a:r>
              <a:rPr lang="fr-CH" dirty="0" err="1"/>
              <a:t>thought</a:t>
            </a:r>
            <a:r>
              <a:rPr lang="fr-CH" dirty="0"/>
              <a:t> to </a:t>
            </a:r>
            <a:r>
              <a:rPr lang="fr-CH" dirty="0" err="1"/>
              <a:t>hightlight</a:t>
            </a:r>
            <a:r>
              <a:rPr lang="fr-CH" dirty="0"/>
              <a:t> </a:t>
            </a:r>
            <a:r>
              <a:rPr lang="fr-CH" dirty="0" err="1"/>
              <a:t>different</a:t>
            </a:r>
            <a:r>
              <a:rPr lang="fr-CH" dirty="0"/>
              <a:t> </a:t>
            </a:r>
            <a:r>
              <a:rPr lang="fr-CH" dirty="0" err="1"/>
              <a:t>effects</a:t>
            </a:r>
            <a:endParaRPr lang="fr" dirty="0"/>
          </a:p>
          <a:p>
            <a:pPr marL="0" lvl="0" indent="0" algn="l" rtl="0">
              <a:spcBef>
                <a:spcPts val="0"/>
              </a:spcBef>
              <a:spcAft>
                <a:spcPts val="0"/>
              </a:spcAft>
              <a:buClr>
                <a:schemeClr val="dk1"/>
              </a:buClr>
              <a:buSzPts val="1100"/>
              <a:buFont typeface="Arial"/>
              <a:buNone/>
            </a:pPr>
            <a:r>
              <a:rPr lang="fr" dirty="0"/>
              <a:t>All of these are constructed</a:t>
            </a:r>
            <a:endParaRPr dirty="0"/>
          </a:p>
          <a:p>
            <a:pPr marL="0" lvl="0" indent="0" algn="l" rtl="0">
              <a:spcBef>
                <a:spcPts val="0"/>
              </a:spcBef>
              <a:spcAft>
                <a:spcPts val="0"/>
              </a:spcAft>
              <a:buNone/>
            </a:pPr>
            <a:r>
              <a:rPr lang="fr" dirty="0"/>
              <a:t>using a two-dimensional grid of size N × N, applied to either one or both beams. </a:t>
            </a:r>
            <a:endParaRPr dirty="0"/>
          </a:p>
          <a:p>
            <a:pPr marL="0" lvl="0" indent="0" algn="l" rtl="0">
              <a:spcBef>
                <a:spcPts val="0"/>
              </a:spcBef>
              <a:spcAft>
                <a:spcPts val="0"/>
              </a:spcAft>
              <a:buClr>
                <a:schemeClr val="dk1"/>
              </a:buClr>
              <a:buSzPts val="1100"/>
              <a:buFont typeface="Arial"/>
              <a:buNone/>
            </a:pPr>
            <a:r>
              <a:rPr lang="fr" dirty="0"/>
              <a:t>Each point of the grid is assigned a charge density, it’s the representation of the distribution of particles</a:t>
            </a:r>
            <a:endParaRPr dirty="0"/>
          </a:p>
          <a:p>
            <a:pPr marL="0" lvl="0" indent="0" algn="l" rtl="0">
              <a:spcBef>
                <a:spcPts val="0"/>
              </a:spcBef>
              <a:spcAft>
                <a:spcPts val="0"/>
              </a:spcAft>
              <a:buClr>
                <a:schemeClr val="dk1"/>
              </a:buClr>
              <a:buSzPts val="1100"/>
              <a:buFont typeface="Arial"/>
              <a:buNone/>
            </a:pPr>
            <a:r>
              <a:rPr lang="fr" dirty="0"/>
              <a:t>in transverse space.</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a:extLst>
            <a:ext uri="{FF2B5EF4-FFF2-40B4-BE49-F238E27FC236}">
              <a16:creationId xmlns:a16="http://schemas.microsoft.com/office/drawing/2014/main" id="{2C4607DA-105E-23C2-045E-8DA94FB67564}"/>
            </a:ext>
          </a:extLst>
        </p:cNvPr>
        <p:cNvGrpSpPr/>
        <p:nvPr/>
      </p:nvGrpSpPr>
      <p:grpSpPr>
        <a:xfrm>
          <a:off x="0" y="0"/>
          <a:ext cx="0" cy="0"/>
          <a:chOff x="0" y="0"/>
          <a:chExt cx="0" cy="0"/>
        </a:xfrm>
      </p:grpSpPr>
      <p:sp>
        <p:nvSpPr>
          <p:cNvPr id="139" name="Google Shape;139;g36160309304_0_59:notes">
            <a:extLst>
              <a:ext uri="{FF2B5EF4-FFF2-40B4-BE49-F238E27FC236}">
                <a16:creationId xmlns:a16="http://schemas.microsoft.com/office/drawing/2014/main" id="{62115BBB-30CF-4D4A-4276-A2ECCF9FCE2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36160309304_0_59:notes">
            <a:extLst>
              <a:ext uri="{FF2B5EF4-FFF2-40B4-BE49-F238E27FC236}">
                <a16:creationId xmlns:a16="http://schemas.microsoft.com/office/drawing/2014/main" id="{8182EDA2-FAAA-DF11-5D49-29D29017BE6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fr" dirty="0"/>
              <a:t>All of these are constructed</a:t>
            </a:r>
            <a:endParaRPr dirty="0"/>
          </a:p>
          <a:p>
            <a:pPr marL="0" lvl="0" indent="0" algn="l" rtl="0">
              <a:spcBef>
                <a:spcPts val="0"/>
              </a:spcBef>
              <a:spcAft>
                <a:spcPts val="0"/>
              </a:spcAft>
              <a:buNone/>
            </a:pPr>
            <a:r>
              <a:rPr lang="fr" dirty="0"/>
              <a:t>using a two-dimensional grid of size N × N, applied to either one or both beams. </a:t>
            </a:r>
            <a:endParaRPr dirty="0"/>
          </a:p>
          <a:p>
            <a:pPr marL="0" lvl="0" indent="0" algn="l" rtl="0">
              <a:spcBef>
                <a:spcPts val="0"/>
              </a:spcBef>
              <a:spcAft>
                <a:spcPts val="0"/>
              </a:spcAft>
              <a:buClr>
                <a:schemeClr val="dk1"/>
              </a:buClr>
              <a:buSzPts val="1100"/>
              <a:buFont typeface="Arial"/>
              <a:buNone/>
            </a:pPr>
            <a:r>
              <a:rPr lang="fr" dirty="0"/>
              <a:t>Each point of the grid is assigned a charge density, it’s the representation of the distribution of particles</a:t>
            </a:r>
            <a:endParaRPr dirty="0"/>
          </a:p>
          <a:p>
            <a:pPr marL="0" lvl="0" indent="0" algn="l" rtl="0">
              <a:spcBef>
                <a:spcPts val="0"/>
              </a:spcBef>
              <a:spcAft>
                <a:spcPts val="0"/>
              </a:spcAft>
              <a:buClr>
                <a:schemeClr val="dk1"/>
              </a:buClr>
              <a:buSzPts val="1100"/>
              <a:buFont typeface="Arial"/>
              <a:buNone/>
            </a:pPr>
            <a:r>
              <a:rPr lang="fr" dirty="0"/>
              <a:t>in transverse space.</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42343263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a:extLst>
            <a:ext uri="{FF2B5EF4-FFF2-40B4-BE49-F238E27FC236}">
              <a16:creationId xmlns:a16="http://schemas.microsoft.com/office/drawing/2014/main" id="{BB2595E4-C86C-17AB-C59E-855DD4375040}"/>
            </a:ext>
          </a:extLst>
        </p:cNvPr>
        <p:cNvGrpSpPr/>
        <p:nvPr/>
      </p:nvGrpSpPr>
      <p:grpSpPr>
        <a:xfrm>
          <a:off x="0" y="0"/>
          <a:ext cx="0" cy="0"/>
          <a:chOff x="0" y="0"/>
          <a:chExt cx="0" cy="0"/>
        </a:xfrm>
      </p:grpSpPr>
      <p:sp>
        <p:nvSpPr>
          <p:cNvPr id="139" name="Google Shape;139;g36160309304_0_59:notes">
            <a:extLst>
              <a:ext uri="{FF2B5EF4-FFF2-40B4-BE49-F238E27FC236}">
                <a16:creationId xmlns:a16="http://schemas.microsoft.com/office/drawing/2014/main" id="{0678053F-9F8D-AE84-9C44-A96CC4E226D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36160309304_0_59:notes">
            <a:extLst>
              <a:ext uri="{FF2B5EF4-FFF2-40B4-BE49-F238E27FC236}">
                <a16:creationId xmlns:a16="http://schemas.microsoft.com/office/drawing/2014/main" id="{134F004A-B60A-F23C-FD53-F2BA84D3F01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fr" dirty="0"/>
              <a:t>All of these are constructed</a:t>
            </a:r>
            <a:endParaRPr dirty="0"/>
          </a:p>
          <a:p>
            <a:pPr marL="0" lvl="0" indent="0" algn="l" rtl="0">
              <a:spcBef>
                <a:spcPts val="0"/>
              </a:spcBef>
              <a:spcAft>
                <a:spcPts val="0"/>
              </a:spcAft>
              <a:buNone/>
            </a:pPr>
            <a:r>
              <a:rPr lang="fr" dirty="0"/>
              <a:t>using a two-dimensional grid of size N × N, applied to either one or both beams. </a:t>
            </a:r>
            <a:endParaRPr dirty="0"/>
          </a:p>
          <a:p>
            <a:pPr marL="0" lvl="0" indent="0" algn="l" rtl="0">
              <a:spcBef>
                <a:spcPts val="0"/>
              </a:spcBef>
              <a:spcAft>
                <a:spcPts val="0"/>
              </a:spcAft>
              <a:buClr>
                <a:schemeClr val="dk1"/>
              </a:buClr>
              <a:buSzPts val="1100"/>
              <a:buFont typeface="Arial"/>
              <a:buNone/>
            </a:pPr>
            <a:r>
              <a:rPr lang="fr" dirty="0"/>
              <a:t>Each point of the grid is assigned a charge density, it’s the representation of the distribution of particles</a:t>
            </a:r>
            <a:endParaRPr dirty="0"/>
          </a:p>
          <a:p>
            <a:pPr marL="0" lvl="0" indent="0" algn="l" rtl="0">
              <a:spcBef>
                <a:spcPts val="0"/>
              </a:spcBef>
              <a:spcAft>
                <a:spcPts val="0"/>
              </a:spcAft>
              <a:buClr>
                <a:schemeClr val="dk1"/>
              </a:buClr>
              <a:buSzPts val="1100"/>
              <a:buFont typeface="Arial"/>
              <a:buNone/>
            </a:pPr>
            <a:r>
              <a:rPr lang="fr" dirty="0"/>
              <a:t>in transverse space.</a:t>
            </a:r>
            <a:endParaRPr lang="fr-CH" dirty="0"/>
          </a:p>
        </p:txBody>
      </p:sp>
    </p:spTree>
    <p:extLst>
      <p:ext uri="{BB962C8B-B14F-4D97-AF65-F5344CB8AC3E}">
        <p14:creationId xmlns:p14="http://schemas.microsoft.com/office/powerpoint/2010/main" val="1641889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358f7cc73d3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358f7cc73d3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H" dirty="0" err="1"/>
              <a:t>Used</a:t>
            </a:r>
            <a:r>
              <a:rPr lang="fr-CH" dirty="0"/>
              <a:t> for </a:t>
            </a:r>
            <a:r>
              <a:rPr lang="fr-CH" dirty="0" err="1"/>
              <a:t>Bias</a:t>
            </a:r>
            <a:r>
              <a:rPr lang="fr-CH" dirty="0"/>
              <a:t>, </a:t>
            </a:r>
            <a:r>
              <a:rPr lang="fr-CH" dirty="0" err="1"/>
              <a:t>hightlight</a:t>
            </a:r>
            <a:r>
              <a:rPr lang="fr-CH" dirty="0"/>
              <a:t> </a:t>
            </a:r>
            <a:r>
              <a:rPr lang="fr-CH" dirty="0" err="1"/>
              <a:t>different</a:t>
            </a:r>
            <a:r>
              <a:rPr lang="fr-CH" dirty="0"/>
              <a:t> </a:t>
            </a:r>
            <a:r>
              <a:rPr lang="fr-CH" dirty="0" err="1"/>
              <a:t>effects</a:t>
            </a:r>
            <a:r>
              <a:rPr lang="fr-CH" dirty="0"/>
              <a:t>, </a:t>
            </a:r>
            <a:r>
              <a:rPr lang="fr-CH" dirty="0" err="1"/>
              <a:t>normalization</a:t>
            </a:r>
            <a:endParaRPr lang="fr-CH" dirty="0"/>
          </a:p>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a:extLst>
            <a:ext uri="{FF2B5EF4-FFF2-40B4-BE49-F238E27FC236}">
              <a16:creationId xmlns:a16="http://schemas.microsoft.com/office/drawing/2014/main" id="{ED4D03B0-04C2-5563-3885-1CE825741B83}"/>
            </a:ext>
          </a:extLst>
        </p:cNvPr>
        <p:cNvGrpSpPr/>
        <p:nvPr/>
      </p:nvGrpSpPr>
      <p:grpSpPr>
        <a:xfrm>
          <a:off x="0" y="0"/>
          <a:ext cx="0" cy="0"/>
          <a:chOff x="0" y="0"/>
          <a:chExt cx="0" cy="0"/>
        </a:xfrm>
      </p:grpSpPr>
      <p:sp>
        <p:nvSpPr>
          <p:cNvPr id="169" name="Google Shape;169;g358a6f0b558_0_17:notes">
            <a:extLst>
              <a:ext uri="{FF2B5EF4-FFF2-40B4-BE49-F238E27FC236}">
                <a16:creationId xmlns:a16="http://schemas.microsoft.com/office/drawing/2014/main" id="{4ECE114C-2C27-E112-ABFF-0FA37795643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358a6f0b558_0_17:notes">
            <a:extLst>
              <a:ext uri="{FF2B5EF4-FFF2-40B4-BE49-F238E27FC236}">
                <a16:creationId xmlns:a16="http://schemas.microsoft.com/office/drawing/2014/main" id="{9DDFF1BB-3BBD-23FB-F2DB-10D24F6D023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114642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358a6f0b558_0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358a6f0b558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fr"/>
              <a:t>radial symmetry</a:t>
            </a:r>
            <a:endParaRPr/>
          </a:p>
          <a:p>
            <a:pPr marL="457200" lvl="0" indent="-298450" algn="l" rtl="0">
              <a:spcBef>
                <a:spcPts val="0"/>
              </a:spcBef>
              <a:spcAft>
                <a:spcPts val="0"/>
              </a:spcAft>
              <a:buSzPts val="1100"/>
              <a:buChar char="-"/>
            </a:pPr>
            <a:r>
              <a:rPr lang="fr"/>
              <a:t>positive bias in the center and negative bias around -&gt; beam-beam enhances the charge density distribution in the center, drives particles from the tails to the center</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358f7cc73d3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358f7cc73d3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a:t>highlight importance of the initial beam distribution for single beam xy-distribution</a:t>
            </a:r>
            <a:endParaRPr/>
          </a:p>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6c8c621d6b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6c8c621d6b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fr" dirty="0"/>
              <a:t>simulations during vdm scans</a:t>
            </a:r>
          </a:p>
          <a:p>
            <a:pPr marL="0" indent="0">
              <a:buFont typeface="Arial" panose="020B0604020202020204" pitchFamily="34" charset="0"/>
              <a:buNone/>
            </a:pP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35c76283839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35c76283839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H" dirty="0"/>
              <a:t>Middle </a:t>
            </a:r>
            <a:r>
              <a:rPr lang="fr-CH" dirty="0" err="1"/>
              <a:t>column</a:t>
            </a:r>
            <a:r>
              <a:rPr lang="fr-CH" dirty="0"/>
              <a:t> profile -&gt; </a:t>
            </a:r>
            <a:r>
              <a:rPr lang="fr-CH" dirty="0" err="1"/>
              <a:t>similar</a:t>
            </a:r>
            <a:r>
              <a:rPr lang="fr-CH" dirty="0"/>
              <a:t> to on-axis</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36160309304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36160309304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b18becab9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35b18becab9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a:t>what is used in this work</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35b18becab9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35b18becab9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H" dirty="0"/>
              <a:t>C</a:t>
            </a:r>
            <a:r>
              <a:rPr lang="fr" dirty="0"/>
              <a:t>ompleteness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a:extLst>
            <a:ext uri="{FF2B5EF4-FFF2-40B4-BE49-F238E27FC236}">
              <a16:creationId xmlns:a16="http://schemas.microsoft.com/office/drawing/2014/main" id="{9875E773-C368-0942-4FCE-B4E51B2FD82F}"/>
            </a:ext>
          </a:extLst>
        </p:cNvPr>
        <p:cNvGrpSpPr/>
        <p:nvPr/>
      </p:nvGrpSpPr>
      <p:grpSpPr>
        <a:xfrm>
          <a:off x="0" y="0"/>
          <a:ext cx="0" cy="0"/>
          <a:chOff x="0" y="0"/>
          <a:chExt cx="0" cy="0"/>
        </a:xfrm>
      </p:grpSpPr>
      <p:sp>
        <p:nvSpPr>
          <p:cNvPr id="169" name="Google Shape;169;g358a6f0b558_0_17:notes">
            <a:extLst>
              <a:ext uri="{FF2B5EF4-FFF2-40B4-BE49-F238E27FC236}">
                <a16:creationId xmlns:a16="http://schemas.microsoft.com/office/drawing/2014/main" id="{83DA8A19-363C-470B-3430-84AD5811F8C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358a6f0b558_0_17:notes">
            <a:extLst>
              <a:ext uri="{FF2B5EF4-FFF2-40B4-BE49-F238E27FC236}">
                <a16:creationId xmlns:a16="http://schemas.microsoft.com/office/drawing/2014/main" id="{BE7C1078-5CE4-EA80-C9FF-011B0C4DBD6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163768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358a6f0b558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358a6f0b558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fr" dirty="0"/>
              <a:t>for Gaussian beams, coherent results with what Lia’s obtained</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35c76283839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6" name="Google Shape;336;g35c76283839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fr" dirty="0">
                <a:solidFill>
                  <a:schemeClr val="dk1"/>
                </a:solidFill>
              </a:rPr>
              <a:t>highlight importance of the initial beam distribution for single beam xy-distribution</a:t>
            </a: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35c76283839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4" name="Google Shape;354;g35c76283839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35f20dc6850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35f20dc6850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fr" dirty="0"/>
              <a:t>two bumps in the case of q-Gaussian, </a:t>
            </a:r>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a:extLst>
            <a:ext uri="{FF2B5EF4-FFF2-40B4-BE49-F238E27FC236}">
              <a16:creationId xmlns:a16="http://schemas.microsoft.com/office/drawing/2014/main" id="{4F608305-4ED9-26A0-7FCF-5527CA476CEA}"/>
            </a:ext>
          </a:extLst>
        </p:cNvPr>
        <p:cNvGrpSpPr/>
        <p:nvPr/>
      </p:nvGrpSpPr>
      <p:grpSpPr>
        <a:xfrm>
          <a:off x="0" y="0"/>
          <a:ext cx="0" cy="0"/>
          <a:chOff x="0" y="0"/>
          <a:chExt cx="0" cy="0"/>
        </a:xfrm>
      </p:grpSpPr>
      <p:sp>
        <p:nvSpPr>
          <p:cNvPr id="169" name="Google Shape;169;g358a6f0b558_0_17:notes">
            <a:extLst>
              <a:ext uri="{FF2B5EF4-FFF2-40B4-BE49-F238E27FC236}">
                <a16:creationId xmlns:a16="http://schemas.microsoft.com/office/drawing/2014/main" id="{FD99116D-B7AC-24AA-98BC-96571DEE7FA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358a6f0b558_0_17:notes">
            <a:extLst>
              <a:ext uri="{FF2B5EF4-FFF2-40B4-BE49-F238E27FC236}">
                <a16:creationId xmlns:a16="http://schemas.microsoft.com/office/drawing/2014/main" id="{6907BDA0-ED75-B06F-8400-1E3F99A15EC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557068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358f7cc73d3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8" name="Google Shape;388;g358f7cc73d3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fr"/>
              <a:t>30% in luminosity was measured for two different q-Gaussian distributions when</a:t>
            </a:r>
            <a:endParaRPr/>
          </a:p>
          <a:p>
            <a:pPr marL="457200" lvl="0" indent="0" algn="l" rtl="0">
              <a:spcBef>
                <a:spcPts val="0"/>
              </a:spcBef>
              <a:spcAft>
                <a:spcPts val="0"/>
              </a:spcAft>
              <a:buNone/>
            </a:pPr>
            <a:r>
              <a:rPr lang="fr"/>
              <a:t>considering head-on collisions</a:t>
            </a:r>
            <a:endParaRPr/>
          </a:p>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358f7cc73d3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358f7cc73d3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H" dirty="0"/>
              <a:t>Next </a:t>
            </a:r>
            <a:r>
              <a:rPr lang="fr-CH" dirty="0" err="1"/>
              <a:t>step</a:t>
            </a:r>
            <a:r>
              <a:rPr lang="fr-CH" dirty="0"/>
              <a:t> </a:t>
            </a:r>
            <a:r>
              <a:rPr lang="fr-CH" dirty="0" err="1"/>
              <a:t>coupling</a:t>
            </a:r>
            <a:r>
              <a:rPr lang="fr-CH" dirty="0"/>
              <a:t> </a:t>
            </a:r>
            <a:r>
              <a:rPr lang="fr-CH" dirty="0" err="1"/>
              <a:t>bias</a:t>
            </a:r>
            <a:r>
              <a:rPr lang="fr-CH" dirty="0"/>
              <a:t> on </a:t>
            </a:r>
            <a:r>
              <a:rPr lang="fr-CH" dirty="0" err="1"/>
              <a:t>sigma_vis</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a:extLst>
            <a:ext uri="{FF2B5EF4-FFF2-40B4-BE49-F238E27FC236}">
              <a16:creationId xmlns:a16="http://schemas.microsoft.com/office/drawing/2014/main" id="{E63C1952-3490-BF68-12E9-9FC170314289}"/>
            </a:ext>
          </a:extLst>
        </p:cNvPr>
        <p:cNvGrpSpPr/>
        <p:nvPr/>
      </p:nvGrpSpPr>
      <p:grpSpPr>
        <a:xfrm>
          <a:off x="0" y="0"/>
          <a:ext cx="0" cy="0"/>
          <a:chOff x="0" y="0"/>
          <a:chExt cx="0" cy="0"/>
        </a:xfrm>
      </p:grpSpPr>
      <p:sp>
        <p:nvSpPr>
          <p:cNvPr id="61" name="Google Shape;61;g36160309304_0_1:notes">
            <a:extLst>
              <a:ext uri="{FF2B5EF4-FFF2-40B4-BE49-F238E27FC236}">
                <a16:creationId xmlns:a16="http://schemas.microsoft.com/office/drawing/2014/main" id="{1133670B-079A-7030-3DCC-4D3F6E1B775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36160309304_0_1:notes">
            <a:extLst>
              <a:ext uri="{FF2B5EF4-FFF2-40B4-BE49-F238E27FC236}">
                <a16:creationId xmlns:a16="http://schemas.microsoft.com/office/drawing/2014/main" id="{E3D9C4C9-AD64-7781-1DFD-EF596E4BA52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H" dirty="0" err="1"/>
              <a:t>Lumi</a:t>
            </a:r>
            <a:r>
              <a:rPr lang="fr-CH" dirty="0"/>
              <a:t> : </a:t>
            </a:r>
            <a:r>
              <a:rPr lang="fr-CH" dirty="0" err="1"/>
              <a:t>property</a:t>
            </a:r>
            <a:r>
              <a:rPr lang="fr-CH" dirty="0"/>
              <a:t> of </a:t>
            </a:r>
            <a:r>
              <a:rPr lang="fr-CH" dirty="0" err="1"/>
              <a:t>accelerator</a:t>
            </a:r>
            <a:endParaRPr lang="fr-CH" dirty="0"/>
          </a:p>
          <a:p>
            <a:pPr marL="0" lvl="0" indent="0" algn="l" rtl="0">
              <a:spcBef>
                <a:spcPts val="0"/>
              </a:spcBef>
              <a:spcAft>
                <a:spcPts val="0"/>
              </a:spcAft>
              <a:buNone/>
            </a:pPr>
            <a:r>
              <a:rPr lang="fr-CH" dirty="0" err="1"/>
              <a:t>Convolved</a:t>
            </a:r>
            <a:r>
              <a:rPr lang="fr-CH" dirty="0"/>
              <a:t> transverse </a:t>
            </a:r>
            <a:r>
              <a:rPr lang="fr-CH" dirty="0" err="1"/>
              <a:t>beam</a:t>
            </a:r>
            <a:r>
              <a:rPr lang="fr-CH" dirty="0"/>
              <a:t> size</a:t>
            </a:r>
            <a:endParaRPr dirty="0"/>
          </a:p>
        </p:txBody>
      </p:sp>
    </p:spTree>
    <p:extLst>
      <p:ext uri="{BB962C8B-B14F-4D97-AF65-F5344CB8AC3E}">
        <p14:creationId xmlns:p14="http://schemas.microsoft.com/office/powerpoint/2010/main" val="1858805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a:extLst>
            <a:ext uri="{FF2B5EF4-FFF2-40B4-BE49-F238E27FC236}">
              <a16:creationId xmlns:a16="http://schemas.microsoft.com/office/drawing/2014/main" id="{F4141757-6822-6AD5-A681-FB5CC0916E4C}"/>
            </a:ext>
          </a:extLst>
        </p:cNvPr>
        <p:cNvGrpSpPr/>
        <p:nvPr/>
      </p:nvGrpSpPr>
      <p:grpSpPr>
        <a:xfrm>
          <a:off x="0" y="0"/>
          <a:ext cx="0" cy="0"/>
          <a:chOff x="0" y="0"/>
          <a:chExt cx="0" cy="0"/>
        </a:xfrm>
      </p:grpSpPr>
      <p:sp>
        <p:nvSpPr>
          <p:cNvPr id="169" name="Google Shape;169;g358a6f0b558_0_17:notes">
            <a:extLst>
              <a:ext uri="{FF2B5EF4-FFF2-40B4-BE49-F238E27FC236}">
                <a16:creationId xmlns:a16="http://schemas.microsoft.com/office/drawing/2014/main" id="{23D16E9B-F28E-BCF2-2B4C-5931C875BFF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358a6f0b558_0_17:notes">
            <a:extLst>
              <a:ext uri="{FF2B5EF4-FFF2-40B4-BE49-F238E27FC236}">
                <a16:creationId xmlns:a16="http://schemas.microsoft.com/office/drawing/2014/main" id="{A1FC599E-5A12-8E4B-0DC5-8D71B9EFBC2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791128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36121955c0f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g36121955c0f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dirty="0"/>
              <a:t>during vdM fills, as time passes, the beam becomes flatter with time due to synchrotron radiation. To better understand the implication of the shrinkage of the emittances, simulations have been conducted.</a:t>
            </a:r>
          </a:p>
          <a:p>
            <a:pPr marL="0" lvl="0" indent="0" algn="l" rtl="0">
              <a:spcBef>
                <a:spcPts val="0"/>
              </a:spcBef>
              <a:spcAft>
                <a:spcPts val="0"/>
              </a:spcAft>
              <a:buNone/>
            </a:pPr>
            <a:endParaRPr lang="fr" dirty="0"/>
          </a:p>
          <a:p>
            <a:pPr marL="0" lvl="0" indent="0" algn="l" rtl="0">
              <a:spcBef>
                <a:spcPts val="0"/>
              </a:spcBef>
              <a:spcAft>
                <a:spcPts val="0"/>
              </a:spcAft>
              <a:buNone/>
            </a:pPr>
            <a:r>
              <a:rPr lang="fr" dirty="0"/>
              <a:t>- </a:t>
            </a:r>
            <a:r>
              <a:rPr lang="fr-CH" dirty="0"/>
              <a:t>A</a:t>
            </a:r>
            <a:r>
              <a:rPr lang="fr" dirty="0"/>
              <a:t>dding some asymetries in the beam</a:t>
            </a:r>
          </a:p>
          <a:p>
            <a:pPr marL="171450" lvl="0" indent="-171450" algn="l" rtl="0">
              <a:spcBef>
                <a:spcPts val="0"/>
              </a:spcBef>
              <a:spcAft>
                <a:spcPts val="0"/>
              </a:spcAft>
              <a:buFontTx/>
              <a:buChar char="-"/>
            </a:pPr>
            <a:r>
              <a:rPr lang="fr-CH" dirty="0"/>
              <a:t>Q</a:t>
            </a:r>
            <a:r>
              <a:rPr lang="fr" dirty="0"/>
              <a:t> = 1.3 (one that is the closest to the beams distributions)</a:t>
            </a:r>
          </a:p>
          <a:p>
            <a:pPr marL="171450" lvl="0" indent="-171450" algn="l" rtl="0">
              <a:spcBef>
                <a:spcPts val="0"/>
              </a:spcBef>
              <a:spcAft>
                <a:spcPts val="0"/>
              </a:spcAft>
              <a:buFontTx/>
              <a:buChar char="-"/>
            </a:pPr>
            <a:r>
              <a:rPr lang="fr-CH" dirty="0"/>
              <a:t>L</a:t>
            </a:r>
            <a:r>
              <a:rPr lang="fr" dirty="0"/>
              <a:t>inear local coupling</a:t>
            </a:r>
          </a:p>
          <a:p>
            <a:pPr marL="171450" lvl="0" indent="-171450" algn="l" rtl="0">
              <a:spcBef>
                <a:spcPts val="0"/>
              </a:spcBef>
              <a:spcAft>
                <a:spcPts val="0"/>
              </a:spcAft>
              <a:buFontTx/>
              <a:buChar char="-"/>
            </a:pPr>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361d3c600b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5" name="Google Shape;435;g361d3c600b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a:t>in beam-beam + coupling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g35a4bfcf5b1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6" name="Google Shape;486;g35a4bfcf5b1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g362e5142a9f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2" name="Google Shape;522;g362e5142a9f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g35a4bfcf5b1_1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0" name="Google Shape;510;g35a4bfcf5b1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g362e5142a9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0" name="Google Shape;530;g362e5142a9f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g36c8c621d6b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8" name="Google Shape;498;g36c8c621d6b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a:extLst>
            <a:ext uri="{FF2B5EF4-FFF2-40B4-BE49-F238E27FC236}">
              <a16:creationId xmlns:a16="http://schemas.microsoft.com/office/drawing/2014/main" id="{A7CBE67D-879F-1D4D-814B-5516D5541073}"/>
            </a:ext>
          </a:extLst>
        </p:cNvPr>
        <p:cNvGrpSpPr/>
        <p:nvPr/>
      </p:nvGrpSpPr>
      <p:grpSpPr>
        <a:xfrm>
          <a:off x="0" y="0"/>
          <a:ext cx="0" cy="0"/>
          <a:chOff x="0" y="0"/>
          <a:chExt cx="0" cy="0"/>
        </a:xfrm>
      </p:grpSpPr>
      <p:sp>
        <p:nvSpPr>
          <p:cNvPr id="497" name="Google Shape;497;g36c8c621d6b_0_24:notes">
            <a:extLst>
              <a:ext uri="{FF2B5EF4-FFF2-40B4-BE49-F238E27FC236}">
                <a16:creationId xmlns:a16="http://schemas.microsoft.com/office/drawing/2014/main" id="{71499114-4EB5-5E37-AF12-AA5F7C58315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8" name="Google Shape;498;g36c8c621d6b_0_24:notes">
            <a:extLst>
              <a:ext uri="{FF2B5EF4-FFF2-40B4-BE49-F238E27FC236}">
                <a16:creationId xmlns:a16="http://schemas.microsoft.com/office/drawing/2014/main" id="{5B101937-263F-43F2-AD94-C2274669342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38392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p:cNvGrpSpPr/>
        <p:nvPr/>
      </p:nvGrpSpPr>
      <p:grpSpPr>
        <a:xfrm>
          <a:off x="0" y="0"/>
          <a:ext cx="0" cy="0"/>
          <a:chOff x="0" y="0"/>
          <a:chExt cx="0" cy="0"/>
        </a:xfrm>
      </p:grpSpPr>
      <p:sp>
        <p:nvSpPr>
          <p:cNvPr id="540" name="Google Shape;540;g362e5142a9f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1" name="Google Shape;541;g362e5142a9f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358a6f0b558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358a6f0b558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a:t>non-Gaussian tails :  </a:t>
            </a:r>
            <a:r>
              <a:rPr lang="fr">
                <a:solidFill>
                  <a:srgbClr val="595959"/>
                </a:solidFill>
              </a:rPr>
              <a:t>due to intra beam effects such as intra-beam scattering, synchrotron radiation, and due to the mutual interaction of the two colliding beams, such as beam-beam effect, e-cloud and luminosity burn-off.</a:t>
            </a:r>
            <a:endParaRPr>
              <a:solidFill>
                <a:srgbClr val="595959"/>
              </a:solidFill>
            </a:endParaRPr>
          </a:p>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a:extLst>
            <a:ext uri="{FF2B5EF4-FFF2-40B4-BE49-F238E27FC236}">
              <a16:creationId xmlns:a16="http://schemas.microsoft.com/office/drawing/2014/main" id="{5C4F58AF-42F3-F687-B6A1-37FC2F537BEA}"/>
            </a:ext>
          </a:extLst>
        </p:cNvPr>
        <p:cNvGrpSpPr/>
        <p:nvPr/>
      </p:nvGrpSpPr>
      <p:grpSpPr>
        <a:xfrm>
          <a:off x="0" y="0"/>
          <a:ext cx="0" cy="0"/>
          <a:chOff x="0" y="0"/>
          <a:chExt cx="0" cy="0"/>
        </a:xfrm>
      </p:grpSpPr>
      <p:sp>
        <p:nvSpPr>
          <p:cNvPr id="540" name="Google Shape;540;g362e5142a9f_0_56:notes">
            <a:extLst>
              <a:ext uri="{FF2B5EF4-FFF2-40B4-BE49-F238E27FC236}">
                <a16:creationId xmlns:a16="http://schemas.microsoft.com/office/drawing/2014/main" id="{9194F33E-2B9A-5371-B29A-3F89C3ABBD1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1" name="Google Shape;541;g362e5142a9f_0_56:notes">
            <a:extLst>
              <a:ext uri="{FF2B5EF4-FFF2-40B4-BE49-F238E27FC236}">
                <a16:creationId xmlns:a16="http://schemas.microsoft.com/office/drawing/2014/main" id="{AD765EF0-9AA3-AC0F-7B2C-C72FFAEB423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525299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1"/>
        <p:cNvGrpSpPr/>
        <p:nvPr/>
      </p:nvGrpSpPr>
      <p:grpSpPr>
        <a:xfrm>
          <a:off x="0" y="0"/>
          <a:ext cx="0" cy="0"/>
          <a:chOff x="0" y="0"/>
          <a:chExt cx="0" cy="0"/>
        </a:xfrm>
      </p:grpSpPr>
      <p:sp>
        <p:nvSpPr>
          <p:cNvPr id="552" name="Google Shape;552;g362e5142a9f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3" name="Google Shape;553;g362e5142a9f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Google Shape;564;g362e5142a9f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5" name="Google Shape;565;g362e5142a9f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Google Shape;576;g362e5142a9f_0_1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7" name="Google Shape;577;g362e5142a9f_0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a:extLst>
            <a:ext uri="{FF2B5EF4-FFF2-40B4-BE49-F238E27FC236}">
              <a16:creationId xmlns:a16="http://schemas.microsoft.com/office/drawing/2014/main" id="{84E2A252-6E43-9044-9A43-553CA8241C4B}"/>
            </a:ext>
          </a:extLst>
        </p:cNvPr>
        <p:cNvGrpSpPr/>
        <p:nvPr/>
      </p:nvGrpSpPr>
      <p:grpSpPr>
        <a:xfrm>
          <a:off x="0" y="0"/>
          <a:ext cx="0" cy="0"/>
          <a:chOff x="0" y="0"/>
          <a:chExt cx="0" cy="0"/>
        </a:xfrm>
      </p:grpSpPr>
      <p:sp>
        <p:nvSpPr>
          <p:cNvPr id="576" name="Google Shape;576;g362e5142a9f_0_139:notes">
            <a:extLst>
              <a:ext uri="{FF2B5EF4-FFF2-40B4-BE49-F238E27FC236}">
                <a16:creationId xmlns:a16="http://schemas.microsoft.com/office/drawing/2014/main" id="{8D519F7C-97E1-108B-91D3-F3FF40E0BBF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7" name="Google Shape;577;g362e5142a9f_0_139:notes">
            <a:extLst>
              <a:ext uri="{FF2B5EF4-FFF2-40B4-BE49-F238E27FC236}">
                <a16:creationId xmlns:a16="http://schemas.microsoft.com/office/drawing/2014/main" id="{CA9C1519-080D-08A8-BD2C-9A3626878E6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6700103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358a6f0b558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358a6f0b558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36160309304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36160309304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fr" dirty="0">
                <a:solidFill>
                  <a:schemeClr val="dk1"/>
                </a:solidFill>
              </a:rPr>
              <a:t>- The beam–beam force leads to tune spread</a:t>
            </a: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6ae78e149d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6ae78e149d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H" dirty="0"/>
              <a:t>C : </a:t>
            </a:r>
            <a:r>
              <a:rPr lang="fr-CH" dirty="0" err="1"/>
              <a:t>lumi</a:t>
            </a:r>
            <a:r>
              <a:rPr lang="fr-CH" dirty="0"/>
              <a:t> </a:t>
            </a:r>
            <a:r>
              <a:rPr lang="fr-CH" dirty="0" err="1"/>
              <a:t>intergral</a:t>
            </a:r>
            <a:r>
              <a:rPr lang="fr-CH" dirty="0"/>
              <a:t> and </a:t>
            </a:r>
            <a:r>
              <a:rPr lang="fr-CH" dirty="0" err="1"/>
              <a:t>prileminary</a:t>
            </a:r>
            <a:r>
              <a:rPr lang="fr-CH" dirty="0"/>
              <a:t> </a:t>
            </a:r>
            <a:r>
              <a:rPr lang="fr-CH" dirty="0" err="1"/>
              <a:t>linear</a:t>
            </a:r>
            <a:r>
              <a:rPr lang="fr-CH" dirty="0"/>
              <a:t> global </a:t>
            </a:r>
            <a:r>
              <a:rPr lang="fr-CH" dirty="0" err="1"/>
              <a:t>coupling</a:t>
            </a:r>
            <a:r>
              <a:rPr lang="fr-CH" dirty="0"/>
              <a:t> </a:t>
            </a:r>
            <a:r>
              <a:rPr lang="fr-CH" dirty="0" err="1"/>
              <a:t>studies</a:t>
            </a:r>
            <a:endParaRPr lang="fr-CH" dirty="0"/>
          </a:p>
          <a:p>
            <a:pPr marL="0" lvl="0" indent="0" algn="l" rtl="0">
              <a:spcBef>
                <a:spcPts val="0"/>
              </a:spcBef>
              <a:spcAft>
                <a:spcPts val="0"/>
              </a:spcAft>
              <a:buNone/>
            </a:pPr>
            <a:r>
              <a:rPr lang="fr-CH" dirty="0"/>
              <a:t>L : </a:t>
            </a:r>
            <a:r>
              <a:rPr lang="fr-CH" dirty="0" err="1"/>
              <a:t>study</a:t>
            </a:r>
            <a:r>
              <a:rPr lang="fr-CH" dirty="0"/>
              <a:t> of local </a:t>
            </a:r>
            <a:r>
              <a:rPr lang="fr-CH" dirty="0" err="1"/>
              <a:t>linear</a:t>
            </a:r>
            <a:r>
              <a:rPr lang="fr-CH" dirty="0"/>
              <a:t> </a:t>
            </a:r>
            <a:r>
              <a:rPr lang="fr-CH" dirty="0" err="1"/>
              <a:t>coupling</a:t>
            </a:r>
            <a:r>
              <a:rPr lang="fr-CH" dirty="0"/>
              <a:t> and </a:t>
            </a:r>
            <a:r>
              <a:rPr lang="fr-CH" dirty="0" err="1"/>
              <a:t>premilimary</a:t>
            </a:r>
            <a:r>
              <a:rPr lang="fr-CH" dirty="0"/>
              <a:t> </a:t>
            </a:r>
            <a:r>
              <a:rPr lang="fr-CH" dirty="0" err="1"/>
              <a:t>beam</a:t>
            </a:r>
            <a:r>
              <a:rPr lang="fr-CH" dirty="0"/>
              <a:t> </a:t>
            </a:r>
            <a:r>
              <a:rPr lang="fr-CH" dirty="0" err="1"/>
              <a:t>imaging</a:t>
            </a:r>
            <a:r>
              <a:rPr lang="fr-CH" dirty="0"/>
              <a:t> </a:t>
            </a:r>
          </a:p>
          <a:p>
            <a:pPr marL="0" lvl="0" indent="0" algn="l" rtl="0">
              <a:spcBef>
                <a:spcPts val="0"/>
              </a:spcBef>
              <a:spcAft>
                <a:spcPts val="0"/>
              </a:spcAft>
              <a:buNone/>
            </a:pPr>
            <a:endParaRPr lang="fr" dirty="0"/>
          </a:p>
          <a:p>
            <a:pPr marL="0" lvl="0" indent="0" algn="l" rtl="0">
              <a:spcBef>
                <a:spcPts val="0"/>
              </a:spcBef>
              <a:spcAft>
                <a:spcPts val="0"/>
              </a:spcAft>
              <a:buNone/>
            </a:pPr>
            <a:r>
              <a:rPr lang="fr" dirty="0"/>
              <a:t>linear coupling : describes the interaction between the motion of particles in the horizontal and</a:t>
            </a:r>
            <a:endParaRPr dirty="0"/>
          </a:p>
          <a:p>
            <a:pPr marL="0" lvl="0" indent="0" algn="l" rtl="0">
              <a:spcBef>
                <a:spcPts val="0"/>
              </a:spcBef>
              <a:spcAft>
                <a:spcPts val="0"/>
              </a:spcAft>
              <a:buClr>
                <a:schemeClr val="dk1"/>
              </a:buClr>
              <a:buSzPts val="1100"/>
              <a:buFont typeface="Arial"/>
              <a:buNone/>
            </a:pPr>
            <a:r>
              <a:rPr lang="fr" dirty="0"/>
              <a:t>vertical planes, leading to a situation where the motion in one plane influences the motion in</a:t>
            </a:r>
            <a:endParaRPr dirty="0"/>
          </a:p>
          <a:p>
            <a:pPr marL="0" lvl="0" indent="0" algn="l" rtl="0">
              <a:spcBef>
                <a:spcPts val="0"/>
              </a:spcBef>
              <a:spcAft>
                <a:spcPts val="0"/>
              </a:spcAft>
              <a:buClr>
                <a:schemeClr val="dk1"/>
              </a:buClr>
              <a:buSzPts val="1100"/>
              <a:buFont typeface="Arial"/>
              <a:buNone/>
            </a:pPr>
            <a:r>
              <a:rPr lang="fr" dirty="0"/>
              <a:t>the other. In an ideal accelerator, the transverse motion of particles in the x and y planes is</a:t>
            </a:r>
            <a:endParaRPr dirty="0"/>
          </a:p>
          <a:p>
            <a:pPr marL="0" lvl="0" indent="0" algn="l" rtl="0">
              <a:spcBef>
                <a:spcPts val="0"/>
              </a:spcBef>
              <a:spcAft>
                <a:spcPts val="0"/>
              </a:spcAft>
              <a:buNone/>
            </a:pPr>
            <a:r>
              <a:rPr lang="fr" dirty="0"/>
              <a:t>independent.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fr" dirty="0">
                <a:solidFill>
                  <a:schemeClr val="dk1"/>
                </a:solidFill>
              </a:rPr>
              <a:t>linear coupling could be one of the sources of non-factorization interplay with beam-beam effects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fr" dirty="0"/>
              <a:t>xy and phases 2by 2 diagonal matrix</a:t>
            </a:r>
            <a:endParaRPr dirty="0"/>
          </a:p>
          <a:p>
            <a:pPr marL="0" lvl="0" indent="0" algn="l" rtl="0">
              <a:spcBef>
                <a:spcPts val="0"/>
              </a:spcBef>
              <a:spcAft>
                <a:spcPts val="0"/>
              </a:spcAft>
              <a:buNone/>
            </a:pPr>
            <a:r>
              <a:rPr lang="fr" dirty="0"/>
              <a:t>horizontal and vertical planes are fully decoupled</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fr" dirty="0"/>
              <a:t>in presence of coupling no longer diagonal</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fr" dirty="0"/>
              <a:t>sources of coupling are tilted quadrupoles</a:t>
            </a:r>
            <a:endParaRPr dirty="0"/>
          </a:p>
          <a:p>
            <a:pPr marL="0" lvl="0" indent="0" algn="l" rtl="0">
              <a:spcBef>
                <a:spcPts val="0"/>
              </a:spcBef>
              <a:spcAft>
                <a:spcPts val="0"/>
              </a:spcAft>
              <a:buNone/>
            </a:pPr>
            <a:r>
              <a:rPr lang="fr" dirty="0"/>
              <a:t>effect depends on the strength of this tilted quadrupole and also where your beams are sitting in terms of the frequency</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fr" dirty="0"/>
              <a:t>for non-linear motion way more complicated</a:t>
            </a:r>
            <a:endParaRPr dirty="0"/>
          </a:p>
          <a:p>
            <a:pPr marL="0" lvl="0" indent="0" algn="l" rtl="0">
              <a:spcBef>
                <a:spcPts val="0"/>
              </a:spcBef>
              <a:spcAft>
                <a:spcPts val="0"/>
              </a:spcAft>
              <a:buNone/>
            </a:pPr>
            <a:r>
              <a:rPr lang="fr" dirty="0"/>
              <a:t>two types of linear coupling</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36160309304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36160309304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dirty="0"/>
              <a:t>linear coupling : occurs due to tilted quadrupoles in the IR ans it cancels out of the IR, no impact to global parameters (i.e. tunes) but impact to the local beam properties (beam sizes) along the IR</a:t>
            </a:r>
          </a:p>
          <a:p>
            <a:pPr marL="0" lvl="0" indent="0" algn="l" rtl="0">
              <a:spcBef>
                <a:spcPts val="0"/>
              </a:spcBef>
              <a:spcAft>
                <a:spcPts val="0"/>
              </a:spcAft>
              <a:buNone/>
            </a:pPr>
            <a:r>
              <a:rPr lang="fr-CH" dirty="0"/>
              <a:t>M</a:t>
            </a:r>
            <a:r>
              <a:rPr lang="fr" dirty="0"/>
              <a:t>agnetic strenght -&gt; explain beta as well</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58a6f0b55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358a6f0b55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H" dirty="0"/>
              <a:t>Rotation in phase </a:t>
            </a:r>
            <a:r>
              <a:rPr lang="fr-CH" dirty="0" err="1"/>
              <a:t>space</a:t>
            </a:r>
            <a:r>
              <a:rPr lang="fr-CH" dirty="0"/>
              <a:t> for the </a:t>
            </a:r>
            <a:r>
              <a:rPr lang="fr-CH" dirty="0" err="1"/>
              <a:t>rest</a:t>
            </a:r>
            <a:r>
              <a:rPr lang="fr-CH" dirty="0"/>
              <a:t> of the arc</a:t>
            </a:r>
          </a:p>
          <a:p>
            <a:pPr marL="0" lvl="0" indent="0" algn="l" rtl="0">
              <a:spcBef>
                <a:spcPts val="0"/>
              </a:spcBef>
              <a:spcAft>
                <a:spcPts val="0"/>
              </a:spcAft>
              <a:buNone/>
            </a:pPr>
            <a:r>
              <a:rPr lang="fr-CH" dirty="0" err="1"/>
              <a:t>Uncorrected</a:t>
            </a:r>
            <a:r>
              <a:rPr lang="fr-CH" dirty="0"/>
              <a:t> 10-3</a:t>
            </a:r>
          </a:p>
          <a:p>
            <a:pPr marL="0" lvl="0" indent="0" algn="l" rtl="0">
              <a:spcBef>
                <a:spcPts val="0"/>
              </a:spcBef>
              <a:spcAft>
                <a:spcPts val="0"/>
              </a:spcAft>
              <a:buNone/>
            </a:pPr>
            <a:r>
              <a:rPr lang="fr-CH" dirty="0" err="1"/>
              <a:t>Corrected</a:t>
            </a:r>
            <a:r>
              <a:rPr lang="fr-CH" dirty="0"/>
              <a:t> 10-4 (claim </a:t>
            </a:r>
            <a:r>
              <a:rPr lang="fr-CH" dirty="0" err="1"/>
              <a:t>that</a:t>
            </a:r>
            <a:r>
              <a:rPr lang="fr-CH" dirty="0"/>
              <a:t> </a:t>
            </a:r>
            <a:r>
              <a:rPr lang="fr-CH" dirty="0" err="1"/>
              <a:t>they</a:t>
            </a:r>
            <a:r>
              <a:rPr lang="fr-CH" dirty="0"/>
              <a:t> can correct up to)</a:t>
            </a:r>
          </a:p>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g362e5142a9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3" name="Google Shape;453;g362e5142a9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dirty="0"/>
              <a:t>frequency spectra</a:t>
            </a:r>
          </a:p>
          <a:p>
            <a:pPr marL="0" lvl="0" indent="0" algn="l" rtl="0">
              <a:spcBef>
                <a:spcPts val="0"/>
              </a:spcBef>
              <a:spcAft>
                <a:spcPts val="0"/>
              </a:spcAft>
              <a:buNone/>
            </a:pPr>
            <a:r>
              <a:rPr lang="fr-CH" dirty="0"/>
              <a:t>T</a:t>
            </a:r>
            <a:r>
              <a:rPr lang="fr" dirty="0"/>
              <a:t>unes pushed appart</a:t>
            </a:r>
          </a:p>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fr"/>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3.png"/><Relationship Id="rId7"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1.png"/><Relationship Id="rId7"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0.gif"/><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29.gif"/><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31.png"/><Relationship Id="rId7"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4.png"/><Relationship Id="rId7"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1.png"/><Relationship Id="rId7"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41.png"/></Relationships>
</file>

<file path=ppt/slides/_rels/slide24.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1.png"/><Relationship Id="rId7"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42.png"/><Relationship Id="rId5" Type="http://schemas.openxmlformats.org/officeDocument/2006/relationships/image" Target="../media/image3.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1.png"/><Relationship Id="rId7" Type="http://schemas.openxmlformats.org/officeDocument/2006/relationships/image" Target="../media/image46.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45.png"/><Relationship Id="rId5" Type="http://schemas.openxmlformats.org/officeDocument/2006/relationships/image" Target="../media/image3.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48.png"/><Relationship Id="rId5" Type="http://schemas.openxmlformats.org/officeDocument/2006/relationships/image" Target="../media/image3.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1.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50.png"/><Relationship Id="rId5" Type="http://schemas.openxmlformats.org/officeDocument/2006/relationships/image" Target="../media/image3.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52.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53.png"/><Relationship Id="rId5" Type="http://schemas.openxmlformats.org/officeDocument/2006/relationships/image" Target="../media/image3.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1.png"/><Relationship Id="rId7" Type="http://schemas.openxmlformats.org/officeDocument/2006/relationships/image" Target="../media/image55.pn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54.png"/><Relationship Id="rId5" Type="http://schemas.openxmlformats.org/officeDocument/2006/relationships/image" Target="../media/image3.pn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8" Type="http://schemas.openxmlformats.org/officeDocument/2006/relationships/hyperlink" Target="http://dx.doi.org/10.1140/epjc/s10052-023-12192-5" TargetMode="External"/><Relationship Id="rId3" Type="http://schemas.openxmlformats.org/officeDocument/2006/relationships/image" Target="../media/image1.png"/><Relationship Id="rId7" Type="http://schemas.openxmlformats.org/officeDocument/2006/relationships/hyperlink" Target="https://cds.cern.ch/record/2293532"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hyperlink" Target="https://cds.cern.ch/record/2264616"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image" Target="../media/image57.png"/><Relationship Id="rId5" Type="http://schemas.openxmlformats.org/officeDocument/2006/relationships/image" Target="../media/image3.png"/><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3.xml"/><Relationship Id="rId6" Type="http://schemas.openxmlformats.org/officeDocument/2006/relationships/image" Target="../media/image58.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3.xml"/><Relationship Id="rId6" Type="http://schemas.openxmlformats.org/officeDocument/2006/relationships/image" Target="../media/image59.png"/><Relationship Id="rId5" Type="http://schemas.openxmlformats.org/officeDocument/2006/relationships/image" Target="../media/image3.png"/><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3.xml"/><Relationship Id="rId6" Type="http://schemas.openxmlformats.org/officeDocument/2006/relationships/image" Target="../media/image60.png"/><Relationship Id="rId5" Type="http://schemas.openxmlformats.org/officeDocument/2006/relationships/image" Target="../media/image3.pn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3.xml"/><Relationship Id="rId6" Type="http://schemas.openxmlformats.org/officeDocument/2006/relationships/image" Target="../media/image61.png"/><Relationship Id="rId5" Type="http://schemas.openxmlformats.org/officeDocument/2006/relationships/image" Target="../media/image3.png"/><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3.xml"/><Relationship Id="rId6" Type="http://schemas.openxmlformats.org/officeDocument/2006/relationships/image" Target="../media/image62.png"/><Relationship Id="rId5" Type="http://schemas.openxmlformats.org/officeDocument/2006/relationships/image" Target="../media/image3.png"/><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1.png"/><Relationship Id="rId7" Type="http://schemas.openxmlformats.org/officeDocument/2006/relationships/image" Target="../media/image64.png"/><Relationship Id="rId2" Type="http://schemas.openxmlformats.org/officeDocument/2006/relationships/notesSlide" Target="../notesSlides/notesSlide44.xml"/><Relationship Id="rId1" Type="http://schemas.openxmlformats.org/officeDocument/2006/relationships/slideLayout" Target="../slideLayouts/slideLayout3.xml"/><Relationship Id="rId6" Type="http://schemas.openxmlformats.org/officeDocument/2006/relationships/image" Target="../media/image63.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66.png"/></Relationships>
</file>

<file path=ppt/slides/_rels/slide45.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68.png"/><Relationship Id="rId2" Type="http://schemas.openxmlformats.org/officeDocument/2006/relationships/notesSlide" Target="../notesSlides/notesSlide45.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0" y="1270000"/>
            <a:ext cx="8520600" cy="1527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SzPts val="990"/>
              <a:buNone/>
            </a:pPr>
            <a:r>
              <a:rPr lang="fr" sz="3080" b="1" dirty="0">
                <a:solidFill>
                  <a:srgbClr val="538ACA"/>
                </a:solidFill>
              </a:rPr>
              <a:t>Linear coupling and beam-beam biases to luminosity calibration measurements in the Large Hadron Collider</a:t>
            </a:r>
            <a:endParaRPr sz="3080" b="1" dirty="0">
              <a:solidFill>
                <a:srgbClr val="538ACA"/>
              </a:solidFill>
            </a:endParaRPr>
          </a:p>
        </p:txBody>
      </p:sp>
      <p:sp>
        <p:nvSpPr>
          <p:cNvPr id="55" name="Google Shape;55;p13"/>
          <p:cNvSpPr txBox="1">
            <a:spLocks noGrp="1"/>
          </p:cNvSpPr>
          <p:nvPr>
            <p:ph type="subTitle" idx="1"/>
          </p:nvPr>
        </p:nvSpPr>
        <p:spPr>
          <a:xfrm>
            <a:off x="1571613" y="2797300"/>
            <a:ext cx="61638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Clr>
                <a:schemeClr val="dk1"/>
              </a:buClr>
              <a:buSzPts val="1100"/>
              <a:buFont typeface="Arial"/>
              <a:buNone/>
            </a:pPr>
            <a:r>
              <a:rPr lang="fr" sz="1800">
                <a:solidFill>
                  <a:srgbClr val="538ACA"/>
                </a:solidFill>
              </a:rPr>
              <a:t>Anne-Clémence Piveteau</a:t>
            </a:r>
            <a:endParaRPr sz="1800">
              <a:solidFill>
                <a:srgbClr val="538ACA"/>
              </a:solidFill>
            </a:endParaRPr>
          </a:p>
          <a:p>
            <a:pPr marL="0" lvl="0" indent="0" algn="ctr" rtl="0">
              <a:spcBef>
                <a:spcPts val="0"/>
              </a:spcBef>
              <a:spcAft>
                <a:spcPts val="0"/>
              </a:spcAft>
              <a:buNone/>
            </a:pPr>
            <a:endParaRPr sz="1800">
              <a:solidFill>
                <a:srgbClr val="538ACA"/>
              </a:solidFill>
            </a:endParaRPr>
          </a:p>
        </p:txBody>
      </p:sp>
      <p:pic>
        <p:nvPicPr>
          <p:cNvPr id="56" name="Google Shape;56;p13"/>
          <p:cNvPicPr preferRelativeResize="0"/>
          <p:nvPr/>
        </p:nvPicPr>
        <p:blipFill>
          <a:blip r:embed="rId3">
            <a:alphaModFix/>
          </a:blip>
          <a:stretch>
            <a:fillRect/>
          </a:stretch>
        </p:blipFill>
        <p:spPr>
          <a:xfrm>
            <a:off x="6309275" y="4069500"/>
            <a:ext cx="780261" cy="792600"/>
          </a:xfrm>
          <a:prstGeom prst="rect">
            <a:avLst/>
          </a:prstGeom>
          <a:noFill/>
          <a:ln>
            <a:noFill/>
          </a:ln>
        </p:spPr>
      </p:pic>
      <p:pic>
        <p:nvPicPr>
          <p:cNvPr id="57" name="Google Shape;57;p13"/>
          <p:cNvPicPr preferRelativeResize="0"/>
          <p:nvPr/>
        </p:nvPicPr>
        <p:blipFill>
          <a:blip r:embed="rId4">
            <a:alphaModFix/>
          </a:blip>
          <a:stretch>
            <a:fillRect/>
          </a:stretch>
        </p:blipFill>
        <p:spPr>
          <a:xfrm>
            <a:off x="3882588" y="4331682"/>
            <a:ext cx="1541850" cy="448131"/>
          </a:xfrm>
          <a:prstGeom prst="rect">
            <a:avLst/>
          </a:prstGeom>
          <a:noFill/>
          <a:ln>
            <a:noFill/>
          </a:ln>
        </p:spPr>
      </p:pic>
      <p:pic>
        <p:nvPicPr>
          <p:cNvPr id="58" name="Google Shape;58;p13"/>
          <p:cNvPicPr preferRelativeResize="0"/>
          <p:nvPr/>
        </p:nvPicPr>
        <p:blipFill>
          <a:blip r:embed="rId5">
            <a:alphaModFix/>
          </a:blip>
          <a:stretch>
            <a:fillRect/>
          </a:stretch>
        </p:blipFill>
        <p:spPr>
          <a:xfrm>
            <a:off x="2031826" y="4249401"/>
            <a:ext cx="965925" cy="612694"/>
          </a:xfrm>
          <a:prstGeom prst="rect">
            <a:avLst/>
          </a:prstGeom>
          <a:noFill/>
          <a:ln>
            <a:noFill/>
          </a:ln>
        </p:spPr>
      </p:pic>
      <p:sp>
        <p:nvSpPr>
          <p:cNvPr id="59" name="Google Shape;59;p13"/>
          <p:cNvSpPr txBox="1">
            <a:spLocks noGrp="1"/>
          </p:cNvSpPr>
          <p:nvPr>
            <p:ph type="subTitle" idx="1"/>
          </p:nvPr>
        </p:nvSpPr>
        <p:spPr>
          <a:xfrm>
            <a:off x="1672111" y="3276900"/>
            <a:ext cx="61638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Clr>
                <a:schemeClr val="dk1"/>
              </a:buClr>
              <a:buSzPts val="1100"/>
              <a:buFont typeface="Arial"/>
              <a:buNone/>
            </a:pPr>
            <a:r>
              <a:rPr lang="fr" sz="1800" dirty="0">
                <a:solidFill>
                  <a:srgbClr val="538ACA"/>
                </a:solidFill>
              </a:rPr>
              <a:t>Supervision : Prof. Mike Seidel, Dr. Tatiana Pieloni</a:t>
            </a:r>
          </a:p>
          <a:p>
            <a:pPr marL="0" lvl="0" indent="0" algn="ctr" rtl="0">
              <a:spcBef>
                <a:spcPts val="0"/>
              </a:spcBef>
              <a:spcAft>
                <a:spcPts val="0"/>
              </a:spcAft>
              <a:buClr>
                <a:schemeClr val="dk1"/>
              </a:buClr>
              <a:buSzPts val="1100"/>
              <a:buFont typeface="Arial"/>
              <a:buNone/>
            </a:pPr>
            <a:r>
              <a:rPr lang="fr" sz="1800" dirty="0">
                <a:solidFill>
                  <a:srgbClr val="538ACA"/>
                </a:solidFill>
              </a:rPr>
              <a:t>Co-supervision : Joanna Wanczyk</a:t>
            </a:r>
            <a:endParaRPr sz="1800" dirty="0">
              <a:solidFill>
                <a:srgbClr val="538ACA"/>
              </a:solidFill>
            </a:endParaRPr>
          </a:p>
          <a:p>
            <a:pPr marL="0" lvl="0" indent="0" algn="ctr" rtl="0">
              <a:spcBef>
                <a:spcPts val="0"/>
              </a:spcBef>
              <a:spcAft>
                <a:spcPts val="0"/>
              </a:spcAft>
              <a:buNone/>
            </a:pPr>
            <a:endParaRPr sz="1800" dirty="0">
              <a:solidFill>
                <a:srgbClr val="538ACA"/>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38"/>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dirty="0">
                <a:solidFill>
                  <a:srgbClr val="538ACA"/>
                </a:solidFill>
              </a:rPr>
              <a:t>Tune shift analysis (II)</a:t>
            </a:r>
            <a:endParaRPr baseline="-25000" dirty="0">
              <a:solidFill>
                <a:srgbClr val="538ACA"/>
              </a:solidFill>
            </a:endParaRPr>
          </a:p>
        </p:txBody>
      </p:sp>
      <p:pic>
        <p:nvPicPr>
          <p:cNvPr id="475" name="Google Shape;475;p38"/>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476" name="Google Shape;476;p38"/>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477" name="Google Shape;477;p38"/>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478" name="Google Shape;478;p38"/>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479" name="Google Shape;479;p38"/>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10</a:t>
            </a:fld>
            <a:endParaRPr>
              <a:solidFill>
                <a:srgbClr val="538ACA"/>
              </a:solidFill>
            </a:endParaRPr>
          </a:p>
        </p:txBody>
      </p:sp>
      <p:sp>
        <p:nvSpPr>
          <p:cNvPr id="480" name="Google Shape;480;p38"/>
          <p:cNvSpPr txBox="1"/>
          <p:nvPr/>
        </p:nvSpPr>
        <p:spPr>
          <a:xfrm>
            <a:off x="289325" y="885450"/>
            <a:ext cx="4003800" cy="246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600" dirty="0">
              <a:solidFill>
                <a:srgbClr val="595959"/>
              </a:solidFill>
            </a:endParaRPr>
          </a:p>
          <a:p>
            <a:pPr marL="457200" lvl="0" indent="-330200">
              <a:buClr>
                <a:srgbClr val="595959"/>
              </a:buClr>
              <a:buSzPts val="1600"/>
              <a:buChar char="●"/>
            </a:pPr>
            <a:r>
              <a:rPr lang="fr" sz="1600" dirty="0">
                <a:solidFill>
                  <a:schemeClr val="dk2"/>
                </a:solidFill>
              </a:rPr>
              <a:t>3 quadrupole coupling strengths </a:t>
            </a:r>
            <a:br>
              <a:rPr lang="fr" sz="1600" dirty="0">
                <a:solidFill>
                  <a:schemeClr val="dk2"/>
                </a:solidFill>
              </a:rPr>
            </a:br>
            <a:r>
              <a:rPr lang="fr" sz="1600" i="1" dirty="0">
                <a:solidFill>
                  <a:schemeClr val="bg2"/>
                </a:solidFill>
              </a:rPr>
              <a:t>ksl = [10</a:t>
            </a:r>
            <a:r>
              <a:rPr lang="fr" sz="1600" i="1" baseline="30000" dirty="0">
                <a:solidFill>
                  <a:schemeClr val="bg2"/>
                </a:solidFill>
              </a:rPr>
              <a:t>-4</a:t>
            </a:r>
            <a:r>
              <a:rPr lang="fr" sz="1600" i="1" dirty="0">
                <a:solidFill>
                  <a:schemeClr val="bg2"/>
                </a:solidFill>
              </a:rPr>
              <a:t> , 5</a:t>
            </a:r>
            <a:r>
              <a:rPr lang="en-US" sz="1600" i="1" dirty="0">
                <a:solidFill>
                  <a:schemeClr val="bg2"/>
                </a:solidFill>
              </a:rPr>
              <a:t> · </a:t>
            </a:r>
            <a:r>
              <a:rPr lang="fr" sz="1600" i="1" dirty="0">
                <a:solidFill>
                  <a:schemeClr val="bg2"/>
                </a:solidFill>
              </a:rPr>
              <a:t>10</a:t>
            </a:r>
            <a:r>
              <a:rPr lang="fr" sz="1600" i="1" baseline="30000" dirty="0">
                <a:solidFill>
                  <a:schemeClr val="bg2"/>
                </a:solidFill>
              </a:rPr>
              <a:t>-3</a:t>
            </a:r>
            <a:r>
              <a:rPr lang="fr" sz="1600" i="1" dirty="0">
                <a:solidFill>
                  <a:schemeClr val="bg2"/>
                </a:solidFill>
              </a:rPr>
              <a:t>, 10</a:t>
            </a:r>
            <a:r>
              <a:rPr lang="fr" sz="1600" i="1" baseline="30000" dirty="0">
                <a:solidFill>
                  <a:schemeClr val="bg2"/>
                </a:solidFill>
              </a:rPr>
              <a:t>-3</a:t>
            </a:r>
            <a:r>
              <a:rPr lang="fr" sz="1600" i="1" dirty="0">
                <a:solidFill>
                  <a:schemeClr val="bg2"/>
                </a:solidFill>
              </a:rPr>
              <a:t> ].</a:t>
            </a:r>
            <a:br>
              <a:rPr lang="fr" sz="1600" dirty="0">
                <a:solidFill>
                  <a:srgbClr val="595959"/>
                </a:solidFill>
              </a:rPr>
            </a:br>
            <a:endParaRPr sz="1600" dirty="0">
              <a:solidFill>
                <a:srgbClr val="595959"/>
              </a:solidFill>
            </a:endParaRPr>
          </a:p>
          <a:p>
            <a:pPr marL="457200" lvl="0" indent="-330200" algn="l" rtl="0">
              <a:spcBef>
                <a:spcPts val="0"/>
              </a:spcBef>
              <a:spcAft>
                <a:spcPts val="0"/>
              </a:spcAft>
              <a:buClr>
                <a:srgbClr val="595959"/>
              </a:buClr>
              <a:buSzPts val="1600"/>
              <a:buChar char="●"/>
            </a:pPr>
            <a:r>
              <a:rPr lang="fr" sz="1600" dirty="0">
                <a:solidFill>
                  <a:srgbClr val="595959"/>
                </a:solidFill>
              </a:rPr>
              <a:t>With </a:t>
            </a:r>
            <a:r>
              <a:rPr lang="fr" sz="1600" i="1" dirty="0">
                <a:solidFill>
                  <a:srgbClr val="595959"/>
                </a:solidFill>
              </a:rPr>
              <a:t>ksl = 0.0001,</a:t>
            </a:r>
            <a:r>
              <a:rPr lang="fr" sz="1600" dirty="0">
                <a:solidFill>
                  <a:srgbClr val="595959"/>
                </a:solidFill>
              </a:rPr>
              <a:t> no measurable tune shift is observed.</a:t>
            </a:r>
            <a:br>
              <a:rPr lang="fr" sz="1600" dirty="0">
                <a:solidFill>
                  <a:srgbClr val="595959"/>
                </a:solidFill>
              </a:rPr>
            </a:br>
            <a:endParaRPr sz="1600" dirty="0">
              <a:solidFill>
                <a:srgbClr val="595959"/>
              </a:solidFill>
            </a:endParaRPr>
          </a:p>
          <a:p>
            <a:pPr marL="457200" lvl="0" indent="-330200" algn="l" rtl="0">
              <a:spcBef>
                <a:spcPts val="0"/>
              </a:spcBef>
              <a:spcAft>
                <a:spcPts val="0"/>
              </a:spcAft>
              <a:buClr>
                <a:srgbClr val="595959"/>
              </a:buClr>
              <a:buSzPts val="1600"/>
              <a:buChar char="●"/>
            </a:pPr>
            <a:r>
              <a:rPr lang="fr" sz="1600" dirty="0">
                <a:solidFill>
                  <a:srgbClr val="595959"/>
                </a:solidFill>
              </a:rPr>
              <a:t>The maximum tune shift, as </a:t>
            </a:r>
            <a:r>
              <a:rPr lang="fr" sz="1600" i="1" dirty="0">
                <a:solidFill>
                  <a:srgbClr val="595959"/>
                </a:solidFill>
              </a:rPr>
              <a:t>n→0</a:t>
            </a:r>
            <a:r>
              <a:rPr lang="fr" sz="1600" dirty="0">
                <a:solidFill>
                  <a:srgbClr val="595959"/>
                </a:solidFill>
              </a:rPr>
              <a:t> </a:t>
            </a:r>
          </a:p>
          <a:p>
            <a:pPr marL="127000" lvl="0" algn="l" rtl="0">
              <a:spcBef>
                <a:spcPts val="0"/>
              </a:spcBef>
              <a:spcAft>
                <a:spcPts val="0"/>
              </a:spcAft>
              <a:buClr>
                <a:srgbClr val="595959"/>
              </a:buClr>
              <a:buSzPts val="1600"/>
            </a:pPr>
            <a:r>
              <a:rPr lang="fr" sz="1600" dirty="0">
                <a:solidFill>
                  <a:srgbClr val="595959"/>
                </a:solidFill>
              </a:rPr>
              <a:t>       is 0.0038.</a:t>
            </a:r>
            <a:br>
              <a:rPr lang="fr" sz="1600" dirty="0">
                <a:solidFill>
                  <a:srgbClr val="595959"/>
                </a:solidFill>
              </a:rPr>
            </a:br>
            <a:endParaRPr sz="1600" dirty="0">
              <a:solidFill>
                <a:srgbClr val="595959"/>
              </a:solidFill>
            </a:endParaRPr>
          </a:p>
          <a:p>
            <a:pPr marL="0" lvl="0" indent="0" algn="l" rtl="0">
              <a:spcBef>
                <a:spcPts val="0"/>
              </a:spcBef>
              <a:spcAft>
                <a:spcPts val="0"/>
              </a:spcAft>
              <a:buNone/>
            </a:pPr>
            <a:endParaRPr sz="1600" dirty="0">
              <a:solidFill>
                <a:schemeClr val="dk2"/>
              </a:solidFill>
            </a:endParaRPr>
          </a:p>
          <a:p>
            <a:pPr marL="457200" lvl="0" indent="0" algn="l" rtl="0">
              <a:spcBef>
                <a:spcPts val="0"/>
              </a:spcBef>
              <a:spcAft>
                <a:spcPts val="0"/>
              </a:spcAft>
              <a:buNone/>
            </a:pPr>
            <a:endParaRPr sz="1600" dirty="0">
              <a:solidFill>
                <a:schemeClr val="dk2"/>
              </a:solidFill>
            </a:endParaRPr>
          </a:p>
        </p:txBody>
      </p:sp>
      <p:sp>
        <p:nvSpPr>
          <p:cNvPr id="481" name="Google Shape;481;p38"/>
          <p:cNvSpPr txBox="1"/>
          <p:nvPr/>
        </p:nvSpPr>
        <p:spPr>
          <a:xfrm>
            <a:off x="416375" y="3350250"/>
            <a:ext cx="3749700" cy="1169700"/>
          </a:xfrm>
          <a:prstGeom prst="rect">
            <a:avLst/>
          </a:prstGeom>
          <a:noFill/>
          <a:ln w="38100" cap="flat" cmpd="sng">
            <a:solidFill>
              <a:srgbClr val="595959"/>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fr" sz="1600">
                <a:solidFill>
                  <a:schemeClr val="dk2"/>
                </a:solidFill>
              </a:rPr>
              <a:t>Even strong sources of local-global coupling may go unnoticed during vdM scan due to the small magnitude of the associated tune shift.</a:t>
            </a:r>
            <a:endParaRPr sz="1800">
              <a:solidFill>
                <a:schemeClr val="dk2"/>
              </a:solidFill>
            </a:endParaRPr>
          </a:p>
        </p:txBody>
      </p:sp>
      <p:sp>
        <p:nvSpPr>
          <p:cNvPr id="482" name="Google Shape;482;p38"/>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pic>
        <p:nvPicPr>
          <p:cNvPr id="483" name="Google Shape;483;p38"/>
          <p:cNvPicPr preferRelativeResize="0"/>
          <p:nvPr/>
        </p:nvPicPr>
        <p:blipFill>
          <a:blip r:embed="rId6">
            <a:alphaModFix/>
          </a:blip>
          <a:stretch>
            <a:fillRect/>
          </a:stretch>
        </p:blipFill>
        <p:spPr>
          <a:xfrm>
            <a:off x="4445525" y="954450"/>
            <a:ext cx="4392137" cy="3631813"/>
          </a:xfrm>
          <a:prstGeom prst="rect">
            <a:avLst/>
          </a:prstGeom>
          <a:noFill/>
          <a:ln>
            <a:noFill/>
          </a:ln>
        </p:spPr>
      </p:pic>
      <p:sp>
        <p:nvSpPr>
          <p:cNvPr id="2" name="ZoneTexte 1">
            <a:extLst>
              <a:ext uri="{FF2B5EF4-FFF2-40B4-BE49-F238E27FC236}">
                <a16:creationId xmlns:a16="http://schemas.microsoft.com/office/drawing/2014/main" id="{1C7F4341-70C2-2EA4-AAAF-E913858AEAAF}"/>
              </a:ext>
            </a:extLst>
          </p:cNvPr>
          <p:cNvSpPr txBox="1"/>
          <p:nvPr/>
        </p:nvSpPr>
        <p:spPr>
          <a:xfrm>
            <a:off x="8502456" y="4263022"/>
            <a:ext cx="284052" cy="307777"/>
          </a:xfrm>
          <a:prstGeom prst="rect">
            <a:avLst/>
          </a:prstGeom>
          <a:noFill/>
        </p:spPr>
        <p:txBody>
          <a:bodyPr wrap="none" rtlCol="0">
            <a:spAutoFit/>
          </a:bodyPr>
          <a:lstStyle/>
          <a:p>
            <a:r>
              <a:rPr lang="fr-CH" dirty="0"/>
              <a:t>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pic>
        <p:nvPicPr>
          <p:cNvPr id="142" name="Google Shape;142;p19"/>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143" name="Google Shape;143;p19"/>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144" name="Google Shape;144;p19"/>
          <p:cNvPicPr preferRelativeResize="0"/>
          <p:nvPr/>
        </p:nvPicPr>
        <p:blipFill>
          <a:blip r:embed="rId5">
            <a:alphaModFix/>
          </a:blip>
          <a:stretch>
            <a:fillRect/>
          </a:stretch>
        </p:blipFill>
        <p:spPr>
          <a:xfrm>
            <a:off x="164600" y="4839962"/>
            <a:ext cx="422900" cy="268250"/>
          </a:xfrm>
          <a:prstGeom prst="rect">
            <a:avLst/>
          </a:prstGeom>
          <a:noFill/>
          <a:ln>
            <a:noFill/>
          </a:ln>
        </p:spPr>
      </p:pic>
      <p:sp>
        <p:nvSpPr>
          <p:cNvPr id="145" name="Google Shape;145;p19"/>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11</a:t>
            </a:fld>
            <a:endParaRPr>
              <a:solidFill>
                <a:srgbClr val="538ACA"/>
              </a:solidFill>
            </a:endParaRPr>
          </a:p>
        </p:txBody>
      </p:sp>
      <p:sp>
        <p:nvSpPr>
          <p:cNvPr id="146" name="Google Shape;146;p19"/>
          <p:cNvSpPr txBox="1">
            <a:spLocks noGrp="1"/>
          </p:cNvSpPr>
          <p:nvPr>
            <p:ph type="body" idx="1"/>
          </p:nvPr>
        </p:nvSpPr>
        <p:spPr>
          <a:xfrm>
            <a:off x="201150" y="802050"/>
            <a:ext cx="4370850" cy="2085000"/>
          </a:xfrm>
          <a:prstGeom prst="rect">
            <a:avLst/>
          </a:prstGeom>
        </p:spPr>
        <p:txBody>
          <a:bodyPr spcFirstLastPara="1" wrap="square" lIns="91425" tIns="91425" rIns="91425" bIns="91425" anchor="t" anchorCtr="0">
            <a:noAutofit/>
          </a:bodyPr>
          <a:lstStyle/>
          <a:p>
            <a:pPr marL="457200" lvl="0" indent="-330200" algn="l" rtl="0">
              <a:lnSpc>
                <a:spcPct val="95000"/>
              </a:lnSpc>
              <a:spcBef>
                <a:spcPts val="0"/>
              </a:spcBef>
              <a:spcAft>
                <a:spcPts val="0"/>
              </a:spcAft>
              <a:buSzPts val="1600"/>
              <a:buChar char="●"/>
            </a:pPr>
            <a:r>
              <a:rPr lang="fr" sz="1600" b="1" dirty="0"/>
              <a:t>Single beam xy-distribution : </a:t>
            </a:r>
            <a:r>
              <a:rPr lang="fr" sz="1600" dirty="0"/>
              <a:t>charge density ρ for a</a:t>
            </a:r>
            <a:r>
              <a:rPr lang="fr" sz="1600" b="1" dirty="0"/>
              <a:t> </a:t>
            </a:r>
            <a:r>
              <a:rPr lang="fr" sz="1600" dirty="0"/>
              <a:t>single beam for one beam separation</a:t>
            </a:r>
            <a:br>
              <a:rPr lang="fr" sz="1600" dirty="0"/>
            </a:br>
            <a:endParaRPr sz="1600" dirty="0"/>
          </a:p>
          <a:p>
            <a:pPr marL="0" indent="0">
              <a:lnSpc>
                <a:spcPct val="95000"/>
              </a:lnSpc>
              <a:spcBef>
                <a:spcPts val="1200"/>
              </a:spcBef>
              <a:spcAft>
                <a:spcPts val="1200"/>
              </a:spcAft>
              <a:buNone/>
            </a:pPr>
            <a:br>
              <a:rPr lang="fr" sz="1600" b="1" dirty="0"/>
            </a:br>
            <a:endParaRPr sz="1600" b="1" dirty="0"/>
          </a:p>
        </p:txBody>
      </p:sp>
      <p:sp>
        <p:nvSpPr>
          <p:cNvPr id="147" name="Google Shape;147;p19"/>
          <p:cNvSpPr txBox="1">
            <a:spLocks noGrp="1"/>
          </p:cNvSpPr>
          <p:nvPr>
            <p:ph type="title"/>
          </p:nvPr>
        </p:nvSpPr>
        <p:spPr>
          <a:xfrm>
            <a:off x="164600" y="229350"/>
            <a:ext cx="70788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Observables</a:t>
            </a:r>
            <a:endParaRPr>
              <a:solidFill>
                <a:srgbClr val="538ACA"/>
              </a:solidFill>
            </a:endParaRPr>
          </a:p>
        </p:txBody>
      </p:sp>
      <p:pic>
        <p:nvPicPr>
          <p:cNvPr id="148" name="Google Shape;148;p19"/>
          <p:cNvPicPr preferRelativeResize="0"/>
          <p:nvPr/>
        </p:nvPicPr>
        <p:blipFill>
          <a:blip r:embed="rId6">
            <a:alphaModFix/>
          </a:blip>
          <a:stretch>
            <a:fillRect/>
          </a:stretch>
        </p:blipFill>
        <p:spPr>
          <a:xfrm>
            <a:off x="5164158" y="1078058"/>
            <a:ext cx="3348000" cy="3240000"/>
          </a:xfrm>
          <a:prstGeom prst="rect">
            <a:avLst/>
          </a:prstGeom>
          <a:noFill/>
          <a:ln>
            <a:noFill/>
          </a:ln>
        </p:spPr>
      </p:pic>
      <p:sp>
        <p:nvSpPr>
          <p:cNvPr id="150" name="Google Shape;150;p19"/>
          <p:cNvSpPr txBox="1"/>
          <p:nvPr/>
        </p:nvSpPr>
        <p:spPr>
          <a:xfrm>
            <a:off x="5383775" y="676358"/>
            <a:ext cx="3007800" cy="4017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1200"/>
              </a:spcAft>
              <a:buClr>
                <a:schemeClr val="dk1"/>
              </a:buClr>
              <a:buSzPts val="1100"/>
              <a:buFont typeface="Arial"/>
              <a:buNone/>
            </a:pPr>
            <a:r>
              <a:rPr lang="fr" sz="1600" dirty="0">
                <a:solidFill>
                  <a:srgbClr val="257BB6"/>
                </a:solidFill>
              </a:rPr>
              <a:t>single beam xy-distribution</a:t>
            </a:r>
            <a:endParaRPr sz="1800" dirty="0">
              <a:solidFill>
                <a:schemeClr val="dk2"/>
              </a:solidFill>
            </a:endParaRPr>
          </a:p>
        </p:txBody>
      </p:sp>
      <p:cxnSp>
        <p:nvCxnSpPr>
          <p:cNvPr id="154" name="Google Shape;154;p19"/>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55" name="Google Shape;155;p19"/>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4" name="ZoneTexte 3">
            <a:extLst>
              <a:ext uri="{FF2B5EF4-FFF2-40B4-BE49-F238E27FC236}">
                <a16:creationId xmlns:a16="http://schemas.microsoft.com/office/drawing/2014/main" id="{7A665F05-897B-5F0A-B263-938D6C575DAD}"/>
              </a:ext>
            </a:extLst>
          </p:cNvPr>
          <p:cNvSpPr txBox="1"/>
          <p:nvPr/>
        </p:nvSpPr>
        <p:spPr>
          <a:xfrm>
            <a:off x="497229" y="3991281"/>
            <a:ext cx="4370850" cy="800219"/>
          </a:xfrm>
          <a:prstGeom prst="rect">
            <a:avLst/>
          </a:prstGeom>
          <a:noFill/>
        </p:spPr>
        <p:txBody>
          <a:bodyPr wrap="square" rtlCol="0">
            <a:spAutoFit/>
          </a:bodyPr>
          <a:lstStyle/>
          <a:p>
            <a:r>
              <a:rPr lang="en-US" sz="1600" dirty="0">
                <a:solidFill>
                  <a:srgbClr val="538ACA"/>
                </a:solidFill>
              </a:rPr>
              <a:t>Plot of the charge density or transverse luminosity distribution </a:t>
            </a:r>
            <a:r>
              <a:rPr lang="en-US" sz="1600" b="1" dirty="0">
                <a:solidFill>
                  <a:srgbClr val="538ACA"/>
                </a:solidFill>
              </a:rPr>
              <a:t>biases</a:t>
            </a:r>
            <a:r>
              <a:rPr lang="en-US" sz="1600" dirty="0">
                <a:solidFill>
                  <a:srgbClr val="538ACA"/>
                </a:solidFill>
              </a:rPr>
              <a:t>.</a:t>
            </a:r>
          </a:p>
          <a:p>
            <a:endParaRPr lang="fr-CH"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1">
          <a:extLst>
            <a:ext uri="{FF2B5EF4-FFF2-40B4-BE49-F238E27FC236}">
              <a16:creationId xmlns:a16="http://schemas.microsoft.com/office/drawing/2014/main" id="{DC658BA9-2A51-36B8-9060-F477DBF67CC8}"/>
            </a:ext>
          </a:extLst>
        </p:cNvPr>
        <p:cNvGrpSpPr/>
        <p:nvPr/>
      </p:nvGrpSpPr>
      <p:grpSpPr>
        <a:xfrm>
          <a:off x="0" y="0"/>
          <a:ext cx="0" cy="0"/>
          <a:chOff x="0" y="0"/>
          <a:chExt cx="0" cy="0"/>
        </a:xfrm>
      </p:grpSpPr>
      <p:pic>
        <p:nvPicPr>
          <p:cNvPr id="142" name="Google Shape;142;p19">
            <a:extLst>
              <a:ext uri="{FF2B5EF4-FFF2-40B4-BE49-F238E27FC236}">
                <a16:creationId xmlns:a16="http://schemas.microsoft.com/office/drawing/2014/main" id="{10CCDF18-25F8-BBA9-F1DA-192196166DE9}"/>
              </a:ext>
            </a:extLst>
          </p:cNvPr>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143" name="Google Shape;143;p19">
            <a:extLst>
              <a:ext uri="{FF2B5EF4-FFF2-40B4-BE49-F238E27FC236}">
                <a16:creationId xmlns:a16="http://schemas.microsoft.com/office/drawing/2014/main" id="{D4C5970A-9E43-2E4C-9DDB-484817EFF36B}"/>
              </a:ext>
            </a:extLst>
          </p:cNvPr>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144" name="Google Shape;144;p19">
            <a:extLst>
              <a:ext uri="{FF2B5EF4-FFF2-40B4-BE49-F238E27FC236}">
                <a16:creationId xmlns:a16="http://schemas.microsoft.com/office/drawing/2014/main" id="{A8CE6CDC-2518-BADE-CF7A-822129F97ECD}"/>
              </a:ext>
            </a:extLst>
          </p:cNvPr>
          <p:cNvPicPr preferRelativeResize="0"/>
          <p:nvPr/>
        </p:nvPicPr>
        <p:blipFill>
          <a:blip r:embed="rId5">
            <a:alphaModFix/>
          </a:blip>
          <a:stretch>
            <a:fillRect/>
          </a:stretch>
        </p:blipFill>
        <p:spPr>
          <a:xfrm>
            <a:off x="164600" y="4839962"/>
            <a:ext cx="422900" cy="268250"/>
          </a:xfrm>
          <a:prstGeom prst="rect">
            <a:avLst/>
          </a:prstGeom>
          <a:noFill/>
          <a:ln>
            <a:noFill/>
          </a:ln>
        </p:spPr>
      </p:pic>
      <p:sp>
        <p:nvSpPr>
          <p:cNvPr id="145" name="Google Shape;145;p19">
            <a:extLst>
              <a:ext uri="{FF2B5EF4-FFF2-40B4-BE49-F238E27FC236}">
                <a16:creationId xmlns:a16="http://schemas.microsoft.com/office/drawing/2014/main" id="{E85DD098-51B1-8E8E-EEED-CBE5FE489B5B}"/>
              </a:ext>
            </a:extLst>
          </p:cNvPr>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12</a:t>
            </a:fld>
            <a:endParaRPr>
              <a:solidFill>
                <a:srgbClr val="538ACA"/>
              </a:solidFill>
            </a:endParaRPr>
          </a:p>
        </p:txBody>
      </p:sp>
      <p:sp>
        <p:nvSpPr>
          <p:cNvPr id="146" name="Google Shape;146;p19">
            <a:extLst>
              <a:ext uri="{FF2B5EF4-FFF2-40B4-BE49-F238E27FC236}">
                <a16:creationId xmlns:a16="http://schemas.microsoft.com/office/drawing/2014/main" id="{3DA09EB5-B51C-225A-D22F-E4AB3F45AE7E}"/>
              </a:ext>
            </a:extLst>
          </p:cNvPr>
          <p:cNvSpPr txBox="1">
            <a:spLocks noGrp="1"/>
          </p:cNvSpPr>
          <p:nvPr>
            <p:ph type="body" idx="1"/>
          </p:nvPr>
        </p:nvSpPr>
        <p:spPr>
          <a:xfrm>
            <a:off x="201150" y="802050"/>
            <a:ext cx="4370850" cy="2085000"/>
          </a:xfrm>
          <a:prstGeom prst="rect">
            <a:avLst/>
          </a:prstGeom>
        </p:spPr>
        <p:txBody>
          <a:bodyPr spcFirstLastPara="1" wrap="square" lIns="91425" tIns="91425" rIns="91425" bIns="91425" anchor="t" anchorCtr="0">
            <a:noAutofit/>
          </a:bodyPr>
          <a:lstStyle/>
          <a:p>
            <a:pPr marL="457200" lvl="0" indent="-330200" algn="l" rtl="0">
              <a:lnSpc>
                <a:spcPct val="95000"/>
              </a:lnSpc>
              <a:spcBef>
                <a:spcPts val="0"/>
              </a:spcBef>
              <a:spcAft>
                <a:spcPts val="0"/>
              </a:spcAft>
              <a:buSzPts val="1600"/>
              <a:buChar char="●"/>
            </a:pPr>
            <a:r>
              <a:rPr lang="fr" sz="1600" b="1" dirty="0"/>
              <a:t>Single beam xy-distribution : </a:t>
            </a:r>
            <a:r>
              <a:rPr lang="fr" sz="1600" dirty="0"/>
              <a:t>charge density ρ for a</a:t>
            </a:r>
            <a:r>
              <a:rPr lang="fr" sz="1600" b="1" dirty="0"/>
              <a:t> </a:t>
            </a:r>
            <a:r>
              <a:rPr lang="fr" sz="1600" dirty="0"/>
              <a:t>single beam for one beam separation</a:t>
            </a:r>
            <a:br>
              <a:rPr lang="fr" sz="1600" dirty="0"/>
            </a:br>
            <a:endParaRPr sz="1600" dirty="0"/>
          </a:p>
          <a:p>
            <a:pPr marL="457200" lvl="0" indent="-330200" algn="l" rtl="0">
              <a:lnSpc>
                <a:spcPct val="95000"/>
              </a:lnSpc>
              <a:spcBef>
                <a:spcPts val="0"/>
              </a:spcBef>
              <a:spcAft>
                <a:spcPts val="0"/>
              </a:spcAft>
              <a:buSzPts val="1600"/>
              <a:buChar char="●"/>
            </a:pPr>
            <a:r>
              <a:rPr lang="fr" sz="1600" b="1" dirty="0"/>
              <a:t>Transverse luminosity distribution : </a:t>
            </a:r>
            <a:r>
              <a:rPr lang="fr" sz="1600" dirty="0"/>
              <a:t>point-by-point multiplication of charge density map of the two beams over the entire grid, for a fixed beam separation</a:t>
            </a:r>
            <a:br>
              <a:rPr lang="fr" sz="1600" dirty="0"/>
            </a:br>
            <a:endParaRPr sz="1600" dirty="0"/>
          </a:p>
          <a:p>
            <a:pPr marL="0" indent="0">
              <a:lnSpc>
                <a:spcPct val="95000"/>
              </a:lnSpc>
              <a:spcBef>
                <a:spcPts val="1200"/>
              </a:spcBef>
              <a:spcAft>
                <a:spcPts val="1200"/>
              </a:spcAft>
              <a:buNone/>
            </a:pPr>
            <a:br>
              <a:rPr lang="fr" sz="1600" b="1" dirty="0"/>
            </a:br>
            <a:endParaRPr sz="1600" b="1" dirty="0"/>
          </a:p>
        </p:txBody>
      </p:sp>
      <p:sp>
        <p:nvSpPr>
          <p:cNvPr id="147" name="Google Shape;147;p19">
            <a:extLst>
              <a:ext uri="{FF2B5EF4-FFF2-40B4-BE49-F238E27FC236}">
                <a16:creationId xmlns:a16="http://schemas.microsoft.com/office/drawing/2014/main" id="{60B9CAE7-3712-D28C-5863-0D43DEBF7BC7}"/>
              </a:ext>
            </a:extLst>
          </p:cNvPr>
          <p:cNvSpPr txBox="1">
            <a:spLocks noGrp="1"/>
          </p:cNvSpPr>
          <p:nvPr>
            <p:ph type="title"/>
          </p:nvPr>
        </p:nvSpPr>
        <p:spPr>
          <a:xfrm>
            <a:off x="164600" y="229350"/>
            <a:ext cx="70788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Observables</a:t>
            </a:r>
            <a:endParaRPr>
              <a:solidFill>
                <a:srgbClr val="538ACA"/>
              </a:solidFill>
            </a:endParaRPr>
          </a:p>
        </p:txBody>
      </p:sp>
      <p:pic>
        <p:nvPicPr>
          <p:cNvPr id="148" name="Google Shape;148;p19">
            <a:extLst>
              <a:ext uri="{FF2B5EF4-FFF2-40B4-BE49-F238E27FC236}">
                <a16:creationId xmlns:a16="http://schemas.microsoft.com/office/drawing/2014/main" id="{E1EA77DD-7E86-B95C-B6D3-907DC1A72118}"/>
              </a:ext>
            </a:extLst>
          </p:cNvPr>
          <p:cNvPicPr preferRelativeResize="0"/>
          <p:nvPr/>
        </p:nvPicPr>
        <p:blipFill>
          <a:blip r:embed="rId6"/>
          <a:srcRect/>
          <a:stretch/>
        </p:blipFill>
        <p:spPr>
          <a:xfrm>
            <a:off x="5164158" y="1078943"/>
            <a:ext cx="3348000" cy="3238230"/>
          </a:xfrm>
          <a:prstGeom prst="rect">
            <a:avLst/>
          </a:prstGeom>
          <a:noFill/>
          <a:ln>
            <a:noFill/>
          </a:ln>
        </p:spPr>
      </p:pic>
      <p:sp>
        <p:nvSpPr>
          <p:cNvPr id="151" name="Google Shape;151;p19">
            <a:extLst>
              <a:ext uri="{FF2B5EF4-FFF2-40B4-BE49-F238E27FC236}">
                <a16:creationId xmlns:a16="http://schemas.microsoft.com/office/drawing/2014/main" id="{7ED3680F-8E49-3B7B-1E71-A428CCC3D463}"/>
              </a:ext>
            </a:extLst>
          </p:cNvPr>
          <p:cNvSpPr txBox="1"/>
          <p:nvPr/>
        </p:nvSpPr>
        <p:spPr>
          <a:xfrm>
            <a:off x="5164158" y="739647"/>
            <a:ext cx="3191700" cy="4017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1200"/>
              </a:spcAft>
              <a:buNone/>
            </a:pPr>
            <a:r>
              <a:rPr lang="fr" sz="1600" dirty="0">
                <a:solidFill>
                  <a:srgbClr val="257BB6"/>
                </a:solidFill>
              </a:rPr>
              <a:t>transverse luminosity distribution</a:t>
            </a:r>
            <a:endParaRPr sz="1800" dirty="0">
              <a:solidFill>
                <a:schemeClr val="dk2"/>
              </a:solidFill>
            </a:endParaRPr>
          </a:p>
        </p:txBody>
      </p:sp>
      <p:cxnSp>
        <p:nvCxnSpPr>
          <p:cNvPr id="154" name="Google Shape;154;p19">
            <a:extLst>
              <a:ext uri="{FF2B5EF4-FFF2-40B4-BE49-F238E27FC236}">
                <a16:creationId xmlns:a16="http://schemas.microsoft.com/office/drawing/2014/main" id="{E00E62F5-9AA8-84FD-DAD1-D3DE80DB2CC8}"/>
              </a:ext>
            </a:extLst>
          </p:cNvPr>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55" name="Google Shape;155;p19">
            <a:extLst>
              <a:ext uri="{FF2B5EF4-FFF2-40B4-BE49-F238E27FC236}">
                <a16:creationId xmlns:a16="http://schemas.microsoft.com/office/drawing/2014/main" id="{F0EB39F7-5A9E-0681-8055-E09EEFEE3B9E}"/>
              </a:ext>
            </a:extLst>
          </p:cNvPr>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2" name="ZoneTexte 1">
            <a:extLst>
              <a:ext uri="{FF2B5EF4-FFF2-40B4-BE49-F238E27FC236}">
                <a16:creationId xmlns:a16="http://schemas.microsoft.com/office/drawing/2014/main" id="{EC2C5EDF-C72E-8F5A-E903-0B97D4C54E06}"/>
              </a:ext>
            </a:extLst>
          </p:cNvPr>
          <p:cNvSpPr txBox="1"/>
          <p:nvPr/>
        </p:nvSpPr>
        <p:spPr>
          <a:xfrm>
            <a:off x="497229" y="3991281"/>
            <a:ext cx="4370850" cy="800219"/>
          </a:xfrm>
          <a:prstGeom prst="rect">
            <a:avLst/>
          </a:prstGeom>
          <a:noFill/>
        </p:spPr>
        <p:txBody>
          <a:bodyPr wrap="square" rtlCol="0">
            <a:spAutoFit/>
          </a:bodyPr>
          <a:lstStyle/>
          <a:p>
            <a:r>
              <a:rPr lang="en-US" sz="1600" dirty="0">
                <a:solidFill>
                  <a:srgbClr val="538ACA"/>
                </a:solidFill>
              </a:rPr>
              <a:t>Plot of the charge density or transverse luminosity distribution </a:t>
            </a:r>
            <a:r>
              <a:rPr lang="en-US" sz="1600" b="1" dirty="0">
                <a:solidFill>
                  <a:srgbClr val="538ACA"/>
                </a:solidFill>
              </a:rPr>
              <a:t>biases</a:t>
            </a:r>
            <a:r>
              <a:rPr lang="en-US" sz="1600" dirty="0">
                <a:solidFill>
                  <a:srgbClr val="538ACA"/>
                </a:solidFill>
              </a:rPr>
              <a:t>.</a:t>
            </a:r>
          </a:p>
          <a:p>
            <a:endParaRPr lang="fr-CH" dirty="0"/>
          </a:p>
        </p:txBody>
      </p:sp>
    </p:spTree>
    <p:extLst>
      <p:ext uri="{BB962C8B-B14F-4D97-AF65-F5344CB8AC3E}">
        <p14:creationId xmlns:p14="http://schemas.microsoft.com/office/powerpoint/2010/main" val="678118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1">
          <a:extLst>
            <a:ext uri="{FF2B5EF4-FFF2-40B4-BE49-F238E27FC236}">
              <a16:creationId xmlns:a16="http://schemas.microsoft.com/office/drawing/2014/main" id="{165DAA25-84CD-AEF2-53E2-6F6818E08967}"/>
            </a:ext>
          </a:extLst>
        </p:cNvPr>
        <p:cNvGrpSpPr/>
        <p:nvPr/>
      </p:nvGrpSpPr>
      <p:grpSpPr>
        <a:xfrm>
          <a:off x="0" y="0"/>
          <a:ext cx="0" cy="0"/>
          <a:chOff x="0" y="0"/>
          <a:chExt cx="0" cy="0"/>
        </a:xfrm>
      </p:grpSpPr>
      <p:pic>
        <p:nvPicPr>
          <p:cNvPr id="142" name="Google Shape;142;p19">
            <a:extLst>
              <a:ext uri="{FF2B5EF4-FFF2-40B4-BE49-F238E27FC236}">
                <a16:creationId xmlns:a16="http://schemas.microsoft.com/office/drawing/2014/main" id="{9E24FDC4-621D-B6FE-BC62-B5B11C02A578}"/>
              </a:ext>
            </a:extLst>
          </p:cNvPr>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143" name="Google Shape;143;p19">
            <a:extLst>
              <a:ext uri="{FF2B5EF4-FFF2-40B4-BE49-F238E27FC236}">
                <a16:creationId xmlns:a16="http://schemas.microsoft.com/office/drawing/2014/main" id="{E62F66C0-DB87-33D1-5D4B-8718DA6A0C59}"/>
              </a:ext>
            </a:extLst>
          </p:cNvPr>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144" name="Google Shape;144;p19">
            <a:extLst>
              <a:ext uri="{FF2B5EF4-FFF2-40B4-BE49-F238E27FC236}">
                <a16:creationId xmlns:a16="http://schemas.microsoft.com/office/drawing/2014/main" id="{5E30FCE6-406D-572A-41EF-DFE69007DD3A}"/>
              </a:ext>
            </a:extLst>
          </p:cNvPr>
          <p:cNvPicPr preferRelativeResize="0"/>
          <p:nvPr/>
        </p:nvPicPr>
        <p:blipFill>
          <a:blip r:embed="rId5">
            <a:alphaModFix/>
          </a:blip>
          <a:stretch>
            <a:fillRect/>
          </a:stretch>
        </p:blipFill>
        <p:spPr>
          <a:xfrm>
            <a:off x="164600" y="4839962"/>
            <a:ext cx="422900" cy="268250"/>
          </a:xfrm>
          <a:prstGeom prst="rect">
            <a:avLst/>
          </a:prstGeom>
          <a:noFill/>
          <a:ln>
            <a:noFill/>
          </a:ln>
        </p:spPr>
      </p:pic>
      <p:sp>
        <p:nvSpPr>
          <p:cNvPr id="145" name="Google Shape;145;p19">
            <a:extLst>
              <a:ext uri="{FF2B5EF4-FFF2-40B4-BE49-F238E27FC236}">
                <a16:creationId xmlns:a16="http://schemas.microsoft.com/office/drawing/2014/main" id="{8E6E4518-2B70-F45A-B21C-BE09DB51D3E2}"/>
              </a:ext>
            </a:extLst>
          </p:cNvPr>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13</a:t>
            </a:fld>
            <a:endParaRPr>
              <a:solidFill>
                <a:srgbClr val="538ACA"/>
              </a:solidFill>
            </a:endParaRPr>
          </a:p>
        </p:txBody>
      </p:sp>
      <p:sp>
        <p:nvSpPr>
          <p:cNvPr id="146" name="Google Shape;146;p19">
            <a:extLst>
              <a:ext uri="{FF2B5EF4-FFF2-40B4-BE49-F238E27FC236}">
                <a16:creationId xmlns:a16="http://schemas.microsoft.com/office/drawing/2014/main" id="{85F41065-5B58-6F64-9F34-783BF63950CA}"/>
              </a:ext>
            </a:extLst>
          </p:cNvPr>
          <p:cNvSpPr txBox="1">
            <a:spLocks noGrp="1"/>
          </p:cNvSpPr>
          <p:nvPr>
            <p:ph type="body" idx="1"/>
          </p:nvPr>
        </p:nvSpPr>
        <p:spPr>
          <a:xfrm>
            <a:off x="201150" y="802050"/>
            <a:ext cx="4370850" cy="2085000"/>
          </a:xfrm>
          <a:prstGeom prst="rect">
            <a:avLst/>
          </a:prstGeom>
        </p:spPr>
        <p:txBody>
          <a:bodyPr spcFirstLastPara="1" wrap="square" lIns="91425" tIns="91425" rIns="91425" bIns="91425" anchor="t" anchorCtr="0">
            <a:noAutofit/>
          </a:bodyPr>
          <a:lstStyle/>
          <a:p>
            <a:pPr marL="457200" lvl="0" indent="-330200" algn="l" rtl="0">
              <a:lnSpc>
                <a:spcPct val="95000"/>
              </a:lnSpc>
              <a:spcBef>
                <a:spcPts val="0"/>
              </a:spcBef>
              <a:spcAft>
                <a:spcPts val="0"/>
              </a:spcAft>
              <a:buSzPts val="1600"/>
              <a:buChar char="●"/>
            </a:pPr>
            <a:r>
              <a:rPr lang="fr" sz="1600" b="1" dirty="0"/>
              <a:t>Single beam xy-distribution : </a:t>
            </a:r>
            <a:r>
              <a:rPr lang="fr" sz="1600" dirty="0"/>
              <a:t>charge density ρ for a</a:t>
            </a:r>
            <a:r>
              <a:rPr lang="fr" sz="1600" b="1" dirty="0"/>
              <a:t> </a:t>
            </a:r>
            <a:r>
              <a:rPr lang="fr" sz="1600" dirty="0"/>
              <a:t>single beam for one beam separation</a:t>
            </a:r>
            <a:br>
              <a:rPr lang="fr" sz="1600" dirty="0"/>
            </a:br>
            <a:endParaRPr sz="1600" dirty="0"/>
          </a:p>
          <a:p>
            <a:pPr marL="457200" lvl="0" indent="-330200" algn="l" rtl="0">
              <a:lnSpc>
                <a:spcPct val="95000"/>
              </a:lnSpc>
              <a:spcBef>
                <a:spcPts val="0"/>
              </a:spcBef>
              <a:spcAft>
                <a:spcPts val="0"/>
              </a:spcAft>
              <a:buSzPts val="1600"/>
              <a:buChar char="●"/>
            </a:pPr>
            <a:r>
              <a:rPr lang="fr" sz="1600" b="1" dirty="0"/>
              <a:t>Transverse luminosity distribution : </a:t>
            </a:r>
            <a:r>
              <a:rPr lang="fr" sz="1600" dirty="0"/>
              <a:t>point-by-point multiplication of charge density map of the two beams over the entire grid, for a fixed beam separation</a:t>
            </a:r>
            <a:br>
              <a:rPr lang="fr" sz="1600" dirty="0"/>
            </a:br>
            <a:endParaRPr sz="1600" dirty="0"/>
          </a:p>
          <a:p>
            <a:pPr marL="457200" lvl="0" indent="-330200" algn="l" rtl="0">
              <a:lnSpc>
                <a:spcPct val="95000"/>
              </a:lnSpc>
              <a:spcBef>
                <a:spcPts val="0"/>
              </a:spcBef>
              <a:spcAft>
                <a:spcPts val="0"/>
              </a:spcAft>
              <a:buSzPts val="1600"/>
              <a:buChar char="●"/>
            </a:pPr>
            <a:r>
              <a:rPr lang="fr" sz="1600" b="1" dirty="0">
                <a:solidFill>
                  <a:srgbClr val="538ACA"/>
                </a:solidFill>
              </a:rPr>
              <a:t>(single)</a:t>
            </a:r>
            <a:r>
              <a:rPr lang="fr" sz="1600" b="1" dirty="0"/>
              <a:t> Beam imaging : </a:t>
            </a:r>
            <a:r>
              <a:rPr lang="fr" sz="1600" dirty="0">
                <a:solidFill>
                  <a:srgbClr val="257BB6"/>
                </a:solidFill>
              </a:rPr>
              <a:t>(single beam xy-distribution)</a:t>
            </a:r>
            <a:r>
              <a:rPr lang="fr" sz="1600" dirty="0"/>
              <a:t> transverse luminosity distribution</a:t>
            </a:r>
            <a:r>
              <a:rPr lang="fr" sz="1600" b="1" dirty="0"/>
              <a:t> </a:t>
            </a:r>
            <a:r>
              <a:rPr lang="fr" sz="1600" dirty="0"/>
              <a:t>overlap of all beam separations from  0σ to 5σ</a:t>
            </a:r>
            <a:endParaRPr sz="1600" dirty="0"/>
          </a:p>
          <a:p>
            <a:pPr marL="0" indent="0">
              <a:lnSpc>
                <a:spcPct val="95000"/>
              </a:lnSpc>
              <a:spcBef>
                <a:spcPts val="1200"/>
              </a:spcBef>
              <a:spcAft>
                <a:spcPts val="1200"/>
              </a:spcAft>
              <a:buNone/>
            </a:pPr>
            <a:br>
              <a:rPr lang="fr" sz="1600" b="1" dirty="0"/>
            </a:br>
            <a:endParaRPr sz="1600" b="1" dirty="0"/>
          </a:p>
        </p:txBody>
      </p:sp>
      <p:sp>
        <p:nvSpPr>
          <p:cNvPr id="147" name="Google Shape;147;p19">
            <a:extLst>
              <a:ext uri="{FF2B5EF4-FFF2-40B4-BE49-F238E27FC236}">
                <a16:creationId xmlns:a16="http://schemas.microsoft.com/office/drawing/2014/main" id="{621799A5-6CF8-67B8-D70E-A91C882B419B}"/>
              </a:ext>
            </a:extLst>
          </p:cNvPr>
          <p:cNvSpPr txBox="1">
            <a:spLocks noGrp="1"/>
          </p:cNvSpPr>
          <p:nvPr>
            <p:ph type="title"/>
          </p:nvPr>
        </p:nvSpPr>
        <p:spPr>
          <a:xfrm>
            <a:off x="164600" y="229350"/>
            <a:ext cx="70788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dirty="0">
                <a:solidFill>
                  <a:srgbClr val="538ACA"/>
                </a:solidFill>
              </a:rPr>
              <a:t>Observables</a:t>
            </a:r>
            <a:endParaRPr dirty="0">
              <a:solidFill>
                <a:srgbClr val="538ACA"/>
              </a:solidFill>
            </a:endParaRPr>
          </a:p>
        </p:txBody>
      </p:sp>
      <p:pic>
        <p:nvPicPr>
          <p:cNvPr id="148" name="Google Shape;148;p19">
            <a:extLst>
              <a:ext uri="{FF2B5EF4-FFF2-40B4-BE49-F238E27FC236}">
                <a16:creationId xmlns:a16="http://schemas.microsoft.com/office/drawing/2014/main" id="{C18A33C1-BDF8-791B-9CAF-2D3F0D23658D}"/>
              </a:ext>
            </a:extLst>
          </p:cNvPr>
          <p:cNvPicPr preferRelativeResize="0"/>
          <p:nvPr/>
        </p:nvPicPr>
        <p:blipFill>
          <a:blip r:embed="rId6"/>
          <a:srcRect/>
          <a:stretch/>
        </p:blipFill>
        <p:spPr>
          <a:xfrm>
            <a:off x="5167522" y="1234080"/>
            <a:ext cx="3341272" cy="2927955"/>
          </a:xfrm>
          <a:prstGeom prst="rect">
            <a:avLst/>
          </a:prstGeom>
          <a:noFill/>
          <a:ln>
            <a:noFill/>
          </a:ln>
        </p:spPr>
      </p:pic>
      <p:sp>
        <p:nvSpPr>
          <p:cNvPr id="153" name="Google Shape;153;p19">
            <a:extLst>
              <a:ext uri="{FF2B5EF4-FFF2-40B4-BE49-F238E27FC236}">
                <a16:creationId xmlns:a16="http://schemas.microsoft.com/office/drawing/2014/main" id="{BB1F8946-F273-9D0A-5DCC-C63D34EC7373}"/>
              </a:ext>
            </a:extLst>
          </p:cNvPr>
          <p:cNvSpPr txBox="1"/>
          <p:nvPr/>
        </p:nvSpPr>
        <p:spPr>
          <a:xfrm>
            <a:off x="5921806" y="832380"/>
            <a:ext cx="1587000" cy="4017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1200"/>
              </a:spcAft>
              <a:buNone/>
            </a:pPr>
            <a:r>
              <a:rPr lang="fr" sz="1600" dirty="0">
                <a:solidFill>
                  <a:srgbClr val="257BB6"/>
                </a:solidFill>
              </a:rPr>
              <a:t>beam imaging</a:t>
            </a:r>
            <a:endParaRPr sz="1800" dirty="0">
              <a:solidFill>
                <a:schemeClr val="dk2"/>
              </a:solidFill>
            </a:endParaRPr>
          </a:p>
        </p:txBody>
      </p:sp>
      <p:cxnSp>
        <p:nvCxnSpPr>
          <p:cNvPr id="154" name="Google Shape;154;p19">
            <a:extLst>
              <a:ext uri="{FF2B5EF4-FFF2-40B4-BE49-F238E27FC236}">
                <a16:creationId xmlns:a16="http://schemas.microsoft.com/office/drawing/2014/main" id="{B40572A0-A602-B665-807D-DF16676B0590}"/>
              </a:ext>
            </a:extLst>
          </p:cNvPr>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55" name="Google Shape;155;p19">
            <a:extLst>
              <a:ext uri="{FF2B5EF4-FFF2-40B4-BE49-F238E27FC236}">
                <a16:creationId xmlns:a16="http://schemas.microsoft.com/office/drawing/2014/main" id="{7E26C2ED-D395-DFBE-B8F3-93C13A212F49}"/>
              </a:ext>
            </a:extLst>
          </p:cNvPr>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3" name="ZoneTexte 2">
            <a:extLst>
              <a:ext uri="{FF2B5EF4-FFF2-40B4-BE49-F238E27FC236}">
                <a16:creationId xmlns:a16="http://schemas.microsoft.com/office/drawing/2014/main" id="{56629C92-3EF9-F436-6C78-A1AC7D3B6A4F}"/>
              </a:ext>
            </a:extLst>
          </p:cNvPr>
          <p:cNvSpPr txBox="1"/>
          <p:nvPr/>
        </p:nvSpPr>
        <p:spPr>
          <a:xfrm>
            <a:off x="497229" y="3991281"/>
            <a:ext cx="4370850" cy="800219"/>
          </a:xfrm>
          <a:prstGeom prst="rect">
            <a:avLst/>
          </a:prstGeom>
          <a:noFill/>
        </p:spPr>
        <p:txBody>
          <a:bodyPr wrap="square" rtlCol="0">
            <a:spAutoFit/>
          </a:bodyPr>
          <a:lstStyle/>
          <a:p>
            <a:r>
              <a:rPr lang="en-US" sz="1600" dirty="0">
                <a:solidFill>
                  <a:srgbClr val="538ACA"/>
                </a:solidFill>
              </a:rPr>
              <a:t>Plot of the charge density or transverse luminosity distribution </a:t>
            </a:r>
            <a:r>
              <a:rPr lang="en-US" sz="1600" b="1" dirty="0">
                <a:solidFill>
                  <a:srgbClr val="538ACA"/>
                </a:solidFill>
              </a:rPr>
              <a:t>biases</a:t>
            </a:r>
            <a:r>
              <a:rPr lang="en-US" sz="1600" dirty="0">
                <a:solidFill>
                  <a:srgbClr val="538ACA"/>
                </a:solidFill>
              </a:rPr>
              <a:t>.</a:t>
            </a:r>
          </a:p>
          <a:p>
            <a:endParaRPr lang="fr-CH" dirty="0"/>
          </a:p>
        </p:txBody>
      </p:sp>
    </p:spTree>
    <p:extLst>
      <p:ext uri="{BB962C8B-B14F-4D97-AF65-F5344CB8AC3E}">
        <p14:creationId xmlns:p14="http://schemas.microsoft.com/office/powerpoint/2010/main" val="40805638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pic>
        <p:nvPicPr>
          <p:cNvPr id="160" name="Google Shape;160;p20"/>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161" name="Google Shape;161;p20"/>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162" name="Google Shape;162;p20"/>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163" name="Google Shape;163;p20"/>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64" name="Google Shape;164;p20"/>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14</a:t>
            </a:fld>
            <a:endParaRPr>
              <a:solidFill>
                <a:srgbClr val="538ACA"/>
              </a:solidFill>
            </a:endParaRPr>
          </a:p>
        </p:txBody>
      </p:sp>
      <p:sp>
        <p:nvSpPr>
          <p:cNvPr id="165" name="Google Shape;165;p20"/>
          <p:cNvSpPr txBox="1">
            <a:spLocks noGrp="1"/>
          </p:cNvSpPr>
          <p:nvPr>
            <p:ph type="body" idx="1"/>
          </p:nvPr>
        </p:nvSpPr>
        <p:spPr>
          <a:xfrm>
            <a:off x="164600" y="936150"/>
            <a:ext cx="8607000" cy="3756900"/>
          </a:xfrm>
          <a:prstGeom prst="rect">
            <a:avLst/>
          </a:prstGeom>
        </p:spPr>
        <p:txBody>
          <a:bodyPr spcFirstLastPara="1" wrap="square" lIns="91425" tIns="91425" rIns="91425" bIns="91425" anchor="t" anchorCtr="0">
            <a:noAutofit/>
          </a:bodyPr>
          <a:lstStyle/>
          <a:p>
            <a:pPr marL="457200" lvl="0" indent="-330200" algn="l" rtl="0">
              <a:lnSpc>
                <a:spcPct val="95000"/>
              </a:lnSpc>
              <a:spcBef>
                <a:spcPts val="0"/>
              </a:spcBef>
              <a:spcAft>
                <a:spcPts val="0"/>
              </a:spcAft>
              <a:buSzPts val="1600"/>
              <a:buChar char="●"/>
            </a:pPr>
            <a:r>
              <a:rPr lang="fr" sz="1600" b="1" dirty="0"/>
              <a:t>L</a:t>
            </a:r>
            <a:r>
              <a:rPr lang="fr" sz="1600" b="1" baseline="-25000" dirty="0"/>
              <a:t>BB   </a:t>
            </a:r>
            <a:r>
              <a:rPr lang="fr" sz="1600" dirty="0"/>
              <a:t>is the overlap of the charge density maps of both beams </a:t>
            </a:r>
            <a:r>
              <a:rPr lang="fr" sz="1600" b="1" dirty="0"/>
              <a:t>with only beam-beam</a:t>
            </a:r>
            <a:r>
              <a:rPr lang="fr" sz="1600" dirty="0"/>
              <a:t>.</a:t>
            </a:r>
            <a:r>
              <a:rPr lang="fr" sz="1600" baseline="-25000" dirty="0"/>
              <a:t>	</a:t>
            </a:r>
            <a:br>
              <a:rPr lang="fr" sz="1600" baseline="-25000" dirty="0"/>
            </a:br>
            <a:r>
              <a:rPr lang="fr" sz="1600" baseline="-25000" dirty="0"/>
              <a:t> </a:t>
            </a:r>
            <a:endParaRPr sz="1600" baseline="-25000" dirty="0"/>
          </a:p>
          <a:p>
            <a:pPr marL="457200" lvl="0" indent="-330200" algn="l" rtl="0">
              <a:lnSpc>
                <a:spcPct val="95000"/>
              </a:lnSpc>
              <a:spcBef>
                <a:spcPts val="0"/>
              </a:spcBef>
              <a:spcAft>
                <a:spcPts val="0"/>
              </a:spcAft>
              <a:buSzPts val="1600"/>
              <a:buChar char="●"/>
            </a:pPr>
            <a:r>
              <a:rPr lang="fr" sz="1600" b="1" dirty="0"/>
              <a:t>L</a:t>
            </a:r>
            <a:r>
              <a:rPr lang="fr" sz="1600" b="1" baseline="-25000" dirty="0"/>
              <a:t>C </a:t>
            </a:r>
            <a:r>
              <a:rPr lang="fr" sz="1600" dirty="0"/>
              <a:t> is the overlap of the charge density maps of both beams </a:t>
            </a:r>
            <a:r>
              <a:rPr lang="fr" sz="1600" b="1" dirty="0"/>
              <a:t>with only coupling</a:t>
            </a:r>
            <a:r>
              <a:rPr lang="fr" sz="1600" dirty="0"/>
              <a:t>.</a:t>
            </a:r>
            <a:br>
              <a:rPr lang="fr" sz="1600" dirty="0"/>
            </a:br>
            <a:endParaRPr sz="1600" baseline="-25000" dirty="0"/>
          </a:p>
          <a:p>
            <a:pPr marL="457200" lvl="0" indent="-330200" algn="l" rtl="0">
              <a:lnSpc>
                <a:spcPct val="95000"/>
              </a:lnSpc>
              <a:spcBef>
                <a:spcPts val="0"/>
              </a:spcBef>
              <a:spcAft>
                <a:spcPts val="0"/>
              </a:spcAft>
              <a:buSzPts val="1600"/>
              <a:buChar char="●"/>
            </a:pPr>
            <a:r>
              <a:rPr lang="fr" sz="1600" b="1" dirty="0"/>
              <a:t>L</a:t>
            </a:r>
            <a:r>
              <a:rPr lang="fr" sz="1600" b="1" baseline="-25000" dirty="0"/>
              <a:t>BB+C</a:t>
            </a:r>
            <a:r>
              <a:rPr lang="fr" sz="1600" dirty="0"/>
              <a:t> is the overlap of the charge density maps of both beams </a:t>
            </a:r>
            <a:r>
              <a:rPr lang="fr" sz="1600" b="1" dirty="0"/>
              <a:t>with beam-beam and coupling</a:t>
            </a:r>
            <a:r>
              <a:rPr lang="fr" sz="1600" dirty="0"/>
              <a:t>.</a:t>
            </a:r>
            <a:br>
              <a:rPr lang="fr" sz="1600" dirty="0"/>
            </a:br>
            <a:endParaRPr sz="1600" baseline="-25000" dirty="0"/>
          </a:p>
          <a:p>
            <a:pPr marL="457200" lvl="0" indent="-330200" algn="l" rtl="0">
              <a:lnSpc>
                <a:spcPct val="95000"/>
              </a:lnSpc>
              <a:spcBef>
                <a:spcPts val="0"/>
              </a:spcBef>
              <a:spcAft>
                <a:spcPts val="0"/>
              </a:spcAft>
              <a:buSzPts val="1600"/>
              <a:buChar char="●"/>
            </a:pPr>
            <a:r>
              <a:rPr lang="fr" sz="1600" b="1" dirty="0"/>
              <a:t>L</a:t>
            </a:r>
            <a:r>
              <a:rPr lang="fr" sz="1600" b="1" baseline="-25000" dirty="0"/>
              <a:t>0 </a:t>
            </a:r>
            <a:r>
              <a:rPr lang="fr" sz="1600" dirty="0"/>
              <a:t> is the overlap of the charge density maps of both beams </a:t>
            </a:r>
            <a:r>
              <a:rPr lang="fr" sz="1600" b="1" dirty="0"/>
              <a:t>with neither beam-beam nor coupling</a:t>
            </a:r>
            <a:r>
              <a:rPr lang="fr" sz="1600" dirty="0"/>
              <a:t>.</a:t>
            </a:r>
            <a:br>
              <a:rPr lang="fr" sz="1600" b="1" dirty="0"/>
            </a:br>
            <a:endParaRPr sz="1600" b="1" dirty="0"/>
          </a:p>
          <a:p>
            <a:pPr marL="457200" lvl="0" indent="-330200" algn="l" rtl="0">
              <a:lnSpc>
                <a:spcPct val="95000"/>
              </a:lnSpc>
              <a:spcBef>
                <a:spcPts val="0"/>
              </a:spcBef>
              <a:spcAft>
                <a:spcPts val="0"/>
              </a:spcAft>
              <a:buSzPts val="1600"/>
              <a:buChar char="●"/>
            </a:pPr>
            <a:r>
              <a:rPr lang="fr" sz="1600" b="1" dirty="0"/>
              <a:t>L</a:t>
            </a:r>
            <a:r>
              <a:rPr lang="fr" sz="1600" b="1" baseline="-25000" dirty="0"/>
              <a:t>G </a:t>
            </a:r>
            <a:r>
              <a:rPr lang="fr" sz="1600" dirty="0"/>
              <a:t> is the is the overlap of the charge density maps of both beams of a </a:t>
            </a:r>
            <a:r>
              <a:rPr lang="fr" sz="1600" b="1" dirty="0"/>
              <a:t>Gaussian beam</a:t>
            </a:r>
            <a:r>
              <a:rPr lang="fr" sz="1600" dirty="0"/>
              <a:t>.</a:t>
            </a:r>
            <a:br>
              <a:rPr lang="fr" sz="1600" b="1" dirty="0"/>
            </a:br>
            <a:endParaRPr sz="1600" b="1" dirty="0"/>
          </a:p>
          <a:p>
            <a:pPr marL="457200" lvl="0" indent="-330200" algn="l" rtl="0">
              <a:lnSpc>
                <a:spcPct val="95000"/>
              </a:lnSpc>
              <a:spcBef>
                <a:spcPts val="0"/>
              </a:spcBef>
              <a:spcAft>
                <a:spcPts val="0"/>
              </a:spcAft>
              <a:buSzPts val="1600"/>
              <a:buChar char="●"/>
            </a:pPr>
            <a:r>
              <a:rPr lang="fr" sz="1600" b="1" dirty="0"/>
              <a:t>L</a:t>
            </a:r>
            <a:r>
              <a:rPr lang="fr" sz="1600" b="1" baseline="-25000" dirty="0"/>
              <a:t>qG </a:t>
            </a:r>
            <a:r>
              <a:rPr lang="fr" sz="1600" dirty="0"/>
              <a:t> is the overlap of the charge density maps of both beams of a </a:t>
            </a:r>
            <a:r>
              <a:rPr lang="fr" sz="1600" b="1" dirty="0"/>
              <a:t>q-Gaussian beam</a:t>
            </a:r>
            <a:r>
              <a:rPr lang="fr" sz="1600" dirty="0"/>
              <a:t>.</a:t>
            </a:r>
            <a:br>
              <a:rPr lang="fr" sz="1600" b="1" dirty="0"/>
            </a:br>
            <a:br>
              <a:rPr lang="fr" sz="1600" b="1" dirty="0"/>
            </a:br>
            <a:r>
              <a:rPr lang="fr" sz="1600" dirty="0"/>
              <a:t>Same convention used for the charge density ρ, and σ</a:t>
            </a:r>
            <a:r>
              <a:rPr lang="fr" sz="1600" baseline="-25000" dirty="0"/>
              <a:t>vis</a:t>
            </a:r>
            <a:br>
              <a:rPr lang="fr" sz="1600" b="1" dirty="0"/>
            </a:br>
            <a:br>
              <a:rPr lang="fr" sz="1600" b="1" dirty="0"/>
            </a:br>
            <a:endParaRPr sz="1600" b="1" dirty="0"/>
          </a:p>
        </p:txBody>
      </p:sp>
      <p:sp>
        <p:nvSpPr>
          <p:cNvPr id="166" name="Google Shape;166;p20"/>
          <p:cNvSpPr txBox="1">
            <a:spLocks noGrp="1"/>
          </p:cNvSpPr>
          <p:nvPr>
            <p:ph type="title"/>
          </p:nvPr>
        </p:nvSpPr>
        <p:spPr>
          <a:xfrm>
            <a:off x="164600" y="229350"/>
            <a:ext cx="70788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Nomenclature used in the following slides</a:t>
            </a:r>
            <a:endParaRPr>
              <a:solidFill>
                <a:srgbClr val="538ACA"/>
              </a:solidFill>
            </a:endParaRPr>
          </a:p>
        </p:txBody>
      </p:sp>
      <p:sp>
        <p:nvSpPr>
          <p:cNvPr id="167" name="Google Shape;167;p20"/>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1">
          <a:extLst>
            <a:ext uri="{FF2B5EF4-FFF2-40B4-BE49-F238E27FC236}">
              <a16:creationId xmlns:a16="http://schemas.microsoft.com/office/drawing/2014/main" id="{51E24754-985C-2D2A-1969-E1A96C8442FB}"/>
            </a:ext>
          </a:extLst>
        </p:cNvPr>
        <p:cNvGrpSpPr/>
        <p:nvPr/>
      </p:nvGrpSpPr>
      <p:grpSpPr>
        <a:xfrm>
          <a:off x="0" y="0"/>
          <a:ext cx="0" cy="0"/>
          <a:chOff x="0" y="0"/>
          <a:chExt cx="0" cy="0"/>
        </a:xfrm>
      </p:grpSpPr>
      <p:pic>
        <p:nvPicPr>
          <p:cNvPr id="173" name="Google Shape;173;p21">
            <a:extLst>
              <a:ext uri="{FF2B5EF4-FFF2-40B4-BE49-F238E27FC236}">
                <a16:creationId xmlns:a16="http://schemas.microsoft.com/office/drawing/2014/main" id="{4A9E4BB2-1F19-8D67-56D8-235303B95854}"/>
              </a:ext>
            </a:extLst>
          </p:cNvPr>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174" name="Google Shape;174;p21">
            <a:extLst>
              <a:ext uri="{FF2B5EF4-FFF2-40B4-BE49-F238E27FC236}">
                <a16:creationId xmlns:a16="http://schemas.microsoft.com/office/drawing/2014/main" id="{F0C3CDAC-227B-0D33-3605-4E41500EC4C2}"/>
              </a:ext>
            </a:extLst>
          </p:cNvPr>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175" name="Google Shape;175;p21">
            <a:extLst>
              <a:ext uri="{FF2B5EF4-FFF2-40B4-BE49-F238E27FC236}">
                <a16:creationId xmlns:a16="http://schemas.microsoft.com/office/drawing/2014/main" id="{93287960-4A9F-379A-36D2-72050581F900}"/>
              </a:ext>
            </a:extLst>
          </p:cNvPr>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176" name="Google Shape;176;p21">
            <a:extLst>
              <a:ext uri="{FF2B5EF4-FFF2-40B4-BE49-F238E27FC236}">
                <a16:creationId xmlns:a16="http://schemas.microsoft.com/office/drawing/2014/main" id="{AEC02EF8-E990-EBE5-1002-CE19A449B458}"/>
              </a:ext>
            </a:extLst>
          </p:cNvPr>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77" name="Google Shape;177;p21">
            <a:extLst>
              <a:ext uri="{FF2B5EF4-FFF2-40B4-BE49-F238E27FC236}">
                <a16:creationId xmlns:a16="http://schemas.microsoft.com/office/drawing/2014/main" id="{7A4CD3AC-9E5D-E60F-5568-86D8293E6B0C}"/>
              </a:ext>
            </a:extLst>
          </p:cNvPr>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15</a:t>
            </a:fld>
            <a:endParaRPr>
              <a:solidFill>
                <a:srgbClr val="538ACA"/>
              </a:solidFill>
            </a:endParaRPr>
          </a:p>
        </p:txBody>
      </p:sp>
      <p:sp>
        <p:nvSpPr>
          <p:cNvPr id="178" name="Google Shape;178;p21">
            <a:extLst>
              <a:ext uri="{FF2B5EF4-FFF2-40B4-BE49-F238E27FC236}">
                <a16:creationId xmlns:a16="http://schemas.microsoft.com/office/drawing/2014/main" id="{88CB3FA1-94C4-33FB-39EF-195CAD4CDCF2}"/>
              </a:ext>
            </a:extLst>
          </p:cNvPr>
          <p:cNvSpPr txBox="1">
            <a:spLocks noGrp="1"/>
          </p:cNvSpPr>
          <p:nvPr>
            <p:ph type="title"/>
          </p:nvPr>
        </p:nvSpPr>
        <p:spPr>
          <a:xfrm>
            <a:off x="586066" y="1999050"/>
            <a:ext cx="7971868"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sz="3800" b="1" dirty="0">
                <a:solidFill>
                  <a:srgbClr val="538ACA"/>
                </a:solidFill>
              </a:rPr>
              <a:t>Single beam xy-distribution beam-beam bias…</a:t>
            </a:r>
            <a:endParaRPr sz="3800" b="1" dirty="0">
              <a:solidFill>
                <a:srgbClr val="538ACA"/>
              </a:solidFill>
            </a:endParaRPr>
          </a:p>
        </p:txBody>
      </p:sp>
      <p:sp>
        <p:nvSpPr>
          <p:cNvPr id="185" name="Google Shape;185;p21">
            <a:extLst>
              <a:ext uri="{FF2B5EF4-FFF2-40B4-BE49-F238E27FC236}">
                <a16:creationId xmlns:a16="http://schemas.microsoft.com/office/drawing/2014/main" id="{00D695E0-1D90-1C04-B08D-75E521535837}"/>
              </a:ext>
            </a:extLst>
          </p:cNvPr>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extLst>
      <p:ext uri="{BB962C8B-B14F-4D97-AF65-F5344CB8AC3E}">
        <p14:creationId xmlns:p14="http://schemas.microsoft.com/office/powerpoint/2010/main" val="20019951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pic>
        <p:nvPicPr>
          <p:cNvPr id="190" name="Google Shape;190;p22"/>
          <p:cNvPicPr preferRelativeResize="0"/>
          <p:nvPr/>
        </p:nvPicPr>
        <p:blipFill>
          <a:blip r:embed="rId3">
            <a:alphaModFix/>
          </a:blip>
          <a:stretch>
            <a:fillRect/>
          </a:stretch>
        </p:blipFill>
        <p:spPr>
          <a:xfrm>
            <a:off x="3284301" y="2289300"/>
            <a:ext cx="2656801" cy="2455200"/>
          </a:xfrm>
          <a:prstGeom prst="rect">
            <a:avLst/>
          </a:prstGeom>
          <a:noFill/>
          <a:ln>
            <a:noFill/>
          </a:ln>
        </p:spPr>
      </p:pic>
      <p:pic>
        <p:nvPicPr>
          <p:cNvPr id="191" name="Google Shape;191;p22"/>
          <p:cNvPicPr preferRelativeResize="0"/>
          <p:nvPr/>
        </p:nvPicPr>
        <p:blipFill>
          <a:blip r:embed="rId4">
            <a:alphaModFix/>
          </a:blip>
          <a:stretch>
            <a:fillRect/>
          </a:stretch>
        </p:blipFill>
        <p:spPr>
          <a:xfrm>
            <a:off x="1284725" y="4827450"/>
            <a:ext cx="288732" cy="293275"/>
          </a:xfrm>
          <a:prstGeom prst="rect">
            <a:avLst/>
          </a:prstGeom>
          <a:noFill/>
          <a:ln>
            <a:noFill/>
          </a:ln>
        </p:spPr>
      </p:pic>
      <p:pic>
        <p:nvPicPr>
          <p:cNvPr id="192" name="Google Shape;192;p22"/>
          <p:cNvPicPr preferRelativeResize="0"/>
          <p:nvPr/>
        </p:nvPicPr>
        <p:blipFill>
          <a:blip r:embed="rId5">
            <a:alphaModFix/>
          </a:blip>
          <a:stretch>
            <a:fillRect/>
          </a:stretch>
        </p:blipFill>
        <p:spPr>
          <a:xfrm>
            <a:off x="654425" y="4887911"/>
            <a:ext cx="593075" cy="172363"/>
          </a:xfrm>
          <a:prstGeom prst="rect">
            <a:avLst/>
          </a:prstGeom>
          <a:noFill/>
          <a:ln>
            <a:noFill/>
          </a:ln>
        </p:spPr>
      </p:pic>
      <p:pic>
        <p:nvPicPr>
          <p:cNvPr id="193" name="Google Shape;193;p22"/>
          <p:cNvPicPr preferRelativeResize="0"/>
          <p:nvPr/>
        </p:nvPicPr>
        <p:blipFill>
          <a:blip r:embed="rId6">
            <a:alphaModFix/>
          </a:blip>
          <a:stretch>
            <a:fillRect/>
          </a:stretch>
        </p:blipFill>
        <p:spPr>
          <a:xfrm>
            <a:off x="164600" y="4839962"/>
            <a:ext cx="422900" cy="268250"/>
          </a:xfrm>
          <a:prstGeom prst="rect">
            <a:avLst/>
          </a:prstGeom>
          <a:noFill/>
          <a:ln>
            <a:noFill/>
          </a:ln>
        </p:spPr>
      </p:pic>
      <p:sp>
        <p:nvSpPr>
          <p:cNvPr id="194" name="Google Shape;194;p22"/>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16</a:t>
            </a:fld>
            <a:endParaRPr>
              <a:solidFill>
                <a:srgbClr val="538ACA"/>
              </a:solidFill>
            </a:endParaRPr>
          </a:p>
        </p:txBody>
      </p:sp>
      <p:sp>
        <p:nvSpPr>
          <p:cNvPr id="195" name="Google Shape;195;p22"/>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Single beam xy-distribution </a:t>
            </a:r>
            <a:r>
              <a:rPr lang="fr" b="1">
                <a:solidFill>
                  <a:srgbClr val="538ACA"/>
                </a:solidFill>
              </a:rPr>
              <a:t>BB-bias</a:t>
            </a:r>
            <a:r>
              <a:rPr lang="fr">
                <a:solidFill>
                  <a:srgbClr val="538ACA"/>
                </a:solidFill>
              </a:rPr>
              <a:t> for </a:t>
            </a:r>
            <a:r>
              <a:rPr lang="fr" b="1">
                <a:solidFill>
                  <a:srgbClr val="538ACA"/>
                </a:solidFill>
              </a:rPr>
              <a:t>Gaussian </a:t>
            </a:r>
            <a:r>
              <a:rPr lang="fr">
                <a:solidFill>
                  <a:srgbClr val="538ACA"/>
                </a:solidFill>
              </a:rPr>
              <a:t>beam</a:t>
            </a:r>
            <a:endParaRPr>
              <a:solidFill>
                <a:srgbClr val="538ACA"/>
              </a:solidFill>
            </a:endParaRPr>
          </a:p>
        </p:txBody>
      </p:sp>
      <p:sp>
        <p:nvSpPr>
          <p:cNvPr id="196" name="Google Shape;196;p22"/>
          <p:cNvSpPr txBox="1"/>
          <p:nvPr/>
        </p:nvSpPr>
        <p:spPr>
          <a:xfrm>
            <a:off x="3670788" y="1907700"/>
            <a:ext cx="18387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E73A19"/>
                </a:solidFill>
              </a:rPr>
              <a:t>local coupling</a:t>
            </a:r>
            <a:endParaRPr sz="1600">
              <a:solidFill>
                <a:srgbClr val="E73A19"/>
              </a:solidFill>
            </a:endParaRPr>
          </a:p>
        </p:txBody>
      </p:sp>
      <p:sp>
        <p:nvSpPr>
          <p:cNvPr id="197" name="Google Shape;197;p22"/>
          <p:cNvSpPr txBox="1"/>
          <p:nvPr/>
        </p:nvSpPr>
        <p:spPr>
          <a:xfrm>
            <a:off x="6437000" y="1907700"/>
            <a:ext cx="26238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E73A19"/>
                </a:solidFill>
              </a:rPr>
              <a:t>local + global coupling</a:t>
            </a:r>
            <a:endParaRPr sz="1600">
              <a:solidFill>
                <a:srgbClr val="E73A19"/>
              </a:solidFill>
            </a:endParaRPr>
          </a:p>
        </p:txBody>
      </p:sp>
      <p:sp>
        <p:nvSpPr>
          <p:cNvPr id="198" name="Google Shape;198;p22"/>
          <p:cNvSpPr txBox="1"/>
          <p:nvPr/>
        </p:nvSpPr>
        <p:spPr>
          <a:xfrm>
            <a:off x="1025075" y="1919700"/>
            <a:ext cx="12270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E73A19"/>
                </a:solidFill>
              </a:rPr>
              <a:t>no coupling</a:t>
            </a:r>
            <a:endParaRPr sz="1600">
              <a:solidFill>
                <a:srgbClr val="E73A19"/>
              </a:solidFill>
            </a:endParaRPr>
          </a:p>
        </p:txBody>
      </p:sp>
      <p:sp>
        <p:nvSpPr>
          <p:cNvPr id="199" name="Google Shape;199;p22"/>
          <p:cNvSpPr txBox="1"/>
          <p:nvPr/>
        </p:nvSpPr>
        <p:spPr>
          <a:xfrm>
            <a:off x="398625" y="890325"/>
            <a:ext cx="8189400" cy="9291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dirty="0">
                <a:solidFill>
                  <a:schemeClr val="dk2"/>
                </a:solidFill>
              </a:rPr>
              <a:t>Charge density ρ bias due to </a:t>
            </a:r>
            <a:r>
              <a:rPr lang="fr" sz="1600" b="1" dirty="0">
                <a:solidFill>
                  <a:schemeClr val="dk2"/>
                </a:solidFill>
              </a:rPr>
              <a:t>beam-beam</a:t>
            </a:r>
          </a:p>
          <a:p>
            <a:pPr marL="457200" lvl="0" indent="-330200" algn="l" rtl="0">
              <a:spcBef>
                <a:spcPts val="0"/>
              </a:spcBef>
              <a:spcAft>
                <a:spcPts val="0"/>
              </a:spcAft>
              <a:buClr>
                <a:schemeClr val="dk2"/>
              </a:buClr>
              <a:buSzPts val="1600"/>
              <a:buChar char="●"/>
            </a:pPr>
            <a:r>
              <a:rPr lang="fr" sz="1600" dirty="0">
                <a:solidFill>
                  <a:schemeClr val="dk2"/>
                </a:solidFill>
              </a:rPr>
              <a:t>Radial symmetry</a:t>
            </a:r>
            <a:endParaRPr sz="1600" dirty="0">
              <a:solidFill>
                <a:schemeClr val="dk2"/>
              </a:solidFill>
            </a:endParaRPr>
          </a:p>
          <a:p>
            <a:pPr marL="457200" lvl="0" indent="-330200" algn="l" rtl="0">
              <a:spcBef>
                <a:spcPts val="0"/>
              </a:spcBef>
              <a:spcAft>
                <a:spcPts val="0"/>
              </a:spcAft>
              <a:buClr>
                <a:schemeClr val="dk2"/>
              </a:buClr>
              <a:buSzPts val="1600"/>
              <a:buChar char="●"/>
            </a:pPr>
            <a:r>
              <a:rPr lang="fr" sz="1600" dirty="0">
                <a:solidFill>
                  <a:schemeClr val="dk2"/>
                </a:solidFill>
              </a:rPr>
              <a:t>Positive bias in the center and negative bias around</a:t>
            </a:r>
            <a:endParaRPr sz="1600" dirty="0">
              <a:solidFill>
                <a:schemeClr val="dk2"/>
              </a:solidFill>
            </a:endParaRPr>
          </a:p>
        </p:txBody>
      </p:sp>
      <p:pic>
        <p:nvPicPr>
          <p:cNvPr id="200" name="Google Shape;200;p22"/>
          <p:cNvPicPr preferRelativeResize="0"/>
          <p:nvPr/>
        </p:nvPicPr>
        <p:blipFill>
          <a:blip r:embed="rId7">
            <a:alphaModFix/>
          </a:blip>
          <a:stretch>
            <a:fillRect/>
          </a:stretch>
        </p:blipFill>
        <p:spPr>
          <a:xfrm>
            <a:off x="6177026" y="2241025"/>
            <a:ext cx="2656801" cy="2455200"/>
          </a:xfrm>
          <a:prstGeom prst="rect">
            <a:avLst/>
          </a:prstGeom>
          <a:noFill/>
          <a:ln>
            <a:noFill/>
          </a:ln>
        </p:spPr>
      </p:pic>
      <p:pic>
        <p:nvPicPr>
          <p:cNvPr id="201" name="Google Shape;201;p22"/>
          <p:cNvPicPr preferRelativeResize="0"/>
          <p:nvPr/>
        </p:nvPicPr>
        <p:blipFill>
          <a:blip r:embed="rId8">
            <a:alphaModFix/>
          </a:blip>
          <a:stretch>
            <a:fillRect/>
          </a:stretch>
        </p:blipFill>
        <p:spPr>
          <a:xfrm>
            <a:off x="476650" y="2289288"/>
            <a:ext cx="2656801" cy="2455200"/>
          </a:xfrm>
          <a:prstGeom prst="rect">
            <a:avLst/>
          </a:prstGeom>
          <a:noFill/>
          <a:ln>
            <a:noFill/>
          </a:ln>
        </p:spPr>
      </p:pic>
      <p:cxnSp>
        <p:nvCxnSpPr>
          <p:cNvPr id="202" name="Google Shape;202;p22"/>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203" name="Google Shape;203;p22"/>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pic>
        <p:nvPicPr>
          <p:cNvPr id="208" name="Google Shape;208;p23"/>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209" name="Google Shape;209;p23"/>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210" name="Google Shape;210;p23"/>
          <p:cNvPicPr preferRelativeResize="0"/>
          <p:nvPr/>
        </p:nvPicPr>
        <p:blipFill>
          <a:blip r:embed="rId5">
            <a:alphaModFix/>
          </a:blip>
          <a:stretch>
            <a:fillRect/>
          </a:stretch>
        </p:blipFill>
        <p:spPr>
          <a:xfrm>
            <a:off x="164600" y="4839962"/>
            <a:ext cx="422900" cy="268250"/>
          </a:xfrm>
          <a:prstGeom prst="rect">
            <a:avLst/>
          </a:prstGeom>
          <a:noFill/>
          <a:ln>
            <a:noFill/>
          </a:ln>
        </p:spPr>
      </p:pic>
      <p:sp>
        <p:nvSpPr>
          <p:cNvPr id="211" name="Google Shape;211;p23"/>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17</a:t>
            </a:fld>
            <a:endParaRPr>
              <a:solidFill>
                <a:srgbClr val="538ACA"/>
              </a:solidFill>
            </a:endParaRPr>
          </a:p>
        </p:txBody>
      </p:sp>
      <p:sp>
        <p:nvSpPr>
          <p:cNvPr id="212" name="Google Shape;212;p23"/>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Single beam xy-distribution </a:t>
            </a:r>
            <a:r>
              <a:rPr lang="fr" b="1">
                <a:solidFill>
                  <a:srgbClr val="538ACA"/>
                </a:solidFill>
              </a:rPr>
              <a:t>BB-bias</a:t>
            </a:r>
            <a:r>
              <a:rPr lang="fr">
                <a:solidFill>
                  <a:srgbClr val="538ACA"/>
                </a:solidFill>
              </a:rPr>
              <a:t> for </a:t>
            </a:r>
            <a:r>
              <a:rPr lang="fr" b="1">
                <a:solidFill>
                  <a:srgbClr val="538ACA"/>
                </a:solidFill>
              </a:rPr>
              <a:t>q-Gaussian</a:t>
            </a:r>
            <a:r>
              <a:rPr lang="fr">
                <a:solidFill>
                  <a:srgbClr val="538ACA"/>
                </a:solidFill>
              </a:rPr>
              <a:t> beam</a:t>
            </a:r>
            <a:endParaRPr>
              <a:solidFill>
                <a:srgbClr val="538ACA"/>
              </a:solidFill>
            </a:endParaRPr>
          </a:p>
        </p:txBody>
      </p:sp>
      <p:sp>
        <p:nvSpPr>
          <p:cNvPr id="213" name="Google Shape;213;p23"/>
          <p:cNvSpPr txBox="1"/>
          <p:nvPr/>
        </p:nvSpPr>
        <p:spPr>
          <a:xfrm>
            <a:off x="851025" y="1948100"/>
            <a:ext cx="15465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E73A19"/>
                </a:solidFill>
              </a:rPr>
              <a:t>no coupling</a:t>
            </a:r>
            <a:endParaRPr sz="1600">
              <a:solidFill>
                <a:srgbClr val="E73A19"/>
              </a:solidFill>
            </a:endParaRPr>
          </a:p>
        </p:txBody>
      </p:sp>
      <p:sp>
        <p:nvSpPr>
          <p:cNvPr id="214" name="Google Shape;214;p23"/>
          <p:cNvSpPr txBox="1"/>
          <p:nvPr/>
        </p:nvSpPr>
        <p:spPr>
          <a:xfrm>
            <a:off x="3693350" y="1936100"/>
            <a:ext cx="18387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E73A19"/>
                </a:solidFill>
              </a:rPr>
              <a:t>local coupling</a:t>
            </a:r>
            <a:endParaRPr sz="1600">
              <a:solidFill>
                <a:srgbClr val="E73A19"/>
              </a:solidFill>
            </a:endParaRPr>
          </a:p>
        </p:txBody>
      </p:sp>
      <p:sp>
        <p:nvSpPr>
          <p:cNvPr id="215" name="Google Shape;215;p23"/>
          <p:cNvSpPr txBox="1"/>
          <p:nvPr/>
        </p:nvSpPr>
        <p:spPr>
          <a:xfrm>
            <a:off x="6437050" y="1936100"/>
            <a:ext cx="26238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E73A19"/>
                </a:solidFill>
              </a:rPr>
              <a:t>local + global coupling</a:t>
            </a:r>
            <a:endParaRPr sz="1600">
              <a:solidFill>
                <a:srgbClr val="E73A19"/>
              </a:solidFill>
            </a:endParaRPr>
          </a:p>
        </p:txBody>
      </p:sp>
      <p:pic>
        <p:nvPicPr>
          <p:cNvPr id="216" name="Google Shape;216;p23"/>
          <p:cNvPicPr preferRelativeResize="0"/>
          <p:nvPr/>
        </p:nvPicPr>
        <p:blipFill>
          <a:blip r:embed="rId6">
            <a:alphaModFix/>
          </a:blip>
          <a:stretch>
            <a:fillRect/>
          </a:stretch>
        </p:blipFill>
        <p:spPr>
          <a:xfrm>
            <a:off x="295876" y="2276275"/>
            <a:ext cx="2656801" cy="2462398"/>
          </a:xfrm>
          <a:prstGeom prst="rect">
            <a:avLst/>
          </a:prstGeom>
          <a:noFill/>
          <a:ln>
            <a:noFill/>
          </a:ln>
        </p:spPr>
      </p:pic>
      <p:cxnSp>
        <p:nvCxnSpPr>
          <p:cNvPr id="217" name="Google Shape;217;p23"/>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pic>
        <p:nvPicPr>
          <p:cNvPr id="218" name="Google Shape;218;p23"/>
          <p:cNvPicPr preferRelativeResize="0"/>
          <p:nvPr/>
        </p:nvPicPr>
        <p:blipFill>
          <a:blip r:embed="rId7">
            <a:alphaModFix/>
          </a:blip>
          <a:stretch>
            <a:fillRect/>
          </a:stretch>
        </p:blipFill>
        <p:spPr>
          <a:xfrm>
            <a:off x="3243601" y="2276275"/>
            <a:ext cx="2656801" cy="2462398"/>
          </a:xfrm>
          <a:prstGeom prst="rect">
            <a:avLst/>
          </a:prstGeom>
          <a:noFill/>
          <a:ln>
            <a:noFill/>
          </a:ln>
        </p:spPr>
      </p:pic>
      <p:pic>
        <p:nvPicPr>
          <p:cNvPr id="219" name="Google Shape;219;p23"/>
          <p:cNvPicPr preferRelativeResize="0"/>
          <p:nvPr/>
        </p:nvPicPr>
        <p:blipFill>
          <a:blip r:embed="rId8">
            <a:alphaModFix/>
          </a:blip>
          <a:stretch>
            <a:fillRect/>
          </a:stretch>
        </p:blipFill>
        <p:spPr>
          <a:xfrm>
            <a:off x="6191326" y="2276275"/>
            <a:ext cx="2656801" cy="2462398"/>
          </a:xfrm>
          <a:prstGeom prst="rect">
            <a:avLst/>
          </a:prstGeom>
          <a:noFill/>
          <a:ln>
            <a:noFill/>
          </a:ln>
        </p:spPr>
      </p:pic>
      <p:sp>
        <p:nvSpPr>
          <p:cNvPr id="220" name="Google Shape;220;p23"/>
          <p:cNvSpPr txBox="1"/>
          <p:nvPr/>
        </p:nvSpPr>
        <p:spPr>
          <a:xfrm>
            <a:off x="477300" y="534975"/>
            <a:ext cx="8189400" cy="929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Initial beam distribution matters → shapes how beam-beam effects deform the transverse profile</a:t>
            </a: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Tilt in the local + global coupling case is now obvious</a:t>
            </a:r>
            <a:endParaRPr sz="1600">
              <a:solidFill>
                <a:schemeClr val="dk2"/>
              </a:solidFill>
            </a:endParaRPr>
          </a:p>
          <a:p>
            <a:pPr marL="457200" lvl="0" indent="0" algn="l" rtl="0">
              <a:spcBef>
                <a:spcPts val="0"/>
              </a:spcBef>
              <a:spcAft>
                <a:spcPts val="0"/>
              </a:spcAft>
              <a:buNone/>
            </a:pPr>
            <a:endParaRPr sz="1600">
              <a:solidFill>
                <a:schemeClr val="dk2"/>
              </a:solidFill>
            </a:endParaRPr>
          </a:p>
        </p:txBody>
      </p:sp>
      <p:sp>
        <p:nvSpPr>
          <p:cNvPr id="221" name="Google Shape;221;p23"/>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pic>
        <p:nvPicPr>
          <p:cNvPr id="226" name="Google Shape;226;p24"/>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227" name="Google Shape;227;p24"/>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228" name="Google Shape;228;p24"/>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229" name="Google Shape;229;p24"/>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230" name="Google Shape;230;p24"/>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18</a:t>
            </a:fld>
            <a:endParaRPr>
              <a:solidFill>
                <a:srgbClr val="538ACA"/>
              </a:solidFill>
            </a:endParaRPr>
          </a:p>
        </p:txBody>
      </p:sp>
      <p:pic>
        <p:nvPicPr>
          <p:cNvPr id="231" name="Google Shape;231;p24" title="scanning_xscan.gif"/>
          <p:cNvPicPr preferRelativeResize="0"/>
          <p:nvPr/>
        </p:nvPicPr>
        <p:blipFill>
          <a:blip r:embed="rId6">
            <a:alphaModFix/>
          </a:blip>
          <a:stretch>
            <a:fillRect/>
          </a:stretch>
        </p:blipFill>
        <p:spPr>
          <a:xfrm>
            <a:off x="1095907" y="686280"/>
            <a:ext cx="3154899" cy="3154800"/>
          </a:xfrm>
          <a:prstGeom prst="rect">
            <a:avLst/>
          </a:prstGeom>
          <a:noFill/>
          <a:ln>
            <a:noFill/>
          </a:ln>
        </p:spPr>
      </p:pic>
      <p:sp>
        <p:nvSpPr>
          <p:cNvPr id="232" name="Google Shape;232;p24"/>
          <p:cNvSpPr/>
          <p:nvPr/>
        </p:nvSpPr>
        <p:spPr>
          <a:xfrm>
            <a:off x="1307400" y="666550"/>
            <a:ext cx="1996200" cy="652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33" name="Google Shape;233;p24"/>
          <p:cNvSpPr txBox="1"/>
          <p:nvPr/>
        </p:nvSpPr>
        <p:spPr>
          <a:xfrm>
            <a:off x="2065931" y="804290"/>
            <a:ext cx="2348400" cy="48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800" dirty="0">
                <a:solidFill>
                  <a:srgbClr val="538ACA"/>
                </a:solidFill>
                <a:highlight>
                  <a:srgbClr val="FFFFFF"/>
                </a:highlight>
              </a:rPr>
              <a:t>Gaussian</a:t>
            </a:r>
            <a:endParaRPr sz="1800" dirty="0">
              <a:solidFill>
                <a:srgbClr val="538ACA"/>
              </a:solidFill>
              <a:highlight>
                <a:srgbClr val="FFFFFF"/>
              </a:highlight>
            </a:endParaRPr>
          </a:p>
        </p:txBody>
      </p:sp>
      <p:pic>
        <p:nvPicPr>
          <p:cNvPr id="234" name="Google Shape;234;p24" title="qG_xscan.gif"/>
          <p:cNvPicPr preferRelativeResize="0"/>
          <p:nvPr/>
        </p:nvPicPr>
        <p:blipFill>
          <a:blip r:embed="rId7">
            <a:alphaModFix/>
          </a:blip>
          <a:stretch>
            <a:fillRect/>
          </a:stretch>
        </p:blipFill>
        <p:spPr>
          <a:xfrm>
            <a:off x="4847654" y="632903"/>
            <a:ext cx="3154899" cy="3154901"/>
          </a:xfrm>
          <a:prstGeom prst="rect">
            <a:avLst/>
          </a:prstGeom>
          <a:noFill/>
          <a:ln>
            <a:noFill/>
          </a:ln>
        </p:spPr>
      </p:pic>
      <p:sp>
        <p:nvSpPr>
          <p:cNvPr id="235" name="Google Shape;235;p24"/>
          <p:cNvSpPr/>
          <p:nvPr/>
        </p:nvSpPr>
        <p:spPr>
          <a:xfrm>
            <a:off x="5393606" y="675290"/>
            <a:ext cx="1996200" cy="612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36" name="Google Shape;236;p24"/>
          <p:cNvSpPr txBox="1"/>
          <p:nvPr/>
        </p:nvSpPr>
        <p:spPr>
          <a:xfrm>
            <a:off x="5663944" y="790945"/>
            <a:ext cx="3664800" cy="48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800" dirty="0">
                <a:solidFill>
                  <a:srgbClr val="538ACA"/>
                </a:solidFill>
                <a:highlight>
                  <a:srgbClr val="FFFFFF"/>
                </a:highlight>
              </a:rPr>
              <a:t>q-Gaussian</a:t>
            </a:r>
            <a:endParaRPr sz="1800" dirty="0">
              <a:solidFill>
                <a:srgbClr val="538ACA"/>
              </a:solidFill>
              <a:highlight>
                <a:srgbClr val="FFFFFF"/>
              </a:highlight>
            </a:endParaRPr>
          </a:p>
        </p:txBody>
      </p:sp>
      <p:sp>
        <p:nvSpPr>
          <p:cNvPr id="237" name="Google Shape;237;p24"/>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Single beam xy-distribution </a:t>
            </a:r>
            <a:r>
              <a:rPr lang="fr" b="1">
                <a:solidFill>
                  <a:srgbClr val="538ACA"/>
                </a:solidFill>
              </a:rPr>
              <a:t>beam-beam bias</a:t>
            </a:r>
            <a:endParaRPr b="1">
              <a:solidFill>
                <a:srgbClr val="538ACA"/>
              </a:solidFill>
            </a:endParaRPr>
          </a:p>
        </p:txBody>
      </p:sp>
      <p:sp>
        <p:nvSpPr>
          <p:cNvPr id="238" name="Google Shape;238;p24"/>
          <p:cNvSpPr txBox="1"/>
          <p:nvPr/>
        </p:nvSpPr>
        <p:spPr>
          <a:xfrm>
            <a:off x="0" y="3779414"/>
            <a:ext cx="8896200" cy="923299"/>
          </a:xfrm>
          <a:prstGeom prst="rect">
            <a:avLst/>
          </a:prstGeom>
          <a:noFill/>
          <a:ln>
            <a:noFill/>
          </a:ln>
        </p:spPr>
        <p:txBody>
          <a:bodyPr spcFirstLastPara="1" wrap="square" lIns="91425" tIns="91425" rIns="91425" bIns="91425" anchor="t" anchorCtr="0">
            <a:spAutoFit/>
          </a:bodyPr>
          <a:lstStyle/>
          <a:p>
            <a:pPr marL="457200" lvl="0" indent="-330200">
              <a:buClr>
                <a:schemeClr val="dk2"/>
              </a:buClr>
              <a:buSzPts val="1600"/>
              <a:buChar char="●"/>
            </a:pPr>
            <a:r>
              <a:rPr lang="fr" sz="1600" dirty="0">
                <a:solidFill>
                  <a:schemeClr val="dk2"/>
                </a:solidFill>
              </a:rPr>
              <a:t>Beam-beam bias on single beam xy-distribution for x-axis scans (0</a:t>
            </a:r>
            <a:r>
              <a:rPr lang="fr-CH" sz="1600" dirty="0">
                <a:solidFill>
                  <a:schemeClr val="dk2"/>
                </a:solidFill>
              </a:rPr>
              <a:t>𝝈</a:t>
            </a:r>
            <a:r>
              <a:rPr lang="fr-CH" sz="1600" baseline="-25000" dirty="0">
                <a:solidFill>
                  <a:schemeClr val="dk2"/>
                </a:solidFill>
              </a:rPr>
              <a:t>x</a:t>
            </a:r>
            <a:r>
              <a:rPr lang="fr" sz="1600" dirty="0">
                <a:solidFill>
                  <a:schemeClr val="dk2"/>
                </a:solidFill>
              </a:rPr>
              <a:t> to 5</a:t>
            </a:r>
            <a:r>
              <a:rPr lang="fr-CH" sz="1600" dirty="0">
                <a:solidFill>
                  <a:schemeClr val="dk2"/>
                </a:solidFill>
              </a:rPr>
              <a:t> 𝝈</a:t>
            </a:r>
            <a:r>
              <a:rPr lang="fr-CH" sz="1600" baseline="-25000" dirty="0">
                <a:solidFill>
                  <a:schemeClr val="dk2"/>
                </a:solidFill>
              </a:rPr>
              <a:t>x</a:t>
            </a:r>
            <a:r>
              <a:rPr lang="fr" sz="1600" dirty="0">
                <a:solidFill>
                  <a:schemeClr val="dk2"/>
                </a:solidFill>
              </a:rPr>
              <a:t> in steps of 0.5)</a:t>
            </a:r>
          </a:p>
          <a:p>
            <a:pPr marL="457200" lvl="0" indent="-330200" algn="l" rtl="0">
              <a:spcBef>
                <a:spcPts val="0"/>
              </a:spcBef>
              <a:spcAft>
                <a:spcPts val="0"/>
              </a:spcAft>
              <a:buClr>
                <a:schemeClr val="dk2"/>
              </a:buClr>
              <a:buSzPts val="1600"/>
              <a:buChar char="●"/>
            </a:pPr>
            <a:r>
              <a:rPr lang="fr" sz="1600" dirty="0">
                <a:solidFill>
                  <a:schemeClr val="dk2"/>
                </a:solidFill>
              </a:rPr>
              <a:t>Beam-beam interaction perturbs the single beam xy-distribution in a non-linear way that depends on the beam separation and on the initial distribution. </a:t>
            </a:r>
            <a:endParaRPr sz="1600" dirty="0">
              <a:solidFill>
                <a:schemeClr val="dk2"/>
              </a:solidFill>
            </a:endParaRPr>
          </a:p>
        </p:txBody>
      </p:sp>
      <p:sp>
        <p:nvSpPr>
          <p:cNvPr id="239" name="Google Shape;239;p24"/>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44" name="Google Shape;244;p25"/>
          <p:cNvPicPr preferRelativeResize="0"/>
          <p:nvPr/>
        </p:nvPicPr>
        <p:blipFill>
          <a:blip r:embed="rId3">
            <a:alphaModFix/>
          </a:blip>
          <a:stretch>
            <a:fillRect/>
          </a:stretch>
        </p:blipFill>
        <p:spPr>
          <a:xfrm>
            <a:off x="3796000" y="2509125"/>
            <a:ext cx="2662499" cy="2201600"/>
          </a:xfrm>
          <a:prstGeom prst="rect">
            <a:avLst/>
          </a:prstGeom>
          <a:noFill/>
          <a:ln>
            <a:noFill/>
          </a:ln>
        </p:spPr>
      </p:pic>
      <p:pic>
        <p:nvPicPr>
          <p:cNvPr id="245" name="Google Shape;245;p25"/>
          <p:cNvPicPr preferRelativeResize="0"/>
          <p:nvPr/>
        </p:nvPicPr>
        <p:blipFill>
          <a:blip r:embed="rId4">
            <a:alphaModFix/>
          </a:blip>
          <a:stretch>
            <a:fillRect/>
          </a:stretch>
        </p:blipFill>
        <p:spPr>
          <a:xfrm>
            <a:off x="3796000" y="543634"/>
            <a:ext cx="2662499" cy="2201568"/>
          </a:xfrm>
          <a:prstGeom prst="rect">
            <a:avLst/>
          </a:prstGeom>
          <a:noFill/>
          <a:ln>
            <a:noFill/>
          </a:ln>
        </p:spPr>
      </p:pic>
      <p:pic>
        <p:nvPicPr>
          <p:cNvPr id="246" name="Google Shape;246;p25"/>
          <p:cNvPicPr preferRelativeResize="0"/>
          <p:nvPr/>
        </p:nvPicPr>
        <p:blipFill>
          <a:blip r:embed="rId5">
            <a:alphaModFix/>
          </a:blip>
          <a:stretch>
            <a:fillRect/>
          </a:stretch>
        </p:blipFill>
        <p:spPr>
          <a:xfrm>
            <a:off x="1284725" y="4827450"/>
            <a:ext cx="288732" cy="293275"/>
          </a:xfrm>
          <a:prstGeom prst="rect">
            <a:avLst/>
          </a:prstGeom>
          <a:noFill/>
          <a:ln>
            <a:noFill/>
          </a:ln>
        </p:spPr>
      </p:pic>
      <p:pic>
        <p:nvPicPr>
          <p:cNvPr id="247" name="Google Shape;247;p25"/>
          <p:cNvPicPr preferRelativeResize="0"/>
          <p:nvPr/>
        </p:nvPicPr>
        <p:blipFill>
          <a:blip r:embed="rId6">
            <a:alphaModFix/>
          </a:blip>
          <a:stretch>
            <a:fillRect/>
          </a:stretch>
        </p:blipFill>
        <p:spPr>
          <a:xfrm>
            <a:off x="654425" y="4887911"/>
            <a:ext cx="593075" cy="172363"/>
          </a:xfrm>
          <a:prstGeom prst="rect">
            <a:avLst/>
          </a:prstGeom>
          <a:noFill/>
          <a:ln>
            <a:noFill/>
          </a:ln>
        </p:spPr>
      </p:pic>
      <p:pic>
        <p:nvPicPr>
          <p:cNvPr id="248" name="Google Shape;248;p25"/>
          <p:cNvPicPr preferRelativeResize="0"/>
          <p:nvPr/>
        </p:nvPicPr>
        <p:blipFill>
          <a:blip r:embed="rId7">
            <a:alphaModFix/>
          </a:blip>
          <a:stretch>
            <a:fillRect/>
          </a:stretch>
        </p:blipFill>
        <p:spPr>
          <a:xfrm>
            <a:off x="164600" y="4839962"/>
            <a:ext cx="422900" cy="268250"/>
          </a:xfrm>
          <a:prstGeom prst="rect">
            <a:avLst/>
          </a:prstGeom>
          <a:noFill/>
          <a:ln>
            <a:noFill/>
          </a:ln>
        </p:spPr>
      </p:pic>
      <p:cxnSp>
        <p:nvCxnSpPr>
          <p:cNvPr id="249" name="Google Shape;249;p25"/>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250" name="Google Shape;250;p25"/>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19</a:t>
            </a:fld>
            <a:endParaRPr>
              <a:solidFill>
                <a:srgbClr val="538ACA"/>
              </a:solidFill>
            </a:endParaRPr>
          </a:p>
        </p:txBody>
      </p:sp>
      <p:pic>
        <p:nvPicPr>
          <p:cNvPr id="251" name="Google Shape;251;p25"/>
          <p:cNvPicPr preferRelativeResize="0"/>
          <p:nvPr/>
        </p:nvPicPr>
        <p:blipFill>
          <a:blip r:embed="rId8">
            <a:alphaModFix/>
          </a:blip>
          <a:stretch>
            <a:fillRect/>
          </a:stretch>
        </p:blipFill>
        <p:spPr>
          <a:xfrm>
            <a:off x="152400" y="1170125"/>
            <a:ext cx="3643606" cy="3383841"/>
          </a:xfrm>
          <a:prstGeom prst="rect">
            <a:avLst/>
          </a:prstGeom>
          <a:noFill/>
          <a:ln>
            <a:noFill/>
          </a:ln>
        </p:spPr>
      </p:pic>
      <p:cxnSp>
        <p:nvCxnSpPr>
          <p:cNvPr id="252" name="Google Shape;252;p25"/>
          <p:cNvCxnSpPr/>
          <p:nvPr/>
        </p:nvCxnSpPr>
        <p:spPr>
          <a:xfrm rot="10800000" flipH="1">
            <a:off x="535200" y="2929950"/>
            <a:ext cx="2662500" cy="4200"/>
          </a:xfrm>
          <a:prstGeom prst="straightConnector1">
            <a:avLst/>
          </a:prstGeom>
          <a:noFill/>
          <a:ln w="38100" cap="flat" cmpd="sng">
            <a:solidFill>
              <a:srgbClr val="538ACA"/>
            </a:solidFill>
            <a:prstDash val="solid"/>
            <a:round/>
            <a:headEnd type="none" w="med" len="med"/>
            <a:tailEnd type="triangle" w="med" len="med"/>
          </a:ln>
        </p:spPr>
      </p:cxnSp>
      <p:sp>
        <p:nvSpPr>
          <p:cNvPr id="253" name="Google Shape;253;p25"/>
          <p:cNvSpPr txBox="1"/>
          <p:nvPr/>
        </p:nvSpPr>
        <p:spPr>
          <a:xfrm>
            <a:off x="1536275" y="2481875"/>
            <a:ext cx="11115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b="1">
                <a:solidFill>
                  <a:srgbClr val="538ACA"/>
                </a:solidFill>
              </a:rPr>
              <a:t>Middle line profile</a:t>
            </a:r>
            <a:endParaRPr sz="1100" b="1">
              <a:solidFill>
                <a:srgbClr val="538ACA"/>
              </a:solidFill>
            </a:endParaRPr>
          </a:p>
          <a:p>
            <a:pPr marL="0" lvl="0" indent="0" algn="l" rtl="0">
              <a:spcBef>
                <a:spcPts val="0"/>
              </a:spcBef>
              <a:spcAft>
                <a:spcPts val="0"/>
              </a:spcAft>
              <a:buNone/>
            </a:pPr>
            <a:endParaRPr sz="1100">
              <a:solidFill>
                <a:srgbClr val="538ACA"/>
              </a:solidFill>
            </a:endParaRPr>
          </a:p>
        </p:txBody>
      </p:sp>
      <p:sp>
        <p:nvSpPr>
          <p:cNvPr id="254" name="Google Shape;254;p25"/>
          <p:cNvSpPr/>
          <p:nvPr/>
        </p:nvSpPr>
        <p:spPr>
          <a:xfrm>
            <a:off x="1008100" y="1374550"/>
            <a:ext cx="1639500" cy="2238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55" name="Google Shape;255;p25"/>
          <p:cNvSpPr/>
          <p:nvPr/>
        </p:nvSpPr>
        <p:spPr>
          <a:xfrm>
            <a:off x="4459350" y="472950"/>
            <a:ext cx="1831500" cy="4773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56" name="Google Shape;256;p25"/>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Single </a:t>
            </a:r>
            <a:r>
              <a:rPr lang="fr" b="1">
                <a:solidFill>
                  <a:srgbClr val="538ACA"/>
                </a:solidFill>
              </a:rPr>
              <a:t>Gaussian</a:t>
            </a:r>
            <a:r>
              <a:rPr lang="fr">
                <a:solidFill>
                  <a:srgbClr val="538ACA"/>
                </a:solidFill>
              </a:rPr>
              <a:t> beam xy-distribution BB bias, with </a:t>
            </a:r>
            <a:r>
              <a:rPr lang="fr" b="1">
                <a:solidFill>
                  <a:srgbClr val="538ACA"/>
                </a:solidFill>
              </a:rPr>
              <a:t>offset</a:t>
            </a:r>
            <a:endParaRPr b="1">
              <a:solidFill>
                <a:srgbClr val="538ACA"/>
              </a:solidFill>
            </a:endParaRPr>
          </a:p>
        </p:txBody>
      </p:sp>
      <p:sp>
        <p:nvSpPr>
          <p:cNvPr id="257" name="Google Shape;257;p25"/>
          <p:cNvSpPr/>
          <p:nvPr/>
        </p:nvSpPr>
        <p:spPr>
          <a:xfrm>
            <a:off x="4377100" y="2687132"/>
            <a:ext cx="1913700" cy="2238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58" name="Google Shape;258;p25"/>
          <p:cNvSpPr txBox="1"/>
          <p:nvPr/>
        </p:nvSpPr>
        <p:spPr>
          <a:xfrm>
            <a:off x="4414600" y="642700"/>
            <a:ext cx="18387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538ACA"/>
                </a:solidFill>
              </a:rPr>
              <a:t>Middle line profile</a:t>
            </a:r>
            <a:endParaRPr sz="1600">
              <a:solidFill>
                <a:srgbClr val="538ACA"/>
              </a:solidFill>
            </a:endParaRPr>
          </a:p>
        </p:txBody>
      </p:sp>
      <p:sp>
        <p:nvSpPr>
          <p:cNvPr id="259" name="Google Shape;259;p25"/>
          <p:cNvSpPr txBox="1"/>
          <p:nvPr/>
        </p:nvSpPr>
        <p:spPr>
          <a:xfrm>
            <a:off x="4247200" y="2647650"/>
            <a:ext cx="21735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538ACA"/>
                </a:solidFill>
              </a:rPr>
              <a:t>Middle column profile</a:t>
            </a:r>
            <a:endParaRPr sz="1600">
              <a:solidFill>
                <a:srgbClr val="538ACA"/>
              </a:solidFill>
            </a:endParaRPr>
          </a:p>
        </p:txBody>
      </p:sp>
      <p:sp>
        <p:nvSpPr>
          <p:cNvPr id="260" name="Google Shape;260;p25"/>
          <p:cNvSpPr txBox="1"/>
          <p:nvPr/>
        </p:nvSpPr>
        <p:spPr>
          <a:xfrm>
            <a:off x="6530050" y="1738350"/>
            <a:ext cx="2084400" cy="16668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a:solidFill>
                  <a:schemeClr val="dk2"/>
                </a:solidFill>
              </a:rPr>
              <a:t>Induced asymmetry in the offset plane</a:t>
            </a:r>
            <a:endParaRPr sz="1600">
              <a:solidFill>
                <a:schemeClr val="dk2"/>
              </a:solidFill>
            </a:endParaRPr>
          </a:p>
          <a:p>
            <a:pPr marL="0" lvl="0" indent="0" algn="l" rtl="0">
              <a:spcBef>
                <a:spcPts val="0"/>
              </a:spcBef>
              <a:spcAft>
                <a:spcPts val="0"/>
              </a:spcAft>
              <a:buNone/>
            </a:pP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Projection in a plane can lead to a lack of information</a:t>
            </a:r>
            <a:endParaRPr sz="1600">
              <a:solidFill>
                <a:schemeClr val="dk2"/>
              </a:solidFill>
            </a:endParaRPr>
          </a:p>
        </p:txBody>
      </p:sp>
      <p:sp>
        <p:nvSpPr>
          <p:cNvPr id="261" name="Google Shape;261;p25"/>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262" name="Google Shape;262;p25"/>
          <p:cNvSpPr txBox="1"/>
          <p:nvPr/>
        </p:nvSpPr>
        <p:spPr>
          <a:xfrm>
            <a:off x="2692000" y="1289650"/>
            <a:ext cx="15552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a:solidFill>
                  <a:srgbClr val="FF0000"/>
                </a:solidFill>
              </a:rPr>
              <a:t>ρ</a:t>
            </a:r>
            <a:r>
              <a:rPr lang="fr" baseline="-25000">
                <a:solidFill>
                  <a:srgbClr val="FF0000"/>
                </a:solidFill>
              </a:rPr>
              <a:t>BB, qG</a:t>
            </a:r>
            <a:r>
              <a:rPr lang="fr">
                <a:solidFill>
                  <a:srgbClr val="FF0000"/>
                </a:solidFill>
              </a:rPr>
              <a:t>/ρ</a:t>
            </a:r>
            <a:r>
              <a:rPr lang="fr" baseline="-25000">
                <a:solidFill>
                  <a:srgbClr val="FF0000"/>
                </a:solidFill>
              </a:rPr>
              <a:t>0, qG</a:t>
            </a:r>
            <a:endParaRPr baseline="-250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4"/>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Outline of the presentation</a:t>
            </a:r>
            <a:endParaRPr>
              <a:solidFill>
                <a:srgbClr val="538ACA"/>
              </a:solidFill>
            </a:endParaRPr>
          </a:p>
        </p:txBody>
      </p:sp>
      <p:sp>
        <p:nvSpPr>
          <p:cNvPr id="65" name="Google Shape;65;p14"/>
          <p:cNvSpPr txBox="1">
            <a:spLocks noGrp="1"/>
          </p:cNvSpPr>
          <p:nvPr>
            <p:ph type="body" idx="1"/>
          </p:nvPr>
        </p:nvSpPr>
        <p:spPr>
          <a:xfrm>
            <a:off x="523149" y="1012511"/>
            <a:ext cx="8097701" cy="3722103"/>
          </a:xfrm>
          <a:prstGeom prst="rect">
            <a:avLst/>
          </a:prstGeom>
        </p:spPr>
        <p:txBody>
          <a:bodyPr spcFirstLastPara="1" wrap="square" lIns="91425" tIns="91425" rIns="91425" bIns="91425" anchor="t" anchorCtr="0">
            <a:normAutofit/>
          </a:bodyPr>
          <a:lstStyle/>
          <a:p>
            <a:pPr marL="457200" lvl="0" indent="-328453" algn="l" rtl="0">
              <a:spcBef>
                <a:spcPts val="0"/>
              </a:spcBef>
              <a:spcAft>
                <a:spcPts val="0"/>
              </a:spcAft>
              <a:buSzPct val="100000"/>
              <a:buChar char="●"/>
            </a:pPr>
            <a:r>
              <a:rPr lang="fr" sz="1600" dirty="0"/>
              <a:t>Introduction on beam-beam, linear coupling and particle distribution in the LHC</a:t>
            </a:r>
          </a:p>
          <a:p>
            <a:pPr marL="585947" lvl="1" indent="0">
              <a:buSzPct val="100000"/>
              <a:buNone/>
            </a:pPr>
            <a:endParaRPr lang="fr" sz="1600" dirty="0"/>
          </a:p>
          <a:p>
            <a:pPr marL="457200" lvl="0" indent="-328453" algn="l" rtl="0">
              <a:spcBef>
                <a:spcPts val="0"/>
              </a:spcBef>
              <a:spcAft>
                <a:spcPts val="0"/>
              </a:spcAft>
              <a:buSzPct val="100000"/>
              <a:buChar char="●"/>
            </a:pPr>
            <a:r>
              <a:rPr lang="fr" sz="1600" dirty="0"/>
              <a:t>Observables : single beam distribution, transverse luminosity distribution…</a:t>
            </a:r>
            <a:br>
              <a:rPr lang="fr" sz="1600" dirty="0"/>
            </a:br>
            <a:endParaRPr sz="1600" dirty="0"/>
          </a:p>
          <a:p>
            <a:pPr marL="457200" lvl="0" indent="-328453" algn="l" rtl="0">
              <a:spcBef>
                <a:spcPts val="0"/>
              </a:spcBef>
              <a:spcAft>
                <a:spcPts val="0"/>
              </a:spcAft>
              <a:buSzPct val="100000"/>
              <a:buChar char="●"/>
            </a:pPr>
            <a:r>
              <a:rPr lang="fr" sz="1600" dirty="0"/>
              <a:t>Biases for keys observables in van der Meer (vdM) scans coming from :</a:t>
            </a:r>
          </a:p>
          <a:p>
            <a:pPr lvl="1" indent="-328453">
              <a:buSzPct val="100000"/>
              <a:buFont typeface="Courier New" panose="02070309020205020404" pitchFamily="49" charset="0"/>
              <a:buChar char="o"/>
            </a:pPr>
            <a:r>
              <a:rPr lang="fr-CH" sz="1600" dirty="0"/>
              <a:t>L</a:t>
            </a:r>
            <a:r>
              <a:rPr lang="fr" sz="1600" dirty="0"/>
              <a:t>inear coupling, beam-beam and particle distribution</a:t>
            </a:r>
            <a:br>
              <a:rPr lang="en-US" sz="1600" baseline="-25000" dirty="0"/>
            </a:br>
            <a:endParaRPr lang="fr" sz="1600" dirty="0"/>
          </a:p>
          <a:p>
            <a:pPr lvl="0" indent="-328453">
              <a:buSzPct val="100000"/>
            </a:pPr>
            <a:r>
              <a:rPr lang="en-US" sz="1600" dirty="0"/>
              <a:t>Beam-beam biases on </a:t>
            </a:r>
            <a:r>
              <a:rPr lang="en-US" sz="1600" dirty="0" err="1"/>
              <a:t>σ</a:t>
            </a:r>
            <a:r>
              <a:rPr lang="en-US" sz="1600" baseline="-25000" dirty="0" err="1"/>
              <a:t>vis</a:t>
            </a:r>
            <a:endParaRPr lang="en-US" sz="1600" baseline="-25000" dirty="0"/>
          </a:p>
          <a:p>
            <a:pPr marL="128747" lvl="0" indent="0">
              <a:buSzPct val="100000"/>
              <a:buNone/>
            </a:pPr>
            <a:endParaRPr lang="fr" sz="1600" dirty="0"/>
          </a:p>
          <a:p>
            <a:pPr marL="457200" lvl="0" indent="-328453" algn="l" rtl="0">
              <a:spcBef>
                <a:spcPts val="0"/>
              </a:spcBef>
              <a:spcAft>
                <a:spcPts val="0"/>
              </a:spcAft>
              <a:buSzPct val="100000"/>
              <a:buChar char="●"/>
            </a:pPr>
            <a:r>
              <a:rPr lang="fr" sz="1600" dirty="0"/>
              <a:t>Simulation of vdm fill 8381</a:t>
            </a:r>
            <a:endParaRPr sz="1600" dirty="0"/>
          </a:p>
        </p:txBody>
      </p:sp>
      <p:sp>
        <p:nvSpPr>
          <p:cNvPr id="66" name="Google Shape;66;p14"/>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pic>
        <p:nvPicPr>
          <p:cNvPr id="67" name="Google Shape;67;p14"/>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68" name="Google Shape;68;p14"/>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69" name="Google Shape;69;p14"/>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70" name="Google Shape;70;p14"/>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71" name="Google Shape;71;p14"/>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a:t>
            </a:fld>
            <a:endParaRPr>
              <a:solidFill>
                <a:srgbClr val="538ACA"/>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pic>
        <p:nvPicPr>
          <p:cNvPr id="267" name="Google Shape;267;p26"/>
          <p:cNvPicPr preferRelativeResize="0"/>
          <p:nvPr/>
        </p:nvPicPr>
        <p:blipFill>
          <a:blip r:embed="rId3">
            <a:alphaModFix/>
          </a:blip>
          <a:stretch>
            <a:fillRect/>
          </a:stretch>
        </p:blipFill>
        <p:spPr>
          <a:xfrm>
            <a:off x="3941301" y="2571749"/>
            <a:ext cx="2584960" cy="2138976"/>
          </a:xfrm>
          <a:prstGeom prst="rect">
            <a:avLst/>
          </a:prstGeom>
          <a:noFill/>
          <a:ln>
            <a:noFill/>
          </a:ln>
        </p:spPr>
      </p:pic>
      <p:pic>
        <p:nvPicPr>
          <p:cNvPr id="268" name="Google Shape;268;p26"/>
          <p:cNvPicPr preferRelativeResize="0"/>
          <p:nvPr/>
        </p:nvPicPr>
        <p:blipFill>
          <a:blip r:embed="rId4">
            <a:alphaModFix/>
          </a:blip>
          <a:stretch>
            <a:fillRect/>
          </a:stretch>
        </p:blipFill>
        <p:spPr>
          <a:xfrm>
            <a:off x="1284725" y="4827450"/>
            <a:ext cx="288732" cy="293275"/>
          </a:xfrm>
          <a:prstGeom prst="rect">
            <a:avLst/>
          </a:prstGeom>
          <a:noFill/>
          <a:ln>
            <a:noFill/>
          </a:ln>
        </p:spPr>
      </p:pic>
      <p:pic>
        <p:nvPicPr>
          <p:cNvPr id="269" name="Google Shape;269;p26"/>
          <p:cNvPicPr preferRelativeResize="0"/>
          <p:nvPr/>
        </p:nvPicPr>
        <p:blipFill>
          <a:blip r:embed="rId5">
            <a:alphaModFix/>
          </a:blip>
          <a:stretch>
            <a:fillRect/>
          </a:stretch>
        </p:blipFill>
        <p:spPr>
          <a:xfrm>
            <a:off x="654425" y="4887911"/>
            <a:ext cx="593075" cy="172363"/>
          </a:xfrm>
          <a:prstGeom prst="rect">
            <a:avLst/>
          </a:prstGeom>
          <a:noFill/>
          <a:ln>
            <a:noFill/>
          </a:ln>
        </p:spPr>
      </p:pic>
      <p:pic>
        <p:nvPicPr>
          <p:cNvPr id="270" name="Google Shape;270;p26"/>
          <p:cNvPicPr preferRelativeResize="0"/>
          <p:nvPr/>
        </p:nvPicPr>
        <p:blipFill>
          <a:blip r:embed="rId6">
            <a:alphaModFix/>
          </a:blip>
          <a:stretch>
            <a:fillRect/>
          </a:stretch>
        </p:blipFill>
        <p:spPr>
          <a:xfrm>
            <a:off x="164600" y="4839962"/>
            <a:ext cx="422900" cy="268250"/>
          </a:xfrm>
          <a:prstGeom prst="rect">
            <a:avLst/>
          </a:prstGeom>
          <a:noFill/>
          <a:ln>
            <a:noFill/>
          </a:ln>
        </p:spPr>
      </p:pic>
      <p:cxnSp>
        <p:nvCxnSpPr>
          <p:cNvPr id="271" name="Google Shape;271;p26"/>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272" name="Google Shape;272;p26"/>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20</a:t>
            </a:fld>
            <a:endParaRPr>
              <a:solidFill>
                <a:srgbClr val="538ACA"/>
              </a:solidFill>
            </a:endParaRPr>
          </a:p>
        </p:txBody>
      </p:sp>
      <p:pic>
        <p:nvPicPr>
          <p:cNvPr id="273" name="Google Shape;273;p26"/>
          <p:cNvPicPr preferRelativeResize="0"/>
          <p:nvPr/>
        </p:nvPicPr>
        <p:blipFill>
          <a:blip r:embed="rId7">
            <a:alphaModFix/>
          </a:blip>
          <a:stretch>
            <a:fillRect/>
          </a:stretch>
        </p:blipFill>
        <p:spPr>
          <a:xfrm>
            <a:off x="152400" y="1170125"/>
            <a:ext cx="3643606" cy="3383841"/>
          </a:xfrm>
          <a:prstGeom prst="rect">
            <a:avLst/>
          </a:prstGeom>
          <a:noFill/>
          <a:ln>
            <a:noFill/>
          </a:ln>
        </p:spPr>
      </p:pic>
      <p:pic>
        <p:nvPicPr>
          <p:cNvPr id="274" name="Google Shape;274;p26"/>
          <p:cNvPicPr preferRelativeResize="0"/>
          <p:nvPr/>
        </p:nvPicPr>
        <p:blipFill>
          <a:blip r:embed="rId8">
            <a:alphaModFix/>
          </a:blip>
          <a:stretch>
            <a:fillRect/>
          </a:stretch>
        </p:blipFill>
        <p:spPr>
          <a:xfrm>
            <a:off x="3974413" y="754725"/>
            <a:ext cx="2518725" cy="2082651"/>
          </a:xfrm>
          <a:prstGeom prst="rect">
            <a:avLst/>
          </a:prstGeom>
          <a:noFill/>
          <a:ln>
            <a:noFill/>
          </a:ln>
        </p:spPr>
      </p:pic>
      <p:sp>
        <p:nvSpPr>
          <p:cNvPr id="275" name="Google Shape;275;p26"/>
          <p:cNvSpPr/>
          <p:nvPr/>
        </p:nvSpPr>
        <p:spPr>
          <a:xfrm>
            <a:off x="1008100" y="1374550"/>
            <a:ext cx="1639500" cy="2238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76" name="Google Shape;276;p26"/>
          <p:cNvSpPr/>
          <p:nvPr/>
        </p:nvSpPr>
        <p:spPr>
          <a:xfrm>
            <a:off x="4471650" y="428625"/>
            <a:ext cx="1889100" cy="5715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77" name="Google Shape;277;p26"/>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Single </a:t>
            </a:r>
            <a:r>
              <a:rPr lang="fr" b="1">
                <a:solidFill>
                  <a:srgbClr val="538ACA"/>
                </a:solidFill>
              </a:rPr>
              <a:t>Gaussian</a:t>
            </a:r>
            <a:r>
              <a:rPr lang="fr">
                <a:solidFill>
                  <a:srgbClr val="538ACA"/>
                </a:solidFill>
              </a:rPr>
              <a:t> beam xy-distribution BB bias, with </a:t>
            </a:r>
            <a:r>
              <a:rPr lang="fr" b="1">
                <a:solidFill>
                  <a:srgbClr val="538ACA"/>
                </a:solidFill>
              </a:rPr>
              <a:t>offset</a:t>
            </a:r>
            <a:endParaRPr b="1">
              <a:solidFill>
                <a:srgbClr val="538ACA"/>
              </a:solidFill>
            </a:endParaRPr>
          </a:p>
        </p:txBody>
      </p:sp>
      <p:sp>
        <p:nvSpPr>
          <p:cNvPr id="278" name="Google Shape;278;p26"/>
          <p:cNvSpPr txBox="1"/>
          <p:nvPr/>
        </p:nvSpPr>
        <p:spPr>
          <a:xfrm>
            <a:off x="4557000" y="1000125"/>
            <a:ext cx="1718400" cy="29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538ACA"/>
                </a:solidFill>
              </a:rPr>
              <a:t>X-axis projection</a:t>
            </a:r>
            <a:endParaRPr sz="1600">
              <a:solidFill>
                <a:srgbClr val="538ACA"/>
              </a:solidFill>
            </a:endParaRPr>
          </a:p>
        </p:txBody>
      </p:sp>
      <p:sp>
        <p:nvSpPr>
          <p:cNvPr id="279" name="Google Shape;279;p26"/>
          <p:cNvSpPr txBox="1"/>
          <p:nvPr/>
        </p:nvSpPr>
        <p:spPr>
          <a:xfrm>
            <a:off x="4577550" y="2898075"/>
            <a:ext cx="1677300" cy="29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538ACA"/>
                </a:solidFill>
              </a:rPr>
              <a:t>Y-axis projection</a:t>
            </a:r>
            <a:endParaRPr sz="1600">
              <a:solidFill>
                <a:srgbClr val="538ACA"/>
              </a:solidFill>
            </a:endParaRPr>
          </a:p>
        </p:txBody>
      </p:sp>
      <p:sp>
        <p:nvSpPr>
          <p:cNvPr id="280" name="Google Shape;280;p26"/>
          <p:cNvSpPr txBox="1"/>
          <p:nvPr/>
        </p:nvSpPr>
        <p:spPr>
          <a:xfrm>
            <a:off x="6526250" y="1701500"/>
            <a:ext cx="2378700" cy="21549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chemeClr val="dk2"/>
              </a:buClr>
              <a:buSzPts val="1600"/>
              <a:buChar char="●"/>
            </a:pPr>
            <a:r>
              <a:rPr lang="fr" sz="1600">
                <a:solidFill>
                  <a:schemeClr val="dk2"/>
                </a:solidFill>
              </a:rPr>
              <a:t>Projection of the charge density ρ bias obtained by summing along all column/lines</a:t>
            </a:r>
            <a:endParaRPr sz="1600">
              <a:solidFill>
                <a:schemeClr val="dk2"/>
              </a:solidFill>
            </a:endParaRPr>
          </a:p>
          <a:p>
            <a:pPr marL="0" lvl="0" indent="0" algn="l" rtl="0">
              <a:spcBef>
                <a:spcPts val="0"/>
              </a:spcBef>
              <a:spcAft>
                <a:spcPts val="0"/>
              </a:spcAft>
              <a:buNone/>
            </a:pP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Same conclusions as before</a:t>
            </a:r>
            <a:endParaRPr/>
          </a:p>
        </p:txBody>
      </p:sp>
      <p:sp>
        <p:nvSpPr>
          <p:cNvPr id="281" name="Google Shape;281;p26"/>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282" name="Google Shape;282;p26"/>
          <p:cNvSpPr txBox="1"/>
          <p:nvPr/>
        </p:nvSpPr>
        <p:spPr>
          <a:xfrm>
            <a:off x="2692000" y="1289650"/>
            <a:ext cx="15552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a:solidFill>
                  <a:srgbClr val="FF0000"/>
                </a:solidFill>
              </a:rPr>
              <a:t>ρ</a:t>
            </a:r>
            <a:r>
              <a:rPr lang="fr" baseline="-25000">
                <a:solidFill>
                  <a:srgbClr val="FF0000"/>
                </a:solidFill>
              </a:rPr>
              <a:t>BB, qG</a:t>
            </a:r>
            <a:r>
              <a:rPr lang="fr">
                <a:solidFill>
                  <a:srgbClr val="FF0000"/>
                </a:solidFill>
              </a:rPr>
              <a:t>/ρ</a:t>
            </a:r>
            <a:r>
              <a:rPr lang="fr" baseline="-25000">
                <a:solidFill>
                  <a:srgbClr val="FF0000"/>
                </a:solidFill>
              </a:rPr>
              <a:t>0, qG</a:t>
            </a:r>
            <a:endParaRPr baseline="-25000">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pic>
        <p:nvPicPr>
          <p:cNvPr id="287" name="Google Shape;287;p27"/>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288" name="Google Shape;288;p27"/>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289" name="Google Shape;289;p27"/>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290" name="Google Shape;290;p27"/>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291" name="Google Shape;291;p27"/>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21</a:t>
            </a:fld>
            <a:endParaRPr>
              <a:solidFill>
                <a:srgbClr val="538ACA"/>
              </a:solidFill>
            </a:endParaRPr>
          </a:p>
        </p:txBody>
      </p:sp>
      <p:sp>
        <p:nvSpPr>
          <p:cNvPr id="292" name="Google Shape;292;p27"/>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dirty="0">
                <a:solidFill>
                  <a:srgbClr val="538ACA"/>
                </a:solidFill>
              </a:rPr>
              <a:t>Single </a:t>
            </a:r>
            <a:r>
              <a:rPr lang="fr" b="1" dirty="0">
                <a:solidFill>
                  <a:srgbClr val="538ACA"/>
                </a:solidFill>
              </a:rPr>
              <a:t>q-Gaussian</a:t>
            </a:r>
            <a:r>
              <a:rPr lang="fr" dirty="0">
                <a:solidFill>
                  <a:srgbClr val="538ACA"/>
                </a:solidFill>
              </a:rPr>
              <a:t> beam xy-distribution bias, with </a:t>
            </a:r>
            <a:r>
              <a:rPr lang="fr" b="1" dirty="0">
                <a:solidFill>
                  <a:srgbClr val="538ACA"/>
                </a:solidFill>
              </a:rPr>
              <a:t>offset</a:t>
            </a:r>
            <a:endParaRPr b="1" dirty="0">
              <a:solidFill>
                <a:srgbClr val="538ACA"/>
              </a:solidFill>
            </a:endParaRPr>
          </a:p>
        </p:txBody>
      </p:sp>
      <p:pic>
        <p:nvPicPr>
          <p:cNvPr id="293" name="Google Shape;293;p27"/>
          <p:cNvPicPr preferRelativeResize="0"/>
          <p:nvPr/>
        </p:nvPicPr>
        <p:blipFill>
          <a:blip r:embed="rId6">
            <a:alphaModFix/>
          </a:blip>
          <a:stretch>
            <a:fillRect/>
          </a:stretch>
        </p:blipFill>
        <p:spPr>
          <a:xfrm>
            <a:off x="1247500" y="741800"/>
            <a:ext cx="3138700" cy="2914899"/>
          </a:xfrm>
          <a:prstGeom prst="rect">
            <a:avLst/>
          </a:prstGeom>
          <a:noFill/>
          <a:ln>
            <a:noFill/>
          </a:ln>
        </p:spPr>
      </p:pic>
      <p:pic>
        <p:nvPicPr>
          <p:cNvPr id="294" name="Google Shape;294;p27"/>
          <p:cNvPicPr preferRelativeResize="0"/>
          <p:nvPr/>
        </p:nvPicPr>
        <p:blipFill>
          <a:blip r:embed="rId7">
            <a:alphaModFix/>
          </a:blip>
          <a:stretch>
            <a:fillRect/>
          </a:stretch>
        </p:blipFill>
        <p:spPr>
          <a:xfrm>
            <a:off x="4699075" y="874225"/>
            <a:ext cx="3321377" cy="2746398"/>
          </a:xfrm>
          <a:prstGeom prst="rect">
            <a:avLst/>
          </a:prstGeom>
          <a:noFill/>
          <a:ln>
            <a:noFill/>
          </a:ln>
        </p:spPr>
      </p:pic>
      <p:sp>
        <p:nvSpPr>
          <p:cNvPr id="295" name="Google Shape;295;p27"/>
          <p:cNvSpPr txBox="1"/>
          <p:nvPr/>
        </p:nvSpPr>
        <p:spPr>
          <a:xfrm>
            <a:off x="5381275" y="1384800"/>
            <a:ext cx="1718400" cy="29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538ACA"/>
                </a:solidFill>
              </a:rPr>
              <a:t>X-axis projection</a:t>
            </a:r>
            <a:endParaRPr sz="1600">
              <a:solidFill>
                <a:srgbClr val="538ACA"/>
              </a:solidFill>
            </a:endParaRPr>
          </a:p>
        </p:txBody>
      </p:sp>
      <p:sp>
        <p:nvSpPr>
          <p:cNvPr id="296" name="Google Shape;296;p27"/>
          <p:cNvSpPr txBox="1"/>
          <p:nvPr/>
        </p:nvSpPr>
        <p:spPr>
          <a:xfrm>
            <a:off x="4572000" y="3732638"/>
            <a:ext cx="3903900" cy="8940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a:solidFill>
                  <a:schemeClr val="dk2"/>
                </a:solidFill>
              </a:rPr>
              <a:t>Projection of the charge density ρ bias, obtained by summing along all lines</a:t>
            </a:r>
            <a:br>
              <a:rPr lang="fr" sz="1600">
                <a:solidFill>
                  <a:schemeClr val="dk2"/>
                </a:solidFill>
              </a:rPr>
            </a:br>
            <a:endParaRPr sz="1600">
              <a:solidFill>
                <a:schemeClr val="dk2"/>
              </a:solidFill>
            </a:endParaRPr>
          </a:p>
          <a:p>
            <a:pPr marL="0" lvl="0" indent="0" algn="l" rtl="0">
              <a:spcBef>
                <a:spcPts val="0"/>
              </a:spcBef>
              <a:spcAft>
                <a:spcPts val="0"/>
              </a:spcAft>
              <a:buNone/>
            </a:pPr>
            <a:endParaRPr sz="1600" baseline="30000">
              <a:solidFill>
                <a:srgbClr val="538ACA"/>
              </a:solidFill>
            </a:endParaRPr>
          </a:p>
        </p:txBody>
      </p:sp>
      <p:sp>
        <p:nvSpPr>
          <p:cNvPr id="297" name="Google Shape;297;p27"/>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1">
          <a:extLst>
            <a:ext uri="{FF2B5EF4-FFF2-40B4-BE49-F238E27FC236}">
              <a16:creationId xmlns:a16="http://schemas.microsoft.com/office/drawing/2014/main" id="{7A21EEA7-F754-854E-9CE7-D4BE781BB24B}"/>
            </a:ext>
          </a:extLst>
        </p:cNvPr>
        <p:cNvGrpSpPr/>
        <p:nvPr/>
      </p:nvGrpSpPr>
      <p:grpSpPr>
        <a:xfrm>
          <a:off x="0" y="0"/>
          <a:ext cx="0" cy="0"/>
          <a:chOff x="0" y="0"/>
          <a:chExt cx="0" cy="0"/>
        </a:xfrm>
      </p:grpSpPr>
      <p:pic>
        <p:nvPicPr>
          <p:cNvPr id="173" name="Google Shape;173;p21">
            <a:extLst>
              <a:ext uri="{FF2B5EF4-FFF2-40B4-BE49-F238E27FC236}">
                <a16:creationId xmlns:a16="http://schemas.microsoft.com/office/drawing/2014/main" id="{FFD8ABBB-1663-BCCD-4CFD-1FBCC6B2D177}"/>
              </a:ext>
            </a:extLst>
          </p:cNvPr>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174" name="Google Shape;174;p21">
            <a:extLst>
              <a:ext uri="{FF2B5EF4-FFF2-40B4-BE49-F238E27FC236}">
                <a16:creationId xmlns:a16="http://schemas.microsoft.com/office/drawing/2014/main" id="{1A0D5174-AB8A-7A2B-AD5A-9F1890D52E18}"/>
              </a:ext>
            </a:extLst>
          </p:cNvPr>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175" name="Google Shape;175;p21">
            <a:extLst>
              <a:ext uri="{FF2B5EF4-FFF2-40B4-BE49-F238E27FC236}">
                <a16:creationId xmlns:a16="http://schemas.microsoft.com/office/drawing/2014/main" id="{13FCAA20-3ABC-462F-D680-75F1D4031BF2}"/>
              </a:ext>
            </a:extLst>
          </p:cNvPr>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176" name="Google Shape;176;p21">
            <a:extLst>
              <a:ext uri="{FF2B5EF4-FFF2-40B4-BE49-F238E27FC236}">
                <a16:creationId xmlns:a16="http://schemas.microsoft.com/office/drawing/2014/main" id="{82409BBE-B854-A47B-D6CF-91D180D382AB}"/>
              </a:ext>
            </a:extLst>
          </p:cNvPr>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77" name="Google Shape;177;p21">
            <a:extLst>
              <a:ext uri="{FF2B5EF4-FFF2-40B4-BE49-F238E27FC236}">
                <a16:creationId xmlns:a16="http://schemas.microsoft.com/office/drawing/2014/main" id="{E9F61EAD-F169-6D39-F051-064263458C06}"/>
              </a:ext>
            </a:extLst>
          </p:cNvPr>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22</a:t>
            </a:fld>
            <a:endParaRPr>
              <a:solidFill>
                <a:srgbClr val="538ACA"/>
              </a:solidFill>
            </a:endParaRPr>
          </a:p>
        </p:txBody>
      </p:sp>
      <p:sp>
        <p:nvSpPr>
          <p:cNvPr id="178" name="Google Shape;178;p21">
            <a:extLst>
              <a:ext uri="{FF2B5EF4-FFF2-40B4-BE49-F238E27FC236}">
                <a16:creationId xmlns:a16="http://schemas.microsoft.com/office/drawing/2014/main" id="{C0BA1AA5-B16B-F685-96F8-BEDE10CB2EA0}"/>
              </a:ext>
            </a:extLst>
          </p:cNvPr>
          <p:cNvSpPr txBox="1">
            <a:spLocks noGrp="1"/>
          </p:cNvSpPr>
          <p:nvPr>
            <p:ph type="title"/>
          </p:nvPr>
        </p:nvSpPr>
        <p:spPr>
          <a:xfrm>
            <a:off x="164600" y="2032098"/>
            <a:ext cx="8810853" cy="53965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sz="3800" b="1" dirty="0">
                <a:solidFill>
                  <a:srgbClr val="538ACA"/>
                </a:solidFill>
              </a:rPr>
              <a:t>Transverse luminosity distribution…</a:t>
            </a:r>
            <a:br>
              <a:rPr lang="fr" sz="3800" b="1" dirty="0">
                <a:solidFill>
                  <a:srgbClr val="538ACA"/>
                </a:solidFill>
              </a:rPr>
            </a:br>
            <a:r>
              <a:rPr lang="fr" sz="3800" b="1" dirty="0">
                <a:solidFill>
                  <a:srgbClr val="538ACA"/>
                </a:solidFill>
              </a:rPr>
              <a:t>			</a:t>
            </a:r>
            <a:r>
              <a:rPr lang="fr" sz="2700" b="1" dirty="0">
                <a:solidFill>
                  <a:srgbClr val="538ACA"/>
                </a:solidFill>
              </a:rPr>
              <a:t>… beam-beam bias</a:t>
            </a:r>
            <a:br>
              <a:rPr lang="fr" sz="2700" b="1" dirty="0">
                <a:solidFill>
                  <a:srgbClr val="538ACA"/>
                </a:solidFill>
              </a:rPr>
            </a:br>
            <a:r>
              <a:rPr lang="fr" sz="2700" b="1" dirty="0">
                <a:solidFill>
                  <a:srgbClr val="538ACA"/>
                </a:solidFill>
              </a:rPr>
              <a:t>			… coupling bias</a:t>
            </a:r>
            <a:br>
              <a:rPr lang="fr" sz="2700" b="1" dirty="0">
                <a:solidFill>
                  <a:srgbClr val="538ACA"/>
                </a:solidFill>
              </a:rPr>
            </a:br>
            <a:r>
              <a:rPr lang="fr" sz="2700" b="1" dirty="0">
                <a:solidFill>
                  <a:srgbClr val="538ACA"/>
                </a:solidFill>
              </a:rPr>
              <a:t>			… beam-beam + coupling bias</a:t>
            </a:r>
            <a:endParaRPr sz="2700" b="1" dirty="0">
              <a:solidFill>
                <a:srgbClr val="538ACA"/>
              </a:solidFill>
            </a:endParaRPr>
          </a:p>
        </p:txBody>
      </p:sp>
      <p:sp>
        <p:nvSpPr>
          <p:cNvPr id="185" name="Google Shape;185;p21">
            <a:extLst>
              <a:ext uri="{FF2B5EF4-FFF2-40B4-BE49-F238E27FC236}">
                <a16:creationId xmlns:a16="http://schemas.microsoft.com/office/drawing/2014/main" id="{3A13C959-9379-5E42-1670-8DC838C7F3C5}"/>
              </a:ext>
            </a:extLst>
          </p:cNvPr>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extLst>
      <p:ext uri="{BB962C8B-B14F-4D97-AF65-F5344CB8AC3E}">
        <p14:creationId xmlns:p14="http://schemas.microsoft.com/office/powerpoint/2010/main" val="41697768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pic>
        <p:nvPicPr>
          <p:cNvPr id="316" name="Google Shape;316;p29"/>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317" name="Google Shape;317;p29"/>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318" name="Google Shape;318;p29"/>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319" name="Google Shape;319;p29"/>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320" name="Google Shape;320;p29"/>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23</a:t>
            </a:fld>
            <a:endParaRPr>
              <a:solidFill>
                <a:srgbClr val="538ACA"/>
              </a:solidFill>
            </a:endParaRPr>
          </a:p>
        </p:txBody>
      </p:sp>
      <p:pic>
        <p:nvPicPr>
          <p:cNvPr id="321" name="Google Shape;321;p29"/>
          <p:cNvPicPr preferRelativeResize="0"/>
          <p:nvPr/>
        </p:nvPicPr>
        <p:blipFill>
          <a:blip r:embed="rId6">
            <a:alphaModFix/>
          </a:blip>
          <a:stretch>
            <a:fillRect/>
          </a:stretch>
        </p:blipFill>
        <p:spPr>
          <a:xfrm>
            <a:off x="3812575" y="188850"/>
            <a:ext cx="2557327" cy="2261066"/>
          </a:xfrm>
          <a:prstGeom prst="rect">
            <a:avLst/>
          </a:prstGeom>
          <a:noFill/>
          <a:ln>
            <a:noFill/>
          </a:ln>
        </p:spPr>
      </p:pic>
      <p:pic>
        <p:nvPicPr>
          <p:cNvPr id="322" name="Google Shape;322;p29"/>
          <p:cNvPicPr preferRelativeResize="0"/>
          <p:nvPr/>
        </p:nvPicPr>
        <p:blipFill>
          <a:blip r:embed="rId7">
            <a:alphaModFix/>
          </a:blip>
          <a:stretch>
            <a:fillRect/>
          </a:stretch>
        </p:blipFill>
        <p:spPr>
          <a:xfrm>
            <a:off x="6503525" y="188850"/>
            <a:ext cx="2557327" cy="2261077"/>
          </a:xfrm>
          <a:prstGeom prst="rect">
            <a:avLst/>
          </a:prstGeom>
          <a:noFill/>
          <a:ln>
            <a:noFill/>
          </a:ln>
        </p:spPr>
      </p:pic>
      <p:pic>
        <p:nvPicPr>
          <p:cNvPr id="323" name="Google Shape;323;p29"/>
          <p:cNvPicPr preferRelativeResize="0"/>
          <p:nvPr/>
        </p:nvPicPr>
        <p:blipFill>
          <a:blip r:embed="rId8">
            <a:alphaModFix/>
          </a:blip>
          <a:stretch>
            <a:fillRect/>
          </a:stretch>
        </p:blipFill>
        <p:spPr>
          <a:xfrm>
            <a:off x="3813238" y="2449925"/>
            <a:ext cx="2555998" cy="2260801"/>
          </a:xfrm>
          <a:prstGeom prst="rect">
            <a:avLst/>
          </a:prstGeom>
          <a:noFill/>
          <a:ln>
            <a:noFill/>
          </a:ln>
        </p:spPr>
      </p:pic>
      <p:pic>
        <p:nvPicPr>
          <p:cNvPr id="324" name="Google Shape;324;p29"/>
          <p:cNvPicPr preferRelativeResize="0"/>
          <p:nvPr/>
        </p:nvPicPr>
        <p:blipFill>
          <a:blip r:embed="rId9">
            <a:alphaModFix/>
          </a:blip>
          <a:stretch>
            <a:fillRect/>
          </a:stretch>
        </p:blipFill>
        <p:spPr>
          <a:xfrm>
            <a:off x="6504188" y="2449925"/>
            <a:ext cx="2555998" cy="2260801"/>
          </a:xfrm>
          <a:prstGeom prst="rect">
            <a:avLst/>
          </a:prstGeom>
          <a:noFill/>
          <a:ln>
            <a:noFill/>
          </a:ln>
        </p:spPr>
      </p:pic>
      <p:sp>
        <p:nvSpPr>
          <p:cNvPr id="325" name="Google Shape;325;p29"/>
          <p:cNvSpPr txBox="1">
            <a:spLocks noGrp="1"/>
          </p:cNvSpPr>
          <p:nvPr>
            <p:ph type="title"/>
          </p:nvPr>
        </p:nvSpPr>
        <p:spPr>
          <a:xfrm>
            <a:off x="0" y="229375"/>
            <a:ext cx="4669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sz="2400">
                <a:solidFill>
                  <a:srgbClr val="538ACA"/>
                </a:solidFill>
              </a:rPr>
              <a:t>Transverse luminosity distribution for </a:t>
            </a:r>
            <a:r>
              <a:rPr lang="fr" sz="2400" b="1">
                <a:solidFill>
                  <a:srgbClr val="538ACA"/>
                </a:solidFill>
              </a:rPr>
              <a:t>q-Gaussian</a:t>
            </a:r>
            <a:endParaRPr sz="2400">
              <a:solidFill>
                <a:srgbClr val="538ACA"/>
              </a:solidFill>
            </a:endParaRPr>
          </a:p>
        </p:txBody>
      </p:sp>
      <p:sp>
        <p:nvSpPr>
          <p:cNvPr id="326" name="Google Shape;326;p29"/>
          <p:cNvSpPr/>
          <p:nvPr/>
        </p:nvSpPr>
        <p:spPr>
          <a:xfrm>
            <a:off x="4051375" y="210200"/>
            <a:ext cx="782700" cy="1347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27" name="Google Shape;327;p29"/>
          <p:cNvSpPr/>
          <p:nvPr/>
        </p:nvSpPr>
        <p:spPr>
          <a:xfrm>
            <a:off x="6735150" y="210200"/>
            <a:ext cx="782700" cy="1347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28" name="Google Shape;328;p29"/>
          <p:cNvSpPr/>
          <p:nvPr/>
        </p:nvSpPr>
        <p:spPr>
          <a:xfrm>
            <a:off x="4051375" y="2474438"/>
            <a:ext cx="782700" cy="1347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29" name="Google Shape;329;p29"/>
          <p:cNvSpPr/>
          <p:nvPr/>
        </p:nvSpPr>
        <p:spPr>
          <a:xfrm>
            <a:off x="6735150" y="2474425"/>
            <a:ext cx="782700" cy="1347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30" name="Google Shape;330;p29"/>
          <p:cNvSpPr txBox="1"/>
          <p:nvPr/>
        </p:nvSpPr>
        <p:spPr>
          <a:xfrm>
            <a:off x="317325" y="2190125"/>
            <a:ext cx="3252600" cy="1824600"/>
          </a:xfrm>
          <a:prstGeom prst="rect">
            <a:avLst/>
          </a:prstGeom>
          <a:noFill/>
          <a:ln>
            <a:noFill/>
          </a:ln>
        </p:spPr>
        <p:txBody>
          <a:bodyPr spcFirstLastPara="1" wrap="square" lIns="91425" tIns="91425" rIns="91425" bIns="91425" anchor="t" anchorCtr="0">
            <a:noAutofit/>
          </a:bodyPr>
          <a:lstStyle/>
          <a:p>
            <a:pPr marL="457200" lvl="0" indent="-330200">
              <a:buClr>
                <a:schemeClr val="dk2"/>
              </a:buClr>
              <a:buSzPts val="1600"/>
              <a:buChar char="●"/>
            </a:pPr>
            <a:r>
              <a:rPr lang="fr" sz="1600" dirty="0">
                <a:solidFill>
                  <a:schemeClr val="dk2"/>
                </a:solidFill>
              </a:rPr>
              <a:t>strong bias pattern with an hexagonal shape</a:t>
            </a:r>
            <a:br>
              <a:rPr lang="fr" sz="1600" dirty="0">
                <a:solidFill>
                  <a:schemeClr val="dk2"/>
                </a:solidFill>
              </a:rPr>
            </a:br>
            <a:endParaRPr sz="1600" dirty="0">
              <a:solidFill>
                <a:schemeClr val="dk2"/>
              </a:solidFill>
            </a:endParaRPr>
          </a:p>
          <a:p>
            <a:pPr marL="457200" lvl="0" indent="-330200" algn="l" rtl="0">
              <a:spcBef>
                <a:spcPts val="0"/>
              </a:spcBef>
              <a:spcAft>
                <a:spcPts val="0"/>
              </a:spcAft>
              <a:buClr>
                <a:schemeClr val="dk2"/>
              </a:buClr>
              <a:buSzPts val="1600"/>
              <a:buChar char="●"/>
            </a:pPr>
            <a:r>
              <a:rPr lang="fr" sz="1600" dirty="0">
                <a:solidFill>
                  <a:schemeClr val="dk2"/>
                </a:solidFill>
              </a:rPr>
              <a:t>The higher the q, the sharper the bias distribution</a:t>
            </a:r>
          </a:p>
          <a:p>
            <a:pPr marL="457200" lvl="0" indent="-330200" algn="l" rtl="0">
              <a:spcBef>
                <a:spcPts val="0"/>
              </a:spcBef>
              <a:spcAft>
                <a:spcPts val="0"/>
              </a:spcAft>
              <a:buClr>
                <a:schemeClr val="dk2"/>
              </a:buClr>
              <a:buSzPts val="1600"/>
              <a:buChar char="●"/>
            </a:pPr>
            <a:endParaRPr lang="fr" sz="1600" dirty="0">
              <a:solidFill>
                <a:schemeClr val="dk2"/>
              </a:solidFill>
            </a:endParaRPr>
          </a:p>
          <a:p>
            <a:pPr marL="457200" lvl="0" indent="-330200">
              <a:buClr>
                <a:schemeClr val="dk2"/>
              </a:buClr>
              <a:buSzPts val="1600"/>
              <a:buChar char="●"/>
            </a:pPr>
            <a:r>
              <a:rPr lang="fr" sz="1600" dirty="0">
                <a:solidFill>
                  <a:schemeClr val="dk2"/>
                </a:solidFill>
              </a:rPr>
              <a:t>x-y asymmetry coming from Q</a:t>
            </a:r>
            <a:r>
              <a:rPr lang="fr" sz="1600" baseline="-25000" dirty="0">
                <a:solidFill>
                  <a:schemeClr val="dk2"/>
                </a:solidFill>
              </a:rPr>
              <a:t>x</a:t>
            </a:r>
            <a:r>
              <a:rPr lang="fr" sz="1600" dirty="0">
                <a:solidFill>
                  <a:schemeClr val="dk2"/>
                </a:solidFill>
              </a:rPr>
              <a:t> and Q</a:t>
            </a:r>
            <a:r>
              <a:rPr lang="fr" sz="1600" baseline="-25000" dirty="0">
                <a:solidFill>
                  <a:schemeClr val="dk2"/>
                </a:solidFill>
              </a:rPr>
              <a:t>y</a:t>
            </a:r>
            <a:endParaRPr sz="1600" baseline="-25000" dirty="0">
              <a:solidFill>
                <a:schemeClr val="dk2"/>
              </a:solidFill>
            </a:endParaRPr>
          </a:p>
        </p:txBody>
      </p:sp>
      <p:sp>
        <p:nvSpPr>
          <p:cNvPr id="331" name="Google Shape;331;p29"/>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332" name="Google Shape;332;p29"/>
          <p:cNvSpPr txBox="1"/>
          <p:nvPr/>
        </p:nvSpPr>
        <p:spPr>
          <a:xfrm>
            <a:off x="1424688" y="1496825"/>
            <a:ext cx="1379472" cy="512700"/>
          </a:xfrm>
          <a:prstGeom prst="rect">
            <a:avLst/>
          </a:prstGeom>
          <a:noFill/>
          <a:ln w="38100" cap="flat" cmpd="sng">
            <a:solidFill>
              <a:srgbClr val="595959"/>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fr" sz="1800">
                <a:solidFill>
                  <a:srgbClr val="595959"/>
                </a:solidFill>
                <a:highlight>
                  <a:srgbClr val="FFFFFF"/>
                </a:highlight>
              </a:rPr>
              <a:t>L</a:t>
            </a:r>
            <a:r>
              <a:rPr lang="fr" sz="1800" baseline="-25000">
                <a:solidFill>
                  <a:srgbClr val="595959"/>
                </a:solidFill>
                <a:highlight>
                  <a:srgbClr val="FFFFFF"/>
                </a:highlight>
              </a:rPr>
              <a:t>BB, qG</a:t>
            </a:r>
            <a:r>
              <a:rPr lang="fr" sz="1800">
                <a:solidFill>
                  <a:srgbClr val="595959"/>
                </a:solidFill>
                <a:highlight>
                  <a:srgbClr val="FFFFFF"/>
                </a:highlight>
              </a:rPr>
              <a:t>/L</a:t>
            </a:r>
            <a:r>
              <a:rPr lang="fr" sz="1800" baseline="-25000">
                <a:solidFill>
                  <a:srgbClr val="595959"/>
                </a:solidFill>
                <a:highlight>
                  <a:srgbClr val="FFFFFF"/>
                </a:highlight>
              </a:rPr>
              <a:t>0, qG</a:t>
            </a:r>
            <a:endParaRPr sz="1800" baseline="-25000">
              <a:solidFill>
                <a:srgbClr val="595959"/>
              </a:solidFill>
              <a:highlight>
                <a:srgbClr val="FFFFFF"/>
              </a:highlight>
            </a:endParaRPr>
          </a:p>
          <a:p>
            <a:pPr marL="0" lvl="0" indent="0" algn="l" rtl="0">
              <a:spcBef>
                <a:spcPts val="0"/>
              </a:spcBef>
              <a:spcAft>
                <a:spcPts val="0"/>
              </a:spcAft>
              <a:buNone/>
            </a:pPr>
            <a:endParaRPr sz="1800">
              <a:solidFill>
                <a:schemeClr val="dk2"/>
              </a:solidFill>
            </a:endParaRPr>
          </a:p>
        </p:txBody>
      </p:sp>
      <p:sp>
        <p:nvSpPr>
          <p:cNvPr id="333" name="Google Shape;333;p29"/>
          <p:cNvSpPr txBox="1"/>
          <p:nvPr/>
        </p:nvSpPr>
        <p:spPr>
          <a:xfrm>
            <a:off x="1163400" y="1096575"/>
            <a:ext cx="18021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E73A19"/>
                </a:solidFill>
              </a:rPr>
              <a:t>beam-beam bias</a:t>
            </a:r>
            <a:endParaRPr sz="1600">
              <a:solidFill>
                <a:srgbClr val="E73A19"/>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pic>
        <p:nvPicPr>
          <p:cNvPr id="338" name="Google Shape;338;p30"/>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339" name="Google Shape;339;p30"/>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340" name="Google Shape;340;p30"/>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341" name="Google Shape;341;p30"/>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342" name="Google Shape;342;p30"/>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24</a:t>
            </a:fld>
            <a:endParaRPr>
              <a:solidFill>
                <a:srgbClr val="538ACA"/>
              </a:solidFill>
            </a:endParaRPr>
          </a:p>
        </p:txBody>
      </p:sp>
      <p:sp>
        <p:nvSpPr>
          <p:cNvPr id="343" name="Google Shape;343;p30"/>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sz="2500">
                <a:solidFill>
                  <a:srgbClr val="538ACA"/>
                </a:solidFill>
              </a:rPr>
              <a:t>Coupling bias on transverse luminosity distribution for </a:t>
            </a:r>
            <a:r>
              <a:rPr lang="fr" sz="2500" b="1">
                <a:solidFill>
                  <a:srgbClr val="538ACA"/>
                </a:solidFill>
              </a:rPr>
              <a:t>Gaussian </a:t>
            </a:r>
            <a:r>
              <a:rPr lang="fr" sz="2500">
                <a:solidFill>
                  <a:srgbClr val="538ACA"/>
                </a:solidFill>
              </a:rPr>
              <a:t>beams</a:t>
            </a:r>
            <a:endParaRPr sz="2500">
              <a:solidFill>
                <a:srgbClr val="538ACA"/>
              </a:solidFill>
            </a:endParaRPr>
          </a:p>
        </p:txBody>
      </p:sp>
      <p:pic>
        <p:nvPicPr>
          <p:cNvPr id="344" name="Google Shape;344;p30"/>
          <p:cNvPicPr preferRelativeResize="0"/>
          <p:nvPr/>
        </p:nvPicPr>
        <p:blipFill>
          <a:blip r:embed="rId6">
            <a:alphaModFix/>
          </a:blip>
          <a:stretch>
            <a:fillRect/>
          </a:stretch>
        </p:blipFill>
        <p:spPr>
          <a:xfrm>
            <a:off x="6122175" y="1893046"/>
            <a:ext cx="2771999" cy="2772000"/>
          </a:xfrm>
          <a:prstGeom prst="rect">
            <a:avLst/>
          </a:prstGeom>
          <a:noFill/>
          <a:ln>
            <a:noFill/>
          </a:ln>
        </p:spPr>
      </p:pic>
      <p:pic>
        <p:nvPicPr>
          <p:cNvPr id="345" name="Google Shape;345;p30"/>
          <p:cNvPicPr preferRelativeResize="0"/>
          <p:nvPr/>
        </p:nvPicPr>
        <p:blipFill>
          <a:blip r:embed="rId7">
            <a:alphaModFix/>
          </a:blip>
          <a:stretch>
            <a:fillRect/>
          </a:stretch>
        </p:blipFill>
        <p:spPr>
          <a:xfrm>
            <a:off x="164600" y="1893050"/>
            <a:ext cx="2771999" cy="2772000"/>
          </a:xfrm>
          <a:prstGeom prst="rect">
            <a:avLst/>
          </a:prstGeom>
          <a:noFill/>
          <a:ln>
            <a:noFill/>
          </a:ln>
        </p:spPr>
      </p:pic>
      <p:pic>
        <p:nvPicPr>
          <p:cNvPr id="346" name="Google Shape;346;p30"/>
          <p:cNvPicPr preferRelativeResize="0"/>
          <p:nvPr/>
        </p:nvPicPr>
        <p:blipFill>
          <a:blip r:embed="rId8">
            <a:alphaModFix/>
          </a:blip>
          <a:stretch>
            <a:fillRect/>
          </a:stretch>
        </p:blipFill>
        <p:spPr>
          <a:xfrm>
            <a:off x="3143387" y="1921725"/>
            <a:ext cx="2771999" cy="2772000"/>
          </a:xfrm>
          <a:prstGeom prst="rect">
            <a:avLst/>
          </a:prstGeom>
          <a:noFill/>
          <a:ln>
            <a:noFill/>
          </a:ln>
        </p:spPr>
      </p:pic>
      <p:sp>
        <p:nvSpPr>
          <p:cNvPr id="347" name="Google Shape;347;p30"/>
          <p:cNvSpPr txBox="1"/>
          <p:nvPr/>
        </p:nvSpPr>
        <p:spPr>
          <a:xfrm>
            <a:off x="434675" y="1069775"/>
            <a:ext cx="8189400" cy="9291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a:solidFill>
                  <a:schemeClr val="dk2"/>
                </a:solidFill>
              </a:rPr>
              <a:t>With increasing coupling: negative bias in the center and positive bias around</a:t>
            </a:r>
            <a:endParaRPr sz="9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Coupling drives particles out of the center and into the tails</a:t>
            </a:r>
            <a:endParaRPr sz="1600">
              <a:solidFill>
                <a:schemeClr val="dk2"/>
              </a:solidFill>
            </a:endParaRPr>
          </a:p>
        </p:txBody>
      </p:sp>
      <p:sp>
        <p:nvSpPr>
          <p:cNvPr id="348" name="Google Shape;348;p30"/>
          <p:cNvSpPr/>
          <p:nvPr/>
        </p:nvSpPr>
        <p:spPr>
          <a:xfrm>
            <a:off x="1247500" y="1907700"/>
            <a:ext cx="727500" cy="1725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49" name="Google Shape;349;p30"/>
          <p:cNvSpPr/>
          <p:nvPr/>
        </p:nvSpPr>
        <p:spPr>
          <a:xfrm>
            <a:off x="4248950" y="1942325"/>
            <a:ext cx="727500" cy="1725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50" name="Google Shape;350;p30"/>
          <p:cNvSpPr/>
          <p:nvPr/>
        </p:nvSpPr>
        <p:spPr>
          <a:xfrm>
            <a:off x="7226300" y="1907700"/>
            <a:ext cx="668400" cy="1725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51" name="Google Shape;351;p30"/>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pic>
        <p:nvPicPr>
          <p:cNvPr id="356" name="Google Shape;356;p31"/>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357" name="Google Shape;357;p31"/>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358" name="Google Shape;358;p31"/>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359" name="Google Shape;359;p31"/>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360" name="Google Shape;360;p31"/>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25</a:t>
            </a:fld>
            <a:endParaRPr>
              <a:solidFill>
                <a:srgbClr val="538ACA"/>
              </a:solidFill>
            </a:endParaRPr>
          </a:p>
        </p:txBody>
      </p:sp>
      <p:pic>
        <p:nvPicPr>
          <p:cNvPr id="361" name="Google Shape;361;p31"/>
          <p:cNvPicPr preferRelativeResize="0"/>
          <p:nvPr/>
        </p:nvPicPr>
        <p:blipFill>
          <a:blip r:embed="rId6">
            <a:alphaModFix/>
          </a:blip>
          <a:stretch>
            <a:fillRect/>
          </a:stretch>
        </p:blipFill>
        <p:spPr>
          <a:xfrm>
            <a:off x="6184150" y="1938719"/>
            <a:ext cx="2984797" cy="2772000"/>
          </a:xfrm>
          <a:prstGeom prst="rect">
            <a:avLst/>
          </a:prstGeom>
          <a:noFill/>
          <a:ln>
            <a:noFill/>
          </a:ln>
        </p:spPr>
      </p:pic>
      <p:pic>
        <p:nvPicPr>
          <p:cNvPr id="362" name="Google Shape;362;p31"/>
          <p:cNvPicPr preferRelativeResize="0"/>
          <p:nvPr/>
        </p:nvPicPr>
        <p:blipFill>
          <a:blip r:embed="rId7">
            <a:alphaModFix/>
          </a:blip>
          <a:stretch>
            <a:fillRect/>
          </a:stretch>
        </p:blipFill>
        <p:spPr>
          <a:xfrm>
            <a:off x="164600" y="1894800"/>
            <a:ext cx="2984797" cy="2772000"/>
          </a:xfrm>
          <a:prstGeom prst="rect">
            <a:avLst/>
          </a:prstGeom>
          <a:noFill/>
          <a:ln>
            <a:noFill/>
          </a:ln>
        </p:spPr>
      </p:pic>
      <p:pic>
        <p:nvPicPr>
          <p:cNvPr id="363" name="Google Shape;363;p31"/>
          <p:cNvPicPr preferRelativeResize="0"/>
          <p:nvPr/>
        </p:nvPicPr>
        <p:blipFill>
          <a:blip r:embed="rId8">
            <a:alphaModFix/>
          </a:blip>
          <a:stretch>
            <a:fillRect/>
          </a:stretch>
        </p:blipFill>
        <p:spPr>
          <a:xfrm>
            <a:off x="3226700" y="1938724"/>
            <a:ext cx="2984797" cy="2772000"/>
          </a:xfrm>
          <a:prstGeom prst="rect">
            <a:avLst/>
          </a:prstGeom>
          <a:noFill/>
          <a:ln>
            <a:noFill/>
          </a:ln>
        </p:spPr>
      </p:pic>
      <p:sp>
        <p:nvSpPr>
          <p:cNvPr id="364" name="Google Shape;364;p31"/>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Coupling bias on transverse luminosity distribution for </a:t>
            </a:r>
            <a:r>
              <a:rPr lang="fr" b="1">
                <a:solidFill>
                  <a:srgbClr val="538ACA"/>
                </a:solidFill>
              </a:rPr>
              <a:t>q-Gaussian </a:t>
            </a:r>
            <a:r>
              <a:rPr lang="fr">
                <a:solidFill>
                  <a:srgbClr val="538ACA"/>
                </a:solidFill>
              </a:rPr>
              <a:t>beams</a:t>
            </a:r>
            <a:endParaRPr>
              <a:solidFill>
                <a:srgbClr val="538ACA"/>
              </a:solidFill>
            </a:endParaRPr>
          </a:p>
        </p:txBody>
      </p:sp>
      <p:sp>
        <p:nvSpPr>
          <p:cNvPr id="365" name="Google Shape;365;p31"/>
          <p:cNvSpPr/>
          <p:nvPr/>
        </p:nvSpPr>
        <p:spPr>
          <a:xfrm>
            <a:off x="1396425" y="1907700"/>
            <a:ext cx="779100" cy="1725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66" name="Google Shape;366;p31"/>
          <p:cNvSpPr/>
          <p:nvPr/>
        </p:nvSpPr>
        <p:spPr>
          <a:xfrm>
            <a:off x="4465500" y="1962700"/>
            <a:ext cx="779100" cy="1725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67" name="Google Shape;367;p31"/>
          <p:cNvSpPr/>
          <p:nvPr/>
        </p:nvSpPr>
        <p:spPr>
          <a:xfrm>
            <a:off x="7431850" y="1962700"/>
            <a:ext cx="723300" cy="172500"/>
          </a:xfrm>
          <a:prstGeom prst="rect">
            <a:avLst/>
          </a:prstGeom>
          <a:noFill/>
          <a:ln w="28575" cap="flat" cmpd="sng">
            <a:solidFill>
              <a:srgbClr val="E73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68" name="Google Shape;368;p31"/>
          <p:cNvSpPr txBox="1"/>
          <p:nvPr/>
        </p:nvSpPr>
        <p:spPr>
          <a:xfrm>
            <a:off x="147100" y="1156775"/>
            <a:ext cx="9144000" cy="11697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chemeClr val="dk2"/>
              </a:buClr>
              <a:buSzPts val="1600"/>
              <a:buChar char="●"/>
            </a:pPr>
            <a:r>
              <a:rPr lang="fr" sz="1600">
                <a:solidFill>
                  <a:schemeClr val="dk2"/>
                </a:solidFill>
              </a:rPr>
              <a:t>Initial beam distribution matters → shapes how local coupling deforms the transverse luminosity distribution</a:t>
            </a:r>
            <a:endParaRPr sz="1600">
              <a:solidFill>
                <a:schemeClr val="dk2"/>
              </a:solidFill>
            </a:endParaRPr>
          </a:p>
          <a:p>
            <a:pPr marL="0" lvl="0" indent="0" algn="l" rtl="0">
              <a:spcBef>
                <a:spcPts val="0"/>
              </a:spcBef>
              <a:spcAft>
                <a:spcPts val="0"/>
              </a:spcAft>
              <a:buNone/>
            </a:pPr>
            <a:endParaRPr sz="1600">
              <a:solidFill>
                <a:schemeClr val="dk2"/>
              </a:solidFill>
            </a:endParaRPr>
          </a:p>
          <a:p>
            <a:pPr marL="0" lvl="0" indent="0" algn="l" rtl="0">
              <a:spcBef>
                <a:spcPts val="0"/>
              </a:spcBef>
              <a:spcAft>
                <a:spcPts val="0"/>
              </a:spcAft>
              <a:buNone/>
            </a:pPr>
            <a:endParaRPr sz="1600">
              <a:solidFill>
                <a:schemeClr val="dk2"/>
              </a:solidFill>
            </a:endParaRPr>
          </a:p>
        </p:txBody>
      </p:sp>
      <p:sp>
        <p:nvSpPr>
          <p:cNvPr id="369" name="Google Shape;369;p31"/>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pic>
        <p:nvPicPr>
          <p:cNvPr id="374" name="Google Shape;374;p32"/>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375" name="Google Shape;375;p32"/>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376" name="Google Shape;376;p32"/>
          <p:cNvPicPr preferRelativeResize="0"/>
          <p:nvPr/>
        </p:nvPicPr>
        <p:blipFill>
          <a:blip r:embed="rId5">
            <a:alphaModFix/>
          </a:blip>
          <a:stretch>
            <a:fillRect/>
          </a:stretch>
        </p:blipFill>
        <p:spPr>
          <a:xfrm>
            <a:off x="164600" y="4839962"/>
            <a:ext cx="422900" cy="268250"/>
          </a:xfrm>
          <a:prstGeom prst="rect">
            <a:avLst/>
          </a:prstGeom>
          <a:noFill/>
          <a:ln>
            <a:noFill/>
          </a:ln>
        </p:spPr>
      </p:pic>
      <p:sp>
        <p:nvSpPr>
          <p:cNvPr id="377" name="Google Shape;377;p32"/>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26</a:t>
            </a:fld>
            <a:endParaRPr>
              <a:solidFill>
                <a:srgbClr val="538ACA"/>
              </a:solidFill>
            </a:endParaRPr>
          </a:p>
        </p:txBody>
      </p:sp>
      <p:pic>
        <p:nvPicPr>
          <p:cNvPr id="378" name="Google Shape;378;p32"/>
          <p:cNvPicPr preferRelativeResize="0"/>
          <p:nvPr/>
        </p:nvPicPr>
        <p:blipFill>
          <a:blip r:embed="rId6">
            <a:alphaModFix/>
          </a:blip>
          <a:stretch>
            <a:fillRect/>
          </a:stretch>
        </p:blipFill>
        <p:spPr>
          <a:xfrm>
            <a:off x="4808879" y="1551600"/>
            <a:ext cx="3935296" cy="3254400"/>
          </a:xfrm>
          <a:prstGeom prst="rect">
            <a:avLst/>
          </a:prstGeom>
          <a:noFill/>
          <a:ln>
            <a:noFill/>
          </a:ln>
        </p:spPr>
      </p:pic>
      <p:pic>
        <p:nvPicPr>
          <p:cNvPr id="379" name="Google Shape;379;p32"/>
          <p:cNvPicPr preferRelativeResize="0"/>
          <p:nvPr/>
        </p:nvPicPr>
        <p:blipFill>
          <a:blip r:embed="rId7">
            <a:alphaModFix/>
          </a:blip>
          <a:stretch>
            <a:fillRect/>
          </a:stretch>
        </p:blipFill>
        <p:spPr>
          <a:xfrm>
            <a:off x="501228" y="1549941"/>
            <a:ext cx="3882176" cy="3210124"/>
          </a:xfrm>
          <a:prstGeom prst="rect">
            <a:avLst/>
          </a:prstGeom>
          <a:noFill/>
          <a:ln>
            <a:noFill/>
          </a:ln>
        </p:spPr>
      </p:pic>
      <p:sp>
        <p:nvSpPr>
          <p:cNvPr id="380" name="Google Shape;380;p32"/>
          <p:cNvSpPr txBox="1">
            <a:spLocks noGrp="1"/>
          </p:cNvSpPr>
          <p:nvPr>
            <p:ph type="title"/>
          </p:nvPr>
        </p:nvSpPr>
        <p:spPr>
          <a:xfrm>
            <a:off x="164600" y="229350"/>
            <a:ext cx="8701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fr" sz="2420" dirty="0">
                <a:solidFill>
                  <a:srgbClr val="538ACA"/>
                </a:solidFill>
              </a:rPr>
              <a:t>Projected transverse luminosity distribution </a:t>
            </a:r>
            <a:endParaRPr sz="2420" dirty="0">
              <a:solidFill>
                <a:srgbClr val="538ACA"/>
              </a:solidFill>
            </a:endParaRPr>
          </a:p>
        </p:txBody>
      </p:sp>
      <p:sp>
        <p:nvSpPr>
          <p:cNvPr id="381" name="Google Shape;381;p32"/>
          <p:cNvSpPr txBox="1"/>
          <p:nvPr/>
        </p:nvSpPr>
        <p:spPr>
          <a:xfrm>
            <a:off x="2175225" y="1948100"/>
            <a:ext cx="15465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538ACA"/>
                </a:solidFill>
              </a:rPr>
              <a:t>Gaussian</a:t>
            </a:r>
            <a:endParaRPr sz="1600">
              <a:solidFill>
                <a:srgbClr val="538ACA"/>
              </a:solidFill>
            </a:endParaRPr>
          </a:p>
        </p:txBody>
      </p:sp>
      <p:sp>
        <p:nvSpPr>
          <p:cNvPr id="382" name="Google Shape;382;p32"/>
          <p:cNvSpPr txBox="1"/>
          <p:nvPr/>
        </p:nvSpPr>
        <p:spPr>
          <a:xfrm>
            <a:off x="6462850" y="1948100"/>
            <a:ext cx="15465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rgbClr val="538ACA"/>
                </a:solidFill>
              </a:rPr>
              <a:t>q-Gaussian</a:t>
            </a:r>
            <a:endParaRPr sz="1600">
              <a:solidFill>
                <a:srgbClr val="538ACA"/>
              </a:solidFill>
            </a:endParaRPr>
          </a:p>
        </p:txBody>
      </p:sp>
      <p:sp>
        <p:nvSpPr>
          <p:cNvPr id="383" name="Google Shape;383;p32"/>
          <p:cNvSpPr txBox="1"/>
          <p:nvPr/>
        </p:nvSpPr>
        <p:spPr>
          <a:xfrm>
            <a:off x="654500" y="843701"/>
            <a:ext cx="8211600" cy="923299"/>
          </a:xfrm>
          <a:prstGeom prst="rect">
            <a:avLst/>
          </a:prstGeom>
          <a:solidFill>
            <a:schemeClr val="lt1"/>
          </a:solidFill>
          <a:ln>
            <a:noFill/>
          </a:ln>
        </p:spPr>
        <p:txBody>
          <a:bodyPr spcFirstLastPara="1" wrap="square" lIns="91425" tIns="91425" rIns="91425" bIns="91425" anchor="t" anchorCtr="0">
            <a:spAutoFit/>
          </a:bodyPr>
          <a:lstStyle/>
          <a:p>
            <a:pPr marL="457200" lvl="0" indent="-330200" algn="l" rtl="0">
              <a:spcBef>
                <a:spcPts val="0"/>
              </a:spcBef>
              <a:spcAft>
                <a:spcPts val="0"/>
              </a:spcAft>
              <a:buClr>
                <a:schemeClr val="dk2"/>
              </a:buClr>
              <a:buSzPts val="1600"/>
              <a:buChar char="●"/>
            </a:pPr>
            <a:r>
              <a:rPr lang="fr" sz="1600" dirty="0">
                <a:solidFill>
                  <a:schemeClr val="dk2"/>
                </a:solidFill>
              </a:rPr>
              <a:t>BB effect becomes significant for small coupling and increases L in central region</a:t>
            </a:r>
            <a:endParaRPr sz="700" dirty="0">
              <a:solidFill>
                <a:schemeClr val="dk2"/>
              </a:solidFill>
            </a:endParaRPr>
          </a:p>
          <a:p>
            <a:pPr marL="457200" lvl="0" indent="-330200" algn="l" rtl="0">
              <a:spcBef>
                <a:spcPts val="0"/>
              </a:spcBef>
              <a:spcAft>
                <a:spcPts val="0"/>
              </a:spcAft>
              <a:buClr>
                <a:schemeClr val="dk2"/>
              </a:buClr>
              <a:buSzPts val="1600"/>
              <a:buChar char="●"/>
            </a:pPr>
            <a:r>
              <a:rPr lang="fr" sz="1600" dirty="0">
                <a:solidFill>
                  <a:schemeClr val="dk2"/>
                </a:solidFill>
              </a:rPr>
              <a:t>BB and coupling have opposite effects and counteract each other</a:t>
            </a:r>
          </a:p>
          <a:p>
            <a:pPr marL="457200" lvl="0" indent="-330200" algn="l" rtl="0">
              <a:spcBef>
                <a:spcPts val="0"/>
              </a:spcBef>
              <a:spcAft>
                <a:spcPts val="0"/>
              </a:spcAft>
              <a:buClr>
                <a:schemeClr val="dk2"/>
              </a:buClr>
              <a:buSzPts val="1600"/>
              <a:buChar char="●"/>
            </a:pPr>
            <a:r>
              <a:rPr lang="fr" sz="1600" dirty="0">
                <a:solidFill>
                  <a:schemeClr val="dk2"/>
                </a:solidFill>
              </a:rPr>
              <a:t>Q-Gaussian tails give a very different bias respect to Gaussian</a:t>
            </a:r>
            <a:endParaRPr sz="1600" dirty="0">
              <a:solidFill>
                <a:schemeClr val="dk2"/>
              </a:solidFill>
            </a:endParaRPr>
          </a:p>
        </p:txBody>
      </p:sp>
      <p:cxnSp>
        <p:nvCxnSpPr>
          <p:cNvPr id="384" name="Google Shape;384;p32"/>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385" name="Google Shape;385;p32"/>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71">
          <a:extLst>
            <a:ext uri="{FF2B5EF4-FFF2-40B4-BE49-F238E27FC236}">
              <a16:creationId xmlns:a16="http://schemas.microsoft.com/office/drawing/2014/main" id="{1B56D43E-BD85-EF58-D60A-85EA382BDA26}"/>
            </a:ext>
          </a:extLst>
        </p:cNvPr>
        <p:cNvGrpSpPr/>
        <p:nvPr/>
      </p:nvGrpSpPr>
      <p:grpSpPr>
        <a:xfrm>
          <a:off x="0" y="0"/>
          <a:ext cx="0" cy="0"/>
          <a:chOff x="0" y="0"/>
          <a:chExt cx="0" cy="0"/>
        </a:xfrm>
      </p:grpSpPr>
      <p:pic>
        <p:nvPicPr>
          <p:cNvPr id="173" name="Google Shape;173;p21">
            <a:extLst>
              <a:ext uri="{FF2B5EF4-FFF2-40B4-BE49-F238E27FC236}">
                <a16:creationId xmlns:a16="http://schemas.microsoft.com/office/drawing/2014/main" id="{8BECB809-7E7E-F1A6-60D9-50DBDE0259BD}"/>
              </a:ext>
            </a:extLst>
          </p:cNvPr>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174" name="Google Shape;174;p21">
            <a:extLst>
              <a:ext uri="{FF2B5EF4-FFF2-40B4-BE49-F238E27FC236}">
                <a16:creationId xmlns:a16="http://schemas.microsoft.com/office/drawing/2014/main" id="{11BA535C-E3C0-6EF1-2779-0825CC15AFC9}"/>
              </a:ext>
            </a:extLst>
          </p:cNvPr>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175" name="Google Shape;175;p21">
            <a:extLst>
              <a:ext uri="{FF2B5EF4-FFF2-40B4-BE49-F238E27FC236}">
                <a16:creationId xmlns:a16="http://schemas.microsoft.com/office/drawing/2014/main" id="{8472B7AF-53BF-7C24-F4F2-CC5B35D38563}"/>
              </a:ext>
            </a:extLst>
          </p:cNvPr>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176" name="Google Shape;176;p21">
            <a:extLst>
              <a:ext uri="{FF2B5EF4-FFF2-40B4-BE49-F238E27FC236}">
                <a16:creationId xmlns:a16="http://schemas.microsoft.com/office/drawing/2014/main" id="{B8D6AC22-17F9-137E-A5E8-9C7A084B0213}"/>
              </a:ext>
            </a:extLst>
          </p:cNvPr>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77" name="Google Shape;177;p21">
            <a:extLst>
              <a:ext uri="{FF2B5EF4-FFF2-40B4-BE49-F238E27FC236}">
                <a16:creationId xmlns:a16="http://schemas.microsoft.com/office/drawing/2014/main" id="{F083CF83-CEE8-322F-A560-6A51F0FBEF42}"/>
              </a:ext>
            </a:extLst>
          </p:cNvPr>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27</a:t>
            </a:fld>
            <a:endParaRPr>
              <a:solidFill>
                <a:srgbClr val="538ACA"/>
              </a:solidFill>
            </a:endParaRPr>
          </a:p>
        </p:txBody>
      </p:sp>
      <p:sp>
        <p:nvSpPr>
          <p:cNvPr id="178" name="Google Shape;178;p21">
            <a:extLst>
              <a:ext uri="{FF2B5EF4-FFF2-40B4-BE49-F238E27FC236}">
                <a16:creationId xmlns:a16="http://schemas.microsoft.com/office/drawing/2014/main" id="{3218F949-5A10-0D2D-8915-BABAA8598A20}"/>
              </a:ext>
            </a:extLst>
          </p:cNvPr>
          <p:cNvSpPr txBox="1">
            <a:spLocks noGrp="1"/>
          </p:cNvSpPr>
          <p:nvPr>
            <p:ph type="title"/>
          </p:nvPr>
        </p:nvSpPr>
        <p:spPr>
          <a:xfrm>
            <a:off x="273392" y="2271423"/>
            <a:ext cx="8896258" cy="89979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sz="3800" b="1" dirty="0">
                <a:solidFill>
                  <a:srgbClr val="538ACA"/>
                </a:solidFill>
              </a:rPr>
              <a:t>Luminosity and beam-beam biases on </a:t>
            </a:r>
            <a:r>
              <a:rPr lang="fr-CH" sz="3800" b="1" dirty="0">
                <a:solidFill>
                  <a:srgbClr val="538ACA"/>
                </a:solidFill>
              </a:rPr>
              <a:t>𝝈</a:t>
            </a:r>
            <a:r>
              <a:rPr lang="fr-CH" sz="3800" b="1" baseline="-25000" dirty="0">
                <a:solidFill>
                  <a:srgbClr val="538ACA"/>
                </a:solidFill>
              </a:rPr>
              <a:t>vis</a:t>
            </a:r>
            <a:endParaRPr sz="3800" b="1" baseline="-25000" dirty="0">
              <a:solidFill>
                <a:srgbClr val="538ACA"/>
              </a:solidFill>
            </a:endParaRPr>
          </a:p>
        </p:txBody>
      </p:sp>
      <p:sp>
        <p:nvSpPr>
          <p:cNvPr id="185" name="Google Shape;185;p21">
            <a:extLst>
              <a:ext uri="{FF2B5EF4-FFF2-40B4-BE49-F238E27FC236}">
                <a16:creationId xmlns:a16="http://schemas.microsoft.com/office/drawing/2014/main" id="{8FA6EC8E-DFD9-30DC-EF1C-2B0254BF5970}"/>
              </a:ext>
            </a:extLst>
          </p:cNvPr>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extLst>
      <p:ext uri="{BB962C8B-B14F-4D97-AF65-F5344CB8AC3E}">
        <p14:creationId xmlns:p14="http://schemas.microsoft.com/office/powerpoint/2010/main" val="11256642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pic>
        <p:nvPicPr>
          <p:cNvPr id="390" name="Google Shape;390;p33"/>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391" name="Google Shape;391;p33"/>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392" name="Google Shape;392;p33"/>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393" name="Google Shape;393;p33"/>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394" name="Google Shape;394;p33"/>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28</a:t>
            </a:fld>
            <a:endParaRPr>
              <a:solidFill>
                <a:srgbClr val="538ACA"/>
              </a:solidFill>
            </a:endParaRPr>
          </a:p>
        </p:txBody>
      </p:sp>
      <p:pic>
        <p:nvPicPr>
          <p:cNvPr id="395" name="Google Shape;395;p33"/>
          <p:cNvPicPr preferRelativeResize="0"/>
          <p:nvPr/>
        </p:nvPicPr>
        <p:blipFill>
          <a:blip r:embed="rId6">
            <a:alphaModFix/>
          </a:blip>
          <a:stretch>
            <a:fillRect/>
          </a:stretch>
        </p:blipFill>
        <p:spPr>
          <a:xfrm>
            <a:off x="755062" y="1052572"/>
            <a:ext cx="2833975" cy="2343403"/>
          </a:xfrm>
          <a:prstGeom prst="rect">
            <a:avLst/>
          </a:prstGeom>
          <a:noFill/>
          <a:ln>
            <a:noFill/>
          </a:ln>
        </p:spPr>
      </p:pic>
      <p:sp>
        <p:nvSpPr>
          <p:cNvPr id="396" name="Google Shape;396;p33"/>
          <p:cNvSpPr txBox="1"/>
          <p:nvPr/>
        </p:nvSpPr>
        <p:spPr>
          <a:xfrm>
            <a:off x="220088" y="3421563"/>
            <a:ext cx="3675637" cy="8940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dirty="0">
                <a:solidFill>
                  <a:schemeClr val="dk2"/>
                </a:solidFill>
              </a:rPr>
              <a:t>Absolute luminosity with Xsuite numerical integrator for different q-Gaussian distributions</a:t>
            </a:r>
            <a:br>
              <a:rPr lang="fr" sz="1600" dirty="0">
                <a:solidFill>
                  <a:schemeClr val="dk2"/>
                </a:solidFill>
              </a:rPr>
            </a:br>
            <a:endParaRPr sz="1600" dirty="0">
              <a:solidFill>
                <a:schemeClr val="dk2"/>
              </a:solidFill>
            </a:endParaRPr>
          </a:p>
          <a:p>
            <a:pPr marL="0" lvl="0" indent="0" algn="l" rtl="0">
              <a:spcBef>
                <a:spcPts val="0"/>
              </a:spcBef>
              <a:spcAft>
                <a:spcPts val="0"/>
              </a:spcAft>
              <a:buNone/>
            </a:pPr>
            <a:endParaRPr sz="1600" baseline="30000" dirty="0">
              <a:solidFill>
                <a:srgbClr val="538ACA"/>
              </a:solidFill>
            </a:endParaRPr>
          </a:p>
        </p:txBody>
      </p:sp>
      <p:sp>
        <p:nvSpPr>
          <p:cNvPr id="397" name="Google Shape;397;p33"/>
          <p:cNvSpPr txBox="1"/>
          <p:nvPr/>
        </p:nvSpPr>
        <p:spPr>
          <a:xfrm>
            <a:off x="5292485" y="700476"/>
            <a:ext cx="2113500" cy="44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200">
                <a:solidFill>
                  <a:srgbClr val="E73A19"/>
                </a:solidFill>
              </a:rPr>
              <a:t>beam-beam bias</a:t>
            </a:r>
            <a:endParaRPr sz="1200">
              <a:solidFill>
                <a:srgbClr val="E73A19"/>
              </a:solidFill>
            </a:endParaRPr>
          </a:p>
        </p:txBody>
      </p:sp>
      <p:sp>
        <p:nvSpPr>
          <p:cNvPr id="398" name="Google Shape;398;p33"/>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dirty="0">
                <a:solidFill>
                  <a:srgbClr val="538ACA"/>
                </a:solidFill>
              </a:rPr>
              <a:t>Luminosity for </a:t>
            </a:r>
            <a:r>
              <a:rPr lang="fr" b="1" dirty="0">
                <a:solidFill>
                  <a:srgbClr val="538ACA"/>
                </a:solidFill>
              </a:rPr>
              <a:t>q-Gaussian</a:t>
            </a:r>
            <a:r>
              <a:rPr lang="fr" dirty="0">
                <a:solidFill>
                  <a:srgbClr val="538ACA"/>
                </a:solidFill>
              </a:rPr>
              <a:t> distribution</a:t>
            </a:r>
            <a:endParaRPr dirty="0">
              <a:solidFill>
                <a:srgbClr val="538ACA"/>
              </a:solidFill>
            </a:endParaRPr>
          </a:p>
        </p:txBody>
      </p:sp>
      <p:pic>
        <p:nvPicPr>
          <p:cNvPr id="399" name="Google Shape;399;p33"/>
          <p:cNvPicPr preferRelativeResize="0"/>
          <p:nvPr/>
        </p:nvPicPr>
        <p:blipFill>
          <a:blip r:embed="rId7">
            <a:alphaModFix/>
          </a:blip>
          <a:stretch>
            <a:fillRect/>
          </a:stretch>
        </p:blipFill>
        <p:spPr>
          <a:xfrm>
            <a:off x="4572000" y="1081968"/>
            <a:ext cx="2833977" cy="2284608"/>
          </a:xfrm>
          <a:prstGeom prst="rect">
            <a:avLst/>
          </a:prstGeom>
          <a:noFill/>
          <a:ln>
            <a:noFill/>
          </a:ln>
        </p:spPr>
      </p:pic>
      <p:sp>
        <p:nvSpPr>
          <p:cNvPr id="400" name="Google Shape;400;p33"/>
          <p:cNvSpPr txBox="1"/>
          <p:nvPr/>
        </p:nvSpPr>
        <p:spPr>
          <a:xfrm>
            <a:off x="3982400" y="3421563"/>
            <a:ext cx="5078400" cy="8940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dirty="0">
                <a:solidFill>
                  <a:schemeClr val="dk2"/>
                </a:solidFill>
              </a:rPr>
              <a:t>Beam-beam bias of the order of 2%</a:t>
            </a:r>
            <a:endParaRPr sz="1600" dirty="0">
              <a:solidFill>
                <a:schemeClr val="dk2"/>
              </a:solidFill>
            </a:endParaRPr>
          </a:p>
          <a:p>
            <a:pPr marL="457200" lvl="0" indent="-330200" algn="l" rtl="0">
              <a:spcBef>
                <a:spcPts val="0"/>
              </a:spcBef>
              <a:spcAft>
                <a:spcPts val="0"/>
              </a:spcAft>
              <a:buClr>
                <a:schemeClr val="dk2"/>
              </a:buClr>
              <a:buSzPts val="1600"/>
              <a:buChar char="●"/>
            </a:pPr>
            <a:r>
              <a:rPr lang="fr" sz="1600" dirty="0">
                <a:solidFill>
                  <a:schemeClr val="dk2"/>
                </a:solidFill>
              </a:rPr>
              <a:t>Positive bias for low separation (under ~ 1.5σ</a:t>
            </a:r>
            <a:r>
              <a:rPr lang="fr" sz="1600" baseline="-25000" dirty="0">
                <a:solidFill>
                  <a:schemeClr val="dk2"/>
                </a:solidFill>
              </a:rPr>
              <a:t>x</a:t>
            </a:r>
            <a:r>
              <a:rPr lang="fr" sz="1600" dirty="0">
                <a:solidFill>
                  <a:schemeClr val="dk2"/>
                </a:solidFill>
              </a:rPr>
              <a:t>) and negative bias for high separation</a:t>
            </a:r>
            <a:br>
              <a:rPr lang="fr" sz="1600" dirty="0">
                <a:solidFill>
                  <a:schemeClr val="dk2"/>
                </a:solidFill>
              </a:rPr>
            </a:br>
            <a:endParaRPr sz="1600" dirty="0">
              <a:solidFill>
                <a:schemeClr val="dk2"/>
              </a:solidFill>
            </a:endParaRPr>
          </a:p>
          <a:p>
            <a:pPr marL="0" lvl="0" indent="0" algn="l" rtl="0">
              <a:spcBef>
                <a:spcPts val="0"/>
              </a:spcBef>
              <a:spcAft>
                <a:spcPts val="0"/>
              </a:spcAft>
              <a:buNone/>
            </a:pPr>
            <a:endParaRPr sz="1600" baseline="30000" dirty="0">
              <a:solidFill>
                <a:srgbClr val="538ACA"/>
              </a:solidFill>
            </a:endParaRPr>
          </a:p>
        </p:txBody>
      </p:sp>
      <p:cxnSp>
        <p:nvCxnSpPr>
          <p:cNvPr id="401" name="Google Shape;401;p33"/>
          <p:cNvCxnSpPr/>
          <p:nvPr/>
        </p:nvCxnSpPr>
        <p:spPr>
          <a:xfrm rot="10800000">
            <a:off x="7146610" y="2704761"/>
            <a:ext cx="374400" cy="293700"/>
          </a:xfrm>
          <a:prstGeom prst="straightConnector1">
            <a:avLst/>
          </a:prstGeom>
          <a:noFill/>
          <a:ln w="9525" cap="flat" cmpd="sng">
            <a:solidFill>
              <a:srgbClr val="538ACA"/>
            </a:solidFill>
            <a:prstDash val="solid"/>
            <a:round/>
            <a:headEnd type="none" w="med" len="med"/>
            <a:tailEnd type="triangle" w="med" len="med"/>
          </a:ln>
        </p:spPr>
      </p:cxnSp>
      <p:sp>
        <p:nvSpPr>
          <p:cNvPr id="402" name="Google Shape;402;p33"/>
          <p:cNvSpPr txBox="1"/>
          <p:nvPr/>
        </p:nvSpPr>
        <p:spPr>
          <a:xfrm>
            <a:off x="7521005" y="2806721"/>
            <a:ext cx="1268400" cy="41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standard Gaussian</a:t>
            </a:r>
            <a:endParaRPr sz="1100">
              <a:solidFill>
                <a:srgbClr val="538ACA"/>
              </a:solidFill>
            </a:endParaRPr>
          </a:p>
          <a:p>
            <a:pPr marL="0" lvl="0" indent="0" algn="l" rtl="0">
              <a:spcBef>
                <a:spcPts val="0"/>
              </a:spcBef>
              <a:spcAft>
                <a:spcPts val="0"/>
              </a:spcAft>
              <a:buNone/>
            </a:pPr>
            <a:endParaRPr sz="1100">
              <a:solidFill>
                <a:srgbClr val="538ACA"/>
              </a:solidFill>
            </a:endParaRPr>
          </a:p>
        </p:txBody>
      </p:sp>
      <p:sp>
        <p:nvSpPr>
          <p:cNvPr id="403" name="Google Shape;403;p33"/>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34"/>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dirty="0">
                <a:solidFill>
                  <a:srgbClr val="538ACA"/>
                </a:solidFill>
              </a:rPr>
              <a:t>Beam-beam bias on 𝝈</a:t>
            </a:r>
            <a:r>
              <a:rPr lang="fr" baseline="-25000" dirty="0">
                <a:solidFill>
                  <a:srgbClr val="538ACA"/>
                </a:solidFill>
              </a:rPr>
              <a:t>vis</a:t>
            </a:r>
            <a:endParaRPr baseline="-25000" dirty="0">
              <a:solidFill>
                <a:srgbClr val="538ACA"/>
              </a:solidFill>
            </a:endParaRPr>
          </a:p>
        </p:txBody>
      </p:sp>
      <p:pic>
        <p:nvPicPr>
          <p:cNvPr id="409" name="Google Shape;409;p34"/>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410" name="Google Shape;410;p34"/>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411" name="Google Shape;411;p34"/>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412" name="Google Shape;412;p34"/>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413" name="Google Shape;413;p34"/>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29</a:t>
            </a:fld>
            <a:endParaRPr>
              <a:solidFill>
                <a:srgbClr val="538ACA"/>
              </a:solidFill>
            </a:endParaRPr>
          </a:p>
        </p:txBody>
      </p:sp>
      <p:pic>
        <p:nvPicPr>
          <p:cNvPr id="414" name="Google Shape;414;p34"/>
          <p:cNvPicPr preferRelativeResize="0"/>
          <p:nvPr/>
        </p:nvPicPr>
        <p:blipFill>
          <a:blip r:embed="rId6">
            <a:alphaModFix/>
          </a:blip>
          <a:stretch>
            <a:fillRect/>
          </a:stretch>
        </p:blipFill>
        <p:spPr>
          <a:xfrm>
            <a:off x="469975" y="937850"/>
            <a:ext cx="4204551" cy="3474674"/>
          </a:xfrm>
          <a:prstGeom prst="rect">
            <a:avLst/>
          </a:prstGeom>
          <a:noFill/>
          <a:ln>
            <a:noFill/>
          </a:ln>
        </p:spPr>
      </p:pic>
      <p:sp>
        <p:nvSpPr>
          <p:cNvPr id="415" name="Google Shape;415;p34"/>
          <p:cNvSpPr txBox="1"/>
          <p:nvPr/>
        </p:nvSpPr>
        <p:spPr>
          <a:xfrm>
            <a:off x="5010975" y="1355225"/>
            <a:ext cx="3788400" cy="30573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a:solidFill>
                  <a:schemeClr val="dk2"/>
                </a:solidFill>
              </a:rPr>
              <a:t>-0.2 % bias due to beam-beam for Gaussian beams under typical vdM scans</a:t>
            </a:r>
            <a:br>
              <a:rPr lang="fr" sz="1600">
                <a:solidFill>
                  <a:schemeClr val="dk2"/>
                </a:solidFill>
              </a:rPr>
            </a:b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Very little difference between two different types of scan</a:t>
            </a:r>
            <a:endParaRPr sz="1600">
              <a:solidFill>
                <a:schemeClr val="dk2"/>
              </a:solidFill>
            </a:endParaRPr>
          </a:p>
          <a:p>
            <a:pPr marL="457200" lvl="0" indent="0" algn="l" rtl="0">
              <a:spcBef>
                <a:spcPts val="0"/>
              </a:spcBef>
              <a:spcAft>
                <a:spcPts val="0"/>
              </a:spcAft>
              <a:buNone/>
            </a:pPr>
            <a:endParaRPr sz="16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Biggest impact on the bias comes from the distribution </a:t>
            </a:r>
            <a:br>
              <a:rPr lang="fr" sz="1600">
                <a:solidFill>
                  <a:schemeClr val="dk2"/>
                </a:solidFill>
              </a:rPr>
            </a:br>
            <a:r>
              <a:rPr lang="fr" sz="1600">
                <a:solidFill>
                  <a:schemeClr val="dk2"/>
                </a:solidFill>
              </a:rPr>
              <a:t>( -0.6% for q = 1.4, β = 1.212)</a:t>
            </a:r>
            <a:br>
              <a:rPr lang="fr" sz="1600">
                <a:solidFill>
                  <a:schemeClr val="dk2"/>
                </a:solidFill>
              </a:rPr>
            </a:br>
            <a:br>
              <a:rPr lang="fr" sz="1600">
                <a:solidFill>
                  <a:schemeClr val="dk2"/>
                </a:solidFill>
              </a:rPr>
            </a:br>
            <a:endParaRPr sz="1600">
              <a:solidFill>
                <a:schemeClr val="dk2"/>
              </a:solidFill>
            </a:endParaRPr>
          </a:p>
        </p:txBody>
      </p:sp>
      <p:sp>
        <p:nvSpPr>
          <p:cNvPr id="416" name="Google Shape;416;p34"/>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417" name="Google Shape;417;p34"/>
          <p:cNvSpPr txBox="1"/>
          <p:nvPr/>
        </p:nvSpPr>
        <p:spPr>
          <a:xfrm>
            <a:off x="4847255" y="557421"/>
            <a:ext cx="1268400" cy="41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450255"/>
                </a:solidFill>
              </a:rPr>
              <a:t>standard Gaussian</a:t>
            </a:r>
            <a:endParaRPr sz="1100">
              <a:solidFill>
                <a:srgbClr val="450255"/>
              </a:solidFill>
            </a:endParaRPr>
          </a:p>
          <a:p>
            <a:pPr marL="0" lvl="0" indent="0" algn="l" rtl="0">
              <a:spcBef>
                <a:spcPts val="0"/>
              </a:spcBef>
              <a:spcAft>
                <a:spcPts val="0"/>
              </a:spcAft>
              <a:buNone/>
            </a:pPr>
            <a:endParaRPr sz="1100">
              <a:solidFill>
                <a:srgbClr val="450255"/>
              </a:solidFill>
            </a:endParaRPr>
          </a:p>
        </p:txBody>
      </p:sp>
      <p:cxnSp>
        <p:nvCxnSpPr>
          <p:cNvPr id="418" name="Google Shape;418;p34"/>
          <p:cNvCxnSpPr/>
          <p:nvPr/>
        </p:nvCxnSpPr>
        <p:spPr>
          <a:xfrm flipH="1">
            <a:off x="4296750" y="937850"/>
            <a:ext cx="550500" cy="461700"/>
          </a:xfrm>
          <a:prstGeom prst="straightConnector1">
            <a:avLst/>
          </a:prstGeom>
          <a:noFill/>
          <a:ln w="9525" cap="flat" cmpd="sng">
            <a:solidFill>
              <a:srgbClr val="450255"/>
            </a:solidFill>
            <a:prstDash val="solid"/>
            <a:round/>
            <a:headEnd type="none" w="med" len="med"/>
            <a:tailEnd type="triangle" w="med" len="med"/>
          </a:ln>
        </p:spPr>
      </p:cxnSp>
      <p:sp>
        <p:nvSpPr>
          <p:cNvPr id="2" name="ZoneTexte 1">
            <a:extLst>
              <a:ext uri="{FF2B5EF4-FFF2-40B4-BE49-F238E27FC236}">
                <a16:creationId xmlns:a16="http://schemas.microsoft.com/office/drawing/2014/main" id="{A3098C06-C5C2-058F-04FF-BA085DC889E1}"/>
              </a:ext>
            </a:extLst>
          </p:cNvPr>
          <p:cNvSpPr txBox="1"/>
          <p:nvPr/>
        </p:nvSpPr>
        <p:spPr>
          <a:xfrm>
            <a:off x="5340734" y="4034040"/>
            <a:ext cx="3247416" cy="584775"/>
          </a:xfrm>
          <a:prstGeom prst="rect">
            <a:avLst/>
          </a:prstGeom>
          <a:noFill/>
        </p:spPr>
        <p:txBody>
          <a:bodyPr wrap="square" rtlCol="0">
            <a:spAutoFit/>
          </a:bodyPr>
          <a:lstStyle/>
          <a:p>
            <a:r>
              <a:rPr lang="fr-CH" sz="1600" dirty="0">
                <a:solidFill>
                  <a:srgbClr val="538ACA"/>
                </a:solidFill>
                <a:sym typeface="Wingdings" panose="05000000000000000000" pitchFamily="2" charset="2"/>
              </a:rPr>
              <a:t> </a:t>
            </a:r>
            <a:r>
              <a:rPr lang="fr-CH" sz="1600" dirty="0">
                <a:solidFill>
                  <a:srgbClr val="538ACA"/>
                </a:solidFill>
              </a:rPr>
              <a:t>Next </a:t>
            </a:r>
            <a:r>
              <a:rPr lang="fr-CH" sz="1600" dirty="0" err="1">
                <a:solidFill>
                  <a:srgbClr val="538ACA"/>
                </a:solidFill>
              </a:rPr>
              <a:t>step</a:t>
            </a:r>
            <a:r>
              <a:rPr lang="fr-CH" sz="1600" dirty="0">
                <a:solidFill>
                  <a:srgbClr val="538ACA"/>
                </a:solidFill>
              </a:rPr>
              <a:t> : computation of </a:t>
            </a:r>
            <a:r>
              <a:rPr lang="fr-CH" sz="1600" dirty="0" err="1">
                <a:solidFill>
                  <a:srgbClr val="538ACA"/>
                </a:solidFill>
              </a:rPr>
              <a:t>coupling</a:t>
            </a:r>
            <a:r>
              <a:rPr lang="fr-CH" sz="1600" dirty="0">
                <a:solidFill>
                  <a:srgbClr val="538ACA"/>
                </a:solidFill>
              </a:rPr>
              <a:t> </a:t>
            </a:r>
            <a:r>
              <a:rPr lang="fr-CH" sz="1600" dirty="0" err="1">
                <a:solidFill>
                  <a:srgbClr val="538ACA"/>
                </a:solidFill>
              </a:rPr>
              <a:t>biases</a:t>
            </a:r>
            <a:r>
              <a:rPr lang="fr-CH" sz="1600" dirty="0">
                <a:solidFill>
                  <a:srgbClr val="538ACA"/>
                </a:solidFill>
              </a:rPr>
              <a:t> on 𝝈</a:t>
            </a:r>
            <a:r>
              <a:rPr lang="fr-CH" sz="1600" baseline="-25000" dirty="0">
                <a:solidFill>
                  <a:srgbClr val="538ACA"/>
                </a:solidFill>
              </a:rPr>
              <a:t>vis</a:t>
            </a:r>
            <a:r>
              <a:rPr lang="fr-CH" sz="1600" dirty="0">
                <a:solidFill>
                  <a:srgbClr val="538ACA"/>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3">
          <a:extLst>
            <a:ext uri="{FF2B5EF4-FFF2-40B4-BE49-F238E27FC236}">
              <a16:creationId xmlns:a16="http://schemas.microsoft.com/office/drawing/2014/main" id="{CB8CFB91-7DBF-7776-5D2E-4B5B92390DC8}"/>
            </a:ext>
          </a:extLst>
        </p:cNvPr>
        <p:cNvGrpSpPr/>
        <p:nvPr/>
      </p:nvGrpSpPr>
      <p:grpSpPr>
        <a:xfrm>
          <a:off x="0" y="0"/>
          <a:ext cx="0" cy="0"/>
          <a:chOff x="0" y="0"/>
          <a:chExt cx="0" cy="0"/>
        </a:xfrm>
      </p:grpSpPr>
      <p:sp>
        <p:nvSpPr>
          <p:cNvPr id="64" name="Google Shape;64;p14">
            <a:extLst>
              <a:ext uri="{FF2B5EF4-FFF2-40B4-BE49-F238E27FC236}">
                <a16:creationId xmlns:a16="http://schemas.microsoft.com/office/drawing/2014/main" id="{F498408E-1ADE-A8BA-FD33-1E62E847893A}"/>
              </a:ext>
            </a:extLst>
          </p:cNvPr>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dirty="0">
                <a:solidFill>
                  <a:srgbClr val="538ACA"/>
                </a:solidFill>
              </a:rPr>
              <a:t>Introduction – Luminosity calibration</a:t>
            </a:r>
            <a:endParaRPr dirty="0">
              <a:solidFill>
                <a:srgbClr val="538ACA"/>
              </a:solidFill>
            </a:endParaRPr>
          </a:p>
        </p:txBody>
      </p:sp>
      <p:sp>
        <p:nvSpPr>
          <p:cNvPr id="65" name="Google Shape;65;p14">
            <a:extLst>
              <a:ext uri="{FF2B5EF4-FFF2-40B4-BE49-F238E27FC236}">
                <a16:creationId xmlns:a16="http://schemas.microsoft.com/office/drawing/2014/main" id="{54A14EDF-1F77-0880-F26A-1A9ECE9CDC99}"/>
              </a:ext>
            </a:extLst>
          </p:cNvPr>
          <p:cNvSpPr txBox="1">
            <a:spLocks noGrp="1"/>
          </p:cNvSpPr>
          <p:nvPr>
            <p:ph type="body" idx="1"/>
          </p:nvPr>
        </p:nvSpPr>
        <p:spPr>
          <a:xfrm>
            <a:off x="520841" y="830001"/>
            <a:ext cx="8097701" cy="1354621"/>
          </a:xfrm>
          <a:prstGeom prst="rect">
            <a:avLst/>
          </a:prstGeom>
        </p:spPr>
        <p:txBody>
          <a:bodyPr spcFirstLastPara="1" wrap="square" lIns="91425" tIns="91425" rIns="91425" bIns="91425" anchor="t" anchorCtr="0">
            <a:normAutofit/>
          </a:bodyPr>
          <a:lstStyle/>
          <a:p>
            <a:pPr lvl="0" indent="-328453">
              <a:buSzPct val="100000"/>
            </a:pPr>
            <a:r>
              <a:rPr lang="en-US" sz="1400" dirty="0"/>
              <a:t>Luminosity [cm</a:t>
            </a:r>
            <a:r>
              <a:rPr lang="en-US" sz="1400" baseline="30000" dirty="0"/>
              <a:t>-2</a:t>
            </a:r>
            <a:r>
              <a:rPr lang="en-US" sz="1400" dirty="0"/>
              <a:t>s</a:t>
            </a:r>
            <a:r>
              <a:rPr lang="en-US" sz="1400" baseline="30000" dirty="0"/>
              <a:t>-1</a:t>
            </a:r>
            <a:r>
              <a:rPr lang="en-US" sz="1400" dirty="0"/>
              <a:t>] is a proportionality factor between the rate of events detected and production cross section for a given event : </a:t>
            </a:r>
            <a:r>
              <a:rPr lang="en-US" sz="1400" i="1" dirty="0"/>
              <a:t>R = </a:t>
            </a:r>
            <a:r>
              <a:rPr lang="en-US" sz="1400" i="1" dirty="0" err="1"/>
              <a:t>L</a:t>
            </a:r>
            <a:r>
              <a:rPr lang="en-US" sz="1400" i="1" baseline="-25000" dirty="0" err="1"/>
              <a:t>inst</a:t>
            </a:r>
            <a:r>
              <a:rPr lang="en-US" sz="1400" i="1" dirty="0"/>
              <a:t> · </a:t>
            </a:r>
            <a:r>
              <a:rPr lang="en-US" sz="1400" i="1" dirty="0" err="1"/>
              <a:t>σ</a:t>
            </a:r>
            <a:r>
              <a:rPr lang="en-US" sz="1400" i="1" baseline="-25000" dirty="0" err="1"/>
              <a:t>event</a:t>
            </a:r>
            <a:endParaRPr lang="en-US" sz="1400" i="1" baseline="-25000" dirty="0"/>
          </a:p>
          <a:p>
            <a:pPr marL="128747" lvl="0" indent="0">
              <a:buSzPct val="100000"/>
              <a:buNone/>
            </a:pPr>
            <a:endParaRPr lang="en-US" sz="1600" baseline="-25000" dirty="0"/>
          </a:p>
          <a:p>
            <a:pPr marL="128747" lvl="0" indent="0">
              <a:buSzPct val="100000"/>
              <a:buNone/>
            </a:pPr>
            <a:endParaRPr lang="en-US" sz="1600" baseline="-25000" dirty="0"/>
          </a:p>
          <a:p>
            <a:pPr marL="128747" lvl="0" indent="0">
              <a:buSzPct val="100000"/>
              <a:buNone/>
            </a:pPr>
            <a:endParaRPr lang="en-US" sz="1600" baseline="-25000" dirty="0"/>
          </a:p>
          <a:p>
            <a:pPr marL="128747" lvl="0" indent="0">
              <a:buSzPct val="100000"/>
              <a:buNone/>
            </a:pPr>
            <a:endParaRPr lang="en-US" sz="1600" baseline="-25000" dirty="0"/>
          </a:p>
          <a:p>
            <a:pPr lvl="0" indent="-328453">
              <a:buSzPct val="100000"/>
            </a:pPr>
            <a:endParaRPr lang="en-US" sz="1600" dirty="0"/>
          </a:p>
          <a:p>
            <a:pPr lvl="0" indent="-328453">
              <a:buSzPct val="100000"/>
            </a:pPr>
            <a:endParaRPr sz="1600" dirty="0"/>
          </a:p>
        </p:txBody>
      </p:sp>
      <p:sp>
        <p:nvSpPr>
          <p:cNvPr id="66" name="Google Shape;66;p14">
            <a:extLst>
              <a:ext uri="{FF2B5EF4-FFF2-40B4-BE49-F238E27FC236}">
                <a16:creationId xmlns:a16="http://schemas.microsoft.com/office/drawing/2014/main" id="{AD9D903C-E5EB-F8EF-00E3-E4CA525C6AC7}"/>
              </a:ext>
            </a:extLst>
          </p:cNvPr>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pic>
        <p:nvPicPr>
          <p:cNvPr id="67" name="Google Shape;67;p14">
            <a:extLst>
              <a:ext uri="{FF2B5EF4-FFF2-40B4-BE49-F238E27FC236}">
                <a16:creationId xmlns:a16="http://schemas.microsoft.com/office/drawing/2014/main" id="{C1394A64-378E-22F4-6549-15CA38529BB9}"/>
              </a:ext>
            </a:extLst>
          </p:cNvPr>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68" name="Google Shape;68;p14">
            <a:extLst>
              <a:ext uri="{FF2B5EF4-FFF2-40B4-BE49-F238E27FC236}">
                <a16:creationId xmlns:a16="http://schemas.microsoft.com/office/drawing/2014/main" id="{E1D0A9A5-AFD3-4F88-5199-6341CB04769D}"/>
              </a:ext>
            </a:extLst>
          </p:cNvPr>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69" name="Google Shape;69;p14">
            <a:extLst>
              <a:ext uri="{FF2B5EF4-FFF2-40B4-BE49-F238E27FC236}">
                <a16:creationId xmlns:a16="http://schemas.microsoft.com/office/drawing/2014/main" id="{E63ECB82-825F-113C-D647-0C2AF0ABBAB3}"/>
              </a:ext>
            </a:extLst>
          </p:cNvPr>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70" name="Google Shape;70;p14">
            <a:extLst>
              <a:ext uri="{FF2B5EF4-FFF2-40B4-BE49-F238E27FC236}">
                <a16:creationId xmlns:a16="http://schemas.microsoft.com/office/drawing/2014/main" id="{B7F073AB-3510-5470-7B8D-D601847DEB16}"/>
              </a:ext>
            </a:extLst>
          </p:cNvPr>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71" name="Google Shape;71;p14">
            <a:extLst>
              <a:ext uri="{FF2B5EF4-FFF2-40B4-BE49-F238E27FC236}">
                <a16:creationId xmlns:a16="http://schemas.microsoft.com/office/drawing/2014/main" id="{185B212E-EF55-4014-5935-250E4AC36391}"/>
              </a:ext>
            </a:extLst>
          </p:cNvPr>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a:t>
            </a:fld>
            <a:endParaRPr>
              <a:solidFill>
                <a:srgbClr val="538ACA"/>
              </a:solidFill>
            </a:endParaRPr>
          </a:p>
        </p:txBody>
      </p:sp>
      <p:sp>
        <p:nvSpPr>
          <p:cNvPr id="3" name="ZoneTexte 2">
            <a:extLst>
              <a:ext uri="{FF2B5EF4-FFF2-40B4-BE49-F238E27FC236}">
                <a16:creationId xmlns:a16="http://schemas.microsoft.com/office/drawing/2014/main" id="{668B2700-ABFE-B4D8-69AD-7029A7C4B073}"/>
              </a:ext>
            </a:extLst>
          </p:cNvPr>
          <p:cNvSpPr txBox="1"/>
          <p:nvPr/>
        </p:nvSpPr>
        <p:spPr>
          <a:xfrm>
            <a:off x="5550880" y="3795278"/>
            <a:ext cx="5316718" cy="307777"/>
          </a:xfrm>
          <a:prstGeom prst="rect">
            <a:avLst/>
          </a:prstGeom>
          <a:noFill/>
        </p:spPr>
        <p:txBody>
          <a:bodyPr wrap="square" rtlCol="0">
            <a:spAutoFit/>
          </a:bodyPr>
          <a:lstStyle/>
          <a:p>
            <a:r>
              <a:rPr lang="fr-CH" dirty="0" err="1">
                <a:solidFill>
                  <a:srgbClr val="538ACA"/>
                </a:solidFill>
              </a:rPr>
              <a:t>What</a:t>
            </a:r>
            <a:r>
              <a:rPr lang="fr-CH" dirty="0">
                <a:solidFill>
                  <a:srgbClr val="538ACA"/>
                </a:solidFill>
              </a:rPr>
              <a:t> can </a:t>
            </a:r>
            <a:r>
              <a:rPr lang="fr-CH" dirty="0" err="1">
                <a:solidFill>
                  <a:srgbClr val="538ACA"/>
                </a:solidFill>
              </a:rPr>
              <a:t>bias</a:t>
            </a:r>
            <a:r>
              <a:rPr lang="fr-CH" dirty="0">
                <a:solidFill>
                  <a:srgbClr val="538ACA"/>
                </a:solidFill>
              </a:rPr>
              <a:t> the </a:t>
            </a:r>
            <a:r>
              <a:rPr lang="fr-CH" dirty="0" err="1">
                <a:solidFill>
                  <a:srgbClr val="538ACA"/>
                </a:solidFill>
              </a:rPr>
              <a:t>luminosity</a:t>
            </a:r>
            <a:r>
              <a:rPr lang="fr-CH" dirty="0">
                <a:solidFill>
                  <a:srgbClr val="538ACA"/>
                </a:solidFill>
              </a:rPr>
              <a:t> calibration ?</a:t>
            </a:r>
          </a:p>
        </p:txBody>
      </p:sp>
      <p:sp>
        <p:nvSpPr>
          <p:cNvPr id="4" name="ZoneTexte 3">
            <a:extLst>
              <a:ext uri="{FF2B5EF4-FFF2-40B4-BE49-F238E27FC236}">
                <a16:creationId xmlns:a16="http://schemas.microsoft.com/office/drawing/2014/main" id="{98990ACB-5454-880C-6B4F-E5FFF6CCC1D5}"/>
              </a:ext>
            </a:extLst>
          </p:cNvPr>
          <p:cNvSpPr txBox="1"/>
          <p:nvPr/>
        </p:nvSpPr>
        <p:spPr>
          <a:xfrm>
            <a:off x="5887174" y="3885855"/>
            <a:ext cx="2616669" cy="954107"/>
          </a:xfrm>
          <a:prstGeom prst="rect">
            <a:avLst/>
          </a:prstGeom>
          <a:noFill/>
        </p:spPr>
        <p:txBody>
          <a:bodyPr wrap="square" rtlCol="0">
            <a:spAutoFit/>
          </a:bodyPr>
          <a:lstStyle/>
          <a:p>
            <a:endParaRPr lang="fr-CH" dirty="0">
              <a:solidFill>
                <a:srgbClr val="538ACA"/>
              </a:solidFill>
            </a:endParaRPr>
          </a:p>
          <a:p>
            <a:r>
              <a:rPr lang="fr-CH" dirty="0">
                <a:solidFill>
                  <a:srgbClr val="538ACA"/>
                </a:solidFill>
              </a:rPr>
              <a:t>… </a:t>
            </a:r>
            <a:r>
              <a:rPr lang="fr-CH" dirty="0" err="1">
                <a:solidFill>
                  <a:srgbClr val="538ACA"/>
                </a:solidFill>
              </a:rPr>
              <a:t>particles</a:t>
            </a:r>
            <a:r>
              <a:rPr lang="fr-CH" dirty="0">
                <a:solidFill>
                  <a:srgbClr val="538ACA"/>
                </a:solidFill>
              </a:rPr>
              <a:t> distribution, </a:t>
            </a:r>
            <a:r>
              <a:rPr lang="fr-CH" dirty="0" err="1">
                <a:solidFill>
                  <a:srgbClr val="538ACA"/>
                </a:solidFill>
              </a:rPr>
              <a:t>beam-beam</a:t>
            </a:r>
            <a:r>
              <a:rPr lang="fr-CH" dirty="0">
                <a:solidFill>
                  <a:srgbClr val="538ACA"/>
                </a:solidFill>
              </a:rPr>
              <a:t> </a:t>
            </a:r>
            <a:r>
              <a:rPr lang="fr-CH" dirty="0" err="1">
                <a:solidFill>
                  <a:srgbClr val="538ACA"/>
                </a:solidFill>
              </a:rPr>
              <a:t>effects</a:t>
            </a:r>
            <a:r>
              <a:rPr lang="fr-CH" dirty="0">
                <a:solidFill>
                  <a:srgbClr val="538ACA"/>
                </a:solidFill>
              </a:rPr>
              <a:t>, </a:t>
            </a:r>
            <a:r>
              <a:rPr lang="fr-CH" dirty="0" err="1">
                <a:solidFill>
                  <a:srgbClr val="538ACA"/>
                </a:solidFill>
              </a:rPr>
              <a:t>linear</a:t>
            </a:r>
            <a:r>
              <a:rPr lang="fr-CH" dirty="0">
                <a:solidFill>
                  <a:srgbClr val="538ACA"/>
                </a:solidFill>
              </a:rPr>
              <a:t> </a:t>
            </a:r>
            <a:r>
              <a:rPr lang="fr-CH" dirty="0" err="1">
                <a:solidFill>
                  <a:srgbClr val="538ACA"/>
                </a:solidFill>
              </a:rPr>
              <a:t>coupling</a:t>
            </a:r>
            <a:endParaRPr lang="fr-CH" dirty="0">
              <a:solidFill>
                <a:srgbClr val="538ACA"/>
              </a:solidFill>
            </a:endParaRPr>
          </a:p>
          <a:p>
            <a:pPr marL="285750" indent="-285750">
              <a:buFontTx/>
              <a:buChar char="-"/>
            </a:pPr>
            <a:endParaRPr lang="fr-CH" dirty="0"/>
          </a:p>
        </p:txBody>
      </p:sp>
      <p:pic>
        <p:nvPicPr>
          <p:cNvPr id="6" name="Image 5">
            <a:extLst>
              <a:ext uri="{FF2B5EF4-FFF2-40B4-BE49-F238E27FC236}">
                <a16:creationId xmlns:a16="http://schemas.microsoft.com/office/drawing/2014/main" id="{CD963B07-72AE-B7E8-B8E4-2504713459F5}"/>
              </a:ext>
            </a:extLst>
          </p:cNvPr>
          <p:cNvPicPr>
            <a:picLocks noChangeAspect="1"/>
          </p:cNvPicPr>
          <p:nvPr/>
        </p:nvPicPr>
        <p:blipFill>
          <a:blip r:embed="rId6"/>
          <a:stretch>
            <a:fillRect/>
          </a:stretch>
        </p:blipFill>
        <p:spPr>
          <a:xfrm>
            <a:off x="2301627" y="1493915"/>
            <a:ext cx="4887042" cy="411915"/>
          </a:xfrm>
          <a:prstGeom prst="rect">
            <a:avLst/>
          </a:prstGeom>
        </p:spPr>
      </p:pic>
      <p:pic>
        <p:nvPicPr>
          <p:cNvPr id="8" name="Image 7">
            <a:extLst>
              <a:ext uri="{FF2B5EF4-FFF2-40B4-BE49-F238E27FC236}">
                <a16:creationId xmlns:a16="http://schemas.microsoft.com/office/drawing/2014/main" id="{9AB1B4F0-2955-21B1-C900-E27613E24773}"/>
              </a:ext>
            </a:extLst>
          </p:cNvPr>
          <p:cNvPicPr>
            <a:picLocks noChangeAspect="1"/>
          </p:cNvPicPr>
          <p:nvPr/>
        </p:nvPicPr>
        <p:blipFill>
          <a:blip r:embed="rId7"/>
          <a:stretch>
            <a:fillRect/>
          </a:stretch>
        </p:blipFill>
        <p:spPr>
          <a:xfrm>
            <a:off x="3852617" y="3237781"/>
            <a:ext cx="1557754" cy="372436"/>
          </a:xfrm>
          <a:prstGeom prst="rect">
            <a:avLst/>
          </a:prstGeom>
        </p:spPr>
      </p:pic>
      <p:pic>
        <p:nvPicPr>
          <p:cNvPr id="10" name="Image 9">
            <a:extLst>
              <a:ext uri="{FF2B5EF4-FFF2-40B4-BE49-F238E27FC236}">
                <a16:creationId xmlns:a16="http://schemas.microsoft.com/office/drawing/2014/main" id="{034D9D48-CC3B-6C3F-CD78-9DA29C212C2B}"/>
              </a:ext>
            </a:extLst>
          </p:cNvPr>
          <p:cNvPicPr>
            <a:picLocks noChangeAspect="1"/>
          </p:cNvPicPr>
          <p:nvPr/>
        </p:nvPicPr>
        <p:blipFill>
          <a:blip r:embed="rId8"/>
          <a:stretch>
            <a:fillRect/>
          </a:stretch>
        </p:blipFill>
        <p:spPr>
          <a:xfrm>
            <a:off x="5772250" y="1891177"/>
            <a:ext cx="2831051" cy="1927241"/>
          </a:xfrm>
          <a:prstGeom prst="rect">
            <a:avLst/>
          </a:prstGeom>
        </p:spPr>
      </p:pic>
      <p:sp>
        <p:nvSpPr>
          <p:cNvPr id="14" name="Google Shape;65;p14">
            <a:extLst>
              <a:ext uri="{FF2B5EF4-FFF2-40B4-BE49-F238E27FC236}">
                <a16:creationId xmlns:a16="http://schemas.microsoft.com/office/drawing/2014/main" id="{FE324CEB-2153-42E4-5C3C-9B23928ED931}"/>
              </a:ext>
            </a:extLst>
          </p:cNvPr>
          <p:cNvSpPr txBox="1">
            <a:spLocks/>
          </p:cNvSpPr>
          <p:nvPr/>
        </p:nvSpPr>
        <p:spPr>
          <a:xfrm>
            <a:off x="518533" y="1855209"/>
            <a:ext cx="5253717" cy="23141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indent="-328453">
              <a:buSzPct val="100000"/>
            </a:pPr>
            <a:r>
              <a:rPr lang="en-US" sz="1400" dirty="0"/>
              <a:t>A </a:t>
            </a:r>
            <a:r>
              <a:rPr lang="en-US" sz="1400" b="1" dirty="0"/>
              <a:t>Van der Meer scan</a:t>
            </a:r>
            <a:r>
              <a:rPr lang="en-US" sz="1400" dirty="0"/>
              <a:t> is a luminosity calibration method where the beams are transversely moved with respect to each other to measure their spatial profiles and determine the absolute luminosity .</a:t>
            </a:r>
          </a:p>
          <a:p>
            <a:pPr indent="-328453">
              <a:buSzPct val="100000"/>
            </a:pPr>
            <a:r>
              <a:rPr lang="en-US" sz="1400" dirty="0"/>
              <a:t>Rates can be fitted as a function of the separation for an event with a known cross-section :</a:t>
            </a:r>
          </a:p>
          <a:p>
            <a:pPr marL="128747" indent="0">
              <a:buSzPct val="100000"/>
              <a:buNone/>
            </a:pPr>
            <a:endParaRPr lang="en-US" sz="1400" dirty="0"/>
          </a:p>
          <a:p>
            <a:pPr indent="-328453">
              <a:buSzPct val="100000"/>
            </a:pPr>
            <a:r>
              <a:rPr lang="en-US" sz="1400" dirty="0" err="1"/>
              <a:t>σ</a:t>
            </a:r>
            <a:r>
              <a:rPr lang="en-US" sz="1400" baseline="-25000" dirty="0" err="1"/>
              <a:t>vis</a:t>
            </a:r>
            <a:r>
              <a:rPr lang="en-US" sz="1400" dirty="0"/>
              <a:t> is the luminometer-</a:t>
            </a:r>
            <a:r>
              <a:rPr lang="en-US" sz="1400" dirty="0" err="1"/>
              <a:t>dependant</a:t>
            </a:r>
            <a:r>
              <a:rPr lang="en-US" sz="1400" dirty="0"/>
              <a:t> constant used to calibrate the luminosity :</a:t>
            </a:r>
          </a:p>
        </p:txBody>
      </p:sp>
      <p:pic>
        <p:nvPicPr>
          <p:cNvPr id="16" name="Image 15">
            <a:extLst>
              <a:ext uri="{FF2B5EF4-FFF2-40B4-BE49-F238E27FC236}">
                <a16:creationId xmlns:a16="http://schemas.microsoft.com/office/drawing/2014/main" id="{1E4805C2-B90C-7397-6A5D-708F67B9B5F3}"/>
              </a:ext>
            </a:extLst>
          </p:cNvPr>
          <p:cNvPicPr>
            <a:picLocks noChangeAspect="1"/>
          </p:cNvPicPr>
          <p:nvPr/>
        </p:nvPicPr>
        <p:blipFill>
          <a:blip r:embed="rId9"/>
          <a:stretch>
            <a:fillRect/>
          </a:stretch>
        </p:blipFill>
        <p:spPr>
          <a:xfrm>
            <a:off x="1573457" y="4201696"/>
            <a:ext cx="1367223" cy="417119"/>
          </a:xfrm>
          <a:prstGeom prst="rect">
            <a:avLst/>
          </a:prstGeom>
        </p:spPr>
      </p:pic>
      <p:pic>
        <p:nvPicPr>
          <p:cNvPr id="18" name="Image 17">
            <a:extLst>
              <a:ext uri="{FF2B5EF4-FFF2-40B4-BE49-F238E27FC236}">
                <a16:creationId xmlns:a16="http://schemas.microsoft.com/office/drawing/2014/main" id="{70B37457-1444-F9FE-1C3B-524AE72CF95D}"/>
              </a:ext>
            </a:extLst>
          </p:cNvPr>
          <p:cNvPicPr>
            <a:picLocks noChangeAspect="1"/>
          </p:cNvPicPr>
          <p:nvPr/>
        </p:nvPicPr>
        <p:blipFill>
          <a:blip r:embed="rId10"/>
          <a:stretch>
            <a:fillRect/>
          </a:stretch>
        </p:blipFill>
        <p:spPr>
          <a:xfrm>
            <a:off x="3145391" y="4182656"/>
            <a:ext cx="845664" cy="436159"/>
          </a:xfrm>
          <a:prstGeom prst="rect">
            <a:avLst/>
          </a:prstGeom>
        </p:spPr>
      </p:pic>
      <p:sp>
        <p:nvSpPr>
          <p:cNvPr id="19" name="Google Shape;123;p17">
            <a:extLst>
              <a:ext uri="{FF2B5EF4-FFF2-40B4-BE49-F238E27FC236}">
                <a16:creationId xmlns:a16="http://schemas.microsoft.com/office/drawing/2014/main" id="{C8446819-EC02-1D2B-E765-915687CF0DB9}"/>
              </a:ext>
            </a:extLst>
          </p:cNvPr>
          <p:cNvSpPr txBox="1"/>
          <p:nvPr/>
        </p:nvSpPr>
        <p:spPr>
          <a:xfrm>
            <a:off x="8599480" y="3375916"/>
            <a:ext cx="731400" cy="488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dirty="0">
                <a:solidFill>
                  <a:schemeClr val="dk2"/>
                </a:solidFill>
              </a:rPr>
              <a:t>[1]</a:t>
            </a:r>
            <a:endParaRPr dirty="0">
              <a:solidFill>
                <a:schemeClr val="dk2"/>
              </a:solidFill>
            </a:endParaRPr>
          </a:p>
        </p:txBody>
      </p:sp>
    </p:spTree>
    <p:extLst>
      <p:ext uri="{BB962C8B-B14F-4D97-AF65-F5344CB8AC3E}">
        <p14:creationId xmlns:p14="http://schemas.microsoft.com/office/powerpoint/2010/main" val="110656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71">
          <a:extLst>
            <a:ext uri="{FF2B5EF4-FFF2-40B4-BE49-F238E27FC236}">
              <a16:creationId xmlns:a16="http://schemas.microsoft.com/office/drawing/2014/main" id="{3B4F4A7C-1FEE-1654-BFA6-73517A128CB4}"/>
            </a:ext>
          </a:extLst>
        </p:cNvPr>
        <p:cNvGrpSpPr/>
        <p:nvPr/>
      </p:nvGrpSpPr>
      <p:grpSpPr>
        <a:xfrm>
          <a:off x="0" y="0"/>
          <a:ext cx="0" cy="0"/>
          <a:chOff x="0" y="0"/>
          <a:chExt cx="0" cy="0"/>
        </a:xfrm>
      </p:grpSpPr>
      <p:pic>
        <p:nvPicPr>
          <p:cNvPr id="173" name="Google Shape;173;p21">
            <a:extLst>
              <a:ext uri="{FF2B5EF4-FFF2-40B4-BE49-F238E27FC236}">
                <a16:creationId xmlns:a16="http://schemas.microsoft.com/office/drawing/2014/main" id="{F165058A-5C44-B600-737C-40B8C406458A}"/>
              </a:ext>
            </a:extLst>
          </p:cNvPr>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174" name="Google Shape;174;p21">
            <a:extLst>
              <a:ext uri="{FF2B5EF4-FFF2-40B4-BE49-F238E27FC236}">
                <a16:creationId xmlns:a16="http://schemas.microsoft.com/office/drawing/2014/main" id="{AA609154-A04B-C149-5576-EB7EDFEB2937}"/>
              </a:ext>
            </a:extLst>
          </p:cNvPr>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175" name="Google Shape;175;p21">
            <a:extLst>
              <a:ext uri="{FF2B5EF4-FFF2-40B4-BE49-F238E27FC236}">
                <a16:creationId xmlns:a16="http://schemas.microsoft.com/office/drawing/2014/main" id="{68CF53A0-986B-BE2E-0070-281794D995A2}"/>
              </a:ext>
            </a:extLst>
          </p:cNvPr>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176" name="Google Shape;176;p21">
            <a:extLst>
              <a:ext uri="{FF2B5EF4-FFF2-40B4-BE49-F238E27FC236}">
                <a16:creationId xmlns:a16="http://schemas.microsoft.com/office/drawing/2014/main" id="{C5CBBBA4-B011-B12C-BBCE-166B7273F3B3}"/>
              </a:ext>
            </a:extLst>
          </p:cNvPr>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77" name="Google Shape;177;p21">
            <a:extLst>
              <a:ext uri="{FF2B5EF4-FFF2-40B4-BE49-F238E27FC236}">
                <a16:creationId xmlns:a16="http://schemas.microsoft.com/office/drawing/2014/main" id="{7DEC38F9-689C-9C82-36A4-20EEDF5564D8}"/>
              </a:ext>
            </a:extLst>
          </p:cNvPr>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30</a:t>
            </a:fld>
            <a:endParaRPr>
              <a:solidFill>
                <a:srgbClr val="538ACA"/>
              </a:solidFill>
            </a:endParaRPr>
          </a:p>
        </p:txBody>
      </p:sp>
      <p:sp>
        <p:nvSpPr>
          <p:cNvPr id="178" name="Google Shape;178;p21">
            <a:extLst>
              <a:ext uri="{FF2B5EF4-FFF2-40B4-BE49-F238E27FC236}">
                <a16:creationId xmlns:a16="http://schemas.microsoft.com/office/drawing/2014/main" id="{E56CDE0B-31BA-4F1C-9D7C-122608581AC1}"/>
              </a:ext>
            </a:extLst>
          </p:cNvPr>
          <p:cNvSpPr txBox="1">
            <a:spLocks noGrp="1"/>
          </p:cNvSpPr>
          <p:nvPr>
            <p:ph type="title"/>
          </p:nvPr>
        </p:nvSpPr>
        <p:spPr>
          <a:xfrm>
            <a:off x="273392" y="2271423"/>
            <a:ext cx="8896258" cy="89979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sz="3800" b="1" dirty="0">
                <a:solidFill>
                  <a:srgbClr val="538ACA"/>
                </a:solidFill>
              </a:rPr>
              <a:t>Towards more realistic conditions…</a:t>
            </a:r>
            <a:endParaRPr sz="3800" b="1" dirty="0">
              <a:solidFill>
                <a:srgbClr val="538ACA"/>
              </a:solidFill>
            </a:endParaRPr>
          </a:p>
        </p:txBody>
      </p:sp>
      <p:sp>
        <p:nvSpPr>
          <p:cNvPr id="185" name="Google Shape;185;p21">
            <a:extLst>
              <a:ext uri="{FF2B5EF4-FFF2-40B4-BE49-F238E27FC236}">
                <a16:creationId xmlns:a16="http://schemas.microsoft.com/office/drawing/2014/main" id="{B3903840-5850-0F4C-4B29-C247181C7A78}"/>
              </a:ext>
            </a:extLst>
          </p:cNvPr>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extLst>
      <p:ext uri="{BB962C8B-B14F-4D97-AF65-F5344CB8AC3E}">
        <p14:creationId xmlns:p14="http://schemas.microsoft.com/office/powerpoint/2010/main" val="15590207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pic>
        <p:nvPicPr>
          <p:cNvPr id="424" name="Google Shape;424;p35"/>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425" name="Google Shape;425;p35"/>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426" name="Google Shape;426;p35"/>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427" name="Google Shape;427;p35"/>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428" name="Google Shape;428;p35"/>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31</a:t>
            </a:fld>
            <a:endParaRPr>
              <a:solidFill>
                <a:srgbClr val="538ACA"/>
              </a:solidFill>
            </a:endParaRPr>
          </a:p>
        </p:txBody>
      </p:sp>
      <p:sp>
        <p:nvSpPr>
          <p:cNvPr id="429" name="Google Shape;429;p35"/>
          <p:cNvSpPr txBox="1"/>
          <p:nvPr/>
        </p:nvSpPr>
        <p:spPr>
          <a:xfrm>
            <a:off x="289458" y="3305361"/>
            <a:ext cx="8222700" cy="1169521"/>
          </a:xfrm>
          <a:prstGeom prst="rect">
            <a:avLst/>
          </a:prstGeom>
          <a:noFill/>
          <a:ln>
            <a:noFill/>
          </a:ln>
        </p:spPr>
        <p:txBody>
          <a:bodyPr spcFirstLastPara="1" wrap="square" lIns="91425" tIns="91425" rIns="91425" bIns="91425" anchor="t" anchorCtr="0">
            <a:spAutoFit/>
          </a:bodyPr>
          <a:lstStyle/>
          <a:p>
            <a:pPr marL="127000" lvl="0" algn="l" rtl="0">
              <a:spcBef>
                <a:spcPts val="0"/>
              </a:spcBef>
              <a:spcAft>
                <a:spcPts val="0"/>
              </a:spcAft>
              <a:buClr>
                <a:schemeClr val="dk2"/>
              </a:buClr>
              <a:buSzPts val="1600"/>
            </a:pPr>
            <a:endParaRPr lang="fr" sz="1600" dirty="0">
              <a:solidFill>
                <a:schemeClr val="dk2"/>
              </a:solidFill>
            </a:endParaRPr>
          </a:p>
          <a:p>
            <a:pPr marL="457200" indent="-330200">
              <a:buClr>
                <a:schemeClr val="dk2"/>
              </a:buClr>
              <a:buSzPts val="1600"/>
              <a:buFont typeface="Arial"/>
              <a:buChar char="●"/>
            </a:pPr>
            <a:r>
              <a:rPr lang="en-US" sz="1600" dirty="0">
                <a:solidFill>
                  <a:schemeClr val="dk2"/>
                </a:solidFill>
              </a:rPr>
              <a:t>Adding some </a:t>
            </a:r>
            <a:r>
              <a:rPr lang="en-US" sz="1600" dirty="0" err="1">
                <a:solidFill>
                  <a:schemeClr val="dk2"/>
                </a:solidFill>
              </a:rPr>
              <a:t>asymetries</a:t>
            </a:r>
            <a:r>
              <a:rPr lang="en-US" sz="1600" dirty="0">
                <a:solidFill>
                  <a:schemeClr val="dk2"/>
                </a:solidFill>
              </a:rPr>
              <a:t> to the beam</a:t>
            </a:r>
          </a:p>
          <a:p>
            <a:pPr marL="457200" indent="-330200">
              <a:buClr>
                <a:schemeClr val="dk2"/>
              </a:buClr>
              <a:buSzPts val="1600"/>
              <a:buFont typeface="Arial"/>
              <a:buChar char="●"/>
            </a:pPr>
            <a:r>
              <a:rPr lang="fr-CH" sz="1600" dirty="0">
                <a:solidFill>
                  <a:schemeClr val="dk2"/>
                </a:solidFill>
              </a:rPr>
              <a:t>Q-</a:t>
            </a:r>
            <a:r>
              <a:rPr lang="fr-CH" sz="1600" dirty="0" err="1">
                <a:solidFill>
                  <a:schemeClr val="dk2"/>
                </a:solidFill>
              </a:rPr>
              <a:t>Gaussian</a:t>
            </a:r>
            <a:r>
              <a:rPr lang="fr-CH" sz="1600" dirty="0">
                <a:solidFill>
                  <a:schemeClr val="dk2"/>
                </a:solidFill>
              </a:rPr>
              <a:t> </a:t>
            </a:r>
            <a:r>
              <a:rPr lang="fr-CH" sz="1600" dirty="0" err="1">
                <a:solidFill>
                  <a:schemeClr val="dk2"/>
                </a:solidFill>
              </a:rPr>
              <a:t>with</a:t>
            </a:r>
            <a:r>
              <a:rPr lang="fr-CH" sz="1600" dirty="0">
                <a:solidFill>
                  <a:schemeClr val="dk2"/>
                </a:solidFill>
              </a:rPr>
              <a:t> q</a:t>
            </a:r>
            <a:r>
              <a:rPr lang="fr" sz="1600" dirty="0">
                <a:solidFill>
                  <a:schemeClr val="dk2"/>
                </a:solidFill>
              </a:rPr>
              <a:t>=1.3</a:t>
            </a:r>
          </a:p>
          <a:p>
            <a:pPr marL="457200" indent="-330200">
              <a:buClr>
                <a:schemeClr val="dk2"/>
              </a:buClr>
              <a:buSzPts val="1600"/>
              <a:buFont typeface="Arial"/>
              <a:buChar char="●"/>
            </a:pPr>
            <a:r>
              <a:rPr lang="fr-CH" sz="1600" dirty="0">
                <a:solidFill>
                  <a:schemeClr val="dk2"/>
                </a:solidFill>
              </a:rPr>
              <a:t>L</a:t>
            </a:r>
            <a:r>
              <a:rPr lang="fr" sz="1600" dirty="0">
                <a:solidFill>
                  <a:schemeClr val="dk2"/>
                </a:solidFill>
              </a:rPr>
              <a:t>ocal linear coupling </a:t>
            </a:r>
            <a:r>
              <a:rPr lang="fr" sz="1600" i="1" dirty="0">
                <a:solidFill>
                  <a:schemeClr val="dk2"/>
                </a:solidFill>
              </a:rPr>
              <a:t>ksl = </a:t>
            </a:r>
            <a:r>
              <a:rPr lang="fr" sz="1600" i="1" dirty="0">
                <a:solidFill>
                  <a:schemeClr val="bg2"/>
                </a:solidFill>
              </a:rPr>
              <a:t>5</a:t>
            </a:r>
            <a:r>
              <a:rPr lang="en-US" sz="1600" i="1" dirty="0">
                <a:solidFill>
                  <a:schemeClr val="bg2"/>
                </a:solidFill>
              </a:rPr>
              <a:t> · </a:t>
            </a:r>
            <a:r>
              <a:rPr lang="fr" sz="1600" i="1" dirty="0">
                <a:solidFill>
                  <a:schemeClr val="bg2"/>
                </a:solidFill>
              </a:rPr>
              <a:t>10</a:t>
            </a:r>
            <a:r>
              <a:rPr lang="fr" sz="1600" i="1" baseline="30000" dirty="0">
                <a:solidFill>
                  <a:schemeClr val="bg2"/>
                </a:solidFill>
              </a:rPr>
              <a:t>-3 </a:t>
            </a:r>
            <a:r>
              <a:rPr lang="en-US" sz="1600" dirty="0">
                <a:solidFill>
                  <a:schemeClr val="bg2"/>
                </a:solidFill>
              </a:rPr>
              <a:t>m</a:t>
            </a:r>
            <a:r>
              <a:rPr lang="en-US" sz="1600" baseline="30000" dirty="0">
                <a:solidFill>
                  <a:schemeClr val="bg2"/>
                </a:solidFill>
              </a:rPr>
              <a:t>-2</a:t>
            </a:r>
            <a:endParaRPr lang="fr" sz="1600" dirty="0">
              <a:solidFill>
                <a:schemeClr val="dk2"/>
              </a:solidFill>
            </a:endParaRPr>
          </a:p>
        </p:txBody>
      </p:sp>
      <p:pic>
        <p:nvPicPr>
          <p:cNvPr id="430" name="Google Shape;430;p35"/>
          <p:cNvPicPr preferRelativeResize="0"/>
          <p:nvPr/>
        </p:nvPicPr>
        <p:blipFill>
          <a:blip r:embed="rId6">
            <a:alphaModFix/>
          </a:blip>
          <a:stretch>
            <a:fillRect/>
          </a:stretch>
        </p:blipFill>
        <p:spPr>
          <a:xfrm>
            <a:off x="1671980" y="1414860"/>
            <a:ext cx="5304342" cy="2138293"/>
          </a:xfrm>
          <a:prstGeom prst="rect">
            <a:avLst/>
          </a:prstGeom>
          <a:noFill/>
          <a:ln>
            <a:noFill/>
          </a:ln>
        </p:spPr>
      </p:pic>
      <p:sp>
        <p:nvSpPr>
          <p:cNvPr id="431" name="Google Shape;431;p35"/>
          <p:cNvSpPr txBox="1"/>
          <p:nvPr/>
        </p:nvSpPr>
        <p:spPr>
          <a:xfrm>
            <a:off x="2714400" y="1970455"/>
            <a:ext cx="18576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300" dirty="0">
                <a:solidFill>
                  <a:srgbClr val="835CD1"/>
                </a:solidFill>
              </a:rPr>
              <a:t>simulated values</a:t>
            </a:r>
            <a:endParaRPr sz="1300" dirty="0">
              <a:solidFill>
                <a:srgbClr val="835CD1"/>
              </a:solidFill>
            </a:endParaRPr>
          </a:p>
        </p:txBody>
      </p:sp>
      <p:sp>
        <p:nvSpPr>
          <p:cNvPr id="432" name="Google Shape;432;p35"/>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4" name="Google Shape;437;p36">
            <a:extLst>
              <a:ext uri="{FF2B5EF4-FFF2-40B4-BE49-F238E27FC236}">
                <a16:creationId xmlns:a16="http://schemas.microsoft.com/office/drawing/2014/main" id="{81820E77-5123-D37E-7A69-51630D4722C9}"/>
              </a:ext>
            </a:extLst>
          </p:cNvPr>
          <p:cNvSpPr txBox="1">
            <a:spLocks noGrp="1"/>
          </p:cNvSpPr>
          <p:nvPr>
            <p:ph type="title"/>
          </p:nvPr>
        </p:nvSpPr>
        <p:spPr>
          <a:xfrm>
            <a:off x="164600" y="229350"/>
            <a:ext cx="8737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fr" sz="2520" dirty="0">
                <a:solidFill>
                  <a:srgbClr val="538ACA"/>
                </a:solidFill>
              </a:rPr>
              <a:t>Reproducing fill 8381</a:t>
            </a:r>
            <a:endParaRPr sz="2520" baseline="-25000" dirty="0">
              <a:solidFill>
                <a:srgbClr val="538ACA"/>
              </a:solidFill>
            </a:endParaRPr>
          </a:p>
        </p:txBody>
      </p:sp>
      <p:sp>
        <p:nvSpPr>
          <p:cNvPr id="7" name="Google Shape;429;p35">
            <a:extLst>
              <a:ext uri="{FF2B5EF4-FFF2-40B4-BE49-F238E27FC236}">
                <a16:creationId xmlns:a16="http://schemas.microsoft.com/office/drawing/2014/main" id="{4E1A3A5F-A1D8-B9D9-2BDA-12981283564C}"/>
              </a:ext>
            </a:extLst>
          </p:cNvPr>
          <p:cNvSpPr txBox="1"/>
          <p:nvPr/>
        </p:nvSpPr>
        <p:spPr>
          <a:xfrm>
            <a:off x="212801" y="697672"/>
            <a:ext cx="8222700" cy="677078"/>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chemeClr val="dk2"/>
              </a:buClr>
              <a:buSzPts val="1600"/>
              <a:buChar char="●"/>
            </a:pPr>
            <a:r>
              <a:rPr lang="fr" sz="1600" dirty="0">
                <a:solidFill>
                  <a:schemeClr val="dk2"/>
                </a:solidFill>
              </a:rPr>
              <a:t>Transverse beam emittances during vdM session in fill 8381, as measured by the CMS luminometers [8]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36"/>
          <p:cNvSpPr txBox="1">
            <a:spLocks noGrp="1"/>
          </p:cNvSpPr>
          <p:nvPr>
            <p:ph type="title"/>
          </p:nvPr>
        </p:nvSpPr>
        <p:spPr>
          <a:xfrm>
            <a:off x="164600" y="229350"/>
            <a:ext cx="8737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fr" sz="2520" dirty="0">
                <a:solidFill>
                  <a:srgbClr val="538ACA"/>
                </a:solidFill>
              </a:rPr>
              <a:t>Transverse luminosity distribution biases for </a:t>
            </a:r>
            <a:r>
              <a:rPr lang="fr" sz="2520" b="1" dirty="0">
                <a:solidFill>
                  <a:srgbClr val="538ACA"/>
                </a:solidFill>
              </a:rPr>
              <a:t>q-Gaussian</a:t>
            </a:r>
            <a:r>
              <a:rPr lang="fr" sz="2520" dirty="0">
                <a:solidFill>
                  <a:srgbClr val="538ACA"/>
                </a:solidFill>
              </a:rPr>
              <a:t> beams</a:t>
            </a:r>
            <a:endParaRPr sz="2520" baseline="-25000" dirty="0">
              <a:solidFill>
                <a:srgbClr val="538ACA"/>
              </a:solidFill>
            </a:endParaRPr>
          </a:p>
        </p:txBody>
      </p:sp>
      <p:pic>
        <p:nvPicPr>
          <p:cNvPr id="438" name="Google Shape;438;p36"/>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439" name="Google Shape;439;p36"/>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440" name="Google Shape;440;p36"/>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441" name="Google Shape;441;p36"/>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442" name="Google Shape;442;p36"/>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32</a:t>
            </a:fld>
            <a:endParaRPr>
              <a:solidFill>
                <a:srgbClr val="538ACA"/>
              </a:solidFill>
            </a:endParaRPr>
          </a:p>
        </p:txBody>
      </p:sp>
      <p:pic>
        <p:nvPicPr>
          <p:cNvPr id="443" name="Google Shape;443;p36"/>
          <p:cNvPicPr preferRelativeResize="0"/>
          <p:nvPr/>
        </p:nvPicPr>
        <p:blipFill>
          <a:blip r:embed="rId6">
            <a:alphaModFix/>
          </a:blip>
          <a:stretch>
            <a:fillRect/>
          </a:stretch>
        </p:blipFill>
        <p:spPr>
          <a:xfrm>
            <a:off x="2957125" y="1071100"/>
            <a:ext cx="2904124" cy="2697061"/>
          </a:xfrm>
          <a:prstGeom prst="rect">
            <a:avLst/>
          </a:prstGeom>
          <a:noFill/>
          <a:ln>
            <a:noFill/>
          </a:ln>
        </p:spPr>
      </p:pic>
      <p:sp>
        <p:nvSpPr>
          <p:cNvPr id="444" name="Google Shape;444;p36"/>
          <p:cNvSpPr txBox="1"/>
          <p:nvPr/>
        </p:nvSpPr>
        <p:spPr>
          <a:xfrm>
            <a:off x="586800" y="4032000"/>
            <a:ext cx="7692600" cy="6771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chemeClr val="dk2"/>
              </a:buClr>
              <a:buSzPts val="1600"/>
              <a:buChar char="●"/>
            </a:pPr>
            <a:r>
              <a:rPr lang="fr" sz="1600" dirty="0">
                <a:solidFill>
                  <a:schemeClr val="dk2"/>
                </a:solidFill>
              </a:rPr>
              <a:t>Opposing effects of coupling and beam-beam are apparent</a:t>
            </a:r>
            <a:endParaRPr sz="1600" dirty="0">
              <a:solidFill>
                <a:schemeClr val="dk2"/>
              </a:solidFill>
            </a:endParaRPr>
          </a:p>
          <a:p>
            <a:pPr marL="457200" lvl="0" indent="-330200" algn="l" rtl="0">
              <a:spcBef>
                <a:spcPts val="0"/>
              </a:spcBef>
              <a:spcAft>
                <a:spcPts val="0"/>
              </a:spcAft>
              <a:buClr>
                <a:schemeClr val="dk2"/>
              </a:buClr>
              <a:buSzPts val="1600"/>
              <a:buChar char="●"/>
            </a:pPr>
            <a:r>
              <a:rPr lang="fr" sz="1600" dirty="0">
                <a:solidFill>
                  <a:schemeClr val="dk2"/>
                </a:solidFill>
              </a:rPr>
              <a:t>Beam-beam has a stronger effect than coupling in central region</a:t>
            </a:r>
            <a:endParaRPr sz="1600" dirty="0">
              <a:solidFill>
                <a:schemeClr val="dk2"/>
              </a:solidFill>
            </a:endParaRPr>
          </a:p>
        </p:txBody>
      </p:sp>
      <p:sp>
        <p:nvSpPr>
          <p:cNvPr id="445" name="Google Shape;445;p36"/>
          <p:cNvSpPr txBox="1"/>
          <p:nvPr/>
        </p:nvSpPr>
        <p:spPr>
          <a:xfrm>
            <a:off x="540948" y="3768250"/>
            <a:ext cx="2040300" cy="369600"/>
          </a:xfrm>
          <a:prstGeom prst="rect">
            <a:avLst/>
          </a:prstGeom>
          <a:solidFill>
            <a:schemeClr val="lt1"/>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fr" sz="1600">
                <a:solidFill>
                  <a:srgbClr val="E73A19"/>
                </a:solidFill>
              </a:rPr>
              <a:t>Beam-beam bias</a:t>
            </a:r>
            <a:endParaRPr sz="1600">
              <a:solidFill>
                <a:srgbClr val="E73A19"/>
              </a:solidFill>
            </a:endParaRPr>
          </a:p>
        </p:txBody>
      </p:sp>
      <p:sp>
        <p:nvSpPr>
          <p:cNvPr id="446" name="Google Shape;446;p36"/>
          <p:cNvSpPr txBox="1"/>
          <p:nvPr/>
        </p:nvSpPr>
        <p:spPr>
          <a:xfrm>
            <a:off x="3299238" y="3768225"/>
            <a:ext cx="2219897" cy="3696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dirty="0">
                <a:solidFill>
                  <a:srgbClr val="E73A19"/>
                </a:solidFill>
              </a:rPr>
              <a:t>Local coupling bias</a:t>
            </a:r>
            <a:endParaRPr sz="1600" dirty="0">
              <a:solidFill>
                <a:srgbClr val="E73A19"/>
              </a:solidFill>
            </a:endParaRPr>
          </a:p>
        </p:txBody>
      </p:sp>
      <p:sp>
        <p:nvSpPr>
          <p:cNvPr id="447" name="Google Shape;447;p36"/>
          <p:cNvSpPr txBox="1"/>
          <p:nvPr/>
        </p:nvSpPr>
        <p:spPr>
          <a:xfrm>
            <a:off x="5805224" y="3768225"/>
            <a:ext cx="3229739" cy="369600"/>
          </a:xfrm>
          <a:prstGeom prst="rect">
            <a:avLst/>
          </a:prstGeom>
          <a:solidFill>
            <a:schemeClr val="lt1"/>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fr" sz="1600" dirty="0">
                <a:solidFill>
                  <a:srgbClr val="E73A19"/>
                </a:solidFill>
              </a:rPr>
              <a:t>Beam-beam+local coupling bias</a:t>
            </a:r>
            <a:endParaRPr sz="1600" dirty="0">
              <a:solidFill>
                <a:srgbClr val="E73A19"/>
              </a:solidFill>
            </a:endParaRPr>
          </a:p>
        </p:txBody>
      </p:sp>
      <p:pic>
        <p:nvPicPr>
          <p:cNvPr id="448" name="Google Shape;448;p36"/>
          <p:cNvPicPr preferRelativeResize="0"/>
          <p:nvPr/>
        </p:nvPicPr>
        <p:blipFill>
          <a:blip r:embed="rId7">
            <a:alphaModFix/>
          </a:blip>
          <a:stretch>
            <a:fillRect/>
          </a:stretch>
        </p:blipFill>
        <p:spPr>
          <a:xfrm>
            <a:off x="6057550" y="1071112"/>
            <a:ext cx="2904124" cy="2697065"/>
          </a:xfrm>
          <a:prstGeom prst="rect">
            <a:avLst/>
          </a:prstGeom>
          <a:noFill/>
          <a:ln>
            <a:noFill/>
          </a:ln>
        </p:spPr>
      </p:pic>
      <p:pic>
        <p:nvPicPr>
          <p:cNvPr id="449" name="Google Shape;449;p36"/>
          <p:cNvPicPr preferRelativeResize="0"/>
          <p:nvPr/>
        </p:nvPicPr>
        <p:blipFill>
          <a:blip r:embed="rId8">
            <a:alphaModFix/>
          </a:blip>
          <a:stretch>
            <a:fillRect/>
          </a:stretch>
        </p:blipFill>
        <p:spPr>
          <a:xfrm>
            <a:off x="109025" y="1085050"/>
            <a:ext cx="2904124" cy="2697109"/>
          </a:xfrm>
          <a:prstGeom prst="rect">
            <a:avLst/>
          </a:prstGeom>
          <a:noFill/>
          <a:ln>
            <a:noFill/>
          </a:ln>
        </p:spPr>
      </p:pic>
      <p:sp>
        <p:nvSpPr>
          <p:cNvPr id="450" name="Google Shape;450;p36"/>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39"/>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Conclusion</a:t>
            </a:r>
            <a:endParaRPr baseline="-25000">
              <a:solidFill>
                <a:srgbClr val="538ACA"/>
              </a:solidFill>
            </a:endParaRPr>
          </a:p>
        </p:txBody>
      </p:sp>
      <p:pic>
        <p:nvPicPr>
          <p:cNvPr id="489" name="Google Shape;489;p39"/>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490" name="Google Shape;490;p39"/>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491" name="Google Shape;491;p39"/>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492" name="Google Shape;492;p39"/>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493" name="Google Shape;493;p39"/>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33</a:t>
            </a:fld>
            <a:endParaRPr>
              <a:solidFill>
                <a:srgbClr val="538ACA"/>
              </a:solidFill>
            </a:endParaRPr>
          </a:p>
        </p:txBody>
      </p:sp>
      <p:sp>
        <p:nvSpPr>
          <p:cNvPr id="494" name="Google Shape;494;p39"/>
          <p:cNvSpPr txBox="1">
            <a:spLocks noGrp="1"/>
          </p:cNvSpPr>
          <p:nvPr>
            <p:ph type="body" idx="1"/>
          </p:nvPr>
        </p:nvSpPr>
        <p:spPr>
          <a:xfrm>
            <a:off x="164600" y="710425"/>
            <a:ext cx="8520600" cy="4410300"/>
          </a:xfrm>
          <a:prstGeom prst="rect">
            <a:avLst/>
          </a:prstGeom>
        </p:spPr>
        <p:txBody>
          <a:bodyPr spcFirstLastPara="1" wrap="square" lIns="91425" tIns="91425" rIns="91425" bIns="91425" anchor="t" anchorCtr="0">
            <a:normAutofit/>
          </a:bodyPr>
          <a:lstStyle/>
          <a:p>
            <a:pPr marL="457200" lvl="0" indent="-330200" algn="l" rtl="0">
              <a:spcBef>
                <a:spcPts val="0"/>
              </a:spcBef>
              <a:spcAft>
                <a:spcPts val="0"/>
              </a:spcAft>
              <a:buSzPts val="1600"/>
              <a:buChar char="●"/>
            </a:pPr>
            <a:r>
              <a:rPr lang="fr" sz="1500" dirty="0"/>
              <a:t>First characterization of the impact of beam-beam interactions and linear coupling on the transverse luminosity density, luminosity, and σ</a:t>
            </a:r>
            <a:r>
              <a:rPr lang="fr" sz="1500" baseline="-25000" dirty="0"/>
              <a:t>vis</a:t>
            </a:r>
            <a:r>
              <a:rPr lang="fr" sz="1500" dirty="0"/>
              <a:t> </a:t>
            </a:r>
            <a:br>
              <a:rPr lang="fr" sz="1850" dirty="0"/>
            </a:br>
            <a:r>
              <a:rPr lang="fr" sz="1350" dirty="0"/>
              <a:t>→ characterize and quantify</a:t>
            </a:r>
            <a:endParaRPr sz="1350" dirty="0"/>
          </a:p>
          <a:p>
            <a:pPr marL="457200" lvl="0" indent="-330200" algn="l" rtl="0">
              <a:spcBef>
                <a:spcPts val="0"/>
              </a:spcBef>
              <a:spcAft>
                <a:spcPts val="0"/>
              </a:spcAft>
              <a:buSzPts val="1600"/>
              <a:buChar char="●"/>
            </a:pPr>
            <a:r>
              <a:rPr lang="fr" sz="1500" dirty="0"/>
              <a:t>Preliminary studies on q-Gaussian distribution effects :</a:t>
            </a:r>
            <a:endParaRPr sz="1500" dirty="0"/>
          </a:p>
          <a:p>
            <a:pPr marL="914400" lvl="1" indent="-314325" algn="l" rtl="0">
              <a:spcBef>
                <a:spcPts val="0"/>
              </a:spcBef>
              <a:spcAft>
                <a:spcPts val="0"/>
              </a:spcAft>
              <a:buSzPts val="1350"/>
              <a:buChar char="○"/>
            </a:pPr>
            <a:r>
              <a:rPr lang="fr" sz="1350" dirty="0"/>
              <a:t>Initial beam distribution matters → shapes how local coupling and beam-beam deform the transverse luminosity density</a:t>
            </a:r>
          </a:p>
          <a:p>
            <a:pPr marL="914400" lvl="1" indent="-314325" algn="l" rtl="0">
              <a:spcBef>
                <a:spcPts val="0"/>
              </a:spcBef>
              <a:spcAft>
                <a:spcPts val="0"/>
              </a:spcAft>
              <a:buSzPts val="1350"/>
              <a:buChar char="○"/>
            </a:pPr>
            <a:r>
              <a:rPr lang="fr-CH" sz="1350" dirty="0"/>
              <a:t>S</a:t>
            </a:r>
            <a:r>
              <a:rPr lang="fr" sz="1350" dirty="0"/>
              <a:t>trong bb-bias with an hexagonal shape</a:t>
            </a:r>
            <a:endParaRPr sz="1350" dirty="0"/>
          </a:p>
          <a:p>
            <a:pPr marL="457200" lvl="0" indent="-330200" algn="l" rtl="0">
              <a:spcBef>
                <a:spcPts val="0"/>
              </a:spcBef>
              <a:spcAft>
                <a:spcPts val="0"/>
              </a:spcAft>
              <a:buSzPts val="1600"/>
              <a:buChar char="●"/>
            </a:pPr>
            <a:r>
              <a:rPr lang="fr" sz="1500" dirty="0"/>
              <a:t>Linear coupling preliminary studies :</a:t>
            </a:r>
            <a:endParaRPr sz="1500" dirty="0"/>
          </a:p>
          <a:p>
            <a:pPr marL="914400" lvl="1" indent="-314325" algn="l" rtl="0">
              <a:spcBef>
                <a:spcPts val="0"/>
              </a:spcBef>
              <a:spcAft>
                <a:spcPts val="0"/>
              </a:spcAft>
              <a:buSzPts val="1350"/>
              <a:buChar char="○"/>
            </a:pPr>
            <a:r>
              <a:rPr lang="fr" sz="1350" dirty="0"/>
              <a:t>Modelling with local and local+global effects, qualitative study on luminosity</a:t>
            </a:r>
            <a:endParaRPr sz="1350" dirty="0"/>
          </a:p>
          <a:p>
            <a:pPr marL="914400" lvl="1" indent="-314325" algn="l" rtl="0">
              <a:lnSpc>
                <a:spcPct val="100000"/>
              </a:lnSpc>
              <a:spcBef>
                <a:spcPts val="0"/>
              </a:spcBef>
              <a:spcAft>
                <a:spcPts val="0"/>
              </a:spcAft>
              <a:buSzPts val="1350"/>
              <a:buChar char="○"/>
            </a:pPr>
            <a:r>
              <a:rPr lang="fr" sz="1350" dirty="0"/>
              <a:t>Coupling drives particles out of the center and into the tails, introducing a tilt in the distribution</a:t>
            </a:r>
            <a:endParaRPr sz="1350" dirty="0"/>
          </a:p>
          <a:p>
            <a:pPr marL="457200" lvl="0" indent="-332440" algn="l" rtl="0">
              <a:spcBef>
                <a:spcPts val="0"/>
              </a:spcBef>
              <a:spcAft>
                <a:spcPts val="0"/>
              </a:spcAft>
              <a:buSzPts val="1635"/>
              <a:buChar char="●"/>
            </a:pPr>
            <a:r>
              <a:rPr lang="fr" sz="1500" dirty="0"/>
              <a:t>Beam-beam :</a:t>
            </a:r>
            <a:endParaRPr sz="1500" dirty="0"/>
          </a:p>
          <a:p>
            <a:pPr marL="914400" lvl="1" indent="-314325" algn="l" rtl="0">
              <a:spcBef>
                <a:spcPts val="0"/>
              </a:spcBef>
              <a:spcAft>
                <a:spcPts val="0"/>
              </a:spcAft>
              <a:buSzPts val="1350"/>
              <a:buChar char="○"/>
            </a:pPr>
            <a:r>
              <a:rPr lang="fr" sz="1350" dirty="0"/>
              <a:t>effects of ~2% for Gaussian beams on luminosity, even smaller for q-Gaussian</a:t>
            </a:r>
            <a:endParaRPr sz="1350" dirty="0"/>
          </a:p>
          <a:p>
            <a:pPr marL="914400" lvl="1" indent="-314325" algn="l" rtl="0">
              <a:spcBef>
                <a:spcPts val="0"/>
              </a:spcBef>
              <a:spcAft>
                <a:spcPts val="0"/>
              </a:spcAft>
              <a:buSzPts val="1350"/>
              <a:buChar char="○"/>
            </a:pPr>
            <a:r>
              <a:rPr lang="fr" sz="1350" dirty="0"/>
              <a:t>Squeezes particles into the center of the beam</a:t>
            </a:r>
            <a:endParaRPr sz="1350" dirty="0"/>
          </a:p>
          <a:p>
            <a:pPr marL="457200" lvl="0" indent="-330200" algn="l" rtl="0">
              <a:spcBef>
                <a:spcPts val="0"/>
              </a:spcBef>
              <a:spcAft>
                <a:spcPts val="0"/>
              </a:spcAft>
              <a:buSzPts val="1600"/>
              <a:buChar char="●"/>
            </a:pPr>
            <a:r>
              <a:rPr lang="fr" sz="1500" dirty="0"/>
              <a:t>σ</a:t>
            </a:r>
            <a:r>
              <a:rPr lang="fr" sz="1500" baseline="-25000" dirty="0"/>
              <a:t>vis</a:t>
            </a:r>
            <a:r>
              <a:rPr lang="fr" sz="1500" dirty="0"/>
              <a:t> :</a:t>
            </a:r>
            <a:endParaRPr sz="1500" dirty="0"/>
          </a:p>
          <a:p>
            <a:pPr marL="914400" lvl="1" indent="-314325" algn="l" rtl="0">
              <a:spcBef>
                <a:spcPts val="0"/>
              </a:spcBef>
              <a:spcAft>
                <a:spcPts val="0"/>
              </a:spcAft>
              <a:buSzPts val="1350"/>
              <a:buChar char="○"/>
            </a:pPr>
            <a:r>
              <a:rPr lang="fr" sz="1350" dirty="0"/>
              <a:t>Beam-beam bias up to -0.2% for Gaussian beams and up to -0.6% for q-Gaussian beams under typical vdM scan conditions</a:t>
            </a:r>
            <a:endParaRPr sz="1350" dirty="0"/>
          </a:p>
        </p:txBody>
      </p:sp>
      <p:sp>
        <p:nvSpPr>
          <p:cNvPr id="495" name="Google Shape;495;p39"/>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p42"/>
          <p:cNvSpPr txBox="1">
            <a:spLocks noGrp="1"/>
          </p:cNvSpPr>
          <p:nvPr>
            <p:ph type="title"/>
          </p:nvPr>
        </p:nvSpPr>
        <p:spPr>
          <a:xfrm>
            <a:off x="3412800" y="2285400"/>
            <a:ext cx="23184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fr" sz="3120" dirty="0">
                <a:solidFill>
                  <a:srgbClr val="538ACA"/>
                </a:solidFill>
              </a:rPr>
              <a:t>Questions ?</a:t>
            </a:r>
            <a:endParaRPr sz="3120" baseline="-25000" dirty="0">
              <a:solidFill>
                <a:srgbClr val="538ACA"/>
              </a:solidFill>
            </a:endParaRPr>
          </a:p>
        </p:txBody>
      </p:sp>
      <p:pic>
        <p:nvPicPr>
          <p:cNvPr id="525" name="Google Shape;525;p42"/>
          <p:cNvPicPr preferRelativeResize="0"/>
          <p:nvPr/>
        </p:nvPicPr>
        <p:blipFill>
          <a:blip r:embed="rId3">
            <a:alphaModFix/>
          </a:blip>
          <a:stretch>
            <a:fillRect/>
          </a:stretch>
        </p:blipFill>
        <p:spPr>
          <a:xfrm>
            <a:off x="6309275" y="4069500"/>
            <a:ext cx="780261" cy="792600"/>
          </a:xfrm>
          <a:prstGeom prst="rect">
            <a:avLst/>
          </a:prstGeom>
          <a:noFill/>
          <a:ln>
            <a:noFill/>
          </a:ln>
        </p:spPr>
      </p:pic>
      <p:pic>
        <p:nvPicPr>
          <p:cNvPr id="526" name="Google Shape;526;p42"/>
          <p:cNvPicPr preferRelativeResize="0"/>
          <p:nvPr/>
        </p:nvPicPr>
        <p:blipFill>
          <a:blip r:embed="rId4">
            <a:alphaModFix/>
          </a:blip>
          <a:stretch>
            <a:fillRect/>
          </a:stretch>
        </p:blipFill>
        <p:spPr>
          <a:xfrm>
            <a:off x="3882588" y="4331682"/>
            <a:ext cx="1541850" cy="448131"/>
          </a:xfrm>
          <a:prstGeom prst="rect">
            <a:avLst/>
          </a:prstGeom>
          <a:noFill/>
          <a:ln>
            <a:noFill/>
          </a:ln>
        </p:spPr>
      </p:pic>
      <p:pic>
        <p:nvPicPr>
          <p:cNvPr id="527" name="Google Shape;527;p42"/>
          <p:cNvPicPr preferRelativeResize="0"/>
          <p:nvPr/>
        </p:nvPicPr>
        <p:blipFill>
          <a:blip r:embed="rId5">
            <a:alphaModFix/>
          </a:blip>
          <a:stretch>
            <a:fillRect/>
          </a:stretch>
        </p:blipFill>
        <p:spPr>
          <a:xfrm>
            <a:off x="2031826" y="4249401"/>
            <a:ext cx="965925" cy="612694"/>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41"/>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References</a:t>
            </a:r>
            <a:endParaRPr baseline="-25000">
              <a:solidFill>
                <a:srgbClr val="538ACA"/>
              </a:solidFill>
            </a:endParaRPr>
          </a:p>
        </p:txBody>
      </p:sp>
      <p:pic>
        <p:nvPicPr>
          <p:cNvPr id="513" name="Google Shape;513;p41"/>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14" name="Google Shape;514;p41"/>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15" name="Google Shape;515;p41"/>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16" name="Google Shape;516;p41"/>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17" name="Google Shape;517;p41"/>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35</a:t>
            </a:fld>
            <a:endParaRPr>
              <a:solidFill>
                <a:srgbClr val="538ACA"/>
              </a:solidFill>
            </a:endParaRPr>
          </a:p>
        </p:txBody>
      </p:sp>
      <p:sp>
        <p:nvSpPr>
          <p:cNvPr id="518" name="Google Shape;518;p41"/>
          <p:cNvSpPr txBox="1">
            <a:spLocks noGrp="1"/>
          </p:cNvSpPr>
          <p:nvPr>
            <p:ph type="body" idx="1"/>
          </p:nvPr>
        </p:nvSpPr>
        <p:spPr>
          <a:xfrm>
            <a:off x="376050" y="1033195"/>
            <a:ext cx="8097700" cy="3474323"/>
          </a:xfrm>
          <a:prstGeom prst="rect">
            <a:avLst/>
          </a:prstGeom>
        </p:spPr>
        <p:txBody>
          <a:bodyPr spcFirstLastPara="1" wrap="square" lIns="91425" tIns="91425" rIns="91425" bIns="91425" anchor="t" anchorCtr="0">
            <a:normAutofit fontScale="62500" lnSpcReduction="20000"/>
          </a:bodyPr>
          <a:lstStyle/>
          <a:p>
            <a:pPr marL="0" indent="0">
              <a:buNone/>
            </a:pPr>
            <a:r>
              <a:rPr lang="en-US" sz="1600" dirty="0">
                <a:solidFill>
                  <a:srgbClr val="595959"/>
                </a:solidFill>
              </a:rPr>
              <a:t>[1] C. Zhang, “Impact of beam-beam effects and linear coupling resonance on the absolute luminosity calibration at the CERN Large Hadron Collider”, Master’s thesis, Imperial College London, 2024.</a:t>
            </a:r>
          </a:p>
          <a:p>
            <a:pPr marL="0" indent="0">
              <a:buNone/>
            </a:pPr>
            <a:endParaRPr lang="en-US" sz="1600" dirty="0">
              <a:solidFill>
                <a:srgbClr val="595959"/>
              </a:solidFill>
            </a:endParaRPr>
          </a:p>
          <a:p>
            <a:pPr marL="0" indent="0">
              <a:buNone/>
            </a:pPr>
            <a:r>
              <a:rPr lang="en-US" sz="1600" dirty="0"/>
              <a:t>[2] M. Fitterer et al. “Effect of a Resonant Excitation on the Evolution of the Beam Emittance and Halo Population”</a:t>
            </a:r>
            <a:r>
              <a:rPr lang="en-US" sz="1600" i="1" dirty="0"/>
              <a:t>.</a:t>
            </a:r>
            <a:r>
              <a:rPr lang="en-US" sz="1600" dirty="0"/>
              <a:t> Technical Report CERN-ACC-NOTE-2017-0037. Geneva: CERN, 2017. </a:t>
            </a:r>
            <a:r>
              <a:rPr lang="en-US" sz="1600" u="sng" dirty="0">
                <a:solidFill>
                  <a:schemeClr val="accent5"/>
                </a:solidFill>
                <a:hlinkClick r:id="rId6">
                  <a:extLst>
                    <a:ext uri="{A12FA001-AC4F-418D-AE19-62706E023703}">
                      <ahyp:hlinkClr xmlns:ahyp="http://schemas.microsoft.com/office/drawing/2018/hyperlinkcolor" val="tx"/>
                    </a:ext>
                  </a:extLst>
                </a:hlinkClick>
              </a:rPr>
              <a:t>https://cds.cern.ch/record/2264616</a:t>
            </a:r>
            <a:r>
              <a:rPr lang="en-US" sz="1600" dirty="0">
                <a:solidFill>
                  <a:schemeClr val="dk1"/>
                </a:solidFill>
              </a:rPr>
              <a:t>. </a:t>
            </a:r>
          </a:p>
          <a:p>
            <a:pPr marL="0" indent="0">
              <a:buNone/>
            </a:pPr>
            <a:endParaRPr lang="en-US" sz="1600" dirty="0">
              <a:solidFill>
                <a:schemeClr val="dk1"/>
              </a:solidFill>
            </a:endParaRPr>
          </a:p>
          <a:p>
            <a:pPr marL="0" indent="0">
              <a:buNone/>
            </a:pPr>
            <a:r>
              <a:rPr lang="en-US" sz="1600" dirty="0"/>
              <a:t>[3] H. Timko et al. “Operational and Beam Dynamics Aspects of the RF System in 2016”. In: Proceedings of the 7th Evian Workshop on LHC Beam Operation. Evian-les-Bains, 2016, p. 193. </a:t>
            </a:r>
            <a:r>
              <a:rPr lang="en-US" sz="1600" u="sng" dirty="0">
                <a:solidFill>
                  <a:schemeClr val="accent5"/>
                </a:solidFill>
                <a:hlinkClick r:id="rId7">
                  <a:extLst>
                    <a:ext uri="{A12FA001-AC4F-418D-AE19-62706E023703}">
                      <ahyp:hlinkClr xmlns:ahyp="http://schemas.microsoft.com/office/drawing/2018/hyperlinkcolor" val="tx"/>
                    </a:ext>
                  </a:extLst>
                </a:hlinkClick>
              </a:rPr>
              <a:t>https://cds.cern.ch/record/2293532</a:t>
            </a:r>
            <a:r>
              <a:rPr lang="en-US" sz="1600" dirty="0">
                <a:solidFill>
                  <a:schemeClr val="dk1"/>
                </a:solidFill>
              </a:rPr>
              <a:t>. </a:t>
            </a:r>
          </a:p>
          <a:p>
            <a:pPr marL="0" indent="0">
              <a:buNone/>
            </a:pPr>
            <a:endParaRPr lang="en-US" sz="1600" dirty="0">
              <a:solidFill>
                <a:srgbClr val="595959"/>
              </a:solidFill>
            </a:endParaRPr>
          </a:p>
          <a:p>
            <a:pPr marL="0" indent="0">
              <a:buNone/>
            </a:pPr>
            <a:r>
              <a:rPr lang="en-US" sz="1600" dirty="0">
                <a:solidFill>
                  <a:srgbClr val="595959"/>
                </a:solidFill>
              </a:rPr>
              <a:t>[4] F. </a:t>
            </a:r>
            <a:r>
              <a:rPr lang="en-US" sz="1600" dirty="0" err="1">
                <a:solidFill>
                  <a:srgbClr val="595959"/>
                </a:solidFill>
              </a:rPr>
              <a:t>Soubelet</a:t>
            </a:r>
            <a:r>
              <a:rPr lang="en-US" sz="1600" dirty="0">
                <a:solidFill>
                  <a:srgbClr val="595959"/>
                </a:solidFill>
              </a:rPr>
              <a:t> </a:t>
            </a:r>
            <a:r>
              <a:rPr lang="en-US" sz="1600" i="1" dirty="0">
                <a:solidFill>
                  <a:srgbClr val="595959"/>
                </a:solidFill>
              </a:rPr>
              <a:t>et al.</a:t>
            </a:r>
            <a:r>
              <a:rPr lang="en-US" sz="1600" dirty="0">
                <a:solidFill>
                  <a:srgbClr val="595959"/>
                </a:solidFill>
              </a:rPr>
              <a:t>, “First Interaction Region Local Coupling Corrections in the LHC Run 3,” </a:t>
            </a:r>
            <a:r>
              <a:rPr lang="en-US" sz="1600" i="1" dirty="0">
                <a:solidFill>
                  <a:srgbClr val="595959"/>
                </a:solidFill>
              </a:rPr>
              <a:t>Proceedings of IPAC2022</a:t>
            </a:r>
            <a:r>
              <a:rPr lang="en-US" sz="1600" dirty="0">
                <a:solidFill>
                  <a:srgbClr val="595959"/>
                </a:solidFill>
              </a:rPr>
              <a:t>, Bangkok, Thailand, </a:t>
            </a:r>
            <a:r>
              <a:rPr lang="en-US" sz="1600" dirty="0" err="1">
                <a:solidFill>
                  <a:srgbClr val="595959"/>
                </a:solidFill>
              </a:rPr>
              <a:t>juin</a:t>
            </a:r>
            <a:r>
              <a:rPr lang="en-US" sz="1600" dirty="0">
                <a:solidFill>
                  <a:srgbClr val="595959"/>
                </a:solidFill>
              </a:rPr>
              <a:t> 2022, pp. 1838–1841.</a:t>
            </a:r>
          </a:p>
          <a:p>
            <a:pPr marL="0" indent="0">
              <a:buNone/>
            </a:pPr>
            <a:endParaRPr lang="fr" sz="1600" dirty="0"/>
          </a:p>
          <a:p>
            <a:pPr marL="0" lvl="0" indent="0" algn="l" rtl="0">
              <a:spcBef>
                <a:spcPts val="0"/>
              </a:spcBef>
              <a:spcAft>
                <a:spcPts val="0"/>
              </a:spcAft>
              <a:buNone/>
            </a:pPr>
            <a:r>
              <a:rPr lang="fr" sz="1600" dirty="0"/>
              <a:t>[5] R. Thomas, “Linear Imperfections”, </a:t>
            </a:r>
            <a:r>
              <a:rPr lang="fr" sz="1600" i="1" dirty="0"/>
              <a:t>CAS Lecture</a:t>
            </a:r>
            <a:r>
              <a:rPr lang="fr" sz="1600" dirty="0"/>
              <a:t>, 2016</a:t>
            </a:r>
          </a:p>
          <a:p>
            <a:pPr marL="0" lvl="0" indent="0" algn="l" rtl="0">
              <a:spcBef>
                <a:spcPts val="0"/>
              </a:spcBef>
              <a:spcAft>
                <a:spcPts val="0"/>
              </a:spcAft>
              <a:buNone/>
            </a:pPr>
            <a:endParaRPr lang="fr" sz="1600" dirty="0"/>
          </a:p>
          <a:p>
            <a:pPr marL="0" indent="0">
              <a:buNone/>
            </a:pPr>
            <a:r>
              <a:rPr lang="fr-CH" sz="1600" dirty="0">
                <a:solidFill>
                  <a:srgbClr val="595959"/>
                </a:solidFill>
              </a:rPr>
              <a:t>[6] </a:t>
            </a:r>
            <a:r>
              <a:rPr lang="fr-CH" sz="1600" dirty="0" err="1">
                <a:solidFill>
                  <a:srgbClr val="595959"/>
                </a:solidFill>
              </a:rPr>
              <a:t>Private</a:t>
            </a:r>
            <a:r>
              <a:rPr lang="fr-CH" sz="1600" dirty="0">
                <a:solidFill>
                  <a:srgbClr val="595959"/>
                </a:solidFill>
              </a:rPr>
              <a:t> communications</a:t>
            </a:r>
          </a:p>
          <a:p>
            <a:pPr marL="0" indent="0">
              <a:buNone/>
            </a:pPr>
            <a:endParaRPr lang="fr-CH" sz="1600" dirty="0">
              <a:solidFill>
                <a:srgbClr val="595959"/>
              </a:solidFill>
            </a:endParaRPr>
          </a:p>
          <a:p>
            <a:pPr marL="0" indent="0">
              <a:buNone/>
            </a:pPr>
            <a:r>
              <a:rPr lang="fr" sz="1600" dirty="0">
                <a:solidFill>
                  <a:srgbClr val="595959"/>
                </a:solidFill>
              </a:rPr>
              <a:t>[7] A. Babaev et al. “Impact of beam-beam effects on absolute luminosity calibrations at the CERN Large Hadron Collider”. </a:t>
            </a:r>
            <a:r>
              <a:rPr lang="fr" sz="1600" i="1" dirty="0">
                <a:solidFill>
                  <a:srgbClr val="595959"/>
                </a:solidFill>
              </a:rPr>
              <a:t>The European Physical Journal C </a:t>
            </a:r>
            <a:r>
              <a:rPr lang="fr" sz="1600" dirty="0">
                <a:solidFill>
                  <a:srgbClr val="595959"/>
                </a:solidFill>
              </a:rPr>
              <a:t>84.1 (Jan. 2024)  </a:t>
            </a:r>
            <a:r>
              <a:rPr lang="fr" sz="1600" u="sng" dirty="0">
                <a:solidFill>
                  <a:schemeClr val="hlink"/>
                </a:solidFill>
                <a:hlinkClick r:id="rId8"/>
              </a:rPr>
              <a:t>http://dx.doi.org/10.1140/epjc/s10052-023-12192-5</a:t>
            </a:r>
            <a:r>
              <a:rPr lang="fr" sz="1600" dirty="0">
                <a:solidFill>
                  <a:srgbClr val="595959"/>
                </a:solidFill>
              </a:rPr>
              <a:t>.</a:t>
            </a:r>
          </a:p>
          <a:p>
            <a:pPr marL="0" lvl="0" indent="0" algn="l" rtl="0">
              <a:spcBef>
                <a:spcPts val="1200"/>
              </a:spcBef>
              <a:spcAft>
                <a:spcPts val="0"/>
              </a:spcAft>
              <a:buNone/>
            </a:pPr>
            <a:r>
              <a:rPr lang="fr" sz="1600" dirty="0">
                <a:solidFill>
                  <a:srgbClr val="595959"/>
                </a:solidFill>
              </a:rPr>
              <a:t>[8] J. Wanczyk. “Precision luminosity measurement at hadron colliders”. </a:t>
            </a:r>
            <a:r>
              <a:rPr lang="fr" sz="1600" i="1" dirty="0">
                <a:solidFill>
                  <a:srgbClr val="595959"/>
                </a:solidFill>
              </a:rPr>
              <a:t>PhD thesis</a:t>
            </a:r>
            <a:r>
              <a:rPr lang="fr" sz="1600" dirty="0">
                <a:solidFill>
                  <a:srgbClr val="595959"/>
                </a:solidFill>
              </a:rPr>
              <a:t>. EPFL, May 2024.</a:t>
            </a:r>
          </a:p>
          <a:p>
            <a:pPr marL="0" lvl="0" indent="0" algn="l" rtl="0">
              <a:spcBef>
                <a:spcPts val="1200"/>
              </a:spcBef>
              <a:spcAft>
                <a:spcPts val="0"/>
              </a:spcAft>
              <a:buNone/>
            </a:pPr>
            <a:r>
              <a:rPr lang="fr" sz="1600" dirty="0">
                <a:solidFill>
                  <a:srgbClr val="595959"/>
                </a:solidFill>
              </a:rPr>
              <a:t>[9]  L. Lammert, ‘’Interplay of local linear coupling and beam-beam effects on luminosity in the LHC’’, Specialisation Semester Report, EPFL.</a:t>
            </a:r>
          </a:p>
          <a:p>
            <a:pPr marL="0" lvl="0" indent="0" algn="l" rtl="0">
              <a:spcBef>
                <a:spcPts val="1200"/>
              </a:spcBef>
              <a:spcAft>
                <a:spcPts val="0"/>
              </a:spcAft>
              <a:buNone/>
            </a:pPr>
            <a:endParaRPr sz="1600" dirty="0">
              <a:solidFill>
                <a:srgbClr val="595959"/>
              </a:solidFill>
            </a:endParaRPr>
          </a:p>
        </p:txBody>
      </p:sp>
      <p:sp>
        <p:nvSpPr>
          <p:cNvPr id="519" name="Google Shape;519;p41"/>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43"/>
          <p:cNvSpPr txBox="1">
            <a:spLocks noGrp="1"/>
          </p:cNvSpPr>
          <p:nvPr>
            <p:ph type="title"/>
          </p:nvPr>
        </p:nvSpPr>
        <p:spPr>
          <a:xfrm>
            <a:off x="3412800" y="2134350"/>
            <a:ext cx="23184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Back-up slides</a:t>
            </a:r>
            <a:endParaRPr baseline="-25000">
              <a:solidFill>
                <a:srgbClr val="538ACA"/>
              </a:solidFill>
            </a:endParaRPr>
          </a:p>
        </p:txBody>
      </p:sp>
      <p:pic>
        <p:nvPicPr>
          <p:cNvPr id="533" name="Google Shape;533;p43"/>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34" name="Google Shape;534;p43"/>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35" name="Google Shape;535;p43"/>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36" name="Google Shape;536;p43"/>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37" name="Google Shape;537;p43"/>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36</a:t>
            </a:fld>
            <a:endParaRPr>
              <a:solidFill>
                <a:srgbClr val="538ACA"/>
              </a:solidFill>
            </a:endParaRPr>
          </a:p>
        </p:txBody>
      </p:sp>
      <p:sp>
        <p:nvSpPr>
          <p:cNvPr id="538" name="Google Shape;538;p43"/>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Google Shape;500;p40"/>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Outlook…</a:t>
            </a:r>
            <a:endParaRPr baseline="-25000">
              <a:solidFill>
                <a:srgbClr val="538ACA"/>
              </a:solidFill>
            </a:endParaRPr>
          </a:p>
        </p:txBody>
      </p:sp>
      <p:pic>
        <p:nvPicPr>
          <p:cNvPr id="501" name="Google Shape;501;p40"/>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02" name="Google Shape;502;p40"/>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03" name="Google Shape;503;p40"/>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04" name="Google Shape;504;p40"/>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05" name="Google Shape;505;p40"/>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37</a:t>
            </a:fld>
            <a:endParaRPr>
              <a:solidFill>
                <a:srgbClr val="538ACA"/>
              </a:solidFill>
            </a:endParaRPr>
          </a:p>
        </p:txBody>
      </p:sp>
      <p:sp>
        <p:nvSpPr>
          <p:cNvPr id="506" name="Google Shape;506;p40"/>
          <p:cNvSpPr txBox="1">
            <a:spLocks noGrp="1"/>
          </p:cNvSpPr>
          <p:nvPr>
            <p:ph type="body" idx="1"/>
          </p:nvPr>
        </p:nvSpPr>
        <p:spPr>
          <a:xfrm>
            <a:off x="587500" y="1001425"/>
            <a:ext cx="8218500" cy="3537900"/>
          </a:xfrm>
          <a:prstGeom prst="rect">
            <a:avLst/>
          </a:prstGeom>
        </p:spPr>
        <p:txBody>
          <a:bodyPr spcFirstLastPara="1" wrap="square" lIns="91425" tIns="91425" rIns="91425" bIns="91425" anchor="t" anchorCtr="0">
            <a:noAutofit/>
          </a:bodyPr>
          <a:lstStyle/>
          <a:p>
            <a:pPr marL="457200" lvl="0" indent="-330200" algn="l" rtl="0">
              <a:lnSpc>
                <a:spcPct val="95000"/>
              </a:lnSpc>
              <a:spcBef>
                <a:spcPts val="1200"/>
              </a:spcBef>
              <a:spcAft>
                <a:spcPts val="0"/>
              </a:spcAft>
              <a:buSzPts val="1600"/>
              <a:buChar char="●"/>
            </a:pPr>
            <a:r>
              <a:rPr lang="fr" sz="1600" dirty="0"/>
              <a:t>Beyond soft-Gaussian beam-beam</a:t>
            </a:r>
            <a:endParaRPr sz="1600" dirty="0"/>
          </a:p>
          <a:p>
            <a:pPr marL="914400" lvl="1" indent="-314325" algn="l" rtl="0">
              <a:lnSpc>
                <a:spcPct val="95000"/>
              </a:lnSpc>
              <a:spcBef>
                <a:spcPts val="0"/>
              </a:spcBef>
              <a:spcAft>
                <a:spcPts val="0"/>
              </a:spcAft>
              <a:buSzPts val="1350"/>
              <a:buChar char="○"/>
            </a:pPr>
            <a:r>
              <a:rPr lang="fr" sz="1350" dirty="0"/>
              <a:t>Implement self-consistent beam–beam force models</a:t>
            </a:r>
            <a:endParaRPr sz="1350" dirty="0"/>
          </a:p>
          <a:p>
            <a:pPr marL="914400" lvl="1" indent="-314325" algn="l" rtl="0">
              <a:lnSpc>
                <a:spcPct val="95000"/>
              </a:lnSpc>
              <a:spcBef>
                <a:spcPts val="0"/>
              </a:spcBef>
              <a:spcAft>
                <a:spcPts val="0"/>
              </a:spcAft>
              <a:buSzPts val="1350"/>
              <a:buChar char="○"/>
            </a:pPr>
            <a:r>
              <a:rPr lang="fr" sz="1350" dirty="0"/>
              <a:t>Compare with Particle-In-Cell (PIC) simulations</a:t>
            </a:r>
            <a:br>
              <a:rPr lang="fr" sz="1350" dirty="0"/>
            </a:br>
            <a:r>
              <a:rPr lang="fr" sz="1350" dirty="0"/>
              <a:t> → Validate beam–beam treatment and quantify modeling biases</a:t>
            </a:r>
            <a:endParaRPr sz="1600" dirty="0">
              <a:solidFill>
                <a:srgbClr val="595959"/>
              </a:solidFill>
            </a:endParaRPr>
          </a:p>
          <a:p>
            <a:pPr marL="457200" lvl="0" indent="-330200" algn="l" rtl="0">
              <a:lnSpc>
                <a:spcPct val="95000"/>
              </a:lnSpc>
              <a:spcBef>
                <a:spcPts val="0"/>
              </a:spcBef>
              <a:spcAft>
                <a:spcPts val="0"/>
              </a:spcAft>
              <a:buClr>
                <a:srgbClr val="595959"/>
              </a:buClr>
              <a:buSzPts val="1600"/>
              <a:buChar char="●"/>
            </a:pPr>
            <a:r>
              <a:rPr lang="fr" sz="1600" dirty="0">
                <a:solidFill>
                  <a:srgbClr val="595959"/>
                </a:solidFill>
              </a:rPr>
              <a:t>Modeling the full LHC complexity</a:t>
            </a:r>
            <a:endParaRPr sz="1600" dirty="0">
              <a:solidFill>
                <a:srgbClr val="595959"/>
              </a:solidFill>
            </a:endParaRPr>
          </a:p>
          <a:p>
            <a:pPr marL="914400" lvl="1" indent="-314325" algn="l" rtl="0">
              <a:lnSpc>
                <a:spcPct val="95000"/>
              </a:lnSpc>
              <a:spcBef>
                <a:spcPts val="0"/>
              </a:spcBef>
              <a:spcAft>
                <a:spcPts val="0"/>
              </a:spcAft>
              <a:buClr>
                <a:srgbClr val="595959"/>
              </a:buClr>
              <a:buSzPts val="1350"/>
              <a:buChar char="○"/>
            </a:pPr>
            <a:r>
              <a:rPr lang="fr" sz="1350" dirty="0">
                <a:solidFill>
                  <a:srgbClr val="595959"/>
                </a:solidFill>
              </a:rPr>
              <a:t>Include all four experiments (CMS, ATLAS, LHCb, ALICE)</a:t>
            </a:r>
            <a:br>
              <a:rPr lang="fr" sz="1350" dirty="0">
                <a:solidFill>
                  <a:srgbClr val="595959"/>
                </a:solidFill>
              </a:rPr>
            </a:br>
            <a:r>
              <a:rPr lang="fr" sz="1350" dirty="0">
                <a:solidFill>
                  <a:srgbClr val="595959"/>
                </a:solidFill>
              </a:rPr>
              <a:t> → Account for asymmetric optics, crossing angles, and lattice features</a:t>
            </a:r>
            <a:endParaRPr sz="1350" dirty="0">
              <a:solidFill>
                <a:srgbClr val="595959"/>
              </a:solidFill>
            </a:endParaRPr>
          </a:p>
          <a:p>
            <a:pPr marL="457200" lvl="0" indent="-330200" algn="l" rtl="0">
              <a:lnSpc>
                <a:spcPct val="95000"/>
              </a:lnSpc>
              <a:spcBef>
                <a:spcPts val="0"/>
              </a:spcBef>
              <a:spcAft>
                <a:spcPts val="0"/>
              </a:spcAft>
              <a:buClr>
                <a:srgbClr val="595959"/>
              </a:buClr>
              <a:buSzPts val="1600"/>
              <a:buChar char="●"/>
            </a:pPr>
            <a:r>
              <a:rPr lang="fr" sz="1600" dirty="0">
                <a:solidFill>
                  <a:srgbClr val="595959"/>
                </a:solidFill>
              </a:rPr>
              <a:t>Beam distribution studies</a:t>
            </a:r>
            <a:endParaRPr sz="1600" dirty="0">
              <a:solidFill>
                <a:srgbClr val="595959"/>
              </a:solidFill>
            </a:endParaRPr>
          </a:p>
          <a:p>
            <a:pPr marL="914400" lvl="1" indent="-314325" algn="l" rtl="0">
              <a:lnSpc>
                <a:spcPct val="95000"/>
              </a:lnSpc>
              <a:spcBef>
                <a:spcPts val="0"/>
              </a:spcBef>
              <a:spcAft>
                <a:spcPts val="0"/>
              </a:spcAft>
              <a:buClr>
                <a:srgbClr val="595959"/>
              </a:buClr>
              <a:buSzPts val="1350"/>
              <a:buChar char="○"/>
            </a:pPr>
            <a:r>
              <a:rPr lang="fr" sz="1350" dirty="0">
                <a:solidFill>
                  <a:srgbClr val="595959"/>
                </a:solidFill>
              </a:rPr>
              <a:t>Extend to light-tailed q-Gaussians (q &lt; 1)</a:t>
            </a:r>
            <a:br>
              <a:rPr lang="fr" sz="1350" dirty="0">
                <a:solidFill>
                  <a:srgbClr val="595959"/>
                </a:solidFill>
              </a:rPr>
            </a:br>
            <a:r>
              <a:rPr lang="fr" sz="1350" dirty="0">
                <a:solidFill>
                  <a:srgbClr val="595959"/>
                </a:solidFill>
              </a:rPr>
              <a:t> → Probe the influence of core-dominated beams on luminosity and σ</a:t>
            </a:r>
            <a:r>
              <a:rPr lang="fr" sz="1350" baseline="-25000" dirty="0">
                <a:solidFill>
                  <a:srgbClr val="595959"/>
                </a:solidFill>
              </a:rPr>
              <a:t>vis</a:t>
            </a:r>
            <a:endParaRPr sz="1350" baseline="-25000" dirty="0">
              <a:solidFill>
                <a:srgbClr val="595959"/>
              </a:solidFill>
            </a:endParaRPr>
          </a:p>
          <a:p>
            <a:pPr marL="457200" lvl="0" indent="-330200" algn="l" rtl="0">
              <a:lnSpc>
                <a:spcPct val="95000"/>
              </a:lnSpc>
              <a:spcBef>
                <a:spcPts val="0"/>
              </a:spcBef>
              <a:spcAft>
                <a:spcPts val="0"/>
              </a:spcAft>
              <a:buClr>
                <a:srgbClr val="595959"/>
              </a:buClr>
              <a:buSzPts val="1600"/>
              <a:buChar char="●"/>
            </a:pPr>
            <a:r>
              <a:rPr lang="fr" sz="1600" dirty="0">
                <a:solidFill>
                  <a:srgbClr val="595959"/>
                </a:solidFill>
              </a:rPr>
              <a:t>Toward experimental validation</a:t>
            </a:r>
            <a:endParaRPr sz="1600" dirty="0">
              <a:solidFill>
                <a:srgbClr val="595959"/>
              </a:solidFill>
            </a:endParaRPr>
          </a:p>
          <a:p>
            <a:pPr marL="914400" lvl="1" indent="-314325" algn="l" rtl="0">
              <a:lnSpc>
                <a:spcPct val="95000"/>
              </a:lnSpc>
              <a:spcBef>
                <a:spcPts val="0"/>
              </a:spcBef>
              <a:spcAft>
                <a:spcPts val="0"/>
              </a:spcAft>
              <a:buClr>
                <a:srgbClr val="595959"/>
              </a:buClr>
              <a:buSzPts val="1350"/>
              <a:buChar char="○"/>
            </a:pPr>
            <a:r>
              <a:rPr lang="fr" sz="1350" dirty="0">
                <a:solidFill>
                  <a:srgbClr val="595959"/>
                </a:solidFill>
              </a:rPr>
              <a:t>Propose dedicated vdM scans and coupling configurations</a:t>
            </a:r>
            <a:br>
              <a:rPr lang="fr" sz="1350" dirty="0">
                <a:solidFill>
                  <a:srgbClr val="595959"/>
                </a:solidFill>
              </a:rPr>
            </a:br>
            <a:r>
              <a:rPr lang="fr" sz="1350" dirty="0">
                <a:solidFill>
                  <a:srgbClr val="595959"/>
                </a:solidFill>
              </a:rPr>
              <a:t> → Measure impact of non-Gaussian beams and local/global coupling</a:t>
            </a:r>
            <a:br>
              <a:rPr lang="fr" sz="1350" dirty="0">
                <a:solidFill>
                  <a:srgbClr val="595959"/>
                </a:solidFill>
              </a:rPr>
            </a:br>
            <a:r>
              <a:rPr lang="fr" sz="1350" dirty="0">
                <a:solidFill>
                  <a:srgbClr val="595959"/>
                </a:solidFill>
              </a:rPr>
              <a:t> → Bridge toward operational tools for luminosity calibration</a:t>
            </a:r>
            <a:br>
              <a:rPr lang="fr" sz="1350" dirty="0">
                <a:solidFill>
                  <a:srgbClr val="595959"/>
                </a:solidFill>
              </a:rPr>
            </a:br>
            <a:endParaRPr lang="fr" sz="1350" dirty="0">
              <a:solidFill>
                <a:srgbClr val="595959"/>
              </a:solidFill>
            </a:endParaRPr>
          </a:p>
          <a:p>
            <a:pPr marL="914400" lvl="1" indent="-314325" algn="l" rtl="0">
              <a:lnSpc>
                <a:spcPct val="95000"/>
              </a:lnSpc>
              <a:spcBef>
                <a:spcPts val="0"/>
              </a:spcBef>
              <a:spcAft>
                <a:spcPts val="0"/>
              </a:spcAft>
              <a:buClr>
                <a:srgbClr val="595959"/>
              </a:buClr>
              <a:buSzPts val="1350"/>
              <a:buChar char="○"/>
            </a:pPr>
            <a:r>
              <a:rPr lang="fr" sz="1350" dirty="0">
                <a:solidFill>
                  <a:srgbClr val="595959"/>
                </a:solidFill>
              </a:rPr>
              <a:t>All these effects are weak (machine setup a in vdM), what about physics fills?</a:t>
            </a:r>
            <a:endParaRPr sz="1350" dirty="0">
              <a:solidFill>
                <a:srgbClr val="595959"/>
              </a:solidFill>
            </a:endParaRPr>
          </a:p>
          <a:p>
            <a:pPr marL="0" lvl="0" indent="0" algn="l" rtl="0">
              <a:lnSpc>
                <a:spcPct val="95000"/>
              </a:lnSpc>
              <a:spcBef>
                <a:spcPts val="1200"/>
              </a:spcBef>
              <a:spcAft>
                <a:spcPts val="1200"/>
              </a:spcAft>
              <a:buNone/>
            </a:pPr>
            <a:endParaRPr sz="1300" dirty="0"/>
          </a:p>
        </p:txBody>
      </p:sp>
      <p:sp>
        <p:nvSpPr>
          <p:cNvPr id="507" name="Google Shape;507;p40"/>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99">
          <a:extLst>
            <a:ext uri="{FF2B5EF4-FFF2-40B4-BE49-F238E27FC236}">
              <a16:creationId xmlns:a16="http://schemas.microsoft.com/office/drawing/2014/main" id="{E7A627C9-6BB9-D5B8-521D-08FBE012C86B}"/>
            </a:ext>
          </a:extLst>
        </p:cNvPr>
        <p:cNvGrpSpPr/>
        <p:nvPr/>
      </p:nvGrpSpPr>
      <p:grpSpPr>
        <a:xfrm>
          <a:off x="0" y="0"/>
          <a:ext cx="0" cy="0"/>
          <a:chOff x="0" y="0"/>
          <a:chExt cx="0" cy="0"/>
        </a:xfrm>
      </p:grpSpPr>
      <p:pic>
        <p:nvPicPr>
          <p:cNvPr id="501" name="Google Shape;501;p40">
            <a:extLst>
              <a:ext uri="{FF2B5EF4-FFF2-40B4-BE49-F238E27FC236}">
                <a16:creationId xmlns:a16="http://schemas.microsoft.com/office/drawing/2014/main" id="{382E2325-16B2-32D1-C2BD-00844AD8550E}"/>
              </a:ext>
            </a:extLst>
          </p:cNvPr>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02" name="Google Shape;502;p40">
            <a:extLst>
              <a:ext uri="{FF2B5EF4-FFF2-40B4-BE49-F238E27FC236}">
                <a16:creationId xmlns:a16="http://schemas.microsoft.com/office/drawing/2014/main" id="{B97E8144-DE36-C932-6474-346ADBDC8D26}"/>
              </a:ext>
            </a:extLst>
          </p:cNvPr>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03" name="Google Shape;503;p40">
            <a:extLst>
              <a:ext uri="{FF2B5EF4-FFF2-40B4-BE49-F238E27FC236}">
                <a16:creationId xmlns:a16="http://schemas.microsoft.com/office/drawing/2014/main" id="{A179693C-2783-23DA-5ECB-5F2D14F8FD2E}"/>
              </a:ext>
            </a:extLst>
          </p:cNvPr>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04" name="Google Shape;504;p40">
            <a:extLst>
              <a:ext uri="{FF2B5EF4-FFF2-40B4-BE49-F238E27FC236}">
                <a16:creationId xmlns:a16="http://schemas.microsoft.com/office/drawing/2014/main" id="{5B6F7931-4FE1-2341-0800-9A04C97EB6B2}"/>
              </a:ext>
            </a:extLst>
          </p:cNvPr>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05" name="Google Shape;505;p40">
            <a:extLst>
              <a:ext uri="{FF2B5EF4-FFF2-40B4-BE49-F238E27FC236}">
                <a16:creationId xmlns:a16="http://schemas.microsoft.com/office/drawing/2014/main" id="{743C84C9-05A7-CCC9-3DE7-C8C7D535E4A0}"/>
              </a:ext>
            </a:extLst>
          </p:cNvPr>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38</a:t>
            </a:fld>
            <a:endParaRPr>
              <a:solidFill>
                <a:srgbClr val="538ACA"/>
              </a:solidFill>
            </a:endParaRPr>
          </a:p>
        </p:txBody>
      </p:sp>
      <p:sp>
        <p:nvSpPr>
          <p:cNvPr id="507" name="Google Shape;507;p40">
            <a:extLst>
              <a:ext uri="{FF2B5EF4-FFF2-40B4-BE49-F238E27FC236}">
                <a16:creationId xmlns:a16="http://schemas.microsoft.com/office/drawing/2014/main" id="{A1183456-6F92-A4D6-ECB7-B3201F3D607E}"/>
              </a:ext>
            </a:extLst>
          </p:cNvPr>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pic>
        <p:nvPicPr>
          <p:cNvPr id="5" name="Image 4">
            <a:extLst>
              <a:ext uri="{FF2B5EF4-FFF2-40B4-BE49-F238E27FC236}">
                <a16:creationId xmlns:a16="http://schemas.microsoft.com/office/drawing/2014/main" id="{E205743F-DDA6-853F-C570-5260779ABFEB}"/>
              </a:ext>
            </a:extLst>
          </p:cNvPr>
          <p:cNvPicPr>
            <a:picLocks noChangeAspect="1"/>
          </p:cNvPicPr>
          <p:nvPr/>
        </p:nvPicPr>
        <p:blipFill>
          <a:blip r:embed="rId6"/>
          <a:stretch>
            <a:fillRect/>
          </a:stretch>
        </p:blipFill>
        <p:spPr>
          <a:xfrm>
            <a:off x="865841" y="741756"/>
            <a:ext cx="7118118" cy="3877059"/>
          </a:xfrm>
          <a:prstGeom prst="rect">
            <a:avLst/>
          </a:prstGeom>
        </p:spPr>
      </p:pic>
      <p:sp>
        <p:nvSpPr>
          <p:cNvPr id="8" name="Google Shape;292;p27">
            <a:extLst>
              <a:ext uri="{FF2B5EF4-FFF2-40B4-BE49-F238E27FC236}">
                <a16:creationId xmlns:a16="http://schemas.microsoft.com/office/drawing/2014/main" id="{B98786AC-E67D-41E7-3318-B13D7DE5F078}"/>
              </a:ext>
            </a:extLst>
          </p:cNvPr>
          <p:cNvSpPr txBox="1">
            <a:spLocks/>
          </p:cNvSpPr>
          <p:nvPr/>
        </p:nvSpPr>
        <p:spPr>
          <a:xfrm>
            <a:off x="164600" y="229350"/>
            <a:ext cx="8896200" cy="572700"/>
          </a:xfrm>
          <a:prstGeom prst="rect">
            <a:avLst/>
          </a:prstGeom>
          <a:noFill/>
          <a:ln>
            <a:noFill/>
          </a:ln>
        </p:spPr>
        <p:txBody>
          <a:bodyPr spcFirstLastPara="1" wrap="square" lIns="91425" tIns="91425" rIns="91425" bIns="91425" anchor="t" anchorCtr="0">
            <a:normAutofit fontScale="975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US">
                <a:solidFill>
                  <a:srgbClr val="538ACA"/>
                </a:solidFill>
              </a:rPr>
              <a:t>Single </a:t>
            </a:r>
            <a:r>
              <a:rPr lang="en-US" b="1">
                <a:solidFill>
                  <a:srgbClr val="538ACA"/>
                </a:solidFill>
              </a:rPr>
              <a:t>q-Gaussian</a:t>
            </a:r>
            <a:r>
              <a:rPr lang="en-US">
                <a:solidFill>
                  <a:srgbClr val="538ACA"/>
                </a:solidFill>
              </a:rPr>
              <a:t> beam xy-distribution bias, with </a:t>
            </a:r>
            <a:r>
              <a:rPr lang="en-US" b="1">
                <a:solidFill>
                  <a:srgbClr val="538ACA"/>
                </a:solidFill>
              </a:rPr>
              <a:t>offset</a:t>
            </a:r>
            <a:endParaRPr lang="en-US" b="1" dirty="0">
              <a:solidFill>
                <a:srgbClr val="538ACA"/>
              </a:solidFill>
            </a:endParaRPr>
          </a:p>
        </p:txBody>
      </p:sp>
    </p:spTree>
    <p:extLst>
      <p:ext uri="{BB962C8B-B14F-4D97-AF65-F5344CB8AC3E}">
        <p14:creationId xmlns:p14="http://schemas.microsoft.com/office/powerpoint/2010/main" val="7863722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pic>
        <p:nvPicPr>
          <p:cNvPr id="543" name="Google Shape;543;p44"/>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44" name="Google Shape;544;p44"/>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45" name="Google Shape;545;p44"/>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46" name="Google Shape;546;p44"/>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47" name="Google Shape;547;p44"/>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39</a:t>
            </a:fld>
            <a:endParaRPr>
              <a:solidFill>
                <a:srgbClr val="538ACA"/>
              </a:solidFill>
            </a:endParaRPr>
          </a:p>
        </p:txBody>
      </p:sp>
      <p:sp>
        <p:nvSpPr>
          <p:cNvPr id="549" name="Google Shape;549;p44"/>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550" name="Google Shape;550;p44"/>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990"/>
              <a:buFont typeface="Arial"/>
              <a:buNone/>
            </a:pPr>
            <a:r>
              <a:rPr lang="fr-CH" sz="2320" dirty="0">
                <a:solidFill>
                  <a:srgbClr val="538ACA"/>
                </a:solidFill>
              </a:rPr>
              <a:t>Simulations setup conditions</a:t>
            </a:r>
            <a:endParaRPr sz="2320" dirty="0">
              <a:solidFill>
                <a:srgbClr val="538ACA"/>
              </a:solidFill>
            </a:endParaRPr>
          </a:p>
          <a:p>
            <a:pPr marL="0" lvl="0" indent="0" algn="l" rtl="0">
              <a:spcBef>
                <a:spcPts val="0"/>
              </a:spcBef>
              <a:spcAft>
                <a:spcPts val="0"/>
              </a:spcAft>
              <a:buSzPts val="990"/>
              <a:buNone/>
            </a:pPr>
            <a:endParaRPr sz="2520" dirty="0">
              <a:solidFill>
                <a:srgbClr val="538ACA"/>
              </a:solidFill>
            </a:endParaRPr>
          </a:p>
        </p:txBody>
      </p:sp>
      <p:pic>
        <p:nvPicPr>
          <p:cNvPr id="3" name="Image 2">
            <a:extLst>
              <a:ext uri="{FF2B5EF4-FFF2-40B4-BE49-F238E27FC236}">
                <a16:creationId xmlns:a16="http://schemas.microsoft.com/office/drawing/2014/main" id="{D915CFA9-6B0E-E801-F432-055B790E8BDD}"/>
              </a:ext>
            </a:extLst>
          </p:cNvPr>
          <p:cNvPicPr>
            <a:picLocks noChangeAspect="1"/>
          </p:cNvPicPr>
          <p:nvPr/>
        </p:nvPicPr>
        <p:blipFill>
          <a:blip r:embed="rId6"/>
          <a:stretch>
            <a:fillRect/>
          </a:stretch>
        </p:blipFill>
        <p:spPr>
          <a:xfrm>
            <a:off x="1153658" y="1107220"/>
            <a:ext cx="6434812" cy="314513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pic>
        <p:nvPicPr>
          <p:cNvPr id="172" name="Google Shape;172;p21"/>
          <p:cNvPicPr preferRelativeResize="0"/>
          <p:nvPr/>
        </p:nvPicPr>
        <p:blipFill>
          <a:blip r:embed="rId3">
            <a:alphaModFix/>
          </a:blip>
          <a:stretch>
            <a:fillRect/>
          </a:stretch>
        </p:blipFill>
        <p:spPr>
          <a:xfrm>
            <a:off x="1525025" y="2134988"/>
            <a:ext cx="3046974" cy="2519476"/>
          </a:xfrm>
          <a:prstGeom prst="rect">
            <a:avLst/>
          </a:prstGeom>
          <a:noFill/>
          <a:ln>
            <a:noFill/>
          </a:ln>
        </p:spPr>
      </p:pic>
      <p:pic>
        <p:nvPicPr>
          <p:cNvPr id="173" name="Google Shape;173;p21"/>
          <p:cNvPicPr preferRelativeResize="0"/>
          <p:nvPr/>
        </p:nvPicPr>
        <p:blipFill>
          <a:blip r:embed="rId4">
            <a:alphaModFix/>
          </a:blip>
          <a:stretch>
            <a:fillRect/>
          </a:stretch>
        </p:blipFill>
        <p:spPr>
          <a:xfrm>
            <a:off x="1284725" y="4827450"/>
            <a:ext cx="288732" cy="293275"/>
          </a:xfrm>
          <a:prstGeom prst="rect">
            <a:avLst/>
          </a:prstGeom>
          <a:noFill/>
          <a:ln>
            <a:noFill/>
          </a:ln>
        </p:spPr>
      </p:pic>
      <p:pic>
        <p:nvPicPr>
          <p:cNvPr id="174" name="Google Shape;174;p21"/>
          <p:cNvPicPr preferRelativeResize="0"/>
          <p:nvPr/>
        </p:nvPicPr>
        <p:blipFill>
          <a:blip r:embed="rId5">
            <a:alphaModFix/>
          </a:blip>
          <a:stretch>
            <a:fillRect/>
          </a:stretch>
        </p:blipFill>
        <p:spPr>
          <a:xfrm>
            <a:off x="654425" y="4887911"/>
            <a:ext cx="593075" cy="172363"/>
          </a:xfrm>
          <a:prstGeom prst="rect">
            <a:avLst/>
          </a:prstGeom>
          <a:noFill/>
          <a:ln>
            <a:noFill/>
          </a:ln>
        </p:spPr>
      </p:pic>
      <p:pic>
        <p:nvPicPr>
          <p:cNvPr id="175" name="Google Shape;175;p21"/>
          <p:cNvPicPr preferRelativeResize="0"/>
          <p:nvPr/>
        </p:nvPicPr>
        <p:blipFill>
          <a:blip r:embed="rId6">
            <a:alphaModFix/>
          </a:blip>
          <a:stretch>
            <a:fillRect/>
          </a:stretch>
        </p:blipFill>
        <p:spPr>
          <a:xfrm>
            <a:off x="164600" y="4839962"/>
            <a:ext cx="422900" cy="268250"/>
          </a:xfrm>
          <a:prstGeom prst="rect">
            <a:avLst/>
          </a:prstGeom>
          <a:noFill/>
          <a:ln>
            <a:noFill/>
          </a:ln>
        </p:spPr>
      </p:pic>
      <p:cxnSp>
        <p:nvCxnSpPr>
          <p:cNvPr id="176" name="Google Shape;176;p21"/>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77" name="Google Shape;177;p21"/>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4</a:t>
            </a:fld>
            <a:endParaRPr>
              <a:solidFill>
                <a:srgbClr val="538ACA"/>
              </a:solidFill>
            </a:endParaRPr>
          </a:p>
        </p:txBody>
      </p:sp>
      <p:sp>
        <p:nvSpPr>
          <p:cNvPr id="178" name="Google Shape;178;p21"/>
          <p:cNvSpPr txBox="1">
            <a:spLocks noGrp="1"/>
          </p:cNvSpPr>
          <p:nvPr>
            <p:ph type="title"/>
          </p:nvPr>
        </p:nvSpPr>
        <p:spPr>
          <a:xfrm>
            <a:off x="164600" y="229350"/>
            <a:ext cx="37344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solidFill>
                  <a:srgbClr val="538ACA"/>
                </a:solidFill>
              </a:rPr>
              <a:t>q-Gaussian distributions</a:t>
            </a:r>
            <a:endParaRPr>
              <a:solidFill>
                <a:srgbClr val="538ACA"/>
              </a:solidFill>
            </a:endParaRPr>
          </a:p>
        </p:txBody>
      </p:sp>
      <p:sp>
        <p:nvSpPr>
          <p:cNvPr id="179" name="Google Shape;179;p21"/>
          <p:cNvSpPr txBox="1"/>
          <p:nvPr/>
        </p:nvSpPr>
        <p:spPr>
          <a:xfrm>
            <a:off x="330475" y="764225"/>
            <a:ext cx="7599600" cy="9504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dirty="0">
                <a:solidFill>
                  <a:schemeClr val="dk2"/>
                </a:solidFill>
              </a:rPr>
              <a:t>Observations that colliding bunches often exhibit non-Gaussian tails [2,3]</a:t>
            </a:r>
            <a:endParaRPr sz="1600" dirty="0">
              <a:solidFill>
                <a:schemeClr val="dk2"/>
              </a:solidFill>
            </a:endParaRPr>
          </a:p>
          <a:p>
            <a:pPr marL="457200" lvl="0" indent="-330200" algn="l" rtl="0">
              <a:spcBef>
                <a:spcPts val="0"/>
              </a:spcBef>
              <a:spcAft>
                <a:spcPts val="0"/>
              </a:spcAft>
              <a:buClr>
                <a:schemeClr val="dk2"/>
              </a:buClr>
              <a:buSzPts val="1600"/>
              <a:buChar char="●"/>
            </a:pPr>
            <a:r>
              <a:rPr lang="fr" sz="1600" dirty="0">
                <a:solidFill>
                  <a:schemeClr val="dk2"/>
                </a:solidFill>
              </a:rPr>
              <a:t>Beams with heavy tails</a:t>
            </a:r>
            <a:endParaRPr sz="1600" dirty="0">
              <a:solidFill>
                <a:schemeClr val="dk2"/>
              </a:solidFill>
            </a:endParaRPr>
          </a:p>
          <a:p>
            <a:pPr marL="457200" lvl="0" indent="-330200" algn="l" rtl="0">
              <a:spcBef>
                <a:spcPts val="0"/>
              </a:spcBef>
              <a:spcAft>
                <a:spcPts val="0"/>
              </a:spcAft>
              <a:buClr>
                <a:schemeClr val="dk2"/>
              </a:buClr>
              <a:buSzPts val="1600"/>
              <a:buChar char="●"/>
            </a:pPr>
            <a:r>
              <a:rPr lang="fr" sz="1600" dirty="0">
                <a:solidFill>
                  <a:schemeClr val="dk2"/>
                </a:solidFill>
              </a:rPr>
              <a:t>Using simplified definition to artificially get the rms = 1:</a:t>
            </a:r>
            <a:r>
              <a:rPr lang="fr" sz="1800" dirty="0">
                <a:solidFill>
                  <a:schemeClr val="dk2"/>
                </a:solidFill>
              </a:rPr>
              <a:t> </a:t>
            </a:r>
            <a:r>
              <a:rPr lang="fr" sz="1600" dirty="0">
                <a:solidFill>
                  <a:srgbClr val="538ACA"/>
                </a:solidFill>
              </a:rPr>
              <a:t>f(x) = [1-(1-q)βx</a:t>
            </a:r>
            <a:r>
              <a:rPr lang="fr" sz="1600" baseline="30000" dirty="0">
                <a:solidFill>
                  <a:srgbClr val="538ACA"/>
                </a:solidFill>
              </a:rPr>
              <a:t>2</a:t>
            </a:r>
            <a:r>
              <a:rPr lang="fr" sz="1600" dirty="0">
                <a:solidFill>
                  <a:srgbClr val="538ACA"/>
                </a:solidFill>
              </a:rPr>
              <a:t>]</a:t>
            </a:r>
            <a:r>
              <a:rPr lang="fr" sz="1600" baseline="30000" dirty="0">
                <a:solidFill>
                  <a:srgbClr val="538ACA"/>
                </a:solidFill>
              </a:rPr>
              <a:t>1/(1-q)</a:t>
            </a:r>
            <a:endParaRPr sz="1600" baseline="30000" dirty="0">
              <a:solidFill>
                <a:srgbClr val="538ACA"/>
              </a:solidFill>
            </a:endParaRPr>
          </a:p>
        </p:txBody>
      </p:sp>
      <p:pic>
        <p:nvPicPr>
          <p:cNvPr id="180" name="Google Shape;180;p21"/>
          <p:cNvPicPr preferRelativeResize="0"/>
          <p:nvPr/>
        </p:nvPicPr>
        <p:blipFill>
          <a:blip r:embed="rId7">
            <a:alphaModFix/>
          </a:blip>
          <a:stretch>
            <a:fillRect/>
          </a:stretch>
        </p:blipFill>
        <p:spPr>
          <a:xfrm>
            <a:off x="4883100" y="2135000"/>
            <a:ext cx="3046974" cy="2519526"/>
          </a:xfrm>
          <a:prstGeom prst="rect">
            <a:avLst/>
          </a:prstGeom>
          <a:noFill/>
          <a:ln>
            <a:noFill/>
          </a:ln>
        </p:spPr>
      </p:pic>
      <p:sp>
        <p:nvSpPr>
          <p:cNvPr id="181" name="Google Shape;181;p21"/>
          <p:cNvSpPr txBox="1"/>
          <p:nvPr/>
        </p:nvSpPr>
        <p:spPr>
          <a:xfrm>
            <a:off x="2071625" y="3041838"/>
            <a:ext cx="9027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standard Gaussian</a:t>
            </a:r>
            <a:endParaRPr sz="1100">
              <a:solidFill>
                <a:srgbClr val="538ACA"/>
              </a:solidFill>
            </a:endParaRPr>
          </a:p>
        </p:txBody>
      </p:sp>
      <p:cxnSp>
        <p:nvCxnSpPr>
          <p:cNvPr id="182" name="Google Shape;182;p21"/>
          <p:cNvCxnSpPr/>
          <p:nvPr/>
        </p:nvCxnSpPr>
        <p:spPr>
          <a:xfrm>
            <a:off x="2488200" y="3489050"/>
            <a:ext cx="258300" cy="471900"/>
          </a:xfrm>
          <a:prstGeom prst="straightConnector1">
            <a:avLst/>
          </a:prstGeom>
          <a:noFill/>
          <a:ln w="9525" cap="flat" cmpd="sng">
            <a:solidFill>
              <a:srgbClr val="538ACA"/>
            </a:solidFill>
            <a:prstDash val="solid"/>
            <a:round/>
            <a:headEnd type="none" w="med" len="med"/>
            <a:tailEnd type="triangle" w="med" len="med"/>
          </a:ln>
        </p:spPr>
      </p:cxnSp>
      <p:sp>
        <p:nvSpPr>
          <p:cNvPr id="183" name="Google Shape;183;p21"/>
          <p:cNvSpPr txBox="1"/>
          <p:nvPr/>
        </p:nvSpPr>
        <p:spPr>
          <a:xfrm>
            <a:off x="5093350" y="1869800"/>
            <a:ext cx="32415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95959"/>
                </a:solidFill>
              </a:rPr>
              <a:t>Difference with standard Gaussian distribution</a:t>
            </a:r>
            <a:endParaRPr sz="1100">
              <a:solidFill>
                <a:srgbClr val="595959"/>
              </a:solidFill>
            </a:endParaRPr>
          </a:p>
        </p:txBody>
      </p:sp>
      <p:sp>
        <p:nvSpPr>
          <p:cNvPr id="184" name="Google Shape;184;p21"/>
          <p:cNvSpPr txBox="1"/>
          <p:nvPr/>
        </p:nvSpPr>
        <p:spPr>
          <a:xfrm>
            <a:off x="2351775" y="1869800"/>
            <a:ext cx="3241500" cy="3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95959"/>
                </a:solidFill>
              </a:rPr>
              <a:t>q-Gaussian distributions</a:t>
            </a:r>
            <a:endParaRPr sz="1100">
              <a:solidFill>
                <a:srgbClr val="595959"/>
              </a:solidFill>
            </a:endParaRPr>
          </a:p>
        </p:txBody>
      </p:sp>
      <p:sp>
        <p:nvSpPr>
          <p:cNvPr id="185" name="Google Shape;185;p21"/>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42">
          <a:extLst>
            <a:ext uri="{FF2B5EF4-FFF2-40B4-BE49-F238E27FC236}">
              <a16:creationId xmlns:a16="http://schemas.microsoft.com/office/drawing/2014/main" id="{2E9A0219-90B4-5F00-EC0A-947B7CCDE7DD}"/>
            </a:ext>
          </a:extLst>
        </p:cNvPr>
        <p:cNvGrpSpPr/>
        <p:nvPr/>
      </p:nvGrpSpPr>
      <p:grpSpPr>
        <a:xfrm>
          <a:off x="0" y="0"/>
          <a:ext cx="0" cy="0"/>
          <a:chOff x="0" y="0"/>
          <a:chExt cx="0" cy="0"/>
        </a:xfrm>
      </p:grpSpPr>
      <p:pic>
        <p:nvPicPr>
          <p:cNvPr id="543" name="Google Shape;543;p44">
            <a:extLst>
              <a:ext uri="{FF2B5EF4-FFF2-40B4-BE49-F238E27FC236}">
                <a16:creationId xmlns:a16="http://schemas.microsoft.com/office/drawing/2014/main" id="{11D35BA7-3F4C-9250-2DCC-AEBCB83000B9}"/>
              </a:ext>
            </a:extLst>
          </p:cNvPr>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44" name="Google Shape;544;p44">
            <a:extLst>
              <a:ext uri="{FF2B5EF4-FFF2-40B4-BE49-F238E27FC236}">
                <a16:creationId xmlns:a16="http://schemas.microsoft.com/office/drawing/2014/main" id="{736B30B3-F70D-0D44-19F7-E8DC3784D975}"/>
              </a:ext>
            </a:extLst>
          </p:cNvPr>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45" name="Google Shape;545;p44">
            <a:extLst>
              <a:ext uri="{FF2B5EF4-FFF2-40B4-BE49-F238E27FC236}">
                <a16:creationId xmlns:a16="http://schemas.microsoft.com/office/drawing/2014/main" id="{71F734E4-F32C-D298-FC16-A43F00813776}"/>
              </a:ext>
            </a:extLst>
          </p:cNvPr>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46" name="Google Shape;546;p44">
            <a:extLst>
              <a:ext uri="{FF2B5EF4-FFF2-40B4-BE49-F238E27FC236}">
                <a16:creationId xmlns:a16="http://schemas.microsoft.com/office/drawing/2014/main" id="{82445872-D8B4-9772-D038-CF346D871A91}"/>
              </a:ext>
            </a:extLst>
          </p:cNvPr>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47" name="Google Shape;547;p44">
            <a:extLst>
              <a:ext uri="{FF2B5EF4-FFF2-40B4-BE49-F238E27FC236}">
                <a16:creationId xmlns:a16="http://schemas.microsoft.com/office/drawing/2014/main" id="{203539FF-BDC9-AFE0-B7CA-FA3A561DD01A}"/>
              </a:ext>
            </a:extLst>
          </p:cNvPr>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40</a:t>
            </a:fld>
            <a:endParaRPr>
              <a:solidFill>
                <a:srgbClr val="538ACA"/>
              </a:solidFill>
            </a:endParaRPr>
          </a:p>
        </p:txBody>
      </p:sp>
      <p:pic>
        <p:nvPicPr>
          <p:cNvPr id="548" name="Google Shape;548;p44">
            <a:extLst>
              <a:ext uri="{FF2B5EF4-FFF2-40B4-BE49-F238E27FC236}">
                <a16:creationId xmlns:a16="http://schemas.microsoft.com/office/drawing/2014/main" id="{D8200CF0-F3A9-543B-F020-01B944EF4DFB}"/>
              </a:ext>
            </a:extLst>
          </p:cNvPr>
          <p:cNvPicPr preferRelativeResize="0"/>
          <p:nvPr/>
        </p:nvPicPr>
        <p:blipFill>
          <a:blip r:embed="rId6">
            <a:alphaModFix/>
          </a:blip>
          <a:stretch>
            <a:fillRect/>
          </a:stretch>
        </p:blipFill>
        <p:spPr>
          <a:xfrm>
            <a:off x="152400" y="1083775"/>
            <a:ext cx="8839198" cy="3595517"/>
          </a:xfrm>
          <a:prstGeom prst="rect">
            <a:avLst/>
          </a:prstGeom>
          <a:noFill/>
          <a:ln>
            <a:noFill/>
          </a:ln>
        </p:spPr>
      </p:pic>
      <p:sp>
        <p:nvSpPr>
          <p:cNvPr id="549" name="Google Shape;549;p44">
            <a:extLst>
              <a:ext uri="{FF2B5EF4-FFF2-40B4-BE49-F238E27FC236}">
                <a16:creationId xmlns:a16="http://schemas.microsoft.com/office/drawing/2014/main" id="{73E0FF42-F95D-214D-FE33-10B3A6BC25BD}"/>
              </a:ext>
            </a:extLst>
          </p:cNvPr>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550" name="Google Shape;550;p44">
            <a:extLst>
              <a:ext uri="{FF2B5EF4-FFF2-40B4-BE49-F238E27FC236}">
                <a16:creationId xmlns:a16="http://schemas.microsoft.com/office/drawing/2014/main" id="{30F99FAB-6848-DE00-12E9-7A5E773B5880}"/>
              </a:ext>
            </a:extLst>
          </p:cNvPr>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990"/>
              <a:buFont typeface="Arial"/>
              <a:buNone/>
            </a:pPr>
            <a:r>
              <a:rPr lang="fr" sz="2320">
                <a:solidFill>
                  <a:srgbClr val="538ACA"/>
                </a:solidFill>
              </a:rPr>
              <a:t>x-axis scan with associated resulting change of p</a:t>
            </a:r>
            <a:r>
              <a:rPr lang="fr" sz="2320" baseline="-25000">
                <a:solidFill>
                  <a:srgbClr val="538ACA"/>
                </a:solidFill>
              </a:rPr>
              <a:t>x</a:t>
            </a:r>
            <a:r>
              <a:rPr lang="fr" sz="2320">
                <a:solidFill>
                  <a:srgbClr val="538ACA"/>
                </a:solidFill>
              </a:rPr>
              <a:t> along the x-axis and tune footprint for Gaussian beams</a:t>
            </a:r>
            <a:endParaRPr sz="2320">
              <a:solidFill>
                <a:srgbClr val="538ACA"/>
              </a:solidFill>
            </a:endParaRPr>
          </a:p>
          <a:p>
            <a:pPr marL="0" lvl="0" indent="0" algn="l" rtl="0">
              <a:spcBef>
                <a:spcPts val="0"/>
              </a:spcBef>
              <a:spcAft>
                <a:spcPts val="0"/>
              </a:spcAft>
              <a:buSzPts val="990"/>
              <a:buNone/>
            </a:pPr>
            <a:endParaRPr sz="2520">
              <a:solidFill>
                <a:srgbClr val="538ACA"/>
              </a:solidFill>
            </a:endParaRPr>
          </a:p>
        </p:txBody>
      </p:sp>
    </p:spTree>
    <p:extLst>
      <p:ext uri="{BB962C8B-B14F-4D97-AF65-F5344CB8AC3E}">
        <p14:creationId xmlns:p14="http://schemas.microsoft.com/office/powerpoint/2010/main" val="22238518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54"/>
        <p:cNvGrpSpPr/>
        <p:nvPr/>
      </p:nvGrpSpPr>
      <p:grpSpPr>
        <a:xfrm>
          <a:off x="0" y="0"/>
          <a:ext cx="0" cy="0"/>
          <a:chOff x="0" y="0"/>
          <a:chExt cx="0" cy="0"/>
        </a:xfrm>
      </p:grpSpPr>
      <p:pic>
        <p:nvPicPr>
          <p:cNvPr id="555" name="Google Shape;555;p45"/>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56" name="Google Shape;556;p45"/>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57" name="Google Shape;557;p45"/>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58" name="Google Shape;558;p45"/>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59" name="Google Shape;559;p45"/>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41</a:t>
            </a:fld>
            <a:endParaRPr>
              <a:solidFill>
                <a:srgbClr val="538ACA"/>
              </a:solidFill>
            </a:endParaRPr>
          </a:p>
        </p:txBody>
      </p:sp>
      <p:pic>
        <p:nvPicPr>
          <p:cNvPr id="560" name="Google Shape;560;p45"/>
          <p:cNvPicPr preferRelativeResize="0"/>
          <p:nvPr/>
        </p:nvPicPr>
        <p:blipFill>
          <a:blip r:embed="rId6">
            <a:alphaModFix/>
          </a:blip>
          <a:stretch>
            <a:fillRect/>
          </a:stretch>
        </p:blipFill>
        <p:spPr>
          <a:xfrm>
            <a:off x="152400" y="992250"/>
            <a:ext cx="8839198" cy="3687054"/>
          </a:xfrm>
          <a:prstGeom prst="rect">
            <a:avLst/>
          </a:prstGeom>
          <a:noFill/>
          <a:ln>
            <a:noFill/>
          </a:ln>
        </p:spPr>
      </p:pic>
      <p:sp>
        <p:nvSpPr>
          <p:cNvPr id="561" name="Google Shape;561;p45"/>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562" name="Google Shape;562;p45"/>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fr" sz="2320">
                <a:solidFill>
                  <a:srgbClr val="538ACA"/>
                </a:solidFill>
              </a:rPr>
              <a:t>y-axis scan with associated resulting change of p</a:t>
            </a:r>
            <a:r>
              <a:rPr lang="fr" sz="2320" baseline="-25000">
                <a:solidFill>
                  <a:srgbClr val="538ACA"/>
                </a:solidFill>
              </a:rPr>
              <a:t>x</a:t>
            </a:r>
            <a:r>
              <a:rPr lang="fr" sz="2320">
                <a:solidFill>
                  <a:srgbClr val="538ACA"/>
                </a:solidFill>
              </a:rPr>
              <a:t> along the x-axis and tune footprint for Gaussian beams</a:t>
            </a:r>
            <a:endParaRPr sz="2320">
              <a:solidFill>
                <a:srgbClr val="538ACA"/>
              </a:solidFill>
            </a:endParaRPr>
          </a:p>
          <a:p>
            <a:pPr marL="0" lvl="0" indent="0" algn="l" rtl="0">
              <a:spcBef>
                <a:spcPts val="0"/>
              </a:spcBef>
              <a:spcAft>
                <a:spcPts val="0"/>
              </a:spcAft>
              <a:buSzPts val="990"/>
              <a:buNone/>
            </a:pPr>
            <a:endParaRPr sz="2520">
              <a:solidFill>
                <a:srgbClr val="538ACA"/>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pic>
        <p:nvPicPr>
          <p:cNvPr id="567" name="Google Shape;567;p46"/>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68" name="Google Shape;568;p46"/>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69" name="Google Shape;569;p46"/>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70" name="Google Shape;570;p46"/>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71" name="Google Shape;571;p46"/>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42</a:t>
            </a:fld>
            <a:endParaRPr>
              <a:solidFill>
                <a:srgbClr val="538ACA"/>
              </a:solidFill>
            </a:endParaRPr>
          </a:p>
        </p:txBody>
      </p:sp>
      <p:pic>
        <p:nvPicPr>
          <p:cNvPr id="572" name="Google Shape;572;p46"/>
          <p:cNvPicPr preferRelativeResize="0"/>
          <p:nvPr/>
        </p:nvPicPr>
        <p:blipFill>
          <a:blip r:embed="rId6">
            <a:alphaModFix/>
          </a:blip>
          <a:stretch>
            <a:fillRect/>
          </a:stretch>
        </p:blipFill>
        <p:spPr>
          <a:xfrm>
            <a:off x="152400" y="1047575"/>
            <a:ext cx="8839201" cy="3631735"/>
          </a:xfrm>
          <a:prstGeom prst="rect">
            <a:avLst/>
          </a:prstGeom>
          <a:noFill/>
          <a:ln>
            <a:noFill/>
          </a:ln>
        </p:spPr>
      </p:pic>
      <p:sp>
        <p:nvSpPr>
          <p:cNvPr id="573" name="Google Shape;573;p46"/>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574" name="Google Shape;574;p46"/>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fr" sz="2320">
                <a:solidFill>
                  <a:srgbClr val="538ACA"/>
                </a:solidFill>
              </a:rPr>
              <a:t>Diagonal scan with associated resulting change of p</a:t>
            </a:r>
            <a:r>
              <a:rPr lang="fr" sz="2320" baseline="-25000">
                <a:solidFill>
                  <a:srgbClr val="538ACA"/>
                </a:solidFill>
              </a:rPr>
              <a:t>x</a:t>
            </a:r>
            <a:r>
              <a:rPr lang="fr" sz="2320">
                <a:solidFill>
                  <a:srgbClr val="538ACA"/>
                </a:solidFill>
              </a:rPr>
              <a:t> along the x-axis and tune footprint for Gaussian beams</a:t>
            </a:r>
            <a:endParaRPr sz="2320">
              <a:solidFill>
                <a:srgbClr val="538ACA"/>
              </a:solidFill>
            </a:endParaRPr>
          </a:p>
          <a:p>
            <a:pPr marL="0" lvl="0" indent="0" algn="l" rtl="0">
              <a:spcBef>
                <a:spcPts val="0"/>
              </a:spcBef>
              <a:spcAft>
                <a:spcPts val="0"/>
              </a:spcAft>
              <a:buSzPts val="990"/>
              <a:buNone/>
            </a:pPr>
            <a:endParaRPr sz="2520">
              <a:solidFill>
                <a:srgbClr val="538ACA"/>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pic>
        <p:nvPicPr>
          <p:cNvPr id="579" name="Google Shape;579;p47"/>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80" name="Google Shape;580;p47"/>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81" name="Google Shape;581;p47"/>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82" name="Google Shape;582;p47"/>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83" name="Google Shape;583;p47"/>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43</a:t>
            </a:fld>
            <a:endParaRPr>
              <a:solidFill>
                <a:srgbClr val="538ACA"/>
              </a:solidFill>
            </a:endParaRPr>
          </a:p>
        </p:txBody>
      </p:sp>
      <p:sp>
        <p:nvSpPr>
          <p:cNvPr id="584" name="Google Shape;584;p47"/>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585" name="Google Shape;585;p47"/>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fr" sz="2320">
                <a:solidFill>
                  <a:srgbClr val="538ACA"/>
                </a:solidFill>
              </a:rPr>
              <a:t>Biases on </a:t>
            </a:r>
            <a:r>
              <a:rPr lang="fr">
                <a:solidFill>
                  <a:srgbClr val="538ACA"/>
                </a:solidFill>
              </a:rPr>
              <a:t>𝝈</a:t>
            </a:r>
            <a:r>
              <a:rPr lang="fr" baseline="-25000">
                <a:solidFill>
                  <a:srgbClr val="538ACA"/>
                </a:solidFill>
              </a:rPr>
              <a:t>vis </a:t>
            </a:r>
            <a:r>
              <a:rPr lang="fr" sz="2320">
                <a:solidFill>
                  <a:srgbClr val="538ACA"/>
                </a:solidFill>
              </a:rPr>
              <a:t>for a </a:t>
            </a:r>
            <a:r>
              <a:rPr lang="fr" sz="2320" b="1">
                <a:solidFill>
                  <a:srgbClr val="538ACA"/>
                </a:solidFill>
              </a:rPr>
              <a:t>Gaussian</a:t>
            </a:r>
            <a:r>
              <a:rPr lang="fr" sz="2320">
                <a:solidFill>
                  <a:srgbClr val="538ACA"/>
                </a:solidFill>
              </a:rPr>
              <a:t> beam</a:t>
            </a:r>
            <a:endParaRPr sz="2320">
              <a:solidFill>
                <a:srgbClr val="538ACA"/>
              </a:solidFill>
            </a:endParaRPr>
          </a:p>
          <a:p>
            <a:pPr marL="0" lvl="0" indent="0" algn="l" rtl="0">
              <a:spcBef>
                <a:spcPts val="0"/>
              </a:spcBef>
              <a:spcAft>
                <a:spcPts val="0"/>
              </a:spcAft>
              <a:buSzPts val="990"/>
              <a:buNone/>
            </a:pPr>
            <a:endParaRPr sz="2520">
              <a:solidFill>
                <a:srgbClr val="538ACA"/>
              </a:solidFill>
            </a:endParaRPr>
          </a:p>
        </p:txBody>
      </p:sp>
      <p:pic>
        <p:nvPicPr>
          <p:cNvPr id="586" name="Google Shape;586;p47"/>
          <p:cNvPicPr preferRelativeResize="0"/>
          <p:nvPr/>
        </p:nvPicPr>
        <p:blipFill>
          <a:blip r:embed="rId6">
            <a:alphaModFix/>
          </a:blip>
          <a:stretch>
            <a:fillRect/>
          </a:stretch>
        </p:blipFill>
        <p:spPr>
          <a:xfrm>
            <a:off x="1065925" y="954450"/>
            <a:ext cx="7012156" cy="3631813"/>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78">
          <a:extLst>
            <a:ext uri="{FF2B5EF4-FFF2-40B4-BE49-F238E27FC236}">
              <a16:creationId xmlns:a16="http://schemas.microsoft.com/office/drawing/2014/main" id="{1BF7755E-F3F0-1563-6ADD-1FC7E7BE35B0}"/>
            </a:ext>
          </a:extLst>
        </p:cNvPr>
        <p:cNvGrpSpPr/>
        <p:nvPr/>
      </p:nvGrpSpPr>
      <p:grpSpPr>
        <a:xfrm>
          <a:off x="0" y="0"/>
          <a:ext cx="0" cy="0"/>
          <a:chOff x="0" y="0"/>
          <a:chExt cx="0" cy="0"/>
        </a:xfrm>
      </p:grpSpPr>
      <p:pic>
        <p:nvPicPr>
          <p:cNvPr id="579" name="Google Shape;579;p47">
            <a:extLst>
              <a:ext uri="{FF2B5EF4-FFF2-40B4-BE49-F238E27FC236}">
                <a16:creationId xmlns:a16="http://schemas.microsoft.com/office/drawing/2014/main" id="{2DC25BCB-5125-DB27-F453-4C86BE1A6A77}"/>
              </a:ext>
            </a:extLst>
          </p:cNvPr>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580" name="Google Shape;580;p47">
            <a:extLst>
              <a:ext uri="{FF2B5EF4-FFF2-40B4-BE49-F238E27FC236}">
                <a16:creationId xmlns:a16="http://schemas.microsoft.com/office/drawing/2014/main" id="{C26A8B9F-B5DB-9308-C2E7-0EB0AF74A121}"/>
              </a:ext>
            </a:extLst>
          </p:cNvPr>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581" name="Google Shape;581;p47">
            <a:extLst>
              <a:ext uri="{FF2B5EF4-FFF2-40B4-BE49-F238E27FC236}">
                <a16:creationId xmlns:a16="http://schemas.microsoft.com/office/drawing/2014/main" id="{32AEE2A2-D92D-8ED5-4E1D-6D89C8E24EA2}"/>
              </a:ext>
            </a:extLst>
          </p:cNvPr>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582" name="Google Shape;582;p47">
            <a:extLst>
              <a:ext uri="{FF2B5EF4-FFF2-40B4-BE49-F238E27FC236}">
                <a16:creationId xmlns:a16="http://schemas.microsoft.com/office/drawing/2014/main" id="{57BC977B-CE1F-7269-13A2-D410C9B97C29}"/>
              </a:ext>
            </a:extLst>
          </p:cNvPr>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583" name="Google Shape;583;p47">
            <a:extLst>
              <a:ext uri="{FF2B5EF4-FFF2-40B4-BE49-F238E27FC236}">
                <a16:creationId xmlns:a16="http://schemas.microsoft.com/office/drawing/2014/main" id="{E30EACE6-5692-AE04-7ABB-FB75CD5314E3}"/>
              </a:ext>
            </a:extLst>
          </p:cNvPr>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44</a:t>
            </a:fld>
            <a:endParaRPr>
              <a:solidFill>
                <a:srgbClr val="538ACA"/>
              </a:solidFill>
            </a:endParaRPr>
          </a:p>
        </p:txBody>
      </p:sp>
      <p:sp>
        <p:nvSpPr>
          <p:cNvPr id="584" name="Google Shape;584;p47">
            <a:extLst>
              <a:ext uri="{FF2B5EF4-FFF2-40B4-BE49-F238E27FC236}">
                <a16:creationId xmlns:a16="http://schemas.microsoft.com/office/drawing/2014/main" id="{607BF248-1832-1F9B-FACC-7B8743D2CBDF}"/>
              </a:ext>
            </a:extLst>
          </p:cNvPr>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585" name="Google Shape;585;p47">
            <a:extLst>
              <a:ext uri="{FF2B5EF4-FFF2-40B4-BE49-F238E27FC236}">
                <a16:creationId xmlns:a16="http://schemas.microsoft.com/office/drawing/2014/main" id="{EE722062-8B0A-EE4C-D2AD-7E4F09CDD62C}"/>
              </a:ext>
            </a:extLst>
          </p:cNvPr>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fr-CH" sz="2320" dirty="0">
                <a:solidFill>
                  <a:srgbClr val="538ACA"/>
                </a:solidFill>
              </a:rPr>
              <a:t>Beam-</a:t>
            </a:r>
            <a:r>
              <a:rPr lang="fr-CH" sz="2320" dirty="0" err="1">
                <a:solidFill>
                  <a:srgbClr val="538ACA"/>
                </a:solidFill>
              </a:rPr>
              <a:t>beam</a:t>
            </a:r>
            <a:r>
              <a:rPr lang="fr-CH" sz="2320" dirty="0">
                <a:solidFill>
                  <a:srgbClr val="538ACA"/>
                </a:solidFill>
              </a:rPr>
              <a:t> </a:t>
            </a:r>
            <a:r>
              <a:rPr lang="fr-CH" sz="2320" dirty="0" err="1">
                <a:solidFill>
                  <a:srgbClr val="538ACA"/>
                </a:solidFill>
              </a:rPr>
              <a:t>bias</a:t>
            </a:r>
            <a:r>
              <a:rPr lang="fr-CH" sz="2320" dirty="0">
                <a:solidFill>
                  <a:srgbClr val="538ACA"/>
                </a:solidFill>
              </a:rPr>
              <a:t> on transverse </a:t>
            </a:r>
            <a:r>
              <a:rPr lang="fr-CH" sz="2320" dirty="0" err="1">
                <a:solidFill>
                  <a:srgbClr val="538ACA"/>
                </a:solidFill>
              </a:rPr>
              <a:t>luminosity</a:t>
            </a:r>
            <a:r>
              <a:rPr lang="fr-CH" sz="2320" dirty="0">
                <a:solidFill>
                  <a:srgbClr val="538ACA"/>
                </a:solidFill>
              </a:rPr>
              <a:t> </a:t>
            </a:r>
            <a:r>
              <a:rPr lang="fr-CH" sz="2320" dirty="0" err="1">
                <a:solidFill>
                  <a:srgbClr val="538ACA"/>
                </a:solidFill>
              </a:rPr>
              <a:t>density</a:t>
            </a:r>
            <a:r>
              <a:rPr lang="fr-CH" sz="2320" dirty="0">
                <a:solidFill>
                  <a:srgbClr val="538ACA"/>
                </a:solidFill>
              </a:rPr>
              <a:t> </a:t>
            </a:r>
            <a:r>
              <a:rPr lang="fr-CH" sz="2320" dirty="0" err="1">
                <a:solidFill>
                  <a:srgbClr val="538ACA"/>
                </a:solidFill>
              </a:rPr>
              <a:t>with</a:t>
            </a:r>
            <a:r>
              <a:rPr lang="fr-CH" sz="2320" dirty="0">
                <a:solidFill>
                  <a:srgbClr val="538ACA"/>
                </a:solidFill>
              </a:rPr>
              <a:t> </a:t>
            </a:r>
            <a:r>
              <a:rPr lang="fr-CH" sz="2320" b="1" dirty="0" err="1">
                <a:solidFill>
                  <a:srgbClr val="538ACA"/>
                </a:solidFill>
              </a:rPr>
              <a:t>inverted</a:t>
            </a:r>
            <a:r>
              <a:rPr lang="fr-CH" sz="2320" b="1" dirty="0">
                <a:solidFill>
                  <a:srgbClr val="538ACA"/>
                </a:solidFill>
              </a:rPr>
              <a:t> tune values </a:t>
            </a:r>
            <a:r>
              <a:rPr lang="fr-CH" sz="2320" dirty="0">
                <a:solidFill>
                  <a:srgbClr val="538ACA"/>
                </a:solidFill>
              </a:rPr>
              <a:t>(</a:t>
            </a:r>
            <a:r>
              <a:rPr lang="fr-CH" sz="2320" dirty="0" err="1">
                <a:solidFill>
                  <a:srgbClr val="538ACA"/>
                </a:solidFill>
              </a:rPr>
              <a:t>Qx</a:t>
            </a:r>
            <a:r>
              <a:rPr lang="fr-CH" sz="2320" dirty="0">
                <a:solidFill>
                  <a:srgbClr val="538ACA"/>
                </a:solidFill>
              </a:rPr>
              <a:t>, </a:t>
            </a:r>
            <a:r>
              <a:rPr lang="fr-CH" sz="2320" dirty="0" err="1">
                <a:solidFill>
                  <a:srgbClr val="538ACA"/>
                </a:solidFill>
              </a:rPr>
              <a:t>Qy</a:t>
            </a:r>
            <a:r>
              <a:rPr lang="fr-CH" sz="2320" dirty="0">
                <a:solidFill>
                  <a:srgbClr val="538ACA"/>
                </a:solidFill>
              </a:rPr>
              <a:t>) = (60.32, 62.31) </a:t>
            </a:r>
            <a:endParaRPr sz="2320" dirty="0">
              <a:solidFill>
                <a:srgbClr val="538ACA"/>
              </a:solidFill>
            </a:endParaRPr>
          </a:p>
          <a:p>
            <a:pPr marL="0" lvl="0" indent="0" algn="l" rtl="0">
              <a:spcBef>
                <a:spcPts val="0"/>
              </a:spcBef>
              <a:spcAft>
                <a:spcPts val="0"/>
              </a:spcAft>
              <a:buSzPts val="990"/>
              <a:buNone/>
            </a:pPr>
            <a:endParaRPr sz="2520" dirty="0">
              <a:solidFill>
                <a:srgbClr val="538ACA"/>
              </a:solidFill>
            </a:endParaRPr>
          </a:p>
        </p:txBody>
      </p:sp>
      <p:pic>
        <p:nvPicPr>
          <p:cNvPr id="10" name="Image 9">
            <a:extLst>
              <a:ext uri="{FF2B5EF4-FFF2-40B4-BE49-F238E27FC236}">
                <a16:creationId xmlns:a16="http://schemas.microsoft.com/office/drawing/2014/main" id="{43FE89BB-924A-738B-EE94-883D8EDC1EC4}"/>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3264" y="2059868"/>
            <a:ext cx="1883847" cy="1651916"/>
          </a:xfrm>
          <a:prstGeom prst="rect">
            <a:avLst/>
          </a:prstGeom>
          <a:noFill/>
          <a:ln>
            <a:noFill/>
          </a:ln>
        </p:spPr>
      </p:pic>
      <p:pic>
        <p:nvPicPr>
          <p:cNvPr id="11" name="Image 10">
            <a:extLst>
              <a:ext uri="{FF2B5EF4-FFF2-40B4-BE49-F238E27FC236}">
                <a16:creationId xmlns:a16="http://schemas.microsoft.com/office/drawing/2014/main" id="{9892308F-8222-3AD8-41B4-E7B54A545700}"/>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92700" y="2059869"/>
            <a:ext cx="1830172" cy="1604903"/>
          </a:xfrm>
          <a:prstGeom prst="rect">
            <a:avLst/>
          </a:prstGeom>
          <a:noFill/>
          <a:ln>
            <a:noFill/>
          </a:ln>
        </p:spPr>
      </p:pic>
      <p:pic>
        <p:nvPicPr>
          <p:cNvPr id="12" name="Image 11">
            <a:extLst>
              <a:ext uri="{FF2B5EF4-FFF2-40B4-BE49-F238E27FC236}">
                <a16:creationId xmlns:a16="http://schemas.microsoft.com/office/drawing/2014/main" id="{B20F3982-FF11-4A26-D87E-189947AA80E9}"/>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67776" y="2060000"/>
            <a:ext cx="1830173" cy="1604772"/>
          </a:xfrm>
          <a:prstGeom prst="rect">
            <a:avLst/>
          </a:prstGeom>
          <a:noFill/>
          <a:ln>
            <a:noFill/>
          </a:ln>
        </p:spPr>
      </p:pic>
      <p:pic>
        <p:nvPicPr>
          <p:cNvPr id="13" name="Image 12">
            <a:extLst>
              <a:ext uri="{FF2B5EF4-FFF2-40B4-BE49-F238E27FC236}">
                <a16:creationId xmlns:a16="http://schemas.microsoft.com/office/drawing/2014/main" id="{45E82AE8-8F91-7549-19DB-38FC8C04AF39}"/>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642853" y="2072677"/>
            <a:ext cx="1869305" cy="1639107"/>
          </a:xfrm>
          <a:prstGeom prst="rect">
            <a:avLst/>
          </a:prstGeom>
          <a:noFill/>
          <a:ln>
            <a:noFill/>
          </a:ln>
        </p:spPr>
      </p:pic>
    </p:spTree>
    <p:extLst>
      <p:ext uri="{BB962C8B-B14F-4D97-AF65-F5344CB8AC3E}">
        <p14:creationId xmlns:p14="http://schemas.microsoft.com/office/powerpoint/2010/main" val="36594423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pic>
        <p:nvPicPr>
          <p:cNvPr id="302" name="Google Shape;302;p28"/>
          <p:cNvPicPr preferRelativeResize="0"/>
          <p:nvPr/>
        </p:nvPicPr>
        <p:blipFill>
          <a:blip r:embed="rId3">
            <a:alphaModFix/>
          </a:blip>
          <a:stretch>
            <a:fillRect/>
          </a:stretch>
        </p:blipFill>
        <p:spPr>
          <a:xfrm>
            <a:off x="4431800" y="971550"/>
            <a:ext cx="4267200" cy="3200400"/>
          </a:xfrm>
          <a:prstGeom prst="rect">
            <a:avLst/>
          </a:prstGeom>
          <a:noFill/>
          <a:ln>
            <a:noFill/>
          </a:ln>
        </p:spPr>
      </p:pic>
      <p:pic>
        <p:nvPicPr>
          <p:cNvPr id="303" name="Google Shape;303;p28"/>
          <p:cNvPicPr preferRelativeResize="0"/>
          <p:nvPr/>
        </p:nvPicPr>
        <p:blipFill>
          <a:blip r:embed="rId4">
            <a:alphaModFix/>
          </a:blip>
          <a:stretch>
            <a:fillRect/>
          </a:stretch>
        </p:blipFill>
        <p:spPr>
          <a:xfrm>
            <a:off x="1284725" y="4827450"/>
            <a:ext cx="288732" cy="293275"/>
          </a:xfrm>
          <a:prstGeom prst="rect">
            <a:avLst/>
          </a:prstGeom>
          <a:noFill/>
          <a:ln>
            <a:noFill/>
          </a:ln>
        </p:spPr>
      </p:pic>
      <p:pic>
        <p:nvPicPr>
          <p:cNvPr id="304" name="Google Shape;304;p28"/>
          <p:cNvPicPr preferRelativeResize="0"/>
          <p:nvPr/>
        </p:nvPicPr>
        <p:blipFill>
          <a:blip r:embed="rId5">
            <a:alphaModFix/>
          </a:blip>
          <a:stretch>
            <a:fillRect/>
          </a:stretch>
        </p:blipFill>
        <p:spPr>
          <a:xfrm>
            <a:off x="654425" y="4887911"/>
            <a:ext cx="593075" cy="172363"/>
          </a:xfrm>
          <a:prstGeom prst="rect">
            <a:avLst/>
          </a:prstGeom>
          <a:noFill/>
          <a:ln>
            <a:noFill/>
          </a:ln>
        </p:spPr>
      </p:pic>
      <p:pic>
        <p:nvPicPr>
          <p:cNvPr id="305" name="Google Shape;305;p28"/>
          <p:cNvPicPr preferRelativeResize="0"/>
          <p:nvPr/>
        </p:nvPicPr>
        <p:blipFill>
          <a:blip r:embed="rId6">
            <a:alphaModFix/>
          </a:blip>
          <a:stretch>
            <a:fillRect/>
          </a:stretch>
        </p:blipFill>
        <p:spPr>
          <a:xfrm>
            <a:off x="164600" y="4839962"/>
            <a:ext cx="422900" cy="268250"/>
          </a:xfrm>
          <a:prstGeom prst="rect">
            <a:avLst/>
          </a:prstGeom>
          <a:noFill/>
          <a:ln>
            <a:noFill/>
          </a:ln>
        </p:spPr>
      </p:pic>
      <p:cxnSp>
        <p:nvCxnSpPr>
          <p:cNvPr id="306" name="Google Shape;306;p28"/>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307" name="Google Shape;307;p28"/>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45</a:t>
            </a:fld>
            <a:endParaRPr>
              <a:solidFill>
                <a:srgbClr val="538ACA"/>
              </a:solidFill>
            </a:endParaRPr>
          </a:p>
        </p:txBody>
      </p:sp>
      <p:pic>
        <p:nvPicPr>
          <p:cNvPr id="308" name="Google Shape;308;p28"/>
          <p:cNvPicPr preferRelativeResize="0"/>
          <p:nvPr/>
        </p:nvPicPr>
        <p:blipFill>
          <a:blip r:embed="rId7">
            <a:alphaModFix/>
          </a:blip>
          <a:stretch>
            <a:fillRect/>
          </a:stretch>
        </p:blipFill>
        <p:spPr>
          <a:xfrm>
            <a:off x="164600" y="971550"/>
            <a:ext cx="4267200" cy="3200400"/>
          </a:xfrm>
          <a:prstGeom prst="rect">
            <a:avLst/>
          </a:prstGeom>
          <a:noFill/>
          <a:ln>
            <a:noFill/>
          </a:ln>
        </p:spPr>
      </p:pic>
      <p:sp>
        <p:nvSpPr>
          <p:cNvPr id="309" name="Google Shape;309;p28"/>
          <p:cNvSpPr txBox="1">
            <a:spLocks noGrp="1"/>
          </p:cNvSpPr>
          <p:nvPr>
            <p:ph type="title"/>
          </p:nvPr>
        </p:nvSpPr>
        <p:spPr>
          <a:xfrm>
            <a:off x="164600" y="229350"/>
            <a:ext cx="88962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sz="2400">
                <a:solidFill>
                  <a:srgbClr val="538ACA"/>
                </a:solidFill>
              </a:rPr>
              <a:t>BB bias of projected transverse luminosity distribution for </a:t>
            </a:r>
            <a:r>
              <a:rPr lang="fr" sz="2400" b="1">
                <a:solidFill>
                  <a:srgbClr val="538ACA"/>
                </a:solidFill>
              </a:rPr>
              <a:t>q-Gaussian beams</a:t>
            </a:r>
            <a:r>
              <a:rPr lang="fr" sz="2400">
                <a:solidFill>
                  <a:srgbClr val="538ACA"/>
                </a:solidFill>
              </a:rPr>
              <a:t> </a:t>
            </a:r>
            <a:endParaRPr sz="2400">
              <a:solidFill>
                <a:srgbClr val="538ACA"/>
              </a:solidFill>
            </a:endParaRPr>
          </a:p>
        </p:txBody>
      </p:sp>
      <p:sp>
        <p:nvSpPr>
          <p:cNvPr id="310" name="Google Shape;310;p28"/>
          <p:cNvSpPr txBox="1"/>
          <p:nvPr/>
        </p:nvSpPr>
        <p:spPr>
          <a:xfrm>
            <a:off x="475700" y="3952375"/>
            <a:ext cx="7692600" cy="6771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chemeClr val="dk2"/>
              </a:buClr>
              <a:buSzPts val="1600"/>
              <a:buChar char="●"/>
            </a:pPr>
            <a:r>
              <a:rPr lang="fr" sz="1600">
                <a:solidFill>
                  <a:schemeClr val="dk2"/>
                </a:solidFill>
              </a:rPr>
              <a:t>Here again, x-y asymmetry coming from the different tune values</a:t>
            </a:r>
            <a:endParaRPr sz="900">
              <a:solidFill>
                <a:schemeClr val="dk2"/>
              </a:solidFill>
            </a:endParaRPr>
          </a:p>
          <a:p>
            <a:pPr marL="457200" lvl="0" indent="-330200" algn="l" rtl="0">
              <a:spcBef>
                <a:spcPts val="0"/>
              </a:spcBef>
              <a:spcAft>
                <a:spcPts val="0"/>
              </a:spcAft>
              <a:buClr>
                <a:schemeClr val="dk2"/>
              </a:buClr>
              <a:buSzPts val="1600"/>
              <a:buChar char="●"/>
            </a:pPr>
            <a:r>
              <a:rPr lang="fr" sz="1600">
                <a:solidFill>
                  <a:schemeClr val="dk2"/>
                </a:solidFill>
              </a:rPr>
              <a:t>Beam-beam manifests itself by increasing the luminosity in the center region</a:t>
            </a:r>
            <a:endParaRPr sz="1600">
              <a:solidFill>
                <a:schemeClr val="dk2"/>
              </a:solidFill>
            </a:endParaRPr>
          </a:p>
        </p:txBody>
      </p:sp>
      <p:sp>
        <p:nvSpPr>
          <p:cNvPr id="311" name="Google Shape;311;p28"/>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77" name="Google Shape;77;p15"/>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78" name="Google Shape;78;p15"/>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79" name="Google Shape;79;p15"/>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80" name="Google Shape;80;p15"/>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5</a:t>
            </a:fld>
            <a:endParaRPr>
              <a:solidFill>
                <a:srgbClr val="538ACA"/>
              </a:solidFill>
            </a:endParaRPr>
          </a:p>
        </p:txBody>
      </p:sp>
      <p:sp>
        <p:nvSpPr>
          <p:cNvPr id="81" name="Google Shape;81;p15"/>
          <p:cNvSpPr txBox="1">
            <a:spLocks noGrp="1"/>
          </p:cNvSpPr>
          <p:nvPr>
            <p:ph type="title"/>
          </p:nvPr>
        </p:nvSpPr>
        <p:spPr>
          <a:xfrm>
            <a:off x="164600" y="229350"/>
            <a:ext cx="4649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fr">
                <a:solidFill>
                  <a:srgbClr val="538ACA"/>
                </a:solidFill>
              </a:rPr>
              <a:t>Beam-beam effect</a:t>
            </a:r>
            <a:endParaRPr>
              <a:solidFill>
                <a:srgbClr val="538ACA"/>
              </a:solidFill>
            </a:endParaRPr>
          </a:p>
        </p:txBody>
      </p:sp>
      <p:sp>
        <p:nvSpPr>
          <p:cNvPr id="82" name="Google Shape;82;p15"/>
          <p:cNvSpPr txBox="1"/>
          <p:nvPr/>
        </p:nvSpPr>
        <p:spPr>
          <a:xfrm>
            <a:off x="164600" y="1016238"/>
            <a:ext cx="8801100" cy="572700"/>
          </a:xfrm>
          <a:prstGeom prst="rect">
            <a:avLst/>
          </a:prstGeom>
          <a:noFill/>
          <a:ln>
            <a:noFill/>
          </a:ln>
        </p:spPr>
        <p:txBody>
          <a:bodyPr spcFirstLastPara="1" wrap="square" lIns="91425" tIns="91425" rIns="91425" bIns="91425" anchor="t" anchorCtr="0">
            <a:normAutofit fontScale="25000" lnSpcReduction="20000"/>
          </a:bodyPr>
          <a:lstStyle/>
          <a:p>
            <a:pPr marL="457200" lvl="0" indent="-330200" algn="l" rtl="0">
              <a:lnSpc>
                <a:spcPct val="95000"/>
              </a:lnSpc>
              <a:spcBef>
                <a:spcPts val="0"/>
              </a:spcBef>
              <a:spcAft>
                <a:spcPts val="0"/>
              </a:spcAft>
              <a:buClr>
                <a:srgbClr val="595959"/>
              </a:buClr>
              <a:buSzPct val="100000"/>
              <a:buChar char="●"/>
            </a:pPr>
            <a:r>
              <a:rPr lang="fr" sz="6400" dirty="0">
                <a:solidFill>
                  <a:srgbClr val="595959"/>
                </a:solidFill>
              </a:rPr>
              <a:t>Beam-beam force : non-linear EM force between particles in colliding beams [4], which leads to a tune spread. </a:t>
            </a:r>
            <a:r>
              <a:rPr lang="fr-CH" sz="6400" dirty="0" err="1">
                <a:solidFill>
                  <a:srgbClr val="595959"/>
                </a:solidFill>
              </a:rPr>
              <a:t>Particles</a:t>
            </a:r>
            <a:r>
              <a:rPr lang="fr-CH" sz="6400" dirty="0">
                <a:solidFill>
                  <a:srgbClr val="595959"/>
                </a:solidFill>
              </a:rPr>
              <a:t> </a:t>
            </a:r>
            <a:r>
              <a:rPr lang="fr-CH" sz="6400" dirty="0" err="1">
                <a:solidFill>
                  <a:srgbClr val="595959"/>
                </a:solidFill>
              </a:rPr>
              <a:t>will</a:t>
            </a:r>
            <a:r>
              <a:rPr lang="fr-CH" sz="6400" dirty="0">
                <a:solidFill>
                  <a:srgbClr val="595959"/>
                </a:solidFill>
              </a:rPr>
              <a:t> </a:t>
            </a:r>
            <a:r>
              <a:rPr lang="fr-CH" sz="6400" dirty="0" err="1">
                <a:solidFill>
                  <a:srgbClr val="595959"/>
                </a:solidFill>
              </a:rPr>
              <a:t>behave</a:t>
            </a:r>
            <a:r>
              <a:rPr lang="fr-CH" sz="6400" dirty="0">
                <a:solidFill>
                  <a:srgbClr val="595959"/>
                </a:solidFill>
              </a:rPr>
              <a:t> </a:t>
            </a:r>
            <a:r>
              <a:rPr lang="fr-CH" sz="6400" dirty="0" err="1">
                <a:solidFill>
                  <a:srgbClr val="595959"/>
                </a:solidFill>
              </a:rPr>
              <a:t>differently</a:t>
            </a:r>
            <a:r>
              <a:rPr lang="fr-CH" sz="6400" dirty="0">
                <a:solidFill>
                  <a:srgbClr val="595959"/>
                </a:solidFill>
              </a:rPr>
              <a:t> </a:t>
            </a:r>
            <a:r>
              <a:rPr lang="fr-CH" sz="6400" dirty="0" err="1">
                <a:solidFill>
                  <a:srgbClr val="595959"/>
                </a:solidFill>
              </a:rPr>
              <a:t>depending</a:t>
            </a:r>
            <a:r>
              <a:rPr lang="fr-CH" sz="6400" dirty="0">
                <a:solidFill>
                  <a:srgbClr val="595959"/>
                </a:solidFill>
              </a:rPr>
              <a:t> on </a:t>
            </a:r>
            <a:r>
              <a:rPr lang="fr-CH" sz="6400" dirty="0" err="1">
                <a:solidFill>
                  <a:srgbClr val="595959"/>
                </a:solidFill>
              </a:rPr>
              <a:t>their</a:t>
            </a:r>
            <a:r>
              <a:rPr lang="fr-CH" sz="6400" dirty="0">
                <a:solidFill>
                  <a:srgbClr val="595959"/>
                </a:solidFill>
              </a:rPr>
              <a:t> position </a:t>
            </a:r>
            <a:r>
              <a:rPr lang="fr-CH" sz="6400" dirty="0" err="1">
                <a:solidFill>
                  <a:srgbClr val="595959"/>
                </a:solidFill>
              </a:rPr>
              <a:t>with</a:t>
            </a:r>
            <a:r>
              <a:rPr lang="fr-CH" sz="6400" dirty="0">
                <a:solidFill>
                  <a:srgbClr val="595959"/>
                </a:solidFill>
              </a:rPr>
              <a:t> respect to the center of the </a:t>
            </a:r>
            <a:r>
              <a:rPr lang="fr-CH" sz="6400" dirty="0" err="1">
                <a:solidFill>
                  <a:srgbClr val="595959"/>
                </a:solidFill>
              </a:rPr>
              <a:t>beam</a:t>
            </a:r>
            <a:r>
              <a:rPr lang="fr-CH" sz="6400" dirty="0">
                <a:solidFill>
                  <a:srgbClr val="595959"/>
                </a:solidFill>
              </a:rPr>
              <a:t>.</a:t>
            </a:r>
            <a:endParaRPr sz="1600" dirty="0">
              <a:solidFill>
                <a:srgbClr val="595959"/>
              </a:solidFill>
            </a:endParaRPr>
          </a:p>
          <a:p>
            <a:pPr marL="0" lvl="0" indent="0" algn="l" rtl="0">
              <a:lnSpc>
                <a:spcPct val="95000"/>
              </a:lnSpc>
              <a:spcBef>
                <a:spcPts val="1200"/>
              </a:spcBef>
              <a:spcAft>
                <a:spcPts val="0"/>
              </a:spcAft>
              <a:buNone/>
            </a:pPr>
            <a:endParaRPr sz="1600" dirty="0">
              <a:solidFill>
                <a:srgbClr val="595959"/>
              </a:solidFill>
            </a:endParaRPr>
          </a:p>
          <a:p>
            <a:pPr marL="0" lvl="0" indent="0" algn="l" rtl="0">
              <a:lnSpc>
                <a:spcPct val="95000"/>
              </a:lnSpc>
              <a:spcBef>
                <a:spcPts val="1200"/>
              </a:spcBef>
              <a:spcAft>
                <a:spcPts val="0"/>
              </a:spcAft>
              <a:buNone/>
            </a:pPr>
            <a:endParaRPr sz="1600" dirty="0">
              <a:solidFill>
                <a:srgbClr val="595959"/>
              </a:solidFill>
            </a:endParaRPr>
          </a:p>
          <a:p>
            <a:pPr marL="457200" lvl="0" indent="0" algn="l" rtl="0">
              <a:lnSpc>
                <a:spcPct val="95000"/>
              </a:lnSpc>
              <a:spcBef>
                <a:spcPts val="1200"/>
              </a:spcBef>
              <a:spcAft>
                <a:spcPts val="1200"/>
              </a:spcAft>
              <a:buNone/>
            </a:pPr>
            <a:endParaRPr sz="1600" dirty="0">
              <a:solidFill>
                <a:srgbClr val="595959"/>
              </a:solidFill>
            </a:endParaRPr>
          </a:p>
        </p:txBody>
      </p:sp>
      <p:pic>
        <p:nvPicPr>
          <p:cNvPr id="83" name="Google Shape;83;p15"/>
          <p:cNvPicPr preferRelativeResize="0"/>
          <p:nvPr/>
        </p:nvPicPr>
        <p:blipFill>
          <a:blip r:embed="rId6">
            <a:alphaModFix/>
          </a:blip>
          <a:stretch>
            <a:fillRect/>
          </a:stretch>
        </p:blipFill>
        <p:spPr>
          <a:xfrm>
            <a:off x="5013624" y="2432047"/>
            <a:ext cx="2524799" cy="2089180"/>
          </a:xfrm>
          <a:prstGeom prst="rect">
            <a:avLst/>
          </a:prstGeom>
          <a:noFill/>
          <a:ln>
            <a:noFill/>
          </a:ln>
        </p:spPr>
      </p:pic>
      <p:sp>
        <p:nvSpPr>
          <p:cNvPr id="84" name="Google Shape;84;p15"/>
          <p:cNvSpPr txBox="1"/>
          <p:nvPr/>
        </p:nvSpPr>
        <p:spPr>
          <a:xfrm>
            <a:off x="5109558" y="2014350"/>
            <a:ext cx="3402600" cy="29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dirty="0">
                <a:solidFill>
                  <a:schemeClr val="dk2"/>
                </a:solidFill>
              </a:rPr>
              <a:t>Tune spread for head-on collision</a:t>
            </a:r>
            <a:endParaRPr dirty="0">
              <a:solidFill>
                <a:schemeClr val="dk2"/>
              </a:solidFill>
            </a:endParaRPr>
          </a:p>
        </p:txBody>
      </p:sp>
      <p:pic>
        <p:nvPicPr>
          <p:cNvPr id="85" name="Google Shape;85;p15"/>
          <p:cNvPicPr preferRelativeResize="0"/>
          <p:nvPr/>
        </p:nvPicPr>
        <p:blipFill>
          <a:blip r:embed="rId7">
            <a:alphaModFix/>
          </a:blip>
          <a:stretch>
            <a:fillRect/>
          </a:stretch>
        </p:blipFill>
        <p:spPr>
          <a:xfrm>
            <a:off x="436025" y="2436737"/>
            <a:ext cx="2524803" cy="2087738"/>
          </a:xfrm>
          <a:prstGeom prst="rect">
            <a:avLst/>
          </a:prstGeom>
          <a:noFill/>
          <a:ln>
            <a:noFill/>
          </a:ln>
        </p:spPr>
      </p:pic>
      <p:sp>
        <p:nvSpPr>
          <p:cNvPr id="86" name="Google Shape;86;p15"/>
          <p:cNvSpPr txBox="1"/>
          <p:nvPr/>
        </p:nvSpPr>
        <p:spPr>
          <a:xfrm>
            <a:off x="259650" y="2014350"/>
            <a:ext cx="3402600" cy="29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dirty="0">
                <a:solidFill>
                  <a:schemeClr val="dk2"/>
                </a:solidFill>
              </a:rPr>
              <a:t>Beam-beam force for Gaussian beams</a:t>
            </a:r>
            <a:endParaRPr dirty="0">
              <a:solidFill>
                <a:schemeClr val="dk2"/>
              </a:solidFill>
            </a:endParaRPr>
          </a:p>
        </p:txBody>
      </p:sp>
      <p:sp>
        <p:nvSpPr>
          <p:cNvPr id="87" name="Google Shape;87;p15"/>
          <p:cNvSpPr txBox="1"/>
          <p:nvPr/>
        </p:nvSpPr>
        <p:spPr>
          <a:xfrm>
            <a:off x="3066488" y="2773338"/>
            <a:ext cx="1313700" cy="93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350" dirty="0">
                <a:solidFill>
                  <a:schemeClr val="dk2"/>
                </a:solidFill>
              </a:rPr>
              <a:t>→ non-linear dependence of the force with amplitude for large displacements</a:t>
            </a:r>
            <a:endParaRPr sz="1350" dirty="0">
              <a:solidFill>
                <a:schemeClr val="dk2"/>
              </a:solidFill>
            </a:endParaRPr>
          </a:p>
        </p:txBody>
      </p:sp>
      <p:sp>
        <p:nvSpPr>
          <p:cNvPr id="88" name="Google Shape;88;p15"/>
          <p:cNvSpPr txBox="1"/>
          <p:nvPr/>
        </p:nvSpPr>
        <p:spPr>
          <a:xfrm>
            <a:off x="7669175" y="2773350"/>
            <a:ext cx="1313700" cy="93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350">
                <a:solidFill>
                  <a:schemeClr val="dk2"/>
                </a:solidFill>
              </a:rPr>
              <a:t>→ tune spread caused by beam-beam force</a:t>
            </a:r>
            <a:endParaRPr sz="1350">
              <a:solidFill>
                <a:schemeClr val="dk2"/>
              </a:solidFill>
            </a:endParaRPr>
          </a:p>
        </p:txBody>
      </p:sp>
      <p:sp>
        <p:nvSpPr>
          <p:cNvPr id="89" name="Google Shape;89;p15"/>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6"/>
          <p:cNvSpPr txBox="1">
            <a:spLocks noGrp="1"/>
          </p:cNvSpPr>
          <p:nvPr>
            <p:ph type="body" idx="1"/>
          </p:nvPr>
        </p:nvSpPr>
        <p:spPr>
          <a:xfrm>
            <a:off x="311700" y="795775"/>
            <a:ext cx="4758300" cy="932700"/>
          </a:xfrm>
          <a:prstGeom prst="rect">
            <a:avLst/>
          </a:prstGeom>
        </p:spPr>
        <p:txBody>
          <a:bodyPr spcFirstLastPara="1" wrap="square" lIns="91425" tIns="91425" rIns="91425" bIns="91425" anchor="t" anchorCtr="0">
            <a:normAutofit fontScale="25000" lnSpcReduction="20000"/>
          </a:bodyPr>
          <a:lstStyle/>
          <a:p>
            <a:pPr marL="457200" lvl="0" indent="-330200" algn="l" rtl="0">
              <a:spcBef>
                <a:spcPts val="0"/>
              </a:spcBef>
              <a:spcAft>
                <a:spcPts val="0"/>
              </a:spcAft>
              <a:buSzPct val="100000"/>
              <a:buChar char="●"/>
            </a:pPr>
            <a:r>
              <a:rPr lang="fr" sz="6400" dirty="0"/>
              <a:t>Source : tilted quadrupoles and tilted sextupoles</a:t>
            </a:r>
            <a:endParaRPr sz="6400" dirty="0"/>
          </a:p>
          <a:p>
            <a:pPr marL="457200" lvl="0" indent="-330200" algn="l" rtl="0">
              <a:spcBef>
                <a:spcPts val="0"/>
              </a:spcBef>
              <a:spcAft>
                <a:spcPts val="0"/>
              </a:spcAft>
              <a:buSzPct val="100000"/>
              <a:buChar char="●"/>
            </a:pPr>
            <a:r>
              <a:rPr lang="fr" sz="6400" dirty="0"/>
              <a:t>Interdependency between x-y motion</a:t>
            </a:r>
            <a:br>
              <a:rPr lang="fr" sz="6400" dirty="0"/>
            </a:br>
            <a:endParaRPr sz="6400" dirty="0"/>
          </a:p>
          <a:p>
            <a:pPr marL="0" lvl="0" indent="0" algn="l" rtl="0">
              <a:spcBef>
                <a:spcPts val="1200"/>
              </a:spcBef>
              <a:spcAft>
                <a:spcPts val="0"/>
              </a:spcAft>
              <a:buNone/>
            </a:pPr>
            <a:endParaRPr sz="6400" dirty="0"/>
          </a:p>
          <a:p>
            <a:pPr marL="0" lvl="0" indent="0" algn="l" rtl="0">
              <a:spcBef>
                <a:spcPts val="1200"/>
              </a:spcBef>
              <a:spcAft>
                <a:spcPts val="1200"/>
              </a:spcAft>
              <a:buNone/>
            </a:pPr>
            <a:endParaRPr dirty="0"/>
          </a:p>
        </p:txBody>
      </p:sp>
      <p:pic>
        <p:nvPicPr>
          <p:cNvPr id="95" name="Google Shape;95;p16"/>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96" name="Google Shape;96;p16"/>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97" name="Google Shape;97;p16"/>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98" name="Google Shape;98;p16"/>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99" name="Google Shape;99;p16"/>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6</a:t>
            </a:fld>
            <a:endParaRPr>
              <a:solidFill>
                <a:srgbClr val="538ACA"/>
              </a:solidFill>
            </a:endParaRPr>
          </a:p>
        </p:txBody>
      </p:sp>
      <p:sp>
        <p:nvSpPr>
          <p:cNvPr id="100" name="Google Shape;100;p16"/>
          <p:cNvSpPr txBox="1">
            <a:spLocks noGrp="1"/>
          </p:cNvSpPr>
          <p:nvPr>
            <p:ph type="title"/>
          </p:nvPr>
        </p:nvSpPr>
        <p:spPr>
          <a:xfrm>
            <a:off x="164600" y="229350"/>
            <a:ext cx="4649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fr">
                <a:solidFill>
                  <a:srgbClr val="538ACA"/>
                </a:solidFill>
              </a:rPr>
              <a:t>Linear coupling</a:t>
            </a:r>
            <a:endParaRPr>
              <a:solidFill>
                <a:srgbClr val="538ACA"/>
              </a:solidFill>
            </a:endParaRPr>
          </a:p>
        </p:txBody>
      </p:sp>
      <p:sp>
        <p:nvSpPr>
          <p:cNvPr id="101" name="Google Shape;101;p16"/>
          <p:cNvSpPr txBox="1"/>
          <p:nvPr/>
        </p:nvSpPr>
        <p:spPr>
          <a:xfrm>
            <a:off x="2375075" y="3650925"/>
            <a:ext cx="4484400" cy="831300"/>
          </a:xfrm>
          <a:prstGeom prst="rect">
            <a:avLst/>
          </a:prstGeom>
          <a:noFill/>
          <a:ln w="9525" cap="flat" cmpd="sng">
            <a:solidFill>
              <a:srgbClr val="D62728"/>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fr" sz="1600" dirty="0">
                <a:solidFill>
                  <a:srgbClr val="E73A19"/>
                </a:solidFill>
              </a:rPr>
              <a:t>Local coupling → change in local parameters</a:t>
            </a:r>
            <a:endParaRPr sz="1600" dirty="0">
              <a:solidFill>
                <a:srgbClr val="E73A19"/>
              </a:solidFill>
            </a:endParaRPr>
          </a:p>
          <a:p>
            <a:pPr marL="0" lvl="0" indent="0" algn="l" rtl="0">
              <a:lnSpc>
                <a:spcPct val="100000"/>
              </a:lnSpc>
              <a:spcBef>
                <a:spcPts val="1200"/>
              </a:spcBef>
              <a:spcAft>
                <a:spcPts val="1200"/>
              </a:spcAft>
              <a:buNone/>
            </a:pPr>
            <a:r>
              <a:rPr lang="fr" sz="1600" dirty="0">
                <a:solidFill>
                  <a:srgbClr val="E73A19"/>
                </a:solidFill>
              </a:rPr>
              <a:t>Global coupling → change in global parameters</a:t>
            </a:r>
            <a:endParaRPr sz="100" dirty="0">
              <a:solidFill>
                <a:srgbClr val="E73A19"/>
              </a:solidFill>
            </a:endParaRPr>
          </a:p>
        </p:txBody>
      </p:sp>
      <p:pic>
        <p:nvPicPr>
          <p:cNvPr id="102" name="Google Shape;102;p16"/>
          <p:cNvPicPr preferRelativeResize="0"/>
          <p:nvPr/>
        </p:nvPicPr>
        <p:blipFill>
          <a:blip r:embed="rId6">
            <a:alphaModFix/>
          </a:blip>
          <a:stretch>
            <a:fillRect/>
          </a:stretch>
        </p:blipFill>
        <p:spPr>
          <a:xfrm>
            <a:off x="233875" y="1728463"/>
            <a:ext cx="4649701" cy="1315086"/>
          </a:xfrm>
          <a:prstGeom prst="rect">
            <a:avLst/>
          </a:prstGeom>
          <a:noFill/>
          <a:ln>
            <a:noFill/>
          </a:ln>
        </p:spPr>
      </p:pic>
      <p:sp>
        <p:nvSpPr>
          <p:cNvPr id="103" name="Google Shape;103;p16"/>
          <p:cNvSpPr txBox="1"/>
          <p:nvPr/>
        </p:nvSpPr>
        <p:spPr>
          <a:xfrm>
            <a:off x="5580450" y="443575"/>
            <a:ext cx="1725300" cy="29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a:solidFill>
                  <a:schemeClr val="dk2"/>
                </a:solidFill>
              </a:rPr>
              <a:t>In linear motion :</a:t>
            </a:r>
            <a:endParaRPr sz="1600">
              <a:solidFill>
                <a:schemeClr val="dk2"/>
              </a:solidFill>
            </a:endParaRPr>
          </a:p>
        </p:txBody>
      </p:sp>
      <p:pic>
        <p:nvPicPr>
          <p:cNvPr id="104" name="Google Shape;104;p16"/>
          <p:cNvPicPr preferRelativeResize="0"/>
          <p:nvPr/>
        </p:nvPicPr>
        <p:blipFill>
          <a:blip r:embed="rId7">
            <a:alphaModFix/>
          </a:blip>
          <a:stretch>
            <a:fillRect/>
          </a:stretch>
        </p:blipFill>
        <p:spPr>
          <a:xfrm>
            <a:off x="5651025" y="802050"/>
            <a:ext cx="3208357" cy="2291100"/>
          </a:xfrm>
          <a:prstGeom prst="rect">
            <a:avLst/>
          </a:prstGeom>
          <a:noFill/>
          <a:ln>
            <a:noFill/>
          </a:ln>
        </p:spPr>
      </p:pic>
      <p:sp>
        <p:nvSpPr>
          <p:cNvPr id="105" name="Google Shape;105;p16"/>
          <p:cNvSpPr txBox="1"/>
          <p:nvPr/>
        </p:nvSpPr>
        <p:spPr>
          <a:xfrm>
            <a:off x="152400" y="3239263"/>
            <a:ext cx="5693400" cy="29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600" dirty="0">
                <a:solidFill>
                  <a:schemeClr val="dk2"/>
                </a:solidFill>
              </a:rPr>
              <a:t>tilted quadrupole = normal quadrupole + skew quadrupole [5]</a:t>
            </a:r>
            <a:endParaRPr sz="1600" dirty="0">
              <a:solidFill>
                <a:schemeClr val="dk2"/>
              </a:solidFill>
            </a:endParaRPr>
          </a:p>
        </p:txBody>
      </p:sp>
      <p:sp>
        <p:nvSpPr>
          <p:cNvPr id="106" name="Google Shape;106;p16"/>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
        <p:nvSpPr>
          <p:cNvPr id="2" name="ZoneTexte 1">
            <a:extLst>
              <a:ext uri="{FF2B5EF4-FFF2-40B4-BE49-F238E27FC236}">
                <a16:creationId xmlns:a16="http://schemas.microsoft.com/office/drawing/2014/main" id="{BF251DD0-5AFF-3812-7583-B263941C3EC4}"/>
              </a:ext>
            </a:extLst>
          </p:cNvPr>
          <p:cNvSpPr txBox="1"/>
          <p:nvPr/>
        </p:nvSpPr>
        <p:spPr>
          <a:xfrm>
            <a:off x="7212458" y="3852809"/>
            <a:ext cx="1202077" cy="523220"/>
          </a:xfrm>
          <a:prstGeom prst="rect">
            <a:avLst/>
          </a:prstGeom>
          <a:noFill/>
        </p:spPr>
        <p:txBody>
          <a:bodyPr wrap="square" rtlCol="0">
            <a:spAutoFit/>
          </a:bodyPr>
          <a:lstStyle/>
          <a:p>
            <a:r>
              <a:rPr lang="fr-CH" dirty="0">
                <a:solidFill>
                  <a:srgbClr val="FF0000"/>
                </a:solidFill>
              </a:rPr>
              <a:t>Preliminary </a:t>
            </a:r>
            <a:r>
              <a:rPr lang="fr-CH" dirty="0" err="1">
                <a:solidFill>
                  <a:srgbClr val="FF0000"/>
                </a:solidFill>
              </a:rPr>
              <a:t>studies</a:t>
            </a:r>
            <a:r>
              <a:rPr lang="fr-CH" dirty="0">
                <a:solidFill>
                  <a:srgbClr val="FF0000"/>
                </a:solidFill>
              </a:rPr>
              <a:t> [1, 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7"/>
          <p:cNvSpPr txBox="1">
            <a:spLocks noGrp="1"/>
          </p:cNvSpPr>
          <p:nvPr>
            <p:ph type="body" idx="1"/>
          </p:nvPr>
        </p:nvSpPr>
        <p:spPr>
          <a:xfrm>
            <a:off x="5156925" y="743500"/>
            <a:ext cx="3504600" cy="1994100"/>
          </a:xfrm>
          <a:prstGeom prst="rect">
            <a:avLst/>
          </a:prstGeom>
        </p:spPr>
        <p:txBody>
          <a:bodyPr spcFirstLastPara="1" wrap="square" lIns="91425" tIns="91425" rIns="91425" bIns="91425" anchor="t" anchorCtr="0">
            <a:normAutofit fontScale="25000" lnSpcReduction="20000"/>
          </a:bodyPr>
          <a:lstStyle/>
          <a:p>
            <a:pPr marL="457200" lvl="0" indent="-330200" algn="l" rtl="0">
              <a:spcBef>
                <a:spcPts val="0"/>
              </a:spcBef>
              <a:spcAft>
                <a:spcPts val="0"/>
              </a:spcAft>
              <a:buSzPct val="100000"/>
              <a:buChar char="●"/>
            </a:pPr>
            <a:r>
              <a:rPr lang="fr" sz="6400"/>
              <a:t>Changes global parameters (i.e. tunes, tune spread)</a:t>
            </a:r>
            <a:endParaRPr sz="6400"/>
          </a:p>
          <a:p>
            <a:pPr marL="457200" lvl="0" indent="-330200" algn="l" rtl="0">
              <a:spcBef>
                <a:spcPts val="0"/>
              </a:spcBef>
              <a:spcAft>
                <a:spcPts val="0"/>
              </a:spcAft>
              <a:buSzPct val="100000"/>
              <a:buChar char="●"/>
            </a:pPr>
            <a:r>
              <a:rPr lang="fr" sz="6400"/>
              <a:t>Quantified with C</a:t>
            </a:r>
            <a:r>
              <a:rPr lang="fr" sz="6400" baseline="30000"/>
              <a:t>- </a:t>
            </a:r>
            <a:r>
              <a:rPr lang="fr" sz="6400"/>
              <a:t>coupling term</a:t>
            </a:r>
            <a:r>
              <a:rPr lang="fr" sz="6400" baseline="30000"/>
              <a:t> </a:t>
            </a:r>
            <a:br>
              <a:rPr lang="fr" sz="6400"/>
            </a:br>
            <a:endParaRPr sz="6400"/>
          </a:p>
          <a:p>
            <a:pPr marL="0" lvl="0" indent="0" algn="l" rtl="0">
              <a:spcBef>
                <a:spcPts val="1200"/>
              </a:spcBef>
              <a:spcAft>
                <a:spcPts val="0"/>
              </a:spcAft>
              <a:buNone/>
            </a:pPr>
            <a:endParaRPr sz="6400"/>
          </a:p>
          <a:p>
            <a:pPr marL="0" lvl="0" indent="0" algn="l" rtl="0">
              <a:spcBef>
                <a:spcPts val="1200"/>
              </a:spcBef>
              <a:spcAft>
                <a:spcPts val="1200"/>
              </a:spcAft>
              <a:buNone/>
            </a:pPr>
            <a:endParaRPr/>
          </a:p>
        </p:txBody>
      </p:sp>
      <p:pic>
        <p:nvPicPr>
          <p:cNvPr id="112" name="Google Shape;112;p17"/>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113" name="Google Shape;113;p17"/>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114" name="Google Shape;114;p17"/>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115" name="Google Shape;115;p17"/>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16" name="Google Shape;116;p17"/>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7</a:t>
            </a:fld>
            <a:endParaRPr>
              <a:solidFill>
                <a:srgbClr val="538ACA"/>
              </a:solidFill>
            </a:endParaRPr>
          </a:p>
        </p:txBody>
      </p:sp>
      <p:sp>
        <p:nvSpPr>
          <p:cNvPr id="117" name="Google Shape;117;p17"/>
          <p:cNvSpPr txBox="1">
            <a:spLocks noGrp="1"/>
          </p:cNvSpPr>
          <p:nvPr>
            <p:ph type="title"/>
          </p:nvPr>
        </p:nvSpPr>
        <p:spPr>
          <a:xfrm>
            <a:off x="164600" y="229350"/>
            <a:ext cx="4649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fr">
                <a:solidFill>
                  <a:srgbClr val="538ACA"/>
                </a:solidFill>
              </a:rPr>
              <a:t>Linear </a:t>
            </a:r>
            <a:r>
              <a:rPr lang="fr" b="1">
                <a:solidFill>
                  <a:srgbClr val="538ACA"/>
                </a:solidFill>
              </a:rPr>
              <a:t>local</a:t>
            </a:r>
            <a:r>
              <a:rPr lang="fr">
                <a:solidFill>
                  <a:srgbClr val="538ACA"/>
                </a:solidFill>
              </a:rPr>
              <a:t> coupling </a:t>
            </a:r>
            <a:endParaRPr>
              <a:solidFill>
                <a:srgbClr val="538ACA"/>
              </a:solidFill>
            </a:endParaRPr>
          </a:p>
        </p:txBody>
      </p:sp>
      <p:sp>
        <p:nvSpPr>
          <p:cNvPr id="118" name="Google Shape;118;p17"/>
          <p:cNvSpPr txBox="1"/>
          <p:nvPr/>
        </p:nvSpPr>
        <p:spPr>
          <a:xfrm>
            <a:off x="281975" y="813338"/>
            <a:ext cx="3504600" cy="39714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fr" sz="1600" dirty="0">
                <a:solidFill>
                  <a:schemeClr val="dk2"/>
                </a:solidFill>
              </a:rPr>
              <a:t>Due to tilted quadrupoles in the interaction region (IR) and cancels out of the IR</a:t>
            </a:r>
            <a:br>
              <a:rPr lang="fr" sz="1600" dirty="0">
                <a:solidFill>
                  <a:schemeClr val="dk2"/>
                </a:solidFill>
              </a:rPr>
            </a:br>
            <a:endParaRPr sz="1600" dirty="0">
              <a:solidFill>
                <a:schemeClr val="dk2"/>
              </a:solidFill>
            </a:endParaRPr>
          </a:p>
          <a:p>
            <a:pPr marL="457200" lvl="0" indent="-330200" algn="l" rtl="0">
              <a:spcBef>
                <a:spcPts val="0"/>
              </a:spcBef>
              <a:spcAft>
                <a:spcPts val="0"/>
              </a:spcAft>
              <a:buClr>
                <a:schemeClr val="dk2"/>
              </a:buClr>
              <a:buSzPts val="1600"/>
              <a:buChar char="●"/>
            </a:pPr>
            <a:r>
              <a:rPr lang="fr" sz="1600" dirty="0">
                <a:solidFill>
                  <a:schemeClr val="dk2"/>
                </a:solidFill>
              </a:rPr>
              <a:t>No impact on global parameters (e.g. tunes)</a:t>
            </a:r>
            <a:br>
              <a:rPr lang="fr" sz="1600" dirty="0">
                <a:solidFill>
                  <a:schemeClr val="dk2"/>
                </a:solidFill>
              </a:rPr>
            </a:br>
            <a:endParaRPr sz="1600" dirty="0">
              <a:solidFill>
                <a:schemeClr val="dk2"/>
              </a:solidFill>
            </a:endParaRPr>
          </a:p>
          <a:p>
            <a:pPr marL="457200" lvl="0" indent="-330200" algn="l" rtl="0">
              <a:spcBef>
                <a:spcPts val="0"/>
              </a:spcBef>
              <a:spcAft>
                <a:spcPts val="0"/>
              </a:spcAft>
              <a:buClr>
                <a:schemeClr val="dk2"/>
              </a:buClr>
              <a:buSzPts val="1600"/>
              <a:buChar char="●"/>
            </a:pPr>
            <a:r>
              <a:rPr lang="fr" sz="1600" dirty="0">
                <a:solidFill>
                  <a:schemeClr val="dk2"/>
                </a:solidFill>
              </a:rPr>
              <a:t>Impact to local beam properties (e.g. beam sizes) along the IR</a:t>
            </a:r>
            <a:br>
              <a:rPr lang="fr" sz="1600" dirty="0">
                <a:solidFill>
                  <a:schemeClr val="dk2"/>
                </a:solidFill>
              </a:rPr>
            </a:br>
            <a:endParaRPr sz="1600" dirty="0">
              <a:solidFill>
                <a:schemeClr val="dk2"/>
              </a:solidFill>
            </a:endParaRPr>
          </a:p>
          <a:p>
            <a:pPr marL="457200" lvl="0" indent="-330200" algn="l" rtl="0">
              <a:spcBef>
                <a:spcPts val="0"/>
              </a:spcBef>
              <a:spcAft>
                <a:spcPts val="0"/>
              </a:spcAft>
              <a:buClr>
                <a:schemeClr val="dk2"/>
              </a:buClr>
              <a:buSzPts val="1600"/>
              <a:buChar char="●"/>
            </a:pPr>
            <a:r>
              <a:rPr lang="fr" sz="1600" dirty="0">
                <a:solidFill>
                  <a:schemeClr val="dk2"/>
                </a:solidFill>
              </a:rPr>
              <a:t>Proved to be a problem in physics fills and corrected (first correction in 2022 [4])</a:t>
            </a:r>
            <a:br>
              <a:rPr lang="fr" sz="1600" dirty="0">
                <a:solidFill>
                  <a:schemeClr val="dk2"/>
                </a:solidFill>
              </a:rPr>
            </a:br>
            <a:endParaRPr sz="1600" dirty="0">
              <a:solidFill>
                <a:schemeClr val="dk2"/>
              </a:solidFill>
            </a:endParaRPr>
          </a:p>
          <a:p>
            <a:pPr marL="457200" lvl="0" indent="-330200" algn="l" rtl="0">
              <a:spcBef>
                <a:spcPts val="0"/>
              </a:spcBef>
              <a:spcAft>
                <a:spcPts val="0"/>
              </a:spcAft>
              <a:buClr>
                <a:schemeClr val="dk2"/>
              </a:buClr>
              <a:buSzPts val="1600"/>
              <a:buChar char="●"/>
            </a:pPr>
            <a:r>
              <a:rPr lang="fr" sz="1600" dirty="0">
                <a:solidFill>
                  <a:schemeClr val="dk2"/>
                </a:solidFill>
              </a:rPr>
              <a:t>Scaling as </a:t>
            </a:r>
            <a:endParaRPr sz="1600" dirty="0">
              <a:solidFill>
                <a:schemeClr val="dk2"/>
              </a:solidFill>
            </a:endParaRPr>
          </a:p>
        </p:txBody>
      </p:sp>
      <p:pic>
        <p:nvPicPr>
          <p:cNvPr id="119" name="Google Shape;119;p17"/>
          <p:cNvPicPr preferRelativeResize="0"/>
          <p:nvPr/>
        </p:nvPicPr>
        <p:blipFill>
          <a:blip r:embed="rId6">
            <a:alphaModFix/>
          </a:blip>
          <a:stretch>
            <a:fillRect/>
          </a:stretch>
        </p:blipFill>
        <p:spPr>
          <a:xfrm>
            <a:off x="5429437" y="1841875"/>
            <a:ext cx="2959575" cy="2746974"/>
          </a:xfrm>
          <a:prstGeom prst="rect">
            <a:avLst/>
          </a:prstGeom>
          <a:noFill/>
          <a:ln>
            <a:noFill/>
          </a:ln>
        </p:spPr>
      </p:pic>
      <p:sp>
        <p:nvSpPr>
          <p:cNvPr id="120" name="Google Shape;120;p17"/>
          <p:cNvSpPr txBox="1">
            <a:spLocks noGrp="1"/>
          </p:cNvSpPr>
          <p:nvPr>
            <p:ph type="title"/>
          </p:nvPr>
        </p:nvSpPr>
        <p:spPr>
          <a:xfrm>
            <a:off x="5156925" y="229350"/>
            <a:ext cx="4649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fr">
                <a:solidFill>
                  <a:srgbClr val="538ACA"/>
                </a:solidFill>
              </a:rPr>
              <a:t>Linear </a:t>
            </a:r>
            <a:r>
              <a:rPr lang="fr" b="1">
                <a:solidFill>
                  <a:srgbClr val="538ACA"/>
                </a:solidFill>
              </a:rPr>
              <a:t>global</a:t>
            </a:r>
            <a:r>
              <a:rPr lang="fr">
                <a:solidFill>
                  <a:srgbClr val="538ACA"/>
                </a:solidFill>
              </a:rPr>
              <a:t> coupling </a:t>
            </a:r>
            <a:endParaRPr>
              <a:solidFill>
                <a:srgbClr val="538ACA"/>
              </a:solidFill>
            </a:endParaRPr>
          </a:p>
        </p:txBody>
      </p:sp>
      <p:cxnSp>
        <p:nvCxnSpPr>
          <p:cNvPr id="121" name="Google Shape;121;p17"/>
          <p:cNvCxnSpPr/>
          <p:nvPr/>
        </p:nvCxnSpPr>
        <p:spPr>
          <a:xfrm>
            <a:off x="4471600" y="388275"/>
            <a:ext cx="300" cy="3971400"/>
          </a:xfrm>
          <a:prstGeom prst="straightConnector1">
            <a:avLst/>
          </a:prstGeom>
          <a:noFill/>
          <a:ln w="28575" cap="flat" cmpd="sng">
            <a:solidFill>
              <a:srgbClr val="538ACA"/>
            </a:solidFill>
            <a:prstDash val="solid"/>
            <a:round/>
            <a:headEnd type="none" w="med" len="med"/>
            <a:tailEnd type="none" w="med" len="med"/>
          </a:ln>
        </p:spPr>
      </p:cxnSp>
      <p:pic>
        <p:nvPicPr>
          <p:cNvPr id="122" name="Google Shape;122;p17"/>
          <p:cNvPicPr preferRelativeResize="0"/>
          <p:nvPr/>
        </p:nvPicPr>
        <p:blipFill>
          <a:blip r:embed="rId7">
            <a:alphaModFix/>
          </a:blip>
          <a:stretch>
            <a:fillRect/>
          </a:stretch>
        </p:blipFill>
        <p:spPr>
          <a:xfrm>
            <a:off x="1850151" y="4253899"/>
            <a:ext cx="1075129" cy="401700"/>
          </a:xfrm>
          <a:prstGeom prst="rect">
            <a:avLst/>
          </a:prstGeom>
          <a:noFill/>
          <a:ln>
            <a:noFill/>
          </a:ln>
        </p:spPr>
      </p:pic>
      <p:sp>
        <p:nvSpPr>
          <p:cNvPr id="123" name="Google Shape;123;p17"/>
          <p:cNvSpPr txBox="1"/>
          <p:nvPr/>
        </p:nvSpPr>
        <p:spPr>
          <a:xfrm>
            <a:off x="8438175" y="4017600"/>
            <a:ext cx="731400" cy="488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800" dirty="0">
                <a:solidFill>
                  <a:schemeClr val="dk2"/>
                </a:solidFill>
              </a:rPr>
              <a:t>[1]</a:t>
            </a:r>
            <a:endParaRPr sz="1800" dirty="0">
              <a:solidFill>
                <a:schemeClr val="dk2"/>
              </a:solidFill>
            </a:endParaRPr>
          </a:p>
        </p:txBody>
      </p:sp>
      <p:sp>
        <p:nvSpPr>
          <p:cNvPr id="124" name="Google Shape;124;p17"/>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129" name="Google Shape;129;p18"/>
          <p:cNvPicPr preferRelativeResize="0"/>
          <p:nvPr/>
        </p:nvPicPr>
        <p:blipFill>
          <a:blip r:embed="rId3">
            <a:alphaModFix/>
          </a:blip>
          <a:stretch>
            <a:fillRect/>
          </a:stretch>
        </p:blipFill>
        <p:spPr>
          <a:xfrm>
            <a:off x="5889375" y="1182850"/>
            <a:ext cx="2942925" cy="2942925"/>
          </a:xfrm>
          <a:prstGeom prst="rect">
            <a:avLst/>
          </a:prstGeom>
          <a:noFill/>
          <a:ln>
            <a:noFill/>
          </a:ln>
        </p:spPr>
      </p:pic>
      <p:pic>
        <p:nvPicPr>
          <p:cNvPr id="131" name="Google Shape;131;p18"/>
          <p:cNvPicPr preferRelativeResize="0"/>
          <p:nvPr/>
        </p:nvPicPr>
        <p:blipFill>
          <a:blip r:embed="rId4">
            <a:alphaModFix/>
          </a:blip>
          <a:stretch>
            <a:fillRect/>
          </a:stretch>
        </p:blipFill>
        <p:spPr>
          <a:xfrm>
            <a:off x="1284725" y="4827450"/>
            <a:ext cx="288732" cy="293275"/>
          </a:xfrm>
          <a:prstGeom prst="rect">
            <a:avLst/>
          </a:prstGeom>
          <a:noFill/>
          <a:ln>
            <a:noFill/>
          </a:ln>
        </p:spPr>
      </p:pic>
      <p:pic>
        <p:nvPicPr>
          <p:cNvPr id="132" name="Google Shape;132;p18"/>
          <p:cNvPicPr preferRelativeResize="0"/>
          <p:nvPr/>
        </p:nvPicPr>
        <p:blipFill>
          <a:blip r:embed="rId5">
            <a:alphaModFix/>
          </a:blip>
          <a:stretch>
            <a:fillRect/>
          </a:stretch>
        </p:blipFill>
        <p:spPr>
          <a:xfrm>
            <a:off x="654425" y="4887911"/>
            <a:ext cx="593075" cy="172363"/>
          </a:xfrm>
          <a:prstGeom prst="rect">
            <a:avLst/>
          </a:prstGeom>
          <a:noFill/>
          <a:ln>
            <a:noFill/>
          </a:ln>
        </p:spPr>
      </p:pic>
      <p:pic>
        <p:nvPicPr>
          <p:cNvPr id="133" name="Google Shape;133;p18"/>
          <p:cNvPicPr preferRelativeResize="0"/>
          <p:nvPr/>
        </p:nvPicPr>
        <p:blipFill>
          <a:blip r:embed="rId6">
            <a:alphaModFix/>
          </a:blip>
          <a:stretch>
            <a:fillRect/>
          </a:stretch>
        </p:blipFill>
        <p:spPr>
          <a:xfrm>
            <a:off x="164600" y="4839962"/>
            <a:ext cx="422900" cy="268250"/>
          </a:xfrm>
          <a:prstGeom prst="rect">
            <a:avLst/>
          </a:prstGeom>
          <a:noFill/>
          <a:ln>
            <a:noFill/>
          </a:ln>
        </p:spPr>
      </p:pic>
      <p:cxnSp>
        <p:nvCxnSpPr>
          <p:cNvPr id="134" name="Google Shape;134;p18"/>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135" name="Google Shape;135;p18"/>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8</a:t>
            </a:fld>
            <a:endParaRPr>
              <a:solidFill>
                <a:srgbClr val="538ACA"/>
              </a:solidFill>
            </a:endParaRPr>
          </a:p>
        </p:txBody>
      </p:sp>
      <p:sp>
        <p:nvSpPr>
          <p:cNvPr id="136" name="Google Shape;136;p18"/>
          <p:cNvSpPr txBox="1">
            <a:spLocks noGrp="1"/>
          </p:cNvSpPr>
          <p:nvPr>
            <p:ph type="title"/>
          </p:nvPr>
        </p:nvSpPr>
        <p:spPr>
          <a:xfrm>
            <a:off x="164600" y="229350"/>
            <a:ext cx="4649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fr" dirty="0">
                <a:solidFill>
                  <a:srgbClr val="538ACA"/>
                </a:solidFill>
              </a:rPr>
              <a:t>LHC model</a:t>
            </a:r>
            <a:endParaRPr dirty="0">
              <a:solidFill>
                <a:srgbClr val="538ACA"/>
              </a:solidFill>
            </a:endParaRPr>
          </a:p>
        </p:txBody>
      </p:sp>
      <p:sp>
        <p:nvSpPr>
          <p:cNvPr id="137" name="Google Shape;137;p18"/>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pic>
        <p:nvPicPr>
          <p:cNvPr id="2" name="Google Shape;122;p17">
            <a:extLst>
              <a:ext uri="{FF2B5EF4-FFF2-40B4-BE49-F238E27FC236}">
                <a16:creationId xmlns:a16="http://schemas.microsoft.com/office/drawing/2014/main" id="{CDA0E513-9527-E609-A883-E055F1F1BDFE}"/>
              </a:ext>
            </a:extLst>
          </p:cNvPr>
          <p:cNvPicPr preferRelativeResize="0"/>
          <p:nvPr/>
        </p:nvPicPr>
        <p:blipFill>
          <a:blip r:embed="rId7">
            <a:alphaModFix/>
          </a:blip>
          <a:stretch>
            <a:fillRect/>
          </a:stretch>
        </p:blipFill>
        <p:spPr>
          <a:xfrm>
            <a:off x="1354016" y="1771155"/>
            <a:ext cx="1075129" cy="401700"/>
          </a:xfrm>
          <a:prstGeom prst="rect">
            <a:avLst/>
          </a:prstGeom>
          <a:noFill/>
          <a:ln>
            <a:noFill/>
          </a:ln>
        </p:spPr>
      </p:pic>
      <p:sp>
        <p:nvSpPr>
          <p:cNvPr id="130" name="Google Shape;130;p18"/>
          <p:cNvSpPr txBox="1">
            <a:spLocks noGrp="1"/>
          </p:cNvSpPr>
          <p:nvPr>
            <p:ph type="body" idx="1"/>
          </p:nvPr>
        </p:nvSpPr>
        <p:spPr>
          <a:xfrm>
            <a:off x="243966" y="1049256"/>
            <a:ext cx="5872284" cy="3442200"/>
          </a:xfrm>
          <a:prstGeom prst="rect">
            <a:avLst/>
          </a:prstGeom>
        </p:spPr>
        <p:txBody>
          <a:bodyPr spcFirstLastPara="1" wrap="square" lIns="91425" tIns="91425" rIns="91425" bIns="91425" anchor="t" anchorCtr="0">
            <a:normAutofit fontScale="25000" lnSpcReduction="20000"/>
          </a:bodyPr>
          <a:lstStyle/>
          <a:p>
            <a:pPr marL="457200" lvl="0" indent="-330200" algn="l" rtl="0">
              <a:spcBef>
                <a:spcPts val="0"/>
              </a:spcBef>
              <a:spcAft>
                <a:spcPts val="0"/>
              </a:spcAft>
              <a:buSzPct val="100000"/>
              <a:buChar char="●"/>
            </a:pPr>
            <a:r>
              <a:rPr lang="fr" sz="6400" dirty="0"/>
              <a:t>Xsuite beam dynamics framework (Python modules)</a:t>
            </a:r>
            <a:br>
              <a:rPr lang="fr" sz="6400" dirty="0"/>
            </a:br>
            <a:endParaRPr sz="6400" dirty="0"/>
          </a:p>
          <a:p>
            <a:pPr lvl="0" indent="-330200">
              <a:buSzPct val="100000"/>
            </a:pPr>
            <a:r>
              <a:rPr lang="fr" sz="6400" dirty="0"/>
              <a:t>Simplified LHC lattice, with 1IP and 2 skew quadrupoles (Q+ ∝                    and Q-)</a:t>
            </a:r>
            <a:br>
              <a:rPr lang="fr" sz="6400" dirty="0"/>
            </a:br>
            <a:endParaRPr sz="6400" dirty="0"/>
          </a:p>
          <a:p>
            <a:pPr marL="457200" lvl="0" indent="-330200" algn="l" rtl="0">
              <a:spcBef>
                <a:spcPts val="0"/>
              </a:spcBef>
              <a:spcAft>
                <a:spcPts val="0"/>
              </a:spcAft>
              <a:buSzPct val="100000"/>
              <a:buChar char="●"/>
            </a:pPr>
            <a:r>
              <a:rPr lang="fr" sz="6400" dirty="0"/>
              <a:t>When the strength of Q+ and Q- is the same (n=1) </a:t>
            </a:r>
            <a:br>
              <a:rPr lang="fr" sz="6400" dirty="0"/>
            </a:br>
            <a:r>
              <a:rPr lang="fr" sz="6400" b="1" dirty="0"/>
              <a:t>→ local coupling</a:t>
            </a:r>
            <a:endParaRPr sz="6400" b="1" dirty="0"/>
          </a:p>
          <a:p>
            <a:pPr marL="457200" lvl="0" indent="-330200" algn="l" rtl="0">
              <a:spcBef>
                <a:spcPts val="0"/>
              </a:spcBef>
              <a:spcAft>
                <a:spcPts val="0"/>
              </a:spcAft>
              <a:buSzPct val="100000"/>
              <a:buChar char="●"/>
            </a:pPr>
            <a:r>
              <a:rPr lang="fr" sz="6400" dirty="0"/>
              <a:t>Strength of the second quadrupole can be reduced (n&lt;1)</a:t>
            </a:r>
            <a:br>
              <a:rPr lang="fr" sz="6400" dirty="0"/>
            </a:br>
            <a:r>
              <a:rPr lang="fr" sz="6400" b="1" dirty="0"/>
              <a:t>→ local+global coupling</a:t>
            </a:r>
            <a:br>
              <a:rPr lang="fr" sz="6400" b="1" dirty="0"/>
            </a:br>
            <a:endParaRPr sz="6400" b="1" dirty="0"/>
          </a:p>
          <a:p>
            <a:pPr lvl="0" indent="-330200">
              <a:buSzPct val="100000"/>
            </a:pPr>
            <a:r>
              <a:rPr lang="fr" sz="6400" dirty="0"/>
              <a:t>Local coupling strength </a:t>
            </a:r>
            <a:r>
              <a:rPr lang="fr" sz="6400" i="1" dirty="0"/>
              <a:t>ksl</a:t>
            </a:r>
            <a:r>
              <a:rPr lang="fr" sz="6400" dirty="0"/>
              <a:t> varying over 10</a:t>
            </a:r>
            <a:r>
              <a:rPr lang="fr" sz="6400" baseline="30000" dirty="0"/>
              <a:t>-4</a:t>
            </a:r>
            <a:r>
              <a:rPr lang="fr" sz="6400" dirty="0"/>
              <a:t> to 10</a:t>
            </a:r>
            <a:r>
              <a:rPr lang="fr" sz="6400" baseline="30000" dirty="0"/>
              <a:t>-3</a:t>
            </a:r>
            <a:r>
              <a:rPr lang="fr" sz="6400" dirty="0"/>
              <a:t> m</a:t>
            </a:r>
            <a:r>
              <a:rPr lang="fr" sz="6400" baseline="30000" dirty="0"/>
              <a:t>-2 </a:t>
            </a:r>
            <a:r>
              <a:rPr lang="fr" sz="6400" dirty="0"/>
              <a:t>[6]</a:t>
            </a:r>
            <a:br>
              <a:rPr lang="fr" sz="6400" baseline="30000" dirty="0"/>
            </a:br>
            <a:endParaRPr sz="6400" baseline="30000" dirty="0"/>
          </a:p>
          <a:p>
            <a:pPr marL="457200" lvl="0" indent="-330200" algn="l" rtl="0">
              <a:spcBef>
                <a:spcPts val="0"/>
              </a:spcBef>
              <a:spcAft>
                <a:spcPts val="0"/>
              </a:spcAft>
              <a:buSzPct val="100000"/>
              <a:buChar char="●"/>
            </a:pPr>
            <a:r>
              <a:rPr lang="fr" sz="6400" dirty="0"/>
              <a:t>typical vdM parameters</a:t>
            </a:r>
            <a:br>
              <a:rPr lang="fr" sz="6400" dirty="0"/>
            </a:br>
            <a:endParaRPr sz="6400" dirty="0"/>
          </a:p>
          <a:p>
            <a:pPr marL="0" lvl="0" indent="0" algn="l" rtl="0">
              <a:spcBef>
                <a:spcPts val="1200"/>
              </a:spcBef>
              <a:spcAft>
                <a:spcPts val="1200"/>
              </a:spcAft>
              <a:buNone/>
            </a:pP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pic>
        <p:nvPicPr>
          <p:cNvPr id="455" name="Google Shape;455;p37"/>
          <p:cNvPicPr preferRelativeResize="0"/>
          <p:nvPr/>
        </p:nvPicPr>
        <p:blipFill>
          <a:blip r:embed="rId3">
            <a:alphaModFix/>
          </a:blip>
          <a:stretch>
            <a:fillRect/>
          </a:stretch>
        </p:blipFill>
        <p:spPr>
          <a:xfrm>
            <a:off x="1284725" y="4827450"/>
            <a:ext cx="288732" cy="293275"/>
          </a:xfrm>
          <a:prstGeom prst="rect">
            <a:avLst/>
          </a:prstGeom>
          <a:noFill/>
          <a:ln>
            <a:noFill/>
          </a:ln>
        </p:spPr>
      </p:pic>
      <p:pic>
        <p:nvPicPr>
          <p:cNvPr id="456" name="Google Shape;456;p37"/>
          <p:cNvPicPr preferRelativeResize="0"/>
          <p:nvPr/>
        </p:nvPicPr>
        <p:blipFill>
          <a:blip r:embed="rId4">
            <a:alphaModFix/>
          </a:blip>
          <a:stretch>
            <a:fillRect/>
          </a:stretch>
        </p:blipFill>
        <p:spPr>
          <a:xfrm>
            <a:off x="654425" y="4887911"/>
            <a:ext cx="593075" cy="172363"/>
          </a:xfrm>
          <a:prstGeom prst="rect">
            <a:avLst/>
          </a:prstGeom>
          <a:noFill/>
          <a:ln>
            <a:noFill/>
          </a:ln>
        </p:spPr>
      </p:pic>
      <p:pic>
        <p:nvPicPr>
          <p:cNvPr id="457" name="Google Shape;457;p37"/>
          <p:cNvPicPr preferRelativeResize="0"/>
          <p:nvPr/>
        </p:nvPicPr>
        <p:blipFill>
          <a:blip r:embed="rId5">
            <a:alphaModFix/>
          </a:blip>
          <a:stretch>
            <a:fillRect/>
          </a:stretch>
        </p:blipFill>
        <p:spPr>
          <a:xfrm>
            <a:off x="164600" y="4839962"/>
            <a:ext cx="422900" cy="268250"/>
          </a:xfrm>
          <a:prstGeom prst="rect">
            <a:avLst/>
          </a:prstGeom>
          <a:noFill/>
          <a:ln>
            <a:noFill/>
          </a:ln>
        </p:spPr>
      </p:pic>
      <p:cxnSp>
        <p:nvCxnSpPr>
          <p:cNvPr id="458" name="Google Shape;458;p37"/>
          <p:cNvCxnSpPr/>
          <p:nvPr/>
        </p:nvCxnSpPr>
        <p:spPr>
          <a:xfrm>
            <a:off x="-25650" y="4738663"/>
            <a:ext cx="9195300" cy="29400"/>
          </a:xfrm>
          <a:prstGeom prst="straightConnector1">
            <a:avLst/>
          </a:prstGeom>
          <a:noFill/>
          <a:ln w="28575" cap="flat" cmpd="sng">
            <a:solidFill>
              <a:srgbClr val="538ACA"/>
            </a:solidFill>
            <a:prstDash val="solid"/>
            <a:round/>
            <a:headEnd type="none" w="med" len="med"/>
            <a:tailEnd type="none" w="med" len="med"/>
          </a:ln>
        </p:spPr>
      </p:cxnSp>
      <p:sp>
        <p:nvSpPr>
          <p:cNvPr id="459" name="Google Shape;459;p37"/>
          <p:cNvSpPr txBox="1">
            <a:spLocks noGrp="1"/>
          </p:cNvSpPr>
          <p:nvPr>
            <p:ph type="sldNum" idx="12"/>
          </p:nvPr>
        </p:nvSpPr>
        <p:spPr>
          <a:xfrm>
            <a:off x="8512158" y="4800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solidFill>
                  <a:srgbClr val="538ACA"/>
                </a:solidFill>
              </a:rPr>
              <a:t>9</a:t>
            </a:fld>
            <a:endParaRPr>
              <a:solidFill>
                <a:srgbClr val="538ACA"/>
              </a:solidFill>
            </a:endParaRPr>
          </a:p>
        </p:txBody>
      </p:sp>
      <p:sp>
        <p:nvSpPr>
          <p:cNvPr id="460" name="Google Shape;460;p37"/>
          <p:cNvSpPr txBox="1">
            <a:spLocks noGrp="1"/>
          </p:cNvSpPr>
          <p:nvPr>
            <p:ph type="title"/>
          </p:nvPr>
        </p:nvSpPr>
        <p:spPr>
          <a:xfrm>
            <a:off x="164600" y="229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dirty="0">
                <a:solidFill>
                  <a:srgbClr val="538ACA"/>
                </a:solidFill>
              </a:rPr>
              <a:t>Tune shift analysis (I)</a:t>
            </a:r>
            <a:endParaRPr baseline="-25000" dirty="0">
              <a:solidFill>
                <a:srgbClr val="538ACA"/>
              </a:solidFill>
            </a:endParaRPr>
          </a:p>
        </p:txBody>
      </p:sp>
      <p:pic>
        <p:nvPicPr>
          <p:cNvPr id="461" name="Google Shape;461;p37"/>
          <p:cNvPicPr preferRelativeResize="0"/>
          <p:nvPr/>
        </p:nvPicPr>
        <p:blipFill>
          <a:blip r:embed="rId6">
            <a:alphaModFix/>
          </a:blip>
          <a:stretch>
            <a:fillRect/>
          </a:stretch>
        </p:blipFill>
        <p:spPr>
          <a:xfrm>
            <a:off x="479813" y="954450"/>
            <a:ext cx="4890173" cy="3631813"/>
          </a:xfrm>
          <a:prstGeom prst="rect">
            <a:avLst/>
          </a:prstGeom>
          <a:noFill/>
          <a:ln>
            <a:noFill/>
          </a:ln>
        </p:spPr>
      </p:pic>
      <p:cxnSp>
        <p:nvCxnSpPr>
          <p:cNvPr id="462" name="Google Shape;462;p37"/>
          <p:cNvCxnSpPr/>
          <p:nvPr/>
        </p:nvCxnSpPr>
        <p:spPr>
          <a:xfrm rot="10800000">
            <a:off x="1859663" y="3041988"/>
            <a:ext cx="103800" cy="513300"/>
          </a:xfrm>
          <a:prstGeom prst="straightConnector1">
            <a:avLst/>
          </a:prstGeom>
          <a:noFill/>
          <a:ln w="9525" cap="flat" cmpd="sng">
            <a:solidFill>
              <a:srgbClr val="2A7EB8"/>
            </a:solidFill>
            <a:prstDash val="solid"/>
            <a:round/>
            <a:headEnd type="none" w="med" len="med"/>
            <a:tailEnd type="triangle" w="med" len="med"/>
          </a:ln>
        </p:spPr>
      </p:cxnSp>
      <p:sp>
        <p:nvSpPr>
          <p:cNvPr id="463" name="Google Shape;463;p37"/>
          <p:cNvSpPr txBox="1"/>
          <p:nvPr/>
        </p:nvSpPr>
        <p:spPr>
          <a:xfrm>
            <a:off x="1688388" y="3492825"/>
            <a:ext cx="1746300" cy="35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a:solidFill>
                  <a:srgbClr val="2A7EB8"/>
                </a:solidFill>
              </a:rPr>
              <a:t>fully corrected (</a:t>
            </a:r>
            <a:r>
              <a:rPr lang="fr" i="1">
                <a:solidFill>
                  <a:srgbClr val="2A7EB8"/>
                </a:solidFill>
              </a:rPr>
              <a:t>n</a:t>
            </a:r>
            <a:r>
              <a:rPr lang="fr">
                <a:solidFill>
                  <a:srgbClr val="2A7EB8"/>
                </a:solidFill>
              </a:rPr>
              <a:t>=1)</a:t>
            </a:r>
            <a:endParaRPr>
              <a:solidFill>
                <a:srgbClr val="2A7EB8"/>
              </a:solidFill>
            </a:endParaRPr>
          </a:p>
        </p:txBody>
      </p:sp>
      <p:cxnSp>
        <p:nvCxnSpPr>
          <p:cNvPr id="464" name="Google Shape;464;p37"/>
          <p:cNvCxnSpPr/>
          <p:nvPr/>
        </p:nvCxnSpPr>
        <p:spPr>
          <a:xfrm>
            <a:off x="2058713" y="1756400"/>
            <a:ext cx="341400" cy="2700"/>
          </a:xfrm>
          <a:prstGeom prst="straightConnector1">
            <a:avLst/>
          </a:prstGeom>
          <a:noFill/>
          <a:ln w="9525" cap="flat" cmpd="sng">
            <a:solidFill>
              <a:srgbClr val="E73A19"/>
            </a:solidFill>
            <a:prstDash val="solid"/>
            <a:round/>
            <a:headEnd type="triangle" w="med" len="med"/>
            <a:tailEnd type="triangle" w="med" len="med"/>
          </a:ln>
        </p:spPr>
      </p:cxnSp>
      <p:cxnSp>
        <p:nvCxnSpPr>
          <p:cNvPr id="465" name="Google Shape;465;p37"/>
          <p:cNvCxnSpPr/>
          <p:nvPr/>
        </p:nvCxnSpPr>
        <p:spPr>
          <a:xfrm>
            <a:off x="3796063" y="1993425"/>
            <a:ext cx="342300" cy="4500"/>
          </a:xfrm>
          <a:prstGeom prst="straightConnector1">
            <a:avLst/>
          </a:prstGeom>
          <a:noFill/>
          <a:ln w="9525" cap="flat" cmpd="sng">
            <a:solidFill>
              <a:srgbClr val="E73A19"/>
            </a:solidFill>
            <a:prstDash val="solid"/>
            <a:round/>
            <a:headEnd type="triangle" w="med" len="med"/>
            <a:tailEnd type="triangle" w="med" len="med"/>
          </a:ln>
        </p:spPr>
      </p:cxnSp>
      <p:cxnSp>
        <p:nvCxnSpPr>
          <p:cNvPr id="466" name="Google Shape;466;p37"/>
          <p:cNvCxnSpPr/>
          <p:nvPr/>
        </p:nvCxnSpPr>
        <p:spPr>
          <a:xfrm>
            <a:off x="3788638" y="1686400"/>
            <a:ext cx="0" cy="1368000"/>
          </a:xfrm>
          <a:prstGeom prst="straightConnector1">
            <a:avLst/>
          </a:prstGeom>
          <a:noFill/>
          <a:ln w="9525" cap="flat" cmpd="sng">
            <a:solidFill>
              <a:srgbClr val="CCCCCC"/>
            </a:solidFill>
            <a:prstDash val="dash"/>
            <a:round/>
            <a:headEnd type="none" w="med" len="med"/>
            <a:tailEnd type="none" w="med" len="med"/>
          </a:ln>
        </p:spPr>
      </p:cxnSp>
      <p:sp>
        <p:nvSpPr>
          <p:cNvPr id="467" name="Google Shape;467;p37"/>
          <p:cNvSpPr txBox="1"/>
          <p:nvPr/>
        </p:nvSpPr>
        <p:spPr>
          <a:xfrm>
            <a:off x="3858338" y="1646900"/>
            <a:ext cx="998400" cy="35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a:solidFill>
                  <a:srgbClr val="E73A19"/>
                </a:solidFill>
              </a:rPr>
              <a:t>tune shift</a:t>
            </a:r>
            <a:endParaRPr>
              <a:solidFill>
                <a:srgbClr val="E73A19"/>
              </a:solidFill>
            </a:endParaRPr>
          </a:p>
        </p:txBody>
      </p:sp>
      <p:sp>
        <p:nvSpPr>
          <p:cNvPr id="468" name="Google Shape;468;p37"/>
          <p:cNvSpPr txBox="1"/>
          <p:nvPr/>
        </p:nvSpPr>
        <p:spPr>
          <a:xfrm>
            <a:off x="5377410" y="1558251"/>
            <a:ext cx="3000000" cy="3108513"/>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chemeClr val="dk2"/>
              </a:buClr>
              <a:buSzPts val="1600"/>
              <a:buChar char="●"/>
            </a:pPr>
            <a:r>
              <a:rPr lang="fr" sz="1600" dirty="0">
                <a:solidFill>
                  <a:schemeClr val="dk2"/>
                </a:solidFill>
              </a:rPr>
              <a:t>Tune shift induced by coupling</a:t>
            </a:r>
            <a:endParaRPr sz="1600" dirty="0">
              <a:solidFill>
                <a:schemeClr val="dk2"/>
              </a:solidFill>
            </a:endParaRPr>
          </a:p>
          <a:p>
            <a:pPr marL="457200" lvl="0" indent="0" algn="l" rtl="0">
              <a:spcBef>
                <a:spcPts val="0"/>
              </a:spcBef>
              <a:spcAft>
                <a:spcPts val="0"/>
              </a:spcAft>
              <a:buNone/>
            </a:pPr>
            <a:endParaRPr sz="1600" dirty="0">
              <a:solidFill>
                <a:schemeClr val="dk2"/>
              </a:solidFill>
            </a:endParaRPr>
          </a:p>
          <a:p>
            <a:pPr marL="457200" lvl="0" indent="-330200" algn="l" rtl="0">
              <a:spcBef>
                <a:spcPts val="0"/>
              </a:spcBef>
              <a:spcAft>
                <a:spcPts val="0"/>
              </a:spcAft>
              <a:buClr>
                <a:schemeClr val="dk2"/>
              </a:buClr>
              <a:buSzPts val="1600"/>
              <a:buChar char="●"/>
            </a:pPr>
            <a:r>
              <a:rPr lang="fr" sz="1600" dirty="0">
                <a:solidFill>
                  <a:schemeClr val="dk2"/>
                </a:solidFill>
              </a:rPr>
              <a:t>Detectable tune shifts typically require changes of ≥ 0.0002 [7]</a:t>
            </a:r>
          </a:p>
          <a:p>
            <a:pPr marL="457200" lvl="0" indent="-330200" algn="l" rtl="0">
              <a:spcBef>
                <a:spcPts val="0"/>
              </a:spcBef>
              <a:spcAft>
                <a:spcPts val="0"/>
              </a:spcAft>
              <a:buClr>
                <a:schemeClr val="dk2"/>
              </a:buClr>
              <a:buSzPts val="1600"/>
              <a:buChar char="●"/>
            </a:pPr>
            <a:endParaRPr lang="fr" sz="1600" dirty="0">
              <a:solidFill>
                <a:schemeClr val="dk2"/>
              </a:solidFill>
            </a:endParaRPr>
          </a:p>
          <a:p>
            <a:pPr marL="457200" lvl="0" indent="-330200" algn="l" rtl="0">
              <a:spcBef>
                <a:spcPts val="0"/>
              </a:spcBef>
              <a:spcAft>
                <a:spcPts val="0"/>
              </a:spcAft>
              <a:buClr>
                <a:schemeClr val="dk2"/>
              </a:buClr>
              <a:buSzPts val="1600"/>
              <a:buChar char="●"/>
            </a:pPr>
            <a:r>
              <a:rPr lang="fr" sz="1600" dirty="0">
                <a:solidFill>
                  <a:schemeClr val="tx1">
                    <a:lumMod val="65000"/>
                    <a:lumOff val="35000"/>
                  </a:schemeClr>
                </a:solidFill>
              </a:rPr>
              <a:t>LHC : Q</a:t>
            </a:r>
            <a:r>
              <a:rPr lang="fr" sz="1600" baseline="-25000" dirty="0">
                <a:solidFill>
                  <a:schemeClr val="tx1">
                    <a:lumMod val="65000"/>
                    <a:lumOff val="35000"/>
                  </a:schemeClr>
                </a:solidFill>
              </a:rPr>
              <a:t>x</a:t>
            </a:r>
            <a:r>
              <a:rPr lang="fr" sz="1600" dirty="0">
                <a:solidFill>
                  <a:schemeClr val="tx1">
                    <a:lumMod val="65000"/>
                    <a:lumOff val="35000"/>
                  </a:schemeClr>
                </a:solidFill>
              </a:rPr>
              <a:t> =</a:t>
            </a:r>
            <a:r>
              <a:rPr lang="fr-CH" sz="1600" dirty="0">
                <a:solidFill>
                  <a:schemeClr val="tx1">
                    <a:lumMod val="65000"/>
                    <a:lumOff val="35000"/>
                  </a:schemeClr>
                </a:solidFill>
              </a:rPr>
              <a:t> 0.31</a:t>
            </a:r>
            <a:br>
              <a:rPr lang="fr-CH" sz="1600" dirty="0">
                <a:solidFill>
                  <a:schemeClr val="tx1">
                    <a:lumMod val="65000"/>
                    <a:lumOff val="35000"/>
                  </a:schemeClr>
                </a:solidFill>
              </a:rPr>
            </a:br>
            <a:r>
              <a:rPr lang="fr-CH" sz="1600" dirty="0">
                <a:solidFill>
                  <a:schemeClr val="tx1">
                    <a:lumMod val="65000"/>
                    <a:lumOff val="35000"/>
                  </a:schemeClr>
                </a:solidFill>
              </a:rPr>
              <a:t>          </a:t>
            </a:r>
            <a:r>
              <a:rPr lang="fr-CH" sz="1600" dirty="0" err="1">
                <a:solidFill>
                  <a:schemeClr val="tx1">
                    <a:lumMod val="65000"/>
                    <a:lumOff val="35000"/>
                  </a:schemeClr>
                </a:solidFill>
              </a:rPr>
              <a:t>Q</a:t>
            </a:r>
            <a:r>
              <a:rPr lang="fr-CH" sz="1600" baseline="-25000" dirty="0" err="1">
                <a:solidFill>
                  <a:schemeClr val="tx1">
                    <a:lumMod val="65000"/>
                    <a:lumOff val="35000"/>
                  </a:schemeClr>
                </a:solidFill>
              </a:rPr>
              <a:t>y</a:t>
            </a:r>
            <a:r>
              <a:rPr lang="fr-CH" sz="1600" dirty="0">
                <a:solidFill>
                  <a:schemeClr val="tx1">
                    <a:lumMod val="65000"/>
                    <a:lumOff val="35000"/>
                  </a:schemeClr>
                </a:solidFill>
              </a:rPr>
              <a:t> = 0.32</a:t>
            </a:r>
          </a:p>
          <a:p>
            <a:pPr marL="457200" lvl="0" indent="-330200" algn="l" rtl="0">
              <a:spcBef>
                <a:spcPts val="0"/>
              </a:spcBef>
              <a:spcAft>
                <a:spcPts val="0"/>
              </a:spcAft>
              <a:buClr>
                <a:schemeClr val="dk2"/>
              </a:buClr>
              <a:buSzPts val="1600"/>
              <a:buChar char="●"/>
            </a:pPr>
            <a:endParaRPr lang="fr" sz="1600" dirty="0">
              <a:solidFill>
                <a:schemeClr val="dk2"/>
              </a:solidFill>
            </a:endParaRPr>
          </a:p>
          <a:p>
            <a:pPr marL="457200" lvl="0" indent="-330200" algn="l" rtl="0">
              <a:spcBef>
                <a:spcPts val="0"/>
              </a:spcBef>
              <a:spcAft>
                <a:spcPts val="0"/>
              </a:spcAft>
              <a:buClr>
                <a:schemeClr val="dk2"/>
              </a:buClr>
              <a:buSzPts val="1600"/>
              <a:buChar char="●"/>
            </a:pPr>
            <a:endParaRPr lang="fr" sz="1600" dirty="0">
              <a:solidFill>
                <a:schemeClr val="dk2"/>
              </a:solidFill>
            </a:endParaRPr>
          </a:p>
          <a:p>
            <a:pPr marL="457200" lvl="0" indent="-330200" algn="l" rtl="0">
              <a:spcBef>
                <a:spcPts val="0"/>
              </a:spcBef>
              <a:spcAft>
                <a:spcPts val="0"/>
              </a:spcAft>
              <a:buClr>
                <a:schemeClr val="dk2"/>
              </a:buClr>
              <a:buSzPts val="1600"/>
              <a:buChar char="●"/>
            </a:pPr>
            <a:endParaRPr dirty="0"/>
          </a:p>
        </p:txBody>
      </p:sp>
      <p:sp>
        <p:nvSpPr>
          <p:cNvPr id="469" name="Google Shape;469;p37"/>
          <p:cNvSpPr txBox="1"/>
          <p:nvPr/>
        </p:nvSpPr>
        <p:spPr>
          <a:xfrm rot="-277">
            <a:off x="1688398" y="4796315"/>
            <a:ext cx="7455600" cy="40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r" sz="1100">
                <a:solidFill>
                  <a:srgbClr val="538ACA"/>
                </a:solidFill>
              </a:rPr>
              <a:t>Linear coupling and beam-beam biases to luminosity calibration measurements in the Large Hadron Collider</a:t>
            </a:r>
            <a:endParaRPr sz="1100">
              <a:solidFill>
                <a:srgbClr val="538ACA"/>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3547</Words>
  <Application>Microsoft Office PowerPoint</Application>
  <PresentationFormat>Affichage à l'écran (16:9)</PresentationFormat>
  <Paragraphs>395</Paragraphs>
  <Slides>45</Slides>
  <Notes>45</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45</vt:i4>
      </vt:variant>
    </vt:vector>
  </HeadingPairs>
  <TitlesOfParts>
    <vt:vector size="49" baseType="lpstr">
      <vt:lpstr>Arial</vt:lpstr>
      <vt:lpstr>Courier New</vt:lpstr>
      <vt:lpstr>Wingdings</vt:lpstr>
      <vt:lpstr>Simple Light</vt:lpstr>
      <vt:lpstr>Linear coupling and beam-beam biases to luminosity calibration measurements in the Large Hadron Collider</vt:lpstr>
      <vt:lpstr>Outline of the presentation</vt:lpstr>
      <vt:lpstr>Introduction – Luminosity calibration</vt:lpstr>
      <vt:lpstr>q-Gaussian distributions</vt:lpstr>
      <vt:lpstr>Beam-beam effect</vt:lpstr>
      <vt:lpstr>Linear coupling</vt:lpstr>
      <vt:lpstr>Linear local coupling </vt:lpstr>
      <vt:lpstr>LHC model</vt:lpstr>
      <vt:lpstr>Tune shift analysis (I)</vt:lpstr>
      <vt:lpstr>Tune shift analysis (II)</vt:lpstr>
      <vt:lpstr>Observables</vt:lpstr>
      <vt:lpstr>Observables</vt:lpstr>
      <vt:lpstr>Observables</vt:lpstr>
      <vt:lpstr>Nomenclature used in the following slides</vt:lpstr>
      <vt:lpstr>Single beam xy-distribution beam-beam bias…</vt:lpstr>
      <vt:lpstr>Single beam xy-distribution BB-bias for Gaussian beam</vt:lpstr>
      <vt:lpstr>Single beam xy-distribution BB-bias for q-Gaussian beam</vt:lpstr>
      <vt:lpstr>Single beam xy-distribution beam-beam bias</vt:lpstr>
      <vt:lpstr>Single Gaussian beam xy-distribution BB bias, with offset</vt:lpstr>
      <vt:lpstr>Single Gaussian beam xy-distribution BB bias, with offset</vt:lpstr>
      <vt:lpstr>Single q-Gaussian beam xy-distribution bias, with offset</vt:lpstr>
      <vt:lpstr>Transverse luminosity distribution…    … beam-beam bias    … coupling bias    … beam-beam + coupling bias</vt:lpstr>
      <vt:lpstr>Transverse luminosity distribution for q-Gaussian</vt:lpstr>
      <vt:lpstr>Coupling bias on transverse luminosity distribution for Gaussian beams</vt:lpstr>
      <vt:lpstr>Coupling bias on transverse luminosity distribution for q-Gaussian beams</vt:lpstr>
      <vt:lpstr>Projected transverse luminosity distribution </vt:lpstr>
      <vt:lpstr>Luminosity and beam-beam biases on 𝝈vis</vt:lpstr>
      <vt:lpstr>Luminosity for q-Gaussian distribution</vt:lpstr>
      <vt:lpstr>Beam-beam bias on 𝝈vis</vt:lpstr>
      <vt:lpstr>Towards more realistic conditions…</vt:lpstr>
      <vt:lpstr>Reproducing fill 8381</vt:lpstr>
      <vt:lpstr>Transverse luminosity distribution biases for q-Gaussian beams</vt:lpstr>
      <vt:lpstr>Conclusion</vt:lpstr>
      <vt:lpstr>Questions ?</vt:lpstr>
      <vt:lpstr>References</vt:lpstr>
      <vt:lpstr>Back-up slides</vt:lpstr>
      <vt:lpstr>Outlook…</vt:lpstr>
      <vt:lpstr>Présentation PowerPoint</vt:lpstr>
      <vt:lpstr>Simulations setup conditions </vt:lpstr>
      <vt:lpstr>x-axis scan with associated resulting change of px along the x-axis and tune footprint for Gaussian beams </vt:lpstr>
      <vt:lpstr>y-axis scan with associated resulting change of px along the x-axis and tune footprint for Gaussian beams </vt:lpstr>
      <vt:lpstr>Diagonal scan with associated resulting change of px along the x-axis and tune footprint for Gaussian beams </vt:lpstr>
      <vt:lpstr>Biases on 𝝈vis for a Gaussian beam </vt:lpstr>
      <vt:lpstr>Beam-beam bias on transverse luminosity density with inverted tune values (Qx, Qy) = (60.32, 62.31)  </vt:lpstr>
      <vt:lpstr>BB bias of projected transverse luminosity distribution for q-Gaussian beams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Anne-Clémence Piveteau</cp:lastModifiedBy>
  <cp:revision>6</cp:revision>
  <dcterms:modified xsi:type="dcterms:W3CDTF">2025-07-16T06:59:54Z</dcterms:modified>
</cp:coreProperties>
</file>