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</p:sldMasterIdLst>
  <p:notesMasterIdLst>
    <p:notesMasterId r:id="rId34"/>
  </p:notesMasterIdLst>
  <p:sldIdLst>
    <p:sldId id="359" r:id="rId2"/>
    <p:sldId id="454" r:id="rId3"/>
    <p:sldId id="318" r:id="rId4"/>
    <p:sldId id="1326" r:id="rId5"/>
    <p:sldId id="1319" r:id="rId6"/>
    <p:sldId id="2408" r:id="rId7"/>
    <p:sldId id="1353" r:id="rId8"/>
    <p:sldId id="2405" r:id="rId9"/>
    <p:sldId id="2406" r:id="rId10"/>
    <p:sldId id="443" r:id="rId11"/>
    <p:sldId id="1339" r:id="rId12"/>
    <p:sldId id="1340" r:id="rId13"/>
    <p:sldId id="1354" r:id="rId14"/>
    <p:sldId id="298" r:id="rId15"/>
    <p:sldId id="369" r:id="rId16"/>
    <p:sldId id="300" r:id="rId17"/>
    <p:sldId id="1347" r:id="rId18"/>
    <p:sldId id="1372" r:id="rId19"/>
    <p:sldId id="2401" r:id="rId20"/>
    <p:sldId id="2403" r:id="rId21"/>
    <p:sldId id="2404" r:id="rId22"/>
    <p:sldId id="2410" r:id="rId23"/>
    <p:sldId id="2412" r:id="rId24"/>
    <p:sldId id="1337" r:id="rId25"/>
    <p:sldId id="2400" r:id="rId26"/>
    <p:sldId id="2409" r:id="rId27"/>
    <p:sldId id="2407" r:id="rId28"/>
    <p:sldId id="1355" r:id="rId29"/>
    <p:sldId id="1323" r:id="rId30"/>
    <p:sldId id="2393" r:id="rId31"/>
    <p:sldId id="361" r:id="rId32"/>
    <p:sldId id="1373" r:id="rId3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8A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F020F0-4799-3341-8E2D-586E7E9593A0}" v="23" dt="2023-02-08T16:48:44.3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60"/>
    <p:restoredTop sz="95890"/>
  </p:normalViewPr>
  <p:slideViewPr>
    <p:cSldViewPr snapToGrid="0">
      <p:cViewPr>
        <p:scale>
          <a:sx n="106" d="100"/>
          <a:sy n="106" d="100"/>
        </p:scale>
        <p:origin x="1104" y="5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1CE8DC-E6C1-2945-880E-39B1B452450D}" type="datetimeFigureOut">
              <a:rPr lang="en-US" smtClean="0"/>
              <a:t>12/8/25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3E0775-4425-B543-8CAF-F70A91D10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989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pPr algn="r"/>
            <a:fld id="{C1E1B1C1-9101-4191-91E1-018171114141}" type="slidenum">
              <a:rPr lang="en-US" sz="1200"/>
              <a:t>1</a:t>
            </a:fld>
            <a:endParaRPr/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9200" cy="42091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3201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largest</a:t>
            </a:r>
            <a:r>
              <a:rPr lang="en-US" baseline="0" dirty="0"/>
              <a:t> amount of work in the proposal is based at HIE-ISOLDE, the post-accelerator of radioactive ion beams from ISOLDE.</a:t>
            </a:r>
          </a:p>
          <a:p>
            <a:r>
              <a:rPr lang="en-US" baseline="0" dirty="0"/>
              <a:t>Fundamentally, ISOLDE is the *ONLY* place worldwide where these isotopes can be produced and accelerated to the correct energy to determine their shapes.</a:t>
            </a:r>
          </a:p>
          <a:p>
            <a:endParaRPr lang="en-US" baseline="0" dirty="0"/>
          </a:p>
          <a:p>
            <a:r>
              <a:rPr lang="en-US" baseline="0" dirty="0"/>
              <a:t>This new upgrade, combing new superconducting </a:t>
            </a:r>
            <a:r>
              <a:rPr lang="en-US" baseline="0" dirty="0" err="1"/>
              <a:t>cryomodules</a:t>
            </a:r>
            <a:r>
              <a:rPr lang="en-US" baseline="0" dirty="0"/>
              <a:t> began it’s first physics experiments in 2016, when I was selected as a CERN research fellow to lead the first exploitation HIE-ISOLDE.</a:t>
            </a:r>
          </a:p>
          <a:p>
            <a:r>
              <a:rPr lang="en-US" baseline="0" dirty="0"/>
              <a:t>In the two operational campaigns since, experiments have been focused around the first experimental setup, </a:t>
            </a:r>
            <a:r>
              <a:rPr lang="en-US" baseline="0" dirty="0" err="1"/>
              <a:t>Miniball</a:t>
            </a:r>
            <a:r>
              <a:rPr lang="en-US" baseline="0" dirty="0"/>
              <a:t>, which I run.</a:t>
            </a:r>
          </a:p>
          <a:p>
            <a:r>
              <a:rPr lang="en-US" baseline="0" dirty="0"/>
              <a:t>I’ve successfully lead the setup and running of 13 experiments, including my own Coulomb excitation experiment on the </a:t>
            </a:r>
            <a:r>
              <a:rPr lang="en-US" baseline="0" dirty="0" err="1"/>
              <a:t>octupole</a:t>
            </a:r>
            <a:r>
              <a:rPr lang="en-US" baseline="0" dirty="0"/>
              <a:t>-deformed  Barium isotopes.</a:t>
            </a:r>
          </a:p>
          <a:p>
            <a:endParaRPr lang="en-US" baseline="0" dirty="0"/>
          </a:p>
          <a:p>
            <a:r>
              <a:rPr lang="en-US" baseline="0" dirty="0"/>
              <a:t>However, the most exciting development that I have been working on is the ISOLDE </a:t>
            </a:r>
            <a:r>
              <a:rPr lang="en-US" baseline="0" dirty="0" err="1"/>
              <a:t>Solenoidal</a:t>
            </a:r>
            <a:r>
              <a:rPr lang="en-US" baseline="0" dirty="0"/>
              <a:t> Spectrometer, a former MRI magnet from a hospital in Australia being repurposed to perform nuclear reactions with radioactive ion beams.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3524E5-6C95-614E-8429-EA647220441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2527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BE0DD1-A1EE-49B0-2F83-B50859E5E9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DB6CCB0-2328-AEF9-3467-04426AB884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B99999-1645-C579-D96D-CF37CBDBD9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A8C84C-FE78-8087-F595-116200A80D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E0775-4425-B543-8CAF-F70A91D1032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144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249271" y="268288"/>
            <a:ext cx="7559040" cy="3900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8" name="Rectangle 7"/>
          <p:cNvSpPr/>
          <p:nvPr/>
        </p:nvSpPr>
        <p:spPr>
          <a:xfrm>
            <a:off x="358587" y="268289"/>
            <a:ext cx="24384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955373"/>
            <a:ext cx="7278624" cy="3199769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368800" y="390526"/>
            <a:ext cx="7339584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A07B2C7-9E9E-4C90-BC60-982782515F33}" type="datetime1">
              <a:rPr lang="nl-NL" smtClean="0"/>
              <a:pPr/>
              <a:t>08-12-2025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91584" y="6356351"/>
            <a:ext cx="6315456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08659" y="6356351"/>
            <a:ext cx="9144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8BDF327-CC60-C141-A4BA-4C8D2F359F9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292600" y="4343400"/>
            <a:ext cx="7253224" cy="17526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713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865225" y="268288"/>
            <a:ext cx="957431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9855201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09920" y="2214562"/>
            <a:ext cx="475488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B2C7-9E9E-4C90-BC60-982782515F33}" type="datetime1">
              <a:rPr lang="nl-NL" smtClean="0"/>
              <a:pPr/>
              <a:t>08-12-2025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5709920" y="4224973"/>
            <a:ext cx="475488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09600" y="2214563"/>
            <a:ext cx="475488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74221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865225" y="268288"/>
            <a:ext cx="957431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9855201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09920" y="2214562"/>
            <a:ext cx="475488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B2C7-9E9E-4C90-BC60-982782515F33}" type="datetime1">
              <a:rPr lang="nl-NL" smtClean="0"/>
              <a:pPr/>
              <a:t>08-12-2025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5709920" y="4224973"/>
            <a:ext cx="475488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609600" y="2214562"/>
            <a:ext cx="475488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609600" y="4224973"/>
            <a:ext cx="475488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8094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865225" y="268288"/>
            <a:ext cx="957431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B2C7-9E9E-4C90-BC60-982782515F33}" type="datetime1">
              <a:rPr lang="nl-NL" smtClean="0"/>
              <a:pPr/>
              <a:t>08-12-2025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4399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865225" y="268288"/>
            <a:ext cx="957431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B2C7-9E9E-4C90-BC60-982782515F33}" type="datetime1">
              <a:rPr lang="nl-NL" smtClean="0"/>
              <a:pPr/>
              <a:t>08-12-2025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9567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865225" y="268288"/>
            <a:ext cx="957431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995082"/>
            <a:ext cx="475488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49403" y="990600"/>
            <a:ext cx="475488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057401"/>
            <a:ext cx="475488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B2C7-9E9E-4C90-BC60-982782515F33}" type="datetime1">
              <a:rPr lang="nl-NL" smtClean="0"/>
              <a:pPr/>
              <a:t>08-12-2025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6452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329081" y="268288"/>
            <a:ext cx="54864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995082"/>
            <a:ext cx="475488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057401"/>
            <a:ext cx="475488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5153" y="6124015"/>
            <a:ext cx="2336800" cy="365125"/>
          </a:xfrm>
        </p:spPr>
        <p:txBody>
          <a:bodyPr/>
          <a:lstStyle>
            <a:lvl1pPr algn="l">
              <a:defRPr/>
            </a:lvl1pPr>
          </a:lstStyle>
          <a:p>
            <a:fld id="{3A07B2C7-9E9E-4C90-BC60-982782515F33}" type="datetime1">
              <a:rPr lang="nl-NL" smtClean="0"/>
              <a:pPr/>
              <a:t>08-12-2025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33083" y="6356351"/>
            <a:ext cx="5151717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347011" y="990600"/>
            <a:ext cx="5462016" cy="561181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051514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622367" y="268288"/>
            <a:ext cx="2185943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17" y="4267200"/>
            <a:ext cx="8636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9832" y="268288"/>
            <a:ext cx="9144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1717" y="4840942"/>
            <a:ext cx="8633883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B2C7-9E9E-4C90-BC60-982782515F33}" type="datetime1">
              <a:rPr lang="nl-NL" smtClean="0"/>
              <a:pPr/>
              <a:t>08-12-2025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636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847295" y="268288"/>
            <a:ext cx="961015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17" y="4267200"/>
            <a:ext cx="8636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9832" y="268288"/>
            <a:ext cx="4008968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1717" y="4840942"/>
            <a:ext cx="8633883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B2C7-9E9E-4C90-BC60-982782515F33}" type="datetime1">
              <a:rPr lang="nl-NL" smtClean="0"/>
              <a:pPr/>
              <a:t>08-12-2025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4470400" y="268289"/>
            <a:ext cx="6269317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4470400" y="2131936"/>
            <a:ext cx="3072384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7667333" y="2131936"/>
            <a:ext cx="3072384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613551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616141" y="268288"/>
            <a:ext cx="219456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B2C7-9E9E-4C90-BC60-982782515F33}" type="datetime1">
              <a:rPr lang="nl-NL" smtClean="0"/>
              <a:pPr/>
              <a:t>08-12-2025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340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865225" y="268288"/>
            <a:ext cx="957431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58399" y="1035425"/>
            <a:ext cx="1763060" cy="5090739"/>
          </a:xfrm>
        </p:spPr>
        <p:txBody>
          <a:bodyPr vert="eaVert" anchor="t" anchorCtr="0"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035425"/>
            <a:ext cx="8026400" cy="510978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B2C7-9E9E-4C90-BC60-982782515F33}" type="datetime1">
              <a:rPr lang="nl-NL" smtClean="0"/>
              <a:pPr/>
              <a:t>08-12-2025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82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9598212" y="6461210"/>
            <a:ext cx="233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982EAF15-487E-A142-9751-94A0AB8E3301}" type="datetimeFigureOut">
              <a:rPr lang="en-US" smtClean="0"/>
              <a:pPr/>
              <a:t>12/8/25</a:t>
            </a:fld>
            <a:endParaRPr lang="en-GB"/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CA725AED-778E-1345-B6AC-B02199D4D3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00066"/>
            <a:ext cx="1922585" cy="657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2067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5E0D6C2-94E7-6745-915E-A0979BFB4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E09F44-3D8B-2840-81B8-2E0A5391D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B2C7-9E9E-4C90-BC60-982782515F33}" type="datetime1">
              <a:rPr lang="nl-NL" smtClean="0"/>
              <a:pPr/>
              <a:t>08-12-2025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B8CBD-CD5E-6D45-97C0-A113238A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38F5BB-7B85-4C43-8DCF-F428564A4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2FF9E7D-ED80-E44E-854A-7392892971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8" y="1346200"/>
            <a:ext cx="8677836" cy="47879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401926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4128000" y="2088000"/>
            <a:ext cx="7440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4128000" y="4193675"/>
            <a:ext cx="7440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en typ de subtitel van de presentatie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464525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08.12.25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32581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BAD82-54C3-C943-233A-B9150F90EF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53B840-DC54-E573-22E6-309027C506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0579B-6A0E-E09E-F296-AB5E688EB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85BCE-1815-D547-A2F7-DF62F62864C5}" type="datetimeFigureOut">
              <a:rPr lang="en-US" smtClean="0"/>
              <a:t>12/8/25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192B8E-234A-3A51-5802-BB82800B9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16C754-0B18-B885-3FC1-744BD6EA9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446AC-6923-C242-BF96-31E4469A2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146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249271" y="268288"/>
            <a:ext cx="7559040" cy="2560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4171950"/>
            <a:ext cx="7277225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1" y="5257800"/>
            <a:ext cx="7277224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368801" y="389966"/>
            <a:ext cx="7333129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3A07B2C7-9E9E-4C90-BC60-982782515F33}" type="datetime1">
              <a:rPr lang="nl-NL" smtClean="0"/>
              <a:pPr/>
              <a:t>08-12-2025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85130" y="6356351"/>
            <a:ext cx="6312149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20612" y="6356351"/>
            <a:ext cx="9144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267201" y="2877671"/>
            <a:ext cx="7529156" cy="12801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/>
              <a:t>Click icon to add picture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358587" y="268289"/>
            <a:ext cx="24384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</p:spTree>
    <p:extLst>
      <p:ext uri="{BB962C8B-B14F-4D97-AF65-F5344CB8AC3E}">
        <p14:creationId xmlns:p14="http://schemas.microsoft.com/office/powerpoint/2010/main" val="3413007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59833" y="268288"/>
            <a:ext cx="219456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4565" y="914400"/>
            <a:ext cx="8677836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4565" y="2209801"/>
            <a:ext cx="8677836" cy="3916363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616141" y="6356351"/>
            <a:ext cx="2336800" cy="365125"/>
          </a:xfrm>
        </p:spPr>
        <p:txBody>
          <a:bodyPr/>
          <a:lstStyle/>
          <a:p>
            <a:fld id="{3A07B2C7-9E9E-4C90-BC60-982782515F33}" type="datetime1">
              <a:rPr lang="nl-NL" smtClean="0"/>
              <a:pPr/>
              <a:t>08-12-2025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04564" y="6356351"/>
            <a:ext cx="6569136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42259" y="361017"/>
            <a:ext cx="675341" cy="365125"/>
          </a:xfrm>
        </p:spPr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59833" y="1976718"/>
            <a:ext cx="219456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41327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8309" y="3429000"/>
            <a:ext cx="6621928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8309" y="4824414"/>
            <a:ext cx="6621928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16800" y="6356351"/>
            <a:ext cx="2163483" cy="365125"/>
          </a:xfrm>
        </p:spPr>
        <p:txBody>
          <a:bodyPr/>
          <a:lstStyle/>
          <a:p>
            <a:fld id="{3A07B2C7-9E9E-4C90-BC60-982782515F33}" type="datetime1">
              <a:rPr lang="nl-NL" smtClean="0"/>
              <a:pPr/>
              <a:t>08-12-2025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3083" y="6356351"/>
            <a:ext cx="7082117" cy="365125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8888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59833" y="4773706"/>
            <a:ext cx="3962400" cy="184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0472" y="3429001"/>
            <a:ext cx="6621928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60472" y="4824414"/>
            <a:ext cx="6621928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8283" y="6104966"/>
            <a:ext cx="675341" cy="365125"/>
          </a:xfrm>
        </p:spPr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59832" y="268288"/>
            <a:ext cx="3962400" cy="443865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3003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865225" y="268288"/>
            <a:ext cx="957431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9855201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214563"/>
            <a:ext cx="475488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09920" y="2214563"/>
            <a:ext cx="475488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B2C7-9E9E-4C90-BC60-982782515F33}" type="datetime1">
              <a:rPr lang="nl-NL" smtClean="0"/>
              <a:pPr/>
              <a:t>08-12-2025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663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865225" y="268288"/>
            <a:ext cx="957431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914400"/>
            <a:ext cx="9851136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054132"/>
            <a:ext cx="475488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689412"/>
            <a:ext cx="475488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05855" y="2054132"/>
            <a:ext cx="475488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05855" y="2689412"/>
            <a:ext cx="475488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B2C7-9E9E-4C90-BC60-982782515F33}" type="datetime1">
              <a:rPr lang="nl-NL" smtClean="0"/>
              <a:pPr/>
              <a:t>08-12-2025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548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865225" y="268288"/>
            <a:ext cx="957431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9855201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99" y="2214562"/>
            <a:ext cx="9861551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B2C7-9E9E-4C90-BC60-982782515F33}" type="datetime1">
              <a:rPr lang="nl-NL" smtClean="0"/>
              <a:pPr/>
              <a:t>08-12-2025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09599" y="4224973"/>
            <a:ext cx="9861551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47271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244671"/>
            <a:ext cx="8677836" cy="64079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269947"/>
            <a:ext cx="8677836" cy="48562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98212" y="6461210"/>
            <a:ext cx="233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3A07B2C7-9E9E-4C90-BC60-982782515F33}" type="datetime1">
              <a:rPr lang="nl-NL" smtClean="0"/>
              <a:pPr/>
              <a:t>08-12-2025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3083" y="6461210"/>
            <a:ext cx="80094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2094" y="6471615"/>
            <a:ext cx="6753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rgbClr val="727272"/>
                </a:solidFill>
              </a:defRPr>
            </a:lvl1pPr>
          </a:lstStyle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287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  <p:sldLayoutId id="2147483684" r:id="rId18"/>
    <p:sldLayoutId id="2147483685" r:id="rId19"/>
    <p:sldLayoutId id="2147483686" r:id="rId20"/>
    <p:sldLayoutId id="2147483687" r:id="rId21"/>
    <p:sldLayoutId id="2147483689" r:id="rId22"/>
    <p:sldLayoutId id="2147483690" r:id="rId23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10" Type="http://schemas.openxmlformats.org/officeDocument/2006/relationships/image" Target="../media/image8.jpe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PNG"/><Relationship Id="rId4" Type="http://schemas.openxmlformats.org/officeDocument/2006/relationships/image" Target="../media/image5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emf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emf"/><Relationship Id="rId3" Type="http://schemas.openxmlformats.org/officeDocument/2006/relationships/image" Target="../media/image31.png"/><Relationship Id="rId7" Type="http://schemas.microsoft.com/office/2007/relationships/hdphoto" Target="../media/hdphoto2.wdp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gif"/><Relationship Id="rId9" Type="http://schemas.openxmlformats.org/officeDocument/2006/relationships/image" Target="../media/image88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jpe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6.png"/><Relationship Id="rId10" Type="http://schemas.openxmlformats.org/officeDocument/2006/relationships/image" Target="../media/image15.png"/><Relationship Id="rId4" Type="http://schemas.openxmlformats.org/officeDocument/2006/relationships/image" Target="../media/image1.emf"/><Relationship Id="rId9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3.png"/><Relationship Id="rId7" Type="http://schemas.openxmlformats.org/officeDocument/2006/relationships/image" Target="../media/image107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jpeg"/><Relationship Id="rId5" Type="http://schemas.openxmlformats.org/officeDocument/2006/relationships/image" Target="../media/image105.jpeg"/><Relationship Id="rId4" Type="http://schemas.openxmlformats.org/officeDocument/2006/relationships/image" Target="../media/image10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84.gif"/><Relationship Id="rId4" Type="http://schemas.openxmlformats.org/officeDocument/2006/relationships/image" Target="../media/image11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png"/><Relationship Id="rId5" Type="http://schemas.openxmlformats.org/officeDocument/2006/relationships/image" Target="../media/image113.png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7" Type="http://schemas.openxmlformats.org/officeDocument/2006/relationships/image" Target="../media/image120.JP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9.png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g"/><Relationship Id="rId2" Type="http://schemas.openxmlformats.org/officeDocument/2006/relationships/image" Target="../media/image1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5.jpg"/><Relationship Id="rId5" Type="http://schemas.openxmlformats.org/officeDocument/2006/relationships/image" Target="../media/image124.png"/><Relationship Id="rId4" Type="http://schemas.openxmlformats.org/officeDocument/2006/relationships/image" Target="../media/image12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0.png"/><Relationship Id="rId2" Type="http://schemas.openxmlformats.org/officeDocument/2006/relationships/image" Target="../media/image12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7" Type="http://schemas.openxmlformats.org/officeDocument/2006/relationships/image" Target="../media/image28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jpe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microsoft.com/office/2007/relationships/hdphoto" Target="../media/hdphoto1.wdp"/><Relationship Id="rId9" Type="http://schemas.openxmlformats.org/officeDocument/2006/relationships/image" Target="../media/image3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jpeg"/><Relationship Id="rId10" Type="http://schemas.openxmlformats.org/officeDocument/2006/relationships/image" Target="../media/image45.jpg"/><Relationship Id="rId4" Type="http://schemas.openxmlformats.org/officeDocument/2006/relationships/image" Target="../media/image39.jpeg"/><Relationship Id="rId9" Type="http://schemas.openxmlformats.org/officeDocument/2006/relationships/image" Target="../media/image4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Shape 2"/>
          <p:cNvSpPr txBox="1"/>
          <p:nvPr/>
        </p:nvSpPr>
        <p:spPr>
          <a:xfrm>
            <a:off x="815520" y="2104920"/>
            <a:ext cx="10689120" cy="4529880"/>
          </a:xfrm>
          <a:prstGeom prst="rect">
            <a:avLst/>
          </a:prstGeom>
        </p:spPr>
        <p:txBody>
          <a:bodyPr wrap="none" lIns="120000" tIns="62400" rIns="120000" bIns="62400"/>
          <a:lstStyle/>
          <a:p>
            <a:endParaRPr lang="en-GB" sz="2400" dirty="0"/>
          </a:p>
          <a:p>
            <a:endParaRPr sz="2400" dirty="0"/>
          </a:p>
        </p:txBody>
      </p:sp>
      <p:pic>
        <p:nvPicPr>
          <p:cNvPr id="2" name="Picture 1" descr="ML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9067" y="3416301"/>
            <a:ext cx="16933" cy="12700"/>
          </a:xfrm>
          <a:prstGeom prst="rect">
            <a:avLst/>
          </a:prstGeom>
        </p:spPr>
      </p:pic>
      <p:pic>
        <p:nvPicPr>
          <p:cNvPr id="11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912" y="2240041"/>
            <a:ext cx="2791743" cy="955371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753875" y="6529704"/>
            <a:ext cx="43812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1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8A2FB0B-FDC6-B142-80AF-A5723132F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4276" y="193133"/>
            <a:ext cx="6912809" cy="2021508"/>
          </a:xfrm>
          <a:solidFill>
            <a:schemeClr val="bg1">
              <a:lumMod val="95000"/>
              <a:alpha val="70000"/>
            </a:schemeClr>
          </a:solidFill>
        </p:spPr>
        <p:txBody>
          <a:bodyPr anchor="t"/>
          <a:lstStyle/>
          <a:p>
            <a:r>
              <a:rPr lang="en-GB" sz="4000" b="1" dirty="0"/>
              <a:t>Reactions with radioactive ion beams at the ISOLDE Solenoidal Spectrometer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6F42B30-2E55-0341-AE96-7C7EB2C547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64115" y="3850105"/>
            <a:ext cx="4350563" cy="1843045"/>
          </a:xfr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108000" tIns="72000" rIns="108000" bIns="72000">
            <a:normAutofit fontScale="77500" lnSpcReduction="2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GB" sz="3100" b="1" dirty="0"/>
              <a:t>Liam Gaffney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GB" sz="2600" i="1" dirty="0"/>
              <a:t>University of Liverpool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GB" sz="2400" dirty="0"/>
              <a:t>Solenoidal Spectrometer Workshop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GB" sz="2400" dirty="0"/>
              <a:t> Santiago de Compostela, Spain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GB" sz="2100" dirty="0"/>
              <a:t>09-12/12/2025</a:t>
            </a:r>
          </a:p>
        </p:txBody>
      </p:sp>
      <p:pic>
        <p:nvPicPr>
          <p:cNvPr id="14" name="Picture 13" descr="HIE-ISOLDE-logo-alpha.png">
            <a:extLst>
              <a:ext uri="{FF2B5EF4-FFF2-40B4-BE49-F238E27FC236}">
                <a16:creationId xmlns:a16="http://schemas.microsoft.com/office/drawing/2014/main" id="{5544405A-E475-A546-8E59-B61C2457330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912" y="1191656"/>
            <a:ext cx="2643795" cy="862933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DD698BC-F9CF-F445-A88F-86D6B686EBA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57572" y="5777579"/>
            <a:ext cx="3265118" cy="995781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B1CEA84-D74C-D049-BA77-105C58C6E3DB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913" y="193132"/>
            <a:ext cx="3160819" cy="81307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</p:pic>
      <p:pic>
        <p:nvPicPr>
          <p:cNvPr id="17" name="Picture 16" descr="Logo, company name&#10;&#10;Description automatically generated">
            <a:extLst>
              <a:ext uri="{FF2B5EF4-FFF2-40B4-BE49-F238E27FC236}">
                <a16:creationId xmlns:a16="http://schemas.microsoft.com/office/drawing/2014/main" id="{630B11FB-B19B-3543-B8F9-2ABBBDB656E0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911" y="5313358"/>
            <a:ext cx="1488633" cy="1488633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</p:pic>
      <p:pic>
        <p:nvPicPr>
          <p:cNvPr id="1026" name="Picture 2" descr="About EURO-LABS - EURO-LABS">
            <a:extLst>
              <a:ext uri="{FF2B5EF4-FFF2-40B4-BE49-F238E27FC236}">
                <a16:creationId xmlns:a16="http://schemas.microsoft.com/office/drawing/2014/main" id="{2B45497D-6BFF-4341-8295-F8F655E4D3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1064" y="5608211"/>
            <a:ext cx="2430176" cy="1191672"/>
          </a:xfrm>
          <a:prstGeom prst="rect">
            <a:avLst/>
          </a:prstGeom>
          <a:solidFill>
            <a:srgbClr val="FFFFFF">
              <a:alpha val="30196"/>
            </a:srgbClr>
          </a:solidFill>
        </p:spPr>
      </p:pic>
    </p:spTree>
    <p:extLst>
      <p:ext uri="{BB962C8B-B14F-4D97-AF65-F5344CB8AC3E}">
        <p14:creationId xmlns:p14="http://schemas.microsoft.com/office/powerpoint/2010/main" val="9896941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B7909994-77A1-48C3-9A63-522DA8B8CA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08733" y="2"/>
            <a:ext cx="1983267" cy="67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29B064E-FF24-36C8-3660-8968D7F62F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4520" y="3242455"/>
            <a:ext cx="3440048" cy="16332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908B79-BA9C-9144-9494-35D6713B9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ISS modes of operation (so far…)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7C47E1-13A7-F544-9F9A-86C00B1F64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280" y="1194123"/>
            <a:ext cx="3752612" cy="204105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600" b="1" u="sng" dirty="0"/>
              <a:t>Si-recoil mode</a:t>
            </a:r>
          </a:p>
          <a:p>
            <a:pPr algn="just"/>
            <a:r>
              <a:rPr lang="en-GB" sz="1600" dirty="0"/>
              <a:t>Silicon ∆E-E for beam-like reaction partner; used for </a:t>
            </a:r>
            <a:r>
              <a:rPr lang="en-GB" sz="1600" i="1" dirty="0"/>
              <a:t>A</a:t>
            </a:r>
            <a:r>
              <a:rPr lang="en-GB" sz="1600" dirty="0"/>
              <a:t> &lt; 50.</a:t>
            </a:r>
          </a:p>
          <a:p>
            <a:r>
              <a:rPr lang="en-GB" sz="1600" dirty="0"/>
              <a:t>Clean selection of reaction channel; removes fusion on carbon and isobars in beam.</a:t>
            </a:r>
          </a:p>
        </p:txBody>
      </p:sp>
      <p:pic>
        <p:nvPicPr>
          <p:cNvPr id="5121" name="Picture 1" descr="page7image2162897264">
            <a:extLst>
              <a:ext uri="{FF2B5EF4-FFF2-40B4-BE49-F238E27FC236}">
                <a16:creationId xmlns:a16="http://schemas.microsoft.com/office/drawing/2014/main" id="{26C5CDA1-B4EC-EB49-B329-F6AC7C7769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421" y="3235178"/>
            <a:ext cx="3607180" cy="270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67EED798-919A-7C47-AEC2-254E4DF27AA3}"/>
              </a:ext>
            </a:extLst>
          </p:cNvPr>
          <p:cNvSpPr txBox="1">
            <a:spLocks/>
          </p:cNvSpPr>
          <p:nvPr/>
        </p:nvSpPr>
        <p:spPr>
          <a:xfrm>
            <a:off x="4127402" y="1194122"/>
            <a:ext cx="4207708" cy="204105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GB" sz="1600" b="1" u="sng" dirty="0"/>
              <a:t>Gas-recoil mode</a:t>
            </a:r>
          </a:p>
          <a:p>
            <a:pPr algn="just"/>
            <a:r>
              <a:rPr lang="en-GB" sz="1600" dirty="0"/>
              <a:t>Fast-counting Bragg chamber and MWPC for medium-mass beams.</a:t>
            </a:r>
          </a:p>
          <a:p>
            <a:r>
              <a:rPr lang="en-GB" sz="1600" dirty="0"/>
              <a:t>Used in beam just twice so far; fast pre-amps and zero-degree blocker being implemented for 2025 (today!).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6A088557-8DBF-9249-9FD6-AD58AC42CAAC}"/>
              </a:ext>
            </a:extLst>
          </p:cNvPr>
          <p:cNvSpPr txBox="1">
            <a:spLocks/>
          </p:cNvSpPr>
          <p:nvPr/>
        </p:nvSpPr>
        <p:spPr>
          <a:xfrm>
            <a:off x="8614519" y="1201401"/>
            <a:ext cx="3440048" cy="2041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GB" sz="1600" b="1" u="sng" dirty="0"/>
              <a:t>Singles mode</a:t>
            </a:r>
          </a:p>
          <a:p>
            <a:pPr algn="just"/>
            <a:r>
              <a:rPr lang="en-GB" sz="1600" dirty="0"/>
              <a:t>High intensity or heavy beams.</a:t>
            </a:r>
          </a:p>
          <a:p>
            <a:pPr algn="just"/>
            <a:r>
              <a:rPr lang="en-GB" sz="1600" dirty="0"/>
              <a:t>FC at zero degrees, EBIS time structure to remove decay background.</a:t>
            </a:r>
          </a:p>
        </p:txBody>
      </p:sp>
      <p:pic>
        <p:nvPicPr>
          <p:cNvPr id="8" name="Picture 7" descr="A blue and pink metal frame&#10;&#10;Description automatically generated">
            <a:extLst>
              <a:ext uri="{FF2B5EF4-FFF2-40B4-BE49-F238E27FC236}">
                <a16:creationId xmlns:a16="http://schemas.microsoft.com/office/drawing/2014/main" id="{0F3005BC-A8BA-5D46-8052-1DFF404E54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14519" y="3490152"/>
            <a:ext cx="3440048" cy="3222323"/>
          </a:xfrm>
          <a:prstGeom prst="rect">
            <a:avLst/>
          </a:prstGeom>
        </p:spPr>
      </p:pic>
      <p:pic>
        <p:nvPicPr>
          <p:cNvPr id="20" name="Picture 19" descr="A close-up of a circuit board&#10;&#10;Description automatically generated with medium confidence">
            <a:extLst>
              <a:ext uri="{FF2B5EF4-FFF2-40B4-BE49-F238E27FC236}">
                <a16:creationId xmlns:a16="http://schemas.microsoft.com/office/drawing/2014/main" id="{E0D51B61-01A6-DE49-A99C-38C7448E91DC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4290" y="3543831"/>
            <a:ext cx="3834138" cy="280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747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machine&#10;&#10;Description automatically generated">
            <a:extLst>
              <a:ext uri="{FF2B5EF4-FFF2-40B4-BE49-F238E27FC236}">
                <a16:creationId xmlns:a16="http://schemas.microsoft.com/office/drawing/2014/main" id="{2DB9B2B6-3BF8-E84D-BE03-7F6234DA35E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698" y="885468"/>
            <a:ext cx="12153242" cy="5233978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3C945FDB-B5A7-9C4F-AE0A-7232E22D2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SpecMAT</a:t>
            </a:r>
            <a:r>
              <a:rPr lang="en-GB" dirty="0"/>
              <a:t> active target – first beam</a:t>
            </a:r>
          </a:p>
        </p:txBody>
      </p:sp>
    </p:spTree>
    <p:extLst>
      <p:ext uri="{BB962C8B-B14F-4D97-AF65-F5344CB8AC3E}">
        <p14:creationId xmlns:p14="http://schemas.microsoft.com/office/powerpoint/2010/main" val="4272676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8E136-6838-0E4A-933E-B840B07AA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SpecMAT</a:t>
            </a:r>
            <a:r>
              <a:rPr lang="en-GB" dirty="0"/>
              <a:t> active target – first beam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591E14-05C9-5749-9A18-044F549B9BF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8348" y="1123447"/>
            <a:ext cx="9119087" cy="5210907"/>
          </a:xfrm>
          <a:prstGeom prst="rect">
            <a:avLst/>
          </a:prstGeom>
        </p:spPr>
      </p:pic>
      <p:pic>
        <p:nvPicPr>
          <p:cNvPr id="6" name="Picture 5" descr="A close-up of a machine&#10;&#10;Description automatically generated">
            <a:extLst>
              <a:ext uri="{FF2B5EF4-FFF2-40B4-BE49-F238E27FC236}">
                <a16:creationId xmlns:a16="http://schemas.microsoft.com/office/drawing/2014/main" id="{A04DBF97-0CF7-F248-9A62-EB5D9883F9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0232" y="885468"/>
            <a:ext cx="3714261" cy="2839612"/>
          </a:xfrm>
          <a:prstGeom prst="rect">
            <a:avLst/>
          </a:prstGeom>
        </p:spPr>
      </p:pic>
      <p:pic>
        <p:nvPicPr>
          <p:cNvPr id="8" name="Picture 7" descr="A graph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797929AB-705B-114E-BE2E-14A8081D9F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4719" y="3725081"/>
            <a:ext cx="2439373" cy="31329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99E216D-1A69-344D-BF9E-E537F92717F9}"/>
              </a:ext>
            </a:extLst>
          </p:cNvPr>
          <p:cNvSpPr txBox="1"/>
          <p:nvPr/>
        </p:nvSpPr>
        <p:spPr>
          <a:xfrm>
            <a:off x="3423138" y="6440386"/>
            <a:ext cx="470994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Thanks to Oleksii </a:t>
            </a:r>
            <a:r>
              <a:rPr lang="en-GB" dirty="0" err="1"/>
              <a:t>Poleshchuk</a:t>
            </a:r>
            <a:r>
              <a:rPr lang="en-GB" dirty="0"/>
              <a:t> (KU Leuven)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E0BB85-585B-6A4F-AC87-AA5D8E406BAA}"/>
              </a:ext>
            </a:extLst>
          </p:cNvPr>
          <p:cNvSpPr txBox="1"/>
          <p:nvPr/>
        </p:nvSpPr>
        <p:spPr>
          <a:xfrm>
            <a:off x="10117015" y="674452"/>
            <a:ext cx="1704313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dirty="0"/>
              <a:t>June 2023</a:t>
            </a:r>
          </a:p>
          <a:p>
            <a:pPr algn="ctr"/>
            <a:r>
              <a:rPr lang="en-GB" dirty="0"/>
              <a:t>D</a:t>
            </a:r>
            <a:r>
              <a:rPr lang="en-GB" baseline="-25000" dirty="0"/>
              <a:t>2</a:t>
            </a:r>
            <a:r>
              <a:rPr lang="en-GB" dirty="0"/>
              <a:t> gas target</a:t>
            </a:r>
          </a:p>
        </p:txBody>
      </p:sp>
    </p:spTree>
    <p:extLst>
      <p:ext uri="{BB962C8B-B14F-4D97-AF65-F5344CB8AC3E}">
        <p14:creationId xmlns:p14="http://schemas.microsoft.com/office/powerpoint/2010/main" val="3516082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BC8E4-4500-A47E-2317-584D0FA3C5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44671"/>
            <a:ext cx="6400801" cy="640797"/>
          </a:xfrm>
        </p:spPr>
        <p:txBody>
          <a:bodyPr/>
          <a:lstStyle/>
          <a:p>
            <a:r>
              <a:rPr lang="en-GB" dirty="0"/>
              <a:t>(</a:t>
            </a:r>
            <a:r>
              <a:rPr lang="en-GB" i="1" dirty="0" err="1"/>
              <a:t>d</a:t>
            </a:r>
            <a:r>
              <a:rPr lang="en-GB" dirty="0" err="1"/>
              <a:t>,</a:t>
            </a:r>
            <a:r>
              <a:rPr lang="en-GB" i="1" dirty="0" err="1"/>
              <a:t>p</a:t>
            </a:r>
            <a:r>
              <a:rPr lang="en-GB" dirty="0"/>
              <a:t>) fission setup – </a:t>
            </a:r>
            <a:r>
              <a:rPr lang="en-GB" baseline="30000" dirty="0"/>
              <a:t>232</a:t>
            </a:r>
            <a:r>
              <a:rPr lang="en-GB" dirty="0"/>
              <a:t>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039D4D-46A3-F8AC-3C4F-FB6A7852C7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119835"/>
            <a:ext cx="6621518" cy="2699350"/>
          </a:xfrm>
        </p:spPr>
        <p:txBody>
          <a:bodyPr>
            <a:normAutofit/>
          </a:bodyPr>
          <a:lstStyle/>
          <a:p>
            <a:r>
              <a:rPr lang="en-GB" sz="1800" dirty="0"/>
              <a:t>Proof-of-principle experiment at HELIOS.</a:t>
            </a:r>
          </a:p>
          <a:p>
            <a:r>
              <a:rPr lang="en-GB" sz="1800" b="1" dirty="0"/>
              <a:t>Silicon </a:t>
            </a:r>
            <a:r>
              <a:rPr lang="en-GB" sz="1800" b="1" dirty="0" err="1"/>
              <a:t>dE</a:t>
            </a:r>
            <a:r>
              <a:rPr lang="en-GB" sz="1800" b="1" dirty="0"/>
              <a:t>-E </a:t>
            </a:r>
            <a:r>
              <a:rPr lang="en-GB" sz="1800" dirty="0"/>
              <a:t>for spectroscopy of forward-focussed fragments, plus </a:t>
            </a:r>
            <a:r>
              <a:rPr lang="en-GB" sz="1800" b="1" dirty="0" err="1"/>
              <a:t>CeBr</a:t>
            </a:r>
            <a:r>
              <a:rPr lang="en-GB" sz="1800" b="1" dirty="0"/>
              <a:t> array </a:t>
            </a:r>
            <a:r>
              <a:rPr lang="en-GB" sz="1800" dirty="0"/>
              <a:t>for </a:t>
            </a:r>
            <a:r>
              <a:rPr lang="en-GB" sz="1800" dirty="0">
                <a:latin typeface="Symbol" pitchFamily="2" charset="2"/>
              </a:rPr>
              <a:t>g</a:t>
            </a:r>
            <a:r>
              <a:rPr lang="en-GB" sz="1800" dirty="0"/>
              <a:t>-ray detection.</a:t>
            </a:r>
          </a:p>
          <a:p>
            <a:r>
              <a:rPr lang="en-GB" sz="1800" b="1" dirty="0"/>
              <a:t>LUME</a:t>
            </a:r>
            <a:r>
              <a:rPr lang="en-GB" sz="1800" dirty="0"/>
              <a:t> detectors for off-axis luminosity monitoring.</a:t>
            </a:r>
          </a:p>
          <a:p>
            <a:r>
              <a:rPr lang="en-GB" sz="1800" dirty="0"/>
              <a:t>More info in talk by Maria Vittoria this morning…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E82D122-4F75-4455-F42E-3FBE3E98A9DE}"/>
              </a:ext>
            </a:extLst>
          </p:cNvPr>
          <p:cNvGrpSpPr/>
          <p:nvPr/>
        </p:nvGrpSpPr>
        <p:grpSpPr>
          <a:xfrm>
            <a:off x="7391400" y="220861"/>
            <a:ext cx="4617721" cy="5523295"/>
            <a:chOff x="7391400" y="220861"/>
            <a:chExt cx="4617721" cy="552329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CBD64E0-F344-662F-7FCA-C33BF03E91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9940"/>
            <a:stretch/>
          </p:blipFill>
          <p:spPr>
            <a:xfrm>
              <a:off x="7391400" y="220861"/>
              <a:ext cx="4617721" cy="5523295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76AE4F8-42AD-1EE7-5959-5EF9F7779AC4}"/>
                </a:ext>
              </a:extLst>
            </p:cNvPr>
            <p:cNvSpPr txBox="1"/>
            <p:nvPr/>
          </p:nvSpPr>
          <p:spPr>
            <a:xfrm>
              <a:off x="7470095" y="290391"/>
              <a:ext cx="3342582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dirty="0" err="1"/>
                <a:t>CeBr</a:t>
              </a:r>
              <a:r>
                <a:rPr lang="en-GB" dirty="0"/>
                <a:t> array at target position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182A5FC7-CC3D-5727-E137-901BFA3DBA5D}"/>
              </a:ext>
            </a:extLst>
          </p:cNvPr>
          <p:cNvSpPr txBox="1"/>
          <p:nvPr/>
        </p:nvSpPr>
        <p:spPr>
          <a:xfrm>
            <a:off x="8641081" y="6094307"/>
            <a:ext cx="3368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rgbClr val="1A1718"/>
                </a:solidFill>
                <a:latin typeface="Helvetica" pitchFamily="2" charset="0"/>
              </a:rPr>
              <a:t>S.A. Bennett, et al.</a:t>
            </a:r>
          </a:p>
          <a:p>
            <a:pPr algn="r"/>
            <a:r>
              <a:rPr lang="en-GB" dirty="0">
                <a:solidFill>
                  <a:srgbClr val="1A1718"/>
                </a:solidFill>
                <a:latin typeface="Helvetica" pitchFamily="2" charset="0"/>
              </a:rPr>
              <a:t>PRL </a:t>
            </a:r>
            <a:r>
              <a:rPr lang="en-GB" b="1" dirty="0">
                <a:solidFill>
                  <a:srgbClr val="1A1718"/>
                </a:solidFill>
                <a:effectLst/>
                <a:latin typeface="Helvetica" pitchFamily="2" charset="0"/>
              </a:rPr>
              <a:t>130</a:t>
            </a:r>
            <a:r>
              <a:rPr lang="en-GB" dirty="0">
                <a:solidFill>
                  <a:srgbClr val="1A1718"/>
                </a:solidFill>
                <a:effectLst/>
                <a:latin typeface="Helvetica" pitchFamily="2" charset="0"/>
              </a:rPr>
              <a:t>, 202501 (2023)</a:t>
            </a:r>
          </a:p>
        </p:txBody>
      </p:sp>
      <p:pic>
        <p:nvPicPr>
          <p:cNvPr id="6" name="Picture 5" descr="A graph of excitation energy&#10;&#10;AI-generated content may be incorrect.">
            <a:extLst>
              <a:ext uri="{FF2B5EF4-FFF2-40B4-BE49-F238E27FC236}">
                <a16:creationId xmlns:a16="http://schemas.microsoft.com/office/drawing/2014/main" id="{07CD6C91-6A60-DC0F-2552-8BCD8D0138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6265" y="3496342"/>
            <a:ext cx="4876801" cy="314079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D54715C-1EF4-D41E-0403-5B053B9C73D5}"/>
              </a:ext>
            </a:extLst>
          </p:cNvPr>
          <p:cNvSpPr txBox="1"/>
          <p:nvPr/>
        </p:nvSpPr>
        <p:spPr>
          <a:xfrm>
            <a:off x="7885828" y="5954110"/>
            <a:ext cx="1372492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000" baseline="30000" dirty="0"/>
              <a:t>238</a:t>
            </a:r>
            <a:r>
              <a:rPr lang="en-GB" sz="2000" dirty="0"/>
              <a:t>U(</a:t>
            </a:r>
            <a:r>
              <a:rPr lang="en-GB" sz="2000" i="1" dirty="0" err="1"/>
              <a:t>d</a:t>
            </a:r>
            <a:r>
              <a:rPr lang="en-GB" sz="2000" dirty="0" err="1"/>
              <a:t>,</a:t>
            </a:r>
            <a:r>
              <a:rPr lang="en-GB" sz="2000" i="1" dirty="0" err="1"/>
              <a:t>p</a:t>
            </a:r>
            <a:r>
              <a:rPr lang="en-GB" sz="2000" dirty="0" err="1"/>
              <a:t>F</a:t>
            </a:r>
            <a:r>
              <a:rPr lang="en-GB" sz="2000" dirty="0"/>
              <a:t>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B9CA78B-89AD-BE13-B0EB-DF6EF5370DA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5280" t="31040" r="20127" b="7607"/>
          <a:stretch/>
        </p:blipFill>
        <p:spPr>
          <a:xfrm>
            <a:off x="609599" y="3590533"/>
            <a:ext cx="2804161" cy="236357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E85D042-3225-F68C-BAA4-34BF6B2D41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16764" y="6238010"/>
            <a:ext cx="2371362" cy="55904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5A85B27-87C6-D7D6-08C7-E77457C49D0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15371" y="703835"/>
            <a:ext cx="1217454" cy="2096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0748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art-5.png"/>
          <p:cNvPicPr>
            <a:picLocks noChangeAspect="1"/>
          </p:cNvPicPr>
          <p:nvPr/>
        </p:nvPicPr>
        <p:blipFill rotWithShape="1">
          <a:blip r:embed="rId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97383" y="811933"/>
            <a:ext cx="8754092" cy="6046067"/>
          </a:xfrm>
          <a:prstGeom prst="rect">
            <a:avLst/>
          </a:prstGeom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8598881" y="3828673"/>
            <a:ext cx="2520933" cy="338554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i="1">
                <a:latin typeface="Helvetica"/>
                <a:cs typeface="Helvetica"/>
              </a:rPr>
              <a:t>N=20 Island of Inversion</a:t>
            </a:r>
            <a:endParaRPr lang="en-US" sz="1467" i="1">
              <a:latin typeface="Helvetica"/>
              <a:cs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63663" y="1313703"/>
            <a:ext cx="3633180" cy="338554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i="1">
                <a:latin typeface="Helvetica"/>
                <a:cs typeface="Helvetica"/>
              </a:rPr>
              <a:t>Weak binding/Finite geometry effects</a:t>
            </a:r>
            <a:endParaRPr lang="en-US" sz="1467" i="1">
              <a:latin typeface="Helvetica"/>
              <a:cs typeface="Helvetica"/>
            </a:endParaRPr>
          </a:p>
        </p:txBody>
      </p:sp>
      <p:cxnSp>
        <p:nvCxnSpPr>
          <p:cNvPr id="4" name="Straight Arrow Connector 3"/>
          <p:cNvCxnSpPr>
            <a:cxnSpLocks/>
          </p:cNvCxnSpPr>
          <p:nvPr/>
        </p:nvCxnSpPr>
        <p:spPr>
          <a:xfrm>
            <a:off x="3672642" y="2484770"/>
            <a:ext cx="3018331" cy="196645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cxnSpLocks/>
            <a:stCxn id="7" idx="1"/>
          </p:cNvCxnSpPr>
          <p:nvPr/>
        </p:nvCxnSpPr>
        <p:spPr>
          <a:xfrm flipH="1" flipV="1">
            <a:off x="7698034" y="3354146"/>
            <a:ext cx="900847" cy="643804"/>
          </a:xfrm>
          <a:prstGeom prst="straightConnector1">
            <a:avLst/>
          </a:prstGeom>
          <a:ln w="38100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cxnSpLocks/>
          </p:cNvCxnSpPr>
          <p:nvPr/>
        </p:nvCxnSpPr>
        <p:spPr>
          <a:xfrm>
            <a:off x="7054007" y="1652257"/>
            <a:ext cx="660140" cy="1236167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A097135F-0615-5845-A9FE-DB6E6C4E07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0736" y="4178554"/>
            <a:ext cx="4057308" cy="2428373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26A4ED3-F3C4-EE41-8251-7DA478143EF0}"/>
              </a:ext>
            </a:extLst>
          </p:cNvPr>
          <p:cNvSpPr txBox="1"/>
          <p:nvPr/>
        </p:nvSpPr>
        <p:spPr>
          <a:xfrm>
            <a:off x="8251610" y="6568038"/>
            <a:ext cx="3155560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06400" indent="-406400" algn="ctr"/>
            <a:r>
              <a:rPr lang="en-GB" sz="1200" dirty="0">
                <a:effectLst/>
              </a:rPr>
              <a:t>P.A. Butler, et al., JPG </a:t>
            </a:r>
            <a:r>
              <a:rPr lang="en-GB" sz="1200" b="1" dirty="0">
                <a:effectLst/>
              </a:rPr>
              <a:t>44</a:t>
            </a:r>
            <a:r>
              <a:rPr lang="en-GB" sz="1200" dirty="0">
                <a:effectLst/>
              </a:rPr>
              <a:t>, 044012 (2017)</a:t>
            </a:r>
          </a:p>
        </p:txBody>
      </p:sp>
      <p:pic>
        <p:nvPicPr>
          <p:cNvPr id="45" name="Picture 44" descr="Screenshot 2020-05-09 at 23.34.51.png">
            <a:extLst>
              <a:ext uri="{FF2B5EF4-FFF2-40B4-BE49-F238E27FC236}">
                <a16:creationId xmlns:a16="http://schemas.microsoft.com/office/drawing/2014/main" id="{BE0580C5-72AF-494F-8208-EF119C1C31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6890" y="464076"/>
            <a:ext cx="3293343" cy="2461935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D9EFB02B-6B76-904D-B70E-964E5F4E8FFF}"/>
              </a:ext>
            </a:extLst>
          </p:cNvPr>
          <p:cNvSpPr/>
          <p:nvPr/>
        </p:nvSpPr>
        <p:spPr>
          <a:xfrm>
            <a:off x="9390182" y="5043961"/>
            <a:ext cx="215811" cy="2058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8" name="Picture 47" descr="Oxygen-2+.pdf">
            <a:extLst>
              <a:ext uri="{FF2B5EF4-FFF2-40B4-BE49-F238E27FC236}">
                <a16:creationId xmlns:a16="http://schemas.microsoft.com/office/drawing/2014/main" id="{EB9557C0-757E-B405-CADF-52DB869AF4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37" y="1104321"/>
            <a:ext cx="3110092" cy="2560517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AC013136-B1BF-E606-5F20-D3640E289433}"/>
              </a:ext>
            </a:extLst>
          </p:cNvPr>
          <p:cNvSpPr txBox="1"/>
          <p:nvPr/>
        </p:nvSpPr>
        <p:spPr>
          <a:xfrm>
            <a:off x="228080" y="3710649"/>
            <a:ext cx="2738605" cy="28730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121897" tIns="60949" rIns="121897" bIns="60949" rtlCol="0">
            <a:spAutoFit/>
          </a:bodyPr>
          <a:lstStyle/>
          <a:p>
            <a:pPr algn="ctr"/>
            <a:r>
              <a:rPr lang="en-US" sz="1067" dirty="0"/>
              <a:t>C.R. Hoffman, et al., PLB </a:t>
            </a:r>
            <a:r>
              <a:rPr lang="en-US" sz="1067" b="1" dirty="0"/>
              <a:t>672</a:t>
            </a:r>
            <a:r>
              <a:rPr lang="en-US" sz="1067" dirty="0"/>
              <a:t> 17 (2009)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6973449-B91C-9925-9B6A-73EC3E8EE413}"/>
              </a:ext>
            </a:extLst>
          </p:cNvPr>
          <p:cNvSpPr txBox="1"/>
          <p:nvPr/>
        </p:nvSpPr>
        <p:spPr>
          <a:xfrm>
            <a:off x="8315243" y="2937729"/>
            <a:ext cx="3859115" cy="29745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s-IS" sz="1333" dirty="0">
                <a:solidFill>
                  <a:schemeClr val="tx1"/>
                </a:solidFill>
                <a:latin typeface="Century Gothic" panose="020B0502020202020204" pitchFamily="34" charset="0"/>
              </a:rPr>
              <a:t>PRL </a:t>
            </a:r>
            <a:r>
              <a:rPr lang="is-IS" sz="1333" b="1" dirty="0">
                <a:solidFill>
                  <a:schemeClr val="tx1"/>
                </a:solidFill>
                <a:latin typeface="Century Gothic" panose="020B0502020202020204" pitchFamily="34" charset="0"/>
              </a:rPr>
              <a:t>119</a:t>
            </a:r>
            <a:r>
              <a:rPr lang="is-IS" sz="1333" dirty="0">
                <a:solidFill>
                  <a:schemeClr val="tx1"/>
                </a:solidFill>
                <a:latin typeface="Century Gothic" panose="020B0502020202020204" pitchFamily="34" charset="0"/>
              </a:rPr>
              <a:t>, 182502 (2017); PRL </a:t>
            </a:r>
            <a:r>
              <a:rPr lang="is-IS" sz="1333" b="1" dirty="0">
                <a:solidFill>
                  <a:schemeClr val="tx1"/>
                </a:solidFill>
                <a:latin typeface="Century Gothic" panose="020B0502020202020204" pitchFamily="34" charset="0"/>
              </a:rPr>
              <a:t>84</a:t>
            </a:r>
            <a:r>
              <a:rPr lang="is-IS" sz="1333" dirty="0">
                <a:solidFill>
                  <a:schemeClr val="tx1"/>
                </a:solidFill>
                <a:latin typeface="Century Gothic" panose="020B0502020202020204" pitchFamily="34" charset="0"/>
              </a:rPr>
              <a:t>, 5493 (2000)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A1FA165-A96B-D048-B271-CA0DE4687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Towards the (1</a:t>
            </a:r>
            <a:r>
              <a:rPr lang="en-GB" baseline="30000" dirty="0"/>
              <a:t>st</a:t>
            </a:r>
            <a:r>
              <a:rPr lang="en-GB" dirty="0"/>
              <a:t>) Island of Inversion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18980" y="2146216"/>
            <a:ext cx="1988495" cy="33855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i="1">
                <a:latin typeface="Helvetica"/>
                <a:cs typeface="Helvetica"/>
              </a:rPr>
              <a:t>N=16 shell closure</a:t>
            </a:r>
            <a:endParaRPr lang="en-US" sz="1467" i="1">
              <a:latin typeface="Helvetica"/>
              <a:cs typeface="Helvetica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761385F-E63D-F045-A83C-2DAAAA5FB0F4}"/>
              </a:ext>
            </a:extLst>
          </p:cNvPr>
          <p:cNvSpPr txBox="1"/>
          <p:nvPr/>
        </p:nvSpPr>
        <p:spPr>
          <a:xfrm>
            <a:off x="3375638" y="6506483"/>
            <a:ext cx="3820277" cy="33855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1600" dirty="0"/>
              <a:t>Slide from David Sharp (Manchester)</a:t>
            </a:r>
          </a:p>
        </p:txBody>
      </p:sp>
    </p:spTree>
    <p:extLst>
      <p:ext uri="{BB962C8B-B14F-4D97-AF65-F5344CB8AC3E}">
        <p14:creationId xmlns:p14="http://schemas.microsoft.com/office/powerpoint/2010/main" val="18881480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7883C5DD-31C2-DA4A-B9C7-0EF71C784064}"/>
              </a:ext>
            </a:extLst>
          </p:cNvPr>
          <p:cNvGrpSpPr/>
          <p:nvPr/>
        </p:nvGrpSpPr>
        <p:grpSpPr>
          <a:xfrm>
            <a:off x="3910387" y="3081700"/>
            <a:ext cx="4321286" cy="3053639"/>
            <a:chOff x="3910387" y="3081700"/>
            <a:chExt cx="4321286" cy="3053639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1192D801-2EF5-3C45-961B-590AAAFDBA7A}"/>
                </a:ext>
              </a:extLst>
            </p:cNvPr>
            <p:cNvGrpSpPr/>
            <p:nvPr/>
          </p:nvGrpSpPr>
          <p:grpSpPr>
            <a:xfrm>
              <a:off x="3910387" y="3081700"/>
              <a:ext cx="4321286" cy="3053639"/>
              <a:chOff x="3910387" y="3398221"/>
              <a:chExt cx="4321286" cy="3053639"/>
            </a:xfrm>
          </p:grpSpPr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EF33C40E-FB6F-B64E-AF50-1B39F26898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/>
              <a:stretch/>
            </p:blipFill>
            <p:spPr>
              <a:xfrm>
                <a:off x="3910387" y="3398221"/>
                <a:ext cx="4321286" cy="3053639"/>
              </a:xfrm>
              <a:prstGeom prst="rect">
                <a:avLst/>
              </a:prstGeom>
            </p:spPr>
          </p:pic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2A79EE2-3EC5-5B41-BB77-ED31FCD13574}"/>
                  </a:ext>
                </a:extLst>
              </p:cNvPr>
              <p:cNvSpPr/>
              <p:nvPr/>
            </p:nvSpPr>
            <p:spPr>
              <a:xfrm>
                <a:off x="7069014" y="3828368"/>
                <a:ext cx="967350" cy="4384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4928E97-3749-AA48-B9C7-B99FA122A55B}"/>
                </a:ext>
              </a:extLst>
            </p:cNvPr>
            <p:cNvSpPr txBox="1"/>
            <p:nvPr/>
          </p:nvSpPr>
          <p:spPr>
            <a:xfrm>
              <a:off x="6473745" y="4104817"/>
              <a:ext cx="721672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baseline="30000" dirty="0"/>
                <a:t>31</a:t>
              </a:r>
              <a:r>
                <a:rPr lang="en-GB" dirty="0"/>
                <a:t>Mg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8CF0AF6-C45D-D342-AC1F-B316F81BE2EF}"/>
                </a:ext>
              </a:extLst>
            </p:cNvPr>
            <p:cNvSpPr txBox="1"/>
            <p:nvPr/>
          </p:nvSpPr>
          <p:spPr>
            <a:xfrm>
              <a:off x="4517488" y="5787973"/>
              <a:ext cx="2907171" cy="307777"/>
            </a:xfrm>
            <a:prstGeom prst="rect">
              <a:avLst/>
            </a:prstGeom>
            <a:noFill/>
            <a:ln w="28575" cmpd="sng"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aseline="30000" dirty="0">
                  <a:latin typeface="Century Gothic" panose="020B0502020202020204" pitchFamily="34" charset="0"/>
                  <a:cs typeface="Helvetica"/>
                </a:rPr>
                <a:t>30</a:t>
              </a:r>
              <a:r>
                <a:rPr lang="en-GB" sz="1400" dirty="0">
                  <a:latin typeface="Century Gothic" panose="020B0502020202020204" pitchFamily="34" charset="0"/>
                  <a:cs typeface="Helvetica"/>
                </a:rPr>
                <a:t>Mg - 1x10</a:t>
              </a:r>
              <a:r>
                <a:rPr lang="en-GB" sz="1400" baseline="30000" dirty="0">
                  <a:latin typeface="Century Gothic" panose="020B0502020202020204" pitchFamily="34" charset="0"/>
                  <a:cs typeface="Helvetica"/>
                </a:rPr>
                <a:t>5</a:t>
              </a:r>
              <a:r>
                <a:rPr lang="en-GB" sz="1400" dirty="0">
                  <a:latin typeface="Century Gothic" panose="020B0502020202020204" pitchFamily="34" charset="0"/>
                  <a:cs typeface="Helvetica"/>
                </a:rPr>
                <a:t> </a:t>
              </a:r>
              <a:r>
                <a:rPr lang="en-GB" sz="1400" dirty="0" err="1">
                  <a:latin typeface="Century Gothic" panose="020B0502020202020204" pitchFamily="34" charset="0"/>
                  <a:cs typeface="Helvetica"/>
                </a:rPr>
                <a:t>pps</a:t>
              </a:r>
              <a:r>
                <a:rPr lang="en-GB" sz="1400" dirty="0">
                  <a:latin typeface="Century Gothic" panose="020B0502020202020204" pitchFamily="34" charset="0"/>
                  <a:cs typeface="Helvetica"/>
                </a:rPr>
                <a:t> @ 8.2 MeV/</a:t>
              </a:r>
              <a:r>
                <a:rPr lang="en-GB" sz="1400" i="1" dirty="0">
                  <a:latin typeface="Century Gothic" panose="020B0502020202020204" pitchFamily="34" charset="0"/>
                  <a:cs typeface="Helvetica"/>
                </a:rPr>
                <a:t>u</a:t>
              </a:r>
              <a:endParaRPr lang="en-GB" sz="1400" dirty="0">
                <a:latin typeface="Century Gothic" panose="020B0502020202020204" pitchFamily="34" charset="0"/>
                <a:cs typeface="Helvetica"/>
              </a:endParaRPr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50CC7727-4800-4C4D-A12B-BAB78D41D23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1253" y="4016808"/>
            <a:ext cx="3450746" cy="2623423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4D0A8762-CB2A-9F41-8FCD-0AFD5CC741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6591" y="1109404"/>
            <a:ext cx="4935408" cy="2907404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3C8F5E44-04DE-4544-BEB3-6018D6C3ECEC}"/>
              </a:ext>
            </a:extLst>
          </p:cNvPr>
          <p:cNvSpPr txBox="1"/>
          <p:nvPr/>
        </p:nvSpPr>
        <p:spPr>
          <a:xfrm>
            <a:off x="8546128" y="881834"/>
            <a:ext cx="3124620" cy="338554"/>
          </a:xfrm>
          <a:prstGeom prst="rect">
            <a:avLst/>
          </a:prstGeom>
          <a:noFill/>
          <a:ln w="28575" cmpd="sng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aseline="30000" dirty="0">
                <a:latin typeface="Helvetica" pitchFamily="2" charset="0"/>
                <a:cs typeface="Helvetica"/>
              </a:rPr>
              <a:t>27</a:t>
            </a:r>
            <a:r>
              <a:rPr lang="en-GB" sz="1600" dirty="0">
                <a:latin typeface="Helvetica" pitchFamily="2" charset="0"/>
                <a:cs typeface="Helvetica"/>
              </a:rPr>
              <a:t>Na - </a:t>
            </a:r>
            <a:r>
              <a:rPr lang="en-GB" sz="1600" dirty="0">
                <a:latin typeface="Helvetica" pitchFamily="2" charset="0"/>
                <a:cs typeface="Calibri Light" panose="020F0302020204030204" pitchFamily="34" charset="0"/>
              </a:rPr>
              <a:t>8x10</a:t>
            </a:r>
            <a:r>
              <a:rPr lang="en-GB" sz="1600" baseline="30000" dirty="0">
                <a:latin typeface="Helvetica" pitchFamily="2" charset="0"/>
                <a:cs typeface="Calibri Light" panose="020F0302020204030204" pitchFamily="34" charset="0"/>
              </a:rPr>
              <a:t>5</a:t>
            </a:r>
            <a:r>
              <a:rPr lang="en-GB" sz="1600" dirty="0">
                <a:latin typeface="Helvetica" pitchFamily="2" charset="0"/>
                <a:cs typeface="Calibri Light" panose="020F0302020204030204" pitchFamily="34" charset="0"/>
              </a:rPr>
              <a:t> </a:t>
            </a:r>
            <a:r>
              <a:rPr lang="en-GB" sz="1600" dirty="0" err="1">
                <a:latin typeface="Helvetica" pitchFamily="2" charset="0"/>
                <a:cs typeface="Calibri Light" panose="020F0302020204030204" pitchFamily="34" charset="0"/>
              </a:rPr>
              <a:t>pps</a:t>
            </a:r>
            <a:r>
              <a:rPr lang="en-GB" sz="1600" dirty="0">
                <a:latin typeface="Helvetica" pitchFamily="2" charset="0"/>
                <a:cs typeface="Calibri Light" panose="020F0302020204030204" pitchFamily="34" charset="0"/>
              </a:rPr>
              <a:t> @ 9.7 MeV/</a:t>
            </a:r>
            <a:r>
              <a:rPr lang="en-GB" sz="1600" i="1" dirty="0">
                <a:latin typeface="Helvetica" pitchFamily="2" charset="0"/>
                <a:cs typeface="Calibri Light" panose="020F0302020204030204" pitchFamily="34" charset="0"/>
              </a:rPr>
              <a:t>u</a:t>
            </a:r>
            <a:endParaRPr lang="en-GB" sz="1600" dirty="0">
              <a:latin typeface="Helvetica" pitchFamily="2" charset="0"/>
              <a:cs typeface="Helvetica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F18655B-F5F8-EC4A-8794-AA584ECA1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Towards the (1</a:t>
            </a:r>
            <a:r>
              <a:rPr lang="en-GB" baseline="30000" dirty="0"/>
              <a:t>st</a:t>
            </a:r>
            <a:r>
              <a:rPr lang="en-GB" dirty="0"/>
              <a:t>) Island of Inversion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72AF227-FC7B-D244-B481-B8B5CC9012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075" y="1065711"/>
            <a:ext cx="6610939" cy="1880469"/>
          </a:xfrm>
        </p:spPr>
        <p:txBody>
          <a:bodyPr>
            <a:normAutofit fontScale="92500" lnSpcReduction="10000"/>
          </a:bodyPr>
          <a:lstStyle/>
          <a:p>
            <a:r>
              <a:rPr lang="en-GB" sz="1800" dirty="0"/>
              <a:t>Range of probes already used to study </a:t>
            </a:r>
            <a:r>
              <a:rPr lang="en-GB" sz="1800" dirty="0" err="1"/>
              <a:t>IoI</a:t>
            </a:r>
            <a:r>
              <a:rPr lang="en-GB" sz="1800" dirty="0"/>
              <a:t>.</a:t>
            </a:r>
          </a:p>
          <a:p>
            <a:r>
              <a:rPr lang="en-GB" sz="1800" dirty="0"/>
              <a:t>Single-particle evolution towards </a:t>
            </a:r>
            <a:r>
              <a:rPr lang="en-GB" sz="1800" dirty="0" err="1"/>
              <a:t>IoI</a:t>
            </a:r>
            <a:r>
              <a:rPr lang="en-GB" sz="1800" dirty="0"/>
              <a:t> important for tracking orbitals and occupancies…</a:t>
            </a:r>
          </a:p>
          <a:p>
            <a:r>
              <a:rPr lang="en-GB" sz="1800" dirty="0"/>
              <a:t>ISOLDE provides excellent beams in this region, programme at ISS focussing on N=17 and along the Mg chain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9B29374-EEFA-D84B-AAC8-9AB54B1E64DA}"/>
              </a:ext>
            </a:extLst>
          </p:cNvPr>
          <p:cNvSpPr txBox="1"/>
          <p:nvPr/>
        </p:nvSpPr>
        <p:spPr>
          <a:xfrm>
            <a:off x="2051503" y="6458766"/>
            <a:ext cx="3692805" cy="338554"/>
          </a:xfrm>
          <a:prstGeom prst="rect">
            <a:avLst/>
          </a:prstGeom>
          <a:noFill/>
          <a:ln w="28575" cmpd="sng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latin typeface="Helvetica"/>
                <a:cs typeface="Helvetica"/>
              </a:rPr>
              <a:t>Analysis by Sam Reeve (Manchester)</a:t>
            </a:r>
          </a:p>
        </p:txBody>
      </p:sp>
      <p:pic>
        <p:nvPicPr>
          <p:cNvPr id="37" name="Picture 15" descr="http://upload.wikimedia.org/wikipedia/en/thumb/7/72/UniOfManchesterLogo.svg/1280px-UniOfManchesterLogo.svg.png">
            <a:extLst>
              <a:ext uri="{FF2B5EF4-FFF2-40B4-BE49-F238E27FC236}">
                <a16:creationId xmlns:a16="http://schemas.microsoft.com/office/drawing/2014/main" id="{D18F1196-E46A-3F41-9B34-0218527316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7553" y="6247412"/>
            <a:ext cx="1597106" cy="573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C6E57A66-511C-3847-9D86-4F1D04DB3050}"/>
              </a:ext>
            </a:extLst>
          </p:cNvPr>
          <p:cNvSpPr/>
          <p:nvPr/>
        </p:nvSpPr>
        <p:spPr>
          <a:xfrm>
            <a:off x="134998" y="5840433"/>
            <a:ext cx="3998579" cy="2974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333" dirty="0">
                <a:latin typeface="Helvetica"/>
                <a:cs typeface="Helvetica"/>
              </a:rPr>
              <a:t>P.T. MacGregor </a:t>
            </a:r>
            <a:r>
              <a:rPr lang="en-US" sz="1333" i="1" dirty="0">
                <a:latin typeface="Helvetica"/>
                <a:cs typeface="Helvetica"/>
              </a:rPr>
              <a:t>et. al.</a:t>
            </a:r>
            <a:r>
              <a:rPr lang="en-US" sz="1333" dirty="0">
                <a:latin typeface="Helvetica"/>
                <a:cs typeface="Helvetica"/>
              </a:rPr>
              <a:t>, PRC </a:t>
            </a:r>
            <a:r>
              <a:rPr lang="en-US" sz="1333" b="1" dirty="0">
                <a:latin typeface="Helvetica"/>
                <a:cs typeface="Helvetica"/>
              </a:rPr>
              <a:t>104</a:t>
            </a:r>
            <a:r>
              <a:rPr lang="en-US" sz="1333" dirty="0">
                <a:latin typeface="Helvetica"/>
                <a:cs typeface="Helvetica"/>
              </a:rPr>
              <a:t>, L051301 (2021). </a:t>
            </a:r>
            <a:endParaRPr lang="en-US" sz="1333" i="1" dirty="0">
              <a:latin typeface="Helvetica"/>
              <a:cs typeface="Helvetica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6D2FD70E-334E-7146-8056-C5956C4578B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98" y="2836474"/>
            <a:ext cx="4055809" cy="29537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422DEED-1503-D24C-AC30-13FC6ED6C65F}"/>
              </a:ext>
            </a:extLst>
          </p:cNvPr>
          <p:cNvSpPr txBox="1"/>
          <p:nvPr/>
        </p:nvSpPr>
        <p:spPr>
          <a:xfrm>
            <a:off x="7951253" y="1809650"/>
            <a:ext cx="6832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baseline="30000" dirty="0"/>
              <a:t>28</a:t>
            </a:r>
            <a:r>
              <a:rPr lang="en-GB" dirty="0"/>
              <a:t>Na</a:t>
            </a:r>
          </a:p>
        </p:txBody>
      </p:sp>
    </p:spTree>
    <p:extLst>
      <p:ext uri="{BB962C8B-B14F-4D97-AF65-F5344CB8AC3E}">
        <p14:creationId xmlns:p14="http://schemas.microsoft.com/office/powerpoint/2010/main" val="2422795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Afbeelding 8">
            <a:extLst>
              <a:ext uri="{FF2B5EF4-FFF2-40B4-BE49-F238E27FC236}">
                <a16:creationId xmlns:a16="http://schemas.microsoft.com/office/drawing/2014/main" id="{A9EFFAA2-6D93-4E4E-B8A3-6376BD515A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42131" y="1034502"/>
            <a:ext cx="3074058" cy="287612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C1D37-DFA1-C94F-B41B-9E2A4EAB94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769" y="1124561"/>
            <a:ext cx="6513754" cy="2786062"/>
          </a:xfrm>
        </p:spPr>
        <p:txBody>
          <a:bodyPr/>
          <a:lstStyle/>
          <a:p>
            <a:r>
              <a:rPr lang="en-US" dirty="0"/>
              <a:t>Two doubly-magic Ni isotopes at </a:t>
            </a:r>
            <a:r>
              <a:rPr lang="en-US" i="1" dirty="0"/>
              <a:t>N</a:t>
            </a:r>
            <a:r>
              <a:rPr lang="en-US" dirty="0"/>
              <a:t>=28 and </a:t>
            </a:r>
            <a:r>
              <a:rPr lang="en-US" i="1" dirty="0"/>
              <a:t>N</a:t>
            </a:r>
            <a:r>
              <a:rPr lang="en-US" dirty="0"/>
              <a:t>=50.</a:t>
            </a:r>
          </a:p>
          <a:p>
            <a:r>
              <a:rPr lang="en-US" dirty="0"/>
              <a:t>Sub-shell closure at </a:t>
            </a:r>
            <a:r>
              <a:rPr lang="en-US" i="1" dirty="0"/>
              <a:t>N</a:t>
            </a:r>
            <a:r>
              <a:rPr lang="en-US" dirty="0"/>
              <a:t>=40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b="1" baseline="30000" dirty="0">
                <a:sym typeface="Wingdings" pitchFamily="2" charset="2"/>
              </a:rPr>
              <a:t>68</a:t>
            </a:r>
            <a:r>
              <a:rPr lang="en-US" b="1" dirty="0">
                <a:sym typeface="Wingdings" pitchFamily="2" charset="2"/>
              </a:rPr>
              <a:t>Ni</a:t>
            </a:r>
            <a:r>
              <a:rPr lang="en-US" dirty="0">
                <a:sym typeface="Wingdings" pitchFamily="2" charset="2"/>
              </a:rPr>
              <a:t>.</a:t>
            </a:r>
            <a:endParaRPr lang="en-US" dirty="0"/>
          </a:p>
          <a:p>
            <a:r>
              <a:rPr lang="en-US" dirty="0"/>
              <a:t>Deformed intruder states predicted.</a:t>
            </a:r>
          </a:p>
          <a:p>
            <a:r>
              <a:rPr lang="en-US" dirty="0"/>
              <a:t>Next two neutron orbitals define the                 </a:t>
            </a:r>
            <a:r>
              <a:rPr lang="en-US" i="1" dirty="0"/>
              <a:t>N</a:t>
            </a:r>
            <a:r>
              <a:rPr lang="en-US" dirty="0"/>
              <a:t>=50 shell gap: 1</a:t>
            </a:r>
            <a:r>
              <a:rPr lang="en-US" i="1" dirty="0"/>
              <a:t>g</a:t>
            </a:r>
            <a:r>
              <a:rPr lang="en-US" baseline="-25000" dirty="0"/>
              <a:t>9/2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↔︎ 2</a:t>
            </a:r>
            <a:r>
              <a:rPr lang="en-US" i="1" dirty="0">
                <a:sym typeface="Wingdings" pitchFamily="2" charset="2"/>
              </a:rPr>
              <a:t>d</a:t>
            </a:r>
            <a:r>
              <a:rPr lang="en-US" baseline="-25000" dirty="0">
                <a:sym typeface="Wingdings" pitchFamily="2" charset="2"/>
              </a:rPr>
              <a:t>5/2</a:t>
            </a:r>
            <a:endParaRPr lang="en-US" baseline="-25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A78174-4503-444E-9EAF-CB5B2FE6E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8" y="244671"/>
            <a:ext cx="10668001" cy="640797"/>
          </a:xfrm>
        </p:spPr>
        <p:txBody>
          <a:bodyPr/>
          <a:lstStyle/>
          <a:p>
            <a:r>
              <a:rPr lang="en-GB" dirty="0"/>
              <a:t>Single-particle states near to magic numbers</a:t>
            </a:r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303A3AF-DB53-F646-BF82-56BA69A06E8A}"/>
              </a:ext>
            </a:extLst>
          </p:cNvPr>
          <p:cNvGrpSpPr/>
          <p:nvPr/>
        </p:nvGrpSpPr>
        <p:grpSpPr>
          <a:xfrm>
            <a:off x="8785098" y="782766"/>
            <a:ext cx="3247525" cy="3393451"/>
            <a:chOff x="5772150" y="446928"/>
            <a:chExt cx="3247525" cy="339345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F39481B-62C3-B54B-9010-E3BC664CF723}"/>
                </a:ext>
              </a:extLst>
            </p:cNvPr>
            <p:cNvGrpSpPr/>
            <p:nvPr/>
          </p:nvGrpSpPr>
          <p:grpSpPr>
            <a:xfrm>
              <a:off x="5925301" y="446928"/>
              <a:ext cx="3094374" cy="2874990"/>
              <a:chOff x="5842458" y="1082841"/>
              <a:chExt cx="3094374" cy="2874990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2BEB2BB2-3233-A24A-8BCE-DE7E90B4228F}"/>
                  </a:ext>
                </a:extLst>
              </p:cNvPr>
              <p:cNvGrpSpPr/>
              <p:nvPr/>
            </p:nvGrpSpPr>
            <p:grpSpPr>
              <a:xfrm>
                <a:off x="5842458" y="1189229"/>
                <a:ext cx="3094374" cy="2768602"/>
                <a:chOff x="5500688" y="1514474"/>
                <a:chExt cx="3094374" cy="2768602"/>
              </a:xfrm>
            </p:grpSpPr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F7AB0EAF-BC09-6C43-A598-678C1C1CC5D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2009" y="1528763"/>
                  <a:ext cx="3083053" cy="2754313"/>
                </a:xfrm>
                <a:prstGeom prst="rect">
                  <a:avLst/>
                </a:prstGeom>
              </p:spPr>
            </p:pic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988587C3-0DE8-6C42-9F81-D22820913B57}"/>
                    </a:ext>
                  </a:extLst>
                </p:cNvPr>
                <p:cNvSpPr/>
                <p:nvPr/>
              </p:nvSpPr>
              <p:spPr>
                <a:xfrm>
                  <a:off x="5500688" y="1514474"/>
                  <a:ext cx="542925" cy="38576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72270DC-561A-7241-9950-FAA1C4BE5613}"/>
                  </a:ext>
                </a:extLst>
              </p:cNvPr>
              <p:cNvSpPr txBox="1"/>
              <p:nvPr/>
            </p:nvSpPr>
            <p:spPr>
              <a:xfrm>
                <a:off x="7326389" y="1082841"/>
                <a:ext cx="5854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aseline="30000" dirty="0"/>
                  <a:t>68</a:t>
                </a:r>
                <a:r>
                  <a:rPr lang="en-US" dirty="0"/>
                  <a:t>Ni</a:t>
                </a:r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50E623D-C049-3043-B124-91FDB3719012}"/>
                </a:ext>
              </a:extLst>
            </p:cNvPr>
            <p:cNvSpPr txBox="1"/>
            <p:nvPr/>
          </p:nvSpPr>
          <p:spPr>
            <a:xfrm>
              <a:off x="5772150" y="3317159"/>
              <a:ext cx="32475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T. Otsuka and Y. </a:t>
              </a:r>
              <a:r>
                <a:rPr lang="en-GB" sz="1400" dirty="0" err="1"/>
                <a:t>Tsunoda</a:t>
              </a:r>
              <a:r>
                <a:rPr lang="en-GB" sz="1400" dirty="0"/>
                <a:t>, </a:t>
              </a:r>
              <a:r>
                <a:rPr lang="en-GB" sz="1400" i="1" dirty="0"/>
                <a:t>J. Phys. G </a:t>
              </a:r>
              <a:r>
                <a:rPr lang="en-GB" sz="1400" i="1" dirty="0" err="1"/>
                <a:t>Nucl</a:t>
              </a:r>
              <a:r>
                <a:rPr lang="en-GB" sz="1400" i="1" dirty="0"/>
                <a:t>. Part. Phys</a:t>
              </a:r>
              <a:r>
                <a:rPr lang="en-GB" sz="1400" dirty="0"/>
                <a:t>. </a:t>
              </a:r>
              <a:r>
                <a:rPr lang="en-GB" sz="1400" b="1" dirty="0"/>
                <a:t>43</a:t>
              </a:r>
              <a:r>
                <a:rPr lang="en-GB" sz="1400" dirty="0"/>
                <a:t>, 024009 (2016).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849ECC31-5000-AA09-AAAC-74FA57BFC6B4}"/>
              </a:ext>
            </a:extLst>
          </p:cNvPr>
          <p:cNvGrpSpPr/>
          <p:nvPr/>
        </p:nvGrpSpPr>
        <p:grpSpPr>
          <a:xfrm>
            <a:off x="2133600" y="3727938"/>
            <a:ext cx="9899023" cy="3021810"/>
            <a:chOff x="2133600" y="3727938"/>
            <a:chExt cx="9899023" cy="302181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508D8E7-2BE8-0B48-B56E-49E2D7027386}"/>
                </a:ext>
              </a:extLst>
            </p:cNvPr>
            <p:cNvGrpSpPr/>
            <p:nvPr/>
          </p:nvGrpSpPr>
          <p:grpSpPr>
            <a:xfrm>
              <a:off x="2133600" y="3727938"/>
              <a:ext cx="9899023" cy="3021810"/>
              <a:chOff x="0" y="3578840"/>
              <a:chExt cx="9144000" cy="2767683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6D9F51FE-BFF4-364D-AAC6-688F312E1A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0" y="3578840"/>
                <a:ext cx="9144000" cy="2767683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2BACC8D-11BF-7541-899B-143420DE7D12}"/>
                  </a:ext>
                </a:extLst>
              </p:cNvPr>
              <p:cNvSpPr txBox="1"/>
              <p:nvPr/>
            </p:nvSpPr>
            <p:spPr>
              <a:xfrm>
                <a:off x="1169635" y="6015623"/>
                <a:ext cx="3250516" cy="281894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1400" dirty="0"/>
                  <a:t>R. </a:t>
                </a:r>
                <a:r>
                  <a:rPr lang="en-GB" sz="1400" dirty="0" err="1"/>
                  <a:t>Taniuchi</a:t>
                </a:r>
                <a:r>
                  <a:rPr lang="en-GB" sz="1400" dirty="0"/>
                  <a:t>, et al, </a:t>
                </a:r>
                <a:r>
                  <a:rPr lang="en-GB" sz="1400" i="1" dirty="0"/>
                  <a:t>Nature</a:t>
                </a:r>
                <a:r>
                  <a:rPr lang="en-GB" sz="1400" dirty="0"/>
                  <a:t> </a:t>
                </a:r>
                <a:r>
                  <a:rPr lang="en-GB" sz="1400" b="1" dirty="0"/>
                  <a:t>569</a:t>
                </a:r>
                <a:r>
                  <a:rPr lang="en-GB" sz="1400" dirty="0"/>
                  <a:t>, 53 (2019)</a:t>
                </a:r>
                <a:endParaRPr lang="en-US" sz="1400" dirty="0"/>
              </a:p>
            </p:txBody>
          </p:sp>
        </p:grp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B92FE35-2349-81CF-F13F-2AD0E07B4C82}"/>
                </a:ext>
              </a:extLst>
            </p:cNvPr>
            <p:cNvSpPr/>
            <p:nvPr/>
          </p:nvSpPr>
          <p:spPr>
            <a:xfrm>
              <a:off x="5975797" y="4018209"/>
              <a:ext cx="643944" cy="1708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514921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8AEBB-7DCE-E443-9E1B-6070A7805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Semi-magic </a:t>
            </a:r>
            <a:r>
              <a:rPr lang="en-US" baseline="30000" dirty="0"/>
              <a:t>68</a:t>
            </a:r>
            <a:r>
              <a:rPr lang="en-US" dirty="0"/>
              <a:t>Ni - </a:t>
            </a:r>
            <a:r>
              <a:rPr lang="en-US" baseline="30000" dirty="0"/>
              <a:t>68</a:t>
            </a:r>
            <a:r>
              <a:rPr lang="en-US" dirty="0"/>
              <a:t>Ni</a:t>
            </a:r>
            <a:r>
              <a:rPr lang="en-GB" dirty="0"/>
              <a:t>(</a:t>
            </a:r>
            <a:r>
              <a:rPr lang="en-GB" i="1" dirty="0" err="1"/>
              <a:t>d,p</a:t>
            </a:r>
            <a:r>
              <a:rPr lang="en-GB" dirty="0"/>
              <a:t>)</a:t>
            </a:r>
            <a:r>
              <a:rPr lang="en-US" baseline="30000" dirty="0"/>
              <a:t>69</a:t>
            </a:r>
            <a:r>
              <a:rPr lang="en-US" dirty="0"/>
              <a:t>Ni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DC47F0-A2B8-C64F-85FA-DF39650EE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269948"/>
            <a:ext cx="6986955" cy="1027776"/>
          </a:xfrm>
        </p:spPr>
        <p:txBody>
          <a:bodyPr>
            <a:normAutofit/>
          </a:bodyPr>
          <a:lstStyle/>
          <a:p>
            <a:r>
              <a:rPr lang="en-GB" sz="1800" baseline="30000" dirty="0"/>
              <a:t>68</a:t>
            </a:r>
            <a:r>
              <a:rPr lang="en-GB" sz="1800" dirty="0"/>
              <a:t>Ni beam ~2 x 10</a:t>
            </a:r>
            <a:r>
              <a:rPr lang="en-GB" sz="1800" baseline="30000" dirty="0"/>
              <a:t>4</a:t>
            </a:r>
            <a:r>
              <a:rPr lang="en-GB" sz="1800" dirty="0"/>
              <a:t> </a:t>
            </a:r>
            <a:r>
              <a:rPr lang="en-GB" sz="1800" dirty="0" err="1"/>
              <a:t>pps</a:t>
            </a:r>
            <a:r>
              <a:rPr lang="en-GB" sz="1800" dirty="0"/>
              <a:t> @ 6.0 MeV/</a:t>
            </a:r>
            <a:r>
              <a:rPr lang="en-GB" sz="1800" i="1" dirty="0"/>
              <a:t>u</a:t>
            </a:r>
            <a:r>
              <a:rPr lang="en-GB" sz="1800" dirty="0"/>
              <a:t> (matched for </a:t>
            </a:r>
            <a:r>
              <a:rPr lang="en-US" sz="1800" i="1" dirty="0">
                <a:latin typeface="Century Gothic" panose="020B0502020202020204" pitchFamily="34" charset="0"/>
                <a:cs typeface="Helvetica"/>
              </a:rPr>
              <a:t>ℓ</a:t>
            </a:r>
            <a:r>
              <a:rPr lang="en-GB" sz="1800" dirty="0"/>
              <a:t>=2)</a:t>
            </a:r>
          </a:p>
          <a:p>
            <a:endParaRPr lang="en-GB" sz="1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B5A498-F413-5B48-B3A1-BDD1BCE47FC1}"/>
              </a:ext>
            </a:extLst>
          </p:cNvPr>
          <p:cNvSpPr txBox="1"/>
          <p:nvPr/>
        </p:nvSpPr>
        <p:spPr>
          <a:xfrm>
            <a:off x="2183711" y="6405078"/>
            <a:ext cx="4448844" cy="338554"/>
          </a:xfrm>
          <a:prstGeom prst="rect">
            <a:avLst/>
          </a:prstGeom>
          <a:noFill/>
          <a:ln w="28575" cmpd="sng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latin typeface="Helvetica"/>
                <a:cs typeface="Helvetica"/>
              </a:rPr>
              <a:t>Analysis by Andreas </a:t>
            </a:r>
            <a:r>
              <a:rPr lang="en-GB" sz="1600" i="1" dirty="0" err="1">
                <a:latin typeface="Helvetica"/>
                <a:cs typeface="Helvetica"/>
              </a:rPr>
              <a:t>Ceulemans</a:t>
            </a:r>
            <a:r>
              <a:rPr lang="en-GB" sz="1600" i="1" dirty="0">
                <a:latin typeface="Helvetica"/>
                <a:cs typeface="Helvetica"/>
              </a:rPr>
              <a:t> (KU Leuven)</a:t>
            </a:r>
          </a:p>
        </p:txBody>
      </p:sp>
      <p:pic>
        <p:nvPicPr>
          <p:cNvPr id="14" name="Picture 13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14F9C4E8-01F8-9441-82A6-15FBA14E891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5654" y="6302527"/>
            <a:ext cx="1319823" cy="467785"/>
          </a:xfrm>
          <a:prstGeom prst="rect">
            <a:avLst/>
          </a:prstGeom>
        </p:spPr>
      </p:pic>
      <p:pic>
        <p:nvPicPr>
          <p:cNvPr id="25" name="Picture 24" descr="ganil-transfer-exp.bmp">
            <a:extLst>
              <a:ext uri="{FF2B5EF4-FFF2-40B4-BE49-F238E27FC236}">
                <a16:creationId xmlns:a16="http://schemas.microsoft.com/office/drawing/2014/main" id="{4E1AD499-E37C-754A-B044-BBFE865A667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355"/>
          <a:stretch/>
        </p:blipFill>
        <p:spPr>
          <a:xfrm>
            <a:off x="7403908" y="316774"/>
            <a:ext cx="4788092" cy="2713795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8A822042-48BA-6647-8FEE-DF5209515B4C}"/>
              </a:ext>
            </a:extLst>
          </p:cNvPr>
          <p:cNvGrpSpPr/>
          <p:nvPr/>
        </p:nvGrpSpPr>
        <p:grpSpPr>
          <a:xfrm>
            <a:off x="249978" y="1899138"/>
            <a:ext cx="6648375" cy="4403389"/>
            <a:chOff x="249979" y="2209219"/>
            <a:chExt cx="6117004" cy="409330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CD34836-B899-484C-8546-08C3A7F9705E}"/>
                </a:ext>
              </a:extLst>
            </p:cNvPr>
            <p:cNvGrpSpPr/>
            <p:nvPr/>
          </p:nvGrpSpPr>
          <p:grpSpPr>
            <a:xfrm>
              <a:off x="249979" y="2209219"/>
              <a:ext cx="6117004" cy="4093308"/>
              <a:chOff x="2851150" y="1570892"/>
              <a:chExt cx="6117004" cy="4093308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09663EF7-5F66-644C-BA5F-DFDA49ED89EE}"/>
                  </a:ext>
                </a:extLst>
              </p:cNvPr>
              <p:cNvGrpSpPr/>
              <p:nvPr/>
            </p:nvGrpSpPr>
            <p:grpSpPr>
              <a:xfrm>
                <a:off x="2851150" y="1570892"/>
                <a:ext cx="6117004" cy="4093308"/>
                <a:chOff x="2851150" y="1570892"/>
                <a:chExt cx="6117004" cy="4093308"/>
              </a:xfrm>
            </p:grpSpPr>
            <p:pic>
              <p:nvPicPr>
                <p:cNvPr id="7" name="Picture 6" descr="A graph of excitation energy&#10;&#10;Description automatically generated">
                  <a:extLst>
                    <a:ext uri="{FF2B5EF4-FFF2-40B4-BE49-F238E27FC236}">
                      <a16:creationId xmlns:a16="http://schemas.microsoft.com/office/drawing/2014/main" id="{E947CB94-137A-EB4A-9F39-637D2C39ADF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hq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t="8435" r="5743"/>
                <a:stretch/>
              </p:blipFill>
              <p:spPr>
                <a:xfrm>
                  <a:off x="2851150" y="1570892"/>
                  <a:ext cx="6117004" cy="4093308"/>
                </a:xfrm>
                <a:prstGeom prst="rect">
                  <a:avLst/>
                </a:prstGeom>
              </p:spPr>
            </p:pic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E661FE2D-F61E-E045-BB7D-E6F86E850ABC}"/>
                    </a:ext>
                  </a:extLst>
                </p:cNvPr>
                <p:cNvSpPr/>
                <p:nvPr/>
              </p:nvSpPr>
              <p:spPr>
                <a:xfrm>
                  <a:off x="7959968" y="1570892"/>
                  <a:ext cx="1008185" cy="64476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E18ABFC-0967-144E-AABC-09683898C93E}"/>
                  </a:ext>
                </a:extLst>
              </p:cNvPr>
              <p:cNvSpPr txBox="1"/>
              <p:nvPr/>
            </p:nvSpPr>
            <p:spPr>
              <a:xfrm>
                <a:off x="3733144" y="1803302"/>
                <a:ext cx="1321551" cy="3719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000" baseline="30000" dirty="0"/>
                  <a:t>69</a:t>
                </a:r>
                <a:r>
                  <a:rPr lang="en-GB" sz="2000" dirty="0"/>
                  <a:t>Ni @ ISS</a:t>
                </a: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B151AB5-C25D-594E-A862-0E33F4F714F8}"/>
                </a:ext>
              </a:extLst>
            </p:cNvPr>
            <p:cNvSpPr txBox="1"/>
            <p:nvPr/>
          </p:nvSpPr>
          <p:spPr>
            <a:xfrm>
              <a:off x="4651659" y="2484656"/>
              <a:ext cx="394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S</a:t>
              </a:r>
              <a:r>
                <a:rPr lang="en-GB" i="1" baseline="-25000" dirty="0"/>
                <a:t>n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ADBB6562-0338-7547-B7CC-766AE4775410}"/>
              </a:ext>
            </a:extLst>
          </p:cNvPr>
          <p:cNvSpPr txBox="1"/>
          <p:nvPr/>
        </p:nvSpPr>
        <p:spPr>
          <a:xfrm>
            <a:off x="7959969" y="2877205"/>
            <a:ext cx="419050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GANIL experiment</a:t>
            </a:r>
          </a:p>
          <a:p>
            <a:pPr algn="ctr"/>
            <a:r>
              <a:rPr lang="en-GB" sz="1400" dirty="0"/>
              <a:t>(2010, unpublished, M. </a:t>
            </a:r>
            <a:r>
              <a:rPr lang="en-GB" sz="1400" dirty="0" err="1"/>
              <a:t>Moukkamad</a:t>
            </a:r>
            <a:r>
              <a:rPr lang="en-GB" sz="1400" dirty="0"/>
              <a:t> et al.)</a:t>
            </a:r>
          </a:p>
          <a:p>
            <a:pPr algn="ctr"/>
            <a:r>
              <a:rPr lang="en-GB" sz="1400" dirty="0" err="1"/>
              <a:t>E</a:t>
            </a:r>
            <a:r>
              <a:rPr lang="en-GB" sz="1400" baseline="-25000" dirty="0" err="1"/>
              <a:t>beam</a:t>
            </a:r>
            <a:r>
              <a:rPr lang="en-GB" sz="1400" dirty="0"/>
              <a:t> = 25.14 MeV/</a:t>
            </a:r>
            <a:r>
              <a:rPr lang="en-GB" sz="1400" i="1" dirty="0"/>
              <a:t>u</a:t>
            </a:r>
            <a:r>
              <a:rPr lang="en-GB" sz="1400" dirty="0"/>
              <a:t>;  CD</a:t>
            </a:r>
            <a:r>
              <a:rPr lang="en-GB" sz="1400" baseline="-25000" dirty="0"/>
              <a:t>2</a:t>
            </a:r>
            <a:r>
              <a:rPr lang="en-GB" sz="1400" dirty="0"/>
              <a:t> Target : 2.6 mg/cm</a:t>
            </a:r>
            <a:r>
              <a:rPr lang="en-GB" sz="1400" baseline="30000" dirty="0"/>
              <a:t>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1B1B9A0-776A-954F-8F4B-AC24D9D454BF}"/>
              </a:ext>
            </a:extLst>
          </p:cNvPr>
          <p:cNvSpPr txBox="1"/>
          <p:nvPr/>
        </p:nvSpPr>
        <p:spPr>
          <a:xfrm>
            <a:off x="8394845" y="453815"/>
            <a:ext cx="160653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baseline="30000" dirty="0"/>
              <a:t>69</a:t>
            </a:r>
            <a:r>
              <a:rPr lang="en-GB" dirty="0"/>
              <a:t>Ni @ GANIL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0072D5D-2BBA-994D-9108-2806C95C1027}"/>
              </a:ext>
            </a:extLst>
          </p:cNvPr>
          <p:cNvSpPr txBox="1"/>
          <p:nvPr/>
        </p:nvSpPr>
        <p:spPr>
          <a:xfrm>
            <a:off x="1817077" y="3261925"/>
            <a:ext cx="1291690" cy="61555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2d</a:t>
            </a:r>
            <a:r>
              <a:rPr lang="en-GB" baseline="-25000" dirty="0"/>
              <a:t>5/2</a:t>
            </a:r>
            <a:r>
              <a:rPr lang="en-GB" sz="1600" dirty="0"/>
              <a:t> candidate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C535CA0-58EF-5249-B945-3763AEFEB481}"/>
              </a:ext>
            </a:extLst>
          </p:cNvPr>
          <p:cNvCxnSpPr>
            <a:cxnSpLocks/>
            <a:stCxn id="29" idx="3"/>
          </p:cNvCxnSpPr>
          <p:nvPr/>
        </p:nvCxnSpPr>
        <p:spPr>
          <a:xfrm flipV="1">
            <a:off x="3108767" y="3562934"/>
            <a:ext cx="465398" cy="67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15" name="Picture 14" descr="A graph of a function&#10;&#10;AI-generated content may be incorrect.">
            <a:extLst>
              <a:ext uri="{FF2B5EF4-FFF2-40B4-BE49-F238E27FC236}">
                <a16:creationId xmlns:a16="http://schemas.microsoft.com/office/drawing/2014/main" id="{96ED023C-91A4-49D9-F2BF-AC8D6580CA57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34396" y="3749183"/>
            <a:ext cx="3476570" cy="2864146"/>
          </a:xfrm>
          <a:prstGeom prst="rect">
            <a:avLst/>
          </a:prstGeom>
        </p:spPr>
      </p:pic>
      <p:pic>
        <p:nvPicPr>
          <p:cNvPr id="17" name="Picture 16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5E7ADB9B-400A-EB12-D26A-BD47981C1292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65945" y="6463941"/>
            <a:ext cx="2439458" cy="345206"/>
          </a:xfrm>
          <a:prstGeom prst="rect">
            <a:avLst/>
          </a:prstGeom>
        </p:spPr>
      </p:pic>
      <p:pic>
        <p:nvPicPr>
          <p:cNvPr id="21" name="Picture 20" descr="A black letter on a white background&#10;&#10;AI-generated content may be incorrect.">
            <a:extLst>
              <a:ext uri="{FF2B5EF4-FFF2-40B4-BE49-F238E27FC236}">
                <a16:creationId xmlns:a16="http://schemas.microsoft.com/office/drawing/2014/main" id="{51600E7E-221F-A4CB-3C06-56C08B83A3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44752" y="3895032"/>
            <a:ext cx="342400" cy="240749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8710687-6174-62EA-8A2A-E553C0418A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47868" y="924275"/>
            <a:ext cx="7109440" cy="5168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30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8B2F9817-DC10-C746-D158-49DAE407D09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15953" y="885468"/>
            <a:ext cx="5392649" cy="45503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655AF1B-4B7E-FC82-771B-31B0DF6AF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44671"/>
            <a:ext cx="8677836" cy="640797"/>
          </a:xfrm>
        </p:spPr>
        <p:txBody>
          <a:bodyPr/>
          <a:lstStyle/>
          <a:p>
            <a:r>
              <a:rPr lang="en-US" baseline="30000" dirty="0"/>
              <a:t>132</a:t>
            </a:r>
            <a:r>
              <a:rPr lang="en-US" dirty="0"/>
              <a:t>Sn(</a:t>
            </a:r>
            <a:r>
              <a:rPr lang="en-US" i="1" dirty="0" err="1"/>
              <a:t>d</a:t>
            </a:r>
            <a:r>
              <a:rPr lang="en-US" dirty="0" err="1"/>
              <a:t>,</a:t>
            </a:r>
            <a:r>
              <a:rPr lang="en-US" i="1" dirty="0" err="1"/>
              <a:t>p</a:t>
            </a:r>
            <a:r>
              <a:rPr lang="en-US" dirty="0"/>
              <a:t>) – A keystone experiment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24B96E-9764-8A63-1236-57A8DD2500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084" y="1120639"/>
            <a:ext cx="4553861" cy="1446965"/>
          </a:xfrm>
        </p:spPr>
        <p:txBody>
          <a:bodyPr>
            <a:normAutofit/>
          </a:bodyPr>
          <a:lstStyle/>
          <a:p>
            <a:r>
              <a:rPr lang="en-US" sz="1800" dirty="0"/>
              <a:t>Where does the single-particle strength lie outside of </a:t>
            </a:r>
            <a:r>
              <a:rPr lang="en-US" sz="1800" baseline="30000" dirty="0"/>
              <a:t>132</a:t>
            </a:r>
            <a:r>
              <a:rPr lang="en-US" sz="1800" dirty="0"/>
              <a:t>Sn?</a:t>
            </a:r>
          </a:p>
          <a:p>
            <a:r>
              <a:rPr lang="en-US" sz="1800" dirty="0"/>
              <a:t>Location of </a:t>
            </a:r>
            <a:r>
              <a:rPr lang="en-US" sz="1800" i="1" dirty="0"/>
              <a:t>i</a:t>
            </a:r>
            <a:r>
              <a:rPr lang="en-US" sz="1800" baseline="-25000" dirty="0"/>
              <a:t>13/2</a:t>
            </a:r>
            <a:r>
              <a:rPr lang="en-US" sz="1800" dirty="0"/>
              <a:t> much debated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FE8DE0-F41C-DFCA-BFCA-139F251A442E}"/>
              </a:ext>
            </a:extLst>
          </p:cNvPr>
          <p:cNvSpPr txBox="1"/>
          <p:nvPr/>
        </p:nvSpPr>
        <p:spPr>
          <a:xfrm>
            <a:off x="10302099" y="2304560"/>
            <a:ext cx="1889901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Analysis and slides by </a:t>
            </a:r>
            <a:r>
              <a:rPr lang="en-US" sz="1600" b="1" dirty="0"/>
              <a:t>Ben Kay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702CC6-0C0B-D7A4-4C09-0EC100DE1184}"/>
              </a:ext>
            </a:extLst>
          </p:cNvPr>
          <p:cNvSpPr txBox="1"/>
          <p:nvPr/>
        </p:nvSpPr>
        <p:spPr>
          <a:xfrm>
            <a:off x="1928272" y="6253745"/>
            <a:ext cx="5822957" cy="584775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  <a:effectLst/>
              </a:rPr>
              <a:t>K. Jones et al., </a:t>
            </a:r>
            <a:r>
              <a:rPr lang="en-GB" sz="1600" i="1" dirty="0">
                <a:solidFill>
                  <a:srgbClr val="000000"/>
                </a:solidFill>
                <a:effectLst/>
              </a:rPr>
              <a:t>Nature</a:t>
            </a:r>
            <a:r>
              <a:rPr lang="en-GB" sz="1600" dirty="0">
                <a:solidFill>
                  <a:srgbClr val="000000"/>
                </a:solidFill>
                <a:effectLst/>
              </a:rPr>
              <a:t> </a:t>
            </a:r>
            <a:r>
              <a:rPr lang="en-GB" sz="1600" b="1" dirty="0">
                <a:solidFill>
                  <a:srgbClr val="000000"/>
                </a:solidFill>
                <a:effectLst/>
              </a:rPr>
              <a:t>465</a:t>
            </a:r>
            <a:r>
              <a:rPr lang="en-GB" sz="1600" dirty="0">
                <a:solidFill>
                  <a:srgbClr val="000000"/>
                </a:solidFill>
                <a:effectLst/>
              </a:rPr>
              <a:t>, 454 (</a:t>
            </a:r>
            <a:r>
              <a:rPr lang="en-GB" sz="1600" dirty="0">
                <a:effectLst/>
              </a:rPr>
              <a:t>2010</a:t>
            </a:r>
            <a:r>
              <a:rPr lang="en-GB" sz="1600" dirty="0">
                <a:solidFill>
                  <a:srgbClr val="000000"/>
                </a:solidFill>
                <a:effectLst/>
              </a:rPr>
              <a:t>)</a:t>
            </a:r>
          </a:p>
          <a:p>
            <a:r>
              <a:rPr lang="en-GB" sz="1600" dirty="0">
                <a:solidFill>
                  <a:srgbClr val="000000"/>
                </a:solidFill>
                <a:latin typeface="Century Gothic" panose="020B0502020202020204" pitchFamily="34" charset="0"/>
              </a:rPr>
              <a:t>P. </a:t>
            </a:r>
            <a:r>
              <a:rPr lang="en-GB" sz="1600" dirty="0" err="1">
                <a:solidFill>
                  <a:srgbClr val="000000"/>
                </a:solidFill>
                <a:latin typeface="Century Gothic" panose="020B0502020202020204" pitchFamily="34" charset="0"/>
              </a:rPr>
              <a:t>Dyszel</a:t>
            </a:r>
            <a:r>
              <a:rPr lang="en-GB" sz="1600" dirty="0">
                <a:solidFill>
                  <a:srgbClr val="000000"/>
                </a:solidFill>
                <a:latin typeface="Century Gothic" panose="020B0502020202020204" pitchFamily="34" charset="0"/>
              </a:rPr>
              <a:t> </a:t>
            </a:r>
            <a:r>
              <a:rPr lang="en-GB" sz="1600" i="1" dirty="0">
                <a:solidFill>
                  <a:srgbClr val="000000"/>
                </a:solidFill>
                <a:latin typeface="Century Gothic" panose="020B0502020202020204" pitchFamily="34" charset="0"/>
              </a:rPr>
              <a:t>et al</a:t>
            </a:r>
            <a:r>
              <a:rPr lang="en-GB" sz="1600" dirty="0">
                <a:solidFill>
                  <a:srgbClr val="000000"/>
                </a:solidFill>
                <a:latin typeface="Century Gothic" panose="020B0502020202020204" pitchFamily="34" charset="0"/>
              </a:rPr>
              <a:t>., </a:t>
            </a:r>
            <a:r>
              <a:rPr lang="en-GB" sz="1600" i="1" dirty="0">
                <a:solidFill>
                  <a:srgbClr val="000000"/>
                </a:solidFill>
                <a:latin typeface="Century Gothic" panose="020B0502020202020204" pitchFamily="34" charset="0"/>
              </a:rPr>
              <a:t>Phys. Rev. Lett</a:t>
            </a:r>
            <a:r>
              <a:rPr lang="en-GB" sz="1600" dirty="0">
                <a:solidFill>
                  <a:srgbClr val="000000"/>
                </a:solidFill>
                <a:latin typeface="Century Gothic" panose="020B0502020202020204" pitchFamily="34" charset="0"/>
              </a:rPr>
              <a:t>. </a:t>
            </a:r>
            <a:r>
              <a:rPr lang="en-GB" sz="1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135</a:t>
            </a:r>
            <a:r>
              <a:rPr lang="en-GB" sz="1600" dirty="0">
                <a:solidFill>
                  <a:srgbClr val="000000"/>
                </a:solidFill>
                <a:latin typeface="Century Gothic" panose="020B0502020202020204" pitchFamily="34" charset="0"/>
              </a:rPr>
              <a:t>, 152501 (</a:t>
            </a:r>
            <a:r>
              <a:rPr lang="en-GB" sz="1600" dirty="0">
                <a:latin typeface="Century Gothic" panose="020B0502020202020204" pitchFamily="34" charset="0"/>
              </a:rPr>
              <a:t>2025</a:t>
            </a:r>
            <a:r>
              <a:rPr lang="en-GB" sz="1600" dirty="0">
                <a:solidFill>
                  <a:srgbClr val="000000"/>
                </a:solidFill>
                <a:latin typeface="Century Gothic" panose="020B0502020202020204" pitchFamily="34" charset="0"/>
              </a:rPr>
              <a:t>)</a:t>
            </a:r>
          </a:p>
        </p:txBody>
      </p:sp>
      <p:pic>
        <p:nvPicPr>
          <p:cNvPr id="13" name="Picture 12" descr="ISS_Logo_300px.png">
            <a:extLst>
              <a:ext uri="{FF2B5EF4-FFF2-40B4-BE49-F238E27FC236}">
                <a16:creationId xmlns:a16="http://schemas.microsoft.com/office/drawing/2014/main" id="{75972E91-8A5A-B7A5-EF96-A245697ED91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2099" y="179265"/>
            <a:ext cx="1706503" cy="58477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20EC456-8469-B456-2A14-5916E3B735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9047" y="1634453"/>
            <a:ext cx="1584701" cy="62587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CC8294B-1B09-1CE3-8F2C-0F26BEA055D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6747" y="3811798"/>
            <a:ext cx="4575361" cy="30431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FAA909C-9C06-11A4-BE62-13D1C0147BB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797" b="96624" l="9979" r="96258">
                        <a14:foregroundMark x1="95149" y1="89135" x2="95773" y2="91772"/>
                        <a14:foregroundMark x1="94872" y1="87342" x2="44629" y2="92194"/>
                        <a14:foregroundMark x1="44629" y1="92194" x2="32987" y2="89979"/>
                        <a14:foregroundMark x1="32987" y1="89979" x2="21137" y2="91350"/>
                        <a14:foregroundMark x1="59390" y1="95253" x2="49757" y2="96624"/>
                        <a14:foregroundMark x1="16771" y1="84283" x2="16216" y2="83333"/>
                        <a14:foregroundMark x1="13999" y1="85127" x2="14969" y2="82489"/>
                        <a14:foregroundMark x1="15246" y1="80274" x2="16493" y2="83861"/>
                        <a14:foregroundMark x1="44768" y1="49789" x2="42897" y2="50633"/>
                        <a14:foregroundMark x1="47609" y1="56857" x2="42897" y2="47996"/>
                        <a14:foregroundMark x1="45392" y1="46730" x2="46362" y2="45359"/>
                        <a14:foregroundMark x1="32017" y1="45359" x2="35066" y2="61709"/>
                        <a14:foregroundMark x1="35066" y1="61709" x2="44768" y2="47152"/>
                        <a14:foregroundMark x1="53153" y1="23312" x2="57866" y2="38291"/>
                        <a14:foregroundMark x1="57866" y1="38291" x2="61608" y2="70886"/>
                        <a14:foregroundMark x1="61608" y1="70886" x2="72141" y2="65401"/>
                        <a14:foregroundMark x1="72141" y1="65401" x2="80596" y2="76688"/>
                        <a14:foregroundMark x1="80596" y1="76688" x2="91337" y2="83650"/>
                        <a14:foregroundMark x1="91337" y1="83650" x2="82121" y2="81646"/>
                        <a14:foregroundMark x1="51906" y1="23312" x2="55994" y2="8017"/>
                        <a14:foregroundMark x1="55994" y1="8017" x2="52529" y2="20675"/>
                        <a14:foregroundMark x1="13375" y1="86076" x2="21760" y2="86498"/>
                        <a14:foregroundMark x1="56895" y1="94409" x2="57519" y2="96203"/>
                        <a14:foregroundMark x1="91130" y1="87764" x2="95149" y2="85549"/>
                        <a14:foregroundMark x1="91407" y1="87342" x2="96396" y2="89557"/>
                        <a14:foregroundMark x1="79903" y1="71414" x2="83645" y2="74578"/>
                        <a14:foregroundMark x1="94525" y1="84705" x2="91753" y2="84705"/>
                        <a14:foregroundMark x1="92654" y1="84283" x2="94248" y2="83861"/>
                        <a14:foregroundMark x1="79279" y1="63502" x2="73389" y2="62131"/>
                        <a14:foregroundMark x1="75260" y1="58650" x2="78378" y2="56435"/>
                        <a14:foregroundMark x1="77408" y1="53797" x2="77755" y2="56435"/>
                        <a14:foregroundMark x1="76646" y1="54219" x2="76715" y2="52532"/>
                        <a14:foregroundMark x1="55371" y1="12131" x2="54747" y2="16667"/>
                        <a14:foregroundMark x1="54747" y1="10970" x2="54747" y2="4325"/>
                        <a14:foregroundMark x1="55301" y1="7489" x2="55301" y2="3903"/>
                        <a14:foregroundMark x1="56687" y1="23629" x2="57242" y2="34705"/>
                        <a14:foregroundMark x1="55094" y1="18882" x2="57242" y2="40190"/>
                        <a14:foregroundMark x1="30076" y1="47890" x2="29522" y2="43460"/>
                        <a14:foregroundMark x1="27651" y1="54536" x2="27651" y2="49367"/>
                        <a14:backgroundMark x1="91753" y1="9177" x2="92030" y2="28903"/>
                        <a14:backgroundMark x1="92030" y1="28903" x2="82814" y2="14451"/>
                        <a14:backgroundMark x1="82814" y1="14451" x2="79695" y2="31646"/>
                        <a14:backgroundMark x1="79695" y1="31646" x2="73319" y2="15295"/>
                        <a14:backgroundMark x1="73319" y1="15295" x2="67429" y2="31646"/>
                        <a14:backgroundMark x1="67429" y1="31646" x2="66528" y2="13186"/>
                        <a14:backgroundMark x1="69023" y1="37447" x2="89536" y2="35654"/>
                        <a14:backgroundMark x1="43243" y1="13608" x2="41026" y2="29430"/>
                        <a14:backgroundMark x1="41026" y1="29430" x2="39224" y2="28586"/>
                        <a14:backgroundMark x1="40125" y1="37025" x2="40055" y2="20464"/>
                        <a14:backgroundMark x1="40055" y1="20464" x2="33541" y2="7595"/>
                        <a14:backgroundMark x1="33541" y1="7595" x2="26750" y2="14873"/>
                        <a14:backgroundMark x1="49757" y1="25527" x2="40194" y2="35654"/>
                        <a14:backgroundMark x1="40194" y1="35654" x2="40125" y2="32173"/>
                        <a14:backgroundMark x1="89258" y1="38713" x2="85863" y2="36076"/>
                        <a14:backgroundMark x1="84269" y1="35654" x2="84269" y2="35654"/>
                        <a14:backgroundMark x1="42412" y1="36076" x2="37491" y2="35970"/>
                        <a14:backgroundMark x1="86972" y1="36814" x2="75884" y2="35654"/>
                        <a14:backgroundMark x1="75884" y1="35654" x2="68954" y2="35865"/>
                        <a14:backgroundMark x1="23909" y1="31118" x2="16771" y2="31646"/>
                        <a14:backgroundMark x1="40194" y1="30380" x2="33541" y2="3048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6306"/>
          <a:stretch/>
        </p:blipFill>
        <p:spPr>
          <a:xfrm flipH="1">
            <a:off x="6897180" y="3893869"/>
            <a:ext cx="4352065" cy="2851234"/>
          </a:xfrm>
          <a:prstGeom prst="rect">
            <a:avLst/>
          </a:prstGeom>
        </p:spPr>
      </p:pic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BCEC8DFA-1473-26C6-A474-FC6400F7173A}"/>
              </a:ext>
            </a:extLst>
          </p:cNvPr>
          <p:cNvGraphicFramePr>
            <a:graphicFrameLocks noGrp="1"/>
          </p:cNvGraphicFramePr>
          <p:nvPr/>
        </p:nvGraphicFramePr>
        <p:xfrm>
          <a:off x="183398" y="2567604"/>
          <a:ext cx="3921115" cy="3546336"/>
        </p:xfrm>
        <a:graphic>
          <a:graphicData uri="http://schemas.openxmlformats.org/drawingml/2006/table">
            <a:tbl>
              <a:tblPr/>
              <a:tblGrid>
                <a:gridCol w="2289951">
                  <a:extLst>
                    <a:ext uri="{9D8B030D-6E8A-4147-A177-3AD203B41FA5}">
                      <a16:colId xmlns:a16="http://schemas.microsoft.com/office/drawing/2014/main" val="1142062341"/>
                    </a:ext>
                  </a:extLst>
                </a:gridCol>
                <a:gridCol w="1631164">
                  <a:extLst>
                    <a:ext uri="{9D8B030D-6E8A-4147-A177-3AD203B41FA5}">
                      <a16:colId xmlns:a16="http://schemas.microsoft.com/office/drawing/2014/main" val="3570910853"/>
                    </a:ext>
                  </a:extLst>
                </a:gridCol>
              </a:tblGrid>
              <a:tr h="443292">
                <a:tc>
                  <a:txBody>
                    <a:bodyPr/>
                    <a:lstStyle/>
                    <a:p>
                      <a:pPr algn="ctr"/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Author</a:t>
                      </a:r>
                      <a:endParaRPr lang="en-GB" sz="1200">
                        <a:effectLst/>
                      </a:endParaRPr>
                    </a:p>
                  </a:txBody>
                  <a:tcPr marL="31129" marR="31129" marT="31129" marB="31129" anchor="ctr">
                    <a:lnL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Energy (MeV)</a:t>
                      </a:r>
                      <a:endParaRPr lang="en-GB" sz="1200">
                        <a:effectLst/>
                      </a:endParaRPr>
                    </a:p>
                  </a:txBody>
                  <a:tcPr marL="31129" marR="31129" marT="31129" marB="31129" anchor="ctr">
                    <a:lnL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8031517"/>
                  </a:ext>
                </a:extLst>
              </a:tr>
              <a:tr h="443292"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Urban </a:t>
                      </a:r>
                      <a:r>
                        <a:rPr lang="en-GB" sz="1200" i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et al</a:t>
                      </a: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. (1999)</a:t>
                      </a:r>
                      <a:endParaRPr lang="en-GB" sz="1200">
                        <a:effectLst/>
                      </a:endParaRPr>
                    </a:p>
                    <a:p>
                      <a:pPr algn="ctr"/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(Inferred)</a:t>
                      </a:r>
                      <a:endParaRPr lang="en-GB" sz="1200">
                        <a:effectLst/>
                      </a:endParaRPr>
                    </a:p>
                  </a:txBody>
                  <a:tcPr marL="31129" marR="31129" marT="31129" marB="31129" anchor="ctr">
                    <a:lnL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F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2.694</a:t>
                      </a:r>
                      <a:endParaRPr lang="en-GB" sz="1200">
                        <a:effectLst/>
                      </a:endParaRPr>
                    </a:p>
                  </a:txBody>
                  <a:tcPr marL="31129" marR="31129" marT="31129" marB="31129" anchor="ctr">
                    <a:lnL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8795039"/>
                  </a:ext>
                </a:extLst>
              </a:tr>
              <a:tr h="443292"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Allmond </a:t>
                      </a:r>
                      <a:r>
                        <a:rPr lang="en-GB" sz="1200" i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et al</a:t>
                      </a: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. (2014)</a:t>
                      </a:r>
                      <a:endParaRPr lang="en-GB" sz="1200">
                        <a:effectLst/>
                      </a:endParaRPr>
                    </a:p>
                    <a:p>
                      <a:pPr algn="ctr"/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(Data, unclaimed)</a:t>
                      </a:r>
                      <a:endParaRPr lang="en-GB" sz="1200">
                        <a:effectLst/>
                      </a:endParaRPr>
                    </a:p>
                  </a:txBody>
                  <a:tcPr marL="31129" marR="31129" marT="31129" marB="31129" anchor="ctr">
                    <a:lnL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2.792</a:t>
                      </a:r>
                      <a:endParaRPr lang="en-GB" sz="1200">
                        <a:effectLst/>
                      </a:endParaRPr>
                    </a:p>
                  </a:txBody>
                  <a:tcPr marL="31129" marR="31129" marT="31129" marB="31129" anchor="ctr">
                    <a:lnL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5786431"/>
                  </a:ext>
                </a:extLst>
              </a:tr>
              <a:tr h="443292"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Korgul </a:t>
                      </a:r>
                      <a:r>
                        <a:rPr lang="en-GB" sz="1200" i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et al</a:t>
                      </a: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. (2015)</a:t>
                      </a:r>
                      <a:endParaRPr lang="en-GB" sz="1200">
                        <a:effectLst/>
                      </a:endParaRPr>
                    </a:p>
                    <a:p>
                      <a:pPr algn="ctr"/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(Theory/extrap.)</a:t>
                      </a:r>
                      <a:endParaRPr lang="en-GB" sz="1200">
                        <a:effectLst/>
                      </a:endParaRPr>
                    </a:p>
                  </a:txBody>
                  <a:tcPr marL="31129" marR="31129" marT="31129" marB="31129" anchor="ctr">
                    <a:lnL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F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2511(80), 2669(70)</a:t>
                      </a:r>
                      <a:endParaRPr lang="en-GB" sz="1200" dirty="0">
                        <a:effectLst/>
                      </a:endParaRPr>
                    </a:p>
                  </a:txBody>
                  <a:tcPr marL="31129" marR="31129" marT="31129" marB="31129" anchor="ctr">
                    <a:lnL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8381137"/>
                  </a:ext>
                </a:extLst>
              </a:tr>
              <a:tr h="443292"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Reviol </a:t>
                      </a:r>
                      <a:r>
                        <a:rPr lang="en-GB" sz="1200" i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et al</a:t>
                      </a: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. (2016)</a:t>
                      </a:r>
                      <a:endParaRPr lang="en-GB" sz="1200">
                        <a:effectLst/>
                      </a:endParaRPr>
                    </a:p>
                    <a:p>
                      <a:pPr algn="ctr"/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(Extrap.)</a:t>
                      </a:r>
                      <a:endParaRPr lang="en-GB" sz="1200">
                        <a:effectLst/>
                      </a:endParaRPr>
                    </a:p>
                  </a:txBody>
                  <a:tcPr marL="31129" marR="31129" marT="31129" marB="31129" anchor="ctr">
                    <a:lnL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2.366</a:t>
                      </a:r>
                      <a:endParaRPr lang="en-GB" sz="1200" dirty="0">
                        <a:effectLst/>
                      </a:endParaRPr>
                    </a:p>
                  </a:txBody>
                  <a:tcPr marL="31129" marR="31129" marT="31129" marB="31129" anchor="ctr">
                    <a:lnL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137634"/>
                  </a:ext>
                </a:extLst>
              </a:tr>
              <a:tr h="443292"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Talwar </a:t>
                      </a:r>
                      <a:r>
                        <a:rPr lang="en-GB" sz="1200" i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et al</a:t>
                      </a: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. (2017)</a:t>
                      </a:r>
                      <a:endParaRPr lang="en-GB" sz="1200">
                        <a:effectLst/>
                      </a:endParaRPr>
                    </a:p>
                    <a:p>
                      <a:pPr algn="ctr"/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(Extrap.)</a:t>
                      </a:r>
                      <a:endParaRPr lang="en-GB" sz="1200">
                        <a:effectLst/>
                      </a:endParaRPr>
                    </a:p>
                  </a:txBody>
                  <a:tcPr marL="31129" marR="31129" marT="31129" marB="31129" anchor="ctr">
                    <a:lnL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F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2.680</a:t>
                      </a:r>
                      <a:endParaRPr lang="en-GB" sz="1200" dirty="0">
                        <a:effectLst/>
                      </a:endParaRPr>
                    </a:p>
                  </a:txBody>
                  <a:tcPr marL="31129" marR="31129" marT="31129" marB="31129" anchor="ctr">
                    <a:lnL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0475310"/>
                  </a:ext>
                </a:extLst>
              </a:tr>
              <a:tr h="443292"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Piersa-Silkowska </a:t>
                      </a:r>
                      <a:r>
                        <a:rPr lang="en-GB" sz="1200" i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et al</a:t>
                      </a: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. (2021)</a:t>
                      </a:r>
                      <a:endParaRPr lang="en-GB" sz="1200">
                        <a:effectLst/>
                      </a:endParaRPr>
                    </a:p>
                    <a:p>
                      <a:pPr algn="ctr"/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(Data, tent.)</a:t>
                      </a:r>
                      <a:endParaRPr lang="en-GB" sz="1200">
                        <a:effectLst/>
                      </a:endParaRPr>
                    </a:p>
                  </a:txBody>
                  <a:tcPr marL="31129" marR="31129" marT="31129" marB="31129" anchor="ctr">
                    <a:lnL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2.434</a:t>
                      </a:r>
                      <a:endParaRPr lang="en-GB" sz="1200">
                        <a:effectLst/>
                      </a:endParaRPr>
                    </a:p>
                  </a:txBody>
                  <a:tcPr marL="31129" marR="31129" marT="31129" marB="31129" anchor="ctr">
                    <a:lnL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3221011"/>
                  </a:ext>
                </a:extLst>
              </a:tr>
              <a:tr h="443292"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ISOLDE+ISS (August 2024)</a:t>
                      </a:r>
                      <a:endParaRPr lang="en-GB" sz="1200">
                        <a:effectLst/>
                      </a:endParaRPr>
                    </a:p>
                    <a:p>
                      <a:pPr algn="ctr"/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(First unambiguous obs.)</a:t>
                      </a:r>
                      <a:endParaRPr lang="en-GB" sz="1200">
                        <a:effectLst/>
                      </a:endParaRPr>
                    </a:p>
                  </a:txBody>
                  <a:tcPr marL="31129" marR="31129" marT="31129" marB="31129" anchor="ctr">
                    <a:lnL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FE2"/>
                    </a:solidFill>
                  </a:tcPr>
                </a:tc>
                <a:tc>
                  <a:txBody>
                    <a:bodyPr/>
                    <a:lstStyle/>
                    <a:p>
                      <a:br>
                        <a:rPr lang="en-GB" sz="1200" dirty="0">
                          <a:effectLst/>
                          <a:latin typeface="Helvetica" pitchFamily="2" charset="0"/>
                        </a:rPr>
                      </a:br>
                      <a:endParaRPr lang="en-GB" sz="1200" dirty="0">
                        <a:effectLst/>
                        <a:latin typeface="Helvetica" pitchFamily="2" charset="0"/>
                      </a:endParaRPr>
                    </a:p>
                  </a:txBody>
                  <a:tcPr marL="31129" marR="31129" marT="31129" marB="31129" anchor="ctr">
                    <a:lnL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33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4630487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BD95E73E-0B0C-27BA-75CB-8CCB0C11F68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27425" y="1176934"/>
            <a:ext cx="2065022" cy="497541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B88AD5F-8289-439C-D5EC-49EEB6B715D1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44295" t="17593" r="4391" b="57207"/>
          <a:stretch>
            <a:fillRect/>
          </a:stretch>
        </p:blipFill>
        <p:spPr>
          <a:xfrm>
            <a:off x="5177067" y="3585171"/>
            <a:ext cx="2196282" cy="259867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E3478222-BFB4-5491-86DD-1CA849701C68}"/>
              </a:ext>
            </a:extLst>
          </p:cNvPr>
          <p:cNvGrpSpPr/>
          <p:nvPr/>
        </p:nvGrpSpPr>
        <p:grpSpPr>
          <a:xfrm>
            <a:off x="5310631" y="2111043"/>
            <a:ext cx="1269096" cy="1464001"/>
            <a:chOff x="5310631" y="2447365"/>
            <a:chExt cx="1269096" cy="1464001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55098B4-1B9E-AB20-03D5-FC1B58BD6D8D}"/>
                </a:ext>
              </a:extLst>
            </p:cNvPr>
            <p:cNvSpPr/>
            <p:nvPr/>
          </p:nvSpPr>
          <p:spPr>
            <a:xfrm>
              <a:off x="5310631" y="2447365"/>
              <a:ext cx="1269096" cy="981635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Down Arrow 21">
              <a:extLst>
                <a:ext uri="{FF2B5EF4-FFF2-40B4-BE49-F238E27FC236}">
                  <a16:creationId xmlns:a16="http://schemas.microsoft.com/office/drawing/2014/main" id="{3F1EC9E2-EB7B-AA85-3927-BF3834DC2ED6}"/>
                </a:ext>
              </a:extLst>
            </p:cNvPr>
            <p:cNvSpPr/>
            <p:nvPr/>
          </p:nvSpPr>
          <p:spPr>
            <a:xfrm>
              <a:off x="5318616" y="3446497"/>
              <a:ext cx="457200" cy="464869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EA0739FE-2990-1D39-2042-29F66426CDB2}"/>
              </a:ext>
            </a:extLst>
          </p:cNvPr>
          <p:cNvSpPr txBox="1"/>
          <p:nvPr/>
        </p:nvSpPr>
        <p:spPr>
          <a:xfrm>
            <a:off x="2844395" y="5703065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2.829(7)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9B1711-F616-F480-9336-EAEBC6AE8F48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67630" t="49098" b="9180"/>
          <a:stretch>
            <a:fillRect/>
          </a:stretch>
        </p:blipFill>
        <p:spPr>
          <a:xfrm>
            <a:off x="9732989" y="4814979"/>
            <a:ext cx="2311840" cy="194544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311954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895012C-F603-BA4D-BBBF-5BC10A7EC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8" y="244671"/>
            <a:ext cx="11043139" cy="640797"/>
          </a:xfrm>
        </p:spPr>
        <p:txBody>
          <a:bodyPr/>
          <a:lstStyle/>
          <a:p>
            <a:r>
              <a:rPr lang="en-GB" dirty="0"/>
              <a:t>Onset of deformation at </a:t>
            </a:r>
            <a:r>
              <a:rPr lang="en-GB" i="1" dirty="0"/>
              <a:t>N</a:t>
            </a:r>
            <a:r>
              <a:rPr lang="en-GB" dirty="0"/>
              <a:t>=60 – </a:t>
            </a:r>
            <a:r>
              <a:rPr lang="en-GB" baseline="30000" dirty="0"/>
              <a:t>92</a:t>
            </a:r>
            <a:r>
              <a:rPr lang="en-GB" dirty="0"/>
              <a:t>Kr(</a:t>
            </a:r>
            <a:r>
              <a:rPr lang="en-GB" i="1" dirty="0" err="1"/>
              <a:t>d,p</a:t>
            </a:r>
            <a:r>
              <a:rPr lang="en-GB" dirty="0"/>
              <a:t>)</a:t>
            </a:r>
            <a:r>
              <a:rPr lang="en-GB" baseline="30000" dirty="0"/>
              <a:t>93</a:t>
            </a:r>
            <a:r>
              <a:rPr lang="en-GB" dirty="0"/>
              <a:t>Kr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3B60B1-B683-0C46-88F2-5512532B05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019" y="1255019"/>
            <a:ext cx="4199660" cy="4782366"/>
          </a:xfrm>
        </p:spPr>
        <p:txBody>
          <a:bodyPr>
            <a:normAutofit fontScale="92500" lnSpcReduction="10000"/>
          </a:bodyPr>
          <a:lstStyle/>
          <a:p>
            <a:r>
              <a:rPr lang="en-GB" sz="1600" dirty="0"/>
              <a:t>Sr and Zr show rapid and </a:t>
            </a:r>
            <a:r>
              <a:rPr lang="en-GB" sz="1600" b="1" dirty="0">
                <a:solidFill>
                  <a:schemeClr val="accent1"/>
                </a:solidFill>
              </a:rPr>
              <a:t>dramatic onset </a:t>
            </a:r>
            <a:r>
              <a:rPr lang="en-GB" sz="1600" dirty="0"/>
              <a:t>of deformation at </a:t>
            </a:r>
            <a:r>
              <a:rPr lang="en-GB" sz="1600" i="1" dirty="0"/>
              <a:t>N</a:t>
            </a:r>
            <a:r>
              <a:rPr lang="en-GB" sz="1600" dirty="0"/>
              <a:t>=60.</a:t>
            </a:r>
          </a:p>
          <a:p>
            <a:r>
              <a:rPr lang="en-GB" sz="1600" b="1" dirty="0">
                <a:solidFill>
                  <a:schemeClr val="accent1"/>
                </a:solidFill>
              </a:rPr>
              <a:t>Smooth increase </a:t>
            </a:r>
            <a:r>
              <a:rPr lang="en-GB" sz="1600" dirty="0"/>
              <a:t>for the Kr isotopic chain</a:t>
            </a:r>
            <a:r>
              <a:rPr lang="en-GB" sz="1600" baseline="30000" dirty="0"/>
              <a:t>1</a:t>
            </a:r>
            <a:r>
              <a:rPr lang="en-GB" sz="1600" dirty="0"/>
              <a:t>.</a:t>
            </a:r>
          </a:p>
          <a:p>
            <a:r>
              <a:rPr lang="en-GB" sz="1600" dirty="0"/>
              <a:t>Low-lying intruder configurations </a:t>
            </a:r>
            <a:r>
              <a:rPr lang="en-GB" sz="1600" dirty="0">
                <a:sym typeface="Wingdings" pitchFamily="2" charset="2"/>
              </a:rPr>
              <a:t> </a:t>
            </a:r>
            <a:r>
              <a:rPr lang="en-GB" sz="1600" b="1" dirty="0">
                <a:solidFill>
                  <a:schemeClr val="accent1"/>
                </a:solidFill>
                <a:sym typeface="Wingdings" pitchFamily="2" charset="2"/>
              </a:rPr>
              <a:t>shape coexistence</a:t>
            </a:r>
            <a:r>
              <a:rPr lang="en-GB" sz="1600" baseline="30000" dirty="0">
                <a:sym typeface="Wingdings" pitchFamily="2" charset="2"/>
              </a:rPr>
              <a:t>2,3</a:t>
            </a:r>
          </a:p>
          <a:p>
            <a:r>
              <a:rPr lang="en-GB" sz="1600" dirty="0"/>
              <a:t>Proton excitations across Z = 40 to </a:t>
            </a:r>
            <a:r>
              <a:rPr lang="el-GR" sz="1600" dirty="0"/>
              <a:t>π</a:t>
            </a:r>
            <a:r>
              <a:rPr lang="en-GB" sz="1600" i="1" dirty="0"/>
              <a:t>g</a:t>
            </a:r>
            <a:r>
              <a:rPr lang="en-GB" sz="1600" baseline="-25000" dirty="0"/>
              <a:t>9/2</a:t>
            </a:r>
            <a:r>
              <a:rPr lang="en-GB" sz="1600" dirty="0"/>
              <a:t>.</a:t>
            </a:r>
          </a:p>
          <a:p>
            <a:pPr lvl="1"/>
            <a:r>
              <a:rPr lang="en-GB" sz="1400" dirty="0"/>
              <a:t>Ground-state configuration at N = 60.</a:t>
            </a:r>
          </a:p>
          <a:p>
            <a:pPr lvl="1"/>
            <a:r>
              <a:rPr lang="en-GB" sz="1400" dirty="0"/>
              <a:t>Filling neutron orbitals lowers energy of </a:t>
            </a:r>
            <a:r>
              <a:rPr lang="el-GR" sz="1400" dirty="0"/>
              <a:t>π</a:t>
            </a:r>
            <a:r>
              <a:rPr lang="en-GB" sz="1400" i="1" dirty="0"/>
              <a:t>g</a:t>
            </a:r>
            <a:r>
              <a:rPr lang="en-GB" sz="1400" baseline="-25000" dirty="0"/>
              <a:t>9/2</a:t>
            </a:r>
            <a:r>
              <a:rPr lang="en-GB" sz="1400" dirty="0"/>
              <a:t>.</a:t>
            </a:r>
          </a:p>
          <a:p>
            <a:pPr lvl="1"/>
            <a:r>
              <a:rPr lang="en-GB" sz="1400" dirty="0"/>
              <a:t>Large overlap of </a:t>
            </a:r>
            <a:r>
              <a:rPr lang="el-GR" sz="1400" dirty="0"/>
              <a:t>π</a:t>
            </a:r>
            <a:r>
              <a:rPr lang="en-GB" sz="1400" i="1" dirty="0"/>
              <a:t>g</a:t>
            </a:r>
            <a:r>
              <a:rPr lang="en-GB" sz="1400" baseline="-25000" dirty="0"/>
              <a:t>9/2 </a:t>
            </a:r>
            <a:r>
              <a:rPr lang="en-GB" sz="1400" dirty="0"/>
              <a:t>and </a:t>
            </a:r>
            <a:r>
              <a:rPr lang="el-GR" sz="1400" dirty="0"/>
              <a:t>ν</a:t>
            </a:r>
            <a:r>
              <a:rPr lang="en-GB" sz="1400" i="1" dirty="0"/>
              <a:t>g</a:t>
            </a:r>
            <a:r>
              <a:rPr lang="en-GB" sz="1400" baseline="-25000" dirty="0"/>
              <a:t>7/2</a:t>
            </a:r>
            <a:r>
              <a:rPr lang="en-GB" sz="1400" dirty="0"/>
              <a:t>…</a:t>
            </a:r>
          </a:p>
          <a:p>
            <a:pPr lvl="1"/>
            <a:r>
              <a:rPr lang="en-GB" sz="1400" dirty="0"/>
              <a:t>Tensor force</a:t>
            </a:r>
            <a:r>
              <a:rPr lang="en-GB" sz="1400" baseline="30000" dirty="0"/>
              <a:t>4</a:t>
            </a:r>
            <a:r>
              <a:rPr lang="en-GB" sz="1400" dirty="0"/>
              <a:t> </a:t>
            </a:r>
            <a:r>
              <a:rPr lang="en-GB" sz="1400" dirty="0">
                <a:sym typeface="Wingdings" pitchFamily="2" charset="2"/>
              </a:rPr>
              <a:t></a:t>
            </a:r>
            <a:r>
              <a:rPr lang="en-GB" sz="1400" dirty="0"/>
              <a:t> Type-II shell evolution</a:t>
            </a:r>
            <a:r>
              <a:rPr lang="en-GB" sz="1400" baseline="30000" dirty="0"/>
              <a:t>5</a:t>
            </a:r>
          </a:p>
          <a:p>
            <a:r>
              <a:rPr lang="en-GB" sz="1600" dirty="0"/>
              <a:t>Close proximity of </a:t>
            </a:r>
            <a:r>
              <a:rPr lang="el-GR" sz="1600" dirty="0"/>
              <a:t>ν</a:t>
            </a:r>
            <a:r>
              <a:rPr lang="en-GB" sz="1600" dirty="0"/>
              <a:t>s</a:t>
            </a:r>
            <a:r>
              <a:rPr lang="en-GB" sz="1600" baseline="-25000" dirty="0"/>
              <a:t>1/2</a:t>
            </a:r>
            <a:r>
              <a:rPr lang="en-GB" sz="1600" dirty="0"/>
              <a:t>, </a:t>
            </a:r>
            <a:r>
              <a:rPr lang="el-GR" sz="1600" dirty="0"/>
              <a:t>ν</a:t>
            </a:r>
            <a:r>
              <a:rPr lang="en-GB" sz="1600" dirty="0"/>
              <a:t>d</a:t>
            </a:r>
            <a:r>
              <a:rPr lang="en-GB" sz="1600" baseline="-25000" dirty="0"/>
              <a:t>3/2</a:t>
            </a:r>
            <a:r>
              <a:rPr lang="en-GB" sz="1600" dirty="0"/>
              <a:t>, </a:t>
            </a:r>
            <a:r>
              <a:rPr lang="el-GR" sz="1600" dirty="0"/>
              <a:t>ν</a:t>
            </a:r>
            <a:r>
              <a:rPr lang="en-GB" sz="1600" dirty="0"/>
              <a:t>g</a:t>
            </a:r>
            <a:r>
              <a:rPr lang="en-GB" sz="1600" baseline="-25000" dirty="0"/>
              <a:t>7/2</a:t>
            </a:r>
            <a:r>
              <a:rPr lang="en-GB" sz="1600" dirty="0"/>
              <a:t>, </a:t>
            </a:r>
            <a:r>
              <a:rPr lang="el-GR" sz="1600" dirty="0"/>
              <a:t>ν</a:t>
            </a:r>
            <a:r>
              <a:rPr lang="en-GB" sz="1600" dirty="0"/>
              <a:t>h</a:t>
            </a:r>
            <a:r>
              <a:rPr lang="en-GB" sz="1600" baseline="-25000" dirty="0"/>
              <a:t>11/2</a:t>
            </a:r>
            <a:r>
              <a:rPr lang="en-GB" sz="1600" dirty="0"/>
              <a:t> orbitals.</a:t>
            </a:r>
          </a:p>
          <a:p>
            <a:pPr lvl="1"/>
            <a:r>
              <a:rPr lang="en-GB" sz="1400" dirty="0"/>
              <a:t>Enhanced quadrupole interaction from coherent contributions </a:t>
            </a:r>
            <a:r>
              <a:rPr lang="en-GB" sz="1400" dirty="0">
                <a:sym typeface="Wingdings" pitchFamily="2" charset="2"/>
              </a:rPr>
              <a:t></a:t>
            </a:r>
            <a:r>
              <a:rPr lang="en-GB" sz="1400" dirty="0"/>
              <a:t> deformation</a:t>
            </a:r>
            <a:endParaRPr lang="en-GB" sz="1600" dirty="0"/>
          </a:p>
        </p:txBody>
      </p:sp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AAA3F023-67F5-224B-83FE-6DE7F32695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8509" y="1375028"/>
            <a:ext cx="7795318" cy="3716594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84D62CB-8E0B-BB42-A259-738461DBE5CA}"/>
              </a:ext>
            </a:extLst>
          </p:cNvPr>
          <p:cNvCxnSpPr>
            <a:cxnSpLocks/>
          </p:cNvCxnSpPr>
          <p:nvPr/>
        </p:nvCxnSpPr>
        <p:spPr>
          <a:xfrm>
            <a:off x="9725084" y="4461427"/>
            <a:ext cx="1194486" cy="0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702750D-3473-4541-AABF-9DBB1F4F439C}"/>
              </a:ext>
            </a:extLst>
          </p:cNvPr>
          <p:cNvCxnSpPr>
            <a:cxnSpLocks/>
          </p:cNvCxnSpPr>
          <p:nvPr/>
        </p:nvCxnSpPr>
        <p:spPr>
          <a:xfrm flipV="1">
            <a:off x="10919570" y="1891222"/>
            <a:ext cx="504568" cy="2631990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E02FB2A-F550-0C4D-A1E2-07EF807AE83D}"/>
              </a:ext>
            </a:extLst>
          </p:cNvPr>
          <p:cNvCxnSpPr>
            <a:cxnSpLocks/>
          </p:cNvCxnSpPr>
          <p:nvPr/>
        </p:nvCxnSpPr>
        <p:spPr>
          <a:xfrm>
            <a:off x="9725084" y="4292553"/>
            <a:ext cx="873211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BE6622A-8EAF-D44D-A462-23F9557B870C}"/>
              </a:ext>
            </a:extLst>
          </p:cNvPr>
          <p:cNvCxnSpPr>
            <a:cxnSpLocks/>
          </p:cNvCxnSpPr>
          <p:nvPr/>
        </p:nvCxnSpPr>
        <p:spPr>
          <a:xfrm flipV="1">
            <a:off x="10594136" y="3654334"/>
            <a:ext cx="976302" cy="638219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D050C5E3-69FA-B745-9E83-AF2164342E73}"/>
              </a:ext>
            </a:extLst>
          </p:cNvPr>
          <p:cNvSpPr/>
          <p:nvPr/>
        </p:nvSpPr>
        <p:spPr>
          <a:xfrm>
            <a:off x="4689231" y="5626169"/>
            <a:ext cx="7404258" cy="116955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400" baseline="30000" dirty="0"/>
              <a:t>1</a:t>
            </a:r>
            <a:r>
              <a:rPr lang="en-GB" sz="1400" dirty="0"/>
              <a:t> M. Albers, et al., Phys. Rev. Lett. </a:t>
            </a:r>
            <a:r>
              <a:rPr lang="en-GB" sz="1400" b="1" dirty="0"/>
              <a:t>108</a:t>
            </a:r>
            <a:r>
              <a:rPr lang="en-GB" sz="1400" dirty="0"/>
              <a:t>, 062701 (2012).</a:t>
            </a:r>
            <a:endParaRPr lang="en-GB" sz="1400" baseline="30000" dirty="0"/>
          </a:p>
          <a:p>
            <a:r>
              <a:rPr lang="en-GB" sz="1400" baseline="30000" dirty="0"/>
              <a:t>2</a:t>
            </a:r>
            <a:r>
              <a:rPr lang="en-GB" sz="1400" dirty="0"/>
              <a:t> J.E. García-Ramos and K. </a:t>
            </a:r>
            <a:r>
              <a:rPr lang="en-GB" sz="1400" dirty="0" err="1"/>
              <a:t>Heyde</a:t>
            </a:r>
            <a:r>
              <a:rPr lang="en-GB" sz="1400" dirty="0"/>
              <a:t>, Phys. Rev. C </a:t>
            </a:r>
            <a:r>
              <a:rPr lang="en-GB" sz="1400" b="1" dirty="0"/>
              <a:t>100</a:t>
            </a:r>
            <a:r>
              <a:rPr lang="en-GB" sz="1400" dirty="0"/>
              <a:t>, 044315 (2019).</a:t>
            </a:r>
          </a:p>
          <a:p>
            <a:r>
              <a:rPr lang="en-GB" sz="1400" baseline="30000" dirty="0"/>
              <a:t>3</a:t>
            </a:r>
            <a:r>
              <a:rPr lang="en-GB" sz="1400" dirty="0"/>
              <a:t> P.E. Garrett, M. </a:t>
            </a:r>
            <a:r>
              <a:rPr lang="en-GB" sz="1400" dirty="0" err="1"/>
              <a:t>Zielińska</a:t>
            </a:r>
            <a:r>
              <a:rPr lang="en-GB" sz="1400" dirty="0"/>
              <a:t>, and E. Clément, Prog. Part. </a:t>
            </a:r>
            <a:r>
              <a:rPr lang="en-GB" sz="1400" dirty="0" err="1"/>
              <a:t>Nucl</a:t>
            </a:r>
            <a:r>
              <a:rPr lang="en-GB" sz="1400" dirty="0"/>
              <a:t>. Phys. </a:t>
            </a:r>
            <a:r>
              <a:rPr lang="en-GB" sz="1400" b="1" dirty="0"/>
              <a:t>163</a:t>
            </a:r>
            <a:r>
              <a:rPr lang="en-GB" sz="1400" dirty="0"/>
              <a:t>, 103931 (2021).</a:t>
            </a:r>
          </a:p>
          <a:p>
            <a:r>
              <a:rPr lang="en-GB" sz="1400" baseline="30000" dirty="0"/>
              <a:t>4</a:t>
            </a:r>
            <a:r>
              <a:rPr lang="en-GB" sz="1400" dirty="0"/>
              <a:t> P. </a:t>
            </a:r>
            <a:r>
              <a:rPr lang="en-GB" sz="1400" dirty="0" err="1"/>
              <a:t>Federman</a:t>
            </a:r>
            <a:r>
              <a:rPr lang="en-GB" sz="1400" dirty="0"/>
              <a:t> and S. </a:t>
            </a:r>
            <a:r>
              <a:rPr lang="en-GB" sz="1400" dirty="0" err="1"/>
              <a:t>Pittel</a:t>
            </a:r>
            <a:r>
              <a:rPr lang="en-GB" sz="1400" dirty="0"/>
              <a:t>, Phys. Lett. B </a:t>
            </a:r>
            <a:r>
              <a:rPr lang="en-GB" sz="1400" b="1" dirty="0"/>
              <a:t>69</a:t>
            </a:r>
            <a:r>
              <a:rPr lang="en-GB" sz="1400" dirty="0"/>
              <a:t>, 385 (1977).</a:t>
            </a:r>
          </a:p>
          <a:p>
            <a:r>
              <a:rPr lang="en-GB" sz="1400" baseline="30000" dirty="0"/>
              <a:t>5</a:t>
            </a:r>
            <a:r>
              <a:rPr lang="en-GB" sz="1400" dirty="0"/>
              <a:t> T. </a:t>
            </a:r>
            <a:r>
              <a:rPr lang="en-GB" sz="1400" dirty="0" err="1"/>
              <a:t>Togashi</a:t>
            </a:r>
            <a:r>
              <a:rPr lang="en-GB" sz="1400" dirty="0"/>
              <a:t>, Y. </a:t>
            </a:r>
            <a:r>
              <a:rPr lang="en-GB" sz="1400" dirty="0" err="1"/>
              <a:t>Tsunoda</a:t>
            </a:r>
            <a:r>
              <a:rPr lang="en-GB" sz="1400" dirty="0"/>
              <a:t>, T. Otsuka, and N. Shimizu, Phys. Rev. Lett. </a:t>
            </a:r>
            <a:r>
              <a:rPr lang="en-GB" sz="1400" b="1" dirty="0"/>
              <a:t>117</a:t>
            </a:r>
            <a:r>
              <a:rPr lang="en-GB" sz="1400" dirty="0"/>
              <a:t>, 172502 (2016).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9232428-4B21-D94A-ACE0-E9458B4D89B4}"/>
              </a:ext>
            </a:extLst>
          </p:cNvPr>
          <p:cNvCxnSpPr>
            <a:cxnSpLocks/>
          </p:cNvCxnSpPr>
          <p:nvPr/>
        </p:nvCxnSpPr>
        <p:spPr>
          <a:xfrm>
            <a:off x="5665889" y="2686174"/>
            <a:ext cx="1151238" cy="0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37D3EEA-A689-0548-B2F5-9230B3C7BDC5}"/>
              </a:ext>
            </a:extLst>
          </p:cNvPr>
          <p:cNvCxnSpPr>
            <a:cxnSpLocks/>
          </p:cNvCxnSpPr>
          <p:nvPr/>
        </p:nvCxnSpPr>
        <p:spPr>
          <a:xfrm>
            <a:off x="6817127" y="2686174"/>
            <a:ext cx="345989" cy="1775253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DCFFA2C-9001-7149-9EB4-8D8FF335F057}"/>
              </a:ext>
            </a:extLst>
          </p:cNvPr>
          <p:cNvCxnSpPr>
            <a:cxnSpLocks/>
          </p:cNvCxnSpPr>
          <p:nvPr/>
        </p:nvCxnSpPr>
        <p:spPr>
          <a:xfrm>
            <a:off x="5665889" y="2801505"/>
            <a:ext cx="877408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B03E367-CBCF-C84E-9700-C35CF0B3DDDB}"/>
              </a:ext>
            </a:extLst>
          </p:cNvPr>
          <p:cNvCxnSpPr>
            <a:cxnSpLocks/>
          </p:cNvCxnSpPr>
          <p:nvPr/>
        </p:nvCxnSpPr>
        <p:spPr>
          <a:xfrm>
            <a:off x="6543297" y="2801505"/>
            <a:ext cx="1194486" cy="788297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9965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AD249D9-90ED-B843-862F-4391EAA85AA7}"/>
              </a:ext>
            </a:extLst>
          </p:cNvPr>
          <p:cNvGrpSpPr/>
          <p:nvPr/>
        </p:nvGrpSpPr>
        <p:grpSpPr>
          <a:xfrm>
            <a:off x="0" y="9640"/>
            <a:ext cx="12183607" cy="6848358"/>
            <a:chOff x="0" y="9640"/>
            <a:chExt cx="12183607" cy="6848358"/>
          </a:xfrm>
          <a:solidFill>
            <a:schemeClr val="bg1"/>
          </a:solidFill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17E07DED-DA25-49AC-A451-905399A1B4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9640"/>
              <a:ext cx="12183607" cy="6848358"/>
            </a:xfrm>
            <a:prstGeom prst="rect">
              <a:avLst/>
            </a:prstGeom>
            <a:grpFill/>
          </p:spPr>
        </p:pic>
        <p:pic>
          <p:nvPicPr>
            <p:cNvPr id="6146" name="Picture 2">
              <a:extLst>
                <a:ext uri="{FF2B5EF4-FFF2-40B4-BE49-F238E27FC236}">
                  <a16:creationId xmlns:a16="http://schemas.microsoft.com/office/drawing/2014/main" id="{7EBF760B-5D47-8A43-9E5A-B18E3063EE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2978" y="2947335"/>
              <a:ext cx="688622" cy="171796"/>
            </a:xfrm>
            <a:prstGeom prst="rect">
              <a:avLst/>
            </a:prstGeom>
            <a:grpFill/>
          </p:spPr>
        </p:pic>
      </p:grpSp>
      <p:pic>
        <p:nvPicPr>
          <p:cNvPr id="27" name="Picture 1">
            <a:extLst>
              <a:ext uri="{FF2B5EF4-FFF2-40B4-BE49-F238E27FC236}">
                <a16:creationId xmlns:a16="http://schemas.microsoft.com/office/drawing/2014/main" id="{3B35F8FF-C218-585C-A311-F3A9203B04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90435" y="43507"/>
            <a:ext cx="2559306" cy="875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41941BF-73C2-CEF3-06F4-19F1F61C989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393" y="6373662"/>
            <a:ext cx="1920320" cy="49397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FADF6A3-ED5F-59B6-3968-15DEBF550D7F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3414" y="6375528"/>
            <a:ext cx="782270" cy="493973"/>
          </a:xfrm>
          <a:prstGeom prst="rect">
            <a:avLst/>
          </a:prstGeom>
        </p:spPr>
      </p:pic>
      <p:pic>
        <p:nvPicPr>
          <p:cNvPr id="31" name="Picture 2">
            <a:extLst>
              <a:ext uri="{FF2B5EF4-FFF2-40B4-BE49-F238E27FC236}">
                <a16:creationId xmlns:a16="http://schemas.microsoft.com/office/drawing/2014/main" id="{1B444A2D-254A-2B92-2C2E-C2B57182A2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5673" y="6382032"/>
            <a:ext cx="2293300" cy="49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4" descr="A picture containing text, font, logo, graphics&#10;&#10;Description automatically generated">
            <a:extLst>
              <a:ext uri="{FF2B5EF4-FFF2-40B4-BE49-F238E27FC236}">
                <a16:creationId xmlns:a16="http://schemas.microsoft.com/office/drawing/2014/main" id="{47238085-982F-27BC-F516-40B289DFBF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67366" y="6370309"/>
            <a:ext cx="1016814" cy="500463"/>
          </a:xfrm>
          <a:prstGeom prst="rect">
            <a:avLst/>
          </a:prstGeom>
        </p:spPr>
      </p:pic>
      <p:pic>
        <p:nvPicPr>
          <p:cNvPr id="38" name="Picture 37" descr="A picture containing graphics, circle, graphic design, design&#10;&#10;Description automatically generated">
            <a:extLst>
              <a:ext uri="{FF2B5EF4-FFF2-40B4-BE49-F238E27FC236}">
                <a16:creationId xmlns:a16="http://schemas.microsoft.com/office/drawing/2014/main" id="{F671EE9D-9853-25AD-B26B-8E12DFC6C66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91048" y="6375529"/>
            <a:ext cx="493973" cy="493973"/>
          </a:xfrm>
          <a:prstGeom prst="rect">
            <a:avLst/>
          </a:prstGeom>
        </p:spPr>
      </p:pic>
      <p:pic>
        <p:nvPicPr>
          <p:cNvPr id="1026" name="Picture 2" descr="University of Florence, Italy | Study.eu">
            <a:extLst>
              <a:ext uri="{FF2B5EF4-FFF2-40B4-BE49-F238E27FC236}">
                <a16:creationId xmlns:a16="http://schemas.microsoft.com/office/drawing/2014/main" id="{4A0E6474-89B2-3DC8-88CC-1C62A443C2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8887" y="4554583"/>
            <a:ext cx="566057" cy="264160"/>
          </a:xfrm>
          <a:prstGeom prst="rect">
            <a:avLst/>
          </a:prstGeom>
          <a:solidFill>
            <a:srgbClr val="FFFFFF">
              <a:alpha val="50588"/>
            </a:srgbClr>
          </a:solidFill>
        </p:spPr>
      </p:pic>
      <p:pic>
        <p:nvPicPr>
          <p:cNvPr id="1028" name="Picture 4" descr="University of Milano | ESA Space Solutions">
            <a:extLst>
              <a:ext uri="{FF2B5EF4-FFF2-40B4-BE49-F238E27FC236}">
                <a16:creationId xmlns:a16="http://schemas.microsoft.com/office/drawing/2014/main" id="{ED1ECF8E-13B3-4A9C-5B9C-57C60066EB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657" y="3916545"/>
            <a:ext cx="773445" cy="264160"/>
          </a:xfrm>
          <a:prstGeom prst="rect">
            <a:avLst/>
          </a:prstGeom>
          <a:solidFill>
            <a:srgbClr val="FFFFFF">
              <a:alpha val="50980"/>
            </a:srgbClr>
          </a:solidFill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00B6041-FE5F-7C20-C75D-34F950606665}"/>
              </a:ext>
            </a:extLst>
          </p:cNvPr>
          <p:cNvSpPr txBox="1"/>
          <p:nvPr/>
        </p:nvSpPr>
        <p:spPr>
          <a:xfrm>
            <a:off x="4063103" y="392555"/>
            <a:ext cx="3262982" cy="92333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Users from </a:t>
            </a:r>
            <a:r>
              <a:rPr lang="en-GB" b="1" dirty="0"/>
              <a:t>30+ institutions</a:t>
            </a:r>
            <a:r>
              <a:rPr lang="en-GB" dirty="0"/>
              <a:t>, in </a:t>
            </a:r>
            <a:r>
              <a:rPr lang="en-GB" b="1" dirty="0"/>
              <a:t>12 countries </a:t>
            </a:r>
            <a:r>
              <a:rPr lang="en-GB" dirty="0"/>
              <a:t>participated in experiments so far…</a:t>
            </a:r>
          </a:p>
        </p:txBody>
      </p:sp>
      <p:pic>
        <p:nvPicPr>
          <p:cNvPr id="1030" name="Picture 6" descr="Southern University of Science and Technology - Wikipedia">
            <a:extLst>
              <a:ext uri="{FF2B5EF4-FFF2-40B4-BE49-F238E27FC236}">
                <a16:creationId xmlns:a16="http://schemas.microsoft.com/office/drawing/2014/main" id="{47A538BF-B1D0-BEBF-686A-6D3A53074A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912" y="4637268"/>
            <a:ext cx="609396" cy="423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86AD804-12BB-DD5A-BACD-90E50BB489BF}"/>
              </a:ext>
            </a:extLst>
          </p:cNvPr>
          <p:cNvSpPr txBox="1"/>
          <p:nvPr/>
        </p:nvSpPr>
        <p:spPr>
          <a:xfrm>
            <a:off x="100703" y="1919986"/>
            <a:ext cx="3262982" cy="646331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/>
              <a:t>11 institutions</a:t>
            </a:r>
            <a:r>
              <a:rPr lang="en-GB" dirty="0"/>
              <a:t>, are signatories of the MoU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7D44A5-2095-2E6D-7F00-63E5E15F397E}"/>
              </a:ext>
            </a:extLst>
          </p:cNvPr>
          <p:cNvSpPr txBox="1"/>
          <p:nvPr/>
        </p:nvSpPr>
        <p:spPr>
          <a:xfrm>
            <a:off x="100703" y="286512"/>
            <a:ext cx="3262982" cy="1200329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/>
              <a:t>ISS operation so far</a:t>
            </a:r>
          </a:p>
          <a:p>
            <a:pPr algn="ctr"/>
            <a:r>
              <a:rPr lang="en-GB" dirty="0"/>
              <a:t>Fully commissioned in 2021, with 21 radioactive beam times up to LS3</a:t>
            </a:r>
          </a:p>
        </p:txBody>
      </p:sp>
    </p:spTree>
    <p:extLst>
      <p:ext uri="{BB962C8B-B14F-4D97-AF65-F5344CB8AC3E}">
        <p14:creationId xmlns:p14="http://schemas.microsoft.com/office/powerpoint/2010/main" val="8001211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3FE97CAB-62F0-8643-A5E0-1DE8536DCAA3}"/>
              </a:ext>
            </a:extLst>
          </p:cNvPr>
          <p:cNvGrpSpPr/>
          <p:nvPr/>
        </p:nvGrpSpPr>
        <p:grpSpPr>
          <a:xfrm>
            <a:off x="6631686" y="3124661"/>
            <a:ext cx="5560314" cy="3775915"/>
            <a:chOff x="2610339" y="3082085"/>
            <a:chExt cx="5560314" cy="3775915"/>
          </a:xfrm>
        </p:grpSpPr>
        <p:pic>
          <p:nvPicPr>
            <p:cNvPr id="18" name="Picture 17" descr="A graph of a curve&#10;&#10;Description automatically generated with medium confidence">
              <a:extLst>
                <a:ext uri="{FF2B5EF4-FFF2-40B4-BE49-F238E27FC236}">
                  <a16:creationId xmlns:a16="http://schemas.microsoft.com/office/drawing/2014/main" id="{B5E447D6-DA0C-8D40-AAC7-B61165453F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610339" y="3082085"/>
              <a:ext cx="5560314" cy="3775915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11C593D-407F-C94A-B99B-9A8DA10DABBD}"/>
                </a:ext>
              </a:extLst>
            </p:cNvPr>
            <p:cNvSpPr txBox="1"/>
            <p:nvPr/>
          </p:nvSpPr>
          <p:spPr>
            <a:xfrm>
              <a:off x="3276825" y="3544352"/>
              <a:ext cx="559769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baseline="30000" dirty="0"/>
                <a:t>93</a:t>
              </a:r>
              <a:r>
                <a:rPr lang="en-GB" dirty="0"/>
                <a:t>Kr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50B9860-B56F-1642-940F-EA3B8695C440}"/>
              </a:ext>
            </a:extLst>
          </p:cNvPr>
          <p:cNvGrpSpPr/>
          <p:nvPr/>
        </p:nvGrpSpPr>
        <p:grpSpPr>
          <a:xfrm>
            <a:off x="6490907" y="1271440"/>
            <a:ext cx="5560314" cy="3163365"/>
            <a:chOff x="6490907" y="1271440"/>
            <a:chExt cx="5560314" cy="3163365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0CC7BDFD-520C-414B-962A-2E7D2F986AE1}"/>
                </a:ext>
              </a:extLst>
            </p:cNvPr>
            <p:cNvGrpSpPr/>
            <p:nvPr/>
          </p:nvGrpSpPr>
          <p:grpSpPr>
            <a:xfrm>
              <a:off x="6490907" y="1271440"/>
              <a:ext cx="5560314" cy="3163365"/>
              <a:chOff x="6463834" y="1009831"/>
              <a:chExt cx="5560314" cy="3163365"/>
            </a:xfrm>
          </p:grpSpPr>
          <p:pic>
            <p:nvPicPr>
              <p:cNvPr id="20" name="Picture 19" descr="A graph of excitation energy&#10;&#10;Description automatically generated">
                <a:extLst>
                  <a:ext uri="{FF2B5EF4-FFF2-40B4-BE49-F238E27FC236}">
                    <a16:creationId xmlns:a16="http://schemas.microsoft.com/office/drawing/2014/main" id="{171B942C-0E68-0947-8E3E-9284BF13827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463834" y="1009831"/>
                <a:ext cx="5560314" cy="3163365"/>
              </a:xfrm>
              <a:prstGeom prst="rect">
                <a:avLst/>
              </a:prstGeom>
            </p:spPr>
          </p:pic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6ACB581-337B-CB4D-97A6-212ECDBF9066}"/>
                  </a:ext>
                </a:extLst>
              </p:cNvPr>
              <p:cNvSpPr txBox="1"/>
              <p:nvPr/>
            </p:nvSpPr>
            <p:spPr>
              <a:xfrm>
                <a:off x="7151045" y="1185217"/>
                <a:ext cx="559769" cy="369332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baseline="30000" dirty="0"/>
                  <a:t>93</a:t>
                </a:r>
                <a:r>
                  <a:rPr lang="en-GB" dirty="0"/>
                  <a:t>Kr</a:t>
                </a:r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F5B526D-B22E-1A40-91D0-697B0129FBD2}"/>
                </a:ext>
              </a:extLst>
            </p:cNvPr>
            <p:cNvSpPr txBox="1"/>
            <p:nvPr/>
          </p:nvSpPr>
          <p:spPr>
            <a:xfrm>
              <a:off x="10140757" y="1533838"/>
              <a:ext cx="394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/>
                <a:t>S</a:t>
              </a:r>
              <a:r>
                <a:rPr lang="en-GB" i="1" baseline="-25000" dirty="0"/>
                <a:t>n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E5ECBAF-EC4A-114D-A9C7-6ECBDD27F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44671"/>
            <a:ext cx="10503878" cy="640797"/>
          </a:xfrm>
        </p:spPr>
        <p:txBody>
          <a:bodyPr/>
          <a:lstStyle/>
          <a:p>
            <a:r>
              <a:rPr lang="en-GB" dirty="0"/>
              <a:t>Onset of deformation at </a:t>
            </a:r>
            <a:r>
              <a:rPr lang="en-GB" i="1" dirty="0"/>
              <a:t>N</a:t>
            </a:r>
            <a:r>
              <a:rPr lang="en-GB" dirty="0"/>
              <a:t>=60 – </a:t>
            </a:r>
            <a:r>
              <a:rPr lang="en-GB" baseline="30000" dirty="0"/>
              <a:t>92</a:t>
            </a:r>
            <a:r>
              <a:rPr lang="en-GB" dirty="0"/>
              <a:t>Kr(</a:t>
            </a:r>
            <a:r>
              <a:rPr lang="en-GB" i="1" dirty="0" err="1"/>
              <a:t>d,p</a:t>
            </a:r>
            <a:r>
              <a:rPr lang="en-GB" dirty="0"/>
              <a:t>)</a:t>
            </a:r>
            <a:r>
              <a:rPr lang="en-GB" baseline="30000" dirty="0"/>
              <a:t>93</a:t>
            </a:r>
            <a:r>
              <a:rPr lang="en-GB" dirty="0"/>
              <a:t>Kr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88163C-1D71-C444-B7BC-5135AA1B88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995" y="1080481"/>
            <a:ext cx="5941839" cy="2187234"/>
          </a:xfrm>
        </p:spPr>
        <p:txBody>
          <a:bodyPr>
            <a:noAutofit/>
          </a:bodyPr>
          <a:lstStyle/>
          <a:p>
            <a:r>
              <a:rPr lang="en-GB" sz="1800" dirty="0"/>
              <a:t>7 states populated up to ~1 MeV; known energy from </a:t>
            </a:r>
            <a:r>
              <a:rPr lang="el-GR" sz="1800" dirty="0"/>
              <a:t>β</a:t>
            </a:r>
            <a:r>
              <a:rPr lang="en-GB" sz="1800" dirty="0"/>
              <a:t>-decay studies.</a:t>
            </a:r>
          </a:p>
          <a:p>
            <a:pPr lvl="1"/>
            <a:r>
              <a:rPr lang="en-GB" sz="1600" dirty="0"/>
              <a:t>12 new states populated up to S</a:t>
            </a:r>
            <a:r>
              <a:rPr lang="en-GB" sz="1600" i="1" baseline="-25000" dirty="0"/>
              <a:t>n</a:t>
            </a:r>
            <a:r>
              <a:rPr lang="en-GB" sz="1600" dirty="0"/>
              <a:t>.</a:t>
            </a:r>
          </a:p>
          <a:p>
            <a:r>
              <a:rPr lang="en-GB" sz="1800" dirty="0"/>
              <a:t>Angular distributions give definitive </a:t>
            </a:r>
            <a:r>
              <a:rPr lang="en-US" sz="1800" i="1" dirty="0">
                <a:latin typeface="Century Gothic" panose="020B0502020202020204" pitchFamily="34" charset="0"/>
                <a:cs typeface="Helvetica"/>
              </a:rPr>
              <a:t>ℓ </a:t>
            </a:r>
            <a:r>
              <a:rPr lang="en-US" sz="1800" dirty="0">
                <a:latin typeface="Century Gothic" panose="020B0502020202020204" pitchFamily="34" charset="0"/>
                <a:cs typeface="Helvetica"/>
              </a:rPr>
              <a:t>assignments</a:t>
            </a:r>
            <a:r>
              <a:rPr lang="en-US" sz="1800" i="1" dirty="0">
                <a:latin typeface="Century Gothic" panose="020B0502020202020204" pitchFamily="34" charset="0"/>
                <a:cs typeface="Helvetica"/>
              </a:rPr>
              <a:t>.</a:t>
            </a:r>
          </a:p>
          <a:p>
            <a:pPr lvl="1"/>
            <a:r>
              <a:rPr lang="en-US" sz="1600" dirty="0">
                <a:latin typeface="Century Gothic" panose="020B0502020202020204" pitchFamily="34" charset="0"/>
              </a:rPr>
              <a:t>Locate </a:t>
            </a:r>
            <a:r>
              <a:rPr lang="en-US" sz="1600" i="1" dirty="0">
                <a:latin typeface="Century Gothic" panose="020B0502020202020204" pitchFamily="34" charset="0"/>
                <a:cs typeface="Helvetica"/>
              </a:rPr>
              <a:t>ℓ</a:t>
            </a:r>
            <a:r>
              <a:rPr lang="en-US" sz="1600" dirty="0">
                <a:latin typeface="Century Gothic" panose="020B0502020202020204" pitchFamily="34" charset="0"/>
              </a:rPr>
              <a:t>=4 strength to observe g</a:t>
            </a:r>
            <a:r>
              <a:rPr lang="en-US" sz="1600" baseline="-25000" dirty="0">
                <a:latin typeface="Century Gothic" panose="020B0502020202020204" pitchFamily="34" charset="0"/>
              </a:rPr>
              <a:t>7/2</a:t>
            </a:r>
            <a:r>
              <a:rPr lang="en-US" sz="1600" dirty="0">
                <a:latin typeface="Century Gothic" panose="020B0502020202020204" pitchFamily="34" charset="0"/>
              </a:rPr>
              <a:t> evolution</a:t>
            </a:r>
            <a:endParaRPr lang="en-GB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C018E4-D5B7-224A-B87B-DAA7EAD4E15D}"/>
              </a:ext>
            </a:extLst>
          </p:cNvPr>
          <p:cNvSpPr txBox="1"/>
          <p:nvPr/>
        </p:nvSpPr>
        <p:spPr>
          <a:xfrm>
            <a:off x="8325948" y="2305188"/>
            <a:ext cx="9451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baseline="30000" dirty="0">
                <a:solidFill>
                  <a:schemeClr val="bg1"/>
                </a:solidFill>
                <a:latin typeface="LM Roman 10" pitchFamily="2" charset="77"/>
              </a:rPr>
              <a:t>94</a:t>
            </a:r>
            <a:r>
              <a:rPr lang="en-GB" sz="2800" dirty="0">
                <a:solidFill>
                  <a:schemeClr val="bg1"/>
                </a:solidFill>
                <a:latin typeface="LM Roman 10" pitchFamily="2" charset="77"/>
              </a:rPr>
              <a:t>Rb</a:t>
            </a:r>
            <a:endParaRPr lang="en-US" sz="2800" dirty="0">
              <a:solidFill>
                <a:schemeClr val="bg1"/>
              </a:solidFill>
              <a:latin typeface="LM Roman 10" pitchFamily="2" charset="7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86DAF88-ED06-1343-8973-EDC28AD23967}"/>
              </a:ext>
            </a:extLst>
          </p:cNvPr>
          <p:cNvSpPr txBox="1"/>
          <p:nvPr/>
        </p:nvSpPr>
        <p:spPr>
          <a:xfrm>
            <a:off x="8543583" y="2955144"/>
            <a:ext cx="9451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baseline="30000" dirty="0">
                <a:solidFill>
                  <a:schemeClr val="bg1"/>
                </a:solidFill>
                <a:latin typeface="LM Roman 10" pitchFamily="2" charset="77"/>
              </a:rPr>
              <a:t>94</a:t>
            </a:r>
            <a:r>
              <a:rPr lang="en-GB" sz="2800" dirty="0">
                <a:solidFill>
                  <a:schemeClr val="bg1"/>
                </a:solidFill>
                <a:latin typeface="LM Roman 10" pitchFamily="2" charset="77"/>
              </a:rPr>
              <a:t>Kr</a:t>
            </a:r>
            <a:endParaRPr lang="en-US" sz="2800" dirty="0">
              <a:solidFill>
                <a:schemeClr val="bg1"/>
              </a:solidFill>
              <a:latin typeface="LM Roman 10" pitchFamily="2" charset="77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D88855C-E37E-974D-BBED-A9991737C266}"/>
              </a:ext>
            </a:extLst>
          </p:cNvPr>
          <p:cNvSpPr txBox="1"/>
          <p:nvPr/>
        </p:nvSpPr>
        <p:spPr>
          <a:xfrm>
            <a:off x="8396965" y="993978"/>
            <a:ext cx="3590665" cy="338554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latin typeface="Helvetica"/>
                <a:cs typeface="Helvetica"/>
              </a:rPr>
              <a:t>Analysis by Annie Dolan (Liverpool)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ABC7E620-9C8B-3144-818B-19963943C10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66635" y="1343136"/>
            <a:ext cx="1442203" cy="439837"/>
          </a:xfrm>
          <a:prstGeom prst="rect">
            <a:avLst/>
          </a:prstGeom>
          <a:noFill/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530F6A66-CA6C-6348-8108-DE3D9C50C725}"/>
              </a:ext>
            </a:extLst>
          </p:cNvPr>
          <p:cNvGrpSpPr/>
          <p:nvPr/>
        </p:nvGrpSpPr>
        <p:grpSpPr>
          <a:xfrm>
            <a:off x="2574444" y="3348107"/>
            <a:ext cx="4006259" cy="3364044"/>
            <a:chOff x="17331573" y="27309664"/>
            <a:chExt cx="4489026" cy="5501951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3BAC2201-4AA9-674D-B016-74F2626AD746}"/>
                </a:ext>
              </a:extLst>
            </p:cNvPr>
            <p:cNvGrpSpPr/>
            <p:nvPr/>
          </p:nvGrpSpPr>
          <p:grpSpPr>
            <a:xfrm>
              <a:off x="17331573" y="27751590"/>
              <a:ext cx="4489026" cy="4726131"/>
              <a:chOff x="17276187" y="27719287"/>
              <a:chExt cx="4489026" cy="4726131"/>
            </a:xfrm>
          </p:grpSpPr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58120A12-F3FC-BF40-B510-4D0895138763}"/>
                  </a:ext>
                </a:extLst>
              </p:cNvPr>
              <p:cNvGrpSpPr/>
              <p:nvPr/>
            </p:nvGrpSpPr>
            <p:grpSpPr>
              <a:xfrm>
                <a:off x="17906939" y="27719287"/>
                <a:ext cx="3858274" cy="4358786"/>
                <a:chOff x="15312968" y="36754868"/>
                <a:chExt cx="3858274" cy="4358786"/>
              </a:xfrm>
            </p:grpSpPr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EDE9575E-8CF6-7F4F-9B3B-AB0699D665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312969" y="41111955"/>
                  <a:ext cx="1080917" cy="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3E206C15-70A5-AB43-AF3F-3EEDB16E2B8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312968" y="40668362"/>
                  <a:ext cx="1080917" cy="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1425E233-C376-804A-8D84-594378ACC77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312968" y="39865541"/>
                  <a:ext cx="1080917" cy="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FEBAD379-74A4-8445-BD6B-595E6D5BA6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718728" y="39902975"/>
                  <a:ext cx="1080917" cy="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9332BD9A-0E50-164E-A763-5A1F71830B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718727" y="41111955"/>
                  <a:ext cx="1080917" cy="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3204CAFF-1ADF-FC44-A82E-D58A93A5705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718726" y="39194013"/>
                  <a:ext cx="1080917" cy="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>
                  <a:extLst>
                    <a:ext uri="{FF2B5EF4-FFF2-40B4-BE49-F238E27FC236}">
                      <a16:creationId xmlns:a16="http://schemas.microsoft.com/office/drawing/2014/main" id="{9DA2EF42-4A5D-DF4D-ABCF-0BFAAD1F756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090325" y="36769885"/>
                  <a:ext cx="1080917" cy="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7E3A768C-102A-0147-8A7B-E6351C9AE49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090324" y="37293064"/>
                  <a:ext cx="1080917" cy="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B24E33C2-50F7-B94A-AABA-B4B740F5DE6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090323" y="41111955"/>
                  <a:ext cx="1080917" cy="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>
                  <a:extLst>
                    <a:ext uri="{FF2B5EF4-FFF2-40B4-BE49-F238E27FC236}">
                      <a16:creationId xmlns:a16="http://schemas.microsoft.com/office/drawing/2014/main" id="{6EA0A31F-AE10-A44B-9AFD-8791FCE40F8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399768" y="39194013"/>
                  <a:ext cx="318958" cy="671528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7D6FBCC7-378E-0F41-83D4-83D461AA2A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775880" y="36754868"/>
                  <a:ext cx="309105" cy="2421218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2280651D-A2D2-4648-BD9F-FCA4C7517A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799643" y="37266074"/>
                  <a:ext cx="332816" cy="2656664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339C2AE1-C5C4-9948-8F49-493113872B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394151" y="39912857"/>
                  <a:ext cx="346608" cy="78212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2880DC5D-95F5-454A-AF4C-199543D21A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393885" y="41113654"/>
                  <a:ext cx="324841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>
                  <a:extLst>
                    <a:ext uri="{FF2B5EF4-FFF2-40B4-BE49-F238E27FC236}">
                      <a16:creationId xmlns:a16="http://schemas.microsoft.com/office/drawing/2014/main" id="{6F0B335C-2CD4-354F-AB97-1537318AD36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788335" y="41113654"/>
                  <a:ext cx="324841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4E3AE7C7-B787-2046-8C96-CFC544D20EE6}"/>
                  </a:ext>
                </a:extLst>
              </p:cNvPr>
              <p:cNvSpPr txBox="1"/>
              <p:nvPr/>
            </p:nvSpPr>
            <p:spPr>
              <a:xfrm>
                <a:off x="17316087" y="31891707"/>
                <a:ext cx="532026" cy="5537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600" dirty="0"/>
                  <a:t>s</a:t>
                </a:r>
                <a:r>
                  <a:rPr lang="en-GB" sz="1600" baseline="-25000" dirty="0"/>
                  <a:t>1/2</a:t>
                </a:r>
                <a:endParaRPr lang="en-GB" sz="1600" dirty="0"/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121A5C01-5856-A14E-A3ED-2B8EE8995097}"/>
                  </a:ext>
                </a:extLst>
              </p:cNvPr>
              <p:cNvSpPr txBox="1"/>
              <p:nvPr/>
            </p:nvSpPr>
            <p:spPr>
              <a:xfrm>
                <a:off x="17276219" y="31399806"/>
                <a:ext cx="600281" cy="5537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600" dirty="0"/>
                  <a:t>d</a:t>
                </a:r>
                <a:r>
                  <a:rPr lang="en-GB" sz="1600" baseline="-25000" dirty="0"/>
                  <a:t>3/2</a:t>
                </a:r>
                <a:endParaRPr lang="en-GB" sz="1600" dirty="0"/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74D747F5-4E69-444C-AD73-6C47FA36CD20}"/>
                  </a:ext>
                </a:extLst>
              </p:cNvPr>
              <p:cNvSpPr txBox="1"/>
              <p:nvPr/>
            </p:nvSpPr>
            <p:spPr>
              <a:xfrm>
                <a:off x="17276187" y="30604504"/>
                <a:ext cx="596688" cy="5537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600" dirty="0"/>
                  <a:t>g</a:t>
                </a:r>
                <a:r>
                  <a:rPr lang="en-GB" sz="1600" baseline="-25000" dirty="0"/>
                  <a:t>7/2</a:t>
                </a:r>
                <a:endParaRPr lang="en-GB" sz="1600" dirty="0"/>
              </a:p>
            </p:txBody>
          </p: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7478D71-1450-F94C-B149-53E905297130}"/>
                </a:ext>
              </a:extLst>
            </p:cNvPr>
            <p:cNvSpPr txBox="1"/>
            <p:nvPr/>
          </p:nvSpPr>
          <p:spPr>
            <a:xfrm>
              <a:off x="18141161" y="32207566"/>
              <a:ext cx="643388" cy="6040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baseline="30000" dirty="0"/>
                <a:t>93</a:t>
              </a:r>
              <a:r>
                <a:rPr lang="en-GB" b="1" dirty="0"/>
                <a:t>Kr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4C5518E-8999-D946-B616-22C64809027F}"/>
                </a:ext>
              </a:extLst>
            </p:cNvPr>
            <p:cNvSpPr txBox="1"/>
            <p:nvPr/>
          </p:nvSpPr>
          <p:spPr>
            <a:xfrm>
              <a:off x="19533732" y="32207566"/>
              <a:ext cx="618242" cy="6040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baseline="30000" dirty="0"/>
                <a:t>95</a:t>
              </a:r>
              <a:r>
                <a:rPr lang="en-GB" b="1" dirty="0"/>
                <a:t>Sr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8EA4097-E4F5-B84E-9FCC-436A9CD0061F}"/>
                </a:ext>
              </a:extLst>
            </p:cNvPr>
            <p:cNvSpPr txBox="1"/>
            <p:nvPr/>
          </p:nvSpPr>
          <p:spPr>
            <a:xfrm>
              <a:off x="20916420" y="32207566"/>
              <a:ext cx="612855" cy="6040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baseline="30000" dirty="0"/>
                <a:t>97</a:t>
              </a:r>
              <a:r>
                <a:rPr lang="en-GB" b="1" dirty="0"/>
                <a:t>Zr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DA49A3D-F59C-494A-87B8-6833D00378B7}"/>
                </a:ext>
              </a:extLst>
            </p:cNvPr>
            <p:cNvSpPr txBox="1"/>
            <p:nvPr/>
          </p:nvSpPr>
          <p:spPr>
            <a:xfrm>
              <a:off x="18058166" y="31235188"/>
              <a:ext cx="858930" cy="453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117 keV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081C02A-E246-7748-A803-7C2302DB889E}"/>
                </a:ext>
              </a:extLst>
            </p:cNvPr>
            <p:cNvSpPr txBox="1"/>
            <p:nvPr/>
          </p:nvSpPr>
          <p:spPr>
            <a:xfrm>
              <a:off x="18066784" y="30389930"/>
              <a:ext cx="858930" cy="453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355 keV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430A3736-54B4-A245-86E3-0AB3ECA460A9}"/>
                </a:ext>
              </a:extLst>
            </p:cNvPr>
            <p:cNvSpPr txBox="1"/>
            <p:nvPr/>
          </p:nvSpPr>
          <p:spPr>
            <a:xfrm>
              <a:off x="18164062" y="31689910"/>
              <a:ext cx="668535" cy="453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0 keV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44CCD5B2-37E2-AC46-A6D6-60E9108502F6}"/>
                </a:ext>
              </a:extLst>
            </p:cNvPr>
            <p:cNvSpPr txBox="1"/>
            <p:nvPr/>
          </p:nvSpPr>
          <p:spPr>
            <a:xfrm>
              <a:off x="19576880" y="31660571"/>
              <a:ext cx="668535" cy="453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0 keV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1C956851-3651-2045-86E7-8C3581BFD024}"/>
                </a:ext>
              </a:extLst>
            </p:cNvPr>
            <p:cNvSpPr txBox="1"/>
            <p:nvPr/>
          </p:nvSpPr>
          <p:spPr>
            <a:xfrm>
              <a:off x="20945870" y="31636779"/>
              <a:ext cx="668535" cy="453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0 keV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011E3A0-38B5-E144-BC98-E430864E8298}"/>
                </a:ext>
              </a:extLst>
            </p:cNvPr>
            <p:cNvSpPr txBox="1"/>
            <p:nvPr/>
          </p:nvSpPr>
          <p:spPr>
            <a:xfrm>
              <a:off x="19443826" y="30443751"/>
              <a:ext cx="858930" cy="453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352 keV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1A5C2E9-8472-6440-A427-8F737C00A091}"/>
                </a:ext>
              </a:extLst>
            </p:cNvPr>
            <p:cNvSpPr txBox="1"/>
            <p:nvPr/>
          </p:nvSpPr>
          <p:spPr>
            <a:xfrm>
              <a:off x="19443825" y="29715789"/>
              <a:ext cx="858930" cy="453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556 keV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BE8406B3-7CC8-ED4E-B13C-790581B6D12A}"/>
                </a:ext>
              </a:extLst>
            </p:cNvPr>
            <p:cNvSpPr txBox="1"/>
            <p:nvPr/>
          </p:nvSpPr>
          <p:spPr>
            <a:xfrm>
              <a:off x="20800408" y="27844494"/>
              <a:ext cx="954125" cy="453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1103 keV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AD6812E-BDA9-8E44-99D9-A334091F8829}"/>
                </a:ext>
              </a:extLst>
            </p:cNvPr>
            <p:cNvSpPr txBox="1"/>
            <p:nvPr/>
          </p:nvSpPr>
          <p:spPr>
            <a:xfrm>
              <a:off x="20800408" y="27309664"/>
              <a:ext cx="954125" cy="453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1264 keV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B366A62-76D6-4D41-B4E9-8B5B9A4250E7}"/>
              </a:ext>
            </a:extLst>
          </p:cNvPr>
          <p:cNvGrpSpPr/>
          <p:nvPr/>
        </p:nvGrpSpPr>
        <p:grpSpPr>
          <a:xfrm>
            <a:off x="37284" y="3067523"/>
            <a:ext cx="2560486" cy="3005318"/>
            <a:chOff x="-43225" y="3071108"/>
            <a:chExt cx="2560486" cy="3005318"/>
          </a:xfrm>
        </p:grpSpPr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63DBAF89-9667-A541-B9F1-E89D5C00B8EF}"/>
                </a:ext>
              </a:extLst>
            </p:cNvPr>
            <p:cNvCxnSpPr>
              <a:cxnSpLocks/>
            </p:cNvCxnSpPr>
            <p:nvPr/>
          </p:nvCxnSpPr>
          <p:spPr>
            <a:xfrm>
              <a:off x="751037" y="5650727"/>
              <a:ext cx="964671" cy="0"/>
            </a:xfrm>
            <a:prstGeom prst="line">
              <a:avLst/>
            </a:prstGeom>
            <a:ln w="381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5B395760-248E-6647-AA1B-01E3548D6DEC}"/>
                </a:ext>
              </a:extLst>
            </p:cNvPr>
            <p:cNvCxnSpPr>
              <a:cxnSpLocks/>
            </p:cNvCxnSpPr>
            <p:nvPr/>
          </p:nvCxnSpPr>
          <p:spPr>
            <a:xfrm>
              <a:off x="751036" y="5379502"/>
              <a:ext cx="964671" cy="0"/>
            </a:xfrm>
            <a:prstGeom prst="line">
              <a:avLst/>
            </a:prstGeom>
            <a:ln w="381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E7B6A8B4-68EB-5C4F-B327-245D7B794001}"/>
                </a:ext>
              </a:extLst>
            </p:cNvPr>
            <p:cNvCxnSpPr>
              <a:cxnSpLocks/>
            </p:cNvCxnSpPr>
            <p:nvPr/>
          </p:nvCxnSpPr>
          <p:spPr>
            <a:xfrm>
              <a:off x="751036" y="4888636"/>
              <a:ext cx="964671" cy="0"/>
            </a:xfrm>
            <a:prstGeom prst="line">
              <a:avLst/>
            </a:prstGeom>
            <a:ln w="381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0783F9BD-A7F3-9C40-AAE1-87764A53B71C}"/>
                </a:ext>
              </a:extLst>
            </p:cNvPr>
            <p:cNvSpPr txBox="1"/>
            <p:nvPr/>
          </p:nvSpPr>
          <p:spPr>
            <a:xfrm>
              <a:off x="218918" y="5537817"/>
              <a:ext cx="4844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1/2</a:t>
              </a:r>
              <a:r>
                <a:rPr lang="en-GB" sz="1200" baseline="30000" dirty="0"/>
                <a:t>+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F8C8B84D-8BA5-9E4E-BCAD-7D049D71C7BE}"/>
                </a:ext>
              </a:extLst>
            </p:cNvPr>
            <p:cNvSpPr txBox="1"/>
            <p:nvPr/>
          </p:nvSpPr>
          <p:spPr>
            <a:xfrm>
              <a:off x="157691" y="5237055"/>
              <a:ext cx="5966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(3/2</a:t>
              </a:r>
              <a:r>
                <a:rPr lang="en-GB" sz="1200" baseline="30000" dirty="0"/>
                <a:t>+</a:t>
              </a:r>
              <a:r>
                <a:rPr lang="en-GB" sz="1200" dirty="0"/>
                <a:t>)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2DA013D-6279-6C41-857A-7DDC8042157D}"/>
                </a:ext>
              </a:extLst>
            </p:cNvPr>
            <p:cNvSpPr txBox="1"/>
            <p:nvPr/>
          </p:nvSpPr>
          <p:spPr>
            <a:xfrm>
              <a:off x="156057" y="4785955"/>
              <a:ext cx="5966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(7/2</a:t>
              </a:r>
              <a:r>
                <a:rPr lang="en-GB" sz="1200" baseline="30000" dirty="0"/>
                <a:t>+</a:t>
              </a:r>
              <a:r>
                <a:rPr lang="en-GB" sz="1200" dirty="0"/>
                <a:t>)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6F32A8DD-1C49-FB4C-86EF-FEA7FBAFA95C}"/>
                </a:ext>
              </a:extLst>
            </p:cNvPr>
            <p:cNvSpPr txBox="1"/>
            <p:nvPr/>
          </p:nvSpPr>
          <p:spPr>
            <a:xfrm>
              <a:off x="1704357" y="5247044"/>
              <a:ext cx="7665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117 keV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C3EEA271-826A-3142-A82B-96ABC719508A}"/>
                </a:ext>
              </a:extLst>
            </p:cNvPr>
            <p:cNvSpPr txBox="1"/>
            <p:nvPr/>
          </p:nvSpPr>
          <p:spPr>
            <a:xfrm>
              <a:off x="1727378" y="4808751"/>
              <a:ext cx="7665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355 keV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0E525083-C2C1-7B40-BEC2-D27C8EBB5EC9}"/>
                </a:ext>
              </a:extLst>
            </p:cNvPr>
            <p:cNvSpPr txBox="1"/>
            <p:nvPr/>
          </p:nvSpPr>
          <p:spPr>
            <a:xfrm>
              <a:off x="1740041" y="5535924"/>
              <a:ext cx="5966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0 keV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4FD45E71-E142-0843-8C01-5DBF072AED78}"/>
                </a:ext>
              </a:extLst>
            </p:cNvPr>
            <p:cNvSpPr txBox="1"/>
            <p:nvPr/>
          </p:nvSpPr>
          <p:spPr>
            <a:xfrm>
              <a:off x="919738" y="5707094"/>
              <a:ext cx="5741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baseline="30000" dirty="0"/>
                <a:t>93</a:t>
              </a:r>
              <a:r>
                <a:rPr lang="en-GB" b="1" dirty="0"/>
                <a:t>Kr</a:t>
              </a:r>
            </a:p>
          </p:txBody>
        </p: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52B8595D-52DF-0647-AAEB-FFEC5AF923BD}"/>
                </a:ext>
              </a:extLst>
            </p:cNvPr>
            <p:cNvCxnSpPr>
              <a:cxnSpLocks/>
            </p:cNvCxnSpPr>
            <p:nvPr/>
          </p:nvCxnSpPr>
          <p:spPr>
            <a:xfrm>
              <a:off x="748479" y="4783744"/>
              <a:ext cx="964671" cy="0"/>
            </a:xfrm>
            <a:prstGeom prst="line">
              <a:avLst/>
            </a:prstGeom>
            <a:ln w="381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DA04676F-A55C-C44B-AA79-73377432D70D}"/>
                </a:ext>
              </a:extLst>
            </p:cNvPr>
            <p:cNvSpPr txBox="1"/>
            <p:nvPr/>
          </p:nvSpPr>
          <p:spPr>
            <a:xfrm>
              <a:off x="-18021" y="4587279"/>
              <a:ext cx="9396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(3/2</a:t>
              </a:r>
              <a:r>
                <a:rPr lang="en-GB" sz="1200" baseline="30000" dirty="0"/>
                <a:t>+</a:t>
              </a:r>
              <a:r>
                <a:rPr lang="en-GB" sz="1200" dirty="0"/>
                <a:t>,7/2</a:t>
              </a:r>
              <a:r>
                <a:rPr lang="en-GB" sz="1200" baseline="30000" dirty="0"/>
                <a:t>+</a:t>
              </a:r>
              <a:r>
                <a:rPr lang="en-GB" sz="1200" dirty="0"/>
                <a:t>)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7061AEE2-59C8-2341-9463-73E31231B9D0}"/>
                </a:ext>
              </a:extLst>
            </p:cNvPr>
            <p:cNvSpPr txBox="1"/>
            <p:nvPr/>
          </p:nvSpPr>
          <p:spPr>
            <a:xfrm>
              <a:off x="1733197" y="4588687"/>
              <a:ext cx="7665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359 keV</a:t>
              </a:r>
            </a:p>
          </p:txBody>
        </p: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9160D31E-3007-8542-90B1-06D13D56A661}"/>
                </a:ext>
              </a:extLst>
            </p:cNvPr>
            <p:cNvCxnSpPr>
              <a:cxnSpLocks/>
            </p:cNvCxnSpPr>
            <p:nvPr/>
          </p:nvCxnSpPr>
          <p:spPr>
            <a:xfrm>
              <a:off x="723275" y="4092868"/>
              <a:ext cx="964671" cy="0"/>
            </a:xfrm>
            <a:prstGeom prst="line">
              <a:avLst/>
            </a:prstGeom>
            <a:ln w="381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F60FCAB1-2921-3D44-B15C-A6FE52BA467B}"/>
                </a:ext>
              </a:extLst>
            </p:cNvPr>
            <p:cNvSpPr txBox="1"/>
            <p:nvPr/>
          </p:nvSpPr>
          <p:spPr>
            <a:xfrm>
              <a:off x="-43225" y="3896403"/>
              <a:ext cx="9396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(3/2</a:t>
              </a:r>
              <a:r>
                <a:rPr lang="en-GB" sz="1200" baseline="30000" dirty="0"/>
                <a:t>+</a:t>
              </a:r>
              <a:r>
                <a:rPr lang="en-GB" sz="1200" dirty="0"/>
                <a:t>,7/2</a:t>
              </a:r>
              <a:r>
                <a:rPr lang="en-GB" sz="1200" baseline="30000" dirty="0"/>
                <a:t>+</a:t>
              </a:r>
              <a:r>
                <a:rPr lang="en-GB" sz="1200" dirty="0"/>
                <a:t>)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362EBE75-C2ED-6143-B871-0CFF4322B4BE}"/>
                </a:ext>
              </a:extLst>
            </p:cNvPr>
            <p:cNvSpPr txBox="1"/>
            <p:nvPr/>
          </p:nvSpPr>
          <p:spPr>
            <a:xfrm>
              <a:off x="1707994" y="3897811"/>
              <a:ext cx="7665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710 keV</a:t>
              </a:r>
            </a:p>
          </p:txBody>
        </p: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FBD0BCDC-F746-5F4E-8297-57B3EFE41701}"/>
                </a:ext>
              </a:extLst>
            </p:cNvPr>
            <p:cNvCxnSpPr>
              <a:cxnSpLocks/>
            </p:cNvCxnSpPr>
            <p:nvPr/>
          </p:nvCxnSpPr>
          <p:spPr>
            <a:xfrm>
              <a:off x="725033" y="3729017"/>
              <a:ext cx="964671" cy="0"/>
            </a:xfrm>
            <a:prstGeom prst="line">
              <a:avLst/>
            </a:prstGeom>
            <a:ln w="381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5E8845B5-B83E-B146-A727-52A5D375F7E0}"/>
                </a:ext>
              </a:extLst>
            </p:cNvPr>
            <p:cNvSpPr txBox="1"/>
            <p:nvPr/>
          </p:nvSpPr>
          <p:spPr>
            <a:xfrm>
              <a:off x="1709753" y="3533960"/>
              <a:ext cx="7665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805 keV</a:t>
              </a:r>
            </a:p>
          </p:txBody>
        </p: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0318E832-C1DC-CE4F-AB66-6BDC66537A1A}"/>
                </a:ext>
              </a:extLst>
            </p:cNvPr>
            <p:cNvCxnSpPr>
              <a:cxnSpLocks/>
            </p:cNvCxnSpPr>
            <p:nvPr/>
          </p:nvCxnSpPr>
          <p:spPr>
            <a:xfrm>
              <a:off x="723504" y="3266165"/>
              <a:ext cx="964671" cy="0"/>
            </a:xfrm>
            <a:prstGeom prst="line">
              <a:avLst/>
            </a:prstGeom>
            <a:ln w="381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37B7B031-5DD7-F942-897D-521CBBA71117}"/>
                </a:ext>
              </a:extLst>
            </p:cNvPr>
            <p:cNvSpPr txBox="1"/>
            <p:nvPr/>
          </p:nvSpPr>
          <p:spPr>
            <a:xfrm>
              <a:off x="1665746" y="3071108"/>
              <a:ext cx="8515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1029 keV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3345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508ECAE6-4B10-6A46-9973-2BA28D2584A7}"/>
              </a:ext>
            </a:extLst>
          </p:cNvPr>
          <p:cNvGrpSpPr/>
          <p:nvPr/>
        </p:nvGrpSpPr>
        <p:grpSpPr>
          <a:xfrm>
            <a:off x="7877909" y="3729017"/>
            <a:ext cx="4202966" cy="3082090"/>
            <a:chOff x="7877909" y="3729017"/>
            <a:chExt cx="4202966" cy="3082090"/>
          </a:xfrm>
        </p:grpSpPr>
        <p:pic>
          <p:nvPicPr>
            <p:cNvPr id="28" name="Picture 27" descr="A graph of different colored lines&#10;&#10;Description automatically generated">
              <a:extLst>
                <a:ext uri="{FF2B5EF4-FFF2-40B4-BE49-F238E27FC236}">
                  <a16:creationId xmlns:a16="http://schemas.microsoft.com/office/drawing/2014/main" id="{DA4AF12B-F587-0F44-84B6-DA0AA161F9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877909" y="3729017"/>
              <a:ext cx="4202966" cy="3035197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B59470F-0621-154E-93A2-CBD4641C8603}"/>
                </a:ext>
              </a:extLst>
            </p:cNvPr>
            <p:cNvSpPr txBox="1"/>
            <p:nvPr/>
          </p:nvSpPr>
          <p:spPr>
            <a:xfrm rot="16200000">
              <a:off x="7262677" y="4912791"/>
              <a:ext cx="14766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Cross section (mb/</a:t>
              </a:r>
              <a:r>
                <a:rPr lang="en-GB" sz="1000" dirty="0" err="1"/>
                <a:t>sr</a:t>
              </a:r>
              <a:r>
                <a:rPr lang="en-GB" sz="1000" dirty="0"/>
                <a:t>)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9FC9F94-2AF4-614B-8864-33EF310117D1}"/>
                </a:ext>
              </a:extLst>
            </p:cNvPr>
            <p:cNvSpPr txBox="1"/>
            <p:nvPr/>
          </p:nvSpPr>
          <p:spPr>
            <a:xfrm>
              <a:off x="9347355" y="6564886"/>
              <a:ext cx="16898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Centre of mass angle (˚)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9E3B638-1B29-EA4B-B2FA-02B86F7E1589}"/>
              </a:ext>
            </a:extLst>
          </p:cNvPr>
          <p:cNvGrpSpPr/>
          <p:nvPr/>
        </p:nvGrpSpPr>
        <p:grpSpPr>
          <a:xfrm>
            <a:off x="6448873" y="994484"/>
            <a:ext cx="5560313" cy="3094356"/>
            <a:chOff x="6448873" y="994484"/>
            <a:chExt cx="5560313" cy="3094356"/>
          </a:xfrm>
        </p:grpSpPr>
        <p:pic>
          <p:nvPicPr>
            <p:cNvPr id="45" name="Picture 44" descr="A graph of excitation energy&#10;&#10;Description automatically generated">
              <a:extLst>
                <a:ext uri="{FF2B5EF4-FFF2-40B4-BE49-F238E27FC236}">
                  <a16:creationId xmlns:a16="http://schemas.microsoft.com/office/drawing/2014/main" id="{8F2A8B4C-B37E-3B40-82DD-5050615099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6642" r="8247"/>
            <a:stretch/>
          </p:blipFill>
          <p:spPr>
            <a:xfrm>
              <a:off x="6448873" y="994484"/>
              <a:ext cx="5560313" cy="3094356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35A5F6FD-0F59-6D4B-8A06-A18B042B86C1}"/>
                </a:ext>
              </a:extLst>
            </p:cNvPr>
            <p:cNvSpPr txBox="1"/>
            <p:nvPr/>
          </p:nvSpPr>
          <p:spPr>
            <a:xfrm>
              <a:off x="7209484" y="1185217"/>
              <a:ext cx="559769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baseline="30000" dirty="0"/>
                <a:t>93</a:t>
              </a:r>
              <a:r>
                <a:rPr lang="en-GB" dirty="0"/>
                <a:t>Kr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E5ECBAF-EC4A-114D-A9C7-6ECBDD27F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44671"/>
            <a:ext cx="10503878" cy="640797"/>
          </a:xfrm>
        </p:spPr>
        <p:txBody>
          <a:bodyPr/>
          <a:lstStyle/>
          <a:p>
            <a:r>
              <a:rPr lang="en-GB" dirty="0"/>
              <a:t>Onset of deformation at </a:t>
            </a:r>
            <a:r>
              <a:rPr lang="en-GB" i="1" dirty="0"/>
              <a:t>N</a:t>
            </a:r>
            <a:r>
              <a:rPr lang="en-GB" dirty="0"/>
              <a:t>=60 – </a:t>
            </a:r>
            <a:r>
              <a:rPr lang="en-GB" baseline="30000" dirty="0"/>
              <a:t>92</a:t>
            </a:r>
            <a:r>
              <a:rPr lang="en-GB" dirty="0"/>
              <a:t>Kr(</a:t>
            </a:r>
            <a:r>
              <a:rPr lang="en-GB" i="1" dirty="0" err="1"/>
              <a:t>d,p</a:t>
            </a:r>
            <a:r>
              <a:rPr lang="en-GB" dirty="0"/>
              <a:t>)</a:t>
            </a:r>
            <a:r>
              <a:rPr lang="en-GB" baseline="30000" dirty="0"/>
              <a:t>93</a:t>
            </a:r>
            <a:r>
              <a:rPr lang="en-GB" dirty="0"/>
              <a:t>Kr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88163C-1D71-C444-B7BC-5135AA1B88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995" y="1080481"/>
            <a:ext cx="5941839" cy="1584168"/>
          </a:xfrm>
        </p:spPr>
        <p:txBody>
          <a:bodyPr>
            <a:noAutofit/>
          </a:bodyPr>
          <a:lstStyle/>
          <a:p>
            <a:r>
              <a:rPr lang="en-GB" sz="1800" dirty="0"/>
              <a:t>7 states populated up to ~1 MeV; known energy from </a:t>
            </a:r>
            <a:r>
              <a:rPr lang="el-GR" sz="1800" dirty="0"/>
              <a:t>β</a:t>
            </a:r>
            <a:r>
              <a:rPr lang="en-GB" sz="1800" dirty="0"/>
              <a:t>-decay studies.</a:t>
            </a:r>
          </a:p>
          <a:p>
            <a:pPr lvl="1"/>
            <a:r>
              <a:rPr lang="en-GB" sz="1600" dirty="0"/>
              <a:t>12 new states populated up to S</a:t>
            </a:r>
            <a:r>
              <a:rPr lang="en-GB" sz="1600" i="1" baseline="-25000" dirty="0"/>
              <a:t>n</a:t>
            </a:r>
            <a:r>
              <a:rPr lang="en-GB" sz="1600" dirty="0"/>
              <a:t>.</a:t>
            </a:r>
          </a:p>
          <a:p>
            <a:r>
              <a:rPr lang="en-GB" sz="1800" dirty="0"/>
              <a:t>Angular distributions give definitive </a:t>
            </a:r>
            <a:r>
              <a:rPr lang="en-US" sz="1800" i="1" dirty="0">
                <a:latin typeface="Century Gothic" panose="020B0502020202020204" pitchFamily="34" charset="0"/>
                <a:cs typeface="Helvetica"/>
              </a:rPr>
              <a:t>ℓ </a:t>
            </a:r>
            <a:r>
              <a:rPr lang="en-US" sz="1800" dirty="0">
                <a:latin typeface="Century Gothic" panose="020B0502020202020204" pitchFamily="34" charset="0"/>
                <a:cs typeface="Helvetica"/>
              </a:rPr>
              <a:t>assignments</a:t>
            </a:r>
            <a:r>
              <a:rPr lang="en-US" sz="1800" i="1" dirty="0">
                <a:latin typeface="Century Gothic" panose="020B0502020202020204" pitchFamily="34" charset="0"/>
                <a:cs typeface="Helvetica"/>
              </a:rPr>
              <a:t>.</a:t>
            </a:r>
            <a:endParaRPr lang="en-GB" sz="18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C018E4-D5B7-224A-B87B-DAA7EAD4E15D}"/>
              </a:ext>
            </a:extLst>
          </p:cNvPr>
          <p:cNvSpPr txBox="1"/>
          <p:nvPr/>
        </p:nvSpPr>
        <p:spPr>
          <a:xfrm>
            <a:off x="8325948" y="2305188"/>
            <a:ext cx="9451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baseline="30000" dirty="0">
                <a:solidFill>
                  <a:schemeClr val="bg1"/>
                </a:solidFill>
                <a:latin typeface="LM Roman 10" pitchFamily="2" charset="77"/>
              </a:rPr>
              <a:t>94</a:t>
            </a:r>
            <a:r>
              <a:rPr lang="en-GB" sz="2800" dirty="0">
                <a:solidFill>
                  <a:schemeClr val="bg1"/>
                </a:solidFill>
                <a:latin typeface="LM Roman 10" pitchFamily="2" charset="77"/>
              </a:rPr>
              <a:t>Rb</a:t>
            </a:r>
            <a:endParaRPr lang="en-US" sz="2800" dirty="0">
              <a:solidFill>
                <a:schemeClr val="bg1"/>
              </a:solidFill>
              <a:latin typeface="LM Roman 10" pitchFamily="2" charset="7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86DAF88-ED06-1343-8973-EDC28AD23967}"/>
              </a:ext>
            </a:extLst>
          </p:cNvPr>
          <p:cNvSpPr txBox="1"/>
          <p:nvPr/>
        </p:nvSpPr>
        <p:spPr>
          <a:xfrm>
            <a:off x="8543583" y="2955144"/>
            <a:ext cx="9451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baseline="30000" dirty="0">
                <a:solidFill>
                  <a:schemeClr val="bg1"/>
                </a:solidFill>
                <a:latin typeface="LM Roman 10" pitchFamily="2" charset="77"/>
              </a:rPr>
              <a:t>94</a:t>
            </a:r>
            <a:r>
              <a:rPr lang="en-GB" sz="2800" dirty="0">
                <a:solidFill>
                  <a:schemeClr val="bg1"/>
                </a:solidFill>
                <a:latin typeface="LM Roman 10" pitchFamily="2" charset="77"/>
              </a:rPr>
              <a:t>Kr</a:t>
            </a:r>
            <a:endParaRPr lang="en-US" sz="2800" dirty="0">
              <a:solidFill>
                <a:schemeClr val="bg1"/>
              </a:solidFill>
              <a:latin typeface="LM Roman 10" pitchFamily="2" charset="7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C5F7821-DDEF-474B-9D2F-D7944BA46FB0}"/>
              </a:ext>
            </a:extLst>
          </p:cNvPr>
          <p:cNvSpPr txBox="1"/>
          <p:nvPr/>
        </p:nvSpPr>
        <p:spPr>
          <a:xfrm>
            <a:off x="10017091" y="1194496"/>
            <a:ext cx="1149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baseline="30000" dirty="0">
                <a:solidFill>
                  <a:schemeClr val="bg1"/>
                </a:solidFill>
                <a:latin typeface="LM Roman 10" pitchFamily="2" charset="77"/>
              </a:rPr>
              <a:t>188</a:t>
            </a:r>
            <a:r>
              <a:rPr lang="en-GB" sz="2800" dirty="0">
                <a:solidFill>
                  <a:schemeClr val="bg1"/>
                </a:solidFill>
                <a:latin typeface="LM Roman 10" pitchFamily="2" charset="77"/>
              </a:rPr>
              <a:t>Hg</a:t>
            </a:r>
            <a:endParaRPr lang="en-US" sz="2800" dirty="0">
              <a:solidFill>
                <a:schemeClr val="bg1"/>
              </a:solidFill>
              <a:latin typeface="LM Roman 10" pitchFamily="2" charset="7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F5B526D-B22E-1A40-91D0-697B0129FBD2}"/>
              </a:ext>
            </a:extLst>
          </p:cNvPr>
          <p:cNvSpPr txBox="1"/>
          <p:nvPr/>
        </p:nvSpPr>
        <p:spPr>
          <a:xfrm>
            <a:off x="10192298" y="1086774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S</a:t>
            </a:r>
            <a:r>
              <a:rPr lang="en-GB" i="1" baseline="-25000" dirty="0"/>
              <a:t>n</a:t>
            </a:r>
          </a:p>
        </p:txBody>
      </p:sp>
      <p:sp>
        <p:nvSpPr>
          <p:cNvPr id="27" name="Content Placeholder 5">
            <a:extLst>
              <a:ext uri="{FF2B5EF4-FFF2-40B4-BE49-F238E27FC236}">
                <a16:creationId xmlns:a16="http://schemas.microsoft.com/office/drawing/2014/main" id="{9204F0AB-701C-9F4D-B389-C20197F981C1}"/>
              </a:ext>
            </a:extLst>
          </p:cNvPr>
          <p:cNvSpPr txBox="1">
            <a:spLocks/>
          </p:cNvSpPr>
          <p:nvPr/>
        </p:nvSpPr>
        <p:spPr>
          <a:xfrm>
            <a:off x="2610339" y="2771776"/>
            <a:ext cx="3853495" cy="5232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DWBA analysis to extract SFs</a:t>
            </a:r>
            <a:r>
              <a:rPr lang="en-US" sz="1800" i="1" dirty="0">
                <a:latin typeface="Century Gothic" panose="020B0502020202020204" pitchFamily="34" charset="0"/>
                <a:cs typeface="Helvetica"/>
              </a:rPr>
              <a:t>.</a:t>
            </a:r>
            <a:endParaRPr lang="en-GB" sz="18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D88855C-E37E-974D-BBED-A9991737C266}"/>
              </a:ext>
            </a:extLst>
          </p:cNvPr>
          <p:cNvSpPr txBox="1"/>
          <p:nvPr/>
        </p:nvSpPr>
        <p:spPr>
          <a:xfrm>
            <a:off x="8396965" y="993978"/>
            <a:ext cx="3590665" cy="338554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latin typeface="Helvetica"/>
                <a:cs typeface="Helvetica"/>
              </a:rPr>
              <a:t>Analysis by Annie Dolan (Liverpool)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ABC7E620-9C8B-3144-818B-19963943C10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62490" y="1332532"/>
            <a:ext cx="1442203" cy="439837"/>
          </a:xfrm>
          <a:prstGeom prst="rect">
            <a:avLst/>
          </a:prstGeom>
          <a:noFill/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332B82F3-850A-2946-B99B-EE1A671D89FD}"/>
              </a:ext>
            </a:extLst>
          </p:cNvPr>
          <p:cNvGrpSpPr/>
          <p:nvPr/>
        </p:nvGrpSpPr>
        <p:grpSpPr>
          <a:xfrm>
            <a:off x="8172638" y="3324363"/>
            <a:ext cx="1709122" cy="1083394"/>
            <a:chOff x="8144978" y="3082085"/>
            <a:chExt cx="1709122" cy="1083394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3F63E31-3060-C546-B41C-C6044C5513CF}"/>
                </a:ext>
              </a:extLst>
            </p:cNvPr>
            <p:cNvSpPr txBox="1"/>
            <p:nvPr/>
          </p:nvSpPr>
          <p:spPr>
            <a:xfrm>
              <a:off x="8144978" y="3703814"/>
              <a:ext cx="1709122" cy="46166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Resolved doublet</a:t>
              </a:r>
            </a:p>
            <a:p>
              <a:pPr algn="ctr"/>
              <a:r>
                <a:rPr lang="el-GR" sz="1200" dirty="0"/>
                <a:t>ν</a:t>
              </a:r>
              <a:r>
                <a:rPr lang="en-GB" sz="1200" dirty="0"/>
                <a:t>g</a:t>
              </a:r>
              <a:r>
                <a:rPr lang="en-GB" sz="1200" baseline="-25000" dirty="0"/>
                <a:t>7/2</a:t>
              </a:r>
              <a:r>
                <a:rPr lang="en-GB" sz="1200" dirty="0"/>
                <a:t> strength found!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4C6622C7-C835-5348-9F2D-50FD9909762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28168" y="3082085"/>
              <a:ext cx="0" cy="61997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21616209-F892-CB4E-BC17-E45185C533B4}"/>
              </a:ext>
            </a:extLst>
          </p:cNvPr>
          <p:cNvGrpSpPr/>
          <p:nvPr/>
        </p:nvGrpSpPr>
        <p:grpSpPr>
          <a:xfrm>
            <a:off x="3614120" y="3736777"/>
            <a:ext cx="4408838" cy="2951219"/>
            <a:chOff x="3157017" y="4123808"/>
            <a:chExt cx="3747809" cy="2545074"/>
          </a:xfrm>
        </p:grpSpPr>
        <p:pic>
          <p:nvPicPr>
            <p:cNvPr id="123" name="Picture 122" descr="A graph of a number of mass angle&#10;&#10;Description automatically generated">
              <a:extLst>
                <a:ext uri="{FF2B5EF4-FFF2-40B4-BE49-F238E27FC236}">
                  <a16:creationId xmlns:a16="http://schemas.microsoft.com/office/drawing/2014/main" id="{861C443A-8698-0444-9239-891E5C36FEA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157017" y="4123808"/>
              <a:ext cx="3747809" cy="2545074"/>
            </a:xfrm>
            <a:prstGeom prst="rect">
              <a:avLst/>
            </a:prstGeom>
          </p:spPr>
        </p:pic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5448B572-35B2-DE48-AD88-BBD9C8537980}"/>
                </a:ext>
              </a:extLst>
            </p:cNvPr>
            <p:cNvSpPr txBox="1"/>
            <p:nvPr/>
          </p:nvSpPr>
          <p:spPr>
            <a:xfrm>
              <a:off x="3751771" y="6026928"/>
              <a:ext cx="799543" cy="274322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117 keV</a:t>
              </a: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431223C-E663-C44F-8B25-B91BD02633B1}"/>
              </a:ext>
            </a:extLst>
          </p:cNvPr>
          <p:cNvGrpSpPr/>
          <p:nvPr/>
        </p:nvGrpSpPr>
        <p:grpSpPr>
          <a:xfrm>
            <a:off x="74890" y="3182327"/>
            <a:ext cx="3816791" cy="2591918"/>
            <a:chOff x="74889" y="3090664"/>
            <a:chExt cx="3816791" cy="2591918"/>
          </a:xfrm>
        </p:grpSpPr>
        <p:pic>
          <p:nvPicPr>
            <p:cNvPr id="126" name="Picture 125" descr="A graph of a mass angle&#10;&#10;Description automatically generated">
              <a:extLst>
                <a:ext uri="{FF2B5EF4-FFF2-40B4-BE49-F238E27FC236}">
                  <a16:creationId xmlns:a16="http://schemas.microsoft.com/office/drawing/2014/main" id="{C57B6A3E-B69F-E643-9ACB-A12532BCE17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4889" y="3090664"/>
              <a:ext cx="3816791" cy="2591918"/>
            </a:xfrm>
            <a:prstGeom prst="rect">
              <a:avLst/>
            </a:prstGeom>
          </p:spPr>
        </p:pic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92F967B0-8107-A248-B850-C8D79C58D958}"/>
                </a:ext>
              </a:extLst>
            </p:cNvPr>
            <p:cNvSpPr txBox="1"/>
            <p:nvPr/>
          </p:nvSpPr>
          <p:spPr>
            <a:xfrm>
              <a:off x="715596" y="3429000"/>
              <a:ext cx="667170" cy="307777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400" dirty="0"/>
                <a:t>0 keV</a:t>
              </a:r>
            </a:p>
          </p:txBody>
        </p:sp>
      </p:grpSp>
      <p:sp>
        <p:nvSpPr>
          <p:cNvPr id="128" name="TextBox 127">
            <a:extLst>
              <a:ext uri="{FF2B5EF4-FFF2-40B4-BE49-F238E27FC236}">
                <a16:creationId xmlns:a16="http://schemas.microsoft.com/office/drawing/2014/main" id="{B97E6899-C44B-3F41-8C31-1BA770B61234}"/>
              </a:ext>
            </a:extLst>
          </p:cNvPr>
          <p:cNvSpPr txBox="1"/>
          <p:nvPr/>
        </p:nvSpPr>
        <p:spPr>
          <a:xfrm>
            <a:off x="8406791" y="6022722"/>
            <a:ext cx="940564" cy="31809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355 keV</a:t>
            </a:r>
          </a:p>
        </p:txBody>
      </p:sp>
    </p:spTree>
    <p:extLst>
      <p:ext uri="{BB962C8B-B14F-4D97-AF65-F5344CB8AC3E}">
        <p14:creationId xmlns:p14="http://schemas.microsoft.com/office/powerpoint/2010/main" val="20022490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A7074-54E2-1A46-DA32-078BE4AC4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8" y="244671"/>
            <a:ext cx="10899229" cy="640797"/>
          </a:xfrm>
        </p:spPr>
        <p:txBody>
          <a:bodyPr/>
          <a:lstStyle/>
          <a:p>
            <a:r>
              <a:rPr lang="en-GB" dirty="0"/>
              <a:t>Shape coexistence in the </a:t>
            </a:r>
            <a:r>
              <a:rPr lang="en-GB" i="1" dirty="0"/>
              <a:t>n</a:t>
            </a:r>
            <a:r>
              <a:rPr lang="en-GB" dirty="0"/>
              <a:t>-deficient Pb region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43712F-F3C1-B245-B883-2039B89977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041" y="1269947"/>
            <a:ext cx="6929120" cy="2814373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GB" sz="1600" dirty="0"/>
              <a:t>Shape-staggering in Hg isotopes; triplet of shapes in Pb isotopes.</a:t>
            </a:r>
          </a:p>
          <a:p>
            <a:pPr>
              <a:spcBef>
                <a:spcPts val="600"/>
              </a:spcBef>
            </a:pPr>
            <a:r>
              <a:rPr lang="en-GB" sz="1600" dirty="0"/>
              <a:t>Multi-particle, multi-hole excitations responsible for shape change.</a:t>
            </a:r>
          </a:p>
          <a:p>
            <a:pPr>
              <a:spcBef>
                <a:spcPts val="600"/>
              </a:spcBef>
            </a:pPr>
            <a:endParaRPr lang="en-GB" sz="1600" dirty="0"/>
          </a:p>
          <a:p>
            <a:pPr>
              <a:spcBef>
                <a:spcPts val="600"/>
              </a:spcBef>
            </a:pPr>
            <a:r>
              <a:rPr lang="en-GB" sz="1600" dirty="0"/>
              <a:t>First test case chosen as </a:t>
            </a:r>
            <a:r>
              <a:rPr lang="en-GB" sz="1600" baseline="30000" dirty="0"/>
              <a:t>196</a:t>
            </a:r>
            <a:r>
              <a:rPr lang="en-GB" sz="1600" dirty="0"/>
              <a:t>Pb</a:t>
            </a:r>
            <a:br>
              <a:rPr lang="en-GB" sz="1600" dirty="0"/>
            </a:br>
            <a:r>
              <a:rPr lang="en-GB" sz="1600" dirty="0"/>
              <a:t>in the transition from spherical</a:t>
            </a:r>
            <a:br>
              <a:rPr lang="en-GB" sz="1600" dirty="0"/>
            </a:br>
            <a:r>
              <a:rPr lang="en-GB" sz="1600" dirty="0"/>
              <a:t>to mixed oblate/spherical.</a:t>
            </a:r>
          </a:p>
          <a:p>
            <a:pPr>
              <a:spcBef>
                <a:spcPts val="600"/>
              </a:spcBef>
            </a:pPr>
            <a:endParaRPr lang="en-GB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0F2393-CB8A-B28E-56B9-04F46467422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52"/>
          <a:stretch/>
        </p:blipFill>
        <p:spPr>
          <a:xfrm>
            <a:off x="7476835" y="1351227"/>
            <a:ext cx="4715165" cy="50219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885BD93-D63C-D1E1-09C7-C6E6AA365F71}"/>
              </a:ext>
            </a:extLst>
          </p:cNvPr>
          <p:cNvSpPr txBox="1"/>
          <p:nvPr/>
        </p:nvSpPr>
        <p:spPr>
          <a:xfrm>
            <a:off x="8351520" y="6459440"/>
            <a:ext cx="36576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GB" sz="1400" dirty="0"/>
              <a:t>B. Marsh et al., </a:t>
            </a:r>
            <a:r>
              <a:rPr lang="en-GB" sz="1400" i="1" dirty="0"/>
              <a:t>Nature Physics </a:t>
            </a:r>
            <a:r>
              <a:rPr lang="en-GB" sz="1400" b="1" dirty="0"/>
              <a:t>14</a:t>
            </a:r>
            <a:r>
              <a:rPr lang="en-GB" sz="1400" dirty="0"/>
              <a:t> (2018)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D5880E-2FF6-7D28-904A-F593F205AF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46" r="11859"/>
          <a:stretch>
            <a:fillRect/>
          </a:stretch>
        </p:blipFill>
        <p:spPr>
          <a:xfrm>
            <a:off x="104171" y="3349101"/>
            <a:ext cx="3614390" cy="22386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46EF9DA-DA34-8C14-5924-DAD69F44E5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320"/>
          <a:stretch/>
        </p:blipFill>
        <p:spPr>
          <a:xfrm>
            <a:off x="3718561" y="2271351"/>
            <a:ext cx="3657600" cy="418808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6443BC2-3BF2-8C63-FC55-BCCABCB76953}"/>
              </a:ext>
            </a:extLst>
          </p:cNvPr>
          <p:cNvSpPr txBox="1"/>
          <p:nvPr/>
        </p:nvSpPr>
        <p:spPr>
          <a:xfrm>
            <a:off x="3718561" y="6468974"/>
            <a:ext cx="44288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J. Ojala, et al., </a:t>
            </a:r>
            <a:r>
              <a:rPr lang="en-GB" sz="1400" i="1" dirty="0"/>
              <a:t>Communications Physics </a:t>
            </a:r>
            <a:r>
              <a:rPr lang="en-GB" sz="1400" b="1" dirty="0"/>
              <a:t>5</a:t>
            </a:r>
            <a:r>
              <a:rPr lang="en-GB" sz="1400" dirty="0"/>
              <a:t> (2022)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DD3E6F8-2FFF-B7A7-3AAD-75637A9B890E}"/>
              </a:ext>
            </a:extLst>
          </p:cNvPr>
          <p:cNvSpPr txBox="1"/>
          <p:nvPr/>
        </p:nvSpPr>
        <p:spPr>
          <a:xfrm>
            <a:off x="104171" y="5587752"/>
            <a:ext cx="336038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T. Otsuka et al.,</a:t>
            </a:r>
          </a:p>
          <a:p>
            <a:pPr algn="ctr"/>
            <a:r>
              <a:rPr lang="en-GB" sz="1400" i="1" dirty="0"/>
              <a:t>J. Phys. G: </a:t>
            </a:r>
            <a:r>
              <a:rPr lang="en-GB" sz="1400" i="1" dirty="0" err="1"/>
              <a:t>Nucl</a:t>
            </a:r>
            <a:r>
              <a:rPr lang="en-GB" sz="1400" i="1" dirty="0"/>
              <a:t>. Part. Phys</a:t>
            </a:r>
            <a:r>
              <a:rPr lang="en-GB" sz="1400" dirty="0"/>
              <a:t>. </a:t>
            </a:r>
            <a:r>
              <a:rPr lang="en-GB" sz="1400" b="1" dirty="0"/>
              <a:t>43</a:t>
            </a:r>
            <a:r>
              <a:rPr lang="en-GB" sz="1400" dirty="0"/>
              <a:t>  (2016)</a:t>
            </a:r>
          </a:p>
        </p:txBody>
      </p:sp>
    </p:spTree>
    <p:extLst>
      <p:ext uri="{BB962C8B-B14F-4D97-AF65-F5344CB8AC3E}">
        <p14:creationId xmlns:p14="http://schemas.microsoft.com/office/powerpoint/2010/main" val="11115465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C9D6896-4751-4E38-0753-0506E20BC20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109" r="12140"/>
          <a:stretch>
            <a:fillRect/>
          </a:stretch>
        </p:blipFill>
        <p:spPr>
          <a:xfrm>
            <a:off x="173716" y="2596175"/>
            <a:ext cx="5659540" cy="3529989"/>
          </a:xfrm>
          <a:prstGeom prst="rect">
            <a:avLst/>
          </a:prstGeom>
        </p:spPr>
      </p:pic>
      <p:pic>
        <p:nvPicPr>
          <p:cNvPr id="8" name="Picture 7" descr="A paper with text and diagrams&#10;&#10;AI-generated content may be incorrect.">
            <a:extLst>
              <a:ext uri="{FF2B5EF4-FFF2-40B4-BE49-F238E27FC236}">
                <a16:creationId xmlns:a16="http://schemas.microsoft.com/office/drawing/2014/main" id="{F8279897-3F31-81F0-EA9D-87095804B10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0727" t="27259" r="26626" b="39852"/>
          <a:stretch>
            <a:fillRect/>
          </a:stretch>
        </p:blipFill>
        <p:spPr>
          <a:xfrm>
            <a:off x="4941817" y="195296"/>
            <a:ext cx="2707217" cy="3758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5E61CDC-3B5D-481B-DA83-B9EB22D40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aseline="30000" dirty="0"/>
              <a:t>196</a:t>
            </a:r>
            <a:r>
              <a:rPr lang="en-GB" dirty="0"/>
              <a:t>Pb(</a:t>
            </a:r>
            <a:r>
              <a:rPr lang="en-GB" i="1" dirty="0" err="1"/>
              <a:t>d</a:t>
            </a:r>
            <a:r>
              <a:rPr lang="en-GB" dirty="0" err="1"/>
              <a:t>,</a:t>
            </a:r>
            <a:r>
              <a:rPr lang="en-GB" i="1" dirty="0" err="1"/>
              <a:t>p</a:t>
            </a:r>
            <a:r>
              <a:rPr lang="en-GB" dirty="0"/>
              <a:t>) at ISS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74AAD4-E58D-DBAF-1825-5A973AF853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959" y="1269948"/>
            <a:ext cx="4626857" cy="1496402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GB" sz="1600" dirty="0"/>
              <a:t>Ground-state doublet strongly populated.</a:t>
            </a:r>
          </a:p>
          <a:p>
            <a:pPr>
              <a:spcBef>
                <a:spcPts val="600"/>
              </a:spcBef>
            </a:pPr>
            <a:r>
              <a:rPr lang="en-GB" sz="1600" dirty="0"/>
              <a:t>Search for 13/2</a:t>
            </a:r>
            <a:r>
              <a:rPr lang="en-GB" sz="1600" baseline="30000" dirty="0"/>
              <a:t>+</a:t>
            </a:r>
            <a:r>
              <a:rPr lang="en-GB" sz="1600" dirty="0"/>
              <a:t> state (T</a:t>
            </a:r>
            <a:r>
              <a:rPr lang="en-GB" sz="1600" baseline="-25000" dirty="0"/>
              <a:t>1/2</a:t>
            </a:r>
            <a:r>
              <a:rPr lang="en-GB" sz="1600" dirty="0"/>
              <a:t> = 43 mins) at ~320 keV looks promising, but cross-section too large…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4E2F630-FCC4-F1EE-E3EC-C3EC2E4038EF}"/>
              </a:ext>
            </a:extLst>
          </p:cNvPr>
          <p:cNvSpPr txBox="1">
            <a:spLocks/>
          </p:cNvSpPr>
          <p:nvPr/>
        </p:nvSpPr>
        <p:spPr>
          <a:xfrm>
            <a:off x="6068290" y="4270950"/>
            <a:ext cx="6096000" cy="19618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GB" sz="1600" dirty="0"/>
              <a:t>Coincidence with gamma ray at ~330 keV in CeBr</a:t>
            </a:r>
            <a:r>
              <a:rPr lang="en-GB" sz="1600" baseline="-25000" dirty="0"/>
              <a:t>3</a:t>
            </a:r>
            <a:r>
              <a:rPr lang="en-GB" sz="1600" dirty="0"/>
              <a:t> array. </a:t>
            </a:r>
          </a:p>
          <a:p>
            <a:pPr>
              <a:spcBef>
                <a:spcPts val="1200"/>
              </a:spcBef>
            </a:pPr>
            <a:r>
              <a:rPr lang="en-GB" sz="1600" dirty="0"/>
              <a:t>Angular distribution consistent with </a:t>
            </a:r>
            <a:r>
              <a:rPr lang="en-US" sz="1600" i="1" dirty="0">
                <a:latin typeface="Century Gothic" panose="020B0502020202020204" pitchFamily="34" charset="0"/>
                <a:cs typeface="Helvetica"/>
              </a:rPr>
              <a:t>ℓ </a:t>
            </a:r>
            <a:r>
              <a:rPr lang="en-US" sz="1600" dirty="0">
                <a:latin typeface="Century Gothic" panose="020B0502020202020204" pitchFamily="34" charset="0"/>
                <a:cs typeface="Helvetica"/>
              </a:rPr>
              <a:t>= 1…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latin typeface="Century Gothic" panose="020B0502020202020204" pitchFamily="34" charset="0"/>
              </a:rPr>
              <a:t>Assigned to missing unobserved 1/2</a:t>
            </a:r>
            <a:r>
              <a:rPr lang="en-US" sz="1600" baseline="30000" dirty="0">
                <a:latin typeface="Century Gothic" panose="020B0502020202020204" pitchFamily="34" charset="0"/>
              </a:rPr>
              <a:t>–</a:t>
            </a:r>
            <a:r>
              <a:rPr lang="en-US" sz="1600" dirty="0">
                <a:latin typeface="Century Gothic" panose="020B0502020202020204" pitchFamily="34" charset="0"/>
              </a:rPr>
              <a:t> state.</a:t>
            </a:r>
          </a:p>
          <a:p>
            <a:pPr>
              <a:spcBef>
                <a:spcPts val="1200"/>
              </a:spcBef>
            </a:pPr>
            <a:r>
              <a:rPr lang="en-GB" sz="1600" dirty="0"/>
              <a:t>Unfortunate doublet with 13/2</a:t>
            </a:r>
            <a:r>
              <a:rPr lang="en-GB" sz="1600" baseline="30000" dirty="0"/>
              <a:t>+</a:t>
            </a:r>
            <a:r>
              <a:rPr lang="en-GB" sz="1600" dirty="0"/>
              <a:t> state.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27D07F-58AA-9DFA-9B70-27663C5C71DE}"/>
              </a:ext>
            </a:extLst>
          </p:cNvPr>
          <p:cNvSpPr txBox="1"/>
          <p:nvPr/>
        </p:nvSpPr>
        <p:spPr>
          <a:xfrm>
            <a:off x="5480613" y="6459440"/>
            <a:ext cx="651075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dirty="0"/>
              <a:t>J. </a:t>
            </a:r>
            <a:r>
              <a:rPr lang="en-GB" sz="1400" dirty="0" err="1"/>
              <a:t>Vanhorenbeeck</a:t>
            </a:r>
            <a:r>
              <a:rPr lang="en-GB" sz="1400" dirty="0"/>
              <a:t> et al., </a:t>
            </a:r>
            <a:r>
              <a:rPr lang="en-GB" sz="1400" i="1" dirty="0"/>
              <a:t>Nuclear Physics A </a:t>
            </a:r>
            <a:r>
              <a:rPr lang="en-GB" sz="1400" b="1" dirty="0"/>
              <a:t>531</a:t>
            </a:r>
            <a:r>
              <a:rPr lang="en-GB" sz="1400" dirty="0"/>
              <a:t> (1991) 63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C6ECAB7-C22A-F94D-4B5E-91A1CF4B53B3}"/>
              </a:ext>
            </a:extLst>
          </p:cNvPr>
          <p:cNvSpPr txBox="1"/>
          <p:nvPr/>
        </p:nvSpPr>
        <p:spPr>
          <a:xfrm>
            <a:off x="10419245" y="5554138"/>
            <a:ext cx="1572127" cy="738664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Spokesperson Joonas Ojala (JYFL, Finland)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11542F2-289B-279F-1DC7-F9D3A9EA4AE2}"/>
              </a:ext>
            </a:extLst>
          </p:cNvPr>
          <p:cNvGrpSpPr/>
          <p:nvPr/>
        </p:nvGrpSpPr>
        <p:grpSpPr>
          <a:xfrm>
            <a:off x="7170611" y="37958"/>
            <a:ext cx="5021389" cy="3688915"/>
            <a:chOff x="7170611" y="37958"/>
            <a:chExt cx="5021389" cy="3688915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D6074585-61CD-42CC-1571-92753B8270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34504" r="7449" b="2535"/>
            <a:stretch>
              <a:fillRect/>
            </a:stretch>
          </p:blipFill>
          <p:spPr>
            <a:xfrm>
              <a:off x="7426036" y="90784"/>
              <a:ext cx="4765964" cy="3636089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D1B8A33-3B8D-6A39-F587-06A70D7502FA}"/>
                </a:ext>
              </a:extLst>
            </p:cNvPr>
            <p:cNvSpPr txBox="1"/>
            <p:nvPr/>
          </p:nvSpPr>
          <p:spPr>
            <a:xfrm rot="16200000">
              <a:off x="6897940" y="310629"/>
              <a:ext cx="8531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E</a:t>
              </a:r>
              <a:r>
                <a:rPr lang="en-GB" sz="1400" baseline="-25000" dirty="0"/>
                <a:t>x</a:t>
              </a:r>
              <a:r>
                <a:rPr lang="en-GB" sz="1400" dirty="0"/>
                <a:t> (keV)</a:t>
              </a:r>
            </a:p>
          </p:txBody>
        </p:sp>
      </p:grpSp>
      <p:sp>
        <p:nvSpPr>
          <p:cNvPr id="19" name="Oval 18">
            <a:extLst>
              <a:ext uri="{FF2B5EF4-FFF2-40B4-BE49-F238E27FC236}">
                <a16:creationId xmlns:a16="http://schemas.microsoft.com/office/drawing/2014/main" id="{FC742D89-AA24-7759-8103-8505747FADF5}"/>
              </a:ext>
            </a:extLst>
          </p:cNvPr>
          <p:cNvSpPr/>
          <p:nvPr/>
        </p:nvSpPr>
        <p:spPr>
          <a:xfrm>
            <a:off x="10742533" y="1717962"/>
            <a:ext cx="659757" cy="63479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08438FA-7DB5-49A4-B36C-E42001544A38}"/>
              </a:ext>
            </a:extLst>
          </p:cNvPr>
          <p:cNvSpPr txBox="1"/>
          <p:nvPr/>
        </p:nvSpPr>
        <p:spPr>
          <a:xfrm>
            <a:off x="4026709" y="2766350"/>
            <a:ext cx="787395" cy="400110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000" b="1" baseline="30000" dirty="0"/>
              <a:t>197</a:t>
            </a:r>
            <a:r>
              <a:rPr lang="en-GB" sz="2000" b="1" dirty="0"/>
              <a:t>Pb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1D3409E-B37C-3A0A-6210-86C50B2E38FB}"/>
              </a:ext>
            </a:extLst>
          </p:cNvPr>
          <p:cNvSpPr txBox="1"/>
          <p:nvPr/>
        </p:nvSpPr>
        <p:spPr>
          <a:xfrm rot="20825284">
            <a:off x="1807988" y="5511013"/>
            <a:ext cx="4275479" cy="584775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Most recent beam time, November 2024</a:t>
            </a:r>
          </a:p>
          <a:p>
            <a:pPr algn="ctr"/>
            <a:r>
              <a:rPr lang="en-GB" sz="1600" dirty="0"/>
              <a:t>… and the last for 2.5 years!!</a:t>
            </a:r>
          </a:p>
        </p:txBody>
      </p:sp>
    </p:spTree>
    <p:extLst>
      <p:ext uri="{BB962C8B-B14F-4D97-AF65-F5344CB8AC3E}">
        <p14:creationId xmlns:p14="http://schemas.microsoft.com/office/powerpoint/2010/main" val="3640732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 animBg="1"/>
      <p:bldP spid="2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ECBAF-EC4A-114D-A9C7-6ECBDD27F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44671"/>
            <a:ext cx="10503878" cy="640797"/>
          </a:xfrm>
        </p:spPr>
        <p:txBody>
          <a:bodyPr/>
          <a:lstStyle/>
          <a:p>
            <a:r>
              <a:rPr lang="en-GB" dirty="0"/>
              <a:t>Bragg ionisation chamber for recoil detection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88163C-1D71-C444-B7BC-5135AA1B88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208" y="1143005"/>
            <a:ext cx="7198327" cy="3129820"/>
          </a:xfrm>
        </p:spPr>
        <p:txBody>
          <a:bodyPr/>
          <a:lstStyle/>
          <a:p>
            <a:r>
              <a:rPr lang="en-GB" b="1" dirty="0"/>
              <a:t>Fast-counting Bragg ionisation chamber </a:t>
            </a:r>
            <a:r>
              <a:rPr lang="en-GB" dirty="0"/>
              <a:t>used to diagnose beam composition in </a:t>
            </a:r>
            <a:r>
              <a:rPr lang="en-GB" baseline="30000" dirty="0"/>
              <a:t>93,95</a:t>
            </a:r>
            <a:r>
              <a:rPr lang="en-GB" dirty="0"/>
              <a:t>Kr experiments.</a:t>
            </a:r>
          </a:p>
          <a:p>
            <a:pPr lvl="1"/>
            <a:r>
              <a:rPr lang="en-GB" dirty="0"/>
              <a:t>Short T</a:t>
            </a:r>
            <a:r>
              <a:rPr lang="en-GB" baseline="-25000" dirty="0"/>
              <a:t>1/2</a:t>
            </a:r>
            <a:r>
              <a:rPr lang="en-GB" dirty="0"/>
              <a:t> + charge breeding = in-trap decay (Rb daughter)</a:t>
            </a:r>
          </a:p>
          <a:p>
            <a:pPr lvl="1"/>
            <a:r>
              <a:rPr lang="en-GB" dirty="0"/>
              <a:t>Fast preamps installed + 2D beam blocker mechanism.</a:t>
            </a:r>
          </a:p>
          <a:p>
            <a:pPr lvl="1"/>
            <a:r>
              <a:rPr lang="en-GB" dirty="0"/>
              <a:t>Improvements to Mylar windows to reduce leak rate.</a:t>
            </a:r>
          </a:p>
          <a:p>
            <a:pPr lvl="1"/>
            <a:r>
              <a:rPr lang="en-GB" dirty="0"/>
              <a:t>Full characterisation in 2025 with student from Florence.</a:t>
            </a:r>
          </a:p>
          <a:p>
            <a:pPr lvl="1"/>
            <a:r>
              <a:rPr lang="en-GB" dirty="0"/>
              <a:t>Beam blocker failed during beam time </a:t>
            </a:r>
            <a:r>
              <a:rPr lang="en-GB" dirty="0">
                <a:sym typeface="Wingdings" pitchFamily="2" charset="2"/>
              </a:rPr>
              <a:t></a:t>
            </a:r>
            <a:endParaRPr lang="en-GB" dirty="0"/>
          </a:p>
          <a:p>
            <a:endParaRPr lang="en-GB" dirty="0"/>
          </a:p>
        </p:txBody>
      </p:sp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5BC6C9F3-90F9-DB43-ACFA-38A3FA84E9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85294" y="3876576"/>
            <a:ext cx="4388303" cy="2827296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CE48F9EC-C6CB-E34D-81B3-0B31FAAC2C23}"/>
              </a:ext>
            </a:extLst>
          </p:cNvPr>
          <p:cNvSpPr/>
          <p:nvPr/>
        </p:nvSpPr>
        <p:spPr>
          <a:xfrm>
            <a:off x="9164803" y="4406451"/>
            <a:ext cx="1066063" cy="645006"/>
          </a:xfrm>
          <a:prstGeom prst="ellipse">
            <a:avLst/>
          </a:prstGeom>
          <a:noFill/>
          <a:ln w="76200">
            <a:solidFill>
              <a:srgbClr val="51DE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E0BC85-16DF-6941-A7AA-0FF079E4A39F}"/>
              </a:ext>
            </a:extLst>
          </p:cNvPr>
          <p:cNvSpPr txBox="1"/>
          <p:nvPr/>
        </p:nvSpPr>
        <p:spPr>
          <a:xfrm>
            <a:off x="9996475" y="4165624"/>
            <a:ext cx="1322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baseline="30000" dirty="0">
                <a:latin typeface="LM Roman 10" pitchFamily="2" charset="77"/>
              </a:rPr>
              <a:t>132</a:t>
            </a:r>
            <a:r>
              <a:rPr lang="en-GB" sz="2800" dirty="0">
                <a:latin typeface="LM Roman 10" pitchFamily="2" charset="77"/>
              </a:rPr>
              <a:t>Xe</a:t>
            </a:r>
            <a:endParaRPr lang="en-US" sz="2800" dirty="0">
              <a:latin typeface="LM Roman 10" pitchFamily="2" charset="7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4044D7-8944-DD47-B91D-024421C5B1D5}"/>
              </a:ext>
            </a:extLst>
          </p:cNvPr>
          <p:cNvSpPr txBox="1"/>
          <p:nvPr/>
        </p:nvSpPr>
        <p:spPr>
          <a:xfrm>
            <a:off x="10767782" y="4755577"/>
            <a:ext cx="9425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baseline="30000" dirty="0">
                <a:latin typeface="LM Roman 10" pitchFamily="2" charset="77"/>
              </a:rPr>
              <a:t>94</a:t>
            </a:r>
            <a:r>
              <a:rPr lang="en-GB" sz="2800" dirty="0">
                <a:latin typeface="LM Roman 10" pitchFamily="2" charset="77"/>
              </a:rPr>
              <a:t>Rb</a:t>
            </a:r>
            <a:endParaRPr lang="en-US" sz="2800" dirty="0">
              <a:latin typeface="LM Roman 10" pitchFamily="2" charset="77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DDE159B-D496-1C41-A9CF-EBA86B578580}"/>
              </a:ext>
            </a:extLst>
          </p:cNvPr>
          <p:cNvCxnSpPr>
            <a:cxnSpLocks/>
          </p:cNvCxnSpPr>
          <p:nvPr/>
        </p:nvCxnSpPr>
        <p:spPr>
          <a:xfrm>
            <a:off x="11239078" y="5177429"/>
            <a:ext cx="0" cy="545938"/>
          </a:xfrm>
          <a:prstGeom prst="straightConnector1">
            <a:avLst/>
          </a:prstGeom>
          <a:ln w="76200">
            <a:solidFill>
              <a:srgbClr val="F154E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E31C504-3A6A-3F44-AAE8-48A2910EBAE6}"/>
              </a:ext>
            </a:extLst>
          </p:cNvPr>
          <p:cNvCxnSpPr>
            <a:cxnSpLocks/>
          </p:cNvCxnSpPr>
          <p:nvPr/>
        </p:nvCxnSpPr>
        <p:spPr>
          <a:xfrm>
            <a:off x="10172151" y="5992007"/>
            <a:ext cx="561466" cy="0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106680C-2DB4-BC4B-9B94-393531D524AB}"/>
              </a:ext>
            </a:extLst>
          </p:cNvPr>
          <p:cNvSpPr txBox="1"/>
          <p:nvPr/>
        </p:nvSpPr>
        <p:spPr>
          <a:xfrm>
            <a:off x="9488699" y="5664215"/>
            <a:ext cx="9425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baseline="30000" dirty="0">
                <a:latin typeface="LM Roman 10" pitchFamily="2" charset="77"/>
              </a:rPr>
              <a:t>94</a:t>
            </a:r>
            <a:r>
              <a:rPr lang="en-GB" sz="2800" dirty="0">
                <a:latin typeface="LM Roman 10" pitchFamily="2" charset="77"/>
              </a:rPr>
              <a:t>Kr</a:t>
            </a:r>
            <a:endParaRPr lang="en-US" sz="2800" dirty="0">
              <a:latin typeface="LM Roman 10" pitchFamily="2" charset="77"/>
            </a:endParaRPr>
          </a:p>
        </p:txBody>
      </p:sp>
      <p:pic>
        <p:nvPicPr>
          <p:cNvPr id="14" name="Picture 13" descr="Graphical user interface&#10;&#10;Description automatically generated">
            <a:extLst>
              <a:ext uri="{FF2B5EF4-FFF2-40B4-BE49-F238E27FC236}">
                <a16:creationId xmlns:a16="http://schemas.microsoft.com/office/drawing/2014/main" id="{17F6A5F7-487F-8A41-B077-CA52D9D0CFB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345"/>
          <a:stretch/>
        </p:blipFill>
        <p:spPr>
          <a:xfrm>
            <a:off x="7685294" y="932175"/>
            <a:ext cx="4465061" cy="296296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1C018E4-D5B7-224A-B87B-DAA7EAD4E15D}"/>
              </a:ext>
            </a:extLst>
          </p:cNvPr>
          <p:cNvSpPr txBox="1"/>
          <p:nvPr/>
        </p:nvSpPr>
        <p:spPr>
          <a:xfrm>
            <a:off x="8325948" y="2305188"/>
            <a:ext cx="9451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baseline="30000" dirty="0">
                <a:solidFill>
                  <a:schemeClr val="bg1"/>
                </a:solidFill>
                <a:latin typeface="LM Roman 10" pitchFamily="2" charset="77"/>
              </a:rPr>
              <a:t>94</a:t>
            </a:r>
            <a:r>
              <a:rPr lang="en-GB" sz="2800" dirty="0">
                <a:solidFill>
                  <a:schemeClr val="bg1"/>
                </a:solidFill>
                <a:latin typeface="LM Roman 10" pitchFamily="2" charset="77"/>
              </a:rPr>
              <a:t>Rb</a:t>
            </a:r>
            <a:endParaRPr lang="en-US" sz="2800" dirty="0">
              <a:solidFill>
                <a:schemeClr val="bg1"/>
              </a:solidFill>
              <a:latin typeface="LM Roman 10" pitchFamily="2" charset="7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86DAF88-ED06-1343-8973-EDC28AD23967}"/>
              </a:ext>
            </a:extLst>
          </p:cNvPr>
          <p:cNvSpPr txBox="1"/>
          <p:nvPr/>
        </p:nvSpPr>
        <p:spPr>
          <a:xfrm>
            <a:off x="8543583" y="2955144"/>
            <a:ext cx="9451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baseline="30000" dirty="0">
                <a:solidFill>
                  <a:schemeClr val="bg1"/>
                </a:solidFill>
                <a:latin typeface="LM Roman 10" pitchFamily="2" charset="77"/>
              </a:rPr>
              <a:t>94</a:t>
            </a:r>
            <a:r>
              <a:rPr lang="en-GB" sz="2800" dirty="0">
                <a:solidFill>
                  <a:schemeClr val="bg1"/>
                </a:solidFill>
                <a:latin typeface="LM Roman 10" pitchFamily="2" charset="77"/>
              </a:rPr>
              <a:t>Kr</a:t>
            </a:r>
            <a:endParaRPr lang="en-US" sz="2800" dirty="0">
              <a:solidFill>
                <a:schemeClr val="bg1"/>
              </a:solidFill>
              <a:latin typeface="LM Roman 10" pitchFamily="2" charset="7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C5F7821-DDEF-474B-9D2F-D7944BA46FB0}"/>
              </a:ext>
            </a:extLst>
          </p:cNvPr>
          <p:cNvSpPr txBox="1"/>
          <p:nvPr/>
        </p:nvSpPr>
        <p:spPr>
          <a:xfrm>
            <a:off x="10089558" y="1165558"/>
            <a:ext cx="1149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baseline="30000" dirty="0">
                <a:solidFill>
                  <a:schemeClr val="bg1"/>
                </a:solidFill>
                <a:latin typeface="LM Roman 10" pitchFamily="2" charset="77"/>
              </a:rPr>
              <a:t>132</a:t>
            </a:r>
            <a:r>
              <a:rPr lang="en-GB" sz="2800" dirty="0">
                <a:solidFill>
                  <a:schemeClr val="bg1"/>
                </a:solidFill>
                <a:latin typeface="LM Roman 10" pitchFamily="2" charset="77"/>
              </a:rPr>
              <a:t>Xe</a:t>
            </a:r>
            <a:endParaRPr lang="en-US" sz="2800" dirty="0">
              <a:solidFill>
                <a:schemeClr val="bg1"/>
              </a:solidFill>
              <a:latin typeface="LM Roman 10" pitchFamily="2" charset="77"/>
            </a:endParaRPr>
          </a:p>
        </p:txBody>
      </p:sp>
      <p:pic>
        <p:nvPicPr>
          <p:cNvPr id="18" name="Picture 17" descr="A large machine in a factory&#10;&#10;Description automatically generated with low confidence">
            <a:extLst>
              <a:ext uri="{FF2B5EF4-FFF2-40B4-BE49-F238E27FC236}">
                <a16:creationId xmlns:a16="http://schemas.microsoft.com/office/drawing/2014/main" id="{7B6844FE-5D7A-5845-B9C0-B45CB750BB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42403" y="4272824"/>
            <a:ext cx="2842891" cy="2340505"/>
          </a:xfrm>
          <a:prstGeom prst="rect">
            <a:avLst/>
          </a:prstGeom>
        </p:spPr>
      </p:pic>
      <p:pic>
        <p:nvPicPr>
          <p:cNvPr id="8193" name="Picture 1" descr="page2image2286910096">
            <a:extLst>
              <a:ext uri="{FF2B5EF4-FFF2-40B4-BE49-F238E27FC236}">
                <a16:creationId xmlns:a16="http://schemas.microsoft.com/office/drawing/2014/main" id="{96005FA6-43F1-CD48-9586-060D06BB5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2574" y="4148678"/>
            <a:ext cx="2675115" cy="2464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close-up of a machine&#10;&#10;Description automatically generated">
            <a:extLst>
              <a:ext uri="{FF2B5EF4-FFF2-40B4-BE49-F238E27FC236}">
                <a16:creationId xmlns:a16="http://schemas.microsoft.com/office/drawing/2014/main" id="{AC77E307-6662-334A-8A07-8BBBC409B4E5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3479" y="4197927"/>
            <a:ext cx="2988447" cy="24126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2043739-C57D-EAE5-78CC-D5C7147D1864}"/>
              </a:ext>
            </a:extLst>
          </p:cNvPr>
          <p:cNvSpPr txBox="1"/>
          <p:nvPr/>
        </p:nvSpPr>
        <p:spPr>
          <a:xfrm>
            <a:off x="42786" y="4197927"/>
            <a:ext cx="2127248" cy="106740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600" dirty="0"/>
              <a:t>Work done in Manchester by Frank Browne and Michał </a:t>
            </a:r>
            <a:r>
              <a:rPr lang="en-GB" sz="1600" dirty="0" err="1"/>
              <a:t>Włodarczyk</a:t>
            </a:r>
            <a:endParaRPr lang="en-GB" sz="1600" dirty="0"/>
          </a:p>
        </p:txBody>
      </p:sp>
      <p:pic>
        <p:nvPicPr>
          <p:cNvPr id="20" name="Picture 19" descr="A purple rectangular sign with yellow and white text&#10;&#10;AI-generated content may be incorrect.">
            <a:extLst>
              <a:ext uri="{FF2B5EF4-FFF2-40B4-BE49-F238E27FC236}">
                <a16:creationId xmlns:a16="http://schemas.microsoft.com/office/drawing/2014/main" id="{D1EC9DA8-065F-DD0F-CE5E-A9F7E10CC0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0121" y="5404273"/>
            <a:ext cx="1625600" cy="685800"/>
          </a:xfrm>
          <a:prstGeom prst="rect">
            <a:avLst/>
          </a:prstGeom>
        </p:spPr>
      </p:pic>
      <p:pic>
        <p:nvPicPr>
          <p:cNvPr id="19" name="Picture 2" descr="University of Florence, Italy | Study.eu">
            <a:extLst>
              <a:ext uri="{FF2B5EF4-FFF2-40B4-BE49-F238E27FC236}">
                <a16:creationId xmlns:a16="http://schemas.microsoft.com/office/drawing/2014/main" id="{A97B4C19-5D1D-5984-B937-D17F88BB51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2627" y="6352585"/>
            <a:ext cx="1012115" cy="472320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2156943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7BB69F-67AE-1474-A92B-C1BD0A0879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60F06-2062-8EB0-875A-2B04AB2E3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2D target ladder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A8E637-0491-B86D-6A12-A3519DCCCB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269947"/>
            <a:ext cx="7123295" cy="2657876"/>
          </a:xfrm>
        </p:spPr>
        <p:txBody>
          <a:bodyPr>
            <a:normAutofit/>
          </a:bodyPr>
          <a:lstStyle/>
          <a:p>
            <a:r>
              <a:rPr lang="en-GB" dirty="0"/>
              <a:t>Many target frames are possible, including CD</a:t>
            </a:r>
            <a:r>
              <a:rPr lang="en-GB" baseline="-25000" dirty="0"/>
              <a:t>2</a:t>
            </a:r>
            <a:r>
              <a:rPr lang="en-GB" dirty="0"/>
              <a:t>, </a:t>
            </a:r>
            <a:r>
              <a:rPr lang="en-GB" baseline="30000" dirty="0"/>
              <a:t>12</a:t>
            </a:r>
            <a:r>
              <a:rPr lang="en-GB" dirty="0"/>
              <a:t>C foils produced at ANL by Claus Mueller-</a:t>
            </a:r>
            <a:r>
              <a:rPr lang="en-GB" dirty="0" err="1"/>
              <a:t>Gatermann</a:t>
            </a:r>
            <a:r>
              <a:rPr lang="en-GB" dirty="0"/>
              <a:t>.</a:t>
            </a:r>
          </a:p>
          <a:p>
            <a:r>
              <a:rPr lang="en-GB" dirty="0"/>
              <a:t>Frame dedicated to tuning, including apertures and slits, which allows for beam profile measurements at the target position!</a:t>
            </a:r>
          </a:p>
          <a:p>
            <a:r>
              <a:rPr lang="en-GB" dirty="0"/>
              <a:t>In total we have 60 target positions + tuning plate.</a:t>
            </a:r>
          </a:p>
        </p:txBody>
      </p:sp>
      <p:pic>
        <p:nvPicPr>
          <p:cNvPr id="4" name="Picture 3" descr="A close-up of a machine&#10;&#10;AI-generated content may be incorrect.">
            <a:extLst>
              <a:ext uri="{FF2B5EF4-FFF2-40B4-BE49-F238E27FC236}">
                <a16:creationId xmlns:a16="http://schemas.microsoft.com/office/drawing/2014/main" id="{4AA266AE-884E-1885-E15F-C9B45B882C8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3268" r="21335"/>
          <a:stretch/>
        </p:blipFill>
        <p:spPr>
          <a:xfrm rot="5400000">
            <a:off x="7830683" y="413205"/>
            <a:ext cx="4774520" cy="3948112"/>
          </a:xfrm>
          <a:prstGeom prst="rect">
            <a:avLst/>
          </a:prstGeom>
        </p:spPr>
      </p:pic>
      <p:pic>
        <p:nvPicPr>
          <p:cNvPr id="5" name="Picture 4" descr="A metal plate with holes&#10;&#10;AI-generated content may be incorrect.">
            <a:extLst>
              <a:ext uri="{FF2B5EF4-FFF2-40B4-BE49-F238E27FC236}">
                <a16:creationId xmlns:a16="http://schemas.microsoft.com/office/drawing/2014/main" id="{55822536-0345-9707-A6DE-E1BF6C60C5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735615" y="3401613"/>
            <a:ext cx="2950369" cy="393382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6" name="Picture 5" descr="A graph of a function&#10;&#10;AI-generated content may be incorrect.">
            <a:extLst>
              <a:ext uri="{FF2B5EF4-FFF2-40B4-BE49-F238E27FC236}">
                <a16:creationId xmlns:a16="http://schemas.microsoft.com/office/drawing/2014/main" id="{05E0CE1B-2846-5A7D-4AAA-96ACC03910D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7557" t="6871" r="16114" b="50862"/>
          <a:stretch/>
        </p:blipFill>
        <p:spPr>
          <a:xfrm>
            <a:off x="2797065" y="4638323"/>
            <a:ext cx="4853830" cy="2109672"/>
          </a:xfrm>
          <a:prstGeom prst="rect">
            <a:avLst/>
          </a:prstGeom>
        </p:spPr>
      </p:pic>
      <p:pic>
        <p:nvPicPr>
          <p:cNvPr id="7" name="Picture 6" descr="A graph of a function&#10;&#10;AI-generated content may be incorrect.">
            <a:extLst>
              <a:ext uri="{FF2B5EF4-FFF2-40B4-BE49-F238E27FC236}">
                <a16:creationId xmlns:a16="http://schemas.microsoft.com/office/drawing/2014/main" id="{1288E5A7-1C70-E9EB-36EA-F00147E8495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8812" t="57733" r="17243"/>
          <a:stretch/>
        </p:blipFill>
        <p:spPr>
          <a:xfrm>
            <a:off x="729137" y="4082256"/>
            <a:ext cx="3933825" cy="18634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D1C0143-5162-6F79-62C7-66BB015C14D8}"/>
              </a:ext>
            </a:extLst>
          </p:cNvPr>
          <p:cNvSpPr txBox="1"/>
          <p:nvPr/>
        </p:nvSpPr>
        <p:spPr>
          <a:xfrm>
            <a:off x="5972115" y="5626655"/>
            <a:ext cx="22764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Beam profile analysis by Hans </a:t>
            </a:r>
            <a:r>
              <a:rPr lang="en-GB" sz="1600" dirty="0" err="1"/>
              <a:t>Törnqvist</a:t>
            </a:r>
            <a:endParaRPr lang="en-GB" sz="16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640DD94-6177-2D68-BD19-9BBDF1485A49}"/>
              </a:ext>
            </a:extLst>
          </p:cNvPr>
          <p:cNvCxnSpPr/>
          <p:nvPr/>
        </p:nvCxnSpPr>
        <p:spPr>
          <a:xfrm>
            <a:off x="2126572" y="5356215"/>
            <a:ext cx="1243012" cy="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5D92775-E17C-3E3D-2D7A-B31181E8221F}"/>
              </a:ext>
            </a:extLst>
          </p:cNvPr>
          <p:cNvSpPr txBox="1"/>
          <p:nvPr/>
        </p:nvSpPr>
        <p:spPr>
          <a:xfrm>
            <a:off x="206511" y="4447991"/>
            <a:ext cx="1771639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1600" dirty="0"/>
              <a:t>Vertical profile</a:t>
            </a:r>
          </a:p>
          <a:p>
            <a:pPr algn="ctr"/>
            <a:r>
              <a:rPr lang="en-GB" sz="1600" dirty="0"/>
              <a:t>FWHM = 1.9 mm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452B843-6014-5061-7A5F-87969DBAFBB7}"/>
              </a:ext>
            </a:extLst>
          </p:cNvPr>
          <p:cNvCxnSpPr>
            <a:cxnSpLocks/>
          </p:cNvCxnSpPr>
          <p:nvPr/>
        </p:nvCxnSpPr>
        <p:spPr>
          <a:xfrm>
            <a:off x="4914895" y="6147233"/>
            <a:ext cx="957205" cy="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EF1AD95-884E-08A8-AE43-903B86CD6CFD}"/>
              </a:ext>
            </a:extLst>
          </p:cNvPr>
          <p:cNvSpPr txBox="1"/>
          <p:nvPr/>
        </p:nvSpPr>
        <p:spPr>
          <a:xfrm>
            <a:off x="5900341" y="4560104"/>
            <a:ext cx="1832553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1600" dirty="0"/>
              <a:t>Horizontal profile</a:t>
            </a:r>
          </a:p>
          <a:p>
            <a:pPr algn="ctr"/>
            <a:r>
              <a:rPr lang="en-GB" sz="1600" dirty="0"/>
              <a:t>FWHM = 1.4 mm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25B1A89-65A6-9FFF-61A9-EC1B2F17ECB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0353" y="664086"/>
            <a:ext cx="1053354" cy="41602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3972B7F-F14C-13DF-BE7C-CDC29812CB9F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2080" y="81258"/>
            <a:ext cx="1801627" cy="4634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87037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A749D-9D10-0EAA-FA64-3D3410C57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Dead layer measurements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6AF83D-1F92-050D-ADF7-C827CDECE434}"/>
              </a:ext>
            </a:extLst>
          </p:cNvPr>
          <p:cNvSpPr txBox="1"/>
          <p:nvPr/>
        </p:nvSpPr>
        <p:spPr>
          <a:xfrm>
            <a:off x="10102416" y="147085"/>
            <a:ext cx="2008770" cy="584775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Work done by Ben Jones (Liverpool)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93D07E5-6018-67E3-97C1-6C363BFDD2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227" y="1159589"/>
            <a:ext cx="4196934" cy="2433010"/>
          </a:xfrm>
        </p:spPr>
        <p:txBody>
          <a:bodyPr>
            <a:normAutofit/>
          </a:bodyPr>
          <a:lstStyle/>
          <a:p>
            <a:r>
              <a:rPr lang="en-GB" sz="1800" dirty="0"/>
              <a:t>DSSSD allows for the possibility to measure energy from a single strip as a function of </a:t>
            </a:r>
            <a:r>
              <a:rPr lang="en-GB" sz="1800" dirty="0">
                <a:latin typeface="Symbol" pitchFamily="2" charset="2"/>
              </a:rPr>
              <a:t>q.</a:t>
            </a:r>
          </a:p>
          <a:p>
            <a:r>
              <a:rPr lang="en-GB" sz="1800" dirty="0">
                <a:latin typeface="Century Gothic" panose="020B0502020202020204" pitchFamily="34" charset="0"/>
                <a:cs typeface="Calibri" panose="020F0502020204030204" pitchFamily="34" charset="0"/>
              </a:rPr>
              <a:t>New method developed that is independent of energy calibration of the silicon.</a:t>
            </a:r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914F21EB-B72A-B42C-F8C9-B92A5AF656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9260" y="956077"/>
            <a:ext cx="3628390" cy="947272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12" name="Picture 11" descr="A graph of a distance&#10;&#10;AI-generated content may be incorrect.">
            <a:extLst>
              <a:ext uri="{FF2B5EF4-FFF2-40B4-BE49-F238E27FC236}">
                <a16:creationId xmlns:a16="http://schemas.microsoft.com/office/drawing/2014/main" id="{CA9D8FAB-86F8-6693-B433-3597FA4F413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61792" y="1840645"/>
            <a:ext cx="7595221" cy="4891421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82931BD6-9992-5A68-7842-0F8FEDFC8BC1}"/>
              </a:ext>
            </a:extLst>
          </p:cNvPr>
          <p:cNvGrpSpPr/>
          <p:nvPr/>
        </p:nvGrpSpPr>
        <p:grpSpPr>
          <a:xfrm>
            <a:off x="136348" y="3962215"/>
            <a:ext cx="4474323" cy="2093145"/>
            <a:chOff x="204608" y="3698055"/>
            <a:chExt cx="4474323" cy="209314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A525647-1CF7-9912-1E0F-5D9374BE7C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9771" t="13815" r="14223" b="29367"/>
            <a:stretch>
              <a:fillRect/>
            </a:stretch>
          </p:blipFill>
          <p:spPr>
            <a:xfrm>
              <a:off x="893376" y="5057279"/>
              <a:ext cx="3468416" cy="641131"/>
            </a:xfrm>
            <a:prstGeom prst="rect">
              <a:avLst/>
            </a:prstGeom>
          </p:spPr>
        </p:pic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B822A200-4D4C-6048-EB56-4F59B4481CE1}"/>
                </a:ext>
              </a:extLst>
            </p:cNvPr>
            <p:cNvCxnSpPr/>
            <p:nvPr/>
          </p:nvCxnSpPr>
          <p:spPr>
            <a:xfrm>
              <a:off x="477078" y="3923342"/>
              <a:ext cx="516835" cy="113393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FA92E896-A9C4-C8BE-C688-414A5F0212CC}"/>
                </a:ext>
              </a:extLst>
            </p:cNvPr>
            <p:cNvCxnSpPr>
              <a:cxnSpLocks/>
            </p:cNvCxnSpPr>
            <p:nvPr/>
          </p:nvCxnSpPr>
          <p:spPr>
            <a:xfrm>
              <a:off x="477078" y="3923342"/>
              <a:ext cx="3790122" cy="113393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BC6E9787-E474-BD18-F6EE-74AFB7E35573}"/>
                </a:ext>
              </a:extLst>
            </p:cNvPr>
            <p:cNvCxnSpPr>
              <a:cxnSpLocks/>
            </p:cNvCxnSpPr>
            <p:nvPr/>
          </p:nvCxnSpPr>
          <p:spPr>
            <a:xfrm>
              <a:off x="474562" y="3931394"/>
              <a:ext cx="0" cy="1859806"/>
            </a:xfrm>
            <a:prstGeom prst="straightConnector1">
              <a:avLst/>
            </a:prstGeom>
            <a:ln w="19050" cap="flat" cmpd="sng" algn="ctr">
              <a:solidFill>
                <a:schemeClr val="accent5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8D6F5DA6-824F-E664-5AB4-DF1E259FB937}"/>
                </a:ext>
              </a:extLst>
            </p:cNvPr>
            <p:cNvCxnSpPr>
              <a:cxnSpLocks/>
            </p:cNvCxnSpPr>
            <p:nvPr/>
          </p:nvCxnSpPr>
          <p:spPr>
            <a:xfrm>
              <a:off x="204608" y="5359615"/>
              <a:ext cx="4474323" cy="0"/>
            </a:xfrm>
            <a:prstGeom prst="straightConnector1">
              <a:avLst/>
            </a:prstGeom>
            <a:ln w="19050" cap="flat" cmpd="sng" algn="ctr">
              <a:solidFill>
                <a:schemeClr val="accent5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24BD241-5162-5344-3D32-9C33FEDD7B3B}"/>
                </a:ext>
              </a:extLst>
            </p:cNvPr>
            <p:cNvSpPr/>
            <p:nvPr/>
          </p:nvSpPr>
          <p:spPr>
            <a:xfrm>
              <a:off x="472177" y="5242284"/>
              <a:ext cx="118169" cy="118169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Sun 13">
              <a:extLst>
                <a:ext uri="{FF2B5EF4-FFF2-40B4-BE49-F238E27FC236}">
                  <a16:creationId xmlns:a16="http://schemas.microsoft.com/office/drawing/2014/main" id="{1E0A3760-7AEF-EE4E-95AB-1689321F2BD4}"/>
                </a:ext>
              </a:extLst>
            </p:cNvPr>
            <p:cNvSpPr/>
            <p:nvPr/>
          </p:nvSpPr>
          <p:spPr>
            <a:xfrm>
              <a:off x="251791" y="3698055"/>
              <a:ext cx="450574" cy="450574"/>
            </a:xfrm>
            <a:prstGeom prst="su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5211E6F-6EA0-886E-43CA-6CEC213E5442}"/>
                </a:ext>
              </a:extLst>
            </p:cNvPr>
            <p:cNvSpPr txBox="1"/>
            <p:nvPr/>
          </p:nvSpPr>
          <p:spPr>
            <a:xfrm>
              <a:off x="893376" y="3698055"/>
              <a:ext cx="17363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Alpha source</a:t>
              </a:r>
            </a:p>
          </p:txBody>
        </p:sp>
      </p:grpSp>
      <p:pic>
        <p:nvPicPr>
          <p:cNvPr id="34" name="Picture 33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11A37A57-E57E-9736-3931-8A69259C35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2144" y="796275"/>
            <a:ext cx="1645920" cy="658368"/>
          </a:xfrm>
          <a:prstGeom prst="rect">
            <a:avLst/>
          </a:prstGeom>
        </p:spPr>
      </p:pic>
      <p:pic>
        <p:nvPicPr>
          <p:cNvPr id="36" name="Picture 35" descr="A black text with a line&#10;&#10;AI-generated content may be incorrect.">
            <a:extLst>
              <a:ext uri="{FF2B5EF4-FFF2-40B4-BE49-F238E27FC236}">
                <a16:creationId xmlns:a16="http://schemas.microsoft.com/office/drawing/2014/main" id="{8CB0E17B-16DA-2734-D3CE-2254E6C74B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75519" y="1369868"/>
            <a:ext cx="2235667" cy="611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457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A9D57B0D-AB97-6D47-97F4-8EF0074C5B18}"/>
              </a:ext>
            </a:extLst>
          </p:cNvPr>
          <p:cNvGrpSpPr/>
          <p:nvPr/>
        </p:nvGrpSpPr>
        <p:grpSpPr>
          <a:xfrm>
            <a:off x="8036633" y="134204"/>
            <a:ext cx="4049164" cy="2110232"/>
            <a:chOff x="-1382878" y="4826513"/>
            <a:chExt cx="5398885" cy="2813643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A1A632F8-ACA3-1942-95A5-1E07125EDD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82878" y="4826513"/>
              <a:ext cx="5398885" cy="2813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6C3A99B-B448-E24F-8100-2004F7F08D72}"/>
                </a:ext>
              </a:extLst>
            </p:cNvPr>
            <p:cNvSpPr txBox="1"/>
            <p:nvPr/>
          </p:nvSpPr>
          <p:spPr>
            <a:xfrm>
              <a:off x="-1315397" y="4900405"/>
              <a:ext cx="2973648" cy="4103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M. </a:t>
              </a:r>
              <a:r>
                <a:rPr lang="en-GB" sz="1400" dirty="0" err="1"/>
                <a:t>Labiche</a:t>
              </a:r>
              <a:r>
                <a:rPr lang="en-GB" sz="1400" dirty="0"/>
                <a:t> (May 2015)</a:t>
              </a:r>
            </a:p>
          </p:txBody>
        </p:sp>
      </p:grpSp>
      <p:sp>
        <p:nvSpPr>
          <p:cNvPr id="9" name="Title 8">
            <a:extLst>
              <a:ext uri="{FF2B5EF4-FFF2-40B4-BE49-F238E27FC236}">
                <a16:creationId xmlns:a16="http://schemas.microsoft.com/office/drawing/2014/main" id="{073AD446-818E-55E0-1CC1-265818C6D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Dual array setup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63B38518-D09D-824A-993C-70D5053F9E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108884"/>
            <a:ext cx="8462213" cy="4856163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sz="1800" b="1" dirty="0">
                <a:solidFill>
                  <a:srgbClr val="C00000"/>
                </a:solidFill>
              </a:rPr>
              <a:t>Sensitive reaction channel selection</a:t>
            </a:r>
            <a:r>
              <a:rPr lang="en-GB" sz="1800" dirty="0"/>
              <a:t>…</a:t>
            </a:r>
          </a:p>
          <a:p>
            <a:pPr lvl="1"/>
            <a:r>
              <a:rPr lang="en-GB" sz="1600" dirty="0"/>
              <a:t>Breakup following transfer, e.g. </a:t>
            </a:r>
            <a:r>
              <a:rPr lang="en-GB" sz="1600" baseline="30000" dirty="0"/>
              <a:t>7</a:t>
            </a:r>
            <a:r>
              <a:rPr lang="en-GB" sz="1600" dirty="0"/>
              <a:t>Be(</a:t>
            </a:r>
            <a:r>
              <a:rPr lang="en-GB" sz="1600" i="1" dirty="0" err="1"/>
              <a:t>d</a:t>
            </a:r>
            <a:r>
              <a:rPr lang="en-GB" sz="1600" dirty="0" err="1"/>
              <a:t>,</a:t>
            </a:r>
            <a:r>
              <a:rPr lang="en-GB" sz="1600" i="1" dirty="0" err="1"/>
              <a:t>p</a:t>
            </a:r>
            <a:r>
              <a:rPr lang="en-GB" sz="1600" dirty="0"/>
              <a:t>)</a:t>
            </a:r>
            <a:r>
              <a:rPr lang="en-GB" sz="1600" baseline="30000" dirty="0"/>
              <a:t>8</a:t>
            </a:r>
            <a:r>
              <a:rPr lang="en-GB" sz="1600" dirty="0"/>
              <a:t>Be </a:t>
            </a:r>
            <a:r>
              <a:rPr lang="en-GB" sz="1600" dirty="0">
                <a:sym typeface="Wingdings" pitchFamily="2" charset="2"/>
              </a:rPr>
              <a:t> </a:t>
            </a:r>
            <a:r>
              <a:rPr lang="en-GB" sz="1600" dirty="0"/>
              <a:t>2</a:t>
            </a:r>
            <a:r>
              <a:rPr lang="el-GR" sz="1600" i="1" dirty="0"/>
              <a:t>α</a:t>
            </a:r>
            <a:r>
              <a:rPr lang="en-GB" sz="1600" dirty="0"/>
              <a:t> or 7Li+</a:t>
            </a:r>
            <a:r>
              <a:rPr lang="en-GB" sz="1600" i="1" dirty="0"/>
              <a:t>p</a:t>
            </a:r>
          </a:p>
          <a:p>
            <a:pPr lvl="1"/>
            <a:r>
              <a:rPr lang="en-GB" sz="1600" dirty="0"/>
              <a:t>Large angular coverage for 2</a:t>
            </a:r>
            <a:r>
              <a:rPr lang="el-GR" sz="1600" i="1" dirty="0"/>
              <a:t>α</a:t>
            </a:r>
            <a:r>
              <a:rPr lang="pl-PL" sz="1600" dirty="0"/>
              <a:t> (</a:t>
            </a:r>
            <a:r>
              <a:rPr lang="pl-PL" sz="1600" dirty="0" err="1"/>
              <a:t>forwards</a:t>
            </a:r>
            <a:r>
              <a:rPr lang="pl-PL" sz="1600" dirty="0"/>
              <a:t>) and </a:t>
            </a:r>
            <a:r>
              <a:rPr lang="pl-PL" sz="1600" i="1" dirty="0"/>
              <a:t>p</a:t>
            </a:r>
            <a:r>
              <a:rPr lang="pl-PL" sz="1600" dirty="0"/>
              <a:t> (</a:t>
            </a:r>
            <a:r>
              <a:rPr lang="pl-PL" sz="1600" dirty="0" err="1"/>
              <a:t>backwards</a:t>
            </a:r>
            <a:r>
              <a:rPr lang="pl-PL" sz="1600" dirty="0"/>
              <a:t>)</a:t>
            </a:r>
            <a:endParaRPr lang="en-GB" sz="1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b="1" dirty="0">
                <a:solidFill>
                  <a:srgbClr val="C00000"/>
                </a:solidFill>
              </a:rPr>
              <a:t>Surrogate (</a:t>
            </a:r>
            <a:r>
              <a:rPr lang="en-GB" sz="1800" b="1" i="1" dirty="0" err="1">
                <a:solidFill>
                  <a:srgbClr val="C00000"/>
                </a:solidFill>
              </a:rPr>
              <a:t>n</a:t>
            </a:r>
            <a:r>
              <a:rPr lang="en-GB" sz="1800" b="1" dirty="0" err="1">
                <a:solidFill>
                  <a:srgbClr val="C00000"/>
                </a:solidFill>
              </a:rPr>
              <a:t>,</a:t>
            </a:r>
            <a:r>
              <a:rPr lang="en-GB" sz="1800" b="1" i="1" dirty="0" err="1">
                <a:solidFill>
                  <a:srgbClr val="C00000"/>
                </a:solidFill>
              </a:rPr>
              <a:t>p</a:t>
            </a:r>
            <a:r>
              <a:rPr lang="en-GB" sz="1800" b="1" dirty="0">
                <a:solidFill>
                  <a:srgbClr val="C00000"/>
                </a:solidFill>
              </a:rPr>
              <a:t>) and (</a:t>
            </a:r>
            <a:r>
              <a:rPr lang="en-GB" sz="1800" b="1" i="1" dirty="0">
                <a:solidFill>
                  <a:srgbClr val="C00000"/>
                </a:solidFill>
              </a:rPr>
              <a:t>n</a:t>
            </a:r>
            <a:r>
              <a:rPr lang="en-GB" sz="1800" b="1" dirty="0">
                <a:solidFill>
                  <a:srgbClr val="C00000"/>
                </a:solidFill>
              </a:rPr>
              <a:t>,</a:t>
            </a:r>
            <a:r>
              <a:rPr lang="el-GR" sz="1800" b="1" i="1" dirty="0">
                <a:solidFill>
                  <a:srgbClr val="C00000"/>
                </a:solidFill>
              </a:rPr>
              <a:t>α</a:t>
            </a:r>
            <a:r>
              <a:rPr lang="en-GB" sz="1800" b="1" dirty="0">
                <a:solidFill>
                  <a:srgbClr val="C00000"/>
                </a:solidFill>
              </a:rPr>
              <a:t>) reactions for astrophysics</a:t>
            </a:r>
            <a:r>
              <a:rPr lang="en-GB" sz="1800" dirty="0"/>
              <a:t>…</a:t>
            </a:r>
          </a:p>
          <a:p>
            <a:pPr lvl="1"/>
            <a:r>
              <a:rPr lang="en-GB" sz="1600" dirty="0"/>
              <a:t>Charge exchange with “extra” proton </a:t>
            </a:r>
            <a:r>
              <a:rPr lang="en-GB" sz="1600" dirty="0">
                <a:sym typeface="Wingdings" pitchFamily="2" charset="2"/>
              </a:rPr>
              <a:t> </a:t>
            </a:r>
            <a:r>
              <a:rPr lang="en-GB" sz="1600" dirty="0"/>
              <a:t>(</a:t>
            </a:r>
            <a:r>
              <a:rPr lang="en-GB" sz="1600" i="1" dirty="0"/>
              <a:t>d</a:t>
            </a:r>
            <a:r>
              <a:rPr lang="en-GB" sz="1600" dirty="0"/>
              <a:t>,</a:t>
            </a:r>
            <a:r>
              <a:rPr lang="en-GB" sz="1600" baseline="30000" dirty="0"/>
              <a:t>2</a:t>
            </a:r>
            <a:r>
              <a:rPr lang="en-GB" sz="1600" dirty="0"/>
              <a:t>He).</a:t>
            </a:r>
          </a:p>
          <a:p>
            <a:pPr lvl="1"/>
            <a:r>
              <a:rPr lang="en-GB" sz="1600" dirty="0"/>
              <a:t>Correlated protons in forward/backwards directions.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b="1" dirty="0">
                <a:solidFill>
                  <a:srgbClr val="C00000"/>
                </a:solidFill>
              </a:rPr>
              <a:t>Demonstrator device to be built </a:t>
            </a:r>
            <a:r>
              <a:rPr lang="en-GB" sz="1800" dirty="0"/>
              <a:t>as proof-of-concept with stable beams after CERN’s LS3 (2026).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/>
              <a:t>Royal Society grant (Liverpool) to test design options: </a:t>
            </a:r>
            <a:r>
              <a:rPr lang="en-GB" sz="1800" b="1" dirty="0" err="1"/>
              <a:t>nTD</a:t>
            </a:r>
            <a:r>
              <a:rPr lang="en-GB" sz="1800" b="1" dirty="0"/>
              <a:t> silicon</a:t>
            </a:r>
            <a:r>
              <a:rPr lang="en-GB" sz="1800" dirty="0"/>
              <a:t> (Micron) for PID; </a:t>
            </a:r>
            <a:r>
              <a:rPr lang="en-GB" sz="1800" b="1" dirty="0"/>
              <a:t>hybrid </a:t>
            </a:r>
            <a:r>
              <a:rPr lang="en-GB" sz="1800" b="1" dirty="0" err="1"/>
              <a:t>ASIC+digitiser</a:t>
            </a:r>
            <a:r>
              <a:rPr lang="en-GB" sz="1800" b="1" dirty="0"/>
              <a:t> </a:t>
            </a:r>
            <a:r>
              <a:rPr lang="en-GB" sz="1800" dirty="0"/>
              <a:t>for optimal timing/position/energy resolution.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b="1" dirty="0">
                <a:solidFill>
                  <a:srgbClr val="C00000"/>
                </a:solidFill>
              </a:rPr>
              <a:t>Expandable to full array in the future </a:t>
            </a:r>
            <a:r>
              <a:rPr lang="en-GB" sz="1800" dirty="0"/>
              <a:t>with modular design (project bid).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A6F8176-5783-1046-9052-70FBDE729E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9413" y="1233207"/>
            <a:ext cx="935676" cy="502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>
            <a:extLst>
              <a:ext uri="{FF2B5EF4-FFF2-40B4-BE49-F238E27FC236}">
                <a16:creationId xmlns:a16="http://schemas.microsoft.com/office/drawing/2014/main" id="{6C0D9060-26CF-D848-A20B-C6E2120A96C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1398" y="2401141"/>
            <a:ext cx="1513555" cy="672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10" descr="Image result for york uni">
            <a:extLst>
              <a:ext uri="{FF2B5EF4-FFF2-40B4-BE49-F238E27FC236}">
                <a16:creationId xmlns:a16="http://schemas.microsoft.com/office/drawing/2014/main" id="{927B6D5F-85E4-DF43-8C89-4BF14A4B3E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3700" y="3027659"/>
            <a:ext cx="928949" cy="35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9CF388F-0D61-B74D-8A33-A59F1F11791F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4077" y="2460934"/>
            <a:ext cx="2294669" cy="183434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5FE0035-B185-58F5-829B-1234C39DD62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0494" t="46491" r="14965" b="25088"/>
          <a:stretch>
            <a:fillRect/>
          </a:stretch>
        </p:blipFill>
        <p:spPr>
          <a:xfrm>
            <a:off x="9141030" y="4391526"/>
            <a:ext cx="2875548" cy="194911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62579F0-FCF9-DBAE-9E4B-CB7323D1486C}"/>
              </a:ext>
            </a:extLst>
          </p:cNvPr>
          <p:cNvSpPr txBox="1"/>
          <p:nvPr/>
        </p:nvSpPr>
        <p:spPr>
          <a:xfrm>
            <a:off x="7188174" y="6422288"/>
            <a:ext cx="4956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600" dirty="0" err="1"/>
              <a:t>nTD</a:t>
            </a:r>
            <a:r>
              <a:rPr lang="en-GB" sz="1600" dirty="0"/>
              <a:t> Si delivered today! Merry Christmas to me </a:t>
            </a:r>
            <a:r>
              <a:rPr lang="en-GB" sz="1600" dirty="0">
                <a:sym typeface="Wingdings" pitchFamily="2" charset="2"/>
              </a:rPr>
              <a:t>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1154474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CFD9E-C5EF-854A-A9AB-E58561E3A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and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B9AA6C-363D-96B3-82CA-A83C91E7FD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6279" y="1191985"/>
            <a:ext cx="10759441" cy="5145751"/>
          </a:xfrm>
        </p:spPr>
        <p:txBody>
          <a:bodyPr>
            <a:normAutofit/>
          </a:bodyPr>
          <a:lstStyle/>
          <a:p>
            <a:r>
              <a:rPr lang="en-GB" sz="1800" dirty="0"/>
              <a:t>Lots of physics done so far, but </a:t>
            </a:r>
            <a:r>
              <a:rPr lang="en-GB" sz="1800" b="1" dirty="0"/>
              <a:t>busy running periods </a:t>
            </a:r>
            <a:r>
              <a:rPr lang="en-GB" sz="1800" dirty="0"/>
              <a:t>mean learning “on the job”.</a:t>
            </a:r>
          </a:p>
          <a:p>
            <a:pPr lvl="1"/>
            <a:r>
              <a:rPr lang="en-GB" sz="1600" dirty="0"/>
              <a:t>Publications starting to come, PRL accepted for </a:t>
            </a:r>
            <a:r>
              <a:rPr lang="en-GB" sz="1600" baseline="30000" dirty="0"/>
              <a:t>69</a:t>
            </a:r>
            <a:r>
              <a:rPr lang="en-GB" sz="1600" dirty="0"/>
              <a:t>Ni last month, many more in preparation.</a:t>
            </a:r>
          </a:p>
          <a:p>
            <a:r>
              <a:rPr lang="en-GB" sz="1800" dirty="0"/>
              <a:t>Building larger collaboration has been powerful to bring complementary tools:</a:t>
            </a:r>
          </a:p>
          <a:p>
            <a:pPr lvl="1"/>
            <a:r>
              <a:rPr lang="en-GB" sz="1600" b="1" dirty="0" err="1"/>
              <a:t>SpecMAT</a:t>
            </a:r>
            <a:r>
              <a:rPr lang="en-GB" sz="1600" b="1" dirty="0"/>
              <a:t> active target </a:t>
            </a:r>
            <a:r>
              <a:rPr lang="en-GB" sz="1600" dirty="0"/>
              <a:t>led by KU Leuven</a:t>
            </a:r>
          </a:p>
          <a:p>
            <a:pPr lvl="1"/>
            <a:r>
              <a:rPr lang="en-GB" sz="1600" b="1" dirty="0"/>
              <a:t>Fission fragment </a:t>
            </a:r>
            <a:r>
              <a:rPr lang="en-GB" sz="1600" dirty="0"/>
              <a:t>led by Chalmers University of Technology</a:t>
            </a:r>
          </a:p>
          <a:p>
            <a:pPr lvl="1"/>
            <a:r>
              <a:rPr lang="en-GB" sz="1600" b="1" dirty="0"/>
              <a:t>CeBr</a:t>
            </a:r>
            <a:r>
              <a:rPr lang="en-GB" sz="1600" b="1" baseline="-25000" dirty="0"/>
              <a:t>3</a:t>
            </a:r>
            <a:r>
              <a:rPr lang="en-GB" sz="1600" dirty="0"/>
              <a:t> </a:t>
            </a:r>
            <a:r>
              <a:rPr lang="en-GB" sz="1600" b="1" dirty="0">
                <a:latin typeface="Symbol" pitchFamily="2" charset="2"/>
              </a:rPr>
              <a:t>g</a:t>
            </a:r>
            <a:r>
              <a:rPr lang="en-GB" sz="1600" b="1" dirty="0"/>
              <a:t>-ray spectrometer </a:t>
            </a:r>
            <a:r>
              <a:rPr lang="en-GB" sz="1600" dirty="0"/>
              <a:t>from KU Leuven and Chalmers</a:t>
            </a:r>
          </a:p>
          <a:p>
            <a:pPr lvl="1"/>
            <a:r>
              <a:rPr lang="en-GB" sz="1600" b="1" dirty="0"/>
              <a:t>Tritium target </a:t>
            </a:r>
            <a:r>
              <a:rPr lang="en-GB" sz="1600" dirty="0"/>
              <a:t>purchased by CSIC-IEM and there are two (</a:t>
            </a:r>
            <a:r>
              <a:rPr lang="en-GB" sz="1600" dirty="0" err="1"/>
              <a:t>t,p</a:t>
            </a:r>
            <a:r>
              <a:rPr lang="en-GB" sz="1600" dirty="0"/>
              <a:t>) experiments (not run before LS3)</a:t>
            </a:r>
          </a:p>
          <a:p>
            <a:pPr lvl="1"/>
            <a:r>
              <a:rPr lang="en-GB" sz="1600" dirty="0"/>
              <a:t>we’re open to new ideas and willing to help with the integration of new equipment.</a:t>
            </a:r>
          </a:p>
          <a:p>
            <a:r>
              <a:rPr lang="en-GB" sz="1800" b="1" dirty="0"/>
              <a:t>Long shutdown </a:t>
            </a:r>
            <a:r>
              <a:rPr lang="en-GB" sz="1800" dirty="0"/>
              <a:t>at ISOLDE for 2026-27; an opportunity to work on upgrades and reconciliation</a:t>
            </a:r>
          </a:p>
          <a:p>
            <a:pPr lvl="1"/>
            <a:r>
              <a:rPr lang="en-GB" sz="1600" dirty="0"/>
              <a:t>new silicon array, </a:t>
            </a:r>
            <a:r>
              <a:rPr lang="en-GB" sz="1600" dirty="0" err="1"/>
              <a:t>cryo</a:t>
            </a:r>
            <a:r>
              <a:rPr lang="en-GB" sz="1600" dirty="0"/>
              <a:t> system refurbishment, flammable gas systems, etc.</a:t>
            </a:r>
          </a:p>
          <a:p>
            <a:r>
              <a:rPr lang="en-GB" sz="1800" dirty="0"/>
              <a:t>HIE-ISOLDE just celebrated it’s 10-year birthday, but </a:t>
            </a:r>
            <a:r>
              <a:rPr lang="en-GB" sz="1800" b="1" dirty="0"/>
              <a:t>physics opportunities </a:t>
            </a:r>
            <a:r>
              <a:rPr lang="en-GB" sz="1800" dirty="0"/>
              <a:t>exist for more than a decade when we return in 2028… Come and join us!!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D6D556-D446-2C81-CA55-C9E7E2D8D4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69536" y="67179"/>
            <a:ext cx="2683134" cy="8182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114973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5D50D-6513-4D4C-830E-F24FA9916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ISS Backup slides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80021E6D-90CE-2E93-3122-470C91B1EF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299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0E0633-295D-2845-BFD6-E7A639BB0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44671"/>
            <a:ext cx="10152186" cy="640797"/>
          </a:xfrm>
        </p:spPr>
        <p:txBody>
          <a:bodyPr/>
          <a:lstStyle/>
          <a:p>
            <a:r>
              <a:rPr lang="en-GB" dirty="0"/>
              <a:t>Solenoidal spectrometers around the world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3264F13-C2AC-3971-DAD0-27037D5C1A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665" y="1654934"/>
            <a:ext cx="3759200" cy="31559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004929B-782D-6CD9-87D0-EE5E4F93D7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6484" y="3759126"/>
            <a:ext cx="692150" cy="889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533E18-0EAC-4737-2476-9C0AC5ABE6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5572" y="1569023"/>
            <a:ext cx="3499826" cy="315111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81516B4-8FE4-D415-CFE3-1DBAE21E8135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321" y="1737745"/>
            <a:ext cx="2952328" cy="272562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498C108-4DB2-66D4-125B-CFC52C8E1EA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18247" y="1654934"/>
            <a:ext cx="3823179" cy="3151111"/>
          </a:xfrm>
          <a:prstGeom prst="rect">
            <a:avLst/>
          </a:prstGeom>
        </p:spPr>
      </p:pic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461E1454-8C9B-A59B-A10A-504AF0716F0D}"/>
              </a:ext>
            </a:extLst>
          </p:cNvPr>
          <p:cNvSpPr>
            <a:spLocks noGrp="1"/>
          </p:cNvSpPr>
          <p:nvPr/>
        </p:nvSpPr>
        <p:spPr>
          <a:xfrm>
            <a:off x="166168" y="1047727"/>
            <a:ext cx="3737698" cy="550803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36000" tIns="36000" rIns="36000" bIns="3600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2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HELIOS@Argonne</a:t>
            </a:r>
            <a:endParaRPr lang="en-GB" dirty="0"/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6C75DE38-B16C-8995-C79A-D1BE3F718B8A}"/>
              </a:ext>
            </a:extLst>
          </p:cNvPr>
          <p:cNvSpPr>
            <a:spLocks noGrp="1"/>
          </p:cNvSpPr>
          <p:nvPr/>
        </p:nvSpPr>
        <p:spPr>
          <a:xfrm>
            <a:off x="4225571" y="1047726"/>
            <a:ext cx="3489567" cy="550803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36000" tIns="36000" rIns="36000" bIns="3600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2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ISS@ISOLDE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7DF77C28-671B-95CB-CFDD-E32393BDD192}"/>
              </a:ext>
            </a:extLst>
          </p:cNvPr>
          <p:cNvSpPr>
            <a:spLocks noGrp="1"/>
          </p:cNvSpPr>
          <p:nvPr/>
        </p:nvSpPr>
        <p:spPr>
          <a:xfrm>
            <a:off x="8133162" y="1047726"/>
            <a:ext cx="3808263" cy="550803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36000" tIns="36000" rIns="36000" bIns="3600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2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SOLARIS@FRIB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E469F0-291A-26C0-9FAB-85D1E56DD14F}"/>
              </a:ext>
            </a:extLst>
          </p:cNvPr>
          <p:cNvSpPr txBox="1"/>
          <p:nvPr/>
        </p:nvSpPr>
        <p:spPr>
          <a:xfrm>
            <a:off x="297467" y="4874064"/>
            <a:ext cx="3489168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itchFamily="2" charset="2"/>
              <a:buChar char="§"/>
            </a:pPr>
            <a:r>
              <a:rPr lang="en-GB" sz="1400" dirty="0"/>
              <a:t>“The pioneer” from 2008.</a:t>
            </a:r>
          </a:p>
          <a:p>
            <a:pPr marL="285750" indent="-285750" algn="l">
              <a:buFont typeface="Wingdings" pitchFamily="2" charset="2"/>
              <a:buChar char="§"/>
            </a:pPr>
            <a:r>
              <a:rPr lang="en-GB" sz="1400" dirty="0"/>
              <a:t>Stable beams, RAISOR and CARIBU.</a:t>
            </a:r>
          </a:p>
          <a:p>
            <a:pPr marL="285750" indent="-285750" algn="l">
              <a:buFont typeface="Wingdings" pitchFamily="2" charset="2"/>
              <a:buChar char="§"/>
            </a:pPr>
            <a:r>
              <a:rPr lang="en-GB" sz="1400" dirty="0"/>
              <a:t>3T MRI magnet.</a:t>
            </a:r>
          </a:p>
          <a:p>
            <a:pPr marL="285750" indent="-285750" algn="l">
              <a:buFont typeface="Wingdings" pitchFamily="2" charset="2"/>
              <a:buChar char="§"/>
            </a:pPr>
            <a:r>
              <a:rPr lang="en-GB" sz="1400" dirty="0"/>
              <a:t>Resistive-division Si array.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1E95093-05B0-5456-2671-9229F570B843}"/>
              </a:ext>
            </a:extLst>
          </p:cNvPr>
          <p:cNvSpPr txBox="1"/>
          <p:nvPr/>
        </p:nvSpPr>
        <p:spPr>
          <a:xfrm>
            <a:off x="4072329" y="4874064"/>
            <a:ext cx="4038617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itchFamily="2" charset="2"/>
              <a:buChar char="§"/>
            </a:pPr>
            <a:r>
              <a:rPr lang="en-GB" sz="1400" dirty="0"/>
              <a:t>Since 2018 (LS2 2019-2021).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400" dirty="0"/>
              <a:t>Post-accelerated ISOL beams.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400" dirty="0"/>
              <a:t>Energies up to ~10 MeV/</a:t>
            </a:r>
            <a:r>
              <a:rPr lang="en-GB" sz="1400" i="1" dirty="0"/>
              <a:t>u</a:t>
            </a:r>
            <a:r>
              <a:rPr lang="en-GB" sz="1400" dirty="0"/>
              <a:t>.</a:t>
            </a:r>
          </a:p>
          <a:p>
            <a:pPr marL="285750" indent="-285750" algn="l">
              <a:buFont typeface="Wingdings" pitchFamily="2" charset="2"/>
              <a:buChar char="§"/>
            </a:pPr>
            <a:r>
              <a:rPr lang="en-GB" sz="1400" dirty="0"/>
              <a:t>Pre-LS2 with HELIOS on-axis array.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400" dirty="0"/>
              <a:t>Post-LS2 double-sided Si strip array.</a:t>
            </a:r>
          </a:p>
          <a:p>
            <a:pPr marL="285750" indent="-285750" algn="l">
              <a:buFont typeface="Wingdings" pitchFamily="2" charset="2"/>
              <a:buChar char="§"/>
            </a:pPr>
            <a:r>
              <a:rPr lang="en-GB" sz="1400" dirty="0"/>
              <a:t>4T MRI magnet – clearance for 2.5 T.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400" dirty="0"/>
              <a:t>Solenoidal spectrometer &amp; </a:t>
            </a:r>
            <a:r>
              <a:rPr lang="en-GB" sz="1400" dirty="0" err="1"/>
              <a:t>SpecMAT</a:t>
            </a:r>
            <a:r>
              <a:rPr lang="en-GB" sz="1400" dirty="0"/>
              <a:t>.</a:t>
            </a:r>
          </a:p>
          <a:p>
            <a:pPr marL="285750" indent="-285750" algn="l">
              <a:buFont typeface="Wingdings" pitchFamily="2" charset="2"/>
              <a:buChar char="§"/>
            </a:pPr>
            <a:endParaRPr lang="en-GB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5B766B4-8846-EDD7-BFE8-EE23A2CCA8FF}"/>
              </a:ext>
            </a:extLst>
          </p:cNvPr>
          <p:cNvSpPr txBox="1"/>
          <p:nvPr/>
        </p:nvSpPr>
        <p:spPr>
          <a:xfrm>
            <a:off x="8133161" y="4862450"/>
            <a:ext cx="3808264" cy="15081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itchFamily="2" charset="2"/>
              <a:buChar char="§"/>
            </a:pPr>
            <a:r>
              <a:rPr lang="en-GB" sz="1400" dirty="0"/>
              <a:t>From 2021 with initial configuration.</a:t>
            </a:r>
          </a:p>
          <a:p>
            <a:pPr marL="285750" indent="-285750" algn="l">
              <a:buFont typeface="Wingdings" pitchFamily="2" charset="2"/>
              <a:buChar char="§"/>
            </a:pPr>
            <a:r>
              <a:rPr lang="en-GB" sz="1400" dirty="0"/>
              <a:t>ReA6 beam line.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400" dirty="0"/>
              <a:t>Early implementation using HELIOS array.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400" dirty="0"/>
              <a:t>Building forward/backward dual array.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400" dirty="0"/>
              <a:t>4T MRI magnet.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400" dirty="0"/>
              <a:t>Solenoidal spectrometer &amp; AT-TPC.</a:t>
            </a:r>
          </a:p>
          <a:p>
            <a:pPr marL="285750" indent="-285750">
              <a:buFont typeface="Wingdings" pitchFamily="2" charset="2"/>
              <a:buChar char="§"/>
            </a:pPr>
            <a:endParaRPr lang="en-GB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4499C1-210E-FEC5-AF1F-8793FF213EC0}"/>
              </a:ext>
            </a:extLst>
          </p:cNvPr>
          <p:cNvSpPr txBox="1"/>
          <p:nvPr/>
        </p:nvSpPr>
        <p:spPr>
          <a:xfrm>
            <a:off x="9587675" y="6551553"/>
            <a:ext cx="2520242" cy="276999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r"/>
            <a:r>
              <a:rPr lang="en-GB" sz="1200" dirty="0"/>
              <a:t>Slide stolen from Sean Freeman</a:t>
            </a:r>
          </a:p>
        </p:txBody>
      </p:sp>
    </p:spTree>
    <p:extLst>
      <p:ext uri="{BB962C8B-B14F-4D97-AF65-F5344CB8AC3E}">
        <p14:creationId xmlns:p14="http://schemas.microsoft.com/office/powerpoint/2010/main" val="15704853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11BEF0-8EDE-F2BB-EA11-14CA39C914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high angle view of a factory&#10;&#10;AI-generated content may be incorrect.">
            <a:extLst>
              <a:ext uri="{FF2B5EF4-FFF2-40B4-BE49-F238E27FC236}">
                <a16:creationId xmlns:a16="http://schemas.microsoft.com/office/drawing/2014/main" id="{9C15F48F-A9B4-EDB4-16DB-34F0C3D61C1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664"/>
          <a:stretch/>
        </p:blipFill>
        <p:spPr>
          <a:xfrm rot="5400000">
            <a:off x="8235123" y="547028"/>
            <a:ext cx="4404168" cy="33935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F84CEB5-421F-3E94-E923-23DAE15E8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And some technical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7FF1B4-DD53-18D1-72EA-140159883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414" y="1091271"/>
            <a:ext cx="8208579" cy="2290128"/>
          </a:xfrm>
        </p:spPr>
        <p:txBody>
          <a:bodyPr>
            <a:normAutofit/>
          </a:bodyPr>
          <a:lstStyle/>
          <a:p>
            <a:r>
              <a:rPr lang="en-GB" sz="1800" dirty="0"/>
              <a:t>New </a:t>
            </a:r>
            <a:r>
              <a:rPr lang="en-GB" sz="1800" b="1" dirty="0"/>
              <a:t>safety platform </a:t>
            </a:r>
            <a:r>
              <a:rPr lang="en-GB" sz="1800" dirty="0"/>
              <a:t>installed for filling and energising the magnet.</a:t>
            </a:r>
          </a:p>
          <a:p>
            <a:pPr lvl="1"/>
            <a:r>
              <a:rPr lang="en-GB" sz="1600" dirty="0"/>
              <a:t>Financial contributions from EP Safety and ISOLDE for infrastructure [~6 </a:t>
            </a:r>
            <a:r>
              <a:rPr lang="en-GB" sz="1600" dirty="0" err="1"/>
              <a:t>kCHF</a:t>
            </a:r>
            <a:r>
              <a:rPr lang="en-GB" sz="1600" dirty="0"/>
              <a:t>].</a:t>
            </a:r>
          </a:p>
          <a:p>
            <a:pPr lvl="1"/>
            <a:r>
              <a:rPr lang="en-GB" sz="1600" dirty="0"/>
              <a:t>Future helium refills to be performed by collaboration, not CERN </a:t>
            </a:r>
            <a:r>
              <a:rPr lang="en-GB" sz="1600" dirty="0" err="1"/>
              <a:t>cryo</a:t>
            </a:r>
            <a:r>
              <a:rPr lang="en-GB" sz="1600" dirty="0"/>
              <a:t> group!</a:t>
            </a:r>
          </a:p>
          <a:p>
            <a:r>
              <a:rPr lang="en-GB" sz="1800" b="1" dirty="0"/>
              <a:t>Strict vacuum requirements </a:t>
            </a:r>
            <a:r>
              <a:rPr lang="en-GB" sz="1800" dirty="0"/>
              <a:t>from HIE-ISOLDE (8 x 10</a:t>
            </a:r>
            <a:r>
              <a:rPr lang="en-GB" sz="1800" baseline="30000" dirty="0"/>
              <a:t>-7</a:t>
            </a:r>
            <a:r>
              <a:rPr lang="en-GB" sz="1800" dirty="0"/>
              <a:t> mbar) for 2025.</a:t>
            </a:r>
          </a:p>
          <a:p>
            <a:pPr lvl="1"/>
            <a:r>
              <a:rPr lang="en-GB" sz="1600" dirty="0"/>
              <a:t>New, bigger turbo pump (2200 l/s N</a:t>
            </a:r>
            <a:r>
              <a:rPr lang="en-GB" sz="1600" baseline="-25000" dirty="0"/>
              <a:t>2</a:t>
            </a:r>
            <a:r>
              <a:rPr lang="en-GB" sz="1600" dirty="0"/>
              <a:t>) from STFC Daresbury [~25 </a:t>
            </a:r>
            <a:r>
              <a:rPr lang="en-GB" sz="1600" dirty="0" err="1"/>
              <a:t>kCHF</a:t>
            </a:r>
            <a:r>
              <a:rPr lang="en-GB" sz="1600" dirty="0"/>
              <a:t>]</a:t>
            </a:r>
          </a:p>
          <a:p>
            <a:pPr lvl="1"/>
            <a:r>
              <a:rPr lang="en-GB" sz="1600" dirty="0"/>
              <a:t>Cryogenic pump and compressor (4600 l/s H</a:t>
            </a:r>
            <a:r>
              <a:rPr lang="en-GB" sz="1600" baseline="-25000" dirty="0"/>
              <a:t>2</a:t>
            </a:r>
            <a:r>
              <a:rPr lang="en-GB" sz="1600" dirty="0"/>
              <a:t>O) from Liverpool [~50 </a:t>
            </a:r>
            <a:r>
              <a:rPr lang="en-GB" sz="1600" dirty="0" err="1"/>
              <a:t>kCHF</a:t>
            </a:r>
            <a:r>
              <a:rPr lang="en-GB" sz="1600" dirty="0"/>
              <a:t>]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9105243-6D0E-40D2-66D0-9AC7C60C2A4A}"/>
              </a:ext>
            </a:extLst>
          </p:cNvPr>
          <p:cNvGrpSpPr/>
          <p:nvPr/>
        </p:nvGrpSpPr>
        <p:grpSpPr>
          <a:xfrm>
            <a:off x="8740443" y="41706"/>
            <a:ext cx="3396939" cy="4404169"/>
            <a:chOff x="8740443" y="41706"/>
            <a:chExt cx="3396939" cy="4404169"/>
          </a:xfrm>
        </p:grpSpPr>
        <p:pic>
          <p:nvPicPr>
            <p:cNvPr id="5" name="Picture 4" descr="A person standing on a ladder&#10;&#10;AI-generated content may be incorrect.">
              <a:extLst>
                <a:ext uri="{FF2B5EF4-FFF2-40B4-BE49-F238E27FC236}">
                  <a16:creationId xmlns:a16="http://schemas.microsoft.com/office/drawing/2014/main" id="{3FE3678D-C6F1-F0EC-A059-9476A6B32F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14139" r="2627" b="14401"/>
            <a:stretch/>
          </p:blipFill>
          <p:spPr>
            <a:xfrm rot="5400000">
              <a:off x="8236828" y="545321"/>
              <a:ext cx="4404169" cy="339693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E76271F-E70A-41FE-83E1-3B1C5B344C57}"/>
                </a:ext>
              </a:extLst>
            </p:cNvPr>
            <p:cNvSpPr txBox="1"/>
            <p:nvPr/>
          </p:nvSpPr>
          <p:spPr>
            <a:xfrm>
              <a:off x="9218736" y="142846"/>
              <a:ext cx="2359941" cy="30777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400" dirty="0"/>
                <a:t>Photo by Anna Kawecka</a:t>
              </a:r>
            </a:p>
          </p:txBody>
        </p:sp>
      </p:grp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8CF8B0F3-378C-A862-83C5-56BD48BEC44A}"/>
              </a:ext>
            </a:extLst>
          </p:cNvPr>
          <p:cNvSpPr txBox="1">
            <a:spLocks/>
          </p:cNvSpPr>
          <p:nvPr/>
        </p:nvSpPr>
        <p:spPr>
          <a:xfrm>
            <a:off x="420414" y="3472235"/>
            <a:ext cx="6510270" cy="2290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Implementation of </a:t>
            </a:r>
            <a:r>
              <a:rPr lang="en-GB" sz="1800" b="1" dirty="0"/>
              <a:t>additional 256+ digitiser channels</a:t>
            </a:r>
            <a:r>
              <a:rPr lang="en-GB" sz="1800" dirty="0"/>
              <a:t>.</a:t>
            </a:r>
          </a:p>
          <a:p>
            <a:pPr lvl="1"/>
            <a:r>
              <a:rPr lang="en-GB" sz="1600" dirty="0" err="1"/>
              <a:t>Mesytec</a:t>
            </a:r>
            <a:r>
              <a:rPr lang="en-GB" sz="1600" dirty="0"/>
              <a:t>-based DAQ developed by Chalmers [~150 </a:t>
            </a:r>
            <a:r>
              <a:rPr lang="en-GB" sz="1600" dirty="0" err="1"/>
              <a:t>kCHF</a:t>
            </a:r>
            <a:r>
              <a:rPr lang="en-GB" sz="1600" dirty="0"/>
              <a:t>].</a:t>
            </a:r>
          </a:p>
          <a:p>
            <a:pPr lvl="1"/>
            <a:r>
              <a:rPr lang="en-GB" sz="1600" dirty="0" err="1"/>
              <a:t>iSeg</a:t>
            </a:r>
            <a:r>
              <a:rPr lang="en-GB" sz="1600" dirty="0"/>
              <a:t> HV mainframe to cover all silicon biasing [~50 </a:t>
            </a:r>
            <a:r>
              <a:rPr lang="en-GB" sz="1600" dirty="0" err="1"/>
              <a:t>kCHF</a:t>
            </a:r>
            <a:r>
              <a:rPr lang="en-GB" sz="1600" dirty="0"/>
              <a:t>].</a:t>
            </a:r>
          </a:p>
          <a:p>
            <a:pPr lvl="1"/>
            <a:r>
              <a:rPr lang="en-GB" sz="1600" dirty="0"/>
              <a:t>Talk by Håkan Johansson later today on details.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60F63AF-4532-7153-BB6C-E49C1FED7909}"/>
              </a:ext>
            </a:extLst>
          </p:cNvPr>
          <p:cNvGrpSpPr/>
          <p:nvPr/>
        </p:nvGrpSpPr>
        <p:grpSpPr>
          <a:xfrm>
            <a:off x="8740443" y="2230231"/>
            <a:ext cx="3396939" cy="4529252"/>
            <a:chOff x="8740443" y="2230231"/>
            <a:chExt cx="3396939" cy="4529252"/>
          </a:xfrm>
        </p:grpSpPr>
        <p:pic>
          <p:nvPicPr>
            <p:cNvPr id="12" name="Picture 11" descr="A person in a factory&#10;&#10;AI-generated content may be incorrect.">
              <a:extLst>
                <a:ext uri="{FF2B5EF4-FFF2-40B4-BE49-F238E27FC236}">
                  <a16:creationId xmlns:a16="http://schemas.microsoft.com/office/drawing/2014/main" id="{5F510AEC-85EF-6F05-F12B-177E1B27F9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740443" y="2230231"/>
              <a:ext cx="3396939" cy="452925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F94F0F8-0F2E-7DF8-7CA5-76E30D7A0B3E}"/>
                </a:ext>
              </a:extLst>
            </p:cNvPr>
            <p:cNvSpPr txBox="1"/>
            <p:nvPr/>
          </p:nvSpPr>
          <p:spPr>
            <a:xfrm>
              <a:off x="9509108" y="3626069"/>
              <a:ext cx="1027845" cy="307777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r"/>
              <a:r>
                <a:rPr lang="en-GB" sz="1400" dirty="0"/>
                <a:t>Big Ted -&gt;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19ABEAB-D5B5-C5E2-5425-28B9B16344A5}"/>
                </a:ext>
              </a:extLst>
            </p:cNvPr>
            <p:cNvSpPr txBox="1"/>
            <p:nvPr/>
          </p:nvSpPr>
          <p:spPr>
            <a:xfrm>
              <a:off x="10340634" y="5016999"/>
              <a:ext cx="1238043" cy="523220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400" dirty="0"/>
                <a:t>&lt;- Patrick MacGregor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45D0660-FA67-8DEA-0C7F-6D6713254997}"/>
              </a:ext>
            </a:extLst>
          </p:cNvPr>
          <p:cNvGrpSpPr/>
          <p:nvPr/>
        </p:nvGrpSpPr>
        <p:grpSpPr>
          <a:xfrm>
            <a:off x="6724616" y="3626069"/>
            <a:ext cx="2707581" cy="3231931"/>
            <a:chOff x="6724616" y="3626069"/>
            <a:chExt cx="2707581" cy="3231931"/>
          </a:xfrm>
        </p:grpSpPr>
        <p:pic>
          <p:nvPicPr>
            <p:cNvPr id="14" name="Picture 13" descr="A close-up of a machine&#10;&#10;AI-generated content may be incorrect.">
              <a:extLst>
                <a:ext uri="{FF2B5EF4-FFF2-40B4-BE49-F238E27FC236}">
                  <a16:creationId xmlns:a16="http://schemas.microsoft.com/office/drawing/2014/main" id="{0DE53582-FF19-5BFA-3272-BC6E7111073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724616" y="3626069"/>
              <a:ext cx="2012416" cy="3231931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835F7EF-FE3D-EF19-AF0D-85968D5295CF}"/>
                </a:ext>
              </a:extLst>
            </p:cNvPr>
            <p:cNvSpPr txBox="1"/>
            <p:nvPr/>
          </p:nvSpPr>
          <p:spPr>
            <a:xfrm>
              <a:off x="8045278" y="6445593"/>
              <a:ext cx="1386919" cy="307777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r"/>
              <a:r>
                <a:rPr lang="en-GB" sz="1400" dirty="0"/>
                <a:t>&lt;- </a:t>
              </a:r>
              <a:r>
                <a:rPr lang="en-GB" sz="1400" dirty="0" err="1"/>
                <a:t>Cryo</a:t>
              </a:r>
              <a:r>
                <a:rPr lang="en-GB" sz="1400" dirty="0"/>
                <a:t> pump</a:t>
              </a:r>
            </a:p>
          </p:txBody>
        </p:sp>
      </p:grpSp>
      <p:pic>
        <p:nvPicPr>
          <p:cNvPr id="13" name="Picture 12" descr="A computer server with many wires&#10;&#10;AI-generated content may be incorrect.">
            <a:extLst>
              <a:ext uri="{FF2B5EF4-FFF2-40B4-BE49-F238E27FC236}">
                <a16:creationId xmlns:a16="http://schemas.microsoft.com/office/drawing/2014/main" id="{3F9BF928-5956-8E3C-7169-7A436263EA6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4800" t="28996" b="18924"/>
          <a:stretch/>
        </p:blipFill>
        <p:spPr>
          <a:xfrm>
            <a:off x="2327564" y="4986011"/>
            <a:ext cx="3701887" cy="180892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3732ED8-1D38-FEE3-0BF9-B60030498A50}"/>
              </a:ext>
            </a:extLst>
          </p:cNvPr>
          <p:cNvSpPr txBox="1"/>
          <p:nvPr/>
        </p:nvSpPr>
        <p:spPr>
          <a:xfrm>
            <a:off x="604780" y="5479013"/>
            <a:ext cx="1616148" cy="30777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/>
            <a:r>
              <a:rPr lang="en-GB" sz="1400" dirty="0" err="1"/>
              <a:t>Mesytec</a:t>
            </a:r>
            <a:r>
              <a:rPr lang="en-GB" sz="1400" dirty="0"/>
              <a:t> DAQ -&gt;</a:t>
            </a:r>
          </a:p>
        </p:txBody>
      </p:sp>
    </p:spTree>
    <p:extLst>
      <p:ext uri="{BB962C8B-B14F-4D97-AF65-F5344CB8AC3E}">
        <p14:creationId xmlns:p14="http://schemas.microsoft.com/office/powerpoint/2010/main" val="2808341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8">
            <a:extLst>
              <a:ext uri="{FF2B5EF4-FFF2-40B4-BE49-F238E27FC236}">
                <a16:creationId xmlns:a16="http://schemas.microsoft.com/office/drawing/2014/main" id="{798D2380-AF7C-11B7-3AFF-5BDC3CDC0C5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93" r="2555" b="2340"/>
          <a:stretch/>
        </p:blipFill>
        <p:spPr>
          <a:xfrm>
            <a:off x="5990492" y="1034599"/>
            <a:ext cx="6066499" cy="4788801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25F94C-DEB4-254B-BDFA-10CA1DDD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8" y="244671"/>
            <a:ext cx="10539047" cy="640797"/>
          </a:xfrm>
        </p:spPr>
        <p:txBody>
          <a:bodyPr/>
          <a:lstStyle/>
          <a:p>
            <a:r>
              <a:rPr lang="en-GB" dirty="0"/>
              <a:t>Direct reactions around the Coulomb barrier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6FAF5044-5EBA-E54E-A199-2784D8FEAEC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10307" y="1202670"/>
                <a:ext cx="5580185" cy="4939413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Access to variety of nuclear structure and nuclear astro information.</a:t>
                </a:r>
              </a:p>
              <a:p>
                <a:r>
                  <a:rPr lang="en-US" sz="2000" b="1" dirty="0">
                    <a:solidFill>
                      <a:srgbClr val="0070C0"/>
                    </a:solidFill>
                    <a:latin typeface="Century Gothic" panose="020B0502020202020204" pitchFamily="34" charset="0"/>
                    <a:cs typeface="Helvetica"/>
                  </a:rPr>
                  <a:t>Single-particle states</a:t>
                </a:r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, E</a:t>
                </a:r>
                <a:r>
                  <a:rPr lang="en-US" sz="2000" baseline="-25000" dirty="0">
                    <a:latin typeface="Century Gothic" panose="020B0502020202020204" pitchFamily="34" charset="0"/>
                    <a:cs typeface="Helvetica"/>
                  </a:rPr>
                  <a:t>(</a:t>
                </a:r>
                <a:r>
                  <a:rPr lang="en-US" sz="2000" baseline="-25000" dirty="0" err="1">
                    <a:latin typeface="Century Gothic" panose="020B0502020202020204" pitchFamily="34" charset="0"/>
                    <a:cs typeface="Helvetica"/>
                  </a:rPr>
                  <a:t>Ex,SP</a:t>
                </a:r>
                <a:r>
                  <a:rPr lang="en-US" sz="2000" baseline="-25000" dirty="0">
                    <a:latin typeface="Century Gothic" panose="020B0502020202020204" pitchFamily="34" charset="0"/>
                    <a:cs typeface="Helvetica"/>
                  </a:rPr>
                  <a:t>)</a:t>
                </a:r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, </a:t>
                </a:r>
                <a:r>
                  <a:rPr lang="en-US" sz="2000" i="1" dirty="0">
                    <a:latin typeface="Century Gothic" panose="020B0502020202020204" pitchFamily="34" charset="0"/>
                    <a:cs typeface="Helvetica"/>
                  </a:rPr>
                  <a:t>ℓ</a:t>
                </a:r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, spectroscopic factors, e.g. (</a:t>
                </a:r>
                <a:r>
                  <a:rPr lang="en-US" sz="2000" i="1" dirty="0" err="1">
                    <a:latin typeface="Century Gothic" panose="020B0502020202020204" pitchFamily="34" charset="0"/>
                    <a:cs typeface="Helvetica"/>
                  </a:rPr>
                  <a:t>d</a:t>
                </a:r>
                <a:r>
                  <a:rPr lang="en-US" sz="2000" dirty="0" err="1">
                    <a:latin typeface="Century Gothic" panose="020B0502020202020204" pitchFamily="34" charset="0"/>
                    <a:cs typeface="Helvetica"/>
                  </a:rPr>
                  <a:t>,</a:t>
                </a:r>
                <a:r>
                  <a:rPr lang="en-US" sz="2000" i="1" dirty="0" err="1">
                    <a:latin typeface="Century Gothic" panose="020B0502020202020204" pitchFamily="34" charset="0"/>
                    <a:cs typeface="Helvetica"/>
                  </a:rPr>
                  <a:t>p</a:t>
                </a:r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), (</a:t>
                </a:r>
                <a:r>
                  <a:rPr lang="en-US" sz="2000" i="1" dirty="0" err="1">
                    <a:latin typeface="Century Gothic" panose="020B0502020202020204" pitchFamily="34" charset="0"/>
                    <a:cs typeface="Helvetica"/>
                  </a:rPr>
                  <a:t>p</a:t>
                </a:r>
                <a:r>
                  <a:rPr lang="en-US" sz="2000" dirty="0" err="1">
                    <a:latin typeface="Century Gothic" panose="020B0502020202020204" pitchFamily="34" charset="0"/>
                    <a:cs typeface="Helvetica"/>
                  </a:rPr>
                  <a:t>,</a:t>
                </a:r>
                <a:r>
                  <a:rPr lang="en-US" sz="2000" i="1" dirty="0" err="1">
                    <a:latin typeface="Century Gothic" panose="020B0502020202020204" pitchFamily="34" charset="0"/>
                    <a:cs typeface="Helvetica"/>
                  </a:rPr>
                  <a:t>d</a:t>
                </a:r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)…</a:t>
                </a:r>
              </a:p>
              <a:p>
                <a:r>
                  <a:rPr lang="en-US" sz="2000" b="1" dirty="0">
                    <a:latin typeface="Century Gothic" panose="020B0502020202020204" pitchFamily="34" charset="0"/>
                    <a:cs typeface="Helvetica"/>
                  </a:rPr>
                  <a:t>Pair-correlations</a:t>
                </a:r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, E</a:t>
                </a:r>
                <a:r>
                  <a:rPr lang="en-US" sz="2000" baseline="-25000" dirty="0">
                    <a:latin typeface="Century Gothic" panose="020B0502020202020204" pitchFamily="34" charset="0"/>
                    <a:cs typeface="Helvetica"/>
                  </a:rPr>
                  <a:t>(Ex)</a:t>
                </a:r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, </a:t>
                </a:r>
                <a:r>
                  <a:rPr lang="en-US" sz="2000" i="1" dirty="0">
                    <a:latin typeface="Century Gothic" panose="020B0502020202020204" pitchFamily="34" charset="0"/>
                    <a:cs typeface="Helvetica"/>
                  </a:rPr>
                  <a:t>ℓ</a:t>
                </a:r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, e.g. (</a:t>
                </a:r>
                <a:r>
                  <a:rPr lang="en-US" sz="2000" i="1" dirty="0" err="1">
                    <a:latin typeface="Century Gothic" panose="020B0502020202020204" pitchFamily="34" charset="0"/>
                    <a:cs typeface="Helvetica"/>
                  </a:rPr>
                  <a:t>p</a:t>
                </a:r>
                <a:r>
                  <a:rPr lang="en-US" sz="2000" dirty="0" err="1">
                    <a:latin typeface="Century Gothic" panose="020B0502020202020204" pitchFamily="34" charset="0"/>
                    <a:cs typeface="Helvetica"/>
                  </a:rPr>
                  <a:t>,</a:t>
                </a:r>
                <a:r>
                  <a:rPr lang="en-US" sz="2000" i="1" dirty="0" err="1">
                    <a:latin typeface="Century Gothic" panose="020B0502020202020204" pitchFamily="34" charset="0"/>
                    <a:cs typeface="Helvetica"/>
                  </a:rPr>
                  <a:t>t</a:t>
                </a:r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), (</a:t>
                </a:r>
                <a:r>
                  <a:rPr lang="en-US" sz="2000" i="1" dirty="0" err="1">
                    <a:latin typeface="Century Gothic" panose="020B0502020202020204" pitchFamily="34" charset="0"/>
                    <a:cs typeface="Helvetica"/>
                  </a:rPr>
                  <a:t>t</a:t>
                </a:r>
                <a:r>
                  <a:rPr lang="en-US" sz="2000" dirty="0" err="1">
                    <a:latin typeface="Century Gothic" panose="020B0502020202020204" pitchFamily="34" charset="0"/>
                    <a:cs typeface="Helvetica"/>
                  </a:rPr>
                  <a:t>,</a:t>
                </a:r>
                <a:r>
                  <a:rPr lang="en-US" sz="2000" i="1" dirty="0" err="1">
                    <a:latin typeface="Century Gothic" panose="020B0502020202020204" pitchFamily="34" charset="0"/>
                    <a:cs typeface="Helvetica"/>
                  </a:rPr>
                  <a:t>p</a:t>
                </a:r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)…</a:t>
                </a:r>
              </a:p>
              <a:p>
                <a:r>
                  <a:rPr lang="en-US" sz="2000" b="1" dirty="0">
                    <a:solidFill>
                      <a:srgbClr val="FF0000"/>
                    </a:solidFill>
                    <a:latin typeface="Century Gothic" panose="020B0502020202020204" pitchFamily="34" charset="0"/>
                    <a:cs typeface="Helvetica"/>
                  </a:rPr>
                  <a:t>Collective properties </a:t>
                </a:r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via e.g. (</a:t>
                </a:r>
                <a:r>
                  <a:rPr lang="en-US" sz="2000" i="1" dirty="0" err="1">
                    <a:latin typeface="Century Gothic" panose="020B0502020202020204" pitchFamily="34" charset="0"/>
                    <a:cs typeface="Helvetica"/>
                  </a:rPr>
                  <a:t>p</a:t>
                </a:r>
                <a:r>
                  <a:rPr lang="en-US" sz="2000" dirty="0" err="1">
                    <a:latin typeface="Century Gothic" panose="020B0502020202020204" pitchFamily="34" charset="0"/>
                    <a:cs typeface="Helvetica"/>
                  </a:rPr>
                  <a:t>,</a:t>
                </a:r>
                <a:r>
                  <a:rPr lang="en-US" sz="2000" i="1" dirty="0" err="1">
                    <a:latin typeface="Century Gothic" panose="020B0502020202020204" pitchFamily="34" charset="0"/>
                    <a:cs typeface="Helvetica"/>
                  </a:rPr>
                  <a:t>p</a:t>
                </a:r>
                <a14:m>
                  <m:oMath xmlns:m="http://schemas.openxmlformats.org/officeDocument/2006/math">
                    <m:r>
                      <a:rPr lang="en-GB" sz="2000" b="0" i="0" smtClean="0">
                        <a:latin typeface="Cambria Math" panose="02040503050406030204" pitchFamily="18" charset="0"/>
                        <a:cs typeface="Helvetica"/>
                      </a:rPr>
                      <m:t>′</m:t>
                    </m:r>
                  </m:oMath>
                </a14:m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), (</a:t>
                </a:r>
                <a:r>
                  <a:rPr lang="en-US" sz="2000" i="1" dirty="0" err="1">
                    <a:latin typeface="Century Gothic" panose="020B0502020202020204" pitchFamily="34" charset="0"/>
                    <a:cs typeface="Helvetica"/>
                  </a:rPr>
                  <a:t>d</a:t>
                </a:r>
                <a:r>
                  <a:rPr lang="en-US" sz="2000" dirty="0" err="1">
                    <a:latin typeface="Century Gothic" panose="020B0502020202020204" pitchFamily="34" charset="0"/>
                    <a:cs typeface="Helvetica"/>
                  </a:rPr>
                  <a:t>,</a:t>
                </a:r>
                <a:r>
                  <a:rPr lang="en-US" sz="2000" i="1" dirty="0" err="1">
                    <a:latin typeface="Century Gothic" panose="020B0502020202020204" pitchFamily="34" charset="0"/>
                    <a:cs typeface="Helvetica"/>
                  </a:rPr>
                  <a:t>d</a:t>
                </a:r>
                <a14:m>
                  <m:oMath xmlns:m="http://schemas.openxmlformats.org/officeDocument/2006/math">
                    <m:r>
                      <a:rPr lang="en-GB" sz="2000" b="0" i="0" smtClean="0">
                        <a:latin typeface="Cambria Math" panose="02040503050406030204" pitchFamily="18" charset="0"/>
                        <a:cs typeface="Helvetica"/>
                      </a:rPr>
                      <m:t>′</m:t>
                    </m:r>
                  </m:oMath>
                </a14:m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),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Helvetica"/>
                      </a:rPr>
                      <m:t>α</m:t>
                    </m:r>
                  </m:oMath>
                </a14:m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Helvetica"/>
                      </a:rPr>
                      <m:t>α</m:t>
                    </m:r>
                    <m:r>
                      <a:rPr lang="en-GB" sz="20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Helvetica"/>
                      </a:rPr>
                      <m:t>′</m:t>
                    </m:r>
                  </m:oMath>
                </a14:m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), </a:t>
                </a:r>
                <a:r>
                  <a:rPr lang="en-US" sz="2000" dirty="0" err="1">
                    <a:latin typeface="Century Gothic" panose="020B0502020202020204" pitchFamily="34" charset="0"/>
                    <a:cs typeface="Helvetica"/>
                  </a:rPr>
                  <a:t>Coulex</a:t>
                </a:r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…</a:t>
                </a:r>
              </a:p>
              <a:p>
                <a:r>
                  <a:rPr lang="en-US" dirty="0">
                    <a:latin typeface="Century Gothic" panose="020B0502020202020204" pitchFamily="34" charset="0"/>
                    <a:cs typeface="Helvetica"/>
                  </a:rPr>
                  <a:t>Need for multiple spectrometers/facilities to cover range of isotopes and energies. </a:t>
                </a:r>
                <a:endParaRPr lang="en-US" sz="2000" dirty="0">
                  <a:latin typeface="Century Gothic" panose="020B0502020202020204" pitchFamily="34" charset="0"/>
                  <a:cs typeface="Helvetica"/>
                </a:endParaRP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6FAF5044-5EBA-E54E-A199-2784D8FEAE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0307" y="1202670"/>
                <a:ext cx="5580185" cy="4939413"/>
              </a:xfrm>
              <a:blipFill>
                <a:blip r:embed="rId3"/>
                <a:stretch>
                  <a:fillRect l="-909" t="-513" r="-20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AD8D679A-CA1F-BFF9-1B48-95624E918143}"/>
              </a:ext>
            </a:extLst>
          </p:cNvPr>
          <p:cNvSpPr txBox="1"/>
          <p:nvPr/>
        </p:nvSpPr>
        <p:spPr>
          <a:xfrm>
            <a:off x="9453394" y="5380547"/>
            <a:ext cx="2603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i="1" dirty="0"/>
              <a:t>Figure courtesy of Ben Kay (ANL)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8F17CF-E631-7048-7A8B-1C78E804A1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5405" y="6123420"/>
            <a:ext cx="8189787" cy="7345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D271B09-DA87-79F1-ADB4-C342CE127796}"/>
              </a:ext>
            </a:extLst>
          </p:cNvPr>
          <p:cNvSpPr txBox="1"/>
          <p:nvPr/>
        </p:nvSpPr>
        <p:spPr>
          <a:xfrm>
            <a:off x="10755192" y="5972531"/>
            <a:ext cx="10870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Beam energy (MeV)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C59BB2B-DF28-4EA2-86E2-BEF9DC6B04CF}"/>
              </a:ext>
            </a:extLst>
          </p:cNvPr>
          <p:cNvCxnSpPr>
            <a:cxnSpLocks/>
          </p:cNvCxnSpPr>
          <p:nvPr/>
        </p:nvCxnSpPr>
        <p:spPr>
          <a:xfrm>
            <a:off x="2743200" y="6123420"/>
            <a:ext cx="3028013" cy="0"/>
          </a:xfrm>
          <a:prstGeom prst="straightConnector1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5E6E060-BA27-8E70-198C-C49642C8ED9A}"/>
              </a:ext>
            </a:extLst>
          </p:cNvPr>
          <p:cNvSpPr txBox="1"/>
          <p:nvPr/>
        </p:nvSpPr>
        <p:spPr>
          <a:xfrm>
            <a:off x="3514206" y="5746313"/>
            <a:ext cx="1418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ISS @ CERN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93AD0CC-18A6-AA3F-E35C-5936D4B209D2}"/>
              </a:ext>
            </a:extLst>
          </p:cNvPr>
          <p:cNvCxnSpPr>
            <a:cxnSpLocks/>
          </p:cNvCxnSpPr>
          <p:nvPr/>
        </p:nvCxnSpPr>
        <p:spPr>
          <a:xfrm>
            <a:off x="6985416" y="6123419"/>
            <a:ext cx="2683240" cy="0"/>
          </a:xfrm>
          <a:prstGeom prst="straightConnector1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5802B1E-145B-8D7E-5A74-37543C64EA15}"/>
              </a:ext>
            </a:extLst>
          </p:cNvPr>
          <p:cNvSpPr txBox="1"/>
          <p:nvPr/>
        </p:nvSpPr>
        <p:spPr>
          <a:xfrm>
            <a:off x="7573584" y="5787865"/>
            <a:ext cx="1598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/>
              <a:t>FAUST @ FRIB</a:t>
            </a:r>
          </a:p>
        </p:txBody>
      </p:sp>
    </p:spTree>
    <p:extLst>
      <p:ext uri="{BB962C8B-B14F-4D97-AF65-F5344CB8AC3E}">
        <p14:creationId xmlns:p14="http://schemas.microsoft.com/office/powerpoint/2010/main" val="31572562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C2B2E-A9D4-C3DC-13F9-F427A518A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Multi-turns and protons in CD</a:t>
            </a:r>
            <a:r>
              <a:rPr lang="en-GB" baseline="-25000" dirty="0"/>
              <a:t>2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A6100C5-0789-83D2-3D76-FFF6A0D27D7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13" y="1248454"/>
            <a:ext cx="12136774" cy="4912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810F83B-D784-7DCA-79CC-82605A7AB6D3}"/>
              </a:ext>
            </a:extLst>
          </p:cNvPr>
          <p:cNvSpPr txBox="1"/>
          <p:nvPr/>
        </p:nvSpPr>
        <p:spPr>
          <a:xfrm>
            <a:off x="6149599" y="6160957"/>
            <a:ext cx="6014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/>
              <a:t>Plot courtesy of </a:t>
            </a:r>
            <a:r>
              <a:rPr lang="en-GB" b="1" dirty="0"/>
              <a:t>Kris Haverson </a:t>
            </a:r>
            <a:r>
              <a:rPr lang="en-GB" dirty="0"/>
              <a:t>(Sheffield Hallam)</a:t>
            </a:r>
          </a:p>
          <a:p>
            <a:pPr algn="r"/>
            <a:r>
              <a:rPr lang="en-GB" dirty="0"/>
              <a:t>Experiment IS692 </a:t>
            </a:r>
            <a:r>
              <a:rPr lang="en-GB" baseline="30000" dirty="0"/>
              <a:t>7</a:t>
            </a:r>
            <a:r>
              <a:rPr lang="en-GB" dirty="0"/>
              <a:t>Be(</a:t>
            </a:r>
            <a:r>
              <a:rPr lang="en-GB" i="1" dirty="0" err="1"/>
              <a:t>d</a:t>
            </a:r>
            <a:r>
              <a:rPr lang="en-GB" dirty="0" err="1"/>
              <a:t>,</a:t>
            </a:r>
            <a:r>
              <a:rPr lang="en-GB" i="1" dirty="0" err="1"/>
              <a:t>p</a:t>
            </a:r>
            <a:r>
              <a:rPr lang="en-GB" dirty="0"/>
              <a:t>)</a:t>
            </a:r>
            <a:r>
              <a:rPr lang="en-GB" baseline="30000" dirty="0"/>
              <a:t>8</a:t>
            </a:r>
            <a:r>
              <a:rPr lang="en-GB" dirty="0"/>
              <a:t>Be* (PIs: R. Smith + M. Gai)</a:t>
            </a:r>
          </a:p>
        </p:txBody>
      </p:sp>
    </p:spTree>
    <p:extLst>
      <p:ext uri="{BB962C8B-B14F-4D97-AF65-F5344CB8AC3E}">
        <p14:creationId xmlns:p14="http://schemas.microsoft.com/office/powerpoint/2010/main" val="3536505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ISS-14-11-19 (1)_med.jpg">
            <a:extLst>
              <a:ext uri="{FF2B5EF4-FFF2-40B4-BE49-F238E27FC236}">
                <a16:creationId xmlns:a16="http://schemas.microsoft.com/office/drawing/2014/main" id="{60016359-E91A-ECBF-EDE5-7230E48369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71" y="1039127"/>
            <a:ext cx="5453485" cy="3570406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1E07DC3F-1603-6F16-CEDA-666029B21185}"/>
              </a:ext>
            </a:extLst>
          </p:cNvPr>
          <p:cNvGrpSpPr/>
          <p:nvPr/>
        </p:nvGrpSpPr>
        <p:grpSpPr>
          <a:xfrm>
            <a:off x="1512262" y="2628371"/>
            <a:ext cx="2572058" cy="876829"/>
            <a:chOff x="5862286" y="3191069"/>
            <a:chExt cx="2572058" cy="876829"/>
          </a:xfrm>
        </p:grpSpPr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9EEE9AED-7D68-A909-F28E-9F4A92266E54}"/>
                </a:ext>
              </a:extLst>
            </p:cNvPr>
            <p:cNvCxnSpPr>
              <a:cxnSpLocks/>
            </p:cNvCxnSpPr>
            <p:nvPr/>
          </p:nvCxnSpPr>
          <p:spPr>
            <a:xfrm>
              <a:off x="6150844" y="3191069"/>
              <a:ext cx="2113983" cy="418515"/>
            </a:xfrm>
            <a:prstGeom prst="straightConnector1">
              <a:avLst/>
            </a:prstGeom>
            <a:ln w="76200">
              <a:headEnd type="triangle"/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2F0E169-A13E-B088-93CE-F3184C6761ED}"/>
                </a:ext>
              </a:extLst>
            </p:cNvPr>
            <p:cNvSpPr txBox="1"/>
            <p:nvPr/>
          </p:nvSpPr>
          <p:spPr>
            <a:xfrm>
              <a:off x="5862286" y="3729344"/>
              <a:ext cx="2572058" cy="33855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~500 mm active length</a:t>
              </a:r>
            </a:p>
          </p:txBody>
        </p:sp>
      </p:grpSp>
      <p:sp>
        <p:nvSpPr>
          <p:cNvPr id="6" name="Title 5">
            <a:extLst>
              <a:ext uri="{FF2B5EF4-FFF2-40B4-BE49-F238E27FC236}">
                <a16:creationId xmlns:a16="http://schemas.microsoft.com/office/drawing/2014/main" id="{4128EF23-AD3F-2542-AF5D-CFAB329CD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031" y="244671"/>
            <a:ext cx="8865404" cy="640797"/>
          </a:xfrm>
        </p:spPr>
        <p:txBody>
          <a:bodyPr/>
          <a:lstStyle/>
          <a:p>
            <a:r>
              <a:rPr lang="en-GB" dirty="0"/>
              <a:t>ISOLDE Solenoidal Spectrometer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28764E6-FC27-1424-F662-79F195DE01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5296" y="1050577"/>
            <a:ext cx="4484447" cy="4484447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B320EC6-F815-79E7-010B-3F89D380A186}"/>
              </a:ext>
            </a:extLst>
          </p:cNvPr>
          <p:cNvGrpSpPr/>
          <p:nvPr/>
        </p:nvGrpSpPr>
        <p:grpSpPr>
          <a:xfrm>
            <a:off x="5372143" y="1867004"/>
            <a:ext cx="1431590" cy="1210021"/>
            <a:chOff x="6786117" y="2054436"/>
            <a:chExt cx="1431590" cy="1210021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445524B1-2388-D5CA-9CF9-464D3B1F7862}"/>
                </a:ext>
              </a:extLst>
            </p:cNvPr>
            <p:cNvCxnSpPr>
              <a:cxnSpLocks/>
            </p:cNvCxnSpPr>
            <p:nvPr/>
          </p:nvCxnSpPr>
          <p:spPr>
            <a:xfrm>
              <a:off x="7501047" y="2714562"/>
              <a:ext cx="0" cy="549895"/>
            </a:xfrm>
            <a:prstGeom prst="straightConnector1">
              <a:avLst/>
            </a:prstGeom>
            <a:ln w="57150">
              <a:headEnd type="triangle"/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C4556D8-4D5E-F94E-9637-199B5D8C10A7}"/>
                </a:ext>
              </a:extLst>
            </p:cNvPr>
            <p:cNvSpPr txBox="1"/>
            <p:nvPr/>
          </p:nvSpPr>
          <p:spPr>
            <a:xfrm>
              <a:off x="6786117" y="2054436"/>
              <a:ext cx="1431590" cy="58477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~56 mm OD</a:t>
              </a:r>
            </a:p>
            <a:p>
              <a:pPr algn="ctr"/>
              <a:r>
                <a:rPr lang="en-GB" sz="1600" dirty="0"/>
                <a:t>~19 mm ID</a:t>
              </a:r>
            </a:p>
          </p:txBody>
        </p:sp>
      </p:grpSp>
      <p:pic>
        <p:nvPicPr>
          <p:cNvPr id="7" name="Picture 6" descr="IMG_3062">
            <a:extLst>
              <a:ext uri="{FF2B5EF4-FFF2-40B4-BE49-F238E27FC236}">
                <a16:creationId xmlns:a16="http://schemas.microsoft.com/office/drawing/2014/main" id="{7E703EFE-878E-70C9-A082-E79A722C29E2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095" y="1086"/>
            <a:ext cx="4324534" cy="3165560"/>
          </a:xfrm>
          <a:prstGeom prst="snip2DiagRect">
            <a:avLst>
              <a:gd name="adj1" fmla="val 0"/>
              <a:gd name="adj2" fmla="val 39880"/>
            </a:avLst>
          </a:prstGeom>
          <a:noFill/>
          <a:ln>
            <a:noFill/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BFF2022-467C-FC3C-5FBE-1ABB4B724F9C}"/>
              </a:ext>
            </a:extLst>
          </p:cNvPr>
          <p:cNvSpPr txBox="1"/>
          <p:nvPr/>
        </p:nvSpPr>
        <p:spPr>
          <a:xfrm>
            <a:off x="5508856" y="4600303"/>
            <a:ext cx="6188762" cy="215666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108000" tIns="72000" rIns="108000" bIns="72000" rtlCol="0">
            <a:spAutoFit/>
          </a:bodyPr>
          <a:lstStyle/>
          <a:p>
            <a:r>
              <a:rPr lang="en-GB" sz="1867" b="1" dirty="0">
                <a:latin typeface="Century Gothic" panose="020B0502020202020204" pitchFamily="34" charset="0"/>
                <a:cs typeface="Helvetica"/>
              </a:rPr>
              <a:t>On-axis silicon detector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GB" sz="1867" dirty="0">
                <a:latin typeface="Century Gothic" panose="020B0502020202020204" pitchFamily="34" charset="0"/>
                <a:cs typeface="Helvetica"/>
              </a:rPr>
              <a:t>Hexagonal array with four DSSSDs on each side.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GB" sz="1867" b="1" dirty="0">
                <a:latin typeface="Century Gothic" panose="020B0502020202020204" pitchFamily="34" charset="0"/>
                <a:cs typeface="Helvetica"/>
              </a:rPr>
              <a:t>128 x 0.95 mm </a:t>
            </a:r>
            <a:r>
              <a:rPr lang="en-GB" sz="1867" dirty="0">
                <a:latin typeface="Century Gothic" panose="020B0502020202020204" pitchFamily="34" charset="0"/>
                <a:cs typeface="Helvetica"/>
              </a:rPr>
              <a:t>p-side strips along the length.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GB" sz="1867" b="1" dirty="0">
                <a:latin typeface="Century Gothic" panose="020B0502020202020204" pitchFamily="34" charset="0"/>
                <a:cs typeface="Helvetica"/>
              </a:rPr>
              <a:t>11 x 2 mm </a:t>
            </a:r>
            <a:r>
              <a:rPr lang="en-GB" sz="1867" dirty="0">
                <a:latin typeface="Century Gothic" panose="020B0502020202020204" pitchFamily="34" charset="0"/>
                <a:cs typeface="Helvetica"/>
              </a:rPr>
              <a:t>n-side strips along the width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GB" sz="1867" b="1" dirty="0">
                <a:latin typeface="Century Gothic" panose="020B0502020202020204" pitchFamily="34" charset="0"/>
                <a:cs typeface="Helvetica"/>
              </a:rPr>
              <a:t>1800 </a:t>
            </a:r>
            <a:r>
              <a:rPr lang="en-GB" sz="1867" dirty="0">
                <a:latin typeface="Century Gothic" panose="020B0502020202020204" pitchFamily="34" charset="0"/>
                <a:cs typeface="Helvetica"/>
              </a:rPr>
              <a:t>channels </a:t>
            </a:r>
            <a:r>
              <a:rPr lang="en-GB" sz="1867" dirty="0">
                <a:latin typeface="Century Gothic" panose="020B0502020202020204" pitchFamily="34" charset="0"/>
                <a:cs typeface="Helvetica"/>
                <a:sym typeface="Wingdings" pitchFamily="2" charset="2"/>
              </a:rPr>
              <a:t> R</a:t>
            </a:r>
            <a:r>
              <a:rPr lang="en-GB" sz="1867" baseline="30000" dirty="0">
                <a:latin typeface="Century Gothic" panose="020B0502020202020204" pitchFamily="34" charset="0"/>
                <a:cs typeface="Helvetica"/>
                <a:sym typeface="Wingdings" pitchFamily="2" charset="2"/>
              </a:rPr>
              <a:t>3</a:t>
            </a:r>
            <a:r>
              <a:rPr lang="en-GB" sz="1867" dirty="0">
                <a:latin typeface="Century Gothic" panose="020B0502020202020204" pitchFamily="34" charset="0"/>
                <a:cs typeface="Helvetica"/>
                <a:sym typeface="Wingdings" pitchFamily="2" charset="2"/>
              </a:rPr>
              <a:t>B ASICs for readout</a:t>
            </a:r>
            <a:endParaRPr lang="en-GB" sz="1867" dirty="0">
              <a:latin typeface="Century Gothic" panose="020B0502020202020204" pitchFamily="34" charset="0"/>
              <a:cs typeface="Helvetica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GB" sz="1867" dirty="0">
                <a:latin typeface="Century Gothic" panose="020B0502020202020204" pitchFamily="34" charset="0"/>
                <a:cs typeface="Helvetica"/>
              </a:rPr>
              <a:t>Total length of silicon = 510.4 mm.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GB" sz="1867" dirty="0">
                <a:latin typeface="Century Gothic" panose="020B0502020202020204" pitchFamily="34" charset="0"/>
                <a:cs typeface="Helvetica"/>
              </a:rPr>
              <a:t>66% solid angle coverage.</a:t>
            </a:r>
          </a:p>
        </p:txBody>
      </p:sp>
      <p:pic>
        <p:nvPicPr>
          <p:cNvPr id="5" name="Picture 4" descr="LVP_UNI_LOGO_Pantone (2)">
            <a:extLst>
              <a:ext uri="{FF2B5EF4-FFF2-40B4-BE49-F238E27FC236}">
                <a16:creationId xmlns:a16="http://schemas.microsoft.com/office/drawing/2014/main" id="{A9EBF769-06CE-FF7F-CD88-87E998AB83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2411" y="1039127"/>
            <a:ext cx="2440173" cy="5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3F60FCB-3AA5-4344-81A6-6C6252C15CF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445" y="4902609"/>
            <a:ext cx="5254698" cy="1128384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6D009251-530D-F4EF-DDF3-594CB06005BB}"/>
              </a:ext>
            </a:extLst>
          </p:cNvPr>
          <p:cNvGrpSpPr/>
          <p:nvPr/>
        </p:nvGrpSpPr>
        <p:grpSpPr>
          <a:xfrm>
            <a:off x="8166585" y="1493879"/>
            <a:ext cx="2878179" cy="3040013"/>
            <a:chOff x="8166585" y="1493879"/>
            <a:chExt cx="2878179" cy="3040013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A4721D6-8653-CFCB-D7A7-4E94D19F97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6698" t="5596" r="34026" b="4105"/>
            <a:stretch/>
          </p:blipFill>
          <p:spPr>
            <a:xfrm>
              <a:off x="8166585" y="2118634"/>
              <a:ext cx="2878179" cy="2415258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</p:pic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7852D383-AD7A-9963-47BD-079A76AC99CB}"/>
                </a:ext>
              </a:extLst>
            </p:cNvPr>
            <p:cNvSpPr/>
            <p:nvPr/>
          </p:nvSpPr>
          <p:spPr>
            <a:xfrm rot="1112416">
              <a:off x="10149088" y="1493879"/>
              <a:ext cx="726842" cy="564607"/>
            </a:xfrm>
            <a:prstGeom prst="ellipse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Down Arrow 13">
              <a:extLst>
                <a:ext uri="{FF2B5EF4-FFF2-40B4-BE49-F238E27FC236}">
                  <a16:creationId xmlns:a16="http://schemas.microsoft.com/office/drawing/2014/main" id="{AE87DBDE-2455-776B-4C23-BDD45DFA7298}"/>
                </a:ext>
              </a:extLst>
            </p:cNvPr>
            <p:cNvSpPr/>
            <p:nvPr/>
          </p:nvSpPr>
          <p:spPr>
            <a:xfrm rot="12273177">
              <a:off x="10222141" y="1985066"/>
              <a:ext cx="211928" cy="267138"/>
            </a:xfrm>
            <a:prstGeom prst="downArrow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150510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1E4F1889-C638-51E3-778B-1D5303BC7603}"/>
              </a:ext>
            </a:extLst>
          </p:cNvPr>
          <p:cNvSpPr/>
          <p:nvPr/>
        </p:nvSpPr>
        <p:spPr>
          <a:xfrm>
            <a:off x="11497297" y="0"/>
            <a:ext cx="704643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n 5" descr="Fig5.JP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1519843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HIE-ISOLDE Phase 2 (2018)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729872" y="6152510"/>
            <a:ext cx="16271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err="1">
                <a:solidFill>
                  <a:schemeClr val="bg1"/>
                </a:solidFill>
              </a:rPr>
              <a:t>Moveable</a:t>
            </a:r>
            <a:r>
              <a:rPr lang="es-ES" sz="1600" b="1" dirty="0">
                <a:solidFill>
                  <a:schemeClr val="bg1"/>
                </a:solidFill>
              </a:rPr>
              <a:t> </a:t>
            </a:r>
            <a:r>
              <a:rPr lang="es-ES" sz="1600" b="1" dirty="0" err="1">
                <a:solidFill>
                  <a:schemeClr val="bg1"/>
                </a:solidFill>
              </a:rPr>
              <a:t>Setups</a:t>
            </a:r>
            <a:r>
              <a:rPr lang="es-ES" sz="1600" b="1" dirty="0">
                <a:solidFill>
                  <a:schemeClr val="bg1"/>
                </a:solidFill>
              </a:rPr>
              <a:t> (SEC)</a:t>
            </a:r>
          </a:p>
        </p:txBody>
      </p:sp>
      <p:pic>
        <p:nvPicPr>
          <p:cNvPr id="14" name="Picture 13" descr="miniball_logo_alpha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8353" y="4402977"/>
            <a:ext cx="889259" cy="1085723"/>
          </a:xfrm>
          <a:prstGeom prst="rect">
            <a:avLst/>
          </a:prstGeom>
        </p:spPr>
      </p:pic>
      <p:pic>
        <p:nvPicPr>
          <p:cNvPr id="2" name="Picture 1" descr="ISS_Logo_300px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9187" y="6209390"/>
            <a:ext cx="1706503" cy="584775"/>
          </a:xfrm>
          <a:prstGeom prst="rect">
            <a:avLst/>
          </a:prstGeom>
        </p:spPr>
      </p:pic>
      <p:pic>
        <p:nvPicPr>
          <p:cNvPr id="3" name="Picture 2" descr="REXISOLDE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9402" y="669404"/>
            <a:ext cx="2768676" cy="767989"/>
          </a:xfrm>
          <a:prstGeom prst="rect">
            <a:avLst/>
          </a:prstGeom>
        </p:spPr>
      </p:pic>
      <p:pic>
        <p:nvPicPr>
          <p:cNvPr id="8" name="Picture 7" descr="HIE-ISOLDE-logo-alpha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0273" y="1048175"/>
            <a:ext cx="2647025" cy="863988"/>
          </a:xfrm>
          <a:prstGeom prst="rect">
            <a:avLst/>
          </a:prstGeom>
        </p:spPr>
      </p:pic>
      <p:pic>
        <p:nvPicPr>
          <p:cNvPr id="24" name="Picture 23" descr="_DSC5172.jpg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68978" y="4332572"/>
            <a:ext cx="3268009" cy="245957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sp>
        <p:nvSpPr>
          <p:cNvPr id="46" name="TextBox 45"/>
          <p:cNvSpPr txBox="1"/>
          <p:nvPr/>
        </p:nvSpPr>
        <p:spPr>
          <a:xfrm>
            <a:off x="10088005" y="2072253"/>
            <a:ext cx="1232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RIB from ISOLDE</a:t>
            </a:r>
          </a:p>
        </p:txBody>
      </p:sp>
      <p:cxnSp>
        <p:nvCxnSpPr>
          <p:cNvPr id="48" name="Straight Arrow Connector 47"/>
          <p:cNvCxnSpPr>
            <a:cxnSpLocks/>
          </p:cNvCxnSpPr>
          <p:nvPr/>
        </p:nvCxnSpPr>
        <p:spPr>
          <a:xfrm flipH="1">
            <a:off x="10397831" y="2072251"/>
            <a:ext cx="745879" cy="0"/>
          </a:xfrm>
          <a:prstGeom prst="straightConnector1">
            <a:avLst/>
          </a:prstGeom>
          <a:ln w="28575" cmpd="sng">
            <a:solidFill>
              <a:srgbClr val="FFFF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2D08AAA7-4EAB-3543-A991-8FC0B143FA3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573" y="1193413"/>
            <a:ext cx="1360663" cy="13606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AB45661-4449-E44B-ADE9-3D7F2562F232}"/>
              </a:ext>
            </a:extLst>
          </p:cNvPr>
          <p:cNvSpPr txBox="1"/>
          <p:nvPr/>
        </p:nvSpPr>
        <p:spPr>
          <a:xfrm>
            <a:off x="7375167" y="1268118"/>
            <a:ext cx="1648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2.83 MeV/</a:t>
            </a:r>
            <a:r>
              <a:rPr lang="en-GB" sz="1600" i="1" dirty="0">
                <a:solidFill>
                  <a:schemeClr val="bg1"/>
                </a:solidFill>
              </a:rPr>
              <a:t>u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B5DBD22-51D6-FA44-B49A-5691CF3FC0DA}"/>
              </a:ext>
            </a:extLst>
          </p:cNvPr>
          <p:cNvSpPr txBox="1"/>
          <p:nvPr/>
        </p:nvSpPr>
        <p:spPr>
          <a:xfrm>
            <a:off x="3485060" y="1969239"/>
            <a:ext cx="1648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10.0 MeV/</a:t>
            </a:r>
            <a:r>
              <a:rPr lang="en-GB" sz="1600" i="1" dirty="0">
                <a:solidFill>
                  <a:schemeClr val="bg1"/>
                </a:solidFill>
              </a:rPr>
              <a:t>u</a:t>
            </a:r>
          </a:p>
        </p:txBody>
      </p:sp>
      <p:pic>
        <p:nvPicPr>
          <p:cNvPr id="23" name="Picture 22" descr="Men working on a machine&#10;&#10;Description automatically generated with low confidence">
            <a:extLst>
              <a:ext uri="{FF2B5EF4-FFF2-40B4-BE49-F238E27FC236}">
                <a16:creationId xmlns:a16="http://schemas.microsoft.com/office/drawing/2014/main" id="{9B253BA6-7941-5C95-541C-B2F6B313131D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43287" y="3717486"/>
            <a:ext cx="3083499" cy="30197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60BF72A-89B5-832E-1B2E-E0E79011A9E8}"/>
              </a:ext>
            </a:extLst>
          </p:cNvPr>
          <p:cNvSpPr txBox="1"/>
          <p:nvPr/>
        </p:nvSpPr>
        <p:spPr>
          <a:xfrm>
            <a:off x="7711480" y="2919550"/>
            <a:ext cx="4346062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dirty="0"/>
              <a:t>CERN Long Shutdown 3 upon us…</a:t>
            </a:r>
          </a:p>
          <a:p>
            <a:pPr algn="ctr"/>
            <a:r>
              <a:rPr lang="en-GB" dirty="0"/>
              <a:t>No beam at ISOLDE in 2026 and 2027</a:t>
            </a:r>
          </a:p>
        </p:txBody>
      </p:sp>
    </p:spTree>
    <p:extLst>
      <p:ext uri="{BB962C8B-B14F-4D97-AF65-F5344CB8AC3E}">
        <p14:creationId xmlns:p14="http://schemas.microsoft.com/office/powerpoint/2010/main" val="189934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DD15F-DEE7-E862-3D53-67E488F69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B53FF6-41C3-D528-0A81-D0E8AE258E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714F5F-7A1E-531D-BBDD-D31BAFDA5BD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76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AE72396-84A0-2C58-7952-5E93873478FA}"/>
              </a:ext>
            </a:extLst>
          </p:cNvPr>
          <p:cNvSpPr txBox="1"/>
          <p:nvPr/>
        </p:nvSpPr>
        <p:spPr>
          <a:xfrm>
            <a:off x="141667" y="6074736"/>
            <a:ext cx="373692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b">
            <a:spAutoFit/>
          </a:bodyPr>
          <a:lstStyle/>
          <a:p>
            <a:pPr algn="ctr"/>
            <a:r>
              <a:rPr lang="en-GB" dirty="0"/>
              <a:t>http://</a:t>
            </a:r>
            <a:r>
              <a:rPr lang="en-GB" dirty="0" err="1"/>
              <a:t>home.cern</a:t>
            </a:r>
            <a:r>
              <a:rPr lang="en-GB" dirty="0"/>
              <a:t>/</a:t>
            </a:r>
          </a:p>
          <a:p>
            <a:pPr algn="ctr"/>
            <a:r>
              <a:rPr lang="en-GB" dirty="0"/>
              <a:t>Wednesday 3</a:t>
            </a:r>
            <a:r>
              <a:rPr lang="en-GB" baseline="30000" dirty="0"/>
              <a:t>rd</a:t>
            </a:r>
            <a:r>
              <a:rPr lang="en-GB" dirty="0"/>
              <a:t> December 2025</a:t>
            </a:r>
          </a:p>
        </p:txBody>
      </p:sp>
    </p:spTree>
    <p:extLst>
      <p:ext uri="{BB962C8B-B14F-4D97-AF65-F5344CB8AC3E}">
        <p14:creationId xmlns:p14="http://schemas.microsoft.com/office/powerpoint/2010/main" val="512231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8F8342-3DBB-F61E-03A0-AFBA4A3BB8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4F9EEFC-434E-04E1-B56F-3C25BAC6A77C}"/>
              </a:ext>
            </a:extLst>
          </p:cNvPr>
          <p:cNvGrpSpPr/>
          <p:nvPr/>
        </p:nvGrpSpPr>
        <p:grpSpPr>
          <a:xfrm>
            <a:off x="803354" y="-1"/>
            <a:ext cx="11347373" cy="6890651"/>
            <a:chOff x="803354" y="-1"/>
            <a:chExt cx="11347373" cy="6890651"/>
          </a:xfrm>
        </p:grpSpPr>
        <p:pic>
          <p:nvPicPr>
            <p:cNvPr id="6" name="Picture 3">
              <a:extLst>
                <a:ext uri="{FF2B5EF4-FFF2-40B4-BE49-F238E27FC236}">
                  <a16:creationId xmlns:a16="http://schemas.microsoft.com/office/drawing/2014/main" id="{7AE495AB-EFAA-A882-1B5A-AEEC875CF6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" t="2720" r="5"/>
            <a:stretch/>
          </p:blipFill>
          <p:spPr bwMode="auto">
            <a:xfrm>
              <a:off x="803354" y="-1"/>
              <a:ext cx="11347373" cy="6890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7">
              <a:extLst>
                <a:ext uri="{FF2B5EF4-FFF2-40B4-BE49-F238E27FC236}">
                  <a16:creationId xmlns:a16="http://schemas.microsoft.com/office/drawing/2014/main" id="{8F07F8FD-B58A-7701-0AFF-9507CCEE35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5967" y="222920"/>
              <a:ext cx="4647301" cy="10735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</p:grpSp>
      <p:pic>
        <p:nvPicPr>
          <p:cNvPr id="9" name="Picture 8" descr="imgres.jpg">
            <a:extLst>
              <a:ext uri="{FF2B5EF4-FFF2-40B4-BE49-F238E27FC236}">
                <a16:creationId xmlns:a16="http://schemas.microsoft.com/office/drawing/2014/main" id="{1B59EF23-9E19-4F8B-2855-9748F54F42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1077" y="993341"/>
            <a:ext cx="1916229" cy="138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 1" descr="supernovae_chandra.jpg">
            <a:extLst>
              <a:ext uri="{FF2B5EF4-FFF2-40B4-BE49-F238E27FC236}">
                <a16:creationId xmlns:a16="http://schemas.microsoft.com/office/drawing/2014/main" id="{988FB8AA-A52E-2AF9-96FF-DD972E027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988" y="1003487"/>
            <a:ext cx="1724010" cy="1927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352A95E-4AE0-830F-10CE-BC128999D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00361" y="3133854"/>
            <a:ext cx="1738313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80B670DB-7692-57F3-CC5D-DA0D256C214B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4478" y="0"/>
            <a:ext cx="1371766" cy="1296454"/>
          </a:xfrm>
          <a:prstGeom prst="rect">
            <a:avLst/>
          </a:prstGeom>
        </p:spPr>
      </p:pic>
      <p:sp>
        <p:nvSpPr>
          <p:cNvPr id="13" name="Down Arrow 12">
            <a:extLst>
              <a:ext uri="{FF2B5EF4-FFF2-40B4-BE49-F238E27FC236}">
                <a16:creationId xmlns:a16="http://schemas.microsoft.com/office/drawing/2014/main" id="{FC190451-8D5D-E4EA-4E16-A95582184FC8}"/>
              </a:ext>
            </a:extLst>
          </p:cNvPr>
          <p:cNvSpPr/>
          <p:nvPr/>
        </p:nvSpPr>
        <p:spPr>
          <a:xfrm rot="3542670">
            <a:off x="2271066" y="3029816"/>
            <a:ext cx="349867" cy="3169501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D323CC3-844B-9C3E-C5EC-52B8B2130CA0}"/>
              </a:ext>
            </a:extLst>
          </p:cNvPr>
          <p:cNvSpPr/>
          <p:nvPr/>
        </p:nvSpPr>
        <p:spPr>
          <a:xfrm>
            <a:off x="3048258" y="5423792"/>
            <a:ext cx="593375" cy="49483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29</a:t>
            </a:r>
            <a:r>
              <a:rPr lang="en-GB" sz="1400" b="1" dirty="0"/>
              <a:t>Mg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DE7139B-1910-E1D5-C4D9-8407FC2182A5}"/>
              </a:ext>
            </a:extLst>
          </p:cNvPr>
          <p:cNvSpPr/>
          <p:nvPr/>
        </p:nvSpPr>
        <p:spPr>
          <a:xfrm>
            <a:off x="8346010" y="2141899"/>
            <a:ext cx="675327" cy="59015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207</a:t>
            </a:r>
            <a:r>
              <a:rPr lang="en-GB" sz="1400" b="1" dirty="0"/>
              <a:t>Hg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2A1F331-2B4F-B11F-1A6F-B7A37D787A0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756357">
            <a:off x="5522814" y="379890"/>
            <a:ext cx="2392087" cy="82028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1BC12EF-00E0-91C4-91CC-0EB83BF446A6}"/>
              </a:ext>
            </a:extLst>
          </p:cNvPr>
          <p:cNvSpPr txBox="1"/>
          <p:nvPr/>
        </p:nvSpPr>
        <p:spPr>
          <a:xfrm rot="19738385">
            <a:off x="1221997" y="2801094"/>
            <a:ext cx="18101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>
                <a:solidFill>
                  <a:srgbClr val="7030A0"/>
                </a:solidFill>
              </a:rPr>
              <a:t>CARME</a:t>
            </a:r>
          </a:p>
        </p:txBody>
      </p:sp>
      <p:pic>
        <p:nvPicPr>
          <p:cNvPr id="18" name="Picture 2" descr="Image result for university of edinburgh logo">
            <a:extLst>
              <a:ext uri="{FF2B5EF4-FFF2-40B4-BE49-F238E27FC236}">
                <a16:creationId xmlns:a16="http://schemas.microsoft.com/office/drawing/2014/main" id="{6E3EA163-F3FC-2263-EAAF-B751B4BCA6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513" y="3349155"/>
            <a:ext cx="864516" cy="87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A screenshot of a video game&#10;&#10;Description automatically generated with medium confidence">
            <a:extLst>
              <a:ext uri="{FF2B5EF4-FFF2-40B4-BE49-F238E27FC236}">
                <a16:creationId xmlns:a16="http://schemas.microsoft.com/office/drawing/2014/main" id="{76EAF64C-12AA-FCF0-9998-14E960BC29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86244" y="0"/>
            <a:ext cx="1003719" cy="1318217"/>
          </a:xfrm>
          <a:prstGeom prst="rect">
            <a:avLst/>
          </a:prstGeom>
        </p:spPr>
      </p:pic>
      <p:sp>
        <p:nvSpPr>
          <p:cNvPr id="3" name="Title 5">
            <a:extLst>
              <a:ext uri="{FF2B5EF4-FFF2-40B4-BE49-F238E27FC236}">
                <a16:creationId xmlns:a16="http://schemas.microsoft.com/office/drawing/2014/main" id="{A1185874-7F62-44E4-026E-68E8C4DBE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031" y="244671"/>
            <a:ext cx="4533028" cy="640797"/>
          </a:xfrm>
        </p:spPr>
        <p:txBody>
          <a:bodyPr/>
          <a:lstStyle/>
          <a:p>
            <a:r>
              <a:rPr lang="en-GB" dirty="0"/>
              <a:t>ISOL-SRS Physics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7863DD0-C0EB-C850-F2D4-D59356988482}"/>
              </a:ext>
            </a:extLst>
          </p:cNvPr>
          <p:cNvSpPr/>
          <p:nvPr/>
        </p:nvSpPr>
        <p:spPr>
          <a:xfrm>
            <a:off x="3954784" y="4513600"/>
            <a:ext cx="516708" cy="49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62</a:t>
            </a:r>
            <a:r>
              <a:rPr lang="en-GB" sz="1400" b="1" dirty="0"/>
              <a:t>Zn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0FCD2AB-BC56-FD0A-48A4-A911B14FC5A6}"/>
              </a:ext>
            </a:extLst>
          </p:cNvPr>
          <p:cNvSpPr/>
          <p:nvPr/>
        </p:nvSpPr>
        <p:spPr>
          <a:xfrm>
            <a:off x="8346010" y="1682218"/>
            <a:ext cx="593375" cy="49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213</a:t>
            </a:r>
            <a:r>
              <a:rPr lang="en-GB" sz="1400" b="1" dirty="0"/>
              <a:t>Rn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58D92B8-F8D5-3877-790C-F75155793015}"/>
              </a:ext>
            </a:extLst>
          </p:cNvPr>
          <p:cNvSpPr/>
          <p:nvPr/>
        </p:nvSpPr>
        <p:spPr>
          <a:xfrm>
            <a:off x="3428325" y="5423791"/>
            <a:ext cx="593375" cy="49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31</a:t>
            </a:r>
            <a:r>
              <a:rPr lang="en-GB" sz="1400" b="1" dirty="0"/>
              <a:t>Mg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76BD851-A245-A7EE-C7B5-58671AFA2421}"/>
              </a:ext>
            </a:extLst>
          </p:cNvPr>
          <p:cNvSpPr/>
          <p:nvPr/>
        </p:nvSpPr>
        <p:spPr>
          <a:xfrm>
            <a:off x="4368538" y="4722020"/>
            <a:ext cx="516708" cy="49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69</a:t>
            </a:r>
            <a:r>
              <a:rPr lang="en-GB" sz="1400" b="1" dirty="0"/>
              <a:t>Ni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F3DFB1E-8019-56B9-132E-E883AB1B20C0}"/>
              </a:ext>
            </a:extLst>
          </p:cNvPr>
          <p:cNvSpPr/>
          <p:nvPr/>
        </p:nvSpPr>
        <p:spPr>
          <a:xfrm>
            <a:off x="5376580" y="4212716"/>
            <a:ext cx="719420" cy="49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93,95</a:t>
            </a:r>
            <a:r>
              <a:rPr lang="en-GB" sz="1400" b="1" dirty="0"/>
              <a:t>Kr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DE527B4-3AEE-D85B-9A78-4D67B4AE29AC}"/>
              </a:ext>
            </a:extLst>
          </p:cNvPr>
          <p:cNvSpPr/>
          <p:nvPr/>
        </p:nvSpPr>
        <p:spPr>
          <a:xfrm>
            <a:off x="5391272" y="3401979"/>
            <a:ext cx="895669" cy="49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109,111</a:t>
            </a:r>
            <a:r>
              <a:rPr lang="en-GB" sz="1400" b="1" dirty="0"/>
              <a:t>Sn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8F73AA3-6CB6-C361-6D98-E467080F0CF6}"/>
              </a:ext>
            </a:extLst>
          </p:cNvPr>
          <p:cNvSpPr/>
          <p:nvPr/>
        </p:nvSpPr>
        <p:spPr>
          <a:xfrm>
            <a:off x="3512978" y="4910228"/>
            <a:ext cx="544759" cy="49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39</a:t>
            </a:r>
            <a:r>
              <a:rPr lang="en-GB" sz="1400" b="1" dirty="0"/>
              <a:t>K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844E189-53BE-71A6-9106-23DB988563A2}"/>
              </a:ext>
            </a:extLst>
          </p:cNvPr>
          <p:cNvSpPr/>
          <p:nvPr/>
        </p:nvSpPr>
        <p:spPr>
          <a:xfrm>
            <a:off x="2274824" y="5973726"/>
            <a:ext cx="506651" cy="49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8</a:t>
            </a:r>
            <a:r>
              <a:rPr lang="en-GB" sz="1400" b="1" dirty="0"/>
              <a:t>Be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79678D9-4660-2832-39F2-D9B009B4A10D}"/>
              </a:ext>
            </a:extLst>
          </p:cNvPr>
          <p:cNvSpPr/>
          <p:nvPr/>
        </p:nvSpPr>
        <p:spPr>
          <a:xfrm>
            <a:off x="3195569" y="5689936"/>
            <a:ext cx="593375" cy="49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28</a:t>
            </a:r>
            <a:r>
              <a:rPr lang="en-GB" sz="1400" b="1" dirty="0"/>
              <a:t>Na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D3A39E3-EEDA-68D5-C722-DB9A7BDC00E2}"/>
              </a:ext>
            </a:extLst>
          </p:cNvPr>
          <p:cNvSpPr/>
          <p:nvPr/>
        </p:nvSpPr>
        <p:spPr>
          <a:xfrm>
            <a:off x="2642230" y="5973727"/>
            <a:ext cx="506651" cy="49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12</a:t>
            </a:r>
            <a:r>
              <a:rPr lang="en-GB" sz="1400" b="1" dirty="0"/>
              <a:t>Be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C03218CF-C4B1-152D-3002-DFD59BF7C25A}"/>
              </a:ext>
            </a:extLst>
          </p:cNvPr>
          <p:cNvSpPr/>
          <p:nvPr/>
        </p:nvSpPr>
        <p:spPr>
          <a:xfrm>
            <a:off x="3874389" y="5230071"/>
            <a:ext cx="789152" cy="49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50,51</a:t>
            </a:r>
            <a:r>
              <a:rPr lang="en-GB" sz="1400" b="1" dirty="0"/>
              <a:t>Ca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41E50D73-89DC-D219-B5F0-CB7835C8BD6E}"/>
              </a:ext>
            </a:extLst>
          </p:cNvPr>
          <p:cNvSpPr/>
          <p:nvPr/>
        </p:nvSpPr>
        <p:spPr>
          <a:xfrm>
            <a:off x="6938004" y="3144359"/>
            <a:ext cx="638259" cy="49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144</a:t>
            </a:r>
            <a:r>
              <a:rPr lang="en-GB" sz="1400" b="1" dirty="0"/>
              <a:t>Ba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0B7C090-6681-E18C-905B-2E59E7C8E919}"/>
              </a:ext>
            </a:extLst>
          </p:cNvPr>
          <p:cNvSpPr/>
          <p:nvPr/>
        </p:nvSpPr>
        <p:spPr>
          <a:xfrm>
            <a:off x="6635768" y="3467694"/>
            <a:ext cx="638259" cy="49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133</a:t>
            </a:r>
            <a:r>
              <a:rPr lang="en-GB" sz="1400" b="1" dirty="0"/>
              <a:t>Sn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150D8C7-0E6D-D949-8844-EA1CB52CDE84}"/>
              </a:ext>
            </a:extLst>
          </p:cNvPr>
          <p:cNvSpPr txBox="1"/>
          <p:nvPr/>
        </p:nvSpPr>
        <p:spPr>
          <a:xfrm>
            <a:off x="10217087" y="5982273"/>
            <a:ext cx="1738313" cy="646331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/>
              <a:t>LS2 </a:t>
            </a:r>
            <a:r>
              <a:rPr lang="en-GB" b="1" dirty="0">
                <a:sym typeface="Wingdings" pitchFamily="2" charset="2"/>
              </a:rPr>
              <a:t> LS3</a:t>
            </a:r>
          </a:p>
          <a:p>
            <a:pPr algn="ctr"/>
            <a:r>
              <a:rPr lang="en-GB" b="1" dirty="0">
                <a:sym typeface="Wingdings" pitchFamily="2" charset="2"/>
              </a:rPr>
              <a:t>2021  2025</a:t>
            </a:r>
            <a:endParaRPr lang="en-GB" b="1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24A0600-E132-0D0C-7730-98F62D7BC2A5}"/>
              </a:ext>
            </a:extLst>
          </p:cNvPr>
          <p:cNvSpPr/>
          <p:nvPr/>
        </p:nvSpPr>
        <p:spPr>
          <a:xfrm>
            <a:off x="9417790" y="1070799"/>
            <a:ext cx="593375" cy="49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233</a:t>
            </a:r>
            <a:r>
              <a:rPr lang="en-GB" sz="1400" b="1" dirty="0"/>
              <a:t>U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57017F4-F87A-8055-F8A4-AB753B6A2C82}"/>
              </a:ext>
            </a:extLst>
          </p:cNvPr>
          <p:cNvSpPr txBox="1"/>
          <p:nvPr/>
        </p:nvSpPr>
        <p:spPr>
          <a:xfrm rot="19800000">
            <a:off x="1415368" y="3534182"/>
            <a:ext cx="21098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On CRYRING at GSI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9F51E18-32E2-3E0D-F4BE-BF4939359467}"/>
              </a:ext>
            </a:extLst>
          </p:cNvPr>
          <p:cNvSpPr txBox="1"/>
          <p:nvPr/>
        </p:nvSpPr>
        <p:spPr>
          <a:xfrm rot="19800000">
            <a:off x="6077352" y="1286754"/>
            <a:ext cx="24689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On HIE-ISOLDE at CERN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2627D0F-7FCE-F68F-F12F-C9E0EC0FC5DB}"/>
              </a:ext>
            </a:extLst>
          </p:cNvPr>
          <p:cNvSpPr/>
          <p:nvPr/>
        </p:nvSpPr>
        <p:spPr>
          <a:xfrm>
            <a:off x="7431714" y="2220361"/>
            <a:ext cx="593375" cy="49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197</a:t>
            </a:r>
            <a:r>
              <a:rPr lang="en-GB" sz="1400" b="1" dirty="0"/>
              <a:t>Pb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CFC0FFB-404E-E196-418A-D1700C6797D1}"/>
              </a:ext>
            </a:extLst>
          </p:cNvPr>
          <p:cNvSpPr/>
          <p:nvPr/>
        </p:nvSpPr>
        <p:spPr>
          <a:xfrm>
            <a:off x="6142225" y="3220276"/>
            <a:ext cx="638259" cy="49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130</a:t>
            </a:r>
            <a:r>
              <a:rPr lang="en-GB" sz="1400" b="1" dirty="0"/>
              <a:t>Xe</a:t>
            </a:r>
          </a:p>
        </p:txBody>
      </p:sp>
    </p:spTree>
    <p:extLst>
      <p:ext uri="{BB962C8B-B14F-4D97-AF65-F5344CB8AC3E}">
        <p14:creationId xmlns:p14="http://schemas.microsoft.com/office/powerpoint/2010/main" val="1062147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D4C24-BE33-8C70-0839-CCE2C56A4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Proof-of-principle experiment at ISS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C83E41-119B-1241-8ABD-86E53895A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1168531"/>
            <a:ext cx="10843848" cy="1493718"/>
          </a:xfrm>
        </p:spPr>
        <p:txBody>
          <a:bodyPr>
            <a:normAutofit/>
          </a:bodyPr>
          <a:lstStyle/>
          <a:p>
            <a:r>
              <a:rPr lang="en-GB" dirty="0"/>
              <a:t>Stable beam following CERN’s LS2 in 2021… </a:t>
            </a:r>
            <a:r>
              <a:rPr lang="en-GB" baseline="30000" dirty="0"/>
              <a:t>22</a:t>
            </a:r>
            <a:r>
              <a:rPr lang="en-GB" dirty="0"/>
              <a:t>Ne at 6.05 MeV/</a:t>
            </a:r>
            <a:r>
              <a:rPr lang="en-GB" i="1" dirty="0"/>
              <a:t>u.</a:t>
            </a:r>
          </a:p>
          <a:p>
            <a:pPr lvl="1"/>
            <a:r>
              <a:rPr lang="en-GB" dirty="0"/>
              <a:t>Matching normal kinematics study with gas target! [H.F. Lutz et al. NPA </a:t>
            </a:r>
            <a:r>
              <a:rPr lang="en-GB" b="1" dirty="0"/>
              <a:t>95</a:t>
            </a:r>
            <a:r>
              <a:rPr lang="en-GB" dirty="0"/>
              <a:t> (1967) 591]</a:t>
            </a:r>
          </a:p>
          <a:p>
            <a:pPr lvl="1"/>
            <a:r>
              <a:rPr lang="en-GB" dirty="0"/>
              <a:t>Implementation of precise energy calibration, pulse-height corrections, energy loss corrections, kinematic reconstruction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28087E0-D52C-583A-63D3-E4B2A192EA49}"/>
              </a:ext>
            </a:extLst>
          </p:cNvPr>
          <p:cNvGrpSpPr/>
          <p:nvPr/>
        </p:nvGrpSpPr>
        <p:grpSpPr>
          <a:xfrm>
            <a:off x="5715408" y="2820834"/>
            <a:ext cx="6224955" cy="3231328"/>
            <a:chOff x="4475284" y="1971706"/>
            <a:chExt cx="4668716" cy="242349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94F70C2-035F-E87E-2457-036D7666A5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4475284" y="2106025"/>
              <a:ext cx="4668716" cy="2289177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1D10F9A-4C44-ED41-F218-8B3C16ABF6F7}"/>
                </a:ext>
              </a:extLst>
            </p:cNvPr>
            <p:cNvSpPr/>
            <p:nvPr/>
          </p:nvSpPr>
          <p:spPr>
            <a:xfrm>
              <a:off x="5207052" y="2219729"/>
              <a:ext cx="1060631" cy="5024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C8167B9-3261-5894-849D-0504B09FBA2D}"/>
                </a:ext>
              </a:extLst>
            </p:cNvPr>
            <p:cNvSpPr txBox="1"/>
            <p:nvPr/>
          </p:nvSpPr>
          <p:spPr>
            <a:xfrm>
              <a:off x="5178162" y="1971706"/>
              <a:ext cx="1420100" cy="30008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2000" baseline="30000" dirty="0"/>
                <a:t>22</a:t>
              </a:r>
              <a:r>
                <a:rPr lang="en-GB" sz="2000" dirty="0"/>
                <a:t>Ne(</a:t>
              </a:r>
              <a:r>
                <a:rPr lang="en-GB" sz="2000" i="1" dirty="0" err="1"/>
                <a:t>d</a:t>
              </a:r>
              <a:r>
                <a:rPr lang="en-GB" sz="2000" dirty="0" err="1"/>
                <a:t>,</a:t>
              </a:r>
              <a:r>
                <a:rPr lang="en-GB" sz="2000" i="1" dirty="0" err="1"/>
                <a:t>p</a:t>
              </a:r>
              <a:r>
                <a:rPr lang="en-GB" sz="2000" dirty="0"/>
                <a:t>)</a:t>
              </a:r>
              <a:r>
                <a:rPr lang="en-GB" sz="2000" baseline="30000" dirty="0"/>
                <a:t>23</a:t>
              </a:r>
              <a:r>
                <a:rPr lang="en-GB" sz="2000" dirty="0"/>
                <a:t>Ne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8B131D2-8EC9-B9D3-5E26-8C7DDFBE472B}"/>
              </a:ext>
            </a:extLst>
          </p:cNvPr>
          <p:cNvGrpSpPr/>
          <p:nvPr/>
        </p:nvGrpSpPr>
        <p:grpSpPr>
          <a:xfrm>
            <a:off x="228191" y="2861669"/>
            <a:ext cx="5143241" cy="3261225"/>
            <a:chOff x="3009024" y="2237787"/>
            <a:chExt cx="5143240" cy="3261224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88D86A7-7995-D6E5-AA3E-531F71D4C639}"/>
                </a:ext>
              </a:extLst>
            </p:cNvPr>
            <p:cNvGrpSpPr/>
            <p:nvPr/>
          </p:nvGrpSpPr>
          <p:grpSpPr>
            <a:xfrm>
              <a:off x="3009024" y="2237787"/>
              <a:ext cx="5143240" cy="3261224"/>
              <a:chOff x="3009024" y="2237787"/>
              <a:chExt cx="5143240" cy="3261224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2F962E71-5D0A-87E9-A116-FD74E4CB20FF}"/>
                  </a:ext>
                </a:extLst>
              </p:cNvPr>
              <p:cNvGrpSpPr/>
              <p:nvPr/>
            </p:nvGrpSpPr>
            <p:grpSpPr>
              <a:xfrm>
                <a:off x="3009024" y="2270972"/>
                <a:ext cx="5143240" cy="3228039"/>
                <a:chOff x="3984751" y="1870505"/>
                <a:chExt cx="5143240" cy="3228039"/>
              </a:xfrm>
            </p:grpSpPr>
            <p:pic>
              <p:nvPicPr>
                <p:cNvPr id="28" name="Picture 27">
                  <a:extLst>
                    <a:ext uri="{FF2B5EF4-FFF2-40B4-BE49-F238E27FC236}">
                      <a16:creationId xmlns:a16="http://schemas.microsoft.com/office/drawing/2014/main" id="{BA00A135-9828-EAB8-A0F1-73EA8CE3C72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hq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3984751" y="1870505"/>
                  <a:ext cx="5143240" cy="3228039"/>
                </a:xfrm>
                <a:prstGeom prst="rect">
                  <a:avLst/>
                </a:prstGeom>
              </p:spPr>
            </p:pic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BB1FA15C-A97D-26A2-AF38-94CC893E7125}"/>
                    </a:ext>
                  </a:extLst>
                </p:cNvPr>
                <p:cNvSpPr txBox="1"/>
                <p:nvPr/>
              </p:nvSpPr>
              <p:spPr>
                <a:xfrm>
                  <a:off x="4632608" y="1906454"/>
                  <a:ext cx="171874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baseline="30000" dirty="0"/>
                    <a:t>22</a:t>
                  </a:r>
                  <a:r>
                    <a:rPr lang="en-GB" dirty="0"/>
                    <a:t>Ne(</a:t>
                  </a:r>
                  <a:r>
                    <a:rPr lang="en-GB" i="1" dirty="0" err="1"/>
                    <a:t>d</a:t>
                  </a:r>
                  <a:r>
                    <a:rPr lang="en-GB" dirty="0" err="1"/>
                    <a:t>,</a:t>
                  </a:r>
                  <a:r>
                    <a:rPr lang="en-GB" i="1" dirty="0" err="1"/>
                    <a:t>p</a:t>
                  </a:r>
                  <a:r>
                    <a:rPr lang="en-GB" dirty="0"/>
                    <a:t>)</a:t>
                  </a:r>
                  <a:r>
                    <a:rPr lang="en-GB" baseline="30000" dirty="0"/>
                    <a:t>23</a:t>
                  </a:r>
                  <a:r>
                    <a:rPr lang="en-GB" dirty="0"/>
                    <a:t>Ne</a:t>
                  </a:r>
                </a:p>
              </p:txBody>
            </p:sp>
          </p:grp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5200E1A-8CD5-5DFF-5FFC-51DFCE569726}"/>
                  </a:ext>
                </a:extLst>
              </p:cNvPr>
              <p:cNvSpPr txBox="1"/>
              <p:nvPr/>
            </p:nvSpPr>
            <p:spPr>
              <a:xfrm rot="16200000">
                <a:off x="3612470" y="3939813"/>
                <a:ext cx="56297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/>
                  <a:t>0 keV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6E8B0A9-95E7-2D9C-0291-014B2D27ED0E}"/>
                  </a:ext>
                </a:extLst>
              </p:cNvPr>
              <p:cNvSpPr txBox="1"/>
              <p:nvPr/>
            </p:nvSpPr>
            <p:spPr>
              <a:xfrm rot="16200000">
                <a:off x="4021719" y="3418939"/>
                <a:ext cx="79861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/>
                  <a:t>1017 keV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83BA757-A5F9-A504-8517-81B75811CDD9}"/>
                  </a:ext>
                </a:extLst>
              </p:cNvPr>
              <p:cNvSpPr txBox="1"/>
              <p:nvPr/>
            </p:nvSpPr>
            <p:spPr>
              <a:xfrm rot="16200000">
                <a:off x="4379584" y="4395899"/>
                <a:ext cx="79861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/>
                  <a:t>1822 keV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A6C4727-9153-25F5-BC2E-612FF4E88480}"/>
                  </a:ext>
                </a:extLst>
              </p:cNvPr>
              <p:cNvSpPr txBox="1"/>
              <p:nvPr/>
            </p:nvSpPr>
            <p:spPr>
              <a:xfrm rot="16200000">
                <a:off x="4653759" y="4144067"/>
                <a:ext cx="79861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/>
                  <a:t>2315 keV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A1C693D-C983-2FD0-4967-A51DF465D64A}"/>
                  </a:ext>
                </a:extLst>
              </p:cNvPr>
              <p:cNvSpPr txBox="1"/>
              <p:nvPr/>
            </p:nvSpPr>
            <p:spPr>
              <a:xfrm rot="16200000">
                <a:off x="5110956" y="2901924"/>
                <a:ext cx="79861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/>
                  <a:t>3218 keV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F6A2A9A-CF23-8968-E86E-C990A146D9C9}"/>
                  </a:ext>
                </a:extLst>
              </p:cNvPr>
              <p:cNvSpPr txBox="1"/>
              <p:nvPr/>
            </p:nvSpPr>
            <p:spPr>
              <a:xfrm rot="16200000">
                <a:off x="5286598" y="2912459"/>
                <a:ext cx="79861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/>
                  <a:t>3422 keV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84BAF4D-16E7-628A-B3DE-3BC49C851C4B}"/>
                  </a:ext>
                </a:extLst>
              </p:cNvPr>
              <p:cNvSpPr txBox="1"/>
              <p:nvPr/>
            </p:nvSpPr>
            <p:spPr>
              <a:xfrm rot="16200000">
                <a:off x="5692612" y="2506291"/>
                <a:ext cx="79861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/>
                  <a:t>4270 keV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0C81B9F-BE1D-3F0F-E2BE-5C560183AD59}"/>
                  </a:ext>
                </a:extLst>
              </p:cNvPr>
              <p:cNvSpPr txBox="1"/>
              <p:nvPr/>
            </p:nvSpPr>
            <p:spPr>
              <a:xfrm rot="16200000">
                <a:off x="6118182" y="4163432"/>
                <a:ext cx="79861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/>
                  <a:t>5185 keV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02DFEAD-05EF-5EE5-C36A-3776B8770FC6}"/>
                  </a:ext>
                </a:extLst>
              </p:cNvPr>
              <p:cNvSpPr txBox="1"/>
              <p:nvPr/>
            </p:nvSpPr>
            <p:spPr>
              <a:xfrm>
                <a:off x="6510663" y="2926846"/>
                <a:ext cx="1572866" cy="30777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1400" dirty="0"/>
                  <a:t>FWHM ~110 keV</a:t>
                </a:r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FDAA144-C402-2591-7572-4AC35442E791}"/>
                </a:ext>
              </a:extLst>
            </p:cNvPr>
            <p:cNvSpPr/>
            <p:nvPr/>
          </p:nvSpPr>
          <p:spPr>
            <a:xfrm>
              <a:off x="7292957" y="2257236"/>
              <a:ext cx="859307" cy="574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DEBA3D5-B92A-CB74-08DD-63D4FCB3FE7E}"/>
              </a:ext>
            </a:extLst>
          </p:cNvPr>
          <p:cNvCxnSpPr>
            <a:cxnSpLocks/>
          </p:cNvCxnSpPr>
          <p:nvPr/>
        </p:nvCxnSpPr>
        <p:spPr>
          <a:xfrm flipV="1">
            <a:off x="6848420" y="3466484"/>
            <a:ext cx="3993886" cy="1432271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DDD7370-2C32-9BA7-A586-5F2580368ED0}"/>
              </a:ext>
            </a:extLst>
          </p:cNvPr>
          <p:cNvCxnSpPr>
            <a:cxnSpLocks/>
          </p:cNvCxnSpPr>
          <p:nvPr/>
        </p:nvCxnSpPr>
        <p:spPr>
          <a:xfrm flipV="1">
            <a:off x="7398186" y="3811834"/>
            <a:ext cx="3458601" cy="126213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E74B27C-4111-B347-1A15-0131FF45E4C1}"/>
              </a:ext>
            </a:extLst>
          </p:cNvPr>
          <p:cNvCxnSpPr>
            <a:cxnSpLocks/>
          </p:cNvCxnSpPr>
          <p:nvPr/>
        </p:nvCxnSpPr>
        <p:spPr>
          <a:xfrm flipV="1">
            <a:off x="8105274" y="4241372"/>
            <a:ext cx="2646211" cy="103780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729500A-1B47-889F-7C92-385C8C5E7287}"/>
              </a:ext>
            </a:extLst>
          </p:cNvPr>
          <p:cNvCxnSpPr>
            <a:cxnSpLocks/>
          </p:cNvCxnSpPr>
          <p:nvPr/>
        </p:nvCxnSpPr>
        <p:spPr>
          <a:xfrm flipV="1">
            <a:off x="8686323" y="4550192"/>
            <a:ext cx="2201968" cy="82946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1055D490-7BD7-6BC4-BE3F-F65F35DC3C3A}"/>
              </a:ext>
            </a:extLst>
          </p:cNvPr>
          <p:cNvSpPr txBox="1"/>
          <p:nvPr/>
        </p:nvSpPr>
        <p:spPr>
          <a:xfrm>
            <a:off x="6539211" y="4436284"/>
            <a:ext cx="827471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>
                <a:solidFill>
                  <a:srgbClr val="C00000"/>
                </a:solidFill>
              </a:rPr>
              <a:t>0 keV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770AB99-F63B-88AA-E187-1411785B5055}"/>
              </a:ext>
            </a:extLst>
          </p:cNvPr>
          <p:cNvSpPr txBox="1"/>
          <p:nvPr/>
        </p:nvSpPr>
        <p:spPr>
          <a:xfrm>
            <a:off x="6386707" y="5043711"/>
            <a:ext cx="1226618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>
                <a:solidFill>
                  <a:srgbClr val="C00000"/>
                </a:solidFill>
              </a:rPr>
              <a:t>1017 keV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3C8AE8E-1130-1EA9-59A3-D1D04DBDFB8E}"/>
              </a:ext>
            </a:extLst>
          </p:cNvPr>
          <p:cNvSpPr txBox="1"/>
          <p:nvPr/>
        </p:nvSpPr>
        <p:spPr>
          <a:xfrm>
            <a:off x="6951756" y="5351601"/>
            <a:ext cx="1226618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>
                <a:solidFill>
                  <a:srgbClr val="C00000"/>
                </a:solidFill>
              </a:rPr>
              <a:t>2315 keV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82856EF-F5B5-49FF-E540-1C3A9EC80A34}"/>
              </a:ext>
            </a:extLst>
          </p:cNvPr>
          <p:cNvSpPr txBox="1"/>
          <p:nvPr/>
        </p:nvSpPr>
        <p:spPr>
          <a:xfrm>
            <a:off x="8105274" y="5458269"/>
            <a:ext cx="1226618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>
                <a:solidFill>
                  <a:srgbClr val="C00000"/>
                </a:solidFill>
              </a:rPr>
              <a:t>3218 keV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AA7E09F-3B9C-C746-B53F-5D0F31EA50B8}"/>
              </a:ext>
            </a:extLst>
          </p:cNvPr>
          <p:cNvSpPr txBox="1"/>
          <p:nvPr/>
        </p:nvSpPr>
        <p:spPr>
          <a:xfrm>
            <a:off x="4181044" y="6503316"/>
            <a:ext cx="7944804" cy="33855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/>
            <a:r>
              <a:rPr lang="en-GB" sz="1600" dirty="0"/>
              <a:t>Full code available: https://</a:t>
            </a:r>
            <a:r>
              <a:rPr lang="en-GB" sz="1600" dirty="0" err="1"/>
              <a:t>github.com</a:t>
            </a:r>
            <a:r>
              <a:rPr lang="en-GB" sz="1600" dirty="0"/>
              <a:t>/</a:t>
            </a:r>
            <a:r>
              <a:rPr lang="en-GB" sz="1600" dirty="0" err="1"/>
              <a:t>ISOLDESolenoidalSpectrometer</a:t>
            </a:r>
            <a:r>
              <a:rPr lang="en-GB" sz="1600" dirty="0"/>
              <a:t>/</a:t>
            </a:r>
            <a:r>
              <a:rPr lang="en-GB" sz="1600" dirty="0" err="1"/>
              <a:t>ISSSort</a:t>
            </a:r>
            <a:endParaRPr lang="en-GB" sz="1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F18504-EB40-B92E-4517-887917412B34}"/>
              </a:ext>
            </a:extLst>
          </p:cNvPr>
          <p:cNvSpPr txBox="1"/>
          <p:nvPr/>
        </p:nvSpPr>
        <p:spPr>
          <a:xfrm>
            <a:off x="9948244" y="244671"/>
            <a:ext cx="2008770" cy="584775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Work done by Ben Jones (Liverpool)</a:t>
            </a:r>
          </a:p>
        </p:txBody>
      </p:sp>
    </p:spTree>
    <p:extLst>
      <p:ext uri="{BB962C8B-B14F-4D97-AF65-F5344CB8AC3E}">
        <p14:creationId xmlns:p14="http://schemas.microsoft.com/office/powerpoint/2010/main" val="742120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D4C24-BE33-8C70-0839-CCE2C56A4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Proof-of-principle experiment at ISS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C83E41-119B-1241-8ABD-86E53895A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1168531"/>
            <a:ext cx="10843848" cy="1493718"/>
          </a:xfrm>
        </p:spPr>
        <p:txBody>
          <a:bodyPr>
            <a:normAutofit/>
          </a:bodyPr>
          <a:lstStyle/>
          <a:p>
            <a:r>
              <a:rPr lang="en-GB" dirty="0"/>
              <a:t>Stable beam following CERN’s LS2 in 2021… </a:t>
            </a:r>
            <a:r>
              <a:rPr lang="en-GB" baseline="30000" dirty="0"/>
              <a:t>22</a:t>
            </a:r>
            <a:r>
              <a:rPr lang="en-GB" dirty="0"/>
              <a:t>Ne at 6.05 MeV/</a:t>
            </a:r>
            <a:r>
              <a:rPr lang="en-GB" i="1" dirty="0"/>
              <a:t>u.</a:t>
            </a:r>
          </a:p>
          <a:p>
            <a:pPr lvl="1"/>
            <a:r>
              <a:rPr lang="en-GB" dirty="0"/>
              <a:t>Matching normal kinematics study with gas target! [H.F. Lutz et al. NPA </a:t>
            </a:r>
            <a:r>
              <a:rPr lang="en-GB" b="1" dirty="0"/>
              <a:t>95</a:t>
            </a:r>
            <a:r>
              <a:rPr lang="en-GB" dirty="0"/>
              <a:t> (1967) 591]</a:t>
            </a:r>
          </a:p>
          <a:p>
            <a:pPr lvl="1"/>
            <a:r>
              <a:rPr lang="en-GB" dirty="0"/>
              <a:t>Implementation of precise energy calibration, pulse-height corrections, energy loss corrections, kinematic reconstruction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AA7E09F-3B9C-C746-B53F-5D0F31EA50B8}"/>
              </a:ext>
            </a:extLst>
          </p:cNvPr>
          <p:cNvSpPr txBox="1"/>
          <p:nvPr/>
        </p:nvSpPr>
        <p:spPr>
          <a:xfrm>
            <a:off x="4181044" y="6503316"/>
            <a:ext cx="7944804" cy="33855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/>
            <a:r>
              <a:rPr lang="en-GB" sz="1600" dirty="0"/>
              <a:t>Full code available: https://</a:t>
            </a:r>
            <a:r>
              <a:rPr lang="en-GB" sz="1600" dirty="0" err="1"/>
              <a:t>github.com</a:t>
            </a:r>
            <a:r>
              <a:rPr lang="en-GB" sz="1600" dirty="0"/>
              <a:t>/</a:t>
            </a:r>
            <a:r>
              <a:rPr lang="en-GB" sz="1600" dirty="0" err="1"/>
              <a:t>ISOLDESolenoidalSpectrometer</a:t>
            </a:r>
            <a:r>
              <a:rPr lang="en-GB" sz="1600" dirty="0"/>
              <a:t>/</a:t>
            </a:r>
            <a:r>
              <a:rPr lang="en-GB" sz="1600" dirty="0" err="1"/>
              <a:t>ISSSort</a:t>
            </a:r>
            <a:endParaRPr lang="en-GB" sz="1600" dirty="0"/>
          </a:p>
        </p:txBody>
      </p:sp>
      <p:pic>
        <p:nvPicPr>
          <p:cNvPr id="5" name="Picture 4" descr="A graph of a graph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1CC2A1FF-F918-7741-B82C-4209D40D339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54" y="2933787"/>
            <a:ext cx="4161690" cy="3003927"/>
          </a:xfrm>
          <a:prstGeom prst="rect">
            <a:avLst/>
          </a:prstGeom>
        </p:spPr>
      </p:pic>
      <p:pic>
        <p:nvPicPr>
          <p:cNvPr id="7" name="Picture 6" descr="A graph of a graph with numbers and symbols&#10;&#10;Description automatically generated">
            <a:extLst>
              <a:ext uri="{FF2B5EF4-FFF2-40B4-BE49-F238E27FC236}">
                <a16:creationId xmlns:a16="http://schemas.microsoft.com/office/drawing/2014/main" id="{8ED258FA-395D-7848-A5E9-E3B0FBD6747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10958" y="2933787"/>
            <a:ext cx="4161690" cy="3003927"/>
          </a:xfrm>
          <a:prstGeom prst="rect">
            <a:avLst/>
          </a:prstGeom>
        </p:spPr>
      </p:pic>
      <p:pic>
        <p:nvPicPr>
          <p:cNvPr id="9" name="Picture 8" descr="A graph of a graph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66328D08-8767-E640-914B-650C987AC7E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15156" y="2933787"/>
            <a:ext cx="4161690" cy="3003927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207D588D-4BCB-4B4F-B7E8-DE2C56441C8B}"/>
              </a:ext>
            </a:extLst>
          </p:cNvPr>
          <p:cNvSpPr txBox="1"/>
          <p:nvPr/>
        </p:nvSpPr>
        <p:spPr>
          <a:xfrm>
            <a:off x="4948517" y="2866153"/>
            <a:ext cx="1718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aseline="30000" dirty="0"/>
              <a:t>22</a:t>
            </a:r>
            <a:r>
              <a:rPr lang="en-GB" dirty="0"/>
              <a:t>Ne(</a:t>
            </a:r>
            <a:r>
              <a:rPr lang="en-GB" i="1" dirty="0" err="1"/>
              <a:t>d</a:t>
            </a:r>
            <a:r>
              <a:rPr lang="en-GB" dirty="0" err="1"/>
              <a:t>,</a:t>
            </a:r>
            <a:r>
              <a:rPr lang="en-GB" i="1" dirty="0" err="1"/>
              <a:t>p</a:t>
            </a:r>
            <a:r>
              <a:rPr lang="en-GB" dirty="0"/>
              <a:t>)</a:t>
            </a:r>
            <a:r>
              <a:rPr lang="en-GB" baseline="30000" dirty="0"/>
              <a:t>23</a:t>
            </a:r>
            <a:r>
              <a:rPr lang="en-GB" dirty="0"/>
              <a:t>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B67BB8-423A-F19D-52E5-5C1C0A616696}"/>
              </a:ext>
            </a:extLst>
          </p:cNvPr>
          <p:cNvSpPr txBox="1"/>
          <p:nvPr/>
        </p:nvSpPr>
        <p:spPr>
          <a:xfrm>
            <a:off x="9948244" y="244671"/>
            <a:ext cx="2008770" cy="584775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Work done by Ben Jones (Liverpool)</a:t>
            </a:r>
          </a:p>
        </p:txBody>
      </p:sp>
    </p:spTree>
    <p:extLst>
      <p:ext uri="{BB962C8B-B14F-4D97-AF65-F5344CB8AC3E}">
        <p14:creationId xmlns:p14="http://schemas.microsoft.com/office/powerpoint/2010/main" val="3791613094"/>
      </p:ext>
    </p:extLst>
  </p:cSld>
  <p:clrMapOvr>
    <a:masterClrMapping/>
  </p:clrMapOvr>
</p:sld>
</file>

<file path=ppt/theme/theme1.xml><?xml version="1.0" encoding="utf-8"?>
<a:theme xmlns:a="http://schemas.openxmlformats.org/drawingml/2006/main" name="Gaffney-Blu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Gaffney-Blue" id="{DC8BF649-28B9-CC45-8441-3F056B62FE92}" vid="{8672422F-91B8-FB4C-88D7-05D8F7596F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Gaffney-Blue</Template>
  <TotalTime>26588</TotalTime>
  <Words>2872</Words>
  <Application>Microsoft Macintosh PowerPoint</Application>
  <PresentationFormat>Widescreen</PresentationFormat>
  <Paragraphs>384</Paragraphs>
  <Slides>32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3" baseType="lpstr">
      <vt:lpstr>Arial</vt:lpstr>
      <vt:lpstr>Calibri</vt:lpstr>
      <vt:lpstr>Cambria Math</vt:lpstr>
      <vt:lpstr>Century Gothic</vt:lpstr>
      <vt:lpstr>Helvetica</vt:lpstr>
      <vt:lpstr>Helvetica Light</vt:lpstr>
      <vt:lpstr>LM Roman 10</vt:lpstr>
      <vt:lpstr>Symbol</vt:lpstr>
      <vt:lpstr>Wingdings</vt:lpstr>
      <vt:lpstr>Wingdings 2</vt:lpstr>
      <vt:lpstr>Gaffney-Blue</vt:lpstr>
      <vt:lpstr>Reactions with radioactive ion beams at the ISOLDE Solenoidal Spectrometer</vt:lpstr>
      <vt:lpstr>PowerPoint Presentation</vt:lpstr>
      <vt:lpstr>Solenoidal spectrometers around the world</vt:lpstr>
      <vt:lpstr>ISOLDE Solenoidal Spectrometer</vt:lpstr>
      <vt:lpstr>HIE-ISOLDE Phase 2 (2018)</vt:lpstr>
      <vt:lpstr>PowerPoint Presentation</vt:lpstr>
      <vt:lpstr>ISOL-SRS Physics</vt:lpstr>
      <vt:lpstr>Proof-of-principle experiment at ISS</vt:lpstr>
      <vt:lpstr>Proof-of-principle experiment at ISS</vt:lpstr>
      <vt:lpstr>ISS modes of operation (so far…)</vt:lpstr>
      <vt:lpstr>SpecMAT active target – first beam</vt:lpstr>
      <vt:lpstr>SpecMAT active target – first beam</vt:lpstr>
      <vt:lpstr>(d,p) fission setup – 232U</vt:lpstr>
      <vt:lpstr>Towards the (1st) Island of Inversion</vt:lpstr>
      <vt:lpstr>Towards the (1st) Island of Inversion</vt:lpstr>
      <vt:lpstr>Single-particle states near to magic numbers</vt:lpstr>
      <vt:lpstr>Semi-magic 68Ni - 68Ni(d,p)69Ni</vt:lpstr>
      <vt:lpstr>132Sn(d,p) – A keystone experiment</vt:lpstr>
      <vt:lpstr>Onset of deformation at N=60 – 92Kr(d,p)93Kr</vt:lpstr>
      <vt:lpstr>Onset of deformation at N=60 – 92Kr(d,p)93Kr</vt:lpstr>
      <vt:lpstr>Onset of deformation at N=60 – 92Kr(d,p)93Kr</vt:lpstr>
      <vt:lpstr>Shape coexistence in the n-deficient Pb region</vt:lpstr>
      <vt:lpstr>196Pb(d,p) at ISS</vt:lpstr>
      <vt:lpstr>Bragg ionisation chamber for recoil detection</vt:lpstr>
      <vt:lpstr>New 2D target ladder</vt:lpstr>
      <vt:lpstr>Dead layer measurements</vt:lpstr>
      <vt:lpstr>Dual array setup</vt:lpstr>
      <vt:lpstr>Summary and outlook</vt:lpstr>
      <vt:lpstr>ISS Backup slides</vt:lpstr>
      <vt:lpstr>And some technical updates</vt:lpstr>
      <vt:lpstr>Direct reactions around the Coulomb barrier</vt:lpstr>
      <vt:lpstr>Multi-turns and protons in CD2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Sharp</dc:creator>
  <cp:lastModifiedBy>Gaffney, Liam</cp:lastModifiedBy>
  <cp:revision>356</cp:revision>
  <dcterms:created xsi:type="dcterms:W3CDTF">2022-11-10T08:25:19Z</dcterms:created>
  <dcterms:modified xsi:type="dcterms:W3CDTF">2025-12-09T14:52:56Z</dcterms:modified>
</cp:coreProperties>
</file>