
<file path=[Content_Types].xml><?xml version="1.0" encoding="utf-8"?>
<Types xmlns="http://schemas.openxmlformats.org/package/2006/content-types">
  <Default Extension="jpeg" ContentType="image/jpeg"/>
  <Default Extension="mp4" ContentType="vide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5"/>
  </p:notesMasterIdLst>
  <p:sldIdLst>
    <p:sldId id="257" r:id="rId2"/>
    <p:sldId id="258" r:id="rId3"/>
    <p:sldId id="260" r:id="rId4"/>
    <p:sldId id="259" r:id="rId5"/>
    <p:sldId id="262" r:id="rId6"/>
    <p:sldId id="261" r:id="rId7"/>
    <p:sldId id="264" r:id="rId8"/>
    <p:sldId id="265" r:id="rId9"/>
    <p:sldId id="269" r:id="rId10"/>
    <p:sldId id="267" r:id="rId11"/>
    <p:sldId id="268" r:id="rId12"/>
    <p:sldId id="270" r:id="rId13"/>
    <p:sldId id="271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EA72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273"/>
    <p:restoredTop sz="94628"/>
  </p:normalViewPr>
  <p:slideViewPr>
    <p:cSldViewPr snapToGrid="0">
      <p:cViewPr>
        <p:scale>
          <a:sx n="160" d="100"/>
          <a:sy n="160" d="100"/>
        </p:scale>
        <p:origin x="144" y="-13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88C7D85-2899-8F4A-A59F-7AA8F9CD2ECD}" type="datetimeFigureOut">
              <a:rPr lang="en-US" smtClean="0"/>
              <a:t>12/9/25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1BDEB9-A82B-AD4B-9114-1B9A674752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80398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8276D46-7FEF-9141-8CBC-DC25FE6BCA4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79371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5D197F5-5A59-563C-30CB-7EFD3B32157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A7E23B47-BB63-B697-363F-A3391A2D6FA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D04F2793-8CBD-36B0-03C3-5EF693A22A4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CCA4DAE-7B51-2123-828B-339DFCE1FB7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8276D46-7FEF-9141-8CBC-DC25FE6BCA4C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901092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FCC8A60-6372-4805-E729-3335D9DB9DA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FAFB5E75-4CDD-9628-BDE5-61021C58219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B465F9D2-A899-96E1-2A66-ECB2F7B94A1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979A805-3DCA-CF3B-F81E-23059748B87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8276D46-7FEF-9141-8CBC-DC25FE6BCA4C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204389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81E170F-239D-6C14-1B7E-35F03A60991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801FA080-2E2D-34CC-6B85-8B063C889CC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4B38BF85-583A-14DD-76E5-5D71B0E7E0C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4514AD7-F93A-CE5E-2AC7-E3EEBE6DB14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8276D46-7FEF-9141-8CBC-DC25FE6BCA4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229894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5971281-99FF-5635-154C-C239AD83EC0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A8DD8B35-4CD3-C7B4-1FA7-0F7F47B97E8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57464FC4-7D5C-53D7-AF6F-A535580AC08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8350D41-0BD5-A913-6165-3B085E3DEDC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8276D46-7FEF-9141-8CBC-DC25FE6BCA4C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155388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551CC30-2D83-B132-C850-2C60AE8546E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8D1995E9-3F2F-3EEC-1808-6012DCF4C3A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5674D5BE-0FBA-2335-F7B2-26D19513F5C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C72A8FD-EA4B-3261-BCF7-095396EB5C9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8276D46-7FEF-9141-8CBC-DC25FE6BCA4C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82631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617C813-FA97-CB5D-1398-54201D0EB1F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3A5CEC95-BAD1-E2EE-D28D-1EF0BAFF56D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0D136992-4C81-0787-FA40-91663DC22F3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E47A5C0-C1A4-2DEB-275F-088A302FEE4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8276D46-7FEF-9141-8CBC-DC25FE6BCA4C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158889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9669957-77E6-14C7-9741-DA165CE90C9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1D35ED74-0BD9-E86C-380B-F066B48E202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7C9BE31-B1A3-A2A0-DBEA-FF99A40956C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C20B43E-A868-D836-2144-01683829638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8276D46-7FEF-9141-8CBC-DC25FE6BCA4C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767606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184FF71-C2CB-4E72-E0E8-826E4DC885E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BBCF9245-8647-FC9B-7C16-64EF89D5DA1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96AC53A-EA4F-4563-B418-25AC7DFB2CB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CA2B8F4-5383-5829-7AC3-E2859760D60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8276D46-7FEF-9141-8CBC-DC25FE6BCA4C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089862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19BF086-2AFB-4934-6E32-972740E0742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C530116B-E556-B4DF-4A29-1C532511731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F02A207-C000-4CA1-445F-33D9520B1AD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61E802B-16AE-ACE3-A8E5-54E48CB1A89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8276D46-7FEF-9141-8CBC-DC25FE6BCA4C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814320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D865C6D-8E1F-C130-378C-9F43441786D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E16AD6A6-3893-1D81-EEEA-F1EB2321F08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BC14F763-53AA-1E54-D098-A4983792CBE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585DF6D-FF91-4A46-1D9B-479D87BC04F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8276D46-7FEF-9141-8CBC-DC25FE6BCA4C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97104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A339F3-73AC-555E-C9D8-124EF5AF140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C9394A4-1AAC-BFC1-8A25-7DC4DF62FE9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DD79039-99E9-4FA8-4D08-E4BED3BFB6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0816BD-7B7C-6643-B7C6-8FB2057D3E1E}" type="datetime1">
              <a:rPr lang="en-US" smtClean="0"/>
              <a:t>12/9/25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B254192-2418-394F-8EAA-0220E8D051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Solenoidal Spectometer Workshop 2025, Spain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8155491-A313-6E2A-BC25-72FEA87958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7176F2-DFC7-8F41-B675-BEF1427F61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31911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7E6766-8906-6507-30F7-39428FA2E2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BD8ACCB-7F02-5E30-3145-FDF08D380AB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071AB11-0BEB-DCC3-403B-872E2159C6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7EDDC-45D1-B945-8E59-1FDA68839E59}" type="datetime1">
              <a:rPr lang="en-US" smtClean="0"/>
              <a:t>12/9/25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7A524FE-916F-C887-A6B1-B5DAB382C6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Solenoidal Spectometer Workshop 2025, Spain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033345A-7FFE-C0A8-1AF5-85F17BD3DE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7176F2-DFC7-8F41-B675-BEF1427F61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13536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82898E8-EE86-0448-1A43-8B5F9F182FD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D55C523-2BCD-023D-35D0-C44B0E89D41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54FA19B-1DFA-DFB1-E650-0E45CB19EF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BAA38-A668-C04F-9A8B-6D297799BE31}" type="datetime1">
              <a:rPr lang="en-US" smtClean="0"/>
              <a:t>12/9/25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52C6C84-5114-9EA0-D252-B6425F9850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Solenoidal Spectometer Workshop 2025, Spain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1BA96E-54B3-B4D3-3898-3D335298CD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7176F2-DFC7-8F41-B675-BEF1427F61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05688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06B99C-3560-79EF-0783-919170B828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0CBAD82-B934-A32F-1F6C-065BB53D8A4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2A375E8-CF0B-FBA6-08E4-79D44FBFA2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90F54A-2E78-F94B-975A-FD471B7E27D2}" type="datetime1">
              <a:rPr lang="en-US" smtClean="0"/>
              <a:t>12/9/25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5E8C8B0-C0D5-FC63-7BBB-26C9AA4503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Solenoidal Spectometer Workshop 2025, Spain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8A0470-A50A-FFF6-988C-88DE907EAC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7176F2-DFC7-8F41-B675-BEF1427F61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79727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D4273B-B9A6-7121-0ED1-7B735E4C23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9E292C4-8520-8F0A-CCA5-BBF6F1E42CA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B04FB7C-7560-9429-BBFB-A923308E9C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4F14D7-38C2-FE4B-A8DD-8104432BC440}" type="datetime1">
              <a:rPr lang="en-US" smtClean="0"/>
              <a:t>12/9/25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B2E01B-F066-9008-BBC0-4BD20D04A4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Solenoidal Spectometer Workshop 2025, Spain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A5B7215-887B-0261-B17F-22A50E36D5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7176F2-DFC7-8F41-B675-BEF1427F61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75734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C28E67-2C77-9334-B7D8-3C64716990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E9683B7-3867-7B7E-3A44-1EE0B991E48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5173EEA-996A-096F-3745-AA4DDCC6FED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D58A8EA-2BE9-D935-D915-03A670F689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4A9763-DECE-484D-B5E6-3F5AFF184724}" type="datetime1">
              <a:rPr lang="en-US" smtClean="0"/>
              <a:t>12/9/25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E26DE8-362C-9E4F-6028-F3A123A153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Solenoidal Spectometer Workshop 2025, Spain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93E00A5-C26D-B317-22A3-BBE8B02A1C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7176F2-DFC7-8F41-B675-BEF1427F61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59154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F571AC-830B-03F6-D6F0-DF837F9886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25A7C59-BF82-76E3-680C-6F53230E259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98E24C5-1A96-6092-A908-358BB5CCDA6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35CC76E-063E-2593-8C05-CF38B3A46C9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5BD9C28-13EB-BD1C-A1E9-608403B4FC2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780F304-02FF-2FF8-7502-330B5F6728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4A0583-D69A-D44C-883E-F82DBB0ED4D7}" type="datetime1">
              <a:rPr lang="en-US" smtClean="0"/>
              <a:t>12/9/25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38FD334-3F35-5ADB-A80F-A788432F6E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Solenoidal Spectometer Workshop 2025, Spain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F693E66-9C3C-8C2A-AF48-E50DC51EDE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7176F2-DFC7-8F41-B675-BEF1427F61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05490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895301-C2C5-0584-8BB9-870F44DDD6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9ECEA93-B718-C169-8A0C-38A6029B8F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CA0587-7F56-814F-93CA-A64040A01F92}" type="datetime1">
              <a:rPr lang="en-US" smtClean="0"/>
              <a:t>12/9/25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7F8CB8C-AA70-8C89-24D4-C09A7562D6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Solenoidal Spectometer Workshop 2025, Spain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ED31DDD-45EA-E452-119C-A96397B5D1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7176F2-DFC7-8F41-B675-BEF1427F61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47042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0628EBC-647F-0DF9-F217-C6D5E76F16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5086AD-8FE1-D045-A00A-8EAA27E946BC}" type="datetime1">
              <a:rPr lang="en-US" smtClean="0"/>
              <a:t>12/9/25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90C59A9-D494-AEDE-1FFA-542EF29476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Solenoidal Spectometer Workshop 2025, Spain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F242AFD-B7F6-AFAD-B20C-AB1C5CA62C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7176F2-DFC7-8F41-B675-BEF1427F61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69795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B78263-4FE9-71D5-902E-E72B8FDF85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7FE2672-C7CD-D3FB-FD32-EF2760D455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262E574-1CFD-8A37-D78B-9B842BDA343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044304D-EE7B-F406-21DE-AA75927856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D15DA9-1293-7C41-AB41-417DBC02EC1C}" type="datetime1">
              <a:rPr lang="en-US" smtClean="0"/>
              <a:t>12/9/25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9BE2DC8-B691-8DD6-B32D-6FF8ACF25D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Solenoidal Spectometer Workshop 2025, Spain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4C8C54-D61A-5783-BA41-7C6C9C5A80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7176F2-DFC7-8F41-B675-BEF1427F61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1204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3DB155-5DA2-3D8A-5695-179180F7F7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E1FE431-134D-73D0-110B-8E7636169E8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BF1808E-EC19-BAF4-6E86-FA444A05BD0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8CF3D3E-FAB0-8351-49D4-5159ED2195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D469D0-0CCA-D946-B067-09AE8B682AE1}" type="datetime1">
              <a:rPr lang="en-US" smtClean="0"/>
              <a:t>12/9/25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8E647B1-6984-7091-DB3C-445C7D3861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Solenoidal Spectometer Workshop 2025, Spain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E6A0B4D-3E05-AB07-84DF-96D7E02C8E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7176F2-DFC7-8F41-B675-BEF1427F61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66890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8E5100E-00D5-89AF-7C9E-3EBB53AEC5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868990C-6EB6-5C2C-3056-038B8D7305A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3002F3F-A9AB-71E2-73A6-B2F73529FAC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F7D5E07-D607-4F4D-9C9D-66EE227A1547}" type="datetime1">
              <a:rPr lang="en-US" smtClean="0"/>
              <a:t>12/9/25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AE15FF9-3446-62C3-A149-D1F163BCCB3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r>
              <a:rPr lang="en-US"/>
              <a:t>Solenoidal Spectometer Workshop 2025, Spain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A16B21-C49D-B585-5359-BE1D72FFEFA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E7176F2-DFC7-8F41-B675-BEF1427F61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88575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2.png"/><Relationship Id="rId3" Type="http://schemas.openxmlformats.org/officeDocument/2006/relationships/image" Target="../media/image2.png"/><Relationship Id="rId7" Type="http://schemas.openxmlformats.org/officeDocument/2006/relationships/image" Target="../media/image2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png"/><Relationship Id="rId5" Type="http://schemas.openxmlformats.org/officeDocument/2006/relationships/image" Target="../media/image51.png"/><Relationship Id="rId4" Type="http://schemas.openxmlformats.org/officeDocument/2006/relationships/image" Target="../media/image50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image" Target="../media/image2.png"/><Relationship Id="rId7" Type="http://schemas.openxmlformats.org/officeDocument/2006/relationships/image" Target="../media/image50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png"/><Relationship Id="rId5" Type="http://schemas.openxmlformats.org/officeDocument/2006/relationships/image" Target="../media/image510.png"/><Relationship Id="rId4" Type="http://schemas.openxmlformats.org/officeDocument/2006/relationships/image" Target="../media/image3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9.png"/><Relationship Id="rId13" Type="http://schemas.openxmlformats.org/officeDocument/2006/relationships/image" Target="../media/image64.png"/><Relationship Id="rId18" Type="http://schemas.openxmlformats.org/officeDocument/2006/relationships/image" Target="../media/image69.png"/><Relationship Id="rId3" Type="http://schemas.openxmlformats.org/officeDocument/2006/relationships/image" Target="../media/image54.png"/><Relationship Id="rId7" Type="http://schemas.openxmlformats.org/officeDocument/2006/relationships/image" Target="../media/image58.png"/><Relationship Id="rId12" Type="http://schemas.openxmlformats.org/officeDocument/2006/relationships/image" Target="../media/image63.png"/><Relationship Id="rId17" Type="http://schemas.openxmlformats.org/officeDocument/2006/relationships/image" Target="../media/image68.png"/><Relationship Id="rId2" Type="http://schemas.openxmlformats.org/officeDocument/2006/relationships/image" Target="../media/image53.png"/><Relationship Id="rId16" Type="http://schemas.openxmlformats.org/officeDocument/2006/relationships/image" Target="../media/image6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7.png"/><Relationship Id="rId11" Type="http://schemas.openxmlformats.org/officeDocument/2006/relationships/image" Target="../media/image62.png"/><Relationship Id="rId5" Type="http://schemas.openxmlformats.org/officeDocument/2006/relationships/image" Target="../media/image56.png"/><Relationship Id="rId15" Type="http://schemas.openxmlformats.org/officeDocument/2006/relationships/image" Target="../media/image66.png"/><Relationship Id="rId10" Type="http://schemas.openxmlformats.org/officeDocument/2006/relationships/image" Target="../media/image61.png"/><Relationship Id="rId4" Type="http://schemas.openxmlformats.org/officeDocument/2006/relationships/image" Target="../media/image55.png"/><Relationship Id="rId9" Type="http://schemas.openxmlformats.org/officeDocument/2006/relationships/image" Target="../media/image60.png"/><Relationship Id="rId14" Type="http://schemas.openxmlformats.org/officeDocument/2006/relationships/image" Target="../media/image65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openxmlformats.org/officeDocument/2006/relationships/image" Target="../media/image3.png"/><Relationship Id="rId3" Type="http://schemas.openxmlformats.org/officeDocument/2006/relationships/image" Target="../media/image2.png"/><Relationship Id="rId7" Type="http://schemas.openxmlformats.org/officeDocument/2006/relationships/image" Target="../media/image7.png"/><Relationship Id="rId12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9.png"/><Relationship Id="rId14" Type="http://schemas.openxmlformats.org/officeDocument/2006/relationships/image" Target="../media/image1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image" Target="../media/image2.png"/><Relationship Id="rId7" Type="http://schemas.openxmlformats.org/officeDocument/2006/relationships/image" Target="../media/image1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0.png"/><Relationship Id="rId5" Type="http://schemas.openxmlformats.org/officeDocument/2006/relationships/image" Target="../media/image120.png"/><Relationship Id="rId4" Type="http://schemas.openxmlformats.org/officeDocument/2006/relationships/image" Target="../media/image1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2.png"/><Relationship Id="rId7" Type="http://schemas.openxmlformats.org/officeDocument/2006/relationships/image" Target="../media/image2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0.png"/><Relationship Id="rId11" Type="http://schemas.openxmlformats.org/officeDocument/2006/relationships/image" Target="../media/image3.png"/><Relationship Id="rId5" Type="http://schemas.openxmlformats.org/officeDocument/2006/relationships/image" Target="../media/image19.png"/><Relationship Id="rId10" Type="http://schemas.openxmlformats.org/officeDocument/2006/relationships/image" Target="../media/image23.png"/><Relationship Id="rId4" Type="http://schemas.openxmlformats.org/officeDocument/2006/relationships/image" Target="../media/image19.png"/><Relationship Id="rId9" Type="http://schemas.openxmlformats.org/officeDocument/2006/relationships/image" Target="../media/image22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image" Target="../media/image2.png"/><Relationship Id="rId7" Type="http://schemas.openxmlformats.org/officeDocument/2006/relationships/image" Target="../media/image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10" Type="http://schemas.openxmlformats.org/officeDocument/2006/relationships/image" Target="../media/image29.png"/><Relationship Id="rId4" Type="http://schemas.openxmlformats.org/officeDocument/2006/relationships/image" Target="../media/image24.png"/><Relationship Id="rId9" Type="http://schemas.openxmlformats.org/officeDocument/2006/relationships/image" Target="../media/image28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0.png"/><Relationship Id="rId13" Type="http://schemas.openxmlformats.org/officeDocument/2006/relationships/image" Target="../media/image33.png"/><Relationship Id="rId18" Type="http://schemas.openxmlformats.org/officeDocument/2006/relationships/image" Target="../media/image39.png"/><Relationship Id="rId26" Type="http://schemas.openxmlformats.org/officeDocument/2006/relationships/image" Target="../media/image44.png"/><Relationship Id="rId3" Type="http://schemas.openxmlformats.org/officeDocument/2006/relationships/slideLayout" Target="../slideLayouts/slideLayout7.xml"/><Relationship Id="rId21" Type="http://schemas.openxmlformats.org/officeDocument/2006/relationships/image" Target="../media/image3.png"/><Relationship Id="rId7" Type="http://schemas.openxmlformats.org/officeDocument/2006/relationships/image" Target="../media/image270.png"/><Relationship Id="rId12" Type="http://schemas.openxmlformats.org/officeDocument/2006/relationships/image" Target="../media/image32.png"/><Relationship Id="rId17" Type="http://schemas.openxmlformats.org/officeDocument/2006/relationships/image" Target="../media/image38.png"/><Relationship Id="rId25" Type="http://schemas.openxmlformats.org/officeDocument/2006/relationships/image" Target="../media/image45.png"/><Relationship Id="rId2" Type="http://schemas.openxmlformats.org/officeDocument/2006/relationships/video" Target="../media/media1.mp4"/><Relationship Id="rId16" Type="http://schemas.openxmlformats.org/officeDocument/2006/relationships/image" Target="../media/image36.png"/><Relationship Id="rId20" Type="http://schemas.openxmlformats.org/officeDocument/2006/relationships/image" Target="../media/image40.png"/><Relationship Id="rId1" Type="http://schemas.microsoft.com/office/2007/relationships/media" Target="../media/media1.mp4"/><Relationship Id="rId6" Type="http://schemas.openxmlformats.org/officeDocument/2006/relationships/image" Target="../media/image150.png"/><Relationship Id="rId11" Type="http://schemas.openxmlformats.org/officeDocument/2006/relationships/image" Target="../media/image31.png"/><Relationship Id="rId24" Type="http://schemas.openxmlformats.org/officeDocument/2006/relationships/image" Target="../media/image42.png"/><Relationship Id="rId5" Type="http://schemas.openxmlformats.org/officeDocument/2006/relationships/image" Target="../media/image2.png"/><Relationship Id="rId15" Type="http://schemas.openxmlformats.org/officeDocument/2006/relationships/image" Target="../media/image35.png"/><Relationship Id="rId23" Type="http://schemas.openxmlformats.org/officeDocument/2006/relationships/image" Target="../media/image43.png"/><Relationship Id="rId10" Type="http://schemas.openxmlformats.org/officeDocument/2006/relationships/image" Target="../media/image30.png"/><Relationship Id="rId19" Type="http://schemas.openxmlformats.org/officeDocument/2006/relationships/image" Target="../media/image37.png"/><Relationship Id="rId4" Type="http://schemas.openxmlformats.org/officeDocument/2006/relationships/notesSlide" Target="../notesSlides/notesSlide8.xml"/><Relationship Id="rId9" Type="http://schemas.openxmlformats.org/officeDocument/2006/relationships/image" Target="../media/image290.png"/><Relationship Id="rId14" Type="http://schemas.openxmlformats.org/officeDocument/2006/relationships/image" Target="../media/image34.png"/><Relationship Id="rId22" Type="http://schemas.openxmlformats.org/officeDocument/2006/relationships/image" Target="../media/image41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png"/><Relationship Id="rId3" Type="http://schemas.openxmlformats.org/officeDocument/2006/relationships/image" Target="../media/image2.png"/><Relationship Id="rId7" Type="http://schemas.openxmlformats.org/officeDocument/2006/relationships/image" Target="../media/image1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6.png"/><Relationship Id="rId5" Type="http://schemas.openxmlformats.org/officeDocument/2006/relationships/image" Target="../media/image3.png"/><Relationship Id="rId10" Type="http://schemas.openxmlformats.org/officeDocument/2006/relationships/image" Target="../media/image49.png"/><Relationship Id="rId4" Type="http://schemas.openxmlformats.org/officeDocument/2006/relationships/image" Target="../media/image450.png"/><Relationship Id="rId9" Type="http://schemas.openxmlformats.org/officeDocument/2006/relationships/image" Target="../media/image4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5B5C2A25-2F34-CD40-B365-A6ACACB58C1D}"/>
                  </a:ext>
                </a:extLst>
              </p:cNvPr>
              <p:cNvSpPr>
                <a:spLocks noGrp="1"/>
              </p:cNvSpPr>
              <p:nvPr>
                <p:ph type="ctrTitle"/>
              </p:nvPr>
            </p:nvSpPr>
            <p:spPr>
              <a:xfrm>
                <a:off x="283549" y="693493"/>
                <a:ext cx="11624902" cy="2429256"/>
              </a:xfrm>
            </p:spPr>
            <p:txBody>
              <a:bodyPr>
                <a:noAutofit/>
              </a:bodyPr>
              <a:lstStyle/>
              <a:p>
                <a:r>
                  <a:rPr lang="en-US" sz="4400" b="1" dirty="0">
                    <a:ea typeface="ADLaM Display" panose="02010000000000000000" pitchFamily="2" charset="0"/>
                    <a:cs typeface="Times New Roman" panose="02020603050405020304" pitchFamily="18" charset="0"/>
                  </a:rPr>
                  <a:t>Improved Method for </a:t>
                </a:r>
                <a:br>
                  <a:rPr lang="en-US" sz="4400" b="1" dirty="0">
                    <a:ea typeface="ADLaM Display" panose="02010000000000000000" pitchFamily="2" charset="0"/>
                    <a:cs typeface="Times New Roman" panose="02020603050405020304" pitchFamily="18" charset="0"/>
                  </a:rPr>
                </a:br>
                <a:r>
                  <a:rPr lang="en-US" sz="4400" b="1" dirty="0">
                    <a:ea typeface="ADLaM Display" panose="02010000000000000000" pitchFamily="2" charset="0"/>
                    <a:cs typeface="Times New Roman" panose="02020603050405020304" pitchFamily="18" charset="0"/>
                  </a:rPr>
                  <a:t>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4400" b="1" i="1" smtClean="0">
                            <a:latin typeface="Cambria Math" panose="02040503050406030204" pitchFamily="18" charset="0"/>
                            <a:ea typeface="ADLaM Display" panose="02010000000000000000" pitchFamily="2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4400" b="1" i="1" smtClean="0">
                            <a:latin typeface="Cambria Math" panose="02040503050406030204" pitchFamily="18" charset="0"/>
                            <a:ea typeface="ADLaM Display" panose="02010000000000000000" pitchFamily="2" charset="0"/>
                            <a:cs typeface="Times New Roman" panose="02020603050405020304" pitchFamily="18" charset="0"/>
                          </a:rPr>
                          <m:t>𝑬</m:t>
                        </m:r>
                      </m:e>
                      <m:sub>
                        <m:r>
                          <a:rPr lang="en-US" sz="4400" b="1" i="1" smtClean="0">
                            <a:latin typeface="Cambria Math" panose="02040503050406030204" pitchFamily="18" charset="0"/>
                            <a:ea typeface="ADLaM Display" panose="02010000000000000000" pitchFamily="2" charset="0"/>
                            <a:cs typeface="Times New Roman" panose="02020603050405020304" pitchFamily="18" charset="0"/>
                          </a:rPr>
                          <m:t>𝒙</m:t>
                        </m:r>
                      </m:sub>
                    </m:sSub>
                  </m:oMath>
                </a14:m>
                <a:r>
                  <a:rPr lang="en-US" sz="4400" b="1" dirty="0">
                    <a:ea typeface="ADLaM Display" panose="02010000000000000000" pitchFamily="2" charset="0"/>
                    <a:cs typeface="Times New Roman" panose="02020603050405020304" pitchFamily="18" charset="0"/>
                  </a:rPr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4400" b="1" i="1" smtClean="0">
                            <a:latin typeface="Cambria Math" panose="02040503050406030204" pitchFamily="18" charset="0"/>
                            <a:ea typeface="ADLaM Display" panose="02010000000000000000" pitchFamily="2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4400" b="1" i="1" smtClean="0">
                            <a:latin typeface="Cambria Math" panose="02040503050406030204" pitchFamily="18" charset="0"/>
                            <a:ea typeface="ADLaM Display" panose="02010000000000000000" pitchFamily="2" charset="0"/>
                            <a:cs typeface="Times New Roman" panose="02020603050405020304" pitchFamily="18" charset="0"/>
                          </a:rPr>
                          <m:t>𝜽</m:t>
                        </m:r>
                      </m:e>
                      <m:sub>
                        <m:r>
                          <a:rPr lang="en-US" sz="4400" b="1" i="1" smtClean="0">
                            <a:latin typeface="Cambria Math" panose="02040503050406030204" pitchFamily="18" charset="0"/>
                            <a:ea typeface="ADLaM Display" panose="02010000000000000000" pitchFamily="2" charset="0"/>
                            <a:cs typeface="Times New Roman" panose="02020603050405020304" pitchFamily="18" charset="0"/>
                          </a:rPr>
                          <m:t>𝒄𝒎</m:t>
                        </m:r>
                      </m:sub>
                    </m:sSub>
                  </m:oMath>
                </a14:m>
                <a:r>
                  <a:rPr lang="en-US" sz="4400" b="1" dirty="0">
                    <a:ea typeface="ADLaM Display" panose="02010000000000000000" pitchFamily="2" charset="0"/>
                    <a:cs typeface="Times New Roman" panose="02020603050405020304" pitchFamily="18" charset="0"/>
                  </a:rPr>
                  <a:t>) Reconstruction </a:t>
                </a:r>
                <a:br>
                  <a:rPr lang="en-US" sz="4400" b="1" dirty="0">
                    <a:ea typeface="ADLaM Display" panose="02010000000000000000" pitchFamily="2" charset="0"/>
                    <a:cs typeface="Times New Roman" panose="02020603050405020304" pitchFamily="18" charset="0"/>
                  </a:rPr>
                </a:br>
                <a:r>
                  <a:rPr lang="en-US" sz="4400" b="1" dirty="0">
                    <a:ea typeface="ADLaM Display" panose="02010000000000000000" pitchFamily="2" charset="0"/>
                    <a:cs typeface="Times New Roman" panose="02020603050405020304" pitchFamily="18" charset="0"/>
                  </a:rPr>
                  <a:t>for Solenoidal Spectrometer  </a:t>
                </a:r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5B5C2A25-2F34-CD40-B365-A6ACACB58C1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ctrTitle"/>
              </p:nvPr>
            </p:nvSpPr>
            <p:spPr>
              <a:xfrm>
                <a:off x="283549" y="693493"/>
                <a:ext cx="11624902" cy="2429256"/>
              </a:xfrm>
              <a:blipFill>
                <a:blip r:embed="rId3"/>
                <a:stretch>
                  <a:fillRect b="-125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Rectangle 4">
            <a:extLst>
              <a:ext uri="{FF2B5EF4-FFF2-40B4-BE49-F238E27FC236}">
                <a16:creationId xmlns:a16="http://schemas.microsoft.com/office/drawing/2014/main" id="{565E7E74-F20D-9645-A410-A5608500F5BF}"/>
              </a:ext>
            </a:extLst>
          </p:cNvPr>
          <p:cNvSpPr/>
          <p:nvPr/>
        </p:nvSpPr>
        <p:spPr>
          <a:xfrm>
            <a:off x="3294536" y="3617136"/>
            <a:ext cx="257795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/>
              <a:t>T. L. Tang (Ryan)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32A95563-F0CB-C34F-A8B9-4A7FBC7CB2F4}"/>
              </a:ext>
            </a:extLst>
          </p:cNvPr>
          <p:cNvCxnSpPr>
            <a:cxnSpLocks/>
          </p:cNvCxnSpPr>
          <p:nvPr/>
        </p:nvCxnSpPr>
        <p:spPr>
          <a:xfrm>
            <a:off x="125260" y="224450"/>
            <a:ext cx="10802183" cy="0"/>
          </a:xfrm>
          <a:prstGeom prst="line">
            <a:avLst/>
          </a:prstGeom>
          <a:ln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8BAAE899-8315-1A4A-9F69-DD6FD44068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8588A7-112B-B94C-866B-A0698FBDA827}" type="datetime1">
              <a:rPr lang="en-US" smtClean="0"/>
              <a:t>12/9/25</a:t>
            </a:fld>
            <a:endParaRPr lang="en-US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8FB5C194-99DC-C744-8131-01F35EE925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Solenoidal Spectometer Workshop 2025, Spain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94F2C43B-4501-B548-A876-24C280556F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303F4-2CFA-8345-8011-B7EAD3855F7D}" type="slidenum">
              <a:rPr lang="en-US" smtClean="0"/>
              <a:t>1</a:t>
            </a:fld>
            <a:endParaRPr lang="en-US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BA113729-DC07-A04D-BA17-B20204477ADF}"/>
              </a:ext>
            </a:extLst>
          </p:cNvPr>
          <p:cNvCxnSpPr>
            <a:cxnSpLocks/>
          </p:cNvCxnSpPr>
          <p:nvPr/>
        </p:nvCxnSpPr>
        <p:spPr>
          <a:xfrm>
            <a:off x="195943" y="6400150"/>
            <a:ext cx="11841569" cy="0"/>
          </a:xfrm>
          <a:prstGeom prst="line">
            <a:avLst/>
          </a:prstGeom>
          <a:ln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>
            <a:extLst>
              <a:ext uri="{FF2B5EF4-FFF2-40B4-BE49-F238E27FC236}">
                <a16:creationId xmlns:a16="http://schemas.microsoft.com/office/drawing/2014/main" id="{302195FF-1443-2EDF-F047-09F12AA5C49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38013" y="3358396"/>
            <a:ext cx="2973433" cy="10407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>
            <a:extLst>
              <a:ext uri="{FF2B5EF4-FFF2-40B4-BE49-F238E27FC236}">
                <a16:creationId xmlns:a16="http://schemas.microsoft.com/office/drawing/2014/main" id="{9054387B-9A1F-F35B-73E3-57240CD2EEB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89595" y="0"/>
            <a:ext cx="1308132" cy="4578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047CC804-4F13-BB10-5AED-4FEFFD47D0F4}"/>
              </a:ext>
            </a:extLst>
          </p:cNvPr>
          <p:cNvSpPr txBox="1"/>
          <p:nvPr/>
        </p:nvSpPr>
        <p:spPr>
          <a:xfrm>
            <a:off x="4464987" y="5549676"/>
            <a:ext cx="374605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https://</a:t>
            </a:r>
            <a:r>
              <a:rPr lang="en-US" dirty="0" err="1"/>
              <a:t>arxiv.org</a:t>
            </a:r>
            <a:r>
              <a:rPr lang="en-US" dirty="0"/>
              <a:t>/abs/2501.04731v2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D7086EC-9001-73E4-C8D5-FDC86AAE444F}"/>
              </a:ext>
            </a:extLst>
          </p:cNvPr>
          <p:cNvSpPr txBox="1"/>
          <p:nvPr/>
        </p:nvSpPr>
        <p:spPr>
          <a:xfrm>
            <a:off x="3288099" y="5059600"/>
            <a:ext cx="6099828" cy="63094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ts val="2099"/>
              </a:lnSpc>
              <a:spcAft>
                <a:spcPts val="900"/>
              </a:spcAft>
            </a:pPr>
            <a:r>
              <a:rPr lang="en-US" b="1" i="0" dirty="0">
                <a:solidFill>
                  <a:srgbClr val="000000"/>
                </a:solidFill>
                <a:effectLst/>
                <a:latin typeface="Lucida Grande" panose="020B0600040502020204" pitchFamily="34" charset="0"/>
              </a:rPr>
              <a:t>Kinematics Calibration and Excitation Energy Reconstruction for Solenoidal Spectrometers</a:t>
            </a:r>
          </a:p>
        </p:txBody>
      </p:sp>
      <p:pic>
        <p:nvPicPr>
          <p:cNvPr id="14" name="Picture 13" descr="A close-up of a logo&#10;&#10;AI-generated content may be incorrect.">
            <a:extLst>
              <a:ext uri="{FF2B5EF4-FFF2-40B4-BE49-F238E27FC236}">
                <a16:creationId xmlns:a16="http://schemas.microsoft.com/office/drawing/2014/main" id="{7A792AF0-3146-5BDF-A827-944760B3BF4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0"/>
            <a:ext cx="3200045" cy="5259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136585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C89FF6F-DEE2-D6AF-16A1-9C299746DF7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EF63E582-EC93-2234-742B-47DB6B3DB641}"/>
              </a:ext>
            </a:extLst>
          </p:cNvPr>
          <p:cNvCxnSpPr>
            <a:cxnSpLocks/>
          </p:cNvCxnSpPr>
          <p:nvPr/>
        </p:nvCxnSpPr>
        <p:spPr>
          <a:xfrm>
            <a:off x="125260" y="224450"/>
            <a:ext cx="10802183" cy="0"/>
          </a:xfrm>
          <a:prstGeom prst="line">
            <a:avLst/>
          </a:prstGeom>
          <a:ln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EABF42C-1D56-A787-143B-F22C3D0415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D8A423-D137-D94E-B067-EF01567EB1E8}" type="datetime1">
              <a:rPr lang="en-US" smtClean="0"/>
              <a:t>12/9/25</a:t>
            </a:fld>
            <a:endParaRPr lang="en-US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66C2AE06-691F-578A-4A03-22EB17C48F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Solenoidal Spectometer Workshop 2025, Spain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49E639D6-9AC9-D951-D952-2AF7A2EA52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303F4-2CFA-8345-8011-B7EAD3855F7D}" type="slidenum">
              <a:rPr lang="en-US" smtClean="0"/>
              <a:t>10</a:t>
            </a:fld>
            <a:endParaRPr lang="en-US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70E950E7-1995-59C7-B704-6EF153BB15FF}"/>
              </a:ext>
            </a:extLst>
          </p:cNvPr>
          <p:cNvCxnSpPr>
            <a:cxnSpLocks/>
          </p:cNvCxnSpPr>
          <p:nvPr/>
        </p:nvCxnSpPr>
        <p:spPr>
          <a:xfrm>
            <a:off x="195943" y="6400150"/>
            <a:ext cx="11841569" cy="0"/>
          </a:xfrm>
          <a:prstGeom prst="line">
            <a:avLst/>
          </a:prstGeom>
          <a:ln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2">
            <a:extLst>
              <a:ext uri="{FF2B5EF4-FFF2-40B4-BE49-F238E27FC236}">
                <a16:creationId xmlns:a16="http://schemas.microsoft.com/office/drawing/2014/main" id="{1B0573A4-3C4C-E32D-9163-1822AE193B6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89595" y="0"/>
            <a:ext cx="1308132" cy="4578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A graph of a diagram&#10;&#10;AI-generated content may be incorrect.">
            <a:extLst>
              <a:ext uri="{FF2B5EF4-FFF2-40B4-BE49-F238E27FC236}">
                <a16:creationId xmlns:a16="http://schemas.microsoft.com/office/drawing/2014/main" id="{7C4703E1-0032-9C21-1A22-BE61CD03F08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84277" y="825587"/>
            <a:ext cx="6532317" cy="3455959"/>
          </a:xfrm>
          <a:prstGeom prst="rect">
            <a:avLst/>
          </a:prstGeom>
        </p:spPr>
      </p:pic>
      <p:pic>
        <p:nvPicPr>
          <p:cNvPr id="9" name="Picture 8" descr="A graph with red lines and black text&#10;&#10;AI-generated content may be incorrect.">
            <a:extLst>
              <a:ext uri="{FF2B5EF4-FFF2-40B4-BE49-F238E27FC236}">
                <a16:creationId xmlns:a16="http://schemas.microsoft.com/office/drawing/2014/main" id="{6F1E1179-3AD2-8ACB-5D2B-E2B0007D400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345075" y="4144719"/>
            <a:ext cx="4275617" cy="2233531"/>
          </a:xfrm>
          <a:prstGeom prst="rect">
            <a:avLst/>
          </a:prstGeom>
        </p:spPr>
      </p:pic>
      <p:pic>
        <p:nvPicPr>
          <p:cNvPr id="2" name="Picture 1" descr="A close-up of a logo&#10;&#10;AI-generated content may be incorrect.">
            <a:extLst>
              <a:ext uri="{FF2B5EF4-FFF2-40B4-BE49-F238E27FC236}">
                <a16:creationId xmlns:a16="http://schemas.microsoft.com/office/drawing/2014/main" id="{9C023030-601E-DAB9-275C-4CACE11D114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0"/>
            <a:ext cx="3200045" cy="525959"/>
          </a:xfrm>
          <a:prstGeom prst="rect">
            <a:avLst/>
          </a:prstGeom>
        </p:spPr>
      </p:pic>
      <p:pic>
        <p:nvPicPr>
          <p:cNvPr id="3" name="Picture 2" descr="A colorful pattern with lines and numbers&#10;&#10;AI-generated content may be incorrect.">
            <a:extLst>
              <a:ext uri="{FF2B5EF4-FFF2-40B4-BE49-F238E27FC236}">
                <a16:creationId xmlns:a16="http://schemas.microsoft.com/office/drawing/2014/main" id="{1CCA4E4F-C7CF-1C7C-9A3B-FF2024605F43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 l="68358"/>
          <a:stretch>
            <a:fillRect/>
          </a:stretch>
        </p:blipFill>
        <p:spPr>
          <a:xfrm>
            <a:off x="858432" y="868194"/>
            <a:ext cx="2999233" cy="330745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507F733B-05D7-4852-507A-15C1A93658CC}"/>
              </a:ext>
            </a:extLst>
          </p:cNvPr>
          <p:cNvSpPr txBox="1"/>
          <p:nvPr/>
        </p:nvSpPr>
        <p:spPr>
          <a:xfrm>
            <a:off x="453224" y="448901"/>
            <a:ext cx="97403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/>
              <a:t>Result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C3070530-68AA-E413-AF8E-EFEFE90925C5}"/>
                  </a:ext>
                </a:extLst>
              </p:cNvPr>
              <p:cNvSpPr txBox="1"/>
              <p:nvPr/>
            </p:nvSpPr>
            <p:spPr>
              <a:xfrm>
                <a:off x="611132" y="4388834"/>
                <a:ext cx="6617389" cy="175432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Simultaniously extract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</m:oMath>
                </a14:m>
                <a:r>
                  <a:rPr lang="en-US" dirty="0"/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𝜃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𝑐𝑚</m:t>
                        </m:r>
                      </m:sub>
                    </m:sSub>
                  </m:oMath>
                </a14:m>
                <a:endParaRPr lang="en-US" dirty="0"/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gate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𝜃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𝑐𝑚</m:t>
                        </m:r>
                      </m:sub>
                    </m:sSub>
                  </m:oMath>
                </a14:m>
                <a:endParaRPr lang="en-US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All detectors are treated the same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All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i="1" dirty="0" err="1" smtClean="0">
                        <a:latin typeface="Cambria Math" panose="02040503050406030204" pitchFamily="18" charset="0"/>
                      </a:rPr>
                      <m:t>𝑒</m:t>
                    </m:r>
                    <m:r>
                      <a:rPr lang="en-US" i="1" dirty="0" err="1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i="1" dirty="0" err="1" smtClean="0">
                        <a:latin typeface="Cambria Math" panose="02040503050406030204" pitchFamily="18" charset="0"/>
                      </a:rPr>
                      <m:t>𝑍</m:t>
                    </m:r>
                    <m:r>
                      <a:rPr lang="en-US" i="1" dirty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 are treated the same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Using kinematics calibration has more accurate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dirty="0" smtClean="0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n-US" i="1" dirty="0" smtClean="0"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</m:oMath>
                </a14:m>
                <a:r>
                  <a:rPr lang="en-US" dirty="0"/>
                  <a:t> spectrum</a:t>
                </a:r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C3070530-68AA-E413-AF8E-EFEFE90925C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1132" y="4388834"/>
                <a:ext cx="6617389" cy="1754326"/>
              </a:xfrm>
              <a:prstGeom prst="rect">
                <a:avLst/>
              </a:prstGeom>
              <a:blipFill>
                <a:blip r:embed="rId8"/>
                <a:stretch>
                  <a:fillRect l="-575" t="-1439" b="-503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91237658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6BACE6B-0A1D-EF38-CAEC-ACF60C0C859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6A9897CA-C766-887D-0557-B677AAFECFC9}"/>
              </a:ext>
            </a:extLst>
          </p:cNvPr>
          <p:cNvCxnSpPr>
            <a:cxnSpLocks/>
          </p:cNvCxnSpPr>
          <p:nvPr/>
        </p:nvCxnSpPr>
        <p:spPr>
          <a:xfrm>
            <a:off x="125260" y="224450"/>
            <a:ext cx="10802183" cy="0"/>
          </a:xfrm>
          <a:prstGeom prst="line">
            <a:avLst/>
          </a:prstGeom>
          <a:ln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C71FAE1A-6FA5-401C-E47E-5DA8C83304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D8A423-D137-D94E-B067-EF01567EB1E8}" type="datetime1">
              <a:rPr lang="en-US" smtClean="0"/>
              <a:t>12/9/25</a:t>
            </a:fld>
            <a:endParaRPr lang="en-US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74A3BB6-2230-983F-77E7-BF347BDF24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Solenoidal Spectometer Workshop 2025, Spain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FC8354CA-670A-D048-CF72-1E55CA7F82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303F4-2CFA-8345-8011-B7EAD3855F7D}" type="slidenum">
              <a:rPr lang="en-US" smtClean="0"/>
              <a:t>11</a:t>
            </a:fld>
            <a:endParaRPr lang="en-US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D02C9358-09D7-2F9D-B456-09A450C5EA0C}"/>
              </a:ext>
            </a:extLst>
          </p:cNvPr>
          <p:cNvCxnSpPr>
            <a:cxnSpLocks/>
          </p:cNvCxnSpPr>
          <p:nvPr/>
        </p:nvCxnSpPr>
        <p:spPr>
          <a:xfrm>
            <a:off x="195943" y="6400150"/>
            <a:ext cx="11841569" cy="0"/>
          </a:xfrm>
          <a:prstGeom prst="line">
            <a:avLst/>
          </a:prstGeom>
          <a:ln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2">
            <a:extLst>
              <a:ext uri="{FF2B5EF4-FFF2-40B4-BE49-F238E27FC236}">
                <a16:creationId xmlns:a16="http://schemas.microsoft.com/office/drawing/2014/main" id="{3A3FF770-68C6-33DD-715D-593B8795BD8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89595" y="0"/>
            <a:ext cx="1308132" cy="4578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82BF48FC-1E1B-611B-13CF-47C3FE4063E9}"/>
              </a:ext>
            </a:extLst>
          </p:cNvPr>
          <p:cNvSpPr txBox="1"/>
          <p:nvPr/>
        </p:nvSpPr>
        <p:spPr>
          <a:xfrm>
            <a:off x="453224" y="448901"/>
            <a:ext cx="97403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/>
              <a:t>Conclusion</a:t>
            </a:r>
          </a:p>
        </p:txBody>
      </p:sp>
      <p:pic>
        <p:nvPicPr>
          <p:cNvPr id="2" name="Picture 1" descr="A close-up of a logo&#10;&#10;AI-generated content may be incorrect.">
            <a:extLst>
              <a:ext uri="{FF2B5EF4-FFF2-40B4-BE49-F238E27FC236}">
                <a16:creationId xmlns:a16="http://schemas.microsoft.com/office/drawing/2014/main" id="{0F515E10-2DA1-44A7-A8B4-44C9AAD0A07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3200045" cy="525959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E77F4A70-253E-93F6-0331-B72B3CDBE188}"/>
                  </a:ext>
                </a:extLst>
              </p:cNvPr>
              <p:cNvSpPr txBox="1"/>
              <p:nvPr/>
            </p:nvSpPr>
            <p:spPr>
              <a:xfrm>
                <a:off x="488982" y="1415252"/>
                <a:ext cx="6731638" cy="31393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Discussed the limit of the projection method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need to treat separately for the bending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the slope is different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Present another approach to extract the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</m:oMath>
                </a14:m>
                <a:r>
                  <a:rPr lang="en-US" dirty="0"/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𝜃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𝑐𝑚</m:t>
                        </m:r>
                      </m:sub>
                    </m:sSub>
                  </m:oMath>
                </a14:m>
                <a:endParaRPr lang="en-US" dirty="0"/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don’t need to treat the bending separately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endParaRPr lang="en-US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Also, introduce a method for energy calibration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multi-curves fitting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Already implemented into the HELISO analysis code.</a:t>
                </a:r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E77F4A70-253E-93F6-0331-B72B3CDBE18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8982" y="1415252"/>
                <a:ext cx="6731638" cy="3139321"/>
              </a:xfrm>
              <a:prstGeom prst="rect">
                <a:avLst/>
              </a:prstGeom>
              <a:blipFill>
                <a:blip r:embed="rId5"/>
                <a:stretch>
                  <a:fillRect l="-543" t="-777" b="-233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4" descr="A diagram of a beam and a beam&#10;&#10;AI-generated content may be incorrect.">
            <a:extLst>
              <a:ext uri="{FF2B5EF4-FFF2-40B4-BE49-F238E27FC236}">
                <a16:creationId xmlns:a16="http://schemas.microsoft.com/office/drawing/2014/main" id="{F181F282-2664-01DA-B37B-D0BFACD79D4C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l="55399"/>
          <a:stretch>
            <a:fillRect/>
          </a:stretch>
        </p:blipFill>
        <p:spPr>
          <a:xfrm>
            <a:off x="6433358" y="626124"/>
            <a:ext cx="2573185" cy="2726074"/>
          </a:xfrm>
          <a:prstGeom prst="rect">
            <a:avLst/>
          </a:prstGeom>
        </p:spPr>
      </p:pic>
      <p:pic>
        <p:nvPicPr>
          <p:cNvPr id="6" name="Picture 5" descr="A graph of a diagram&#10;&#10;AI-generated content may be incorrect.">
            <a:extLst>
              <a:ext uri="{FF2B5EF4-FFF2-40B4-BE49-F238E27FC236}">
                <a16:creationId xmlns:a16="http://schemas.microsoft.com/office/drawing/2014/main" id="{8F60704C-9816-2282-51B3-B7D98F7C669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374559" y="3383867"/>
            <a:ext cx="5412492" cy="2863509"/>
          </a:xfrm>
          <a:prstGeom prst="rect">
            <a:avLst/>
          </a:prstGeom>
        </p:spPr>
      </p:pic>
      <p:pic>
        <p:nvPicPr>
          <p:cNvPr id="9" name="Picture 8" descr="A colorful pattern with lines and numbers&#10;&#10;AI-generated content may be incorrect.">
            <a:extLst>
              <a:ext uri="{FF2B5EF4-FFF2-40B4-BE49-F238E27FC236}">
                <a16:creationId xmlns:a16="http://schemas.microsoft.com/office/drawing/2014/main" id="{87B0F231-1188-EC9A-2812-E271DDAC9844}"/>
              </a:ext>
            </a:extLst>
          </p:cNvPr>
          <p:cNvPicPr>
            <a:picLocks noChangeAspect="1"/>
          </p:cNvPicPr>
          <p:nvPr/>
        </p:nvPicPr>
        <p:blipFill>
          <a:blip r:embed="rId8"/>
          <a:srcRect l="68358"/>
          <a:stretch>
            <a:fillRect/>
          </a:stretch>
        </p:blipFill>
        <p:spPr>
          <a:xfrm>
            <a:off x="9202179" y="564019"/>
            <a:ext cx="2458251" cy="2710874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914E5D2D-95F7-6FB2-D23A-F09AF34F05CE}"/>
              </a:ext>
            </a:extLst>
          </p:cNvPr>
          <p:cNvSpPr txBox="1"/>
          <p:nvPr/>
        </p:nvSpPr>
        <p:spPr>
          <a:xfrm>
            <a:off x="1481019" y="5608790"/>
            <a:ext cx="374605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https://</a:t>
            </a:r>
            <a:r>
              <a:rPr lang="en-US" dirty="0" err="1"/>
              <a:t>arxiv.org</a:t>
            </a:r>
            <a:r>
              <a:rPr lang="en-US" dirty="0"/>
              <a:t>/abs/2501.04731v2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83E186E3-353E-40A9-5AA6-4F4497190811}"/>
              </a:ext>
            </a:extLst>
          </p:cNvPr>
          <p:cNvSpPr txBox="1"/>
          <p:nvPr/>
        </p:nvSpPr>
        <p:spPr>
          <a:xfrm>
            <a:off x="333530" y="5012751"/>
            <a:ext cx="6099828" cy="63094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ts val="2099"/>
              </a:lnSpc>
              <a:spcAft>
                <a:spcPts val="900"/>
              </a:spcAft>
            </a:pPr>
            <a:r>
              <a:rPr lang="en-US" b="1" i="0" dirty="0">
                <a:solidFill>
                  <a:srgbClr val="000000"/>
                </a:solidFill>
                <a:effectLst/>
                <a:latin typeface="Lucida Grande" panose="020B0600040502020204" pitchFamily="34" charset="0"/>
              </a:rPr>
              <a:t>Kinematics Calibration and Excitation Energy Reconstruction for Solenoidal Spectrometers</a:t>
            </a:r>
          </a:p>
        </p:txBody>
      </p:sp>
    </p:spTree>
    <p:extLst>
      <p:ext uri="{BB962C8B-B14F-4D97-AF65-F5344CB8AC3E}">
        <p14:creationId xmlns:p14="http://schemas.microsoft.com/office/powerpoint/2010/main" val="9902736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EF18F85-BEB0-4EB8-4D56-BD3B025601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5086AD-8FE1-D045-A00A-8EAA27E946BC}" type="datetime1">
              <a:rPr lang="en-US" smtClean="0"/>
              <a:t>12/9/25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EB12914-AAC1-1D94-02DB-22FE18FBF7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Solenoidal Spectometer Workshop 2025, Spain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893E1D3-2137-EE02-0688-4021F7CD09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7176F2-DFC7-8F41-B675-BEF1427F618B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525532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287AEF0-9AD2-2261-9175-8551227B44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5086AD-8FE1-D045-A00A-8EAA27E946BC}" type="datetime1">
              <a:rPr lang="en-US" smtClean="0"/>
              <a:t>12/9/25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588A30F-A664-FA0C-3C1C-AB70AD19E6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Solenoidal Spectometer Workshop 2025, Spain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7545126-79B6-70F8-3C7B-77F6EEB151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7176F2-DFC7-8F41-B675-BEF1427F618B}" type="slidenum">
              <a:rPr lang="en-US" smtClean="0"/>
              <a:t>13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AECBD432-0816-F5CB-6FB1-5ABFF840FD47}"/>
                  </a:ext>
                </a:extLst>
              </p:cNvPr>
              <p:cNvSpPr/>
              <p:nvPr/>
            </p:nvSpPr>
            <p:spPr>
              <a:xfrm>
                <a:off x="381935" y="615004"/>
                <a:ext cx="1814023" cy="61831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  <a:ea typeface="PMingLiU" panose="02020500000000000000" pitchFamily="18" charset="-120"/>
                          <a:cs typeface="Times New Roman" panose="02020603050405020304" pitchFamily="18" charset="0"/>
                        </a:rPr>
                        <m:t>𝜌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PMingLiU" panose="02020500000000000000" pitchFamily="18" charset="-120"/>
                          <a:cs typeface="Times New Roman" panose="020206030504050203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PMingLiU" panose="02020500000000000000" pitchFamily="18" charset="-12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  <a:ea typeface="PMingLiU" panose="02020500000000000000" pitchFamily="18" charset="-120"/>
                              <a:cs typeface="Times New Roman" panose="02020603050405020304" pitchFamily="18" charset="0"/>
                            </a:rPr>
                            <m:t>𝑘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  <a:ea typeface="PMingLiU" panose="02020500000000000000" pitchFamily="18" charset="-120"/>
                              <a:cs typeface="Times New Roman" panose="02020603050405020304" pitchFamily="18" charset="0"/>
                            </a:rPr>
                            <m:t>2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PMingLiU" panose="02020500000000000000" pitchFamily="18" charset="-120"/>
                              <a:cs typeface="Times New Roman" panose="02020603050405020304" pitchFamily="18" charset="0"/>
                            </a:rPr>
                            <m:t>𝜋𝛼</m:t>
                          </m:r>
                        </m:den>
                      </m:f>
                      <m:func>
                        <m:func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PMingLiU" panose="02020500000000000000" pitchFamily="18" charset="-120"/>
                              <a:cs typeface="Times New Roman" panose="020206030504050203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  <a:ea typeface="PMingLiU" panose="02020500000000000000" pitchFamily="18" charset="-120"/>
                              <a:cs typeface="Times New Roman" panose="02020603050405020304" pitchFamily="18" charset="0"/>
                            </a:rPr>
                            <m:t>sin</m:t>
                          </m:r>
                        </m:fName>
                        <m:e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PMingLiU" panose="02020500000000000000" pitchFamily="18" charset="-12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PMingLiU" panose="02020500000000000000" pitchFamily="18" charset="-120"/>
                                  <a:cs typeface="Times New Roman" panose="02020603050405020304" pitchFamily="18" charset="0"/>
                                </a:rPr>
                                <m:t>𝜃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PMingLiU" panose="02020500000000000000" pitchFamily="18" charset="-120"/>
                                  <a:cs typeface="Times New Roman" panose="02020603050405020304" pitchFamily="18" charset="0"/>
                                </a:rPr>
                                <m:t>𝑐𝑚</m:t>
                              </m:r>
                            </m:sub>
                          </m:sSub>
                        </m:e>
                      </m:func>
                    </m:oMath>
                  </m:oMathPara>
                </a14:m>
                <a:endParaRPr lang="en-US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AECBD432-0816-F5CB-6FB1-5ABFF840FD47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1935" y="615004"/>
                <a:ext cx="1814023" cy="618311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58BCD68F-4113-ECCD-3706-BD65BF2E3F35}"/>
                  </a:ext>
                </a:extLst>
              </p:cNvPr>
              <p:cNvSpPr/>
              <p:nvPr/>
            </p:nvSpPr>
            <p:spPr>
              <a:xfrm>
                <a:off x="6075276" y="257191"/>
                <a:ext cx="2621102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  <a:ea typeface="PMingLiU" panose="02020500000000000000" pitchFamily="18" charset="-120"/>
                          <a:cs typeface="Times New Roman" panose="02020603050405020304" pitchFamily="18" charset="0"/>
                        </a:rPr>
                        <m:t>𝑦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PMingLiU" panose="02020500000000000000" pitchFamily="18" charset="-120"/>
                          <a:cs typeface="Times New Roman" panose="020206030504050203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PMingLiU" panose="02020500000000000000" pitchFamily="18" charset="-120"/>
                          <a:cs typeface="Times New Roman" panose="02020603050405020304" pitchFamily="18" charset="0"/>
                        </a:rPr>
                        <m:t>𝛾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PMingLiU" panose="02020500000000000000" pitchFamily="18" charset="-12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PMingLiU" panose="02020500000000000000" pitchFamily="18" charset="-120"/>
                              <a:cs typeface="Times New Roman" panose="020206030504050203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  <a:ea typeface="PMingLiU" panose="02020500000000000000" pitchFamily="18" charset="-120"/>
                              <a:cs typeface="Times New Roman" panose="02020603050405020304" pitchFamily="18" charset="0"/>
                            </a:rPr>
                            <m:t>𝑐𝑚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  <a:ea typeface="PMingLiU" panose="02020500000000000000" pitchFamily="18" charset="-120"/>
                          <a:cs typeface="Times New Roman" panose="02020603050405020304" pitchFamily="18" charset="0"/>
                        </a:rPr>
                        <m:t>−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PMingLiU" panose="02020500000000000000" pitchFamily="18" charset="-120"/>
                          <a:cs typeface="Times New Roman" panose="02020603050405020304" pitchFamily="18" charset="0"/>
                        </a:rPr>
                        <m:t>𝛾𝛽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PMingLiU" panose="02020500000000000000" pitchFamily="18" charset="-120"/>
                          <a:cs typeface="Times New Roman" panose="02020603050405020304" pitchFamily="18" charset="0"/>
                        </a:rPr>
                        <m:t>𝑘</m:t>
                      </m:r>
                      <m:func>
                        <m:func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PMingLiU" panose="02020500000000000000" pitchFamily="18" charset="-120"/>
                              <a:cs typeface="Times New Roman" panose="020206030504050203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  <a:ea typeface="PMingLiU" panose="02020500000000000000" pitchFamily="18" charset="-120"/>
                              <a:cs typeface="Times New Roman" panose="02020603050405020304" pitchFamily="18" charset="0"/>
                            </a:rPr>
                            <m:t>cos</m:t>
                          </m:r>
                        </m:fName>
                        <m:e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PMingLiU" panose="02020500000000000000" pitchFamily="18" charset="-12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PMingLiU" panose="02020500000000000000" pitchFamily="18" charset="-120"/>
                                  <a:cs typeface="Times New Roman" panose="02020603050405020304" pitchFamily="18" charset="0"/>
                                </a:rPr>
                                <m:t>𝜃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PMingLiU" panose="02020500000000000000" pitchFamily="18" charset="-120"/>
                                  <a:cs typeface="Times New Roman" panose="02020603050405020304" pitchFamily="18" charset="0"/>
                                </a:rPr>
                                <m:t>𝑐𝑚</m:t>
                              </m:r>
                            </m:sub>
                          </m:sSub>
                        </m:e>
                      </m:func>
                    </m:oMath>
                  </m:oMathPara>
                </a14:m>
                <a:endParaRPr lang="en-US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58BCD68F-4113-ECCD-3706-BD65BF2E3F3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75276" y="257191"/>
                <a:ext cx="2621102" cy="369332"/>
              </a:xfrm>
              <a:prstGeom prst="rect">
                <a:avLst/>
              </a:prstGeom>
              <a:blipFill>
                <a:blip r:embed="rId3"/>
                <a:stretch>
                  <a:fillRect b="-1311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00A3E48F-FEFD-D5FE-B95C-D813941ADB9E}"/>
                  </a:ext>
                </a:extLst>
              </p:cNvPr>
              <p:cNvSpPr/>
              <p:nvPr/>
            </p:nvSpPr>
            <p:spPr>
              <a:xfrm>
                <a:off x="5336964" y="640023"/>
                <a:ext cx="2858155" cy="65941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latin typeface="Cambria Math" panose="02040503050406030204" pitchFamily="18" charset="0"/>
                          <a:ea typeface="PMingLiU" panose="02020500000000000000" pitchFamily="18" charset="-120"/>
                          <a:cs typeface="Times New Roman" panose="02020603050405020304" pitchFamily="18" charset="0"/>
                        </a:rPr>
                        <m:t>𝑘</m:t>
                      </m:r>
                      <m:func>
                        <m:funcPr>
                          <m:ctrlPr>
                            <a:rPr lang="en-US" i="1">
                              <a:latin typeface="Cambria Math" panose="02040503050406030204" pitchFamily="18" charset="0"/>
                              <a:ea typeface="PMingLiU" panose="02020500000000000000" pitchFamily="18" charset="-120"/>
                              <a:cs typeface="Times New Roman" panose="020206030504050203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>
                              <a:latin typeface="Cambria Math" panose="02040503050406030204" pitchFamily="18" charset="0"/>
                              <a:ea typeface="PMingLiU" panose="02020500000000000000" pitchFamily="18" charset="-120"/>
                              <a:cs typeface="Times New Roman" panose="02020603050405020304" pitchFamily="18" charset="0"/>
                            </a:rPr>
                            <m:t>cos</m:t>
                          </m:r>
                        </m:fName>
                        <m:e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PMingLiU" panose="02020500000000000000" pitchFamily="18" charset="-12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  <a:ea typeface="PMingLiU" panose="02020500000000000000" pitchFamily="18" charset="-120"/>
                                  <a:cs typeface="Times New Roman" panose="02020603050405020304" pitchFamily="18" charset="0"/>
                                </a:rPr>
                                <m:t>𝜃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  <a:ea typeface="PMingLiU" panose="02020500000000000000" pitchFamily="18" charset="-120"/>
                                  <a:cs typeface="Times New Roman" panose="02020603050405020304" pitchFamily="18" charset="0"/>
                                </a:rPr>
                                <m:t>𝑐𝑚</m:t>
                              </m:r>
                            </m:sub>
                          </m:sSub>
                        </m:e>
                      </m:func>
                      <m:r>
                        <a:rPr lang="en-US" b="0" i="1" smtClean="0">
                          <a:latin typeface="Cambria Math" panose="02040503050406030204" pitchFamily="18" charset="0"/>
                          <a:ea typeface="PMingLiU" panose="02020500000000000000" pitchFamily="18" charset="-120"/>
                          <a:cs typeface="Times New Roman" panose="020206030504050203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PMingLiU" panose="02020500000000000000" pitchFamily="18" charset="-12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  <a:ea typeface="PMingLiU" panose="02020500000000000000" pitchFamily="18" charset="-120"/>
                              <a:cs typeface="Times New Roman" panose="020206030504050203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i="1">
                              <a:latin typeface="Cambria Math" panose="02040503050406030204" pitchFamily="18" charset="0"/>
                              <a:ea typeface="PMingLiU" panose="02020500000000000000" pitchFamily="18" charset="-120"/>
                              <a:cs typeface="Times New Roman" panose="02020603050405020304" pitchFamily="18" charset="0"/>
                            </a:rPr>
                            <m:t>𝛾𝛽</m:t>
                          </m:r>
                        </m:den>
                      </m:f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PMingLiU" panose="02020500000000000000" pitchFamily="18" charset="-120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PMingLiU" panose="02020500000000000000" pitchFamily="18" charset="-120"/>
                              <a:cs typeface="Times New Roman" panose="02020603050405020304" pitchFamily="18" charset="0"/>
                            </a:rPr>
                            <m:t>𝛾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PMingLiU" panose="02020500000000000000" pitchFamily="18" charset="-12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PMingLiU" panose="02020500000000000000" pitchFamily="18" charset="-120"/>
                                  <a:cs typeface="Times New Roman" panose="020206030504050203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PMingLiU" panose="02020500000000000000" pitchFamily="18" charset="-120"/>
                                  <a:cs typeface="Times New Roman" panose="02020603050405020304" pitchFamily="18" charset="0"/>
                                </a:rPr>
                                <m:t>𝑐𝑚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 panose="02040503050406030204" pitchFamily="18" charset="0"/>
                              <a:ea typeface="PMingLiU" panose="02020500000000000000" pitchFamily="18" charset="-120"/>
                              <a:cs typeface="Times New Roman" panose="02020603050405020304" pitchFamily="18" charset="0"/>
                            </a:rPr>
                            <m:t>−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PMingLiU" panose="02020500000000000000" pitchFamily="18" charset="-120"/>
                              <a:cs typeface="Times New Roman" panose="02020603050405020304" pitchFamily="18" charset="0"/>
                            </a:rPr>
                            <m:t>𝑦</m:t>
                          </m:r>
                        </m:e>
                      </m:d>
                    </m:oMath>
                  </m:oMathPara>
                </a14:m>
                <a:endParaRPr lang="en-US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00A3E48F-FEFD-D5FE-B95C-D813941ADB9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36964" y="640023"/>
                <a:ext cx="2858155" cy="659411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Isosceles Triangle 8">
            <a:extLst>
              <a:ext uri="{FF2B5EF4-FFF2-40B4-BE49-F238E27FC236}">
                <a16:creationId xmlns:a16="http://schemas.microsoft.com/office/drawing/2014/main" id="{F5716E46-CC0B-9F50-6060-5E9902E67E1D}"/>
              </a:ext>
            </a:extLst>
          </p:cNvPr>
          <p:cNvSpPr/>
          <p:nvPr/>
        </p:nvSpPr>
        <p:spPr>
          <a:xfrm>
            <a:off x="9361286" y="288044"/>
            <a:ext cx="2248746" cy="1424093"/>
          </a:xfrm>
          <a:prstGeom prst="triangle">
            <a:avLst>
              <a:gd name="adj" fmla="val 100000"/>
            </a:avLst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A3ED1A29-6DA8-6339-D52E-DA3BCB9EBE38}"/>
                  </a:ext>
                </a:extLst>
              </p:cNvPr>
              <p:cNvSpPr txBox="1"/>
              <p:nvPr/>
            </p:nvSpPr>
            <p:spPr>
              <a:xfrm>
                <a:off x="9631912" y="1342805"/>
                <a:ext cx="819573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800" i="1" smtClean="0">
                              <a:latin typeface="Cambria Math" panose="02040503050406030204" pitchFamily="18" charset="0"/>
                              <a:ea typeface="PMingLiU" panose="02020500000000000000" pitchFamily="18" charset="-12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sz="1800" i="1">
                              <a:latin typeface="Cambria Math" panose="02040503050406030204" pitchFamily="18" charset="0"/>
                              <a:ea typeface="PMingLiU" panose="02020500000000000000" pitchFamily="18" charset="-120"/>
                              <a:cs typeface="Times New Roman" panose="02020603050405020304" pitchFamily="18" charset="0"/>
                            </a:rPr>
                            <m:t>𝜃</m:t>
                          </m:r>
                        </m:e>
                        <m:sub>
                          <m:r>
                            <a:rPr lang="en-US" sz="1800" i="1">
                              <a:latin typeface="Cambria Math" panose="02040503050406030204" pitchFamily="18" charset="0"/>
                              <a:ea typeface="PMingLiU" panose="02020500000000000000" pitchFamily="18" charset="-120"/>
                              <a:cs typeface="Times New Roman" panose="02020603050405020304" pitchFamily="18" charset="0"/>
                            </a:rPr>
                            <m:t>𝑐𝑚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A3ED1A29-6DA8-6339-D52E-DA3BCB9EBE3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31912" y="1342805"/>
                <a:ext cx="819573" cy="369332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101DD5AA-643F-710D-F9EC-29D438B2E386}"/>
                  </a:ext>
                </a:extLst>
              </p:cNvPr>
              <p:cNvSpPr txBox="1"/>
              <p:nvPr/>
            </p:nvSpPr>
            <p:spPr>
              <a:xfrm>
                <a:off x="10323099" y="630758"/>
                <a:ext cx="467668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i="1" smtClean="0">
                          <a:latin typeface="Cambria Math" panose="02040503050406030204" pitchFamily="18" charset="0"/>
                          <a:ea typeface="PMingLiU" panose="02020500000000000000" pitchFamily="18" charset="-120"/>
                          <a:cs typeface="Times New Roman" panose="02020603050405020304" pitchFamily="18" charset="0"/>
                        </a:rPr>
                        <m:t>𝑘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101DD5AA-643F-710D-F9EC-29D438B2E38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323099" y="630758"/>
                <a:ext cx="467668" cy="369332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743FA6CB-213C-A9CF-2F81-AA0751DCB46E}"/>
                  </a:ext>
                </a:extLst>
              </p:cNvPr>
              <p:cNvSpPr txBox="1"/>
              <p:nvPr/>
            </p:nvSpPr>
            <p:spPr>
              <a:xfrm>
                <a:off x="9666239" y="1804353"/>
                <a:ext cx="1781387" cy="65941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1800" b="0" i="1" smtClean="0">
                              <a:latin typeface="Cambria Math" panose="02040503050406030204" pitchFamily="18" charset="0"/>
                              <a:ea typeface="PMingLiU" panose="02020500000000000000" pitchFamily="18" charset="-12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US" sz="1800" b="0" i="1" smtClean="0">
                              <a:latin typeface="Cambria Math" panose="02040503050406030204" pitchFamily="18" charset="0"/>
                              <a:ea typeface="PMingLiU" panose="02020500000000000000" pitchFamily="18" charset="-120"/>
                              <a:cs typeface="Times New Roman" panose="020206030504050203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sz="1800" i="1">
                              <a:latin typeface="Cambria Math" panose="02040503050406030204" pitchFamily="18" charset="0"/>
                              <a:ea typeface="PMingLiU" panose="02020500000000000000" pitchFamily="18" charset="-120"/>
                              <a:cs typeface="Times New Roman" panose="02020603050405020304" pitchFamily="18" charset="0"/>
                            </a:rPr>
                            <m:t>𝛾𝛽</m:t>
                          </m:r>
                        </m:den>
                      </m:f>
                      <m:d>
                        <m:dPr>
                          <m:ctrlPr>
                            <a:rPr lang="en-US" sz="1800" b="0" i="1" smtClean="0">
                              <a:latin typeface="Cambria Math" panose="02040503050406030204" pitchFamily="18" charset="0"/>
                              <a:ea typeface="PMingLiU" panose="02020500000000000000" pitchFamily="18" charset="-120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r>
                            <a:rPr lang="en-US" sz="1800" b="0" i="1" smtClean="0">
                              <a:latin typeface="Cambria Math" panose="02040503050406030204" pitchFamily="18" charset="0"/>
                              <a:ea typeface="PMingLiU" panose="02020500000000000000" pitchFamily="18" charset="-120"/>
                              <a:cs typeface="Times New Roman" panose="02020603050405020304" pitchFamily="18" charset="0"/>
                            </a:rPr>
                            <m:t>𝛾</m:t>
                          </m:r>
                          <m:sSub>
                            <m:sSubPr>
                              <m:ctrlPr>
                                <a:rPr lang="en-US" sz="1800" b="0" i="1" smtClean="0">
                                  <a:latin typeface="Cambria Math" panose="02040503050406030204" pitchFamily="18" charset="0"/>
                                  <a:ea typeface="PMingLiU" panose="02020500000000000000" pitchFamily="18" charset="-12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800" b="0" i="1" smtClean="0">
                                  <a:latin typeface="Cambria Math" panose="02040503050406030204" pitchFamily="18" charset="0"/>
                                  <a:ea typeface="PMingLiU" panose="02020500000000000000" pitchFamily="18" charset="-120"/>
                                  <a:cs typeface="Times New Roman" panose="020206030504050203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n-US" sz="1800" b="0" i="1" smtClean="0">
                                  <a:latin typeface="Cambria Math" panose="02040503050406030204" pitchFamily="18" charset="0"/>
                                  <a:ea typeface="PMingLiU" panose="02020500000000000000" pitchFamily="18" charset="-120"/>
                                  <a:cs typeface="Times New Roman" panose="02020603050405020304" pitchFamily="18" charset="0"/>
                                </a:rPr>
                                <m:t>𝑐𝑚</m:t>
                              </m:r>
                            </m:sub>
                          </m:sSub>
                          <m:r>
                            <a:rPr lang="en-US" sz="1800" b="0" i="1" smtClean="0">
                              <a:latin typeface="Cambria Math" panose="02040503050406030204" pitchFamily="18" charset="0"/>
                              <a:ea typeface="PMingLiU" panose="02020500000000000000" pitchFamily="18" charset="-120"/>
                              <a:cs typeface="Times New Roman" panose="02020603050405020304" pitchFamily="18" charset="0"/>
                            </a:rPr>
                            <m:t>−</m:t>
                          </m:r>
                          <m:r>
                            <a:rPr lang="en-US" sz="1800" b="0" i="1" smtClean="0">
                              <a:latin typeface="Cambria Math" panose="02040503050406030204" pitchFamily="18" charset="0"/>
                              <a:ea typeface="PMingLiU" panose="02020500000000000000" pitchFamily="18" charset="-120"/>
                              <a:cs typeface="Times New Roman" panose="02020603050405020304" pitchFamily="18" charset="0"/>
                            </a:rPr>
                            <m:t>𝑦</m:t>
                          </m:r>
                        </m:e>
                      </m: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743FA6CB-213C-A9CF-2F81-AA0751DCB46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66239" y="1804353"/>
                <a:ext cx="1781387" cy="659411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84784F79-5AF7-A5B1-FB15-755798AF6884}"/>
                  </a:ext>
                </a:extLst>
              </p:cNvPr>
              <p:cNvSpPr/>
              <p:nvPr/>
            </p:nvSpPr>
            <p:spPr>
              <a:xfrm>
                <a:off x="5336964" y="1372396"/>
                <a:ext cx="3860672" cy="91069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latin typeface="Cambria Math" panose="02040503050406030204" pitchFamily="18" charset="0"/>
                          <a:ea typeface="PMingLiU" panose="02020500000000000000" pitchFamily="18" charset="-120"/>
                          <a:cs typeface="Times New Roman" panose="02020603050405020304" pitchFamily="18" charset="0"/>
                        </a:rPr>
                        <m:t>𝑘</m:t>
                      </m:r>
                      <m:func>
                        <m:funcPr>
                          <m:ctrlPr>
                            <a:rPr lang="en-US" i="1">
                              <a:latin typeface="Cambria Math" panose="02040503050406030204" pitchFamily="18" charset="0"/>
                              <a:ea typeface="PMingLiU" panose="02020500000000000000" pitchFamily="18" charset="-120"/>
                              <a:cs typeface="Times New Roman" panose="020206030504050203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  <a:ea typeface="PMingLiU" panose="02020500000000000000" pitchFamily="18" charset="-120"/>
                              <a:cs typeface="Times New Roman" panose="02020603050405020304" pitchFamily="18" charset="0"/>
                            </a:rPr>
                            <m:t>sin</m:t>
                          </m:r>
                        </m:fName>
                        <m:e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PMingLiU" panose="02020500000000000000" pitchFamily="18" charset="-12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  <a:ea typeface="PMingLiU" panose="02020500000000000000" pitchFamily="18" charset="-120"/>
                                  <a:cs typeface="Times New Roman" panose="02020603050405020304" pitchFamily="18" charset="0"/>
                                </a:rPr>
                                <m:t>𝜃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  <a:ea typeface="PMingLiU" panose="02020500000000000000" pitchFamily="18" charset="-120"/>
                                  <a:cs typeface="Times New Roman" panose="02020603050405020304" pitchFamily="18" charset="0"/>
                                </a:rPr>
                                <m:t>𝑐𝑚</m:t>
                              </m:r>
                            </m:sub>
                          </m:sSub>
                        </m:e>
                      </m:func>
                      <m:r>
                        <a:rPr lang="en-US" b="0" i="1" smtClean="0">
                          <a:latin typeface="Cambria Math" panose="02040503050406030204" pitchFamily="18" charset="0"/>
                          <a:ea typeface="PMingLiU" panose="02020500000000000000" pitchFamily="18" charset="-120"/>
                          <a:cs typeface="Times New Roman" panose="02020603050405020304" pitchFamily="18" charset="0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PMingLiU" panose="02020500000000000000" pitchFamily="18" charset="-120"/>
                              <a:cs typeface="Times New Roman" panose="02020603050405020304" pitchFamily="18" charset="0"/>
                            </a:rPr>
                          </m:ctrlPr>
                        </m:radPr>
                        <m:deg/>
                        <m:e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PMingLiU" panose="02020500000000000000" pitchFamily="18" charset="-120"/>
                                  <a:cs typeface="Times New Roman" panose="020206030504050203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PMingLiU" panose="02020500000000000000" pitchFamily="18" charset="-120"/>
                                  <a:cs typeface="Times New Roman" panose="02020603050405020304" pitchFamily="18" charset="0"/>
                                </a:rPr>
                                <m:t>𝑘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PMingLiU" panose="02020500000000000000" pitchFamily="18" charset="-120"/>
                                  <a:cs typeface="Times New Roman" panose="020206030504050203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b="0" i="1" smtClean="0">
                              <a:latin typeface="Cambria Math" panose="02040503050406030204" pitchFamily="18" charset="0"/>
                              <a:ea typeface="PMingLiU" panose="02020500000000000000" pitchFamily="18" charset="-120"/>
                              <a:cs typeface="Times New Roman" panose="02020603050405020304" pitchFamily="18" charset="0"/>
                            </a:rPr>
                            <m:t>−</m:t>
                          </m:r>
                          <m:f>
                            <m:fPr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PMingLiU" panose="02020500000000000000" pitchFamily="18" charset="-120"/>
                                  <a:cs typeface="Times New Roman" panose="02020603050405020304" pitchFamily="18" charset="0"/>
                                </a:rPr>
                              </m:ctrlPr>
                            </m:fPr>
                            <m:num>
                              <m:r>
                                <a:rPr lang="en-US" i="1">
                                  <a:latin typeface="Cambria Math" panose="02040503050406030204" pitchFamily="18" charset="0"/>
                                  <a:ea typeface="PMingLiU" panose="02020500000000000000" pitchFamily="18" charset="-120"/>
                                  <a:cs typeface="Times New Roman" panose="02020603050405020304" pitchFamily="18" charset="0"/>
                                </a:rPr>
                                <m:t>1</m:t>
                              </m:r>
                            </m:num>
                            <m:den>
                              <m:sSup>
                                <m:sSup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  <a:ea typeface="PMingLiU" panose="02020500000000000000" pitchFamily="18" charset="-120"/>
                                      <a:cs typeface="Times New Roman" panose="020206030504050203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  <a:ea typeface="PMingLiU" panose="02020500000000000000" pitchFamily="18" charset="-120"/>
                                      <a:cs typeface="Times New Roman" panose="02020603050405020304" pitchFamily="18" charset="0"/>
                                    </a:rPr>
                                    <m:t>𝛾</m:t>
                                  </m:r>
                                </m:e>
                                <m:sup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PMingLiU" panose="02020500000000000000" pitchFamily="18" charset="-120"/>
                                      <a:cs typeface="Times New Roman" panose="020206030504050203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sSup>
                                <m:sSup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  <a:ea typeface="PMingLiU" panose="02020500000000000000" pitchFamily="18" charset="-120"/>
                                      <a:cs typeface="Times New Roman" panose="020206030504050203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  <a:ea typeface="PMingLiU" panose="02020500000000000000" pitchFamily="18" charset="-120"/>
                                      <a:cs typeface="Times New Roman" panose="02020603050405020304" pitchFamily="18" charset="0"/>
                                    </a:rPr>
                                    <m:t>𝛽</m:t>
                                  </m:r>
                                </m:e>
                                <m:sup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PMingLiU" panose="02020500000000000000" pitchFamily="18" charset="-120"/>
                                      <a:cs typeface="Times New Roman" panose="020206030504050203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den>
                          </m:f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PMingLiU" panose="02020500000000000000" pitchFamily="18" charset="-120"/>
                                  <a:cs typeface="Times New Roman" panose="020206030504050203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  <a:ea typeface="PMingLiU" panose="02020500000000000000" pitchFamily="18" charset="-120"/>
                                      <a:cs typeface="Times New Roman" panose="020206030504050203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  <a:ea typeface="PMingLiU" panose="02020500000000000000" pitchFamily="18" charset="-120"/>
                                      <a:cs typeface="Times New Roman" panose="02020603050405020304" pitchFamily="18" charset="0"/>
                                    </a:rPr>
                                    <m:t>𝛾</m:t>
                                  </m:r>
                                  <m:sSub>
                                    <m:sSub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  <a:ea typeface="PMingLiU" panose="02020500000000000000" pitchFamily="18" charset="-12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  <a:ea typeface="PMingLiU" panose="02020500000000000000" pitchFamily="18" charset="-120"/>
                                          <a:cs typeface="Times New Roman" panose="02020603050405020304" pitchFamily="18" charset="0"/>
                                        </a:rPr>
                                        <m:t>𝐸</m:t>
                                      </m:r>
                                    </m:e>
                                    <m:sub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  <a:ea typeface="PMingLiU" panose="02020500000000000000" pitchFamily="18" charset="-120"/>
                                          <a:cs typeface="Times New Roman" panose="02020603050405020304" pitchFamily="18" charset="0"/>
                                        </a:rPr>
                                        <m:t>𝑐𝑚</m:t>
                                      </m:r>
                                    </m:sub>
                                  </m:sSub>
                                  <m:r>
                                    <a:rPr lang="en-US" i="1">
                                      <a:latin typeface="Cambria Math" panose="02040503050406030204" pitchFamily="18" charset="0"/>
                                      <a:ea typeface="PMingLiU" panose="02020500000000000000" pitchFamily="18" charset="-120"/>
                                      <a:cs typeface="Times New Roman" panose="02020603050405020304" pitchFamily="18" charset="0"/>
                                    </a:rPr>
                                    <m:t>−</m:t>
                                  </m:r>
                                  <m:r>
                                    <a:rPr lang="en-US" i="1">
                                      <a:latin typeface="Cambria Math" panose="02040503050406030204" pitchFamily="18" charset="0"/>
                                      <a:ea typeface="PMingLiU" panose="02020500000000000000" pitchFamily="18" charset="-120"/>
                                      <a:cs typeface="Times New Roman" panose="02020603050405020304" pitchFamily="18" charset="0"/>
                                    </a:rPr>
                                    <m:t>𝑦</m:t>
                                  </m:r>
                                </m:e>
                              </m:d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PMingLiU" panose="02020500000000000000" pitchFamily="18" charset="-120"/>
                                  <a:cs typeface="Times New Roman" panose="02020603050405020304" pitchFamily="18" charset="0"/>
                                </a:rPr>
                                <m:t>2</m:t>
                              </m:r>
                            </m:sup>
                          </m:sSup>
                        </m:e>
                      </m:rad>
                    </m:oMath>
                  </m:oMathPara>
                </a14:m>
                <a:endParaRPr lang="en-US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84784F79-5AF7-A5B1-FB15-755798AF688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36964" y="1372396"/>
                <a:ext cx="3860672" cy="910699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C8032E20-21F0-D173-2C05-8A8E8E6B0599}"/>
                  </a:ext>
                </a:extLst>
              </p:cNvPr>
              <p:cNvSpPr/>
              <p:nvPr/>
            </p:nvSpPr>
            <p:spPr>
              <a:xfrm>
                <a:off x="408064" y="3317827"/>
                <a:ext cx="2448043" cy="36939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i="1" smtClean="0">
                              <a:latin typeface="Cambria Math" panose="02040503050406030204" pitchFamily="18" charset="0"/>
                              <a:ea typeface="PMingLiU" panose="02020500000000000000" pitchFamily="18" charset="-120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PMingLiU" panose="02020500000000000000" pitchFamily="18" charset="-120"/>
                                  <a:cs typeface="Times New Roman" panose="020206030504050203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  <a:ea typeface="PMingLiU" panose="02020500000000000000" pitchFamily="18" charset="-120"/>
                                  <a:cs typeface="Times New Roman" panose="02020603050405020304" pitchFamily="18" charset="0"/>
                                </a:rPr>
                                <m:t>𝛾</m:t>
                              </m:r>
                            </m:e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  <a:ea typeface="PMingLiU" panose="02020500000000000000" pitchFamily="18" charset="-120"/>
                                  <a:cs typeface="Times New Roman" panose="02020603050405020304" pitchFamily="18" charset="0"/>
                                </a:rPr>
                                <m:t>2</m:t>
                              </m:r>
                            </m:sup>
                          </m:sSup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PMingLiU" panose="02020500000000000000" pitchFamily="18" charset="-120"/>
                                  <a:cs typeface="Times New Roman" panose="020206030504050203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  <a:ea typeface="PMingLiU" panose="02020500000000000000" pitchFamily="18" charset="-120"/>
                                  <a:cs typeface="Times New Roman" panose="02020603050405020304" pitchFamily="18" charset="0"/>
                                </a:rPr>
                                <m:t>𝛽</m:t>
                              </m:r>
                            </m:e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  <a:ea typeface="PMingLiU" panose="02020500000000000000" pitchFamily="18" charset="-120"/>
                                  <a:cs typeface="Times New Roman" panose="020206030504050203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i="1">
                              <a:latin typeface="Cambria Math" panose="02040503050406030204" pitchFamily="18" charset="0"/>
                              <a:ea typeface="PMingLiU" panose="02020500000000000000" pitchFamily="18" charset="-120"/>
                              <a:cs typeface="Times New Roman" panose="02020603050405020304" pitchFamily="18" charset="0"/>
                            </a:rPr>
                            <m:t>𝑘</m:t>
                          </m:r>
                        </m:e>
                        <m:sup>
                          <m:r>
                            <a:rPr lang="en-US" i="1">
                              <a:latin typeface="Cambria Math" panose="02040503050406030204" pitchFamily="18" charset="0"/>
                              <a:ea typeface="PMingLiU" panose="02020500000000000000" pitchFamily="18" charset="-120"/>
                              <a:cs typeface="Times New Roman" panose="020206030504050203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i="1">
                          <a:latin typeface="Cambria Math" panose="02040503050406030204" pitchFamily="18" charset="0"/>
                          <a:ea typeface="PMingLiU" panose="02020500000000000000" pitchFamily="18" charset="-120"/>
                          <a:cs typeface="Times New Roman" panose="02020603050405020304" pitchFamily="18" charset="0"/>
                        </a:rPr>
                        <m:t>−</m:t>
                      </m:r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  <a:ea typeface="PMingLiU" panose="02020500000000000000" pitchFamily="18" charset="-120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PMingLiU" panose="02020500000000000000" pitchFamily="18" charset="-120"/>
                                  <a:cs typeface="Times New Roman" panose="02020603050405020304" pitchFamily="18" charset="0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  <a:ea typeface="PMingLiU" panose="02020500000000000000" pitchFamily="18" charset="-120"/>
                                  <a:cs typeface="Times New Roman" panose="02020603050405020304" pitchFamily="18" charset="0"/>
                                </a:rPr>
                                <m:t>𝛾</m:t>
                              </m:r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  <a:ea typeface="PMingLiU" panose="02020500000000000000" pitchFamily="18" charset="-120"/>
                                      <a:cs typeface="Times New Roman" panose="020206030504050203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  <a:ea typeface="PMingLiU" panose="02020500000000000000" pitchFamily="18" charset="-120"/>
                                      <a:cs typeface="Times New Roman" panose="02020603050405020304" pitchFamily="18" charset="0"/>
                                    </a:rPr>
                                    <m:t>𝐸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  <a:ea typeface="PMingLiU" panose="02020500000000000000" pitchFamily="18" charset="-120"/>
                                      <a:cs typeface="Times New Roman" panose="02020603050405020304" pitchFamily="18" charset="0"/>
                                    </a:rPr>
                                    <m:t>𝑐𝑚</m:t>
                                  </m:r>
                                </m:sub>
                              </m:sSub>
                              <m:r>
                                <a:rPr lang="en-US" i="1">
                                  <a:latin typeface="Cambria Math" panose="02040503050406030204" pitchFamily="18" charset="0"/>
                                  <a:ea typeface="PMingLiU" panose="02020500000000000000" pitchFamily="18" charset="-120"/>
                                  <a:cs typeface="Times New Roman" panose="02020603050405020304" pitchFamily="18" charset="0"/>
                                </a:rPr>
                                <m:t>−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  <a:ea typeface="PMingLiU" panose="02020500000000000000" pitchFamily="18" charset="-120"/>
                                  <a:cs typeface="Times New Roman" panose="02020603050405020304" pitchFamily="18" charset="0"/>
                                </a:rPr>
                                <m:t>𝑦</m:t>
                              </m:r>
                            </m:e>
                          </m:d>
                        </m:e>
                        <m:sup>
                          <m:r>
                            <a:rPr lang="en-US" i="1">
                              <a:latin typeface="Cambria Math" panose="02040503050406030204" pitchFamily="18" charset="0"/>
                              <a:ea typeface="PMingLiU" panose="02020500000000000000" pitchFamily="18" charset="-120"/>
                              <a:cs typeface="Times New Roman" panose="020206030504050203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br>
                  <a:rPr lang="en-US" i="1" dirty="0">
                    <a:latin typeface="Cambria Math" panose="02040503050406030204" pitchFamily="18" charset="0"/>
                    <a:ea typeface="PMingLiU" panose="02020500000000000000" pitchFamily="18" charset="-120"/>
                    <a:cs typeface="Times New Roman" panose="02020603050405020304" pitchFamily="18" charset="0"/>
                  </a:rPr>
                </a:br>
                <a:endParaRPr lang="en-US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C8032E20-21F0-D173-2C05-8A8E8E6B059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8064" y="3317827"/>
                <a:ext cx="2448043" cy="369397"/>
              </a:xfrm>
              <a:prstGeom prst="rect">
                <a:avLst/>
              </a:prstGeom>
              <a:blipFill>
                <a:blip r:embed="rId9"/>
                <a:stretch>
                  <a:fillRect b="-1475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62C0FD18-FFAA-933E-721C-540674448CF5}"/>
                  </a:ext>
                </a:extLst>
              </p:cNvPr>
              <p:cNvSpPr txBox="1"/>
              <p:nvPr/>
            </p:nvSpPr>
            <p:spPr>
              <a:xfrm>
                <a:off x="103380" y="4299469"/>
                <a:ext cx="6114548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b="0" i="1" smtClean="0">
                          <a:latin typeface="Cambria Math" panose="02040503050406030204" pitchFamily="18" charset="0"/>
                          <a:ea typeface="PMingLiU" panose="02020500000000000000" pitchFamily="18" charset="-120"/>
                          <a:cs typeface="Times New Roman" panose="020206030504050203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sz="1800" b="0" i="1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  <a:ea typeface="PMingLiU" panose="02020500000000000000" pitchFamily="18" charset="-120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a:rPr lang="en-US" sz="1800" i="1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  <a:ea typeface="PMingLiU" panose="02020500000000000000" pitchFamily="18" charset="-120"/>
                              <a:cs typeface="Times New Roman" panose="02020603050405020304" pitchFamily="18" charset="0"/>
                            </a:rPr>
                            <m:t>𝛾</m:t>
                          </m:r>
                        </m:e>
                        <m:sup>
                          <m:r>
                            <a:rPr lang="en-US" sz="1800" b="0" i="1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  <a:ea typeface="PMingLiU" panose="02020500000000000000" pitchFamily="18" charset="-120"/>
                              <a:cs typeface="Times New Roman" panose="02020603050405020304" pitchFamily="18" charset="0"/>
                            </a:rPr>
                            <m:t>2</m:t>
                          </m:r>
                        </m:sup>
                      </m:sSup>
                      <m:sSup>
                        <m:sSupPr>
                          <m:ctrlPr>
                            <a:rPr lang="en-US" sz="1800" b="0" i="1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  <a:ea typeface="PMingLiU" panose="02020500000000000000" pitchFamily="18" charset="-120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a:rPr lang="en-US" sz="1800" b="0" i="1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  <a:ea typeface="PMingLiU" panose="02020500000000000000" pitchFamily="18" charset="-120"/>
                              <a:cs typeface="Times New Roman" panose="02020603050405020304" pitchFamily="18" charset="0"/>
                            </a:rPr>
                            <m:t>𝛽</m:t>
                          </m:r>
                        </m:e>
                        <m:sup>
                          <m:r>
                            <a:rPr lang="en-US" sz="1800" b="0" i="1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  <a:ea typeface="PMingLiU" panose="02020500000000000000" pitchFamily="18" charset="-120"/>
                              <a:cs typeface="Times New Roman" panose="02020603050405020304" pitchFamily="18" charset="0"/>
                            </a:rPr>
                            <m:t>2</m:t>
                          </m:r>
                        </m:sup>
                      </m:sSup>
                      <m:sSubSup>
                        <m:sSubSupPr>
                          <m:ctrlPr>
                            <a:rPr lang="en-US" i="1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  <a:ea typeface="PMingLiU" panose="02020500000000000000" pitchFamily="18" charset="-120"/>
                              <a:cs typeface="Times New Roman" panose="02020603050405020304" pitchFamily="18" charset="0"/>
                            </a:rPr>
                          </m:ctrlPr>
                        </m:sSubSupPr>
                        <m:e>
                          <m:r>
                            <a:rPr lang="en-US" i="1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  <a:ea typeface="PMingLiU" panose="02020500000000000000" pitchFamily="18" charset="-120"/>
                              <a:cs typeface="Times New Roman" panose="020206030504050203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en-US" i="1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  <a:ea typeface="PMingLiU" panose="02020500000000000000" pitchFamily="18" charset="-120"/>
                              <a:cs typeface="Times New Roman" panose="02020603050405020304" pitchFamily="18" charset="0"/>
                            </a:rPr>
                            <m:t>𝑐𝑚</m:t>
                          </m:r>
                        </m:sub>
                        <m:sup>
                          <m:r>
                            <a:rPr lang="en-US" i="1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  <a:ea typeface="PMingLiU" panose="02020500000000000000" pitchFamily="18" charset="-120"/>
                              <a:cs typeface="Times New Roman" panose="02020603050405020304" pitchFamily="18" charset="0"/>
                            </a:rPr>
                            <m:t>2</m:t>
                          </m:r>
                        </m:sup>
                      </m:sSubSup>
                      <m:r>
                        <a:rPr lang="en-US" sz="1800" b="0" i="1" smtClean="0">
                          <a:latin typeface="Cambria Math" panose="02040503050406030204" pitchFamily="18" charset="0"/>
                          <a:ea typeface="PMingLiU" panose="02020500000000000000" pitchFamily="18" charset="-120"/>
                          <a:cs typeface="Times New Roman" panose="02020603050405020304" pitchFamily="18" charset="0"/>
                        </a:rPr>
                        <m:t>−</m:t>
                      </m:r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  <a:ea typeface="PMingLiU" panose="02020500000000000000" pitchFamily="18" charset="-120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 panose="02040503050406030204" pitchFamily="18" charset="0"/>
                              <a:ea typeface="PMingLiU" panose="02020500000000000000" pitchFamily="18" charset="-120"/>
                              <a:cs typeface="Times New Roman" panose="02020603050405020304" pitchFamily="18" charset="0"/>
                            </a:rPr>
                            <m:t>𝛾</m:t>
                          </m:r>
                        </m:e>
                        <m:sup>
                          <m:r>
                            <a:rPr lang="en-US" i="1">
                              <a:latin typeface="Cambria Math" panose="02040503050406030204" pitchFamily="18" charset="0"/>
                              <a:ea typeface="PMingLiU" panose="02020500000000000000" pitchFamily="18" charset="-120"/>
                              <a:cs typeface="Times New Roman" panose="02020603050405020304" pitchFamily="18" charset="0"/>
                            </a:rPr>
                            <m:t>2</m:t>
                          </m:r>
                        </m:sup>
                      </m:sSup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  <a:ea typeface="PMingLiU" panose="02020500000000000000" pitchFamily="18" charset="-120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 panose="02040503050406030204" pitchFamily="18" charset="0"/>
                              <a:ea typeface="PMingLiU" panose="02020500000000000000" pitchFamily="18" charset="-120"/>
                              <a:cs typeface="Times New Roman" panose="02020603050405020304" pitchFamily="18" charset="0"/>
                            </a:rPr>
                            <m:t>𝛽</m:t>
                          </m:r>
                        </m:e>
                        <m:sup>
                          <m:r>
                            <a:rPr lang="en-US" i="1">
                              <a:latin typeface="Cambria Math" panose="02040503050406030204" pitchFamily="18" charset="0"/>
                              <a:ea typeface="PMingLiU" panose="02020500000000000000" pitchFamily="18" charset="-120"/>
                              <a:cs typeface="Times New Roman" panose="02020603050405020304" pitchFamily="18" charset="0"/>
                            </a:rPr>
                            <m:t>2</m:t>
                          </m:r>
                        </m:sup>
                      </m:sSup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PMingLiU" panose="02020500000000000000" pitchFamily="18" charset="-120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PMingLiU" panose="02020500000000000000" pitchFamily="18" charset="-120"/>
                              <a:cs typeface="Times New Roman" panose="02020603050405020304" pitchFamily="18" charset="0"/>
                            </a:rPr>
                            <m:t>𝑚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  <a:ea typeface="PMingLiU" panose="02020500000000000000" pitchFamily="18" charset="-120"/>
                              <a:cs typeface="Times New Roman" panose="020206030504050203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1800" b="0" i="1" smtClean="0">
                          <a:solidFill>
                            <a:schemeClr val="accent2"/>
                          </a:solidFill>
                          <a:latin typeface="Cambria Math" panose="02040503050406030204" pitchFamily="18" charset="0"/>
                          <a:ea typeface="PMingLiU" panose="02020500000000000000" pitchFamily="18" charset="-120"/>
                          <a:cs typeface="Times New Roman" panose="02020603050405020304" pitchFamily="18" charset="0"/>
                        </a:rPr>
                        <m:t>−</m:t>
                      </m:r>
                      <m:sSup>
                        <m:sSupPr>
                          <m:ctrlPr>
                            <a:rPr lang="en-US" sz="1800" b="0" i="1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  <a:ea typeface="PMingLiU" panose="02020500000000000000" pitchFamily="18" charset="-120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a:rPr lang="en-US" sz="1800" b="0" i="1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  <a:ea typeface="PMingLiU" panose="02020500000000000000" pitchFamily="18" charset="-120"/>
                              <a:cs typeface="Times New Roman" panose="02020603050405020304" pitchFamily="18" charset="0"/>
                            </a:rPr>
                            <m:t>𝛾</m:t>
                          </m:r>
                        </m:e>
                        <m:sup>
                          <m:r>
                            <a:rPr lang="en-US" sz="1800" b="0" i="1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  <a:ea typeface="PMingLiU" panose="02020500000000000000" pitchFamily="18" charset="-120"/>
                              <a:cs typeface="Times New Roman" panose="02020603050405020304" pitchFamily="18" charset="0"/>
                            </a:rPr>
                            <m:t>2</m:t>
                          </m:r>
                        </m:sup>
                      </m:sSup>
                      <m:sSubSup>
                        <m:sSubSupPr>
                          <m:ctrlPr>
                            <a:rPr lang="en-US" i="1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  <a:ea typeface="PMingLiU" panose="02020500000000000000" pitchFamily="18" charset="-120"/>
                              <a:cs typeface="Times New Roman" panose="02020603050405020304" pitchFamily="18" charset="0"/>
                            </a:rPr>
                          </m:ctrlPr>
                        </m:sSubSupPr>
                        <m:e>
                          <m:r>
                            <a:rPr lang="en-US" i="1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  <a:ea typeface="PMingLiU" panose="02020500000000000000" pitchFamily="18" charset="-120"/>
                              <a:cs typeface="Times New Roman" panose="020206030504050203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en-US" i="1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  <a:ea typeface="PMingLiU" panose="02020500000000000000" pitchFamily="18" charset="-120"/>
                              <a:cs typeface="Times New Roman" panose="02020603050405020304" pitchFamily="18" charset="0"/>
                            </a:rPr>
                            <m:t>𝑐𝑚</m:t>
                          </m:r>
                        </m:sub>
                        <m:sup>
                          <m:r>
                            <a:rPr lang="en-US" i="1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  <a:ea typeface="PMingLiU" panose="02020500000000000000" pitchFamily="18" charset="-120"/>
                              <a:cs typeface="Times New Roman" panose="02020603050405020304" pitchFamily="18" charset="0"/>
                            </a:rPr>
                            <m:t>2</m:t>
                          </m:r>
                        </m:sup>
                      </m:sSubSup>
                      <m:r>
                        <a:rPr lang="en-US" sz="1800" b="0" i="1" smtClean="0">
                          <a:latin typeface="Cambria Math" panose="02040503050406030204" pitchFamily="18" charset="0"/>
                          <a:ea typeface="PMingLiU" panose="02020500000000000000" pitchFamily="18" charset="-120"/>
                          <a:cs typeface="Times New Roman" panose="02020603050405020304" pitchFamily="18" charset="0"/>
                        </a:rPr>
                        <m:t>−</m:t>
                      </m:r>
                      <m:d>
                        <m:dPr>
                          <m:ctrlPr>
                            <a:rPr lang="en-US" sz="1800" b="0" i="1" smtClean="0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  <a:ea typeface="PMingLiU" panose="02020500000000000000" pitchFamily="18" charset="-120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sz="1800" b="0" i="1" smtClean="0">
                                  <a:solidFill>
                                    <a:schemeClr val="accent4"/>
                                  </a:solidFill>
                                  <a:latin typeface="Cambria Math" panose="02040503050406030204" pitchFamily="18" charset="0"/>
                                  <a:ea typeface="PMingLiU" panose="02020500000000000000" pitchFamily="18" charset="-120"/>
                                  <a:cs typeface="Times New Roman" panose="020206030504050203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800" b="0" i="1" smtClean="0">
                                  <a:solidFill>
                                    <a:schemeClr val="accent4"/>
                                  </a:solidFill>
                                  <a:latin typeface="Cambria Math" panose="02040503050406030204" pitchFamily="18" charset="0"/>
                                  <a:ea typeface="PMingLiU" panose="02020500000000000000" pitchFamily="18" charset="-120"/>
                                  <a:cs typeface="Times New Roman" panose="02020603050405020304" pitchFamily="18" charset="0"/>
                                </a:rPr>
                                <m:t>𝛾</m:t>
                              </m:r>
                            </m:e>
                            <m:sup>
                              <m:r>
                                <a:rPr lang="en-US" sz="1800" b="0" i="1" smtClean="0">
                                  <a:solidFill>
                                    <a:schemeClr val="accent4"/>
                                  </a:solidFill>
                                  <a:latin typeface="Cambria Math" panose="02040503050406030204" pitchFamily="18" charset="0"/>
                                  <a:ea typeface="PMingLiU" panose="02020500000000000000" pitchFamily="18" charset="-120"/>
                                  <a:cs typeface="Times New Roman" panose="020206030504050203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sz="1800" b="0" i="1" smtClean="0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  <a:ea typeface="PMingLiU" panose="02020500000000000000" pitchFamily="18" charset="-120"/>
                              <a:cs typeface="Times New Roman" panose="02020603050405020304" pitchFamily="18" charset="0"/>
                            </a:rPr>
                            <m:t>−</m:t>
                          </m:r>
                          <m:sSup>
                            <m:sSupPr>
                              <m:ctrlPr>
                                <a:rPr lang="en-US" sz="1800" b="0" i="1" smtClean="0">
                                  <a:solidFill>
                                    <a:schemeClr val="accent4"/>
                                  </a:solidFill>
                                  <a:latin typeface="Cambria Math" panose="02040503050406030204" pitchFamily="18" charset="0"/>
                                  <a:ea typeface="PMingLiU" panose="02020500000000000000" pitchFamily="18" charset="-120"/>
                                  <a:cs typeface="Times New Roman" panose="020206030504050203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800" b="0" i="1" smtClean="0">
                                  <a:solidFill>
                                    <a:schemeClr val="accent4"/>
                                  </a:solidFill>
                                  <a:latin typeface="Cambria Math" panose="02040503050406030204" pitchFamily="18" charset="0"/>
                                  <a:ea typeface="PMingLiU" panose="02020500000000000000" pitchFamily="18" charset="-120"/>
                                  <a:cs typeface="Times New Roman" panose="02020603050405020304" pitchFamily="18" charset="0"/>
                                </a:rPr>
                                <m:t>𝛾</m:t>
                              </m:r>
                            </m:e>
                            <m:sup>
                              <m:r>
                                <a:rPr lang="en-US" sz="1800" b="0" i="1" smtClean="0">
                                  <a:solidFill>
                                    <a:schemeClr val="accent4"/>
                                  </a:solidFill>
                                  <a:latin typeface="Cambria Math" panose="02040503050406030204" pitchFamily="18" charset="0"/>
                                  <a:ea typeface="PMingLiU" panose="02020500000000000000" pitchFamily="18" charset="-120"/>
                                  <a:cs typeface="Times New Roman" panose="02020603050405020304" pitchFamily="18" charset="0"/>
                                </a:rPr>
                                <m:t>2</m:t>
                              </m:r>
                            </m:sup>
                          </m:sSup>
                          <m:sSup>
                            <m:sSupPr>
                              <m:ctrlPr>
                                <a:rPr lang="en-US" sz="1800" b="0" i="1" smtClean="0">
                                  <a:solidFill>
                                    <a:schemeClr val="accent4"/>
                                  </a:solidFill>
                                  <a:latin typeface="Cambria Math" panose="02040503050406030204" pitchFamily="18" charset="0"/>
                                  <a:ea typeface="PMingLiU" panose="02020500000000000000" pitchFamily="18" charset="-120"/>
                                  <a:cs typeface="Times New Roman" panose="020206030504050203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800" b="0" i="1" smtClean="0">
                                  <a:solidFill>
                                    <a:schemeClr val="accent4"/>
                                  </a:solidFill>
                                  <a:latin typeface="Cambria Math" panose="02040503050406030204" pitchFamily="18" charset="0"/>
                                  <a:ea typeface="PMingLiU" panose="02020500000000000000" pitchFamily="18" charset="-120"/>
                                  <a:cs typeface="Times New Roman" panose="02020603050405020304" pitchFamily="18" charset="0"/>
                                </a:rPr>
                                <m:t>𝛽</m:t>
                              </m:r>
                            </m:e>
                            <m:sup>
                              <m:r>
                                <a:rPr lang="en-US" sz="1800" b="0" i="1" smtClean="0">
                                  <a:solidFill>
                                    <a:schemeClr val="accent4"/>
                                  </a:solidFill>
                                  <a:latin typeface="Cambria Math" panose="02040503050406030204" pitchFamily="18" charset="0"/>
                                  <a:ea typeface="PMingLiU" panose="02020500000000000000" pitchFamily="18" charset="-120"/>
                                  <a:cs typeface="Times New Roman" panose="02020603050405020304" pitchFamily="18" charset="0"/>
                                </a:rPr>
                                <m:t>2</m:t>
                              </m:r>
                            </m:sup>
                          </m:sSup>
                        </m:e>
                      </m:d>
                      <m:sSup>
                        <m:sSupPr>
                          <m:ctrlPr>
                            <a:rPr lang="en-US" sz="1800" b="0" i="1" smtClean="0">
                              <a:latin typeface="Cambria Math" panose="02040503050406030204" pitchFamily="18" charset="0"/>
                              <a:ea typeface="PMingLiU" panose="02020500000000000000" pitchFamily="18" charset="-120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a:rPr lang="en-US" sz="1800" b="0" i="1" smtClean="0">
                              <a:latin typeface="Cambria Math" panose="02040503050406030204" pitchFamily="18" charset="0"/>
                              <a:ea typeface="PMingLiU" panose="02020500000000000000" pitchFamily="18" charset="-120"/>
                              <a:cs typeface="Times New Roman" panose="02020603050405020304" pitchFamily="18" charset="0"/>
                            </a:rPr>
                            <m:t>𝑦</m:t>
                          </m:r>
                        </m:e>
                        <m:sup>
                          <m:r>
                            <a:rPr lang="en-US" sz="1800" b="0" i="1" smtClean="0">
                              <a:latin typeface="Cambria Math" panose="02040503050406030204" pitchFamily="18" charset="0"/>
                              <a:ea typeface="PMingLiU" panose="02020500000000000000" pitchFamily="18" charset="-120"/>
                              <a:cs typeface="Times New Roman" panose="020206030504050203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1800" b="0" i="1" smtClean="0">
                          <a:latin typeface="Cambria Math" panose="02040503050406030204" pitchFamily="18" charset="0"/>
                          <a:ea typeface="PMingLiU" panose="02020500000000000000" pitchFamily="18" charset="-120"/>
                          <a:cs typeface="Times New Roman" panose="02020603050405020304" pitchFamily="18" charset="0"/>
                        </a:rPr>
                        <m:t>+2</m:t>
                      </m:r>
                      <m:r>
                        <a:rPr lang="en-US" sz="1800" b="0" i="1" smtClean="0">
                          <a:latin typeface="Cambria Math" panose="02040503050406030204" pitchFamily="18" charset="0"/>
                          <a:ea typeface="PMingLiU" panose="02020500000000000000" pitchFamily="18" charset="-120"/>
                          <a:cs typeface="Times New Roman" panose="02020603050405020304" pitchFamily="18" charset="0"/>
                        </a:rPr>
                        <m:t>𝛾</m:t>
                      </m:r>
                      <m:r>
                        <a:rPr lang="en-US" sz="1800" b="0" i="1" smtClean="0">
                          <a:latin typeface="Cambria Math" panose="02040503050406030204" pitchFamily="18" charset="0"/>
                          <a:ea typeface="PMingLiU" panose="02020500000000000000" pitchFamily="18" charset="-120"/>
                          <a:cs typeface="Times New Roman" panose="02020603050405020304" pitchFamily="18" charset="0"/>
                        </a:rPr>
                        <m:t>𝑦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  <a:ea typeface="PMingLiU" panose="02020500000000000000" pitchFamily="18" charset="-12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  <a:ea typeface="PMingLiU" panose="02020500000000000000" pitchFamily="18" charset="-120"/>
                              <a:cs typeface="Times New Roman" panose="020206030504050203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  <a:ea typeface="PMingLiU" panose="02020500000000000000" pitchFamily="18" charset="-120"/>
                              <a:cs typeface="Times New Roman" panose="02020603050405020304" pitchFamily="18" charset="0"/>
                            </a:rPr>
                            <m:t>𝑐𝑚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62C0FD18-FFAA-933E-721C-540674448CF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3380" y="4299469"/>
                <a:ext cx="6114548" cy="369332"/>
              </a:xfrm>
              <a:prstGeom prst="rect">
                <a:avLst/>
              </a:prstGeom>
              <a:blipFill>
                <a:blip r:embed="rId10"/>
                <a:stretch>
                  <a:fillRect b="-1311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E0C8BFCF-4D6E-76BE-2678-2E4147250B36}"/>
                  </a:ext>
                </a:extLst>
              </p:cNvPr>
              <p:cNvSpPr txBox="1"/>
              <p:nvPr/>
            </p:nvSpPr>
            <p:spPr>
              <a:xfrm>
                <a:off x="2164974" y="2808274"/>
                <a:ext cx="1991360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PMingLiU" panose="02020500000000000000" pitchFamily="18" charset="-120"/>
                          <a:cs typeface="Times New Roman" panose="02020603050405020304" pitchFamily="18" charset="0"/>
                        </a:rPr>
                        <m:t>𝛾</m:t>
                      </m:r>
                      <m:r>
                        <a:rPr lang="en-US" sz="1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PMingLiU" panose="02020500000000000000" pitchFamily="18" charset="-120"/>
                          <a:cs typeface="Times New Roman" panose="02020603050405020304" pitchFamily="18" charset="0"/>
                        </a:rPr>
                        <m:t>𝑦</m:t>
                      </m:r>
                      <m:r>
                        <a:rPr lang="en-US" sz="1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PMingLiU" panose="02020500000000000000" pitchFamily="18" charset="-120"/>
                          <a:cs typeface="Times New Roman" panose="020206030504050203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en-US" sz="1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PMingLiU" panose="02020500000000000000" pitchFamily="18" charset="-12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sz="1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PMingLiU" panose="02020500000000000000" pitchFamily="18" charset="-120"/>
                              <a:cs typeface="Times New Roman" panose="020206030504050203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en-US" sz="1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PMingLiU" panose="02020500000000000000" pitchFamily="18" charset="-120"/>
                              <a:cs typeface="Times New Roman" panose="02020603050405020304" pitchFamily="18" charset="0"/>
                            </a:rPr>
                            <m:t>𝑐𝑚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E0C8BFCF-4D6E-76BE-2678-2E4147250B3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64974" y="2808274"/>
                <a:ext cx="1991360" cy="369332"/>
              </a:xfrm>
              <a:prstGeom prst="rect">
                <a:avLst/>
              </a:prstGeom>
              <a:blipFill>
                <a:blip r:embed="rId11"/>
                <a:stretch>
                  <a:fillRect b="-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9483E5DA-CF16-E71E-84D1-9C43FDBF8182}"/>
                  </a:ext>
                </a:extLst>
              </p:cNvPr>
              <p:cNvSpPr txBox="1"/>
              <p:nvPr/>
            </p:nvSpPr>
            <p:spPr>
              <a:xfrm>
                <a:off x="-331079" y="3795919"/>
                <a:ext cx="5539354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  <a:ea typeface="PMingLiU" panose="02020500000000000000" pitchFamily="18" charset="-120"/>
                          <a:cs typeface="Times New Roman" panose="02020603050405020304" pitchFamily="18" charset="0"/>
                        </a:rPr>
                        <m:t>= </m:t>
                      </m:r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  <a:ea typeface="PMingLiU" panose="02020500000000000000" pitchFamily="18" charset="-120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PMingLiU" panose="02020500000000000000" pitchFamily="18" charset="-120"/>
                                  <a:cs typeface="Times New Roman" panose="020206030504050203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  <a:ea typeface="PMingLiU" panose="02020500000000000000" pitchFamily="18" charset="-120"/>
                                  <a:cs typeface="Times New Roman" panose="02020603050405020304" pitchFamily="18" charset="0"/>
                                </a:rPr>
                                <m:t>𝛾</m:t>
                              </m:r>
                            </m:e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  <a:ea typeface="PMingLiU" panose="02020500000000000000" pitchFamily="18" charset="-120"/>
                                  <a:cs typeface="Times New Roman" panose="02020603050405020304" pitchFamily="18" charset="0"/>
                                </a:rPr>
                                <m:t>2</m:t>
                              </m:r>
                            </m:sup>
                          </m:sSup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PMingLiU" panose="02020500000000000000" pitchFamily="18" charset="-120"/>
                                  <a:cs typeface="Times New Roman" panose="020206030504050203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  <a:ea typeface="PMingLiU" panose="02020500000000000000" pitchFamily="18" charset="-120"/>
                                  <a:cs typeface="Times New Roman" panose="02020603050405020304" pitchFamily="18" charset="0"/>
                                </a:rPr>
                                <m:t>𝛽</m:t>
                              </m:r>
                            </m:e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  <a:ea typeface="PMingLiU" panose="02020500000000000000" pitchFamily="18" charset="-120"/>
                                  <a:cs typeface="Times New Roman" panose="020206030504050203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i="1">
                              <a:latin typeface="Cambria Math" panose="02040503050406030204" pitchFamily="18" charset="0"/>
                              <a:ea typeface="PMingLiU" panose="02020500000000000000" pitchFamily="18" charset="-120"/>
                              <a:cs typeface="Times New Roman" panose="02020603050405020304" pitchFamily="18" charset="0"/>
                            </a:rPr>
                            <m:t>(</m:t>
                          </m:r>
                          <m:sSubSup>
                            <m:sSubSupPr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PMingLiU" panose="02020500000000000000" pitchFamily="18" charset="-120"/>
                                  <a:cs typeface="Times New Roman" panose="020206030504050203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  <a:ea typeface="PMingLiU" panose="02020500000000000000" pitchFamily="18" charset="-120"/>
                                  <a:cs typeface="Times New Roman" panose="020206030504050203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  <a:ea typeface="PMingLiU" panose="02020500000000000000" pitchFamily="18" charset="-120"/>
                                  <a:cs typeface="Times New Roman" panose="02020603050405020304" pitchFamily="18" charset="0"/>
                                </a:rPr>
                                <m:t>𝑐𝑚</m:t>
                              </m:r>
                            </m:sub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  <a:ea typeface="PMingLiU" panose="02020500000000000000" pitchFamily="18" charset="-120"/>
                                  <a:cs typeface="Times New Roman" panose="02020603050405020304" pitchFamily="18" charset="0"/>
                                </a:rPr>
                                <m:t>2</m:t>
                              </m:r>
                            </m:sup>
                          </m:sSubSup>
                          <m:r>
                            <a:rPr lang="en-US" b="0" i="1" smtClean="0">
                              <a:latin typeface="Cambria Math" panose="02040503050406030204" pitchFamily="18" charset="0"/>
                              <a:ea typeface="PMingLiU" panose="02020500000000000000" pitchFamily="18" charset="-120"/>
                              <a:cs typeface="Times New Roman" panose="02020603050405020304" pitchFamily="18" charset="0"/>
                            </a:rPr>
                            <m:t>−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PMingLiU" panose="02020500000000000000" pitchFamily="18" charset="-120"/>
                              <a:cs typeface="Times New Roman" panose="02020603050405020304" pitchFamily="18" charset="0"/>
                            </a:rPr>
                            <m:t>𝑚</m:t>
                          </m:r>
                        </m:e>
                        <m:sup>
                          <m:r>
                            <a:rPr lang="en-US" i="1">
                              <a:latin typeface="Cambria Math" panose="02040503050406030204" pitchFamily="18" charset="0"/>
                              <a:ea typeface="PMingLiU" panose="02020500000000000000" pitchFamily="18" charset="-120"/>
                              <a:cs typeface="Times New Roman" panose="020206030504050203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  <a:ea typeface="PMingLiU" panose="02020500000000000000" pitchFamily="18" charset="-120"/>
                          <a:cs typeface="Times New Roman" panose="02020603050405020304" pitchFamily="18" charset="0"/>
                        </a:rPr>
                        <m:t>) −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PMingLiU" panose="02020500000000000000" pitchFamily="18" charset="-120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PMingLiU" panose="02020500000000000000" pitchFamily="18" charset="-120"/>
                              <a:cs typeface="Times New Roman" panose="02020603050405020304" pitchFamily="18" charset="0"/>
                            </a:rPr>
                            <m:t>𝛾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  <a:ea typeface="PMingLiU" panose="02020500000000000000" pitchFamily="18" charset="-120"/>
                              <a:cs typeface="Times New Roman" panose="02020603050405020304" pitchFamily="18" charset="0"/>
                            </a:rPr>
                            <m:t>2</m:t>
                          </m:r>
                        </m:sup>
                      </m:sSup>
                      <m:sSubSup>
                        <m:sSubSupPr>
                          <m:ctrlPr>
                            <a:rPr lang="en-US" i="1">
                              <a:latin typeface="Cambria Math" panose="02040503050406030204" pitchFamily="18" charset="0"/>
                              <a:ea typeface="PMingLiU" panose="02020500000000000000" pitchFamily="18" charset="-120"/>
                              <a:cs typeface="Times New Roman" panose="02020603050405020304" pitchFamily="18" charset="0"/>
                            </a:rPr>
                          </m:ctrlPr>
                        </m:sSubSupPr>
                        <m:e>
                          <m:r>
                            <a:rPr lang="en-US" i="1">
                              <a:latin typeface="Cambria Math" panose="02040503050406030204" pitchFamily="18" charset="0"/>
                              <a:ea typeface="PMingLiU" panose="02020500000000000000" pitchFamily="18" charset="-120"/>
                              <a:cs typeface="Times New Roman" panose="020206030504050203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  <a:ea typeface="PMingLiU" panose="02020500000000000000" pitchFamily="18" charset="-120"/>
                              <a:cs typeface="Times New Roman" panose="02020603050405020304" pitchFamily="18" charset="0"/>
                            </a:rPr>
                            <m:t>𝑐𝑚</m:t>
                          </m:r>
                        </m:sub>
                        <m:sup>
                          <m:r>
                            <a:rPr lang="en-US" i="1">
                              <a:latin typeface="Cambria Math" panose="02040503050406030204" pitchFamily="18" charset="0"/>
                              <a:ea typeface="PMingLiU" panose="02020500000000000000" pitchFamily="18" charset="-120"/>
                              <a:cs typeface="Times New Roman" panose="02020603050405020304" pitchFamily="18" charset="0"/>
                            </a:rPr>
                            <m:t>2</m:t>
                          </m:r>
                        </m:sup>
                      </m:sSubSup>
                      <m:r>
                        <a:rPr lang="en-US" b="0" i="1" smtClean="0">
                          <a:latin typeface="Cambria Math" panose="02040503050406030204" pitchFamily="18" charset="0"/>
                          <a:ea typeface="PMingLiU" panose="02020500000000000000" pitchFamily="18" charset="-120"/>
                          <a:cs typeface="Times New Roman" panose="02020603050405020304" pitchFamily="18" charset="0"/>
                        </a:rPr>
                        <m:t>−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PMingLiU" panose="02020500000000000000" pitchFamily="18" charset="-120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PMingLiU" panose="02020500000000000000" pitchFamily="18" charset="-120"/>
                              <a:cs typeface="Times New Roman" panose="02020603050405020304" pitchFamily="18" charset="0"/>
                            </a:rPr>
                            <m:t>𝑦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  <a:ea typeface="PMingLiU" panose="02020500000000000000" pitchFamily="18" charset="-120"/>
                              <a:cs typeface="Times New Roman" panose="020206030504050203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  <a:ea typeface="PMingLiU" panose="02020500000000000000" pitchFamily="18" charset="-120"/>
                          <a:cs typeface="Times New Roman" panose="02020603050405020304" pitchFamily="18" charset="0"/>
                        </a:rPr>
                        <m:t>+2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PMingLiU" panose="02020500000000000000" pitchFamily="18" charset="-120"/>
                          <a:cs typeface="Times New Roman" panose="02020603050405020304" pitchFamily="18" charset="0"/>
                        </a:rPr>
                        <m:t>𝛾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PMingLiU" panose="02020500000000000000" pitchFamily="18" charset="-120"/>
                          <a:cs typeface="Times New Roman" panose="02020603050405020304" pitchFamily="18" charset="0"/>
                        </a:rPr>
                        <m:t>𝑦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  <a:ea typeface="PMingLiU" panose="02020500000000000000" pitchFamily="18" charset="-12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  <a:ea typeface="PMingLiU" panose="02020500000000000000" pitchFamily="18" charset="-120"/>
                              <a:cs typeface="Times New Roman" panose="020206030504050203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  <a:ea typeface="PMingLiU" panose="02020500000000000000" pitchFamily="18" charset="-120"/>
                              <a:cs typeface="Times New Roman" panose="02020603050405020304" pitchFamily="18" charset="0"/>
                            </a:rPr>
                            <m:t>𝑐𝑚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9483E5DA-CF16-E71E-84D1-9C43FDBF818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331079" y="3795919"/>
                <a:ext cx="5539354" cy="369332"/>
              </a:xfrm>
              <a:prstGeom prst="rect">
                <a:avLst/>
              </a:prstGeom>
              <a:blipFill>
                <a:blip r:embed="rId12"/>
                <a:stretch>
                  <a:fillRect b="-13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46DDBA0C-FEE4-576D-EC77-F46D832193D9}"/>
                  </a:ext>
                </a:extLst>
              </p:cNvPr>
              <p:cNvSpPr txBox="1"/>
              <p:nvPr/>
            </p:nvSpPr>
            <p:spPr>
              <a:xfrm>
                <a:off x="103380" y="4895518"/>
                <a:ext cx="4984359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b="0" i="1" smtClean="0">
                          <a:latin typeface="Cambria Math" panose="02040503050406030204" pitchFamily="18" charset="0"/>
                          <a:ea typeface="PMingLiU" panose="02020500000000000000" pitchFamily="18" charset="-120"/>
                          <a:cs typeface="Times New Roman" panose="02020603050405020304" pitchFamily="18" charset="0"/>
                        </a:rPr>
                        <m:t>=</m:t>
                      </m:r>
                      <m:r>
                        <a:rPr lang="en-US" sz="1800" b="0" i="1" smtClean="0">
                          <a:solidFill>
                            <a:schemeClr val="accent2"/>
                          </a:solidFill>
                          <a:latin typeface="Cambria Math" panose="02040503050406030204" pitchFamily="18" charset="0"/>
                          <a:ea typeface="PMingLiU" panose="02020500000000000000" pitchFamily="18" charset="-120"/>
                          <a:cs typeface="Times New Roman" panose="02020603050405020304" pitchFamily="18" charset="0"/>
                        </a:rPr>
                        <m:t>−</m:t>
                      </m:r>
                      <m:sSubSup>
                        <m:sSubSupPr>
                          <m:ctrlPr>
                            <a:rPr lang="en-US" b="0" i="1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  <a:ea typeface="PMingLiU" panose="02020500000000000000" pitchFamily="18" charset="-120"/>
                              <a:cs typeface="Times New Roman" panose="02020603050405020304" pitchFamily="18" charset="0"/>
                            </a:rPr>
                          </m:ctrlPr>
                        </m:sSubSupPr>
                        <m:e>
                          <m:r>
                            <a:rPr lang="en-US" i="1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  <a:ea typeface="PMingLiU" panose="02020500000000000000" pitchFamily="18" charset="-120"/>
                              <a:cs typeface="Times New Roman" panose="020206030504050203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en-US" i="1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  <a:ea typeface="PMingLiU" panose="02020500000000000000" pitchFamily="18" charset="-120"/>
                              <a:cs typeface="Times New Roman" panose="02020603050405020304" pitchFamily="18" charset="0"/>
                            </a:rPr>
                            <m:t>𝑐𝑚</m:t>
                          </m:r>
                        </m:sub>
                        <m:sup>
                          <m:r>
                            <a:rPr lang="en-US" b="0" i="1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  <a:ea typeface="PMingLiU" panose="02020500000000000000" pitchFamily="18" charset="-120"/>
                              <a:cs typeface="Times New Roman" panose="02020603050405020304" pitchFamily="18" charset="0"/>
                            </a:rPr>
                            <m:t>2</m:t>
                          </m:r>
                        </m:sup>
                      </m:sSubSup>
                      <m:r>
                        <a:rPr lang="en-US" b="0" i="1" smtClean="0">
                          <a:latin typeface="Cambria Math" panose="02040503050406030204" pitchFamily="18" charset="0"/>
                          <a:ea typeface="PMingLiU" panose="02020500000000000000" pitchFamily="18" charset="-120"/>
                          <a:cs typeface="Times New Roman" panose="02020603050405020304" pitchFamily="18" charset="0"/>
                        </a:rPr>
                        <m:t>−</m:t>
                      </m:r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  <a:ea typeface="PMingLiU" panose="02020500000000000000" pitchFamily="18" charset="-120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PMingLiU" panose="02020500000000000000" pitchFamily="18" charset="-120"/>
                                  <a:cs typeface="Times New Roman" panose="020206030504050203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  <a:ea typeface="PMingLiU" panose="02020500000000000000" pitchFamily="18" charset="-120"/>
                                  <a:cs typeface="Times New Roman" panose="02020603050405020304" pitchFamily="18" charset="0"/>
                                </a:rPr>
                                <m:t>𝛾</m:t>
                              </m:r>
                            </m:e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  <a:ea typeface="PMingLiU" panose="02020500000000000000" pitchFamily="18" charset="-120"/>
                                  <a:cs typeface="Times New Roman" panose="02020603050405020304" pitchFamily="18" charset="0"/>
                                </a:rPr>
                                <m:t>2</m:t>
                              </m:r>
                            </m:sup>
                          </m:sSup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PMingLiU" panose="02020500000000000000" pitchFamily="18" charset="-120"/>
                                  <a:cs typeface="Times New Roman" panose="020206030504050203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  <a:ea typeface="PMingLiU" panose="02020500000000000000" pitchFamily="18" charset="-120"/>
                                  <a:cs typeface="Times New Roman" panose="02020603050405020304" pitchFamily="18" charset="0"/>
                                </a:rPr>
                                <m:t>𝛽</m:t>
                              </m:r>
                            </m:e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  <a:ea typeface="PMingLiU" panose="02020500000000000000" pitchFamily="18" charset="-120"/>
                                  <a:cs typeface="Times New Roman" panose="020206030504050203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i="1">
                              <a:latin typeface="Cambria Math" panose="02040503050406030204" pitchFamily="18" charset="0"/>
                              <a:ea typeface="PMingLiU" panose="02020500000000000000" pitchFamily="18" charset="-120"/>
                              <a:cs typeface="Times New Roman" panose="02020603050405020304" pitchFamily="18" charset="0"/>
                            </a:rPr>
                            <m:t>𝑚</m:t>
                          </m:r>
                        </m:e>
                        <m:sup>
                          <m:r>
                            <a:rPr lang="en-US" i="1">
                              <a:latin typeface="Cambria Math" panose="02040503050406030204" pitchFamily="18" charset="0"/>
                              <a:ea typeface="PMingLiU" panose="02020500000000000000" pitchFamily="18" charset="-120"/>
                              <a:cs typeface="Times New Roman" panose="020206030504050203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1800" b="0" i="1" smtClean="0">
                          <a:latin typeface="Cambria Math" panose="02040503050406030204" pitchFamily="18" charset="0"/>
                          <a:ea typeface="PMingLiU" panose="02020500000000000000" pitchFamily="18" charset="-120"/>
                          <a:cs typeface="Times New Roman" panose="02020603050405020304" pitchFamily="18" charset="0"/>
                        </a:rPr>
                        <m:t>−</m:t>
                      </m:r>
                      <m:sSup>
                        <m:sSupPr>
                          <m:ctrlPr>
                            <a:rPr lang="en-US" sz="1800" b="0" i="1" smtClean="0">
                              <a:latin typeface="Cambria Math" panose="02040503050406030204" pitchFamily="18" charset="0"/>
                              <a:ea typeface="PMingLiU" panose="02020500000000000000" pitchFamily="18" charset="-120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a:rPr lang="en-US" sz="1800" b="0" i="1" smtClean="0">
                              <a:latin typeface="Cambria Math" panose="02040503050406030204" pitchFamily="18" charset="0"/>
                              <a:ea typeface="PMingLiU" panose="02020500000000000000" pitchFamily="18" charset="-120"/>
                              <a:cs typeface="Times New Roman" panose="02020603050405020304" pitchFamily="18" charset="0"/>
                            </a:rPr>
                            <m:t>𝛾</m:t>
                          </m:r>
                        </m:e>
                        <m:sup>
                          <m:r>
                            <a:rPr lang="en-US" sz="1800" b="0" i="1" smtClean="0">
                              <a:latin typeface="Cambria Math" panose="02040503050406030204" pitchFamily="18" charset="0"/>
                              <a:ea typeface="PMingLiU" panose="02020500000000000000" pitchFamily="18" charset="-120"/>
                              <a:cs typeface="Times New Roman" panose="02020603050405020304" pitchFamily="18" charset="0"/>
                            </a:rPr>
                            <m:t>2</m:t>
                          </m:r>
                        </m:sup>
                      </m:sSup>
                      <m:sSup>
                        <m:sSupPr>
                          <m:ctrlPr>
                            <a:rPr lang="en-US" sz="1800" b="0" i="1" smtClean="0">
                              <a:latin typeface="Cambria Math" panose="02040503050406030204" pitchFamily="18" charset="0"/>
                              <a:ea typeface="PMingLiU" panose="02020500000000000000" pitchFamily="18" charset="-120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a:rPr lang="en-US" sz="1800" b="0" i="1" smtClean="0">
                              <a:latin typeface="Cambria Math" panose="02040503050406030204" pitchFamily="18" charset="0"/>
                              <a:ea typeface="PMingLiU" panose="02020500000000000000" pitchFamily="18" charset="-120"/>
                              <a:cs typeface="Times New Roman" panose="02020603050405020304" pitchFamily="18" charset="0"/>
                            </a:rPr>
                            <m:t>𝑦</m:t>
                          </m:r>
                        </m:e>
                        <m:sup>
                          <m:r>
                            <a:rPr lang="en-US" sz="1800" b="0" i="1" smtClean="0">
                              <a:latin typeface="Cambria Math" panose="02040503050406030204" pitchFamily="18" charset="0"/>
                              <a:ea typeface="PMingLiU" panose="02020500000000000000" pitchFamily="18" charset="-120"/>
                              <a:cs typeface="Times New Roman" panose="020206030504050203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1800" b="0" i="1" smtClean="0">
                          <a:latin typeface="Cambria Math" panose="02040503050406030204" pitchFamily="18" charset="0"/>
                          <a:ea typeface="PMingLiU" panose="02020500000000000000" pitchFamily="18" charset="-120"/>
                          <a:cs typeface="Times New Roman" panose="02020603050405020304" pitchFamily="18" charset="0"/>
                        </a:rPr>
                        <m:t>+</m:t>
                      </m:r>
                      <m:sSup>
                        <m:sSupPr>
                          <m:ctrlPr>
                            <a:rPr lang="en-US" sz="1800" b="0" i="1" smtClean="0">
                              <a:latin typeface="Cambria Math" panose="02040503050406030204" pitchFamily="18" charset="0"/>
                              <a:ea typeface="PMingLiU" panose="02020500000000000000" pitchFamily="18" charset="-120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a:rPr lang="en-US" sz="1800" b="0" i="1" smtClean="0">
                              <a:latin typeface="Cambria Math" panose="02040503050406030204" pitchFamily="18" charset="0"/>
                              <a:ea typeface="PMingLiU" panose="02020500000000000000" pitchFamily="18" charset="-120"/>
                              <a:cs typeface="Times New Roman" panose="02020603050405020304" pitchFamily="18" charset="0"/>
                            </a:rPr>
                            <m:t>𝛾</m:t>
                          </m:r>
                        </m:e>
                        <m:sup>
                          <m:r>
                            <a:rPr lang="en-US" sz="1800" b="0" i="1" smtClean="0">
                              <a:latin typeface="Cambria Math" panose="02040503050406030204" pitchFamily="18" charset="0"/>
                              <a:ea typeface="PMingLiU" panose="02020500000000000000" pitchFamily="18" charset="-120"/>
                              <a:cs typeface="Times New Roman" panose="02020603050405020304" pitchFamily="18" charset="0"/>
                            </a:rPr>
                            <m:t>2</m:t>
                          </m:r>
                        </m:sup>
                      </m:sSup>
                      <m:sSup>
                        <m:sSupPr>
                          <m:ctrlPr>
                            <a:rPr lang="en-US" sz="1800" b="0" i="1" smtClean="0">
                              <a:latin typeface="Cambria Math" panose="02040503050406030204" pitchFamily="18" charset="0"/>
                              <a:ea typeface="PMingLiU" panose="02020500000000000000" pitchFamily="18" charset="-120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a:rPr lang="en-US" sz="1800" b="0" i="1" smtClean="0">
                              <a:latin typeface="Cambria Math" panose="02040503050406030204" pitchFamily="18" charset="0"/>
                              <a:ea typeface="PMingLiU" panose="02020500000000000000" pitchFamily="18" charset="-120"/>
                              <a:cs typeface="Times New Roman" panose="02020603050405020304" pitchFamily="18" charset="0"/>
                            </a:rPr>
                            <m:t>𝛽</m:t>
                          </m:r>
                        </m:e>
                        <m:sup>
                          <m:r>
                            <a:rPr lang="en-US" sz="1800" b="0" i="1" smtClean="0">
                              <a:latin typeface="Cambria Math" panose="02040503050406030204" pitchFamily="18" charset="0"/>
                              <a:ea typeface="PMingLiU" panose="02020500000000000000" pitchFamily="18" charset="-120"/>
                              <a:cs typeface="Times New Roman" panose="02020603050405020304" pitchFamily="18" charset="0"/>
                            </a:rPr>
                            <m:t>2</m:t>
                          </m:r>
                        </m:sup>
                      </m:sSup>
                      <m:sSup>
                        <m:sSupPr>
                          <m:ctrlPr>
                            <a:rPr lang="en-US" sz="1800" b="0" i="1" smtClean="0">
                              <a:latin typeface="Cambria Math" panose="02040503050406030204" pitchFamily="18" charset="0"/>
                              <a:ea typeface="PMingLiU" panose="02020500000000000000" pitchFamily="18" charset="-120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a:rPr lang="en-US" sz="1800" b="0" i="1" smtClean="0">
                              <a:latin typeface="Cambria Math" panose="02040503050406030204" pitchFamily="18" charset="0"/>
                              <a:ea typeface="PMingLiU" panose="02020500000000000000" pitchFamily="18" charset="-120"/>
                              <a:cs typeface="Times New Roman" panose="02020603050405020304" pitchFamily="18" charset="0"/>
                            </a:rPr>
                            <m:t>𝑦</m:t>
                          </m:r>
                        </m:e>
                        <m:sup>
                          <m:r>
                            <a:rPr lang="en-US" sz="1800" b="0" i="1" smtClean="0">
                              <a:latin typeface="Cambria Math" panose="02040503050406030204" pitchFamily="18" charset="0"/>
                              <a:ea typeface="PMingLiU" panose="02020500000000000000" pitchFamily="18" charset="-120"/>
                              <a:cs typeface="Times New Roman" panose="020206030504050203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1800" b="0" i="1" smtClean="0">
                          <a:latin typeface="Cambria Math" panose="02040503050406030204" pitchFamily="18" charset="0"/>
                          <a:ea typeface="PMingLiU" panose="02020500000000000000" pitchFamily="18" charset="-120"/>
                          <a:cs typeface="Times New Roman" panose="02020603050405020304" pitchFamily="18" charset="0"/>
                        </a:rPr>
                        <m:t>+2</m:t>
                      </m:r>
                      <m:r>
                        <a:rPr lang="en-US" sz="1800" b="0" i="1" smtClean="0">
                          <a:latin typeface="Cambria Math" panose="02040503050406030204" pitchFamily="18" charset="0"/>
                          <a:ea typeface="PMingLiU" panose="02020500000000000000" pitchFamily="18" charset="-120"/>
                          <a:cs typeface="Times New Roman" panose="02020603050405020304" pitchFamily="18" charset="0"/>
                        </a:rPr>
                        <m:t>𝛾</m:t>
                      </m:r>
                      <m:r>
                        <a:rPr lang="en-US" sz="1800" b="0" i="1" smtClean="0">
                          <a:latin typeface="Cambria Math" panose="02040503050406030204" pitchFamily="18" charset="0"/>
                          <a:ea typeface="PMingLiU" panose="02020500000000000000" pitchFamily="18" charset="-120"/>
                          <a:cs typeface="Times New Roman" panose="02020603050405020304" pitchFamily="18" charset="0"/>
                        </a:rPr>
                        <m:t>𝑦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  <a:ea typeface="PMingLiU" panose="02020500000000000000" pitchFamily="18" charset="-12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  <a:ea typeface="PMingLiU" panose="02020500000000000000" pitchFamily="18" charset="-120"/>
                              <a:cs typeface="Times New Roman" panose="020206030504050203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  <a:ea typeface="PMingLiU" panose="02020500000000000000" pitchFamily="18" charset="-120"/>
                              <a:cs typeface="Times New Roman" panose="02020603050405020304" pitchFamily="18" charset="0"/>
                            </a:rPr>
                            <m:t>𝑐𝑚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46DDBA0C-FEE4-576D-EC77-F46D832193D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3380" y="4895518"/>
                <a:ext cx="4984359" cy="369332"/>
              </a:xfrm>
              <a:prstGeom prst="rect">
                <a:avLst/>
              </a:prstGeom>
              <a:blipFill>
                <a:blip r:embed="rId13"/>
                <a:stretch>
                  <a:fillRect b="-1311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9DEBCD67-F54B-7CC2-6D16-C482F22312AB}"/>
                  </a:ext>
                </a:extLst>
              </p:cNvPr>
              <p:cNvSpPr txBox="1"/>
              <p:nvPr/>
            </p:nvSpPr>
            <p:spPr>
              <a:xfrm>
                <a:off x="6423167" y="4300485"/>
                <a:ext cx="1925320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1800" b="0" i="1" smtClean="0">
                              <a:latin typeface="Cambria Math" panose="02040503050406030204" pitchFamily="18" charset="0"/>
                              <a:ea typeface="PMingLiU" panose="02020500000000000000" pitchFamily="18" charset="-120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a:rPr lang="en-US" sz="1800" b="0" i="1" smtClean="0">
                              <a:latin typeface="Cambria Math" panose="02040503050406030204" pitchFamily="18" charset="0"/>
                              <a:ea typeface="PMingLiU" panose="02020500000000000000" pitchFamily="18" charset="-120"/>
                              <a:cs typeface="Times New Roman" panose="02020603050405020304" pitchFamily="18" charset="0"/>
                            </a:rPr>
                            <m:t>𝛾</m:t>
                          </m:r>
                        </m:e>
                        <m:sup>
                          <m:r>
                            <a:rPr lang="en-US" sz="1800" b="0" i="1" smtClean="0">
                              <a:latin typeface="Cambria Math" panose="02040503050406030204" pitchFamily="18" charset="0"/>
                              <a:ea typeface="PMingLiU" panose="02020500000000000000" pitchFamily="18" charset="-120"/>
                              <a:cs typeface="Times New Roman" panose="020206030504050203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1800" b="0" i="1" smtClean="0">
                          <a:latin typeface="Cambria Math" panose="02040503050406030204" pitchFamily="18" charset="0"/>
                          <a:ea typeface="PMingLiU" panose="02020500000000000000" pitchFamily="18" charset="-120"/>
                          <a:cs typeface="Times New Roman" panose="02020603050405020304" pitchFamily="18" charset="0"/>
                        </a:rPr>
                        <m:t>−</m:t>
                      </m:r>
                      <m:sSup>
                        <m:sSupPr>
                          <m:ctrlPr>
                            <a:rPr lang="en-US" sz="1800" b="0" i="1" smtClean="0">
                              <a:latin typeface="Cambria Math" panose="02040503050406030204" pitchFamily="18" charset="0"/>
                              <a:ea typeface="PMingLiU" panose="02020500000000000000" pitchFamily="18" charset="-120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a:rPr lang="en-US" sz="1800" b="0" i="1" smtClean="0">
                              <a:latin typeface="Cambria Math" panose="02040503050406030204" pitchFamily="18" charset="0"/>
                              <a:ea typeface="PMingLiU" panose="02020500000000000000" pitchFamily="18" charset="-120"/>
                              <a:cs typeface="Times New Roman" panose="02020603050405020304" pitchFamily="18" charset="0"/>
                            </a:rPr>
                            <m:t>𝛾</m:t>
                          </m:r>
                        </m:e>
                        <m:sup>
                          <m:r>
                            <a:rPr lang="en-US" sz="1800" b="0" i="1" smtClean="0">
                              <a:latin typeface="Cambria Math" panose="02040503050406030204" pitchFamily="18" charset="0"/>
                              <a:ea typeface="PMingLiU" panose="02020500000000000000" pitchFamily="18" charset="-120"/>
                              <a:cs typeface="Times New Roman" panose="02020603050405020304" pitchFamily="18" charset="0"/>
                            </a:rPr>
                            <m:t>2</m:t>
                          </m:r>
                        </m:sup>
                      </m:sSup>
                      <m:sSup>
                        <m:sSupPr>
                          <m:ctrlPr>
                            <a:rPr lang="en-US" sz="1800" b="0" i="1" smtClean="0">
                              <a:latin typeface="Cambria Math" panose="02040503050406030204" pitchFamily="18" charset="0"/>
                              <a:ea typeface="PMingLiU" panose="02020500000000000000" pitchFamily="18" charset="-120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a:rPr lang="en-US" sz="1800" b="0" i="1" smtClean="0">
                              <a:latin typeface="Cambria Math" panose="02040503050406030204" pitchFamily="18" charset="0"/>
                              <a:ea typeface="PMingLiU" panose="02020500000000000000" pitchFamily="18" charset="-120"/>
                              <a:cs typeface="Times New Roman" panose="02020603050405020304" pitchFamily="18" charset="0"/>
                            </a:rPr>
                            <m:t>𝛽</m:t>
                          </m:r>
                        </m:e>
                        <m:sup>
                          <m:r>
                            <a:rPr lang="en-US" sz="1800" b="0" i="1" smtClean="0">
                              <a:latin typeface="Cambria Math" panose="02040503050406030204" pitchFamily="18" charset="0"/>
                              <a:ea typeface="PMingLiU" panose="02020500000000000000" pitchFamily="18" charset="-120"/>
                              <a:cs typeface="Times New Roman" panose="020206030504050203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1800" b="0" i="1" smtClean="0">
                          <a:latin typeface="Cambria Math" panose="02040503050406030204" pitchFamily="18" charset="0"/>
                          <a:ea typeface="PMingLiU" panose="02020500000000000000" pitchFamily="18" charset="-120"/>
                          <a:cs typeface="Times New Roman" panose="02020603050405020304" pitchFamily="18" charset="0"/>
                        </a:rPr>
                        <m:t>=1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9DEBCD67-F54B-7CC2-6D16-C482F22312A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23167" y="4300485"/>
                <a:ext cx="1925320" cy="369332"/>
              </a:xfrm>
              <a:prstGeom prst="rect">
                <a:avLst/>
              </a:prstGeom>
              <a:blipFill>
                <a:blip r:embed="rId14"/>
                <a:stretch>
                  <a:fillRect b="-1311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33C378EE-9B39-228B-5E57-B80506A874EC}"/>
                  </a:ext>
                </a:extLst>
              </p:cNvPr>
              <p:cNvSpPr txBox="1"/>
              <p:nvPr/>
            </p:nvSpPr>
            <p:spPr>
              <a:xfrm>
                <a:off x="-12653" y="5537203"/>
                <a:ext cx="4355255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b="0" i="1" smtClean="0">
                          <a:latin typeface="Cambria Math" panose="02040503050406030204" pitchFamily="18" charset="0"/>
                          <a:ea typeface="PMingLiU" panose="02020500000000000000" pitchFamily="18" charset="-120"/>
                          <a:cs typeface="Times New Roman" panose="02020603050405020304" pitchFamily="18" charset="0"/>
                        </a:rPr>
                        <m:t>= 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PMingLiU" panose="02020500000000000000" pitchFamily="18" charset="-120"/>
                          <a:cs typeface="Times New Roman" panose="02020603050405020304" pitchFamily="18" charset="0"/>
                        </a:rPr>
                        <m:t>−</m:t>
                      </m:r>
                      <m:sSup>
                        <m:sSupPr>
                          <m:ctrlPr>
                            <a:rPr lang="en-US" i="1" smtClean="0">
                              <a:latin typeface="Cambria Math" panose="02040503050406030204" pitchFamily="18" charset="0"/>
                              <a:ea typeface="PMingLiU" panose="02020500000000000000" pitchFamily="18" charset="-120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PMingLiU" panose="02020500000000000000" pitchFamily="18" charset="-120"/>
                                  <a:cs typeface="Times New Roman" panose="020206030504050203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  <a:ea typeface="PMingLiU" panose="02020500000000000000" pitchFamily="18" charset="-120"/>
                                  <a:cs typeface="Times New Roman" panose="02020603050405020304" pitchFamily="18" charset="0"/>
                                </a:rPr>
                                <m:t>𝛾</m:t>
                              </m:r>
                            </m:e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  <a:ea typeface="PMingLiU" panose="02020500000000000000" pitchFamily="18" charset="-120"/>
                                  <a:cs typeface="Times New Roman" panose="02020603050405020304" pitchFamily="18" charset="0"/>
                                </a:rPr>
                                <m:t>2</m:t>
                              </m:r>
                            </m:sup>
                          </m:sSup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PMingLiU" panose="02020500000000000000" pitchFamily="18" charset="-120"/>
                                  <a:cs typeface="Times New Roman" panose="020206030504050203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  <a:ea typeface="PMingLiU" panose="02020500000000000000" pitchFamily="18" charset="-120"/>
                                  <a:cs typeface="Times New Roman" panose="02020603050405020304" pitchFamily="18" charset="0"/>
                                </a:rPr>
                                <m:t>𝛽</m:t>
                              </m:r>
                            </m:e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  <a:ea typeface="PMingLiU" panose="02020500000000000000" pitchFamily="18" charset="-120"/>
                                  <a:cs typeface="Times New Roman" panose="020206030504050203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i="1">
                              <a:latin typeface="Cambria Math" panose="02040503050406030204" pitchFamily="18" charset="0"/>
                              <a:ea typeface="PMingLiU" panose="02020500000000000000" pitchFamily="18" charset="-120"/>
                              <a:cs typeface="Times New Roman" panose="02020603050405020304" pitchFamily="18" charset="0"/>
                            </a:rPr>
                            <m:t>𝑚</m:t>
                          </m:r>
                        </m:e>
                        <m:sup>
                          <m:r>
                            <a:rPr lang="en-US" i="1">
                              <a:latin typeface="Cambria Math" panose="02040503050406030204" pitchFamily="18" charset="0"/>
                              <a:ea typeface="PMingLiU" panose="02020500000000000000" pitchFamily="18" charset="-120"/>
                              <a:cs typeface="Times New Roman" panose="020206030504050203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1800" b="0" i="1" smtClean="0">
                          <a:latin typeface="Cambria Math" panose="02040503050406030204" pitchFamily="18" charset="0"/>
                          <a:ea typeface="PMingLiU" panose="02020500000000000000" pitchFamily="18" charset="-120"/>
                          <a:cs typeface="Times New Roman" panose="02020603050405020304" pitchFamily="18" charset="0"/>
                        </a:rPr>
                        <m:t>+</m:t>
                      </m:r>
                      <m:sSup>
                        <m:sSupPr>
                          <m:ctrlPr>
                            <a:rPr lang="en-US" sz="1800" b="0" i="1" smtClean="0">
                              <a:latin typeface="Cambria Math" panose="02040503050406030204" pitchFamily="18" charset="0"/>
                              <a:ea typeface="PMingLiU" panose="02020500000000000000" pitchFamily="18" charset="-120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a:rPr lang="en-US" sz="1800" b="0" i="1" smtClean="0">
                              <a:latin typeface="Cambria Math" panose="02040503050406030204" pitchFamily="18" charset="0"/>
                              <a:ea typeface="PMingLiU" panose="02020500000000000000" pitchFamily="18" charset="-120"/>
                              <a:cs typeface="Times New Roman" panose="02020603050405020304" pitchFamily="18" charset="0"/>
                            </a:rPr>
                            <m:t>𝛾</m:t>
                          </m:r>
                        </m:e>
                        <m:sup>
                          <m:r>
                            <a:rPr lang="en-US" sz="1800" b="0" i="1" smtClean="0">
                              <a:latin typeface="Cambria Math" panose="02040503050406030204" pitchFamily="18" charset="0"/>
                              <a:ea typeface="PMingLiU" panose="02020500000000000000" pitchFamily="18" charset="-120"/>
                              <a:cs typeface="Times New Roman" panose="02020603050405020304" pitchFamily="18" charset="0"/>
                            </a:rPr>
                            <m:t>2</m:t>
                          </m:r>
                        </m:sup>
                      </m:sSup>
                      <m:sSup>
                        <m:sSupPr>
                          <m:ctrlPr>
                            <a:rPr lang="en-US" sz="1800" b="0" i="1" smtClean="0">
                              <a:latin typeface="Cambria Math" panose="02040503050406030204" pitchFamily="18" charset="0"/>
                              <a:ea typeface="PMingLiU" panose="02020500000000000000" pitchFamily="18" charset="-120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a:rPr lang="en-US" sz="1800" b="0" i="1" smtClean="0">
                              <a:latin typeface="Cambria Math" panose="02040503050406030204" pitchFamily="18" charset="0"/>
                              <a:ea typeface="PMingLiU" panose="02020500000000000000" pitchFamily="18" charset="-120"/>
                              <a:cs typeface="Times New Roman" panose="02020603050405020304" pitchFamily="18" charset="0"/>
                            </a:rPr>
                            <m:t>𝛽</m:t>
                          </m:r>
                        </m:e>
                        <m:sup>
                          <m:r>
                            <a:rPr lang="en-US" sz="1800" b="0" i="1" smtClean="0">
                              <a:latin typeface="Cambria Math" panose="02040503050406030204" pitchFamily="18" charset="0"/>
                              <a:ea typeface="PMingLiU" panose="02020500000000000000" pitchFamily="18" charset="-120"/>
                              <a:cs typeface="Times New Roman" panose="02020603050405020304" pitchFamily="18" charset="0"/>
                            </a:rPr>
                            <m:t>2</m:t>
                          </m:r>
                        </m:sup>
                      </m:sSup>
                      <m:sSup>
                        <m:sSupPr>
                          <m:ctrlPr>
                            <a:rPr lang="en-US" sz="1800" b="0" i="1" smtClean="0">
                              <a:latin typeface="Cambria Math" panose="02040503050406030204" pitchFamily="18" charset="0"/>
                              <a:ea typeface="PMingLiU" panose="02020500000000000000" pitchFamily="18" charset="-120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a:rPr lang="en-US" sz="1800" b="0" i="1" smtClean="0">
                              <a:latin typeface="Cambria Math" panose="02040503050406030204" pitchFamily="18" charset="0"/>
                              <a:ea typeface="PMingLiU" panose="02020500000000000000" pitchFamily="18" charset="-120"/>
                              <a:cs typeface="Times New Roman" panose="02020603050405020304" pitchFamily="18" charset="0"/>
                            </a:rPr>
                            <m:t>𝑦</m:t>
                          </m:r>
                        </m:e>
                        <m:sup>
                          <m:r>
                            <a:rPr lang="en-US" sz="1800" b="0" i="1" smtClean="0">
                              <a:latin typeface="Cambria Math" panose="02040503050406030204" pitchFamily="18" charset="0"/>
                              <a:ea typeface="PMingLiU" panose="02020500000000000000" pitchFamily="18" charset="-120"/>
                              <a:cs typeface="Times New Roman" panose="020206030504050203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1800" b="0" i="1" smtClean="0">
                          <a:latin typeface="Cambria Math" panose="02040503050406030204" pitchFamily="18" charset="0"/>
                          <a:ea typeface="PMingLiU" panose="02020500000000000000" pitchFamily="18" charset="-120"/>
                          <a:cs typeface="Times New Roman" panose="02020603050405020304" pitchFamily="18" charset="0"/>
                        </a:rPr>
                        <m:t>−</m:t>
                      </m:r>
                      <m:sSup>
                        <m:sSupPr>
                          <m:ctrlPr>
                            <a:rPr lang="en-US" sz="1800" b="0" i="1" smtClean="0">
                              <a:latin typeface="Cambria Math" panose="02040503050406030204" pitchFamily="18" charset="0"/>
                              <a:ea typeface="PMingLiU" panose="02020500000000000000" pitchFamily="18" charset="-120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sz="1800" b="0" i="1" smtClean="0">
                                  <a:latin typeface="Cambria Math" panose="02040503050406030204" pitchFamily="18" charset="0"/>
                                  <a:ea typeface="PMingLiU" panose="02020500000000000000" pitchFamily="18" charset="-120"/>
                                  <a:cs typeface="Times New Roman" panose="020206030504050203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800" b="0" i="1" smtClean="0">
                                  <a:latin typeface="Cambria Math" panose="02040503050406030204" pitchFamily="18" charset="0"/>
                                  <a:ea typeface="PMingLiU" panose="02020500000000000000" pitchFamily="18" charset="-120"/>
                                  <a:cs typeface="Times New Roman" panose="02020603050405020304" pitchFamily="18" charset="0"/>
                                </a:rPr>
                                <m:t>𝛾</m:t>
                              </m:r>
                              <m:r>
                                <a:rPr lang="en-US" sz="1800" b="0" i="1" smtClean="0">
                                  <a:latin typeface="Cambria Math" panose="02040503050406030204" pitchFamily="18" charset="0"/>
                                  <a:ea typeface="PMingLiU" panose="02020500000000000000" pitchFamily="18" charset="-120"/>
                                  <a:cs typeface="Times New Roman" panose="02020603050405020304" pitchFamily="18" charset="0"/>
                                </a:rPr>
                                <m:t>𝑦</m:t>
                              </m:r>
                              <m:r>
                                <a:rPr lang="en-US" sz="1800" b="0" i="1" smtClean="0">
                                  <a:latin typeface="Cambria Math" panose="02040503050406030204" pitchFamily="18" charset="0"/>
                                  <a:ea typeface="PMingLiU" panose="02020500000000000000" pitchFamily="18" charset="-120"/>
                                  <a:cs typeface="Times New Roman" panose="02020603050405020304" pitchFamily="18" charset="0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en-US" sz="1800" b="0" i="1" smtClean="0">
                                      <a:latin typeface="Cambria Math" panose="02040503050406030204" pitchFamily="18" charset="0"/>
                                      <a:ea typeface="PMingLiU" panose="02020500000000000000" pitchFamily="18" charset="-120"/>
                                      <a:cs typeface="Times New Roman" panose="020206030504050203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800" b="0" i="1" smtClean="0">
                                      <a:latin typeface="Cambria Math" panose="02040503050406030204" pitchFamily="18" charset="0"/>
                                      <a:ea typeface="PMingLiU" panose="02020500000000000000" pitchFamily="18" charset="-120"/>
                                      <a:cs typeface="Times New Roman" panose="02020603050405020304" pitchFamily="18" charset="0"/>
                                    </a:rPr>
                                    <m:t>𝐸</m:t>
                                  </m:r>
                                </m:e>
                                <m:sub>
                                  <m:r>
                                    <a:rPr lang="en-US" sz="1800" b="0" i="1" smtClean="0">
                                      <a:latin typeface="Cambria Math" panose="02040503050406030204" pitchFamily="18" charset="0"/>
                                      <a:ea typeface="PMingLiU" panose="02020500000000000000" pitchFamily="18" charset="-120"/>
                                      <a:cs typeface="Times New Roman" panose="02020603050405020304" pitchFamily="18" charset="0"/>
                                    </a:rPr>
                                    <m:t>𝑐𝑚</m:t>
                                  </m:r>
                                </m:sub>
                              </m:sSub>
                            </m:e>
                          </m:d>
                        </m:e>
                        <m:sup>
                          <m:r>
                            <a:rPr lang="en-US" sz="1800" b="0" i="1" smtClean="0">
                              <a:latin typeface="Cambria Math" panose="02040503050406030204" pitchFamily="18" charset="0"/>
                              <a:ea typeface="PMingLiU" panose="02020500000000000000" pitchFamily="18" charset="-120"/>
                              <a:cs typeface="Times New Roman" panose="020206030504050203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33C378EE-9B39-228B-5E57-B80506A874E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12653" y="5537203"/>
                <a:ext cx="4355255" cy="369332"/>
              </a:xfrm>
              <a:prstGeom prst="rect">
                <a:avLst/>
              </a:prstGeom>
              <a:blipFill>
                <a:blip r:embed="rId15"/>
                <a:stretch>
                  <a:fillRect b="-1311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7AA04E33-66A6-DD70-EC9D-ECEE2B3491CF}"/>
              </a:ext>
            </a:extLst>
          </p:cNvPr>
          <p:cNvCxnSpPr>
            <a:cxnSpLocks/>
          </p:cNvCxnSpPr>
          <p:nvPr/>
        </p:nvCxnSpPr>
        <p:spPr>
          <a:xfrm>
            <a:off x="578980" y="5274718"/>
            <a:ext cx="48679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420A2D42-39D0-159B-716C-F519667E3F14}"/>
              </a:ext>
            </a:extLst>
          </p:cNvPr>
          <p:cNvCxnSpPr>
            <a:cxnSpLocks/>
          </p:cNvCxnSpPr>
          <p:nvPr/>
        </p:nvCxnSpPr>
        <p:spPr>
          <a:xfrm>
            <a:off x="2307249" y="5295259"/>
            <a:ext cx="535509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0478E57F-0AE7-C509-CF52-22CA9A1FBEFD}"/>
              </a:ext>
            </a:extLst>
          </p:cNvPr>
          <p:cNvCxnSpPr>
            <a:cxnSpLocks/>
          </p:cNvCxnSpPr>
          <p:nvPr/>
        </p:nvCxnSpPr>
        <p:spPr>
          <a:xfrm>
            <a:off x="4156334" y="5295259"/>
            <a:ext cx="761105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7054051C-143D-7CD0-ACAD-B9B1655598AC}"/>
              </a:ext>
            </a:extLst>
          </p:cNvPr>
          <p:cNvCxnSpPr>
            <a:cxnSpLocks/>
          </p:cNvCxnSpPr>
          <p:nvPr/>
        </p:nvCxnSpPr>
        <p:spPr>
          <a:xfrm>
            <a:off x="2798197" y="5906535"/>
            <a:ext cx="1240403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46" name="TextBox 45">
                <a:extLst>
                  <a:ext uri="{FF2B5EF4-FFF2-40B4-BE49-F238E27FC236}">
                    <a16:creationId xmlns:a16="http://schemas.microsoft.com/office/drawing/2014/main" id="{31636BE1-CE64-B6B6-6957-706438F52392}"/>
                  </a:ext>
                </a:extLst>
              </p:cNvPr>
              <p:cNvSpPr txBox="1"/>
              <p:nvPr/>
            </p:nvSpPr>
            <p:spPr>
              <a:xfrm>
                <a:off x="143309" y="6006372"/>
                <a:ext cx="1358138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b="0" i="1" smtClean="0">
                          <a:latin typeface="Cambria Math" panose="02040503050406030204" pitchFamily="18" charset="0"/>
                          <a:ea typeface="PMingLiU" panose="02020500000000000000" pitchFamily="18" charset="-120"/>
                          <a:cs typeface="Times New Roman" panose="020206030504050203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sz="1800" b="0" i="1" smtClean="0">
                              <a:latin typeface="Cambria Math" panose="02040503050406030204" pitchFamily="18" charset="0"/>
                              <a:ea typeface="PMingLiU" panose="02020500000000000000" pitchFamily="18" charset="-120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a:rPr lang="en-US" sz="1800" b="0" i="1" smtClean="0">
                              <a:latin typeface="Cambria Math" panose="02040503050406030204" pitchFamily="18" charset="0"/>
                              <a:ea typeface="PMingLiU" panose="02020500000000000000" pitchFamily="18" charset="-120"/>
                              <a:cs typeface="Times New Roman" panose="02020603050405020304" pitchFamily="18" charset="0"/>
                            </a:rPr>
                            <m:t>𝐻</m:t>
                          </m:r>
                        </m:e>
                        <m:sup>
                          <m:r>
                            <a:rPr lang="en-US" sz="1800" b="0" i="1" smtClean="0">
                              <a:latin typeface="Cambria Math" panose="02040503050406030204" pitchFamily="18" charset="0"/>
                              <a:ea typeface="PMingLiU" panose="02020500000000000000" pitchFamily="18" charset="-120"/>
                              <a:cs typeface="Times New Roman" panose="020206030504050203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1800" b="0" i="1" smtClean="0">
                          <a:latin typeface="Cambria Math" panose="02040503050406030204" pitchFamily="18" charset="0"/>
                          <a:ea typeface="PMingLiU" panose="02020500000000000000" pitchFamily="18" charset="-120"/>
                          <a:cs typeface="Times New Roman" panose="02020603050405020304" pitchFamily="18" charset="0"/>
                        </a:rPr>
                        <m:t>−</m:t>
                      </m:r>
                      <m:sSup>
                        <m:sSupPr>
                          <m:ctrlPr>
                            <a:rPr lang="en-US" sz="1800" b="0" i="1" smtClean="0">
                              <a:latin typeface="Cambria Math" panose="02040503050406030204" pitchFamily="18" charset="0"/>
                              <a:ea typeface="PMingLiU" panose="02020500000000000000" pitchFamily="18" charset="-120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a:rPr lang="en-US" sz="1800" b="0" i="1" smtClean="0">
                              <a:latin typeface="Cambria Math" panose="02040503050406030204" pitchFamily="18" charset="0"/>
                              <a:ea typeface="PMingLiU" panose="02020500000000000000" pitchFamily="18" charset="-120"/>
                              <a:cs typeface="Times New Roman" panose="02020603050405020304" pitchFamily="18" charset="0"/>
                            </a:rPr>
                            <m:t>𝐾</m:t>
                          </m:r>
                        </m:e>
                        <m:sup>
                          <m:r>
                            <a:rPr lang="en-US" sz="1800" b="0" i="1" smtClean="0">
                              <a:latin typeface="Cambria Math" panose="02040503050406030204" pitchFamily="18" charset="0"/>
                              <a:ea typeface="PMingLiU" panose="02020500000000000000" pitchFamily="18" charset="-120"/>
                              <a:cs typeface="Times New Roman" panose="020206030504050203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46" name="TextBox 45">
                <a:extLst>
                  <a:ext uri="{FF2B5EF4-FFF2-40B4-BE49-F238E27FC236}">
                    <a16:creationId xmlns:a16="http://schemas.microsoft.com/office/drawing/2014/main" id="{31636BE1-CE64-B6B6-6957-706438F5239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3309" y="6006372"/>
                <a:ext cx="1358138" cy="369332"/>
              </a:xfrm>
              <a:prstGeom prst="rect">
                <a:avLst/>
              </a:prstGeom>
              <a:blipFill>
                <a:blip r:embed="rId1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7" name="Rectangle: Rounded Corners 46">
            <a:extLst>
              <a:ext uri="{FF2B5EF4-FFF2-40B4-BE49-F238E27FC236}">
                <a16:creationId xmlns:a16="http://schemas.microsoft.com/office/drawing/2014/main" id="{C6B0A169-DB02-DA47-79E3-B287B6C616FE}"/>
              </a:ext>
            </a:extLst>
          </p:cNvPr>
          <p:cNvSpPr/>
          <p:nvPr/>
        </p:nvSpPr>
        <p:spPr>
          <a:xfrm>
            <a:off x="5336964" y="136525"/>
            <a:ext cx="6712796" cy="3345925"/>
          </a:xfrm>
          <a:prstGeom prst="roundRect">
            <a:avLst>
              <a:gd name="adj" fmla="val 7153"/>
            </a:avLst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333816B5-7AFE-D26B-C084-13D32C0DB300}"/>
              </a:ext>
            </a:extLst>
          </p:cNvPr>
          <p:cNvSpPr txBox="1"/>
          <p:nvPr/>
        </p:nvSpPr>
        <p:spPr>
          <a:xfrm>
            <a:off x="408064" y="2846242"/>
            <a:ext cx="22274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Goal, group the term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9" name="Rectangle 48">
                <a:extLst>
                  <a:ext uri="{FF2B5EF4-FFF2-40B4-BE49-F238E27FC236}">
                    <a16:creationId xmlns:a16="http://schemas.microsoft.com/office/drawing/2014/main" id="{E19FCB1F-FF5C-C7EC-47B9-304B8C72ACBA}"/>
                  </a:ext>
                </a:extLst>
              </p:cNvPr>
              <p:cNvSpPr/>
              <p:nvPr/>
            </p:nvSpPr>
            <p:spPr>
              <a:xfrm>
                <a:off x="686306" y="1314755"/>
                <a:ext cx="2188355" cy="65941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  <a:ea typeface="PMingLiU" panose="02020500000000000000" pitchFamily="18" charset="-120"/>
                          <a:cs typeface="Times New Roman" panose="020206030504050203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PMingLiU" panose="02020500000000000000" pitchFamily="18" charset="-12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  <a:ea typeface="PMingLiU" panose="02020500000000000000" pitchFamily="18" charset="-120"/>
                              <a:cs typeface="Times New Roman" panose="020206030504050203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  <a:ea typeface="PMingLiU" panose="02020500000000000000" pitchFamily="18" charset="-120"/>
                              <a:cs typeface="Times New Roman" panose="02020603050405020304" pitchFamily="18" charset="0"/>
                            </a:rPr>
                            <m:t>2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PMingLiU" panose="02020500000000000000" pitchFamily="18" charset="-120"/>
                              <a:cs typeface="Times New Roman" panose="02020603050405020304" pitchFamily="18" charset="0"/>
                            </a:rPr>
                            <m:t>𝜋𝛼𝛾𝛽</m:t>
                          </m:r>
                        </m:den>
                      </m:f>
                      <m:rad>
                        <m:radPr>
                          <m:degHide m:val="on"/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PMingLiU" panose="02020500000000000000" pitchFamily="18" charset="-120"/>
                              <a:cs typeface="Times New Roman" panose="02020603050405020304" pitchFamily="18" charset="0"/>
                            </a:rPr>
                          </m:ctrlPr>
                        </m:radPr>
                        <m:deg/>
                        <m:e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PMingLiU" panose="02020500000000000000" pitchFamily="18" charset="-120"/>
                                  <a:cs typeface="Times New Roman" panose="020206030504050203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  <a:ea typeface="PMingLiU" panose="02020500000000000000" pitchFamily="18" charset="-120"/>
                                  <a:cs typeface="Times New Roman" panose="02020603050405020304" pitchFamily="18" charset="0"/>
                                </a:rPr>
                                <m:t>𝐻</m:t>
                              </m:r>
                            </m:e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  <a:ea typeface="PMingLiU" panose="02020500000000000000" pitchFamily="18" charset="-120"/>
                                  <a:cs typeface="Times New Roman" panose="020206030504050203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i="1">
                              <a:latin typeface="Cambria Math" panose="02040503050406030204" pitchFamily="18" charset="0"/>
                              <a:ea typeface="PMingLiU" panose="02020500000000000000" pitchFamily="18" charset="-120"/>
                              <a:cs typeface="Times New Roman" panose="02020603050405020304" pitchFamily="18" charset="0"/>
                            </a:rPr>
                            <m:t>−</m:t>
                          </m:r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PMingLiU" panose="02020500000000000000" pitchFamily="18" charset="-120"/>
                                  <a:cs typeface="Times New Roman" panose="020206030504050203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  <a:ea typeface="PMingLiU" panose="02020500000000000000" pitchFamily="18" charset="-120"/>
                                  <a:cs typeface="Times New Roman" panose="02020603050405020304" pitchFamily="18" charset="0"/>
                                </a:rPr>
                                <m:t>𝐾</m:t>
                              </m:r>
                            </m:e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  <a:ea typeface="PMingLiU" panose="02020500000000000000" pitchFamily="18" charset="-120"/>
                                  <a:cs typeface="Times New Roman" panose="02020603050405020304" pitchFamily="18" charset="0"/>
                                </a:rPr>
                                <m:t>2</m:t>
                              </m:r>
                            </m:sup>
                          </m:sSup>
                        </m:e>
                      </m:rad>
                    </m:oMath>
                  </m:oMathPara>
                </a14:m>
                <a:endParaRPr lang="en-US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49" name="Rectangle 48">
                <a:extLst>
                  <a:ext uri="{FF2B5EF4-FFF2-40B4-BE49-F238E27FC236}">
                    <a16:creationId xmlns:a16="http://schemas.microsoft.com/office/drawing/2014/main" id="{E19FCB1F-FF5C-C7EC-47B9-304B8C72ACB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6306" y="1314755"/>
                <a:ext cx="2188355" cy="659411"/>
              </a:xfrm>
              <a:prstGeom prst="rect">
                <a:avLst/>
              </a:prstGeom>
              <a:blipFill>
                <a:blip r:embed="rId1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8B3297E3-2FDE-B7B2-D130-CA7B7BFAAE2D}"/>
              </a:ext>
            </a:extLst>
          </p:cNvPr>
          <p:cNvSpPr/>
          <p:nvPr/>
        </p:nvSpPr>
        <p:spPr>
          <a:xfrm>
            <a:off x="218455" y="464939"/>
            <a:ext cx="2975414" cy="1677736"/>
          </a:xfrm>
          <a:prstGeom prst="round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3669EFB6-6E91-DF1F-9780-7AD7DA71B645}"/>
                  </a:ext>
                </a:extLst>
              </p:cNvPr>
              <p:cNvSpPr txBox="1"/>
              <p:nvPr/>
            </p:nvSpPr>
            <p:spPr>
              <a:xfrm>
                <a:off x="6263203" y="2386670"/>
                <a:ext cx="3210560" cy="65941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latin typeface="Cambria Math" panose="02040503050406030204" pitchFamily="18" charset="0"/>
                          <a:ea typeface="PMingLiU" panose="02020500000000000000" pitchFamily="18" charset="-120"/>
                          <a:cs typeface="Times New Roman" panose="02020603050405020304" pitchFamily="18" charset="0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  <a:ea typeface="PMingLiU" panose="02020500000000000000" pitchFamily="18" charset="-12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 panose="02040503050406030204" pitchFamily="18" charset="0"/>
                              <a:ea typeface="PMingLiU" panose="02020500000000000000" pitchFamily="18" charset="-120"/>
                              <a:cs typeface="Times New Roman" panose="020206030504050203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i="1">
                              <a:latin typeface="Cambria Math" panose="02040503050406030204" pitchFamily="18" charset="0"/>
                              <a:ea typeface="PMingLiU" panose="02020500000000000000" pitchFamily="18" charset="-120"/>
                              <a:cs typeface="Times New Roman" panose="02020603050405020304" pitchFamily="18" charset="0"/>
                            </a:rPr>
                            <m:t>𝛾𝛽</m:t>
                          </m:r>
                        </m:den>
                      </m:f>
                      <m:rad>
                        <m:radPr>
                          <m:degHide m:val="on"/>
                          <m:ctrlPr>
                            <a:rPr lang="en-US" i="1">
                              <a:latin typeface="Cambria Math" panose="02040503050406030204" pitchFamily="18" charset="0"/>
                              <a:ea typeface="PMingLiU" panose="02020500000000000000" pitchFamily="18" charset="-120"/>
                              <a:cs typeface="Times New Roman" panose="02020603050405020304" pitchFamily="18" charset="0"/>
                            </a:rPr>
                          </m:ctrlPr>
                        </m:radPr>
                        <m:deg/>
                        <m:e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PMingLiU" panose="02020500000000000000" pitchFamily="18" charset="-120"/>
                                  <a:cs typeface="Times New Roman" panose="02020603050405020304" pitchFamily="18" charset="0"/>
                                </a:rPr>
                              </m:ctrlPr>
                            </m:sSupPr>
                            <m:e>
                              <m:sSup>
                                <m:sSup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  <a:ea typeface="PMingLiU" panose="02020500000000000000" pitchFamily="18" charset="-120"/>
                                      <a:cs typeface="Times New Roman" panose="020206030504050203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  <a:ea typeface="PMingLiU" panose="02020500000000000000" pitchFamily="18" charset="-120"/>
                                      <a:cs typeface="Times New Roman" panose="02020603050405020304" pitchFamily="18" charset="0"/>
                                    </a:rPr>
                                    <m:t>𝛾</m:t>
                                  </m:r>
                                </m:e>
                                <m:sup>
                                  <m:r>
                                    <a:rPr lang="en-US" i="1">
                                      <a:latin typeface="Cambria Math" panose="02040503050406030204" pitchFamily="18" charset="0"/>
                                      <a:ea typeface="PMingLiU" panose="02020500000000000000" pitchFamily="18" charset="-120"/>
                                      <a:cs typeface="Times New Roman" panose="020206030504050203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sSup>
                                <m:sSup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  <a:ea typeface="PMingLiU" panose="02020500000000000000" pitchFamily="18" charset="-120"/>
                                      <a:cs typeface="Times New Roman" panose="020206030504050203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  <a:ea typeface="PMingLiU" panose="02020500000000000000" pitchFamily="18" charset="-120"/>
                                      <a:cs typeface="Times New Roman" panose="02020603050405020304" pitchFamily="18" charset="0"/>
                                    </a:rPr>
                                    <m:t>𝛽</m:t>
                                  </m:r>
                                </m:e>
                                <m:sup>
                                  <m:r>
                                    <a:rPr lang="en-US" i="1">
                                      <a:latin typeface="Cambria Math" panose="02040503050406030204" pitchFamily="18" charset="0"/>
                                      <a:ea typeface="PMingLiU" panose="02020500000000000000" pitchFamily="18" charset="-120"/>
                                      <a:cs typeface="Times New Roman" panose="020206030504050203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en-US" i="1">
                                  <a:latin typeface="Cambria Math" panose="02040503050406030204" pitchFamily="18" charset="0"/>
                                  <a:ea typeface="PMingLiU" panose="02020500000000000000" pitchFamily="18" charset="-120"/>
                                  <a:cs typeface="Times New Roman" panose="02020603050405020304" pitchFamily="18" charset="0"/>
                                </a:rPr>
                                <m:t>𝑘</m:t>
                              </m:r>
                            </m:e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  <a:ea typeface="PMingLiU" panose="02020500000000000000" pitchFamily="18" charset="-120"/>
                                  <a:cs typeface="Times New Roman" panose="020206030504050203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i="1">
                              <a:latin typeface="Cambria Math" panose="02040503050406030204" pitchFamily="18" charset="0"/>
                              <a:ea typeface="PMingLiU" panose="02020500000000000000" pitchFamily="18" charset="-120"/>
                              <a:cs typeface="Times New Roman" panose="02020603050405020304" pitchFamily="18" charset="0"/>
                            </a:rPr>
                            <m:t>−</m:t>
                          </m:r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PMingLiU" panose="02020500000000000000" pitchFamily="18" charset="-120"/>
                                  <a:cs typeface="Times New Roman" panose="020206030504050203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  <a:ea typeface="PMingLiU" panose="02020500000000000000" pitchFamily="18" charset="-120"/>
                                      <a:cs typeface="Times New Roman" panose="020206030504050203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  <a:ea typeface="PMingLiU" panose="02020500000000000000" pitchFamily="18" charset="-120"/>
                                      <a:cs typeface="Times New Roman" panose="02020603050405020304" pitchFamily="18" charset="0"/>
                                    </a:rPr>
                                    <m:t>𝛾</m:t>
                                  </m:r>
                                  <m:sSub>
                                    <m:sSub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  <a:ea typeface="PMingLiU" panose="02020500000000000000" pitchFamily="18" charset="-12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  <a:ea typeface="PMingLiU" panose="02020500000000000000" pitchFamily="18" charset="-120"/>
                                          <a:cs typeface="Times New Roman" panose="02020603050405020304" pitchFamily="18" charset="0"/>
                                        </a:rPr>
                                        <m:t>𝐸</m:t>
                                      </m:r>
                                    </m:e>
                                    <m:sub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  <a:ea typeface="PMingLiU" panose="02020500000000000000" pitchFamily="18" charset="-120"/>
                                          <a:cs typeface="Times New Roman" panose="02020603050405020304" pitchFamily="18" charset="0"/>
                                        </a:rPr>
                                        <m:t>𝑐𝑚</m:t>
                                      </m:r>
                                    </m:sub>
                                  </m:sSub>
                                  <m:r>
                                    <a:rPr lang="en-US" i="1">
                                      <a:latin typeface="Cambria Math" panose="02040503050406030204" pitchFamily="18" charset="0"/>
                                      <a:ea typeface="PMingLiU" panose="02020500000000000000" pitchFamily="18" charset="-120"/>
                                      <a:cs typeface="Times New Roman" panose="02020603050405020304" pitchFamily="18" charset="0"/>
                                    </a:rPr>
                                    <m:t>−</m:t>
                                  </m:r>
                                  <m:r>
                                    <a:rPr lang="en-US" i="1">
                                      <a:latin typeface="Cambria Math" panose="02040503050406030204" pitchFamily="18" charset="0"/>
                                      <a:ea typeface="PMingLiU" panose="02020500000000000000" pitchFamily="18" charset="-120"/>
                                      <a:cs typeface="Times New Roman" panose="02020603050405020304" pitchFamily="18" charset="0"/>
                                    </a:rPr>
                                    <m:t>𝑦</m:t>
                                  </m:r>
                                </m:e>
                              </m:d>
                            </m:e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  <a:ea typeface="PMingLiU" panose="02020500000000000000" pitchFamily="18" charset="-120"/>
                                  <a:cs typeface="Times New Roman" panose="02020603050405020304" pitchFamily="18" charset="0"/>
                                </a:rPr>
                                <m:t>2</m:t>
                              </m:r>
                            </m:sup>
                          </m:sSup>
                        </m:e>
                      </m:ra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3669EFB6-6E91-DF1F-9780-7AD7DA71B64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63203" y="2386670"/>
                <a:ext cx="3210560" cy="659411"/>
              </a:xfrm>
              <a:prstGeom prst="rect">
                <a:avLst/>
              </a:prstGeom>
              <a:blipFill>
                <a:blip r:embed="rId1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2580663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610986C-BF36-93DE-B306-B13EA1BB157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4806CFD8-2D34-9E33-FBE8-0E6C55829CC4}"/>
              </a:ext>
            </a:extLst>
          </p:cNvPr>
          <p:cNvCxnSpPr>
            <a:cxnSpLocks/>
          </p:cNvCxnSpPr>
          <p:nvPr/>
        </p:nvCxnSpPr>
        <p:spPr>
          <a:xfrm>
            <a:off x="125260" y="224450"/>
            <a:ext cx="10802183" cy="0"/>
          </a:xfrm>
          <a:prstGeom prst="line">
            <a:avLst/>
          </a:prstGeom>
          <a:ln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BCA4FA86-DE86-DF09-091D-34C1A3D2B8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D8A423-D137-D94E-B067-EF01567EB1E8}" type="datetime1">
              <a:rPr lang="en-US" smtClean="0"/>
              <a:t>12/9/25</a:t>
            </a:fld>
            <a:endParaRPr lang="en-US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9A79405-4781-E96B-6FB1-1520F00CAA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Solenoidal Spectometer Workshop 2025, Spain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857E95C7-4202-F1F9-7990-8BAEA08696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303F4-2CFA-8345-8011-B7EAD3855F7D}" type="slidenum">
              <a:rPr lang="en-US" smtClean="0"/>
              <a:t>2</a:t>
            </a:fld>
            <a:endParaRPr lang="en-US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58593BC0-DDE8-792C-0921-EE1763AAA091}"/>
              </a:ext>
            </a:extLst>
          </p:cNvPr>
          <p:cNvCxnSpPr>
            <a:cxnSpLocks/>
          </p:cNvCxnSpPr>
          <p:nvPr/>
        </p:nvCxnSpPr>
        <p:spPr>
          <a:xfrm>
            <a:off x="195943" y="6400150"/>
            <a:ext cx="11841569" cy="0"/>
          </a:xfrm>
          <a:prstGeom prst="line">
            <a:avLst/>
          </a:prstGeom>
          <a:ln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2">
            <a:extLst>
              <a:ext uri="{FF2B5EF4-FFF2-40B4-BE49-F238E27FC236}">
                <a16:creationId xmlns:a16="http://schemas.microsoft.com/office/drawing/2014/main" id="{31074CA8-719D-F3A5-3638-FCF97C1FE38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89595" y="0"/>
            <a:ext cx="1308132" cy="4578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0B0FDC4C-8121-9B92-5BD6-8DC22266DEFC}"/>
              </a:ext>
            </a:extLst>
          </p:cNvPr>
          <p:cNvSpPr txBox="1"/>
          <p:nvPr/>
        </p:nvSpPr>
        <p:spPr>
          <a:xfrm>
            <a:off x="453224" y="448901"/>
            <a:ext cx="799901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/>
              <a:t>Solenoidal Spectrometer is very nice…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8231DA19-9946-D85D-1021-870C1E9C13B6}"/>
                  </a:ext>
                </a:extLst>
              </p:cNvPr>
              <p:cNvSpPr/>
              <p:nvPr/>
            </p:nvSpPr>
            <p:spPr>
              <a:xfrm>
                <a:off x="394877" y="1779719"/>
                <a:ext cx="5796523" cy="110748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200" b="0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  <a:ea typeface="PMingLiU" panose="02020500000000000000" pitchFamily="18" charset="-120"/>
                          <a:cs typeface="Times New Roman" panose="02020603050405020304" pitchFamily="18" charset="0"/>
                        </a:rPr>
                        <m:t>𝐸</m:t>
                      </m:r>
                      <m:r>
                        <a:rPr lang="en-US" sz="32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PMingLiU" panose="02020500000000000000" pitchFamily="18" charset="-120"/>
                          <a:cs typeface="Times New Roman" panose="02020603050405020304" pitchFamily="18" charset="0"/>
                        </a:rPr>
                        <m:t>+</m:t>
                      </m:r>
                      <m:r>
                        <a:rPr lang="en-US" sz="32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PMingLiU" panose="02020500000000000000" pitchFamily="18" charset="-120"/>
                          <a:cs typeface="Times New Roman" panose="02020603050405020304" pitchFamily="18" charset="0"/>
                        </a:rPr>
                        <m:t>𝑚</m:t>
                      </m:r>
                      <m:r>
                        <a:rPr lang="en-US" sz="32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PMingLiU" panose="02020500000000000000" pitchFamily="18" charset="-120"/>
                          <a:cs typeface="Times New Roman" panose="020206030504050203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3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PMingLiU" panose="02020500000000000000" pitchFamily="18" charset="-12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32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PMingLiU" panose="02020500000000000000" pitchFamily="18" charset="-12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32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PMingLiU" panose="02020500000000000000" pitchFamily="18" charset="-120"/>
                                  <a:cs typeface="Times New Roman" panose="020206030504050203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n-US" sz="32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PMingLiU" panose="02020500000000000000" pitchFamily="18" charset="-120"/>
                                  <a:cs typeface="Times New Roman" panose="02020603050405020304" pitchFamily="18" charset="0"/>
                                </a:rPr>
                                <m:t>𝑐𝑚</m:t>
                              </m:r>
                            </m:sub>
                          </m:sSub>
                          <m:r>
                            <a:rPr lang="en-US" sz="3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PMingLiU" panose="02020500000000000000" pitchFamily="18" charset="-120"/>
                              <a:cs typeface="Times New Roman" panose="02020603050405020304" pitchFamily="18" charset="0"/>
                            </a:rPr>
                            <m:t>(</m:t>
                          </m:r>
                          <m:sSub>
                            <m:sSubPr>
                              <m:ctrlPr>
                                <a:rPr lang="en-US" sz="3200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PMingLiU" panose="02020500000000000000" pitchFamily="18" charset="-12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3200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PMingLiU" panose="02020500000000000000" pitchFamily="18" charset="-120"/>
                                  <a:cs typeface="Times New Roman" panose="020206030504050203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n-US" sz="3200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PMingLiU" panose="02020500000000000000" pitchFamily="18" charset="-120"/>
                                  <a:cs typeface="Times New Roman" panose="02020603050405020304" pitchFamily="18" charset="0"/>
                                </a:rPr>
                                <m:t>𝑥</m:t>
                              </m:r>
                            </m:sub>
                          </m:sSub>
                          <m:r>
                            <a:rPr lang="en-US" sz="3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PMingLiU" panose="02020500000000000000" pitchFamily="18" charset="-120"/>
                              <a:cs typeface="Times New Roman" panose="02020603050405020304" pitchFamily="18" charset="0"/>
                            </a:rPr>
                            <m:t>)</m:t>
                          </m:r>
                        </m:num>
                        <m:den>
                          <m:r>
                            <a:rPr lang="en-US" sz="3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PMingLiU" panose="02020500000000000000" pitchFamily="18" charset="-120"/>
                              <a:cs typeface="Times New Roman" panose="02020603050405020304" pitchFamily="18" charset="0"/>
                            </a:rPr>
                            <m:t>𝛾</m:t>
                          </m:r>
                        </m:den>
                      </m:f>
                      <m:r>
                        <a:rPr lang="en-US" sz="32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PMingLiU" panose="02020500000000000000" pitchFamily="18" charset="-120"/>
                          <a:cs typeface="Times New Roman" panose="02020603050405020304" pitchFamily="18" charset="0"/>
                        </a:rPr>
                        <m:t>+</m:t>
                      </m:r>
                      <m:r>
                        <a:rPr lang="en-US" sz="32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PMingLiU" panose="02020500000000000000" pitchFamily="18" charset="-120"/>
                          <a:cs typeface="Times New Roman" panose="02020603050405020304" pitchFamily="18" charset="0"/>
                        </a:rPr>
                        <m:t>𝛼𝛽</m:t>
                      </m:r>
                      <m:sSub>
                        <m:sSubPr>
                          <m:ctrlPr>
                            <a:rPr lang="en-US" sz="32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  <a:ea typeface="PMingLiU" panose="02020500000000000000" pitchFamily="18" charset="-12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sz="32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  <a:ea typeface="PMingLiU" panose="02020500000000000000" pitchFamily="18" charset="-120"/>
                              <a:cs typeface="Times New Roman" panose="02020603050405020304" pitchFamily="18" charset="0"/>
                            </a:rPr>
                            <m:t>𝑍</m:t>
                          </m:r>
                        </m:e>
                        <m:sub>
                          <m:r>
                            <a:rPr lang="en-US" sz="32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  <a:ea typeface="PMingLiU" panose="02020500000000000000" pitchFamily="18" charset="-120"/>
                              <a:cs typeface="Times New Roman" panose="02020603050405020304" pitchFamily="18" charset="0"/>
                            </a:rPr>
                            <m:t>0</m:t>
                          </m:r>
                        </m:sub>
                      </m:sSub>
                      <m:d>
                        <m:dPr>
                          <m:ctrlPr>
                            <a:rPr lang="en-US" sz="32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  <a:ea typeface="PMingLiU" panose="02020500000000000000" pitchFamily="18" charset="-120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3200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PMingLiU" panose="02020500000000000000" pitchFamily="18" charset="-12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3200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PMingLiU" panose="02020500000000000000" pitchFamily="18" charset="-120"/>
                                  <a:cs typeface="Times New Roman" panose="02020603050405020304" pitchFamily="18" charset="0"/>
                                </a:rPr>
                                <m:t>𝜃</m:t>
                              </m:r>
                            </m:e>
                            <m:sub>
                              <m:r>
                                <a:rPr lang="en-US" sz="3200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PMingLiU" panose="02020500000000000000" pitchFamily="18" charset="-120"/>
                                  <a:cs typeface="Times New Roman" panose="02020603050405020304" pitchFamily="18" charset="0"/>
                                </a:rPr>
                                <m:t>𝑐𝑚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en-US" sz="32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8231DA19-9946-D85D-1021-870C1E9C13B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4877" y="1779719"/>
                <a:ext cx="5796523" cy="1107483"/>
              </a:xfrm>
              <a:prstGeom prst="rect">
                <a:avLst/>
              </a:prstGeom>
              <a:blipFill>
                <a:blip r:embed="rId4"/>
                <a:stretch>
                  <a:fillRect b="-681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B7043327-2245-79AA-0DD6-99E7CCF9C09B}"/>
                  </a:ext>
                </a:extLst>
              </p:cNvPr>
              <p:cNvSpPr txBox="1"/>
              <p:nvPr/>
            </p:nvSpPr>
            <p:spPr>
              <a:xfrm>
                <a:off x="772538" y="2872228"/>
                <a:ext cx="1888183" cy="61093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𝛼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𝑐𝐵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𝜋</m:t>
                          </m:r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𝑄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B7043327-2245-79AA-0DD6-99E7CCF9C09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2538" y="2872228"/>
                <a:ext cx="1888183" cy="610936"/>
              </a:xfrm>
              <a:prstGeom prst="rect">
                <a:avLst/>
              </a:prstGeom>
              <a:blipFill>
                <a:blip r:embed="rId5"/>
                <a:stretch>
                  <a:fillRect b="-204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35ACDCA1-83E0-23DF-E38D-5582126A8D4B}"/>
                  </a:ext>
                </a:extLst>
              </p:cNvPr>
              <p:cNvSpPr txBox="1"/>
              <p:nvPr/>
            </p:nvSpPr>
            <p:spPr>
              <a:xfrm>
                <a:off x="935996" y="3672179"/>
                <a:ext cx="439190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𝛽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, 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𝛾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US" dirty="0"/>
                  <a:t> Lorentz Boost from Lab to CM frame</a:t>
                </a:r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35ACDCA1-83E0-23DF-E38D-5582126A8D4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35996" y="3672179"/>
                <a:ext cx="4391908" cy="369332"/>
              </a:xfrm>
              <a:prstGeom prst="rect">
                <a:avLst/>
              </a:prstGeom>
              <a:blipFill>
                <a:blip r:embed="rId6"/>
                <a:stretch>
                  <a:fillRect l="-288" t="-3226" r="-288" b="-2258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9" name="Picture 28" descr="A picture containing shape&#10;&#10;Description automatically generated">
            <a:extLst>
              <a:ext uri="{FF2B5EF4-FFF2-40B4-BE49-F238E27FC236}">
                <a16:creationId xmlns:a16="http://schemas.microsoft.com/office/drawing/2014/main" id="{B2668648-7A1A-3C26-02D3-73729F66651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651384" y="1527637"/>
            <a:ext cx="4276059" cy="4252883"/>
          </a:xfrm>
          <a:prstGeom prst="rect">
            <a:avLst/>
          </a:prstGeom>
        </p:spPr>
      </p:pic>
      <p:sp>
        <p:nvSpPr>
          <p:cNvPr id="30" name="TextBox 29">
            <a:extLst>
              <a:ext uri="{FF2B5EF4-FFF2-40B4-BE49-F238E27FC236}">
                <a16:creationId xmlns:a16="http://schemas.microsoft.com/office/drawing/2014/main" id="{3AE745FE-24BF-828B-0F9F-ACA72B6D92D3}"/>
              </a:ext>
            </a:extLst>
          </p:cNvPr>
          <p:cNvSpPr txBox="1"/>
          <p:nvPr/>
        </p:nvSpPr>
        <p:spPr>
          <a:xfrm>
            <a:off x="7354409" y="1243067"/>
            <a:ext cx="30651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aseline="30000" dirty="0"/>
              <a:t>16</a:t>
            </a:r>
            <a:r>
              <a:rPr lang="en-US" dirty="0"/>
              <a:t>O(</a:t>
            </a:r>
            <a:r>
              <a:rPr lang="en-US" dirty="0" err="1"/>
              <a:t>d,p</a:t>
            </a:r>
            <a:r>
              <a:rPr lang="en-US" dirty="0"/>
              <a:t>) @ 10 MeV/u, 2.85T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135C72F1-0C05-3754-5130-52D5E752649C}"/>
                  </a:ext>
                </a:extLst>
              </p:cNvPr>
              <p:cNvSpPr txBox="1"/>
              <p:nvPr/>
            </p:nvSpPr>
            <p:spPr>
              <a:xfrm>
                <a:off x="7152226" y="1796930"/>
                <a:ext cx="1734741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𝜃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𝑐𝑚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=(0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°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,30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°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𝐸𝑥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=(0,4)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135C72F1-0C05-3754-5130-52D5E752649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52226" y="1796930"/>
                <a:ext cx="1734741" cy="646331"/>
              </a:xfrm>
              <a:prstGeom prst="rect">
                <a:avLst/>
              </a:prstGeom>
              <a:blipFill>
                <a:blip r:embed="rId8"/>
                <a:stretch>
                  <a:fillRect b="-576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2" name="Freeform 31">
            <a:extLst>
              <a:ext uri="{FF2B5EF4-FFF2-40B4-BE49-F238E27FC236}">
                <a16:creationId xmlns:a16="http://schemas.microsoft.com/office/drawing/2014/main" id="{98913D57-F327-A7C8-E09F-90717B8464C1}"/>
              </a:ext>
            </a:extLst>
          </p:cNvPr>
          <p:cNvSpPr/>
          <p:nvPr/>
        </p:nvSpPr>
        <p:spPr>
          <a:xfrm>
            <a:off x="8773359" y="2499517"/>
            <a:ext cx="1256307" cy="914400"/>
          </a:xfrm>
          <a:custGeom>
            <a:avLst/>
            <a:gdLst>
              <a:gd name="connsiteX0" fmla="*/ 0 w 1256307"/>
              <a:gd name="connsiteY0" fmla="*/ 0 h 914400"/>
              <a:gd name="connsiteX1" fmla="*/ 636105 w 1256307"/>
              <a:gd name="connsiteY1" fmla="*/ 508883 h 914400"/>
              <a:gd name="connsiteX2" fmla="*/ 1256307 w 1256307"/>
              <a:gd name="connsiteY2" fmla="*/ 91440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256307" h="914400">
                <a:moveTo>
                  <a:pt x="0" y="0"/>
                </a:moveTo>
                <a:cubicBezTo>
                  <a:pt x="213360" y="178241"/>
                  <a:pt x="426721" y="356483"/>
                  <a:pt x="636105" y="508883"/>
                </a:cubicBezTo>
                <a:cubicBezTo>
                  <a:pt x="845489" y="661283"/>
                  <a:pt x="1050898" y="787841"/>
                  <a:pt x="1256307" y="914400"/>
                </a:cubicBezTo>
              </a:path>
            </a:pathLst>
          </a:custGeom>
          <a:noFill/>
          <a:ln>
            <a:solidFill>
              <a:srgbClr val="FF0000"/>
            </a:solidFill>
            <a:headEnd type="none" w="med" len="med"/>
            <a:tailEnd type="arrow" w="med" len="me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1B6490AA-490E-E76C-FA76-7FAEDFE63DCC}"/>
                  </a:ext>
                </a:extLst>
              </p:cNvPr>
              <p:cNvSpPr txBox="1"/>
              <p:nvPr/>
            </p:nvSpPr>
            <p:spPr>
              <a:xfrm>
                <a:off x="9421650" y="2772051"/>
                <a:ext cx="608016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sub>
                      </m:sSub>
                    </m:oMath>
                  </m:oMathPara>
                </a14:m>
                <a:endParaRPr lang="en-US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1B6490AA-490E-E76C-FA76-7FAEDFE63DC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421650" y="2772051"/>
                <a:ext cx="608016" cy="369332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A8D32B74-5FC6-A866-B86B-13823D8918A3}"/>
              </a:ext>
            </a:extLst>
          </p:cNvPr>
          <p:cNvCxnSpPr/>
          <p:nvPr/>
        </p:nvCxnSpPr>
        <p:spPr>
          <a:xfrm flipV="1">
            <a:off x="8886967" y="3141383"/>
            <a:ext cx="1588403" cy="1965736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id="{3C97A4F1-D3EF-41A6-AF5B-D74B912503E1}"/>
                  </a:ext>
                </a:extLst>
              </p:cNvPr>
              <p:cNvSpPr txBox="1"/>
              <p:nvPr/>
            </p:nvSpPr>
            <p:spPr>
              <a:xfrm>
                <a:off x="9497591" y="4312569"/>
                <a:ext cx="921934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en-US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b="0" i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cos</m:t>
                          </m:r>
                        </m:fName>
                        <m:e>
                          <m:sSub>
                            <m:sSubPr>
                              <m:ctrlPr>
                                <a:rPr lang="en-US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𝜃</m:t>
                              </m:r>
                            </m:e>
                            <m:sub>
                              <m:r>
                                <a:rPr lang="en-US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𝑐𝑚</m:t>
                              </m:r>
                            </m:sub>
                          </m:sSub>
                        </m:e>
                      </m:func>
                    </m:oMath>
                  </m:oMathPara>
                </a14:m>
                <a:endParaRPr lang="en-US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id="{3C97A4F1-D3EF-41A6-AF5B-D74B912503E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497591" y="4312569"/>
                <a:ext cx="921934" cy="369332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extBox 2">
            <a:extLst>
              <a:ext uri="{FF2B5EF4-FFF2-40B4-BE49-F238E27FC236}">
                <a16:creationId xmlns:a16="http://schemas.microsoft.com/office/drawing/2014/main" id="{F60AC3FB-C581-767B-B7DA-5BEEEDA9D415}"/>
              </a:ext>
            </a:extLst>
          </p:cNvPr>
          <p:cNvSpPr txBox="1"/>
          <p:nvPr/>
        </p:nvSpPr>
        <p:spPr>
          <a:xfrm>
            <a:off x="333488" y="5870156"/>
            <a:ext cx="636314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https://</a:t>
            </a:r>
            <a:r>
              <a:rPr lang="en-US" sz="16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wiki.anl.gov</a:t>
            </a: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/</a:t>
            </a:r>
            <a:r>
              <a:rPr lang="en-US" sz="16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heliosdaq</a:t>
            </a: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/</a:t>
            </a:r>
            <a:r>
              <a:rPr lang="en-US" sz="16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File:Kinematics_of_HELIOS.pdf</a:t>
            </a:r>
            <a:endParaRPr lang="en-US" sz="16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C5C4F382-EB51-C2B2-4BF9-6F5CD5902C95}"/>
                  </a:ext>
                </a:extLst>
              </p:cNvPr>
              <p:cNvSpPr txBox="1"/>
              <p:nvPr/>
            </p:nvSpPr>
            <p:spPr>
              <a:xfrm rot="16200000">
                <a:off x="6130921" y="3135963"/>
                <a:ext cx="1207125" cy="461665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2400" b="0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𝐸</m:t>
                    </m:r>
                  </m:oMath>
                </a14:m>
                <a:r>
                  <a:rPr lang="en-US" sz="2400" dirty="0"/>
                  <a:t> [MeV]</a:t>
                </a:r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C5C4F382-EB51-C2B2-4BF9-6F5CD5902C9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6200000">
                <a:off x="6130921" y="3135963"/>
                <a:ext cx="1207125" cy="461665"/>
              </a:xfrm>
              <a:prstGeom prst="rect">
                <a:avLst/>
              </a:prstGeom>
              <a:blipFill>
                <a:blip r:embed="rId11"/>
                <a:stretch>
                  <a:fillRect l="-10811" t="-7292" r="-29730" b="-104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6C109650-D711-8BE3-3BD5-4159C0E935A9}"/>
                  </a:ext>
                </a:extLst>
              </p:cNvPr>
              <p:cNvSpPr txBox="1"/>
              <p:nvPr/>
            </p:nvSpPr>
            <p:spPr>
              <a:xfrm>
                <a:off x="8488469" y="5448739"/>
                <a:ext cx="1009122" cy="461665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𝑍</m:t>
                        </m:r>
                      </m:e>
                      <m:sub>
                        <m:r>
                          <a:rPr lang="en-US" sz="2400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sz="2400" dirty="0"/>
                  <a:t> [m]</a:t>
                </a:r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6C109650-D711-8BE3-3BD5-4159C0E935A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88469" y="5448739"/>
                <a:ext cx="1009122" cy="461665"/>
              </a:xfrm>
              <a:prstGeom prst="rect">
                <a:avLst/>
              </a:prstGeom>
              <a:blipFill>
                <a:blip r:embed="rId12"/>
                <a:stretch>
                  <a:fillRect l="-1250" t="-10811" r="-8750" b="-2973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Picture 8" descr="A close-up of a logo&#10;&#10;AI-generated content may be incorrect.">
            <a:extLst>
              <a:ext uri="{FF2B5EF4-FFF2-40B4-BE49-F238E27FC236}">
                <a16:creationId xmlns:a16="http://schemas.microsoft.com/office/drawing/2014/main" id="{F9C566F3-5260-C7B4-326E-A9324E7676E0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0" y="0"/>
            <a:ext cx="3200045" cy="525959"/>
          </a:xfrm>
          <a:prstGeom prst="rect">
            <a:avLst/>
          </a:prstGeom>
        </p:spPr>
      </p:pic>
      <p:grpSp>
        <p:nvGrpSpPr>
          <p:cNvPr id="18" name="Group 17">
            <a:extLst>
              <a:ext uri="{FF2B5EF4-FFF2-40B4-BE49-F238E27FC236}">
                <a16:creationId xmlns:a16="http://schemas.microsoft.com/office/drawing/2014/main" id="{E1FA36BE-B61E-F617-CC26-6259447D4644}"/>
              </a:ext>
            </a:extLst>
          </p:cNvPr>
          <p:cNvGrpSpPr/>
          <p:nvPr/>
        </p:nvGrpSpPr>
        <p:grpSpPr>
          <a:xfrm>
            <a:off x="1144127" y="4681901"/>
            <a:ext cx="4183777" cy="766838"/>
            <a:chOff x="1144127" y="4681901"/>
            <a:chExt cx="4183777" cy="766838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" name="TextBox 1">
                  <a:extLst>
                    <a:ext uri="{FF2B5EF4-FFF2-40B4-BE49-F238E27FC236}">
                      <a16:creationId xmlns:a16="http://schemas.microsoft.com/office/drawing/2014/main" id="{A14846A7-AB44-6BD2-7A0B-EB410F9822DF}"/>
                    </a:ext>
                  </a:extLst>
                </p:cNvPr>
                <p:cNvSpPr txBox="1"/>
                <p:nvPr/>
              </p:nvSpPr>
              <p:spPr>
                <a:xfrm>
                  <a:off x="1420113" y="4768543"/>
                  <a:ext cx="3746049" cy="58477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14:m>
                    <m:oMath xmlns:m="http://schemas.openxmlformats.org/officeDocument/2006/math">
                      <m:d>
                        <m:dPr>
                          <m:ctrlPr>
                            <a:rPr lang="en-US" sz="32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32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3200" b="0" i="1" smtClean="0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n-US" sz="3200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sub>
                          </m:sSub>
                          <m:r>
                            <a:rPr lang="en-US" sz="3200" b="0" i="1" smtClean="0">
                              <a:latin typeface="Cambria Math" panose="02040503050406030204" pitchFamily="18" charset="0"/>
                            </a:rPr>
                            <m:t>, </m:t>
                          </m:r>
                          <m:sSub>
                            <m:sSubPr>
                              <m:ctrlPr>
                                <a:rPr lang="en-US" sz="32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3200" b="0" i="1" smtClean="0">
                                  <a:latin typeface="Cambria Math" panose="02040503050406030204" pitchFamily="18" charset="0"/>
                                </a:rPr>
                                <m:t>𝜃</m:t>
                              </m:r>
                            </m:e>
                            <m:sub>
                              <m:r>
                                <a:rPr lang="en-US" sz="3200" b="0" i="1" smtClean="0">
                                  <a:latin typeface="Cambria Math" panose="02040503050406030204" pitchFamily="18" charset="0"/>
                                </a:rPr>
                                <m:t>𝑐𝑚</m:t>
                              </m:r>
                            </m:sub>
                          </m:sSub>
                        </m:e>
                      </m:d>
                    </m:oMath>
                  </a14:m>
                  <a:r>
                    <a:rPr lang="en-US" sz="3200" dirty="0"/>
                    <a:t> </a:t>
                  </a:r>
                  <a:r>
                    <a:rPr lang="en-US" sz="3200" dirty="0">
                      <a:sym typeface="Wingdings" pitchFamily="2" charset="2"/>
                    </a:rPr>
                    <a:t> </a:t>
                  </a:r>
                  <a14:m>
                    <m:oMath xmlns:m="http://schemas.openxmlformats.org/officeDocument/2006/math">
                      <m:r>
                        <a:rPr lang="en-US" sz="3200" b="0" i="1" smtClean="0">
                          <a:latin typeface="Cambria Math" panose="02040503050406030204" pitchFamily="18" charset="0"/>
                          <a:sym typeface="Wingdings" pitchFamily="2" charset="2"/>
                        </a:rPr>
                        <m:t>(</m:t>
                      </m:r>
                      <m:r>
                        <a:rPr lang="en-US" sz="3200" b="0" i="1" smtClean="0">
                          <a:latin typeface="Cambria Math" panose="02040503050406030204" pitchFamily="18" charset="0"/>
                          <a:sym typeface="Wingdings" pitchFamily="2" charset="2"/>
                        </a:rPr>
                        <m:t>𝐸</m:t>
                      </m:r>
                      <m:r>
                        <a:rPr lang="en-US" sz="3200" b="0" i="1" smtClean="0">
                          <a:latin typeface="Cambria Math" panose="02040503050406030204" pitchFamily="18" charset="0"/>
                          <a:sym typeface="Wingdings" pitchFamily="2" charset="2"/>
                        </a:rPr>
                        <m:t>, </m:t>
                      </m:r>
                      <m:sSub>
                        <m:sSubPr>
                          <m:ctrlPr>
                            <a:rPr lang="en-US" sz="3200" b="0" i="1" smtClean="0">
                              <a:latin typeface="Cambria Math" panose="02040503050406030204" pitchFamily="18" charset="0"/>
                              <a:sym typeface="Wingdings" pitchFamily="2" charset="2"/>
                            </a:rPr>
                          </m:ctrlPr>
                        </m:sSubPr>
                        <m:e>
                          <m:r>
                            <a:rPr lang="en-US" sz="3200" b="0" i="1" smtClean="0">
                              <a:latin typeface="Cambria Math" panose="02040503050406030204" pitchFamily="18" charset="0"/>
                              <a:sym typeface="Wingdings" pitchFamily="2" charset="2"/>
                            </a:rPr>
                            <m:t>𝑍</m:t>
                          </m:r>
                        </m:e>
                        <m:sub>
                          <m:r>
                            <a:rPr lang="en-US" sz="3200" b="0" i="1" smtClean="0">
                              <a:latin typeface="Cambria Math" panose="02040503050406030204" pitchFamily="18" charset="0"/>
                              <a:sym typeface="Wingdings" pitchFamily="2" charset="2"/>
                            </a:rPr>
                            <m:t>0</m:t>
                          </m:r>
                        </m:sub>
                      </m:sSub>
                      <m:r>
                        <a:rPr lang="en-US" sz="3200" b="0" i="1" smtClean="0">
                          <a:latin typeface="Cambria Math" panose="02040503050406030204" pitchFamily="18" charset="0"/>
                          <a:sym typeface="Wingdings" pitchFamily="2" charset="2"/>
                        </a:rPr>
                        <m:t>)</m:t>
                      </m:r>
                    </m:oMath>
                  </a14:m>
                  <a:endParaRPr lang="en-US" sz="3200" dirty="0"/>
                </a:p>
              </p:txBody>
            </p:sp>
          </mc:Choice>
          <mc:Fallback xmlns="">
            <p:sp>
              <p:nvSpPr>
                <p:cNvPr id="2" name="TextBox 1">
                  <a:extLst>
                    <a:ext uri="{FF2B5EF4-FFF2-40B4-BE49-F238E27FC236}">
                      <a16:creationId xmlns:a16="http://schemas.microsoft.com/office/drawing/2014/main" id="{A14846A7-AB44-6BD2-7A0B-EB410F9822DF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420113" y="4768543"/>
                  <a:ext cx="3746049" cy="584775"/>
                </a:xfrm>
                <a:prstGeom prst="rect">
                  <a:avLst/>
                </a:prstGeom>
                <a:blipFill>
                  <a:blip r:embed="rId14"/>
                  <a:stretch>
                    <a:fillRect t="-14894" b="-29787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7" name="Rounded Rectangle 16">
              <a:extLst>
                <a:ext uri="{FF2B5EF4-FFF2-40B4-BE49-F238E27FC236}">
                  <a16:creationId xmlns:a16="http://schemas.microsoft.com/office/drawing/2014/main" id="{9DA362EB-7AD8-F97A-08A0-6EE5BF6926B8}"/>
                </a:ext>
              </a:extLst>
            </p:cNvPr>
            <p:cNvSpPr/>
            <p:nvPr/>
          </p:nvSpPr>
          <p:spPr>
            <a:xfrm>
              <a:off x="1144127" y="4681901"/>
              <a:ext cx="4183777" cy="766838"/>
            </a:xfrm>
            <a:prstGeom prst="roundRect">
              <a:avLst/>
            </a:prstGeom>
            <a:noFill/>
            <a:ln w="38100">
              <a:solidFill>
                <a:schemeClr val="accent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9758769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CF41CD9-8465-3301-4467-7B30963B9A5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1C75892D-287C-B39C-3509-7AD27F2B34D5}"/>
              </a:ext>
            </a:extLst>
          </p:cNvPr>
          <p:cNvCxnSpPr>
            <a:cxnSpLocks/>
          </p:cNvCxnSpPr>
          <p:nvPr/>
        </p:nvCxnSpPr>
        <p:spPr>
          <a:xfrm>
            <a:off x="125260" y="224450"/>
            <a:ext cx="10802183" cy="0"/>
          </a:xfrm>
          <a:prstGeom prst="line">
            <a:avLst/>
          </a:prstGeom>
          <a:ln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FAB28F53-CE5C-4D47-5479-B525123F91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D8A423-D137-D94E-B067-EF01567EB1E8}" type="datetime1">
              <a:rPr lang="en-US" smtClean="0"/>
              <a:t>12/9/25</a:t>
            </a:fld>
            <a:endParaRPr lang="en-US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2BDF7A45-6E2F-7DE7-6689-1F83731630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Solenoidal Spectometer Workshop 2025, Spain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4899737F-3FFB-ED80-3B7B-9D2ECD22D2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303F4-2CFA-8345-8011-B7EAD3855F7D}" type="slidenum">
              <a:rPr lang="en-US" smtClean="0"/>
              <a:t>3</a:t>
            </a:fld>
            <a:endParaRPr lang="en-US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9ED38632-A9AC-8715-4850-5ED65B3EE449}"/>
              </a:ext>
            </a:extLst>
          </p:cNvPr>
          <p:cNvCxnSpPr>
            <a:cxnSpLocks/>
          </p:cNvCxnSpPr>
          <p:nvPr/>
        </p:nvCxnSpPr>
        <p:spPr>
          <a:xfrm>
            <a:off x="195943" y="6400150"/>
            <a:ext cx="11841569" cy="0"/>
          </a:xfrm>
          <a:prstGeom prst="line">
            <a:avLst/>
          </a:prstGeom>
          <a:ln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2">
            <a:extLst>
              <a:ext uri="{FF2B5EF4-FFF2-40B4-BE49-F238E27FC236}">
                <a16:creationId xmlns:a16="http://schemas.microsoft.com/office/drawing/2014/main" id="{8C04854C-7FEC-2752-7F00-87C59F62021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89595" y="0"/>
            <a:ext cx="1308132" cy="4578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00F37CFE-64AC-18C6-406A-ABFE00EEA28A}"/>
              </a:ext>
            </a:extLst>
          </p:cNvPr>
          <p:cNvSpPr txBox="1"/>
          <p:nvPr/>
        </p:nvSpPr>
        <p:spPr>
          <a:xfrm>
            <a:off x="453224" y="448901"/>
            <a:ext cx="758811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/>
              <a:t>The projection method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46D9FE4-6457-4C65-79C3-E49068399D2D}"/>
              </a:ext>
            </a:extLst>
          </p:cNvPr>
          <p:cNvSpPr txBox="1"/>
          <p:nvPr/>
        </p:nvSpPr>
        <p:spPr>
          <a:xfrm>
            <a:off x="729090" y="1896238"/>
            <a:ext cx="44675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Step 2) Scale and offset using known states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6231FFAF-634D-C14B-75A7-0669A6E51104}"/>
              </a:ext>
            </a:extLst>
          </p:cNvPr>
          <p:cNvSpPr txBox="1"/>
          <p:nvPr/>
        </p:nvSpPr>
        <p:spPr>
          <a:xfrm>
            <a:off x="729090" y="1550910"/>
            <a:ext cx="19831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Step 1) Projection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2FCF18F2-124E-2CE6-E0D4-3EA4D962E324}"/>
              </a:ext>
            </a:extLst>
          </p:cNvPr>
          <p:cNvSpPr txBox="1"/>
          <p:nvPr/>
        </p:nvSpPr>
        <p:spPr>
          <a:xfrm>
            <a:off x="729090" y="2259876"/>
            <a:ext cx="29761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Step 3) Sum up all detectors</a:t>
            </a:r>
          </a:p>
        </p:txBody>
      </p:sp>
      <p:pic>
        <p:nvPicPr>
          <p:cNvPr id="6" name="Picture 5" descr="A graph with a number of dots&#10;&#10;AI-generated content may be incorrect.">
            <a:extLst>
              <a:ext uri="{FF2B5EF4-FFF2-40B4-BE49-F238E27FC236}">
                <a16:creationId xmlns:a16="http://schemas.microsoft.com/office/drawing/2014/main" id="{9B30F208-6742-7615-27E8-A4C7CE2E77F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610600" y="869951"/>
            <a:ext cx="2490617" cy="5190565"/>
          </a:xfrm>
          <a:prstGeom prst="rect">
            <a:avLst/>
          </a:prstGeom>
        </p:spPr>
      </p:pic>
      <p:pic>
        <p:nvPicPr>
          <p:cNvPr id="30" name="Picture 29" descr="A graph showing a city skyline&#10;&#10;AI-generated content may be incorrect.">
            <a:extLst>
              <a:ext uri="{FF2B5EF4-FFF2-40B4-BE49-F238E27FC236}">
                <a16:creationId xmlns:a16="http://schemas.microsoft.com/office/drawing/2014/main" id="{A665F196-FB9D-E8A0-9F79-E9E840AE23D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4339255">
            <a:off x="5654663" y="3340845"/>
            <a:ext cx="4563829" cy="1389722"/>
          </a:xfrm>
          <a:prstGeom prst="rect">
            <a:avLst/>
          </a:prstGeom>
        </p:spPr>
      </p:pic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EB612D4F-D4BE-2CD6-F2A8-82C785FACEE4}"/>
              </a:ext>
            </a:extLst>
          </p:cNvPr>
          <p:cNvCxnSpPr>
            <a:cxnSpLocks/>
          </p:cNvCxnSpPr>
          <p:nvPr/>
        </p:nvCxnSpPr>
        <p:spPr>
          <a:xfrm flipH="1">
            <a:off x="7103831" y="1556531"/>
            <a:ext cx="2703057" cy="896105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CD3521D7-5C52-57FD-9003-9BD7E09E2403}"/>
              </a:ext>
            </a:extLst>
          </p:cNvPr>
          <p:cNvCxnSpPr>
            <a:cxnSpLocks/>
          </p:cNvCxnSpPr>
          <p:nvPr/>
        </p:nvCxnSpPr>
        <p:spPr>
          <a:xfrm flipH="1">
            <a:off x="8005500" y="2797760"/>
            <a:ext cx="2329013" cy="772104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93CAC993-FAB1-9C25-4F05-0CA9FF238A31}"/>
              </a:ext>
            </a:extLst>
          </p:cNvPr>
          <p:cNvCxnSpPr>
            <a:cxnSpLocks/>
          </p:cNvCxnSpPr>
          <p:nvPr/>
        </p:nvCxnSpPr>
        <p:spPr>
          <a:xfrm flipH="1">
            <a:off x="8610600" y="3909582"/>
            <a:ext cx="2013399" cy="667473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5" name="Picture 34" descr="A graph showing a number of numbers&#10;&#10;AI-generated content may be incorrect.">
            <a:extLst>
              <a:ext uri="{FF2B5EF4-FFF2-40B4-BE49-F238E27FC236}">
                <a16:creationId xmlns:a16="http://schemas.microsoft.com/office/drawing/2014/main" id="{DAB7C195-34D7-1120-5A76-27EDF2CA644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67251" y="2869393"/>
            <a:ext cx="5383847" cy="2460947"/>
          </a:xfrm>
          <a:prstGeom prst="rect">
            <a:avLst/>
          </a:prstGeom>
        </p:spPr>
      </p:pic>
      <p:sp>
        <p:nvSpPr>
          <p:cNvPr id="39" name="Left Arrow 38">
            <a:extLst>
              <a:ext uri="{FF2B5EF4-FFF2-40B4-BE49-F238E27FC236}">
                <a16:creationId xmlns:a16="http://schemas.microsoft.com/office/drawing/2014/main" id="{D7865BB7-69E1-D1CD-4FE4-68A666D7D55D}"/>
              </a:ext>
            </a:extLst>
          </p:cNvPr>
          <p:cNvSpPr/>
          <p:nvPr/>
        </p:nvSpPr>
        <p:spPr>
          <a:xfrm rot="20470247">
            <a:off x="5833969" y="3827712"/>
            <a:ext cx="1107389" cy="415987"/>
          </a:xfrm>
          <a:prstGeom prst="lef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Step 2</a:t>
            </a:r>
          </a:p>
        </p:txBody>
      </p:sp>
      <p:sp>
        <p:nvSpPr>
          <p:cNvPr id="40" name="Left Arrow 39">
            <a:extLst>
              <a:ext uri="{FF2B5EF4-FFF2-40B4-BE49-F238E27FC236}">
                <a16:creationId xmlns:a16="http://schemas.microsoft.com/office/drawing/2014/main" id="{0561FCC6-24D8-0CC5-ED8C-23AC82EFDEA6}"/>
              </a:ext>
            </a:extLst>
          </p:cNvPr>
          <p:cNvSpPr/>
          <p:nvPr/>
        </p:nvSpPr>
        <p:spPr>
          <a:xfrm rot="20470247">
            <a:off x="8025119" y="2787753"/>
            <a:ext cx="1107389" cy="415987"/>
          </a:xfrm>
          <a:prstGeom prst="lef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Step 1</a:t>
            </a:r>
          </a:p>
        </p:txBody>
      </p:sp>
      <p:pic>
        <p:nvPicPr>
          <p:cNvPr id="41" name="Picture 40" descr="A close-up of a logo&#10;&#10;AI-generated content may be incorrect.">
            <a:extLst>
              <a:ext uri="{FF2B5EF4-FFF2-40B4-BE49-F238E27FC236}">
                <a16:creationId xmlns:a16="http://schemas.microsoft.com/office/drawing/2014/main" id="{31F0FBA7-B911-5AAE-21D8-2EB6075D128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0" y="0"/>
            <a:ext cx="3200045" cy="5259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90146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57B2390-41C3-55D2-1AB4-98A0B07DF76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2B87B20F-8EE4-58FC-637B-D84BDC0DA33B}"/>
              </a:ext>
            </a:extLst>
          </p:cNvPr>
          <p:cNvCxnSpPr>
            <a:cxnSpLocks/>
          </p:cNvCxnSpPr>
          <p:nvPr/>
        </p:nvCxnSpPr>
        <p:spPr>
          <a:xfrm>
            <a:off x="125260" y="224450"/>
            <a:ext cx="10802183" cy="0"/>
          </a:xfrm>
          <a:prstGeom prst="line">
            <a:avLst/>
          </a:prstGeom>
          <a:ln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B5D415D-4128-A89F-22D0-FDC1E7069D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D8A423-D137-D94E-B067-EF01567EB1E8}" type="datetime1">
              <a:rPr lang="en-US" smtClean="0"/>
              <a:t>12/9/25</a:t>
            </a:fld>
            <a:endParaRPr lang="en-US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52C61C5B-C92F-E9A4-0B63-3C399F1F99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Solenoidal Spectometer Workshop 2025, Spain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5546F68A-5FBF-97FE-4028-CF96A01A12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303F4-2CFA-8345-8011-B7EAD3855F7D}" type="slidenum">
              <a:rPr lang="en-US" smtClean="0"/>
              <a:t>4</a:t>
            </a:fld>
            <a:endParaRPr lang="en-US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253D1B4C-7CBD-9B80-4633-F871DC26E16E}"/>
              </a:ext>
            </a:extLst>
          </p:cNvPr>
          <p:cNvCxnSpPr>
            <a:cxnSpLocks/>
          </p:cNvCxnSpPr>
          <p:nvPr/>
        </p:nvCxnSpPr>
        <p:spPr>
          <a:xfrm>
            <a:off x="195943" y="6400150"/>
            <a:ext cx="11841569" cy="0"/>
          </a:xfrm>
          <a:prstGeom prst="line">
            <a:avLst/>
          </a:prstGeom>
          <a:ln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2">
            <a:extLst>
              <a:ext uri="{FF2B5EF4-FFF2-40B4-BE49-F238E27FC236}">
                <a16:creationId xmlns:a16="http://schemas.microsoft.com/office/drawing/2014/main" id="{E296A620-0462-7EFC-878B-CE96C6276B4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89595" y="0"/>
            <a:ext cx="1308132" cy="4578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7171E82E-D85F-59E1-B8D2-76C1B825354F}"/>
              </a:ext>
            </a:extLst>
          </p:cNvPr>
          <p:cNvSpPr txBox="1"/>
          <p:nvPr/>
        </p:nvSpPr>
        <p:spPr>
          <a:xfrm>
            <a:off x="453224" y="448901"/>
            <a:ext cx="799901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/>
              <a:t>Finite Detector Radius Ruined it.</a:t>
            </a:r>
          </a:p>
        </p:txBody>
      </p:sp>
      <p:pic>
        <p:nvPicPr>
          <p:cNvPr id="3" name="Picture 2" descr="A diagram of a beam and a beam&#10;&#10;AI-generated content may be incorrect.">
            <a:extLst>
              <a:ext uri="{FF2B5EF4-FFF2-40B4-BE49-F238E27FC236}">
                <a16:creationId xmlns:a16="http://schemas.microsoft.com/office/drawing/2014/main" id="{5853834B-63EC-E306-1F22-A93CFFCDCDD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4387" y="1258126"/>
            <a:ext cx="7999013" cy="3779589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F33871D7-987A-1C03-4368-2A66B248012A}"/>
                  </a:ext>
                </a:extLst>
              </p:cNvPr>
              <p:cNvSpPr txBox="1"/>
              <p:nvPr/>
            </p:nvSpPr>
            <p:spPr>
              <a:xfrm>
                <a:off x="3310185" y="5081515"/>
                <a:ext cx="2571730" cy="8561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i="1" dirty="0" smtClean="0">
                          <a:latin typeface="Cambria Math" panose="02040503050406030204" pitchFamily="18" charset="0"/>
                        </a:rPr>
                        <m:t>𝑍</m:t>
                      </m:r>
                      <m:r>
                        <a:rPr lang="en-US" sz="2400" b="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≈</m:t>
                      </m:r>
                      <m:sSub>
                        <m:sSubPr>
                          <m:ctrlPr>
                            <a:rPr lang="en-US" sz="2400" b="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𝑍</m:t>
                          </m:r>
                        </m:e>
                        <m:sub>
                          <m:r>
                            <a:rPr lang="en-US" sz="2400" b="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d>
                        <m:dPr>
                          <m:ctrlPr>
                            <a:rPr lang="en-US" sz="2400" b="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b="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1−</m:t>
                          </m:r>
                          <m:f>
                            <m:fPr>
                              <m:ctrlPr>
                                <a:rPr lang="en-US" sz="2400" b="0" i="1" dirty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400" b="0" i="1" dirty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𝑑</m:t>
                              </m:r>
                            </m:num>
                            <m:den>
                              <m:r>
                                <a:rPr lang="en-US" sz="2400" b="0" i="1" dirty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  <m:r>
                                <a:rPr lang="en-US" sz="2400" b="0" i="1" dirty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𝜋𝜌</m:t>
                              </m:r>
                            </m:den>
                          </m:f>
                        </m:e>
                      </m:d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F33871D7-987A-1C03-4368-2A66B248012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10185" y="5081515"/>
                <a:ext cx="2571730" cy="856132"/>
              </a:xfrm>
              <a:prstGeom prst="rect">
                <a:avLst/>
              </a:prstGeom>
              <a:blipFill>
                <a:blip r:embed="rId5"/>
                <a:stretch>
                  <a:fillRect b="-441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C5FCA766-BAED-83CB-16DA-BCB5CFE66108}"/>
                  </a:ext>
                </a:extLst>
              </p:cNvPr>
              <p:cNvSpPr txBox="1"/>
              <p:nvPr/>
            </p:nvSpPr>
            <p:spPr>
              <a:xfrm>
                <a:off x="6225872" y="5324915"/>
                <a:ext cx="309648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𝜌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US" dirty="0"/>
                  <a:t> radius of the helix motion</a:t>
                </a:r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C5FCA766-BAED-83CB-16DA-BCB5CFE6610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25872" y="5324915"/>
                <a:ext cx="3096489" cy="369332"/>
              </a:xfrm>
              <a:prstGeom prst="rect">
                <a:avLst/>
              </a:prstGeom>
              <a:blipFill>
                <a:blip r:embed="rId6"/>
                <a:stretch>
                  <a:fillRect t="-6667" r="-820" b="-2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" name="Picture 1" descr="A graph of a curve&#10;&#10;AI-generated content may be incorrect.">
            <a:extLst>
              <a:ext uri="{FF2B5EF4-FFF2-40B4-BE49-F238E27FC236}">
                <a16:creationId xmlns:a16="http://schemas.microsoft.com/office/drawing/2014/main" id="{0594099B-A297-4171-CF9F-4EB5A2DA85EF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 l="8408" t="1625" r="1539" b="7622"/>
          <a:stretch>
            <a:fillRect/>
          </a:stretch>
        </p:blipFill>
        <p:spPr>
          <a:xfrm>
            <a:off x="8417994" y="1516874"/>
            <a:ext cx="3205670" cy="3145938"/>
          </a:xfrm>
          <a:prstGeom prst="rect">
            <a:avLst/>
          </a:prstGeom>
        </p:spPr>
      </p:pic>
      <p:pic>
        <p:nvPicPr>
          <p:cNvPr id="9" name="Picture 8" descr="A close-up of a logo&#10;&#10;AI-generated content may be incorrect.">
            <a:extLst>
              <a:ext uri="{FF2B5EF4-FFF2-40B4-BE49-F238E27FC236}">
                <a16:creationId xmlns:a16="http://schemas.microsoft.com/office/drawing/2014/main" id="{0E135014-7868-918C-C086-F4C889956519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0" y="0"/>
            <a:ext cx="3200045" cy="5259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36486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760A78B-8928-E9F1-0344-42F369F378E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F98105A4-3766-6FCC-4357-260D3B9B5C50}"/>
              </a:ext>
            </a:extLst>
          </p:cNvPr>
          <p:cNvCxnSpPr>
            <a:cxnSpLocks/>
          </p:cNvCxnSpPr>
          <p:nvPr/>
        </p:nvCxnSpPr>
        <p:spPr>
          <a:xfrm>
            <a:off x="125260" y="224450"/>
            <a:ext cx="10802183" cy="0"/>
          </a:xfrm>
          <a:prstGeom prst="line">
            <a:avLst/>
          </a:prstGeom>
          <a:ln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D0D94ABA-B605-E62E-38CB-BB031435D9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D8A423-D137-D94E-B067-EF01567EB1E8}" type="datetime1">
              <a:rPr lang="en-US" smtClean="0"/>
              <a:t>12/9/25</a:t>
            </a:fld>
            <a:endParaRPr lang="en-US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3AD18B82-03EC-792D-6891-3A01092770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Solenoidal Spectometer Workshop 2025, Spain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2544E908-4A7A-DDEF-3AB4-385FF275B6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303F4-2CFA-8345-8011-B7EAD3855F7D}" type="slidenum">
              <a:rPr lang="en-US" smtClean="0"/>
              <a:t>5</a:t>
            </a:fld>
            <a:endParaRPr lang="en-US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02EC0FE2-09D0-9FC2-2106-5C144906DB5A}"/>
              </a:ext>
            </a:extLst>
          </p:cNvPr>
          <p:cNvCxnSpPr>
            <a:cxnSpLocks/>
          </p:cNvCxnSpPr>
          <p:nvPr/>
        </p:nvCxnSpPr>
        <p:spPr>
          <a:xfrm>
            <a:off x="195943" y="6400150"/>
            <a:ext cx="11841569" cy="0"/>
          </a:xfrm>
          <a:prstGeom prst="line">
            <a:avLst/>
          </a:prstGeom>
          <a:ln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2">
            <a:extLst>
              <a:ext uri="{FF2B5EF4-FFF2-40B4-BE49-F238E27FC236}">
                <a16:creationId xmlns:a16="http://schemas.microsoft.com/office/drawing/2014/main" id="{F5BFB4FC-7263-AF50-1054-D7762D595EC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89595" y="0"/>
            <a:ext cx="1308132" cy="4578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24ED47EA-640A-9D3A-12AC-C982E9C65CAC}"/>
              </a:ext>
            </a:extLst>
          </p:cNvPr>
          <p:cNvSpPr txBox="1"/>
          <p:nvPr/>
        </p:nvSpPr>
        <p:spPr>
          <a:xfrm>
            <a:off x="453224" y="448901"/>
            <a:ext cx="97403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/>
              <a:t>Projection method is not very efficient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2B56EE2-E8B3-D90E-56EF-C80909966961}"/>
              </a:ext>
            </a:extLst>
          </p:cNvPr>
          <p:cNvSpPr txBox="1"/>
          <p:nvPr/>
        </p:nvSpPr>
        <p:spPr>
          <a:xfrm>
            <a:off x="333387" y="2339670"/>
            <a:ext cx="6496026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Detectors that coverage small angle need special care.</a:t>
            </a:r>
          </a:p>
          <a:p>
            <a:pPr marL="742950" lvl="1" indent="-285750">
              <a:buFont typeface="Wingdings" pitchFamily="2" charset="2"/>
              <a:buChar char="à"/>
            </a:pPr>
            <a:r>
              <a:rPr lang="en-US" sz="2000" dirty="0"/>
              <a:t>where is small angle?</a:t>
            </a:r>
          </a:p>
          <a:p>
            <a:pPr marL="742950" lvl="1" indent="-285750">
              <a:buFont typeface="Wingdings" pitchFamily="2" charset="2"/>
              <a:buChar char="à"/>
            </a:pPr>
            <a:r>
              <a:rPr lang="en-US" sz="2000" dirty="0"/>
              <a:t>bad energy resolution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Every detectors are treated separately </a:t>
            </a:r>
          </a:p>
          <a:p>
            <a:pPr lvl="1"/>
            <a:r>
              <a:rPr lang="en-US" sz="2000" dirty="0">
                <a:sym typeface="Wingdings" pitchFamily="2" charset="2"/>
              </a:rPr>
              <a:t> each detector has different energy gain </a:t>
            </a:r>
            <a:endParaRPr lang="en-US" sz="2000" dirty="0"/>
          </a:p>
          <a:p>
            <a:pPr lvl="1"/>
            <a:r>
              <a:rPr lang="en-US" sz="2000" dirty="0">
                <a:sym typeface="Wingdings" pitchFamily="2" charset="2"/>
              </a:rPr>
              <a:t> that is not convenience for automation</a:t>
            </a:r>
            <a:endParaRPr lang="en-US" sz="2000" dirty="0"/>
          </a:p>
        </p:txBody>
      </p:sp>
      <p:pic>
        <p:nvPicPr>
          <p:cNvPr id="3" name="Picture 2" descr="A graph with a number of dots&#10;&#10;AI-generated content may be incorrect.">
            <a:extLst>
              <a:ext uri="{FF2B5EF4-FFF2-40B4-BE49-F238E27FC236}">
                <a16:creationId xmlns:a16="http://schemas.microsoft.com/office/drawing/2014/main" id="{0A3A510E-D9E3-26B0-5ED8-5188DE08CCF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060908" y="589955"/>
            <a:ext cx="2490617" cy="5190565"/>
          </a:xfrm>
          <a:prstGeom prst="rect">
            <a:avLst/>
          </a:prstGeom>
        </p:spPr>
      </p:pic>
      <p:pic>
        <p:nvPicPr>
          <p:cNvPr id="5" name="Picture 4" descr="A graph showing a city skyline&#10;&#10;AI-generated content may be incorrect.">
            <a:extLst>
              <a:ext uri="{FF2B5EF4-FFF2-40B4-BE49-F238E27FC236}">
                <a16:creationId xmlns:a16="http://schemas.microsoft.com/office/drawing/2014/main" id="{EA7EAC96-71D5-B758-AD57-FE90537D22F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4339255">
            <a:off x="6104971" y="3060849"/>
            <a:ext cx="4563829" cy="1389722"/>
          </a:xfrm>
          <a:prstGeom prst="rect">
            <a:avLst/>
          </a:prstGeom>
        </p:spPr>
      </p:pic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BD14BCB4-3BE8-DD10-4C04-8971E48D113B}"/>
              </a:ext>
            </a:extLst>
          </p:cNvPr>
          <p:cNvCxnSpPr>
            <a:cxnSpLocks/>
          </p:cNvCxnSpPr>
          <p:nvPr/>
        </p:nvCxnSpPr>
        <p:spPr>
          <a:xfrm flipH="1">
            <a:off x="7554139" y="1276535"/>
            <a:ext cx="2703057" cy="896105"/>
          </a:xfrm>
          <a:prstGeom prst="straightConnector1">
            <a:avLst/>
          </a:prstGeom>
          <a:ln>
            <a:solidFill>
              <a:schemeClr val="accent2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4B9730A9-8C4E-35AA-586E-FE3E43E066E1}"/>
              </a:ext>
            </a:extLst>
          </p:cNvPr>
          <p:cNvCxnSpPr>
            <a:cxnSpLocks/>
          </p:cNvCxnSpPr>
          <p:nvPr/>
        </p:nvCxnSpPr>
        <p:spPr>
          <a:xfrm flipH="1">
            <a:off x="8455808" y="2517764"/>
            <a:ext cx="2329013" cy="772104"/>
          </a:xfrm>
          <a:prstGeom prst="straightConnector1">
            <a:avLst/>
          </a:prstGeom>
          <a:ln>
            <a:solidFill>
              <a:schemeClr val="accent2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6325DBF8-186E-E6F6-ECF9-463DF04AA029}"/>
              </a:ext>
            </a:extLst>
          </p:cNvPr>
          <p:cNvCxnSpPr>
            <a:cxnSpLocks/>
          </p:cNvCxnSpPr>
          <p:nvPr/>
        </p:nvCxnSpPr>
        <p:spPr>
          <a:xfrm flipH="1">
            <a:off x="9060908" y="3629586"/>
            <a:ext cx="2013399" cy="667473"/>
          </a:xfrm>
          <a:prstGeom prst="straightConnector1">
            <a:avLst/>
          </a:prstGeom>
          <a:ln>
            <a:solidFill>
              <a:schemeClr val="accent2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Rectangle 14">
            <a:extLst>
              <a:ext uri="{FF2B5EF4-FFF2-40B4-BE49-F238E27FC236}">
                <a16:creationId xmlns:a16="http://schemas.microsoft.com/office/drawing/2014/main" id="{AB3010DB-4918-3C94-BF61-FFBE935BF72C}"/>
              </a:ext>
            </a:extLst>
          </p:cNvPr>
          <p:cNvSpPr/>
          <p:nvPr/>
        </p:nvSpPr>
        <p:spPr>
          <a:xfrm rot="20582185">
            <a:off x="7746962" y="4490114"/>
            <a:ext cx="3533536" cy="52367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6" name="Picture 15" descr="A close-up of a logo&#10;&#10;AI-generated content may be incorrect.">
            <a:extLst>
              <a:ext uri="{FF2B5EF4-FFF2-40B4-BE49-F238E27FC236}">
                <a16:creationId xmlns:a16="http://schemas.microsoft.com/office/drawing/2014/main" id="{89027944-4FD4-2010-A73C-7874BE2564A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0"/>
            <a:ext cx="3200045" cy="5259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755797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4406D46-579C-2376-E20B-9581D9855DD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B4423CB7-17C5-5548-EA26-D1F3269DF50D}"/>
              </a:ext>
            </a:extLst>
          </p:cNvPr>
          <p:cNvCxnSpPr>
            <a:cxnSpLocks/>
          </p:cNvCxnSpPr>
          <p:nvPr/>
        </p:nvCxnSpPr>
        <p:spPr>
          <a:xfrm>
            <a:off x="125260" y="224450"/>
            <a:ext cx="10802183" cy="0"/>
          </a:xfrm>
          <a:prstGeom prst="line">
            <a:avLst/>
          </a:prstGeom>
          <a:ln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C72FE81D-49A3-9FC9-09D9-560F42993D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D8A423-D137-D94E-B067-EF01567EB1E8}" type="datetime1">
              <a:rPr lang="en-US" smtClean="0"/>
              <a:t>12/9/25</a:t>
            </a:fld>
            <a:endParaRPr lang="en-US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B9C650ED-1A77-519B-7EC2-DAA5D69ADD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Solenoidal Spectometer Workshop 2025, Spain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AC92CAA4-B12B-5AEC-A1F3-014F4EB748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303F4-2CFA-8345-8011-B7EAD3855F7D}" type="slidenum">
              <a:rPr lang="en-US" smtClean="0"/>
              <a:t>6</a:t>
            </a:fld>
            <a:endParaRPr lang="en-US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D2257B48-39E2-82CD-3BD6-BAABD4078BD3}"/>
              </a:ext>
            </a:extLst>
          </p:cNvPr>
          <p:cNvCxnSpPr>
            <a:cxnSpLocks/>
          </p:cNvCxnSpPr>
          <p:nvPr/>
        </p:nvCxnSpPr>
        <p:spPr>
          <a:xfrm>
            <a:off x="195943" y="6400150"/>
            <a:ext cx="11841569" cy="0"/>
          </a:xfrm>
          <a:prstGeom prst="line">
            <a:avLst/>
          </a:prstGeom>
          <a:ln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2">
            <a:extLst>
              <a:ext uri="{FF2B5EF4-FFF2-40B4-BE49-F238E27FC236}">
                <a16:creationId xmlns:a16="http://schemas.microsoft.com/office/drawing/2014/main" id="{9461466E-F1D8-D0FC-D199-A7CB26D6B64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89595" y="0"/>
            <a:ext cx="1308132" cy="4578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F0E81E62-44FF-B73B-AB0F-FC52CE1C3011}"/>
              </a:ext>
            </a:extLst>
          </p:cNvPr>
          <p:cNvSpPr txBox="1"/>
          <p:nvPr/>
        </p:nvSpPr>
        <p:spPr>
          <a:xfrm>
            <a:off x="453224" y="448901"/>
            <a:ext cx="97403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/>
              <a:t>A new method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2F8E4311-1D82-6A73-DCE0-7DD246D7295B}"/>
                  </a:ext>
                </a:extLst>
              </p:cNvPr>
              <p:cNvSpPr txBox="1"/>
              <p:nvPr/>
            </p:nvSpPr>
            <p:spPr>
              <a:xfrm>
                <a:off x="4217125" y="2457742"/>
                <a:ext cx="2967992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d>
                      <m:dPr>
                        <m:ctrlPr>
                          <a:rPr lang="en-US" sz="28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  <m:t>𝐸</m:t>
                            </m:r>
                          </m:e>
                          <m:sub>
                            <m: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</m:sub>
                        </m:sSub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, </m:t>
                        </m:r>
                        <m:sSub>
                          <m:sSubPr>
                            <m:ctrlP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  <m:t>𝜃</m:t>
                            </m:r>
                          </m:e>
                          <m:sub>
                            <m: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  <m:t>𝑐𝑚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sz="2800" dirty="0">
                    <a:sym typeface="Wingdings" pitchFamily="2" charset="2"/>
                  </a:rPr>
                  <a:t> </a:t>
                </a:r>
                <a:r>
                  <a:rPr lang="en-US" sz="2800" dirty="0"/>
                  <a:t>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sz="2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𝐸</m:t>
                        </m:r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, </m:t>
                        </m:r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𝑍</m:t>
                        </m:r>
                      </m:e>
                    </m:d>
                  </m:oMath>
                </a14:m>
                <a:endParaRPr lang="en-US" sz="2800" dirty="0"/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2F8E4311-1D82-6A73-DCE0-7DD246D7295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17125" y="2457742"/>
                <a:ext cx="2967992" cy="523220"/>
              </a:xfrm>
              <a:prstGeom prst="rect">
                <a:avLst/>
              </a:prstGeom>
              <a:blipFill>
                <a:blip r:embed="rId4"/>
                <a:stretch>
                  <a:fillRect t="-14286" b="-2857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extBox 1">
            <a:extLst>
              <a:ext uri="{FF2B5EF4-FFF2-40B4-BE49-F238E27FC236}">
                <a16:creationId xmlns:a16="http://schemas.microsoft.com/office/drawing/2014/main" id="{5E62A1C8-7929-945A-41FD-EAE7B98A9B78}"/>
              </a:ext>
            </a:extLst>
          </p:cNvPr>
          <p:cNvSpPr txBox="1"/>
          <p:nvPr/>
        </p:nvSpPr>
        <p:spPr>
          <a:xfrm>
            <a:off x="1102794" y="1314163"/>
            <a:ext cx="750780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Kinematics calculation, Solenoidal spectrometer is transforming</a:t>
            </a:r>
          </a:p>
          <a:p>
            <a:r>
              <a:rPr lang="en-US" dirty="0"/>
              <a:t> </a:t>
            </a:r>
          </a:p>
        </p:txBody>
      </p:sp>
      <p:pic>
        <p:nvPicPr>
          <p:cNvPr id="21" name="Picture 20" descr="A graph of a curve&#10;&#10;AI-generated content may be incorrect.">
            <a:extLst>
              <a:ext uri="{FF2B5EF4-FFF2-40B4-BE49-F238E27FC236}">
                <a16:creationId xmlns:a16="http://schemas.microsoft.com/office/drawing/2014/main" id="{64154CC2-35B5-3B98-AD60-17545B29BE22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8408" t="1625" r="1539" b="7622"/>
          <a:stretch>
            <a:fillRect/>
          </a:stretch>
        </p:blipFill>
        <p:spPr>
          <a:xfrm>
            <a:off x="7409314" y="1892430"/>
            <a:ext cx="3205670" cy="3145938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6601CBCC-32A4-4941-15D6-E931DC8D0EF0}"/>
                  </a:ext>
                </a:extLst>
              </p:cNvPr>
              <p:cNvSpPr txBox="1"/>
              <p:nvPr/>
            </p:nvSpPr>
            <p:spPr>
              <a:xfrm>
                <a:off x="4246373" y="3852299"/>
                <a:ext cx="3096397" cy="52322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d>
                      <m:dPr>
                        <m:ctrlPr>
                          <a:rPr lang="en-US" sz="28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  <m:t>𝐸</m:t>
                            </m:r>
                          </m:e>
                          <m:sub>
                            <m: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</m:sub>
                        </m:sSub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, </m:t>
                        </m:r>
                        <m:sSub>
                          <m:sSubPr>
                            <m:ctrlP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  <m:t>𝜃</m:t>
                            </m:r>
                          </m:e>
                          <m:sub>
                            <m: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  <m:t>𝑐𝑚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sz="2800" dirty="0">
                    <a:sym typeface="Wingdings" pitchFamily="2" charset="2"/>
                  </a:rPr>
                  <a:t> </a:t>
                </a:r>
                <a:r>
                  <a:rPr lang="en-US" sz="2800" dirty="0"/>
                  <a:t>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sz="2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𝐸</m:t>
                        </m:r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, </m:t>
                        </m:r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𝑍</m:t>
                        </m:r>
                      </m:e>
                    </m:d>
                  </m:oMath>
                </a14:m>
                <a:endParaRPr lang="en-US" sz="2800" dirty="0"/>
              </a:p>
            </p:txBody>
          </p:sp>
        </mc:Choice>
        <mc:Fallback xmlns="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6601CBCC-32A4-4941-15D6-E931DC8D0EF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46373" y="3852299"/>
                <a:ext cx="3096397" cy="523220"/>
              </a:xfrm>
              <a:prstGeom prst="rect">
                <a:avLst/>
              </a:prstGeom>
              <a:blipFill>
                <a:blip r:embed="rId6"/>
                <a:stretch>
                  <a:fillRect t="-14286" b="-2857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6E6D1AF0-32CC-7080-6D4D-A5AF45BAB171}"/>
              </a:ext>
            </a:extLst>
          </p:cNvPr>
          <p:cNvCxnSpPr/>
          <p:nvPr/>
        </p:nvCxnSpPr>
        <p:spPr>
          <a:xfrm>
            <a:off x="1401467" y="4508344"/>
            <a:ext cx="2697251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481CBA77-2734-BCFC-5355-575B0123B5F6}"/>
              </a:ext>
            </a:extLst>
          </p:cNvPr>
          <p:cNvCxnSpPr/>
          <p:nvPr/>
        </p:nvCxnSpPr>
        <p:spPr>
          <a:xfrm flipV="1">
            <a:off x="1539317" y="2311272"/>
            <a:ext cx="0" cy="238173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400138B7-D36D-89E5-8788-45EC4BDFA4C9}"/>
                  </a:ext>
                </a:extLst>
              </p:cNvPr>
              <p:cNvSpPr txBox="1"/>
              <p:nvPr/>
            </p:nvSpPr>
            <p:spPr>
              <a:xfrm>
                <a:off x="3737620" y="4557074"/>
                <a:ext cx="60196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𝜃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𝑐𝑚</m:t>
                          </m:r>
                        </m:sub>
                      </m:sSub>
                    </m:oMath>
                  </m:oMathPara>
                </a14:m>
                <a:endParaRPr lang="en-US" dirty="0">
                  <a:solidFill>
                    <a:srgbClr val="0070C0"/>
                  </a:solidFill>
                </a:endParaRPr>
              </a:p>
            </p:txBody>
          </p:sp>
        </mc:Choice>
        <mc:Fallback xmlns="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400138B7-D36D-89E5-8788-45EC4BDFA4C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37620" y="4557074"/>
                <a:ext cx="601960" cy="369332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B17628E1-BA43-552D-F258-0AA41349F0D3}"/>
                  </a:ext>
                </a:extLst>
              </p:cNvPr>
              <p:cNvSpPr txBox="1"/>
              <p:nvPr/>
            </p:nvSpPr>
            <p:spPr>
              <a:xfrm>
                <a:off x="1095004" y="2322754"/>
                <a:ext cx="47647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sub>
                      </m:sSub>
                    </m:oMath>
                  </m:oMathPara>
                </a14:m>
                <a:endParaRPr lang="en-US" dirty="0">
                  <a:solidFill>
                    <a:srgbClr val="0070C0"/>
                  </a:solidFill>
                </a:endParaRPr>
              </a:p>
            </p:txBody>
          </p:sp>
        </mc:Choice>
        <mc:Fallback xmlns="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B17628E1-BA43-552D-F258-0AA41349F0D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95004" y="2322754"/>
                <a:ext cx="476477" cy="369332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0" name="Freeform 29">
            <a:extLst>
              <a:ext uri="{FF2B5EF4-FFF2-40B4-BE49-F238E27FC236}">
                <a16:creationId xmlns:a16="http://schemas.microsoft.com/office/drawing/2014/main" id="{B1944F41-4BBA-00C0-00B9-3F8C32FEDA41}"/>
              </a:ext>
            </a:extLst>
          </p:cNvPr>
          <p:cNvSpPr/>
          <p:nvPr/>
        </p:nvSpPr>
        <p:spPr>
          <a:xfrm>
            <a:off x="1601348" y="3852299"/>
            <a:ext cx="2297487" cy="400570"/>
          </a:xfrm>
          <a:custGeom>
            <a:avLst/>
            <a:gdLst>
              <a:gd name="connsiteX0" fmla="*/ 0 w 2297487"/>
              <a:gd name="connsiteY0" fmla="*/ 30508 h 400570"/>
              <a:gd name="connsiteX1" fmla="*/ 533017 w 2297487"/>
              <a:gd name="connsiteY1" fmla="*/ 30508 h 400570"/>
              <a:gd name="connsiteX2" fmla="*/ 1079819 w 2297487"/>
              <a:gd name="connsiteY2" fmla="*/ 347561 h 400570"/>
              <a:gd name="connsiteX3" fmla="*/ 1672571 w 2297487"/>
              <a:gd name="connsiteY3" fmla="*/ 200522 h 400570"/>
              <a:gd name="connsiteX4" fmla="*/ 2122878 w 2297487"/>
              <a:gd name="connsiteY4" fmla="*/ 384321 h 400570"/>
              <a:gd name="connsiteX5" fmla="*/ 2297487 w 2297487"/>
              <a:gd name="connsiteY5" fmla="*/ 379726 h 4005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297487" h="400570">
                <a:moveTo>
                  <a:pt x="0" y="30508"/>
                </a:moveTo>
                <a:cubicBezTo>
                  <a:pt x="176523" y="4087"/>
                  <a:pt x="353047" y="-22334"/>
                  <a:pt x="533017" y="30508"/>
                </a:cubicBezTo>
                <a:cubicBezTo>
                  <a:pt x="712987" y="83350"/>
                  <a:pt x="889893" y="319225"/>
                  <a:pt x="1079819" y="347561"/>
                </a:cubicBezTo>
                <a:cubicBezTo>
                  <a:pt x="1269745" y="375897"/>
                  <a:pt x="1498728" y="194395"/>
                  <a:pt x="1672571" y="200522"/>
                </a:cubicBezTo>
                <a:cubicBezTo>
                  <a:pt x="1846414" y="206649"/>
                  <a:pt x="2018725" y="354454"/>
                  <a:pt x="2122878" y="384321"/>
                </a:cubicBezTo>
                <a:cubicBezTo>
                  <a:pt x="2227031" y="414188"/>
                  <a:pt x="2262259" y="396957"/>
                  <a:pt x="2297487" y="379726"/>
                </a:cubicBezTo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7867D330-5480-5497-22DE-F60797D7F159}"/>
              </a:ext>
            </a:extLst>
          </p:cNvPr>
          <p:cNvCxnSpPr/>
          <p:nvPr/>
        </p:nvCxnSpPr>
        <p:spPr>
          <a:xfrm flipH="1" flipV="1">
            <a:off x="1102794" y="3979248"/>
            <a:ext cx="565182" cy="71376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E6516C4A-96ED-3DDE-A44C-A27707AFFC96}"/>
                  </a:ext>
                </a:extLst>
              </p:cNvPr>
              <p:cNvSpPr txBox="1"/>
              <p:nvPr/>
            </p:nvSpPr>
            <p:spPr>
              <a:xfrm>
                <a:off x="257384" y="4003602"/>
                <a:ext cx="1128001" cy="6650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𝜎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𝜃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𝑐𝑚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E6516C4A-96ED-3DDE-A44C-A27707AFFC9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7384" y="4003602"/>
                <a:ext cx="1128001" cy="665054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4" name="Freeform 33">
            <a:extLst>
              <a:ext uri="{FF2B5EF4-FFF2-40B4-BE49-F238E27FC236}">
                <a16:creationId xmlns:a16="http://schemas.microsoft.com/office/drawing/2014/main" id="{1B2E7910-D626-D11B-E9B5-B1CFBFCFCB37}"/>
              </a:ext>
            </a:extLst>
          </p:cNvPr>
          <p:cNvSpPr/>
          <p:nvPr/>
        </p:nvSpPr>
        <p:spPr>
          <a:xfrm>
            <a:off x="1663381" y="3112036"/>
            <a:ext cx="2237753" cy="731819"/>
          </a:xfrm>
          <a:custGeom>
            <a:avLst/>
            <a:gdLst>
              <a:gd name="connsiteX0" fmla="*/ 0 w 2237753"/>
              <a:gd name="connsiteY0" fmla="*/ 343385 h 731819"/>
              <a:gd name="connsiteX1" fmla="*/ 436523 w 2237753"/>
              <a:gd name="connsiteY1" fmla="*/ 7952 h 731819"/>
              <a:gd name="connsiteX2" fmla="*/ 983325 w 2237753"/>
              <a:gd name="connsiteY2" fmla="*/ 642058 h 731819"/>
              <a:gd name="connsiteX3" fmla="*/ 1516342 w 2237753"/>
              <a:gd name="connsiteY3" fmla="*/ 370955 h 731819"/>
              <a:gd name="connsiteX4" fmla="*/ 1962054 w 2237753"/>
              <a:gd name="connsiteY4" fmla="*/ 678818 h 731819"/>
              <a:gd name="connsiteX5" fmla="*/ 2237753 w 2237753"/>
              <a:gd name="connsiteY5" fmla="*/ 729363 h 7318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237753" h="731819">
                <a:moveTo>
                  <a:pt x="0" y="343385"/>
                </a:moveTo>
                <a:cubicBezTo>
                  <a:pt x="136318" y="150779"/>
                  <a:pt x="272636" y="-41827"/>
                  <a:pt x="436523" y="7952"/>
                </a:cubicBezTo>
                <a:cubicBezTo>
                  <a:pt x="600410" y="57731"/>
                  <a:pt x="803355" y="581558"/>
                  <a:pt x="983325" y="642058"/>
                </a:cubicBezTo>
                <a:cubicBezTo>
                  <a:pt x="1163295" y="702558"/>
                  <a:pt x="1353221" y="364828"/>
                  <a:pt x="1516342" y="370955"/>
                </a:cubicBezTo>
                <a:cubicBezTo>
                  <a:pt x="1679463" y="377082"/>
                  <a:pt x="1841819" y="619083"/>
                  <a:pt x="1962054" y="678818"/>
                </a:cubicBezTo>
                <a:cubicBezTo>
                  <a:pt x="2082289" y="738553"/>
                  <a:pt x="2160021" y="733958"/>
                  <a:pt x="2237753" y="729363"/>
                </a:cubicBezTo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Freeform 35">
            <a:extLst>
              <a:ext uri="{FF2B5EF4-FFF2-40B4-BE49-F238E27FC236}">
                <a16:creationId xmlns:a16="http://schemas.microsoft.com/office/drawing/2014/main" id="{851DCC7B-80B0-F0C1-D961-8379C36ECE7D}"/>
              </a:ext>
            </a:extLst>
          </p:cNvPr>
          <p:cNvSpPr/>
          <p:nvPr/>
        </p:nvSpPr>
        <p:spPr>
          <a:xfrm>
            <a:off x="1700141" y="2595017"/>
            <a:ext cx="2145853" cy="632380"/>
          </a:xfrm>
          <a:custGeom>
            <a:avLst/>
            <a:gdLst>
              <a:gd name="connsiteX0" fmla="*/ 0 w 2145853"/>
              <a:gd name="connsiteY0" fmla="*/ 309007 h 632380"/>
              <a:gd name="connsiteX1" fmla="*/ 390573 w 2145853"/>
              <a:gd name="connsiteY1" fmla="*/ 253867 h 632380"/>
              <a:gd name="connsiteX2" fmla="*/ 698436 w 2145853"/>
              <a:gd name="connsiteY2" fmla="*/ 5739 h 632380"/>
              <a:gd name="connsiteX3" fmla="*/ 1194693 w 2145853"/>
              <a:gd name="connsiteY3" fmla="*/ 529566 h 632380"/>
              <a:gd name="connsiteX4" fmla="*/ 1663381 w 2145853"/>
              <a:gd name="connsiteY4" fmla="*/ 290627 h 632380"/>
              <a:gd name="connsiteX5" fmla="*/ 2058548 w 2145853"/>
              <a:gd name="connsiteY5" fmla="*/ 607680 h 632380"/>
              <a:gd name="connsiteX6" fmla="*/ 2145853 w 2145853"/>
              <a:gd name="connsiteY6" fmla="*/ 616870 h 6323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145853" h="632380">
                <a:moveTo>
                  <a:pt x="0" y="309007"/>
                </a:moveTo>
                <a:cubicBezTo>
                  <a:pt x="137083" y="306709"/>
                  <a:pt x="274167" y="304412"/>
                  <a:pt x="390573" y="253867"/>
                </a:cubicBezTo>
                <a:cubicBezTo>
                  <a:pt x="506979" y="203322"/>
                  <a:pt x="564416" y="-40211"/>
                  <a:pt x="698436" y="5739"/>
                </a:cubicBezTo>
                <a:cubicBezTo>
                  <a:pt x="832456" y="51689"/>
                  <a:pt x="1033869" y="482085"/>
                  <a:pt x="1194693" y="529566"/>
                </a:cubicBezTo>
                <a:cubicBezTo>
                  <a:pt x="1355517" y="577047"/>
                  <a:pt x="1519405" y="277608"/>
                  <a:pt x="1663381" y="290627"/>
                </a:cubicBezTo>
                <a:cubicBezTo>
                  <a:pt x="1807357" y="303646"/>
                  <a:pt x="1978136" y="553306"/>
                  <a:pt x="2058548" y="607680"/>
                </a:cubicBezTo>
                <a:cubicBezTo>
                  <a:pt x="2138960" y="662054"/>
                  <a:pt x="2132068" y="608446"/>
                  <a:pt x="2145853" y="616870"/>
                </a:cubicBezTo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8" name="TextBox 37">
                <a:extLst>
                  <a:ext uri="{FF2B5EF4-FFF2-40B4-BE49-F238E27FC236}">
                    <a16:creationId xmlns:a16="http://schemas.microsoft.com/office/drawing/2014/main" id="{8E8BBB0D-03B0-C2AA-6908-69011AA0C7FD}"/>
                  </a:ext>
                </a:extLst>
              </p:cNvPr>
              <p:cNvSpPr txBox="1"/>
              <p:nvPr/>
            </p:nvSpPr>
            <p:spPr>
              <a:xfrm>
                <a:off x="4813021" y="5708383"/>
                <a:ext cx="2492989" cy="52322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d>
                      <m:dPr>
                        <m:ctrlPr>
                          <a:rPr lang="en-US" sz="280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, </m:t>
                        </m:r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𝑍</m:t>
                        </m:r>
                      </m:e>
                    </m:d>
                  </m:oMath>
                </a14:m>
                <a:r>
                  <a:rPr lang="en-US" sz="2800" dirty="0"/>
                  <a:t> </a:t>
                </a:r>
                <a:r>
                  <a:rPr lang="en-US" sz="2800" dirty="0">
                    <a:sym typeface="Wingdings" pitchFamily="2" charset="2"/>
                  </a:rPr>
                  <a:t>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sz="280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𝐸</m:t>
                        </m:r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, </m:t>
                        </m:r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𝑍</m:t>
                        </m:r>
                      </m:e>
                    </m:d>
                  </m:oMath>
                </a14:m>
                <a:endParaRPr lang="en-US" sz="2800" dirty="0"/>
              </a:p>
            </p:txBody>
          </p:sp>
        </mc:Choice>
        <mc:Fallback xmlns="">
          <p:sp>
            <p:nvSpPr>
              <p:cNvPr id="38" name="TextBox 37">
                <a:extLst>
                  <a:ext uri="{FF2B5EF4-FFF2-40B4-BE49-F238E27FC236}">
                    <a16:creationId xmlns:a16="http://schemas.microsoft.com/office/drawing/2014/main" id="{8E8BBB0D-03B0-C2AA-6908-69011AA0C7F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13021" y="5708383"/>
                <a:ext cx="2492989" cy="523220"/>
              </a:xfrm>
              <a:prstGeom prst="rect">
                <a:avLst/>
              </a:prstGeom>
              <a:blipFill>
                <a:blip r:embed="rId10"/>
                <a:stretch>
                  <a:fillRect t="-14286" b="-2857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9" name="TextBox 38">
            <a:extLst>
              <a:ext uri="{FF2B5EF4-FFF2-40B4-BE49-F238E27FC236}">
                <a16:creationId xmlns:a16="http://schemas.microsoft.com/office/drawing/2014/main" id="{0149F729-E1CD-8F14-3550-7C0EDF31A79C}"/>
              </a:ext>
            </a:extLst>
          </p:cNvPr>
          <p:cNvSpPr txBox="1"/>
          <p:nvPr/>
        </p:nvSpPr>
        <p:spPr>
          <a:xfrm>
            <a:off x="2170002" y="5128908"/>
            <a:ext cx="408252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To do the inverse transform, </a:t>
            </a:r>
          </a:p>
          <a:p>
            <a:r>
              <a:rPr lang="en-US" dirty="0"/>
              <a:t>need to calibrate the measured energy, </a:t>
            </a:r>
          </a:p>
          <a:p>
            <a:r>
              <a:rPr lang="en-US" dirty="0"/>
              <a:t>from channel into MeV</a:t>
            </a:r>
          </a:p>
        </p:txBody>
      </p:sp>
      <p:sp>
        <p:nvSpPr>
          <p:cNvPr id="40" name="Rounded Rectangle 39">
            <a:extLst>
              <a:ext uri="{FF2B5EF4-FFF2-40B4-BE49-F238E27FC236}">
                <a16:creationId xmlns:a16="http://schemas.microsoft.com/office/drawing/2014/main" id="{5221B066-E149-18B7-8872-42439D4D4E12}"/>
              </a:ext>
            </a:extLst>
          </p:cNvPr>
          <p:cNvSpPr/>
          <p:nvPr/>
        </p:nvSpPr>
        <p:spPr>
          <a:xfrm>
            <a:off x="2072640" y="5075402"/>
            <a:ext cx="5270130" cy="1156201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1" name="Picture 40" descr="A close-up of a logo&#10;&#10;AI-generated content may be incorrect.">
            <a:extLst>
              <a:ext uri="{FF2B5EF4-FFF2-40B4-BE49-F238E27FC236}">
                <a16:creationId xmlns:a16="http://schemas.microsoft.com/office/drawing/2014/main" id="{34133F9C-85BE-0301-2D64-878CFA8CDDAE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0" y="0"/>
            <a:ext cx="3200045" cy="5259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730416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1400694-42BE-9D50-E089-4AC62E13ED0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72F459EF-CDFF-2E2C-C810-896828C494C0}"/>
              </a:ext>
            </a:extLst>
          </p:cNvPr>
          <p:cNvCxnSpPr>
            <a:cxnSpLocks/>
          </p:cNvCxnSpPr>
          <p:nvPr/>
        </p:nvCxnSpPr>
        <p:spPr>
          <a:xfrm>
            <a:off x="125260" y="224450"/>
            <a:ext cx="10802183" cy="0"/>
          </a:xfrm>
          <a:prstGeom prst="line">
            <a:avLst/>
          </a:prstGeom>
          <a:ln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705C5C-E518-7DE0-BB57-2DFB30BC60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D8A423-D137-D94E-B067-EF01567EB1E8}" type="datetime1">
              <a:rPr lang="en-US" smtClean="0"/>
              <a:t>12/9/25</a:t>
            </a:fld>
            <a:endParaRPr lang="en-US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BB603A1A-606C-11A1-9593-EFDFFF0F49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Solenoidal Spectometer Workshop 2025, Spain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3F3C2162-107F-91A3-C6DB-84F4630598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303F4-2CFA-8345-8011-B7EAD3855F7D}" type="slidenum">
              <a:rPr lang="en-US" smtClean="0"/>
              <a:t>7</a:t>
            </a:fld>
            <a:endParaRPr lang="en-US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21CA54B5-6585-2E12-A427-6C2EAF8F1008}"/>
              </a:ext>
            </a:extLst>
          </p:cNvPr>
          <p:cNvCxnSpPr>
            <a:cxnSpLocks/>
          </p:cNvCxnSpPr>
          <p:nvPr/>
        </p:nvCxnSpPr>
        <p:spPr>
          <a:xfrm>
            <a:off x="195943" y="6400150"/>
            <a:ext cx="11841569" cy="0"/>
          </a:xfrm>
          <a:prstGeom prst="line">
            <a:avLst/>
          </a:prstGeom>
          <a:ln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2">
            <a:extLst>
              <a:ext uri="{FF2B5EF4-FFF2-40B4-BE49-F238E27FC236}">
                <a16:creationId xmlns:a16="http://schemas.microsoft.com/office/drawing/2014/main" id="{518CB4F3-FFAB-A2F7-856F-7DE67B1658F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89595" y="0"/>
            <a:ext cx="1308132" cy="4578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62428B3D-A928-E741-CD1F-1430A96B4DD6}"/>
                  </a:ext>
                </a:extLst>
              </p:cNvPr>
              <p:cNvSpPr txBox="1"/>
              <p:nvPr/>
            </p:nvSpPr>
            <p:spPr>
              <a:xfrm>
                <a:off x="453224" y="448901"/>
                <a:ext cx="9740348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3200" dirty="0"/>
                  <a:t>Step 1) raw </a:t>
                </a:r>
                <a14:m>
                  <m:oMath xmlns:m="http://schemas.openxmlformats.org/officeDocument/2006/math">
                    <m:r>
                      <a:rPr lang="en-US" sz="3200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𝑒</m:t>
                    </m:r>
                  </m:oMath>
                </a14:m>
                <a:r>
                  <a:rPr lang="en-US" sz="3200" dirty="0"/>
                  <a:t> to energy </a:t>
                </a:r>
                <a14:m>
                  <m:oMath xmlns:m="http://schemas.openxmlformats.org/officeDocument/2006/math">
                    <m:r>
                      <a:rPr lang="en-US" sz="3200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𝐸</m:t>
                    </m:r>
                  </m:oMath>
                </a14:m>
                <a:endParaRPr lang="en-US" sz="3200" dirty="0"/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62428B3D-A928-E741-CD1F-1430A96B4DD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3224" y="448901"/>
                <a:ext cx="9740348" cy="584775"/>
              </a:xfrm>
              <a:prstGeom prst="rect">
                <a:avLst/>
              </a:prstGeom>
              <a:blipFill>
                <a:blip r:embed="rId4"/>
                <a:stretch>
                  <a:fillRect l="-1563" t="-12766" b="-3191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extBox 1">
            <a:extLst>
              <a:ext uri="{FF2B5EF4-FFF2-40B4-BE49-F238E27FC236}">
                <a16:creationId xmlns:a16="http://schemas.microsoft.com/office/drawing/2014/main" id="{01123755-4101-009D-4A22-E5FDBA5E74B7}"/>
              </a:ext>
            </a:extLst>
          </p:cNvPr>
          <p:cNvSpPr txBox="1"/>
          <p:nvPr/>
        </p:nvSpPr>
        <p:spPr>
          <a:xfrm>
            <a:off x="520710" y="1133054"/>
            <a:ext cx="50990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A) alpha source  ( 5.4 to 8.2 MeV for </a:t>
            </a:r>
            <a:r>
              <a:rPr lang="en-US" baseline="30000" dirty="0"/>
              <a:t>224</a:t>
            </a:r>
            <a:r>
              <a:rPr lang="en-US" dirty="0"/>
              <a:t>Th source)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7E61AC5-9190-4F20-6CBF-B6C455E63888}"/>
              </a:ext>
            </a:extLst>
          </p:cNvPr>
          <p:cNvSpPr txBox="1"/>
          <p:nvPr/>
        </p:nvSpPr>
        <p:spPr>
          <a:xfrm>
            <a:off x="520710" y="1502386"/>
            <a:ext cx="41555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B) Matching data to the kinematics lines</a:t>
            </a:r>
          </a:p>
        </p:txBody>
      </p:sp>
      <p:pic>
        <p:nvPicPr>
          <p:cNvPr id="5" name="Picture 4" descr="A colorful pattern with lines and numbers&#10;&#10;AI-generated content may be incorrect.">
            <a:extLst>
              <a:ext uri="{FF2B5EF4-FFF2-40B4-BE49-F238E27FC236}">
                <a16:creationId xmlns:a16="http://schemas.microsoft.com/office/drawing/2014/main" id="{E03395D6-7A7A-B4B0-4C08-8B09E60484A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38200" y="2744656"/>
            <a:ext cx="10287826" cy="3589794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DF77D937-1C5E-D303-FFD5-CA74D54D3897}"/>
                  </a:ext>
                </a:extLst>
              </p:cNvPr>
              <p:cNvSpPr txBox="1"/>
              <p:nvPr/>
            </p:nvSpPr>
            <p:spPr>
              <a:xfrm>
                <a:off x="5823511" y="649703"/>
                <a:ext cx="6020949" cy="206210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2000" b="1" dirty="0"/>
                  <a:t>Simultaneously fit multiple curves at once</a:t>
                </a:r>
              </a:p>
              <a:p>
                <a:pPr marL="342900" indent="-342900">
                  <a:buFont typeface="+mj-lt"/>
                  <a:buAutoNum type="arabicPeriod"/>
                </a:pPr>
                <a:r>
                  <a:rPr lang="en-US" dirty="0"/>
                  <a:t>using known states (more is better)</a:t>
                </a:r>
              </a:p>
              <a:p>
                <a:pPr marL="342900" indent="-342900">
                  <a:buFont typeface="+mj-lt"/>
                  <a:buAutoNum type="arabicPeriod"/>
                </a:pPr>
                <a:r>
                  <a:rPr lang="en-US" dirty="0"/>
                  <a:t>calculate the kinematics curves</a:t>
                </a:r>
              </a:p>
              <a:p>
                <a:pPr marL="342900" indent="-342900">
                  <a:buFont typeface="+mj-lt"/>
                  <a:buAutoNum type="arabicPeriod"/>
                </a:pPr>
                <a:r>
                  <a:rPr lang="en-US" dirty="0"/>
                  <a:t>random sampling n-data points</a:t>
                </a:r>
              </a:p>
              <a:p>
                <a:pPr marL="800100" lvl="1" indent="-342900">
                  <a:buFont typeface="+mj-lt"/>
                  <a:buAutoNum type="alphaLcParenR"/>
                </a:pPr>
                <a:r>
                  <a:rPr lang="en-US" dirty="0"/>
                  <a:t>if too far away from any curves, discard</a:t>
                </a:r>
              </a:p>
              <a:p>
                <a:pPr marL="800100" lvl="1" indent="-342900">
                  <a:buFont typeface="+mj-lt"/>
                  <a:buAutoNum type="alphaLcParenR"/>
                </a:pPr>
                <a:r>
                  <a:rPr lang="en-US" dirty="0"/>
                  <a:t>otherwise, sum to the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𝜒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dirty="0"/>
                  <a:t> </a:t>
                </a:r>
              </a:p>
              <a:p>
                <a:pPr marL="342900" indent="-342900">
                  <a:buFont typeface="+mj-lt"/>
                  <a:buAutoNum type="arabicPeriod"/>
                </a:pPr>
                <a:r>
                  <a:rPr lang="en-US" dirty="0"/>
                  <a:t>minimum the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𝜒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dirty="0"/>
                  <a:t> and maximum number of data points</a:t>
                </a:r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DF77D937-1C5E-D303-FFD5-CA74D54D389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23511" y="649703"/>
                <a:ext cx="6020949" cy="2062103"/>
              </a:xfrm>
              <a:prstGeom prst="rect">
                <a:avLst/>
              </a:prstGeom>
              <a:blipFill>
                <a:blip r:embed="rId6"/>
                <a:stretch>
                  <a:fillRect l="-1053" t="-1840" b="-368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4" name="Picture 13" descr="A close-up of a logo&#10;&#10;AI-generated content may be incorrect.">
            <a:extLst>
              <a:ext uri="{FF2B5EF4-FFF2-40B4-BE49-F238E27FC236}">
                <a16:creationId xmlns:a16="http://schemas.microsoft.com/office/drawing/2014/main" id="{5579D7A4-889D-FE9A-74F5-1215C230350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0" y="0"/>
            <a:ext cx="3200045" cy="525959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66B6A59A-3382-9DBB-94E1-4886F749BB10}"/>
                  </a:ext>
                </a:extLst>
              </p:cNvPr>
              <p:cNvSpPr txBox="1"/>
              <p:nvPr/>
            </p:nvSpPr>
            <p:spPr>
              <a:xfrm>
                <a:off x="1343631" y="2030525"/>
                <a:ext cx="2694969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2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𝐸</m:t>
                      </m:r>
                      <m:r>
                        <a:rPr lang="en-US" sz="32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32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200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b>
                          <m:r>
                            <a:rPr lang="en-US" sz="3200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US" sz="32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32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𝑒</m:t>
                      </m:r>
                      <m:r>
                        <a:rPr lang="en-US" sz="3200" b="0" i="1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32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200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b>
                          <m:r>
                            <a:rPr lang="en-US" sz="32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en-US" sz="3200" dirty="0"/>
              </a:p>
            </p:txBody>
          </p:sp>
        </mc:Choice>
        <mc:Fallback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66B6A59A-3382-9DBB-94E1-4886F749BB1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43631" y="2030525"/>
                <a:ext cx="2694969" cy="584775"/>
              </a:xfrm>
              <a:prstGeom prst="rect">
                <a:avLst/>
              </a:prstGeom>
              <a:blipFill>
                <a:blip r:embed="rId8"/>
                <a:stretch>
                  <a:fillRect b="-2340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02FC58AC-FFF4-12F7-BE2C-236483492250}"/>
                  </a:ext>
                </a:extLst>
              </p:cNvPr>
              <p:cNvSpPr txBox="1"/>
              <p:nvPr/>
            </p:nvSpPr>
            <p:spPr>
              <a:xfrm>
                <a:off x="6702949" y="6039767"/>
                <a:ext cx="70878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1/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02FC58AC-FFF4-12F7-BE2C-23648349225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02949" y="6039767"/>
                <a:ext cx="708784" cy="369332"/>
              </a:xfrm>
              <a:prstGeom prst="rect">
                <a:avLst/>
              </a:prstGeom>
              <a:blipFill>
                <a:blip r:embed="rId9"/>
                <a:stretch>
                  <a:fillRect b="-13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BCA3877E-6EE3-3C2B-DA09-B94BE3A84024}"/>
                  </a:ext>
                </a:extLst>
              </p:cNvPr>
              <p:cNvSpPr txBox="1"/>
              <p:nvPr/>
            </p:nvSpPr>
            <p:spPr>
              <a:xfrm>
                <a:off x="4214863" y="3303781"/>
                <a:ext cx="46140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BCA3877E-6EE3-3C2B-DA09-B94BE3A8402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14863" y="3303781"/>
                <a:ext cx="461408" cy="369332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14922019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CC85F5E-2C76-EF4A-B19A-CA3F0A191F3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AAA538C0-5B28-30F4-D14E-D12BA763CF33}"/>
              </a:ext>
            </a:extLst>
          </p:cNvPr>
          <p:cNvCxnSpPr>
            <a:cxnSpLocks/>
          </p:cNvCxnSpPr>
          <p:nvPr/>
        </p:nvCxnSpPr>
        <p:spPr>
          <a:xfrm>
            <a:off x="125260" y="224450"/>
            <a:ext cx="10802183" cy="0"/>
          </a:xfrm>
          <a:prstGeom prst="line">
            <a:avLst/>
          </a:prstGeom>
          <a:ln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A9A7EA47-819D-CA21-26FC-5A857612D0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D8A423-D137-D94E-B067-EF01567EB1E8}" type="datetime1">
              <a:rPr lang="en-US" smtClean="0"/>
              <a:t>12/9/25</a:t>
            </a:fld>
            <a:endParaRPr lang="en-US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280B124C-1C4A-D8B3-A498-016736E8E5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Solenoidal Spectometer Workshop 2025, Spain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8ECE1241-2C66-78DE-A1FC-ACA59EC0A9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303F4-2CFA-8345-8011-B7EAD3855F7D}" type="slidenum">
              <a:rPr lang="en-US" smtClean="0"/>
              <a:t>8</a:t>
            </a:fld>
            <a:endParaRPr lang="en-US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CC849072-0DD3-1009-EC28-9F92BC2B110C}"/>
              </a:ext>
            </a:extLst>
          </p:cNvPr>
          <p:cNvCxnSpPr>
            <a:cxnSpLocks/>
          </p:cNvCxnSpPr>
          <p:nvPr/>
        </p:nvCxnSpPr>
        <p:spPr>
          <a:xfrm>
            <a:off x="195943" y="6400150"/>
            <a:ext cx="11841569" cy="0"/>
          </a:xfrm>
          <a:prstGeom prst="line">
            <a:avLst/>
          </a:prstGeom>
          <a:ln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2">
            <a:extLst>
              <a:ext uri="{FF2B5EF4-FFF2-40B4-BE49-F238E27FC236}">
                <a16:creationId xmlns:a16="http://schemas.microsoft.com/office/drawing/2014/main" id="{79505EAE-174D-1E80-4D18-F4108562A32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89595" y="0"/>
            <a:ext cx="1308132" cy="4578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58E9B7F7-9240-4DC6-BA6E-D55F9E676795}"/>
                  </a:ext>
                </a:extLst>
              </p:cNvPr>
              <p:cNvSpPr txBox="1"/>
              <p:nvPr/>
            </p:nvSpPr>
            <p:spPr>
              <a:xfrm>
                <a:off x="453224" y="448901"/>
                <a:ext cx="9740348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3200" dirty="0"/>
                  <a:t>Step 2) </a:t>
                </a:r>
                <a:r>
                  <a:rPr lang="en-US" sz="3200" dirty="0">
                    <a:ea typeface="ADLaM Display" panose="02010000000000000000" pitchFamily="2" charset="0"/>
                    <a:cs typeface="Times New Roman" panose="02020603050405020304" pitchFamily="18" charset="0"/>
                  </a:rPr>
                  <a:t>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3200" i="1" smtClean="0">
                            <a:latin typeface="Cambria Math" panose="02040503050406030204" pitchFamily="18" charset="0"/>
                            <a:ea typeface="ADLaM Display" panose="02010000000000000000" pitchFamily="2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3200" b="0" i="1" smtClean="0">
                            <a:latin typeface="Cambria Math" panose="02040503050406030204" pitchFamily="18" charset="0"/>
                            <a:ea typeface="ADLaM Display" panose="02010000000000000000" pitchFamily="2" charset="0"/>
                            <a:cs typeface="Times New Roman" panose="02020603050405020304" pitchFamily="18" charset="0"/>
                          </a:rPr>
                          <m:t>𝐸</m:t>
                        </m:r>
                      </m:e>
                      <m:sub>
                        <m:r>
                          <a:rPr lang="en-US" sz="3200" b="0" i="1" smtClean="0">
                            <a:latin typeface="Cambria Math" panose="02040503050406030204" pitchFamily="18" charset="0"/>
                            <a:ea typeface="ADLaM Display" panose="02010000000000000000" pitchFamily="2" charset="0"/>
                            <a:cs typeface="Times New Roman" panose="02020603050405020304" pitchFamily="18" charset="0"/>
                          </a:rPr>
                          <m:t>𝑥</m:t>
                        </m:r>
                      </m:sub>
                    </m:sSub>
                  </m:oMath>
                </a14:m>
                <a:r>
                  <a:rPr lang="en-US" sz="3200" dirty="0">
                    <a:ea typeface="ADLaM Display" panose="02010000000000000000" pitchFamily="2" charset="0"/>
                    <a:cs typeface="Times New Roman" panose="02020603050405020304" pitchFamily="18" charset="0"/>
                  </a:rPr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3200" i="1" smtClean="0">
                            <a:latin typeface="Cambria Math" panose="02040503050406030204" pitchFamily="18" charset="0"/>
                            <a:ea typeface="ADLaM Display" panose="02010000000000000000" pitchFamily="2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3200" b="0" i="1" smtClean="0">
                            <a:latin typeface="Cambria Math" panose="02040503050406030204" pitchFamily="18" charset="0"/>
                            <a:ea typeface="ADLaM Display" panose="02010000000000000000" pitchFamily="2" charset="0"/>
                            <a:cs typeface="Times New Roman" panose="02020603050405020304" pitchFamily="18" charset="0"/>
                          </a:rPr>
                          <m:t>𝜃</m:t>
                        </m:r>
                      </m:e>
                      <m:sub>
                        <m:r>
                          <a:rPr lang="en-US" sz="3200" b="0" i="1" smtClean="0">
                            <a:latin typeface="Cambria Math" panose="02040503050406030204" pitchFamily="18" charset="0"/>
                            <a:ea typeface="ADLaM Display" panose="02010000000000000000" pitchFamily="2" charset="0"/>
                            <a:cs typeface="Times New Roman" panose="02020603050405020304" pitchFamily="18" charset="0"/>
                          </a:rPr>
                          <m:t>𝑐𝑚</m:t>
                        </m:r>
                      </m:sub>
                    </m:sSub>
                  </m:oMath>
                </a14:m>
                <a:r>
                  <a:rPr lang="en-US" sz="3200" dirty="0">
                    <a:ea typeface="ADLaM Display" panose="02010000000000000000" pitchFamily="2" charset="0"/>
                    <a:cs typeface="Times New Roman" panose="02020603050405020304" pitchFamily="18" charset="0"/>
                  </a:rPr>
                  <a:t>) Reconstruction</a:t>
                </a:r>
                <a:r>
                  <a:rPr lang="en-US" sz="3200" b="1" dirty="0">
                    <a:ea typeface="ADLaM Display" panose="02010000000000000000" pitchFamily="2" charset="0"/>
                    <a:cs typeface="Times New Roman" panose="02020603050405020304" pitchFamily="18" charset="0"/>
                  </a:rPr>
                  <a:t> </a:t>
                </a:r>
                <a:endParaRPr lang="en-US" sz="3200" dirty="0"/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58E9B7F7-9240-4DC6-BA6E-D55F9E67679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3224" y="448901"/>
                <a:ext cx="9740348" cy="584775"/>
              </a:xfrm>
              <a:prstGeom prst="rect">
                <a:avLst/>
              </a:prstGeom>
              <a:blipFill>
                <a:blip r:embed="rId6"/>
                <a:stretch>
                  <a:fillRect l="-1563" t="-12766" b="-3191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" name="Rectangle 1">
                <a:extLst>
                  <a:ext uri="{FF2B5EF4-FFF2-40B4-BE49-F238E27FC236}">
                    <a16:creationId xmlns:a16="http://schemas.microsoft.com/office/drawing/2014/main" id="{CACA0F51-FBF6-DA07-6D6E-CA255B73352D}"/>
                  </a:ext>
                </a:extLst>
              </p:cNvPr>
              <p:cNvSpPr/>
              <p:nvPr/>
            </p:nvSpPr>
            <p:spPr>
              <a:xfrm>
                <a:off x="585475" y="1473762"/>
                <a:ext cx="2585836" cy="71679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PMingLiU" panose="02020500000000000000" pitchFamily="18" charset="-120"/>
                          <a:cs typeface="Times New Roman" panose="02020603050405020304" pitchFamily="18" charset="0"/>
                        </a:rPr>
                        <m:t>𝐸</m:t>
                      </m:r>
                      <m:r>
                        <a:rPr lang="en-US" sz="20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PMingLiU" panose="02020500000000000000" pitchFamily="18" charset="-120"/>
                          <a:cs typeface="Times New Roman" panose="02020603050405020304" pitchFamily="18" charset="0"/>
                        </a:rPr>
                        <m:t>+</m:t>
                      </m:r>
                      <m:r>
                        <a:rPr lang="en-US" sz="20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PMingLiU" panose="02020500000000000000" pitchFamily="18" charset="-120"/>
                          <a:cs typeface="Times New Roman" panose="02020603050405020304" pitchFamily="18" charset="0"/>
                        </a:rPr>
                        <m:t>𝑚</m:t>
                      </m:r>
                      <m:r>
                        <a:rPr lang="en-US" sz="20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PMingLiU" panose="02020500000000000000" pitchFamily="18" charset="-120"/>
                          <a:cs typeface="Times New Roman" panose="020206030504050203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0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PMingLiU" panose="02020500000000000000" pitchFamily="18" charset="-12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20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PMingLiU" panose="02020500000000000000" pitchFamily="18" charset="-12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PMingLiU" panose="02020500000000000000" pitchFamily="18" charset="-120"/>
                                  <a:cs typeface="Times New Roman" panose="020206030504050203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n-US" sz="20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PMingLiU" panose="02020500000000000000" pitchFamily="18" charset="-120"/>
                                  <a:cs typeface="Times New Roman" panose="02020603050405020304" pitchFamily="18" charset="0"/>
                                </a:rPr>
                                <m:t>𝑐𝑚</m:t>
                              </m:r>
                            </m:sub>
                          </m:sSub>
                        </m:num>
                        <m:den>
                          <m:r>
                            <a:rPr lang="en-US" sz="20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PMingLiU" panose="02020500000000000000" pitchFamily="18" charset="-120"/>
                              <a:cs typeface="Times New Roman" panose="02020603050405020304" pitchFamily="18" charset="0"/>
                            </a:rPr>
                            <m:t>𝛾</m:t>
                          </m:r>
                        </m:den>
                      </m:f>
                      <m:r>
                        <a:rPr lang="en-US" sz="20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PMingLiU" panose="02020500000000000000" pitchFamily="18" charset="-120"/>
                          <a:cs typeface="Times New Roman" panose="02020603050405020304" pitchFamily="18" charset="0"/>
                        </a:rPr>
                        <m:t>+</m:t>
                      </m:r>
                      <m:r>
                        <a:rPr lang="en-US" sz="20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PMingLiU" panose="02020500000000000000" pitchFamily="18" charset="-120"/>
                          <a:cs typeface="Times New Roman" panose="02020603050405020304" pitchFamily="18" charset="0"/>
                        </a:rPr>
                        <m:t>𝛼𝛽</m:t>
                      </m:r>
                      <m:sSub>
                        <m:sSubPr>
                          <m:ctrlPr>
                            <a:rPr lang="en-US" sz="20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PMingLiU" panose="02020500000000000000" pitchFamily="18" charset="-12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PMingLiU" panose="02020500000000000000" pitchFamily="18" charset="-120"/>
                              <a:cs typeface="Times New Roman" panose="02020603050405020304" pitchFamily="18" charset="0"/>
                            </a:rPr>
                            <m:t>𝑍</m:t>
                          </m:r>
                        </m:e>
                        <m:sub>
                          <m:r>
                            <a:rPr lang="en-US" sz="20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PMingLiU" panose="02020500000000000000" pitchFamily="18" charset="-120"/>
                              <a:cs typeface="Times New Roman" panose="02020603050405020304" pitchFamily="18" charset="0"/>
                            </a:rPr>
                            <m:t>0</m:t>
                          </m:r>
                        </m:sub>
                      </m:sSub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2" name="Rectangle 1">
                <a:extLst>
                  <a:ext uri="{FF2B5EF4-FFF2-40B4-BE49-F238E27FC236}">
                    <a16:creationId xmlns:a16="http://schemas.microsoft.com/office/drawing/2014/main" id="{CACA0F51-FBF6-DA07-6D6E-CA255B73352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5475" y="1473762"/>
                <a:ext cx="2585836" cy="716799"/>
              </a:xfrm>
              <a:prstGeom prst="rect">
                <a:avLst/>
              </a:prstGeom>
              <a:blipFill>
                <a:blip r:embed="rId7"/>
                <a:stretch>
                  <a:fillRect b="-526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C187C1E3-2132-3937-9104-67F2E2E74BC0}"/>
                  </a:ext>
                </a:extLst>
              </p:cNvPr>
              <p:cNvSpPr txBox="1"/>
              <p:nvPr/>
            </p:nvSpPr>
            <p:spPr>
              <a:xfrm>
                <a:off x="585475" y="2191547"/>
                <a:ext cx="2179892" cy="72878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dirty="0" smtClean="0">
                          <a:latin typeface="Cambria Math" panose="02040503050406030204" pitchFamily="18" charset="0"/>
                        </a:rPr>
                        <m:t>𝑍</m:t>
                      </m:r>
                      <m:r>
                        <a:rPr lang="en-US" sz="2000" b="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≈</m:t>
                      </m:r>
                      <m:sSub>
                        <m:sSubPr>
                          <m:ctrlPr>
                            <a:rPr lang="en-US" sz="2000" b="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𝑍</m:t>
                          </m:r>
                        </m:e>
                        <m:sub>
                          <m:r>
                            <a:rPr lang="en-US" sz="2000" b="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d>
                        <m:dPr>
                          <m:ctrlPr>
                            <a:rPr lang="en-US" sz="2000" b="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000" b="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1−</m:t>
                          </m:r>
                          <m:f>
                            <m:fPr>
                              <m:ctrlPr>
                                <a:rPr lang="en-US" sz="2000" b="0" i="1" dirty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000" b="0" i="1" dirty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𝑑</m:t>
                              </m:r>
                            </m:num>
                            <m:den>
                              <m:r>
                                <a:rPr lang="en-US" sz="2000" b="0" i="1" dirty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  <m:r>
                                <a:rPr lang="en-US" sz="2000" b="0" i="1" dirty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𝜋𝜌</m:t>
                              </m:r>
                            </m:den>
                          </m:f>
                        </m:e>
                      </m:d>
                    </m:oMath>
                  </m:oMathPara>
                </a14:m>
                <a:endParaRPr lang="en-US" sz="2000" dirty="0"/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C187C1E3-2132-3937-9104-67F2E2E74BC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5475" y="2191547"/>
                <a:ext cx="2179892" cy="728789"/>
              </a:xfrm>
              <a:prstGeom prst="rect">
                <a:avLst/>
              </a:prstGeom>
              <a:blipFill>
                <a:blip r:embed="rId8"/>
                <a:stretch>
                  <a:fillRect b="-862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Left Brace 4">
            <a:extLst>
              <a:ext uri="{FF2B5EF4-FFF2-40B4-BE49-F238E27FC236}">
                <a16:creationId xmlns:a16="http://schemas.microsoft.com/office/drawing/2014/main" id="{926D0DC8-64D5-BD83-B2A9-BD7BBBE73CC8}"/>
              </a:ext>
            </a:extLst>
          </p:cNvPr>
          <p:cNvSpPr/>
          <p:nvPr/>
        </p:nvSpPr>
        <p:spPr>
          <a:xfrm flipH="1">
            <a:off x="3131092" y="1414010"/>
            <a:ext cx="341707" cy="1553102"/>
          </a:xfrm>
          <a:prstGeom prst="leftBrace">
            <a:avLst>
              <a:gd name="adj1" fmla="val 21124"/>
              <a:gd name="adj2" fmla="val 50000"/>
            </a:avLst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F58B1A9-AB4D-37BE-6BD2-2275DB3613F9}"/>
              </a:ext>
            </a:extLst>
          </p:cNvPr>
          <p:cNvSpPr txBox="1"/>
          <p:nvPr/>
        </p:nvSpPr>
        <p:spPr>
          <a:xfrm>
            <a:off x="907190" y="1129293"/>
            <a:ext cx="19021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Solve this system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A308D875-57F0-00C7-1B1B-871A1AC8F671}"/>
                  </a:ext>
                </a:extLst>
              </p:cNvPr>
              <p:cNvSpPr/>
              <p:nvPr/>
            </p:nvSpPr>
            <p:spPr>
              <a:xfrm>
                <a:off x="3734244" y="2022817"/>
                <a:ext cx="1745093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PMingLiU" panose="02020500000000000000" pitchFamily="18" charset="-120"/>
                              <a:cs typeface="Times New Roman" panose="02020603050405020304" pitchFamily="18" charset="0"/>
                            </a:rPr>
                          </m:ctrlPr>
                        </m:sSubSupPr>
                        <m:e>
                          <m:r>
                            <a:rPr lang="en-US" i="1">
                              <a:latin typeface="Cambria Math" panose="02040503050406030204" pitchFamily="18" charset="0"/>
                              <a:ea typeface="PMingLiU" panose="02020500000000000000" pitchFamily="18" charset="-120"/>
                              <a:cs typeface="Times New Roman" panose="020206030504050203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  <a:ea typeface="PMingLiU" panose="02020500000000000000" pitchFamily="18" charset="-120"/>
                              <a:cs typeface="Times New Roman" panose="02020603050405020304" pitchFamily="18" charset="0"/>
                            </a:rPr>
                            <m:t>𝑐𝑚</m:t>
                          </m:r>
                        </m:sub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  <a:ea typeface="PMingLiU" panose="02020500000000000000" pitchFamily="18" charset="-120"/>
                              <a:cs typeface="Times New Roman" panose="02020603050405020304" pitchFamily="18" charset="0"/>
                            </a:rPr>
                            <m:t>2</m:t>
                          </m:r>
                        </m:sup>
                      </m:sSubSup>
                      <m:r>
                        <a:rPr lang="en-US" b="0" i="1" smtClean="0">
                          <a:latin typeface="Cambria Math" panose="02040503050406030204" pitchFamily="18" charset="0"/>
                          <a:ea typeface="PMingLiU" panose="02020500000000000000" pitchFamily="18" charset="-120"/>
                          <a:cs typeface="Times New Roman" panose="020206030504050203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PMingLiU" panose="02020500000000000000" pitchFamily="18" charset="-120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PMingLiU" panose="02020500000000000000" pitchFamily="18" charset="-120"/>
                              <a:cs typeface="Times New Roman" panose="02020603050405020304" pitchFamily="18" charset="0"/>
                            </a:rPr>
                            <m:t>𝑚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  <a:ea typeface="PMingLiU" panose="02020500000000000000" pitchFamily="18" charset="-120"/>
                              <a:cs typeface="Times New Roman" panose="020206030504050203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  <a:ea typeface="PMingLiU" panose="02020500000000000000" pitchFamily="18" charset="-120"/>
                          <a:cs typeface="Times New Roman" panose="02020603050405020304" pitchFamily="18" charset="0"/>
                        </a:rPr>
                        <m:t>+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PMingLiU" panose="02020500000000000000" pitchFamily="18" charset="-120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PMingLiU" panose="02020500000000000000" pitchFamily="18" charset="-120"/>
                              <a:cs typeface="Times New Roman" panose="02020603050405020304" pitchFamily="18" charset="0"/>
                            </a:rPr>
                            <m:t>𝑘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  <a:ea typeface="PMingLiU" panose="02020500000000000000" pitchFamily="18" charset="-120"/>
                              <a:cs typeface="Times New Roman" panose="020206030504050203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A308D875-57F0-00C7-1B1B-871A1AC8F67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34244" y="2022817"/>
                <a:ext cx="1745093" cy="369332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CD6E4FD6-B742-956E-5DBB-F1671CFE66CB}"/>
                  </a:ext>
                </a:extLst>
              </p:cNvPr>
              <p:cNvSpPr/>
              <p:nvPr/>
            </p:nvSpPr>
            <p:spPr>
              <a:xfrm>
                <a:off x="3768557" y="2345356"/>
                <a:ext cx="1814023" cy="61831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  <a:ea typeface="PMingLiU" panose="02020500000000000000" pitchFamily="18" charset="-120"/>
                          <a:cs typeface="Times New Roman" panose="02020603050405020304" pitchFamily="18" charset="0"/>
                        </a:rPr>
                        <m:t>𝜌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PMingLiU" panose="02020500000000000000" pitchFamily="18" charset="-120"/>
                          <a:cs typeface="Times New Roman" panose="020206030504050203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PMingLiU" panose="02020500000000000000" pitchFamily="18" charset="-12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  <a:ea typeface="PMingLiU" panose="02020500000000000000" pitchFamily="18" charset="-120"/>
                              <a:cs typeface="Times New Roman" panose="02020603050405020304" pitchFamily="18" charset="0"/>
                            </a:rPr>
                            <m:t>𝑘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  <a:ea typeface="PMingLiU" panose="02020500000000000000" pitchFamily="18" charset="-120"/>
                              <a:cs typeface="Times New Roman" panose="02020603050405020304" pitchFamily="18" charset="0"/>
                            </a:rPr>
                            <m:t>2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PMingLiU" panose="02020500000000000000" pitchFamily="18" charset="-120"/>
                              <a:cs typeface="Times New Roman" panose="02020603050405020304" pitchFamily="18" charset="0"/>
                            </a:rPr>
                            <m:t>𝜋𝛼</m:t>
                          </m:r>
                        </m:den>
                      </m:f>
                      <m:func>
                        <m:func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PMingLiU" panose="02020500000000000000" pitchFamily="18" charset="-120"/>
                              <a:cs typeface="Times New Roman" panose="020206030504050203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  <a:ea typeface="PMingLiU" panose="02020500000000000000" pitchFamily="18" charset="-120"/>
                              <a:cs typeface="Times New Roman" panose="02020603050405020304" pitchFamily="18" charset="0"/>
                            </a:rPr>
                            <m:t>sin</m:t>
                          </m:r>
                        </m:fName>
                        <m:e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PMingLiU" panose="02020500000000000000" pitchFamily="18" charset="-12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PMingLiU" panose="02020500000000000000" pitchFamily="18" charset="-120"/>
                                  <a:cs typeface="Times New Roman" panose="02020603050405020304" pitchFamily="18" charset="0"/>
                                </a:rPr>
                                <m:t>𝜃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PMingLiU" panose="02020500000000000000" pitchFamily="18" charset="-120"/>
                                  <a:cs typeface="Times New Roman" panose="02020603050405020304" pitchFamily="18" charset="0"/>
                                </a:rPr>
                                <m:t>𝑐𝑚</m:t>
                              </m:r>
                            </m:sub>
                          </m:sSub>
                        </m:e>
                      </m:func>
                    </m:oMath>
                  </m:oMathPara>
                </a14:m>
                <a:endParaRPr lang="en-US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CD6E4FD6-B742-956E-5DBB-F1671CFE66C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68557" y="2345356"/>
                <a:ext cx="1814023" cy="618311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84816BFA-329F-937F-80D2-DEFF8F93C98B}"/>
                  </a:ext>
                </a:extLst>
              </p:cNvPr>
              <p:cNvSpPr txBox="1"/>
              <p:nvPr/>
            </p:nvSpPr>
            <p:spPr>
              <a:xfrm>
                <a:off x="6554031" y="1217735"/>
                <a:ext cx="346075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b="1" i="1" smtClean="0">
                        <a:solidFill>
                          <a:schemeClr val="accent2"/>
                        </a:solidFill>
                        <a:latin typeface="Cambria Math" panose="02040503050406030204" pitchFamily="18" charset="0"/>
                      </a:rPr>
                      <m:t>𝒌</m:t>
                    </m:r>
                  </m:oMath>
                </a14:m>
                <a:r>
                  <a:rPr lang="en-US" b="1" dirty="0">
                    <a:solidFill>
                      <a:schemeClr val="accent2"/>
                    </a:solidFill>
                  </a:rPr>
                  <a:t> is the momentum</a:t>
                </a:r>
                <a:r>
                  <a:rPr lang="en-US" dirty="0"/>
                  <a:t> in CM frame</a:t>
                </a:r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84816BFA-329F-937F-80D2-DEFF8F93C98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54031" y="1217735"/>
                <a:ext cx="3460756" cy="369332"/>
              </a:xfrm>
              <a:prstGeom prst="rect">
                <a:avLst/>
              </a:prstGeom>
              <a:blipFill>
                <a:blip r:embed="rId11"/>
                <a:stretch>
                  <a:fillRect t="-10345" r="-733" b="-2758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Left Brace 16">
            <a:extLst>
              <a:ext uri="{FF2B5EF4-FFF2-40B4-BE49-F238E27FC236}">
                <a16:creationId xmlns:a16="http://schemas.microsoft.com/office/drawing/2014/main" id="{85A1587F-11B5-1E69-FFF8-AE5CF5644C17}"/>
              </a:ext>
            </a:extLst>
          </p:cNvPr>
          <p:cNvSpPr/>
          <p:nvPr/>
        </p:nvSpPr>
        <p:spPr>
          <a:xfrm flipH="1">
            <a:off x="5994835" y="1337790"/>
            <a:ext cx="341707" cy="1553102"/>
          </a:xfrm>
          <a:prstGeom prst="leftBrace">
            <a:avLst>
              <a:gd name="adj1" fmla="val 21124"/>
              <a:gd name="adj2" fmla="val 50000"/>
            </a:avLst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6BE5E5E3-C00C-FB79-74F9-1EE98F07330A}"/>
                  </a:ext>
                </a:extLst>
              </p:cNvPr>
              <p:cNvSpPr txBox="1"/>
              <p:nvPr/>
            </p:nvSpPr>
            <p:spPr>
              <a:xfrm>
                <a:off x="6554031" y="1618307"/>
                <a:ext cx="351538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find it, then we can deduce the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6BE5E5E3-C00C-FB79-74F9-1EE98F07330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54031" y="1618307"/>
                <a:ext cx="3515386" cy="369332"/>
              </a:xfrm>
              <a:prstGeom prst="rect">
                <a:avLst/>
              </a:prstGeom>
              <a:blipFill>
                <a:blip r:embed="rId12"/>
                <a:stretch>
                  <a:fillRect l="-1444" t="-6667" b="-2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3C13C254-6913-DD3A-EE73-FFDF5CDADA8F}"/>
                  </a:ext>
                </a:extLst>
              </p:cNvPr>
              <p:cNvSpPr txBox="1"/>
              <p:nvPr/>
            </p:nvSpPr>
            <p:spPr>
              <a:xfrm>
                <a:off x="6290593" y="1908841"/>
                <a:ext cx="5527282" cy="66954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  <m:sSubSup>
                            <m:sSub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𝑀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𝑐𝑚</m:t>
                              </m:r>
                            </m:sub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</m:den>
                      </m:f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Sup>
                            <m:sSub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𝑀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𝑐𝑚</m:t>
                              </m:r>
                            </m:sub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𝑚</m:t>
                                  </m:r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+</m:t>
                                  </m:r>
                                  <m:sSup>
                                    <m:sSupPr>
                                      <m:ctrlPr>
                                        <a:rPr lang="en-US" b="0" i="1" smtClean="0">
                                          <a:solidFill>
                                            <a:srgbClr val="FF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b="0" i="1" smtClean="0">
                                          <a:solidFill>
                                            <a:srgbClr val="FF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𝑀</m:t>
                                      </m:r>
                                    </m:e>
                                    <m:sup>
                                      <m:r>
                                        <a:rPr lang="en-US" b="0" i="1" smtClean="0">
                                          <a:solidFill>
                                            <a:srgbClr val="FF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∗</m:t>
                                      </m:r>
                                    </m:sup>
                                  </m:sSup>
                                </m:e>
                              </m:d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e>
                      </m:d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Sup>
                            <m:sSub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𝑀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𝑐𝑚</m:t>
                              </m:r>
                            </m:sub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−</m:t>
                          </m:r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𝑚</m:t>
                                  </m:r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sSup>
                                    <m:sSupPr>
                                      <m:ctrlPr>
                                        <a:rPr lang="en-US" b="0" i="1" smtClean="0">
                                          <a:solidFill>
                                            <a:srgbClr val="FF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i="1" smtClean="0">
                                          <a:solidFill>
                                            <a:srgbClr val="FF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𝑀</m:t>
                                      </m:r>
                                    </m:e>
                                    <m:sup>
                                      <m:r>
                                        <a:rPr lang="en-US" b="0" i="1" smtClean="0">
                                          <a:solidFill>
                                            <a:srgbClr val="FF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∗</m:t>
                                      </m:r>
                                    </m:sup>
                                  </m:sSup>
                                </m:e>
                              </m:d>
                            </m:e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e>
                      </m: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3C13C254-6913-DD3A-EE73-FFDF5CDADA8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90593" y="1908841"/>
                <a:ext cx="5527282" cy="669542"/>
              </a:xfrm>
              <a:prstGeom prst="rect">
                <a:avLst/>
              </a:prstGeom>
              <a:blipFill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ACF65F5E-7ECD-7E8B-D326-44E5EB6665B4}"/>
                  </a:ext>
                </a:extLst>
              </p:cNvPr>
              <p:cNvSpPr txBox="1"/>
              <p:nvPr/>
            </p:nvSpPr>
            <p:spPr>
              <a:xfrm>
                <a:off x="6416452" y="2530952"/>
                <a:ext cx="155048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𝑀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∗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𝑀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ACF65F5E-7ECD-7E8B-D326-44E5EB6665B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16452" y="2530952"/>
                <a:ext cx="1550488" cy="369332"/>
              </a:xfrm>
              <a:prstGeom prst="rect">
                <a:avLst/>
              </a:prstGeom>
              <a:blipFill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E43954D8-526D-0682-0C99-504CCE2A3FEA}"/>
                  </a:ext>
                </a:extLst>
              </p:cNvPr>
              <p:cNvSpPr/>
              <p:nvPr/>
            </p:nvSpPr>
            <p:spPr>
              <a:xfrm>
                <a:off x="4450784" y="3119634"/>
                <a:ext cx="3707618" cy="72878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US" sz="20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PMingLiU" panose="02020500000000000000" pitchFamily="18" charset="-120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r>
                            <a:rPr lang="en-US" sz="20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PMingLiU" panose="02020500000000000000" pitchFamily="18" charset="-120"/>
                              <a:cs typeface="Times New Roman" panose="02020603050405020304" pitchFamily="18" charset="0"/>
                            </a:rPr>
                            <m:t>𝛾</m:t>
                          </m:r>
                          <m:r>
                            <a:rPr lang="en-US" sz="20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PMingLiU" panose="02020500000000000000" pitchFamily="18" charset="-120"/>
                              <a:cs typeface="Times New Roman" panose="02020603050405020304" pitchFamily="18" charset="0"/>
                            </a:rPr>
                            <m:t>𝑦</m:t>
                          </m:r>
                          <m:r>
                            <a:rPr lang="en-US" sz="20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PMingLiU" panose="02020500000000000000" pitchFamily="18" charset="-120"/>
                              <a:cs typeface="Times New Roman" panose="020206030504050203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US" sz="20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PMingLiU" panose="02020500000000000000" pitchFamily="18" charset="-12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PMingLiU" panose="02020500000000000000" pitchFamily="18" charset="-120"/>
                                  <a:cs typeface="Times New Roman" panose="020206030504050203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n-US" sz="20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PMingLiU" panose="02020500000000000000" pitchFamily="18" charset="-120"/>
                                  <a:cs typeface="Times New Roman" panose="02020603050405020304" pitchFamily="18" charset="0"/>
                                </a:rPr>
                                <m:t>𝑐𝑚</m:t>
                              </m:r>
                            </m:sub>
                          </m:sSub>
                        </m:e>
                      </m:d>
                      <m:d>
                        <m:dPr>
                          <m:ctrlPr>
                            <a:rPr lang="en-US" sz="20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PMingLiU" panose="02020500000000000000" pitchFamily="18" charset="-120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r>
                            <a:rPr lang="en-US" sz="2000" i="1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1−</m:t>
                          </m:r>
                          <m:f>
                            <m:fPr>
                              <m:ctrlPr>
                                <a:rPr lang="en-US" sz="2000" i="1" dirty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000" i="1" dirty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𝑑</m:t>
                              </m:r>
                            </m:num>
                            <m:den>
                              <m:r>
                                <a:rPr lang="en-US" sz="2000" i="1" dirty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  <m:r>
                                <a:rPr lang="en-US" sz="2000" i="1" dirty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𝜋𝜌</m:t>
                              </m:r>
                            </m:den>
                          </m:f>
                        </m:e>
                      </m:d>
                      <m:r>
                        <a:rPr lang="en-US" sz="20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PMingLiU" panose="02020500000000000000" pitchFamily="18" charset="-120"/>
                          <a:cs typeface="Times New Roman" panose="02020603050405020304" pitchFamily="18" charset="0"/>
                        </a:rPr>
                        <m:t>=</m:t>
                      </m:r>
                      <m:r>
                        <a:rPr lang="en-US" sz="20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PMingLiU" panose="02020500000000000000" pitchFamily="18" charset="-120"/>
                          <a:cs typeface="Times New Roman" panose="02020603050405020304" pitchFamily="18" charset="0"/>
                        </a:rPr>
                        <m:t>𝛼𝛽𝛾</m:t>
                      </m:r>
                      <m:r>
                        <a:rPr lang="en-US" sz="20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PMingLiU" panose="02020500000000000000" pitchFamily="18" charset="-120"/>
                          <a:cs typeface="Times New Roman" panose="02020603050405020304" pitchFamily="18" charset="0"/>
                        </a:rPr>
                        <m:t>𝑍</m:t>
                      </m:r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E43954D8-526D-0682-0C99-504CCE2A3FE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50784" y="3119634"/>
                <a:ext cx="3707618" cy="728789"/>
              </a:xfrm>
              <a:prstGeom prst="rect">
                <a:avLst/>
              </a:prstGeom>
              <a:blipFill>
                <a:blip r:embed="rId15"/>
                <a:stretch>
                  <a:fillRect b="-862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0" name="Rectangle 29">
                <a:extLst>
                  <a:ext uri="{FF2B5EF4-FFF2-40B4-BE49-F238E27FC236}">
                    <a16:creationId xmlns:a16="http://schemas.microsoft.com/office/drawing/2014/main" id="{20FCE621-9C3F-A50D-0ED5-B13F0160011B}"/>
                  </a:ext>
                </a:extLst>
              </p:cNvPr>
              <p:cNvSpPr/>
              <p:nvPr/>
            </p:nvSpPr>
            <p:spPr>
              <a:xfrm>
                <a:off x="1346158" y="3777252"/>
                <a:ext cx="6920036" cy="88780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US" sz="20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PMingLiU" panose="02020500000000000000" pitchFamily="18" charset="-120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r>
                            <a:rPr lang="en-US" sz="2000" b="0" i="1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  <a:ea typeface="PMingLiU" panose="02020500000000000000" pitchFamily="18" charset="-120"/>
                              <a:cs typeface="Times New Roman" panose="02020603050405020304" pitchFamily="18" charset="0"/>
                            </a:rPr>
                            <m:t>𝛾</m:t>
                          </m:r>
                          <m:r>
                            <a:rPr lang="en-US" sz="2000" b="0" i="1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  <a:ea typeface="PMingLiU" panose="02020500000000000000" pitchFamily="18" charset="-120"/>
                              <a:cs typeface="Times New Roman" panose="02020603050405020304" pitchFamily="18" charset="0"/>
                            </a:rPr>
                            <m:t>𝑦</m:t>
                          </m:r>
                          <m:r>
                            <a:rPr lang="en-US" sz="2000" b="0" i="1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  <a:ea typeface="PMingLiU" panose="02020500000000000000" pitchFamily="18" charset="-120"/>
                              <a:cs typeface="Times New Roman" panose="020206030504050203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US" sz="2000" b="0" i="1" smtClean="0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  <a:ea typeface="PMingLiU" panose="02020500000000000000" pitchFamily="18" charset="-12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 smtClean="0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  <a:ea typeface="PMingLiU" panose="02020500000000000000" pitchFamily="18" charset="-120"/>
                                  <a:cs typeface="Times New Roman" panose="020206030504050203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n-US" sz="2000" b="0" i="1" smtClean="0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  <a:ea typeface="PMingLiU" panose="02020500000000000000" pitchFamily="18" charset="-120"/>
                                  <a:cs typeface="Times New Roman" panose="02020603050405020304" pitchFamily="18" charset="0"/>
                                </a:rPr>
                                <m:t>𝑐𝑚</m:t>
                              </m:r>
                            </m:sub>
                          </m:sSub>
                        </m:e>
                      </m:d>
                      <m:d>
                        <m:dPr>
                          <m:ctrlPr>
                            <a:rPr lang="en-US" sz="20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PMingLiU" panose="02020500000000000000" pitchFamily="18" charset="-120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r>
                            <a:rPr lang="en-US" sz="2000" i="1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1−</m:t>
                          </m:r>
                          <m:f>
                            <m:fPr>
                              <m:ctrlPr>
                                <a:rPr lang="en-US" sz="2000" i="1" dirty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000" b="0" i="1" dirty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𝛼𝛽𝛾</m:t>
                              </m:r>
                              <m:r>
                                <a:rPr lang="en-US" sz="2000" i="1" dirty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𝑑</m:t>
                              </m:r>
                            </m:num>
                            <m:den>
                              <m:rad>
                                <m:radPr>
                                  <m:degHide m:val="on"/>
                                  <m:ctrlPr>
                                    <a:rPr lang="en-US" sz="2000" b="0" i="1" dirty="0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radPr>
                                <m:deg/>
                                <m:e>
                                  <m:d>
                                    <m:dPr>
                                      <m:ctrlPr>
                                        <a:rPr lang="en-US" sz="2000" b="0" i="1" dirty="0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sSup>
                                        <m:sSupPr>
                                          <m:ctrlPr>
                                            <a:rPr lang="en-US" sz="2000" b="0" i="1" dirty="0" smtClean="0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en-US" sz="2000" b="0" i="1" dirty="0" smtClean="0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𝑦</m:t>
                                          </m:r>
                                        </m:e>
                                        <m:sup>
                                          <m:r>
                                            <a:rPr lang="en-US" sz="2000" b="0" i="1" dirty="0" smtClean="0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2</m:t>
                                          </m:r>
                                        </m:sup>
                                      </m:sSup>
                                      <m:r>
                                        <a:rPr lang="en-US" sz="2000" b="0" i="1" dirty="0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−</m:t>
                                      </m:r>
                                      <m:sSup>
                                        <m:sSupPr>
                                          <m:ctrlPr>
                                            <a:rPr lang="en-US" sz="2000" b="0" i="1" dirty="0" smtClean="0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en-US" sz="2000" b="0" i="1" dirty="0" smtClean="0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𝑚</m:t>
                                          </m:r>
                                        </m:e>
                                        <m:sup>
                                          <m:r>
                                            <a:rPr lang="en-US" sz="2000" b="0" i="1" dirty="0" smtClean="0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2</m:t>
                                          </m:r>
                                        </m:sup>
                                      </m:sSup>
                                    </m:e>
                                  </m:d>
                                  <m:sSup>
                                    <m:sSupPr>
                                      <m:ctrlPr>
                                        <a:rPr lang="en-US" sz="2000" b="0" i="1" dirty="0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sz="2000" b="0" i="1" dirty="0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𝛽</m:t>
                                      </m:r>
                                    </m:e>
                                    <m:sup>
                                      <m:r>
                                        <a:rPr lang="en-US" sz="2000" b="0" i="1" dirty="0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  <m:sSup>
                                    <m:sSupPr>
                                      <m:ctrlPr>
                                        <a:rPr lang="en-US" sz="2000" b="0" i="1" dirty="0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sz="2000" b="0" i="1" dirty="0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𝛾</m:t>
                                      </m:r>
                                    </m:e>
                                    <m:sup>
                                      <m:r>
                                        <a:rPr lang="en-US" sz="2000" b="0" i="1" dirty="0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  <m:r>
                                    <a:rPr lang="en-US" sz="2000" b="0" i="1" dirty="0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−</m:t>
                                  </m:r>
                                  <m:sSup>
                                    <m:sSupPr>
                                      <m:ctrlPr>
                                        <a:rPr lang="en-US" sz="2000" b="0" i="1" dirty="0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d>
                                        <m:dPr>
                                          <m:ctrlPr>
                                            <a:rPr lang="en-US" sz="2000" b="0" i="1" dirty="0" smtClean="0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r>
                                            <a:rPr lang="en-US" sz="2000" b="0" i="1" dirty="0" smtClean="0">
                                              <a:solidFill>
                                                <a:schemeClr val="accent2"/>
                                              </a:solidFill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𝛾</m:t>
                                          </m:r>
                                          <m:r>
                                            <a:rPr lang="en-US" sz="2000" b="0" i="1" dirty="0" smtClean="0">
                                              <a:solidFill>
                                                <a:schemeClr val="accent2"/>
                                              </a:solidFill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𝑦</m:t>
                                          </m:r>
                                          <m:r>
                                            <a:rPr lang="en-US" sz="2000" b="0" i="1" dirty="0" smtClean="0">
                                              <a:solidFill>
                                                <a:schemeClr val="accent2"/>
                                              </a:solidFill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−</m:t>
                                          </m:r>
                                          <m:sSub>
                                            <m:sSubPr>
                                              <m:ctrlPr>
                                                <a:rPr lang="en-US" sz="2000" b="0" i="1" dirty="0" smtClean="0">
                                                  <a:solidFill>
                                                    <a:schemeClr val="accent2"/>
                                                  </a:solidFill>
                                                  <a:latin typeface="Cambria Math" panose="02040503050406030204" pitchFamily="18" charset="0"/>
                                                  <a:ea typeface="Cambria Math" panose="02040503050406030204" pitchFamily="18" charset="0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en-US" sz="2000" b="0" i="1" dirty="0" smtClean="0">
                                                  <a:solidFill>
                                                    <a:schemeClr val="accent2"/>
                                                  </a:solidFill>
                                                  <a:latin typeface="Cambria Math" panose="02040503050406030204" pitchFamily="18" charset="0"/>
                                                  <a:ea typeface="Cambria Math" panose="02040503050406030204" pitchFamily="18" charset="0"/>
                                                </a:rPr>
                                                <m:t>𝐸</m:t>
                                              </m:r>
                                            </m:e>
                                            <m:sub>
                                              <m:r>
                                                <a:rPr lang="en-US" sz="2000" b="0" i="1" dirty="0" smtClean="0">
                                                  <a:solidFill>
                                                    <a:schemeClr val="accent2"/>
                                                  </a:solidFill>
                                                  <a:latin typeface="Cambria Math" panose="02040503050406030204" pitchFamily="18" charset="0"/>
                                                  <a:ea typeface="Cambria Math" panose="02040503050406030204" pitchFamily="18" charset="0"/>
                                                </a:rPr>
                                                <m:t>𝑐𝑚</m:t>
                                              </m:r>
                                            </m:sub>
                                          </m:sSub>
                                        </m:e>
                                      </m:d>
                                    </m:e>
                                    <m:sup>
                                      <m:r>
                                        <a:rPr lang="en-US" sz="2000" b="0" i="1" dirty="0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</m:e>
                              </m:rad>
                            </m:den>
                          </m:f>
                        </m:e>
                      </m:d>
                      <m:r>
                        <a:rPr lang="en-US" sz="20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PMingLiU" panose="02020500000000000000" pitchFamily="18" charset="-120"/>
                          <a:cs typeface="Times New Roman" panose="02020603050405020304" pitchFamily="18" charset="0"/>
                        </a:rPr>
                        <m:t>=</m:t>
                      </m:r>
                      <m:r>
                        <a:rPr lang="en-US" sz="20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PMingLiU" panose="02020500000000000000" pitchFamily="18" charset="-120"/>
                          <a:cs typeface="Times New Roman" panose="02020603050405020304" pitchFamily="18" charset="0"/>
                        </a:rPr>
                        <m:t>𝛼𝛽𝛾</m:t>
                      </m:r>
                      <m:r>
                        <a:rPr lang="en-US" sz="20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PMingLiU" panose="02020500000000000000" pitchFamily="18" charset="-120"/>
                          <a:cs typeface="Times New Roman" panose="02020603050405020304" pitchFamily="18" charset="0"/>
                        </a:rPr>
                        <m:t>𝑍</m:t>
                      </m:r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30" name="Rectangle 29">
                <a:extLst>
                  <a:ext uri="{FF2B5EF4-FFF2-40B4-BE49-F238E27FC236}">
                    <a16:creationId xmlns:a16="http://schemas.microsoft.com/office/drawing/2014/main" id="{20FCE621-9C3F-A50D-0ED5-B13F0160011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46158" y="3777252"/>
                <a:ext cx="6920036" cy="887807"/>
              </a:xfrm>
              <a:prstGeom prst="rect">
                <a:avLst/>
              </a:prstGeom>
              <a:blipFill>
                <a:blip r:embed="rId1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6FD1F426-6451-97FE-9BE9-C83F90AA9A74}"/>
                  </a:ext>
                </a:extLst>
              </p:cNvPr>
              <p:cNvSpPr txBox="1"/>
              <p:nvPr/>
            </p:nvSpPr>
            <p:spPr>
              <a:xfrm>
                <a:off x="8876553" y="3314527"/>
                <a:ext cx="129330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𝑦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𝐸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𝑚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6FD1F426-6451-97FE-9BE9-C83F90AA9A7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876553" y="3314527"/>
                <a:ext cx="1293303" cy="369332"/>
              </a:xfrm>
              <a:prstGeom prst="rect">
                <a:avLst/>
              </a:prstGeom>
              <a:blipFill>
                <a:blip r:embed="rId17"/>
                <a:stretch>
                  <a:fillRect b="-1034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2" name="Rectangle 31">
                <a:extLst>
                  <a:ext uri="{FF2B5EF4-FFF2-40B4-BE49-F238E27FC236}">
                    <a16:creationId xmlns:a16="http://schemas.microsoft.com/office/drawing/2014/main" id="{81218E3A-0EFE-05D0-108D-3A5628CAC241}"/>
                  </a:ext>
                </a:extLst>
              </p:cNvPr>
              <p:cNvSpPr/>
              <p:nvPr/>
            </p:nvSpPr>
            <p:spPr>
              <a:xfrm>
                <a:off x="4949970" y="4544415"/>
                <a:ext cx="3248903" cy="78386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b="0" i="1" smtClean="0">
                          <a:solidFill>
                            <a:schemeClr val="accent2"/>
                          </a:solidFill>
                          <a:latin typeface="Cambria Math" panose="02040503050406030204" pitchFamily="18" charset="0"/>
                          <a:ea typeface="PMingLiU" panose="02020500000000000000" pitchFamily="18" charset="-120"/>
                          <a:cs typeface="Times New Roman" panose="02020603050405020304" pitchFamily="18" charset="0"/>
                        </a:rPr>
                        <m:t>𝐾</m:t>
                      </m:r>
                      <m:d>
                        <m:dPr>
                          <m:ctrlPr>
                            <a:rPr lang="en-US" sz="20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PMingLiU" panose="02020500000000000000" pitchFamily="18" charset="-120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r>
                            <a:rPr lang="en-US" sz="2000" i="1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1−</m:t>
                          </m:r>
                          <m:f>
                            <m:fPr>
                              <m:ctrlPr>
                                <a:rPr lang="en-US" sz="2000" i="1" dirty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000" i="1" dirty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𝛼𝛽𝛾</m:t>
                              </m:r>
                              <m:r>
                                <a:rPr lang="en-US" sz="2000" i="1" dirty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𝑑</m:t>
                              </m:r>
                            </m:num>
                            <m:den>
                              <m:rad>
                                <m:radPr>
                                  <m:degHide m:val="on"/>
                                  <m:ctrlPr>
                                    <a:rPr lang="en-US" sz="2000" b="0" i="1" dirty="0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radPr>
                                <m:deg/>
                                <m:e>
                                  <m:sSup>
                                    <m:sSupPr>
                                      <m:ctrlPr>
                                        <a:rPr lang="en-US" sz="2000" b="0" i="1" dirty="0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sz="2000" b="0" i="1" dirty="0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𝐻</m:t>
                                      </m:r>
                                    </m:e>
                                    <m:sup>
                                      <m:r>
                                        <a:rPr lang="en-US" sz="2000" b="0" i="1" dirty="0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  <m:r>
                                    <a:rPr lang="en-US" sz="2000" b="0" i="1" dirty="0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−</m:t>
                                  </m:r>
                                  <m:sSup>
                                    <m:sSupPr>
                                      <m:ctrlPr>
                                        <a:rPr lang="en-US" sz="2000" b="0" i="1" dirty="0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sz="2000" b="0" i="1" dirty="0" smtClean="0">
                                          <a:solidFill>
                                            <a:schemeClr val="accent2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𝐾</m:t>
                                      </m:r>
                                    </m:e>
                                    <m:sup>
                                      <m:r>
                                        <a:rPr lang="en-US" sz="2000" b="0" i="1" dirty="0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</m:e>
                              </m:rad>
                            </m:den>
                          </m:f>
                        </m:e>
                      </m:d>
                      <m:r>
                        <a:rPr lang="en-US" sz="2000" i="1">
                          <a:latin typeface="Cambria Math" panose="02040503050406030204" pitchFamily="18" charset="0"/>
                          <a:ea typeface="PMingLiU" panose="02020500000000000000" pitchFamily="18" charset="-120"/>
                          <a:cs typeface="Times New Roman" panose="02020603050405020304" pitchFamily="18" charset="0"/>
                        </a:rPr>
                        <m:t>=</m:t>
                      </m:r>
                      <m:r>
                        <a:rPr lang="en-US" sz="2000" i="1">
                          <a:latin typeface="Cambria Math" panose="02040503050406030204" pitchFamily="18" charset="0"/>
                          <a:ea typeface="PMingLiU" panose="02020500000000000000" pitchFamily="18" charset="-120"/>
                          <a:cs typeface="Times New Roman" panose="02020603050405020304" pitchFamily="18" charset="0"/>
                        </a:rPr>
                        <m:t>𝛼𝛽𝛾</m:t>
                      </m:r>
                      <m:r>
                        <a:rPr lang="en-US" sz="2000" i="1">
                          <a:latin typeface="Cambria Math" panose="02040503050406030204" pitchFamily="18" charset="0"/>
                          <a:ea typeface="PMingLiU" panose="02020500000000000000" pitchFamily="18" charset="-120"/>
                          <a:cs typeface="Times New Roman" panose="02020603050405020304" pitchFamily="18" charset="0"/>
                        </a:rPr>
                        <m:t>𝑍</m:t>
                      </m:r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32" name="Rectangle 31">
                <a:extLst>
                  <a:ext uri="{FF2B5EF4-FFF2-40B4-BE49-F238E27FC236}">
                    <a16:creationId xmlns:a16="http://schemas.microsoft.com/office/drawing/2014/main" id="{81218E3A-0EFE-05D0-108D-3A5628CAC24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49970" y="4544415"/>
                <a:ext cx="3248903" cy="783869"/>
              </a:xfrm>
              <a:prstGeom prst="rect">
                <a:avLst/>
              </a:prstGeom>
              <a:blipFill>
                <a:blip r:embed="rId1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A63BD798-9935-9ECA-3FEA-4B0EE2BE84C1}"/>
                  </a:ext>
                </a:extLst>
              </p:cNvPr>
              <p:cNvSpPr txBox="1"/>
              <p:nvPr/>
            </p:nvSpPr>
            <p:spPr>
              <a:xfrm>
                <a:off x="8876553" y="5418950"/>
                <a:ext cx="140718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𝐾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𝐻</m:t>
                      </m:r>
                      <m:func>
                        <m:func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sin</m:t>
                          </m:r>
                        </m:fName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𝜙</m:t>
                          </m:r>
                        </m:e>
                      </m:func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A63BD798-9935-9ECA-3FEA-4B0EE2BE84C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876553" y="5418950"/>
                <a:ext cx="1407180" cy="369332"/>
              </a:xfrm>
              <a:prstGeom prst="rect">
                <a:avLst/>
              </a:prstGeom>
              <a:blipFill>
                <a:blip r:embed="rId19"/>
                <a:stretch>
                  <a:fillRect b="-1147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4" name="Rectangle 33">
                <a:extLst>
                  <a:ext uri="{FF2B5EF4-FFF2-40B4-BE49-F238E27FC236}">
                    <a16:creationId xmlns:a16="http://schemas.microsoft.com/office/drawing/2014/main" id="{C1C36B85-A2B4-6A95-529B-3E00AE9994AB}"/>
                  </a:ext>
                </a:extLst>
              </p:cNvPr>
              <p:cNvSpPr/>
              <p:nvPr/>
            </p:nvSpPr>
            <p:spPr>
              <a:xfrm>
                <a:off x="4780496" y="5316562"/>
                <a:ext cx="3485698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PMingLiU" panose="02020500000000000000" pitchFamily="18" charset="-120"/>
                          <a:cs typeface="Times New Roman" panose="02020603050405020304" pitchFamily="18" charset="0"/>
                        </a:rPr>
                        <m:t>𝐻</m:t>
                      </m:r>
                      <m:func>
                        <m:funcPr>
                          <m:ctrlPr>
                            <a:rPr lang="en-US" sz="20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PMingLiU" panose="02020500000000000000" pitchFamily="18" charset="-120"/>
                              <a:cs typeface="Times New Roman" panose="020206030504050203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2000" b="0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PMingLiU" panose="02020500000000000000" pitchFamily="18" charset="-120"/>
                              <a:cs typeface="Times New Roman" panose="02020603050405020304" pitchFamily="18" charset="0"/>
                            </a:rPr>
                            <m:t>sin</m:t>
                          </m:r>
                        </m:fName>
                        <m:e>
                          <m:r>
                            <a:rPr lang="en-US" sz="20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PMingLiU" panose="02020500000000000000" pitchFamily="18" charset="-120"/>
                              <a:cs typeface="Times New Roman" panose="02020603050405020304" pitchFamily="18" charset="0"/>
                            </a:rPr>
                            <m:t>𝜙</m:t>
                          </m:r>
                        </m:e>
                      </m:func>
                      <m:r>
                        <a:rPr lang="en-US" sz="20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PMingLiU" panose="02020500000000000000" pitchFamily="18" charset="-120"/>
                          <a:cs typeface="Times New Roman" panose="02020603050405020304" pitchFamily="18" charset="0"/>
                        </a:rPr>
                        <m:t>−</m:t>
                      </m:r>
                      <m:r>
                        <a:rPr lang="en-US" sz="2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𝛼𝛽𝛾</m:t>
                      </m:r>
                      <m:r>
                        <a:rPr lang="en-US" sz="2000" i="1" dirty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𝑑</m:t>
                      </m:r>
                      <m:func>
                        <m:funcPr>
                          <m:ctrlPr>
                            <a:rPr lang="en-US" sz="20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PMingLiU" panose="02020500000000000000" pitchFamily="18" charset="-120"/>
                              <a:cs typeface="Times New Roman" panose="020206030504050203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2000" b="0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PMingLiU" panose="02020500000000000000" pitchFamily="18" charset="-120"/>
                              <a:cs typeface="Times New Roman" panose="02020603050405020304" pitchFamily="18" charset="0"/>
                            </a:rPr>
                            <m:t>tan</m:t>
                          </m:r>
                        </m:fName>
                        <m:e>
                          <m:r>
                            <a:rPr lang="en-US" sz="20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PMingLiU" panose="02020500000000000000" pitchFamily="18" charset="-120"/>
                              <a:cs typeface="Times New Roman" panose="02020603050405020304" pitchFamily="18" charset="0"/>
                            </a:rPr>
                            <m:t>𝜙</m:t>
                          </m:r>
                        </m:e>
                      </m:func>
                      <m:r>
                        <a:rPr lang="en-US" sz="20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PMingLiU" panose="02020500000000000000" pitchFamily="18" charset="-120"/>
                          <a:cs typeface="Times New Roman" panose="02020603050405020304" pitchFamily="18" charset="0"/>
                        </a:rPr>
                        <m:t>=</m:t>
                      </m:r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PMingLiU" panose="02020500000000000000" pitchFamily="18" charset="-120"/>
                          <a:cs typeface="Times New Roman" panose="02020603050405020304" pitchFamily="18" charset="0"/>
                        </a:rPr>
                        <m:t>𝛼𝛽𝛾</m:t>
                      </m:r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PMingLiU" panose="02020500000000000000" pitchFamily="18" charset="-120"/>
                          <a:cs typeface="Times New Roman" panose="02020603050405020304" pitchFamily="18" charset="0"/>
                        </a:rPr>
                        <m:t>𝑍</m:t>
                      </m:r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34" name="Rectangle 33">
                <a:extLst>
                  <a:ext uri="{FF2B5EF4-FFF2-40B4-BE49-F238E27FC236}">
                    <a16:creationId xmlns:a16="http://schemas.microsoft.com/office/drawing/2014/main" id="{C1C36B85-A2B4-6A95-529B-3E00AE9994A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80496" y="5316562"/>
                <a:ext cx="3485698" cy="400110"/>
              </a:xfrm>
              <a:prstGeom prst="rect">
                <a:avLst/>
              </a:prstGeom>
              <a:blipFill>
                <a:blip r:embed="rId20"/>
                <a:stretch>
                  <a:fillRect b="-1363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5" name="Picture 34" descr="A close-up of a logo&#10;&#10;AI-generated content may be incorrect.">
            <a:extLst>
              <a:ext uri="{FF2B5EF4-FFF2-40B4-BE49-F238E27FC236}">
                <a16:creationId xmlns:a16="http://schemas.microsoft.com/office/drawing/2014/main" id="{740F75F5-7ABF-E834-F50C-947D52D71DA8}"/>
              </a:ext>
            </a:extLst>
          </p:cNvPr>
          <p:cNvPicPr>
            <a:picLocks noChangeAspect="1"/>
          </p:cNvPicPr>
          <p:nvPr/>
        </p:nvPicPr>
        <p:blipFill>
          <a:blip r:embed="rId21"/>
          <a:stretch>
            <a:fillRect/>
          </a:stretch>
        </p:blipFill>
        <p:spPr>
          <a:xfrm>
            <a:off x="0" y="0"/>
            <a:ext cx="3200045" cy="525959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0617B52E-E986-7705-85F7-53DCE8E6E6B8}"/>
                  </a:ext>
                </a:extLst>
              </p:cNvPr>
              <p:cNvSpPr txBox="1"/>
              <p:nvPr/>
            </p:nvSpPr>
            <p:spPr>
              <a:xfrm>
                <a:off x="8679286" y="5018963"/>
                <a:ext cx="1998176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𝐾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i="1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𝛾</m:t>
                      </m:r>
                      <m:r>
                        <a:rPr lang="en-US" i="1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𝑦</m:t>
                      </m:r>
                      <m:r>
                        <a:rPr lang="en-US" i="1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en-US" b="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en-US" b="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𝑐𝑚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0617B52E-E986-7705-85F7-53DCE8E6E6B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79286" y="5018963"/>
                <a:ext cx="1998176" cy="369332"/>
              </a:xfrm>
              <a:prstGeom prst="rect">
                <a:avLst/>
              </a:prstGeom>
              <a:blipFill>
                <a:blip r:embed="rId22"/>
                <a:stretch>
                  <a:fillRect b="-655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8" name="TextBox 37">
                <a:extLst>
                  <a:ext uri="{FF2B5EF4-FFF2-40B4-BE49-F238E27FC236}">
                    <a16:creationId xmlns:a16="http://schemas.microsoft.com/office/drawing/2014/main" id="{4F4730BC-530F-7B62-B82E-331E528AF2C5}"/>
                  </a:ext>
                </a:extLst>
              </p:cNvPr>
              <p:cNvSpPr txBox="1"/>
              <p:nvPr/>
            </p:nvSpPr>
            <p:spPr>
              <a:xfrm>
                <a:off x="8795065" y="4580741"/>
                <a:ext cx="2132378" cy="44050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b="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𝐻</m:t>
                      </m:r>
                      <m:r>
                        <a:rPr lang="en-US" sz="1800" b="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sz="1800" b="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𝛽𝛾</m:t>
                      </m:r>
                      <m:rad>
                        <m:radPr>
                          <m:degHide m:val="on"/>
                          <m:ctrlPr>
                            <a:rPr lang="en-US" sz="1800" b="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sSup>
                            <m:sSupPr>
                              <m:ctrlPr>
                                <a:rPr lang="en-US" i="1" dirty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 dirty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𝑦</m:t>
                              </m:r>
                            </m:e>
                            <m:sup>
                              <m:r>
                                <a:rPr lang="en-US" i="1" dirty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i="1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sSup>
                            <m:sSupPr>
                              <m:ctrlPr>
                                <a:rPr lang="en-US" i="1" dirty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 dirty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p>
                              <m:r>
                                <a:rPr lang="en-US" i="1" dirty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e>
                      </m:ra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8" name="TextBox 37">
                <a:extLst>
                  <a:ext uri="{FF2B5EF4-FFF2-40B4-BE49-F238E27FC236}">
                    <a16:creationId xmlns:a16="http://schemas.microsoft.com/office/drawing/2014/main" id="{4F4730BC-530F-7B62-B82E-331E528AF2C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95065" y="4580741"/>
                <a:ext cx="2132378" cy="440505"/>
              </a:xfrm>
              <a:prstGeom prst="rect">
                <a:avLst/>
              </a:prstGeom>
              <a:blipFill>
                <a:blip r:embed="rId23"/>
                <a:stretch>
                  <a:fillRect b="-555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9" name="Rectangle 38">
                <a:extLst>
                  <a:ext uri="{FF2B5EF4-FFF2-40B4-BE49-F238E27FC236}">
                    <a16:creationId xmlns:a16="http://schemas.microsoft.com/office/drawing/2014/main" id="{D4E46A08-9F3F-C325-5B30-C5547668989D}"/>
                  </a:ext>
                </a:extLst>
              </p:cNvPr>
              <p:cNvSpPr/>
              <p:nvPr/>
            </p:nvSpPr>
            <p:spPr>
              <a:xfrm>
                <a:off x="4142880" y="5735430"/>
                <a:ext cx="3824060" cy="46506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degHide m:val="on"/>
                          <m:ctrlPr>
                            <a:rPr lang="en-US" sz="2000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sSup>
                            <m:sSupPr>
                              <m:ctrlPr>
                                <a:rPr lang="en-US" sz="2000" i="1" dirty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 i="1" dirty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𝑦</m:t>
                              </m:r>
                            </m:e>
                            <m:sup>
                              <m:r>
                                <a:rPr lang="en-US" sz="2000" i="1" dirty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sz="2000" i="1" dirty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sSup>
                            <m:sSupPr>
                              <m:ctrlPr>
                                <a:rPr lang="en-US" sz="2000" i="1" dirty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 i="1" dirty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p>
                              <m:r>
                                <a:rPr lang="en-US" sz="2000" i="1" dirty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e>
                      </m:rad>
                      <m:func>
                        <m:funcPr>
                          <m:ctrlPr>
                            <a:rPr lang="en-US" sz="20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PMingLiU" panose="02020500000000000000" pitchFamily="18" charset="-120"/>
                              <a:cs typeface="Times New Roman" panose="020206030504050203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2000" b="0" i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PMingLiU" panose="02020500000000000000" pitchFamily="18" charset="-120"/>
                              <a:cs typeface="Times New Roman" panose="02020603050405020304" pitchFamily="18" charset="0"/>
                            </a:rPr>
                            <m:t>sin</m:t>
                          </m:r>
                        </m:fName>
                        <m:e>
                          <m:r>
                            <a:rPr lang="en-US" sz="20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PMingLiU" panose="02020500000000000000" pitchFamily="18" charset="-120"/>
                              <a:cs typeface="Times New Roman" panose="02020603050405020304" pitchFamily="18" charset="0"/>
                            </a:rPr>
                            <m:t>𝜙</m:t>
                          </m:r>
                        </m:e>
                      </m:func>
                      <m:r>
                        <a:rPr lang="en-US" sz="20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PMingLiU" panose="02020500000000000000" pitchFamily="18" charset="-120"/>
                          <a:cs typeface="Times New Roman" panose="02020603050405020304" pitchFamily="18" charset="0"/>
                        </a:rPr>
                        <m:t>−</m:t>
                      </m:r>
                      <m:r>
                        <a:rPr lang="en-US" sz="2000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𝛼</m:t>
                      </m:r>
                      <m:r>
                        <a:rPr lang="en-US" sz="2000" i="1" dirty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𝑑</m:t>
                      </m:r>
                      <m:func>
                        <m:funcPr>
                          <m:ctrlPr>
                            <a:rPr lang="en-US" sz="20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PMingLiU" panose="02020500000000000000" pitchFamily="18" charset="-120"/>
                              <a:cs typeface="Times New Roman" panose="020206030504050203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2000" b="0" i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PMingLiU" panose="02020500000000000000" pitchFamily="18" charset="-120"/>
                              <a:cs typeface="Times New Roman" panose="02020603050405020304" pitchFamily="18" charset="0"/>
                            </a:rPr>
                            <m:t>tan</m:t>
                          </m:r>
                        </m:fName>
                        <m:e>
                          <m:r>
                            <a:rPr lang="en-US" sz="20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PMingLiU" panose="02020500000000000000" pitchFamily="18" charset="-120"/>
                              <a:cs typeface="Times New Roman" panose="02020603050405020304" pitchFamily="18" charset="0"/>
                            </a:rPr>
                            <m:t>𝜙</m:t>
                          </m:r>
                        </m:e>
                      </m:func>
                      <m:r>
                        <a:rPr lang="en-US" sz="20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PMingLiU" panose="02020500000000000000" pitchFamily="18" charset="-120"/>
                          <a:cs typeface="Times New Roman" panose="02020603050405020304" pitchFamily="18" charset="0"/>
                        </a:rPr>
                        <m:t>=</m:t>
                      </m:r>
                      <m:r>
                        <a:rPr lang="en-US" sz="200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PMingLiU" panose="02020500000000000000" pitchFamily="18" charset="-120"/>
                          <a:cs typeface="Times New Roman" panose="02020603050405020304" pitchFamily="18" charset="0"/>
                        </a:rPr>
                        <m:t>𝛼</m:t>
                      </m:r>
                      <m:r>
                        <a:rPr lang="en-US" sz="200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PMingLiU" panose="02020500000000000000" pitchFamily="18" charset="-120"/>
                          <a:cs typeface="Times New Roman" panose="02020603050405020304" pitchFamily="18" charset="0"/>
                        </a:rPr>
                        <m:t>𝑍</m:t>
                      </m:r>
                    </m:oMath>
                  </m:oMathPara>
                </a14:m>
                <a:endParaRPr lang="en-US" sz="20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39" name="Rectangle 38">
                <a:extLst>
                  <a:ext uri="{FF2B5EF4-FFF2-40B4-BE49-F238E27FC236}">
                    <a16:creationId xmlns:a16="http://schemas.microsoft.com/office/drawing/2014/main" id="{D4E46A08-9F3F-C325-5B30-C5547668989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42880" y="5735430"/>
                <a:ext cx="3824060" cy="465064"/>
              </a:xfrm>
              <a:prstGeom prst="rect">
                <a:avLst/>
              </a:prstGeom>
              <a:blipFill>
                <a:blip r:embed="rId24"/>
                <a:stretch>
                  <a:fillRect b="-1052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13C3038B-0B15-6A1F-CC24-2C56617B19DE}"/>
                  </a:ext>
                </a:extLst>
              </p:cNvPr>
              <p:cNvSpPr/>
              <p:nvPr/>
            </p:nvSpPr>
            <p:spPr>
              <a:xfrm>
                <a:off x="3495625" y="1524075"/>
                <a:ext cx="2621102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  <a:ea typeface="PMingLiU" panose="02020500000000000000" pitchFamily="18" charset="-120"/>
                          <a:cs typeface="Times New Roman" panose="02020603050405020304" pitchFamily="18" charset="0"/>
                        </a:rPr>
                        <m:t>𝑦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PMingLiU" panose="02020500000000000000" pitchFamily="18" charset="-120"/>
                          <a:cs typeface="Times New Roman" panose="020206030504050203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PMingLiU" panose="02020500000000000000" pitchFamily="18" charset="-120"/>
                          <a:cs typeface="Times New Roman" panose="02020603050405020304" pitchFamily="18" charset="0"/>
                        </a:rPr>
                        <m:t>𝛾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PMingLiU" panose="02020500000000000000" pitchFamily="18" charset="-12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PMingLiU" panose="02020500000000000000" pitchFamily="18" charset="-120"/>
                              <a:cs typeface="Times New Roman" panose="020206030504050203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  <a:ea typeface="PMingLiU" panose="02020500000000000000" pitchFamily="18" charset="-120"/>
                              <a:cs typeface="Times New Roman" panose="02020603050405020304" pitchFamily="18" charset="0"/>
                            </a:rPr>
                            <m:t>𝑐𝑚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  <a:ea typeface="PMingLiU" panose="02020500000000000000" pitchFamily="18" charset="-120"/>
                          <a:cs typeface="Times New Roman" panose="02020603050405020304" pitchFamily="18" charset="0"/>
                        </a:rPr>
                        <m:t>−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PMingLiU" panose="02020500000000000000" pitchFamily="18" charset="-120"/>
                          <a:cs typeface="Times New Roman" panose="02020603050405020304" pitchFamily="18" charset="0"/>
                        </a:rPr>
                        <m:t>𝛾𝛽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PMingLiU" panose="02020500000000000000" pitchFamily="18" charset="-120"/>
                          <a:cs typeface="Times New Roman" panose="02020603050405020304" pitchFamily="18" charset="0"/>
                        </a:rPr>
                        <m:t>𝑘</m:t>
                      </m:r>
                      <m:func>
                        <m:func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PMingLiU" panose="02020500000000000000" pitchFamily="18" charset="-120"/>
                              <a:cs typeface="Times New Roman" panose="020206030504050203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  <a:ea typeface="PMingLiU" panose="02020500000000000000" pitchFamily="18" charset="-120"/>
                              <a:cs typeface="Times New Roman" panose="02020603050405020304" pitchFamily="18" charset="0"/>
                            </a:rPr>
                            <m:t>cos</m:t>
                          </m:r>
                        </m:fName>
                        <m:e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PMingLiU" panose="02020500000000000000" pitchFamily="18" charset="-12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PMingLiU" panose="02020500000000000000" pitchFamily="18" charset="-120"/>
                                  <a:cs typeface="Times New Roman" panose="02020603050405020304" pitchFamily="18" charset="0"/>
                                </a:rPr>
                                <m:t>𝜃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PMingLiU" panose="02020500000000000000" pitchFamily="18" charset="-120"/>
                                  <a:cs typeface="Times New Roman" panose="02020603050405020304" pitchFamily="18" charset="0"/>
                                </a:rPr>
                                <m:t>𝑐𝑚</m:t>
                              </m:r>
                            </m:sub>
                          </m:sSub>
                        </m:e>
                      </m:func>
                    </m:oMath>
                  </m:oMathPara>
                </a14:m>
                <a:endParaRPr lang="en-US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13C3038B-0B15-6A1F-CC24-2C56617B19D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95625" y="1524075"/>
                <a:ext cx="2621102" cy="369332"/>
              </a:xfrm>
              <a:prstGeom prst="rect">
                <a:avLst/>
              </a:prstGeom>
              <a:blipFill>
                <a:blip r:embed="rId25"/>
                <a:stretch>
                  <a:fillRect b="-1311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1" name="TextBox 20">
            <a:extLst>
              <a:ext uri="{FF2B5EF4-FFF2-40B4-BE49-F238E27FC236}">
                <a16:creationId xmlns:a16="http://schemas.microsoft.com/office/drawing/2014/main" id="{BD1AFFC4-BB67-55A2-B449-2A5517597834}"/>
              </a:ext>
            </a:extLst>
          </p:cNvPr>
          <p:cNvSpPr txBox="1"/>
          <p:nvPr/>
        </p:nvSpPr>
        <p:spPr>
          <a:xfrm>
            <a:off x="3710495" y="1101926"/>
            <a:ext cx="21755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Using these formula</a:t>
            </a:r>
          </a:p>
        </p:txBody>
      </p:sp>
      <p:pic>
        <p:nvPicPr>
          <p:cNvPr id="22" name="FullRelativisticDerivation">
            <a:hlinkClick r:id="" action="ppaction://media"/>
            <a:extLst>
              <a:ext uri="{FF2B5EF4-FFF2-40B4-BE49-F238E27FC236}">
                <a16:creationId xmlns:a16="http://schemas.microsoft.com/office/drawing/2014/main" id="{F434D274-930E-48F9-AB76-5644C4C0A311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26"/>
          <a:stretch>
            <a:fillRect/>
          </a:stretch>
        </p:blipFill>
        <p:spPr>
          <a:xfrm>
            <a:off x="2086389" y="1417371"/>
            <a:ext cx="7599403" cy="42713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54798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67400" fill="hold"/>
                                        <p:tgtEl>
                                          <p:spTgt spid="2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11" fill="hold" display="0">
                  <p:stCondLst>
                    <p:cond delay="indefinite"/>
                  </p:stCondLst>
                </p:cTn>
                <p:tgtEl>
                  <p:spTgt spid="22"/>
                </p:tgtEl>
              </p:cMediaNode>
            </p:vide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63D35BD-92E8-C205-96F5-300FD06A87A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807537EF-18FD-C720-9C00-C384C56EC5A7}"/>
              </a:ext>
            </a:extLst>
          </p:cNvPr>
          <p:cNvCxnSpPr>
            <a:cxnSpLocks/>
          </p:cNvCxnSpPr>
          <p:nvPr/>
        </p:nvCxnSpPr>
        <p:spPr>
          <a:xfrm>
            <a:off x="125260" y="224450"/>
            <a:ext cx="10802183" cy="0"/>
          </a:xfrm>
          <a:prstGeom prst="line">
            <a:avLst/>
          </a:prstGeom>
          <a:ln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C152FBCE-B079-C4E8-4F3D-4E5B00DB71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D8A423-D137-D94E-B067-EF01567EB1E8}" type="datetime1">
              <a:rPr lang="en-US" smtClean="0"/>
              <a:t>12/9/25</a:t>
            </a:fld>
            <a:endParaRPr lang="en-US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459DC7C6-655A-B299-CF4D-2A0073E848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Solenoidal Spectometer Workshop 2025, Spain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A9D1EF4F-2779-D000-FAD0-6725F888B8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303F4-2CFA-8345-8011-B7EAD3855F7D}" type="slidenum">
              <a:rPr lang="en-US" smtClean="0"/>
              <a:t>9</a:t>
            </a:fld>
            <a:endParaRPr lang="en-US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5647A1B7-A2E7-776D-D5D7-8D44816F2E6F}"/>
              </a:ext>
            </a:extLst>
          </p:cNvPr>
          <p:cNvCxnSpPr>
            <a:cxnSpLocks/>
          </p:cNvCxnSpPr>
          <p:nvPr/>
        </p:nvCxnSpPr>
        <p:spPr>
          <a:xfrm>
            <a:off x="195943" y="6400150"/>
            <a:ext cx="11841569" cy="0"/>
          </a:xfrm>
          <a:prstGeom prst="line">
            <a:avLst/>
          </a:prstGeom>
          <a:ln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2">
            <a:extLst>
              <a:ext uri="{FF2B5EF4-FFF2-40B4-BE49-F238E27FC236}">
                <a16:creationId xmlns:a16="http://schemas.microsoft.com/office/drawing/2014/main" id="{7D3FFF44-E303-2C8C-9A2C-647280D1665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89595" y="0"/>
            <a:ext cx="1308132" cy="4578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4" name="Rectangle 33">
                <a:extLst>
                  <a:ext uri="{FF2B5EF4-FFF2-40B4-BE49-F238E27FC236}">
                    <a16:creationId xmlns:a16="http://schemas.microsoft.com/office/drawing/2014/main" id="{E6E4D707-44E8-E3F1-B653-F8CFCF8F2EF0}"/>
                  </a:ext>
                </a:extLst>
              </p:cNvPr>
              <p:cNvSpPr/>
              <p:nvPr/>
            </p:nvSpPr>
            <p:spPr>
              <a:xfrm>
                <a:off x="3357177" y="604882"/>
                <a:ext cx="4957767" cy="46506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PMingLiU" panose="02020500000000000000" pitchFamily="18" charset="-120"/>
                          <a:cs typeface="Times New Roman" panose="02020603050405020304" pitchFamily="18" charset="0"/>
                        </a:rPr>
                        <m:t>𝑔</m:t>
                      </m:r>
                      <m:d>
                        <m:dPr>
                          <m:ctrlPr>
                            <a:rPr lang="en-US" sz="20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PMingLiU" panose="02020500000000000000" pitchFamily="18" charset="-120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r>
                            <a:rPr lang="en-US" sz="20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PMingLiU" panose="02020500000000000000" pitchFamily="18" charset="-120"/>
                              <a:cs typeface="Times New Roman" panose="02020603050405020304" pitchFamily="18" charset="0"/>
                            </a:rPr>
                            <m:t>𝜙</m:t>
                          </m:r>
                          <m:r>
                            <a:rPr lang="en-US" sz="20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PMingLiU" panose="02020500000000000000" pitchFamily="18" charset="-120"/>
                              <a:cs typeface="Times New Roman" panose="02020603050405020304" pitchFamily="18" charset="0"/>
                            </a:rPr>
                            <m:t>, </m:t>
                          </m:r>
                          <m:r>
                            <a:rPr lang="en-US" sz="20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PMingLiU" panose="02020500000000000000" pitchFamily="18" charset="-120"/>
                              <a:cs typeface="Times New Roman" panose="02020603050405020304" pitchFamily="18" charset="0"/>
                            </a:rPr>
                            <m:t>𝑦</m:t>
                          </m:r>
                        </m:e>
                      </m:d>
                      <m:r>
                        <a:rPr lang="en-US" sz="20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PMingLiU" panose="02020500000000000000" pitchFamily="18" charset="-120"/>
                          <a:cs typeface="Times New Roman" panose="02020603050405020304" pitchFamily="18" charset="0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en-US" sz="2000" i="1" dirty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sSup>
                            <m:sSupPr>
                              <m:ctrlPr>
                                <a:rPr lang="en-US" sz="2000" i="1" dirty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 i="1" dirty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𝑦</m:t>
                              </m:r>
                            </m:e>
                            <m:sup>
                              <m:r>
                                <a:rPr lang="en-US" sz="2000" i="1" dirty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sz="2000" i="1" dirty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sSup>
                            <m:sSupPr>
                              <m:ctrlPr>
                                <a:rPr lang="en-US" sz="2000" i="1" dirty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 i="1" dirty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p>
                              <m:r>
                                <a:rPr lang="en-US" sz="2000" i="1" dirty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e>
                      </m:rad>
                      <m:func>
                        <m:funcPr>
                          <m:ctrlPr>
                            <a:rPr lang="en-US" sz="20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PMingLiU" panose="02020500000000000000" pitchFamily="18" charset="-120"/>
                              <a:cs typeface="Times New Roman" panose="020206030504050203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200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PMingLiU" panose="02020500000000000000" pitchFamily="18" charset="-120"/>
                              <a:cs typeface="Times New Roman" panose="02020603050405020304" pitchFamily="18" charset="0"/>
                            </a:rPr>
                            <m:t>sin</m:t>
                          </m:r>
                        </m:fName>
                        <m:e>
                          <m:r>
                            <a:rPr lang="en-US" sz="20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PMingLiU" panose="02020500000000000000" pitchFamily="18" charset="-120"/>
                              <a:cs typeface="Times New Roman" panose="02020603050405020304" pitchFamily="18" charset="0"/>
                            </a:rPr>
                            <m:t>𝜙</m:t>
                          </m:r>
                        </m:e>
                      </m:func>
                      <m:r>
                        <a:rPr lang="en-US" sz="2000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PMingLiU" panose="02020500000000000000" pitchFamily="18" charset="-120"/>
                          <a:cs typeface="Times New Roman" panose="02020603050405020304" pitchFamily="18" charset="0"/>
                        </a:rPr>
                        <m:t>−</m:t>
                      </m:r>
                      <m:r>
                        <a:rPr lang="en-US" sz="2000" i="1" dirty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𝛼</m:t>
                      </m:r>
                      <m:r>
                        <a:rPr lang="en-US" sz="2000" i="1" dirty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𝑑</m:t>
                      </m:r>
                      <m:func>
                        <m:funcPr>
                          <m:ctrlPr>
                            <a:rPr lang="en-US" sz="20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PMingLiU" panose="02020500000000000000" pitchFamily="18" charset="-120"/>
                              <a:cs typeface="Times New Roman" panose="020206030504050203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200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PMingLiU" panose="02020500000000000000" pitchFamily="18" charset="-120"/>
                              <a:cs typeface="Times New Roman" panose="02020603050405020304" pitchFamily="18" charset="0"/>
                            </a:rPr>
                            <m:t>tan</m:t>
                          </m:r>
                        </m:fName>
                        <m:e>
                          <m:r>
                            <a:rPr lang="en-US" sz="20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PMingLiU" panose="02020500000000000000" pitchFamily="18" charset="-120"/>
                              <a:cs typeface="Times New Roman" panose="02020603050405020304" pitchFamily="18" charset="0"/>
                            </a:rPr>
                            <m:t>𝜙</m:t>
                          </m:r>
                        </m:e>
                      </m:func>
                      <m:r>
                        <a:rPr lang="en-US" sz="2000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PMingLiU" panose="02020500000000000000" pitchFamily="18" charset="-120"/>
                          <a:cs typeface="Times New Roman" panose="02020603050405020304" pitchFamily="18" charset="0"/>
                        </a:rPr>
                        <m:t>=</m:t>
                      </m:r>
                      <m:r>
                        <a:rPr lang="en-US" sz="2000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PMingLiU" panose="02020500000000000000" pitchFamily="18" charset="-120"/>
                          <a:cs typeface="Times New Roman" panose="02020603050405020304" pitchFamily="18" charset="0"/>
                        </a:rPr>
                        <m:t>𝛼</m:t>
                      </m:r>
                      <m:r>
                        <a:rPr lang="en-US" sz="2000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PMingLiU" panose="02020500000000000000" pitchFamily="18" charset="-120"/>
                          <a:cs typeface="Times New Roman" panose="02020603050405020304" pitchFamily="18" charset="0"/>
                        </a:rPr>
                        <m:t>𝑍</m:t>
                      </m:r>
                    </m:oMath>
                  </m:oMathPara>
                </a14:m>
                <a:endParaRPr lang="en-US" sz="20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34" name="Rectangle 33">
                <a:extLst>
                  <a:ext uri="{FF2B5EF4-FFF2-40B4-BE49-F238E27FC236}">
                    <a16:creationId xmlns:a16="http://schemas.microsoft.com/office/drawing/2014/main" id="{E6E4D707-44E8-E3F1-B653-F8CFCF8F2EF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57177" y="604882"/>
                <a:ext cx="4957767" cy="465064"/>
              </a:xfrm>
              <a:prstGeom prst="rect">
                <a:avLst/>
              </a:prstGeom>
              <a:blipFill>
                <a:blip r:embed="rId4"/>
                <a:stretch>
                  <a:fillRect b="-1052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5" name="Picture 14" descr="A close-up of a logo&#10;&#10;AI-generated content may be incorrect.">
            <a:extLst>
              <a:ext uri="{FF2B5EF4-FFF2-40B4-BE49-F238E27FC236}">
                <a16:creationId xmlns:a16="http://schemas.microsoft.com/office/drawing/2014/main" id="{9C22FE2D-EFE3-6850-A65C-71187788C22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0"/>
            <a:ext cx="3200045" cy="525959"/>
          </a:xfrm>
          <a:prstGeom prst="rect">
            <a:avLst/>
          </a:prstGeom>
        </p:spPr>
      </p:pic>
      <p:grpSp>
        <p:nvGrpSpPr>
          <p:cNvPr id="55" name="Group 54">
            <a:extLst>
              <a:ext uri="{FF2B5EF4-FFF2-40B4-BE49-F238E27FC236}">
                <a16:creationId xmlns:a16="http://schemas.microsoft.com/office/drawing/2014/main" id="{2C84F62F-A1B2-A168-17B8-D63AE0240632}"/>
              </a:ext>
            </a:extLst>
          </p:cNvPr>
          <p:cNvGrpSpPr/>
          <p:nvPr/>
        </p:nvGrpSpPr>
        <p:grpSpPr>
          <a:xfrm>
            <a:off x="1411125" y="1289041"/>
            <a:ext cx="5163815" cy="3312515"/>
            <a:chOff x="657168" y="1587201"/>
            <a:chExt cx="5848463" cy="3751707"/>
          </a:xfrm>
        </p:grpSpPr>
        <p:pic>
          <p:nvPicPr>
            <p:cNvPr id="22" name="Picture 21" descr="A graph of a function&#10;&#10;AI-generated content may be incorrect.">
              <a:extLst>
                <a:ext uri="{FF2B5EF4-FFF2-40B4-BE49-F238E27FC236}">
                  <a16:creationId xmlns:a16="http://schemas.microsoft.com/office/drawing/2014/main" id="{038EF43A-AF82-5750-70C3-1BF5E239AA01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657168" y="1587201"/>
              <a:ext cx="5848463" cy="3751707"/>
            </a:xfrm>
            <a:prstGeom prst="rect">
              <a:avLst/>
            </a:prstGeom>
          </p:spPr>
        </p:pic>
        <p:cxnSp>
          <p:nvCxnSpPr>
            <p:cNvPr id="27" name="Straight Arrow Connector 26">
              <a:extLst>
                <a:ext uri="{FF2B5EF4-FFF2-40B4-BE49-F238E27FC236}">
                  <a16:creationId xmlns:a16="http://schemas.microsoft.com/office/drawing/2014/main" id="{66798C6C-9A3F-94F5-3603-374327F16BB5}"/>
                </a:ext>
              </a:extLst>
            </p:cNvPr>
            <p:cNvCxnSpPr>
              <a:cxnSpLocks/>
            </p:cNvCxnSpPr>
            <p:nvPr/>
          </p:nvCxnSpPr>
          <p:spPr>
            <a:xfrm>
              <a:off x="2545880" y="2979825"/>
              <a:ext cx="280676" cy="675377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Arrow Connector 27">
              <a:extLst>
                <a:ext uri="{FF2B5EF4-FFF2-40B4-BE49-F238E27FC236}">
                  <a16:creationId xmlns:a16="http://schemas.microsoft.com/office/drawing/2014/main" id="{C46E91BD-B26B-C983-1E3B-1D5E9024139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728400" y="2947141"/>
              <a:ext cx="421666" cy="686519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5D060D45-71B3-6D4A-4DBE-D2B5798FE364}"/>
                </a:ext>
              </a:extLst>
            </p:cNvPr>
            <p:cNvSpPr txBox="1">
              <a:spLocks/>
            </p:cNvSpPr>
            <p:nvPr/>
          </p:nvSpPr>
          <p:spPr>
            <a:xfrm>
              <a:off x="2054815" y="2610285"/>
              <a:ext cx="151932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rgbClr val="FF0000"/>
                  </a:solidFill>
                </a:rPr>
                <a:t>two solutions</a:t>
              </a:r>
            </a:p>
          </p:txBody>
        </p:sp>
        <p:sp>
          <p:nvSpPr>
            <p:cNvPr id="43" name="Rectangle 42">
              <a:extLst>
                <a:ext uri="{FF2B5EF4-FFF2-40B4-BE49-F238E27FC236}">
                  <a16:creationId xmlns:a16="http://schemas.microsoft.com/office/drawing/2014/main" id="{09EAFBBD-8772-5D4A-DCC2-807D6DDBD26D}"/>
                </a:ext>
              </a:extLst>
            </p:cNvPr>
            <p:cNvSpPr>
              <a:spLocks/>
            </p:cNvSpPr>
            <p:nvPr/>
          </p:nvSpPr>
          <p:spPr>
            <a:xfrm rot="20173674">
              <a:off x="1770026" y="2884583"/>
              <a:ext cx="4312815" cy="601157"/>
            </a:xfrm>
            <a:prstGeom prst="rect">
              <a:avLst/>
            </a:prstGeom>
            <a:solidFill>
              <a:srgbClr val="4EA72E">
                <a:alpha val="45882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E2D88737-8499-CC18-DC3C-444D15D21B3E}"/>
                </a:ext>
              </a:extLst>
            </p:cNvPr>
            <p:cNvSpPr>
              <a:spLocks/>
            </p:cNvSpPr>
            <p:nvPr/>
          </p:nvSpPr>
          <p:spPr>
            <a:xfrm rot="5400000">
              <a:off x="1142699" y="3422826"/>
              <a:ext cx="963317" cy="421667"/>
            </a:xfrm>
            <a:prstGeom prst="rect">
              <a:avLst/>
            </a:prstGeom>
            <a:solidFill>
              <a:schemeClr val="accent5">
                <a:lumMod val="60000"/>
                <a:lumOff val="40000"/>
                <a:alpha val="45882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1CC08B2C-9ED1-740B-DC56-6DCA2FCB1EF5}"/>
              </a:ext>
            </a:extLst>
          </p:cNvPr>
          <p:cNvGrpSpPr/>
          <p:nvPr/>
        </p:nvGrpSpPr>
        <p:grpSpPr>
          <a:xfrm>
            <a:off x="7403327" y="1450377"/>
            <a:ext cx="2708796" cy="2673383"/>
            <a:chOff x="7361972" y="1677709"/>
            <a:chExt cx="3205670" cy="3163761"/>
          </a:xfrm>
        </p:grpSpPr>
        <p:pic>
          <p:nvPicPr>
            <p:cNvPr id="41" name="Picture 40" descr="A graph of a curve&#10;&#10;AI-generated content may be incorrect.">
              <a:extLst>
                <a:ext uri="{FF2B5EF4-FFF2-40B4-BE49-F238E27FC236}">
                  <a16:creationId xmlns:a16="http://schemas.microsoft.com/office/drawing/2014/main" id="{FB15E50A-536B-F676-2ECF-E929CD6B796A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rcRect l="8408" t="1625" r="1539" b="7622"/>
            <a:stretch>
              <a:fillRect/>
            </a:stretch>
          </p:blipFill>
          <p:spPr>
            <a:xfrm>
              <a:off x="7361972" y="1695532"/>
              <a:ext cx="3205670" cy="3145938"/>
            </a:xfrm>
            <a:prstGeom prst="rect">
              <a:avLst/>
            </a:prstGeom>
          </p:spPr>
        </p:pic>
        <p:sp>
          <p:nvSpPr>
            <p:cNvPr id="44" name="Rectangle 43">
              <a:extLst>
                <a:ext uri="{FF2B5EF4-FFF2-40B4-BE49-F238E27FC236}">
                  <a16:creationId xmlns:a16="http://schemas.microsoft.com/office/drawing/2014/main" id="{9749F9B1-41B3-159A-F24E-B9788E253B60}"/>
                </a:ext>
              </a:extLst>
            </p:cNvPr>
            <p:cNvSpPr/>
            <p:nvPr/>
          </p:nvSpPr>
          <p:spPr>
            <a:xfrm rot="18466748">
              <a:off x="7286249" y="2740610"/>
              <a:ext cx="2726960" cy="601157"/>
            </a:xfrm>
            <a:prstGeom prst="rect">
              <a:avLst/>
            </a:prstGeom>
            <a:solidFill>
              <a:srgbClr val="4EA72E">
                <a:alpha val="45882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Rectangle 45">
              <a:extLst>
                <a:ext uri="{FF2B5EF4-FFF2-40B4-BE49-F238E27FC236}">
                  <a16:creationId xmlns:a16="http://schemas.microsoft.com/office/drawing/2014/main" id="{AD7C60A2-12DD-47D1-F89A-CDF48649E986}"/>
                </a:ext>
              </a:extLst>
            </p:cNvPr>
            <p:cNvSpPr/>
            <p:nvPr/>
          </p:nvSpPr>
          <p:spPr>
            <a:xfrm>
              <a:off x="7641443" y="4049986"/>
              <a:ext cx="511957" cy="195772"/>
            </a:xfrm>
            <a:prstGeom prst="rect">
              <a:avLst/>
            </a:prstGeom>
            <a:solidFill>
              <a:schemeClr val="accent5">
                <a:lumMod val="60000"/>
                <a:lumOff val="40000"/>
                <a:alpha val="45882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52" name="TextBox 51">
                <a:extLst>
                  <a:ext uri="{FF2B5EF4-FFF2-40B4-BE49-F238E27FC236}">
                    <a16:creationId xmlns:a16="http://schemas.microsoft.com/office/drawing/2014/main" id="{18F2CE4C-04A6-5EA6-A674-BF593AD70B6F}"/>
                  </a:ext>
                </a:extLst>
              </p:cNvPr>
              <p:cNvSpPr txBox="1"/>
              <p:nvPr/>
            </p:nvSpPr>
            <p:spPr>
              <a:xfrm>
                <a:off x="1018831" y="4750419"/>
                <a:ext cx="2676246" cy="72853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0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PMingLiU" panose="02020500000000000000" pitchFamily="18" charset="-12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US" sz="20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PMingLiU" panose="02020500000000000000" pitchFamily="18" charset="-120"/>
                              <a:cs typeface="Times New Roman" panose="02020603050405020304" pitchFamily="18" charset="0"/>
                            </a:rPr>
                            <m:t>𝑑</m:t>
                          </m:r>
                        </m:num>
                        <m:den>
                          <m:r>
                            <a:rPr lang="en-US" sz="20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PMingLiU" panose="02020500000000000000" pitchFamily="18" charset="-120"/>
                              <a:cs typeface="Times New Roman" panose="02020603050405020304" pitchFamily="18" charset="0"/>
                            </a:rPr>
                            <m:t>𝑑</m:t>
                          </m:r>
                          <m:r>
                            <a:rPr lang="en-US" sz="20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PMingLiU" panose="02020500000000000000" pitchFamily="18" charset="-120"/>
                              <a:cs typeface="Times New Roman" panose="02020603050405020304" pitchFamily="18" charset="0"/>
                            </a:rPr>
                            <m:t>𝜙</m:t>
                          </m:r>
                        </m:den>
                      </m:f>
                      <m:r>
                        <a:rPr lang="en-US" sz="20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PMingLiU" panose="02020500000000000000" pitchFamily="18" charset="-120"/>
                          <a:cs typeface="Times New Roman" panose="02020603050405020304" pitchFamily="18" charset="0"/>
                        </a:rPr>
                        <m:t>𝑔</m:t>
                      </m:r>
                      <m:d>
                        <m:dPr>
                          <m:ctrlPr>
                            <a:rPr lang="en-US" sz="20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PMingLiU" panose="02020500000000000000" pitchFamily="18" charset="-120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r>
                            <a:rPr lang="en-US" sz="20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PMingLiU" panose="02020500000000000000" pitchFamily="18" charset="-120"/>
                              <a:cs typeface="Times New Roman" panose="02020603050405020304" pitchFamily="18" charset="0"/>
                            </a:rPr>
                            <m:t>𝜙</m:t>
                          </m:r>
                          <m:r>
                            <a:rPr lang="en-US" sz="20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PMingLiU" panose="02020500000000000000" pitchFamily="18" charset="-120"/>
                              <a:cs typeface="Times New Roman" panose="02020603050405020304" pitchFamily="18" charset="0"/>
                            </a:rPr>
                            <m:t>, </m:t>
                          </m:r>
                          <m:r>
                            <a:rPr lang="en-US" sz="20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PMingLiU" panose="02020500000000000000" pitchFamily="18" charset="-120"/>
                              <a:cs typeface="Times New Roman" panose="02020603050405020304" pitchFamily="18" charset="0"/>
                            </a:rPr>
                            <m:t>𝑦</m:t>
                          </m:r>
                        </m:e>
                      </m:d>
                      <m:r>
                        <a:rPr lang="en-US" sz="20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PMingLiU" panose="02020500000000000000" pitchFamily="18" charset="-120"/>
                          <a:cs typeface="Times New Roman" panose="02020603050405020304" pitchFamily="18" charset="0"/>
                        </a:rPr>
                        <m:t>&gt;0</m:t>
                      </m:r>
                    </m:oMath>
                  </m:oMathPara>
                </a14:m>
                <a:endParaRPr lang="en-US" sz="2000" dirty="0"/>
              </a:p>
            </p:txBody>
          </p:sp>
        </mc:Choice>
        <mc:Fallback xmlns="">
          <p:sp>
            <p:nvSpPr>
              <p:cNvPr id="52" name="TextBox 51">
                <a:extLst>
                  <a:ext uri="{FF2B5EF4-FFF2-40B4-BE49-F238E27FC236}">
                    <a16:creationId xmlns:a16="http://schemas.microsoft.com/office/drawing/2014/main" id="{18F2CE4C-04A6-5EA6-A674-BF593AD70B6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18831" y="4750419"/>
                <a:ext cx="2676246" cy="728533"/>
              </a:xfrm>
              <a:prstGeom prst="rect">
                <a:avLst/>
              </a:prstGeom>
              <a:blipFill>
                <a:blip r:embed="rId8"/>
                <a:stretch>
                  <a:fillRect b="-847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3" name="TextBox 52">
                <a:extLst>
                  <a:ext uri="{FF2B5EF4-FFF2-40B4-BE49-F238E27FC236}">
                    <a16:creationId xmlns:a16="http://schemas.microsoft.com/office/drawing/2014/main" id="{0BBF67E7-3AC4-1558-C949-0DC2C579AE0D}"/>
                  </a:ext>
                </a:extLst>
              </p:cNvPr>
              <p:cNvSpPr txBox="1"/>
              <p:nvPr/>
            </p:nvSpPr>
            <p:spPr>
              <a:xfrm>
                <a:off x="3993032" y="4654059"/>
                <a:ext cx="4482894" cy="146219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000" dirty="0"/>
                  <a:t>Find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𝜙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sz="2000" dirty="0"/>
                  <a:t> </a:t>
                </a:r>
                <a:r>
                  <a:rPr lang="en-US" sz="2000" dirty="0">
                    <a:sym typeface="Wingdings" pitchFamily="2" charset="2"/>
                  </a:rPr>
                  <a:t>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  <a:sym typeface="Wingdings" pitchFamily="2" charset="2"/>
                      </a:rPr>
                      <m:t>𝐾</m:t>
                    </m:r>
                    <m:r>
                      <a:rPr lang="en-US" sz="2000" b="0" i="1" smtClean="0">
                        <a:latin typeface="Cambria Math" panose="02040503050406030204" pitchFamily="18" charset="0"/>
                        <a:sym typeface="Wingdings" pitchFamily="2" charset="2"/>
                      </a:rPr>
                      <m:t>=</m:t>
                    </m:r>
                    <m:r>
                      <a:rPr lang="en-US" sz="2000" b="0" i="1" smtClean="0">
                        <a:latin typeface="Cambria Math" panose="02040503050406030204" pitchFamily="18" charset="0"/>
                        <a:sym typeface="Wingdings" pitchFamily="2" charset="2"/>
                      </a:rPr>
                      <m:t>𝐻</m:t>
                    </m:r>
                    <m:func>
                      <m:funcPr>
                        <m:ctrlPr>
                          <a:rPr lang="en-US" sz="2000" b="0" i="1" smtClean="0">
                            <a:latin typeface="Cambria Math" panose="02040503050406030204" pitchFamily="18" charset="0"/>
                            <a:sym typeface="Wingdings" pitchFamily="2" charset="2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2000" b="0" i="0" smtClean="0">
                            <a:latin typeface="Cambria Math" panose="02040503050406030204" pitchFamily="18" charset="0"/>
                            <a:sym typeface="Wingdings" pitchFamily="2" charset="2"/>
                          </a:rPr>
                          <m:t>sin</m:t>
                        </m:r>
                      </m:fName>
                      <m:e>
                        <m:sSub>
                          <m:sSubPr>
                            <m:ctrlPr>
                              <a:rPr lang="en-US" sz="2000" b="0" i="1" smtClean="0">
                                <a:latin typeface="Cambria Math" panose="02040503050406030204" pitchFamily="18" charset="0"/>
                                <a:sym typeface="Wingdings" pitchFamily="2" charset="2"/>
                              </a:rPr>
                            </m:ctrlPr>
                          </m:sSubPr>
                          <m:e>
                            <m:r>
                              <a:rPr lang="en-US" sz="2000" b="0" i="1" smtClean="0">
                                <a:latin typeface="Cambria Math" panose="02040503050406030204" pitchFamily="18" charset="0"/>
                                <a:sym typeface="Wingdings" pitchFamily="2" charset="2"/>
                              </a:rPr>
                              <m:t>𝜙</m:t>
                            </m:r>
                          </m:e>
                          <m:sub>
                            <m:r>
                              <a:rPr lang="en-US" sz="2000" b="0" i="1" smtClean="0">
                                <a:latin typeface="Cambria Math" panose="02040503050406030204" pitchFamily="18" charset="0"/>
                                <a:sym typeface="Wingdings" pitchFamily="2" charset="2"/>
                              </a:rPr>
                              <m:t>0</m:t>
                            </m:r>
                          </m:sub>
                        </m:sSub>
                      </m:e>
                    </m:func>
                  </m:oMath>
                </a14:m>
                <a:r>
                  <a:rPr lang="en-US" sz="2000" dirty="0">
                    <a:sym typeface="Wingdings" pitchFamily="2" charset="2"/>
                  </a:rPr>
                  <a:t>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sz="2000" b="0" i="1" smtClean="0">
                            <a:latin typeface="Cambria Math" panose="02040503050406030204" pitchFamily="18" charset="0"/>
                            <a:sym typeface="Wingdings" pitchFamily="2" charset="2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2000" b="0" i="0" smtClean="0">
                            <a:latin typeface="Cambria Math" panose="02040503050406030204" pitchFamily="18" charset="0"/>
                            <a:sym typeface="Wingdings" pitchFamily="2" charset="2"/>
                          </a:rPr>
                          <m:t>cos</m:t>
                        </m:r>
                      </m:fName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  <a:sym typeface="Wingdings" pitchFamily="2" charset="2"/>
                          </a:rPr>
                          <m:t>𝑥</m:t>
                        </m:r>
                      </m:e>
                    </m:func>
                    <m:r>
                      <a:rPr lang="en-US" sz="2000" b="0" i="1" smtClean="0">
                        <a:latin typeface="Cambria Math" panose="02040503050406030204" pitchFamily="18" charset="0"/>
                        <a:sym typeface="Wingdings" pitchFamily="2" charset="2"/>
                      </a:rPr>
                      <m:t>=</m:t>
                    </m:r>
                    <m:f>
                      <m:fPr>
                        <m:ctrlPr>
                          <a:rPr lang="en-US" sz="2000" b="0" i="1" smtClean="0">
                            <a:latin typeface="Cambria Math" panose="02040503050406030204" pitchFamily="18" charset="0"/>
                            <a:sym typeface="Wingdings" pitchFamily="2" charset="2"/>
                          </a:rPr>
                        </m:ctrlPr>
                      </m:fPr>
                      <m:num>
                        <m:r>
                          <a:rPr lang="en-US" sz="2000" b="0" i="1" smtClean="0">
                            <a:latin typeface="Cambria Math" panose="02040503050406030204" pitchFamily="18" charset="0"/>
                            <a:sym typeface="Wingdings" pitchFamily="2" charset="2"/>
                          </a:rPr>
                          <m:t>𝑚</m:t>
                        </m:r>
                      </m:num>
                      <m:den>
                        <m:r>
                          <a:rPr lang="en-US" sz="2000" b="0" i="1" smtClean="0">
                            <a:latin typeface="Cambria Math" panose="02040503050406030204" pitchFamily="18" charset="0"/>
                            <a:sym typeface="Wingdings" pitchFamily="2" charset="2"/>
                          </a:rPr>
                          <m:t>𝛾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  <a:sym typeface="Wingdings" pitchFamily="2" charset="2"/>
                          </a:rPr>
                          <m:t>𝑦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  <a:sym typeface="Wingdings" pitchFamily="2" charset="2"/>
                          </a:rPr>
                          <m:t>−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  <a:sym typeface="Wingdings" pitchFamily="2" charset="2"/>
                          </a:rPr>
                          <m:t>𝐾</m:t>
                        </m:r>
                      </m:den>
                    </m:f>
                  </m:oMath>
                </a14:m>
                <a:r>
                  <a:rPr lang="en-US" sz="2000" dirty="0"/>
                  <a:t> </a:t>
                </a:r>
              </a:p>
              <a:p>
                <a:pPr marL="285750" indent="-285750">
                  <a:buFont typeface="Wingdings" pitchFamily="2" charset="2"/>
                  <a:buChar char="à"/>
                </a:pPr>
                <a:r>
                  <a:rPr lang="en-US" sz="2000" dirty="0">
                    <a:sym typeface="Wingdings" pitchFamily="2" charset="2"/>
                  </a:rPr>
                  <a:t>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  <a:sym typeface="Wingdings" pitchFamily="2" charset="2"/>
                      </a:rPr>
                      <m:t>𝑘</m:t>
                    </m:r>
                    <m:r>
                      <a:rPr lang="en-US" sz="2000" b="0" i="1" smtClean="0">
                        <a:latin typeface="Cambria Math" panose="02040503050406030204" pitchFamily="18" charset="0"/>
                        <a:sym typeface="Wingdings" pitchFamily="2" charset="2"/>
                      </a:rPr>
                      <m:t>=</m:t>
                    </m:r>
                    <m:r>
                      <a:rPr lang="en-US" sz="2000" b="0" i="1" smtClean="0">
                        <a:latin typeface="Cambria Math" panose="02040503050406030204" pitchFamily="18" charset="0"/>
                        <a:sym typeface="Wingdings" pitchFamily="2" charset="2"/>
                      </a:rPr>
                      <m:t>𝑚</m:t>
                    </m:r>
                    <m:func>
                      <m:funcPr>
                        <m:ctrlPr>
                          <a:rPr lang="en-US" sz="2000" b="0" i="1" smtClean="0">
                            <a:latin typeface="Cambria Math" panose="02040503050406030204" pitchFamily="18" charset="0"/>
                            <a:sym typeface="Wingdings" pitchFamily="2" charset="2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2000" b="0" i="0" smtClean="0">
                            <a:latin typeface="Cambria Math" panose="02040503050406030204" pitchFamily="18" charset="0"/>
                            <a:sym typeface="Wingdings" pitchFamily="2" charset="2"/>
                          </a:rPr>
                          <m:t>tan</m:t>
                        </m:r>
                      </m:fName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  <a:sym typeface="Wingdings" pitchFamily="2" charset="2"/>
                          </a:rPr>
                          <m:t>𝑥</m:t>
                        </m:r>
                      </m:e>
                    </m:func>
                  </m:oMath>
                </a14:m>
                <a:r>
                  <a:rPr lang="en-US" sz="2000" dirty="0">
                    <a:sym typeface="Wingdings" pitchFamily="2" charset="2"/>
                  </a:rPr>
                  <a:t> </a:t>
                </a:r>
              </a:p>
              <a:p>
                <a:pPr marL="285750" indent="-285750">
                  <a:buFont typeface="Wingdings" pitchFamily="2" charset="2"/>
                  <a:buChar char="à"/>
                </a:pPr>
                <a:r>
                  <a:rPr lang="en-US" sz="2000" dirty="0">
                    <a:sym typeface="Wingdings" pitchFamily="2" charset="2"/>
                  </a:rPr>
                  <a:t>have the kinematics</a:t>
                </a:r>
              </a:p>
              <a:p>
                <a:pPr marL="285750" indent="-285750">
                  <a:buFont typeface="Wingdings" pitchFamily="2" charset="2"/>
                  <a:buChar char="à"/>
                </a:pPr>
                <a:r>
                  <a:rPr lang="en-US" sz="2000" dirty="0">
                    <a:sym typeface="Wingdings" pitchFamily="2" charset="2"/>
                  </a:rPr>
                  <a:t>extract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  <a:sym typeface="Wingdings" pitchFamily="2" charset="2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  <a:sym typeface="Wingdings" pitchFamily="2" charset="2"/>
                          </a:rPr>
                          <m:t>𝐸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  <a:sym typeface="Wingdings" pitchFamily="2" charset="2"/>
                          </a:rPr>
                          <m:t>𝑥</m:t>
                        </m:r>
                      </m:sub>
                    </m:sSub>
                  </m:oMath>
                </a14:m>
                <a:endParaRPr lang="en-US" sz="2000" dirty="0"/>
              </a:p>
            </p:txBody>
          </p:sp>
        </mc:Choice>
        <mc:Fallback xmlns="">
          <p:sp>
            <p:nvSpPr>
              <p:cNvPr id="53" name="TextBox 52">
                <a:extLst>
                  <a:ext uri="{FF2B5EF4-FFF2-40B4-BE49-F238E27FC236}">
                    <a16:creationId xmlns:a16="http://schemas.microsoft.com/office/drawing/2014/main" id="{0BBF67E7-3AC4-1558-C949-0DC2C579AE0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93032" y="4654059"/>
                <a:ext cx="4482894" cy="1462195"/>
              </a:xfrm>
              <a:prstGeom prst="rect">
                <a:avLst/>
              </a:prstGeom>
              <a:blipFill>
                <a:blip r:embed="rId9"/>
                <a:stretch>
                  <a:fillRect l="-1412" b="-689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7" name="TextBox 56">
                <a:extLst>
                  <a:ext uri="{FF2B5EF4-FFF2-40B4-BE49-F238E27FC236}">
                    <a16:creationId xmlns:a16="http://schemas.microsoft.com/office/drawing/2014/main" id="{09943442-1D0B-1F8A-B83B-8F53B69A5866}"/>
                  </a:ext>
                </a:extLst>
              </p:cNvPr>
              <p:cNvSpPr txBox="1"/>
              <p:nvPr/>
            </p:nvSpPr>
            <p:spPr>
              <a:xfrm>
                <a:off x="7439951" y="5418977"/>
                <a:ext cx="3374001" cy="71243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𝜃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𝑐𝑚</m:t>
                        </m:r>
                      </m:sub>
                    </m:sSub>
                  </m:oMath>
                </a14:m>
                <a:r>
                  <a:rPr lang="en-US" b="0" i="1" dirty="0">
                    <a:latin typeface="Cambria Math" panose="02040503050406030204" pitchFamily="18" charset="0"/>
                  </a:rPr>
                  <a:t> </a:t>
                </a:r>
                <a:r>
                  <a:rPr lang="en-US" b="0" dirty="0">
                    <a:latin typeface="Cambria Math" panose="02040503050406030204" pitchFamily="18" charset="0"/>
                  </a:rPr>
                  <a:t>is: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𝑦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𝛾</m:t>
                      </m:r>
                      <m:rad>
                        <m:radPr>
                          <m:degHide m:val="on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</m:e>
                      </m:ra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𝛾𝛽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𝑘</m:t>
                      </m:r>
                      <m:func>
                        <m:func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cos</m:t>
                          </m:r>
                        </m:fName>
                        <m:e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𝜃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𝑐𝑚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</m:e>
                      </m:func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57" name="TextBox 56">
                <a:extLst>
                  <a:ext uri="{FF2B5EF4-FFF2-40B4-BE49-F238E27FC236}">
                    <a16:creationId xmlns:a16="http://schemas.microsoft.com/office/drawing/2014/main" id="{09943442-1D0B-1F8A-B83B-8F53B69A586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39951" y="5418977"/>
                <a:ext cx="3374001" cy="712439"/>
              </a:xfrm>
              <a:prstGeom prst="rect">
                <a:avLst/>
              </a:prstGeom>
              <a:blipFill>
                <a:blip r:embed="rId10"/>
                <a:stretch>
                  <a:fillRect t="-3509" b="-877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05696252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3036</TotalTime>
  <Words>827</Words>
  <Application>Microsoft Macintosh PowerPoint</Application>
  <PresentationFormat>Widescreen</PresentationFormat>
  <Paragraphs>178</Paragraphs>
  <Slides>13</Slides>
  <Notes>11</Notes>
  <HiddenSlides>0</HiddenSlides>
  <MMClips>1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21" baseType="lpstr">
      <vt:lpstr>ADLaM Display</vt:lpstr>
      <vt:lpstr>Aptos</vt:lpstr>
      <vt:lpstr>Aptos Display</vt:lpstr>
      <vt:lpstr>Arial</vt:lpstr>
      <vt:lpstr>Cambria Math</vt:lpstr>
      <vt:lpstr>Lucida Grande</vt:lpstr>
      <vt:lpstr>Wingdings</vt:lpstr>
      <vt:lpstr>Office Theme</vt:lpstr>
      <vt:lpstr>Improved Method for  (E_x, θ_cm) Reconstruction  for Solenoidal Spectrometer 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Ryan Tang</dc:creator>
  <cp:lastModifiedBy>Ryan Tang</cp:lastModifiedBy>
  <cp:revision>133</cp:revision>
  <dcterms:created xsi:type="dcterms:W3CDTF">2025-09-24T16:06:32Z</dcterms:created>
  <dcterms:modified xsi:type="dcterms:W3CDTF">2025-12-09T09:03:40Z</dcterms:modified>
</cp:coreProperties>
</file>