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4" cy="8229601"/>
          </a:xfrm>
          <a:prstGeom prst="rect">
            <a:avLst/>
          </a:prstGeom>
        </p:spPr>
        <p:txBody>
          <a:bodyPr/>
          <a:lstStyle>
            <a:lvl1pPr indent="-342900">
              <a:spcBef>
                <a:spcPts val="300"/>
              </a:spcBef>
            </a:lvl1pPr>
            <a:lvl2pPr marL="963385" indent="-391885">
              <a:spcBef>
                <a:spcPts val="300"/>
              </a:spcBef>
            </a:lvl2pPr>
            <a:lvl3pPr marL="1485900" indent="-457200">
              <a:spcBef>
                <a:spcPts val="300"/>
              </a:spcBef>
            </a:lvl3pPr>
            <a:lvl4pPr marL="2034539" indent="-548639">
              <a:spcBef>
                <a:spcPts val="300"/>
              </a:spcBef>
            </a:lvl4pPr>
            <a:lvl5pPr marL="2491739" indent="-548639">
              <a:spcBef>
                <a:spcPts val="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6" cy="20574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6" cy="6019800"/>
          </a:xfrm>
          <a:prstGeom prst="rect">
            <a:avLst/>
          </a:prstGeom>
        </p:spPr>
        <p:txBody>
          <a:bodyPr/>
          <a:lstStyle>
            <a:lvl1pPr indent="-342900">
              <a:spcBef>
                <a:spcPts val="300"/>
              </a:spcBef>
            </a:lvl1pPr>
            <a:lvl2pPr marL="963385" indent="-391885">
              <a:spcBef>
                <a:spcPts val="300"/>
              </a:spcBef>
            </a:lvl2pPr>
            <a:lvl3pPr marL="1485900" indent="-457200">
              <a:spcBef>
                <a:spcPts val="300"/>
              </a:spcBef>
            </a:lvl3pPr>
            <a:lvl4pPr marL="2034539" indent="-548639">
              <a:spcBef>
                <a:spcPts val="300"/>
              </a:spcBef>
            </a:lvl4pPr>
            <a:lvl5pPr marL="2491739" indent="-548639">
              <a:spcBef>
                <a:spcPts val="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431800" indent="-4064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431800" indent="762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431800" indent="5588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431800" indent="10414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431800" indent="14986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indent="-342900">
              <a:spcBef>
                <a:spcPts val="300"/>
              </a:spcBef>
            </a:lvl1pPr>
            <a:lvl2pPr marL="963385" indent="-391885">
              <a:spcBef>
                <a:spcPts val="300"/>
              </a:spcBef>
            </a:lvl2pPr>
            <a:lvl3pPr marL="1485900" indent="-457200">
              <a:spcBef>
                <a:spcPts val="300"/>
              </a:spcBef>
            </a:lvl3pPr>
            <a:lvl4pPr marL="2034539" indent="-548639">
              <a:spcBef>
                <a:spcPts val="300"/>
              </a:spcBef>
            </a:lvl4pPr>
            <a:lvl5pPr marL="2491739" indent="-548639">
              <a:spcBef>
                <a:spcPts val="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/>
            </a:lvl1pPr>
          </a:lstStyle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22860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22860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22860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22860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22860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indent="-406400">
              <a:spcBef>
                <a:spcPts val="500"/>
              </a:spcBef>
              <a:buSzPts val="2800"/>
              <a:defRPr sz="2800"/>
            </a:lvl1pPr>
            <a:lvl2pPr marL="977900" indent="-444500">
              <a:spcBef>
                <a:spcPts val="500"/>
              </a:spcBef>
              <a:buSzPts val="2800"/>
              <a:defRPr sz="2800"/>
            </a:lvl2pPr>
            <a:lvl3pPr marL="1513839" indent="-497839">
              <a:spcBef>
                <a:spcPts val="500"/>
              </a:spcBef>
              <a:buSzPts val="2800"/>
              <a:defRPr sz="2800"/>
            </a:lvl3pPr>
            <a:lvl4pPr marL="2019300" indent="-533400">
              <a:spcBef>
                <a:spcPts val="500"/>
              </a:spcBef>
              <a:buSzPts val="2800"/>
              <a:defRPr sz="2800"/>
            </a:lvl4pPr>
            <a:lvl5pPr marL="2476500" indent="-533400">
              <a:spcBef>
                <a:spcPts val="500"/>
              </a:spcBef>
              <a:buSzPts val="2800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" name="Google Shape;40;p8"/>
          <p:cNvSpPr txBox="1">
            <a:spLocks noGrp="1"/>
          </p:cNvSpPr>
          <p:nvPr>
            <p:ph type="body" sz="half" idx="2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indent="-406400">
              <a:spcBef>
                <a:spcPts val="500"/>
              </a:spcBef>
              <a:buSzPts val="2800"/>
              <a:defRPr sz="2800"/>
            </a:pPr>
            <a:endParaRPr/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228600" indent="0">
              <a:spcBef>
                <a:spcPts val="400"/>
              </a:spcBef>
              <a:buClrTx/>
              <a:buSzTx/>
              <a:buFontTx/>
              <a:buNone/>
              <a:defRPr sz="2400" b="1"/>
            </a:lvl1pPr>
            <a:lvl2pPr marL="228600" indent="457200">
              <a:spcBef>
                <a:spcPts val="400"/>
              </a:spcBef>
              <a:buClrTx/>
              <a:buSzTx/>
              <a:buFontTx/>
              <a:buNone/>
              <a:defRPr sz="2400" b="1"/>
            </a:lvl2pPr>
            <a:lvl3pPr marL="228600" indent="914400">
              <a:spcBef>
                <a:spcPts val="400"/>
              </a:spcBef>
              <a:buClrTx/>
              <a:buSzTx/>
              <a:buFontTx/>
              <a:buNone/>
              <a:defRPr sz="2400" b="1"/>
            </a:lvl3pPr>
            <a:lvl4pPr marL="228600" indent="1371600">
              <a:spcBef>
                <a:spcPts val="400"/>
              </a:spcBef>
              <a:buClrTx/>
              <a:buSzTx/>
              <a:buFontTx/>
              <a:buNone/>
              <a:defRPr sz="2400" b="1"/>
            </a:lvl4pPr>
            <a:lvl5pPr marL="228600" indent="1828800">
              <a:spcBef>
                <a:spcPts val="4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Google Shape;47;p9"/>
          <p:cNvSpPr txBox="1">
            <a:spLocks noGrp="1"/>
          </p:cNvSpPr>
          <p:nvPr>
            <p:ph type="body" sz="half" idx="21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/>
          <a:p>
            <a:pPr indent="-381000">
              <a:spcBef>
                <a:spcPts val="400"/>
              </a:spcBef>
              <a:buSzPts val="2400"/>
              <a:defRPr sz="2400"/>
            </a:pPr>
            <a:endParaRPr/>
          </a:p>
        </p:txBody>
      </p:sp>
      <p:sp>
        <p:nvSpPr>
          <p:cNvPr id="58" name="Google Shape;48;p9"/>
          <p:cNvSpPr txBox="1">
            <a:spLocks noGrp="1"/>
          </p:cNvSpPr>
          <p:nvPr>
            <p:ph type="body" sz="quarter" idx="22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228600" indent="0">
              <a:spcBef>
                <a:spcPts val="4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9" name="Google Shape;49;p9"/>
          <p:cNvSpPr txBox="1">
            <a:spLocks noGrp="1"/>
          </p:cNvSpPr>
          <p:nvPr>
            <p:ph type="body" sz="half" idx="23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/>
          <a:p>
            <a:pPr indent="-381000">
              <a:spcBef>
                <a:spcPts val="400"/>
              </a:spcBef>
              <a:buSzPts val="2400"/>
              <a:defRPr sz="2400"/>
            </a:pPr>
            <a:endParaRPr/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Google Shape;61;p11"/>
          <p:cNvSpPr txBox="1">
            <a:spLocks noGrp="1"/>
          </p:cNvSpPr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2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6" name="Google Shape;67;p1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200"/>
              </a:spcBef>
              <a:buClrTx/>
              <a:buSzTx/>
              <a:buFontTx/>
              <a:buNone/>
              <a:defRPr sz="1400"/>
            </a:lvl1pPr>
            <a:lvl2pPr marL="228600" indent="457200">
              <a:spcBef>
                <a:spcPts val="200"/>
              </a:spcBef>
              <a:buClrTx/>
              <a:buSzTx/>
              <a:buFontTx/>
              <a:buNone/>
              <a:defRPr sz="1400"/>
            </a:lvl2pPr>
            <a:lvl3pPr marL="228600" indent="914400">
              <a:spcBef>
                <a:spcPts val="200"/>
              </a:spcBef>
              <a:buClrTx/>
              <a:buSzTx/>
              <a:buFontTx/>
              <a:buNone/>
              <a:defRPr sz="1400"/>
            </a:lvl3pPr>
            <a:lvl4pPr marL="228600" indent="1371600">
              <a:spcBef>
                <a:spcPts val="200"/>
              </a:spcBef>
              <a:buClrTx/>
              <a:buSzTx/>
              <a:buFontTx/>
              <a:buNone/>
              <a:defRPr sz="1400"/>
            </a:lvl4pPr>
            <a:lvl5pPr marL="228600" indent="1828800">
              <a:spcBef>
                <a:spcPts val="2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216" y="6414780"/>
            <a:ext cx="258585" cy="248265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318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972457" marR="0" indent="-464457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498600" marR="0" indent="-5080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042160" marR="0" indent="-56896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499360" marR="0" indent="-56896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956560" marR="0" indent="-56896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413759" marR="0" indent="-56895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870959" marR="0" indent="-56895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328159" marR="0" indent="-56895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rgbClr val="000000"/>
        </a:buClr>
        <a:buSzPts val="32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5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2.jpeg"/><Relationship Id="rId7" Type="http://schemas.openxmlformats.org/officeDocument/2006/relationships/image" Target="../media/image5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28.jpe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3.png"/><Relationship Id="rId18" Type="http://schemas.openxmlformats.org/officeDocument/2006/relationships/image" Target="../media/image71.png"/><Relationship Id="rId3" Type="http://schemas.openxmlformats.org/officeDocument/2006/relationships/image" Target="../media/image2.jpeg"/><Relationship Id="rId7" Type="http://schemas.openxmlformats.org/officeDocument/2006/relationships/image" Target="../media/image55.png"/><Relationship Id="rId12" Type="http://schemas.openxmlformats.org/officeDocument/2006/relationships/image" Target="../media/image62.png"/><Relationship Id="rId17" Type="http://schemas.openxmlformats.org/officeDocument/2006/relationships/image" Target="../media/image70.png"/><Relationship Id="rId2" Type="http://schemas.openxmlformats.org/officeDocument/2006/relationships/image" Target="../media/image1.jpe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11" Type="http://schemas.openxmlformats.org/officeDocument/2006/relationships/image" Target="../media/image61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10" Type="http://schemas.openxmlformats.org/officeDocument/2006/relationships/image" Target="../media/image60.png"/><Relationship Id="rId4" Type="http://schemas.openxmlformats.org/officeDocument/2006/relationships/image" Target="../media/image3.png"/><Relationship Id="rId9" Type="http://schemas.openxmlformats.org/officeDocument/2006/relationships/image" Target="../media/image59.png"/><Relationship Id="rId1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2.jpeg"/><Relationship Id="rId7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77.png"/><Relationship Id="rId5" Type="http://schemas.openxmlformats.org/officeDocument/2006/relationships/image" Target="../media/image72.png"/><Relationship Id="rId10" Type="http://schemas.openxmlformats.org/officeDocument/2006/relationships/image" Target="../media/image66.png"/><Relationship Id="rId4" Type="http://schemas.openxmlformats.org/officeDocument/2006/relationships/image" Target="../media/image3.png"/><Relationship Id="rId9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2.jpeg"/><Relationship Id="rId7" Type="http://schemas.openxmlformats.org/officeDocument/2006/relationships/image" Target="../media/image7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eg"/><Relationship Id="rId5" Type="http://schemas.openxmlformats.org/officeDocument/2006/relationships/image" Target="../media/image78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7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2.jpeg"/><Relationship Id="rId7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3.png"/><Relationship Id="rId9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9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2.png"/><Relationship Id="rId7" Type="http://schemas.openxmlformats.org/officeDocument/2006/relationships/image" Target="../media/image3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5.png"/><Relationship Id="rId7" Type="http://schemas.openxmlformats.org/officeDocument/2006/relationships/image" Target="../media/image3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96.png"/><Relationship Id="rId9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2.jpeg"/><Relationship Id="rId7" Type="http://schemas.openxmlformats.org/officeDocument/2006/relationships/image" Target="../media/image10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png"/><Relationship Id="rId5" Type="http://schemas.openxmlformats.org/officeDocument/2006/relationships/image" Target="../media/image97.png"/><Relationship Id="rId10" Type="http://schemas.openxmlformats.org/officeDocument/2006/relationships/image" Target="../media/image107.png"/><Relationship Id="rId4" Type="http://schemas.openxmlformats.org/officeDocument/2006/relationships/image" Target="../media/image3.png"/><Relationship Id="rId9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2.jpe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7.png"/><Relationship Id="rId3" Type="http://schemas.openxmlformats.org/officeDocument/2006/relationships/image" Target="../media/image2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3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jpeg"/><Relationship Id="rId7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2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2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97;p1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116" name="Google Shape;89;p1" descr="Google Shape;89;p1"/>
          <p:cNvPicPr>
            <a:picLocks noChangeAspect="1"/>
          </p:cNvPicPr>
          <p:nvPr/>
        </p:nvPicPr>
        <p:blipFill>
          <a:blip r:embed="rId2"/>
          <a:srcRect r="16036"/>
          <a:stretch>
            <a:fillRect/>
          </a:stretch>
        </p:blipFill>
        <p:spPr>
          <a:xfrm>
            <a:off x="6661150" y="0"/>
            <a:ext cx="24046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Google Shape;90;p1"/>
          <p:cNvSpPr/>
          <p:nvPr/>
        </p:nvSpPr>
        <p:spPr>
          <a:xfrm>
            <a:off x="1737360" y="3802304"/>
            <a:ext cx="5669280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Google Shape;91;p1"/>
          <p:cNvSpPr/>
          <p:nvPr/>
        </p:nvSpPr>
        <p:spPr>
          <a:xfrm flipH="1" flipV="1">
            <a:off x="2247900" y="3963670"/>
            <a:ext cx="4648200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Google Shape;92;p1"/>
          <p:cNvSpPr txBox="1"/>
          <p:nvPr/>
        </p:nvSpPr>
        <p:spPr>
          <a:xfrm>
            <a:off x="782446" y="2064035"/>
            <a:ext cx="7579108" cy="1164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ctr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t>Commissioning of the Solenoid Spectrometer for Nuclear Astrophysics and Decays (SSNAPD)</a:t>
            </a:r>
          </a:p>
          <a:p>
            <a:pPr algn="ctr"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Solenoidal Spectrometer Workshop, 2025</a:t>
            </a:r>
          </a:p>
        </p:txBody>
      </p:sp>
      <p:sp>
        <p:nvSpPr>
          <p:cNvPr id="120" name="Google Shape;93;p1"/>
          <p:cNvSpPr txBox="1"/>
          <p:nvPr/>
        </p:nvSpPr>
        <p:spPr>
          <a:xfrm>
            <a:off x="1798324" y="4105985"/>
            <a:ext cx="5547352" cy="644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ctr"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Cade Dembski, Dan Bardayan, Patrick O’Malley</a:t>
            </a:r>
          </a:p>
          <a:p>
            <a:pPr algn="ctr">
              <a:defRPr sz="2000" b="1">
                <a:latin typeface="Calibri"/>
                <a:ea typeface="Calibri"/>
                <a:cs typeface="Calibri"/>
                <a:sym typeface="Calibri"/>
              </a:defRPr>
            </a:pPr>
            <a:r>
              <a:t>University of Notre Dame</a:t>
            </a:r>
          </a:p>
        </p:txBody>
      </p:sp>
      <p:sp>
        <p:nvSpPr>
          <p:cNvPr id="121" name="Google Shape;94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22" name="Google Shape;95;p1" descr="Google Shape;95;p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Google Shape;96;p1" descr="Google Shape;96;p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his research was supported by the National Science Foundation under grants PHY-2117687 and PHY-2310059, and the University of Notre Dame."/>
          <p:cNvSpPr txBox="1"/>
          <p:nvPr/>
        </p:nvSpPr>
        <p:spPr>
          <a:xfrm>
            <a:off x="1352374" y="6259574"/>
            <a:ext cx="5040982" cy="374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457200"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This research was supported by the National Science Foundation under grants PHY-2117687 and PHY-2310059, and the University of Notre Dame.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48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49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50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51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52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Google Shape;106;p2"/>
          <p:cNvSpPr txBox="1"/>
          <p:nvPr/>
        </p:nvSpPr>
        <p:spPr>
          <a:xfrm>
            <a:off x="350524" y="209589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Silicon Detectors</a:t>
            </a:r>
          </a:p>
        </p:txBody>
      </p:sp>
      <p:pic>
        <p:nvPicPr>
          <p:cNvPr id="355" name="IMG_2340.HEIC" descr="IMG_2340.HEIC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9354" y="1134110"/>
            <a:ext cx="3583434" cy="477791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6" name="Google Shape;110;p2"/>
              <p:cNvSpPr txBox="1"/>
              <p:nvPr/>
            </p:nvSpPr>
            <p:spPr>
              <a:xfrm>
                <a:off x="156673" y="1134110"/>
                <a:ext cx="4855678" cy="17794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Micron Semiconductor X2-style detectors, 300 </a:t>
                </a: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t>m thick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94.8x24.6 mm</a:t>
                </a:r>
                <a:r>
                  <a:rPr baseline="31999"/>
                  <a:t>2</a:t>
                </a:r>
                <a:r>
                  <a:t> active area, 50 nm entrance windows - minimize energy loss for low-energy particles</a:t>
                </a:r>
              </a:p>
            </p:txBody>
          </p:sp>
        </mc:Choice>
        <mc:Fallback xmlns="">
          <p:sp>
            <p:nvSpPr>
              <p:cNvPr id="356" name="Google Shape;110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73" y="1134110"/>
                <a:ext cx="4855678" cy="1779464"/>
              </a:xfrm>
              <a:prstGeom prst="rect">
                <a:avLst/>
              </a:prstGeom>
              <a:blipFill>
                <a:blip r:embed="rId6"/>
                <a:stretch>
                  <a:fillRect l="-1567" t="-1418" r="-15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7" name="A-5745 (1).pdf" descr="A-5745 (1)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541" y="2547024"/>
            <a:ext cx="4971942" cy="35155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60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2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3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64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5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Google Shape;106;p2"/>
          <p:cNvSpPr txBox="1"/>
          <p:nvPr/>
        </p:nvSpPr>
        <p:spPr>
          <a:xfrm>
            <a:off x="350524" y="213346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rPr dirty="0"/>
              <a:t>Getting SSNAPD Working: Two-Factor Authentication</a:t>
            </a:r>
          </a:p>
        </p:txBody>
      </p:sp>
      <p:pic>
        <p:nvPicPr>
          <p:cNvPr id="367" name="unknown.png" descr="unknow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21" y="1360313"/>
            <a:ext cx="7474958" cy="3710783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Rectangle"/>
          <p:cNvSpPr/>
          <p:nvPr/>
        </p:nvSpPr>
        <p:spPr>
          <a:xfrm>
            <a:off x="349451" y="1448177"/>
            <a:ext cx="2866015" cy="3685383"/>
          </a:xfrm>
          <a:prstGeom prst="rect">
            <a:avLst/>
          </a:prstGeom>
          <a:ln w="25400">
            <a:solidFill>
              <a:srgbClr val="F22668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9" name="Step One: The Solenoidal Spectrometer"/>
          <p:cNvSpPr txBox="1"/>
          <p:nvPr/>
        </p:nvSpPr>
        <p:spPr>
          <a:xfrm>
            <a:off x="399380" y="4656079"/>
            <a:ext cx="2766156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F12568"/>
                </a:solidFill>
              </a:defRPr>
            </a:lvl1pPr>
          </a:lstStyle>
          <a:p>
            <a:r>
              <a:t>Step One: The Solenoidal Spectrometer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72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74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75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76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78" name="Google Shape;106;p2"/>
          <p:cNvSpPr txBox="1"/>
          <p:nvPr/>
        </p:nvSpPr>
        <p:spPr>
          <a:xfrm>
            <a:off x="350524" y="209589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Detector Characterization</a:t>
            </a:r>
          </a:p>
        </p:txBody>
      </p:sp>
      <p:pic>
        <p:nvPicPr>
          <p:cNvPr id="379" name="Screenshot 2025-06-28 at 9.47.13 PM.png" descr="Screenshot 2025-06-28 at 9.47.1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082" y="1057910"/>
            <a:ext cx="5947491" cy="405316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0" name="Mixed-  Source Test"/>
              <p:cNvSpPr txBox="1"/>
              <p:nvPr/>
            </p:nvSpPr>
            <p:spPr>
              <a:xfrm>
                <a:off x="5822769" y="1207769"/>
                <a:ext cx="1650117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t>Mixed-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Source Test</a:t>
                </a:r>
              </a:p>
            </p:txBody>
          </p:sp>
        </mc:Choice>
        <mc:Fallback xmlns="">
          <p:sp>
            <p:nvSpPr>
              <p:cNvPr id="380" name="Mixed-  Source Tes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769" y="1207769"/>
                <a:ext cx="1650117" cy="240664"/>
              </a:xfrm>
              <a:prstGeom prst="rect">
                <a:avLst/>
              </a:prstGeom>
              <a:blipFill>
                <a:blip r:embed="rId6"/>
                <a:stretch>
                  <a:fillRect l="-6870" t="-15000" r="-7634" b="-4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1" name="energy (keV)"/>
              <p:cNvSpPr txBox="1"/>
              <p:nvPr/>
            </p:nvSpPr>
            <p:spPr>
              <a:xfrm>
                <a:off x="6048404" y="4826136"/>
                <a:ext cx="1198846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energy (keV)</a:t>
                </a:r>
              </a:p>
            </p:txBody>
          </p:sp>
        </mc:Choice>
        <mc:Fallback xmlns="">
          <p:sp>
            <p:nvSpPr>
              <p:cNvPr id="381" name="energy (keV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404" y="4826136"/>
                <a:ext cx="1198846" cy="240664"/>
              </a:xfrm>
              <a:prstGeom prst="rect">
                <a:avLst/>
              </a:prstGeom>
              <a:blipFill>
                <a:blip r:embed="rId7"/>
                <a:stretch>
                  <a:fillRect l="-5263" t="-15789" r="-8421" b="-4736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2" name="Counts"/>
          <p:cNvSpPr txBox="1"/>
          <p:nvPr/>
        </p:nvSpPr>
        <p:spPr>
          <a:xfrm rot="16200000">
            <a:off x="3502636" y="2985802"/>
            <a:ext cx="576053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Counts</a:t>
            </a:r>
          </a:p>
        </p:txBody>
      </p:sp>
      <p:sp>
        <p:nvSpPr>
          <p:cNvPr id="383" name="148Gd"/>
          <p:cNvSpPr txBox="1"/>
          <p:nvPr/>
        </p:nvSpPr>
        <p:spPr>
          <a:xfrm>
            <a:off x="6322097" y="1809112"/>
            <a:ext cx="44765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baseline="31999"/>
              <a:t>148</a:t>
            </a:r>
            <a:r>
              <a:t>Gd</a:t>
            </a:r>
          </a:p>
        </p:txBody>
      </p:sp>
      <p:sp>
        <p:nvSpPr>
          <p:cNvPr id="384" name="241Am"/>
          <p:cNvSpPr txBox="1"/>
          <p:nvPr/>
        </p:nvSpPr>
        <p:spPr>
          <a:xfrm>
            <a:off x="8085851" y="2105148"/>
            <a:ext cx="477169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baseline="31999"/>
              <a:t>241</a:t>
            </a:r>
            <a:r>
              <a:t>Am</a:t>
            </a:r>
          </a:p>
        </p:txBody>
      </p:sp>
      <p:pic>
        <p:nvPicPr>
          <p:cNvPr id="385" name="IMG_3604.HEIC" descr="IMG_3604.HEIC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6379" y="1266218"/>
            <a:ext cx="3244174" cy="4325564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Google Shape;110;p2"/>
          <p:cNvSpPr txBox="1"/>
          <p:nvPr/>
        </p:nvSpPr>
        <p:spPr>
          <a:xfrm>
            <a:off x="3717177" y="5158067"/>
            <a:ext cx="5428345" cy="73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176212" indent="-166687">
              <a:buClr>
                <a:srgbClr val="EB820A"/>
              </a:buClr>
              <a:buSzPts val="1400"/>
              <a:buFont typeface="Arial"/>
              <a:buChar char="•"/>
              <a:defRPr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Resolution looks very good for all detectors (20-30 keV!)</a:t>
            </a:r>
          </a:p>
          <a:p>
            <a:pPr marL="176212" indent="-166687">
              <a:buClr>
                <a:srgbClr val="EB820A"/>
              </a:buClr>
              <a:buSzPts val="1400"/>
              <a:buFont typeface="Arial"/>
              <a:buChar char="•"/>
              <a:defRPr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Another experiment is needed to verify threshold capabilities of ~200 keV - much more scientifically limiting 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389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90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91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92" name="Google Shape;108;p2" descr="Google Shape;108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Google Shape;109;p2" descr="Google Shape;109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4" name="Google Shape;106;p2"/>
              <p:cNvSpPr txBox="1"/>
              <p:nvPr/>
            </p:nvSpPr>
            <p:spPr>
              <a:xfrm>
                <a:off x="350524" y="-20873"/>
                <a:ext cx="6461752" cy="5019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 sz="2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rPr dirty="0"/>
                  <a:t>Threshold Tests - </a:t>
                </a:r>
                <a14:m>
                  <m:oMath xmlns:m="http://schemas.openxmlformats.org/officeDocument/2006/math">
                    <m:r>
                      <a:rPr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dirty="0"/>
                  <a:t>carbon backscattering</a:t>
                </a:r>
              </a:p>
            </p:txBody>
          </p:sp>
        </mc:Choice>
        <mc:Fallback xmlns="">
          <p:sp>
            <p:nvSpPr>
              <p:cNvPr id="394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4" y="-20873"/>
                <a:ext cx="6461752" cy="501948"/>
              </a:xfrm>
              <a:prstGeom prst="rect">
                <a:avLst/>
              </a:prstGeom>
              <a:blipFill>
                <a:blip r:embed="rId4"/>
                <a:stretch>
                  <a:fillRect b="-12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5" name="callout-virtualtour-2.jpg" descr="callout-virtualtour-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30650" y="1272203"/>
            <a:ext cx="5146181" cy="3403341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Rectangle"/>
          <p:cNvSpPr/>
          <p:nvPr/>
        </p:nvSpPr>
        <p:spPr>
          <a:xfrm rot="2487645">
            <a:off x="1181996" y="1712663"/>
            <a:ext cx="1033687" cy="129577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397" name="IMG_3223.HEIC" descr="IMG_3223.HEI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6717" y="1112649"/>
            <a:ext cx="1871855" cy="2495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IMG_3234.HEIC" descr="IMG_3234.HEI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9006" y="1112649"/>
            <a:ext cx="3327741" cy="2495807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9" name="Google Shape;110;p2"/>
              <p:cNvSpPr txBox="1"/>
              <p:nvPr/>
            </p:nvSpPr>
            <p:spPr>
              <a:xfrm>
                <a:off x="3783057" y="4117466"/>
                <a:ext cx="5259738" cy="14933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beam, 917 and 767 keV lab energy produced by the 5 MV 5U single-ended Tandem at ND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“Thick” target - 170 </a:t>
                </a:r>
                <a14:m>
                  <m:oMath xmlns:m="http://schemas.openxmlformats.org/officeDocument/2006/math">
                    <m:f>
                      <m:f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sz="21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1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sz="21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t>  CD</a:t>
                </a:r>
                <a:r>
                  <a:rPr sz="1600" baseline="-5999"/>
                  <a:t>2</a:t>
                </a:r>
                <a:r>
                  <a:t>   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Detectors span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𝑙𝑎𝑏</m:t>
                        </m:r>
                      </m:sub>
                    </m:sSub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≈(107,146)</m:t>
                    </m:r>
                  </m:oMath>
                </a14:m>
                <a:r>
                  <a:t> </a:t>
                </a:r>
              </a:p>
            </p:txBody>
          </p:sp>
        </mc:Choice>
        <mc:Fallback xmlns="">
          <p:sp>
            <p:nvSpPr>
              <p:cNvPr id="399" name="Google Shape;110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3057" y="4117466"/>
                <a:ext cx="5259738" cy="1493351"/>
              </a:xfrm>
              <a:prstGeom prst="rect">
                <a:avLst/>
              </a:prstGeom>
              <a:blipFill>
                <a:blip r:embed="rId8"/>
                <a:stretch>
                  <a:fillRect l="-1691" r="-1932" b="-254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02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403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04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05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06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8" name="Google Shape;106;p2"/>
              <p:cNvSpPr txBox="1"/>
              <p:nvPr/>
            </p:nvSpPr>
            <p:spPr>
              <a:xfrm>
                <a:off x="350524" y="248166"/>
                <a:ext cx="6461752" cy="5131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 sz="2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+ </a:t>
                </a:r>
                <a:r>
                  <a:rPr baseline="31999"/>
                  <a:t>12</a:t>
                </a:r>
                <a:r>
                  <a:t>C scattering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t> = 917 keV</a:t>
                </a:r>
              </a:p>
            </p:txBody>
          </p:sp>
        </mc:Choice>
        <mc:Fallback xmlns="">
          <p:sp>
            <p:nvSpPr>
              <p:cNvPr id="408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4" y="248166"/>
                <a:ext cx="6461752" cy="513176"/>
              </a:xfrm>
              <a:prstGeom prst="rect">
                <a:avLst/>
              </a:prstGeom>
              <a:blipFill>
                <a:blip r:embed="rId5"/>
                <a:stretch>
                  <a:fillRect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" name="Screenshot 2025-08-12 at 11.04.48 AM.png" descr="Screenshot 2025-08-12 at 11.04.48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293" y="1222398"/>
            <a:ext cx="4098688" cy="1928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Screenshot 2025-08-12 at 11.06.11 AM.png" descr="Screenshot 2025-08-12 at 11.06.11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8583" y="1215886"/>
            <a:ext cx="4089200" cy="19285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Screenshot 2025-08-12 at 11.08.51 AM.png" descr="Screenshot 2025-08-12 at 11.08.51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037" y="3502670"/>
            <a:ext cx="4089200" cy="2202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Screenshot 2025-08-12 at 11.09.58 AM.png" descr="Screenshot 2025-08-12 at 11.09.58 A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9441" y="3502670"/>
            <a:ext cx="4127484" cy="2202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" name="Screenshot 2025-08-12 at 11.18.28 AM.png" descr="Screenshot 2025-08-12 at 11.18.28 AM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4649441" y="3497502"/>
            <a:ext cx="4127484" cy="21940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Screenshot 2025-08-12 at 11.17.06 AM.png" descr="Screenshot 2025-08-12 at 11.17.06 AM.png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136293" y="3497502"/>
            <a:ext cx="4098688" cy="21940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Screenshot 2025-08-12 at 11.16.04 AM.png" descr="Screenshot 2025-08-12 at 11.16.04 A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7790" y="1215886"/>
            <a:ext cx="4170903" cy="19285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Screenshot 2025-08-12 at 11.15.31 AM.png" descr="Screenshot 2025-08-12 at 11.15.31 AM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7943" y="1215886"/>
            <a:ext cx="4115387" cy="192853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7" name="Equation"/>
              <p:cNvSpPr txBox="1"/>
              <p:nvPr/>
            </p:nvSpPr>
            <p:spPr>
              <a:xfrm>
                <a:off x="2365182" y="1420852"/>
                <a:ext cx="974307" cy="2258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≈118</m:t>
                      </m:r>
                    </m:oMath>
                  </m:oMathPara>
                </a14:m>
                <a:endParaRPr sz="1900"/>
              </a:p>
            </p:txBody>
          </p:sp>
        </mc:Choice>
        <mc:Fallback xmlns="">
          <p:sp>
            <p:nvSpPr>
              <p:cNvPr id="41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182" y="1420852"/>
                <a:ext cx="974307" cy="225812"/>
              </a:xfrm>
              <a:prstGeom prst="rect">
                <a:avLst/>
              </a:prstGeom>
              <a:blipFill>
                <a:blip r:embed="rId14"/>
                <a:stretch>
                  <a:fillRect l="-8974" r="-24359" b="-4736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8" name="Equation"/>
              <p:cNvSpPr txBox="1"/>
              <p:nvPr/>
            </p:nvSpPr>
            <p:spPr>
              <a:xfrm>
                <a:off x="6789863" y="1420852"/>
                <a:ext cx="981786" cy="2258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≈130</m:t>
                      </m:r>
                    </m:oMath>
                  </m:oMathPara>
                </a14:m>
                <a:endParaRPr sz="1900"/>
              </a:p>
            </p:txBody>
          </p:sp>
        </mc:Choice>
        <mc:Fallback xmlns="">
          <p:sp>
            <p:nvSpPr>
              <p:cNvPr id="41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863" y="1420852"/>
                <a:ext cx="981786" cy="225812"/>
              </a:xfrm>
              <a:prstGeom prst="rect">
                <a:avLst/>
              </a:prstGeom>
              <a:blipFill>
                <a:blip r:embed="rId15"/>
                <a:stretch>
                  <a:fillRect l="-7692" r="-24359" b="-4736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9" name="Google Shape;106;p2"/>
              <p:cNvSpPr txBox="1"/>
              <p:nvPr/>
            </p:nvSpPr>
            <p:spPr>
              <a:xfrm>
                <a:off x="350524" y="248166"/>
                <a:ext cx="6461752" cy="5131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 sz="2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+ </a:t>
                </a:r>
                <a:r>
                  <a:rPr baseline="31999"/>
                  <a:t>12</a:t>
                </a:r>
                <a:r>
                  <a:t>C scattering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t> = 767 keV</a:t>
                </a:r>
              </a:p>
            </p:txBody>
          </p:sp>
        </mc:Choice>
        <mc:Fallback xmlns="">
          <p:sp>
            <p:nvSpPr>
              <p:cNvPr id="419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4" y="248166"/>
                <a:ext cx="6461752" cy="513176"/>
              </a:xfrm>
              <a:prstGeom prst="rect">
                <a:avLst/>
              </a:prstGeom>
              <a:blipFill>
                <a:blip r:embed="rId16"/>
                <a:stretch>
                  <a:fillRect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0" name="Equation"/>
              <p:cNvSpPr txBox="1"/>
              <p:nvPr/>
            </p:nvSpPr>
            <p:spPr>
              <a:xfrm>
                <a:off x="6793603" y="3729470"/>
                <a:ext cx="972617" cy="22822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≈145</m:t>
                      </m:r>
                    </m:oMath>
                  </m:oMathPara>
                </a14:m>
                <a:endParaRPr sz="1900"/>
              </a:p>
            </p:txBody>
          </p:sp>
        </mc:Choice>
        <mc:Fallback xmlns="">
          <p:sp>
            <p:nvSpPr>
              <p:cNvPr id="42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603" y="3729470"/>
                <a:ext cx="972617" cy="228224"/>
              </a:xfrm>
              <a:prstGeom prst="rect">
                <a:avLst/>
              </a:prstGeom>
              <a:blipFill>
                <a:blip r:embed="rId17"/>
                <a:stretch>
                  <a:fillRect l="-7692" r="-24359" b="-4736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Equation"/>
              <p:cNvSpPr txBox="1"/>
              <p:nvPr/>
            </p:nvSpPr>
            <p:spPr>
              <a:xfrm>
                <a:off x="2283903" y="3729470"/>
                <a:ext cx="974306" cy="22581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</m:sSub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≈138</m:t>
                      </m:r>
                    </m:oMath>
                  </m:oMathPara>
                </a14:m>
                <a:endParaRPr sz="1900"/>
              </a:p>
            </p:txBody>
          </p:sp>
        </mc:Choice>
        <mc:Fallback xmlns="">
          <p:sp>
            <p:nvSpPr>
              <p:cNvPr id="42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3903" y="3729470"/>
                <a:ext cx="974306" cy="225811"/>
              </a:xfrm>
              <a:prstGeom prst="rect">
                <a:avLst/>
              </a:prstGeom>
              <a:blipFill>
                <a:blip r:embed="rId18"/>
                <a:stretch>
                  <a:fillRect l="-9091" r="-24675" b="-4736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2" name="Line"/>
          <p:cNvSpPr/>
          <p:nvPr/>
        </p:nvSpPr>
        <p:spPr>
          <a:xfrm flipH="1" flipV="1">
            <a:off x="906644" y="5866973"/>
            <a:ext cx="3728824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423" name="Scattering occurs further in target"/>
          <p:cNvSpPr txBox="1"/>
          <p:nvPr/>
        </p:nvSpPr>
        <p:spPr>
          <a:xfrm>
            <a:off x="4882405" y="5768281"/>
            <a:ext cx="2641415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Scattering occurs further in target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" grpId="5" animBg="1" advAuto="0"/>
      <p:bldP spid="413" grpId="4" animBg="1" advAuto="0"/>
      <p:bldP spid="414" grpId="3" animBg="1" advAuto="0"/>
      <p:bldP spid="415" grpId="2" animBg="1" advAuto="0"/>
      <p:bldP spid="416" grpId="1" animBg="1" advAuto="0"/>
      <p:bldP spid="419" grpId="6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26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28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29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30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Google Shape;106;p2"/>
          <p:cNvSpPr txBox="1"/>
          <p:nvPr/>
        </p:nvSpPr>
        <p:spPr>
          <a:xfrm>
            <a:off x="350524" y="401975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Getting SSNAPD Working: Two-Factor Authentication</a:t>
            </a:r>
          </a:p>
        </p:txBody>
      </p:sp>
      <p:pic>
        <p:nvPicPr>
          <p:cNvPr id="433" name="unknown.png" descr="unknow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21" y="1360313"/>
            <a:ext cx="7474958" cy="3710783"/>
          </a:xfrm>
          <a:prstGeom prst="rect">
            <a:avLst/>
          </a:prstGeom>
          <a:ln w="12700">
            <a:miter lim="400000"/>
          </a:ln>
        </p:spPr>
      </p:pic>
      <p:sp>
        <p:nvSpPr>
          <p:cNvPr id="434" name="Rectangle"/>
          <p:cNvSpPr/>
          <p:nvPr/>
        </p:nvSpPr>
        <p:spPr>
          <a:xfrm>
            <a:off x="349451" y="1448177"/>
            <a:ext cx="2866015" cy="3685383"/>
          </a:xfrm>
          <a:prstGeom prst="rect">
            <a:avLst/>
          </a:prstGeom>
          <a:ln w="25400">
            <a:solidFill>
              <a:srgbClr val="F22668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35" name="Step One: The Solenoidal Spectrometer"/>
          <p:cNvSpPr txBox="1"/>
          <p:nvPr/>
        </p:nvSpPr>
        <p:spPr>
          <a:xfrm>
            <a:off x="399380" y="4656079"/>
            <a:ext cx="2766156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F12568"/>
                </a:solidFill>
              </a:defRPr>
            </a:lvl1pPr>
          </a:lstStyle>
          <a:p>
            <a:r>
              <a:t>Step One: The Solenoidal Spectrometer</a:t>
            </a:r>
          </a:p>
        </p:txBody>
      </p:sp>
      <p:sp>
        <p:nvSpPr>
          <p:cNvPr id="436" name="Check Mark"/>
          <p:cNvSpPr/>
          <p:nvPr/>
        </p:nvSpPr>
        <p:spPr>
          <a:xfrm>
            <a:off x="451752" y="1520121"/>
            <a:ext cx="488712" cy="375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5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rgbClr val="17C907"/>
          </a:solidFill>
          <a:ln w="25400">
            <a:solidFill>
              <a:srgbClr val="0CCA0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37" name="Check Mark"/>
          <p:cNvSpPr/>
          <p:nvPr/>
        </p:nvSpPr>
        <p:spPr>
          <a:xfrm>
            <a:off x="906103" y="1520121"/>
            <a:ext cx="488712" cy="375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5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CCA0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38" name="When parts are delivered:…"/>
          <p:cNvSpPr txBox="1"/>
          <p:nvPr/>
        </p:nvSpPr>
        <p:spPr>
          <a:xfrm>
            <a:off x="336751" y="5231259"/>
            <a:ext cx="2891415" cy="603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t>When parts are delivered: </a:t>
            </a:r>
          </a:p>
          <a:p>
            <a:pPr algn="ctr"/>
            <a:r>
              <a:t>Test detectors in solenoid with carrier boards </a:t>
            </a:r>
          </a:p>
        </p:txBody>
      </p:sp>
      <p:sp>
        <p:nvSpPr>
          <p:cNvPr id="439" name="Rectangle"/>
          <p:cNvSpPr/>
          <p:nvPr/>
        </p:nvSpPr>
        <p:spPr>
          <a:xfrm>
            <a:off x="3373506" y="1448177"/>
            <a:ext cx="5193709" cy="3685383"/>
          </a:xfrm>
          <a:prstGeom prst="rect">
            <a:avLst/>
          </a:prstGeom>
          <a:ln w="25400">
            <a:solidFill>
              <a:schemeClr val="accent1">
                <a:satOff val="-4409"/>
                <a:lumOff val="-10509"/>
              </a:schemeClr>
            </a:solidFill>
          </a:ln>
        </p:spPr>
        <p:txBody>
          <a:bodyPr lIns="0" tIns="0" rIns="0" bIns="0"/>
          <a:lstStyle/>
          <a:p>
            <a:pPr>
              <a:defRPr>
                <a:solidFill>
                  <a:schemeClr val="accent1"/>
                </a:solidFill>
              </a:defRPr>
            </a:pPr>
            <a:endParaRPr/>
          </a:p>
        </p:txBody>
      </p:sp>
      <p:sp>
        <p:nvSpPr>
          <p:cNvPr id="440" name="Step Two: The Magnetic Spectrometer"/>
          <p:cNvSpPr txBox="1"/>
          <p:nvPr/>
        </p:nvSpPr>
        <p:spPr>
          <a:xfrm>
            <a:off x="5772177" y="1507421"/>
            <a:ext cx="2766156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486693"/>
                </a:solidFill>
              </a:defRPr>
            </a:lvl1pPr>
          </a:lstStyle>
          <a:p>
            <a:r>
              <a:t>Step Two: The Magnetic Spectrometer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" grpId="1" animBg="1" advAuto="0"/>
      <p:bldP spid="440" grpId="2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43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45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46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47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Google Shape;106;p2"/>
          <p:cNvSpPr txBox="1"/>
          <p:nvPr/>
        </p:nvSpPr>
        <p:spPr>
          <a:xfrm>
            <a:off x="350524" y="401975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Commissioning the Magnetic Spectrometer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" name="Google Shape;110;p2"/>
              <p:cNvSpPr txBox="1"/>
              <p:nvPr/>
            </p:nvSpPr>
            <p:spPr>
              <a:xfrm>
                <a:off x="405699" y="1185564"/>
                <a:ext cx="4070327" cy="15106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Main goal: demonstrate transmission of high energy (~15-18 MeV) tritons through TriSol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  <m:sup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𝐻𝑒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reactions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Secondary goal: Determine reliability of LISE++ predictions</a:t>
                </a:r>
              </a:p>
            </p:txBody>
          </p:sp>
        </mc:Choice>
        <mc:Fallback xmlns="">
          <p:sp>
            <p:nvSpPr>
              <p:cNvPr id="450" name="Google Shape;110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99" y="1185564"/>
                <a:ext cx="4070327" cy="1510643"/>
              </a:xfrm>
              <a:prstGeom prst="rect">
                <a:avLst/>
              </a:prstGeom>
              <a:blipFill>
                <a:blip r:embed="rId5"/>
                <a:stretch>
                  <a:fillRect l="-2181" t="-1667" r="-3427" b="-2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1" name="unknown.png" descr="unknow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8735" y="3217809"/>
            <a:ext cx="5182670" cy="2572826"/>
          </a:xfrm>
          <a:prstGeom prst="rect">
            <a:avLst/>
          </a:prstGeom>
          <a:ln w="12700">
            <a:miter lim="400000"/>
          </a:ln>
        </p:spPr>
      </p:pic>
      <p:sp>
        <p:nvSpPr>
          <p:cNvPr id="452" name="Rectangle"/>
          <p:cNvSpPr/>
          <p:nvPr/>
        </p:nvSpPr>
        <p:spPr>
          <a:xfrm>
            <a:off x="7979922" y="4788194"/>
            <a:ext cx="597399" cy="541800"/>
          </a:xfrm>
          <a:prstGeom prst="rect">
            <a:avLst/>
          </a:prstGeom>
          <a:ln w="25400">
            <a:solidFill>
              <a:srgbClr val="0A802D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53" name="Line"/>
          <p:cNvSpPr/>
          <p:nvPr/>
        </p:nvSpPr>
        <p:spPr>
          <a:xfrm flipH="1" flipV="1">
            <a:off x="6938645" y="2736793"/>
            <a:ext cx="1126690" cy="1965542"/>
          </a:xfrm>
          <a:prstGeom prst="line">
            <a:avLst/>
          </a:prstGeom>
          <a:ln w="25400">
            <a:solidFill>
              <a:srgbClr val="0B802D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pic>
        <p:nvPicPr>
          <p:cNvPr id="454" name="IMG_3605.HEIC" descr="IMG_3605.HEI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5028" y="1059507"/>
            <a:ext cx="1769431" cy="235924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5" name="Telescope…"/>
              <p:cNvSpPr txBox="1"/>
              <p:nvPr/>
            </p:nvSpPr>
            <p:spPr>
              <a:xfrm>
                <a:off x="6995787" y="1572041"/>
                <a:ext cx="1774206" cy="73769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t> Telescope </a:t>
                </a:r>
              </a:p>
              <a:p>
                <a:r>
                  <a:t> 500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t> pad detector </a:t>
                </a:r>
              </a:p>
              <a:p>
                <a:r>
                  <a:t>1000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t> W1 DSSD</a:t>
                </a:r>
              </a:p>
            </p:txBody>
          </p:sp>
        </mc:Choice>
        <mc:Fallback xmlns="">
          <p:sp>
            <p:nvSpPr>
              <p:cNvPr id="455" name="Telescope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787" y="1572041"/>
                <a:ext cx="1774206" cy="737690"/>
              </a:xfrm>
              <a:prstGeom prst="rect">
                <a:avLst/>
              </a:prstGeom>
              <a:blipFill>
                <a:blip r:embed="rId8"/>
                <a:stretch>
                  <a:fillRect l="-7143" t="-3390" r="-5714" b="-1355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6" name="Rectangle"/>
          <p:cNvSpPr/>
          <p:nvPr/>
        </p:nvSpPr>
        <p:spPr>
          <a:xfrm>
            <a:off x="4387963" y="4096248"/>
            <a:ext cx="930792" cy="541799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457" name="IMG_3554.HEIC" descr="IMG_3554.HEIC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18" y="3083596"/>
            <a:ext cx="2209801" cy="294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Screenshot 2025-12-03 at 6.42.48 AM.png" descr="Screenshot 2025-12-03 at 6.42.48 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12116" y="4369722"/>
            <a:ext cx="2037913" cy="1658514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9" name="Tritons produced through…"/>
              <p:cNvSpPr txBox="1"/>
              <p:nvPr/>
            </p:nvSpPr>
            <p:spPr>
              <a:xfrm>
                <a:off x="2273367" y="3275951"/>
                <a:ext cx="2037913" cy="9698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dirty="0"/>
                  <a:t>Tritons produced through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6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𝐴𝑙</m:t>
                    </m:r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sSup>
                      <m:sSupPr>
                        <m:ctrlP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sup>
                    </m:sSup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𝑆𝑖</m:t>
                    </m:r>
                  </m:oMath>
                </a14:m>
                <a:r>
                  <a:rPr lang="ar-AE" dirty="0"/>
                  <a:t> </a:t>
                </a:r>
              </a:p>
              <a:p>
                <a:r>
                  <a:rPr lang="ar-AE" dirty="0"/>
                  <a:t>26.5 </a:t>
                </a:r>
                <a:r>
                  <a:rPr lang="en-US" dirty="0"/>
                  <a:t>MeV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’s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ar-AE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𝑁𝑎𝑡</m:t>
                        </m:r>
                      </m:sup>
                    </m:sSup>
                    <m:r>
                      <a:rPr lang="ar-AE"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𝐸𝑟𝐴𝑙</m:t>
                    </m:r>
                  </m:oMath>
                </a14:m>
                <a:r>
                  <a:rPr lang="ar-AE" dirty="0"/>
                  <a:t> </a:t>
                </a:r>
                <a:r>
                  <a:rPr lang="en-US" dirty="0"/>
                  <a:t>target</a:t>
                </a:r>
                <a:endParaRPr dirty="0"/>
              </a:p>
            </p:txBody>
          </p:sp>
        </mc:Choice>
        <mc:Fallback xmlns="">
          <p:sp>
            <p:nvSpPr>
              <p:cNvPr id="459" name="Tritons produced through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367" y="3275951"/>
                <a:ext cx="2037913" cy="969881"/>
              </a:xfrm>
              <a:prstGeom prst="rect">
                <a:avLst/>
              </a:prstGeom>
              <a:blipFill>
                <a:blip r:embed="rId11"/>
                <a:stretch>
                  <a:fillRect l="-5590" t="-5128" r="-4969" b="-1025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0" name="Skwirczynska et al., Acta Physica Polonica B 15 6 (1984)"/>
          <p:cNvSpPr txBox="1"/>
          <p:nvPr/>
        </p:nvSpPr>
        <p:spPr>
          <a:xfrm>
            <a:off x="1598479" y="6429942"/>
            <a:ext cx="4548772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Skwirczynska et al., Acta Physica Polonica B </a:t>
            </a:r>
            <a:r>
              <a:rPr b="1"/>
              <a:t>15 </a:t>
            </a:r>
            <a:r>
              <a:t>6 (1984)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" grpId="8" animBg="1" advAuto="0"/>
      <p:bldP spid="453" grpId="9" animBg="1" advAuto="0"/>
      <p:bldP spid="454" grpId="6" animBg="1" advAuto="0"/>
      <p:bldP spid="455" grpId="7" animBg="1" advAuto="0"/>
      <p:bldP spid="456" grpId="5" animBg="1" advAuto="0"/>
      <p:bldP spid="457" grpId="1" animBg="1" advAuto="0"/>
      <p:bldP spid="458" grpId="2" animBg="1" advAuto="0"/>
      <p:bldP spid="459" grpId="3" animBg="1" advAuto="0"/>
      <p:bldP spid="460" grpId="4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63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464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65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66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67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9" name="Google Shape;106;p2"/>
              <p:cNvSpPr txBox="1"/>
              <p:nvPr/>
            </p:nvSpPr>
            <p:spPr>
              <a:xfrm>
                <a:off x="350524" y="248166"/>
                <a:ext cx="6461752" cy="57562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 sz="2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31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1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ar-AE"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𝐴𝑙</m:t>
                    </m:r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sSup>
                      <m:sSupPr>
                        <m:ctrlPr>
                          <a:rPr lang="ar-AE"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ar-AE" sz="3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sup>
                    </m:sSup>
                    <m:r>
                      <a:rPr lang="ar-AE" sz="3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𝑆𝑖</m:t>
                    </m:r>
                  </m:oMath>
                </a14:m>
                <a:r>
                  <a:rPr lang="ar-AE" dirty="0"/>
                  <a:t>’</a:t>
                </a:r>
                <a:r>
                  <a:rPr lang="en-US" dirty="0"/>
                  <a:t>s Ill Fate</a:t>
                </a:r>
                <a:endParaRPr dirty="0"/>
              </a:p>
            </p:txBody>
          </p:sp>
        </mc:Choice>
        <mc:Fallback xmlns="">
          <p:sp>
            <p:nvSpPr>
              <p:cNvPr id="469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4" y="248166"/>
                <a:ext cx="6461752" cy="575628"/>
              </a:xfrm>
              <a:prstGeom prst="rect">
                <a:avLst/>
              </a:prstGeom>
              <a:blipFill>
                <a:blip r:embed="rId5"/>
                <a:stretch>
                  <a:fillRect b="-2608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0" name="Dead vacuum pumps and an unstable accelerator limited us to ~2 hours of beam on target for the whole week…"/>
          <p:cNvSpPr txBox="1"/>
          <p:nvPr/>
        </p:nvSpPr>
        <p:spPr>
          <a:xfrm>
            <a:off x="456748" y="1472592"/>
            <a:ext cx="3461332" cy="679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600"/>
            </a:lvl1pPr>
          </a:lstStyle>
          <a:p>
            <a:r>
              <a:t>Dead vacuum pumps and an unstable accelerator limited us to ~2 hours of beam on target for the whole week…</a:t>
            </a:r>
          </a:p>
        </p:txBody>
      </p:sp>
      <p:pic>
        <p:nvPicPr>
          <p:cNvPr id="471" name="IMG_3577.HEIC" descr="IMG_3577.HEI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2175" y="1203021"/>
            <a:ext cx="3461333" cy="25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SSNAPD_protons_11_18_25.png" descr="SSNAPD_protons_11_18_2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057" y="3325226"/>
            <a:ext cx="4028715" cy="243971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3" name="… but that was enough to see protons from  !…"/>
              <p:cNvSpPr txBox="1"/>
              <p:nvPr/>
            </p:nvSpPr>
            <p:spPr>
              <a:xfrm>
                <a:off x="4672175" y="4231990"/>
                <a:ext cx="3461333" cy="156228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>
                  <a:defRPr sz="1600"/>
                </a:pPr>
                <a:r>
                  <a:rPr lang="en-US" dirty="0"/>
                  <a:t>… but that was enough to see protons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1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ar-AE" sz="1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𝑁𝑎𝑡</m:t>
                        </m:r>
                      </m:sup>
                    </m:sSup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𝐸𝑟</m:t>
                    </m:r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ar-AE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ar-AE" dirty="0"/>
                  <a:t>! </a:t>
                </a:r>
              </a:p>
              <a:p>
                <a:pPr>
                  <a:defRPr sz="1600"/>
                </a:pPr>
                <a:r>
                  <a:rPr lang="en-US" dirty="0"/>
                  <a:t>Natural Erbium isotopes all have ~ -8 MeV </a:t>
                </a:r>
                <a14:m>
                  <m:oMath xmlns:m="http://schemas.openxmlformats.org/officeDocument/2006/math">
                    <m:r>
                      <a:rPr lang="en-US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Q-values and produce protons of ~14 MeV, which punch through the telescope</a:t>
                </a:r>
                <a:endParaRPr dirty="0"/>
              </a:p>
            </p:txBody>
          </p:sp>
        </mc:Choice>
        <mc:Fallback xmlns="">
          <p:sp>
            <p:nvSpPr>
              <p:cNvPr id="473" name="… but that was enough to see protons from  !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175" y="4231990"/>
                <a:ext cx="3461333" cy="1562287"/>
              </a:xfrm>
              <a:prstGeom prst="rect">
                <a:avLst/>
              </a:prstGeom>
              <a:blipFill>
                <a:blip r:embed="rId8"/>
                <a:stretch>
                  <a:fillRect l="-3285" t="-4032" r="-4380" b="-725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" grpId="1" animBg="1" advAuto="0"/>
      <p:bldP spid="473" grpId="2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76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78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79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80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1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Google Shape;106;p2"/>
          <p:cNvSpPr txBox="1"/>
          <p:nvPr/>
        </p:nvSpPr>
        <p:spPr>
          <a:xfrm>
            <a:off x="349451" y="210929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rPr dirty="0"/>
              <a:t>Getting SSNAPD Working: Two-Factor Authentication</a:t>
            </a:r>
          </a:p>
        </p:txBody>
      </p:sp>
      <p:pic>
        <p:nvPicPr>
          <p:cNvPr id="483" name="unknown.png" descr="unknow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21" y="1360313"/>
            <a:ext cx="7474958" cy="3710783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Rectangle"/>
          <p:cNvSpPr/>
          <p:nvPr/>
        </p:nvSpPr>
        <p:spPr>
          <a:xfrm>
            <a:off x="349451" y="1448177"/>
            <a:ext cx="2866015" cy="3685383"/>
          </a:xfrm>
          <a:prstGeom prst="rect">
            <a:avLst/>
          </a:prstGeom>
          <a:ln w="25400">
            <a:solidFill>
              <a:srgbClr val="F22668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85" name="Step One: The Solenoidal Spectrometer"/>
          <p:cNvSpPr txBox="1"/>
          <p:nvPr/>
        </p:nvSpPr>
        <p:spPr>
          <a:xfrm>
            <a:off x="399380" y="4656079"/>
            <a:ext cx="2766156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F12568"/>
                </a:solidFill>
              </a:defRPr>
            </a:lvl1pPr>
          </a:lstStyle>
          <a:p>
            <a:r>
              <a:t>Step One: The Solenoidal Spectrometer</a:t>
            </a:r>
          </a:p>
        </p:txBody>
      </p:sp>
      <p:sp>
        <p:nvSpPr>
          <p:cNvPr id="486" name="Check Mark"/>
          <p:cNvSpPr/>
          <p:nvPr/>
        </p:nvSpPr>
        <p:spPr>
          <a:xfrm>
            <a:off x="451752" y="1520121"/>
            <a:ext cx="488712" cy="375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5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rgbClr val="17C907"/>
          </a:solidFill>
          <a:ln w="25400">
            <a:solidFill>
              <a:srgbClr val="0CCA0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87" name="Check Mark"/>
          <p:cNvSpPr/>
          <p:nvPr/>
        </p:nvSpPr>
        <p:spPr>
          <a:xfrm>
            <a:off x="906103" y="1520121"/>
            <a:ext cx="488712" cy="375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5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CCA0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88" name="Rectangle"/>
          <p:cNvSpPr/>
          <p:nvPr/>
        </p:nvSpPr>
        <p:spPr>
          <a:xfrm>
            <a:off x="3373506" y="1448177"/>
            <a:ext cx="5193709" cy="3685383"/>
          </a:xfrm>
          <a:prstGeom prst="rect">
            <a:avLst/>
          </a:prstGeom>
          <a:ln w="25400">
            <a:solidFill>
              <a:schemeClr val="accent1">
                <a:satOff val="-4409"/>
                <a:lumOff val="-10509"/>
              </a:schemeClr>
            </a:solidFill>
          </a:ln>
        </p:spPr>
        <p:txBody>
          <a:bodyPr lIns="0" tIns="0" rIns="0" bIns="0"/>
          <a:lstStyle/>
          <a:p>
            <a:pPr>
              <a:defRPr>
                <a:solidFill>
                  <a:schemeClr val="accent1"/>
                </a:solidFill>
              </a:defRPr>
            </a:pPr>
            <a:endParaRPr/>
          </a:p>
        </p:txBody>
      </p:sp>
      <p:sp>
        <p:nvSpPr>
          <p:cNvPr id="489" name="Step Two: The Magnetic Spectrometer"/>
          <p:cNvSpPr txBox="1"/>
          <p:nvPr/>
        </p:nvSpPr>
        <p:spPr>
          <a:xfrm>
            <a:off x="5772177" y="1507421"/>
            <a:ext cx="2766156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486693"/>
                </a:solidFill>
              </a:defRPr>
            </a:lvl1pPr>
          </a:lstStyle>
          <a:p>
            <a:r>
              <a:t>Step Two: The Magnetic Spectrometer</a:t>
            </a:r>
          </a:p>
        </p:txBody>
      </p:sp>
      <p:sp>
        <p:nvSpPr>
          <p:cNvPr id="490" name="Check Mark"/>
          <p:cNvSpPr/>
          <p:nvPr/>
        </p:nvSpPr>
        <p:spPr>
          <a:xfrm>
            <a:off x="3439131" y="1520121"/>
            <a:ext cx="488712" cy="375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5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CCA0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91" name="Protons transmitted,…"/>
          <p:cNvSpPr txBox="1"/>
          <p:nvPr/>
        </p:nvSpPr>
        <p:spPr>
          <a:xfrm>
            <a:off x="5517408" y="2215275"/>
            <a:ext cx="3094081" cy="1010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r>
              <a:t>Protons transmitted, </a:t>
            </a:r>
          </a:p>
          <a:p>
            <a:r>
              <a:t>another attempt at tritons soon </a:t>
            </a:r>
          </a:p>
          <a:p>
            <a:endParaRPr/>
          </a:p>
          <a:p>
            <a:r>
              <a:t>Comparison with LISE++ predictions is ongoing </a:t>
            </a:r>
          </a:p>
        </p:txBody>
      </p:sp>
      <p:sp>
        <p:nvSpPr>
          <p:cNvPr id="496" name="Connection Line"/>
          <p:cNvSpPr/>
          <p:nvPr/>
        </p:nvSpPr>
        <p:spPr>
          <a:xfrm>
            <a:off x="2696188" y="5232039"/>
            <a:ext cx="1244580" cy="541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0"/>
                </a:moveTo>
                <a:cubicBezTo>
                  <a:pt x="6899" y="21543"/>
                  <a:pt x="14099" y="21600"/>
                  <a:pt x="21600" y="170"/>
                </a:cubicBezTo>
              </a:path>
            </a:pathLst>
          </a:custGeom>
          <a:ln w="25400">
            <a:solidFill>
              <a:srgbClr val="17C906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493" name="Line"/>
          <p:cNvSpPr/>
          <p:nvPr/>
        </p:nvSpPr>
        <p:spPr>
          <a:xfrm flipV="1">
            <a:off x="3937826" y="4852256"/>
            <a:ext cx="1" cy="396201"/>
          </a:xfrm>
          <a:prstGeom prst="line">
            <a:avLst/>
          </a:prstGeom>
          <a:ln w="25400">
            <a:solidFill>
              <a:srgbClr val="17C906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494" name="Line"/>
          <p:cNvSpPr/>
          <p:nvPr/>
        </p:nvSpPr>
        <p:spPr>
          <a:xfrm flipV="1">
            <a:off x="2696401" y="4852256"/>
            <a:ext cx="1" cy="396201"/>
          </a:xfrm>
          <a:prstGeom prst="line">
            <a:avLst/>
          </a:prstGeom>
          <a:ln w="25400">
            <a:solidFill>
              <a:srgbClr val="17C906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495" name="Step 3: Linking timing between the two halves of SSNAPD!"/>
          <p:cNvSpPr txBox="1"/>
          <p:nvPr/>
        </p:nvSpPr>
        <p:spPr>
          <a:xfrm>
            <a:off x="3906854" y="5442980"/>
            <a:ext cx="3094081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17C906"/>
                </a:solidFill>
              </a:defRPr>
            </a:lvl1pPr>
          </a:lstStyle>
          <a:p>
            <a:r>
              <a:t>Step 3: Linking timing between the two halves of SSNAPD!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" grpId="3" animBg="1" advAuto="0"/>
      <p:bldP spid="493" grpId="1" animBg="1" advAuto="0"/>
      <p:bldP spid="494" grpId="2" animBg="1" advAuto="0"/>
      <p:bldP spid="495" grpId="4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499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500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01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02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03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4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Google Shape;106;p2"/>
          <p:cNvSpPr txBox="1"/>
          <p:nvPr/>
        </p:nvSpPr>
        <p:spPr>
          <a:xfrm>
            <a:off x="350524" y="24816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Summary</a:t>
            </a:r>
          </a:p>
        </p:txBody>
      </p:sp>
      <p:sp>
        <p:nvSpPr>
          <p:cNvPr id="506" name="SSNAPD is a new solenoidal spectrometer system measuring particle decay branching ratios at the University of Notre Dame…"/>
          <p:cNvSpPr txBox="1"/>
          <p:nvPr/>
        </p:nvSpPr>
        <p:spPr>
          <a:xfrm>
            <a:off x="118462" y="1701799"/>
            <a:ext cx="3041184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SSNAPD is a new solenoidal spectrometer system measuring particle decay branching ratios at the University of Notre Dame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Development and acquiring of hardware is nearing completion 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Commissioning of solenoid and ejectile detector systems soldiers on </a:t>
            </a:r>
          </a:p>
        </p:txBody>
      </p:sp>
      <p:pic>
        <p:nvPicPr>
          <p:cNvPr id="507" name="oceans-11-feature.avif" descr="oceans-11-feature.av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4708" y="1245722"/>
            <a:ext cx="4415380" cy="23107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08" name="IMG_3208.HEIC" descr="IMG_3208.HEI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730" y="3548472"/>
            <a:ext cx="3194640" cy="23959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127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9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31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Google Shape;106;p2"/>
          <p:cNvSpPr txBox="1"/>
          <p:nvPr/>
        </p:nvSpPr>
        <p:spPr>
          <a:xfrm>
            <a:off x="350524" y="161251"/>
            <a:ext cx="6461752" cy="70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Nuclear Astrophysics and Decays - Explosive Nucleosynthesis</a:t>
            </a:r>
          </a:p>
        </p:txBody>
      </p:sp>
      <p:pic>
        <p:nvPicPr>
          <p:cNvPr id="134" name="Classical_Nova_Final_print.jpg" descr="Classical_Nova_Final_pri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384" y="1377695"/>
            <a:ext cx="2209801" cy="165735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Image: NASA/GSFC/S. Wiessinger"/>
          <p:cNvSpPr txBox="1"/>
          <p:nvPr/>
        </p:nvSpPr>
        <p:spPr>
          <a:xfrm>
            <a:off x="4337491" y="1183591"/>
            <a:ext cx="2021587" cy="163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 defTabSz="825500">
              <a:defRPr sz="1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Image: NASA/GSFC/S. Wiessinger</a:t>
            </a:r>
          </a:p>
        </p:txBody>
      </p:sp>
      <p:sp>
        <p:nvSpPr>
          <p:cNvPr id="136" name="Google Shape;110;p2"/>
          <p:cNvSpPr txBox="1"/>
          <p:nvPr/>
        </p:nvSpPr>
        <p:spPr>
          <a:xfrm>
            <a:off x="64794" y="1030706"/>
            <a:ext cx="4190086" cy="153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176212" indent="-166687">
              <a:buClr>
                <a:srgbClr val="EB820A"/>
              </a:buClr>
              <a:buSzPts val="1600"/>
              <a:buFont typeface="Arial"/>
              <a:buChar char="•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Nucleosynthesis occurring during cataclysmic or non-cataclysmic astrophysical explosions </a:t>
            </a:r>
          </a:p>
          <a:p>
            <a:pPr marL="176212" indent="-166687">
              <a:buClr>
                <a:srgbClr val="EB820A"/>
              </a:buClr>
              <a:buSzPts val="1600"/>
              <a:buFont typeface="Arial"/>
              <a:buChar char="•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Classical Novae, Type I X-ray Bursts, Core-Collapse Supernovae…</a:t>
            </a:r>
          </a:p>
          <a:p>
            <a:pPr marL="176212" indent="-166687">
              <a:buClr>
                <a:srgbClr val="EB820A"/>
              </a:buClr>
              <a:buSzPts val="1600"/>
              <a:buFont typeface="Arial"/>
              <a:buChar char="•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Sum of multiple nucleosynthesis processes</a:t>
            </a:r>
          </a:p>
        </p:txBody>
      </p:sp>
      <p:pic>
        <p:nvPicPr>
          <p:cNvPr id="137" name="w49b_1680-2.jpeg" descr="w49b_1680-2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6241" y="1377695"/>
            <a:ext cx="2651761" cy="1657351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Image: Chandra X-ray Observatory"/>
          <p:cNvSpPr txBox="1"/>
          <p:nvPr/>
        </p:nvSpPr>
        <p:spPr>
          <a:xfrm>
            <a:off x="6742212" y="1183591"/>
            <a:ext cx="2099819" cy="163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 defTabSz="825500">
              <a:defRPr sz="1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Image: Chandra X-ray Observatory </a:t>
            </a:r>
          </a:p>
        </p:txBody>
      </p:sp>
      <p:pic>
        <p:nvPicPr>
          <p:cNvPr id="139" name="rp_process_wiescher_schatz_2000.png" descr="rp_process_wiescher_schatz_20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4360" y="3444607"/>
            <a:ext cx="4066976" cy="2183920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Weischer and Schatz, AIP Conf. Proc. 549 744-750"/>
          <p:cNvSpPr txBox="1"/>
          <p:nvPr/>
        </p:nvSpPr>
        <p:spPr>
          <a:xfrm>
            <a:off x="6632601" y="5822748"/>
            <a:ext cx="231904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Weischer and Schatz, AIP Conf. Proc. </a:t>
            </a:r>
            <a:r>
              <a:rPr b="1"/>
              <a:t>549 </a:t>
            </a:r>
            <a:r>
              <a:t>744-750</a:t>
            </a:r>
          </a:p>
        </p:txBody>
      </p:sp>
      <p:pic>
        <p:nvPicPr>
          <p:cNvPr id="141" name="Screenshot 2025-11-30 at 3.54.48 PM.png" descr="Screenshot 2025-11-30 at 3.54.48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5188" y="3397534"/>
            <a:ext cx="2769824" cy="2359090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Jayatissa et al., EPJ A 61: 98"/>
          <p:cNvSpPr txBox="1"/>
          <p:nvPr/>
        </p:nvSpPr>
        <p:spPr>
          <a:xfrm>
            <a:off x="4054947" y="5822748"/>
            <a:ext cx="132308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Jayatissa et al., EPJ A </a:t>
            </a:r>
            <a:r>
              <a:rPr b="1"/>
              <a:t>61</a:t>
            </a:r>
            <a:r>
              <a:t>: 98</a:t>
            </a:r>
          </a:p>
        </p:txBody>
      </p:sp>
      <p:sp>
        <p:nvSpPr>
          <p:cNvPr id="143" name="Tuff, Intl. Workshop on Physics of Nuclei at Extremes 2010"/>
          <p:cNvSpPr txBox="1"/>
          <p:nvPr/>
        </p:nvSpPr>
        <p:spPr>
          <a:xfrm>
            <a:off x="249928" y="5822748"/>
            <a:ext cx="265375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8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Tuff, Intl. Workshop on Physics of Nuclei at Extremes 2010</a:t>
            </a:r>
          </a:p>
        </p:txBody>
      </p:sp>
      <p:pic>
        <p:nvPicPr>
          <p:cNvPr id="144" name="Screenshot 2025-11-30 at 4.07.38 PM.png" descr="Screenshot 2025-11-30 at 4.07.38 PM.png"/>
          <p:cNvPicPr>
            <a:picLocks noChangeAspect="1"/>
          </p:cNvPicPr>
          <p:nvPr/>
        </p:nvPicPr>
        <p:blipFill>
          <a:blip r:embed="rId9"/>
          <a:srcRect l="2813" t="3411" r="2813" b="3411"/>
          <a:stretch>
            <a:fillRect/>
          </a:stretch>
        </p:blipFill>
        <p:spPr>
          <a:xfrm>
            <a:off x="471905" y="3535859"/>
            <a:ext cx="2209851" cy="227524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hCNO Cycle…"/>
              <p:cNvSpPr txBox="1"/>
              <p:nvPr/>
            </p:nvSpPr>
            <p:spPr>
              <a:xfrm>
                <a:off x="958581" y="2530111"/>
                <a:ext cx="1757066" cy="9859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558800" indent="-152400">
                  <a:buSzPct val="60000"/>
                  <a:buBlip>
                    <a:blip r:embed="rId10"/>
                  </a:buBlip>
                  <a:defRPr sz="1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rPr dirty="0" err="1"/>
                  <a:t>hCNO</a:t>
                </a:r>
                <a:r>
                  <a:rPr dirty="0"/>
                  <a:t> Cycle </a:t>
                </a:r>
              </a:p>
              <a:p>
                <a:pPr marL="558800" indent="-152400">
                  <a:buSzPct val="60000"/>
                  <a:buBlip>
                    <a:blip r:embed="rId10"/>
                  </a:buBlip>
                  <a:defRPr sz="1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dirty="0"/>
                  <a:t> process </a:t>
                </a:r>
              </a:p>
              <a:p>
                <a:pPr marL="558800" indent="-152400">
                  <a:buSzPct val="60000"/>
                  <a:buBlip>
                    <a:blip r:embed="rId10"/>
                  </a:buBlip>
                  <a:defRPr sz="1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𝑟𝑝</m:t>
                    </m:r>
                  </m:oMath>
                </a14:m>
                <a:r>
                  <a:rPr dirty="0"/>
                  <a:t>-process</a:t>
                </a:r>
              </a:p>
              <a:p>
                <a:pPr marL="561473" indent="-180473">
                  <a:buSzPct val="60000"/>
                  <a:buBlip>
                    <a:blip r:embed="rId10"/>
                  </a:buBlip>
                  <a:defRPr sz="16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rPr dirty="0"/>
                  <a:t>…</a:t>
                </a:r>
              </a:p>
            </p:txBody>
          </p:sp>
        </mc:Choice>
        <mc:Fallback xmlns="">
          <p:sp>
            <p:nvSpPr>
              <p:cNvPr id="145" name="hCNO Cycle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581" y="2530111"/>
                <a:ext cx="1757066" cy="985935"/>
              </a:xfrm>
              <a:prstGeom prst="rect">
                <a:avLst/>
              </a:prstGeom>
              <a:blipFill>
                <a:blip r:embed="rId11"/>
                <a:stretch>
                  <a:fillRect t="-6410" r="-6475" b="-2051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6" animBg="1" advAuto="0"/>
      <p:bldP spid="140" grpId="7" animBg="1" advAuto="0"/>
      <p:bldP spid="141" grpId="4" animBg="1" advAuto="0"/>
      <p:bldP spid="142" grpId="5" animBg="1" advAuto="0"/>
      <p:bldP spid="143" grpId="3" animBg="1" advAuto="0"/>
      <p:bldP spid="144" grpId="1" animBg="1" advAuto="0"/>
      <p:bldP spid="145" grpId="2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511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512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13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14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15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6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17" name="Google Shape;106;p2"/>
          <p:cNvSpPr txBox="1"/>
          <p:nvPr/>
        </p:nvSpPr>
        <p:spPr>
          <a:xfrm>
            <a:off x="350524" y="24816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Thank You!</a:t>
            </a:r>
          </a:p>
        </p:txBody>
      </p:sp>
      <p:pic>
        <p:nvPicPr>
          <p:cNvPr id="518" name="images-2.jpeg" descr="images-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814" y="1270601"/>
            <a:ext cx="6104572" cy="45120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521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23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24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25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6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27" name="Google Shape;106;p2"/>
          <p:cNvSpPr txBox="1"/>
          <p:nvPr/>
        </p:nvSpPr>
        <p:spPr>
          <a:xfrm>
            <a:off x="1341124" y="3186450"/>
            <a:ext cx="6461752" cy="57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3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Backup Slides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530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531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32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33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34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36" name="Google Shape;106;p2"/>
          <p:cNvSpPr txBox="1"/>
          <p:nvPr/>
        </p:nvSpPr>
        <p:spPr>
          <a:xfrm>
            <a:off x="350524" y="209589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Silicon Detector Mounting</a:t>
            </a:r>
          </a:p>
        </p:txBody>
      </p:sp>
      <p:pic>
        <p:nvPicPr>
          <p:cNvPr id="537" name="Screen Shot 2023-08-02 at 1.46.43 PM.png" descr="Screen Shot 2023-08-02 at 1.46.4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025" y="3066499"/>
            <a:ext cx="2003844" cy="2653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Screen Shot 2023-08-02 at 1.52.44 PM.png" descr="Screen Shot 2023-08-02 at 1.52.4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54" y="1300863"/>
            <a:ext cx="5199841" cy="14756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Screen Shot 2023-08-02 at 1.49.06 PM.png" descr="Screen Shot 2023-08-02 at 1.49.0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0642" y="3288208"/>
            <a:ext cx="3011457" cy="22100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Screen Shot 2023-08-02 at 1.51.56 PM.png" descr="Screen Shot 2023-08-02 at 1.51.56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8872" y="3288208"/>
            <a:ext cx="2485056" cy="22100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Screenshot 2025-08-12 at 10.24.01 AM.png" descr="Screenshot 2025-08-12 at 10.24.01 A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0889" y="1157095"/>
            <a:ext cx="3794751" cy="1907469"/>
          </a:xfrm>
          <a:prstGeom prst="rect">
            <a:avLst/>
          </a:prstGeom>
          <a:ln w="12700">
            <a:miter lim="400000"/>
          </a:ln>
        </p:spPr>
      </p:pic>
      <p:sp>
        <p:nvSpPr>
          <p:cNvPr id="542" name="Rectangle"/>
          <p:cNvSpPr/>
          <p:nvPr/>
        </p:nvSpPr>
        <p:spPr>
          <a:xfrm>
            <a:off x="5156200" y="1943100"/>
            <a:ext cx="1853164" cy="1270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43" name="Rectangle"/>
          <p:cNvSpPr/>
          <p:nvPr/>
        </p:nvSpPr>
        <p:spPr>
          <a:xfrm>
            <a:off x="6464300" y="2449828"/>
            <a:ext cx="1227930" cy="7632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44" name="Rectangle"/>
          <p:cNvSpPr/>
          <p:nvPr/>
        </p:nvSpPr>
        <p:spPr>
          <a:xfrm>
            <a:off x="6870700" y="2563828"/>
            <a:ext cx="1102921" cy="6492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45" name="Rectangle"/>
          <p:cNvSpPr/>
          <p:nvPr/>
        </p:nvSpPr>
        <p:spPr>
          <a:xfrm>
            <a:off x="7724172" y="2965471"/>
            <a:ext cx="762001" cy="269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46" name="Board design ongoing with engineers at ND!"/>
          <p:cNvSpPr txBox="1"/>
          <p:nvPr/>
        </p:nvSpPr>
        <p:spPr>
          <a:xfrm>
            <a:off x="4336848" y="2551015"/>
            <a:ext cx="3491868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Board design ongoing with engineers at ND!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549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50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51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52" name="Google Shape;108;p2" descr="Google Shape;108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Google Shape;109;p2" descr="Google Shape;109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Google Shape;106;p2"/>
          <p:cNvSpPr txBox="1"/>
          <p:nvPr/>
        </p:nvSpPr>
        <p:spPr>
          <a:xfrm>
            <a:off x="71588" y="-36175"/>
            <a:ext cx="6461751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The SSNAP Detector</a:t>
            </a:r>
          </a:p>
        </p:txBody>
      </p:sp>
      <p:pic>
        <p:nvPicPr>
          <p:cNvPr id="555" name="IB05fm0E2bJbgm3k8kdTGS2SBkVoCMSrXFc01b07n0nM2oqHXG0ZszIAbdosSaicfNfA32ad9LoI3uJyx4X11ey88hFBQNPsWOjLFRyP7TV4dmIrv9272cW2taN2UJn55ETm8molczq4VB1U6O_NMN4x=s2048.jpg" descr="IB05fm0E2bJbgm3k8kdTGS2SBkVoCMSrXFc01b07n0nM2oqHXG0ZszIAbdosSaicfNfA32ad9LoI3uJyx4X11ey88hFBQNPsWOjLFRyP7TV4dmIrv9272cW2taN2UJn55ETm8molczq4VB1U6O_NMN4x=s20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03208" y="1379874"/>
            <a:ext cx="3359734" cy="4479645"/>
          </a:xfrm>
          <a:prstGeom prst="rect">
            <a:avLst/>
          </a:prstGeom>
          <a:ln w="12700">
            <a:miter lim="400000"/>
          </a:ln>
        </p:spPr>
      </p:pic>
      <p:sp>
        <p:nvSpPr>
          <p:cNvPr id="556" name="Built in-house at NSL…"/>
          <p:cNvSpPr txBox="1"/>
          <p:nvPr/>
        </p:nvSpPr>
        <p:spPr>
          <a:xfrm>
            <a:off x="3021304" y="1479168"/>
            <a:ext cx="2735576" cy="401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Built in-house at NSL</a:t>
            </a:r>
          </a:p>
          <a:p>
            <a:pPr defTabSz="825500"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endParaRPr/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Utilizes Micron Super X3 detectors</a:t>
            </a:r>
          </a:p>
          <a:p>
            <a:pPr defTabSz="825500"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endParaRPr/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Originally intended to study heavy ion fusion exit channels, e.g. </a:t>
            </a:r>
            <a:r>
              <a:rPr baseline="31999"/>
              <a:t>12</a:t>
            </a:r>
            <a:r>
              <a:t>C(</a:t>
            </a:r>
            <a:r>
              <a:rPr baseline="31999"/>
              <a:t>12</a:t>
            </a:r>
            <a:r>
              <a:t>C,p)</a:t>
            </a:r>
            <a:r>
              <a:rPr baseline="31999"/>
              <a:t>23</a:t>
            </a:r>
            <a:r>
              <a:t>Na</a:t>
            </a:r>
          </a:p>
          <a:p>
            <a:pPr defTabSz="825500"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endParaRPr/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Additional commissioning done with </a:t>
            </a:r>
            <a:r>
              <a:rPr baseline="31999"/>
              <a:t>12</a:t>
            </a:r>
            <a:r>
              <a:t>C(d,p)</a:t>
            </a:r>
            <a:r>
              <a:rPr baseline="31999"/>
              <a:t>13</a:t>
            </a:r>
            <a:r>
              <a:t>C</a:t>
            </a:r>
          </a:p>
        </p:txBody>
      </p:sp>
      <p:pic>
        <p:nvPicPr>
          <p:cNvPr id="557" name="Screenshot 2025-03-31 at 9.46.39 PM.png" descr="Screenshot 2025-03-31 at 9.46.3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8225" y="1140759"/>
            <a:ext cx="3791122" cy="4479645"/>
          </a:xfrm>
          <a:prstGeom prst="rect">
            <a:avLst/>
          </a:prstGeom>
          <a:ln w="12700">
            <a:miter lim="400000"/>
          </a:ln>
        </p:spPr>
      </p:pic>
      <p:sp>
        <p:nvSpPr>
          <p:cNvPr id="558" name="Experimental"/>
          <p:cNvSpPr txBox="1"/>
          <p:nvPr/>
        </p:nvSpPr>
        <p:spPr>
          <a:xfrm>
            <a:off x="7123298" y="1156524"/>
            <a:ext cx="105033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Experimental</a:t>
            </a:r>
          </a:p>
        </p:txBody>
      </p:sp>
      <p:sp>
        <p:nvSpPr>
          <p:cNvPr id="559" name="Simulated"/>
          <p:cNvSpPr txBox="1"/>
          <p:nvPr/>
        </p:nvSpPr>
        <p:spPr>
          <a:xfrm>
            <a:off x="7246794" y="5582999"/>
            <a:ext cx="803338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Simulated</a:t>
            </a:r>
          </a:p>
        </p:txBody>
      </p:sp>
      <p:sp>
        <p:nvSpPr>
          <p:cNvPr id="560" name="Bore"/>
          <p:cNvSpPr txBox="1"/>
          <p:nvPr/>
        </p:nvSpPr>
        <p:spPr>
          <a:xfrm>
            <a:off x="6335929" y="2108757"/>
            <a:ext cx="388269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t>Bore</a:t>
            </a:r>
          </a:p>
        </p:txBody>
      </p:sp>
      <p:sp>
        <p:nvSpPr>
          <p:cNvPr id="561" name="Detector Frame"/>
          <p:cNvSpPr txBox="1"/>
          <p:nvPr/>
        </p:nvSpPr>
        <p:spPr>
          <a:xfrm>
            <a:off x="8644373" y="2471518"/>
            <a:ext cx="762001" cy="275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t>Detector Frame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image11.png" descr="image11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693335" y="4385093"/>
            <a:ext cx="3794751" cy="1392301"/>
          </a:xfrm>
          <a:prstGeom prst="rect">
            <a:avLst/>
          </a:prstGeom>
          <a:ln w="12700">
            <a:miter lim="400000"/>
          </a:ln>
        </p:spPr>
      </p:pic>
      <p:sp>
        <p:nvSpPr>
          <p:cNvPr id="564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565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66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67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68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Google Shape;106;p2"/>
          <p:cNvSpPr txBox="1"/>
          <p:nvPr/>
        </p:nvSpPr>
        <p:spPr>
          <a:xfrm>
            <a:off x="71588" y="154522"/>
            <a:ext cx="6461751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 to SSNAPD Upgrades</a:t>
            </a:r>
          </a:p>
        </p:txBody>
      </p:sp>
      <p:pic>
        <p:nvPicPr>
          <p:cNvPr id="571" name="PIDuBQ-i7knlowa4PMsW2_LEurF4_Uy43OZt9NZxb4Q09mVfNPhGNsDjDKG8YbItuQUlQmC7hmEN7j_Dt3O6BjCyRdfXs2qrML54UgAmbmuRYv4f7tsxceCW0nmEXv3hhvV8h04H9sceYWpWSDdJIL0B=s2048.jpg" descr="PIDuBQ-i7knlowa4PMsW2_LEurF4_Uy43OZt9NZxb4Q09mVfNPhGNsDjDKG8YbItuQUlQmC7hmEN7j_Dt3O6BjCyRdfXs2qrML54UgAmbmuRYv4f7tsxceCW0nmEXv3hhvV8h04H9sceYWpWSDdJIL0B=s204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112" y="1189177"/>
            <a:ext cx="3359734" cy="4479646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Super X3’s were intended for detection of higher energy (~a few MeV) reaction ejectiles…"/>
          <p:cNvSpPr txBox="1"/>
          <p:nvPr/>
        </p:nvSpPr>
        <p:spPr>
          <a:xfrm>
            <a:off x="3678812" y="1050289"/>
            <a:ext cx="4720308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Super X3’s were intended for detection of higher energy (~a few MeV) reaction ejectiles 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Mounting infrastructure was cumbersome and resulted in poor geometric efficiency 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Mounting frame design and specialized detectors make SSNAPD far more sensitive and suited for particle branching ratio studies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QOL improvements with engineering, electronics upgrades</a:t>
            </a:r>
          </a:p>
        </p:txBody>
      </p:sp>
      <p:pic>
        <p:nvPicPr>
          <p:cNvPr id="573" name="image7.png" descr="image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4772" y="3891224"/>
            <a:ext cx="1422516" cy="18923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576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77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78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79" name="Google Shape;108;p2" descr="Google Shape;108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0" name="Google Shape;109;p2" descr="Google Shape;109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81" name="Google Shape;106;p2"/>
          <p:cNvSpPr txBox="1"/>
          <p:nvPr/>
        </p:nvSpPr>
        <p:spPr>
          <a:xfrm>
            <a:off x="71588" y="154522"/>
            <a:ext cx="6461751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Downstream Triton Detectors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2" name="Micron W1 DSSD telescope (1000  )…"/>
              <p:cNvSpPr txBox="1"/>
              <p:nvPr/>
            </p:nvSpPr>
            <p:spPr>
              <a:xfrm>
                <a:off x="177673" y="1257550"/>
                <a:ext cx="5924560" cy="20923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marL="180473" indent="-180473" defTabSz="825500">
                  <a:buClr>
                    <a:schemeClr val="accent6"/>
                  </a:buClr>
                  <a:buSzPct val="100000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Micron W1 DSSD telescope (1000 </a:t>
                </a: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t>)</a:t>
                </a:r>
              </a:p>
              <a:p>
                <a:pPr marL="180473" indent="-180473" defTabSz="825500">
                  <a:buClr>
                    <a:schemeClr val="accent6"/>
                  </a:buClr>
                  <a:buSzPct val="100000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First detector will give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t> measurement, second detector total </a:t>
                </a: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t> for PID </a:t>
                </a:r>
              </a:p>
              <a:p>
                <a:pPr marL="180473" indent="-180473" defTabSz="825500">
                  <a:buClr>
                    <a:schemeClr val="accent6"/>
                  </a:buClr>
                  <a:buSzPct val="100000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Interface directly with the same preamplifier modules as SSNAPD using individually designed vacuum feedthrough boards </a:t>
                </a:r>
              </a:p>
            </p:txBody>
          </p:sp>
        </mc:Choice>
        <mc:Fallback xmlns="">
          <p:sp>
            <p:nvSpPr>
              <p:cNvPr id="582" name="Micron W1 DSSD telescope (1000  )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73" y="1257550"/>
                <a:ext cx="5924560" cy="2092391"/>
              </a:xfrm>
              <a:prstGeom prst="rect">
                <a:avLst/>
              </a:prstGeom>
              <a:blipFill>
                <a:blip r:embed="rId4"/>
                <a:stretch>
                  <a:fillRect l="-149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3" name="Screenshot 2025-06-16 at 11.53.49 AM.png" descr="Screenshot 2025-06-16 at 11.53.4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7593" y="3080363"/>
            <a:ext cx="4626892" cy="2919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4" name="Screenshot 2025-06-27 at 5.23.17 PM.png" descr="Screenshot 2025-06-27 at 5.23.1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75" y="3080363"/>
            <a:ext cx="4292931" cy="29194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587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88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89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90" name="Google Shape;108;p2" descr="Google Shape;108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Google Shape;109;p2" descr="Google Shape;109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592" name="Google Shape;106;p2"/>
          <p:cNvSpPr txBox="1"/>
          <p:nvPr/>
        </p:nvSpPr>
        <p:spPr>
          <a:xfrm>
            <a:off x="350524" y="-22820"/>
            <a:ext cx="6461752" cy="87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Array Characterization - Monte Carlo Simulation</a:t>
            </a:r>
          </a:p>
        </p:txBody>
      </p:sp>
      <p:sp>
        <p:nvSpPr>
          <p:cNvPr id="593" name="Simulation framework populates excited states phenomenologically…"/>
          <p:cNvSpPr txBox="1"/>
          <p:nvPr/>
        </p:nvSpPr>
        <p:spPr>
          <a:xfrm>
            <a:off x="209833" y="1717208"/>
            <a:ext cx="3366915" cy="373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Simulation framework populates excited states phenomenologically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Calculates two-body kinematics for reaction 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Simulates decay at random CM angle with energy loss in target of specified material</a:t>
            </a:r>
          </a:p>
          <a:p>
            <a:pPr marL="180473" indent="-180473" defTabSz="825500">
              <a:buClr>
                <a:schemeClr val="accent6"/>
              </a:buClr>
              <a:buSzPct val="100000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Timing, position, energy information are simulated for multiple types of light ions using solenoid field mapping</a:t>
            </a:r>
          </a:p>
        </p:txBody>
      </p:sp>
      <p:pic>
        <p:nvPicPr>
          <p:cNvPr id="594" name="NoGates.png" descr="NoGates.png"/>
          <p:cNvPicPr>
            <a:picLocks noChangeAspect="1"/>
          </p:cNvPicPr>
          <p:nvPr/>
        </p:nvPicPr>
        <p:blipFill>
          <a:blip r:embed="rId4"/>
          <a:srcRect l="4920" t="5515"/>
          <a:stretch>
            <a:fillRect/>
          </a:stretch>
        </p:blipFill>
        <p:spPr>
          <a:xfrm>
            <a:off x="3723138" y="1679789"/>
            <a:ext cx="5344625" cy="3611917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Google Shape;106;p2"/>
          <p:cNvSpPr txBox="1"/>
          <p:nvPr/>
        </p:nvSpPr>
        <p:spPr>
          <a:xfrm>
            <a:off x="3851731" y="5092302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596" name="Google Shape;106;p2"/>
          <p:cNvSpPr txBox="1"/>
          <p:nvPr/>
        </p:nvSpPr>
        <p:spPr>
          <a:xfrm rot="16200000">
            <a:off x="1037634" y="3332119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energy (MeV)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" grpId="1" build="p" bldLvl="5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8" name="TimeGated.png" descr="TimeGa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218" y="3502680"/>
            <a:ext cx="3466188" cy="2358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9" name="NoGates.png" descr="NoGat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06" y="3608482"/>
            <a:ext cx="3377871" cy="2297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600" name="DetectionTime.png" descr="DetectionTi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3125" y="969302"/>
            <a:ext cx="3453950" cy="2358795"/>
          </a:xfrm>
          <a:prstGeom prst="rect">
            <a:avLst/>
          </a:prstGeom>
          <a:ln w="12700">
            <a:miter lim="400000"/>
          </a:ln>
        </p:spPr>
      </p:pic>
      <p:sp>
        <p:nvSpPr>
          <p:cNvPr id="601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602" name="Google Shape;103;p2" descr="Google Shape;103;p2"/>
          <p:cNvPicPr>
            <a:picLocks noChangeAspect="1"/>
          </p:cNvPicPr>
          <p:nvPr/>
        </p:nvPicPr>
        <p:blipFill>
          <a:blip r:embed="rId5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603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04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05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606" name="Google Shape;108;p2" descr="Google Shape;108;p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7" name="Google Shape;109;p2" descr="Google Shape;109;p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608" name="Google Shape;106;p2"/>
          <p:cNvSpPr txBox="1"/>
          <p:nvPr/>
        </p:nvSpPr>
        <p:spPr>
          <a:xfrm>
            <a:off x="350524" y="208024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Time Gating</a:t>
            </a:r>
          </a:p>
        </p:txBody>
      </p:sp>
      <p:sp>
        <p:nvSpPr>
          <p:cNvPr id="609" name="Google Shape;106;p2"/>
          <p:cNvSpPr txBox="1"/>
          <p:nvPr/>
        </p:nvSpPr>
        <p:spPr>
          <a:xfrm>
            <a:off x="336880" y="5746361"/>
            <a:ext cx="3261723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610" name="Google Shape;106;p2"/>
          <p:cNvSpPr txBox="1"/>
          <p:nvPr/>
        </p:nvSpPr>
        <p:spPr>
          <a:xfrm rot="16200000">
            <a:off x="-1580160" y="4603405"/>
            <a:ext cx="3509469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energy (MeV)</a:t>
            </a:r>
          </a:p>
        </p:txBody>
      </p:sp>
      <p:sp>
        <p:nvSpPr>
          <p:cNvPr id="611" name="Google Shape;106;p2"/>
          <p:cNvSpPr txBox="1"/>
          <p:nvPr/>
        </p:nvSpPr>
        <p:spPr>
          <a:xfrm rot="16200000">
            <a:off x="324368" y="2000177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Counts</a:t>
            </a:r>
          </a:p>
        </p:txBody>
      </p:sp>
      <p:sp>
        <p:nvSpPr>
          <p:cNvPr id="612" name="Google Shape;106;p2"/>
          <p:cNvSpPr txBox="1"/>
          <p:nvPr/>
        </p:nvSpPr>
        <p:spPr>
          <a:xfrm>
            <a:off x="2066334" y="3147781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Time (ns)</a:t>
            </a:r>
          </a:p>
        </p:txBody>
      </p:sp>
      <p:sp>
        <p:nvSpPr>
          <p:cNvPr id="613" name="Line"/>
          <p:cNvSpPr/>
          <p:nvPr/>
        </p:nvSpPr>
        <p:spPr>
          <a:xfrm>
            <a:off x="4075129" y="4642598"/>
            <a:ext cx="1260627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14" name="Google Shape;106;p2"/>
          <p:cNvSpPr txBox="1"/>
          <p:nvPr/>
        </p:nvSpPr>
        <p:spPr>
          <a:xfrm>
            <a:off x="4834546" y="5749329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615" name="Google Shape;106;p2"/>
          <p:cNvSpPr txBox="1"/>
          <p:nvPr/>
        </p:nvSpPr>
        <p:spPr>
          <a:xfrm rot="16200000">
            <a:off x="4545841" y="4603405"/>
            <a:ext cx="2033478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energy (MeV)</a:t>
            </a:r>
          </a:p>
        </p:txBody>
      </p:sp>
      <p:sp>
        <p:nvSpPr>
          <p:cNvPr id="616" name="Line"/>
          <p:cNvSpPr/>
          <p:nvPr/>
        </p:nvSpPr>
        <p:spPr>
          <a:xfrm flipV="1">
            <a:off x="4571999" y="1213835"/>
            <a:ext cx="1" cy="1879985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17" name="Line"/>
          <p:cNvSpPr/>
          <p:nvPr/>
        </p:nvSpPr>
        <p:spPr>
          <a:xfrm flipV="1">
            <a:off x="5122568" y="1215105"/>
            <a:ext cx="1" cy="1879985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8" grpId="4" animBg="1" advAuto="0"/>
      <p:bldP spid="613" grpId="6" animBg="1" advAuto="0"/>
      <p:bldP spid="614" grpId="3" animBg="1" advAuto="0"/>
      <p:bldP spid="615" grpId="5" animBg="1" advAuto="0"/>
      <p:bldP spid="616" grpId="1" animBg="1" advAuto="0"/>
      <p:bldP spid="617" grpId="2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Time and Trition Gated.png" descr="Time and Trition Ga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636" y="3479572"/>
            <a:ext cx="3410893" cy="2326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620" name="TimeGated.png" descr="TimeGat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57" y="3479572"/>
            <a:ext cx="3418074" cy="2326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621" name="Trition Spectrum.png" descr="Trition Spectru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6354" y="972819"/>
            <a:ext cx="3216214" cy="2196665"/>
          </a:xfrm>
          <a:prstGeom prst="rect">
            <a:avLst/>
          </a:prstGeom>
          <a:ln w="12700">
            <a:miter lim="400000"/>
          </a:ln>
        </p:spPr>
      </p:pic>
      <p:sp>
        <p:nvSpPr>
          <p:cNvPr id="622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623" name="Google Shape;103;p2" descr="Google Shape;103;p2"/>
          <p:cNvPicPr>
            <a:picLocks noChangeAspect="1"/>
          </p:cNvPicPr>
          <p:nvPr/>
        </p:nvPicPr>
        <p:blipFill>
          <a:blip r:embed="rId5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624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25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26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627" name="Google Shape;108;p2" descr="Google Shape;108;p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8" name="Google Shape;109;p2" descr="Google Shape;109;p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629" name="Google Shape;106;p2"/>
          <p:cNvSpPr txBox="1"/>
          <p:nvPr/>
        </p:nvSpPr>
        <p:spPr>
          <a:xfrm>
            <a:off x="350524" y="24816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Ejectile Gating</a:t>
            </a:r>
          </a:p>
        </p:txBody>
      </p:sp>
      <p:sp>
        <p:nvSpPr>
          <p:cNvPr id="630" name="Google Shape;106;p2"/>
          <p:cNvSpPr txBox="1"/>
          <p:nvPr/>
        </p:nvSpPr>
        <p:spPr>
          <a:xfrm rot="16200000">
            <a:off x="1734300" y="1989153"/>
            <a:ext cx="2002075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Counts</a:t>
            </a:r>
          </a:p>
        </p:txBody>
      </p:sp>
      <p:sp>
        <p:nvSpPr>
          <p:cNvPr id="631" name="Google Shape;106;p2"/>
          <p:cNvSpPr txBox="1"/>
          <p:nvPr/>
        </p:nvSpPr>
        <p:spPr>
          <a:xfrm>
            <a:off x="-608572" y="5717506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632" name="Google Shape;106;p2"/>
          <p:cNvSpPr txBox="1"/>
          <p:nvPr/>
        </p:nvSpPr>
        <p:spPr>
          <a:xfrm rot="16200000">
            <a:off x="-2401227" y="4445433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energy (MeV)</a:t>
            </a:r>
          </a:p>
        </p:txBody>
      </p:sp>
      <p:sp>
        <p:nvSpPr>
          <p:cNvPr id="633" name="Google Shape;106;p2"/>
          <p:cNvSpPr txBox="1"/>
          <p:nvPr/>
        </p:nvSpPr>
        <p:spPr>
          <a:xfrm>
            <a:off x="3081788" y="3071736"/>
            <a:ext cx="2725347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Ejectile Triton Energy (MeV)</a:t>
            </a:r>
          </a:p>
        </p:txBody>
      </p:sp>
      <p:sp>
        <p:nvSpPr>
          <p:cNvPr id="634" name="Line"/>
          <p:cNvSpPr/>
          <p:nvPr/>
        </p:nvSpPr>
        <p:spPr>
          <a:xfrm>
            <a:off x="3846345" y="4642598"/>
            <a:ext cx="1257564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5" name="Google Shape;106;p2"/>
              <p:cNvSpPr txBox="1"/>
              <p:nvPr/>
            </p:nvSpPr>
            <p:spPr>
              <a:xfrm rot="16200000">
                <a:off x="2779834" y="4635227"/>
                <a:ext cx="5087532" cy="3163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energy (MeV)</a:t>
                </a:r>
              </a:p>
            </p:txBody>
          </p:sp>
        </mc:Choice>
        <mc:Fallback xmlns="">
          <p:sp>
            <p:nvSpPr>
              <p:cNvPr id="635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779834" y="4635227"/>
                <a:ext cx="5087532" cy="316372"/>
              </a:xfrm>
              <a:prstGeom prst="rect">
                <a:avLst/>
              </a:prstGeom>
              <a:blipFill>
                <a:blip r:embed="rId8"/>
                <a:stretch>
                  <a:fillRect r="-269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6" name="Google Shape;106;p2"/>
          <p:cNvSpPr txBox="1"/>
          <p:nvPr/>
        </p:nvSpPr>
        <p:spPr>
          <a:xfrm>
            <a:off x="4664316" y="5717506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637" name="Line"/>
          <p:cNvSpPr/>
          <p:nvPr/>
        </p:nvSpPr>
        <p:spPr>
          <a:xfrm flipV="1">
            <a:off x="3390279" y="1178821"/>
            <a:ext cx="1" cy="1784662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38" name="Line"/>
          <p:cNvSpPr/>
          <p:nvPr/>
        </p:nvSpPr>
        <p:spPr>
          <a:xfrm flipV="1">
            <a:off x="5459433" y="1178821"/>
            <a:ext cx="1" cy="1784662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" grpId="5" animBg="1" advAuto="0"/>
      <p:bldP spid="634" grpId="6" animBg="1" advAuto="0"/>
      <p:bldP spid="635" grpId="3" animBg="1" advAuto="0"/>
      <p:bldP spid="636" grpId="4" animBg="1" advAuto="0"/>
      <p:bldP spid="637" grpId="1" animBg="1" advAuto="0"/>
      <p:bldP spid="638" grpId="2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4.03 Gated.png" descr="4.03 Ga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392" y="3557678"/>
            <a:ext cx="3363381" cy="2301769"/>
          </a:xfrm>
          <a:prstGeom prst="rect">
            <a:avLst/>
          </a:prstGeom>
          <a:ln w="12700">
            <a:miter lim="400000"/>
          </a:ln>
        </p:spPr>
      </p:pic>
      <p:pic>
        <p:nvPicPr>
          <p:cNvPr id="641" name="Time and Trition Gated.png" descr="Time and Trition Gat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48" y="3630386"/>
            <a:ext cx="3410892" cy="2326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642" name="Trition Spectrum.png" descr="Trition Spectru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6354" y="972819"/>
            <a:ext cx="3216214" cy="2196665"/>
          </a:xfrm>
          <a:prstGeom prst="rect">
            <a:avLst/>
          </a:prstGeom>
          <a:ln w="12700">
            <a:miter lim="400000"/>
          </a:ln>
        </p:spPr>
      </p:pic>
      <p:sp>
        <p:nvSpPr>
          <p:cNvPr id="643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644" name="Google Shape;103;p2" descr="Google Shape;103;p2"/>
          <p:cNvPicPr>
            <a:picLocks noChangeAspect="1"/>
          </p:cNvPicPr>
          <p:nvPr/>
        </p:nvPicPr>
        <p:blipFill>
          <a:blip r:embed="rId5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645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46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47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648" name="Google Shape;108;p2" descr="Google Shape;108;p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9" name="Google Shape;109;p2" descr="Google Shape;109;p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650" name="Google Shape;106;p2"/>
          <p:cNvSpPr txBox="1"/>
          <p:nvPr/>
        </p:nvSpPr>
        <p:spPr>
          <a:xfrm>
            <a:off x="350524" y="24816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Gating for a Single State</a:t>
            </a:r>
          </a:p>
        </p:txBody>
      </p:sp>
      <p:sp>
        <p:nvSpPr>
          <p:cNvPr id="651" name="Google Shape;106;p2"/>
          <p:cNvSpPr txBox="1"/>
          <p:nvPr/>
        </p:nvSpPr>
        <p:spPr>
          <a:xfrm rot="16200000">
            <a:off x="1734300" y="1989153"/>
            <a:ext cx="2002075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Counts</a:t>
            </a:r>
          </a:p>
        </p:txBody>
      </p:sp>
      <p:sp>
        <p:nvSpPr>
          <p:cNvPr id="652" name="Google Shape;106;p2"/>
          <p:cNvSpPr txBox="1"/>
          <p:nvPr/>
        </p:nvSpPr>
        <p:spPr>
          <a:xfrm>
            <a:off x="-608572" y="5742906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3" name="Google Shape;106;p2"/>
              <p:cNvSpPr txBox="1"/>
              <p:nvPr/>
            </p:nvSpPr>
            <p:spPr>
              <a:xfrm rot="16200000">
                <a:off x="-2338981" y="4635227"/>
                <a:ext cx="5087532" cy="3163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energy (MeV)</a:t>
                </a:r>
              </a:p>
            </p:txBody>
          </p:sp>
        </mc:Choice>
        <mc:Fallback xmlns="">
          <p:sp>
            <p:nvSpPr>
              <p:cNvPr id="653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338981" y="4635227"/>
                <a:ext cx="5087532" cy="316372"/>
              </a:xfrm>
              <a:prstGeom prst="rect">
                <a:avLst/>
              </a:prstGeom>
              <a:blipFill>
                <a:blip r:embed="rId8"/>
                <a:stretch>
                  <a:fillRect r="-269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4" name="Google Shape;106;p2"/>
          <p:cNvSpPr txBox="1"/>
          <p:nvPr/>
        </p:nvSpPr>
        <p:spPr>
          <a:xfrm>
            <a:off x="3081788" y="3071736"/>
            <a:ext cx="2725347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Ejectile Triton Energy (MeV)</a:t>
            </a:r>
          </a:p>
        </p:txBody>
      </p:sp>
      <p:sp>
        <p:nvSpPr>
          <p:cNvPr id="655" name="Line"/>
          <p:cNvSpPr/>
          <p:nvPr/>
        </p:nvSpPr>
        <p:spPr>
          <a:xfrm>
            <a:off x="3846345" y="4642598"/>
            <a:ext cx="1257564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6" name="Google Shape;106;p2"/>
              <p:cNvSpPr txBox="1"/>
              <p:nvPr/>
            </p:nvSpPr>
            <p:spPr>
              <a:xfrm rot="16200000">
                <a:off x="2915667" y="4550376"/>
                <a:ext cx="5087532" cy="3163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energy (MeV)</a:t>
                </a:r>
              </a:p>
            </p:txBody>
          </p:sp>
        </mc:Choice>
        <mc:Fallback xmlns="">
          <p:sp>
            <p:nvSpPr>
              <p:cNvPr id="656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915667" y="4550376"/>
                <a:ext cx="5087532" cy="316372"/>
              </a:xfrm>
              <a:prstGeom prst="rect">
                <a:avLst/>
              </a:prstGeom>
              <a:blipFill>
                <a:blip r:embed="rId9"/>
                <a:stretch>
                  <a:fillRect r="-230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7" name="Google Shape;106;p2"/>
          <p:cNvSpPr txBox="1"/>
          <p:nvPr/>
        </p:nvSpPr>
        <p:spPr>
          <a:xfrm>
            <a:off x="4664316" y="5717506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p:sp>
        <p:nvSpPr>
          <p:cNvPr id="658" name="Line"/>
          <p:cNvSpPr/>
          <p:nvPr/>
        </p:nvSpPr>
        <p:spPr>
          <a:xfrm flipV="1">
            <a:off x="5323600" y="1178821"/>
            <a:ext cx="1" cy="1784662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59" name="Line"/>
          <p:cNvSpPr/>
          <p:nvPr/>
        </p:nvSpPr>
        <p:spPr>
          <a:xfrm flipV="1">
            <a:off x="5459433" y="1178821"/>
            <a:ext cx="1" cy="1784662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0" grpId="6" animBg="1" advAuto="0"/>
      <p:bldP spid="655" grpId="5" animBg="1" advAuto="0"/>
      <p:bldP spid="656" grpId="3" animBg="1" advAuto="0"/>
      <p:bldP spid="657" grpId="4" animBg="1" advAuto="0"/>
      <p:bldP spid="658" grpId="1" animBg="1" advAuto="0"/>
      <p:bldP spid="659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sp>
        <p:nvSpPr>
          <p:cNvPr id="148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49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50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51" name="Google Shape;108;p2" descr="Google Shape;108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Google Shape;109;p2" descr="Google Shape;109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Google Shape;106;p2"/>
          <p:cNvSpPr txBox="1"/>
          <p:nvPr/>
        </p:nvSpPr>
        <p:spPr>
          <a:xfrm>
            <a:off x="350524" y="292191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Narrow Resonance Reactions and Decay</a:t>
            </a:r>
          </a:p>
        </p:txBody>
      </p:sp>
      <p:pic>
        <p:nvPicPr>
          <p:cNvPr id="154" name="Screenshot 2025-06-24 at 9.19.39 AM.png" descr="Screenshot 2025-06-24 at 9.19.3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309" y="1140408"/>
            <a:ext cx="3675692" cy="3008115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Figure from S.E. Woosley, UCO/Lick Observatory Lectures…"/>
          <p:cNvSpPr txBox="1"/>
          <p:nvPr/>
        </p:nvSpPr>
        <p:spPr>
          <a:xfrm>
            <a:off x="1444761" y="6357937"/>
            <a:ext cx="4540499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Figure from S.E. Woosley, UCO/Lick Observatory Lectures </a:t>
            </a:r>
          </a:p>
          <a:p>
            <a:pPr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https://www.ucolick.org/~woosley/ay220-15/lectures/lecture5.4x.pdf</a:t>
            </a:r>
          </a:p>
        </p:txBody>
      </p:sp>
      <p:sp>
        <p:nvSpPr>
          <p:cNvPr id="156" name="Google Shape;110;p2"/>
          <p:cNvSpPr txBox="1"/>
          <p:nvPr/>
        </p:nvSpPr>
        <p:spPr>
          <a:xfrm>
            <a:off x="514901" y="1271348"/>
            <a:ext cx="4190086" cy="57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marL="176212" indent="-166687">
              <a:buClr>
                <a:srgbClr val="EB820A"/>
              </a:buClr>
              <a:buSzPts val="1600"/>
              <a:buFont typeface="Arial"/>
              <a:buChar char="•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At low masses, capture cross sections are often dominated by resonant contributions </a:t>
            </a:r>
          </a:p>
        </p:txBody>
      </p:sp>
      <p:pic>
        <p:nvPicPr>
          <p:cNvPr id="157" name="Screenshot 2025-02-26 at 10.00.17 PM.png" descr="Screenshot 2025-02-26 at 10.00.17 PM.png"/>
          <p:cNvPicPr>
            <a:picLocks noChangeAspect="1"/>
          </p:cNvPicPr>
          <p:nvPr/>
        </p:nvPicPr>
        <p:blipFill>
          <a:blip r:embed="rId5"/>
          <a:srcRect t="8961" r="35057" b="8961"/>
          <a:stretch>
            <a:fillRect/>
          </a:stretch>
        </p:blipFill>
        <p:spPr>
          <a:xfrm>
            <a:off x="389242" y="2816032"/>
            <a:ext cx="4441404" cy="763398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Christian Iliadis, Nuclear Physics of Stars"/>
          <p:cNvSpPr txBox="1"/>
          <p:nvPr/>
        </p:nvSpPr>
        <p:spPr>
          <a:xfrm>
            <a:off x="1446095" y="3675822"/>
            <a:ext cx="2327722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1000"/>
            </a:pPr>
            <a:r>
              <a:t>Christian Iliadis, </a:t>
            </a:r>
            <a:r>
              <a:rPr i="1"/>
              <a:t>Nuclear Physics of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Equation"/>
              <p:cNvSpPr txBox="1"/>
              <p:nvPr/>
            </p:nvSpPr>
            <p:spPr>
              <a:xfrm>
                <a:off x="544071" y="4880861"/>
                <a:ext cx="3956758" cy="7540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+1)</m:t>
                          </m:r>
                        </m:num>
                        <m:den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+1)(2</m:t>
                          </m:r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+1)</m:t>
                          </m:r>
                        </m:den>
                      </m:f>
                      <m:f>
                        <m:fPr>
                          <m:ctrlP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2400"/>
              </a:p>
            </p:txBody>
          </p:sp>
        </mc:Choice>
        <mc:Fallback xmlns="">
          <p:sp>
            <p:nvSpPr>
              <p:cNvPr id="15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71" y="4880861"/>
                <a:ext cx="3956758" cy="754052"/>
              </a:xfrm>
              <a:prstGeom prst="rect">
                <a:avLst/>
              </a:prstGeom>
              <a:blipFill>
                <a:blip r:embed="rId6"/>
                <a:stretch>
                  <a:fillRect l="-1917" t="-3333" r="-7029" b="-2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For   populating compound nucleus level i,"/>
              <p:cNvSpPr txBox="1"/>
              <p:nvPr/>
            </p:nvSpPr>
            <p:spPr>
              <a:xfrm>
                <a:off x="915776" y="4237022"/>
                <a:ext cx="4013968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t>For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t> populating compound nucleus level i,</a:t>
                </a:r>
              </a:p>
            </p:txBody>
          </p:sp>
        </mc:Choice>
        <mc:Fallback xmlns="">
          <p:sp>
            <p:nvSpPr>
              <p:cNvPr id="160" name="For   populating compound nucleus level i,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76" y="4237022"/>
                <a:ext cx="4013968" cy="240664"/>
              </a:xfrm>
              <a:prstGeom prst="rect">
                <a:avLst/>
              </a:prstGeom>
              <a:blipFill>
                <a:blip r:embed="rId7"/>
                <a:stretch>
                  <a:fillRect l="-2839" t="-10000" r="-3155" b="-4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Rectangle"/>
          <p:cNvSpPr/>
          <p:nvPr/>
        </p:nvSpPr>
        <p:spPr>
          <a:xfrm>
            <a:off x="3839573" y="4774220"/>
            <a:ext cx="952968" cy="977524"/>
          </a:xfrm>
          <a:prstGeom prst="rect">
            <a:avLst/>
          </a:prstGeom>
          <a:ln w="25400">
            <a:solidFill>
              <a:srgbClr val="FF0F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62" name="Line"/>
          <p:cNvSpPr/>
          <p:nvPr/>
        </p:nvSpPr>
        <p:spPr>
          <a:xfrm flipV="1">
            <a:off x="4632888" y="4666840"/>
            <a:ext cx="852501" cy="254894"/>
          </a:xfrm>
          <a:prstGeom prst="line">
            <a:avLst/>
          </a:prstGeom>
          <a:ln w="25400">
            <a:solidFill>
              <a:srgbClr val="FD0F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163" name="Decay branching ratios of compound nuclear states needed!"/>
          <p:cNvSpPr txBox="1"/>
          <p:nvPr/>
        </p:nvSpPr>
        <p:spPr>
          <a:xfrm>
            <a:off x="5613810" y="4357354"/>
            <a:ext cx="3066809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u="sng">
                <a:solidFill>
                  <a:srgbClr val="FD0F00"/>
                </a:solidFill>
              </a:defRPr>
            </a:lvl1pPr>
          </a:lstStyle>
          <a:p>
            <a:r>
              <a:t>Decay branching ratios of compound nuclear states needed!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for   or…"/>
              <p:cNvSpPr txBox="1"/>
              <p:nvPr/>
            </p:nvSpPr>
            <p:spPr>
              <a:xfrm>
                <a:off x="5613810" y="4964895"/>
                <a:ext cx="3066809" cy="97752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sSub>
                      <m:sSubPr>
                        <m:ctrl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</m:oMath>
                </a14:m>
                <a:r>
                  <a:t> for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or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  <a:p>
                <a:pPr algn="ctr"/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sSub>
                      <m:sSubPr>
                        <m:ctrl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</m:oMath>
                </a14:m>
                <a:r>
                  <a:t> for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or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164" name="for   or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810" y="4964895"/>
                <a:ext cx="3066809" cy="97752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Astrophysical reaction rates are determined by individual resonance strengths"/>
          <p:cNvSpPr txBox="1"/>
          <p:nvPr/>
        </p:nvSpPr>
        <p:spPr>
          <a:xfrm>
            <a:off x="535599" y="2141883"/>
            <a:ext cx="409728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176212" indent="-166687">
              <a:buClr>
                <a:srgbClr val="EB820A"/>
              </a:buClr>
              <a:buSzPts val="1600"/>
              <a:buFont typeface="Arial"/>
              <a:buChar char="•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rPr dirty="0"/>
              <a:t>Astrophysical reaction rates are determined by individual resonance strengths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1" animBg="1" advAuto="0"/>
      <p:bldP spid="158" grpId="3" animBg="1" advAuto="0"/>
      <p:bldP spid="159" grpId="5" animBg="1" advAuto="0"/>
      <p:bldP spid="160" grpId="4" animBg="1" advAuto="0"/>
      <p:bldP spid="161" grpId="6" animBg="1" advAuto="0"/>
      <p:bldP spid="162" grpId="7" animBg="1" advAuto="0"/>
      <p:bldP spid="163" grpId="8" animBg="1" advAuto="0"/>
      <p:bldP spid="164" grpId="9" animBg="1" advAuto="0"/>
      <p:bldP spid="165" grpId="2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662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663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64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65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666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7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Google Shape;106;p2"/>
          <p:cNvSpPr txBox="1"/>
          <p:nvPr/>
        </p:nvSpPr>
        <p:spPr>
          <a:xfrm>
            <a:off x="350524" y="24816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How well does this work?</a:t>
            </a:r>
          </a:p>
        </p:txBody>
      </p:sp>
      <p:pic>
        <p:nvPicPr>
          <p:cNvPr id="669" name="4.03 Gated.png" descr="4.03 Gat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69" y="1104957"/>
            <a:ext cx="3363380" cy="2301769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0" name="Google Shape;106;p2"/>
              <p:cNvSpPr txBox="1"/>
              <p:nvPr/>
            </p:nvSpPr>
            <p:spPr>
              <a:xfrm rot="16200000">
                <a:off x="-1083398" y="2097655"/>
                <a:ext cx="2793853" cy="3163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algn="ctr">
                  <a:defRPr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14:m>
                  <m:oMath xmlns:m="http://schemas.openxmlformats.org/officeDocument/2006/math">
                    <m:r>
                      <a:rPr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energy (MeV)</a:t>
                </a:r>
              </a:p>
            </p:txBody>
          </p:sp>
        </mc:Choice>
        <mc:Fallback xmlns="">
          <p:sp>
            <p:nvSpPr>
              <p:cNvPr id="670" name="Google Shape;106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083398" y="2097655"/>
                <a:ext cx="2793853" cy="316373"/>
              </a:xfrm>
              <a:prstGeom prst="rect">
                <a:avLst/>
              </a:prstGeom>
              <a:blipFill>
                <a:blip r:embed="rId6"/>
                <a:stretch>
                  <a:fillRect r="-28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1" name="Google Shape;106;p2"/>
          <p:cNvSpPr txBox="1"/>
          <p:nvPr/>
        </p:nvSpPr>
        <p:spPr>
          <a:xfrm>
            <a:off x="-491207" y="3264785"/>
            <a:ext cx="5087532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Detection Position (cm)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2" name="Total Detected   particles: 628"/>
              <p:cNvSpPr txBox="1"/>
              <p:nvPr/>
            </p:nvSpPr>
            <p:spPr>
              <a:xfrm>
                <a:off x="967633" y="1057938"/>
                <a:ext cx="2424520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defRPr>
                    <a:solidFill>
                      <a:srgbClr val="FF1200"/>
                    </a:solidFill>
                  </a:defRPr>
                </a:pPr>
                <a:r>
                  <a:t>Total Detected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FF12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particles: 628</a:t>
                </a:r>
              </a:p>
            </p:txBody>
          </p:sp>
        </mc:Choice>
        <mc:Fallback xmlns="">
          <p:sp>
            <p:nvSpPr>
              <p:cNvPr id="672" name="Total Detected   particles: 6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633" y="1057938"/>
                <a:ext cx="2424520" cy="240664"/>
              </a:xfrm>
              <a:prstGeom prst="rect">
                <a:avLst/>
              </a:prstGeom>
              <a:blipFill>
                <a:blip r:embed="rId7"/>
                <a:stretch>
                  <a:fillRect l="-4712" t="-15000" r="-5236" b="-4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3" name="Trition Spectrum.png" descr="Trition Spectru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890" y="3500762"/>
            <a:ext cx="3216213" cy="2196665"/>
          </a:xfrm>
          <a:prstGeom prst="rect">
            <a:avLst/>
          </a:prstGeom>
          <a:ln w="12700">
            <a:miter lim="400000"/>
          </a:ln>
        </p:spPr>
      </p:pic>
      <p:sp>
        <p:nvSpPr>
          <p:cNvPr id="674" name="Google Shape;106;p2"/>
          <p:cNvSpPr txBox="1"/>
          <p:nvPr/>
        </p:nvSpPr>
        <p:spPr>
          <a:xfrm rot="16200000">
            <a:off x="-684165" y="4517096"/>
            <a:ext cx="2002075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Counts</a:t>
            </a:r>
          </a:p>
        </p:txBody>
      </p:sp>
      <p:sp>
        <p:nvSpPr>
          <p:cNvPr id="675" name="Google Shape;106;p2"/>
          <p:cNvSpPr txBox="1"/>
          <p:nvPr/>
        </p:nvSpPr>
        <p:spPr>
          <a:xfrm>
            <a:off x="663323" y="5599679"/>
            <a:ext cx="2725347" cy="30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Ejectile Triton Energy (MeV)</a:t>
            </a:r>
          </a:p>
        </p:txBody>
      </p:sp>
      <p:sp>
        <p:nvSpPr>
          <p:cNvPr id="676" name="Line"/>
          <p:cNvSpPr/>
          <p:nvPr/>
        </p:nvSpPr>
        <p:spPr>
          <a:xfrm flipV="1">
            <a:off x="2905135" y="3706764"/>
            <a:ext cx="1" cy="1784661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77" name="Line"/>
          <p:cNvSpPr/>
          <p:nvPr/>
        </p:nvSpPr>
        <p:spPr>
          <a:xfrm flipV="1">
            <a:off x="3040968" y="3706764"/>
            <a:ext cx="1" cy="1784662"/>
          </a:xfrm>
          <a:prstGeom prst="line">
            <a:avLst/>
          </a:prstGeom>
          <a:ln w="25400">
            <a:solidFill>
              <a:srgbClr val="F70C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78" name="Total Detected Tritons: 2094"/>
          <p:cNvSpPr txBox="1"/>
          <p:nvPr/>
        </p:nvSpPr>
        <p:spPr>
          <a:xfrm>
            <a:off x="3440701" y="3773030"/>
            <a:ext cx="1543374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FF1200"/>
                </a:solidFill>
              </a:defRPr>
            </a:lvl1pPr>
          </a:lstStyle>
          <a:p>
            <a:r>
              <a:t>Total Detected Tritons: 2094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9" name="Equation"/>
              <p:cNvSpPr txBox="1"/>
              <p:nvPr/>
            </p:nvSpPr>
            <p:spPr>
              <a:xfrm>
                <a:off x="5056467" y="1742519"/>
                <a:ext cx="2995067" cy="102664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𝐺𝑒𝑜𝑚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3400"/>
              </a:p>
            </p:txBody>
          </p:sp>
        </mc:Choice>
        <mc:Fallback xmlns="">
          <p:sp>
            <p:nvSpPr>
              <p:cNvPr id="67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467" y="1742519"/>
                <a:ext cx="2995067" cy="1026644"/>
              </a:xfrm>
              <a:prstGeom prst="rect">
                <a:avLst/>
              </a:prstGeom>
              <a:blipFill>
                <a:blip r:embed="rId9"/>
                <a:stretch>
                  <a:fillRect l="-4622" t="-1235" r="-7143" b="-1604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0" name="Google Shape;110;p2"/>
              <p:cNvSpPr txBox="1"/>
              <p:nvPr/>
            </p:nvSpPr>
            <p:spPr>
              <a:xfrm>
                <a:off x="5016902" y="3234494"/>
                <a:ext cx="3794751" cy="23382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Using another simulation at this field strength, the geometric efficiency for particles of this energy is ~29.4%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Final BR estimate: 1.021(46) </a:t>
                </a:r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In the simulation, states only undergo </a:t>
                </a: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-decay, so this is expected</a:t>
                </a:r>
              </a:p>
            </p:txBody>
          </p:sp>
        </mc:Choice>
        <mc:Fallback xmlns="">
          <p:sp>
            <p:nvSpPr>
              <p:cNvPr id="680" name="Google Shape;110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902" y="3234494"/>
                <a:ext cx="3794751" cy="2338264"/>
              </a:xfrm>
              <a:prstGeom prst="rect">
                <a:avLst/>
              </a:prstGeom>
              <a:blipFill>
                <a:blip r:embed="rId10"/>
                <a:stretch>
                  <a:fillRect l="-2007" t="-1081" b="-378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2" grpId="1" animBg="1" advAuto="0"/>
      <p:bldP spid="678" grpId="2" animBg="1" advAuto="0"/>
      <p:bldP spid="680" grpId="3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168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70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71" name="Google Shape;106;p2"/>
          <p:cNvSpPr txBox="1"/>
          <p:nvPr/>
        </p:nvSpPr>
        <p:spPr>
          <a:xfrm>
            <a:off x="592864" y="232450"/>
            <a:ext cx="597707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Traditional Branching Ratio Measurements</a:t>
            </a:r>
          </a:p>
        </p:txBody>
      </p:sp>
      <p:sp>
        <p:nvSpPr>
          <p:cNvPr id="172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73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185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ype I x-Ray Burst"/>
          <p:cNvSpPr txBox="1"/>
          <p:nvPr/>
        </p:nvSpPr>
        <p:spPr>
          <a:xfrm>
            <a:off x="4751547" y="1288236"/>
            <a:ext cx="1475037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Type I x-Ray Burst</a:t>
            </a:r>
          </a:p>
        </p:txBody>
      </p:sp>
      <p:sp>
        <p:nvSpPr>
          <p:cNvPr id="176" name="Classical Novae"/>
          <p:cNvSpPr txBox="1"/>
          <p:nvPr/>
        </p:nvSpPr>
        <p:spPr>
          <a:xfrm>
            <a:off x="503385" y="1288236"/>
            <a:ext cx="1287426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Classical Novae</a:t>
            </a:r>
          </a:p>
        </p:txBody>
      </p:sp>
      <p:sp>
        <p:nvSpPr>
          <p:cNvPr id="177" name="Image: NASA/CXC/M. WEISS"/>
          <p:cNvSpPr txBox="1"/>
          <p:nvPr/>
        </p:nvSpPr>
        <p:spPr>
          <a:xfrm>
            <a:off x="6837106" y="3403600"/>
            <a:ext cx="136768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r>
              <a:t>Image: NASA/CXC/M. WEISS</a:t>
            </a:r>
          </a:p>
        </p:txBody>
      </p:sp>
      <p:sp>
        <p:nvSpPr>
          <p:cNvPr id="178" name="Type 1a Supernovae"/>
          <p:cNvSpPr txBox="1"/>
          <p:nvPr/>
        </p:nvSpPr>
        <p:spPr>
          <a:xfrm>
            <a:off x="750451" y="3663162"/>
            <a:ext cx="1703016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Type 1a Supernovae </a:t>
            </a:r>
          </a:p>
        </p:txBody>
      </p:sp>
      <p:sp>
        <p:nvSpPr>
          <p:cNvPr id="179" name="Core Collapse Supernovae"/>
          <p:cNvSpPr txBox="1"/>
          <p:nvPr/>
        </p:nvSpPr>
        <p:spPr>
          <a:xfrm>
            <a:off x="4755325" y="3672784"/>
            <a:ext cx="2147603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Core Collapse Supernovae</a:t>
            </a:r>
          </a:p>
        </p:txBody>
      </p:sp>
      <p:pic>
        <p:nvPicPr>
          <p:cNvPr id="180" name="Screenshot 2025-10-03 at 2.42.47 PM.png" descr="Screenshot 2025-10-03 at 2.42.47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366797" y="1050289"/>
            <a:ext cx="4643040" cy="3085377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Figure: Carmichael et al., EPJ WoC 304 02002"/>
          <p:cNvSpPr txBox="1"/>
          <p:nvPr/>
        </p:nvSpPr>
        <p:spPr>
          <a:xfrm>
            <a:off x="7941228" y="1219698"/>
            <a:ext cx="887012" cy="554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000"/>
            </a:pPr>
            <a:r>
              <a:t>Figure: Carmichael et al., EPJ WoC </a:t>
            </a:r>
            <a:r>
              <a:rPr b="1"/>
              <a:t>304 </a:t>
            </a:r>
            <a:r>
              <a:t>02002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Google Shape;110;p2"/>
              <p:cNvSpPr txBox="1"/>
              <p:nvPr/>
            </p:nvSpPr>
            <p:spPr>
              <a:xfrm>
                <a:off x="107965" y="1102741"/>
                <a:ext cx="5096979" cy="18889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699" tIns="45699" rIns="45699" bIns="45699">
                <a:spAutoFit/>
              </a:bodyPr>
              <a:lstStyle/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Use a transfer reaction to populate states of interest , e.g. </a:t>
                </a:r>
                <a14:m>
                  <m:oMath xmlns:m="http://schemas.openxmlformats.org/officeDocument/2006/math"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t>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/>
              </a:p>
              <a:p>
                <a:pPr marL="176212" indent="-166687">
                  <a:buClr>
                    <a:srgbClr val="EB820A"/>
                  </a:buClr>
                  <a:buSzPts val="1800"/>
                  <a:buFont typeface="Arial"/>
                  <a:buChar char="•"/>
                  <a:defRPr sz="1800">
                    <a:latin typeface="Libre Franklin"/>
                    <a:ea typeface="Libre Franklin"/>
                    <a:cs typeface="Libre Franklin"/>
                    <a:sym typeface="Libre Franklin"/>
                  </a:defRPr>
                </a:pPr>
                <a:r>
                  <a:t>State Identification done with magnetic spectrograph</a:t>
                </a:r>
              </a:p>
            </p:txBody>
          </p:sp>
        </mc:Choice>
        <mc:Fallback xmlns="">
          <p:sp>
            <p:nvSpPr>
              <p:cNvPr id="182" name="Google Shape;110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65" y="1102741"/>
                <a:ext cx="5096979" cy="1888981"/>
              </a:xfrm>
              <a:prstGeom prst="rect">
                <a:avLst/>
              </a:prstGeom>
              <a:blipFill>
                <a:blip r:embed="rId6"/>
                <a:stretch>
                  <a:fillRect l="-1493" t="-1333" r="-2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3" name="Rectangle"/>
          <p:cNvSpPr/>
          <p:nvPr/>
        </p:nvSpPr>
        <p:spPr>
          <a:xfrm>
            <a:off x="5183896" y="2818225"/>
            <a:ext cx="369021" cy="431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Beam"/>
              <p:cNvSpPr txBox="1"/>
              <p:nvPr/>
            </p:nvSpPr>
            <p:spPr>
              <a:xfrm>
                <a:off x="4650385" y="2981368"/>
                <a:ext cx="683891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defRPr>
                    <a:solidFill>
                      <a:schemeClr val="accent6"/>
                    </a:solidFill>
                  </a:defRPr>
                </a:pPr>
                <a14:m>
                  <m:oMath xmlns:m="http://schemas.openxmlformats.org/officeDocument/2006/math">
                    <m:r>
                      <a:rPr sz="1650" i="1">
                        <a:solidFill>
                          <a:srgbClr val="F79646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t> Beam </a:t>
                </a:r>
                <a:endParaRPr>
                  <a:solidFill>
                    <a:srgbClr val="F79646"/>
                  </a:solidFill>
                </a:endParaRPr>
              </a:p>
            </p:txBody>
          </p:sp>
        </mc:Choice>
        <mc:Fallback xmlns="">
          <p:sp>
            <p:nvSpPr>
              <p:cNvPr id="184" name="Beam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385" y="2981368"/>
                <a:ext cx="683891" cy="240664"/>
              </a:xfrm>
              <a:prstGeom prst="rect">
                <a:avLst/>
              </a:prstGeom>
              <a:blipFill>
                <a:blip r:embed="rId7"/>
                <a:stretch>
                  <a:fillRect l="-9091" t="-10000" r="-14545" b="-4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5" name="Line"/>
          <p:cNvSpPr/>
          <p:nvPr/>
        </p:nvSpPr>
        <p:spPr>
          <a:xfrm>
            <a:off x="5396523" y="3258278"/>
            <a:ext cx="757215" cy="454982"/>
          </a:xfrm>
          <a:prstGeom prst="line">
            <a:avLst/>
          </a:prstGeom>
          <a:ln w="25400">
            <a:solidFill>
              <a:schemeClr val="accent6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86" name="Rectangle"/>
          <p:cNvSpPr/>
          <p:nvPr/>
        </p:nvSpPr>
        <p:spPr>
          <a:xfrm>
            <a:off x="5304555" y="3904075"/>
            <a:ext cx="1182727" cy="431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87" name="Rectangle"/>
          <p:cNvSpPr/>
          <p:nvPr/>
        </p:nvSpPr>
        <p:spPr>
          <a:xfrm>
            <a:off x="5183000" y="3683137"/>
            <a:ext cx="612132" cy="431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88" name="A Target"/>
          <p:cNvSpPr txBox="1"/>
          <p:nvPr/>
        </p:nvSpPr>
        <p:spPr>
          <a:xfrm>
            <a:off x="5012794" y="3633310"/>
            <a:ext cx="711225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>
                <a:solidFill>
                  <a:schemeClr val="accent6"/>
                </a:solidFill>
              </a:defRPr>
            </a:pPr>
            <a:r>
              <a:rPr>
                <a:solidFill>
                  <a:schemeClr val="accent2"/>
                </a:solidFill>
              </a:rPr>
              <a:t>A</a:t>
            </a:r>
            <a:r>
              <a:t> </a:t>
            </a:r>
            <a:r>
              <a:rPr>
                <a:solidFill>
                  <a:schemeClr val="accent2"/>
                </a:solidFill>
              </a:rPr>
              <a:t>Target</a:t>
            </a:r>
            <a:r>
              <a:t> </a:t>
            </a:r>
          </a:p>
        </p:txBody>
      </p:sp>
      <p:sp>
        <p:nvSpPr>
          <p:cNvPr id="189" name="Rectangle"/>
          <p:cNvSpPr/>
          <p:nvPr/>
        </p:nvSpPr>
        <p:spPr>
          <a:xfrm>
            <a:off x="6041300" y="3618098"/>
            <a:ext cx="46575" cy="80648"/>
          </a:xfrm>
          <a:prstGeom prst="rect">
            <a:avLst/>
          </a:prstGeom>
          <a:solidFill>
            <a:schemeClr val="accent2">
              <a:satOff val="-4966"/>
              <a:lumOff val="-10549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90" name="Rectangle"/>
          <p:cNvSpPr/>
          <p:nvPr/>
        </p:nvSpPr>
        <p:spPr>
          <a:xfrm>
            <a:off x="6270554" y="3622843"/>
            <a:ext cx="612132" cy="24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91" name="Line"/>
          <p:cNvSpPr/>
          <p:nvPr/>
        </p:nvSpPr>
        <p:spPr>
          <a:xfrm flipH="1">
            <a:off x="6083297" y="2921816"/>
            <a:ext cx="24465" cy="700574"/>
          </a:xfrm>
          <a:prstGeom prst="line">
            <a:avLst/>
          </a:prstGeom>
          <a:ln w="25400">
            <a:solidFill>
              <a:srgbClr val="A800F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17" name="Connection Line"/>
          <p:cNvSpPr/>
          <p:nvPr/>
        </p:nvSpPr>
        <p:spPr>
          <a:xfrm>
            <a:off x="6101291" y="2443007"/>
            <a:ext cx="1201209" cy="517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88" extrusionOk="0">
                <a:moveTo>
                  <a:pt x="0" y="16588"/>
                </a:moveTo>
                <a:cubicBezTo>
                  <a:pt x="3556" y="-2147"/>
                  <a:pt x="10756" y="-5012"/>
                  <a:pt x="21600" y="7992"/>
                </a:cubicBezTo>
              </a:path>
            </a:pathLst>
          </a:custGeom>
          <a:ln w="25400">
            <a:solidFill>
              <a:srgbClr val="A701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193" name="Line"/>
          <p:cNvSpPr/>
          <p:nvPr/>
        </p:nvSpPr>
        <p:spPr>
          <a:xfrm>
            <a:off x="6052355" y="2784189"/>
            <a:ext cx="1" cy="838201"/>
          </a:xfrm>
          <a:prstGeom prst="line">
            <a:avLst/>
          </a:prstGeom>
          <a:ln w="25400">
            <a:solidFill>
              <a:srgbClr val="A800F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18" name="Connection Line"/>
          <p:cNvSpPr/>
          <p:nvPr/>
        </p:nvSpPr>
        <p:spPr>
          <a:xfrm>
            <a:off x="6053263" y="2006098"/>
            <a:ext cx="1693737" cy="814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80" extrusionOk="0">
                <a:moveTo>
                  <a:pt x="0" y="16480"/>
                </a:moveTo>
                <a:cubicBezTo>
                  <a:pt x="3190" y="-2628"/>
                  <a:pt x="10390" y="-5120"/>
                  <a:pt x="21600" y="9003"/>
                </a:cubicBezTo>
              </a:path>
            </a:pathLst>
          </a:custGeom>
          <a:ln w="25400">
            <a:solidFill>
              <a:srgbClr val="A701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195" name="Rectangle"/>
          <p:cNvSpPr/>
          <p:nvPr/>
        </p:nvSpPr>
        <p:spPr>
          <a:xfrm>
            <a:off x="7190506" y="3327740"/>
            <a:ext cx="1384770" cy="431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"/>
              <p:cNvSpPr txBox="1"/>
              <p:nvPr/>
            </p:nvSpPr>
            <p:spPr>
              <a:xfrm>
                <a:off x="5150226" y="3871431"/>
                <a:ext cx="252031" cy="24066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>
                    <a:solidFill>
                      <a:schemeClr val="accent2">
                        <a:satOff val="-4966"/>
                        <a:lumOff val="-10549"/>
                      </a:schemeClr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1650" i="1">
                              <a:solidFill>
                                <a:srgbClr val="99403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650" i="1">
                              <a:solidFill>
                                <a:srgbClr val="99403D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sz="1650" i="1">
                              <a:solidFill>
                                <a:srgbClr val="99403D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>
                  <a:solidFill>
                    <a:srgbClr val="9A403E"/>
                  </a:solidFill>
                </a:endParaRPr>
              </a:p>
            </p:txBody>
          </p:sp>
        </mc:Choice>
        <mc:Fallback xmlns="">
          <p:sp>
            <p:nvSpPr>
              <p:cNvPr id="19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226" y="3871431"/>
                <a:ext cx="252031" cy="240663"/>
              </a:xfrm>
              <a:prstGeom prst="rect">
                <a:avLst/>
              </a:prstGeom>
              <a:blipFill>
                <a:blip r:embed="rId8"/>
                <a:stretch>
                  <a:fillRect l="-28571" b="-1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Ejectile"/>
              <p:cNvSpPr txBox="1"/>
              <p:nvPr/>
            </p:nvSpPr>
            <p:spPr>
              <a:xfrm>
                <a:off x="4986488" y="2208381"/>
                <a:ext cx="742971" cy="2406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defRPr>
                    <a:solidFill>
                      <a:srgbClr val="A701FF"/>
                    </a:solidFill>
                  </a:defRPr>
                </a:pPr>
                <a:r>
                  <a:t>Ejectile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A700FF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197" name="Ejecti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6488" y="2208381"/>
                <a:ext cx="742971" cy="240664"/>
              </a:xfrm>
              <a:prstGeom prst="rect">
                <a:avLst/>
              </a:prstGeom>
              <a:blipFill>
                <a:blip r:embed="rId9"/>
                <a:stretch>
                  <a:fillRect l="-13333" t="-10000" r="-8333" b="-4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Rectangle"/>
          <p:cNvSpPr/>
          <p:nvPr/>
        </p:nvSpPr>
        <p:spPr>
          <a:xfrm rot="19800000">
            <a:off x="6150866" y="3817412"/>
            <a:ext cx="78268" cy="53057"/>
          </a:xfrm>
          <a:prstGeom prst="rect">
            <a:avLst/>
          </a:prstGeom>
          <a:solidFill>
            <a:srgbClr val="0010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99" name="Position determines energy"/>
          <p:cNvSpPr txBox="1"/>
          <p:nvPr/>
        </p:nvSpPr>
        <p:spPr>
          <a:xfrm>
            <a:off x="8188722" y="1999738"/>
            <a:ext cx="887012" cy="528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r>
              <a:t>Position determines energy</a:t>
            </a:r>
          </a:p>
        </p:txBody>
      </p:sp>
      <p:sp>
        <p:nvSpPr>
          <p:cNvPr id="200" name="Line"/>
          <p:cNvSpPr/>
          <p:nvPr/>
        </p:nvSpPr>
        <p:spPr>
          <a:xfrm flipV="1">
            <a:off x="6904049" y="2387413"/>
            <a:ext cx="1176995" cy="608862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201" name="Rectangle"/>
          <p:cNvSpPr/>
          <p:nvPr/>
        </p:nvSpPr>
        <p:spPr>
          <a:xfrm>
            <a:off x="6025922" y="3859700"/>
            <a:ext cx="78267" cy="53057"/>
          </a:xfrm>
          <a:prstGeom prst="rect">
            <a:avLst/>
          </a:prstGeom>
          <a:solidFill>
            <a:srgbClr val="0010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02" name="Rectangle"/>
          <p:cNvSpPr/>
          <p:nvPr/>
        </p:nvSpPr>
        <p:spPr>
          <a:xfrm rot="1800000">
            <a:off x="5891091" y="3817160"/>
            <a:ext cx="78267" cy="53057"/>
          </a:xfrm>
          <a:prstGeom prst="rect">
            <a:avLst/>
          </a:prstGeom>
          <a:solidFill>
            <a:srgbClr val="0010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03" name="Si Detectors"/>
          <p:cNvSpPr txBox="1"/>
          <p:nvPr/>
        </p:nvSpPr>
        <p:spPr>
          <a:xfrm>
            <a:off x="6347236" y="3984321"/>
            <a:ext cx="704379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0B10FF"/>
                </a:solidFill>
              </a:defRPr>
            </a:lvl1pPr>
          </a:lstStyle>
          <a:p>
            <a:r>
              <a:t>Si Detectors</a:t>
            </a:r>
          </a:p>
        </p:txBody>
      </p:sp>
      <p:sp>
        <p:nvSpPr>
          <p:cNvPr id="204" name="Line"/>
          <p:cNvSpPr/>
          <p:nvPr/>
        </p:nvSpPr>
        <p:spPr>
          <a:xfrm flipH="1" flipV="1">
            <a:off x="6077540" y="3923020"/>
            <a:ext cx="245357" cy="104149"/>
          </a:xfrm>
          <a:prstGeom prst="line">
            <a:avLst/>
          </a:prstGeom>
          <a:ln w="12700">
            <a:solidFill>
              <a:srgbClr val="0B10FF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05" name="Line"/>
          <p:cNvSpPr/>
          <p:nvPr/>
        </p:nvSpPr>
        <p:spPr>
          <a:xfrm flipV="1">
            <a:off x="6064587" y="3684550"/>
            <a:ext cx="1" cy="181780"/>
          </a:xfrm>
          <a:prstGeom prst="line">
            <a:avLst/>
          </a:prstGeom>
          <a:ln w="12700">
            <a:solidFill>
              <a:srgbClr val="00B82C"/>
            </a:solidFill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" name="Decay particle"/>
              <p:cNvSpPr txBox="1"/>
              <p:nvPr/>
            </p:nvSpPr>
            <p:spPr>
              <a:xfrm>
                <a:off x="6336307" y="3629505"/>
                <a:ext cx="920968" cy="17190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defRPr sz="1000">
                    <a:solidFill>
                      <a:srgbClr val="14B82D"/>
                    </a:solidFill>
                  </a:defRPr>
                </a:pPr>
                <a:r>
                  <a:t>Decay particle </a:t>
                </a:r>
                <a14:m>
                  <m:oMath xmlns:m="http://schemas.openxmlformats.org/officeDocument/2006/math">
                    <m:r>
                      <a:rPr sz="1200" i="1">
                        <a:solidFill>
                          <a:srgbClr val="14B82C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06" name="Decay partic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307" y="3629505"/>
                <a:ext cx="920968" cy="171903"/>
              </a:xfrm>
              <a:prstGeom prst="rect">
                <a:avLst/>
              </a:prstGeom>
              <a:blipFill>
                <a:blip r:embed="rId10"/>
                <a:stretch>
                  <a:fillRect l="-8108" t="-6667" r="-2703" b="-466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7" name="Screenshot 2025-10-03 at 3.24.01 PM.png" descr="Screenshot 2025-10-03 at 3.24.01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20947" y="3276712"/>
            <a:ext cx="980085" cy="970285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Challenges in decay measurement:…"/>
          <p:cNvSpPr txBox="1"/>
          <p:nvPr/>
        </p:nvSpPr>
        <p:spPr>
          <a:xfrm>
            <a:off x="118972" y="4133831"/>
            <a:ext cx="2972121" cy="1136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600" b="1">
                <a:solidFill>
                  <a:srgbClr val="FF0900"/>
                </a:solidFill>
              </a:defRPr>
            </a:pPr>
            <a:r>
              <a:t>Challenges in decay measurement: </a:t>
            </a:r>
          </a:p>
          <a:p>
            <a:pPr algn="ctr">
              <a:defRPr sz="1600" u="sng">
                <a:solidFill>
                  <a:srgbClr val="FF0900"/>
                </a:solidFill>
              </a:defRPr>
            </a:pPr>
            <a:r>
              <a:t>Geometric Efficiency</a:t>
            </a:r>
          </a:p>
          <a:p>
            <a:pPr algn="ctr">
              <a:defRPr sz="1600" u="sng">
                <a:solidFill>
                  <a:srgbClr val="FF0900"/>
                </a:solidFill>
              </a:defRPr>
            </a:pPr>
            <a:r>
              <a:t>Particle Identification (high electron background)</a:t>
            </a:r>
          </a:p>
        </p:txBody>
      </p:sp>
      <p:sp>
        <p:nvSpPr>
          <p:cNvPr id="209" name="Rectangle"/>
          <p:cNvSpPr/>
          <p:nvPr/>
        </p:nvSpPr>
        <p:spPr>
          <a:xfrm>
            <a:off x="344836" y="4037752"/>
            <a:ext cx="2520393" cy="1328511"/>
          </a:xfrm>
          <a:prstGeom prst="rect">
            <a:avLst/>
          </a:prstGeom>
          <a:ln w="50800">
            <a:solidFill>
              <a:srgbClr val="FD0900"/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10" name="Helical Orbit Spectrometer, Argonne National Lab…"/>
          <p:cNvSpPr txBox="1"/>
          <p:nvPr/>
        </p:nvSpPr>
        <p:spPr>
          <a:xfrm>
            <a:off x="1633010" y="6144945"/>
            <a:ext cx="3896780" cy="603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Helical Orbit Spectrometer, Argonne National Lab</a:t>
            </a:r>
          </a:p>
          <a:p>
            <a:pPr indent="41275" algn="just"/>
            <a:r>
              <a:t>Lighthall et al., NIM A </a:t>
            </a:r>
            <a:r>
              <a:rPr b="1"/>
              <a:t>622 </a:t>
            </a:r>
            <a:r>
              <a:t>1</a:t>
            </a:r>
          </a:p>
        </p:txBody>
      </p:sp>
      <p:sp>
        <p:nvSpPr>
          <p:cNvPr id="211" name="Line"/>
          <p:cNvSpPr/>
          <p:nvPr/>
        </p:nvSpPr>
        <p:spPr>
          <a:xfrm flipV="1">
            <a:off x="7375989" y="3136476"/>
            <a:ext cx="1270001" cy="1270001"/>
          </a:xfrm>
          <a:prstGeom prst="line">
            <a:avLst/>
          </a:prstGeom>
          <a:ln w="25400">
            <a:solidFill>
              <a:srgbClr val="FD09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212" name="Line"/>
          <p:cNvSpPr/>
          <p:nvPr/>
        </p:nvSpPr>
        <p:spPr>
          <a:xfrm flipH="1" flipV="1">
            <a:off x="7387331" y="3151113"/>
            <a:ext cx="1270001" cy="1270001"/>
          </a:xfrm>
          <a:prstGeom prst="line">
            <a:avLst/>
          </a:prstGeom>
          <a:ln w="25400">
            <a:solidFill>
              <a:srgbClr val="FD09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sp>
        <p:nvSpPr>
          <p:cNvPr id="213" name="Line"/>
          <p:cNvSpPr/>
          <p:nvPr/>
        </p:nvSpPr>
        <p:spPr>
          <a:xfrm>
            <a:off x="2996259" y="4702007"/>
            <a:ext cx="2028308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endParaRPr/>
          </a:p>
        </p:txBody>
      </p:sp>
      <p:pic>
        <p:nvPicPr>
          <p:cNvPr id="214" name="images-4.jpeg" descr="images-4.jpeg"/>
          <p:cNvPicPr>
            <a:picLocks noChangeAspect="1"/>
          </p:cNvPicPr>
          <p:nvPr/>
        </p:nvPicPr>
        <p:blipFill>
          <a:blip r:embed="rId12"/>
          <a:srcRect l="9587" t="3333" r="13216" b="2465"/>
          <a:stretch>
            <a:fillRect/>
          </a:stretch>
        </p:blipFill>
        <p:spPr>
          <a:xfrm rot="16700383">
            <a:off x="4889970" y="4052466"/>
            <a:ext cx="2339764" cy="1828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1" h="21595" extrusionOk="0">
                <a:moveTo>
                  <a:pt x="6620" y="0"/>
                </a:moveTo>
                <a:cubicBezTo>
                  <a:pt x="6151" y="0"/>
                  <a:pt x="5848" y="51"/>
                  <a:pt x="5596" y="225"/>
                </a:cubicBezTo>
                <a:cubicBezTo>
                  <a:pt x="5502" y="290"/>
                  <a:pt x="5417" y="388"/>
                  <a:pt x="5332" y="492"/>
                </a:cubicBezTo>
                <a:cubicBezTo>
                  <a:pt x="5283" y="552"/>
                  <a:pt x="5236" y="610"/>
                  <a:pt x="5187" y="679"/>
                </a:cubicBezTo>
                <a:cubicBezTo>
                  <a:pt x="5116" y="787"/>
                  <a:pt x="5043" y="921"/>
                  <a:pt x="4966" y="1064"/>
                </a:cubicBezTo>
                <a:cubicBezTo>
                  <a:pt x="4933" y="1119"/>
                  <a:pt x="4897" y="1178"/>
                  <a:pt x="4865" y="1237"/>
                </a:cubicBezTo>
                <a:cubicBezTo>
                  <a:pt x="4292" y="2364"/>
                  <a:pt x="3940" y="3475"/>
                  <a:pt x="3732" y="4798"/>
                </a:cubicBezTo>
                <a:cubicBezTo>
                  <a:pt x="3702" y="4984"/>
                  <a:pt x="3671" y="5105"/>
                  <a:pt x="3638" y="5300"/>
                </a:cubicBezTo>
                <a:cubicBezTo>
                  <a:pt x="3625" y="5377"/>
                  <a:pt x="3597" y="5555"/>
                  <a:pt x="3590" y="5595"/>
                </a:cubicBezTo>
                <a:cubicBezTo>
                  <a:pt x="3542" y="5872"/>
                  <a:pt x="3555" y="5885"/>
                  <a:pt x="3703" y="5726"/>
                </a:cubicBezTo>
                <a:cubicBezTo>
                  <a:pt x="3847" y="5571"/>
                  <a:pt x="3888" y="5583"/>
                  <a:pt x="4054" y="5848"/>
                </a:cubicBezTo>
                <a:cubicBezTo>
                  <a:pt x="4158" y="6015"/>
                  <a:pt x="4221" y="6236"/>
                  <a:pt x="4191" y="6335"/>
                </a:cubicBezTo>
                <a:cubicBezTo>
                  <a:pt x="4162" y="6435"/>
                  <a:pt x="4137" y="6595"/>
                  <a:pt x="4137" y="6692"/>
                </a:cubicBezTo>
                <a:cubicBezTo>
                  <a:pt x="4137" y="6788"/>
                  <a:pt x="3939" y="7018"/>
                  <a:pt x="3695" y="7202"/>
                </a:cubicBezTo>
                <a:cubicBezTo>
                  <a:pt x="3489" y="7359"/>
                  <a:pt x="3356" y="7475"/>
                  <a:pt x="3294" y="7544"/>
                </a:cubicBezTo>
                <a:cubicBezTo>
                  <a:pt x="3295" y="7560"/>
                  <a:pt x="3291" y="7587"/>
                  <a:pt x="3294" y="7601"/>
                </a:cubicBezTo>
                <a:cubicBezTo>
                  <a:pt x="3315" y="7596"/>
                  <a:pt x="3332" y="7590"/>
                  <a:pt x="3377" y="7568"/>
                </a:cubicBezTo>
                <a:cubicBezTo>
                  <a:pt x="3446" y="7534"/>
                  <a:pt x="3575" y="7582"/>
                  <a:pt x="3663" y="7671"/>
                </a:cubicBezTo>
                <a:cubicBezTo>
                  <a:pt x="3854" y="7864"/>
                  <a:pt x="3739" y="8407"/>
                  <a:pt x="3507" y="8407"/>
                </a:cubicBezTo>
                <a:cubicBezTo>
                  <a:pt x="3478" y="8407"/>
                  <a:pt x="3458" y="8420"/>
                  <a:pt x="3435" y="8435"/>
                </a:cubicBezTo>
                <a:cubicBezTo>
                  <a:pt x="3470" y="8610"/>
                  <a:pt x="3515" y="8815"/>
                  <a:pt x="3583" y="8978"/>
                </a:cubicBezTo>
                <a:cubicBezTo>
                  <a:pt x="3671" y="9189"/>
                  <a:pt x="3742" y="9484"/>
                  <a:pt x="3742" y="9630"/>
                </a:cubicBezTo>
                <a:cubicBezTo>
                  <a:pt x="3743" y="9776"/>
                  <a:pt x="3777" y="9932"/>
                  <a:pt x="3815" y="9981"/>
                </a:cubicBezTo>
                <a:cubicBezTo>
                  <a:pt x="3970" y="10181"/>
                  <a:pt x="3942" y="10688"/>
                  <a:pt x="3771" y="10806"/>
                </a:cubicBezTo>
                <a:cubicBezTo>
                  <a:pt x="3675" y="10872"/>
                  <a:pt x="2909" y="11020"/>
                  <a:pt x="2070" y="11134"/>
                </a:cubicBezTo>
                <a:cubicBezTo>
                  <a:pt x="-224" y="11446"/>
                  <a:pt x="-20" y="11328"/>
                  <a:pt x="25" y="12362"/>
                </a:cubicBezTo>
                <a:cubicBezTo>
                  <a:pt x="46" y="12841"/>
                  <a:pt x="95" y="13273"/>
                  <a:pt x="133" y="13322"/>
                </a:cubicBezTo>
                <a:cubicBezTo>
                  <a:pt x="172" y="13372"/>
                  <a:pt x="666" y="13327"/>
                  <a:pt x="1238" y="13224"/>
                </a:cubicBezTo>
                <a:cubicBezTo>
                  <a:pt x="1809" y="13121"/>
                  <a:pt x="2303" y="13082"/>
                  <a:pt x="2331" y="13140"/>
                </a:cubicBezTo>
                <a:cubicBezTo>
                  <a:pt x="2347" y="13174"/>
                  <a:pt x="2394" y="13193"/>
                  <a:pt x="2443" y="13210"/>
                </a:cubicBezTo>
                <a:cubicBezTo>
                  <a:pt x="2474" y="13221"/>
                  <a:pt x="2531" y="13224"/>
                  <a:pt x="2573" y="13233"/>
                </a:cubicBezTo>
                <a:cubicBezTo>
                  <a:pt x="2783" y="13249"/>
                  <a:pt x="3051" y="13190"/>
                  <a:pt x="3087" y="13069"/>
                </a:cubicBezTo>
                <a:cubicBezTo>
                  <a:pt x="3116" y="12971"/>
                  <a:pt x="3365" y="12857"/>
                  <a:pt x="3659" y="12807"/>
                </a:cubicBezTo>
                <a:cubicBezTo>
                  <a:pt x="4376" y="12684"/>
                  <a:pt x="4445" y="12831"/>
                  <a:pt x="4427" y="14391"/>
                </a:cubicBezTo>
                <a:cubicBezTo>
                  <a:pt x="4413" y="15538"/>
                  <a:pt x="4436" y="15760"/>
                  <a:pt x="4629" y="16364"/>
                </a:cubicBezTo>
                <a:cubicBezTo>
                  <a:pt x="4768" y="16797"/>
                  <a:pt x="4825" y="17436"/>
                  <a:pt x="4731" y="17512"/>
                </a:cubicBezTo>
                <a:cubicBezTo>
                  <a:pt x="4498" y="17698"/>
                  <a:pt x="5458" y="20151"/>
                  <a:pt x="6103" y="21021"/>
                </a:cubicBezTo>
                <a:cubicBezTo>
                  <a:pt x="6307" y="21298"/>
                  <a:pt x="6488" y="21499"/>
                  <a:pt x="6584" y="21574"/>
                </a:cubicBezTo>
                <a:cubicBezTo>
                  <a:pt x="6651" y="21600"/>
                  <a:pt x="6734" y="21598"/>
                  <a:pt x="6823" y="21588"/>
                </a:cubicBezTo>
                <a:cubicBezTo>
                  <a:pt x="6940" y="21561"/>
                  <a:pt x="7063" y="21534"/>
                  <a:pt x="7261" y="21457"/>
                </a:cubicBezTo>
                <a:cubicBezTo>
                  <a:pt x="7532" y="21353"/>
                  <a:pt x="7674" y="21260"/>
                  <a:pt x="7742" y="21143"/>
                </a:cubicBezTo>
                <a:cubicBezTo>
                  <a:pt x="7757" y="21103"/>
                  <a:pt x="7779" y="21066"/>
                  <a:pt x="7779" y="21021"/>
                </a:cubicBezTo>
                <a:cubicBezTo>
                  <a:pt x="7779" y="20933"/>
                  <a:pt x="7815" y="20849"/>
                  <a:pt x="7862" y="20773"/>
                </a:cubicBezTo>
                <a:cubicBezTo>
                  <a:pt x="7868" y="20761"/>
                  <a:pt x="7877" y="20757"/>
                  <a:pt x="7884" y="20745"/>
                </a:cubicBezTo>
                <a:cubicBezTo>
                  <a:pt x="7912" y="20692"/>
                  <a:pt x="7941" y="20638"/>
                  <a:pt x="7974" y="20614"/>
                </a:cubicBezTo>
                <a:cubicBezTo>
                  <a:pt x="8055" y="20554"/>
                  <a:pt x="9880" y="19937"/>
                  <a:pt x="12028" y="19245"/>
                </a:cubicBezTo>
                <a:cubicBezTo>
                  <a:pt x="15589" y="18100"/>
                  <a:pt x="15956" y="18006"/>
                  <a:pt x="16144" y="18177"/>
                </a:cubicBezTo>
                <a:cubicBezTo>
                  <a:pt x="16367" y="18379"/>
                  <a:pt x="16943" y="18325"/>
                  <a:pt x="17147" y="18140"/>
                </a:cubicBezTo>
                <a:cubicBezTo>
                  <a:pt x="17193" y="18085"/>
                  <a:pt x="17223" y="18025"/>
                  <a:pt x="17223" y="17957"/>
                </a:cubicBezTo>
                <a:cubicBezTo>
                  <a:pt x="17223" y="17877"/>
                  <a:pt x="17265" y="17778"/>
                  <a:pt x="17321" y="17690"/>
                </a:cubicBezTo>
                <a:cubicBezTo>
                  <a:pt x="17357" y="17610"/>
                  <a:pt x="17399" y="17530"/>
                  <a:pt x="17447" y="17455"/>
                </a:cubicBezTo>
                <a:cubicBezTo>
                  <a:pt x="17574" y="17261"/>
                  <a:pt x="17817" y="16475"/>
                  <a:pt x="18001" y="15656"/>
                </a:cubicBezTo>
                <a:cubicBezTo>
                  <a:pt x="18181" y="14856"/>
                  <a:pt x="18362" y="14149"/>
                  <a:pt x="18403" y="14091"/>
                </a:cubicBezTo>
                <a:cubicBezTo>
                  <a:pt x="18405" y="14088"/>
                  <a:pt x="18428" y="14089"/>
                  <a:pt x="18432" y="14086"/>
                </a:cubicBezTo>
                <a:cubicBezTo>
                  <a:pt x="18433" y="14084"/>
                  <a:pt x="18442" y="14040"/>
                  <a:pt x="18443" y="14039"/>
                </a:cubicBezTo>
                <a:cubicBezTo>
                  <a:pt x="18452" y="14027"/>
                  <a:pt x="18560" y="14038"/>
                  <a:pt x="18599" y="14030"/>
                </a:cubicBezTo>
                <a:cubicBezTo>
                  <a:pt x="18735" y="14000"/>
                  <a:pt x="18909" y="13971"/>
                  <a:pt x="19120" y="13964"/>
                </a:cubicBezTo>
                <a:cubicBezTo>
                  <a:pt x="20014" y="13934"/>
                  <a:pt x="20492" y="13503"/>
                  <a:pt x="20959" y="12301"/>
                </a:cubicBezTo>
                <a:cubicBezTo>
                  <a:pt x="21256" y="11533"/>
                  <a:pt x="21301" y="11281"/>
                  <a:pt x="21335" y="10262"/>
                </a:cubicBezTo>
                <a:cubicBezTo>
                  <a:pt x="21376" y="9054"/>
                  <a:pt x="21199" y="7925"/>
                  <a:pt x="20857" y="7034"/>
                </a:cubicBezTo>
                <a:cubicBezTo>
                  <a:pt x="20717" y="6669"/>
                  <a:pt x="20541" y="6357"/>
                  <a:pt x="20351" y="6082"/>
                </a:cubicBezTo>
                <a:cubicBezTo>
                  <a:pt x="20178" y="5853"/>
                  <a:pt x="19977" y="5636"/>
                  <a:pt x="19768" y="5455"/>
                </a:cubicBezTo>
                <a:cubicBezTo>
                  <a:pt x="19651" y="5368"/>
                  <a:pt x="19535" y="5283"/>
                  <a:pt x="19409" y="5230"/>
                </a:cubicBezTo>
                <a:cubicBezTo>
                  <a:pt x="19283" y="5175"/>
                  <a:pt x="19156" y="5098"/>
                  <a:pt x="19047" y="5019"/>
                </a:cubicBezTo>
                <a:cubicBezTo>
                  <a:pt x="19024" y="5000"/>
                  <a:pt x="18997" y="4988"/>
                  <a:pt x="18975" y="4958"/>
                </a:cubicBezTo>
                <a:cubicBezTo>
                  <a:pt x="18928" y="4918"/>
                  <a:pt x="18868" y="4879"/>
                  <a:pt x="18845" y="4845"/>
                </a:cubicBezTo>
                <a:cubicBezTo>
                  <a:pt x="18763" y="4728"/>
                  <a:pt x="18587" y="3921"/>
                  <a:pt x="18454" y="3051"/>
                </a:cubicBezTo>
                <a:cubicBezTo>
                  <a:pt x="18265" y="1823"/>
                  <a:pt x="18167" y="1424"/>
                  <a:pt x="18012" y="1289"/>
                </a:cubicBezTo>
                <a:cubicBezTo>
                  <a:pt x="17900" y="1191"/>
                  <a:pt x="17813" y="976"/>
                  <a:pt x="17813" y="797"/>
                </a:cubicBezTo>
                <a:cubicBezTo>
                  <a:pt x="17813" y="747"/>
                  <a:pt x="17805" y="715"/>
                  <a:pt x="17802" y="679"/>
                </a:cubicBezTo>
                <a:cubicBezTo>
                  <a:pt x="17800" y="654"/>
                  <a:pt x="17802" y="628"/>
                  <a:pt x="17795" y="609"/>
                </a:cubicBezTo>
                <a:cubicBezTo>
                  <a:pt x="17790" y="594"/>
                  <a:pt x="17775" y="583"/>
                  <a:pt x="17766" y="572"/>
                </a:cubicBezTo>
                <a:cubicBezTo>
                  <a:pt x="17749" y="552"/>
                  <a:pt x="17736" y="534"/>
                  <a:pt x="17701" y="525"/>
                </a:cubicBezTo>
                <a:cubicBezTo>
                  <a:pt x="17608" y="500"/>
                  <a:pt x="17410" y="516"/>
                  <a:pt x="17100" y="539"/>
                </a:cubicBezTo>
                <a:cubicBezTo>
                  <a:pt x="16675" y="574"/>
                  <a:pt x="16193" y="704"/>
                  <a:pt x="15909" y="867"/>
                </a:cubicBezTo>
                <a:cubicBezTo>
                  <a:pt x="15434" y="1140"/>
                  <a:pt x="15422" y="1144"/>
                  <a:pt x="11533" y="1007"/>
                </a:cubicBezTo>
                <a:cubicBezTo>
                  <a:pt x="9387" y="932"/>
                  <a:pt x="7575" y="847"/>
                  <a:pt x="7507" y="820"/>
                </a:cubicBezTo>
                <a:cubicBezTo>
                  <a:pt x="7440" y="793"/>
                  <a:pt x="7384" y="597"/>
                  <a:pt x="7384" y="384"/>
                </a:cubicBezTo>
                <a:lnTo>
                  <a:pt x="7384" y="328"/>
                </a:lnTo>
                <a:cubicBezTo>
                  <a:pt x="7384" y="99"/>
                  <a:pt x="7274" y="46"/>
                  <a:pt x="6906" y="0"/>
                </a:cubicBezTo>
                <a:lnTo>
                  <a:pt x="662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15" name="Solenoidal Spectrometer addresses both of these issues!"/>
          <p:cNvSpPr txBox="1"/>
          <p:nvPr/>
        </p:nvSpPr>
        <p:spPr>
          <a:xfrm>
            <a:off x="3454194" y="4796821"/>
            <a:ext cx="1112439" cy="1010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r>
              <a:t>Solenoidal Spectrometer addresses both of these issues!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Equation"/>
              <p:cNvSpPr txBox="1"/>
              <p:nvPr/>
            </p:nvSpPr>
            <p:spPr>
              <a:xfrm>
                <a:off x="805188" y="2839404"/>
                <a:ext cx="1593542" cy="78344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den>
                      </m:f>
                    </m:oMath>
                  </m:oMathPara>
                </a14:m>
                <a:endParaRPr sz="2600"/>
              </a:p>
            </p:txBody>
          </p:sp>
        </mc:Choice>
        <mc:Fallback xmlns="">
          <p:sp>
            <p:nvSpPr>
              <p:cNvPr id="21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188" y="2839404"/>
                <a:ext cx="1593542" cy="783440"/>
              </a:xfrm>
              <a:prstGeom prst="rect">
                <a:avLst/>
              </a:prstGeom>
              <a:blipFill>
                <a:blip r:embed="rId13"/>
                <a:stretch>
                  <a:fillRect l="-7143" t="-1587" r="-9524" b="-952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2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2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2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2" animBg="1" advAuto="0"/>
      <p:bldP spid="185" grpId="1" animBg="1" advAuto="0"/>
      <p:bldP spid="191" grpId="8" animBg="1" advAuto="0"/>
      <p:bldP spid="217" grpId="6" animBg="1" advAuto="0"/>
      <p:bldP spid="193" grpId="7" animBg="1" advAuto="0"/>
      <p:bldP spid="218" grpId="3" animBg="1" advAuto="0"/>
      <p:bldP spid="196" grpId="4" animBg="1" advAuto="0"/>
      <p:bldP spid="197" grpId="5" animBg="1" advAuto="0"/>
      <p:bldP spid="198" grpId="10" animBg="1" advAuto="0"/>
      <p:bldP spid="198" grpId="23" animBg="1" advAuto="0"/>
      <p:bldP spid="201" grpId="11" animBg="1" advAuto="0"/>
      <p:bldP spid="201" grpId="25" animBg="1" advAuto="0"/>
      <p:bldP spid="202" grpId="9" animBg="1" advAuto="0"/>
      <p:bldP spid="202" grpId="24" animBg="1" advAuto="0"/>
      <p:bldP spid="203" grpId="13" animBg="1" advAuto="0"/>
      <p:bldP spid="203" grpId="20" animBg="1" advAuto="0"/>
      <p:bldP spid="204" grpId="12" animBg="1" advAuto="0"/>
      <p:bldP spid="204" grpId="26" animBg="1" advAuto="0"/>
      <p:bldP spid="205" grpId="16" animBg="1" advAuto="0"/>
      <p:bldP spid="206" grpId="15" animBg="1" advAuto="0"/>
      <p:bldP spid="207" grpId="14" animBg="1" advAuto="0"/>
      <p:bldP spid="208" grpId="19" animBg="1" advAuto="0"/>
      <p:bldP spid="209" grpId="18" animBg="1" advAuto="0"/>
      <p:bldP spid="211" grpId="21" animBg="1" advAuto="0"/>
      <p:bldP spid="212" grpId="22" animBg="1" advAuto="0"/>
      <p:bldP spid="213" grpId="27" animBg="1" advAuto="0"/>
      <p:bldP spid="214" grpId="29" animBg="1" advAuto="0"/>
      <p:bldP spid="215" grpId="28" animBg="1" advAuto="0"/>
      <p:bldP spid="216" grpId="17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221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23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24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225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Google Shape;106;p2"/>
          <p:cNvSpPr txBox="1"/>
          <p:nvPr/>
        </p:nvSpPr>
        <p:spPr>
          <a:xfrm>
            <a:off x="350524" y="245917"/>
            <a:ext cx="64617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0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Decay Measurements at Notre Dame</a:t>
            </a:r>
          </a:p>
        </p:txBody>
      </p:sp>
      <p:pic>
        <p:nvPicPr>
          <p:cNvPr id="228" name="images-5.jpeg" descr="images-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920" y="1341621"/>
            <a:ext cx="3695324" cy="3581872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Google Shape;110;p2"/>
          <p:cNvSpPr txBox="1"/>
          <p:nvPr/>
        </p:nvSpPr>
        <p:spPr>
          <a:xfrm>
            <a:off x="4053968" y="1341621"/>
            <a:ext cx="4190085" cy="57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indent="9525">
              <a:buClr>
                <a:srgbClr val="EB820A"/>
              </a:buClr>
              <a:buFont typeface="Arial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Not a lot of room behind our spectrograph…</a:t>
            </a:r>
          </a:p>
        </p:txBody>
      </p:sp>
      <p:pic>
        <p:nvPicPr>
          <p:cNvPr id="230" name="IMG_2870.HEIC" descr="IMG_2870.HEI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1384" y="1968500"/>
            <a:ext cx="2209801" cy="294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MG_2871.HEIC" descr="IMG_2871.HEI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7202" y="1968500"/>
            <a:ext cx="2209801" cy="294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Google Shape;110;p2"/>
          <p:cNvSpPr txBox="1"/>
          <p:nvPr/>
        </p:nvSpPr>
        <p:spPr>
          <a:xfrm>
            <a:off x="4299501" y="4967778"/>
            <a:ext cx="4190086" cy="33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indent="9525">
              <a:buClr>
                <a:srgbClr val="EB820A"/>
              </a:buClr>
              <a:buFont typeface="Arial"/>
              <a:defRPr sz="1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… but we have solenoids to spare!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2" animBg="1" advAuto="0"/>
      <p:bldP spid="231" grpId="1" animBg="1" advAuto="0"/>
      <p:bldP spid="232" grpId="3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235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37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38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239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Google Shape;106;p2"/>
          <p:cNvSpPr txBox="1"/>
          <p:nvPr/>
        </p:nvSpPr>
        <p:spPr>
          <a:xfrm>
            <a:off x="350524" y="189496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TriSol and the SSNAPD Concept</a:t>
            </a:r>
          </a:p>
        </p:txBody>
      </p:sp>
      <p:sp>
        <p:nvSpPr>
          <p:cNvPr id="242" name="Rectangle"/>
          <p:cNvSpPr/>
          <p:nvPr/>
        </p:nvSpPr>
        <p:spPr>
          <a:xfrm>
            <a:off x="2156152" y="5395379"/>
            <a:ext cx="1270001" cy="623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3" name="Rounded Rectangle"/>
          <p:cNvSpPr/>
          <p:nvPr/>
        </p:nvSpPr>
        <p:spPr>
          <a:xfrm>
            <a:off x="4527870" y="4844001"/>
            <a:ext cx="1220923" cy="578384"/>
          </a:xfrm>
          <a:prstGeom prst="roundRect">
            <a:avLst>
              <a:gd name="adj" fmla="val 26481"/>
            </a:avLst>
          </a:prstGeom>
          <a:solidFill>
            <a:srgbClr val="A7A7A7"/>
          </a:solidFill>
          <a:ln w="25400">
            <a:solidFill>
              <a:srgbClr val="A7A7A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4" name="Rounded Rectangle"/>
          <p:cNvSpPr/>
          <p:nvPr/>
        </p:nvSpPr>
        <p:spPr>
          <a:xfrm>
            <a:off x="6107265" y="4844001"/>
            <a:ext cx="1220923" cy="578384"/>
          </a:xfrm>
          <a:prstGeom prst="roundRect">
            <a:avLst>
              <a:gd name="adj" fmla="val 26481"/>
            </a:avLst>
          </a:prstGeom>
          <a:solidFill>
            <a:srgbClr val="A7A7A7"/>
          </a:solidFill>
          <a:ln w="25400">
            <a:solidFill>
              <a:srgbClr val="A7A7A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5" name="Rectangle"/>
          <p:cNvSpPr/>
          <p:nvPr/>
        </p:nvSpPr>
        <p:spPr>
          <a:xfrm>
            <a:off x="8035644" y="5034686"/>
            <a:ext cx="164411" cy="197015"/>
          </a:xfrm>
          <a:prstGeom prst="rect">
            <a:avLst/>
          </a:prstGeom>
          <a:solidFill>
            <a:srgbClr val="345D00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6" name="Rectangle"/>
          <p:cNvSpPr/>
          <p:nvPr/>
        </p:nvSpPr>
        <p:spPr>
          <a:xfrm>
            <a:off x="8258829" y="5034686"/>
            <a:ext cx="164411" cy="197015"/>
          </a:xfrm>
          <a:prstGeom prst="rect">
            <a:avLst/>
          </a:prstGeom>
          <a:solidFill>
            <a:srgbClr val="345D00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7" name="telescope"/>
              <p:cNvSpPr txBox="1"/>
              <p:nvPr/>
            </p:nvSpPr>
            <p:spPr>
              <a:xfrm>
                <a:off x="7673961" y="4572354"/>
                <a:ext cx="1045747" cy="3840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200">
                    <a:solidFill>
                      <a:srgbClr val="345D00"/>
                    </a:solidFill>
                  </a:defRPr>
                </a:pPr>
                <a14:m>
                  <m:oMath xmlns:m="http://schemas.openxmlformats.org/officeDocument/2006/math">
                    <m:r>
                      <a:rPr sz="1450" i="1">
                        <a:solidFill>
                          <a:srgbClr val="335C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sz="1450" i="1">
                        <a:solidFill>
                          <a:srgbClr val="335C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sz="1450" i="1">
                        <a:solidFill>
                          <a:srgbClr val="335C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1450" i="1">
                        <a:solidFill>
                          <a:srgbClr val="335C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t> telescope</a:t>
                </a:r>
              </a:p>
            </p:txBody>
          </p:sp>
        </mc:Choice>
        <mc:Fallback xmlns="">
          <p:sp>
            <p:nvSpPr>
              <p:cNvPr id="247" name="telescop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3961" y="4572354"/>
                <a:ext cx="1045747" cy="384083"/>
              </a:xfrm>
              <a:prstGeom prst="rect">
                <a:avLst/>
              </a:prstGeom>
              <a:blipFill>
                <a:blip r:embed="rId5"/>
                <a:stretch>
                  <a:fillRect b="-2903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8" name="Rectangle"/>
          <p:cNvSpPr/>
          <p:nvPr/>
        </p:nvSpPr>
        <p:spPr>
          <a:xfrm>
            <a:off x="4043086" y="5047386"/>
            <a:ext cx="139011" cy="17161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9" name="Line"/>
          <p:cNvSpPr/>
          <p:nvPr/>
        </p:nvSpPr>
        <p:spPr>
          <a:xfrm flipV="1">
            <a:off x="8059993" y="5036536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0" name="Line"/>
          <p:cNvSpPr/>
          <p:nvPr/>
        </p:nvSpPr>
        <p:spPr>
          <a:xfrm flipV="1">
            <a:off x="8117849" y="5034685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1" name="Line"/>
          <p:cNvSpPr/>
          <p:nvPr/>
        </p:nvSpPr>
        <p:spPr>
          <a:xfrm flipV="1">
            <a:off x="8172459" y="5034685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2" name="Line"/>
          <p:cNvSpPr/>
          <p:nvPr/>
        </p:nvSpPr>
        <p:spPr>
          <a:xfrm flipV="1">
            <a:off x="8341034" y="5034685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3" name="Line"/>
          <p:cNvSpPr/>
          <p:nvPr/>
        </p:nvSpPr>
        <p:spPr>
          <a:xfrm flipV="1">
            <a:off x="8391834" y="5034685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4" name="Line"/>
          <p:cNvSpPr/>
          <p:nvPr/>
        </p:nvSpPr>
        <p:spPr>
          <a:xfrm flipV="1">
            <a:off x="8290234" y="5034685"/>
            <a:ext cx="1" cy="19701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5" name="Line"/>
          <p:cNvSpPr/>
          <p:nvPr/>
        </p:nvSpPr>
        <p:spPr>
          <a:xfrm>
            <a:off x="8042979" y="5087082"/>
            <a:ext cx="158914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6" name="Line"/>
          <p:cNvSpPr/>
          <p:nvPr/>
        </p:nvSpPr>
        <p:spPr>
          <a:xfrm>
            <a:off x="8038392" y="5132101"/>
            <a:ext cx="158915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7" name="Line"/>
          <p:cNvSpPr/>
          <p:nvPr/>
        </p:nvSpPr>
        <p:spPr>
          <a:xfrm>
            <a:off x="8042979" y="5178210"/>
            <a:ext cx="158914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8" name="Line"/>
          <p:cNvSpPr/>
          <p:nvPr/>
        </p:nvSpPr>
        <p:spPr>
          <a:xfrm>
            <a:off x="8258879" y="5087082"/>
            <a:ext cx="158914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59" name="Line"/>
          <p:cNvSpPr/>
          <p:nvPr/>
        </p:nvSpPr>
        <p:spPr>
          <a:xfrm>
            <a:off x="8254292" y="5132101"/>
            <a:ext cx="158915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60" name="Line"/>
          <p:cNvSpPr/>
          <p:nvPr/>
        </p:nvSpPr>
        <p:spPr>
          <a:xfrm>
            <a:off x="8258879" y="5178210"/>
            <a:ext cx="158914" cy="2184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61" name="Line"/>
          <p:cNvSpPr/>
          <p:nvPr/>
        </p:nvSpPr>
        <p:spPr>
          <a:xfrm flipV="1">
            <a:off x="4112591" y="5157650"/>
            <a:ext cx="1" cy="2692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Target"/>
              <p:cNvSpPr txBox="1"/>
              <p:nvPr/>
            </p:nvSpPr>
            <p:spPr>
              <a:xfrm>
                <a:off x="3909293" y="4611602"/>
                <a:ext cx="762001" cy="2062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200"/>
                </a:pPr>
                <a:r>
                  <a:t>Target </a:t>
                </a:r>
                <a14:m>
                  <m:oMath xmlns:m="http://schemas.openxmlformats.org/officeDocument/2006/math">
                    <m:r>
                      <a:rPr sz="1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62" name="Targe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293" y="4611602"/>
                <a:ext cx="762001" cy="206283"/>
              </a:xfrm>
              <a:prstGeom prst="rect">
                <a:avLst/>
              </a:prstGeom>
              <a:blipFill>
                <a:blip r:embed="rId6"/>
                <a:stretch>
                  <a:fillRect l="-1639" t="-5556" b="-4444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light ion beam"/>
              <p:cNvSpPr txBox="1"/>
              <p:nvPr/>
            </p:nvSpPr>
            <p:spPr>
              <a:xfrm>
                <a:off x="1135527" y="5253514"/>
                <a:ext cx="762001" cy="3840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200">
                    <a:solidFill>
                      <a:schemeClr val="accent6">
                        <a:satOff val="-35873"/>
                        <a:lumOff val="-12431"/>
                      </a:schemeClr>
                    </a:solidFill>
                  </a:defRPr>
                </a:pPr>
                <a:r>
                  <a:t> </a:t>
                </a:r>
                <a14:m>
                  <m:oMath xmlns:m="http://schemas.openxmlformats.org/officeDocument/2006/math">
                    <m:r>
                      <a:rPr sz="1450" i="1">
                        <a:solidFill>
                          <a:srgbClr val="C57838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t> light ion beam</a:t>
                </a:r>
                <a:endParaRPr>
                  <a:solidFill>
                    <a:srgbClr val="C67838"/>
                  </a:solidFill>
                </a:endParaRPr>
              </a:p>
            </p:txBody>
          </p:sp>
        </mc:Choice>
        <mc:Fallback xmlns="">
          <p:sp>
            <p:nvSpPr>
              <p:cNvPr id="263" name="light ion beam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527" y="5253514"/>
                <a:ext cx="762001" cy="384083"/>
              </a:xfrm>
              <a:prstGeom prst="rect">
                <a:avLst/>
              </a:prstGeom>
              <a:blipFill>
                <a:blip r:embed="rId7"/>
                <a:stretch>
                  <a:fillRect t="-6250" r="-14754" b="-2812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4" name="Line"/>
          <p:cNvSpPr/>
          <p:nvPr/>
        </p:nvSpPr>
        <p:spPr>
          <a:xfrm flipV="1">
            <a:off x="4087924" y="4981496"/>
            <a:ext cx="1278342" cy="134360"/>
          </a:xfrm>
          <a:prstGeom prst="line">
            <a:avLst/>
          </a:prstGeom>
          <a:ln w="25400">
            <a:solidFill>
              <a:srgbClr val="8908AB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65" name="Line"/>
          <p:cNvSpPr/>
          <p:nvPr/>
        </p:nvSpPr>
        <p:spPr>
          <a:xfrm>
            <a:off x="4088735" y="5124822"/>
            <a:ext cx="1278342" cy="134360"/>
          </a:xfrm>
          <a:prstGeom prst="line">
            <a:avLst/>
          </a:prstGeom>
          <a:ln w="25400">
            <a:solidFill>
              <a:srgbClr val="8908AB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94" name="Connection Line"/>
          <p:cNvSpPr/>
          <p:nvPr/>
        </p:nvSpPr>
        <p:spPr>
          <a:xfrm>
            <a:off x="5355735" y="4916885"/>
            <a:ext cx="576387" cy="222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65" extrusionOk="0">
                <a:moveTo>
                  <a:pt x="0" y="5155"/>
                </a:moveTo>
                <a:cubicBezTo>
                  <a:pt x="9713" y="-4535"/>
                  <a:pt x="16913" y="-565"/>
                  <a:pt x="21600" y="17065"/>
                </a:cubicBezTo>
              </a:path>
            </a:pathLst>
          </a:custGeom>
          <a:ln w="25400">
            <a:solidFill>
              <a:srgbClr val="8908AB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95" name="Connection Line"/>
          <p:cNvSpPr/>
          <p:nvPr/>
        </p:nvSpPr>
        <p:spPr>
          <a:xfrm>
            <a:off x="5330335" y="5137840"/>
            <a:ext cx="604029" cy="197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1" extrusionOk="0">
                <a:moveTo>
                  <a:pt x="0" y="9242"/>
                </a:moveTo>
                <a:cubicBezTo>
                  <a:pt x="9075" y="21600"/>
                  <a:pt x="16275" y="18519"/>
                  <a:pt x="21600" y="0"/>
                </a:cubicBezTo>
              </a:path>
            </a:pathLst>
          </a:custGeom>
          <a:ln w="25400">
            <a:solidFill>
              <a:srgbClr val="8908AB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96" name="Connection Line"/>
          <p:cNvSpPr/>
          <p:nvPr/>
        </p:nvSpPr>
        <p:spPr>
          <a:xfrm>
            <a:off x="5933833" y="5123460"/>
            <a:ext cx="576387" cy="25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00" extrusionOk="0">
                <a:moveTo>
                  <a:pt x="0" y="0"/>
                </a:moveTo>
                <a:cubicBezTo>
                  <a:pt x="5519" y="18167"/>
                  <a:pt x="12719" y="21600"/>
                  <a:pt x="21600" y="10299"/>
                </a:cubicBezTo>
              </a:path>
            </a:pathLst>
          </a:custGeom>
          <a:ln w="25400">
            <a:solidFill>
              <a:srgbClr val="8908AB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97" name="Connection Line"/>
          <p:cNvSpPr/>
          <p:nvPr/>
        </p:nvSpPr>
        <p:spPr>
          <a:xfrm>
            <a:off x="5943507" y="4900149"/>
            <a:ext cx="576387" cy="25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00" extrusionOk="0">
                <a:moveTo>
                  <a:pt x="0" y="16800"/>
                </a:moveTo>
                <a:cubicBezTo>
                  <a:pt x="5519" y="-1367"/>
                  <a:pt x="12719" y="-4800"/>
                  <a:pt x="21600" y="6501"/>
                </a:cubicBezTo>
              </a:path>
            </a:pathLst>
          </a:custGeom>
          <a:ln w="25400">
            <a:solidFill>
              <a:srgbClr val="8908AB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70" name="Line"/>
          <p:cNvSpPr/>
          <p:nvPr/>
        </p:nvSpPr>
        <p:spPr>
          <a:xfrm flipV="1">
            <a:off x="6479541" y="5141829"/>
            <a:ext cx="1591939" cy="147532"/>
          </a:xfrm>
          <a:prstGeom prst="line">
            <a:avLst/>
          </a:prstGeom>
          <a:ln w="25400">
            <a:solidFill>
              <a:srgbClr val="8908AB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1" name="Line"/>
          <p:cNvSpPr/>
          <p:nvPr/>
        </p:nvSpPr>
        <p:spPr>
          <a:xfrm>
            <a:off x="6492241" y="4990064"/>
            <a:ext cx="1566539" cy="140833"/>
          </a:xfrm>
          <a:prstGeom prst="line">
            <a:avLst/>
          </a:prstGeom>
          <a:ln w="25400">
            <a:solidFill>
              <a:srgbClr val="8908AB"/>
            </a:solidFill>
          </a:ln>
        </p:spPr>
        <p:txBody>
          <a:bodyPr lIns="0" tIns="0" rIns="0" bIns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2" name="Ejectile Particles"/>
              <p:cNvSpPr txBox="1"/>
              <p:nvPr/>
            </p:nvSpPr>
            <p:spPr>
              <a:xfrm>
                <a:off x="5598667" y="5442256"/>
                <a:ext cx="762001" cy="3840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200">
                    <a:solidFill>
                      <a:srgbClr val="8908AB"/>
                    </a:solidFill>
                  </a:defRPr>
                </a:pPr>
                <a:r>
                  <a:t>Ejectile Particles </a:t>
                </a:r>
                <a14:m>
                  <m:oMath xmlns:m="http://schemas.openxmlformats.org/officeDocument/2006/math">
                    <m:r>
                      <a:rPr sz="1450" i="1">
                        <a:solidFill>
                          <a:srgbClr val="8908AB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72" name="Ejectile Particle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667" y="5442256"/>
                <a:ext cx="762001" cy="384083"/>
              </a:xfrm>
              <a:prstGeom prst="rect">
                <a:avLst/>
              </a:prstGeom>
              <a:blipFill>
                <a:blip r:embed="rId8"/>
                <a:stretch>
                  <a:fillRect l="-9836" t="-12903" r="-6557" b="-3225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3" name="Rounded Rectangle"/>
          <p:cNvSpPr/>
          <p:nvPr/>
        </p:nvSpPr>
        <p:spPr>
          <a:xfrm>
            <a:off x="2829455" y="4844001"/>
            <a:ext cx="1220923" cy="578384"/>
          </a:xfrm>
          <a:prstGeom prst="roundRect">
            <a:avLst>
              <a:gd name="adj" fmla="val 26481"/>
            </a:avLst>
          </a:prstGeom>
          <a:solidFill>
            <a:srgbClr val="A7A7A7"/>
          </a:solidFill>
          <a:ln w="25400">
            <a:solidFill>
              <a:srgbClr val="A7A7A7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4" name="Line"/>
          <p:cNvSpPr/>
          <p:nvPr/>
        </p:nvSpPr>
        <p:spPr>
          <a:xfrm>
            <a:off x="500492" y="5133192"/>
            <a:ext cx="3572260" cy="1"/>
          </a:xfrm>
          <a:prstGeom prst="line">
            <a:avLst/>
          </a:prstGeom>
          <a:ln w="25400">
            <a:solidFill>
              <a:schemeClr val="accent6">
                <a:satOff val="-35873"/>
                <a:lumOff val="-12431"/>
              </a:schemeClr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5" name="Line"/>
          <p:cNvSpPr/>
          <p:nvPr/>
        </p:nvSpPr>
        <p:spPr>
          <a:xfrm flipV="1">
            <a:off x="3337417" y="5139525"/>
            <a:ext cx="1" cy="2921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6" name="Line"/>
          <p:cNvSpPr/>
          <p:nvPr/>
        </p:nvSpPr>
        <p:spPr>
          <a:xfrm flipV="1">
            <a:off x="3661054" y="5139525"/>
            <a:ext cx="1" cy="2921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7" name="Line"/>
          <p:cNvSpPr/>
          <p:nvPr/>
        </p:nvSpPr>
        <p:spPr>
          <a:xfrm>
            <a:off x="3258904" y="5129733"/>
            <a:ext cx="620889" cy="1"/>
          </a:xfrm>
          <a:prstGeom prst="line">
            <a:avLst/>
          </a:prstGeom>
          <a:ln w="38100">
            <a:solidFill>
              <a:srgbClr val="FFF445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78" name="Si Detector Array"/>
          <p:cNvSpPr txBox="1"/>
          <p:nvPr/>
        </p:nvSpPr>
        <p:spPr>
          <a:xfrm>
            <a:off x="2801845" y="4887449"/>
            <a:ext cx="1330608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rgbClr val="FEF445"/>
                </a:solidFill>
              </a:defRPr>
            </a:lvl1pPr>
          </a:lstStyle>
          <a:p>
            <a:r>
              <a:t>Si Detector Array</a:t>
            </a:r>
          </a:p>
        </p:txBody>
      </p:sp>
      <p:sp>
        <p:nvSpPr>
          <p:cNvPr id="298" name="Connection Line"/>
          <p:cNvSpPr/>
          <p:nvPr/>
        </p:nvSpPr>
        <p:spPr>
          <a:xfrm>
            <a:off x="3471867" y="5118000"/>
            <a:ext cx="630345" cy="246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11" extrusionOk="0">
                <a:moveTo>
                  <a:pt x="21600" y="0"/>
                </a:moveTo>
                <a:cubicBezTo>
                  <a:pt x="13863" y="21062"/>
                  <a:pt x="6663" y="21600"/>
                  <a:pt x="0" y="1614"/>
                </a:cubicBezTo>
              </a:path>
            </a:pathLst>
          </a:custGeom>
          <a:ln w="25400">
            <a:solidFill>
              <a:srgbClr val="FF001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99" name="Connection Line"/>
          <p:cNvSpPr/>
          <p:nvPr/>
        </p:nvSpPr>
        <p:spPr>
          <a:xfrm>
            <a:off x="3999202" y="4940216"/>
            <a:ext cx="100853" cy="180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15920"/>
                </a:moveTo>
                <a:cubicBezTo>
                  <a:pt x="13377" y="-5400"/>
                  <a:pt x="6177" y="-5307"/>
                  <a:pt x="0" y="16200"/>
                </a:cubicBezTo>
              </a:path>
            </a:pathLst>
          </a:custGeom>
          <a:ln w="25400">
            <a:solidFill>
              <a:srgbClr val="1839F3"/>
            </a:solidFill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1" name="electrons"/>
              <p:cNvSpPr txBox="1"/>
              <p:nvPr/>
            </p:nvSpPr>
            <p:spPr>
              <a:xfrm>
                <a:off x="2948533" y="4628792"/>
                <a:ext cx="1045746" cy="17190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000">
                    <a:solidFill>
                      <a:srgbClr val="1839F2"/>
                    </a:solidFill>
                  </a:defRPr>
                </a:pPr>
                <a14:m>
                  <m:oMath xmlns:m="http://schemas.openxmlformats.org/officeDocument/2006/math">
                    <m:r>
                      <a:rPr sz="1200" i="1">
                        <a:solidFill>
                          <a:srgbClr val="1739F2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t> electrons</a:t>
                </a:r>
              </a:p>
            </p:txBody>
          </p:sp>
        </mc:Choice>
        <mc:Fallback xmlns="">
          <p:sp>
            <p:nvSpPr>
              <p:cNvPr id="281" name="electr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533" y="4628792"/>
                <a:ext cx="1045746" cy="171903"/>
              </a:xfrm>
              <a:prstGeom prst="rect">
                <a:avLst/>
              </a:prstGeom>
              <a:blipFill>
                <a:blip r:embed="rId9"/>
                <a:stretch>
                  <a:fillRect t="-13333"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2" name="Decay particles"/>
              <p:cNvSpPr txBox="1"/>
              <p:nvPr/>
            </p:nvSpPr>
            <p:spPr>
              <a:xfrm>
                <a:off x="3320586" y="5548346"/>
                <a:ext cx="1045747" cy="17190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>
                  <a:defRPr sz="1000">
                    <a:solidFill>
                      <a:srgbClr val="FD0013"/>
                    </a:solidFill>
                  </a:defRPr>
                </a:pPr>
                <a:r>
                  <a:t>Decay particles </a:t>
                </a:r>
                <a14:m>
                  <m:oMath xmlns:m="http://schemas.openxmlformats.org/officeDocument/2006/math">
                    <m:r>
                      <a:rPr sz="1200" i="1">
                        <a:solidFill>
                          <a:srgbClr val="FC0012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82" name="Decay particle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586" y="5548346"/>
                <a:ext cx="1045747" cy="171903"/>
              </a:xfrm>
              <a:prstGeom prst="rect">
                <a:avLst/>
              </a:prstGeom>
              <a:blipFill>
                <a:blip r:embed="rId10"/>
                <a:stretch>
                  <a:fillRect l="-3614" t="-6667" b="-4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3" name="Equation"/>
              <p:cNvSpPr txBox="1"/>
              <p:nvPr/>
            </p:nvSpPr>
            <p:spPr>
              <a:xfrm>
                <a:off x="775012" y="4136619"/>
                <a:ext cx="1483031" cy="2487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8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12" y="4136619"/>
                <a:ext cx="1483031" cy="248752"/>
              </a:xfrm>
              <a:prstGeom prst="rect">
                <a:avLst/>
              </a:prstGeom>
              <a:blipFill>
                <a:blip r:embed="rId11"/>
                <a:stretch>
                  <a:fillRect l="-5085" r="-8475" b="-2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4" name="Equation"/>
              <p:cNvSpPr txBox="1"/>
              <p:nvPr/>
            </p:nvSpPr>
            <p:spPr>
              <a:xfrm>
                <a:off x="965373" y="4415494"/>
                <a:ext cx="1102310" cy="2471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8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373" y="4415494"/>
                <a:ext cx="1102310" cy="247152"/>
              </a:xfrm>
              <a:prstGeom prst="rect">
                <a:avLst/>
              </a:prstGeom>
              <a:blipFill>
                <a:blip r:embed="rId12"/>
                <a:stretch>
                  <a:fillRect l="-5682" r="-4545" b="-2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5" name="unknown.png" descr="unknown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7736" y="934087"/>
            <a:ext cx="5707553" cy="2833394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Google Shape;110;p2"/>
          <p:cNvSpPr txBox="1"/>
          <p:nvPr/>
        </p:nvSpPr>
        <p:spPr>
          <a:xfrm>
            <a:off x="119267" y="1482123"/>
            <a:ext cx="2413398" cy="232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marL="176212" indent="-166687">
              <a:buClr>
                <a:srgbClr val="EB820A"/>
              </a:buClr>
              <a:buSzPts val="1800"/>
              <a:buFont typeface="Arial"/>
              <a:buChar char="•"/>
              <a:defRPr sz="18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TriSol Facility - three 5-6 T superconducting solenoids (usually) used to purify radioactive ion beams produced in-flight</a:t>
            </a:r>
          </a:p>
        </p:txBody>
      </p:sp>
      <p:sp>
        <p:nvSpPr>
          <p:cNvPr id="287" name="Rectangle"/>
          <p:cNvSpPr/>
          <p:nvPr/>
        </p:nvSpPr>
        <p:spPr>
          <a:xfrm>
            <a:off x="3288711" y="1838377"/>
            <a:ext cx="567708" cy="593094"/>
          </a:xfrm>
          <a:prstGeom prst="rect">
            <a:avLst/>
          </a:prstGeom>
          <a:ln w="25400">
            <a:solidFill>
              <a:srgbClr val="F22668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88" name="Rectangle"/>
          <p:cNvSpPr/>
          <p:nvPr/>
        </p:nvSpPr>
        <p:spPr>
          <a:xfrm>
            <a:off x="4827951" y="1838377"/>
            <a:ext cx="2184401" cy="113470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89" name="Rectangle"/>
          <p:cNvSpPr/>
          <p:nvPr/>
        </p:nvSpPr>
        <p:spPr>
          <a:xfrm>
            <a:off x="7337660" y="2663201"/>
            <a:ext cx="626023" cy="598472"/>
          </a:xfrm>
          <a:prstGeom prst="rect">
            <a:avLst/>
          </a:prstGeom>
          <a:ln w="25400">
            <a:solidFill>
              <a:srgbClr val="345D00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90" name="Solenoidal Spectrometer"/>
          <p:cNvSpPr txBox="1"/>
          <p:nvPr/>
        </p:nvSpPr>
        <p:spPr>
          <a:xfrm>
            <a:off x="2825529" y="2445132"/>
            <a:ext cx="1597471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F12568"/>
                </a:solidFill>
              </a:defRPr>
            </a:lvl1pPr>
          </a:lstStyle>
          <a:p>
            <a:r>
              <a:t>Solenoidal Spectrometer</a:t>
            </a:r>
          </a:p>
        </p:txBody>
      </p:sp>
      <p:sp>
        <p:nvSpPr>
          <p:cNvPr id="291" name="Magnetic Spectrometer"/>
          <p:cNvSpPr txBox="1"/>
          <p:nvPr/>
        </p:nvSpPr>
        <p:spPr>
          <a:xfrm>
            <a:off x="6183409" y="1407187"/>
            <a:ext cx="1597471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5A80B8"/>
                </a:solidFill>
              </a:defRPr>
            </a:lvl1pPr>
          </a:lstStyle>
          <a:p>
            <a:r>
              <a:t>Magnetic Spectrometer</a:t>
            </a:r>
          </a:p>
        </p:txBody>
      </p:sp>
      <p:sp>
        <p:nvSpPr>
          <p:cNvPr id="292" name="Ejectile Detection"/>
          <p:cNvSpPr txBox="1"/>
          <p:nvPr/>
        </p:nvSpPr>
        <p:spPr>
          <a:xfrm>
            <a:off x="7503462" y="2307038"/>
            <a:ext cx="159747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>
                <a:solidFill>
                  <a:srgbClr val="345D00"/>
                </a:solidFill>
              </a:defRPr>
            </a:lvl1pPr>
          </a:lstStyle>
          <a:p>
            <a:r>
              <a:t>Ejectile Detection</a:t>
            </a:r>
          </a:p>
        </p:txBody>
      </p:sp>
      <p:sp>
        <p:nvSpPr>
          <p:cNvPr id="293" name="Line"/>
          <p:cNvSpPr/>
          <p:nvPr/>
        </p:nvSpPr>
        <p:spPr>
          <a:xfrm>
            <a:off x="4163201" y="5134088"/>
            <a:ext cx="581497" cy="282604"/>
          </a:xfrm>
          <a:prstGeom prst="line">
            <a:avLst/>
          </a:prstGeom>
          <a:ln w="25400">
            <a:solidFill>
              <a:srgbClr val="1839F2"/>
            </a:solidFill>
          </a:ln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2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2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2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3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8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3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3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3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3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3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4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3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8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3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1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3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4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3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7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4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4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3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4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6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4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4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2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4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5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4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9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4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2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4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6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4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9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9" animBg="1" advAuto="0"/>
      <p:bldP spid="244" grpId="10" animBg="1" advAuto="0"/>
      <p:bldP spid="245" grpId="14" animBg="1" advAuto="0"/>
      <p:bldP spid="246" grpId="16" animBg="1" advAuto="0"/>
      <p:bldP spid="247" grpId="12" animBg="1" advAuto="0"/>
      <p:bldP spid="248" grpId="28" animBg="1" advAuto="0"/>
      <p:bldP spid="249" grpId="15" animBg="1" advAuto="0"/>
      <p:bldP spid="250" grpId="18" animBg="1" advAuto="0"/>
      <p:bldP spid="251" grpId="20" animBg="1" advAuto="0"/>
      <p:bldP spid="252" grpId="22" animBg="1" advAuto="0"/>
      <p:bldP spid="253" grpId="24" animBg="1" advAuto="0"/>
      <p:bldP spid="254" grpId="21" animBg="1" advAuto="0"/>
      <p:bldP spid="255" grpId="13" animBg="1" advAuto="0"/>
      <p:bldP spid="256" grpId="19" animBg="1" advAuto="0"/>
      <p:bldP spid="257" grpId="25" animBg="1" advAuto="0"/>
      <p:bldP spid="258" grpId="17" animBg="1" advAuto="0"/>
      <p:bldP spid="259" grpId="23" animBg="1" advAuto="0"/>
      <p:bldP spid="260" grpId="26" animBg="1" advAuto="0"/>
      <p:bldP spid="261" grpId="29" animBg="1" advAuto="0"/>
      <p:bldP spid="262" grpId="27" animBg="1" advAuto="0"/>
      <p:bldP spid="263" grpId="35" animBg="1" advAuto="0"/>
      <p:bldP spid="264" grpId="36" animBg="1" advAuto="0"/>
      <p:bldP spid="265" grpId="37" animBg="1" advAuto="0"/>
      <p:bldP spid="294" grpId="39" animBg="1" advAuto="0"/>
      <p:bldP spid="295" grpId="38" animBg="1" advAuto="0"/>
      <p:bldP spid="296" grpId="41" animBg="1" advAuto="0"/>
      <p:bldP spid="297" grpId="42" animBg="1" advAuto="0"/>
      <p:bldP spid="270" grpId="43" animBg="1" advAuto="0"/>
      <p:bldP spid="271" grpId="44" animBg="1" advAuto="0"/>
      <p:bldP spid="272" grpId="40" animBg="1" advAuto="0"/>
      <p:bldP spid="273" grpId="11" animBg="1" advAuto="0"/>
      <p:bldP spid="274" grpId="34" animBg="1" advAuto="0"/>
      <p:bldP spid="275" grpId="31" animBg="1" advAuto="0"/>
      <p:bldP spid="276" grpId="30" animBg="1" advAuto="0"/>
      <p:bldP spid="277" grpId="32" animBg="1" advAuto="0"/>
      <p:bldP spid="278" grpId="33" animBg="1" advAuto="0"/>
      <p:bldP spid="298" grpId="46" animBg="1" advAuto="0"/>
      <p:bldP spid="299" grpId="48" animBg="1" advAuto="0"/>
      <p:bldP spid="281" grpId="49" animBg="1" advAuto="0"/>
      <p:bldP spid="282" grpId="47" animBg="1" advAuto="0"/>
      <p:bldP spid="283" grpId="7" animBg="1" advAuto="0"/>
      <p:bldP spid="284" grpId="8" animBg="1" advAuto="0"/>
      <p:bldP spid="287" grpId="1" animBg="1" advAuto="0"/>
      <p:bldP spid="288" grpId="4" animBg="1" advAuto="0"/>
      <p:bldP spid="289" grpId="6" animBg="1" advAuto="0"/>
      <p:bldP spid="290" grpId="2" animBg="1" advAuto="0"/>
      <p:bldP spid="291" grpId="3" animBg="1" advAuto="0"/>
      <p:bldP spid="292" grpId="5" animBg="1" advAuto="0"/>
      <p:bldP spid="293" grpId="4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02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04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05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06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Indirect methods are necessary!"/>
          <p:cNvSpPr txBox="1"/>
          <p:nvPr/>
        </p:nvSpPr>
        <p:spPr>
          <a:xfrm>
            <a:off x="9017000" y="6731000"/>
            <a:ext cx="7332574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600" b="1">
                <a:gradFill flip="none" rotWithShape="1">
                  <a:gsLst>
                    <a:gs pos="0">
                      <a:srgbClr val="EE220D"/>
                    </a:gs>
                    <a:gs pos="100000">
                      <a:srgbClr val="F9B900"/>
                    </a:gs>
                  </a:gsLst>
                  <a:lin ang="3967761" scaled="0"/>
                </a:gra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Indirect methods are necessary!</a:t>
            </a:r>
          </a:p>
        </p:txBody>
      </p:sp>
      <p:sp>
        <p:nvSpPr>
          <p:cNvPr id="309" name="Google Shape;106;p2"/>
          <p:cNvSpPr txBox="1"/>
          <p:nvPr/>
        </p:nvSpPr>
        <p:spPr>
          <a:xfrm>
            <a:off x="174022" y="47236"/>
            <a:ext cx="6814756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rPr dirty="0"/>
              <a:t>Previous Decay Measurements with </a:t>
            </a:r>
            <a:r>
              <a:rPr dirty="0" err="1"/>
              <a:t>TwinSol</a:t>
            </a:r>
            <a:endParaRPr dirty="0"/>
          </a:p>
        </p:txBody>
      </p:sp>
      <p:sp>
        <p:nvSpPr>
          <p:cNvPr id="310" name="Image: M.R. Hall, D.W. Bardayan et al,…"/>
          <p:cNvSpPr txBox="1"/>
          <p:nvPr/>
        </p:nvSpPr>
        <p:spPr>
          <a:xfrm>
            <a:off x="6835970" y="6731000"/>
            <a:ext cx="3228773" cy="1279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Image: M.R. Hall, D.W. Bardayan et al, </a:t>
            </a:r>
          </a:p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PRL </a:t>
            </a:r>
            <a:r>
              <a:rPr b="1"/>
              <a:t>122</a:t>
            </a:r>
            <a:r>
              <a:t> 052701</a:t>
            </a:r>
          </a:p>
        </p:txBody>
      </p:sp>
      <p:sp>
        <p:nvSpPr>
          <p:cNvPr id="311" name="Rectangle"/>
          <p:cNvSpPr/>
          <p:nvPr/>
        </p:nvSpPr>
        <p:spPr>
          <a:xfrm>
            <a:off x="2266146" y="2408339"/>
            <a:ext cx="1270001" cy="6238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312" name="callout-virtualtour-2.jpg" descr="callout-virtualtour-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98919" y="1894631"/>
            <a:ext cx="5146181" cy="3403342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Rectangle"/>
          <p:cNvSpPr/>
          <p:nvPr/>
        </p:nvSpPr>
        <p:spPr>
          <a:xfrm rot="1860000">
            <a:off x="1853065" y="2948413"/>
            <a:ext cx="1033687" cy="1295778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314" name="Screenshot 2025-02-26 at 10.22.20 PM.png" descr="Screenshot 2025-02-26 at 10.22.20 PM.png"/>
          <p:cNvPicPr>
            <a:picLocks noChangeAspect="1"/>
          </p:cNvPicPr>
          <p:nvPr/>
        </p:nvPicPr>
        <p:blipFill>
          <a:blip r:embed="rId6"/>
          <a:srcRect l="1626" t="10099" r="50024" b="20449"/>
          <a:stretch>
            <a:fillRect/>
          </a:stretch>
        </p:blipFill>
        <p:spPr>
          <a:xfrm>
            <a:off x="3796476" y="1198983"/>
            <a:ext cx="4887040" cy="2519836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Figures from Tan et al., PRL 98 242503"/>
          <p:cNvSpPr txBox="1"/>
          <p:nvPr/>
        </p:nvSpPr>
        <p:spPr>
          <a:xfrm>
            <a:off x="2126490" y="6407847"/>
            <a:ext cx="3106230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Figures from Tan et al., PRL </a:t>
            </a:r>
            <a:r>
              <a:rPr b="1"/>
              <a:t>98 </a:t>
            </a:r>
            <a:r>
              <a:t>242503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6" name="Previous measurements with TwinSol could probe branching ratios   with high uncertainty……"/>
              <p:cNvSpPr txBox="1"/>
              <p:nvPr/>
            </p:nvSpPr>
            <p:spPr>
              <a:xfrm>
                <a:off x="3276353" y="4183958"/>
                <a:ext cx="2667495" cy="16630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t>Previous measurements with TwinSol could probe branching ratios </a:t>
                </a:r>
                <a14:m>
                  <m:oMath xmlns:m="http://schemas.openxmlformats.org/officeDocument/2006/math">
                    <m:r>
                      <a:rPr sz="1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t> with high uncertainty… </a:t>
                </a:r>
              </a:p>
              <a:p>
                <a:endParaRPr/>
              </a:p>
              <a:p>
                <a:r>
                  <a:t>Solenoidal spectrometer will push for lower energies, branching ratios, and uncertainties! </a:t>
                </a:r>
              </a:p>
            </p:txBody>
          </p:sp>
        </mc:Choice>
        <mc:Fallback xmlns="">
          <p:sp>
            <p:nvSpPr>
              <p:cNvPr id="316" name="Previous measurements with TwinSol could probe branching ratios   with high uncertainty…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353" y="4183958"/>
                <a:ext cx="2667495" cy="1663064"/>
              </a:xfrm>
              <a:prstGeom prst="rect">
                <a:avLst/>
              </a:prstGeom>
              <a:blipFill>
                <a:blip r:embed="rId7"/>
                <a:stretch>
                  <a:fillRect l="-3774" t="-3788" r="-4717" b="-113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7" name="Screenshot 2025-12-03 at 4.21.29 AM.png" descr="Screenshot 2025-12-03 at 4.21.29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5450" y="3661446"/>
            <a:ext cx="2517773" cy="22919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20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22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23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24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Indirect methods are necessary!"/>
          <p:cNvSpPr txBox="1"/>
          <p:nvPr/>
        </p:nvSpPr>
        <p:spPr>
          <a:xfrm>
            <a:off x="9017000" y="6731000"/>
            <a:ext cx="7332574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600" b="1">
                <a:gradFill flip="none" rotWithShape="1">
                  <a:gsLst>
                    <a:gs pos="0">
                      <a:srgbClr val="EE220D"/>
                    </a:gs>
                    <a:gs pos="100000">
                      <a:srgbClr val="F9B900"/>
                    </a:gs>
                  </a:gsLst>
                  <a:lin ang="3967761" scaled="0"/>
                </a:gra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Indirect methods are necessary!</a:t>
            </a:r>
          </a:p>
        </p:txBody>
      </p:sp>
      <p:sp>
        <p:nvSpPr>
          <p:cNvPr id="327" name="Google Shape;106;p2"/>
          <p:cNvSpPr txBox="1"/>
          <p:nvPr/>
        </p:nvSpPr>
        <p:spPr>
          <a:xfrm>
            <a:off x="350524" y="293410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Concepts - Old</a:t>
            </a:r>
          </a:p>
        </p:txBody>
      </p:sp>
      <p:sp>
        <p:nvSpPr>
          <p:cNvPr id="328" name="Image: M.R. Hall, D.W. Bardayan et al,…"/>
          <p:cNvSpPr txBox="1"/>
          <p:nvPr/>
        </p:nvSpPr>
        <p:spPr>
          <a:xfrm>
            <a:off x="6835970" y="6731000"/>
            <a:ext cx="3228773" cy="1279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Image: M.R. Hall, D.W. Bardayan et al, </a:t>
            </a:r>
          </a:p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PRL </a:t>
            </a:r>
            <a:r>
              <a:rPr b="1"/>
              <a:t>122</a:t>
            </a:r>
            <a:r>
              <a:t> 052701</a:t>
            </a:r>
          </a:p>
        </p:txBody>
      </p:sp>
      <p:pic>
        <p:nvPicPr>
          <p:cNvPr id="329" name="SSNAPD_diagram.pdf" descr="SSNAPD_diagram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022" y="1050289"/>
            <a:ext cx="7693752" cy="3216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Screenshot 2025-08-12 at 9.53.54 AM.png" descr="Screenshot 2025-08-12 at 9.53.54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6489" y="3739859"/>
            <a:ext cx="3736818" cy="23246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111;p2"/>
          <p:cNvSpPr txBox="1"/>
          <p:nvPr/>
        </p:nvSpPr>
        <p:spPr>
          <a:xfrm>
            <a:off x="2712724" y="6312237"/>
            <a:ext cx="3794752" cy="2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ctr"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Update the footer: Insert/Header and Footer</a:t>
            </a:r>
          </a:p>
        </p:txBody>
      </p:sp>
      <p:pic>
        <p:nvPicPr>
          <p:cNvPr id="333" name="Google Shape;103;p2" descr="Google Shape;103;p2"/>
          <p:cNvPicPr>
            <a:picLocks noChangeAspect="1"/>
          </p:cNvPicPr>
          <p:nvPr/>
        </p:nvPicPr>
        <p:blipFill>
          <a:blip r:embed="rId2"/>
          <a:srcRect r="15731"/>
          <a:stretch>
            <a:fillRect/>
          </a:stretch>
        </p:blipFill>
        <p:spPr>
          <a:xfrm>
            <a:off x="6661150" y="0"/>
            <a:ext cx="2413326" cy="12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Google Shape;104;p2"/>
          <p:cNvSpPr/>
          <p:nvPr/>
        </p:nvSpPr>
        <p:spPr>
          <a:xfrm>
            <a:off x="304800" y="914400"/>
            <a:ext cx="6553200" cy="0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35" name="Google Shape;105;p2"/>
          <p:cNvSpPr/>
          <p:nvPr/>
        </p:nvSpPr>
        <p:spPr>
          <a:xfrm flipH="1" flipV="1">
            <a:off x="304800" y="991869"/>
            <a:ext cx="5532121" cy="1"/>
          </a:xfrm>
          <a:prstGeom prst="line">
            <a:avLst/>
          </a:prstGeom>
          <a:ln w="38100">
            <a:solidFill>
              <a:srgbClr val="EB820A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36" name="Google Shape;107;p2"/>
          <p:cNvSpPr/>
          <p:nvPr/>
        </p:nvSpPr>
        <p:spPr>
          <a:xfrm>
            <a:off x="0" y="6038088"/>
            <a:ext cx="9144000" cy="838201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337" name="Google Shape;108;p2" descr="Google Shape;108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90" y="6119828"/>
            <a:ext cx="2209801" cy="649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Google Shape;109;p2" descr="Google Shape;109;p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" y="6056629"/>
            <a:ext cx="762001" cy="763272"/>
          </a:xfrm>
          <a:prstGeom prst="rect">
            <a:avLst/>
          </a:prstGeom>
          <a:ln w="12700">
            <a:miter lim="400000"/>
          </a:ln>
        </p:spPr>
      </p:pic>
      <p:sp>
        <p:nvSpPr>
          <p:cNvPr id="339" name="Indirect methods are necessary!"/>
          <p:cNvSpPr txBox="1"/>
          <p:nvPr/>
        </p:nvSpPr>
        <p:spPr>
          <a:xfrm>
            <a:off x="9017000" y="6731000"/>
            <a:ext cx="7332574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600" b="1">
                <a:gradFill flip="none" rotWithShape="1">
                  <a:gsLst>
                    <a:gs pos="0">
                      <a:srgbClr val="EE220D"/>
                    </a:gs>
                    <a:gs pos="100000">
                      <a:srgbClr val="F9B900"/>
                    </a:gs>
                  </a:gsLst>
                  <a:lin ang="3967761" scaled="0"/>
                </a:gra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Indirect methods are necessary!</a:t>
            </a:r>
          </a:p>
        </p:txBody>
      </p:sp>
      <p:sp>
        <p:nvSpPr>
          <p:cNvPr id="340" name="Google Shape;106;p2"/>
          <p:cNvSpPr txBox="1"/>
          <p:nvPr/>
        </p:nvSpPr>
        <p:spPr>
          <a:xfrm>
            <a:off x="350524" y="293410"/>
            <a:ext cx="6461752" cy="48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26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r>
              <a:t>SSNAPD Concepts</a:t>
            </a:r>
          </a:p>
        </p:txBody>
      </p:sp>
      <p:sp>
        <p:nvSpPr>
          <p:cNvPr id="341" name="Image: M.R. Hall, D.W. Bardayan et al,…"/>
          <p:cNvSpPr txBox="1"/>
          <p:nvPr/>
        </p:nvSpPr>
        <p:spPr>
          <a:xfrm>
            <a:off x="6835970" y="6731000"/>
            <a:ext cx="3228773" cy="1279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Image: M.R. Hall, D.W. Bardayan et al, </a:t>
            </a:r>
          </a:p>
          <a:p>
            <a:pPr algn="ctr" defTabSz="825500">
              <a:defRPr sz="2400">
                <a:latin typeface="Graphik"/>
                <a:ea typeface="Graphik"/>
                <a:cs typeface="Graphik"/>
                <a:sym typeface="Graphik"/>
              </a:defRPr>
            </a:pPr>
            <a:r>
              <a:t>PRL </a:t>
            </a:r>
            <a:r>
              <a:rPr b="1"/>
              <a:t>122</a:t>
            </a:r>
            <a:r>
              <a:t> 052701</a:t>
            </a:r>
          </a:p>
        </p:txBody>
      </p:sp>
      <p:pic>
        <p:nvPicPr>
          <p:cNvPr id="342" name="unnamed-2.png" descr="unnamed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068" y="1200150"/>
            <a:ext cx="5195320" cy="23954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" name="unnamed.png" descr="unnam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068" y="3549565"/>
            <a:ext cx="5195320" cy="2395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IMG_3622.HEIC" descr="IMG_3622.HEI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3684" y="1145371"/>
            <a:ext cx="3193957" cy="2395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IMG_3208.HEIC" descr="IMG_3208.HEIC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2648" y="3548290"/>
            <a:ext cx="3176029" cy="23820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1683</Words>
  <Application>Microsoft Macintosh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Cade Dembski</cp:lastModifiedBy>
  <cp:revision>2</cp:revision>
  <dcterms:modified xsi:type="dcterms:W3CDTF">2025-12-08T22:35:21Z</dcterms:modified>
</cp:coreProperties>
</file>