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3" r:id="rId2"/>
    <p:sldMasterId id="2147483654" r:id="rId3"/>
    <p:sldMasterId id="2147483655" r:id="rId4"/>
    <p:sldMasterId id="2147483656" r:id="rId5"/>
    <p:sldMasterId id="2147483657" r:id="rId6"/>
    <p:sldMasterId id="2147483658" r:id="rId7"/>
    <p:sldMasterId id="2147483659" r:id="rId8"/>
    <p:sldMasterId id="2147483660" r:id="rId9"/>
    <p:sldMasterId id="2147483661" r:id="rId10"/>
    <p:sldMasterId id="2147483662" r:id="rId11"/>
    <p:sldMasterId id="2147483663" r:id="rId12"/>
    <p:sldMasterId id="2147483664" r:id="rId13"/>
    <p:sldMasterId id="2147483665" r:id="rId14"/>
    <p:sldMasterId id="2147483666" r:id="rId15"/>
    <p:sldMasterId id="2147483667" r:id="rId16"/>
    <p:sldMasterId id="2147483668" r:id="rId17"/>
    <p:sldMasterId id="2147483669" r:id="rId18"/>
    <p:sldMasterId id="2147483670" r:id="rId19"/>
    <p:sldMasterId id="2147483671" r:id="rId20"/>
    <p:sldMasterId id="2147483672" r:id="rId21"/>
    <p:sldMasterId id="2147483673" r:id="rId22"/>
    <p:sldMasterId id="2147483674" r:id="rId23"/>
    <p:sldMasterId id="2147483675" r:id="rId24"/>
    <p:sldMasterId id="2147483676" r:id="rId25"/>
    <p:sldMasterId id="2147483677" r:id="rId26"/>
  </p:sldMasterIdLst>
  <p:notesMasterIdLst>
    <p:notesMasterId r:id="rId45"/>
  </p:notesMasterIdLst>
  <p:handoutMasterIdLst>
    <p:handoutMasterId r:id="rId46"/>
  </p:handoutMasterIdLst>
  <p:sldIdLst>
    <p:sldId id="3186" r:id="rId27"/>
    <p:sldId id="877" r:id="rId28"/>
    <p:sldId id="3066" r:id="rId29"/>
    <p:sldId id="3170" r:id="rId30"/>
    <p:sldId id="3163" r:id="rId31"/>
    <p:sldId id="3187" r:id="rId32"/>
    <p:sldId id="3185" r:id="rId33"/>
    <p:sldId id="621" r:id="rId34"/>
    <p:sldId id="3067" r:id="rId35"/>
    <p:sldId id="590" r:id="rId36"/>
    <p:sldId id="3071" r:id="rId37"/>
    <p:sldId id="3173" r:id="rId38"/>
    <p:sldId id="3075" r:id="rId39"/>
    <p:sldId id="3062" r:id="rId40"/>
    <p:sldId id="3073" r:id="rId41"/>
    <p:sldId id="3053" r:id="rId42"/>
    <p:sldId id="3162" r:id="rId43"/>
    <p:sldId id="3064" r:id="rId44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800" kern="1200">
        <a:solidFill>
          <a:srgbClr val="000000"/>
        </a:solidFill>
        <a:latin typeface="Cochin" pitchFamily="-107" charset="0"/>
        <a:ea typeface="ヒラギノ明朝 ProN W3" pitchFamily="-107" charset="-128"/>
        <a:cs typeface="ヒラギノ明朝 ProN W3" pitchFamily="-107" charset="-128"/>
        <a:sym typeface="Cochin" pitchFamily="-107" charset="0"/>
      </a:defRPr>
    </a:lvl1pPr>
    <a:lvl2pPr marL="457200" algn="ctr" rtl="0" fontAlgn="base">
      <a:spcBef>
        <a:spcPct val="0"/>
      </a:spcBef>
      <a:spcAft>
        <a:spcPct val="0"/>
      </a:spcAft>
      <a:defRPr sz="3800" kern="1200">
        <a:solidFill>
          <a:srgbClr val="000000"/>
        </a:solidFill>
        <a:latin typeface="Cochin" pitchFamily="-107" charset="0"/>
        <a:ea typeface="ヒラギノ明朝 ProN W3" pitchFamily="-107" charset="-128"/>
        <a:cs typeface="ヒラギノ明朝 ProN W3" pitchFamily="-107" charset="-128"/>
        <a:sym typeface="Cochin" pitchFamily="-107" charset="0"/>
      </a:defRPr>
    </a:lvl2pPr>
    <a:lvl3pPr marL="914400" algn="ctr" rtl="0" fontAlgn="base">
      <a:spcBef>
        <a:spcPct val="0"/>
      </a:spcBef>
      <a:spcAft>
        <a:spcPct val="0"/>
      </a:spcAft>
      <a:defRPr sz="3800" kern="1200">
        <a:solidFill>
          <a:srgbClr val="000000"/>
        </a:solidFill>
        <a:latin typeface="Cochin" pitchFamily="-107" charset="0"/>
        <a:ea typeface="ヒラギノ明朝 ProN W3" pitchFamily="-107" charset="-128"/>
        <a:cs typeface="ヒラギノ明朝 ProN W3" pitchFamily="-107" charset="-128"/>
        <a:sym typeface="Cochin" pitchFamily="-107" charset="0"/>
      </a:defRPr>
    </a:lvl3pPr>
    <a:lvl4pPr marL="1371600" algn="ctr" rtl="0" fontAlgn="base">
      <a:spcBef>
        <a:spcPct val="0"/>
      </a:spcBef>
      <a:spcAft>
        <a:spcPct val="0"/>
      </a:spcAft>
      <a:defRPr sz="3800" kern="1200">
        <a:solidFill>
          <a:srgbClr val="000000"/>
        </a:solidFill>
        <a:latin typeface="Cochin" pitchFamily="-107" charset="0"/>
        <a:ea typeface="ヒラギノ明朝 ProN W3" pitchFamily="-107" charset="-128"/>
        <a:cs typeface="ヒラギノ明朝 ProN W3" pitchFamily="-107" charset="-128"/>
        <a:sym typeface="Cochin" pitchFamily="-107" charset="0"/>
      </a:defRPr>
    </a:lvl4pPr>
    <a:lvl5pPr marL="1828800" algn="ctr" rtl="0" fontAlgn="base">
      <a:spcBef>
        <a:spcPct val="0"/>
      </a:spcBef>
      <a:spcAft>
        <a:spcPct val="0"/>
      </a:spcAft>
      <a:defRPr sz="3800" kern="1200">
        <a:solidFill>
          <a:srgbClr val="000000"/>
        </a:solidFill>
        <a:latin typeface="Cochin" pitchFamily="-107" charset="0"/>
        <a:ea typeface="ヒラギノ明朝 ProN W3" pitchFamily="-107" charset="-128"/>
        <a:cs typeface="ヒラギノ明朝 ProN W3" pitchFamily="-107" charset="-128"/>
        <a:sym typeface="Cochin" pitchFamily="-107" charset="0"/>
      </a:defRPr>
    </a:lvl5pPr>
    <a:lvl6pPr marL="2286000" algn="l" defTabSz="457200" rtl="0" eaLnBrk="1" latinLnBrk="0" hangingPunct="1">
      <a:defRPr sz="3800" kern="1200">
        <a:solidFill>
          <a:srgbClr val="000000"/>
        </a:solidFill>
        <a:latin typeface="Cochin" pitchFamily="-107" charset="0"/>
        <a:ea typeface="ヒラギノ明朝 ProN W3" pitchFamily="-107" charset="-128"/>
        <a:cs typeface="ヒラギノ明朝 ProN W3" pitchFamily="-107" charset="-128"/>
        <a:sym typeface="Cochin" pitchFamily="-107" charset="0"/>
      </a:defRPr>
    </a:lvl6pPr>
    <a:lvl7pPr marL="2743200" algn="l" defTabSz="457200" rtl="0" eaLnBrk="1" latinLnBrk="0" hangingPunct="1">
      <a:defRPr sz="3800" kern="1200">
        <a:solidFill>
          <a:srgbClr val="000000"/>
        </a:solidFill>
        <a:latin typeface="Cochin" pitchFamily="-107" charset="0"/>
        <a:ea typeface="ヒラギノ明朝 ProN W3" pitchFamily="-107" charset="-128"/>
        <a:cs typeface="ヒラギノ明朝 ProN W3" pitchFamily="-107" charset="-128"/>
        <a:sym typeface="Cochin" pitchFamily="-107" charset="0"/>
      </a:defRPr>
    </a:lvl7pPr>
    <a:lvl8pPr marL="3200400" algn="l" defTabSz="457200" rtl="0" eaLnBrk="1" latinLnBrk="0" hangingPunct="1">
      <a:defRPr sz="3800" kern="1200">
        <a:solidFill>
          <a:srgbClr val="000000"/>
        </a:solidFill>
        <a:latin typeface="Cochin" pitchFamily="-107" charset="0"/>
        <a:ea typeface="ヒラギノ明朝 ProN W3" pitchFamily="-107" charset="-128"/>
        <a:cs typeface="ヒラギノ明朝 ProN W3" pitchFamily="-107" charset="-128"/>
        <a:sym typeface="Cochin" pitchFamily="-107" charset="0"/>
      </a:defRPr>
    </a:lvl8pPr>
    <a:lvl9pPr marL="3657600" algn="l" defTabSz="457200" rtl="0" eaLnBrk="1" latinLnBrk="0" hangingPunct="1">
      <a:defRPr sz="3800" kern="1200">
        <a:solidFill>
          <a:srgbClr val="000000"/>
        </a:solidFill>
        <a:latin typeface="Cochin" pitchFamily="-107" charset="0"/>
        <a:ea typeface="ヒラギノ明朝 ProN W3" pitchFamily="-107" charset="-128"/>
        <a:cs typeface="ヒラギノ明朝 ProN W3" pitchFamily="-107" charset="-128"/>
        <a:sym typeface="Cochin" pitchFamily="-107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0564" autoAdjust="0"/>
    <p:restoredTop sz="93836" autoAdjust="0"/>
  </p:normalViewPr>
  <p:slideViewPr>
    <p:cSldViewPr>
      <p:cViewPr varScale="1">
        <p:scale>
          <a:sx n="83" d="100"/>
          <a:sy n="83" d="100"/>
        </p:scale>
        <p:origin x="1072" y="23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5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8.xml"/><Relationship Id="rId42" Type="http://schemas.openxmlformats.org/officeDocument/2006/relationships/slide" Target="slides/slide1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slide" Target="slides/slide1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slide" Target="slides/slide17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handoutMaster" Target="handoutMasters/handout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3FE0A-A5EE-E644-BD02-6B0F9ABA5E0F}" type="datetime1">
              <a:rPr lang="en-US" smtClean="0"/>
              <a:pPr/>
              <a:t>8/29/26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63DA1-342A-9341-85E4-6BA8368B3F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153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ACA59-A409-9C4D-9EC2-26B5C0C90E7F}" type="datetime1">
              <a:rPr lang="en-US" smtClean="0"/>
              <a:pPr/>
              <a:t>8/29/26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92F71-35D3-C942-8D76-A6197D891F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932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2F71-35D3-C942-8D76-A6197D891F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107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92F71-35D3-C942-8D76-A6197D891F5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03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506B7-1A41-4A40-9FAA-2C94334AC5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7A7BD-DEFB-8E4E-8408-10BC51AA0E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7209A-8A66-7246-8E1A-784008A95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0859F-7ECD-2A4B-A14C-99E1134CC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7B3C1-619F-D041-9B77-54060EA8E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130B0-9552-A447-BE49-124C73A074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BAB2-9E31-1844-B95E-EA94DF8A6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B7F2F-36D4-9545-84BC-5D709E396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80146-02BF-7C4F-AE39-3867484E91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DAE8F-64DC-D84E-AB1E-05FA062642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57BEE-08A5-F64E-8312-AB24670F8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B32AF-06D8-5543-AA01-43532C971C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64BEF-E5C9-5948-9AD0-9E15290BE0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718CB-E088-3747-9C29-5980D4B11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374900"/>
            <a:ext cx="51562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374900"/>
            <a:ext cx="51562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9A37A-8D6C-804D-B53D-B350EC7E7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BE14F-CDC6-0747-8543-4471C71932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9C34F-455A-2B45-9B57-7A3017F48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AFA3C-E851-9245-8A5F-D4F57810D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F1DB7-4F99-3B40-9C75-C4DD3A3EEA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E62E9-8B28-3140-900A-A791238D9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4A0DF-0C13-E24F-A932-0D9077DEBC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FD11F-9FBC-9C44-9465-39CF3BAFD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4353C-1529-EF45-A3C2-59EB56343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BDA5DE-80E1-F043-83A4-62D21E5C08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F0583-DFF1-F74F-B743-BA57B6FDAA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0" y="2374900"/>
            <a:ext cx="19050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9800" y="2374900"/>
            <a:ext cx="19050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ACC08-F6D1-1A43-AF64-A3AF9F598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9CB29-8C64-3D45-9FF5-CD2563E5C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B32BF-4EBA-0747-BBA5-91C471B6EB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EA118-4813-A744-BF60-AA9706A3F1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4BF11-3A2E-5040-AA10-89BC8ABB7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81FD5-768E-3D48-8B69-19CBB25A0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88A8F-D9CA-A847-A290-1CC0E7A07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4AE60-0D1A-C747-B21F-3AAE6AB2F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DE793-A32B-E142-AEB1-368254491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F382F-A5CC-1848-AF9A-D94B6F87E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63CC7-C7C5-4B41-81D9-29E18E2AFD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417D8-C16E-A248-B7F3-78DC4CED75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B0395-3923-5F43-99C1-F47F4CD0A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96E1E-5706-C34A-BD31-F43B8896E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F5ABA-784F-E04E-A30B-278E6E52C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765AB-C0A2-1F4F-925F-8FFA2854A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53E73-374C-6844-8DDE-03C9FCD31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EF536-1FB1-F346-9610-92C9D68F9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F8CB3-23E0-E043-9638-6F6E1358B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94D45-2749-9E4C-BABD-F7D29C187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D3308-41DE-4743-94CF-9AA6BE288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8CDFB-5188-1943-9A80-F7418CA3C8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409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409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FF59D-20DE-E742-824D-8B50E071A7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B6F93-A8CD-3247-A29B-923E156EE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49388-5A6E-364B-950F-6717BB9174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1F3D9-743F-974E-A578-279B5BC0F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70960-42BD-664C-AC2E-03A46B16B4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18147-37E8-A04E-A243-B9F13F0C1B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0E1AC-D18D-4C49-AC26-D0B40DF59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044700"/>
            <a:ext cx="2616200" cy="4394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044700"/>
            <a:ext cx="7696200" cy="4394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B1134-1462-9C4E-8EC5-758DD3137E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A1A85-EFDB-0546-A5AA-D573DB24C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42AD0-B09A-5940-A5BA-A09852C33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B9F4E-63BF-3B4C-8023-63DFD83897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650CE-33E5-FE48-A263-9A6630143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34F92-CCEA-4647-AF08-A99B04AEA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791DC-40EF-0A46-9E43-9DA861936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54AE3-A811-A642-B609-812A93AC22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43389-F15A-D041-84F1-256ED5BB6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37409-BFA4-E745-A6F3-BAA5F6FA3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E67FC-7EB1-4F49-A270-8EA094A08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27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278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BFC49-9C8A-C143-AF65-DFA87F4045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F221F-B418-FC49-B568-1882EE8F38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C58CC-8C93-4C4B-BB6D-BA613E2C22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1826E-ED4E-C245-95EB-061757FB6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8006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8006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D4EA5-FB2F-614E-BB56-248B4ABEE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1A065-835C-1F4F-91E1-D89648E1FB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09D36-E801-0A48-821B-4EDCF38A3C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C3678-89A9-254E-B91D-1FA4ECA38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95004-9CB8-E04E-A365-78319380C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B4943-0AAE-FB4D-838A-0AD1A22D7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15103-5390-124C-B2C8-12B55FB466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92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9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55DB1-0146-E145-B62D-D02E421D53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43398-74C8-494C-9A52-FC7BBC624A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6DF45-A1B0-0849-8318-2A192B3DC8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57F32-9B09-834A-85D8-EFC8164B10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774700"/>
            <a:ext cx="5156200" cy="817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774700"/>
            <a:ext cx="5156200" cy="817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1DA2D-89F3-574B-A6FC-B685370F3A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F652F-7852-9C44-B450-DA20F9E01C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EDB68-29D1-A142-B32B-8FD3F89FC8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E78F4-6918-794B-A057-4C5A19986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5DB5D-81F3-EA4F-A671-5BDE32FAFE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0B23D-1023-CA42-82DD-D1A4A16C5B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20BE9-69E7-D140-BCC9-37BA8CD5A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5629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56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D25BA-0281-B64B-91EA-17927408AE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B91ED-3DCC-DD4D-95E4-D1A93A37F5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BF7F2-DD0F-664A-A663-94500B556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5E634-8198-9449-BE38-038F2AD4A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2374900"/>
            <a:ext cx="45466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5600" y="2374900"/>
            <a:ext cx="45466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3B8EC-9FA7-824C-9E8B-8D8225981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CD34D-7A5E-7145-A5B6-8ABB287922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6B885-9C77-A546-93BB-D829C2C9E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DAD2C-D8C9-B14D-913F-5A2271F03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58837-0B85-094D-B8F6-6B270BFCB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A40E5-BFCD-1247-BC20-29297CC8F5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FF1AE-363B-0245-A7B3-6511AE57F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70800" y="254000"/>
            <a:ext cx="23114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6600" y="254000"/>
            <a:ext cx="67818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F4855-9853-4340-B491-556E55E8FC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8B794-9A19-9045-B774-2FDD54484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6FC26-1DB4-6B43-BBE5-91C12E27F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60BFF-FD34-0945-B588-B4554874B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09900" y="2374900"/>
            <a:ext cx="45466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08900" y="2374900"/>
            <a:ext cx="45466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DAF2F-AB24-BE4A-8A07-1E29135BD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6F574-D43E-3345-9D1B-31D4FB293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4E022-77C3-D542-BCEE-9094E0121F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71D0F-D8FE-E040-8309-9EA87AE6B2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34FB2-0D36-274C-BC51-ED3FB48015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19539-AFB9-3647-979F-643819974A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B61BD-7418-C543-95A7-7E07380B8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254000"/>
            <a:ext cx="23114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09900" y="254000"/>
            <a:ext cx="67818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22D14-6D2D-3E4E-9572-1D3C694A40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4DBCC-21D9-6446-A6F2-AE19F8F3E7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5BE3F-EF90-FD4B-8004-F05DDD54F3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690EB-1981-6445-B4BF-588FCB62A4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374900"/>
            <a:ext cx="51562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374900"/>
            <a:ext cx="51562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3A893-7E9D-EC48-BC1A-F1B01AB9A3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3C6CC-6262-8543-9E3E-6722EF33DB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BAE11-245A-A145-A962-8507C5AB71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59BC4-C424-EA41-AF37-708DADBB8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77EF2-929F-6D44-A681-C5A7898B6C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E584E-78D7-1649-ABC4-C20F9433CE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378CF-7A01-8F48-BAF9-60DCBE4FD6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60A94-293C-C443-85B0-0F7D19181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DCBC8-D0DA-314F-A13D-77B5E352E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0A2AA-CDC8-A447-BD32-26054135ED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C96B3-E8D9-7F42-BB0B-B87D7C9051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374900"/>
            <a:ext cx="244475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374900"/>
            <a:ext cx="244475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E8DD1-34F8-8640-B938-F96A3BAA47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E84E0-26EA-E943-9D88-A08D0AC537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C4E57-28A2-F54D-B47D-93C54E431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BAE9E-A42C-334E-82E3-A12901736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C0DDC-E3BD-D545-B6B5-06328C705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4E5EF-776E-D542-BB03-612D1B0B00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77774-E2D7-F846-9A4C-4524717DD3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A8F21-CCF9-B94A-B1C3-0DC2D3623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D80AE-FB7B-9947-B51B-04426C546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4FFD6-4F21-BC48-A888-B9F1B0AA5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B59D6-4A59-494E-B077-E6F7155F6F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374900"/>
            <a:ext cx="51562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374900"/>
            <a:ext cx="51562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D25A8-09A0-1A48-8224-A138C270A2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40060-A32B-744E-8B8E-C471AA7012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F209B-2DAF-C444-A42D-E9C758543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DA983-0718-F94C-BBA3-BAAE1239A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6B5C0-3601-CB4E-AF1E-51BA76D88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B8F86-54AE-584C-AEC7-160C14A01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38C1B-35B3-5244-94F5-A9A114C2EB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B82D3-3684-DB4F-9F97-276AA117D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98322-F241-2A4E-B8E2-D79F4B418F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8ACDF-FC65-F44A-8456-7BD3FC5D1A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D08D2-0251-984E-8231-077D38EF96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0615D-0377-B046-BC31-9716F7313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841F7-C5EF-B84B-B9E1-8F3DC8C4D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C51EF-B7CD-834C-8580-2EF7363485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66B5E-4590-6E4E-B975-B8BF73877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00881-AE55-0D49-B908-51FF6C6DE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B53C2-10D0-194D-93E8-BBE047449B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14D10-973A-9647-AB97-56F7897F12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54E74-1B0F-B141-BFDF-472D01DD32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D0BA6-684E-AA47-8D06-0DCE0E765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15141-43F5-5C45-9A94-AC60FA26A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CB616-1B0C-764C-8E22-0D0406B16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4670E-EA5A-C945-8C7D-5C547ED6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BF81C-9CE1-5347-84AB-A54F61925E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B037B-50A3-D14F-B0CF-70FFF90E0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0D088-EF3B-B342-AC4E-23F5500B2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B2201-39D4-2344-BFE0-A883D37BD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899D-6B94-D145-9F7C-96AA8D883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684A8-D2BA-5B4F-9A82-B239F1376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61252-A388-AB4E-AE89-5FFE165CD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54959-28F4-2643-BD9F-177E6B558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02925-7734-534C-A74A-712E78B2C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8F475-339B-A146-848D-87559F0F2B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374900"/>
            <a:ext cx="244475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374900"/>
            <a:ext cx="244475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68949-B1D4-9042-A6A5-679BA0B8F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387D0-D660-0A48-9796-594C2535F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7769B-1ADE-AF43-8654-91F6E7B14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B9889-C3B7-3B46-B309-C3CFCCD7DB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D3A69-402D-9742-A709-0B8CFB186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12D47-960D-ED47-B5C5-A3983E8310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3A92E-FC69-B24B-946D-E51125838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A8061-EC13-7C4F-A613-085ACBCE85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08B17-9B18-C94D-97D6-9E946F433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B8C14-C710-E540-9A41-71D085F05A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19986-55A0-AA49-A677-2FEB7882F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374900"/>
            <a:ext cx="244475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374900"/>
            <a:ext cx="244475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00D95-A1DB-A14C-BCCF-D241ADA6FC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F1EF9-C2EC-0445-A055-DE49DF364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5C8F9-594B-E44A-86DB-6BA2318A58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13745-8EBC-184F-ACCC-10E6318ED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73FC3-49A3-8C42-AB65-CF65032141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CD168-AA14-FD49-955A-1752F0A53A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89F2C-D73F-A346-BA4C-C9CB1D9A27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BA14B-C2BC-DC47-8BF1-077586F9AF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41CDB-FA61-7F4C-B2EF-76EA0E1F7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FCA43-1A2C-3E48-B157-C9B51BF51C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AB898-6B32-6548-845D-11F2C99E9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374900"/>
            <a:ext cx="51562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374900"/>
            <a:ext cx="51562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7C0F6-EB71-E241-8166-F0601B9723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48321-EA11-E64C-9B04-6729E4AB39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7F0AA-BB0A-0247-B4C0-986E6F949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62E89-522D-C84D-9DC4-B60F9C61D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BDC6B-1993-1A45-A001-AD8B00EC8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700EA-746A-4F4D-998E-47D2ED9C7B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084A6-526F-F546-8DB2-D234C596EA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2911B-1B50-7942-A3D6-60E3F6766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C072D-2594-C64E-AB4F-91CCD086FE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3272E-CC0C-EA46-A433-DE27A18FE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E7247-DBFC-594B-8C11-0211F3D49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0" y="2374900"/>
            <a:ext cx="19050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9800" y="2374900"/>
            <a:ext cx="19050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099CA-E1EB-AC4F-8591-0A2A2FBFA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A4014-5FC2-1740-902E-FC1F988F3B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D9126-3C47-E446-8CF2-85738DE61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CE62A-1B52-3E48-AD1C-78DD82721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B54E7-31EF-7644-9252-7769A1F949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44FD2-B03C-E04B-A838-B7850F3EF7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6B2AC-CE76-9243-96FA-E83CDBAA7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5CC2E-6D0C-174C-801C-7E763B340A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C136C-15CD-2842-BA31-42082A27CD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E8A5A-F913-D347-819A-040F72A1D9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B62A2-2A1E-E844-A07F-D56EF84F39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98D6E-3AED-8546-B314-2B4C7FAED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0788E-139C-F744-A28F-77DB79B0F7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2ED72-40E3-D44F-A0A9-BC8C122CA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AA410-6BAB-1A44-AEE0-C99869ED1A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7685E-94C8-984E-B8CB-7EBBF0C9B8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AFBF8-9237-6142-99AE-74AC0E88A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DE8B7-82A3-EF41-850B-F9A01DD3E3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5E2AD-8034-6E4D-A7D4-450E5F669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E787D-3210-E64B-9E62-0213DBC8D6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EAE66-47CB-4646-920D-DF9ADD3FF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C781F-5D10-3040-9B82-189266B75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409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409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AE45F-D327-B143-86C9-B92B9125B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885A9-A4A6-7043-BFFF-F0B2A459AC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5EF2C-27D0-4943-A128-C4EE41BA2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EF62E-F107-7343-851C-08E2BD6C67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A2417-8C86-C544-A3FC-E33B948FC2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61286-81D3-0149-BA8E-C3136E00E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B3140-9CC8-1346-B7EE-F22FF16C5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044700"/>
            <a:ext cx="2616200" cy="4394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044700"/>
            <a:ext cx="7696200" cy="4394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4E220-E788-7A44-B01C-85E504863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E2ED6-231E-CF43-AFC3-99906CA14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9E2B8-414F-2142-B782-7654C4DF17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6D6CC-312D-404F-98DA-54E649C725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2ACCE-DF59-F347-BBF8-152CCC101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5D0BD-3159-D44C-8EC6-4528077800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08B49-4DD2-0347-B9AC-84929A1E3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EC3BF-DAC1-4644-ACD5-904BB46FF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0E94B-A15A-3442-A948-0008D95B5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744D0-8804-204D-B925-2C2D72A57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78B2D-6AA0-4D4C-AFEB-3E624A5AD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27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278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7839D-6808-9043-95F9-0A78CA957E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A227D-F5F9-E14F-9951-A8613AE5B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3E2BF-8698-B344-860C-174D7CEB2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D37C4-5D13-F746-9552-0929DF0093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8006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8006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3221A-CB6D-FA40-B5BF-C22436A986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D1121-F6E9-714E-B880-D38BCBB77B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56BE4-B2F1-6E45-BEEC-6415290AA1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92952-5573-294A-8704-33144A44C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7E892-E725-6D42-89B6-B768E4B6EB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5ED4D-9403-0B4E-860A-B96C645DB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87952-8835-4045-8DD4-947FE96EC9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92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9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5B58B-77A7-7246-8C32-28FCC04D3F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70556-2B75-B645-98A5-CB20E5AE53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A34B3-28EE-964F-8C42-9CFA6A979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2C773-1C1C-5B4E-B79E-8BCDD9136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374900"/>
            <a:ext cx="244475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374900"/>
            <a:ext cx="244475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C5C0F-8089-0443-9067-E6C481D69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8A7F6-9CAB-7741-A137-F52D7AE16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82F63-63D3-D648-AE62-B6927C7DC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76E3F-A996-4847-8807-76362854DA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C4F3E-4B52-6548-918D-811305F8F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C8B0A-C60C-5942-9AF1-157B8D67A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32CA5-F15E-F94E-995E-82B50DECDC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B12E3-9556-C748-8C52-E7A84032B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AF3BD-1843-E44F-8E2A-8A54FFCD02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D31B0-A1F2-5D49-95C2-2A719FF0FE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C8854-7C3D-FC43-A009-323CEDD56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6600" y="2374900"/>
            <a:ext cx="45466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5600" y="2374900"/>
            <a:ext cx="45466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746FB-C53B-D740-A526-1F945E7D3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5FC51-DA24-0E45-BEFA-A0E2EA763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09A8A-7C96-664A-8B55-C53AB33487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9DDA0-7F9F-EE41-9406-2C3B9670D5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BA05B-EF7C-A248-A997-3B1B8BF6A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1F115-5AB8-D241-8A7E-4659ABD3DD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0D72E-2F56-CA46-A130-5C741A778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70800" y="254000"/>
            <a:ext cx="23114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6600" y="254000"/>
            <a:ext cx="67818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7F5B9-69D6-9F4E-9DB8-968C0930F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20959-B5BB-514A-9DBC-49A47EA8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4C849-D6C5-6943-BE68-45155DBB1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8A603-4411-914A-B87B-76774920B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09900" y="2374900"/>
            <a:ext cx="45466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08900" y="2374900"/>
            <a:ext cx="4546600" cy="657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5078E-FB6E-BE42-8157-35992B6A5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197BE-8E77-BE45-9AFF-A8319D878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A3D78-BA72-9B46-80E4-69B8B7B3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E7394-F6E7-904E-BDE8-7EE0379431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EE39D-ACFD-B046-82E9-31565EA897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-10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1421B-0A09-D448-B955-81C0916F3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73947-5AC6-CC4C-934B-AFEE3DBD89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254000"/>
            <a:ext cx="2311400" cy="869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09900" y="254000"/>
            <a:ext cx="6781800" cy="8699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A99E3-6B0C-F14A-B03F-D78CCDFFF5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1026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DC68D7F2-7E5A-E94B-878C-47C7C69DF2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6683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1128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5573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20018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4463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9035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3607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8179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2751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374900"/>
            <a:ext cx="104648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614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968CEBD0-56C6-D942-B31C-C8FFE2ED9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588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33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477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22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66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241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2813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385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1957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00" y="2374900"/>
            <a:ext cx="39624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B488394F-8131-D242-BF9A-775A0DAA2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588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33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477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22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66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241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2813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385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1957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730500"/>
            <a:ext cx="10464800" cy="427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8194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6188" y="9271000"/>
            <a:ext cx="3619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+mn-lt"/>
                <a:ea typeface="Copperplate" pitchFamily="-108" charset="0"/>
                <a:cs typeface="Copperplate" pitchFamily="-108" charset="0"/>
                <a:sym typeface="Copperplate" pitchFamily="-108" charset="0"/>
              </a:defRPr>
            </a:lvl1pPr>
          </a:lstStyle>
          <a:p>
            <a:pPr>
              <a:defRPr/>
            </a:pPr>
            <a:fld id="{B69FDD48-8EEB-A749-B515-77025102A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044700"/>
            <a:ext cx="10464800" cy="2857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409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text styles</a:t>
            </a:r>
          </a:p>
          <a:p>
            <a:pPr lvl="1"/>
            <a:r>
              <a:rPr lang="en-US">
                <a:sym typeface="Copperplate" pitchFamily="-108" charset="0"/>
              </a:rPr>
              <a:t>Second level</a:t>
            </a:r>
          </a:p>
          <a:p>
            <a:pPr lvl="2"/>
            <a:r>
              <a:rPr lang="en-US">
                <a:sym typeface="Copperplate" pitchFamily="-108" charset="0"/>
              </a:rPr>
              <a:t>Third level</a:t>
            </a:r>
          </a:p>
          <a:p>
            <a:pPr lvl="3"/>
            <a:r>
              <a:rPr lang="en-US">
                <a:sym typeface="Copperplate" pitchFamily="-108" charset="0"/>
              </a:rPr>
              <a:t>Fourth level</a:t>
            </a:r>
          </a:p>
          <a:p>
            <a:pPr lvl="4"/>
            <a:r>
              <a:rPr lang="en-US">
                <a:sym typeface="Copperplate" pitchFamily="-108" charset="0"/>
              </a:rPr>
              <a:t>Fifth level</a:t>
            </a:r>
          </a:p>
        </p:txBody>
      </p:sp>
      <p:sp>
        <p:nvSpPr>
          <p:cNvPr id="9219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6188" y="9271000"/>
            <a:ext cx="3619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+mn-lt"/>
                <a:ea typeface="Copperplate" pitchFamily="-108" charset="0"/>
                <a:cs typeface="Copperplate" pitchFamily="-108" charset="0"/>
                <a:sym typeface="Copperplate" pitchFamily="-108" charset="0"/>
              </a:defRPr>
            </a:lvl1pPr>
          </a:lstStyle>
          <a:p>
            <a:pPr>
              <a:defRPr/>
            </a:pPr>
            <a:fld id="{CA8F6B86-71AE-174F-A132-341B155EB9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6896100"/>
            <a:ext cx="10464800" cy="210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1024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6188" y="9271000"/>
            <a:ext cx="3619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+mn-lt"/>
                <a:ea typeface="Copperplate" pitchFamily="-108" charset="0"/>
                <a:cs typeface="Copperplate" pitchFamily="-108" charset="0"/>
                <a:sym typeface="Copperplate" pitchFamily="-108" charset="0"/>
              </a:defRPr>
            </a:lvl1pPr>
          </a:lstStyle>
          <a:p>
            <a:pPr>
              <a:defRPr/>
            </a:pPr>
            <a:fld id="{F78D572B-F56B-2E49-B103-D0CAC8272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8006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text styles</a:t>
            </a:r>
          </a:p>
          <a:p>
            <a:pPr lvl="1"/>
            <a:r>
              <a:rPr lang="en-US">
                <a:sym typeface="Copperplate" pitchFamily="-108" charset="0"/>
              </a:rPr>
              <a:t>Second level</a:t>
            </a:r>
          </a:p>
          <a:p>
            <a:pPr lvl="2"/>
            <a:r>
              <a:rPr lang="en-US">
                <a:sym typeface="Copperplate" pitchFamily="-108" charset="0"/>
              </a:rPr>
              <a:t>Third level</a:t>
            </a:r>
          </a:p>
          <a:p>
            <a:pPr lvl="3"/>
            <a:r>
              <a:rPr lang="en-US">
                <a:sym typeface="Copperplate" pitchFamily="-108" charset="0"/>
              </a:rPr>
              <a:t>Fourth level</a:t>
            </a:r>
          </a:p>
          <a:p>
            <a:pPr lvl="4"/>
            <a:r>
              <a:rPr lang="en-US">
                <a:sym typeface="Copperplate" pitchFamily="-108" charset="0"/>
              </a:rPr>
              <a:t>Fifth level</a:t>
            </a:r>
          </a:p>
        </p:txBody>
      </p:sp>
      <p:sp>
        <p:nvSpPr>
          <p:cNvPr id="1126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6188" y="9271000"/>
            <a:ext cx="3619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+mn-lt"/>
                <a:ea typeface="Copperplate" pitchFamily="-108" charset="0"/>
                <a:cs typeface="Copperplate" pitchFamily="-108" charset="0"/>
                <a:sym typeface="Copperplate" pitchFamily="-108" charset="0"/>
              </a:defRPr>
            </a:lvl1pPr>
          </a:lstStyle>
          <a:p>
            <a:pPr>
              <a:defRPr/>
            </a:pPr>
            <a:fld id="{A84963B8-DCD4-4240-B6ED-5BC580DA23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774700"/>
            <a:ext cx="10464800" cy="817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12290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DDDBE3F5-07E5-BC45-84EB-810019DE61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617538" indent="-350838" algn="l" rtl="0" eaLnBrk="0" fontAlgn="base" hangingPunct="0">
        <a:spcBef>
          <a:spcPts val="65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62038" indent="-350838" algn="l" rtl="0" eaLnBrk="0" fontAlgn="base" hangingPunct="0">
        <a:spcBef>
          <a:spcPts val="65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506538" indent="-350838" algn="l" rtl="0" eaLnBrk="0" fontAlgn="base" hangingPunct="0">
        <a:spcBef>
          <a:spcPts val="65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51038" indent="-350838" algn="l" rtl="0" eaLnBrk="0" fontAlgn="base" hangingPunct="0">
        <a:spcBef>
          <a:spcPts val="65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95538" indent="-350838" algn="l" rtl="0" eaLnBrk="0" fontAlgn="base" hangingPunct="0">
        <a:spcBef>
          <a:spcPts val="65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52738" indent="-350838" algn="l" rtl="0" fontAlgn="base">
        <a:spcBef>
          <a:spcPts val="65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309938" indent="-350838" algn="l" rtl="0" fontAlgn="base">
        <a:spcBef>
          <a:spcPts val="65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67138" indent="-350838" algn="l" rtl="0" fontAlgn="base">
        <a:spcBef>
          <a:spcPts val="65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224338" indent="-350838" algn="l" rtl="0" fontAlgn="base">
        <a:spcBef>
          <a:spcPts val="65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75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6600" y="254000"/>
            <a:ext cx="92456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6600" y="2374900"/>
            <a:ext cx="92456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13316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8802A41B-1739-3E44-B613-344D3261C4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/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617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62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506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51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95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527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3099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671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2243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75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09900" y="254000"/>
            <a:ext cx="92456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09900" y="2374900"/>
            <a:ext cx="92456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14340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141E4235-48DD-2949-9113-4AF52DD7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ransition/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617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62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506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51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95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527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3099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671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2243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17305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374900"/>
            <a:ext cx="104648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15363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F60168D3-FE80-D243-8D93-AF67F7548D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617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62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506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51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95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527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3099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671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2243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1853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374900"/>
            <a:ext cx="50419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1638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371CDB4D-7030-7D4C-AD17-61441012D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588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33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477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22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66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241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2813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385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1957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19763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374900"/>
            <a:ext cx="104648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1741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4C0BBB5A-3383-4E41-98D2-B2D96BA84D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617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62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506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51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95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527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3099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671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2243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18434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7A9C35B7-85C9-D148-94A9-61D810B1D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6683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1128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5573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20018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4463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9035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3607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8179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2751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CC26EBE7-D95E-2C40-A310-B603425B5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6683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1128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5573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20018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4463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9035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3607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8179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2751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2344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374900"/>
            <a:ext cx="50419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20483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7AC4921C-087E-294D-BA7D-F47531BA4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588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33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477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22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66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241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2813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385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1957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24678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374900"/>
            <a:ext cx="50419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2150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7229FE14-6298-3146-823D-2D6AFF886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588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33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477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22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66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241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2813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385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1957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259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374900"/>
            <a:ext cx="104648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2253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4E9D3B0D-6E32-BA47-86E1-00ED136D4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588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33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477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22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66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241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2813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385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1957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27136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00" y="2374900"/>
            <a:ext cx="39624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23555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A03A7F9B-BA9D-5D44-9541-16D8AF52C9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588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33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477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22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66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241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2813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385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1957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730500"/>
            <a:ext cx="10464800" cy="427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24578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6188" y="9271000"/>
            <a:ext cx="3619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+mn-lt"/>
                <a:ea typeface="Copperplate" pitchFamily="-108" charset="0"/>
                <a:cs typeface="Copperplate" pitchFamily="-108" charset="0"/>
                <a:sym typeface="Copperplate" pitchFamily="-108" charset="0"/>
              </a:defRPr>
            </a:lvl1pPr>
          </a:lstStyle>
          <a:p>
            <a:pPr>
              <a:defRPr/>
            </a:pPr>
            <a:fld id="{E5AFA0EC-A24F-094A-8BD6-106F9B2F3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044700"/>
            <a:ext cx="10464800" cy="2857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409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text styles</a:t>
            </a:r>
          </a:p>
          <a:p>
            <a:pPr lvl="1"/>
            <a:r>
              <a:rPr lang="en-US">
                <a:sym typeface="Copperplate" pitchFamily="-108" charset="0"/>
              </a:rPr>
              <a:t>Second level</a:t>
            </a:r>
          </a:p>
          <a:p>
            <a:pPr lvl="2"/>
            <a:r>
              <a:rPr lang="en-US">
                <a:sym typeface="Copperplate" pitchFamily="-108" charset="0"/>
              </a:rPr>
              <a:t>Third level</a:t>
            </a:r>
          </a:p>
          <a:p>
            <a:pPr lvl="3"/>
            <a:r>
              <a:rPr lang="en-US">
                <a:sym typeface="Copperplate" pitchFamily="-108" charset="0"/>
              </a:rPr>
              <a:t>Fourth level</a:t>
            </a:r>
          </a:p>
          <a:p>
            <a:pPr lvl="4"/>
            <a:r>
              <a:rPr lang="en-US">
                <a:sym typeface="Copperplate" pitchFamily="-108" charset="0"/>
              </a:rPr>
              <a:t>Fifth level</a:t>
            </a:r>
          </a:p>
        </p:txBody>
      </p:sp>
      <p:sp>
        <p:nvSpPr>
          <p:cNvPr id="25603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6188" y="9271000"/>
            <a:ext cx="3619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+mn-lt"/>
                <a:ea typeface="Copperplate" pitchFamily="-108" charset="0"/>
                <a:cs typeface="Copperplate" pitchFamily="-108" charset="0"/>
                <a:sym typeface="Copperplate" pitchFamily="-108" charset="0"/>
              </a:defRPr>
            </a:lvl1pPr>
          </a:lstStyle>
          <a:p>
            <a:pPr>
              <a:defRPr/>
            </a:pPr>
            <a:fld id="{FB5D0F80-F89C-D644-AECA-B2F64D5644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94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6896100"/>
            <a:ext cx="10464800" cy="210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26626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6188" y="9271000"/>
            <a:ext cx="3619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+mn-lt"/>
                <a:ea typeface="Copperplate" pitchFamily="-108" charset="0"/>
                <a:cs typeface="Copperplate" pitchFamily="-108" charset="0"/>
                <a:sym typeface="Copperplate" pitchFamily="-108" charset="0"/>
              </a:defRPr>
            </a:lvl1pPr>
          </a:lstStyle>
          <a:p>
            <a:pPr>
              <a:defRPr/>
            </a:pPr>
            <a:fld id="{F5A32248-E151-D646-B389-E4D53811B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8006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text styles</a:t>
            </a:r>
          </a:p>
          <a:p>
            <a:pPr lvl="1"/>
            <a:r>
              <a:rPr lang="en-US">
                <a:sym typeface="Copperplate" pitchFamily="-108" charset="0"/>
              </a:rPr>
              <a:t>Second level</a:t>
            </a:r>
          </a:p>
          <a:p>
            <a:pPr lvl="2"/>
            <a:r>
              <a:rPr lang="en-US">
                <a:sym typeface="Copperplate" pitchFamily="-108" charset="0"/>
              </a:rPr>
              <a:t>Third level</a:t>
            </a:r>
          </a:p>
          <a:p>
            <a:pPr lvl="3"/>
            <a:r>
              <a:rPr lang="en-US">
                <a:sym typeface="Copperplate" pitchFamily="-108" charset="0"/>
              </a:rPr>
              <a:t>Fourth level</a:t>
            </a:r>
          </a:p>
          <a:p>
            <a:pPr lvl="4"/>
            <a:r>
              <a:rPr lang="en-US">
                <a:sym typeface="Copperplate" pitchFamily="-108" charset="0"/>
              </a:rPr>
              <a:t>Fifth level</a:t>
            </a:r>
          </a:p>
        </p:txBody>
      </p:sp>
      <p:sp>
        <p:nvSpPr>
          <p:cNvPr id="2765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6188" y="9271000"/>
            <a:ext cx="36195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50800" dir="13500000" algn="ctr" rotWithShape="0">
              <a:schemeClr val="bg2">
                <a:alpha val="74998"/>
              </a:schemeClr>
            </a:outerShdw>
          </a:effec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+mn-lt"/>
                <a:ea typeface="Copperplate" pitchFamily="-108" charset="0"/>
                <a:cs typeface="Copperplate" pitchFamily="-108" charset="0"/>
                <a:sym typeface="Copperplate" pitchFamily="-108" charset="0"/>
              </a:defRPr>
            </a:lvl1pPr>
          </a:lstStyle>
          <a:p>
            <a:pPr>
              <a:defRPr/>
            </a:pPr>
            <a:fld id="{4E5AB29E-0E5A-7C41-AF5D-4719EC61E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800">
          <a:solidFill>
            <a:schemeClr val="tx1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7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>
          <a:solidFill>
            <a:srgbClr val="FFFDF9"/>
          </a:solidFill>
          <a:latin typeface="+mn-lt"/>
          <a:ea typeface="+mn-ea"/>
          <a:cs typeface="+mn-cs"/>
          <a:sym typeface="Copperplate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33280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374900"/>
            <a:ext cx="50419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28675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D32360FB-0DDC-7D4D-BA88-8F0E51AF9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transition/>
  <p:hf hdr="0" ft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588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33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477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224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66963" indent="-322263" algn="l" rtl="0" eaLnBrk="0" fontAlgn="base" hangingPunct="0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241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2813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385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195763" indent="-322263" algn="l" rtl="0" fontAlgn="base">
        <a:spcBef>
          <a:spcPts val="5000"/>
        </a:spcBef>
        <a:spcAft>
          <a:spcPct val="0"/>
        </a:spcAft>
        <a:buSzPct val="74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75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090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6600" y="254000"/>
            <a:ext cx="92456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345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6600" y="2374900"/>
            <a:ext cx="92456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29700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8106C003-EA1E-C54D-9EA2-B94A366BB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transition/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617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62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506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51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95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527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3099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671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2243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75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78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09900" y="254000"/>
            <a:ext cx="9245600" cy="1993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12700" dist="25399" dir="2700000" algn="ctr" rotWithShape="0">
              <a:srgbClr val="F9F8ED">
                <a:alpha val="74998"/>
              </a:srgbClr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pperplate" pitchFamily="-108" charset="0"/>
              </a:rPr>
              <a:t>Click to edit Master title style</a:t>
            </a:r>
          </a:p>
        </p:txBody>
      </p:sp>
      <p:sp>
        <p:nvSpPr>
          <p:cNvPr id="3573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09900" y="2374900"/>
            <a:ext cx="9245600" cy="657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ochin" pitchFamily="-107" charset="0"/>
              </a:rPr>
              <a:t>Click to edit Master text styles</a:t>
            </a:r>
          </a:p>
          <a:p>
            <a:pPr lvl="1"/>
            <a:r>
              <a:rPr lang="en-US">
                <a:sym typeface="Cochin" pitchFamily="-107" charset="0"/>
              </a:rPr>
              <a:t>Second level</a:t>
            </a:r>
          </a:p>
          <a:p>
            <a:pPr lvl="2"/>
            <a:r>
              <a:rPr lang="en-US">
                <a:sym typeface="Cochin" pitchFamily="-107" charset="0"/>
              </a:rPr>
              <a:t>Third level</a:t>
            </a:r>
          </a:p>
          <a:p>
            <a:pPr lvl="3"/>
            <a:r>
              <a:rPr lang="en-US">
                <a:sym typeface="Cochin" pitchFamily="-107" charset="0"/>
              </a:rPr>
              <a:t>Fourth level</a:t>
            </a:r>
          </a:p>
          <a:p>
            <a:pPr lvl="4"/>
            <a:r>
              <a:rPr lang="en-US">
                <a:sym typeface="Cochin" pitchFamily="-107" charset="0"/>
              </a:rPr>
              <a:t>Fifth level</a:t>
            </a:r>
          </a:p>
        </p:txBody>
      </p:sp>
      <p:sp>
        <p:nvSpPr>
          <p:cNvPr id="30724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37300" y="9290050"/>
            <a:ext cx="317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Cochin" pitchFamily="-108" charset="0"/>
                <a:ea typeface="Cochin" pitchFamily="-108" charset="0"/>
                <a:cs typeface="Cochin" pitchFamily="-108" charset="0"/>
                <a:sym typeface="Cochin" pitchFamily="-108" charset="0"/>
              </a:defRPr>
            </a:lvl1pPr>
          </a:lstStyle>
          <a:p>
            <a:pPr>
              <a:defRPr/>
            </a:pPr>
            <a:fld id="{9CCFC320-2C39-134C-B552-A2A06158F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ransition/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+mj-lt"/>
          <a:ea typeface="+mj-ea"/>
          <a:cs typeface="+mj-cs"/>
          <a:sym typeface="Copperplate" pitchFamily="-107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7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7800">
          <a:solidFill>
            <a:srgbClr val="6B7786"/>
          </a:solidFill>
          <a:latin typeface="Copperplate" pitchFamily="-108" charset="0"/>
          <a:ea typeface="ヒラギノ明朝 ProN W3" pitchFamily="-108" charset="-128"/>
          <a:cs typeface="ヒラギノ明朝 ProN W3" pitchFamily="-108" charset="-128"/>
          <a:sym typeface="Copperplate" pitchFamily="-108" charset="0"/>
        </a:defRPr>
      </a:lvl9pPr>
    </p:titleStyle>
    <p:bodyStyle>
      <a:lvl1pPr marL="617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1pPr>
      <a:lvl2pPr marL="1062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2pPr>
      <a:lvl3pPr marL="1506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3pPr>
      <a:lvl4pPr marL="19510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4pPr>
      <a:lvl5pPr marL="2395538" indent="-350838" algn="l" rtl="0" eaLnBrk="0" fontAlgn="base" hangingPunct="0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7" charset="0"/>
        </a:defRPr>
      </a:lvl5pPr>
      <a:lvl6pPr marL="28527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6pPr>
      <a:lvl7pPr marL="33099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7pPr>
      <a:lvl8pPr marL="37671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8pPr>
      <a:lvl9pPr marL="4224338" indent="-350838" algn="l" rtl="0" fontAlgn="base">
        <a:spcBef>
          <a:spcPts val="4000"/>
        </a:spcBef>
        <a:spcAft>
          <a:spcPct val="0"/>
        </a:spcAft>
        <a:buSzPct val="74000"/>
        <a:buChar char="•"/>
        <a:defRPr sz="4000">
          <a:solidFill>
            <a:schemeClr val="tx1"/>
          </a:solidFill>
          <a:latin typeface="+mn-lt"/>
          <a:ea typeface="+mn-ea"/>
          <a:cs typeface="+mn-cs"/>
          <a:sym typeface="Cochin" pitchFamily="-108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emf"/><Relationship Id="rId7" Type="http://schemas.openxmlformats.org/officeDocument/2006/relationships/image" Target="../media/image30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39.png"/><Relationship Id="rId4" Type="http://schemas.openxmlformats.org/officeDocument/2006/relationships/image" Target="../media/image44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emf"/><Relationship Id="rId3" Type="http://schemas.openxmlformats.org/officeDocument/2006/relationships/image" Target="../media/image53.png"/><Relationship Id="rId7" Type="http://schemas.openxmlformats.org/officeDocument/2006/relationships/image" Target="../media/image57.emf"/><Relationship Id="rId12" Type="http://schemas.openxmlformats.org/officeDocument/2006/relationships/image" Target="../media/image62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emf"/><Relationship Id="rId11" Type="http://schemas.openxmlformats.org/officeDocument/2006/relationships/image" Target="../media/image61.emf"/><Relationship Id="rId5" Type="http://schemas.openxmlformats.org/officeDocument/2006/relationships/image" Target="../media/image55.emf"/><Relationship Id="rId10" Type="http://schemas.openxmlformats.org/officeDocument/2006/relationships/image" Target="../media/image60.emf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5" Type="http://schemas.openxmlformats.org/officeDocument/2006/relationships/image" Target="../media/image67.emf"/><Relationship Id="rId4" Type="http://schemas.openxmlformats.org/officeDocument/2006/relationships/image" Target="../media/image66.emf"/><Relationship Id="rId9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72.png"/><Relationship Id="rId7" Type="http://schemas.openxmlformats.org/officeDocument/2006/relationships/image" Target="../media/image76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emf"/><Relationship Id="rId4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image" Target="../media/image77.png"/><Relationship Id="rId7" Type="http://schemas.openxmlformats.org/officeDocument/2006/relationships/image" Target="../media/image7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30D1E-E57E-884A-6709-E2A51B109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0F5CF-C194-A41E-688A-078BB9C56A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B7A7BD-DEFB-8E4E-8408-10BC51AA0E9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97F5A26-E1F0-C007-1A28-6DC2EF6FB9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1700" y="176558"/>
            <a:ext cx="12601400" cy="1963938"/>
          </a:xfrm>
        </p:spPr>
        <p:txBody>
          <a:bodyPr/>
          <a:lstStyle/>
          <a:p>
            <a:r>
              <a:rPr lang="en-US" sz="6000" b="1" dirty="0">
                <a:solidFill>
                  <a:srgbClr val="FF0000"/>
                </a:solidFill>
                <a:latin typeface="+mn-lt"/>
              </a:rPr>
              <a:t>Electroweak Symmetry Restoration </a:t>
            </a:r>
            <a:br>
              <a:rPr lang="en-US" sz="6000" b="1" dirty="0">
                <a:solidFill>
                  <a:srgbClr val="FF0000"/>
                </a:solidFill>
                <a:latin typeface="+mn-lt"/>
              </a:rPr>
            </a:br>
            <a:r>
              <a:rPr lang="en-US" sz="1000" b="1" dirty="0">
                <a:solidFill>
                  <a:srgbClr val="FF0000"/>
                </a:solidFill>
                <a:latin typeface="+mn-lt"/>
              </a:rPr>
              <a:t>   </a:t>
            </a:r>
            <a:br>
              <a:rPr lang="en-US" sz="6000" b="1" dirty="0">
                <a:solidFill>
                  <a:srgbClr val="FF0000"/>
                </a:solidFill>
                <a:latin typeface="+mn-lt"/>
              </a:rPr>
            </a:br>
            <a:r>
              <a:rPr lang="en-US" sz="6000" b="1" dirty="0">
                <a:solidFill>
                  <a:srgbClr val="FF0000"/>
                </a:solidFill>
                <a:latin typeface="+mn-lt"/>
              </a:rPr>
              <a:t>@ High Energies</a:t>
            </a:r>
            <a:endParaRPr lang="en-US" sz="6000" b="1" dirty="0"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9A3FFC0-C402-7F16-27DF-33D86AD8FA7C}"/>
              </a:ext>
            </a:extLst>
          </p:cNvPr>
          <p:cNvSpPr>
            <a:spLocks/>
          </p:cNvSpPr>
          <p:nvPr/>
        </p:nvSpPr>
        <p:spPr bwMode="auto">
          <a:xfrm>
            <a:off x="3118024" y="2068488"/>
            <a:ext cx="6264696" cy="1963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altLang="ja-JP" sz="4000" b="1" dirty="0">
                <a:solidFill>
                  <a:schemeClr val="tx1"/>
                </a:solidFill>
                <a:cs typeface="Cochin" charset="0"/>
              </a:rPr>
              <a:t>Tao Han</a:t>
            </a:r>
          </a:p>
          <a:p>
            <a:r>
              <a:rPr lang="en-US" sz="4000" b="1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Pitt PACC</a:t>
            </a:r>
          </a:p>
          <a:p>
            <a:r>
              <a:rPr lang="en-US" sz="4000" b="1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University of Pittsburgh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BF95A28-7C23-D198-20B3-5FD770E4B459}"/>
              </a:ext>
            </a:extLst>
          </p:cNvPr>
          <p:cNvSpPr>
            <a:spLocks/>
          </p:cNvSpPr>
          <p:nvPr/>
        </p:nvSpPr>
        <p:spPr bwMode="auto">
          <a:xfrm>
            <a:off x="4928766" y="2932584"/>
            <a:ext cx="3147268" cy="9361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endParaRPr lang="en-US" altLang="ja-JP" sz="4800" b="1" dirty="0">
              <a:solidFill>
                <a:schemeClr val="tx1"/>
              </a:solidFill>
              <a:cs typeface="Cochin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537E84-4B99-8F3A-763A-D75C85A6C22C}"/>
              </a:ext>
            </a:extLst>
          </p:cNvPr>
          <p:cNvSpPr txBox="1"/>
          <p:nvPr/>
        </p:nvSpPr>
        <p:spPr>
          <a:xfrm>
            <a:off x="3046016" y="4084712"/>
            <a:ext cx="64087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</a:rPr>
              <a:t>PPC 2026 @ UNSW</a:t>
            </a:r>
          </a:p>
          <a:p>
            <a:r>
              <a:rPr lang="en-US" b="1" dirty="0">
                <a:solidFill>
                  <a:srgbClr val="0432FF"/>
                </a:solidFill>
              </a:rPr>
              <a:t>August 31 , 2026</a:t>
            </a:r>
            <a:endParaRPr lang="en-US" b="1" dirty="0">
              <a:solidFill>
                <a:srgbClr val="0432FF"/>
              </a:solidFill>
              <a:latin typeface="+mn-lt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EA43A00-3587-D059-7631-506585960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728" y="1802515"/>
            <a:ext cx="3190244" cy="3578341"/>
          </a:xfrm>
          <a:prstGeom prst="rect">
            <a:avLst/>
          </a:prstGeom>
        </p:spPr>
      </p:pic>
      <p:pic>
        <p:nvPicPr>
          <p:cNvPr id="1027" name="Picture 3" descr="UW–Madison enrolls freshman class of 8,516, drawn from ...">
            <a:extLst>
              <a:ext uri="{FF2B5EF4-FFF2-40B4-BE49-F238E27FC236}">
                <a16:creationId xmlns:a16="http://schemas.microsoft.com/office/drawing/2014/main" id="{9EF89DC2-F643-0E67-6EDF-E805C2D28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4575" y="-4160838"/>
            <a:ext cx="34925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iversity of Pittsburgh | Better Buildings Initiative">
            <a:extLst>
              <a:ext uri="{FF2B5EF4-FFF2-40B4-BE49-F238E27FC236}">
                <a16:creationId xmlns:a16="http://schemas.microsoft.com/office/drawing/2014/main" id="{F68BB1CD-1158-4474-E4CD-D1AD4CCD4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0" y="-5211763"/>
            <a:ext cx="43688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765906-375B-BBA4-688C-6BBAA550D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36" y="5624664"/>
            <a:ext cx="6192688" cy="3428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7D019E-BFDF-73C3-3F2C-BDA2ABBDB5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0432" y="5624664"/>
            <a:ext cx="5588482" cy="367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7750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CE95E0-0548-754E-BC4E-A8B9DC927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96" y="3616065"/>
            <a:ext cx="6650941" cy="44250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9C5CF2-9713-704B-BCA8-47BB3380457A}"/>
              </a:ext>
            </a:extLst>
          </p:cNvPr>
          <p:cNvSpPr txBox="1"/>
          <p:nvPr/>
        </p:nvSpPr>
        <p:spPr>
          <a:xfrm>
            <a:off x="846804" y="3006333"/>
            <a:ext cx="903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60’s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C5FE27-979B-8D42-B498-80E84504561F}"/>
              </a:ext>
            </a:extLst>
          </p:cNvPr>
          <p:cNvSpPr txBox="1"/>
          <p:nvPr/>
        </p:nvSpPr>
        <p:spPr>
          <a:xfrm>
            <a:off x="5422280" y="5308848"/>
            <a:ext cx="903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80’s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FFDFF9-774F-CB49-BB23-9D060C31E4DD}"/>
              </a:ext>
            </a:extLst>
          </p:cNvPr>
          <p:cNvSpPr txBox="1"/>
          <p:nvPr/>
        </p:nvSpPr>
        <p:spPr>
          <a:xfrm>
            <a:off x="3151188" y="3006333"/>
            <a:ext cx="903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90’s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0B6EAB-73DD-F243-923D-340F6EAD4E92}"/>
              </a:ext>
            </a:extLst>
          </p:cNvPr>
          <p:cNvSpPr txBox="1"/>
          <p:nvPr/>
        </p:nvSpPr>
        <p:spPr>
          <a:xfrm>
            <a:off x="5505383" y="3510389"/>
            <a:ext cx="11079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2012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8C64EF-FB01-F218-AE90-5746A522F7EC}"/>
              </a:ext>
            </a:extLst>
          </p:cNvPr>
          <p:cNvSpPr txBox="1"/>
          <p:nvPr/>
        </p:nvSpPr>
        <p:spPr>
          <a:xfrm>
            <a:off x="93688" y="8189168"/>
            <a:ext cx="1764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𝜈’s: </a:t>
            </a:r>
            <a:r>
              <a:rPr lang="en-US" sz="2000" dirty="0">
                <a:solidFill>
                  <a:srgbClr val="FF0000"/>
                </a:solidFill>
              </a:rPr>
              <a:t>1930/1956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67A7F6-91D3-114D-6E6F-4C62420A4D07}"/>
              </a:ext>
            </a:extLst>
          </p:cNvPr>
          <p:cNvSpPr txBox="1"/>
          <p:nvPr/>
        </p:nvSpPr>
        <p:spPr>
          <a:xfrm>
            <a:off x="2029773" y="818916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1962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9D7D784-2E20-81CB-D148-5C0D914556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B7A7BD-DEFB-8E4E-8408-10BC51AA0E9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3BDA66-0ACA-00CA-229B-1C8E931ADDDB}"/>
              </a:ext>
            </a:extLst>
          </p:cNvPr>
          <p:cNvSpPr txBox="1"/>
          <p:nvPr/>
        </p:nvSpPr>
        <p:spPr>
          <a:xfrm>
            <a:off x="3202613" y="823155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C0D6DB-6DC4-6E38-D171-4036F2E41150}"/>
              </a:ext>
            </a:extLst>
          </p:cNvPr>
          <p:cNvSpPr txBox="1"/>
          <p:nvPr/>
        </p:nvSpPr>
        <p:spPr>
          <a:xfrm>
            <a:off x="2757984" y="4444752"/>
            <a:ext cx="903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70’s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664ABD5-3E58-3895-AD1B-244114A6FB77}"/>
              </a:ext>
            </a:extLst>
          </p:cNvPr>
          <p:cNvSpPr>
            <a:spLocks/>
          </p:cNvSpPr>
          <p:nvPr/>
        </p:nvSpPr>
        <p:spPr bwMode="auto">
          <a:xfrm>
            <a:off x="525736" y="-19744"/>
            <a:ext cx="12047016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altLang="ja-JP" sz="5400" dirty="0">
                <a:solidFill>
                  <a:srgbClr val="FF0000"/>
                </a:solidFill>
                <a:latin typeface="+mj-lt"/>
                <a:cs typeface="Cochin" charset="0"/>
              </a:rPr>
              <a:t>HEP:</a:t>
            </a:r>
            <a:r>
              <a:rPr lang="en-US" altLang="ja-JP" sz="4800" dirty="0">
                <a:solidFill>
                  <a:srgbClr val="FF0000"/>
                </a:solidFill>
                <a:latin typeface="+mn-lt"/>
                <a:cs typeface="Cochin" charset="0"/>
              </a:rPr>
              <a:t>  </a:t>
            </a:r>
            <a:r>
              <a:rPr lang="en-US" altLang="ja-JP" sz="4800" b="1" dirty="0">
                <a:solidFill>
                  <a:srgbClr val="FF0000"/>
                </a:solidFill>
                <a:latin typeface="+mn-lt"/>
                <a:cs typeface="Cochin" charset="0"/>
              </a:rPr>
              <a:t>Uninterrupted discoveries </a:t>
            </a:r>
          </a:p>
          <a:p>
            <a:r>
              <a:rPr lang="en-US" altLang="ja-JP" sz="4800" b="1" dirty="0">
                <a:solidFill>
                  <a:srgbClr val="FF0000"/>
                </a:solidFill>
                <a:latin typeface="+mn-lt"/>
                <a:cs typeface="Cochin" charset="0"/>
              </a:rPr>
              <a:t>for more than half a century!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A76761D-D5C0-0C04-4C21-1222704372E1}"/>
              </a:ext>
            </a:extLst>
          </p:cNvPr>
          <p:cNvSpPr>
            <a:spLocks/>
          </p:cNvSpPr>
          <p:nvPr/>
        </p:nvSpPr>
        <p:spPr bwMode="auto">
          <a:xfrm>
            <a:off x="504056" y="1526683"/>
            <a:ext cx="12047016" cy="126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altLang="ja-JP" sz="4800" dirty="0">
                <a:solidFill>
                  <a:srgbClr val="0432FF"/>
                </a:solidFill>
                <a:cs typeface="Cochin" charset="0"/>
              </a:rPr>
              <a:t>From quarks to the Higgs boson,</a:t>
            </a:r>
          </a:p>
          <a:p>
            <a:r>
              <a:rPr lang="en-US" altLang="ja-JP" sz="4800" dirty="0">
                <a:solidFill>
                  <a:srgbClr val="0432FF"/>
                </a:solidFill>
                <a:cs typeface="Cochin" charset="0"/>
              </a:rPr>
              <a:t>with heroic efforts in theory and experiments:  </a:t>
            </a:r>
            <a:endParaRPr lang="en-US" altLang="ja-JP" sz="4800" i="1" dirty="0">
              <a:solidFill>
                <a:srgbClr val="0432FF"/>
              </a:solidFill>
              <a:cs typeface="Cochin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D3A4E9-0301-DB80-78CB-FA04D24E30BF}"/>
              </a:ext>
            </a:extLst>
          </p:cNvPr>
          <p:cNvSpPr txBox="1"/>
          <p:nvPr/>
        </p:nvSpPr>
        <p:spPr>
          <a:xfrm>
            <a:off x="7242900" y="2894836"/>
            <a:ext cx="502013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Standard Model </a:t>
            </a:r>
          </a:p>
          <a:p>
            <a:r>
              <a:rPr lang="en-US" dirty="0"/>
              <a:t>of particle physics:</a:t>
            </a:r>
          </a:p>
        </p:txBody>
      </p:sp>
      <p:pic>
        <p:nvPicPr>
          <p:cNvPr id="11" name="Picture 10" descr="A black coffee mug with white writing on it&#10;&#10;AI-generated content may be incorrect.">
            <a:extLst>
              <a:ext uri="{FF2B5EF4-FFF2-40B4-BE49-F238E27FC236}">
                <a16:creationId xmlns:a16="http://schemas.microsoft.com/office/drawing/2014/main" id="{61C0B728-6A58-53CD-C81E-42AC28AFC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612" y="5806504"/>
            <a:ext cx="6159500" cy="3606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851CB3-90E2-1B2A-C677-6F1C733B5AEB}"/>
              </a:ext>
            </a:extLst>
          </p:cNvPr>
          <p:cNvSpPr txBox="1"/>
          <p:nvPr/>
        </p:nvSpPr>
        <p:spPr>
          <a:xfrm>
            <a:off x="6751612" y="4058578"/>
            <a:ext cx="628890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rgbClr val="0432FF"/>
                </a:solidFill>
              </a:rPr>
              <a:t>Non-Abelian gauge structure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rgbClr val="0432FF"/>
                </a:solidFill>
              </a:rPr>
              <a:t>Gauge coupling universality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US" sz="3600" dirty="0">
                <a:solidFill>
                  <a:srgbClr val="0432FF"/>
                </a:solidFill>
              </a:rPr>
              <a:t>Spontaneous </a:t>
            </a:r>
            <a:r>
              <a:rPr lang="en-US" sz="3600" dirty="0" err="1">
                <a:solidFill>
                  <a:srgbClr val="0432FF"/>
                </a:solidFill>
              </a:rPr>
              <a:t>symm</a:t>
            </a:r>
            <a:r>
              <a:rPr lang="en-US" sz="3600" dirty="0">
                <a:solidFill>
                  <a:srgbClr val="0432FF"/>
                </a:solidFill>
              </a:rPr>
              <a:t> breaking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749F2D-8961-9A00-52B4-8ACDD24F132C}"/>
              </a:ext>
            </a:extLst>
          </p:cNvPr>
          <p:cNvSpPr txBox="1"/>
          <p:nvPr/>
        </p:nvSpPr>
        <p:spPr>
          <a:xfrm>
            <a:off x="2038912" y="3006333"/>
            <a:ext cx="903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70’s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1C5625-002E-2DC5-4429-89B44EA4C170}"/>
              </a:ext>
            </a:extLst>
          </p:cNvPr>
          <p:cNvSpPr txBox="1"/>
          <p:nvPr/>
        </p:nvSpPr>
        <p:spPr>
          <a:xfrm>
            <a:off x="8372409" y="8765232"/>
            <a:ext cx="344196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at what scales? </a:t>
            </a:r>
          </a:p>
        </p:txBody>
      </p:sp>
    </p:spTree>
    <p:extLst>
      <p:ext uri="{BB962C8B-B14F-4D97-AF65-F5344CB8AC3E}">
        <p14:creationId xmlns:p14="http://schemas.microsoft.com/office/powerpoint/2010/main" val="3611986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1" grpId="0"/>
      <p:bldP spid="22" grpId="0"/>
      <p:bldP spid="3" grpId="0"/>
      <p:bldP spid="5" grpId="0"/>
      <p:bldP spid="12" grpId="0"/>
      <p:bldP spid="6" grpId="0"/>
      <p:bldP spid="15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A5123-7A53-37C5-6709-C57EA0478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243CD-18DF-77FD-7DCF-1D7820629F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21E6A0-88A4-82D2-A425-131FA5800D08}"/>
              </a:ext>
            </a:extLst>
          </p:cNvPr>
          <p:cNvSpPr txBox="1"/>
          <p:nvPr/>
        </p:nvSpPr>
        <p:spPr>
          <a:xfrm>
            <a:off x="885776" y="806604"/>
            <a:ext cx="1163069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In our daily life, we live in a </a:t>
            </a:r>
            <a:r>
              <a:rPr lang="en-US" b="1" dirty="0">
                <a:latin typeface="+mn-lt"/>
              </a:rPr>
              <a:t>deeply broken phase,</a:t>
            </a:r>
          </a:p>
          <a:p>
            <a:pPr algn="l"/>
            <a:r>
              <a:rPr lang="en-US" dirty="0">
                <a:latin typeface="+mn-lt"/>
              </a:rPr>
              <a:t>    no sign of EW gauge symmetry! The “weak” force:</a:t>
            </a:r>
            <a:endParaRPr lang="en-US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pic>
        <p:nvPicPr>
          <p:cNvPr id="10" name="Picture 9" descr="A graph of a graph with numbers and a line&#10;&#10;Description automatically generated with medium confidence">
            <a:extLst>
              <a:ext uri="{FF2B5EF4-FFF2-40B4-BE49-F238E27FC236}">
                <a16:creationId xmlns:a16="http://schemas.microsoft.com/office/drawing/2014/main" id="{57AD991E-A3F2-88F1-ACC2-11F8CBCB7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213" y="3267939"/>
            <a:ext cx="2944027" cy="2649068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D10A9DAA-4C59-F091-BF5A-09EA57D656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1840" y="124272"/>
            <a:ext cx="9245851" cy="830997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  <a:latin typeface="+mn-lt"/>
              </a:rPr>
              <a:t>Electroweak Gauge Theory</a:t>
            </a:r>
            <a:endParaRPr lang="en-US" sz="4800" b="1" dirty="0">
              <a:solidFill>
                <a:srgbClr val="FF0000"/>
              </a:solidFill>
              <a:effectLst/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30B353-8259-2CAA-1E46-27DF179B0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847" y="2095599"/>
            <a:ext cx="8579017" cy="4049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75EB12-B59A-6CF0-F4D4-49BD5CF53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272" y="3294365"/>
            <a:ext cx="3118173" cy="26014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23466E-1B03-5558-13EE-2024AF81AE70}"/>
              </a:ext>
            </a:extLst>
          </p:cNvPr>
          <p:cNvSpPr txBox="1"/>
          <p:nvPr/>
        </p:nvSpPr>
        <p:spPr>
          <a:xfrm>
            <a:off x="951434" y="2574285"/>
            <a:ext cx="6991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At the EW scale </a:t>
            </a:r>
            <a:r>
              <a:rPr lang="en-US" sz="3200" dirty="0">
                <a:solidFill>
                  <a:srgbClr val="FF0000"/>
                </a:solidFill>
              </a:rPr>
              <a:t>~O(100 GeV) </a:t>
            </a:r>
            <a:r>
              <a:rPr lang="en-US" sz="3200" dirty="0">
                <a:solidFill>
                  <a:srgbClr val="FF0000"/>
                </a:solidFill>
                <a:latin typeface="+mn-lt"/>
              </a:rPr>
              <a:t>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4314D9-7A3E-C09D-5E1D-FE1D67FBD4DE}"/>
              </a:ext>
            </a:extLst>
          </p:cNvPr>
          <p:cNvSpPr txBox="1"/>
          <p:nvPr/>
        </p:nvSpPr>
        <p:spPr>
          <a:xfrm>
            <a:off x="5770933" y="4620706"/>
            <a:ext cx="1739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u="none" strike="noStrike" dirty="0">
                <a:solidFill>
                  <a:srgbClr val="FF0000"/>
                </a:solidFill>
                <a:effectLst/>
                <a:latin typeface="+mn-lt"/>
              </a:rPr>
              <a:t>𝚫M</a:t>
            </a:r>
            <a:r>
              <a:rPr lang="en-US" sz="2000" b="0" i="0" u="none" strike="noStrike" baseline="-25000" dirty="0">
                <a:solidFill>
                  <a:srgbClr val="FF0000"/>
                </a:solidFill>
                <a:effectLst/>
                <a:latin typeface="+mn-lt"/>
              </a:rPr>
              <a:t>w</a:t>
            </a:r>
            <a:r>
              <a:rPr lang="en-US" sz="2000" b="0" i="0" u="none" strike="noStrike" dirty="0">
                <a:solidFill>
                  <a:srgbClr val="FF0000"/>
                </a:solidFill>
                <a:effectLst/>
                <a:latin typeface="+mn-lt"/>
              </a:rPr>
              <a:t>/M</a:t>
            </a:r>
            <a:r>
              <a:rPr lang="en-US" sz="2000" b="0" i="0" u="none" strike="noStrike" baseline="-25000" dirty="0">
                <a:solidFill>
                  <a:srgbClr val="FF0000"/>
                </a:solidFill>
                <a:effectLst/>
                <a:latin typeface="+mn-lt"/>
              </a:rPr>
              <a:t>w </a:t>
            </a:r>
            <a:r>
              <a:rPr lang="en-US" sz="2000" b="0" i="0" u="none" strike="noStrike" dirty="0">
                <a:solidFill>
                  <a:srgbClr val="FF0000"/>
                </a:solidFill>
                <a:effectLst/>
                <a:latin typeface="+mn-lt"/>
              </a:rPr>
              <a:t>~10</a:t>
            </a:r>
            <a:r>
              <a:rPr lang="en-US" sz="2000" b="0" i="0" u="none" strike="noStrike" baseline="30000" dirty="0">
                <a:solidFill>
                  <a:srgbClr val="FF0000"/>
                </a:solidFill>
                <a:effectLst/>
                <a:latin typeface="+mn-lt"/>
              </a:rPr>
              <a:t>-4</a:t>
            </a:r>
            <a:endParaRPr lang="en-US" sz="20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Picture 2" descr="A math equations and formulas&#10;&#10;AI-generated content may be incorrect.">
            <a:extLst>
              <a:ext uri="{FF2B5EF4-FFF2-40B4-BE49-F238E27FC236}">
                <a16:creationId xmlns:a16="http://schemas.microsoft.com/office/drawing/2014/main" id="{4D714E14-AD21-BAC7-36BD-8F3BDAE4B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8264" y="6474393"/>
            <a:ext cx="7046345" cy="16745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29849E-E48E-4B29-74F5-6C5DBA4B67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541" y="8290984"/>
            <a:ext cx="7580515" cy="834288"/>
          </a:xfrm>
          <a:prstGeom prst="rect">
            <a:avLst/>
          </a:prstGeom>
        </p:spPr>
      </p:pic>
      <p:pic>
        <p:nvPicPr>
          <p:cNvPr id="12" name="Picture 11" descr="A graph of a mass of particles&#10;&#10;AI-generated content may be incorrect.">
            <a:extLst>
              <a:ext uri="{FF2B5EF4-FFF2-40B4-BE49-F238E27FC236}">
                <a16:creationId xmlns:a16="http://schemas.microsoft.com/office/drawing/2014/main" id="{7B337AC6-6962-17C7-EF32-4E08096828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9619" y="2582607"/>
            <a:ext cx="3419405" cy="33157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28147F9-D119-6476-D5A2-B2CE9E496D93}"/>
              </a:ext>
            </a:extLst>
          </p:cNvPr>
          <p:cNvSpPr txBox="1"/>
          <p:nvPr/>
        </p:nvSpPr>
        <p:spPr>
          <a:xfrm>
            <a:off x="9403139" y="3076600"/>
            <a:ext cx="1851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0" u="none" strike="noStrike" dirty="0">
                <a:solidFill>
                  <a:srgbClr val="FF0000"/>
                </a:solidFill>
                <a:effectLst/>
                <a:latin typeface="+mn-lt"/>
              </a:rPr>
              <a:t>𝚫</a:t>
            </a:r>
            <a:r>
              <a:rPr lang="en-US" sz="2400" b="0" i="0" u="none" strike="noStrike" dirty="0" err="1">
                <a:solidFill>
                  <a:srgbClr val="FF0000"/>
                </a:solidFill>
                <a:effectLst/>
                <a:latin typeface="+mn-lt"/>
              </a:rPr>
              <a:t>m</a:t>
            </a:r>
            <a:r>
              <a:rPr lang="en-US" sz="2400" b="0" i="0" u="none" strike="noStrike" baseline="-25000" dirty="0" err="1">
                <a:solidFill>
                  <a:srgbClr val="FF0000"/>
                </a:solidFill>
                <a:effectLst/>
                <a:latin typeface="+mn-lt"/>
              </a:rPr>
              <a:t>h</a:t>
            </a:r>
            <a:r>
              <a:rPr lang="en-US" sz="2400" b="0" i="0" u="none" strike="noStrike" dirty="0">
                <a:solidFill>
                  <a:srgbClr val="FF0000"/>
                </a:solidFill>
                <a:effectLst/>
                <a:latin typeface="+mn-lt"/>
              </a:rPr>
              <a:t>/</a:t>
            </a:r>
            <a:r>
              <a:rPr lang="en-US" sz="2400" b="0" i="0" u="none" strike="noStrike" dirty="0" err="1">
                <a:solidFill>
                  <a:srgbClr val="FF0000"/>
                </a:solidFill>
                <a:effectLst/>
                <a:latin typeface="+mn-lt"/>
              </a:rPr>
              <a:t>m</a:t>
            </a:r>
            <a:r>
              <a:rPr lang="en-US" sz="2400" b="0" i="0" u="none" strike="noStrike" baseline="-25000" dirty="0" err="1">
                <a:solidFill>
                  <a:srgbClr val="FF0000"/>
                </a:solidFill>
                <a:effectLst/>
                <a:latin typeface="+mn-lt"/>
              </a:rPr>
              <a:t>h</a:t>
            </a:r>
            <a:r>
              <a:rPr lang="en-US" sz="2400" b="0" i="0" u="none" strike="noStrike" baseline="-25000" dirty="0">
                <a:solidFill>
                  <a:srgbClr val="FF0000"/>
                </a:solidFill>
                <a:effectLst/>
                <a:latin typeface="+mn-lt"/>
              </a:rPr>
              <a:t> </a:t>
            </a:r>
            <a:r>
              <a:rPr lang="en-US" sz="2400" b="0" i="0" u="none" strike="noStrike" dirty="0">
                <a:solidFill>
                  <a:srgbClr val="FF0000"/>
                </a:solidFill>
                <a:effectLst/>
                <a:latin typeface="+mn-lt"/>
              </a:rPr>
              <a:t>~10</a:t>
            </a:r>
            <a:r>
              <a:rPr lang="en-US" sz="2400" b="0" i="0" u="none" strike="noStrike" baseline="30000" dirty="0">
                <a:solidFill>
                  <a:srgbClr val="FF0000"/>
                </a:solidFill>
                <a:effectLst/>
                <a:latin typeface="+mn-lt"/>
              </a:rPr>
              <a:t>-3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9048B2-2D5E-EFCE-6358-24844749E932}"/>
              </a:ext>
            </a:extLst>
          </p:cNvPr>
          <p:cNvSpPr txBox="1"/>
          <p:nvPr/>
        </p:nvSpPr>
        <p:spPr>
          <a:xfrm>
            <a:off x="1383482" y="5839033"/>
            <a:ext cx="76391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Yet, we are still in a </a:t>
            </a:r>
            <a:r>
              <a:rPr lang="en-US" sz="3600" b="1" dirty="0"/>
              <a:t>broken phase:         </a:t>
            </a:r>
          </a:p>
          <a:p>
            <a:pPr algn="l"/>
            <a:r>
              <a:rPr lang="en-US" sz="2000" b="1" dirty="0"/>
              <a:t>   </a:t>
            </a:r>
          </a:p>
          <a:p>
            <a:pPr algn="l"/>
            <a:r>
              <a:rPr lang="en-US" sz="3600" dirty="0"/>
              <a:t>        Short-lived</a:t>
            </a:r>
          </a:p>
          <a:p>
            <a:pPr algn="l"/>
            <a:r>
              <a:rPr lang="en-US" sz="3600" dirty="0"/>
              <a:t>    massive bosons: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527F87-6B9F-437A-BA38-D112EF665FF6}"/>
              </a:ext>
            </a:extLst>
          </p:cNvPr>
          <p:cNvSpPr txBox="1"/>
          <p:nvPr/>
        </p:nvSpPr>
        <p:spPr>
          <a:xfrm>
            <a:off x="729725" y="7973144"/>
            <a:ext cx="40444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dirty="0">
                <a:solidFill>
                  <a:schemeClr val="tx1"/>
                </a:solidFill>
              </a:rPr>
              <a:t>Massive fermions </a:t>
            </a:r>
          </a:p>
          <a:p>
            <a:pPr algn="l"/>
            <a:r>
              <a:rPr lang="en-US" sz="4000" dirty="0">
                <a:solidFill>
                  <a:schemeClr val="tx1"/>
                </a:solidFill>
              </a:rPr>
              <a:t>&amp; flavor mixings: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51804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94A56-DD36-347F-6499-0C7B14C7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B97AC-1832-8CCF-B8AB-2978C8000B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3C4210D-3970-8B9D-66A6-567A2EE35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89832" y="85363"/>
            <a:ext cx="10297144" cy="830997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  <a:latin typeface="+mn-lt"/>
              </a:rPr>
              <a:t>Spontaneous Symmetry Breaking</a:t>
            </a:r>
            <a:endParaRPr lang="en-US" sz="4800" b="1" dirty="0"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255009-3E84-DBAD-FEA2-776C12BEED5B}"/>
              </a:ext>
            </a:extLst>
          </p:cNvPr>
          <p:cNvSpPr txBox="1"/>
          <p:nvPr/>
        </p:nvSpPr>
        <p:spPr>
          <a:xfrm>
            <a:off x="597744" y="768856"/>
            <a:ext cx="568863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rgbClr val="0432FF"/>
                </a:solidFill>
                <a:latin typeface="+mn-lt"/>
              </a:rPr>
              <a:t>      </a:t>
            </a:r>
            <a:endParaRPr lang="en-US" sz="1400" dirty="0">
              <a:latin typeface="+mn-lt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+mn-lt"/>
              </a:rPr>
              <a:t>In a </a:t>
            </a:r>
            <a:r>
              <a:rPr lang="en-US" sz="3600" b="1" i="0" u="none" strike="noStrike" dirty="0">
                <a:solidFill>
                  <a:srgbClr val="000000"/>
                </a:solidFill>
                <a:effectLst/>
                <a:latin typeface="+mn-lt"/>
              </a:rPr>
              <a:t>broken or </a:t>
            </a:r>
          </a:p>
          <a:p>
            <a:pPr algn="l"/>
            <a:r>
              <a:rPr lang="en-US" sz="3600" b="1" dirty="0">
                <a:latin typeface="+mn-lt"/>
              </a:rPr>
              <a:t>     </a:t>
            </a:r>
            <a:r>
              <a:rPr lang="en-US" sz="3600" b="1" i="0" u="none" strike="noStrike" dirty="0">
                <a:solidFill>
                  <a:srgbClr val="000000"/>
                </a:solidFill>
                <a:effectLst/>
                <a:latin typeface="+mn-lt"/>
              </a:rPr>
              <a:t>superconducting phase:</a:t>
            </a:r>
          </a:p>
          <a:p>
            <a:pPr algn="l"/>
            <a:r>
              <a:rPr lang="en-US" sz="3600" dirty="0">
                <a:latin typeface="+mn-lt"/>
              </a:rPr>
              <a:t>    London penetration depth  </a:t>
            </a:r>
          </a:p>
          <a:p>
            <a:pPr algn="l"/>
            <a:r>
              <a:rPr lang="en-US" sz="3600" dirty="0">
                <a:latin typeface="+mn-lt"/>
              </a:rPr>
              <a:t>    -- the Meissner effect: 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+mn-lt"/>
              </a:rPr>
              <a:t> </a:t>
            </a:r>
            <a:endParaRPr lang="en-US" sz="3600" dirty="0">
              <a:latin typeface="+mn-lt"/>
            </a:endParaRP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E015CB29-025D-AAC1-B2F2-56CBDF663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933851"/>
            <a:ext cx="6443663" cy="301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5DBF14B-08FF-AE88-F6FB-0B034569F820}"/>
              </a:ext>
            </a:extLst>
          </p:cNvPr>
          <p:cNvSpPr txBox="1"/>
          <p:nvPr/>
        </p:nvSpPr>
        <p:spPr>
          <a:xfrm>
            <a:off x="1026603" y="3355921"/>
            <a:ext cx="52597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𝜆 ~ 1/M</a:t>
            </a:r>
            <a:r>
              <a:rPr lang="en-US" sz="3200" baseline="-25000" dirty="0">
                <a:solidFill>
                  <a:srgbClr val="FF0000"/>
                </a:solidFill>
              </a:rPr>
              <a:t>W</a:t>
            </a:r>
            <a:r>
              <a:rPr lang="en-US" sz="3200" dirty="0">
                <a:solidFill>
                  <a:srgbClr val="FF0000"/>
                </a:solidFill>
              </a:rPr>
              <a:t> ≈ 10</a:t>
            </a:r>
            <a:r>
              <a:rPr lang="en-US" sz="3200" baseline="30000" dirty="0">
                <a:solidFill>
                  <a:srgbClr val="FF0000"/>
                </a:solidFill>
              </a:rPr>
              <a:t>-9</a:t>
            </a:r>
            <a:r>
              <a:rPr lang="en-US" sz="3200" dirty="0">
                <a:solidFill>
                  <a:srgbClr val="FF0000"/>
                </a:solidFill>
              </a:rPr>
              <a:t> nm,  in 10</a:t>
            </a:r>
            <a:r>
              <a:rPr lang="en-US" sz="3200" baseline="30000" dirty="0">
                <a:solidFill>
                  <a:srgbClr val="FF0000"/>
                </a:solidFill>
              </a:rPr>
              <a:t>-24</a:t>
            </a:r>
            <a:r>
              <a:rPr lang="en-US" sz="3200" dirty="0">
                <a:solidFill>
                  <a:srgbClr val="FF0000"/>
                </a:solidFill>
              </a:rPr>
              <a:t> s</a:t>
            </a:r>
            <a:endParaRPr lang="en-US" sz="3200" baseline="-250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581AE2-BA5E-49EB-4FEB-6561B7B4867F}"/>
              </a:ext>
            </a:extLst>
          </p:cNvPr>
          <p:cNvSpPr txBox="1"/>
          <p:nvPr/>
        </p:nvSpPr>
        <p:spPr>
          <a:xfrm>
            <a:off x="1037491" y="3868688"/>
            <a:ext cx="45288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The SM scalar sector: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B7D721C-651D-FC44-E75A-B6B0125C6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944" y="4473388"/>
            <a:ext cx="2736304" cy="4754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A0A1D1-B4DF-6005-4FAB-7225EFB2D399}"/>
              </a:ext>
            </a:extLst>
          </p:cNvPr>
          <p:cNvSpPr txBox="1"/>
          <p:nvPr/>
        </p:nvSpPr>
        <p:spPr>
          <a:xfrm>
            <a:off x="1760977" y="4436041"/>
            <a:ext cx="7809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V =</a:t>
            </a:r>
          </a:p>
        </p:txBody>
      </p:sp>
      <p:pic>
        <p:nvPicPr>
          <p:cNvPr id="19" name="Picture 18" descr="latex-image-1.pdf">
            <a:extLst>
              <a:ext uri="{FF2B5EF4-FFF2-40B4-BE49-F238E27FC236}">
                <a16:creationId xmlns:a16="http://schemas.microsoft.com/office/drawing/2014/main" id="{F88EBA67-2226-00BF-7D3B-32842DF9D2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888" y="5020816"/>
            <a:ext cx="3744416" cy="368577"/>
          </a:xfrm>
          <a:prstGeom prst="rect">
            <a:avLst/>
          </a:prstGeom>
        </p:spPr>
      </p:pic>
      <p:pic>
        <p:nvPicPr>
          <p:cNvPr id="20" name="Picture 19" descr="latex-image-1.pdf">
            <a:extLst>
              <a:ext uri="{FF2B5EF4-FFF2-40B4-BE49-F238E27FC236}">
                <a16:creationId xmlns:a16="http://schemas.microsoft.com/office/drawing/2014/main" id="{40E43781-36CE-E30F-8ECE-013F8D321A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888" y="5524872"/>
            <a:ext cx="3433645" cy="34518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42FEBEA-9C14-6DA0-3835-551C8FFC2B17}"/>
              </a:ext>
            </a:extLst>
          </p:cNvPr>
          <p:cNvSpPr/>
          <p:nvPr/>
        </p:nvSpPr>
        <p:spPr>
          <a:xfrm>
            <a:off x="7189596" y="3940696"/>
            <a:ext cx="4857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Landau-Ginzburg Theory:</a:t>
            </a:r>
          </a:p>
        </p:txBody>
      </p:sp>
      <p:pic>
        <p:nvPicPr>
          <p:cNvPr id="22" name="Picture 21" descr="latex-image-1.pdf">
            <a:extLst>
              <a:ext uri="{FF2B5EF4-FFF2-40B4-BE49-F238E27FC236}">
                <a16:creationId xmlns:a16="http://schemas.microsoft.com/office/drawing/2014/main" id="{E44A6B0A-8B9B-04B0-38F3-9C54584D97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109" y="4542461"/>
            <a:ext cx="3206643" cy="14144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0C4F2F4-E731-1212-32A6-636473B3C9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4767" y="4544223"/>
            <a:ext cx="2880321" cy="1806195"/>
          </a:xfrm>
          <a:prstGeom prst="rect">
            <a:avLst/>
          </a:prstGeom>
        </p:spPr>
      </p:pic>
      <p:pic>
        <p:nvPicPr>
          <p:cNvPr id="24" name="Picture 23" descr="A blue object with a red light coming out of it&#10;&#10;AI-generated content may be incorrect.">
            <a:extLst>
              <a:ext uri="{FF2B5EF4-FFF2-40B4-BE49-F238E27FC236}">
                <a16:creationId xmlns:a16="http://schemas.microsoft.com/office/drawing/2014/main" id="{B742E843-04E8-C9D9-DE0D-C416EBDF89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18028" y="6172944"/>
            <a:ext cx="2477060" cy="298344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9B05E3B-BC87-90D1-3671-9EB0DE6D8D9A}"/>
              </a:ext>
            </a:extLst>
          </p:cNvPr>
          <p:cNvSpPr txBox="1"/>
          <p:nvPr/>
        </p:nvSpPr>
        <p:spPr>
          <a:xfrm>
            <a:off x="9619953" y="9167663"/>
            <a:ext cx="3219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Laser @ 10</a:t>
            </a:r>
            <a:r>
              <a:rPr lang="en-US" sz="2400" baseline="30000" dirty="0"/>
              <a:t>12</a:t>
            </a:r>
            <a:r>
              <a:rPr lang="en-US" sz="2400" dirty="0"/>
              <a:t> Hz (2021)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B19E25-4CF7-1C0D-3DBE-032F3682692F}"/>
              </a:ext>
            </a:extLst>
          </p:cNvPr>
          <p:cNvSpPr/>
          <p:nvPr/>
        </p:nvSpPr>
        <p:spPr>
          <a:xfrm>
            <a:off x="957784" y="6199653"/>
            <a:ext cx="91450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In CM, </a:t>
            </a:r>
            <a:r>
              <a:rPr lang="en-US" sz="3200" b="1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BCS </a:t>
            </a:r>
            <a:r>
              <a:rPr lang="en-US" sz="3200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as the underlying theory to calculate      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             </a:t>
            </a:r>
            <a:r>
              <a:rPr lang="en-US" sz="32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𝜶(T) &amp; 𝜷(T)!</a:t>
            </a:r>
          </a:p>
          <a:p>
            <a:pPr algn="l"/>
            <a:r>
              <a:rPr lang="en-US" sz="1400" b="1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   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What is the underlying theory to calculate </a:t>
            </a:r>
            <a:r>
              <a:rPr lang="en-US" sz="32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𝜇</a:t>
            </a:r>
            <a:r>
              <a:rPr lang="en-US" sz="3200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r>
              <a:rPr lang="en-US" sz="32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 &amp; 𝜆 ?</a:t>
            </a:r>
          </a:p>
          <a:p>
            <a:pPr algn="l"/>
            <a:r>
              <a:rPr lang="en-US" sz="1400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 </a:t>
            </a:r>
          </a:p>
          <a:p>
            <a:pPr algn="l"/>
            <a:r>
              <a:rPr lang="en-US" sz="3200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In any given theory:   </a:t>
            </a:r>
            <a:r>
              <a:rPr lang="en-US" sz="32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𝜟𝘮</a:t>
            </a:r>
            <a:r>
              <a:rPr lang="en-US" sz="3200" baseline="-25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h</a:t>
            </a:r>
            <a:r>
              <a:rPr lang="en-US" sz="3200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r>
              <a:rPr lang="en-US" sz="32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 ∝ 𝜦</a:t>
            </a:r>
            <a:r>
              <a:rPr lang="en-US" sz="3200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r>
              <a:rPr lang="en-US" sz="32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  ! </a:t>
            </a:r>
          </a:p>
          <a:p>
            <a:pPr algn="l"/>
            <a:r>
              <a:rPr lang="en-US" sz="1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  </a:t>
            </a:r>
          </a:p>
          <a:p>
            <a:pPr algn="l"/>
            <a:r>
              <a:rPr lang="en-US" sz="3200" b="1" dirty="0">
                <a:solidFill>
                  <a:schemeClr val="tx1"/>
                </a:solidFill>
                <a:ea typeface="Cochin" pitchFamily="-107" charset="0"/>
                <a:cs typeface="Cochin" pitchFamily="-107" charset="0"/>
                <a:sym typeface="Wingdings" pitchFamily="2" charset="2"/>
              </a:rPr>
              <a:t>    “naturalness”  or Little Hierarchy problem. </a:t>
            </a:r>
            <a:endParaRPr lang="en-US" sz="3200" b="1" dirty="0">
              <a:solidFill>
                <a:schemeClr val="tx1"/>
              </a:solidFill>
              <a:ea typeface="Cochin" pitchFamily="-107" charset="0"/>
              <a:cs typeface="Cochin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78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P spid="21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DA3CE-2999-C5DD-0602-FCF0C2D95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F7FC8-E4DF-9760-9C3B-39D4D07A40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D28105-50A2-A2A4-7171-ACBEC5C4FE31}"/>
              </a:ext>
            </a:extLst>
          </p:cNvPr>
          <p:cNvSpPr txBox="1"/>
          <p:nvPr/>
        </p:nvSpPr>
        <p:spPr>
          <a:xfrm>
            <a:off x="1533847" y="743308"/>
            <a:ext cx="105195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1</a:t>
            </a:r>
            <a:r>
              <a:rPr lang="en-US" baseline="30000" dirty="0">
                <a:latin typeface="+mn-lt"/>
              </a:rPr>
              <a:t>st</a:t>
            </a:r>
            <a:r>
              <a:rPr lang="en-US" dirty="0">
                <a:latin typeface="+mn-lt"/>
              </a:rPr>
              <a:t>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+mn-lt"/>
              </a:rPr>
              <a:t>observation of 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+mn-lt"/>
              </a:rPr>
              <a:t>W</a:t>
            </a:r>
            <a:r>
              <a:rPr lang="en-US" b="0" i="0" u="none" strike="noStrike" baseline="-25000" dirty="0">
                <a:solidFill>
                  <a:srgbClr val="FF0000"/>
                </a:solidFill>
                <a:effectLst/>
                <a:latin typeface="+mn-lt"/>
              </a:rPr>
              <a:t>L</a:t>
            </a:r>
            <a:r>
              <a:rPr lang="en-US" baseline="-25000" dirty="0">
                <a:latin typeface="+mn-lt"/>
              </a:rPr>
              <a:t> </a:t>
            </a:r>
            <a:r>
              <a:rPr lang="en-US" dirty="0">
                <a:latin typeface="+mn-lt"/>
              </a:rPr>
              <a:t> in top decay </a:t>
            </a:r>
            <a:r>
              <a:rPr lang="en-US" sz="2800" dirty="0">
                <a:solidFill>
                  <a:srgbClr val="C00000"/>
                </a:solidFill>
              </a:rPr>
              <a:t>(CDF/D0, 2000)</a:t>
            </a:r>
            <a:endParaRPr lang="en-US" sz="2800" b="0" i="0" u="none" strike="noStrike" dirty="0">
              <a:solidFill>
                <a:srgbClr val="C00000"/>
              </a:solidFill>
              <a:effectLst/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BCDD3D-82BC-7811-0984-F4EB125AC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17" y="2500536"/>
            <a:ext cx="3836191" cy="4006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CB776A4-F581-0D28-913D-22AA8F8D0A52}"/>
              </a:ext>
            </a:extLst>
          </p:cNvPr>
          <p:cNvSpPr txBox="1"/>
          <p:nvPr/>
        </p:nvSpPr>
        <p:spPr>
          <a:xfrm>
            <a:off x="2629173" y="-19744"/>
            <a:ext cx="7994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</a:rPr>
              <a:t>Longitudinal gauge bosons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AF0EB9-5EA6-ECD2-1A06-EEC60CFF8E94}"/>
              </a:ext>
            </a:extLst>
          </p:cNvPr>
          <p:cNvSpPr txBox="1"/>
          <p:nvPr/>
        </p:nvSpPr>
        <p:spPr>
          <a:xfrm>
            <a:off x="1533848" y="5368321"/>
            <a:ext cx="1122603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baseline="30000" dirty="0">
                <a:solidFill>
                  <a:schemeClr val="tx1"/>
                </a:solidFill>
                <a:latin typeface="+mn-lt"/>
              </a:rPr>
              <a:t>nd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observation:                         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+mn-lt"/>
              </a:rPr>
              <a:t>at</a:t>
            </a:r>
            <a:r>
              <a:rPr lang="en-US" dirty="0">
                <a:latin typeface="+mn-lt"/>
              </a:rPr>
              <a:t> LEP </a:t>
            </a:r>
            <a:r>
              <a:rPr lang="en-US" sz="3200" dirty="0">
                <a:solidFill>
                  <a:srgbClr val="C00000"/>
                </a:solidFill>
                <a:latin typeface="+mn-lt"/>
              </a:rPr>
              <a:t>(L3, 2003)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95074F-237B-BD72-4328-5B2D3B11DE22}"/>
              </a:ext>
            </a:extLst>
          </p:cNvPr>
          <p:cNvSpPr txBox="1"/>
          <p:nvPr/>
        </p:nvSpPr>
        <p:spPr>
          <a:xfrm>
            <a:off x="1383077" y="6821016"/>
            <a:ext cx="2887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PLB557, 147(2003)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7EE5A60-30DA-6710-9EB5-8E7EA7622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288" y="5524872"/>
            <a:ext cx="2862436" cy="3550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7A9E838-CCDD-D0AA-9B3F-AEA90C57E2F7}"/>
              </a:ext>
            </a:extLst>
          </p:cNvPr>
          <p:cNvSpPr txBox="1"/>
          <p:nvPr/>
        </p:nvSpPr>
        <p:spPr>
          <a:xfrm>
            <a:off x="1082033" y="3004592"/>
            <a:ext cx="38361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+mn-lt"/>
              </a:rPr>
              <a:t>      </a:t>
            </a:r>
            <a:r>
              <a:rPr lang="en-US" sz="3600" dirty="0">
                <a:solidFill>
                  <a:srgbClr val="FF0000"/>
                </a:solidFill>
                <a:latin typeface="+mn-lt"/>
              </a:rPr>
              <a:t>W</a:t>
            </a:r>
            <a:r>
              <a:rPr lang="en-US" sz="3600" baseline="-25000" dirty="0">
                <a:solidFill>
                  <a:srgbClr val="FF0000"/>
                </a:solidFill>
                <a:latin typeface="+mn-lt"/>
              </a:rPr>
              <a:t>L</a:t>
            </a:r>
            <a:r>
              <a:rPr lang="en-US" sz="3600" dirty="0">
                <a:solidFill>
                  <a:schemeClr val="tx1"/>
                </a:solidFill>
                <a:latin typeface="+mn-lt"/>
              </a:rPr>
              <a:t> dominant!</a:t>
            </a:r>
          </a:p>
          <a:p>
            <a:pPr algn="l"/>
            <a:r>
              <a:rPr lang="en-US" sz="1800" dirty="0">
                <a:solidFill>
                  <a:srgbClr val="C00000"/>
                </a:solidFill>
                <a:latin typeface="+mn-lt"/>
              </a:rPr>
              <a:t>   </a:t>
            </a:r>
          </a:p>
          <a:p>
            <a:pPr algn="l"/>
            <a:r>
              <a:rPr lang="en-US" sz="2800" dirty="0">
                <a:solidFill>
                  <a:srgbClr val="C00000"/>
                </a:solidFill>
                <a:latin typeface="+mn-lt"/>
              </a:rPr>
              <a:t>CDF: hep-ex/0511023;</a:t>
            </a:r>
          </a:p>
          <a:p>
            <a:pPr algn="l"/>
            <a:r>
              <a:rPr lang="en-US" sz="2800" dirty="0">
                <a:solidFill>
                  <a:srgbClr val="C00000"/>
                </a:solidFill>
                <a:latin typeface="+mn-lt"/>
              </a:rPr>
              <a:t>ATLAS: 1205.2484;</a:t>
            </a:r>
          </a:p>
          <a:p>
            <a:pPr algn="l"/>
            <a:r>
              <a:rPr lang="en-US" sz="2800" b="0" i="0" u="none" strike="noStrike" dirty="0">
                <a:solidFill>
                  <a:srgbClr val="C00000"/>
                </a:solidFill>
                <a:effectLst/>
                <a:latin typeface="+mn-lt"/>
              </a:rPr>
              <a:t>CMS: 1308.3879</a:t>
            </a:r>
          </a:p>
        </p:txBody>
      </p:sp>
      <p:pic>
        <p:nvPicPr>
          <p:cNvPr id="27" name="Picture 26" descr="A graph of a number of cos and a number of cos&#10;&#10;AI-generated content may be incorrect.">
            <a:extLst>
              <a:ext uri="{FF2B5EF4-FFF2-40B4-BE49-F238E27FC236}">
                <a16:creationId xmlns:a16="http://schemas.microsoft.com/office/drawing/2014/main" id="{9DC76156-EA2E-25C0-525B-B79037F82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407" y="1420400"/>
            <a:ext cx="3755644" cy="388331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9A95502-7577-3DB1-BA70-CAC099D534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892" y="1433612"/>
            <a:ext cx="7378700" cy="850900"/>
          </a:xfrm>
          <a:prstGeom prst="rect">
            <a:avLst/>
          </a:prstGeom>
        </p:spPr>
      </p:pic>
      <p:pic>
        <p:nvPicPr>
          <p:cNvPr id="31" name="Picture 30" descr="A graph of a graph of data&#10;&#10;AI-generated content may be incorrect.">
            <a:extLst>
              <a:ext uri="{FF2B5EF4-FFF2-40B4-BE49-F238E27FC236}">
                <a16:creationId xmlns:a16="http://schemas.microsoft.com/office/drawing/2014/main" id="{647E6681-D960-318B-A95E-F6736306E7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216" y="2140496"/>
            <a:ext cx="3375644" cy="3171386"/>
          </a:xfrm>
          <a:prstGeom prst="rect">
            <a:avLst/>
          </a:prstGeom>
        </p:spPr>
      </p:pic>
      <p:pic>
        <p:nvPicPr>
          <p:cNvPr id="33" name="Picture 32" descr="A graph of a function&#10;&#10;AI-generated content may be incorrect.">
            <a:extLst>
              <a:ext uri="{FF2B5EF4-FFF2-40B4-BE49-F238E27FC236}">
                <a16:creationId xmlns:a16="http://schemas.microsoft.com/office/drawing/2014/main" id="{D6980642-6B3C-CB17-C27D-5BDD5BC353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0152" y="6028928"/>
            <a:ext cx="3895768" cy="3514660"/>
          </a:xfrm>
          <a:prstGeom prst="rect">
            <a:avLst/>
          </a:prstGeom>
        </p:spPr>
      </p:pic>
      <p:pic>
        <p:nvPicPr>
          <p:cNvPr id="35" name="Picture 34" descr="A graph of a graph with black text&#10;&#10;AI-generated content may be incorrect.">
            <a:extLst>
              <a:ext uri="{FF2B5EF4-FFF2-40B4-BE49-F238E27FC236}">
                <a16:creationId xmlns:a16="http://schemas.microsoft.com/office/drawing/2014/main" id="{DE7D5756-3DA3-6934-C63D-16CE6D3836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2600" y="6026149"/>
            <a:ext cx="3750823" cy="351466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68706C9-A9B1-34DE-4379-AB013E29DEE3}"/>
              </a:ext>
            </a:extLst>
          </p:cNvPr>
          <p:cNvSpPr txBox="1"/>
          <p:nvPr/>
        </p:nvSpPr>
        <p:spPr>
          <a:xfrm>
            <a:off x="1455085" y="6102677"/>
            <a:ext cx="2743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</a:t>
            </a:r>
            <a:r>
              <a:rPr lang="en-US" sz="3600" baseline="-25000" dirty="0">
                <a:solidFill>
                  <a:srgbClr val="FF0000"/>
                </a:solidFill>
              </a:rPr>
              <a:t>L</a:t>
            </a:r>
            <a:r>
              <a:rPr lang="en-US" sz="3600" dirty="0"/>
              <a:t> fits at </a:t>
            </a:r>
            <a:r>
              <a:rPr lang="en-US" sz="3600" dirty="0">
                <a:solidFill>
                  <a:srgbClr val="FF0000"/>
                </a:solidFill>
              </a:rPr>
              <a:t>3𝜎</a:t>
            </a:r>
          </a:p>
        </p:txBody>
      </p:sp>
    </p:spTree>
    <p:extLst>
      <p:ext uri="{BB962C8B-B14F-4D97-AF65-F5344CB8AC3E}">
        <p14:creationId xmlns:p14="http://schemas.microsoft.com/office/powerpoint/2010/main" val="2700001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11AF-8AA1-1091-98E0-69CA453F9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1F69F-E4F7-9108-B561-1CDDBC93AF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4F83DA-A891-A229-7D0F-27CADF21A09F}"/>
              </a:ext>
            </a:extLst>
          </p:cNvPr>
          <p:cNvSpPr txBox="1"/>
          <p:nvPr/>
        </p:nvSpPr>
        <p:spPr>
          <a:xfrm>
            <a:off x="1403734" y="5260479"/>
            <a:ext cx="110348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+mn-lt"/>
              </a:rPr>
              <a:t>New observation:                      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@ 7.1𝛔</a:t>
            </a:r>
            <a:r>
              <a:rPr lang="en-US" b="0" i="0" u="none" strike="noStrike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+mn-lt"/>
              </a:rPr>
              <a:t>at</a:t>
            </a:r>
            <a:r>
              <a:rPr lang="en-US" dirty="0">
                <a:latin typeface="+mn-lt"/>
              </a:rPr>
              <a:t> ATLAS:</a:t>
            </a:r>
            <a:endParaRPr lang="en-US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7940F9-E2FF-EFA7-831C-8B055C323A9A}"/>
              </a:ext>
            </a:extLst>
          </p:cNvPr>
          <p:cNvSpPr txBox="1"/>
          <p:nvPr/>
        </p:nvSpPr>
        <p:spPr>
          <a:xfrm>
            <a:off x="842658" y="732655"/>
            <a:ext cx="116242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+mn-lt"/>
              </a:rPr>
              <a:t>New</a:t>
            </a:r>
            <a:r>
              <a:rPr lang="en-US" b="0" i="0" u="none" strike="noStrike" dirty="0">
                <a:solidFill>
                  <a:schemeClr val="tx1"/>
                </a:solidFill>
                <a:effectLst/>
                <a:latin typeface="+mn-lt"/>
              </a:rPr>
              <a:t> observation: </a:t>
            </a:r>
            <a:r>
              <a:rPr lang="en-US" b="0" i="0" u="none" strike="noStrike" dirty="0" err="1">
                <a:solidFill>
                  <a:srgbClr val="FF0000"/>
                </a:solidFill>
                <a:effectLst/>
                <a:latin typeface="+mn-lt"/>
              </a:rPr>
              <a:t>qq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+mn-lt"/>
              </a:rPr>
              <a:t> 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+mn-lt"/>
                <a:sym typeface="Wingdings" pitchFamily="2" charset="2"/>
              </a:rPr>
              <a:t> Z</a:t>
            </a:r>
            <a:r>
              <a:rPr lang="en-US" b="0" i="0" u="none" strike="noStrike" baseline="-25000" dirty="0">
                <a:solidFill>
                  <a:srgbClr val="FF0000"/>
                </a:solidFill>
                <a:effectLst/>
                <a:latin typeface="+mn-lt"/>
                <a:sym typeface="Wingdings" pitchFamily="2" charset="2"/>
              </a:rPr>
              <a:t>L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+mn-lt"/>
                <a:sym typeface="Wingdings" pitchFamily="2" charset="2"/>
              </a:rPr>
              <a:t>Z</a:t>
            </a:r>
            <a:r>
              <a:rPr lang="en-US" b="0" i="0" u="none" strike="noStrike" baseline="-25000" dirty="0">
                <a:solidFill>
                  <a:srgbClr val="FF0000"/>
                </a:solidFill>
                <a:effectLst/>
                <a:latin typeface="+mn-lt"/>
                <a:sym typeface="Wingdings" pitchFamily="2" charset="2"/>
              </a:rPr>
              <a:t>L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+mn-lt"/>
                <a:sym typeface="Wingdings" pitchFamily="2" charset="2"/>
              </a:rPr>
              <a:t> @ 6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𝛔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+mn-lt"/>
                <a:sym typeface="Wingdings" pitchFamily="2" charset="2"/>
              </a:rPr>
              <a:t> </a:t>
            </a:r>
            <a:r>
              <a:rPr lang="en-US" b="0" i="0" u="none" strike="noStrike" dirty="0">
                <a:solidFill>
                  <a:schemeClr val="tx1"/>
                </a:solidFill>
                <a:effectLst/>
                <a:latin typeface="+mn-lt"/>
                <a:sym typeface="Wingdings" pitchFamily="2" charset="2"/>
              </a:rPr>
              <a:t>at ATLAS / CMS</a:t>
            </a:r>
            <a:r>
              <a:rPr lang="en-US" dirty="0">
                <a:solidFill>
                  <a:schemeClr val="tx1"/>
                </a:solidFill>
                <a:latin typeface="+mn-lt"/>
                <a:sym typeface="Wingdings" pitchFamily="2" charset="2"/>
              </a:rPr>
              <a:t> </a:t>
            </a:r>
          </a:p>
        </p:txBody>
      </p:sp>
      <p:pic>
        <p:nvPicPr>
          <p:cNvPr id="15" name="Picture 14" descr="A graph of a number of data&#10;&#10;Description automatically generated with medium confidence">
            <a:extLst>
              <a:ext uri="{FF2B5EF4-FFF2-40B4-BE49-F238E27FC236}">
                <a16:creationId xmlns:a16="http://schemas.microsoft.com/office/drawing/2014/main" id="{2D5C9E8E-ABD4-B42E-DC82-212255736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213" y="5884912"/>
            <a:ext cx="4399677" cy="37626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60E1AC-9286-940A-1317-A85EB5EFA957}"/>
              </a:ext>
            </a:extLst>
          </p:cNvPr>
          <p:cNvSpPr txBox="1"/>
          <p:nvPr/>
        </p:nvSpPr>
        <p:spPr>
          <a:xfrm>
            <a:off x="6841014" y="6082722"/>
            <a:ext cx="5287024" cy="3016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W</a:t>
            </a:r>
            <a:r>
              <a:rPr lang="en-US" sz="3200" b="1" baseline="-25000" dirty="0">
                <a:solidFill>
                  <a:schemeClr val="tx1"/>
                </a:solidFill>
              </a:rPr>
              <a:t>L</a:t>
            </a:r>
            <a:r>
              <a:rPr lang="en-US" sz="3200" b="1" dirty="0">
                <a:solidFill>
                  <a:schemeClr val="tx1"/>
                </a:solidFill>
              </a:rPr>
              <a:t>Z</a:t>
            </a:r>
            <a:r>
              <a:rPr lang="en-US" sz="3200" b="1" baseline="-25000" dirty="0">
                <a:solidFill>
                  <a:schemeClr val="tx1"/>
                </a:solidFill>
              </a:rPr>
              <a:t>L</a:t>
            </a:r>
            <a:r>
              <a:rPr lang="en-US" sz="3200" b="1" dirty="0">
                <a:solidFill>
                  <a:schemeClr val="tx1"/>
                </a:solidFill>
              </a:rPr>
              <a:t> observation</a:t>
            </a:r>
          </a:p>
          <a:p>
            <a:r>
              <a:rPr lang="en-US" sz="3200" b="1" dirty="0">
                <a:solidFill>
                  <a:schemeClr val="tx1"/>
                </a:solidFill>
              </a:rPr>
              <a:t>&amp; utilization of the </a:t>
            </a:r>
          </a:p>
          <a:p>
            <a:r>
              <a:rPr lang="en-US" sz="3200" b="1" dirty="0">
                <a:solidFill>
                  <a:schemeClr val="tx1"/>
                </a:solidFill>
              </a:rPr>
              <a:t>“Radiation Amplitude Zero”</a:t>
            </a:r>
          </a:p>
          <a:p>
            <a:r>
              <a:rPr lang="en-US" sz="1000" b="1" dirty="0">
                <a:solidFill>
                  <a:schemeClr val="tx1"/>
                </a:solidFill>
              </a:rPr>
              <a:t> 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ATLAS:</a:t>
            </a:r>
          </a:p>
          <a:p>
            <a:r>
              <a:rPr lang="en-US" sz="2800" dirty="0">
                <a:solidFill>
                  <a:srgbClr val="C00000"/>
                </a:solidFill>
              </a:rPr>
              <a:t>arXiv:2211.09435: PLB 2023 </a:t>
            </a:r>
            <a:r>
              <a:rPr lang="en-US" sz="2800" b="1" dirty="0">
                <a:solidFill>
                  <a:schemeClr val="tx1"/>
                </a:solidFill>
              </a:rPr>
              <a:t> 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arXiv:2402.16365: PRL 2024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07A9BB-44FC-2767-62B4-9D112880FDEF}"/>
              </a:ext>
            </a:extLst>
          </p:cNvPr>
          <p:cNvSpPr txBox="1"/>
          <p:nvPr/>
        </p:nvSpPr>
        <p:spPr>
          <a:xfrm>
            <a:off x="2629173" y="0"/>
            <a:ext cx="7994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</a:rPr>
              <a:t>Longitudinal gauge bosons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3EF770-55A9-5411-8FB9-0435EF782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336" y="5405614"/>
            <a:ext cx="2318370" cy="523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0DA091-292C-9D6E-AA75-21704F3B0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056" y="1711615"/>
            <a:ext cx="8931486" cy="35972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10F5CE-388F-223E-D0B5-54F578200780}"/>
              </a:ext>
            </a:extLst>
          </p:cNvPr>
          <p:cNvSpPr txBox="1"/>
          <p:nvPr/>
        </p:nvSpPr>
        <p:spPr>
          <a:xfrm>
            <a:off x="8304484" y="2877355"/>
            <a:ext cx="2715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arXiv:</a:t>
            </a:r>
            <a:r>
              <a:rPr lang="en-US" sz="2400" dirty="0">
                <a:solidFill>
                  <a:srgbClr val="C00000"/>
                </a:solidFill>
              </a:rPr>
              <a:t>2607.12879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8E007A-5197-9947-9718-2B5549245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0057" y="2182188"/>
            <a:ext cx="1258756" cy="7503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4F61F1-838E-06D0-3E22-972C1D9769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7194" y="2716560"/>
            <a:ext cx="1964598" cy="9361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A929DA-6DD0-BECE-C8BC-A5500D63BE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0472" y="2143308"/>
            <a:ext cx="1258756" cy="7892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0E2E32-2FD3-90B6-825B-FA013E540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9944" y="6965032"/>
            <a:ext cx="1964598" cy="9361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1B9E5A-146B-22CE-5217-E4C8D142F949}"/>
              </a:ext>
            </a:extLst>
          </p:cNvPr>
          <p:cNvSpPr txBox="1"/>
          <p:nvPr/>
        </p:nvSpPr>
        <p:spPr>
          <a:xfrm>
            <a:off x="2546901" y="1270624"/>
            <a:ext cx="2723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only at low scale: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825E80-2C26-B3E6-931D-FF65527E8892}"/>
              </a:ext>
            </a:extLst>
          </p:cNvPr>
          <p:cNvSpPr txBox="1"/>
          <p:nvPr/>
        </p:nvSpPr>
        <p:spPr>
          <a:xfrm>
            <a:off x="3504111" y="6513820"/>
            <a:ext cx="2108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at high scale 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ED9490-A175-D304-9988-12A9993FC0AF}"/>
              </a:ext>
            </a:extLst>
          </p:cNvPr>
          <p:cNvSpPr txBox="1"/>
          <p:nvPr/>
        </p:nvSpPr>
        <p:spPr>
          <a:xfrm>
            <a:off x="7635076" y="1276400"/>
            <a:ext cx="2683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not at high scale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803290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7" grpId="0"/>
      <p:bldP spid="2" grpId="0"/>
      <p:bldP spid="14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E17BA-1686-7544-7C79-2E3C2BFB5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47AB8-2E3C-2757-0E31-9D721C1131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AB6064-50BA-BEB0-C48A-6B140118FC83}"/>
              </a:ext>
            </a:extLst>
          </p:cNvPr>
          <p:cNvSpPr txBox="1"/>
          <p:nvPr/>
        </p:nvSpPr>
        <p:spPr>
          <a:xfrm>
            <a:off x="2208088" y="916360"/>
            <a:ext cx="8686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+mn-lt"/>
              </a:rPr>
              <a:t>5</a:t>
            </a:r>
            <a:r>
              <a:rPr lang="en-US" b="0" i="0" u="none" strike="noStrike" baseline="30000" dirty="0">
                <a:solidFill>
                  <a:schemeClr val="tx1"/>
                </a:solidFill>
                <a:effectLst/>
                <a:latin typeface="+mn-lt"/>
              </a:rPr>
              <a:t>th</a:t>
            </a:r>
            <a:r>
              <a:rPr lang="en-US" b="0" i="0" u="none" strike="noStrike" dirty="0">
                <a:solidFill>
                  <a:schemeClr val="tx1"/>
                </a:solidFill>
                <a:effectLst/>
                <a:latin typeface="+mn-lt"/>
              </a:rPr>
              <a:t> observation (?):</a:t>
            </a:r>
            <a:r>
              <a:rPr lang="en-US" dirty="0">
                <a:solidFill>
                  <a:schemeClr val="tx1"/>
                </a:solidFill>
                <a:latin typeface="+mn-lt"/>
                <a:sym typeface="Wingdings" pitchFamily="2" charset="2"/>
              </a:rPr>
              <a:t> </a:t>
            </a:r>
          </a:p>
          <a:p>
            <a:pPr algn="l"/>
            <a:r>
              <a:rPr lang="en-US" b="0" i="0" u="none" strike="noStrike" dirty="0">
                <a:solidFill>
                  <a:schemeClr val="tx1"/>
                </a:solidFill>
                <a:effectLst/>
                <a:latin typeface="+mn-lt"/>
                <a:sym typeface="Wingdings" pitchFamily="2" charset="2"/>
              </a:rPr>
              <a:t>    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+mn-lt"/>
                <a:sym typeface="Wingdings" pitchFamily="2" charset="2"/>
              </a:rPr>
              <a:t>at the LHC:  at least   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+mn-lt"/>
                <a:sym typeface="Wingdings" pitchFamily="2" charset="2"/>
              </a:rPr>
              <a:t>1 W</a:t>
            </a:r>
            <a:r>
              <a:rPr lang="en-US" b="0" i="0" u="none" strike="noStrike" baseline="-25000" dirty="0">
                <a:solidFill>
                  <a:srgbClr val="FF0000"/>
                </a:solidFill>
                <a:effectLst/>
                <a:latin typeface="+mn-lt"/>
                <a:sym typeface="Wingdings" pitchFamily="2" charset="2"/>
              </a:rPr>
              <a:t>L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+mn-lt"/>
                <a:sym typeface="Wingdings" pitchFamily="2" charset="2"/>
              </a:rPr>
              <a:t> @ 3.3𝛔</a:t>
            </a:r>
            <a:endParaRPr lang="en-US" b="0" i="0" u="none" strike="noStrike" baseline="-25000" dirty="0">
              <a:solidFill>
                <a:srgbClr val="FF0000"/>
              </a:solidFill>
              <a:effectLst/>
              <a:latin typeface="+mn-lt"/>
              <a:sym typeface="Wingdings" pitchFamily="2" charset="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118BA4-731D-1F61-B987-68FC64F1734C}"/>
              </a:ext>
            </a:extLst>
          </p:cNvPr>
          <p:cNvSpPr txBox="1"/>
          <p:nvPr/>
        </p:nvSpPr>
        <p:spPr>
          <a:xfrm>
            <a:off x="2629173" y="52264"/>
            <a:ext cx="7994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</a:rPr>
              <a:t>Longitudinal gauge bosons</a:t>
            </a:r>
          </a:p>
        </p:txBody>
      </p:sp>
      <p:pic>
        <p:nvPicPr>
          <p:cNvPr id="9" name="Picture 8" descr="A graph of data and data&#10;&#10;AI-generated content may be incorrect.">
            <a:extLst>
              <a:ext uri="{FF2B5EF4-FFF2-40B4-BE49-F238E27FC236}">
                <a16:creationId xmlns:a16="http://schemas.microsoft.com/office/drawing/2014/main" id="{C7F4D599-6857-5C13-DC7D-272AB05F6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136" y="2873519"/>
            <a:ext cx="5238582" cy="481159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DF08D71-A960-4A3F-BAC2-324D9E2E0E56}"/>
              </a:ext>
            </a:extLst>
          </p:cNvPr>
          <p:cNvSpPr txBox="1"/>
          <p:nvPr/>
        </p:nvSpPr>
        <p:spPr>
          <a:xfrm>
            <a:off x="3603590" y="2254895"/>
            <a:ext cx="68592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CMS: arXiv:2009.09429, ATLAS: arXiv:2503.11317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C40936-EE98-275B-FFEC-097D691EF4DD}"/>
              </a:ext>
            </a:extLst>
          </p:cNvPr>
          <p:cNvSpPr txBox="1"/>
          <p:nvPr/>
        </p:nvSpPr>
        <p:spPr>
          <a:xfrm>
            <a:off x="2035578" y="7822738"/>
            <a:ext cx="912621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Extremely challenging!</a:t>
            </a:r>
          </a:p>
          <a:p>
            <a:r>
              <a:rPr lang="en-US" sz="4400" b="1" dirty="0">
                <a:sym typeface="Wingdings" pitchFamily="2" charset="2"/>
              </a:rPr>
              <a:t> </a:t>
            </a:r>
            <a:r>
              <a:rPr lang="en-US" sz="4400" b="1" dirty="0"/>
              <a:t>great step to scrutinizing EWSB 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6CDD8-2266-B1B5-DA8F-04D641AD4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173" y="1033296"/>
            <a:ext cx="3657599" cy="53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030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1pPr>
            <a:lvl2pPr marL="742950" indent="-28575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2pPr>
            <a:lvl3pPr marL="11430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3pPr>
            <a:lvl4pPr marL="16002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4pPr>
            <a:lvl5pPr marL="2057400" indent="-228600" eaLnBrk="0" hangingPunct="0"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000000"/>
                </a:solidFill>
                <a:latin typeface="Cochin" charset="0"/>
                <a:ea typeface="ヒラギノ明朝 ProN W3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/>
            <a:fld id="{AB4AF30B-FA3F-824A-863C-EE7278B6E27E}" type="slidenum">
              <a:rPr lang="en-US" altLang="ja-JP" sz="1600">
                <a:solidFill>
                  <a:schemeClr val="tx1"/>
                </a:solidFill>
                <a:cs typeface="Cochin" charset="0"/>
              </a:rPr>
              <a:pPr eaLnBrk="1" hangingPunct="1"/>
              <a:t>8</a:t>
            </a:fld>
            <a:endParaRPr lang="en-US" altLang="ja-JP" sz="1600">
              <a:solidFill>
                <a:schemeClr val="tx1"/>
              </a:solidFill>
              <a:cs typeface="Cochin" charset="0"/>
            </a:endParaRPr>
          </a:p>
        </p:txBody>
      </p:sp>
      <p:sp>
        <p:nvSpPr>
          <p:cNvPr id="72708" name="Rectangle 4"/>
          <p:cNvSpPr>
            <a:spLocks/>
          </p:cNvSpPr>
          <p:nvPr/>
        </p:nvSpPr>
        <p:spPr bwMode="auto">
          <a:xfrm>
            <a:off x="144016" y="52264"/>
            <a:ext cx="12767096" cy="429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altLang="ja-JP" sz="4800" b="1" dirty="0">
                <a:solidFill>
                  <a:srgbClr val="FF0000"/>
                </a:solidFill>
                <a:latin typeface="+mn-lt"/>
                <a:cs typeface="Cochin" charset="0"/>
              </a:rPr>
              <a:t>Goldstone-boson Equivalence Theorem (GET): </a:t>
            </a:r>
            <a:endParaRPr lang="en-US" altLang="ja-JP" sz="3600" dirty="0">
              <a:solidFill>
                <a:srgbClr val="0000FF"/>
              </a:solidFill>
              <a:cs typeface="Cochin" charset="0"/>
            </a:endParaRPr>
          </a:p>
          <a:p>
            <a:pPr algn="l"/>
            <a:endParaRPr lang="en-US" altLang="ja-JP" sz="3600" dirty="0">
              <a:solidFill>
                <a:srgbClr val="0000FF"/>
              </a:solidFill>
              <a:cs typeface="Cochin" charset="0"/>
            </a:endParaRPr>
          </a:p>
          <a:p>
            <a:pPr algn="l"/>
            <a:endParaRPr lang="en-US" altLang="ja-JP" sz="1000" dirty="0">
              <a:solidFill>
                <a:srgbClr val="0000FF"/>
              </a:solidFill>
              <a:cs typeface="Cochin" charset="0"/>
            </a:endParaRPr>
          </a:p>
          <a:p>
            <a:pPr algn="l"/>
            <a:r>
              <a:rPr lang="en-US" altLang="ja-JP" sz="2800" dirty="0">
                <a:solidFill>
                  <a:srgbClr val="0000FF"/>
                </a:solidFill>
                <a:cs typeface="Cochin" charset="0"/>
              </a:rPr>
              <a:t>   </a:t>
            </a:r>
          </a:p>
          <a:p>
            <a:pPr algn="l"/>
            <a:r>
              <a:rPr lang="en-US" altLang="ja-JP" sz="3600" dirty="0">
                <a:solidFill>
                  <a:srgbClr val="0000FF"/>
                </a:solidFill>
                <a:cs typeface="Cochin" charset="0"/>
              </a:rPr>
              <a:t>At high energies </a:t>
            </a:r>
            <a:r>
              <a:rPr lang="en-US" altLang="ja-JP" sz="3600" dirty="0">
                <a:solidFill>
                  <a:srgbClr val="D90B00"/>
                </a:solidFill>
                <a:cs typeface="Cochin" charset="0"/>
              </a:rPr>
              <a:t>E&gt;&gt;M</a:t>
            </a:r>
            <a:r>
              <a:rPr lang="en-US" altLang="ja-JP" sz="3600" baseline="-6000" dirty="0">
                <a:solidFill>
                  <a:srgbClr val="D90B00"/>
                </a:solidFill>
                <a:cs typeface="Cochin" charset="0"/>
              </a:rPr>
              <a:t>W</a:t>
            </a:r>
            <a:r>
              <a:rPr lang="en-US" altLang="ja-JP" sz="3600" dirty="0">
                <a:solidFill>
                  <a:srgbClr val="0000FF"/>
                </a:solidFill>
                <a:cs typeface="Cochin" charset="0"/>
              </a:rPr>
              <a:t>, the longitudinally polarized gauge bosons behave like the corresponding Goldstone bosons. (They remember their origin!)</a:t>
            </a:r>
            <a:endParaRPr lang="en-US" altLang="ja-JP" sz="3600" dirty="0">
              <a:solidFill>
                <a:srgbClr val="D90B00"/>
              </a:solidFill>
              <a:cs typeface="Cochin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65896" y="1348408"/>
            <a:ext cx="100091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defRPr sz="1800">
                <a:uFillTx/>
              </a:defRPr>
            </a:pPr>
            <a:r>
              <a:rPr lang="en-US" sz="2800" dirty="0">
                <a:solidFill>
                  <a:srgbClr val="800000"/>
                </a:solidFill>
                <a:uFill>
                  <a:solidFill/>
                </a:uFill>
              </a:rPr>
              <a:t>Lee, Quigg, Thacker (1977); M. </a:t>
            </a:r>
            <a:r>
              <a:rPr lang="en-US" sz="2800" dirty="0" err="1">
                <a:solidFill>
                  <a:srgbClr val="800000"/>
                </a:solidFill>
                <a:uFill>
                  <a:solidFill/>
                </a:uFill>
              </a:rPr>
              <a:t>Chanowitz</a:t>
            </a:r>
            <a:r>
              <a:rPr lang="en-US" sz="2800" dirty="0">
                <a:solidFill>
                  <a:srgbClr val="800000"/>
                </a:solidFill>
                <a:uFill>
                  <a:solidFill/>
                </a:uFill>
              </a:rPr>
              <a:t>, M. Gailard (1984);</a:t>
            </a:r>
          </a:p>
          <a:p>
            <a:pPr lvl="0" algn="l">
              <a:defRPr sz="1800">
                <a:uFillTx/>
              </a:defRPr>
            </a:pPr>
            <a:r>
              <a:rPr lang="en-US" sz="2800" dirty="0">
                <a:solidFill>
                  <a:srgbClr val="800000"/>
                </a:solidFill>
                <a:uFill>
                  <a:solidFill/>
                </a:uFill>
              </a:rPr>
              <a:t>Y.-P. Yao, C.-P. Yuan (1988); J. Bagger, C. Schmidt (1990)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B77434-B5AB-299C-F17B-BEF9B94A6309}"/>
              </a:ext>
            </a:extLst>
          </p:cNvPr>
          <p:cNvSpPr txBox="1"/>
          <p:nvPr/>
        </p:nvSpPr>
        <p:spPr>
          <a:xfrm>
            <a:off x="381720" y="5884912"/>
            <a:ext cx="12659235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+mn-lt"/>
              </a:rPr>
              <a:t>Goldstone-bosons Equivalence Theorem: </a:t>
            </a:r>
          </a:p>
          <a:p>
            <a:pPr algn="l"/>
            <a:r>
              <a:rPr lang="en-US" sz="3600" dirty="0">
                <a:latin typeface="+mn-lt"/>
              </a:rPr>
              <a:t>A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+mn-lt"/>
              </a:rPr>
              <a:t>t high energies:</a:t>
            </a:r>
            <a:endParaRPr lang="en-US" sz="3600" dirty="0">
              <a:latin typeface="+mn-lt"/>
            </a:endParaRPr>
          </a:p>
          <a:p>
            <a:pPr algn="l"/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+mn-lt"/>
              </a:rPr>
              <a:t>     </a:t>
            </a:r>
          </a:p>
          <a:p>
            <a:pPr algn="l"/>
            <a:r>
              <a:rPr lang="en-US" sz="3600" dirty="0">
                <a:latin typeface="+mn-lt"/>
              </a:rPr>
              <a:t>     </a:t>
            </a:r>
            <a:r>
              <a:rPr lang="en-US" sz="3600" dirty="0" err="1">
                <a:solidFill>
                  <a:srgbClr val="FF0000"/>
                </a:solidFill>
                <a:latin typeface="+mn-lt"/>
              </a:rPr>
              <a:t>W</a:t>
            </a:r>
            <a:r>
              <a:rPr lang="en-US" sz="3600" baseline="30000" dirty="0" err="1">
                <a:solidFill>
                  <a:srgbClr val="FF0000"/>
                </a:solidFill>
                <a:latin typeface="+mn-lt"/>
              </a:rPr>
              <a:t>i</a:t>
            </a:r>
            <a:r>
              <a:rPr lang="en-US" sz="3600" baseline="-25000" dirty="0" err="1">
                <a:solidFill>
                  <a:srgbClr val="FF0000"/>
                </a:solidFill>
                <a:latin typeface="+mn-lt"/>
              </a:rPr>
              <a:t>L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>
                <a:latin typeface="+mn-lt"/>
                <a:sym typeface="Wingdings" pitchFamily="2" charset="2"/>
              </a:rPr>
              <a:t> </a:t>
            </a:r>
            <a:r>
              <a:rPr lang="en-US" sz="3600" dirty="0">
                <a:latin typeface="+mn-lt"/>
              </a:rPr>
              <a:t>Correspond to the broken generators </a:t>
            </a:r>
          </a:p>
          <a:p>
            <a:pPr marL="457200" indent="-457200" algn="l">
              <a:buFontTx/>
              <a:buChar char="-"/>
            </a:pPr>
            <a:r>
              <a:rPr lang="en-US" sz="3600" dirty="0">
                <a:latin typeface="+mn-lt"/>
              </a:rPr>
              <a:t>incomplete representation:</a:t>
            </a:r>
            <a:endParaRPr lang="en-US" sz="1000" dirty="0">
              <a:latin typeface="+mn-lt"/>
            </a:endParaRPr>
          </a:p>
          <a:p>
            <a:pPr marL="457200" indent="-457200" algn="l">
              <a:buFontTx/>
              <a:buChar char="-"/>
            </a:pPr>
            <a:r>
              <a:rPr lang="en-US" sz="3600" dirty="0">
                <a:latin typeface="+mn-lt"/>
              </a:rPr>
              <a:t>n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+mn-lt"/>
              </a:rPr>
              <a:t>othing to say about the “Higgs boson” </a:t>
            </a:r>
          </a:p>
          <a:p>
            <a:pPr algn="l"/>
            <a:r>
              <a:rPr lang="en-US" sz="3600" dirty="0">
                <a:latin typeface="+mn-lt"/>
                <a:sym typeface="Wingdings" pitchFamily="2" charset="2"/>
              </a:rPr>
              <a:t>    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+mn-lt"/>
                <a:sym typeface="Wingdings" pitchFamily="2" charset="2"/>
              </a:rPr>
              <a:t> The Higgs mechanism DOES NOT require a Higgs boson!</a:t>
            </a:r>
            <a:endParaRPr lang="en-US" sz="36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9DA47D-7F74-ED21-1AB7-8F693F77D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136" y="6605617"/>
            <a:ext cx="6404248" cy="431423"/>
          </a:xfrm>
          <a:prstGeom prst="rect">
            <a:avLst/>
          </a:prstGeom>
        </p:spPr>
      </p:pic>
      <p:pic>
        <p:nvPicPr>
          <p:cNvPr id="7" name="Picture 6" descr="A red letter on a white surface&#10;&#10;Description automatically generated">
            <a:extLst>
              <a:ext uri="{FF2B5EF4-FFF2-40B4-BE49-F238E27FC236}">
                <a16:creationId xmlns:a16="http://schemas.microsoft.com/office/drawing/2014/main" id="{B9671630-7609-4208-6D56-AF5D9F063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498" y="7774845"/>
            <a:ext cx="3178238" cy="558339"/>
          </a:xfrm>
          <a:prstGeom prst="rect">
            <a:avLst/>
          </a:prstGeom>
        </p:spPr>
      </p:pic>
      <p:pic>
        <p:nvPicPr>
          <p:cNvPr id="8" name="Picture 7" descr="A mathematical equation with black text&#10;&#10;Description automatically generated">
            <a:extLst>
              <a:ext uri="{FF2B5EF4-FFF2-40B4-BE49-F238E27FC236}">
                <a16:creationId xmlns:a16="http://schemas.microsoft.com/office/drawing/2014/main" id="{45295B21-6EFD-8116-B8ED-BD169A810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160" y="4372744"/>
            <a:ext cx="4832763" cy="8388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179128-C746-444D-BF25-98557CE961EC}"/>
              </a:ext>
            </a:extLst>
          </p:cNvPr>
          <p:cNvSpPr txBox="1"/>
          <p:nvPr/>
        </p:nvSpPr>
        <p:spPr>
          <a:xfrm>
            <a:off x="2311752" y="5002813"/>
            <a:ext cx="33265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trivial “scalarization”</a:t>
            </a:r>
          </a:p>
          <a:p>
            <a:r>
              <a:rPr lang="en-US" sz="2800" dirty="0"/>
              <a:t>(for any vector state)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6D72E3-01F9-5969-DC25-C7A7C08BE856}"/>
              </a:ext>
            </a:extLst>
          </p:cNvPr>
          <p:cNvSpPr txBox="1"/>
          <p:nvPr/>
        </p:nvSpPr>
        <p:spPr>
          <a:xfrm>
            <a:off x="9048211" y="5002813"/>
            <a:ext cx="3502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symmetry </a:t>
            </a:r>
          </a:p>
          <a:p>
            <a:r>
              <a:rPr lang="en-US" sz="2800" dirty="0"/>
              <a:t>breaking residual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262CE50-6089-8483-5AB5-02D685A55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028197">
            <a:off x="6069653" y="4551098"/>
            <a:ext cx="398129" cy="15021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0FD549-0A51-1C0E-8896-43C220E594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986659">
            <a:off x="8747626" y="4743863"/>
            <a:ext cx="356358" cy="11581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C277FB-46D0-9841-68EE-1FEA1E53EF6C}"/>
              </a:ext>
            </a:extLst>
          </p:cNvPr>
          <p:cNvSpPr txBox="1"/>
          <p:nvPr/>
        </p:nvSpPr>
        <p:spPr>
          <a:xfrm>
            <a:off x="4762340" y="3724672"/>
            <a:ext cx="382829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</a:t>
            </a:r>
            <a:r>
              <a:rPr lang="en-US" baseline="-25000" dirty="0">
                <a:solidFill>
                  <a:srgbClr val="FF0000"/>
                </a:solidFill>
              </a:rPr>
              <a:t>L</a:t>
            </a:r>
            <a:r>
              <a:rPr lang="en-US" dirty="0"/>
              <a:t> wavefunction:</a:t>
            </a:r>
          </a:p>
        </p:txBody>
      </p:sp>
    </p:spTree>
    <p:extLst>
      <p:ext uri="{BB962C8B-B14F-4D97-AF65-F5344CB8AC3E}">
        <p14:creationId xmlns:p14="http://schemas.microsoft.com/office/powerpoint/2010/main" val="32377261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C6CE3-FF3D-235D-21A3-E3382F851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05A52-9A0D-B259-FCEF-31C221D367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597514CD-3153-0532-ACD4-7CB31C497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872" y="834828"/>
            <a:ext cx="8625486" cy="1298607"/>
          </a:xfrm>
          <a:prstGeom prst="rect">
            <a:avLst/>
          </a:prstGeom>
        </p:spPr>
      </p:pic>
      <p:pic>
        <p:nvPicPr>
          <p:cNvPr id="13" name="Picture 12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EB0F6781-3735-2F52-E167-B77256A70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4" y="4963921"/>
            <a:ext cx="8150378" cy="1233772"/>
          </a:xfrm>
          <a:prstGeom prst="rect">
            <a:avLst/>
          </a:prstGeom>
        </p:spPr>
      </p:pic>
      <p:pic>
        <p:nvPicPr>
          <p:cNvPr id="15" name="Picture 14" descr="A close-up of a text&#10;&#10;Description automatically generated">
            <a:extLst>
              <a:ext uri="{FF2B5EF4-FFF2-40B4-BE49-F238E27FC236}">
                <a16:creationId xmlns:a16="http://schemas.microsoft.com/office/drawing/2014/main" id="{4D496ADE-8395-CCE2-9901-0A73EC2DF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857" y="6172944"/>
            <a:ext cx="5591092" cy="1660299"/>
          </a:xfrm>
          <a:prstGeom prst="rect">
            <a:avLst/>
          </a:prstGeom>
        </p:spPr>
      </p:pic>
      <p:pic>
        <p:nvPicPr>
          <p:cNvPr id="16" name="Picture 15" descr="A close up of a text&#10;&#10;Description automatically generated">
            <a:extLst>
              <a:ext uri="{FF2B5EF4-FFF2-40B4-BE49-F238E27FC236}">
                <a16:creationId xmlns:a16="http://schemas.microsoft.com/office/drawing/2014/main" id="{05E0F23D-C966-FA71-F37F-0A5DCE133B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0232" y="2099580"/>
            <a:ext cx="6118783" cy="2485756"/>
          </a:xfrm>
          <a:prstGeom prst="rect">
            <a:avLst/>
          </a:prstGeom>
        </p:spPr>
      </p:pic>
      <p:pic>
        <p:nvPicPr>
          <p:cNvPr id="18" name="Picture 17" descr="A black and white image of a circle with letters and numbers&#10;&#10;Description automatically generated">
            <a:extLst>
              <a:ext uri="{FF2B5EF4-FFF2-40B4-BE49-F238E27FC236}">
                <a16:creationId xmlns:a16="http://schemas.microsoft.com/office/drawing/2014/main" id="{01659C2C-B708-A35E-F9CF-E5D9E2BBC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0698" y="7898951"/>
            <a:ext cx="1282960" cy="1370337"/>
          </a:xfrm>
          <a:prstGeom prst="rect">
            <a:avLst/>
          </a:prstGeom>
        </p:spPr>
      </p:pic>
      <p:pic>
        <p:nvPicPr>
          <p:cNvPr id="20" name="Picture 19" descr="A black and white image of a mathematical equation&#10;&#10;Description automatically generated">
            <a:extLst>
              <a:ext uri="{FF2B5EF4-FFF2-40B4-BE49-F238E27FC236}">
                <a16:creationId xmlns:a16="http://schemas.microsoft.com/office/drawing/2014/main" id="{C6F88F04-1656-E499-833E-6C777312C5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9857" y="7858767"/>
            <a:ext cx="1149196" cy="1410521"/>
          </a:xfrm>
          <a:prstGeom prst="rect">
            <a:avLst/>
          </a:prstGeom>
        </p:spPr>
      </p:pic>
      <p:sp>
        <p:nvSpPr>
          <p:cNvPr id="5" name="Line 3">
            <a:extLst>
              <a:ext uri="{FF2B5EF4-FFF2-40B4-BE49-F238E27FC236}">
                <a16:creationId xmlns:a16="http://schemas.microsoft.com/office/drawing/2014/main" id="{7380CF0D-FA4D-29B9-019F-E3964021FEAD}"/>
              </a:ext>
            </a:extLst>
          </p:cNvPr>
          <p:cNvSpPr>
            <a:spLocks noChangeShapeType="1"/>
          </p:cNvSpPr>
          <p:nvPr/>
        </p:nvSpPr>
        <p:spPr bwMode="auto">
          <a:xfrm rot="10800000" flipH="1" flipV="1">
            <a:off x="2974008" y="3345197"/>
            <a:ext cx="5256584" cy="1943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5404"/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34319FCA-1D04-2AFB-FFC8-7D97D8649D2A}"/>
              </a:ext>
            </a:extLst>
          </p:cNvPr>
          <p:cNvSpPr>
            <a:spLocks noChangeShapeType="1"/>
          </p:cNvSpPr>
          <p:nvPr/>
        </p:nvSpPr>
        <p:spPr bwMode="auto">
          <a:xfrm rot="10800000" flipH="1" flipV="1">
            <a:off x="1749872" y="7847121"/>
            <a:ext cx="4680520" cy="827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5404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E70B952B-B741-0694-4D4B-38BAFAF087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02000" y="67320"/>
            <a:ext cx="6290282" cy="830997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  <a:latin typeface="+mn-lt"/>
              </a:rPr>
              <a:t>The Higgs Boson</a:t>
            </a:r>
            <a:endParaRPr lang="en-US" sz="4800" b="1" dirty="0">
              <a:solidFill>
                <a:srgbClr val="FF0000"/>
              </a:solidFill>
              <a:effectLst/>
              <a:latin typeface="+mn-lt"/>
            </a:endParaRPr>
          </a:p>
        </p:txBody>
      </p:sp>
      <p:pic>
        <p:nvPicPr>
          <p:cNvPr id="10" name="Picture 9" descr="A graph of a mass of particles&#10;&#10;AI-generated content may be incorrect.">
            <a:extLst>
              <a:ext uri="{FF2B5EF4-FFF2-40B4-BE49-F238E27FC236}">
                <a16:creationId xmlns:a16="http://schemas.microsoft.com/office/drawing/2014/main" id="{B5C21647-07F9-73F7-AF80-A4EC7269D8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5068" y="4984186"/>
            <a:ext cx="4716044" cy="4573134"/>
          </a:xfrm>
          <a:prstGeom prst="rect">
            <a:avLst/>
          </a:prstGeom>
        </p:spPr>
      </p:pic>
      <p:sp>
        <p:nvSpPr>
          <p:cNvPr id="11" name="Line 3">
            <a:extLst>
              <a:ext uri="{FF2B5EF4-FFF2-40B4-BE49-F238E27FC236}">
                <a16:creationId xmlns:a16="http://schemas.microsoft.com/office/drawing/2014/main" id="{82376C19-26C8-C7C1-5375-E0068567C709}"/>
              </a:ext>
            </a:extLst>
          </p:cNvPr>
          <p:cNvSpPr>
            <a:spLocks noChangeShapeType="1"/>
          </p:cNvSpPr>
          <p:nvPr/>
        </p:nvSpPr>
        <p:spPr bwMode="auto">
          <a:xfrm rot="10800000" flipH="1" flipV="1">
            <a:off x="3118024" y="4300736"/>
            <a:ext cx="5256584" cy="1943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5404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CB73D7-1163-0976-F564-316D4B71B8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32528" y="7471237"/>
            <a:ext cx="1421043" cy="72008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1BED22A-3580-F7D4-153B-9BCA4EC733F0}"/>
              </a:ext>
            </a:extLst>
          </p:cNvPr>
          <p:cNvSpPr txBox="1"/>
          <p:nvPr/>
        </p:nvSpPr>
        <p:spPr>
          <a:xfrm>
            <a:off x="3694088" y="8160132"/>
            <a:ext cx="73930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 </a:t>
            </a:r>
          </a:p>
        </p:txBody>
      </p:sp>
      <p:pic>
        <p:nvPicPr>
          <p:cNvPr id="25" name="Picture 24" descr="A red letter on a white surface&#10;&#10;Description automatically generated">
            <a:extLst>
              <a:ext uri="{FF2B5EF4-FFF2-40B4-BE49-F238E27FC236}">
                <a16:creationId xmlns:a16="http://schemas.microsoft.com/office/drawing/2014/main" id="{03E90D19-7F7A-8685-1FDB-C972482641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4168" y="8333184"/>
            <a:ext cx="2664296" cy="46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1"/>
          <p:cNvSpPr>
            <a:spLocks/>
          </p:cNvSpPr>
          <p:nvPr/>
        </p:nvSpPr>
        <p:spPr bwMode="auto">
          <a:xfrm>
            <a:off x="741760" y="844352"/>
            <a:ext cx="11593288" cy="1475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685800" indent="-685800" algn="l">
              <a:buFontTx/>
              <a:buChar char="•"/>
            </a:pPr>
            <a:r>
              <a:rPr lang="en-US" altLang="ja-JP" sz="4800" dirty="0">
                <a:solidFill>
                  <a:srgbClr val="0000FF"/>
                </a:solidFill>
                <a:cs typeface="Cochin" charset="0"/>
              </a:rPr>
              <a:t>“Bad high-energy behavior”</a:t>
            </a:r>
          </a:p>
          <a:p>
            <a:pPr marL="685800" indent="-685800" algn="l">
              <a:buFontTx/>
              <a:buChar char="•"/>
            </a:pPr>
            <a:r>
              <a:rPr lang="en-US" altLang="ja-JP" sz="4800" dirty="0">
                <a:solidFill>
                  <a:srgbClr val="0000FF"/>
                </a:solidFill>
                <a:cs typeface="Cochin" charset="0"/>
              </a:rPr>
              <a:t>The Higgs boson unitarize the amplitude:</a:t>
            </a:r>
            <a:endParaRPr lang="en-US" altLang="ja-JP" sz="3600" dirty="0">
              <a:solidFill>
                <a:srgbClr val="003DCC"/>
              </a:solidFill>
              <a:cs typeface="Times" charset="0"/>
            </a:endParaRPr>
          </a:p>
        </p:txBody>
      </p:sp>
      <p:sp>
        <p:nvSpPr>
          <p:cNvPr id="4" name="Rectangle 9"/>
          <p:cNvSpPr>
            <a:spLocks/>
          </p:cNvSpPr>
          <p:nvPr/>
        </p:nvSpPr>
        <p:spPr bwMode="auto">
          <a:xfrm>
            <a:off x="381720" y="6935996"/>
            <a:ext cx="11017224" cy="6771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pPr marL="571500" indent="-571500" algn="l">
              <a:buFontTx/>
              <a:buChar char="•"/>
            </a:pPr>
            <a:r>
              <a:rPr lang="en-US" sz="4400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Consistent </a:t>
            </a:r>
            <a:r>
              <a:rPr lang="en-US" sz="4400" dirty="0" err="1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perturbative</a:t>
            </a:r>
            <a:r>
              <a:rPr lang="en-US" sz="4400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 theory up to</a:t>
            </a:r>
            <a:r>
              <a:rPr lang="en-US" sz="4400" dirty="0">
                <a:solidFill>
                  <a:srgbClr val="0000FF"/>
                </a:solidFill>
                <a:ea typeface="Cochin" pitchFamily="-107" charset="0"/>
                <a:cs typeface="Cochin" pitchFamily="-107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Λ</a:t>
            </a:r>
            <a:r>
              <a:rPr lang="en-US" sz="4400" baseline="-6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 </a:t>
            </a:r>
            <a:r>
              <a:rPr lang="en-US" sz="44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(?)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88" y="2284512"/>
            <a:ext cx="7488832" cy="46559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925" y="4283567"/>
            <a:ext cx="3403579" cy="124130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126136" y="3868688"/>
            <a:ext cx="35117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~ (g</a:t>
            </a:r>
            <a:r>
              <a:rPr lang="en-US" sz="4000" b="1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/16π</a:t>
            </a:r>
            <a:r>
              <a:rPr lang="en-US" sz="4000" b="1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) s/v</a:t>
            </a:r>
            <a:r>
              <a:rPr lang="en-US" sz="4000" b="1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endParaRPr lang="en-US" sz="4000" b="1" baseline="30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1D79AA-360D-764F-AD80-4A1628EDA332}" type="slidenum">
              <a:rPr lang="en-US" altLang="ja-JP" smtClean="0"/>
              <a:pPr>
                <a:defRPr/>
              </a:pPr>
              <a:t>10</a:t>
            </a:fld>
            <a:endParaRPr lang="en-US" altLang="ja-JP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528" y="2338628"/>
            <a:ext cx="5256584" cy="34022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42982" y="3520842"/>
            <a:ext cx="14111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~ s/v</a:t>
            </a:r>
            <a:r>
              <a:rPr lang="en-US" sz="4000" b="1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endParaRPr lang="en-US" sz="4000" b="1" baseline="30000" dirty="0"/>
          </a:p>
        </p:txBody>
      </p:sp>
      <p:sp>
        <p:nvSpPr>
          <p:cNvPr id="12" name="Rectangle 11"/>
          <p:cNvSpPr/>
          <p:nvPr/>
        </p:nvSpPr>
        <p:spPr>
          <a:xfrm>
            <a:off x="2612930" y="5537066"/>
            <a:ext cx="2089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~ m</a:t>
            </a:r>
            <a:r>
              <a:rPr lang="en-US" sz="4000" b="1" baseline="-25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H</a:t>
            </a:r>
            <a:r>
              <a:rPr lang="en-US" sz="4000" b="1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/v</a:t>
            </a:r>
            <a:r>
              <a:rPr lang="en-US" sz="4000" b="1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endParaRPr lang="en-US" sz="4000" b="1" baseline="30000" dirty="0"/>
          </a:p>
        </p:txBody>
      </p:sp>
      <p:sp>
        <p:nvSpPr>
          <p:cNvPr id="6" name="Rectangle 5"/>
          <p:cNvSpPr/>
          <p:nvPr/>
        </p:nvSpPr>
        <p:spPr>
          <a:xfrm>
            <a:off x="309712" y="7779767"/>
            <a:ext cx="117373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>
              <a:buFont typeface="Arial"/>
              <a:buChar char="•"/>
            </a:pPr>
            <a:r>
              <a:rPr lang="en-US" sz="4400" dirty="0">
                <a:solidFill>
                  <a:schemeClr val="tx1"/>
                </a:solidFill>
                <a:ea typeface="Cochin" pitchFamily="-107" charset="0"/>
                <a:cs typeface="Cochin" pitchFamily="-107" charset="0"/>
              </a:rPr>
              <a:t>New strong dynamics effects may still exist, but “delayed” to </a:t>
            </a:r>
            <a:r>
              <a:rPr lang="en-US" sz="4400" i="1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v</a:t>
            </a:r>
            <a:r>
              <a:rPr lang="en-US" sz="4400" i="1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r>
              <a:rPr lang="en-US" sz="4400" i="1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/Λ</a:t>
            </a:r>
            <a:r>
              <a:rPr lang="en-US" sz="4400" i="1" baseline="30000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2</a:t>
            </a:r>
            <a:r>
              <a:rPr lang="en-US" sz="4400" i="1" dirty="0">
                <a:solidFill>
                  <a:srgbClr val="FF0000"/>
                </a:solidFill>
                <a:ea typeface="Cochin" pitchFamily="-107" charset="0"/>
                <a:cs typeface="Cochin" pitchFamily="-107" charset="0"/>
              </a:rPr>
              <a:t>.</a:t>
            </a:r>
          </a:p>
        </p:txBody>
      </p:sp>
      <p:sp>
        <p:nvSpPr>
          <p:cNvPr id="13" name="Oval 11"/>
          <p:cNvSpPr>
            <a:spLocks/>
          </p:cNvSpPr>
          <p:nvPr/>
        </p:nvSpPr>
        <p:spPr bwMode="auto">
          <a:xfrm>
            <a:off x="8734648" y="2644552"/>
            <a:ext cx="2160240" cy="2592288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47611B-3C5C-DD0B-93A4-01428F97415E}"/>
              </a:ext>
            </a:extLst>
          </p:cNvPr>
          <p:cNvSpPr txBox="1"/>
          <p:nvPr/>
        </p:nvSpPr>
        <p:spPr>
          <a:xfrm>
            <a:off x="2957783" y="52264"/>
            <a:ext cx="70765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V</a:t>
            </a:r>
            <a:r>
              <a:rPr lang="en-US" sz="4400" b="1" baseline="-25000" dirty="0">
                <a:solidFill>
                  <a:srgbClr val="FF0000"/>
                </a:solidFill>
              </a:rPr>
              <a:t>L</a:t>
            </a:r>
            <a:r>
              <a:rPr lang="en-US" sz="4400" b="1" dirty="0">
                <a:solidFill>
                  <a:srgbClr val="FF0000"/>
                </a:solidFill>
              </a:rPr>
              <a:t> V</a:t>
            </a:r>
            <a:r>
              <a:rPr lang="en-US" sz="4400" b="1" baseline="-25000" dirty="0">
                <a:solidFill>
                  <a:srgbClr val="FF0000"/>
                </a:solidFill>
              </a:rPr>
              <a:t>L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sz="4400" b="1" dirty="0">
                <a:solidFill>
                  <a:srgbClr val="FF0000"/>
                </a:solidFill>
              </a:rPr>
              <a:t>V</a:t>
            </a:r>
            <a:r>
              <a:rPr lang="en-US" sz="4400" b="1" baseline="-25000" dirty="0">
                <a:solidFill>
                  <a:srgbClr val="FF0000"/>
                </a:solidFill>
              </a:rPr>
              <a:t>L</a:t>
            </a:r>
            <a:r>
              <a:rPr lang="en-US" sz="4400" b="1" dirty="0">
                <a:solidFill>
                  <a:srgbClr val="FF0000"/>
                </a:solidFill>
              </a:rPr>
              <a:t> V</a:t>
            </a:r>
            <a:r>
              <a:rPr lang="en-US" sz="4400" b="1" baseline="-25000" dirty="0">
                <a:solidFill>
                  <a:srgbClr val="FF0000"/>
                </a:solidFill>
              </a:rPr>
              <a:t>L</a:t>
            </a:r>
            <a:r>
              <a:rPr lang="en-US" sz="4400" b="1" dirty="0">
                <a:solidFill>
                  <a:srgbClr val="FF0000"/>
                </a:solidFill>
              </a:rPr>
              <a:t> Scattering</a:t>
            </a:r>
          </a:p>
        </p:txBody>
      </p:sp>
      <p:pic>
        <p:nvPicPr>
          <p:cNvPr id="15" name="Picture 14" descr="latex-image-1.pdf">
            <a:extLst>
              <a:ext uri="{FF2B5EF4-FFF2-40B4-BE49-F238E27FC236}">
                <a16:creationId xmlns:a16="http://schemas.microsoft.com/office/drawing/2014/main" id="{ABB7290A-D340-471D-EBD2-CC630E4D1E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32" y="969504"/>
            <a:ext cx="3816424" cy="70416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66A02E-676E-4B73-6923-E2562AE343E8}"/>
              </a:ext>
            </a:extLst>
          </p:cNvPr>
          <p:cNvSpPr/>
          <p:nvPr/>
        </p:nvSpPr>
        <p:spPr>
          <a:xfrm>
            <a:off x="7726536" y="5764703"/>
            <a:ext cx="5112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defRPr sz="1800">
                <a:uFillTx/>
              </a:defRPr>
            </a:pPr>
            <a:r>
              <a:rPr lang="en-US" sz="2400" dirty="0">
                <a:solidFill>
                  <a:srgbClr val="800000"/>
                </a:solidFill>
                <a:uFill>
                  <a:solidFill/>
                </a:uFill>
              </a:rPr>
              <a:t>Lee, Quigg, Thacker (1977)</a:t>
            </a:r>
          </a:p>
          <a:p>
            <a:pPr algn="l">
              <a:defRPr sz="1800">
                <a:uFillTx/>
              </a:defRPr>
            </a:pPr>
            <a:r>
              <a:rPr lang="en-US" sz="2400" dirty="0" err="1">
                <a:solidFill>
                  <a:srgbClr val="800000"/>
                </a:solidFill>
                <a:uFill>
                  <a:solidFill/>
                </a:uFill>
              </a:rPr>
              <a:t>Chanowitz</a:t>
            </a:r>
            <a:r>
              <a:rPr lang="en-US" sz="2400" dirty="0">
                <a:solidFill>
                  <a:srgbClr val="800000"/>
                </a:solidFill>
                <a:uFill>
                  <a:solidFill/>
                </a:uFill>
              </a:rPr>
              <a:t>, Furman, Hinchliffe (1978)</a:t>
            </a:r>
          </a:p>
          <a:p>
            <a:pPr lvl="0" algn="l">
              <a:defRPr sz="1800">
                <a:uFillTx/>
              </a:defRPr>
            </a:pPr>
            <a:r>
              <a:rPr lang="en-US" sz="2400" dirty="0" err="1">
                <a:solidFill>
                  <a:srgbClr val="800000"/>
                </a:solidFill>
                <a:uFill>
                  <a:solidFill/>
                </a:uFill>
              </a:rPr>
              <a:t>Chanowitz</a:t>
            </a:r>
            <a:r>
              <a:rPr lang="en-US" sz="2400" dirty="0">
                <a:solidFill>
                  <a:srgbClr val="800000"/>
                </a:solidFill>
                <a:uFill>
                  <a:solidFill/>
                </a:uFill>
              </a:rPr>
              <a:t>, Gailard (1984)</a:t>
            </a:r>
          </a:p>
        </p:txBody>
      </p:sp>
    </p:spTree>
    <p:extLst>
      <p:ext uri="{BB962C8B-B14F-4D97-AF65-F5344CB8AC3E}">
        <p14:creationId xmlns:p14="http://schemas.microsoft.com/office/powerpoint/2010/main" val="11451307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5" grpId="0"/>
      <p:bldP spid="12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FB25B-9DB6-F5B3-21A3-CE5C190F5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7C85-979C-A2DC-114A-ABD59DFE94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946E24-7626-5A79-9CFF-D4CBAC62228B}"/>
              </a:ext>
            </a:extLst>
          </p:cNvPr>
          <p:cNvSpPr txBox="1"/>
          <p:nvPr/>
        </p:nvSpPr>
        <p:spPr>
          <a:xfrm>
            <a:off x="1461840" y="-19744"/>
            <a:ext cx="11233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+mn-lt"/>
              </a:rPr>
              <a:t>EW </a:t>
            </a:r>
            <a:r>
              <a:rPr lang="en-US" sz="4800" b="1" dirty="0">
                <a:solidFill>
                  <a:srgbClr val="FF0000"/>
                </a:solidFill>
                <a:latin typeface="+mn-lt"/>
              </a:rPr>
              <a:t>S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+mn-lt"/>
              </a:rPr>
              <a:t>ymmetry </a:t>
            </a:r>
            <a:r>
              <a:rPr lang="en-US" sz="4800" b="1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+mn-lt"/>
              </a:rPr>
              <a:t>estoration (EWSR)</a:t>
            </a:r>
            <a:endParaRPr lang="en-US" sz="4800" b="1" i="0" u="none" strike="noStrike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pic>
        <p:nvPicPr>
          <p:cNvPr id="22" name="Picture 21" descr="A close-up of black text&#10;&#10;Description automatically generated">
            <a:extLst>
              <a:ext uri="{FF2B5EF4-FFF2-40B4-BE49-F238E27FC236}">
                <a16:creationId xmlns:a16="http://schemas.microsoft.com/office/drawing/2014/main" id="{BFD2A866-67EA-8D6E-F558-F7D553AC1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800" y="1852464"/>
            <a:ext cx="7632484" cy="1334213"/>
          </a:xfrm>
          <a:prstGeom prst="rect">
            <a:avLst/>
          </a:prstGeom>
        </p:spPr>
      </p:pic>
      <p:pic>
        <p:nvPicPr>
          <p:cNvPr id="24" name="Picture 23" descr="A close up of text&#10;&#10;Description automatically generated">
            <a:extLst>
              <a:ext uri="{FF2B5EF4-FFF2-40B4-BE49-F238E27FC236}">
                <a16:creationId xmlns:a16="http://schemas.microsoft.com/office/drawing/2014/main" id="{64F6CF85-4737-4734-AB71-1589FF11F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800" y="3259174"/>
            <a:ext cx="7632484" cy="1689634"/>
          </a:xfrm>
          <a:prstGeom prst="rect">
            <a:avLst/>
          </a:prstGeom>
        </p:spPr>
      </p:pic>
      <p:pic>
        <p:nvPicPr>
          <p:cNvPr id="26" name="Picture 25" descr="A person smiling at camera&#10;&#10;Description automatically generated">
            <a:extLst>
              <a:ext uri="{FF2B5EF4-FFF2-40B4-BE49-F238E27FC236}">
                <a16:creationId xmlns:a16="http://schemas.microsoft.com/office/drawing/2014/main" id="{18374E51-5B20-2DF5-7601-EDDD0D7A7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0672" y="1852464"/>
            <a:ext cx="2952328" cy="312007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79F87BD-7CC9-07D8-EEB6-3F01B45AA9DC}"/>
              </a:ext>
            </a:extLst>
          </p:cNvPr>
          <p:cNvSpPr txBox="1"/>
          <p:nvPr/>
        </p:nvSpPr>
        <p:spPr>
          <a:xfrm>
            <a:off x="1679942" y="5063788"/>
            <a:ext cx="590257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parametrically measured by: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27DCBA4-B374-8158-CA80-6FBECE2FE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1524" y="5061260"/>
            <a:ext cx="1503164" cy="8236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308449-2135-8623-E178-CAE48A41F6D4}"/>
              </a:ext>
            </a:extLst>
          </p:cNvPr>
          <p:cNvSpPr txBox="1"/>
          <p:nvPr/>
        </p:nvSpPr>
        <p:spPr>
          <a:xfrm>
            <a:off x="6276631" y="5901768"/>
            <a:ext cx="5960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R. </a:t>
            </a:r>
            <a:r>
              <a:rPr lang="en-US" sz="2400" dirty="0" err="1">
                <a:solidFill>
                  <a:srgbClr val="C00000"/>
                </a:solidFill>
              </a:rPr>
              <a:t>Capdevilla</a:t>
            </a:r>
            <a:r>
              <a:rPr lang="en-US" sz="2400" dirty="0">
                <a:solidFill>
                  <a:srgbClr val="C00000"/>
                </a:solidFill>
              </a:rPr>
              <a:t>, TH, arXiv:2412.12336 (PRL)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66F174-DD6F-281B-84F9-EA6D471992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800" y="988368"/>
            <a:ext cx="5748124" cy="7362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1411F8-69C6-C757-4582-5508BFA451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0512" y="1170968"/>
            <a:ext cx="4437400" cy="393464"/>
          </a:xfrm>
          <a:prstGeom prst="rect">
            <a:avLst/>
          </a:prstGeom>
        </p:spPr>
      </p:pic>
      <p:pic>
        <p:nvPicPr>
          <p:cNvPr id="17" name="Picture 16" descr="A diagram of a cone&#10;&#10;AI-generated content may be incorrect.">
            <a:extLst>
              <a:ext uri="{FF2B5EF4-FFF2-40B4-BE49-F238E27FC236}">
                <a16:creationId xmlns:a16="http://schemas.microsoft.com/office/drawing/2014/main" id="{F386CFF4-6F99-50A2-DB7E-8FD100A390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0098" y="6396127"/>
            <a:ext cx="4498286" cy="2945169"/>
          </a:xfrm>
          <a:prstGeom prst="rect">
            <a:avLst/>
          </a:prstGeom>
        </p:spPr>
      </p:pic>
      <p:pic>
        <p:nvPicPr>
          <p:cNvPr id="19" name="Picture 18" descr="A diagram of a cell&#10;&#10;AI-generated content may be incorrect.">
            <a:extLst>
              <a:ext uri="{FF2B5EF4-FFF2-40B4-BE49-F238E27FC236}">
                <a16:creationId xmlns:a16="http://schemas.microsoft.com/office/drawing/2014/main" id="{9DF028F8-1B9C-022F-7417-1528469302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9924" y="6380288"/>
            <a:ext cx="4498286" cy="29610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8B384F-DEF7-B45D-16BB-65803B00E0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4168" y="9005732"/>
            <a:ext cx="1440160" cy="19154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D36460-1675-33FD-CABE-57748663EB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512" y="7757120"/>
            <a:ext cx="3024336" cy="41402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689DDE8-2A9A-D53C-0FDA-97F27A32C0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2200" y="7651461"/>
            <a:ext cx="893068" cy="24967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A5D5AF3-CDC8-BEF4-DA1B-46C7B8671F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98544" y="7282681"/>
            <a:ext cx="1080119" cy="29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46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7CB75-C089-2C14-0205-8F2F01735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04D8E-7AD3-6380-7D28-681216036A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A332AF-ED4F-7BFE-238B-2B233E201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000" y="916360"/>
            <a:ext cx="3020081" cy="5337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01ACD9-5491-5DD5-B595-316E95B24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46" y="1492424"/>
            <a:ext cx="5642206" cy="39516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0523D9-E980-BBE6-4751-DCDC8C2A7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353" y="1564432"/>
            <a:ext cx="6192688" cy="38733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553E86-D5AB-EFE9-05F6-59FB23DC3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4248" y="5164832"/>
            <a:ext cx="2724742" cy="5955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FB05876-F1A8-C647-619D-849135D9CD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846" y="5812904"/>
            <a:ext cx="5535506" cy="38769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CC2F58B-9C99-6777-8F7B-52523917BE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353" y="5812904"/>
            <a:ext cx="6192688" cy="38733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26EE75-399E-EBF6-7748-E149E9B8287D}"/>
              </a:ext>
            </a:extLst>
          </p:cNvPr>
          <p:cNvSpPr txBox="1"/>
          <p:nvPr/>
        </p:nvSpPr>
        <p:spPr>
          <a:xfrm>
            <a:off x="2051695" y="52264"/>
            <a:ext cx="95109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</a:rPr>
              <a:t>Physics with Gauge Boson Pairs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A76D81-1550-EB3D-CBCB-33F966A52684}"/>
              </a:ext>
            </a:extLst>
          </p:cNvPr>
          <p:cNvSpPr txBox="1"/>
          <p:nvPr/>
        </p:nvSpPr>
        <p:spPr>
          <a:xfrm>
            <a:off x="7433191" y="958751"/>
            <a:ext cx="4757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K. Cheng, TH, T. A. Wu, to appear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0D6188-3D48-CD46-3417-CCD9223F10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9992" y="6244952"/>
            <a:ext cx="1440160" cy="8261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DE727A-0941-5B39-711A-1D5FCEC61E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800" y="2106449"/>
            <a:ext cx="1440160" cy="8261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14F03F-E3B6-1066-5539-63A7F309C4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2680" y="2788568"/>
            <a:ext cx="1440160" cy="11521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C818E5-D537-E68C-B161-9E2BB17069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4688" y="7253064"/>
            <a:ext cx="1440160" cy="11521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1BA0A5-48AD-B3BE-C9B2-95C9268315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3937" y="2356521"/>
            <a:ext cx="2962483" cy="203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87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E83EF-3528-F22C-6BCD-313BF9E82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16EB2-E974-8F4F-E357-C4DBE14A84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811176-8E7B-8FED-3C47-691A50BCF42B}"/>
              </a:ext>
            </a:extLst>
          </p:cNvPr>
          <p:cNvSpPr txBox="1"/>
          <p:nvPr/>
        </p:nvSpPr>
        <p:spPr>
          <a:xfrm>
            <a:off x="1461840" y="85363"/>
            <a:ext cx="10297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rgbClr val="FF0000"/>
                </a:solidFill>
              </a:rPr>
              <a:t>Radiation Amplitude Zeros (RAZs)</a:t>
            </a:r>
          </a:p>
        </p:txBody>
      </p:sp>
      <p:pic>
        <p:nvPicPr>
          <p:cNvPr id="6" name="Picture 5" descr="A paper with text and letters&#10;&#10;AI-generated content may be incorrect.">
            <a:extLst>
              <a:ext uri="{FF2B5EF4-FFF2-40B4-BE49-F238E27FC236}">
                <a16:creationId xmlns:a16="http://schemas.microsoft.com/office/drawing/2014/main" id="{F62C701D-1D0A-709B-591C-2AC9A6C67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2" y="916360"/>
            <a:ext cx="8572202" cy="3586020"/>
          </a:xfrm>
          <a:prstGeom prst="rect">
            <a:avLst/>
          </a:prstGeom>
        </p:spPr>
      </p:pic>
      <p:pic>
        <p:nvPicPr>
          <p:cNvPr id="8" name="Picture 7" descr="A graph of a function&#10;&#10;AI-generated content may be incorrect.">
            <a:extLst>
              <a:ext uri="{FF2B5EF4-FFF2-40B4-BE49-F238E27FC236}">
                <a16:creationId xmlns:a16="http://schemas.microsoft.com/office/drawing/2014/main" id="{C3AE6395-9528-4A40-81E9-7D7BEBEE3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0672" y="916360"/>
            <a:ext cx="3756706" cy="4737756"/>
          </a:xfrm>
          <a:prstGeom prst="rect">
            <a:avLst/>
          </a:prstGeom>
        </p:spPr>
      </p:pic>
      <p:pic>
        <p:nvPicPr>
          <p:cNvPr id="11" name="Picture 10" descr="A close-up of a paper&#10;&#10;AI-generated content may be incorrect.">
            <a:extLst>
              <a:ext uri="{FF2B5EF4-FFF2-40B4-BE49-F238E27FC236}">
                <a16:creationId xmlns:a16="http://schemas.microsoft.com/office/drawing/2014/main" id="{92DE27F2-E021-CA93-E621-7FAA63DC5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79" y="5092824"/>
            <a:ext cx="8860235" cy="35539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4AA461-4A10-6EB3-155A-292590B12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6856" y="4804792"/>
            <a:ext cx="1698952" cy="510308"/>
          </a:xfrm>
          <a:prstGeom prst="rect">
            <a:avLst/>
          </a:prstGeom>
        </p:spPr>
      </p:pic>
      <p:pic>
        <p:nvPicPr>
          <p:cNvPr id="14" name="Picture 13" descr="A graph of a function&#10;&#10;AI-generated content may be incorrect.">
            <a:extLst>
              <a:ext uri="{FF2B5EF4-FFF2-40B4-BE49-F238E27FC236}">
                <a16:creationId xmlns:a16="http://schemas.microsoft.com/office/drawing/2014/main" id="{ED3D0F72-DD1D-1088-C33A-A16764330A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4568" y="5760087"/>
            <a:ext cx="4927154" cy="32211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ACDB19-FEB9-A2A5-F178-8AB3AAE42D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7814" y="8849534"/>
            <a:ext cx="2005146" cy="635778"/>
          </a:xfrm>
          <a:prstGeom prst="rect">
            <a:avLst/>
          </a:prstGeom>
        </p:spPr>
      </p:pic>
      <p:sp>
        <p:nvSpPr>
          <p:cNvPr id="16" name="Line 3">
            <a:extLst>
              <a:ext uri="{FF2B5EF4-FFF2-40B4-BE49-F238E27FC236}">
                <a16:creationId xmlns:a16="http://schemas.microsoft.com/office/drawing/2014/main" id="{E74907AD-C1CC-E990-D788-9A76F6C40459}"/>
              </a:ext>
            </a:extLst>
          </p:cNvPr>
          <p:cNvSpPr>
            <a:spLocks noChangeShapeType="1"/>
          </p:cNvSpPr>
          <p:nvPr/>
        </p:nvSpPr>
        <p:spPr bwMode="auto">
          <a:xfrm rot="10800000" flipH="1" flipV="1">
            <a:off x="4414168" y="4438980"/>
            <a:ext cx="3312368" cy="5771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5404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EBD7F7-27FD-C89D-864E-19DFFFA81B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0832" y="4429686"/>
            <a:ext cx="2160240" cy="1239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7C8785-ECDA-6FCF-7ED0-83A147BAE2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8704" y="8621216"/>
            <a:ext cx="2664296" cy="11263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63B604-DAEB-33B0-46AD-5AC547CA573F}"/>
              </a:ext>
            </a:extLst>
          </p:cNvPr>
          <p:cNvSpPr txBox="1"/>
          <p:nvPr/>
        </p:nvSpPr>
        <p:spPr>
          <a:xfrm>
            <a:off x="439862" y="4446493"/>
            <a:ext cx="8454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432FF"/>
                </a:solidFill>
              </a:rPr>
              <a:t>Most sensitive test for WW𝞬 self-coupling!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524984-EF3F-2814-B2AB-A87F8CD7DAE6}"/>
              </a:ext>
            </a:extLst>
          </p:cNvPr>
          <p:cNvSpPr txBox="1"/>
          <p:nvPr/>
        </p:nvSpPr>
        <p:spPr>
          <a:xfrm>
            <a:off x="237704" y="8621216"/>
            <a:ext cx="7710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432FF"/>
                </a:solidFill>
              </a:rPr>
              <a:t>Most sensitive test for WWZ coupling!</a:t>
            </a:r>
          </a:p>
        </p:txBody>
      </p:sp>
    </p:spTree>
    <p:extLst>
      <p:ext uri="{BB962C8B-B14F-4D97-AF65-F5344CB8AC3E}">
        <p14:creationId xmlns:p14="http://schemas.microsoft.com/office/powerpoint/2010/main" val="28512590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3BA68-EA3D-2C60-96E3-0990BA371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F6873-34C4-D9CF-6E23-F69026AA98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0AD492-8CFC-E775-FB2A-DC78419D20C0}"/>
              </a:ext>
            </a:extLst>
          </p:cNvPr>
          <p:cNvSpPr txBox="1"/>
          <p:nvPr/>
        </p:nvSpPr>
        <p:spPr>
          <a:xfrm>
            <a:off x="711270" y="-19744"/>
            <a:ext cx="62231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Gauge / scalar separation:</a:t>
            </a:r>
          </a:p>
        </p:txBody>
      </p:sp>
      <p:pic>
        <p:nvPicPr>
          <p:cNvPr id="5" name="Picture 4" descr="A group of black symbols&#10;&#10;Description automatically generated with medium confidence">
            <a:extLst>
              <a:ext uri="{FF2B5EF4-FFF2-40B4-BE49-F238E27FC236}">
                <a16:creationId xmlns:a16="http://schemas.microsoft.com/office/drawing/2014/main" id="{160DBA11-EDFE-A2D1-7A75-06B1B4D36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888" y="1060376"/>
            <a:ext cx="2960926" cy="1804315"/>
          </a:xfrm>
          <a:prstGeom prst="rect">
            <a:avLst/>
          </a:prstGeom>
        </p:spPr>
      </p:pic>
      <p:pic>
        <p:nvPicPr>
          <p:cNvPr id="7" name="Picture 6" descr="A math equations and formulas&#10;&#10;Description automatically generated with medium confidence">
            <a:extLst>
              <a:ext uri="{FF2B5EF4-FFF2-40B4-BE49-F238E27FC236}">
                <a16:creationId xmlns:a16="http://schemas.microsoft.com/office/drawing/2014/main" id="{43FE8E12-A2B0-1F6C-5486-64E2C75BE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889" y="700336"/>
            <a:ext cx="5189983" cy="2616676"/>
          </a:xfrm>
          <a:prstGeom prst="rect">
            <a:avLst/>
          </a:prstGeom>
        </p:spPr>
      </p:pic>
      <p:pic>
        <p:nvPicPr>
          <p:cNvPr id="13" name="Picture 12" descr="A comparison of graphs with red and blue lines&#10;&#10;Description automatically generated">
            <a:extLst>
              <a:ext uri="{FF2B5EF4-FFF2-40B4-BE49-F238E27FC236}">
                <a16:creationId xmlns:a16="http://schemas.microsoft.com/office/drawing/2014/main" id="{5E4D89A8-E01A-8D89-9A02-3A82950BD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7520" y="6150873"/>
            <a:ext cx="7989759" cy="3168352"/>
          </a:xfrm>
          <a:prstGeom prst="rect">
            <a:avLst/>
          </a:prstGeom>
        </p:spPr>
      </p:pic>
      <p:pic>
        <p:nvPicPr>
          <p:cNvPr id="27" name="Picture 26" descr="A close-up of a smiley face&#10;&#10;Description automatically generated">
            <a:extLst>
              <a:ext uri="{FF2B5EF4-FFF2-40B4-BE49-F238E27FC236}">
                <a16:creationId xmlns:a16="http://schemas.microsoft.com/office/drawing/2014/main" id="{E5903F67-2D4C-3CF4-D746-72517243A9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4994" y="4736802"/>
            <a:ext cx="5943750" cy="8600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620CA1-6BFD-63DF-E246-622FA67B5C3C}"/>
              </a:ext>
            </a:extLst>
          </p:cNvPr>
          <p:cNvSpPr txBox="1"/>
          <p:nvPr/>
        </p:nvSpPr>
        <p:spPr>
          <a:xfrm>
            <a:off x="394614" y="3245004"/>
            <a:ext cx="1172441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  Gauge sector: Radiation Amplitude Zeros (RAZs)</a:t>
            </a:r>
          </a:p>
          <a:p>
            <a:pPr algn="l"/>
            <a:r>
              <a:rPr lang="en-US" sz="1000" dirty="0"/>
              <a:t> </a:t>
            </a:r>
          </a:p>
          <a:p>
            <a:pPr algn="l"/>
            <a:r>
              <a:rPr lang="en-US" dirty="0"/>
              <a:t>       EM:                     ;  EW (transverse):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B591F6-D05F-C879-D7D4-EEF09D3DBFE8}"/>
              </a:ext>
            </a:extLst>
          </p:cNvPr>
          <p:cNvSpPr txBox="1"/>
          <p:nvPr/>
        </p:nvSpPr>
        <p:spPr>
          <a:xfrm>
            <a:off x="6955762" y="196280"/>
            <a:ext cx="5883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R. </a:t>
            </a:r>
            <a:r>
              <a:rPr lang="en-US" sz="2400" dirty="0" err="1">
                <a:solidFill>
                  <a:srgbClr val="C00000"/>
                </a:solidFill>
              </a:rPr>
              <a:t>Capdevilla</a:t>
            </a:r>
            <a:r>
              <a:rPr lang="en-US" sz="2400" dirty="0">
                <a:solidFill>
                  <a:srgbClr val="C00000"/>
                </a:solidFill>
              </a:rPr>
              <a:t>, TH, arXiv:2412.12336 (PRL)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A6B30B-A389-B521-329A-70276A36B8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9952" y="4012704"/>
            <a:ext cx="2093590" cy="6288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6D64CA-D5C9-C878-0D9E-9A984D64BB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2680" y="3940696"/>
            <a:ext cx="2520281" cy="7991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DE8A05D-1FC8-C60C-C7C8-34021666D00F}"/>
              </a:ext>
            </a:extLst>
          </p:cNvPr>
          <p:cNvSpPr txBox="1"/>
          <p:nvPr/>
        </p:nvSpPr>
        <p:spPr>
          <a:xfrm>
            <a:off x="457701" y="5473765"/>
            <a:ext cx="5400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dirty="0"/>
              <a:t>Higgs scalar sector: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AB30030-FACE-565D-544B-A2E399DCC4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7537" y="5676699"/>
            <a:ext cx="4721055" cy="38205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F0AF5C3-F230-C79E-8865-E34439601EDF}"/>
              </a:ext>
            </a:extLst>
          </p:cNvPr>
          <p:cNvSpPr txBox="1"/>
          <p:nvPr/>
        </p:nvSpPr>
        <p:spPr>
          <a:xfrm>
            <a:off x="9526736" y="4765883"/>
            <a:ext cx="3424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U. Baur, TH, JO, (1994)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D3FB16-9601-A5C5-4FD6-5E64F735BC78}"/>
              </a:ext>
            </a:extLst>
          </p:cNvPr>
          <p:cNvSpPr txBox="1"/>
          <p:nvPr/>
        </p:nvSpPr>
        <p:spPr>
          <a:xfrm>
            <a:off x="165696" y="4775175"/>
            <a:ext cx="3512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</a:rPr>
              <a:t>Mikaelian</a:t>
            </a:r>
            <a:r>
              <a:rPr lang="en-US" sz="2400" dirty="0">
                <a:solidFill>
                  <a:srgbClr val="C00000"/>
                </a:solidFill>
              </a:rPr>
              <a:t>, Samual (1979)</a:t>
            </a:r>
          </a:p>
        </p:txBody>
      </p:sp>
    </p:spTree>
    <p:extLst>
      <p:ext uri="{BB962C8B-B14F-4D97-AF65-F5344CB8AC3E}">
        <p14:creationId xmlns:p14="http://schemas.microsoft.com/office/powerpoint/2010/main" val="2219628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E0F53-680C-5998-DBD8-06FCCEBEB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91FC6-8F80-3C98-D943-8B65AF5308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9" name="Picture 8" descr="A graph of function and function&#10;&#10;Description automatically generated with medium confidence">
            <a:extLst>
              <a:ext uri="{FF2B5EF4-FFF2-40B4-BE49-F238E27FC236}">
                <a16:creationId xmlns:a16="http://schemas.microsoft.com/office/drawing/2014/main" id="{79EC43A9-7DD5-6514-332C-BB818133D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062" y="3679052"/>
            <a:ext cx="7772400" cy="2709916"/>
          </a:xfrm>
          <a:prstGeom prst="rect">
            <a:avLst/>
          </a:prstGeom>
        </p:spPr>
      </p:pic>
      <p:pic>
        <p:nvPicPr>
          <p:cNvPr id="11" name="Picture 10" descr="A graph of events and events&#10;&#10;Description automatically generated with medium confidence">
            <a:extLst>
              <a:ext uri="{FF2B5EF4-FFF2-40B4-BE49-F238E27FC236}">
                <a16:creationId xmlns:a16="http://schemas.microsoft.com/office/drawing/2014/main" id="{46AF7AB6-C653-97DB-1BB8-E23872A71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432" y="6677000"/>
            <a:ext cx="7772400" cy="26430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DB970E-4A96-2988-93EE-30B2A79F2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9494" y="2788568"/>
            <a:ext cx="3371498" cy="4337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E8CF62-EF0D-70B5-0FEF-E43684690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4408" y="6325496"/>
            <a:ext cx="3371250" cy="4561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EFF4E3-7EE6-C8C0-42C1-449BFCB3A2D3}"/>
              </a:ext>
            </a:extLst>
          </p:cNvPr>
          <p:cNvSpPr txBox="1"/>
          <p:nvPr/>
        </p:nvSpPr>
        <p:spPr>
          <a:xfrm>
            <a:off x="309712" y="825188"/>
            <a:ext cx="12559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R. </a:t>
            </a:r>
            <a:r>
              <a:rPr lang="en-US" sz="2800" dirty="0" err="1">
                <a:solidFill>
                  <a:srgbClr val="C00000"/>
                </a:solidFill>
              </a:rPr>
              <a:t>Capdevilla</a:t>
            </a:r>
            <a:r>
              <a:rPr lang="en-US" sz="2800" dirty="0">
                <a:solidFill>
                  <a:srgbClr val="C00000"/>
                </a:solidFill>
              </a:rPr>
              <a:t>, TH, arXiv:2412.12336; Huang, Lewis, Lane, Liu, arXiv:2009.09429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75E470-A8F2-2DF2-70F0-FA43C9DE40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864" y="6388938"/>
            <a:ext cx="2616504" cy="36007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5CA3F1F-4F00-4F0B-075D-A015F2FD669C}"/>
              </a:ext>
            </a:extLst>
          </p:cNvPr>
          <p:cNvSpPr txBox="1"/>
          <p:nvPr/>
        </p:nvSpPr>
        <p:spPr>
          <a:xfrm>
            <a:off x="2361983" y="1276400"/>
            <a:ext cx="813235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Massless gauge sector  &amp;  Higgs sector: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085DE5-FDEF-A7F7-6014-6C14AE8B623A}"/>
              </a:ext>
            </a:extLst>
          </p:cNvPr>
          <p:cNvSpPr txBox="1"/>
          <p:nvPr/>
        </p:nvSpPr>
        <p:spPr>
          <a:xfrm>
            <a:off x="2431288" y="74911"/>
            <a:ext cx="87542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Test EWSR @ LHC / muon Collider</a:t>
            </a:r>
          </a:p>
        </p:txBody>
      </p:sp>
      <p:pic>
        <p:nvPicPr>
          <p:cNvPr id="19" name="Picture 18" descr="A black and white math symbols&#10;&#10;AI-generated content may be incorrect.">
            <a:extLst>
              <a:ext uri="{FF2B5EF4-FFF2-40B4-BE49-F238E27FC236}">
                <a16:creationId xmlns:a16="http://schemas.microsoft.com/office/drawing/2014/main" id="{73576747-E136-841A-08F5-9EE131DB32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184" y="1897299"/>
            <a:ext cx="4440140" cy="89126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E57E8BC-F1AC-195E-D9BA-DA1602773C47}"/>
              </a:ext>
            </a:extLst>
          </p:cNvPr>
          <p:cNvSpPr txBox="1"/>
          <p:nvPr/>
        </p:nvSpPr>
        <p:spPr>
          <a:xfrm>
            <a:off x="381720" y="2862317"/>
            <a:ext cx="4426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For </a:t>
            </a:r>
            <a:r>
              <a:rPr lang="en-US" sz="3600" dirty="0">
                <a:solidFill>
                  <a:srgbClr val="FF0000"/>
                </a:solidFill>
              </a:rPr>
              <a:t>𝛅 = M</a:t>
            </a:r>
            <a:r>
              <a:rPr lang="en-US" sz="3600" baseline="-25000" dirty="0">
                <a:solidFill>
                  <a:srgbClr val="FF0000"/>
                </a:solidFill>
              </a:rPr>
              <a:t>W</a:t>
            </a:r>
            <a:r>
              <a:rPr lang="en-US" sz="3600" dirty="0">
                <a:solidFill>
                  <a:srgbClr val="FF0000"/>
                </a:solidFill>
              </a:rPr>
              <a:t>/2E &lt;&lt; 1:  </a:t>
            </a:r>
          </a:p>
        </p:txBody>
      </p:sp>
      <p:pic>
        <p:nvPicPr>
          <p:cNvPr id="26" name="Picture 25" descr="A math equations and symbols&#10;&#10;AI-generated content may be incorrect.">
            <a:extLst>
              <a:ext uri="{FF2B5EF4-FFF2-40B4-BE49-F238E27FC236}">
                <a16:creationId xmlns:a16="http://schemas.microsoft.com/office/drawing/2014/main" id="{3CEF3A91-6148-E768-8B0E-64FC4707A6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8184" y="2831355"/>
            <a:ext cx="3549258" cy="83762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6CDFF3E-4475-9D46-D6B2-C971789BF6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9494" y="3242913"/>
            <a:ext cx="3371498" cy="42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2580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C28C3-59E6-834B-7DEA-B7C85D142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A0D36-272D-2B2D-2A2D-63693F22CE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117AA-0FA8-DD18-7934-9A5CDD592923}"/>
              </a:ext>
            </a:extLst>
          </p:cNvPr>
          <p:cNvSpPr txBox="1"/>
          <p:nvPr/>
        </p:nvSpPr>
        <p:spPr>
          <a:xfrm>
            <a:off x="597744" y="117882"/>
            <a:ext cx="118093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>
                <a:solidFill>
                  <a:srgbClr val="FF0000"/>
                </a:solidFill>
                <a:latin typeface="+mn-lt"/>
              </a:rPr>
              <a:t>       </a:t>
            </a:r>
            <a:r>
              <a:rPr lang="en-US" sz="4800" b="1" i="0" u="none" strike="noStrike" dirty="0">
                <a:solidFill>
                  <a:srgbClr val="FF0000"/>
                </a:solidFill>
                <a:effectLst/>
                <a:latin typeface="+mn-lt"/>
              </a:rPr>
              <a:t>What do we learn in testing EWSR?</a:t>
            </a:r>
            <a:r>
              <a:rPr lang="en-US" sz="4800" b="1" dirty="0">
                <a:solidFill>
                  <a:srgbClr val="FF0000"/>
                </a:solidFill>
                <a:latin typeface="+mn-lt"/>
              </a:rPr>
              <a:t>  </a:t>
            </a:r>
            <a:r>
              <a:rPr lang="en-US" sz="4000" dirty="0">
                <a:latin typeface="+mn-lt"/>
              </a:rPr>
              <a:t>“endlessly confirm the correctness of SM”</a:t>
            </a:r>
            <a:r>
              <a:rPr lang="en-US" sz="4000" b="0" i="0" u="none" strike="noStrike" dirty="0">
                <a:solidFill>
                  <a:srgbClr val="000000"/>
                </a:solidFill>
                <a:effectLst/>
                <a:latin typeface="+mn-lt"/>
              </a:rPr>
              <a:t> </a:t>
            </a:r>
          </a:p>
        </p:txBody>
      </p:sp>
      <p:pic>
        <p:nvPicPr>
          <p:cNvPr id="10" name="Picture 9" descr="A mathematical equation with numbers and symbols&#10;&#10;Description automatically generated">
            <a:extLst>
              <a:ext uri="{FF2B5EF4-FFF2-40B4-BE49-F238E27FC236}">
                <a16:creationId xmlns:a16="http://schemas.microsoft.com/office/drawing/2014/main" id="{A2A63B91-C1D9-E57B-A08D-8F3E512E1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28" y="3436640"/>
            <a:ext cx="4536504" cy="981780"/>
          </a:xfrm>
          <a:prstGeom prst="rect">
            <a:avLst/>
          </a:prstGeom>
        </p:spPr>
      </p:pic>
      <p:pic>
        <p:nvPicPr>
          <p:cNvPr id="15" name="Picture 14" descr="A math equation with numbers and symbols&#10;&#10;Description automatically generated">
            <a:extLst>
              <a:ext uri="{FF2B5EF4-FFF2-40B4-BE49-F238E27FC236}">
                <a16:creationId xmlns:a16="http://schemas.microsoft.com/office/drawing/2014/main" id="{401C3265-F20C-97EB-D867-56396E672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21" y="2322171"/>
            <a:ext cx="4524411" cy="1114469"/>
          </a:xfrm>
          <a:prstGeom prst="rect">
            <a:avLst/>
          </a:prstGeom>
        </p:spPr>
      </p:pic>
      <p:pic>
        <p:nvPicPr>
          <p:cNvPr id="17" name="Picture 1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A0877981-50B1-49C7-8FCC-EAB59CD81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272" y="2353043"/>
            <a:ext cx="7604474" cy="11144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CB887B-861C-5AC0-8504-811DF4928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272" y="3508648"/>
            <a:ext cx="7632848" cy="85383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43E6C15-5D5E-68CB-1F1F-C6B65BD24BE3}"/>
              </a:ext>
            </a:extLst>
          </p:cNvPr>
          <p:cNvSpPr txBox="1"/>
          <p:nvPr/>
        </p:nvSpPr>
        <p:spPr>
          <a:xfrm>
            <a:off x="1599721" y="1607404"/>
            <a:ext cx="953337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SMEFT  BSM             vs.           HEFT  BSM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50A0CA-57CD-6FCE-B6BB-C8FA610F0C7E}"/>
              </a:ext>
            </a:extLst>
          </p:cNvPr>
          <p:cNvSpPr txBox="1"/>
          <p:nvPr/>
        </p:nvSpPr>
        <p:spPr>
          <a:xfrm>
            <a:off x="-50328" y="5135796"/>
            <a:ext cx="13004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HVV:  smaller @ new scale ~ </a:t>
            </a:r>
            <a:r>
              <a:rPr lang="en-US" dirty="0">
                <a:solidFill>
                  <a:srgbClr val="FF0000"/>
                </a:solidFill>
              </a:rPr>
              <a:t>𝞚</a:t>
            </a:r>
            <a:r>
              <a:rPr lang="en-US" dirty="0"/>
              <a:t> ;      larger nearby scale ~ </a:t>
            </a:r>
            <a:r>
              <a:rPr lang="en-US" dirty="0">
                <a:solidFill>
                  <a:srgbClr val="FF0000"/>
                </a:solidFill>
              </a:rPr>
              <a:t>4𝛑 𝞄  </a:t>
            </a:r>
          </a:p>
        </p:txBody>
      </p:sp>
      <p:pic>
        <p:nvPicPr>
          <p:cNvPr id="23" name="Picture 22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32ACCCC1-5FA4-9040-AFD8-7E6A555790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2231" y="7479354"/>
            <a:ext cx="4142657" cy="853830"/>
          </a:xfrm>
          <a:prstGeom prst="rect">
            <a:avLst/>
          </a:prstGeom>
        </p:spPr>
      </p:pic>
      <p:pic>
        <p:nvPicPr>
          <p:cNvPr id="25" name="Picture 24" descr="A math equations and symbols&#10;&#10;Description automatically generated">
            <a:extLst>
              <a:ext uri="{FF2B5EF4-FFF2-40B4-BE49-F238E27FC236}">
                <a16:creationId xmlns:a16="http://schemas.microsoft.com/office/drawing/2014/main" id="{2839DA33-603D-7FFB-6508-0C05C38F4D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3452" y="8289669"/>
            <a:ext cx="4131436" cy="979619"/>
          </a:xfrm>
          <a:prstGeom prst="rect">
            <a:avLst/>
          </a:prstGeom>
        </p:spPr>
      </p:pic>
      <p:pic>
        <p:nvPicPr>
          <p:cNvPr id="27" name="Picture 2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050417FA-8374-6FFA-B04B-D30F5C6148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2556" y="7486212"/>
            <a:ext cx="4763820" cy="113500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10C414D-CEB7-BBC1-ACD5-64D44504F66A}"/>
              </a:ext>
            </a:extLst>
          </p:cNvPr>
          <p:cNvSpPr txBox="1"/>
          <p:nvPr/>
        </p:nvSpPr>
        <p:spPr>
          <a:xfrm>
            <a:off x="2420868" y="6821016"/>
            <a:ext cx="768601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(light) Fermion Yukawa’s wide open: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94057A-AEF2-2B38-89E3-7E7F43558305}"/>
              </a:ext>
            </a:extLst>
          </p:cNvPr>
          <p:cNvSpPr txBox="1"/>
          <p:nvPr/>
        </p:nvSpPr>
        <p:spPr>
          <a:xfrm>
            <a:off x="1500455" y="8807623"/>
            <a:ext cx="5145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E. </a:t>
            </a:r>
            <a:r>
              <a:rPr lang="en-US" sz="2400" dirty="0" err="1">
                <a:solidFill>
                  <a:srgbClr val="C00000"/>
                </a:solidFill>
              </a:rPr>
              <a:t>Celada</a:t>
            </a:r>
            <a:r>
              <a:rPr lang="en-US" sz="2400" dirty="0">
                <a:solidFill>
                  <a:srgbClr val="C00000"/>
                </a:solidFill>
              </a:rPr>
              <a:t>, TH et al., arXiv:2312.13082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DCD4FE-6BA4-1BCD-D7E0-32929FAA47A5}"/>
              </a:ext>
            </a:extLst>
          </p:cNvPr>
          <p:cNvSpPr txBox="1"/>
          <p:nvPr/>
        </p:nvSpPr>
        <p:spPr>
          <a:xfrm>
            <a:off x="237704" y="4516760"/>
            <a:ext cx="126483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weakly coupled </a:t>
            </a:r>
            <a:r>
              <a:rPr lang="en-US" sz="2800" dirty="0">
                <a:solidFill>
                  <a:srgbClr val="FF0000"/>
                </a:solidFill>
              </a:rPr>
              <a:t>(SUSY, 2HDM)          </a:t>
            </a:r>
            <a:r>
              <a:rPr lang="en-US" dirty="0"/>
              <a:t>strongly coupled </a:t>
            </a:r>
            <a:r>
              <a:rPr lang="en-US" dirty="0">
                <a:solidFill>
                  <a:srgbClr val="FF0000"/>
                </a:solidFill>
              </a:rPr>
              <a:t>(composite)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28F0A4-C1C2-0E04-70E2-19C8DA588449}"/>
              </a:ext>
            </a:extLst>
          </p:cNvPr>
          <p:cNvSpPr txBox="1"/>
          <p:nvPr/>
        </p:nvSpPr>
        <p:spPr>
          <a:xfrm>
            <a:off x="1957736" y="5783868"/>
            <a:ext cx="908934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the LHC: Higgs coupling SM-like </a:t>
            </a:r>
            <a:r>
              <a:rPr lang="en-US" dirty="0">
                <a:solidFill>
                  <a:srgbClr val="FF0000"/>
                </a:solidFill>
              </a:rPr>
              <a:t>~ 10%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C9D97A-B73F-90CA-A374-66239E5939F7}"/>
              </a:ext>
            </a:extLst>
          </p:cNvPr>
          <p:cNvSpPr txBox="1"/>
          <p:nvPr/>
        </p:nvSpPr>
        <p:spPr>
          <a:xfrm>
            <a:off x="10030792" y="969204"/>
            <a:ext cx="2310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 - Carlo Rubia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8F72A5-8913-3F26-EBC1-661456FBC0DA}"/>
              </a:ext>
            </a:extLst>
          </p:cNvPr>
          <p:cNvSpPr txBox="1"/>
          <p:nvPr/>
        </p:nvSpPr>
        <p:spPr>
          <a:xfrm>
            <a:off x="6574408" y="6460976"/>
            <a:ext cx="6135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Z. Liu, I. Lewis, I. Mahbub, arXiv:2605.08433</a:t>
            </a:r>
          </a:p>
        </p:txBody>
      </p:sp>
    </p:spTree>
    <p:extLst>
      <p:ext uri="{BB962C8B-B14F-4D97-AF65-F5344CB8AC3E}">
        <p14:creationId xmlns:p14="http://schemas.microsoft.com/office/powerpoint/2010/main" val="236272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8" grpId="0"/>
      <p:bldP spid="29" grpId="0"/>
      <p:bldP spid="2" grpId="0"/>
      <p:bldP spid="3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6B4A-B526-A9F9-AD7B-C9538E447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63E6F-08C4-FC4D-4DF6-5A63774140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E74E71-3C06-922D-7B12-7D930B9E4D7C}"/>
              </a:ext>
            </a:extLst>
          </p:cNvPr>
          <p:cNvSpPr txBox="1"/>
          <p:nvPr/>
        </p:nvSpPr>
        <p:spPr>
          <a:xfrm>
            <a:off x="4504003" y="188729"/>
            <a:ext cx="42306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Conclusions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2B2717-8B39-85FD-87A4-85E0822AD345}"/>
              </a:ext>
            </a:extLst>
          </p:cNvPr>
          <p:cNvSpPr txBox="1"/>
          <p:nvPr/>
        </p:nvSpPr>
        <p:spPr>
          <a:xfrm>
            <a:off x="2253928" y="1321113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EW physics @ high energies remains exciting and challenging!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18DFDF-A8ED-F361-5BF7-1E3E496B9A74}"/>
              </a:ext>
            </a:extLst>
          </p:cNvPr>
          <p:cNvSpPr txBox="1"/>
          <p:nvPr/>
        </p:nvSpPr>
        <p:spPr>
          <a:xfrm>
            <a:off x="1245816" y="2761273"/>
            <a:ext cx="102251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We are approaching </a:t>
            </a:r>
          </a:p>
          <a:p>
            <a:r>
              <a:rPr lang="en-US" sz="4000" dirty="0"/>
              <a:t>the EW symmetric phase measured by </a:t>
            </a:r>
            <a:r>
              <a:rPr lang="en-US" sz="4000" dirty="0">
                <a:solidFill>
                  <a:srgbClr val="FF0000"/>
                </a:solidFill>
              </a:rPr>
              <a:t>M</a:t>
            </a:r>
            <a:r>
              <a:rPr lang="en-US" sz="4000" baseline="-25000" dirty="0">
                <a:solidFill>
                  <a:srgbClr val="FF0000"/>
                </a:solidFill>
              </a:rPr>
              <a:t>W</a:t>
            </a:r>
            <a:r>
              <a:rPr lang="en-US" sz="4000" dirty="0">
                <a:solidFill>
                  <a:srgbClr val="FF0000"/>
                </a:solidFill>
              </a:rPr>
              <a:t>/2E.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DD9BEA-094B-DBDF-565B-C8C27B87165E}"/>
              </a:ext>
            </a:extLst>
          </p:cNvPr>
          <p:cNvSpPr txBox="1"/>
          <p:nvPr/>
        </p:nvSpPr>
        <p:spPr>
          <a:xfrm>
            <a:off x="957784" y="4226981"/>
            <a:ext cx="109452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Longitudinal gauge bosons (</a:t>
            </a:r>
            <a:r>
              <a:rPr lang="en-US" sz="4000" dirty="0" err="1">
                <a:solidFill>
                  <a:srgbClr val="FF0000"/>
                </a:solidFill>
              </a:rPr>
              <a:t>W</a:t>
            </a:r>
            <a:r>
              <a:rPr lang="en-US" sz="4000" baseline="-25000" dirty="0" err="1">
                <a:solidFill>
                  <a:srgbClr val="FF0000"/>
                </a:solidFill>
              </a:rPr>
              <a:t>L</a:t>
            </a:r>
            <a:r>
              <a:rPr lang="en-US" sz="4000" baseline="30000" dirty="0" err="1">
                <a:solidFill>
                  <a:srgbClr val="FF0000"/>
                </a:solidFill>
              </a:rPr>
              <a:t>i</a:t>
            </a:r>
            <a:r>
              <a:rPr lang="en-US" sz="4000" dirty="0"/>
              <a:t>)+ Higgs (</a:t>
            </a:r>
            <a:r>
              <a:rPr lang="en-US" sz="4000" dirty="0">
                <a:solidFill>
                  <a:srgbClr val="FF0000"/>
                </a:solidFill>
              </a:rPr>
              <a:t>h</a:t>
            </a:r>
            <a:r>
              <a:rPr lang="en-US" sz="4000" dirty="0"/>
              <a:t>) </a:t>
            </a:r>
          </a:p>
          <a:p>
            <a:r>
              <a:rPr lang="en-US" sz="4000" dirty="0"/>
              <a:t>form an </a:t>
            </a:r>
            <a:r>
              <a:rPr lang="en-US" sz="4000" dirty="0">
                <a:solidFill>
                  <a:srgbClr val="FF0000"/>
                </a:solidFill>
              </a:rPr>
              <a:t>O(4) </a:t>
            </a:r>
            <a:r>
              <a:rPr lang="en-US" sz="4000" dirty="0" err="1">
                <a:solidFill>
                  <a:schemeClr val="tx1"/>
                </a:solidFill>
              </a:rPr>
              <a:t>multiplet</a:t>
            </a:r>
            <a:r>
              <a:rPr lang="en-US" sz="4000" dirty="0">
                <a:solidFill>
                  <a:schemeClr val="tx1"/>
                </a:solidFill>
              </a:rPr>
              <a:t>: </a:t>
            </a:r>
          </a:p>
          <a:p>
            <a:r>
              <a:rPr lang="en-US" sz="4000" dirty="0">
                <a:solidFill>
                  <a:schemeClr val="tx1"/>
                </a:solidFill>
              </a:rPr>
              <a:t>sensitive to underlying EWSB as well as BSM: </a:t>
            </a:r>
          </a:p>
          <a:p>
            <a:r>
              <a:rPr lang="en-US" sz="4000" dirty="0">
                <a:solidFill>
                  <a:schemeClr val="tx1"/>
                </a:solidFill>
              </a:rPr>
              <a:t>weakly coupled vs strongly coupled theories;</a:t>
            </a:r>
          </a:p>
          <a:p>
            <a:r>
              <a:rPr lang="en-US" sz="4000" dirty="0">
                <a:solidFill>
                  <a:schemeClr val="tx1"/>
                </a:solidFill>
              </a:rPr>
              <a:t>the symmetry could be larger or smaller than </a:t>
            </a:r>
            <a:r>
              <a:rPr lang="en-US" sz="4000" dirty="0">
                <a:solidFill>
                  <a:srgbClr val="FF0000"/>
                </a:solidFill>
              </a:rPr>
              <a:t>O(4)</a:t>
            </a:r>
            <a:r>
              <a:rPr lang="en-US" sz="4000" dirty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D6292-8DB1-7B1F-6459-8E17BDCB8E19}"/>
              </a:ext>
            </a:extLst>
          </p:cNvPr>
          <p:cNvSpPr txBox="1"/>
          <p:nvPr/>
        </p:nvSpPr>
        <p:spPr>
          <a:xfrm>
            <a:off x="525736" y="8294275"/>
            <a:ext cx="12097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Electroweak physics @ high energies is rich!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5777A0-89BE-B1F1-7A4E-9DBEC4B21C77}"/>
              </a:ext>
            </a:extLst>
          </p:cNvPr>
          <p:cNvSpPr txBox="1"/>
          <p:nvPr/>
        </p:nvSpPr>
        <p:spPr>
          <a:xfrm>
            <a:off x="813768" y="7481282"/>
            <a:ext cx="11449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EW PDF’s &amp; EW jets to emerge @ high energies!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773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F6B4A-B526-A9F9-AD7B-C9538E447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63E6F-08C4-FC4D-4DF6-5A63774140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B45178-01EC-924F-8DF3-EAB9D4C8F68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E74E71-3C06-922D-7B12-7D930B9E4D7C}"/>
              </a:ext>
            </a:extLst>
          </p:cNvPr>
          <p:cNvSpPr txBox="1"/>
          <p:nvPr/>
        </p:nvSpPr>
        <p:spPr>
          <a:xfrm>
            <a:off x="4666116" y="3004592"/>
            <a:ext cx="39773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3615254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 - 2 Column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&amp; Bullets - Right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- Center">
  <a:themeElements>
    <a:clrScheme name="">
      <a:dk1>
        <a:srgbClr val="333333"/>
      </a:dk1>
      <a:lt1>
        <a:srgbClr val="FFFBF2"/>
      </a:lt1>
      <a:dk2>
        <a:srgbClr val="00040D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CF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&amp; Subtitle">
  <a:themeElements>
    <a:clrScheme name="">
      <a:dk1>
        <a:srgbClr val="333333"/>
      </a:dk1>
      <a:lt1>
        <a:srgbClr val="FFFBF2"/>
      </a:lt1>
      <a:dk2>
        <a:srgbClr val="00040D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CF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">
  <a:themeElements>
    <a:clrScheme name="">
      <a:dk1>
        <a:srgbClr val="333333"/>
      </a:dk1>
      <a:lt1>
        <a:srgbClr val="FFFBF2"/>
      </a:lt1>
      <a:dk2>
        <a:srgbClr val="00040D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CF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">
      <a:dk1>
        <a:srgbClr val="333333"/>
      </a:dk1>
      <a:lt1>
        <a:srgbClr val="FFFBF2"/>
      </a:lt1>
      <a:dk2>
        <a:srgbClr val="00040D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CF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&amp; Bullets - Alternate L">
  <a:themeElements>
    <a:clrScheme name="">
      <a:dk1>
        <a:srgbClr val="000000"/>
      </a:dk1>
      <a:lt1>
        <a:srgbClr val="6C7685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BABDC2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Alternate L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- Alternate 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 - Alternate R">
  <a:themeElements>
    <a:clrScheme name="">
      <a:dk1>
        <a:srgbClr val="000000"/>
      </a:dk1>
      <a:lt1>
        <a:srgbClr val="6C7685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BABDC2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Alternate R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- Alternate 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Left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_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Title &amp; Bullets - Left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_Title &amp; Bullets - 2 Column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_Title &amp; Bullets - Right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_Title - Center">
  <a:themeElements>
    <a:clrScheme name="">
      <a:dk1>
        <a:srgbClr val="333333"/>
      </a:dk1>
      <a:lt1>
        <a:srgbClr val="FFFBF2"/>
      </a:lt1>
      <a:dk2>
        <a:srgbClr val="00040D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CF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_Title &amp; Subtitle">
  <a:themeElements>
    <a:clrScheme name="">
      <a:dk1>
        <a:srgbClr val="333333"/>
      </a:dk1>
      <a:lt1>
        <a:srgbClr val="FFFBF2"/>
      </a:lt1>
      <a:dk2>
        <a:srgbClr val="00040D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CF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_Photo - Horizontal">
  <a:themeElements>
    <a:clrScheme name="">
      <a:dk1>
        <a:srgbClr val="333333"/>
      </a:dk1>
      <a:lt1>
        <a:srgbClr val="FFFBF2"/>
      </a:lt1>
      <a:dk2>
        <a:srgbClr val="00040D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CF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_Photo - Vertical">
  <a:themeElements>
    <a:clrScheme name="">
      <a:dk1>
        <a:srgbClr val="333333"/>
      </a:dk1>
      <a:lt1>
        <a:srgbClr val="FFFBF2"/>
      </a:lt1>
      <a:dk2>
        <a:srgbClr val="00040D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CF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Copperplate"/>
        <a:ea typeface="ヒラギノ明朝 ProN W3"/>
        <a:cs typeface="ヒラギノ明朝 ProN W3"/>
      </a:majorFont>
      <a:minorFont>
        <a:latin typeface="Copperplate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_Title &amp; Bullets - Alternate L">
  <a:themeElements>
    <a:clrScheme name="">
      <a:dk1>
        <a:srgbClr val="000000"/>
      </a:dk1>
      <a:lt1>
        <a:srgbClr val="6C7685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BABDC2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Alternate L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- Alternate 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Title &amp; Bullets - Alternate R">
  <a:themeElements>
    <a:clrScheme name="">
      <a:dk1>
        <a:srgbClr val="000000"/>
      </a:dk1>
      <a:lt1>
        <a:srgbClr val="6C7685"/>
      </a:lt1>
      <a:dk2>
        <a:srgbClr val="000000"/>
      </a:dk2>
      <a:lt2>
        <a:srgbClr val="FFFFFF"/>
      </a:lt2>
      <a:accent1>
        <a:srgbClr val="163859"/>
      </a:accent1>
      <a:accent2>
        <a:srgbClr val="333399"/>
      </a:accent2>
      <a:accent3>
        <a:srgbClr val="BABDC2"/>
      </a:accent3>
      <a:accent4>
        <a:srgbClr val="000000"/>
      </a:accent4>
      <a:accent5>
        <a:srgbClr val="ABAEB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Alternate R">
      <a:majorFont>
        <a:latin typeface="Copperplate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63859">
            <a:alpha val="34901"/>
          </a:srgbClr>
        </a:solidFill>
        <a:ln w="25400" cap="flat" cmpd="sng" algn="ctr">
          <a:solidFill>
            <a:srgbClr val="6E7A89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ochin" pitchFamily="-108" charset="0"/>
            <a:ea typeface="ヒラギノ明朝 ProN W3" pitchFamily="-108" charset="-128"/>
            <a:cs typeface="ヒラギノ明朝 ProN W3" pitchFamily="-108" charset="-128"/>
            <a:sym typeface="Cochin" pitchFamily="-108" charset="0"/>
          </a:defRPr>
        </a:defPPr>
      </a:lstStyle>
    </a:lnDef>
  </a:objectDefaults>
  <a:extraClrSchemeLst>
    <a:extraClrScheme>
      <a:clrScheme name="Title &amp; Bullets - Alternate 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146475</TotalTime>
  <Pages>0</Pages>
  <Words>1013</Words>
  <Characters>0</Characters>
  <Application>Microsoft Macintosh PowerPoint</Application>
  <PresentationFormat>Custom</PresentationFormat>
  <Lines>0</Lines>
  <Paragraphs>179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26</vt:i4>
      </vt:variant>
      <vt:variant>
        <vt:lpstr>Slide Titles</vt:lpstr>
      </vt:variant>
      <vt:variant>
        <vt:i4>18</vt:i4>
      </vt:variant>
    </vt:vector>
  </HeadingPairs>
  <TitlesOfParts>
    <vt:vector size="52" baseType="lpstr">
      <vt:lpstr>Times</vt:lpstr>
      <vt:lpstr>Arial</vt:lpstr>
      <vt:lpstr>Calibri</vt:lpstr>
      <vt:lpstr>Cochin</vt:lpstr>
      <vt:lpstr>Copperplate</vt:lpstr>
      <vt:lpstr>Courier New</vt:lpstr>
      <vt:lpstr>Helvetica</vt:lpstr>
      <vt:lpstr>Wingdings</vt:lpstr>
      <vt:lpstr>Title - Top</vt:lpstr>
      <vt:lpstr>Title &amp; Bullets - 2 Column</vt:lpstr>
      <vt:lpstr>Title &amp; Bullets - Right</vt:lpstr>
      <vt:lpstr>Title - Center</vt:lpstr>
      <vt:lpstr>Title &amp; Subtitle</vt:lpstr>
      <vt:lpstr>Photo - Horizontal</vt:lpstr>
      <vt:lpstr>Photo - Vertical</vt:lpstr>
      <vt:lpstr>1_Bullets</vt:lpstr>
      <vt:lpstr>Title &amp; Bullets - Alternate L</vt:lpstr>
      <vt:lpstr>Title &amp; Bullets - Alternate R</vt:lpstr>
      <vt:lpstr>1_Title &amp; Bullets</vt:lpstr>
      <vt:lpstr>Title &amp; Bullets - Left</vt:lpstr>
      <vt:lpstr>2_Title &amp; Bullets</vt:lpstr>
      <vt:lpstr>1_Title - Top</vt:lpstr>
      <vt:lpstr>1_Blank</vt:lpstr>
      <vt:lpstr>Title, Bullets &amp; Photo</vt:lpstr>
      <vt:lpstr>1_Title &amp; Bullets - Left</vt:lpstr>
      <vt:lpstr>1_Title &amp; Bullets - 2 Column</vt:lpstr>
      <vt:lpstr>1_Title &amp; Bullets - Right</vt:lpstr>
      <vt:lpstr>1_Title - Center</vt:lpstr>
      <vt:lpstr>1_Title &amp; Subtitle</vt:lpstr>
      <vt:lpstr>1_Photo - Horizontal</vt:lpstr>
      <vt:lpstr>1_Photo - Vertical</vt:lpstr>
      <vt:lpstr>1_Title, Bullets &amp; Photo</vt:lpstr>
      <vt:lpstr>1_Title &amp; Bullets - Alternate L</vt:lpstr>
      <vt:lpstr>1_Title &amp; Bullets - Alternate R</vt:lpstr>
      <vt:lpstr>Electroweak Symmetry Restoration      @ High Energies</vt:lpstr>
      <vt:lpstr>PowerPoint Presentation</vt:lpstr>
      <vt:lpstr>Electroweak Gauge Theory</vt:lpstr>
      <vt:lpstr>Spontaneous Symmetry Breaking</vt:lpstr>
      <vt:lpstr>PowerPoint Presentation</vt:lpstr>
      <vt:lpstr>PowerPoint Presentation</vt:lpstr>
      <vt:lpstr>PowerPoint Presentation</vt:lpstr>
      <vt:lpstr>PowerPoint Presentation</vt:lpstr>
      <vt:lpstr>The Higgs Boson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Higgsology:  Theory and Practice</dc:title>
  <dc:subject/>
  <dc:creator/>
  <cp:keywords/>
  <dc:description/>
  <cp:lastModifiedBy>Han, Tao</cp:lastModifiedBy>
  <cp:revision>1169</cp:revision>
  <cp:lastPrinted>2026-06-01T21:13:02Z</cp:lastPrinted>
  <dcterms:created xsi:type="dcterms:W3CDTF">2012-12-05T16:48:07Z</dcterms:created>
  <dcterms:modified xsi:type="dcterms:W3CDTF">2026-08-29T20:07:53Z</dcterms:modified>
</cp:coreProperties>
</file>