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25"/>
  </p:notesMasterIdLst>
  <p:sldIdLst>
    <p:sldId id="256" r:id="rId2"/>
    <p:sldId id="282" r:id="rId3"/>
    <p:sldId id="283" r:id="rId4"/>
    <p:sldId id="284" r:id="rId5"/>
    <p:sldId id="269" r:id="rId6"/>
    <p:sldId id="285" r:id="rId7"/>
    <p:sldId id="272" r:id="rId8"/>
    <p:sldId id="296" r:id="rId9"/>
    <p:sldId id="297" r:id="rId10"/>
    <p:sldId id="298" r:id="rId11"/>
    <p:sldId id="286" r:id="rId12"/>
    <p:sldId id="274" r:id="rId13"/>
    <p:sldId id="287" r:id="rId14"/>
    <p:sldId id="276" r:id="rId15"/>
    <p:sldId id="277" r:id="rId16"/>
    <p:sldId id="288" r:id="rId17"/>
    <p:sldId id="289" r:id="rId18"/>
    <p:sldId id="290" r:id="rId19"/>
    <p:sldId id="291" r:id="rId20"/>
    <p:sldId id="278" r:id="rId21"/>
    <p:sldId id="294" r:id="rId22"/>
    <p:sldId id="295" r:id="rId23"/>
    <p:sldId id="279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D083AE6-46FA-4A59-8FB0-9F97EB10719F}" styleName="Light Style 3 –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551"/>
  </p:normalViewPr>
  <p:slideViewPr>
    <p:cSldViewPr snapToGrid="0">
      <p:cViewPr varScale="1">
        <p:scale>
          <a:sx n="101" d="100"/>
          <a:sy n="101" d="100"/>
        </p:scale>
        <p:origin x="6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24B2D9-2FA5-47F7-8775-FDE906084301}" type="datetimeFigureOut">
              <a:rPr lang="en-AU" smtClean="0"/>
              <a:t>31/8/2026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E99A7-F907-40A3-8F9C-F48EEA02CFB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81301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none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2203DF72-35B8-605E-3787-CBD3CDB017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9543" y="6451452"/>
            <a:ext cx="1356816" cy="365125"/>
          </a:xfrm>
          <a:prstGeom prst="rect">
            <a:avLst/>
          </a:prstGeom>
        </p:spPr>
        <p:txBody>
          <a:bodyPr/>
          <a:lstStyle/>
          <a:p>
            <a:fld id="{566B6BDE-CDD7-BD43-AEF5-3BB47FEFFE8D}" type="datetime1">
              <a:rPr lang="en-AU" smtClean="0"/>
              <a:t>31/8/2026</a:t>
            </a:fld>
            <a:endParaRPr lang="en-AU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EEFFB3E-F4EE-A6C3-DAAA-0D5AB0612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6321" y="6451452"/>
            <a:ext cx="1312025" cy="365125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fld id="{4489AC38-9D70-4BF3-8B41-E50202BA6072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DC25501-AA88-5488-5C66-AAC473CC3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89156" y="6459785"/>
            <a:ext cx="7213687" cy="365125"/>
          </a:xfrm>
          <a:prstGeom prst="rect">
            <a:avLst/>
          </a:prstGeom>
        </p:spPr>
        <p:txBody>
          <a:bodyPr/>
          <a:lstStyle>
            <a:lvl1pPr>
              <a:defRPr sz="1400" cap="none"/>
            </a:lvl1pPr>
          </a:lstStyle>
          <a:p>
            <a:r>
              <a:rPr lang="en-GB" dirty="0"/>
              <a:t>Christian Canete | Quantum (non)equivalence of dual massive p-form gauge theories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43673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543" y="6451452"/>
            <a:ext cx="1356816" cy="365125"/>
          </a:xfrm>
          <a:prstGeom prst="rect">
            <a:avLst/>
          </a:prstGeom>
        </p:spPr>
        <p:txBody>
          <a:bodyPr/>
          <a:lstStyle/>
          <a:p>
            <a:fld id="{4FA22DCB-8F43-B24F-AA49-79670881374F}" type="datetime1">
              <a:rPr lang="en-AU" smtClean="0"/>
              <a:t>31/8/2026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89156" y="6459785"/>
            <a:ext cx="7213687" cy="365125"/>
          </a:xfrm>
          <a:prstGeom prst="rect">
            <a:avLst/>
          </a:prstGeom>
        </p:spPr>
        <p:txBody>
          <a:bodyPr/>
          <a:lstStyle>
            <a:lvl1pPr>
              <a:defRPr sz="1400" cap="none"/>
            </a:lvl1pPr>
          </a:lstStyle>
          <a:p>
            <a:r>
              <a:rPr lang="en-GB" dirty="0"/>
              <a:t>Christian Canete | Quantum (non)equivalence of dual massive p-form gauge theories</a:t>
            </a: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36321" y="6451452"/>
            <a:ext cx="1312025" cy="365125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fld id="{4489AC38-9D70-4BF3-8B41-E50202BA6072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90549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1B71B17-7CC7-DE7D-2E45-D01651710F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9543" y="6451452"/>
            <a:ext cx="1356816" cy="365125"/>
          </a:xfrm>
        </p:spPr>
        <p:txBody>
          <a:bodyPr/>
          <a:lstStyle/>
          <a:p>
            <a:fld id="{377DA688-3AA9-4E49-A940-46A70E88EF51}" type="datetime1">
              <a:rPr lang="en-AU" smtClean="0"/>
              <a:t>31/8/2026</a:t>
            </a:fld>
            <a:endParaRPr lang="en-AU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4E20F92B-092A-2F14-C33D-4A457C707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6321" y="6451452"/>
            <a:ext cx="1312025" cy="365125"/>
          </a:xfrm>
        </p:spPr>
        <p:txBody>
          <a:bodyPr/>
          <a:lstStyle>
            <a:lvl1pPr>
              <a:defRPr sz="2000"/>
            </a:lvl1pPr>
          </a:lstStyle>
          <a:p>
            <a:fld id="{4489AC38-9D70-4BF3-8B41-E50202BA6072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F469D1C-F371-110D-E84A-C63A065CF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89156" y="6459785"/>
            <a:ext cx="7213687" cy="365125"/>
          </a:xfrm>
          <a:prstGeom prst="rect">
            <a:avLst/>
          </a:prstGeom>
        </p:spPr>
        <p:txBody>
          <a:bodyPr/>
          <a:lstStyle>
            <a:lvl1pPr>
              <a:defRPr sz="1400" cap="none"/>
            </a:lvl1pPr>
          </a:lstStyle>
          <a:p>
            <a:r>
              <a:rPr lang="en-GB" dirty="0"/>
              <a:t>Christian Canete | Quantum (non)equivalence of dual massive p-form gauge theories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0895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30FC4542-0B9E-546E-55BE-BF7BCCAB67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9543" y="6451452"/>
            <a:ext cx="1356816" cy="365125"/>
          </a:xfrm>
        </p:spPr>
        <p:txBody>
          <a:bodyPr/>
          <a:lstStyle/>
          <a:p>
            <a:fld id="{E2BECD42-177F-344E-86D4-3DE6F2FA62BB}" type="datetime1">
              <a:rPr lang="en-AU" smtClean="0"/>
              <a:t>31/8/2026</a:t>
            </a:fld>
            <a:endParaRPr lang="en-AU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E233B5C-4CC3-59BF-0DA9-3CE05C645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6321" y="6451452"/>
            <a:ext cx="1312025" cy="365125"/>
          </a:xfrm>
        </p:spPr>
        <p:txBody>
          <a:bodyPr/>
          <a:lstStyle>
            <a:lvl1pPr>
              <a:defRPr sz="2000"/>
            </a:lvl1pPr>
          </a:lstStyle>
          <a:p>
            <a:fld id="{4489AC38-9D70-4BF3-8B41-E50202BA6072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398F915E-17F6-715A-2221-12F30F994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89156" y="6459785"/>
            <a:ext cx="7213687" cy="365125"/>
          </a:xfrm>
          <a:prstGeom prst="rect">
            <a:avLst/>
          </a:prstGeom>
        </p:spPr>
        <p:txBody>
          <a:bodyPr/>
          <a:lstStyle>
            <a:lvl1pPr>
              <a:defRPr sz="1400" cap="none"/>
            </a:lvl1pPr>
          </a:lstStyle>
          <a:p>
            <a:r>
              <a:rPr lang="en-GB" dirty="0"/>
              <a:t>Christian Canete | Quantum (non)equivalence of dual massive p-form gauge theories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17847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9FCA23E-2843-0D13-EAB7-1F1CDFA36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9543" y="6451452"/>
            <a:ext cx="1356816" cy="365125"/>
          </a:xfrm>
        </p:spPr>
        <p:txBody>
          <a:bodyPr/>
          <a:lstStyle/>
          <a:p>
            <a:fld id="{5DDE79BC-F114-3E4B-BD5E-B44AF786B8BC}" type="datetime1">
              <a:rPr lang="en-AU" smtClean="0"/>
              <a:t>31/8/2026</a:t>
            </a:fld>
            <a:endParaRPr lang="en-AU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F22932E-2255-5D6A-9E10-B095ED4BB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6321" y="6451452"/>
            <a:ext cx="1312025" cy="365125"/>
          </a:xfrm>
        </p:spPr>
        <p:txBody>
          <a:bodyPr/>
          <a:lstStyle>
            <a:lvl1pPr>
              <a:defRPr sz="2000"/>
            </a:lvl1pPr>
          </a:lstStyle>
          <a:p>
            <a:fld id="{4489AC38-9D70-4BF3-8B41-E50202BA6072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FB7B336-88CF-48FA-1899-FCDA66D82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89156" y="6459785"/>
            <a:ext cx="7213687" cy="365125"/>
          </a:xfrm>
          <a:prstGeom prst="rect">
            <a:avLst/>
          </a:prstGeom>
        </p:spPr>
        <p:txBody>
          <a:bodyPr/>
          <a:lstStyle>
            <a:lvl1pPr>
              <a:defRPr sz="1400" cap="none"/>
            </a:lvl1pPr>
          </a:lstStyle>
          <a:p>
            <a:r>
              <a:rPr lang="en-GB" dirty="0"/>
              <a:t>Christian Canete | Quantum (non)equivalence of dual massive p-form gauge theories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043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E37CFCDE-A3C5-B949-B805-E1844733A3C6}" type="datetime1">
              <a:rPr lang="en-AU" smtClean="0"/>
              <a:t>31/8/2026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Christian Canete | Quantum (non)equivalence of dual massive p-form gauge theories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4489AC38-9D70-4BF3-8B41-E50202BA60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28046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9C4F5E6-57B2-6F1F-C778-F24E264741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9543" y="6451452"/>
            <a:ext cx="1356816" cy="365125"/>
          </a:xfrm>
        </p:spPr>
        <p:txBody>
          <a:bodyPr/>
          <a:lstStyle/>
          <a:p>
            <a:fld id="{CE2B4E17-4AA5-AA44-B223-1462B804C1A5}" type="datetime1">
              <a:rPr lang="en-AU" smtClean="0"/>
              <a:t>31/8/2026</a:t>
            </a:fld>
            <a:endParaRPr lang="en-AU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1D8BBFD-9158-6693-0337-D8886A8CF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6321" y="6451452"/>
            <a:ext cx="1312025" cy="365125"/>
          </a:xfrm>
        </p:spPr>
        <p:txBody>
          <a:bodyPr/>
          <a:lstStyle>
            <a:lvl1pPr>
              <a:defRPr sz="2000"/>
            </a:lvl1pPr>
          </a:lstStyle>
          <a:p>
            <a:fld id="{4489AC38-9D70-4BF3-8B41-E50202BA6072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F7170FE-94F3-95F6-73AD-54B6BD82D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89156" y="6459785"/>
            <a:ext cx="7213687" cy="365125"/>
          </a:xfrm>
          <a:prstGeom prst="rect">
            <a:avLst/>
          </a:prstGeom>
        </p:spPr>
        <p:txBody>
          <a:bodyPr/>
          <a:lstStyle>
            <a:lvl1pPr>
              <a:defRPr sz="1400" cap="none"/>
            </a:lvl1pPr>
          </a:lstStyle>
          <a:p>
            <a:r>
              <a:rPr lang="en-GB" dirty="0"/>
              <a:t>Christian Canete | Quantum (non)equivalence of dual massive p-form gauge theories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54447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EF5F72CE-7E0F-C144-8DD8-87101E0C5077}" type="datetime1">
              <a:rPr lang="en-AU" smtClean="0"/>
              <a:t>31/8/2026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Christian Canete | Quantum (non)equivalence of dual massive p-form gauge theories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489AC38-9D70-4BF3-8B41-E50202BA60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27740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8E585364-C9F6-8F48-A6FC-E25DB78D7A6F}" type="datetime1">
              <a:rPr lang="en-AU" smtClean="0"/>
              <a:t>31/8/2026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Christian Canete | Quantum (non)equivalence of dual massive p-form gauge theories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4489AC38-9D70-4BF3-8B41-E50202BA60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6216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19E904F7-E75F-B44F-87ED-34BF2E2104B5}" type="datetime1">
              <a:rPr lang="en-AU" smtClean="0"/>
              <a:t>31/8/2026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Christian Canete | Quantum (non)equivalence of dual massive p-form gauge theories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4489AC38-9D70-4BF3-8B41-E50202BA60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8403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D5DC38FD-6DD6-0949-A1DB-26D25F373598}" type="datetime1">
              <a:rPr lang="en-AU" smtClean="0"/>
              <a:t>31/8/2026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Christian Canete | Quantum (non)equivalence of dual massive p-form gauge theories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4489AC38-9D70-4BF3-8B41-E50202BA60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83717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9C27B35-428F-8642-BE88-7B728B4D7770}" type="datetime1">
              <a:rPr lang="en-AU" smtClean="0"/>
              <a:t>31/8/2026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Christian Canete | Quantum (non)equivalence of dual massive p-form gauge theories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489AC38-9D70-4BF3-8B41-E50202BA6072}" type="slidenum">
              <a:rPr lang="en-AU" smtClean="0"/>
              <a:t>‹#›</a:t>
            </a:fld>
            <a:endParaRPr lang="en-A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3388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606.29899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image" Target="../media/image8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B5A4A51-B3D6-D05E-C4AC-9F309F1EF1AF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AU" sz="6000" dirty="0"/>
                  <a:t>Quantum (non)equivalence of dual massive </a:t>
                </a:r>
                <a14:m>
                  <m:oMath xmlns:m="http://schemas.openxmlformats.org/officeDocument/2006/math">
                    <m:r>
                      <a:rPr lang="en-AU" sz="60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AU" sz="6000" dirty="0"/>
                  <a:t>-form gauge theories</a:t>
                </a:r>
                <a:endParaRPr lang="en-AU" sz="44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B5A4A51-B3D6-D05E-C4AC-9F309F1EF1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>
                <a:blip r:embed="rId2"/>
                <a:stretch>
                  <a:fillRect l="-3657" b="-113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id="{7B0C25BC-F78B-2BDB-877E-89EDE676EF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AU" dirty="0">
                <a:solidFill>
                  <a:schemeClr val="tx1"/>
                </a:solidFill>
              </a:rPr>
              <a:t>Christian Canete</a:t>
            </a:r>
          </a:p>
          <a:p>
            <a:r>
              <a:rPr lang="en-AU" dirty="0">
                <a:solidFill>
                  <a:schemeClr val="tx1"/>
                </a:solidFill>
              </a:rPr>
              <a:t>PPC2026 | 31</a:t>
            </a:r>
            <a:r>
              <a:rPr lang="en-AU" baseline="30000" dirty="0">
                <a:solidFill>
                  <a:schemeClr val="tx1"/>
                </a:solidFill>
              </a:rPr>
              <a:t>st</a:t>
            </a:r>
            <a:r>
              <a:rPr lang="en-AU" dirty="0">
                <a:solidFill>
                  <a:schemeClr val="tx1"/>
                </a:solidFill>
              </a:rPr>
              <a:t> August 2026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EE9759-A2AB-BF0A-3005-69C86D10E987}"/>
              </a:ext>
            </a:extLst>
          </p:cNvPr>
          <p:cNvSpPr txBox="1"/>
          <p:nvPr/>
        </p:nvSpPr>
        <p:spPr>
          <a:xfrm>
            <a:off x="1097280" y="5729128"/>
            <a:ext cx="5599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Based on the work [</a:t>
            </a:r>
            <a:r>
              <a:rPr lang="en-US" dirty="0">
                <a:hlinkClick r:id="rId3"/>
              </a:rPr>
              <a:t>arXiv:2606.29899</a:t>
            </a:r>
            <a:r>
              <a:rPr lang="en-US" dirty="0"/>
              <a:t>] with Elden </a:t>
            </a:r>
            <a:r>
              <a:rPr lang="en-US" dirty="0" err="1"/>
              <a:t>Loomes</a:t>
            </a:r>
            <a:endParaRPr lang="en-US" dirty="0"/>
          </a:p>
        </p:txBody>
      </p:sp>
      <p:pic>
        <p:nvPicPr>
          <p:cNvPr id="6" name="Picture 5" descr="The University of Sydney Primary logo ">
            <a:extLst>
              <a:ext uri="{FF2B5EF4-FFF2-40B4-BE49-F238E27FC236}">
                <a16:creationId xmlns:a16="http://schemas.microsoft.com/office/drawing/2014/main" id="{D256EBC4-131C-25F1-AE48-51845D13E9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5745" y="4455620"/>
            <a:ext cx="3889935" cy="182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248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0FC97-64C9-F7AF-BF63-0323105A8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Electromagnetism is a gauge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2E2A2-D5C4-1581-4518-188DD0A2B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Electromagnetism is described by a U(1) Abelian gauge symmetry.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63A41A-827C-A3E6-6301-C68F34AA3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Christian Canete | Quantum (non)equivalence of dual massive p-form gauge theories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CC0D90-C534-A468-46CE-97453C6EA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AC38-9D70-4BF3-8B41-E50202BA6072}" type="slidenum">
              <a:rPr lang="en-AU" smtClean="0"/>
              <a:pPr/>
              <a:t>2</a:t>
            </a:fld>
            <a:endParaRPr lang="en-AU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0A39CD4-A896-7DB6-8DFB-78697E1F72E6}"/>
              </a:ext>
            </a:extLst>
          </p:cNvPr>
          <p:cNvGrpSpPr/>
          <p:nvPr/>
        </p:nvGrpSpPr>
        <p:grpSpPr>
          <a:xfrm>
            <a:off x="2470978" y="2554699"/>
            <a:ext cx="7311004" cy="391646"/>
            <a:chOff x="2460255" y="2536439"/>
            <a:chExt cx="7311004" cy="3916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5EEABB44-6942-C623-351D-DC1978BE16DA}"/>
                    </a:ext>
                  </a:extLst>
                </p:cNvPr>
                <p:cNvSpPr txBox="1"/>
                <p:nvPr/>
              </p:nvSpPr>
              <p:spPr>
                <a:xfrm>
                  <a:off x="5181156" y="2536439"/>
                  <a:ext cx="4590103" cy="39164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b="1" dirty="0"/>
                    <a:t>Gauge transformation:</a:t>
                  </a:r>
                  <a:r>
                    <a:rPr lang="en-US" dirty="0"/>
                    <a:t>	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5EEABB44-6942-C623-351D-DC1978BE16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81156" y="2536439"/>
                  <a:ext cx="4590103" cy="391646"/>
                </a:xfrm>
                <a:prstGeom prst="rect">
                  <a:avLst/>
                </a:prstGeom>
                <a:blipFill>
                  <a:blip r:embed="rId2"/>
                  <a:stretch>
                    <a:fillRect l="-551" t="-6452" b="-225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2DFED04-3412-7307-B8CA-8FCAF58779EE}"/>
                    </a:ext>
                  </a:extLst>
                </p:cNvPr>
                <p:cNvSpPr txBox="1"/>
                <p:nvPr/>
              </p:nvSpPr>
              <p:spPr>
                <a:xfrm>
                  <a:off x="2460255" y="2536439"/>
                  <a:ext cx="2344103" cy="39164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b="1" dirty="0"/>
                    <a:t>Vector gauge field:</a:t>
                  </a:r>
                  <a:r>
                    <a:rPr lang="en-US" dirty="0"/>
                    <a:t>	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2DFED04-3412-7307-B8CA-8FCAF58779E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0255" y="2536439"/>
                  <a:ext cx="2344103" cy="391646"/>
                </a:xfrm>
                <a:prstGeom prst="rect">
                  <a:avLst/>
                </a:prstGeom>
                <a:blipFill>
                  <a:blip r:embed="rId3"/>
                  <a:stretch>
                    <a:fillRect l="-1613" t="-6452" b="-225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7928A10-8B1C-5FFF-4AF8-D18615A93BCF}"/>
              </a:ext>
            </a:extLst>
          </p:cNvPr>
          <p:cNvGrpSpPr/>
          <p:nvPr/>
        </p:nvGrpSpPr>
        <p:grpSpPr>
          <a:xfrm>
            <a:off x="1646587" y="4517105"/>
            <a:ext cx="8919362" cy="394019"/>
            <a:chOff x="1948067" y="5172780"/>
            <a:chExt cx="8919362" cy="39401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AAE5E67D-7872-420C-FD73-FDEF75CEED28}"/>
                    </a:ext>
                  </a:extLst>
                </p:cNvPr>
                <p:cNvSpPr txBox="1"/>
                <p:nvPr/>
              </p:nvSpPr>
              <p:spPr>
                <a:xfrm>
                  <a:off x="1948067" y="5175153"/>
                  <a:ext cx="3536546" cy="39164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/>
                    <a:t>Equations of motion:</a:t>
                  </a:r>
                  <a:r>
                    <a:rPr lang="en-US" dirty="0"/>
                    <a:t>	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AU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𝜇𝜈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AAE5E67D-7872-420C-FD73-FDEF75CEED2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48067" y="5175153"/>
                  <a:ext cx="3536546" cy="391646"/>
                </a:xfrm>
                <a:prstGeom prst="rect">
                  <a:avLst/>
                </a:prstGeom>
                <a:blipFill>
                  <a:blip r:embed="rId4"/>
                  <a:stretch>
                    <a:fillRect l="-1429" t="-6250" b="-1875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83DAAA85-96F4-E0F9-715E-E145F579F9B2}"/>
                    </a:ext>
                  </a:extLst>
                </p:cNvPr>
                <p:cNvSpPr txBox="1"/>
                <p:nvPr/>
              </p:nvSpPr>
              <p:spPr>
                <a:xfrm>
                  <a:off x="5988016" y="5172780"/>
                  <a:ext cx="4879413" cy="39401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/>
                    <a:t>Bianchi identity:</a:t>
                  </a:r>
                  <a:r>
                    <a:rPr lang="en-US" dirty="0"/>
                    <a:t>	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AU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𝜈𝜌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𝜌𝜇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sub>
                      </m:sSub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𝜇𝜈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83DAAA85-96F4-E0F9-715E-E145F579F9B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88016" y="5172780"/>
                  <a:ext cx="4879413" cy="394019"/>
                </a:xfrm>
                <a:prstGeom prst="rect">
                  <a:avLst/>
                </a:prstGeom>
                <a:blipFill>
                  <a:blip r:embed="rId5"/>
                  <a:stretch>
                    <a:fillRect l="-1039" t="-6250" b="-1875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D466DA3-4605-58FB-591B-73191570F70B}"/>
              </a:ext>
            </a:extLst>
          </p:cNvPr>
          <p:cNvGrpSpPr/>
          <p:nvPr/>
        </p:nvGrpSpPr>
        <p:grpSpPr>
          <a:xfrm>
            <a:off x="1646587" y="3317813"/>
            <a:ext cx="8898824" cy="674993"/>
            <a:chOff x="1646588" y="3404901"/>
            <a:chExt cx="8898824" cy="67499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A5F7C6CA-96A3-3F14-5725-094738A65DA9}"/>
                    </a:ext>
                  </a:extLst>
                </p:cNvPr>
                <p:cNvSpPr txBox="1"/>
                <p:nvPr/>
              </p:nvSpPr>
              <p:spPr>
                <a:xfrm>
                  <a:off x="6092142" y="3546574"/>
                  <a:ext cx="4453270" cy="39164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/>
                    <a:t>Field strength tensor:</a:t>
                  </a:r>
                  <a:r>
                    <a:rPr lang="en-US" dirty="0"/>
                    <a:t>	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𝜇𝜈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≡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A5F7C6CA-96A3-3F14-5725-094738A65DA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2142" y="3546574"/>
                  <a:ext cx="4453270" cy="391646"/>
                </a:xfrm>
                <a:prstGeom prst="rect">
                  <a:avLst/>
                </a:prstGeom>
                <a:blipFill>
                  <a:blip r:embed="rId6"/>
                  <a:stretch>
                    <a:fillRect l="-1136" t="-6250" b="-1875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70641E7-99E6-DE64-0EDD-369131B477D6}"/>
                </a:ext>
              </a:extLst>
            </p:cNvPr>
            <p:cNvGrpSpPr/>
            <p:nvPr/>
          </p:nvGrpSpPr>
          <p:grpSpPr>
            <a:xfrm>
              <a:off x="1646588" y="3404901"/>
              <a:ext cx="4139504" cy="674993"/>
              <a:chOff x="4328676" y="4062299"/>
              <a:chExt cx="4139504" cy="674993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D69687C-A37D-4015-C1E0-B4C9CF3B0683}"/>
                  </a:ext>
                </a:extLst>
              </p:cNvPr>
              <p:cNvSpPr txBox="1"/>
              <p:nvPr/>
            </p:nvSpPr>
            <p:spPr>
              <a:xfrm>
                <a:off x="4328676" y="4215130"/>
                <a:ext cx="14520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Bulk action:</a:t>
                </a:r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66AD2595-4E7A-DC39-7739-8F1EA00330EF}"/>
                      </a:ext>
                    </a:extLst>
                  </p:cNvPr>
                  <p:cNvSpPr txBox="1"/>
                  <p:nvPr/>
                </p:nvSpPr>
                <p:spPr>
                  <a:xfrm>
                    <a:off x="5682674" y="4062299"/>
                    <a:ext cx="2785506" cy="67499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=−</m:t>
                          </m:r>
                          <m:f>
                            <m:f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nary>
                            <m:naryPr>
                              <m:subHide m:val="on"/>
                              <m:supHide m:val="on"/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en-AU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AU">
                                      <a:latin typeface="Cambria Math" panose="02040503050406030204" pitchFamily="18" charset="0"/>
                                    </a:rPr>
                                    <m:t>ⅆ</m:t>
                                  </m:r>
                                </m:e>
                                <m:sup>
                                  <m:r>
                                    <a:rPr lang="en-AU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ad>
                                <m:radPr>
                                  <m:degHide m:val="on"/>
                                  <m:ctrlPr>
                                    <a:rPr lang="en-AU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AU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AU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</m:rad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AU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AU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AU" i="1">
                                      <a:latin typeface="Cambria Math" panose="02040503050406030204" pitchFamily="18" charset="0"/>
                                    </a:rPr>
                                    <m:t>𝜇𝜈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AU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AU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p>
                                  <m:r>
                                    <a:rPr lang="en-AU" i="1">
                                      <a:latin typeface="Cambria Math" panose="02040503050406030204" pitchFamily="18" charset="0"/>
                                    </a:rPr>
                                    <m:t>𝜇𝜈</m:t>
                                  </m:r>
                                </m:sup>
                              </m:sSup>
                            </m:e>
                          </m:nary>
                        </m:oMath>
                      </m:oMathPara>
                    </a14:m>
                    <a:endParaRPr lang="en-AU" dirty="0"/>
                  </a:p>
                </p:txBody>
              </p:sp>
            </mc:Choice>
            <mc:Fallback xmlns=""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66AD2595-4E7A-DC39-7739-8F1EA00330E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82674" y="4062299"/>
                    <a:ext cx="2785506" cy="674993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2273" t="-166667" b="-24074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A9E1DCE-00D5-6CF4-32FD-E7D6429BCA3B}"/>
                  </a:ext>
                </a:extLst>
              </p:cNvPr>
              <p:cNvSpPr txBox="1"/>
              <p:nvPr/>
            </p:nvSpPr>
            <p:spPr>
              <a:xfrm>
                <a:off x="2799243" y="5210356"/>
                <a:ext cx="1231234" cy="7135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AU" b="0" i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</m:acc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⋅</m:t>
                      </m:r>
                      <m:acc>
                        <m:accPr>
                          <m:chr m:val="⃗"/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AU" b="0" dirty="0"/>
              </a:p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AU" b="0" i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</m:acc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 × </m:t>
                      </m:r>
                      <m:acc>
                        <m:accPr>
                          <m:chr m:val="⃗"/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A9E1DCE-00D5-6CF4-32FD-E7D6429BCA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9243" y="5210356"/>
                <a:ext cx="1231234" cy="713529"/>
              </a:xfrm>
              <a:prstGeom prst="rect">
                <a:avLst/>
              </a:prstGeom>
              <a:blipFill>
                <a:blip r:embed="rId8"/>
                <a:stretch>
                  <a:fillRect b="-7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B13FA95-46E3-081D-B463-673DAEF49095}"/>
                  </a:ext>
                </a:extLst>
              </p:cNvPr>
              <p:cNvSpPr txBox="1"/>
              <p:nvPr/>
            </p:nvSpPr>
            <p:spPr>
              <a:xfrm>
                <a:off x="7682947" y="5210356"/>
                <a:ext cx="1226041" cy="7135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AU" b="0" i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</m:acc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 × </m:t>
                      </m:r>
                      <m:acc>
                        <m:accPr>
                          <m:chr m:val="⃗"/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AU" b="0" dirty="0"/>
              </a:p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AU" b="0" i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</m:acc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⋅</m:t>
                      </m:r>
                      <m:acc>
                        <m:accPr>
                          <m:chr m:val="⃗"/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B13FA95-46E3-081D-B463-673DAEF490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2947" y="5210356"/>
                <a:ext cx="1226041" cy="7135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2289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E272B-1826-033C-034E-1868C738E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theory of electromagnetism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0711E-2CC1-E9F7-AD7E-CD112D5DDE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classical theory in vacuum is unchanged under the exchange of electric and magnetic fields.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78AF4F-324A-A9C5-45D9-5CDA7CF39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Christian Canete | Quantum (non)equivalence of dual massive p-form gauge theories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675130-1DAE-FB31-84DF-CEBA4B36F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AC38-9D70-4BF3-8B41-E50202BA6072}" type="slidenum">
              <a:rPr lang="en-AU" smtClean="0"/>
              <a:pPr/>
              <a:t>3</a:t>
            </a:fld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40E028A-C194-A981-728A-5087F21EF680}"/>
                  </a:ext>
                </a:extLst>
              </p:cNvPr>
              <p:cNvSpPr txBox="1"/>
              <p:nvPr/>
            </p:nvSpPr>
            <p:spPr>
              <a:xfrm>
                <a:off x="3455018" y="2407945"/>
                <a:ext cx="5069721" cy="4834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Duality transformation:</a:t>
                </a:r>
                <a:r>
                  <a:rPr lang="en-US" dirty="0"/>
                  <a:t>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 b="0" i="0" smtClean="0">
                            <a:latin typeface="Cambria Math" panose="02040503050406030204" pitchFamily="18" charset="0"/>
                          </a:rPr>
                          <m:t>F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𝜇𝜈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𝜇𝜈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𝜇𝜈𝜌𝜎</m:t>
                        </m:r>
                      </m:sub>
                    </m:sSub>
                    <m:sSup>
                      <m:s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𝜌𝜎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40E028A-C194-A981-728A-5087F21EF6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5018" y="2407945"/>
                <a:ext cx="5069721" cy="483466"/>
              </a:xfrm>
              <a:prstGeom prst="rect">
                <a:avLst/>
              </a:prstGeom>
              <a:blipFill>
                <a:blip r:embed="rId2"/>
                <a:stretch>
                  <a:fillRect l="-1250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B962C17-5BEC-70EC-5F7B-4A8F125F30D8}"/>
                  </a:ext>
                </a:extLst>
              </p:cNvPr>
              <p:cNvSpPr txBox="1"/>
              <p:nvPr/>
            </p:nvSpPr>
            <p:spPr>
              <a:xfrm>
                <a:off x="2657718" y="5459778"/>
                <a:ext cx="6876562" cy="369332"/>
              </a:xfrm>
              <a:prstGeom prst="rect">
                <a:avLst/>
              </a:prstGeom>
              <a:noFill/>
              <a:ln w="28575">
                <a:solidFill>
                  <a:schemeClr val="accent3">
                    <a:lumMod val="75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Under a duality transformation, Equations of motion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</m:t>
                    </m:r>
                  </m:oMath>
                </a14:m>
                <a:r>
                  <a:rPr lang="en-US" dirty="0"/>
                  <a:t> Bianchi identity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B962C17-5BEC-70EC-5F7B-4A8F125F30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7718" y="5459778"/>
                <a:ext cx="6876562" cy="369332"/>
              </a:xfrm>
              <a:prstGeom prst="rect">
                <a:avLst/>
              </a:prstGeom>
              <a:blipFill>
                <a:blip r:embed="rId3"/>
                <a:stretch>
                  <a:fillRect l="-550" t="-6250" b="-18750"/>
                </a:stretch>
              </a:blipFill>
              <a:ln w="28575">
                <a:solidFill>
                  <a:schemeClr val="accent3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7E7224D-B0AB-F009-1EE8-B7BEE6236406}"/>
                  </a:ext>
                </a:extLst>
              </p:cNvPr>
              <p:cNvSpPr txBox="1"/>
              <p:nvPr/>
            </p:nvSpPr>
            <p:spPr>
              <a:xfrm>
                <a:off x="2862475" y="3393087"/>
                <a:ext cx="6528006" cy="4053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Equations of motion: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AU" i="1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sSup>
                      <m:sSup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AU" i="1">
                            <a:latin typeface="Cambria Math" panose="02040503050406030204" pitchFamily="18" charset="0"/>
                          </a:rPr>
                          <m:t>𝜇𝜈</m:t>
                        </m:r>
                      </m:sup>
                    </m:sSup>
                    <m:r>
                      <a:rPr lang="en-AU" i="1">
                        <a:latin typeface="Cambria Math" panose="02040503050406030204" pitchFamily="18" charset="0"/>
                      </a:rPr>
                      <m:t>=0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AU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AU" i="1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AU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AU" i="1">
                            <a:latin typeface="Cambria Math" panose="02040503050406030204" pitchFamily="18" charset="0"/>
                          </a:rPr>
                          <m:t>𝜈𝜌</m:t>
                        </m:r>
                      </m:sub>
                    </m:sSub>
                    <m:r>
                      <a:rPr lang="en-AU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AU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AU" i="1"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AU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AU" i="1">
                            <a:latin typeface="Cambria Math" panose="02040503050406030204" pitchFamily="18" charset="0"/>
                          </a:rPr>
                          <m:t>𝜌𝜇</m:t>
                        </m:r>
                      </m:sub>
                    </m:sSub>
                    <m:r>
                      <a:rPr lang="en-AU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AU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AU" i="1">
                            <a:latin typeface="Cambria Math" panose="02040503050406030204" pitchFamily="18" charset="0"/>
                          </a:rPr>
                          <m:t>𝜌</m:t>
                        </m:r>
                      </m:sub>
                    </m:sSub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AU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AU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AU" i="1">
                            <a:latin typeface="Cambria Math" panose="02040503050406030204" pitchFamily="18" charset="0"/>
                          </a:rPr>
                          <m:t>𝜇𝜈</m:t>
                        </m:r>
                      </m:sub>
                    </m:sSub>
                    <m:r>
                      <a:rPr lang="en-AU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7E7224D-B0AB-F009-1EE8-B7BEE62364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2475" y="3393087"/>
                <a:ext cx="6528006" cy="405304"/>
              </a:xfrm>
              <a:prstGeom prst="rect">
                <a:avLst/>
              </a:prstGeom>
              <a:blipFill>
                <a:blip r:embed="rId4"/>
                <a:stretch>
                  <a:fillRect l="-777" t="-6061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97C5928-65AE-40C3-7BB9-7187F2496C88}"/>
                  </a:ext>
                </a:extLst>
              </p:cNvPr>
              <p:cNvSpPr txBox="1"/>
              <p:nvPr/>
            </p:nvSpPr>
            <p:spPr>
              <a:xfrm>
                <a:off x="3093308" y="4300068"/>
                <a:ext cx="6066341" cy="4053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Bianchi identity:</a:t>
                </a:r>
                <a:r>
                  <a:rPr lang="en-US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AU" i="1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AU" i="1">
                            <a:latin typeface="Cambria Math" panose="02040503050406030204" pitchFamily="18" charset="0"/>
                          </a:rPr>
                          <m:t>𝜈𝜌</m:t>
                        </m:r>
                      </m:sub>
                    </m:sSub>
                    <m:r>
                      <a:rPr lang="en-AU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AU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AU" i="1"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AU" i="1">
                            <a:latin typeface="Cambria Math" panose="02040503050406030204" pitchFamily="18" charset="0"/>
                          </a:rPr>
                          <m:t>𝜌𝜇</m:t>
                        </m:r>
                      </m:sub>
                    </m:sSub>
                    <m:r>
                      <a:rPr lang="en-AU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AU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AU" i="1">
                            <a:latin typeface="Cambria Math" panose="02040503050406030204" pitchFamily="18" charset="0"/>
                          </a:rPr>
                          <m:t>𝜌</m:t>
                        </m:r>
                      </m:sub>
                    </m:sSub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AU" i="1">
                            <a:latin typeface="Cambria Math" panose="02040503050406030204" pitchFamily="18" charset="0"/>
                          </a:rPr>
                          <m:t>𝜇𝜈</m:t>
                        </m:r>
                      </m:sub>
                    </m:sSub>
                    <m:r>
                      <a:rPr lang="en-AU" i="1">
                        <a:latin typeface="Cambria Math" panose="02040503050406030204" pitchFamily="18" charset="0"/>
                      </a:rPr>
                      <m:t>=0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AU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 b="0" i="0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sSup>
                      <m:s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𝜇𝜈</m:t>
                        </m:r>
                      </m:sup>
                    </m:sSup>
                    <m:r>
                      <a:rPr lang="en-AU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97C5928-65AE-40C3-7BB9-7187F2496C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3308" y="4300068"/>
                <a:ext cx="6066341" cy="405304"/>
              </a:xfrm>
              <a:prstGeom prst="rect">
                <a:avLst/>
              </a:prstGeom>
              <a:blipFill>
                <a:blip r:embed="rId5"/>
                <a:stretch>
                  <a:fillRect l="-835" t="-3030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BF2BA29-8DDA-6C04-E0F6-AE3A5C4E8919}"/>
                  </a:ext>
                </a:extLst>
              </p:cNvPr>
              <p:cNvSpPr txBox="1"/>
              <p:nvPr/>
            </p:nvSpPr>
            <p:spPr>
              <a:xfrm>
                <a:off x="9702843" y="3238974"/>
                <a:ext cx="1226041" cy="7135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AU" b="0" i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</m:acc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⋅</m:t>
                      </m:r>
                      <m:acc>
                        <m:accPr>
                          <m:chr m:val="⃗"/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AU" b="0" dirty="0"/>
              </a:p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AU" b="0" i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</m:acc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 × </m:t>
                      </m:r>
                      <m:acc>
                        <m:accPr>
                          <m:chr m:val="⃗"/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BF2BA29-8DDA-6C04-E0F6-AE3A5C4E8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2843" y="3238974"/>
                <a:ext cx="1226041" cy="713529"/>
              </a:xfrm>
              <a:prstGeom prst="rect">
                <a:avLst/>
              </a:prstGeom>
              <a:blipFill>
                <a:blip r:embed="rId6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0DBFF50-BF0E-70A3-71ED-327226859973}"/>
                  </a:ext>
                </a:extLst>
              </p:cNvPr>
              <p:cNvSpPr txBox="1"/>
              <p:nvPr/>
            </p:nvSpPr>
            <p:spPr>
              <a:xfrm>
                <a:off x="9697650" y="4145955"/>
                <a:ext cx="1231234" cy="7135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AU" b="0" i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</m:acc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 × </m:t>
                      </m:r>
                      <m:acc>
                        <m:accPr>
                          <m:chr m:val="⃗"/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AU" b="0" dirty="0"/>
              </a:p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AU" b="0" i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</m:acc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⋅</m:t>
                      </m:r>
                      <m:acc>
                        <m:accPr>
                          <m:chr m:val="⃗"/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0DBFF50-BF0E-70A3-71ED-3272268599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7650" y="4145955"/>
                <a:ext cx="1231234" cy="7135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7617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242008D-924D-39D7-DD2D-EC18D189502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Gauge theory of massless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242008D-924D-39D7-DD2D-EC18D18950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74" b="-23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09549E-C779-FFD3-F316-E2758B33D9D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Vector gauge theory is an example of a 1-form gauge theory.</a:t>
                </a:r>
              </a:p>
              <a:p>
                <a:r>
                  <a:rPr lang="en-US" dirty="0"/>
                  <a:t>We </a:t>
                </a:r>
                <a:r>
                  <a:rPr lang="en-US" dirty="0" err="1"/>
                  <a:t>generalise</a:t>
                </a:r>
                <a:r>
                  <a:rPr lang="en-US" dirty="0"/>
                  <a:t> to arbitrary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 gauge theories in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dimensions.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09549E-C779-FFD3-F316-E2758B33D9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31" t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F400F4-A0C3-8DD0-8753-26B0700FB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Christian Canete | Quantum (non)equivalence of dual massive p-form gauge theories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F5FBF5-0251-9BC4-B46E-39073D20D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AC38-9D70-4BF3-8B41-E50202BA6072}" type="slidenum">
              <a:rPr lang="en-AU" smtClean="0"/>
              <a:pPr/>
              <a:t>4</a:t>
            </a:fld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850761E-0F7C-2D0B-3BEA-DC76FEFD110B}"/>
                  </a:ext>
                </a:extLst>
              </p:cNvPr>
              <p:cNvSpPr txBox="1"/>
              <p:nvPr/>
            </p:nvSpPr>
            <p:spPr>
              <a:xfrm>
                <a:off x="3800948" y="3530353"/>
                <a:ext cx="4706801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Gauge transformation:</a:t>
                </a:r>
                <a:r>
                  <a:rPr lang="en-US" dirty="0"/>
                  <a:t>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→</m:t>
                    </m:r>
                    <m:sSubSup>
                      <m:sSub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AU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AU" b="0" i="0" smtClean="0">
                        <a:latin typeface="Cambria Math" panose="02040503050406030204" pitchFamily="18" charset="0"/>
                      </a:rPr>
                      <m:t>d</m:t>
                    </m:r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850761E-0F7C-2D0B-3BEA-DC76FEFD11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0948" y="3530353"/>
                <a:ext cx="4706801" cy="390748"/>
              </a:xfrm>
              <a:prstGeom prst="rect">
                <a:avLst/>
              </a:prstGeom>
              <a:blipFill>
                <a:blip r:embed="rId4"/>
                <a:stretch>
                  <a:fillRect l="-1075" t="-3125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5923ED0-A69F-337F-364F-D5F8E09AA857}"/>
                  </a:ext>
                </a:extLst>
              </p:cNvPr>
              <p:cNvSpPr txBox="1"/>
              <p:nvPr/>
            </p:nvSpPr>
            <p:spPr>
              <a:xfrm>
                <a:off x="4262997" y="4217344"/>
                <a:ext cx="4187044" cy="4834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Bulk action:</a:t>
                </a: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AU" b="0" i="1" smtClean="0">
                        <a:latin typeface="Cambria Math" panose="02040503050406030204" pitchFamily="18" charset="0"/>
                      </a:rPr>
                      <m:t>∫</m:t>
                    </m:r>
                    <m:sSup>
                      <m:sSupPr>
                        <m:ctrlPr>
                          <a:rPr lang="en-AU" b="0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b="0" i="0" smtClean="0">
                            <a:latin typeface="Cambria Math" panose="02040503050406030204" pitchFamily="18" charset="0"/>
                          </a:rPr>
                          <m:t>ⅆ</m:t>
                        </m:r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AU" b="0" i="1" smtClean="0">
                        <a:latin typeface="Cambria Math" panose="02040503050406030204" pitchFamily="18" charset="0"/>
                      </a:rPr>
                      <m:t>𝑥</m:t>
                    </m:r>
                    <m:rad>
                      <m:radPr>
                        <m:degHide m:val="on"/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rad>
                    <m:r>
                      <a:rPr lang="en-AU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𝜇𝜈</m:t>
                        </m:r>
                      </m:sub>
                    </m:sSub>
                    <m:sSup>
                      <m:s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𝜇𝜈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5923ED0-A69F-337F-364F-D5F8E09AA8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2997" y="4217344"/>
                <a:ext cx="4187044" cy="483466"/>
              </a:xfrm>
              <a:prstGeom prst="rect">
                <a:avLst/>
              </a:prstGeom>
              <a:blipFill>
                <a:blip r:embed="rId5"/>
                <a:stretch>
                  <a:fillRect l="-1208" b="-5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DFA4BF8-2824-4B5A-D08C-AF2274DD8935}"/>
                  </a:ext>
                </a:extLst>
              </p:cNvPr>
              <p:cNvSpPr txBox="1"/>
              <p:nvPr/>
            </p:nvSpPr>
            <p:spPr>
              <a:xfrm>
                <a:off x="2460256" y="2838734"/>
                <a:ext cx="1424172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AU" b="1" i="1" smtClean="0">
                        <a:latin typeface="Cambria Math" panose="02040503050406030204" pitchFamily="18" charset="0"/>
                      </a:rPr>
                      <m:t>𝒑</m:t>
                    </m:r>
                  </m:oMath>
                </a14:m>
                <a:r>
                  <a:rPr lang="en-US" b="1" dirty="0"/>
                  <a:t>-form:</a:t>
                </a:r>
                <a:r>
                  <a:rPr lang="en-US" dirty="0"/>
                  <a:t>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DFA4BF8-2824-4B5A-D08C-AF2274DD89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0256" y="2838734"/>
                <a:ext cx="1424172" cy="390748"/>
              </a:xfrm>
              <a:prstGeom prst="rect">
                <a:avLst/>
              </a:prstGeom>
              <a:blipFill>
                <a:blip r:embed="rId6"/>
                <a:stretch>
                  <a:fillRect t="-6250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BD9819E-EE26-F94B-B193-0778186970A0}"/>
                  </a:ext>
                </a:extLst>
              </p:cNvPr>
              <p:cNvSpPr txBox="1"/>
              <p:nvPr/>
            </p:nvSpPr>
            <p:spPr>
              <a:xfrm>
                <a:off x="5339434" y="2843362"/>
                <a:ext cx="3886385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AU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AU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  <m:r>
                          <a:rPr lang="en-AU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AU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e>
                    </m:d>
                  </m:oMath>
                </a14:m>
                <a:r>
                  <a:rPr lang="en-US" b="1" dirty="0"/>
                  <a:t>-form field strength:</a:t>
                </a: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≡</m:t>
                    </m:r>
                    <m:r>
                      <m:rPr>
                        <m:sty m:val="p"/>
                      </m:rPr>
                      <a:rPr lang="en-AU" b="0" i="0" smtClean="0">
                        <a:latin typeface="Cambria Math" panose="02040503050406030204" pitchFamily="18" charset="0"/>
                      </a:rPr>
                      <m:t>d</m:t>
                    </m:r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BD9819E-EE26-F94B-B193-0778186970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9434" y="2843362"/>
                <a:ext cx="3886385" cy="390748"/>
              </a:xfrm>
              <a:prstGeom prst="rect">
                <a:avLst/>
              </a:prstGeom>
              <a:blipFill>
                <a:blip r:embed="rId7"/>
                <a:stretch>
                  <a:fillRect t="-6250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D23C521-23C0-D242-EBF9-3A7BA8E77C50}"/>
                  </a:ext>
                </a:extLst>
              </p:cNvPr>
              <p:cNvSpPr txBox="1"/>
              <p:nvPr/>
            </p:nvSpPr>
            <p:spPr>
              <a:xfrm>
                <a:off x="1948068" y="5477448"/>
                <a:ext cx="3536546" cy="391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Equations of motion:</a:t>
                </a:r>
                <a:r>
                  <a:rPr lang="en-US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 b="0" i="0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sSup>
                      <m:s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𝜇𝜈</m:t>
                        </m:r>
                      </m:sup>
                    </m:sSup>
                    <m:r>
                      <a:rPr lang="en-AU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D23C521-23C0-D242-EBF9-3A7BA8E77C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8068" y="5477448"/>
                <a:ext cx="3536546" cy="391646"/>
              </a:xfrm>
              <a:prstGeom prst="rect">
                <a:avLst/>
              </a:prstGeom>
              <a:blipFill>
                <a:blip r:embed="rId8"/>
                <a:stretch>
                  <a:fillRect l="-1429" t="-6250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9410EC2-BC61-60CD-14C7-AFFCCAECF8DB}"/>
                  </a:ext>
                </a:extLst>
              </p:cNvPr>
              <p:cNvSpPr txBox="1"/>
              <p:nvPr/>
            </p:nvSpPr>
            <p:spPr>
              <a:xfrm>
                <a:off x="6126481" y="5475075"/>
                <a:ext cx="4879413" cy="3940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Bianchi identity:</a:t>
                </a:r>
                <a:r>
                  <a:rPr lang="en-US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 b="0" i="0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𝜈𝜌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AU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 b="0" i="0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𝜌𝜇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AU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 b="0" i="0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sub>
                    </m:sSub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𝜇𝜈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9410EC2-BC61-60CD-14C7-AFFCCAECF8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6481" y="5475075"/>
                <a:ext cx="4879413" cy="394019"/>
              </a:xfrm>
              <a:prstGeom prst="rect">
                <a:avLst/>
              </a:prstGeom>
              <a:blipFill>
                <a:blip r:embed="rId9"/>
                <a:stretch>
                  <a:fillRect l="-1039" t="-6250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32FA5290-8465-9CA7-F39C-E7E53F3C3E4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64776394"/>
                  </p:ext>
                </p:extLst>
              </p:nvPr>
            </p:nvGraphicFramePr>
            <p:xfrm>
              <a:off x="549025" y="2729841"/>
              <a:ext cx="11093948" cy="3458471"/>
            </p:xfrm>
            <a:graphic>
              <a:graphicData uri="http://schemas.openxmlformats.org/drawingml/2006/table">
                <a:tbl>
                  <a:tblPr>
                    <a:solidFill>
                      <a:schemeClr val="accent3">
                        <a:lumMod val="20000"/>
                        <a:lumOff val="80000"/>
                      </a:schemeClr>
                    </a:solidFill>
                    <a:tableStyleId>{69C7853C-536D-4A76-A0AE-DD22124D55A5}</a:tableStyleId>
                  </a:tblPr>
                  <a:tblGrid>
                    <a:gridCol w="2806475">
                      <a:extLst>
                        <a:ext uri="{9D8B030D-6E8A-4147-A177-3AD203B41FA5}">
                          <a16:colId xmlns:a16="http://schemas.microsoft.com/office/drawing/2014/main" val="2909449793"/>
                        </a:ext>
                      </a:extLst>
                    </a:gridCol>
                    <a:gridCol w="3566359">
                      <a:extLst>
                        <a:ext uri="{9D8B030D-6E8A-4147-A177-3AD203B41FA5}">
                          <a16:colId xmlns:a16="http://schemas.microsoft.com/office/drawing/2014/main" val="4161378951"/>
                        </a:ext>
                      </a:extLst>
                    </a:gridCol>
                    <a:gridCol w="4721114">
                      <a:extLst>
                        <a:ext uri="{9D8B030D-6E8A-4147-A177-3AD203B41FA5}">
                          <a16:colId xmlns:a16="http://schemas.microsoft.com/office/drawing/2014/main" val="1483774252"/>
                        </a:ext>
                      </a:extLst>
                    </a:gridCol>
                  </a:tblGrid>
                  <a:tr h="415628">
                    <a:tc>
                      <a:txBody>
                        <a:bodyPr/>
                        <a:lstStyle/>
                        <a:p>
                          <a:pPr algn="ctr"/>
                          <a:endParaRPr lang="en-AU" b="1" dirty="0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b="1" dirty="0"/>
                            <a:t>Differential form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b="1" dirty="0"/>
                            <a:t>Tensor notation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0974639"/>
                      </a:ext>
                    </a:extLst>
                  </a:tr>
                  <a:tr h="468223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 xmlns:m="http://schemas.openxmlformats.org/officeDocument/2006/math"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oMath>
                          </a14:m>
                          <a:r>
                            <a:rPr lang="en-AU" dirty="0"/>
                            <a:t>-form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AU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…</m:t>
                                    </m:r>
                                    <m:sSub>
                                      <m:sSub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</m:sSub>
                                  </m:sub>
                                </m:sSub>
                              </m:oMath>
                            </m:oMathPara>
                          </a14:m>
                          <a:endParaRPr lang="en-AU" dirty="0"/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8231647"/>
                      </a:ext>
                    </a:extLst>
                  </a:tr>
                  <a:tr h="468223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AU" dirty="0"/>
                            <a:t>Gauge transformation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bSup>
                                  <m:sSubSup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  <m:sup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AU" b="0" i="0" smtClean="0"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  <m:sSub>
                                  <m:sSub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AU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…</m:t>
                                    </m:r>
                                    <m:sSub>
                                      <m:sSub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</m:sSub>
                                  </m:sub>
                                </m:sSub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bSup>
                                  <m:sSubSup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…</m:t>
                                    </m:r>
                                    <m:sSub>
                                      <m:sSub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</m:sSub>
                                  </m:sub>
                                  <m:sup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…</m:t>
                                    </m:r>
                                    <m:sSub>
                                      <m:sSub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</m:sSub>
                                  </m:sub>
                                </m:sSub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[</m:t>
                                        </m:r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b>
                                </m:sSub>
                                <m:sSub>
                                  <m:sSub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…</m:t>
                                    </m:r>
                                    <m:sSub>
                                      <m:sSub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</m:sSub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]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AU" dirty="0"/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38664241"/>
                      </a:ext>
                    </a:extLst>
                  </a:tr>
                  <a:tr h="468223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 xmlns:m="http://schemas.openxmlformats.org/officeDocument/2006/math"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+1)</m:t>
                              </m:r>
                            </m:oMath>
                          </a14:m>
                          <a:r>
                            <a:rPr lang="en-AU" dirty="0"/>
                            <a:t>-form field strength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≡</m:t>
                                </m:r>
                                <m:r>
                                  <m:rPr>
                                    <m:sty m:val="p"/>
                                  </m:rPr>
                                  <a:rPr lang="en-AU" b="0" i="0" smtClean="0"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  <m:sSub>
                                  <m:sSub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AU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…</m:t>
                                    </m:r>
                                    <m:sSub>
                                      <m:sSub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</m:sSub>
                                  </m:sub>
                                </m:sSub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sSub>
                                  <m:sSub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b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[</m:t>
                                    </m:r>
                                    <m:sSub>
                                      <m:sSub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sub>
                                </m:sSub>
                                <m:sSub>
                                  <m:sSub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…</m:t>
                                    </m:r>
                                    <m:sSub>
                                      <m:sSub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</m:sSub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]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AU" dirty="0"/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47520302"/>
                      </a:ext>
                    </a:extLst>
                  </a:tr>
                  <a:tr h="731904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AU" dirty="0"/>
                            <a:t>Bulk action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f>
                                  <m:f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nary>
                                  <m:naryPr>
                                    <m:subHide m:val="on"/>
                                    <m:supHide m:val="on"/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∧⋆</m:t>
                                    </m:r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AU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2⋅</m:t>
                                    </m:r>
                                    <m:d>
                                      <m:d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+1</m:t>
                                        </m:r>
                                      </m:e>
                                    </m:d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!</m:t>
                                    </m:r>
                                  </m:den>
                                </m:f>
                                <m:nary>
                                  <m:naryPr>
                                    <m:subHide m:val="on"/>
                                    <m:supHide m:val="on"/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sSup>
                                      <m:sSupPr>
                                        <m:ctrlPr>
                                          <a:rPr lang="en-AU" b="0" i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AU" b="0" i="0" smtClean="0">
                                            <a:latin typeface="Cambria Math" panose="02040503050406030204" pitchFamily="18" charset="0"/>
                                          </a:rPr>
                                          <m:t>d</m:t>
                                        </m:r>
                                      </m:e>
                                      <m:sup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sup>
                                    </m:sSup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ad>
                                      <m:radPr>
                                        <m:degHide m:val="on"/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𝑔</m:t>
                                        </m:r>
                                      </m:e>
                                    </m:rad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sSub>
                                      <m:sSub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𝐹</m:t>
                                        </m:r>
                                      </m:e>
                                      <m:sub>
                                        <m:sSub>
                                          <m:sSubPr>
                                            <m:ctrlPr>
                                              <a:rPr lang="en-AU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AU" b="0" i="1" smtClean="0"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e>
                                          <m:sub>
                                            <m:r>
                                              <a:rPr lang="en-AU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en-AU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AU" b="0" i="1" smtClean="0"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e>
                                          <m:sub>
                                            <m:r>
                                              <a:rPr lang="en-AU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…</m:t>
                                        </m:r>
                                        <m:sSub>
                                          <m:sSubPr>
                                            <m:ctrlPr>
                                              <a:rPr lang="en-AU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AU" b="0" i="1" smtClean="0"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e>
                                          <m:sub>
                                            <m:r>
                                              <a:rPr lang="en-AU" b="0" i="1" smtClean="0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sub>
                                        </m:sSub>
                                      </m:sub>
                                    </m:sSub>
                                    <m:sSup>
                                      <m:sSup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𝐹</m:t>
                                        </m:r>
                                      </m:e>
                                      <m:sup>
                                        <m:sSub>
                                          <m:sSubPr>
                                            <m:ctrlPr>
                                              <a:rPr lang="en-AU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AU" b="0" i="1" smtClean="0"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e>
                                          <m:sub>
                                            <m:r>
                                              <a:rPr lang="en-AU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en-AU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AU" b="0" i="1" smtClean="0"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e>
                                          <m:sub>
                                            <m:r>
                                              <a:rPr lang="en-AU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…</m:t>
                                        </m:r>
                                        <m:sSub>
                                          <m:sSubPr>
                                            <m:ctrlPr>
                                              <a:rPr lang="en-AU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AU" b="0" i="1" smtClean="0"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e>
                                          <m:sub>
                                            <m:r>
                                              <a:rPr lang="en-AU" b="0" i="1" smtClean="0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sub>
                                        </m:sSub>
                                      </m:sup>
                                    </m:sSup>
                                  </m:e>
                                </m:nary>
                              </m:oMath>
                            </m:oMathPara>
                          </a14:m>
                          <a:endParaRPr lang="en-AU" dirty="0"/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11662850"/>
                      </a:ext>
                    </a:extLst>
                  </a:tr>
                  <a:tr h="438047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AU" dirty="0"/>
                            <a:t>Equations of motion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AU" b="0" i="0" smtClean="0"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⋆</m:t>
                                </m:r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AU" dirty="0"/>
                        </a:p>
                      </a:txBody>
                      <a:tcPr anchor="ctr"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AU" b="0" i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AU" b="0" i="0" smtClean="0">
                                        <a:latin typeface="Cambria Math" panose="02040503050406030204" pitchFamily="18" charset="0"/>
                                      </a:rPr>
                                      <m:t>∇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sub>
                                </m:sSub>
                                <m:sSup>
                                  <m:sSup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…</m:t>
                                    </m:r>
                                    <m:sSub>
                                      <m:sSub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</m:sSub>
                                  </m:sup>
                                </m:sSup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AU" dirty="0"/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75353377"/>
                      </a:ext>
                    </a:extLst>
                  </a:tr>
                  <a:tr h="468223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AU" dirty="0"/>
                            <a:t>Bianchi identity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AU" b="0" i="0" smtClean="0"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AU" dirty="0"/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b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[</m:t>
                                    </m:r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…</m:t>
                                    </m:r>
                                    <m:sSub>
                                      <m:sSubPr>
                                        <m:ctrlP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AU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</m:sSub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]</m:t>
                                    </m:r>
                                  </m:sub>
                                </m:sSub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AU" dirty="0"/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533194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32FA5290-8465-9CA7-F39C-E7E53F3C3E4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64776394"/>
                  </p:ext>
                </p:extLst>
              </p:nvPr>
            </p:nvGraphicFramePr>
            <p:xfrm>
              <a:off x="549025" y="2729841"/>
              <a:ext cx="11093948" cy="3458471"/>
            </p:xfrm>
            <a:graphic>
              <a:graphicData uri="http://schemas.openxmlformats.org/drawingml/2006/table">
                <a:tbl>
                  <a:tblPr>
                    <a:solidFill>
                      <a:schemeClr val="accent3">
                        <a:lumMod val="20000"/>
                        <a:lumOff val="80000"/>
                      </a:schemeClr>
                    </a:solidFill>
                    <a:tableStyleId>{69C7853C-536D-4A76-A0AE-DD22124D55A5}</a:tableStyleId>
                  </a:tblPr>
                  <a:tblGrid>
                    <a:gridCol w="2806475">
                      <a:extLst>
                        <a:ext uri="{9D8B030D-6E8A-4147-A177-3AD203B41FA5}">
                          <a16:colId xmlns:a16="http://schemas.microsoft.com/office/drawing/2014/main" val="2909449793"/>
                        </a:ext>
                      </a:extLst>
                    </a:gridCol>
                    <a:gridCol w="3566359">
                      <a:extLst>
                        <a:ext uri="{9D8B030D-6E8A-4147-A177-3AD203B41FA5}">
                          <a16:colId xmlns:a16="http://schemas.microsoft.com/office/drawing/2014/main" val="4161378951"/>
                        </a:ext>
                      </a:extLst>
                    </a:gridCol>
                    <a:gridCol w="4721114">
                      <a:extLst>
                        <a:ext uri="{9D8B030D-6E8A-4147-A177-3AD203B41FA5}">
                          <a16:colId xmlns:a16="http://schemas.microsoft.com/office/drawing/2014/main" val="1483774252"/>
                        </a:ext>
                      </a:extLst>
                    </a:gridCol>
                  </a:tblGrid>
                  <a:tr h="415628">
                    <a:tc>
                      <a:txBody>
                        <a:bodyPr/>
                        <a:lstStyle/>
                        <a:p>
                          <a:pPr algn="ctr"/>
                          <a:endParaRPr lang="en-AU" b="1" dirty="0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b="1" dirty="0"/>
                            <a:t>Differential form</a:t>
                          </a:r>
                        </a:p>
                      </a:txBody>
                      <a:tcPr anchor="ctr"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AU" b="1" dirty="0"/>
                            <a:t>Tensor notation</a:t>
                          </a:r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0974639"/>
                      </a:ext>
                    </a:extLst>
                  </a:tr>
                  <a:tr h="46822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10"/>
                          <a:stretch>
                            <a:fillRect t="-89189" r="-295928" b="-7054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10"/>
                          <a:stretch>
                            <a:fillRect l="-78648" t="-89189" r="-132740" b="-7054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10"/>
                          <a:stretch>
                            <a:fillRect l="-134946" t="-89189" r="-269" b="-7054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8231647"/>
                      </a:ext>
                    </a:extLst>
                  </a:tr>
                  <a:tr h="468223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AU" dirty="0"/>
                            <a:t>Gauge transformation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10"/>
                          <a:stretch>
                            <a:fillRect l="-78648" t="-189189" r="-132740" b="-6054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10"/>
                          <a:stretch>
                            <a:fillRect l="-134946" t="-189189" r="-269" b="-6054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38664241"/>
                      </a:ext>
                    </a:extLst>
                  </a:tr>
                  <a:tr h="46822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10"/>
                          <a:stretch>
                            <a:fillRect t="-289189" r="-295928" b="-5054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10"/>
                          <a:stretch>
                            <a:fillRect l="-78648" t="-289189" r="-132740" b="-5054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10"/>
                          <a:stretch>
                            <a:fillRect l="-134946" t="-289189" r="-269" b="-5054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47520302"/>
                      </a:ext>
                    </a:extLst>
                  </a:tr>
                  <a:tr h="731904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AU" dirty="0"/>
                            <a:t>Bulk action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10"/>
                          <a:stretch>
                            <a:fillRect l="-78648" t="-248276" r="-132740" b="-2224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10"/>
                          <a:stretch>
                            <a:fillRect l="-134946" t="-248276" r="-269" b="-2224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11662850"/>
                      </a:ext>
                    </a:extLst>
                  </a:tr>
                  <a:tr h="438047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AU" dirty="0"/>
                            <a:t>Equations of motion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10"/>
                          <a:stretch>
                            <a:fillRect l="-78648" t="-577143" r="-132740" b="-26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10"/>
                          <a:stretch>
                            <a:fillRect l="-134946" t="-577143" r="-269" b="-26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75353377"/>
                      </a:ext>
                    </a:extLst>
                  </a:tr>
                  <a:tr h="468223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AU" dirty="0"/>
                            <a:t>Bianchi identity</a:t>
                          </a: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78648" t="-640541" r="-132740" b="-1540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134946" t="-640541" r="-269" b="-1540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533194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41161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EB3E842-11C1-77F1-0C50-912B9DA8933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Classical duality of massless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EB3E842-11C1-77F1-0C50-912B9DA893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74" b="-23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8F7327-F8C1-F43F-CAF5-ADEDF24FF5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97280" y="1845733"/>
                <a:ext cx="10058400" cy="4605719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dirty="0"/>
                  <a:t>Equations of motion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/>
                  <a:t> imply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/>
                  <a:t> is closed. It can be written as a sum of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An exact form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AU" b="0" i="0" smtClean="0">
                        <a:latin typeface="Cambria Math" panose="02040503050406030204" pitchFamily="18" charset="0"/>
                      </a:rPr>
                      <m:t>d</m:t>
                    </m:r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Harmonic form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ℎ</m:t>
                        </m:r>
                      </m:sub>
                    </m:sSub>
                  </m:oMath>
                </a14:m>
                <a:r>
                  <a:rPr lang="en-US" dirty="0"/>
                  <a:t> satisfying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AU" i="0" dirty="0"/>
                      <m:t>☐</m:t>
                    </m:r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ℎ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Harmonic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-forms are classified by the de Rham </a:t>
                </a:r>
                <a:r>
                  <a:rPr lang="en-US" dirty="0" err="1"/>
                  <a:t>cohmology</a:t>
                </a:r>
                <a:r>
                  <a:rPr lang="en-US" dirty="0"/>
                  <a:t> group of degree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over the manifold </a:t>
                </a:r>
                <a14:m>
                  <m:oMath xmlns:m="http://schemas.openxmlformats.org/officeDocument/2006/math">
                    <m:r>
                      <a:rPr lang="en-AU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Classically, harmonic forms do not contribute to local dynamics. Bianchi identity of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 gives us the equations of motion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With the proper prescription of gauge redundancy,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/>
                  <a:t> describes a classically equivalent gauge theory.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8F7327-F8C1-F43F-CAF5-ADEDF24FF5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280" y="1845733"/>
                <a:ext cx="10058400" cy="4605719"/>
              </a:xfrm>
              <a:blipFill>
                <a:blip r:embed="rId3"/>
                <a:stretch>
                  <a:fillRect l="-504" t="-1102" r="-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D2286E-CEEA-0993-4E65-913C113BD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Christian Canete | Quantum (non)equivalence of dual massive p-form gauge theories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7E8F48-ADAC-3B2C-3AA8-169731B99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AC38-9D70-4BF3-8B41-E50202BA6072}" type="slidenum">
              <a:rPr lang="en-AU" smtClean="0"/>
              <a:pPr/>
              <a:t>5</a:t>
            </a:fld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CC7A884-E5BD-73EA-FB53-1109D94AB48C}"/>
                  </a:ext>
                </a:extLst>
              </p:cNvPr>
              <p:cNvSpPr txBox="1"/>
              <p:nvPr/>
            </p:nvSpPr>
            <p:spPr>
              <a:xfrm>
                <a:off x="4852701" y="4762981"/>
                <a:ext cx="25475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AU" smtClean="0"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lang="en-AU" i="1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AU" i="1">
                          <a:latin typeface="Cambria Math" panose="02040503050406030204" pitchFamily="18" charset="0"/>
                        </a:rPr>
                        <m:t>=0 ⟹</m:t>
                      </m:r>
                      <m:r>
                        <m:rPr>
                          <m:sty m:val="p"/>
                        </m:rPr>
                        <a:rPr lang="en-AU" b="0" i="0" smtClean="0"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⋆</m:t>
                      </m:r>
                      <m:r>
                        <m:rPr>
                          <m:sty m:val="p"/>
                        </m:rPr>
                        <a:rPr lang="en-AU" b="0" i="0" smtClean="0">
                          <a:latin typeface="Cambria Math" panose="02040503050406030204" pitchFamily="18" charset="0"/>
                        </a:rPr>
                        <m:t>d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CC7A884-E5BD-73EA-FB53-1109D94AB4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2701" y="4762981"/>
                <a:ext cx="2547557" cy="369332"/>
              </a:xfrm>
              <a:prstGeom prst="rect">
                <a:avLst/>
              </a:prstGeom>
              <a:blipFill>
                <a:blip r:embed="rId4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63BFF6D-CC7A-5812-B83E-694A6B4B4AC1}"/>
                  </a:ext>
                </a:extLst>
              </p:cNvPr>
              <p:cNvSpPr txBox="1"/>
              <p:nvPr/>
            </p:nvSpPr>
            <p:spPr>
              <a:xfrm>
                <a:off x="2796089" y="5847342"/>
                <a:ext cx="6599820" cy="369332"/>
              </a:xfrm>
              <a:prstGeom prst="rect">
                <a:avLst/>
              </a:prstGeom>
              <a:noFill/>
              <a:ln w="28575">
                <a:solidFill>
                  <a:schemeClr val="accent3">
                    <a:lumMod val="75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AU" dirty="0"/>
                  <a:t>Massless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AU" dirty="0"/>
                  <a:t>-forms are classically dual to massless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−2)</m:t>
                    </m:r>
                  </m:oMath>
                </a14:m>
                <a:r>
                  <a:rPr lang="en-AU" dirty="0"/>
                  <a:t>-forms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63BFF6D-CC7A-5812-B83E-694A6B4B4A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6089" y="5847342"/>
                <a:ext cx="6599820" cy="369332"/>
              </a:xfrm>
              <a:prstGeom prst="rect">
                <a:avLst/>
              </a:prstGeom>
              <a:blipFill>
                <a:blip r:embed="rId5"/>
                <a:stretch>
                  <a:fillRect t="-3030" b="-18182"/>
                </a:stretch>
              </a:blipFill>
              <a:ln w="28575">
                <a:solidFill>
                  <a:schemeClr val="accent3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A1499D6-6AAC-6831-785D-B6CB4B6C2D88}"/>
                  </a:ext>
                </a:extLst>
              </p:cNvPr>
              <p:cNvSpPr txBox="1"/>
              <p:nvPr/>
            </p:nvSpPr>
            <p:spPr>
              <a:xfrm>
                <a:off x="4743409" y="3429000"/>
                <a:ext cx="2766142" cy="6189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d>
                        <m:dPr>
                          <m:ctrlP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ℳ</m:t>
                          </m:r>
                        </m:e>
                      </m:d>
                      <m:r>
                        <a:rPr lang="en-AU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AU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Closed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m:rPr>
                              <m:nor/>
                            </m:rPr>
                            <a:rPr lang="en-US" i="0" dirty="0"/>
                            <m:t>−</m:t>
                          </m:r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forms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Exact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m:rPr>
                              <m:nor/>
                            </m:rPr>
                            <a:rPr lang="en-US" i="0" dirty="0"/>
                            <m:t>−</m:t>
                          </m:r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forms</m:t>
                          </m:r>
                        </m:den>
                      </m:f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A1499D6-6AAC-6831-785D-B6CB4B6C2D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3409" y="3429000"/>
                <a:ext cx="2766142" cy="618952"/>
              </a:xfrm>
              <a:prstGeom prst="rect">
                <a:avLst/>
              </a:prstGeom>
              <a:blipFill>
                <a:blip r:embed="rId6"/>
                <a:stretch>
                  <a:fillRect b="-18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6654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5CBFE-BFAC-BFFA-97C5-A43C07C5B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Massless 2-form are classically dual to a massless pseudoscalar field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FFE9E7D-F470-D3B2-998C-BAF40DDC52D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AU" dirty="0"/>
                  <a:t>Consider a 2-form gauge field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𝜇𝜈</m:t>
                        </m:r>
                      </m:sub>
                    </m:sSub>
                  </m:oMath>
                </a14:m>
                <a:r>
                  <a:rPr lang="en-AU" dirty="0"/>
                  <a:t> with field strength tensor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𝜇𝜈𝜌</m:t>
                        </m:r>
                      </m:sub>
                    </m:sSub>
                  </m:oMath>
                </a14:m>
                <a:r>
                  <a:rPr lang="en-AU" dirty="0"/>
                  <a:t>.</a:t>
                </a:r>
              </a:p>
              <a:p>
                <a:endParaRPr lang="en-AU" dirty="0"/>
              </a:p>
              <a:p>
                <a:endParaRPr lang="en-AU" dirty="0"/>
              </a:p>
              <a:p>
                <a:endParaRPr lang="en-AU" dirty="0"/>
              </a:p>
              <a:p>
                <a:pPr marL="0" indent="0">
                  <a:buNone/>
                </a:pPr>
                <a:endParaRPr lang="en-AU" dirty="0"/>
              </a:p>
              <a:p>
                <a:endParaRPr lang="en-AU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FFE9E7D-F470-D3B2-998C-BAF40DDC52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31" t="-15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137AF1-5CDC-0AE9-42CF-7AACE6DD7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Christian Canete | Quantum (non)equivalence of dual massive p-form gauge theories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CF459F-328A-C5BF-FFFD-F569D67B8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AC38-9D70-4BF3-8B41-E50202BA6072}" type="slidenum">
              <a:rPr lang="en-AU" smtClean="0"/>
              <a:pPr/>
              <a:t>6</a:t>
            </a:fld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F9D7215-FDF3-3A36-CE5D-E402D05C133D}"/>
                  </a:ext>
                </a:extLst>
              </p:cNvPr>
              <p:cNvSpPr txBox="1"/>
              <p:nvPr/>
            </p:nvSpPr>
            <p:spPr>
              <a:xfrm>
                <a:off x="3634450" y="2369712"/>
                <a:ext cx="4680384" cy="4848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Duality transformation:</a:t>
                </a:r>
                <a:r>
                  <a:rPr lang="en-US" dirty="0"/>
                  <a:t>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𝜇𝜈𝜌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3!</m:t>
                        </m:r>
                      </m:den>
                    </m:f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𝜇𝜈𝜌𝜎</m:t>
                        </m:r>
                      </m:sub>
                    </m:sSub>
                    <m:sSup>
                      <m:s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sup>
                    </m:sSup>
                    <m:r>
                      <a:rPr lang="en-AU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F9D7215-FDF3-3A36-CE5D-E402D05C13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4450" y="2369712"/>
                <a:ext cx="4680384" cy="484876"/>
              </a:xfrm>
              <a:prstGeom prst="rect">
                <a:avLst/>
              </a:prstGeom>
              <a:blipFill>
                <a:blip r:embed="rId3"/>
                <a:stretch>
                  <a:fillRect l="-1084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2D5ED4E-A706-EF0F-00D8-8F592940B89C}"/>
                  </a:ext>
                </a:extLst>
              </p:cNvPr>
              <p:cNvSpPr txBox="1"/>
              <p:nvPr/>
            </p:nvSpPr>
            <p:spPr>
              <a:xfrm>
                <a:off x="2862475" y="3065781"/>
                <a:ext cx="6224333" cy="4113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Equations of motion: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AU" i="1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sSup>
                      <m:s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AU" i="1">
                            <a:latin typeface="Cambria Math" panose="02040503050406030204" pitchFamily="18" charset="0"/>
                          </a:rPr>
                          <m:t>𝜇𝜈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sup>
                    </m:sSup>
                    <m:r>
                      <a:rPr lang="en-AU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0 → </m:t>
                    </m:r>
                    <m:d>
                      <m:d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AU" b="0" i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AU" b="0" i="0" smtClean="0">
                                <a:latin typeface="Cambria Math" panose="02040503050406030204" pitchFamily="18" charset="0"/>
                              </a:rPr>
                              <m:t>∇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  <m:sSub>
                          <m:sSubPr>
                            <m:ctrlPr>
                              <a:rPr lang="en-AU" b="0" i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AU" b="0" i="0" smtClean="0">
                                <a:latin typeface="Cambria Math" panose="02040503050406030204" pitchFamily="18" charset="0"/>
                              </a:rPr>
                              <m:t>∇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sub>
                        </m:s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AU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AU">
                                <a:latin typeface="Cambria Math" panose="02040503050406030204" pitchFamily="18" charset="0"/>
                              </a:rPr>
                              <m:t>∇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sub>
                        </m:sSub>
                        <m:sSub>
                          <m:sSubPr>
                            <m:ctrlPr>
                              <a:rPr lang="en-AU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AU">
                                <a:latin typeface="Cambria Math" panose="02040503050406030204" pitchFamily="18" charset="0"/>
                              </a:rPr>
                              <m:t>∇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</m:e>
                    </m:d>
                    <m:r>
                      <a:rPr lang="en-AU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 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2D5ED4E-A706-EF0F-00D8-8F592940B8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2475" y="3065781"/>
                <a:ext cx="6224333" cy="411395"/>
              </a:xfrm>
              <a:prstGeom prst="rect">
                <a:avLst/>
              </a:prstGeom>
              <a:blipFill>
                <a:blip r:embed="rId4"/>
                <a:stretch>
                  <a:fillRect l="-815" b="-21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8DED504-294A-EE41-2511-90B4473A6A0F}"/>
                  </a:ext>
                </a:extLst>
              </p:cNvPr>
              <p:cNvSpPr txBox="1"/>
              <p:nvPr/>
            </p:nvSpPr>
            <p:spPr>
              <a:xfrm>
                <a:off x="3547887" y="3688369"/>
                <a:ext cx="4853508" cy="3965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Bianchi identity:</a:t>
                </a:r>
                <a:r>
                  <a:rPr lang="en-US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AU" i="1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𝜈𝜌𝜎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]</m:t>
                        </m:r>
                      </m:sub>
                    </m:sSub>
                    <m:r>
                      <a:rPr lang="en-AU" i="1">
                        <a:latin typeface="Cambria Math" panose="02040503050406030204" pitchFamily="18" charset="0"/>
                      </a:rPr>
                      <m:t>=0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 → </m:t>
                    </m:r>
                    <m:sSub>
                      <m:sSubPr>
                        <m:ctrlPr>
                          <a:rPr lang="en-AU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 b="0" i="0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sSup>
                      <m:sSupPr>
                        <m:ctrlPr>
                          <a:rPr lang="en-AU" b="0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AU" b="0" i="0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p>
                    </m:sSup>
                    <m:r>
                      <a:rPr lang="en-AU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8DED504-294A-EE41-2511-90B4473A6A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7887" y="3688369"/>
                <a:ext cx="4853508" cy="396519"/>
              </a:xfrm>
              <a:prstGeom prst="rect">
                <a:avLst/>
              </a:prstGeom>
              <a:blipFill>
                <a:blip r:embed="rId5"/>
                <a:stretch>
                  <a:fillRect l="-1044" t="-6250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C0492EB-65CA-0F27-9BB5-D1FF946B8B4E}"/>
                  </a:ext>
                </a:extLst>
              </p:cNvPr>
              <p:cNvSpPr txBox="1"/>
              <p:nvPr/>
            </p:nvSpPr>
            <p:spPr>
              <a:xfrm>
                <a:off x="2120223" y="4296081"/>
                <a:ext cx="8012514" cy="18127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b="1" dirty="0"/>
                  <a:t>Sanity check: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AU" i="1">
                            <a:latin typeface="Cambria Math" panose="02040503050406030204" pitchFamily="18" charset="0"/>
                          </a:rPr>
                          <m:t>𝜇𝜈</m:t>
                        </m:r>
                      </m:sub>
                    </m:sSub>
                  </m:oMath>
                </a14:m>
                <a:r>
                  <a:rPr lang="en-AU" dirty="0"/>
                  <a:t> carries only a single propagating degree of freedom, just like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AU" dirty="0"/>
                  <a:t>.</a:t>
                </a:r>
                <a:br>
                  <a:rPr lang="en-AU" dirty="0"/>
                </a:br>
                <a:endParaRPr lang="en-AU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AU" b="0" dirty="0"/>
                  <a:t>(Gauss constraint)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</m:oMath>
                </a14:m>
                <a:r>
                  <a:rPr lang="en-AU" dirty="0"/>
                  <a:t> are static fields</a:t>
                </a:r>
                <a:br>
                  <a:rPr lang="en-AU" dirty="0"/>
                </a:br>
                <a:endParaRPr lang="en-AU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AU" dirty="0"/>
                  <a:t>(Gauge redundancy)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𝜇𝜈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𝜇𝜈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</m:sSub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]</m:t>
                        </m:r>
                      </m:sub>
                    </m:sSub>
                  </m:oMath>
                </a14:m>
                <a:endParaRPr lang="en-AU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AU" dirty="0"/>
                  <a:t>Gauge parameter itself has a redundancy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→</m:t>
                    </m:r>
                    <m:sSubSup>
                      <m:sSub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AU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AU" b="0" i="0" smtClean="0">
                        <a:latin typeface="Cambria Math" panose="02040503050406030204" pitchFamily="18" charset="0"/>
                      </a:rPr>
                      <m:t>d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𝜉</m:t>
                    </m:r>
                  </m:oMath>
                </a14:m>
                <a:endParaRPr lang="en-AU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C0492EB-65CA-0F27-9BB5-D1FF946B8B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0223" y="4296081"/>
                <a:ext cx="8012514" cy="1812740"/>
              </a:xfrm>
              <a:prstGeom prst="rect">
                <a:avLst/>
              </a:prstGeom>
              <a:blipFill>
                <a:blip r:embed="rId6"/>
                <a:stretch>
                  <a:fillRect l="-792" t="-1399" b="-4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8759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28EACD3-685B-8C29-8405-2B405A1BD99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Quantum non-equivalence of massless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28EACD3-685B-8C29-8405-2B405A1BD9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74" t="-8696" b="-23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87DD54-31F6-10F0-55C8-FB9E890FF1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Duff and Nieuwenhuizen</a:t>
                </a:r>
                <a:r>
                  <a:rPr lang="en-US" baseline="30000" dirty="0">
                    <a:solidFill>
                      <a:schemeClr val="accent3">
                        <a:lumMod val="50000"/>
                      </a:schemeClr>
                    </a:solidFill>
                  </a:rPr>
                  <a:t>1</a:t>
                </a:r>
                <a:r>
                  <a:rPr lang="en-US" dirty="0"/>
                  <a:t> have shown that the duality is broken by quantum corrections.</a:t>
                </a:r>
              </a:p>
              <a:p>
                <a:r>
                  <a:rPr lang="en-US" dirty="0"/>
                  <a:t>Assume we are working with a compact, smooth manifold.</a:t>
                </a:r>
              </a:p>
              <a:p>
                <a:r>
                  <a:rPr lang="en-US" dirty="0"/>
                  <a:t>Consider the </a:t>
                </a:r>
                <a:r>
                  <a:rPr lang="en-US" i="1" dirty="0"/>
                  <a:t>Euclidean</a:t>
                </a:r>
                <a:r>
                  <a:rPr lang="en-US" dirty="0"/>
                  <a:t> generating functional for the gauge-fixed massless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 result is a tower of determinants of the Hodge-de Rham operator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AU" i="0" dirty="0"/>
                      <m:t>☐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87DD54-31F6-10F0-55C8-FB9E890FF1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31" t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A1BCAE-DD77-2F89-3B3A-97D4BA4F5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Christian Canete | Quantum (non)equivalence of dual massive p-form gauge theories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86B84-D334-0919-856C-88A2E8F0E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AC38-9D70-4BF3-8B41-E50202BA6072}" type="slidenum">
              <a:rPr lang="en-AU" smtClean="0"/>
              <a:pPr/>
              <a:t>7</a:t>
            </a:fld>
            <a:endParaRPr lang="en-A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FE7351-B55E-3C9B-69D2-954671EB6B6F}"/>
              </a:ext>
            </a:extLst>
          </p:cNvPr>
          <p:cNvSpPr txBox="1"/>
          <p:nvPr/>
        </p:nvSpPr>
        <p:spPr>
          <a:xfrm>
            <a:off x="935916" y="5977468"/>
            <a:ext cx="10381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baseline="30000" dirty="0">
                <a:solidFill>
                  <a:schemeClr val="accent3">
                    <a:lumMod val="50000"/>
                  </a:schemeClr>
                </a:solidFill>
              </a:rPr>
              <a:t>1</a:t>
            </a:r>
            <a:r>
              <a:rPr lang="en-AU" sz="1600" dirty="0"/>
              <a:t>M. Duff and P. Van Nieuwenhuizen. “Quantum inequivalence of different field representations”. </a:t>
            </a:r>
            <a:r>
              <a:rPr lang="en-AU" sz="1600" i="1" dirty="0"/>
              <a:t>Physics Letters B</a:t>
            </a:r>
            <a:r>
              <a:rPr lang="en-AU" sz="1600" dirty="0"/>
              <a:t> 94 (1980)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F63795E-C894-8D6B-F0EB-91BD24F07E42}"/>
                  </a:ext>
                </a:extLst>
              </p:cNvPr>
              <p:cNvSpPr txBox="1"/>
              <p:nvPr/>
            </p:nvSpPr>
            <p:spPr>
              <a:xfrm>
                <a:off x="4740049" y="3292838"/>
                <a:ext cx="2908809" cy="6587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AU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  <m: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g</m:t>
                              </m:r>
                              <m: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f</m:t>
                              </m:r>
                              <m: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</m:sub>
                          </m:sSub>
                        </m:e>
                      </m:nary>
                      <m:r>
                        <m:rPr>
                          <m:sty m:val="p"/>
                        </m:rPr>
                        <a:rPr lang="en-AU" b="0" i="1" smtClean="0">
                          <a:latin typeface="Cambria Math" panose="02040503050406030204" pitchFamily="18" charset="0"/>
                        </a:rPr>
                        <m:t>exp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(−</m:t>
                      </m:r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])</m:t>
                      </m:r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F63795E-C894-8D6B-F0EB-91BD24F07E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0049" y="3292838"/>
                <a:ext cx="2908809" cy="658706"/>
              </a:xfrm>
              <a:prstGeom prst="rect">
                <a:avLst/>
              </a:prstGeom>
              <a:blipFill>
                <a:blip r:embed="rId4"/>
                <a:stretch>
                  <a:fillRect l="-10870" t="-171698" b="-2471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D10E704-6655-225A-66ED-C9399D7F2582}"/>
                  </a:ext>
                </a:extLst>
              </p:cNvPr>
              <p:cNvSpPr txBox="1"/>
              <p:nvPr/>
            </p:nvSpPr>
            <p:spPr>
              <a:xfrm>
                <a:off x="2496383" y="4672144"/>
                <a:ext cx="7260193" cy="4763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det</m:t>
                              </m:r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AU" i="0" dirty="0"/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AU" i="0" dirty="0"/>
                                    <m:t>☐</m:t>
                                  </m:r>
                                </m:e>
                                <m:sub>
                                  <m:r>
                                    <a:rPr lang="en-AU" b="0" i="1" dirty="0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−1/2</m:t>
                          </m:r>
                        </m:sup>
                      </m:sSup>
                      <m:sSup>
                        <m:sSup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AU" i="1">
                                  <a:latin typeface="Cambria Math" panose="02040503050406030204" pitchFamily="18" charset="0"/>
                                </a:rPr>
                                <m:t>det</m:t>
                              </m:r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AU" i="0" dirty="0"/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AU" i="0" dirty="0"/>
                                    <m:t>☐</m:t>
                                  </m:r>
                                </m:e>
                                <m:sub>
                                  <m:r>
                                    <a:rPr lang="en-AU" i="1" dirty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AU" b="0" i="1" dirty="0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AU" i="1">
                                  <a:latin typeface="Cambria Math" panose="02040503050406030204" pitchFamily="18" charset="0"/>
                                </a:rPr>
                                <m:t>det</m:t>
                              </m:r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AU" i="0" dirty="0"/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AU" i="0" dirty="0"/>
                                    <m:t>☐</m:t>
                                  </m:r>
                                </m:e>
                                <m:sub>
                                  <m:r>
                                    <a:rPr lang="en-AU" i="1" dirty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AU" b="0" i="1" dirty="0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/2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…</m:t>
                      </m:r>
                      <m:sSup>
                        <m:sSup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AU" i="1">
                                  <a:latin typeface="Cambria Math" panose="02040503050406030204" pitchFamily="18" charset="0"/>
                                </a:rPr>
                                <m:t>det</m:t>
                              </m:r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AU" i="0" dirty="0"/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AU" i="0" dirty="0"/>
                                    <m:t>☐</m:t>
                                  </m:r>
                                </m:e>
                                <m:sub>
                                  <m:r>
                                    <a:rPr lang="en-AU" b="0" i="1" dirty="0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sSup>
                            <m:sSupPr>
                              <m:ctrlPr>
                                <a:rPr lang="en-AU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AU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AU" b="0" i="1" dirty="0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AU" b="0" i="1" dirty="0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AU" b="0" i="1" dirty="0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  <m:r>
                            <a:rPr lang="en-AU" b="0" i="1" dirty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AU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AU" b="0" i="1" dirty="0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sup>
                      </m:sSup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D10E704-6655-225A-66ED-C9399D7F25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383" y="4672144"/>
                <a:ext cx="7260193" cy="476349"/>
              </a:xfrm>
              <a:prstGeom prst="rect">
                <a:avLst/>
              </a:prstGeom>
              <a:blipFill>
                <a:blip r:embed="rId5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8762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31EB5-ACC3-8307-494F-12D269422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EEA2FA9-A571-8EDD-02D2-4BC80BB434D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Quantum non-equivalence of massless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EEA2FA9-A571-8EDD-02D2-4BC80BB434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74" t="-8696" b="-23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F50E06-4A9B-CCF3-CF25-8A2D02BB304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Duff and Nieuwenhuizen</a:t>
                </a:r>
                <a:r>
                  <a:rPr lang="en-US" baseline="30000" dirty="0">
                    <a:solidFill>
                      <a:schemeClr val="accent3">
                        <a:lumMod val="50000"/>
                      </a:schemeClr>
                    </a:solidFill>
                  </a:rPr>
                  <a:t>1</a:t>
                </a:r>
                <a:r>
                  <a:rPr lang="en-US" dirty="0"/>
                  <a:t> have shown that the duality is broken by quantum corrections.</a:t>
                </a:r>
              </a:p>
              <a:p>
                <a:r>
                  <a:rPr lang="en-US" dirty="0"/>
                  <a:t>Assume we are working with a compact, smooth manifold.</a:t>
                </a:r>
              </a:p>
              <a:p>
                <a:r>
                  <a:rPr lang="en-US" dirty="0"/>
                  <a:t>Consider the </a:t>
                </a:r>
                <a:r>
                  <a:rPr lang="en-US" i="1" dirty="0"/>
                  <a:t>Euclidean</a:t>
                </a:r>
                <a:r>
                  <a:rPr lang="en-US" dirty="0"/>
                  <a:t> generating functional for the gauge-fixed massless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 result is a tower of determinants of the Hodge-de Rham operator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AU" i="0" dirty="0"/>
                      <m:t>☐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F50E06-4A9B-CCF3-CF25-8A2D02BB304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31" t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086FC0-114B-0936-73A3-B003ACCA7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Christian Canete | Quantum (non)equivalence of dual massive p-form gauge theories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EACB50-2AFD-7E3E-621C-9136BE3A8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AC38-9D70-4BF3-8B41-E50202BA6072}" type="slidenum">
              <a:rPr lang="en-AU" smtClean="0"/>
              <a:pPr/>
              <a:t>8</a:t>
            </a:fld>
            <a:endParaRPr lang="en-A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F74977-615F-3FD2-5CF3-EB3B06744652}"/>
              </a:ext>
            </a:extLst>
          </p:cNvPr>
          <p:cNvSpPr txBox="1"/>
          <p:nvPr/>
        </p:nvSpPr>
        <p:spPr>
          <a:xfrm>
            <a:off x="935916" y="5977468"/>
            <a:ext cx="10381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baseline="30000" dirty="0">
                <a:solidFill>
                  <a:schemeClr val="accent3">
                    <a:lumMod val="50000"/>
                  </a:schemeClr>
                </a:solidFill>
              </a:rPr>
              <a:t>1</a:t>
            </a:r>
            <a:r>
              <a:rPr lang="en-AU" sz="1600" dirty="0"/>
              <a:t>M. Duff and P. Van Nieuwenhuizen. “Quantum inequivalence of different field representations”. </a:t>
            </a:r>
            <a:r>
              <a:rPr lang="en-AU" sz="1600" i="1" dirty="0"/>
              <a:t>Physics Letters B</a:t>
            </a:r>
            <a:r>
              <a:rPr lang="en-AU" sz="1600" dirty="0"/>
              <a:t> 94 (1980)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69B1F7E-E1BB-489D-36AA-0F52252B79F0}"/>
                  </a:ext>
                </a:extLst>
              </p:cNvPr>
              <p:cNvSpPr txBox="1"/>
              <p:nvPr/>
            </p:nvSpPr>
            <p:spPr>
              <a:xfrm>
                <a:off x="4740049" y="3292838"/>
                <a:ext cx="2908809" cy="6587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AU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  <m: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g</m:t>
                              </m:r>
                              <m: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f</m:t>
                              </m:r>
                              <m: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</m:sub>
                          </m:sSub>
                        </m:e>
                      </m:nary>
                      <m:r>
                        <m:rPr>
                          <m:sty m:val="p"/>
                        </m:rPr>
                        <a:rPr lang="en-AU" b="0" i="1" smtClean="0">
                          <a:latin typeface="Cambria Math" panose="02040503050406030204" pitchFamily="18" charset="0"/>
                        </a:rPr>
                        <m:t>exp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(−</m:t>
                      </m:r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])</m:t>
                      </m:r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69B1F7E-E1BB-489D-36AA-0F52252B79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0049" y="3292838"/>
                <a:ext cx="2908809" cy="658706"/>
              </a:xfrm>
              <a:prstGeom prst="rect">
                <a:avLst/>
              </a:prstGeom>
              <a:blipFill>
                <a:blip r:embed="rId4"/>
                <a:stretch>
                  <a:fillRect l="-10870" t="-171698" b="-2471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B8D9A08-0A8B-5E4F-ABF2-44754A25CA1C}"/>
                  </a:ext>
                </a:extLst>
              </p:cNvPr>
              <p:cNvSpPr txBox="1"/>
              <p:nvPr/>
            </p:nvSpPr>
            <p:spPr>
              <a:xfrm>
                <a:off x="2496383" y="4672144"/>
                <a:ext cx="7260193" cy="4763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AU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b="0" i="1" smtClean="0">
                                  <a:solidFill>
                                    <a:schemeClr val="accent3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AU" b="0" i="1" smtClean="0">
                                  <a:solidFill>
                                    <a:schemeClr val="accent3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det</m:t>
                              </m:r>
                              <m:r>
                                <a:rPr lang="en-AU" b="0" i="1" smtClean="0">
                                  <a:solidFill>
                                    <a:schemeClr val="accent3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AU" i="0" dirty="0">
                                      <a:solidFill>
                                        <a:schemeClr val="accent3">
                                          <a:lumMod val="50000"/>
                                        </a:schemeClr>
                                      </a:solidFill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AU" i="0" dirty="0">
                                      <a:solidFill>
                                        <a:schemeClr val="accent3">
                                          <a:lumMod val="50000"/>
                                        </a:schemeClr>
                                      </a:solidFill>
                                    </a:rPr>
                                    <m:t>☐</m:t>
                                  </m:r>
                                </m:e>
                                <m:sub>
                                  <m:r>
                                    <a:rPr lang="en-AU" b="0" i="1" dirty="0" smtClean="0">
                                      <a:solidFill>
                                        <a:schemeClr val="accent3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AU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−1/2</m:t>
                          </m:r>
                        </m:sup>
                      </m:sSup>
                      <m:sSup>
                        <m:sSup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AU" i="1">
                                  <a:latin typeface="Cambria Math" panose="02040503050406030204" pitchFamily="18" charset="0"/>
                                </a:rPr>
                                <m:t>det</m:t>
                              </m:r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AU" i="0" dirty="0"/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AU" i="0" dirty="0"/>
                                    <m:t>☐</m:t>
                                  </m:r>
                                </m:e>
                                <m:sub>
                                  <m:r>
                                    <a:rPr lang="en-AU" i="1" dirty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AU" b="0" i="1" dirty="0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AU" i="1">
                                  <a:latin typeface="Cambria Math" panose="02040503050406030204" pitchFamily="18" charset="0"/>
                                </a:rPr>
                                <m:t>det</m:t>
                              </m:r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AU" i="0" dirty="0"/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AU" i="0" dirty="0"/>
                                    <m:t>☐</m:t>
                                  </m:r>
                                </m:e>
                                <m:sub>
                                  <m:r>
                                    <a:rPr lang="en-AU" i="1" dirty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AU" b="0" i="1" dirty="0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/2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…</m:t>
                      </m:r>
                      <m:sSup>
                        <m:sSup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AU" i="1">
                                  <a:latin typeface="Cambria Math" panose="02040503050406030204" pitchFamily="18" charset="0"/>
                                </a:rPr>
                                <m:t>det</m:t>
                              </m:r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AU" i="0" dirty="0"/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AU" i="0" dirty="0"/>
                                    <m:t>☐</m:t>
                                  </m:r>
                                </m:e>
                                <m:sub>
                                  <m:r>
                                    <a:rPr lang="en-AU" b="0" i="1" dirty="0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sSup>
                            <m:sSupPr>
                              <m:ctrlPr>
                                <a:rPr lang="en-AU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AU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AU" b="0" i="1" dirty="0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AU" b="0" i="1" dirty="0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AU" b="0" i="1" dirty="0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  <m:r>
                            <a:rPr lang="en-AU" b="0" i="1" dirty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AU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AU" b="0" i="1" dirty="0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sup>
                      </m:sSup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B8D9A08-0A8B-5E4F-ABF2-44754A25CA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383" y="4672144"/>
                <a:ext cx="7260193" cy="476349"/>
              </a:xfrm>
              <a:prstGeom prst="rect">
                <a:avLst/>
              </a:prstGeom>
              <a:blipFill>
                <a:blip r:embed="rId5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C30852F7-E363-8532-27FB-E38718375261}"/>
              </a:ext>
            </a:extLst>
          </p:cNvPr>
          <p:cNvSpPr txBox="1"/>
          <p:nvPr/>
        </p:nvSpPr>
        <p:spPr>
          <a:xfrm>
            <a:off x="3025589" y="5173319"/>
            <a:ext cx="1304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accent3">
                    <a:lumMod val="50000"/>
                  </a:schemeClr>
                </a:solidFill>
              </a:rPr>
              <a:t>Gauge field</a:t>
            </a:r>
          </a:p>
        </p:txBody>
      </p:sp>
    </p:spTree>
    <p:extLst>
      <p:ext uri="{BB962C8B-B14F-4D97-AF65-F5344CB8AC3E}">
        <p14:creationId xmlns:p14="http://schemas.microsoft.com/office/powerpoint/2010/main" val="3061770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069A4-703C-DBED-FF2A-9D8F27649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7F46AD2-7A49-E17E-EC90-DA44FEB8907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Quantum non-equivalence of massless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7F46AD2-7A49-E17E-EC90-DA44FEB890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74" t="-8696" b="-23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011B77-B57E-0D5A-199E-DE3B3E90CA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Duff and Nieuwenhuizen</a:t>
                </a:r>
                <a:r>
                  <a:rPr lang="en-US" baseline="30000" dirty="0">
                    <a:solidFill>
                      <a:schemeClr val="accent3">
                        <a:lumMod val="50000"/>
                      </a:schemeClr>
                    </a:solidFill>
                  </a:rPr>
                  <a:t>1</a:t>
                </a:r>
                <a:r>
                  <a:rPr lang="en-US" dirty="0"/>
                  <a:t> have shown that the duality is broken by quantum corrections.</a:t>
                </a:r>
              </a:p>
              <a:p>
                <a:r>
                  <a:rPr lang="en-US" dirty="0"/>
                  <a:t>Assume we are working with a compact, smooth manifold.</a:t>
                </a:r>
              </a:p>
              <a:p>
                <a:r>
                  <a:rPr lang="en-US" dirty="0"/>
                  <a:t>Consider the </a:t>
                </a:r>
                <a:r>
                  <a:rPr lang="en-US" i="1" dirty="0"/>
                  <a:t>Euclidean</a:t>
                </a:r>
                <a:r>
                  <a:rPr lang="en-US" dirty="0"/>
                  <a:t> generating functional for the gauge-fixed massless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 result is a tower of determinants of the Hodge-de Rham operator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AU" i="0" dirty="0"/>
                      <m:t>☐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011B77-B57E-0D5A-199E-DE3B3E90CA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31" t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7AA305-9A2B-6DC6-9464-97EA3FF07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Christian Canete | Quantum (non)equivalence of dual massive p-form gauge theories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D5194B-470A-971E-85AC-87D427F7D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AC38-9D70-4BF3-8B41-E50202BA6072}" type="slidenum">
              <a:rPr lang="en-AU" smtClean="0"/>
              <a:pPr/>
              <a:t>9</a:t>
            </a:fld>
            <a:endParaRPr lang="en-A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8D597E-5669-D353-FE65-D8484BB5A151}"/>
              </a:ext>
            </a:extLst>
          </p:cNvPr>
          <p:cNvSpPr txBox="1"/>
          <p:nvPr/>
        </p:nvSpPr>
        <p:spPr>
          <a:xfrm>
            <a:off x="935916" y="5977468"/>
            <a:ext cx="10381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baseline="30000" dirty="0">
                <a:solidFill>
                  <a:schemeClr val="accent3">
                    <a:lumMod val="50000"/>
                  </a:schemeClr>
                </a:solidFill>
              </a:rPr>
              <a:t>1</a:t>
            </a:r>
            <a:r>
              <a:rPr lang="en-AU" sz="1600" dirty="0"/>
              <a:t>M. Duff and P. Van Nieuwenhuizen. “Quantum inequivalence of different field representations”. </a:t>
            </a:r>
            <a:r>
              <a:rPr lang="en-AU" sz="1600" i="1" dirty="0"/>
              <a:t>Physics Letters B</a:t>
            </a:r>
            <a:r>
              <a:rPr lang="en-AU" sz="1600" dirty="0"/>
              <a:t> 94 (1980)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C178A5F-B42A-0363-B64A-5BF646F57B94}"/>
                  </a:ext>
                </a:extLst>
              </p:cNvPr>
              <p:cNvSpPr txBox="1"/>
              <p:nvPr/>
            </p:nvSpPr>
            <p:spPr>
              <a:xfrm>
                <a:off x="4740049" y="3292838"/>
                <a:ext cx="2908809" cy="6587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AU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  <m: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g</m:t>
                              </m:r>
                              <m: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f</m:t>
                              </m:r>
                              <m: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</m:sub>
                          </m:sSub>
                        </m:e>
                      </m:nary>
                      <m:r>
                        <m:rPr>
                          <m:sty m:val="p"/>
                        </m:rPr>
                        <a:rPr lang="en-AU" b="0" i="1" smtClean="0">
                          <a:latin typeface="Cambria Math" panose="02040503050406030204" pitchFamily="18" charset="0"/>
                        </a:rPr>
                        <m:t>exp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(−</m:t>
                      </m:r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])</m:t>
                      </m:r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C178A5F-B42A-0363-B64A-5BF646F57B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0049" y="3292838"/>
                <a:ext cx="2908809" cy="658706"/>
              </a:xfrm>
              <a:prstGeom prst="rect">
                <a:avLst/>
              </a:prstGeom>
              <a:blipFill>
                <a:blip r:embed="rId4"/>
                <a:stretch>
                  <a:fillRect l="-10870" t="-171698" b="-2471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86376FB-8278-AE19-21C5-AD10A7E12992}"/>
                  </a:ext>
                </a:extLst>
              </p:cNvPr>
              <p:cNvSpPr txBox="1"/>
              <p:nvPr/>
            </p:nvSpPr>
            <p:spPr>
              <a:xfrm>
                <a:off x="2496383" y="4672144"/>
                <a:ext cx="7260193" cy="4763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AU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b="0" i="1" smtClean="0">
                                  <a:solidFill>
                                    <a:schemeClr val="accent3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AU" b="0" i="1" smtClean="0">
                                  <a:solidFill>
                                    <a:schemeClr val="accent3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det</m:t>
                              </m:r>
                              <m:r>
                                <a:rPr lang="en-AU" b="0" i="1" smtClean="0">
                                  <a:solidFill>
                                    <a:schemeClr val="accent3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AU" i="0" dirty="0">
                                      <a:solidFill>
                                        <a:schemeClr val="accent3">
                                          <a:lumMod val="50000"/>
                                        </a:schemeClr>
                                      </a:solidFill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AU" i="0" dirty="0">
                                      <a:solidFill>
                                        <a:schemeClr val="accent3">
                                          <a:lumMod val="50000"/>
                                        </a:schemeClr>
                                      </a:solidFill>
                                    </a:rPr>
                                    <m:t>☐</m:t>
                                  </m:r>
                                </m:e>
                                <m:sub>
                                  <m:r>
                                    <a:rPr lang="en-AU" b="0" i="1" dirty="0" smtClean="0">
                                      <a:solidFill>
                                        <a:schemeClr val="accent3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AU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−1/2</m:t>
                          </m:r>
                        </m:sup>
                      </m:sSup>
                      <m:sSup>
                        <m:sSupPr>
                          <m:ctrlPr>
                            <a:rPr lang="en-AU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AU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det</m:t>
                              </m:r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AU" i="0" dirty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AU" i="0" dirty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</a:rPr>
                                    <m:t>☐</m:t>
                                  </m:r>
                                </m:e>
                                <m:sub>
                                  <m:r>
                                    <a:rPr lang="en-AU" i="1" dirty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AU" b="0" i="1" dirty="0" smtClean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AU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AU" i="1">
                                  <a:latin typeface="Cambria Math" panose="02040503050406030204" pitchFamily="18" charset="0"/>
                                </a:rPr>
                                <m:t>det</m:t>
                              </m:r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AU" i="0" dirty="0"/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AU" i="0" dirty="0"/>
                                    <m:t>☐</m:t>
                                  </m:r>
                                </m:e>
                                <m:sub>
                                  <m:r>
                                    <a:rPr lang="en-AU" i="1" dirty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AU" b="0" i="1" dirty="0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/2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…</m:t>
                      </m:r>
                      <m:sSup>
                        <m:sSup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AU" i="1">
                                  <a:latin typeface="Cambria Math" panose="02040503050406030204" pitchFamily="18" charset="0"/>
                                </a:rPr>
                                <m:t>det</m:t>
                              </m:r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AU" i="0" dirty="0"/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AU" i="0" dirty="0"/>
                                    <m:t>☐</m:t>
                                  </m:r>
                                </m:e>
                                <m:sub>
                                  <m:r>
                                    <a:rPr lang="en-AU" b="0" i="1" dirty="0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sSup>
                            <m:sSupPr>
                              <m:ctrlPr>
                                <a:rPr lang="en-AU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AU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AU" b="0" i="1" dirty="0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AU" b="0" i="1" dirty="0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AU" b="0" i="1" dirty="0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  <m:r>
                            <a:rPr lang="en-AU" b="0" i="1" dirty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AU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AU" b="0" i="1" dirty="0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sup>
                      </m:sSup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86376FB-8278-AE19-21C5-AD10A7E129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383" y="4672144"/>
                <a:ext cx="7260193" cy="476349"/>
              </a:xfrm>
              <a:prstGeom prst="rect">
                <a:avLst/>
              </a:prstGeom>
              <a:blipFill>
                <a:blip r:embed="rId5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4B39EF6E-8717-D803-6118-92A450AC0F27}"/>
              </a:ext>
            </a:extLst>
          </p:cNvPr>
          <p:cNvSpPr txBox="1"/>
          <p:nvPr/>
        </p:nvSpPr>
        <p:spPr>
          <a:xfrm>
            <a:off x="3025589" y="5173319"/>
            <a:ext cx="1304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accent3">
                    <a:lumMod val="50000"/>
                  </a:schemeClr>
                </a:solidFill>
              </a:rPr>
              <a:t>Gauge field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C83612-AF9B-225E-7ABC-A1068E578053}"/>
              </a:ext>
            </a:extLst>
          </p:cNvPr>
          <p:cNvSpPr txBox="1"/>
          <p:nvPr/>
        </p:nvSpPr>
        <p:spPr>
          <a:xfrm>
            <a:off x="4410635" y="5608136"/>
            <a:ext cx="1304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accent6">
                    <a:lumMod val="75000"/>
                  </a:schemeClr>
                </a:solidFill>
              </a:rPr>
              <a:t>Ghost fields</a:t>
            </a:r>
          </a:p>
        </p:txBody>
      </p:sp>
    </p:spTree>
    <p:extLst>
      <p:ext uri="{BB962C8B-B14F-4D97-AF65-F5344CB8AC3E}">
        <p14:creationId xmlns:p14="http://schemas.microsoft.com/office/powerpoint/2010/main" val="2897190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4F8B5-49F0-AF3A-C7B2-B11D6E9DA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A3C8A13-33A1-70F6-69D9-B7FEF89F686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Quantum non-equivalence of massless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A3C8A13-33A1-70F6-69D9-B7FEF89F68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74" t="-8696" b="-23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CC7D98-0CE1-407C-9551-4584A40C87E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Duff and Nieuwenhuizen</a:t>
                </a:r>
                <a:r>
                  <a:rPr lang="en-US" baseline="30000" dirty="0">
                    <a:solidFill>
                      <a:schemeClr val="accent3">
                        <a:lumMod val="50000"/>
                      </a:schemeClr>
                    </a:solidFill>
                  </a:rPr>
                  <a:t>1</a:t>
                </a:r>
                <a:r>
                  <a:rPr lang="en-US" dirty="0"/>
                  <a:t> have shown that the duality is broken by quantum corrections.</a:t>
                </a:r>
              </a:p>
              <a:p>
                <a:r>
                  <a:rPr lang="en-US" dirty="0"/>
                  <a:t>Assume we are working with a compact, smooth manifold.</a:t>
                </a:r>
              </a:p>
              <a:p>
                <a:r>
                  <a:rPr lang="en-US" dirty="0"/>
                  <a:t>Consider the </a:t>
                </a:r>
                <a:r>
                  <a:rPr lang="en-US" i="1" dirty="0"/>
                  <a:t>Euclidean</a:t>
                </a:r>
                <a:r>
                  <a:rPr lang="en-US" dirty="0"/>
                  <a:t> generating functional for the gauge-fixed massless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 result is a tower of determinants of the Hodge-de Rham operator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AU" i="0" dirty="0"/>
                      <m:t>☐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CC7D98-0CE1-407C-9551-4584A40C87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31" t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555E6B-26ED-2670-CC0C-EB5B5E9E1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Christian Canete | Quantum (non)equivalence of dual massive p-form gauge theories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153A52-AE6E-48B3-B12A-8A2F030F7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AC38-9D70-4BF3-8B41-E50202BA6072}" type="slidenum">
              <a:rPr lang="en-AU" smtClean="0"/>
              <a:pPr/>
              <a:t>10</a:t>
            </a:fld>
            <a:endParaRPr lang="en-A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E3134B-5265-BCBD-E03B-6741C3589D50}"/>
              </a:ext>
            </a:extLst>
          </p:cNvPr>
          <p:cNvSpPr txBox="1"/>
          <p:nvPr/>
        </p:nvSpPr>
        <p:spPr>
          <a:xfrm>
            <a:off x="935916" y="5977468"/>
            <a:ext cx="10381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baseline="30000" dirty="0">
                <a:solidFill>
                  <a:schemeClr val="accent3">
                    <a:lumMod val="50000"/>
                  </a:schemeClr>
                </a:solidFill>
              </a:rPr>
              <a:t>1</a:t>
            </a:r>
            <a:r>
              <a:rPr lang="en-AU" sz="1600" dirty="0"/>
              <a:t>M. Duff and P. Van Nieuwenhuizen. “Quantum inequivalence of different field representations”. </a:t>
            </a:r>
            <a:r>
              <a:rPr lang="en-AU" sz="1600" i="1" dirty="0"/>
              <a:t>Physics Letters B</a:t>
            </a:r>
            <a:r>
              <a:rPr lang="en-AU" sz="1600" dirty="0"/>
              <a:t> 94 (1980)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31AC0CE-F86F-CBC4-2D1E-9F2874E62D28}"/>
                  </a:ext>
                </a:extLst>
              </p:cNvPr>
              <p:cNvSpPr txBox="1"/>
              <p:nvPr/>
            </p:nvSpPr>
            <p:spPr>
              <a:xfrm>
                <a:off x="4740049" y="3292838"/>
                <a:ext cx="2908809" cy="6587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AU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  <m: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g</m:t>
                              </m:r>
                              <m: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f</m:t>
                              </m:r>
                              <m: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</m:sub>
                          </m:sSub>
                        </m:e>
                      </m:nary>
                      <m:r>
                        <m:rPr>
                          <m:sty m:val="p"/>
                        </m:rPr>
                        <a:rPr lang="en-AU" b="0" i="1" smtClean="0">
                          <a:latin typeface="Cambria Math" panose="02040503050406030204" pitchFamily="18" charset="0"/>
                        </a:rPr>
                        <m:t>exp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(−</m:t>
                      </m:r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])</m:t>
                      </m:r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31AC0CE-F86F-CBC4-2D1E-9F2874E62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0049" y="3292838"/>
                <a:ext cx="2908809" cy="658706"/>
              </a:xfrm>
              <a:prstGeom prst="rect">
                <a:avLst/>
              </a:prstGeom>
              <a:blipFill>
                <a:blip r:embed="rId4"/>
                <a:stretch>
                  <a:fillRect l="-10870" t="-171698" b="-2471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FC08A39-B29C-61AB-9562-588BA8CFDB41}"/>
                  </a:ext>
                </a:extLst>
              </p:cNvPr>
              <p:cNvSpPr txBox="1"/>
              <p:nvPr/>
            </p:nvSpPr>
            <p:spPr>
              <a:xfrm>
                <a:off x="2496383" y="4672144"/>
                <a:ext cx="7260193" cy="4763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AU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b="0" i="1" smtClean="0">
                                  <a:solidFill>
                                    <a:schemeClr val="accent3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AU" b="0" i="1" smtClean="0">
                                  <a:solidFill>
                                    <a:schemeClr val="accent3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det</m:t>
                              </m:r>
                              <m:r>
                                <a:rPr lang="en-AU" b="0" i="1" smtClean="0">
                                  <a:solidFill>
                                    <a:schemeClr val="accent3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AU" i="0" dirty="0">
                                      <a:solidFill>
                                        <a:schemeClr val="accent3">
                                          <a:lumMod val="50000"/>
                                        </a:schemeClr>
                                      </a:solidFill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AU" i="0" dirty="0">
                                      <a:solidFill>
                                        <a:schemeClr val="accent3">
                                          <a:lumMod val="50000"/>
                                        </a:schemeClr>
                                      </a:solidFill>
                                    </a:rPr>
                                    <m:t>☐</m:t>
                                  </m:r>
                                </m:e>
                                <m:sub>
                                  <m:r>
                                    <a:rPr lang="en-AU" b="0" i="1" dirty="0" smtClean="0">
                                      <a:solidFill>
                                        <a:schemeClr val="accent3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AU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−1/2</m:t>
                          </m:r>
                        </m:sup>
                      </m:sSup>
                      <m:sSup>
                        <m:sSupPr>
                          <m:ctrlPr>
                            <a:rPr lang="en-AU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AU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det</m:t>
                              </m:r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AU" i="0" dirty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AU" i="0" dirty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</a:rPr>
                                    <m:t>☐</m:t>
                                  </m:r>
                                </m:e>
                                <m:sub>
                                  <m:r>
                                    <a:rPr lang="en-AU" i="1" dirty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AU" b="0" i="1" dirty="0" smtClean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AU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en-AU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AU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det</m:t>
                              </m:r>
                              <m:r>
                                <a:rPr lang="en-AU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AU" i="0" dirty="0">
                                      <a:solidFill>
                                        <a:srgbClr val="7030A0"/>
                                      </a:solidFill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AU" i="0" dirty="0">
                                      <a:solidFill>
                                        <a:srgbClr val="7030A0"/>
                                      </a:solidFill>
                                    </a:rPr>
                                    <m:t>☐</m:t>
                                  </m:r>
                                </m:e>
                                <m:sub>
                                  <m:r>
                                    <a:rPr lang="en-AU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AU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AU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AU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AU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/2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…</m:t>
                      </m:r>
                      <m:sSup>
                        <m:sSup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AU" i="1">
                                  <a:latin typeface="Cambria Math" panose="02040503050406030204" pitchFamily="18" charset="0"/>
                                </a:rPr>
                                <m:t>det</m:t>
                              </m:r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AU" i="0" dirty="0"/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AU" i="0" dirty="0"/>
                                    <m:t>☐</m:t>
                                  </m:r>
                                </m:e>
                                <m:sub>
                                  <m:r>
                                    <a:rPr lang="en-AU" b="0" i="1" dirty="0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sSup>
                            <m:sSupPr>
                              <m:ctrlPr>
                                <a:rPr lang="en-AU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AU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AU" b="0" i="1" dirty="0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AU" b="0" i="1" dirty="0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AU" b="0" i="1" dirty="0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  <m:r>
                            <a:rPr lang="en-AU" b="0" i="1" dirty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AU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AU" b="0" i="1" dirty="0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sup>
                      </m:sSup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FC08A39-B29C-61AB-9562-588BA8CFD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383" y="4672144"/>
                <a:ext cx="7260193" cy="476349"/>
              </a:xfrm>
              <a:prstGeom prst="rect">
                <a:avLst/>
              </a:prstGeom>
              <a:blipFill>
                <a:blip r:embed="rId5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5D77D34-4033-D382-C3F2-0B01CBD5DE95}"/>
              </a:ext>
            </a:extLst>
          </p:cNvPr>
          <p:cNvSpPr txBox="1"/>
          <p:nvPr/>
        </p:nvSpPr>
        <p:spPr>
          <a:xfrm>
            <a:off x="3025589" y="5173319"/>
            <a:ext cx="1304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accent3">
                    <a:lumMod val="50000"/>
                  </a:schemeClr>
                </a:solidFill>
              </a:rPr>
              <a:t>Gauge field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0B296C-05D0-22A0-92F4-2AA7E315333D}"/>
              </a:ext>
            </a:extLst>
          </p:cNvPr>
          <p:cNvSpPr txBox="1"/>
          <p:nvPr/>
        </p:nvSpPr>
        <p:spPr>
          <a:xfrm>
            <a:off x="5312488" y="5213982"/>
            <a:ext cx="2302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rgbClr val="7030A0"/>
                </a:solidFill>
              </a:rPr>
              <a:t>Ghost-for-ghost fields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95BDEE-88C2-6C47-2507-710B3D490365}"/>
              </a:ext>
            </a:extLst>
          </p:cNvPr>
          <p:cNvSpPr txBox="1"/>
          <p:nvPr/>
        </p:nvSpPr>
        <p:spPr>
          <a:xfrm>
            <a:off x="4410635" y="5608136"/>
            <a:ext cx="1304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accent6">
                    <a:lumMod val="75000"/>
                  </a:schemeClr>
                </a:solidFill>
              </a:rPr>
              <a:t>Ghost fields</a:t>
            </a:r>
          </a:p>
        </p:txBody>
      </p:sp>
    </p:spTree>
    <p:extLst>
      <p:ext uri="{BB962C8B-B14F-4D97-AF65-F5344CB8AC3E}">
        <p14:creationId xmlns:p14="http://schemas.microsoft.com/office/powerpoint/2010/main" val="3511450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E2996-D473-38AC-7E20-82E5888EF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A6B8E91-431E-834D-4184-016E15303FB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Quantum non-equivalence of massless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A6B8E91-431E-834D-4184-016E15303F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74" t="-8696" b="-23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33C067-A11D-57C2-FFE1-8C5B809056B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US" dirty="0"/>
              </a:p>
              <a:p>
                <a:r>
                  <a:rPr lang="en-US" dirty="0"/>
                  <a:t>Zero modes of the Hodge-de Rham operator have zero action – must be removed by appropriate </a:t>
                </a:r>
                <a:r>
                  <a:rPr lang="en-US" dirty="0" err="1"/>
                  <a:t>counterterms</a:t>
                </a:r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 is the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-</a:t>
                </a:r>
                <a:r>
                  <a:rPr lang="en-US" dirty="0" err="1"/>
                  <a:t>th</a:t>
                </a:r>
                <a:r>
                  <a:rPr lang="en-US" dirty="0"/>
                  <a:t> Betti number – counts number of </a:t>
                </a:r>
                <a:r>
                  <a:rPr lang="en-US" dirty="0" err="1"/>
                  <a:t>normalisable</a:t>
                </a:r>
                <a:r>
                  <a:rPr lang="en-US" dirty="0"/>
                  <a:t> harmonic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-forms in the manifold.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Depends on de Rham </a:t>
                </a:r>
                <a:r>
                  <a:rPr lang="en-US" dirty="0" err="1"/>
                  <a:t>cohomology</a:t>
                </a:r>
                <a:r>
                  <a:rPr lang="en-US" dirty="0"/>
                  <a:t> group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AU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d>
                      <m:dPr>
                        <m:ctrlPr>
                          <a:rPr lang="en-A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A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ℳ</m:t>
                        </m:r>
                      </m:e>
                    </m:d>
                  </m:oMath>
                </a14:m>
                <a:r>
                  <a:rPr lang="en-US" dirty="0"/>
                  <a:t>.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r>
                  <a:rPr lang="en-US" dirty="0"/>
                  <a:t>The difference between </a:t>
                </a:r>
                <a:r>
                  <a:rPr lang="en-US" dirty="0" err="1"/>
                  <a:t>counterterms</a:t>
                </a:r>
                <a:r>
                  <a:rPr lang="en-US" dirty="0"/>
                  <a:t> of a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 and its classically dual partner is the </a:t>
                </a:r>
                <a:r>
                  <a:rPr lang="en-US" b="1" dirty="0"/>
                  <a:t>Gauss-Bonnet invariant</a:t>
                </a:r>
                <a:r>
                  <a:rPr lang="en-US" dirty="0"/>
                  <a:t>, defined by the </a:t>
                </a:r>
                <a:r>
                  <a:rPr lang="en-US" i="1" dirty="0"/>
                  <a:t>Euler characteristic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𝜒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33C067-A11D-57C2-FFE1-8C5B809056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513" r="-18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1DB07D-C8F4-A7DC-D5EE-49EBEFC0C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Christian Canete | Quantum (non)equivalence of dual massive p-form gauge theories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978839-CCE2-AB12-541A-4895CCC52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AC38-9D70-4BF3-8B41-E50202BA6072}" type="slidenum">
              <a:rPr lang="en-AU" smtClean="0"/>
              <a:pPr/>
              <a:t>11</a:t>
            </a:fld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8A7AE41-C524-EC37-48B9-FF41CC95E67F}"/>
                  </a:ext>
                </a:extLst>
              </p:cNvPr>
              <p:cNvSpPr txBox="1"/>
              <p:nvPr/>
            </p:nvSpPr>
            <p:spPr>
              <a:xfrm>
                <a:off x="2496381" y="1811333"/>
                <a:ext cx="7260193" cy="4763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det</m:t>
                              </m:r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AU" i="0" dirty="0"/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AU" i="0" dirty="0"/>
                                    <m:t>☐</m:t>
                                  </m:r>
                                </m:e>
                                <m:sub>
                                  <m:r>
                                    <a:rPr lang="en-AU" b="0" i="1" dirty="0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−1/2</m:t>
                          </m:r>
                        </m:sup>
                      </m:sSup>
                      <m:sSup>
                        <m:sSup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AU" i="1">
                                  <a:latin typeface="Cambria Math" panose="02040503050406030204" pitchFamily="18" charset="0"/>
                                </a:rPr>
                                <m:t>det</m:t>
                              </m:r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AU" i="0" dirty="0"/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AU" i="0" dirty="0"/>
                                    <m:t>☐</m:t>
                                  </m:r>
                                </m:e>
                                <m:sub>
                                  <m:r>
                                    <a:rPr lang="en-AU" i="1" dirty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AU" b="0" i="1" dirty="0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AU" i="1">
                                  <a:latin typeface="Cambria Math" panose="02040503050406030204" pitchFamily="18" charset="0"/>
                                </a:rPr>
                                <m:t>det</m:t>
                              </m:r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AU" i="0" dirty="0"/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AU" i="0" dirty="0"/>
                                    <m:t>☐</m:t>
                                  </m:r>
                                </m:e>
                                <m:sub>
                                  <m:r>
                                    <a:rPr lang="en-AU" i="1" dirty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AU" b="0" i="1" dirty="0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/2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…</m:t>
                      </m:r>
                      <m:sSup>
                        <m:sSup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AU" i="1">
                                  <a:latin typeface="Cambria Math" panose="02040503050406030204" pitchFamily="18" charset="0"/>
                                </a:rPr>
                                <m:t>det</m:t>
                              </m:r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AU" i="0" dirty="0"/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AU" i="0" dirty="0"/>
                                    <m:t>☐</m:t>
                                  </m:r>
                                </m:e>
                                <m:sub>
                                  <m:r>
                                    <a:rPr lang="en-AU" b="0" i="1" dirty="0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sSup>
                            <m:sSupPr>
                              <m:ctrlPr>
                                <a:rPr lang="en-AU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AU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AU" b="0" i="1" dirty="0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AU" b="0" i="1" dirty="0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AU" b="0" i="1" dirty="0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  <m:r>
                            <a:rPr lang="en-AU" b="0" i="1" dirty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AU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AU" b="0" i="1" dirty="0" smtClean="0">
                              <a:latin typeface="Cambria Math" panose="02040503050406030204" pitchFamily="18" charset="0"/>
                            </a:rPr>
                            <m:t>+1)/2</m:t>
                          </m:r>
                        </m:sup>
                      </m:sSup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8A7AE41-C524-EC37-48B9-FF41CC95E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381" y="1811333"/>
                <a:ext cx="7260193" cy="476349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9030B48-30C9-69E5-0A81-EA848DD57232}"/>
                  </a:ext>
                </a:extLst>
              </p:cNvPr>
              <p:cNvSpPr txBox="1"/>
              <p:nvPr/>
            </p:nvSpPr>
            <p:spPr>
              <a:xfrm>
                <a:off x="3588185" y="2878373"/>
                <a:ext cx="4966231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AU" b="0" i="0" smtClean="0">
                          <a:latin typeface="Cambria Math" panose="02040503050406030204" pitchFamily="18" charset="0"/>
                        </a:rPr>
                        <m:t>Δ</m:t>
                      </m:r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den>
                      </m:f>
                      <m:d>
                        <m:d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sSub>
                            <m:sSub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+…+</m:t>
                          </m:r>
                          <m:sSup>
                            <m:s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  <m:d>
                            <m:d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sSub>
                            <m:sSub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9030B48-30C9-69E5-0A81-EA848DD572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8185" y="2878373"/>
                <a:ext cx="4966231" cy="6127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B62A9CF-C45B-08FB-451F-1D2932343D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94023" y="5365976"/>
                <a:ext cx="3064908" cy="682926"/>
              </a:xfrm>
              <a:prstGeom prst="rect">
                <a:avLst/>
              </a:prstGeom>
              <a:noFill/>
              <a:ln w="28575">
                <a:solidFill>
                  <a:schemeClr val="accent3">
                    <a:lumMod val="75000"/>
                  </a:schemeClr>
                </a:solidFill>
              </a:ln>
            </p:spPr>
            <p:txBody>
              <a:bodyPr wrap="square" lIns="0" tIns="72000" rIns="0" bIns="7200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AU" b="0" i="0" smtClean="0">
                          <a:latin typeface="Cambria Math" panose="02040503050406030204" pitchFamily="18" charset="0"/>
                        </a:rPr>
                        <m:t>Δ</m:t>
                      </m:r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AU" b="0" i="0" smtClean="0">
                          <a:latin typeface="Cambria Math" panose="02040503050406030204" pitchFamily="18" charset="0"/>
                        </a:rPr>
                        <m:t>Δ</m:t>
                      </m:r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p>
                        </m:num>
                        <m:den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den>
                      </m:f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𝜒</m:t>
                      </m:r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B62A9CF-C45B-08FB-451F-1D2932343D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4023" y="5365976"/>
                <a:ext cx="3064908" cy="68292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accent3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889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A981F0E-8967-ED7F-126A-D642937FA6C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Massive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 gauge theories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A981F0E-8967-ED7F-126A-D642937FA6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74" b="-23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FDF939-0C09-7951-7A33-416BD5A7D5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action for a massive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 gauge theory is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Mass term explicitly breaks gauge invariance.</a:t>
                </a:r>
              </a:p>
              <a:p>
                <a:r>
                  <a:rPr lang="en-US" dirty="0"/>
                  <a:t>We would like to write an action for a massive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 in a manifestly gauge invariant way.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FDF939-0C09-7951-7A33-416BD5A7D5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31" t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A8D33D-DD20-663B-5B56-05D6B1CFB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Christian Canete | Quantum (non)equivalence of dual massive p-form gauge theories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672C45-B6B8-1022-8DB1-093F046A5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AC38-9D70-4BF3-8B41-E50202BA6072}" type="slidenum">
              <a:rPr lang="en-AU" smtClean="0"/>
              <a:pPr/>
              <a:t>12</a:t>
            </a:fld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55630D3-12CE-32C0-3FE2-62BFD21124D6}"/>
                  </a:ext>
                </a:extLst>
              </p:cNvPr>
              <p:cNvSpPr txBox="1"/>
              <p:nvPr/>
            </p:nvSpPr>
            <p:spPr>
              <a:xfrm>
                <a:off x="4313772" y="2433631"/>
                <a:ext cx="3625416" cy="6180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A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</a:rPr>
                            <m:t>mass</m:t>
                          </m:r>
                          <m:r>
                            <a:rPr lang="en-AU" b="0" i="0" smtClean="0">
                              <a:latin typeface="Cambria Math" panose="02040503050406030204" pitchFamily="18" charset="0"/>
                            </a:rPr>
                            <m:t>.</m:t>
                          </m:r>
                        </m:sub>
                      </m:sSub>
                      <m:r>
                        <a:rPr lang="en-AU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subHide m:val="on"/>
                          <m:supHide m:val="on"/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∧⋆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nary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subHide m:val="on"/>
                          <m:supHide m:val="on"/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∧⋆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nary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55630D3-12CE-32C0-3FE2-62BFD21124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3772" y="2433631"/>
                <a:ext cx="3625416" cy="618054"/>
              </a:xfrm>
              <a:prstGeom prst="rect">
                <a:avLst/>
              </a:prstGeom>
              <a:blipFill>
                <a:blip r:embed="rId4"/>
                <a:stretch>
                  <a:fillRect l="-699" t="-180000" r="-3147" b="-26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CDB8F82-EDC9-CB46-EEE1-355160676DBA}"/>
                  </a:ext>
                </a:extLst>
              </p:cNvPr>
              <p:cNvSpPr txBox="1"/>
              <p:nvPr/>
            </p:nvSpPr>
            <p:spPr>
              <a:xfrm>
                <a:off x="3528405" y="3325016"/>
                <a:ext cx="51351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Equations of motion:</a:t>
                </a: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AU" b="0" i="0" smtClean="0">
                        <a:latin typeface="Cambria Math" panose="02040503050406030204" pitchFamily="18" charset="0"/>
                      </a:rPr>
                      <m:t>d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sSup>
                      <m:s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AU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CDB8F82-EDC9-CB46-EEE1-355160676D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8405" y="3325016"/>
                <a:ext cx="5135188" cy="369332"/>
              </a:xfrm>
              <a:prstGeom prst="rect">
                <a:avLst/>
              </a:prstGeom>
              <a:blipFill>
                <a:blip r:embed="rId5"/>
                <a:stretch>
                  <a:fillRect l="-985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5857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B286968-9460-E589-4AA6-4C9F4DEB8EE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AU" dirty="0"/>
                  <a:t>The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𝐵𝐹</m:t>
                    </m:r>
                  </m:oMath>
                </a14:m>
                <a:r>
                  <a:rPr lang="en-AU" dirty="0"/>
                  <a:t> theory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B286968-9460-E589-4AA6-4C9F4DEB8EE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74" b="-23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4A967B-AD3D-7941-534D-12418367BC9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97280" y="1845733"/>
                <a:ext cx="10058400" cy="4614051"/>
              </a:xfrm>
            </p:spPr>
            <p:txBody>
              <a:bodyPr>
                <a:normAutofit/>
              </a:bodyPr>
              <a:lstStyle/>
              <a:p>
                <a:r>
                  <a:rPr lang="en-AU" dirty="0"/>
                  <a:t>To describe a massive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AU" dirty="0"/>
                  <a:t>-form, we construct the following parent action</a:t>
                </a:r>
              </a:p>
              <a:p>
                <a:endParaRPr lang="en-AU" dirty="0"/>
              </a:p>
              <a:p>
                <a:endParaRPr lang="en-AU" dirty="0"/>
              </a:p>
              <a:p>
                <a:r>
                  <a:rPr lang="en-AU" dirty="0"/>
                  <a:t>where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AU" dirty="0"/>
                  <a:t> is a massless </a:t>
                </a:r>
                <a14:m>
                  <m:oMath xmlns:m="http://schemas.openxmlformats.org/officeDocument/2006/math">
                    <m:r>
                      <a:rPr lang="en-AU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AU" dirty="0"/>
                  <a:t>-form with </a:t>
                </a:r>
                <a14:m>
                  <m:oMath xmlns:m="http://schemas.openxmlformats.org/officeDocument/2006/math">
                    <m:r>
                      <a:rPr lang="en-AU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AU" i="1">
                        <a:latin typeface="Cambria Math" panose="02040503050406030204" pitchFamily="18" charset="0"/>
                      </a:rPr>
                      <m:t>≡(</m:t>
                    </m:r>
                    <m:r>
                      <a:rPr lang="en-AU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AU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AU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AU" i="1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AU" dirty="0"/>
                  <a:t> and field strength </a:t>
                </a:r>
                <a14:m>
                  <m:oMath xmlns:m="http://schemas.openxmlformats.org/officeDocument/2006/math">
                    <m:r>
                      <a:rPr lang="en-AU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AU" i="1">
                        <a:latin typeface="Cambria Math" panose="02040503050406030204" pitchFamily="18" charset="0"/>
                      </a:rPr>
                      <m:t>≡</m:t>
                    </m:r>
                    <m:r>
                      <m:rPr>
                        <m:sty m:val="p"/>
                      </m:rPr>
                      <a:rPr lang="en-AU">
                        <a:latin typeface="Cambria Math" panose="02040503050406030204" pitchFamily="18" charset="0"/>
                      </a:rPr>
                      <m:t>d</m:t>
                    </m:r>
                    <m:r>
                      <a:rPr lang="en-AU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AU" dirty="0"/>
                  <a:t>.</a:t>
                </a:r>
              </a:p>
              <a:p>
                <a:r>
                  <a:rPr lang="en-AU" dirty="0"/>
                  <a:t>Gauge invariant under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AU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AU" b="0" i="0" smtClean="0">
                        <a:latin typeface="Cambria Math" panose="02040503050406030204" pitchFamily="18" charset="0"/>
                      </a:rPr>
                      <m:t>d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AU" dirty="0"/>
                  <a:t> and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AU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AU" b="0" i="0" smtClean="0">
                        <a:latin typeface="Cambria Math" panose="02040503050406030204" pitchFamily="18" charset="0"/>
                      </a:rPr>
                      <m:t>d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𝜔</m:t>
                    </m:r>
                  </m:oMath>
                </a14:m>
                <a:endParaRPr lang="en-AU" dirty="0"/>
              </a:p>
              <a:p>
                <a:endParaRPr lang="en-AU" dirty="0"/>
              </a:p>
              <a:p>
                <a:r>
                  <a:rPr lang="en-AU" dirty="0"/>
                  <a:t>Integrating out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AU" dirty="0"/>
                  <a:t>,</a:t>
                </a:r>
              </a:p>
              <a:p>
                <a:endParaRPr lang="en-AU" dirty="0"/>
              </a:p>
              <a:p>
                <a:endParaRPr lang="en-AU" b="0" i="0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AU" b="0" i="0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AU" dirty="0"/>
                  <a:t> is a </a:t>
                </a:r>
                <a:r>
                  <a:rPr lang="en-AU" dirty="0" err="1"/>
                  <a:t>Stueckelberg</a:t>
                </a:r>
                <a:r>
                  <a:rPr lang="en-AU" dirty="0"/>
                  <a:t> field with gauge redundancy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AU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AU" b="0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AU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AU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AU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AU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4A967B-AD3D-7941-534D-12418367BC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280" y="1845733"/>
                <a:ext cx="10058400" cy="4614051"/>
              </a:xfrm>
              <a:blipFill>
                <a:blip r:embed="rId3"/>
                <a:stretch>
                  <a:fillRect l="-1513" t="-16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189A2C-793E-38D0-9C18-CA71F3D8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Christian Canete | Quantum (non)equivalence of dual massive p-form gauge theories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0DE679-8377-09ED-E6A7-8A42F9ECB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AC38-9D70-4BF3-8B41-E50202BA6072}" type="slidenum">
              <a:rPr lang="en-AU" smtClean="0"/>
              <a:pPr/>
              <a:t>13</a:t>
            </a:fld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017591D-BD95-B3DD-2A5A-3BB991572A11}"/>
                  </a:ext>
                </a:extLst>
              </p:cNvPr>
              <p:cNvSpPr txBox="1"/>
              <p:nvPr/>
            </p:nvSpPr>
            <p:spPr>
              <a:xfrm>
                <a:off x="3917613" y="2403239"/>
                <a:ext cx="4675319" cy="5826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𝐵𝐹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AU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subHide m:val="on"/>
                          <m:supHide m:val="on"/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∧⋆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nary>
                      <m:r>
                        <a:rPr lang="en-AU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subHide m:val="on"/>
                          <m:supHide m:val="on"/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∧⋆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nary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𝑚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∧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nary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017591D-BD95-B3DD-2A5A-3BB991572A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7613" y="2403239"/>
                <a:ext cx="4675319" cy="582660"/>
              </a:xfrm>
              <a:prstGeom prst="rect">
                <a:avLst/>
              </a:prstGeom>
              <a:blipFill>
                <a:blip r:embed="rId4"/>
                <a:stretch>
                  <a:fillRect t="-197872" r="-2981" b="-2851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38B2F55-0660-39F2-758E-2CB9272B4522}"/>
                  </a:ext>
                </a:extLst>
              </p:cNvPr>
              <p:cNvSpPr txBox="1"/>
              <p:nvPr/>
            </p:nvSpPr>
            <p:spPr>
              <a:xfrm>
                <a:off x="3689922" y="5126509"/>
                <a:ext cx="5130700" cy="6180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</a:rPr>
                            <m:t>mass</m:t>
                          </m:r>
                          <m:r>
                            <a:rPr lang="en-AU" b="0" i="0" smtClean="0">
                              <a:latin typeface="Cambria Math" panose="02040503050406030204" pitchFamily="18" charset="0"/>
                            </a:rPr>
                            <m:t>.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AU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subHide m:val="on"/>
                          <m:supHide m:val="on"/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∧⋆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nary>
                      <m:r>
                        <a:rPr lang="en-AU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subHide m:val="on"/>
                          <m:supHide m:val="on"/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AU" b="0" i="0" smtClean="0">
                                  <a:latin typeface="Cambria Math" panose="02040503050406030204" pitchFamily="18" charset="0"/>
                                </a:rPr>
                                <m:t>dΩ</m:t>
                              </m:r>
                            </m:e>
                          </m:d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∧⋆</m:t>
                          </m:r>
                          <m:d>
                            <m:d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AU">
                                  <a:latin typeface="Cambria Math" panose="02040503050406030204" pitchFamily="18" charset="0"/>
                                </a:rPr>
                                <m:t>dΩ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38B2F55-0660-39F2-758E-2CB9272B45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9922" y="5126509"/>
                <a:ext cx="5130700" cy="618054"/>
              </a:xfrm>
              <a:prstGeom prst="rect">
                <a:avLst/>
              </a:prstGeom>
              <a:blipFill>
                <a:blip r:embed="rId5"/>
                <a:stretch>
                  <a:fillRect l="-494" t="-180000" b="-27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3683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00CCF8B-5865-81B8-2BFF-73D8A8CFDA2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Classical equivalence of massive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00CCF8B-5865-81B8-2BFF-73D8A8CFDA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74" r="-504" b="-23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C5CE40D-D606-D8C0-61DB-8AD63659ADA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In the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𝐵𝐹</m:t>
                    </m:r>
                  </m:oMath>
                </a14:m>
                <a:r>
                  <a:rPr lang="en-US" dirty="0"/>
                  <a:t> theory, we could have chosen to integrate out the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 instead to obtain a massive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-form theory instead.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In four dimensions, the duality of massive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-forms is between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C5CE40D-D606-D8C0-61DB-8AD63659AD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31" r="-6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7EB55F-6C41-1760-DB5C-5D3BB6CE8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Christian Canete | Quantum (non)equivalence of dual massive p-form gauge theories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32F846-B310-9FB9-50DA-523053284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AC38-9D70-4BF3-8B41-E50202BA6072}" type="slidenum">
              <a:rPr lang="en-AU" smtClean="0"/>
              <a:pPr/>
              <a:t>14</a:t>
            </a:fld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677597C-6571-8636-7BAA-AA9F7D55789C}"/>
                  </a:ext>
                </a:extLst>
              </p:cNvPr>
              <p:cNvSpPr txBox="1"/>
              <p:nvPr/>
            </p:nvSpPr>
            <p:spPr>
              <a:xfrm>
                <a:off x="3788820" y="2036721"/>
                <a:ext cx="4675319" cy="5826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𝐵𝐹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AU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subHide m:val="on"/>
                          <m:supHide m:val="on"/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∧⋆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nary>
                      <m:r>
                        <a:rPr lang="en-AU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subHide m:val="on"/>
                          <m:supHide m:val="on"/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∧⋆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nary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𝑚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∧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nary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677597C-6571-8636-7BAA-AA9F7D5578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8820" y="2036721"/>
                <a:ext cx="4675319" cy="582660"/>
              </a:xfrm>
              <a:prstGeom prst="rect">
                <a:avLst/>
              </a:prstGeom>
              <a:blipFill>
                <a:blip r:embed="rId4"/>
                <a:stretch>
                  <a:fillRect t="-197872" r="-2981" b="-2851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013B844-99B3-ABF2-3559-83D724697422}"/>
                  </a:ext>
                </a:extLst>
              </p:cNvPr>
              <p:cNvSpPr txBox="1"/>
              <p:nvPr/>
            </p:nvSpPr>
            <p:spPr>
              <a:xfrm>
                <a:off x="2911345" y="3672748"/>
                <a:ext cx="6369308" cy="369332"/>
              </a:xfrm>
              <a:prstGeom prst="rect">
                <a:avLst/>
              </a:prstGeom>
              <a:noFill/>
              <a:ln w="28575">
                <a:solidFill>
                  <a:schemeClr val="accent3">
                    <a:lumMod val="75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AU" dirty="0"/>
                  <a:t>Massive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AU" dirty="0"/>
                  <a:t>-forms are classically dual to massive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AU" dirty="0"/>
                  <a:t>-forms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013B844-99B3-ABF2-3559-83D7246974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345" y="3672748"/>
                <a:ext cx="6369308" cy="369332"/>
              </a:xfrm>
              <a:prstGeom prst="rect">
                <a:avLst/>
              </a:prstGeom>
              <a:blipFill>
                <a:blip r:embed="rId5"/>
                <a:stretch>
                  <a:fillRect l="-198" t="-3125" r="-198" b="-18750"/>
                </a:stretch>
              </a:blipFill>
              <a:ln w="28575">
                <a:solidFill>
                  <a:schemeClr val="accent3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757DCC40-6E8A-2F44-4AF1-93157528C2BA}"/>
              </a:ext>
            </a:extLst>
          </p:cNvPr>
          <p:cNvGrpSpPr/>
          <p:nvPr/>
        </p:nvGrpSpPr>
        <p:grpSpPr>
          <a:xfrm>
            <a:off x="5206685" y="4992828"/>
            <a:ext cx="1778628" cy="876266"/>
            <a:chOff x="5237165" y="4855226"/>
            <a:chExt cx="1778628" cy="87626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56E14113-0619-40CB-1991-62CB1097D6FB}"/>
                    </a:ext>
                  </a:extLst>
                </p:cNvPr>
                <p:cNvSpPr txBox="1"/>
                <p:nvPr/>
              </p:nvSpPr>
              <p:spPr>
                <a:xfrm>
                  <a:off x="5237165" y="4855226"/>
                  <a:ext cx="177862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AU" dirty="0"/>
                    <a:t>1-form </a:t>
                  </a:r>
                  <a14:m>
                    <m:oMath xmlns:m="http://schemas.openxmlformats.org/officeDocument/2006/math"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↔</m:t>
                      </m:r>
                    </m:oMath>
                  </a14:m>
                  <a:r>
                    <a:rPr lang="en-AU" dirty="0"/>
                    <a:t> 2-form</a:t>
                  </a: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56E14113-0619-40CB-1991-62CB1097D6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37165" y="4855226"/>
                  <a:ext cx="1778628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2113" t="-6667" r="-2113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14EB54E6-A68A-6C2E-143C-FEAC9388164D}"/>
                    </a:ext>
                  </a:extLst>
                </p:cNvPr>
                <p:cNvSpPr txBox="1"/>
                <p:nvPr/>
              </p:nvSpPr>
              <p:spPr>
                <a:xfrm>
                  <a:off x="5237165" y="5362160"/>
                  <a:ext cx="177862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AU" dirty="0"/>
                    <a:t>0-form </a:t>
                  </a:r>
                  <a14:m>
                    <m:oMath xmlns:m="http://schemas.openxmlformats.org/officeDocument/2006/math"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↔</m:t>
                      </m:r>
                    </m:oMath>
                  </a14:m>
                  <a:r>
                    <a:rPr lang="en-AU" dirty="0"/>
                    <a:t> 3-form</a:t>
                  </a: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14EB54E6-A68A-6C2E-143C-FEAC938816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37165" y="5362160"/>
                  <a:ext cx="1778628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2113" t="-3226" r="-2113" b="-2258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21384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D0514B6-C27F-3539-ED28-7AFA0AB8DB3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Quantum non-equivalence of massive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D0514B6-C27F-3539-ED28-7AFA0AB8DB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74" t="-8696" b="-23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2314917-021D-4969-F536-08DAC488AC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We show that the quantum duality is, again, broken by quantum corrections.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Assume compact, smooth manifold.</a:t>
                </a:r>
              </a:p>
              <a:p>
                <a:r>
                  <a:rPr lang="en-US" dirty="0"/>
                  <a:t>The generating functional of the Euclidean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𝐵𝐹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theory is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We first integrate out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2314917-021D-4969-F536-08DAC488AC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31" t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E529EE-A984-93D2-E151-FF02089AB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Christian Canete | Quantum (non)equivalence of dual massive p-form gauge theories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6CB541-F23E-FD23-DE43-A8BC75E60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AC38-9D70-4BF3-8B41-E50202BA6072}" type="slidenum">
              <a:rPr lang="en-AU" smtClean="0"/>
              <a:pPr/>
              <a:t>15</a:t>
            </a:fld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B3CBD2E-50E1-8E25-0586-D2D9414E3AE6}"/>
                  </a:ext>
                </a:extLst>
              </p:cNvPr>
              <p:cNvSpPr txBox="1"/>
              <p:nvPr/>
            </p:nvSpPr>
            <p:spPr>
              <a:xfrm>
                <a:off x="4362503" y="3198708"/>
                <a:ext cx="3527953" cy="6587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AU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  <m: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d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g</m:t>
                              </m:r>
                              <m: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f</m:t>
                              </m:r>
                              <m: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</m:sub>
                          </m:sSub>
                        </m:e>
                      </m:nary>
                      <m:r>
                        <m:rPr>
                          <m:sty m:val="p"/>
                        </m:rPr>
                        <a:rPr lang="en-AU" b="0" i="1" smtClean="0">
                          <a:latin typeface="Cambria Math" panose="02040503050406030204" pitchFamily="18" charset="0"/>
                        </a:rPr>
                        <m:t>exp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(−</m:t>
                      </m:r>
                      <m:sSub>
                        <m:sSub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𝐵𝐹</m:t>
                          </m:r>
                        </m:sub>
                      </m:sSub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])</m:t>
                      </m:r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B3CBD2E-50E1-8E25-0586-D2D9414E3A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2503" y="3198708"/>
                <a:ext cx="3527953" cy="658706"/>
              </a:xfrm>
              <a:prstGeom prst="rect">
                <a:avLst/>
              </a:prstGeom>
              <a:blipFill>
                <a:blip r:embed="rId4"/>
                <a:stretch>
                  <a:fillRect l="-11828" t="-175000" b="-251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4814236-2D1B-08C7-8C3F-17B8742FC817}"/>
                  </a:ext>
                </a:extLst>
              </p:cNvPr>
              <p:cNvSpPr txBox="1"/>
              <p:nvPr/>
            </p:nvSpPr>
            <p:spPr>
              <a:xfrm>
                <a:off x="2409605" y="4981418"/>
                <a:ext cx="7372788" cy="7146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subHide m:val="on"/>
                          <m:supHide m:val="on"/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AU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d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g</m:t>
                              </m:r>
                              <m: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f</m:t>
                              </m:r>
                              <m: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</m:sub>
                          </m:sSub>
                        </m:e>
                      </m:nary>
                      <m:r>
                        <m:rPr>
                          <m:sty m:val="p"/>
                        </m:rPr>
                        <a:rPr lang="en-AU" b="0" i="1" smtClean="0">
                          <a:latin typeface="Cambria Math" panose="02040503050406030204" pitchFamily="18" charset="0"/>
                        </a:rPr>
                        <m:t>exp</m:t>
                      </m:r>
                      <m:d>
                        <m:d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nary>
                            <m:naryPr>
                              <m:subHide m:val="on"/>
                              <m:supHide m:val="on"/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∧⋆</m:t>
                              </m:r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nary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𝑖𝑚</m:t>
                          </m:r>
                          <m:nary>
                            <m:naryPr>
                              <m:subHide m:val="on"/>
                              <m:supHide m:val="on"/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∧</m:t>
                              </m:r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nary>
                        </m:e>
                      </m:d>
                      <m:r>
                        <a:rPr lang="en-AU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  <m:sup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m:rPr>
                          <m:sty m:val="p"/>
                        </m:rPr>
                        <a:rPr lang="en-AU" i="1">
                          <a:latin typeface="Cambria Math" panose="02040503050406030204" pitchFamily="18" charset="0"/>
                        </a:rPr>
                        <m:t>exp</m:t>
                      </m:r>
                      <m:d>
                        <m:d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nary>
                            <m:naryPr>
                              <m:subHide m:val="on"/>
                              <m:supHide m:val="on"/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∧⋆</m:t>
                              </m:r>
                              <m:sSup>
                                <m:sSupPr>
                                  <m:ctrlPr>
                                    <a:rPr lang="en-AU" i="0" dirty="0"/>
                                  </m:ctrlPr>
                                </m:sSupPr>
                                <m:e>
                                  <m:r>
                                    <m:rPr>
                                      <m:nor/>
                                    </m:rPr>
                                    <a:rPr lang="en-AU" i="0" dirty="0"/>
                                    <m:t>☐</m:t>
                                  </m:r>
                                </m:e>
                                <m:sup>
                                  <m:r>
                                    <a:rPr lang="en-AU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nary>
                        </m:e>
                      </m:d>
                      <m:r>
                        <a:rPr lang="en-AU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4814236-2D1B-08C7-8C3F-17B8742FC8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9605" y="4981418"/>
                <a:ext cx="7372788" cy="714683"/>
              </a:xfrm>
              <a:prstGeom prst="rect">
                <a:avLst/>
              </a:prstGeom>
              <a:blipFill>
                <a:blip r:embed="rId5"/>
                <a:stretch>
                  <a:fillRect l="-10309" t="-152632" b="-2280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9129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DA12B-A18B-9555-4DCA-265AC167E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F00EBD5-2029-F6BB-23E1-A0614C4B55D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Quantum non-equivalence of massive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F00EBD5-2029-F6BB-23E1-A0614C4B55D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74" t="-8696" b="-23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0F830B-D674-3A79-E0E2-6C68149D42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Exponential term is the mass term for the transverse components of the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Generating functional with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integrated out is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0F830B-D674-3A79-E0E2-6C68149D42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D6BEF0-7401-ABD5-BB36-EE1E92FA9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Christian Canete | Quantum (non)equivalence of dual massive p-form gauge theories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0A7B5A-F4BD-980C-2911-29EB2BB61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AC38-9D70-4BF3-8B41-E50202BA6072}" type="slidenum">
              <a:rPr lang="en-AU" smtClean="0"/>
              <a:pPr/>
              <a:t>16</a:t>
            </a:fld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CFDDDB3-CB03-1A5E-869F-2F1B9A2B96CC}"/>
                  </a:ext>
                </a:extLst>
              </p:cNvPr>
              <p:cNvSpPr txBox="1"/>
              <p:nvPr/>
            </p:nvSpPr>
            <p:spPr>
              <a:xfrm>
                <a:off x="4719684" y="1967888"/>
                <a:ext cx="2813591" cy="7203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  <m:sup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m:rPr>
                          <m:sty m:val="p"/>
                        </m:rPr>
                        <a:rPr lang="en-AU" i="1">
                          <a:latin typeface="Cambria Math" panose="02040503050406030204" pitchFamily="18" charset="0"/>
                        </a:rPr>
                        <m:t>exp</m:t>
                      </m:r>
                      <m:d>
                        <m:d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nary>
                            <m:naryPr>
                              <m:subHide m:val="on"/>
                              <m:supHide m:val="on"/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∧⋆</m:t>
                              </m:r>
                              <m:sSup>
                                <m:sSupPr>
                                  <m:ctrlPr>
                                    <a:rPr lang="en-AU" i="0" dirty="0"/>
                                  </m:ctrlPr>
                                </m:sSupPr>
                                <m:e>
                                  <m:r>
                                    <m:rPr>
                                      <m:nor/>
                                    </m:rPr>
                                    <a:rPr lang="en-AU" i="0" dirty="0"/>
                                    <m:t>☐</m:t>
                                  </m:r>
                                </m:e>
                                <m:sup>
                                  <m:r>
                                    <a:rPr lang="en-AU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nary>
                        </m:e>
                      </m:d>
                      <m:r>
                        <a:rPr lang="en-AU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CFDDDB3-CB03-1A5E-869F-2F1B9A2B96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9684" y="1967888"/>
                <a:ext cx="2813591" cy="720325"/>
              </a:xfrm>
              <a:prstGeom prst="rect">
                <a:avLst/>
              </a:prstGeom>
              <a:blipFill>
                <a:blip r:embed="rId4"/>
                <a:stretch>
                  <a:fillRect t="-152632" b="-2280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B55E0CF-CF85-2121-BE9D-E2A0F03D7D3F}"/>
                  </a:ext>
                </a:extLst>
              </p:cNvPr>
              <p:cNvSpPr txBox="1"/>
              <p:nvPr/>
            </p:nvSpPr>
            <p:spPr>
              <a:xfrm>
                <a:off x="3049929" y="3112243"/>
                <a:ext cx="6099858" cy="7103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subHide m:val="on"/>
                          <m:supHide m:val="on"/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∧⋆</m:t>
                          </m:r>
                          <m:sSup>
                            <m:sSupPr>
                              <m:ctrlPr>
                                <a:rPr lang="en-AU" i="0" dirty="0"/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AU" i="0" dirty="0"/>
                                <m:t>☐</m:t>
                              </m:r>
                            </m:e>
                            <m:sup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nary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subHide m:val="on"/>
                          <m:supHide m:val="on"/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∧⋆</m:t>
                          </m:r>
                          <m:sSub>
                            <m:sSubPr>
                              <m:ctrlPr>
                                <a:rPr lang="en-AU" b="0" i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AU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nary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B55E0CF-CF85-2121-BE9D-E2A0F03D7D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9929" y="3112243"/>
                <a:ext cx="6099858" cy="710387"/>
              </a:xfrm>
              <a:prstGeom prst="rect">
                <a:avLst/>
              </a:prstGeom>
              <a:blipFill>
                <a:blip r:embed="rId5"/>
                <a:stretch>
                  <a:fillRect t="-155357" b="-23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5A2684F-BE8E-4774-9045-16190A1275AC}"/>
                  </a:ext>
                </a:extLst>
              </p:cNvPr>
              <p:cNvSpPr txBox="1"/>
              <p:nvPr/>
            </p:nvSpPr>
            <p:spPr>
              <a:xfrm>
                <a:off x="3378386" y="4637629"/>
                <a:ext cx="5496185" cy="7203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nary>
                        <m:naryPr>
                          <m:subHide m:val="on"/>
                          <m:supHide m:val="on"/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AU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  <m: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g</m:t>
                              </m:r>
                              <m: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f</m:t>
                              </m:r>
                              <m: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</m:sub>
                          </m:sSub>
                        </m:e>
                      </m:nary>
                      <m:r>
                        <m:rPr>
                          <m:sty m:val="p"/>
                        </m:rPr>
                        <a:rPr lang="en-AU" b="0" i="1" smtClean="0">
                          <a:latin typeface="Cambria Math" panose="02040503050406030204" pitchFamily="18" charset="0"/>
                        </a:rPr>
                        <m:t>exp</m:t>
                      </m:r>
                      <m:d>
                        <m:d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nary>
                            <m:naryPr>
                              <m:subHide m:val="on"/>
                              <m:supHide m:val="on"/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∧⋆</m:t>
                              </m:r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nary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AU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AU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AU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nary>
                            <m:naryPr>
                              <m:subHide m:val="on"/>
                              <m:supHide m:val="on"/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∧⋆</m:t>
                              </m:r>
                              <m:sSub>
                                <m:sSubPr>
                                  <m:ctrlPr>
                                    <a:rPr lang="en-AU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AU">
                                      <a:latin typeface="Cambria Math" panose="02040503050406030204" pitchFamily="18" charset="0"/>
                                    </a:rPr>
                                    <m:t>Π</m:t>
                                  </m:r>
                                </m:e>
                                <m:sub>
                                  <m:r>
                                    <a:rPr lang="en-AU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nary>
                        </m:e>
                      </m:d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5A2684F-BE8E-4774-9045-16190A1275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8386" y="4637629"/>
                <a:ext cx="5496185" cy="720325"/>
              </a:xfrm>
              <a:prstGeom prst="rect">
                <a:avLst/>
              </a:prstGeom>
              <a:blipFill>
                <a:blip r:embed="rId6"/>
                <a:stretch>
                  <a:fillRect l="-2074" t="-152632" b="-2280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6172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E9139-8CB5-731F-E6D1-DF015FA75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4260B63-AD26-58FD-034E-07BE056DFAC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Quantum non-equivalence of massive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4260B63-AD26-58FD-034E-07BE056DFA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74" t="-8696" b="-23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F8AC46E-24E7-A1A5-9064-787B4F065C7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Need to restore longitudinal modes of massive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 theory.</a:t>
                </a:r>
              </a:p>
              <a:p>
                <a:r>
                  <a:rPr lang="en-US" dirty="0"/>
                  <a:t>Introduce massless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dirty="0"/>
                  <a:t>-form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 with gauge redundancy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AU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We absorb the longitudinal modes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 into the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 so that the path integral is the generating functional of the massive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F8AC46E-24E7-A1A5-9064-787B4F065C7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31" t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FDBEB2-F61B-E330-416C-14B859C6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Christian Canete | Quantum (non)equivalence of dual massive p-form gauge theories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989605-4DE5-9811-9F8A-F668AB23D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AC38-9D70-4BF3-8B41-E50202BA6072}" type="slidenum">
              <a:rPr lang="en-AU" smtClean="0"/>
              <a:pPr/>
              <a:t>17</a:t>
            </a:fld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F168116-51B2-C24C-071D-04A49A2C9A11}"/>
                  </a:ext>
                </a:extLst>
              </p:cNvPr>
              <p:cNvSpPr txBox="1"/>
              <p:nvPr/>
            </p:nvSpPr>
            <p:spPr>
              <a:xfrm>
                <a:off x="2297643" y="2843553"/>
                <a:ext cx="7657674" cy="7560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bSup>
                        </m:den>
                      </m:f>
                      <m:nary>
                        <m:naryPr>
                          <m:subHide m:val="on"/>
                          <m:supHide m:val="on"/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AU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  <m: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</m:d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g</m:t>
                              </m:r>
                              <m: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f</m:t>
                              </m:r>
                              <m:r>
                                <a:rPr lang="en-AU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</m:sub>
                          </m:sSub>
                        </m:e>
                      </m:nary>
                      <m:r>
                        <m:rPr>
                          <m:sty m:val="p"/>
                        </m:rPr>
                        <a:rPr lang="en-AU" b="0" i="1" smtClean="0">
                          <a:latin typeface="Cambria Math" panose="02040503050406030204" pitchFamily="18" charset="0"/>
                        </a:rPr>
                        <m:t>exp</m:t>
                      </m:r>
                      <m:d>
                        <m:d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nary>
                            <m:naryPr>
                              <m:subHide m:val="on"/>
                              <m:supHide m:val="on"/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∧⋆</m:t>
                              </m:r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nary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AU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AU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AU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nary>
                            <m:naryPr>
                              <m:subHide m:val="on"/>
                              <m:supHide m:val="on"/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∧⋆</m:t>
                              </m:r>
                              <m:sSub>
                                <m:sSubPr>
                                  <m:ctrlPr>
                                    <a:rPr lang="en-AU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AU">
                                      <a:latin typeface="Cambria Math" panose="02040503050406030204" pitchFamily="18" charset="0"/>
                                    </a:rPr>
                                    <m:t>Π</m:t>
                                  </m:r>
                                </m:e>
                                <m:sub>
                                  <m:r>
                                    <a:rPr lang="en-AU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nary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nary>
                            <m:naryPr>
                              <m:subHide m:val="on"/>
                              <m:supHide m:val="on"/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m:rPr>
                                  <m:sty m:val="p"/>
                                </m:rPr>
                                <a:rPr lang="en-AU" b="0" i="0" smtClean="0"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∧⋆</m:t>
                              </m:r>
                              <m:r>
                                <m:rPr>
                                  <m:sty m:val="p"/>
                                </m:rPr>
                                <a:rPr lang="en-AU" b="0" i="0" smtClean="0"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nary>
                        </m:e>
                      </m:d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F168116-51B2-C24C-071D-04A49A2C9A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7643" y="2843553"/>
                <a:ext cx="7657674" cy="756041"/>
              </a:xfrm>
              <a:prstGeom prst="rect">
                <a:avLst/>
              </a:prstGeom>
              <a:blipFill>
                <a:blip r:embed="rId4"/>
                <a:stretch>
                  <a:fillRect t="-139344" b="-20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414DB70-EC53-0EF3-1F44-E0D13C4C2B22}"/>
                  </a:ext>
                </a:extLst>
              </p:cNvPr>
              <p:cNvSpPr txBox="1"/>
              <p:nvPr/>
            </p:nvSpPr>
            <p:spPr>
              <a:xfrm>
                <a:off x="5345376" y="4882626"/>
                <a:ext cx="1501245" cy="7560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bSup>
                        </m:den>
                      </m:f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bSup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414DB70-EC53-0EF3-1F44-E0D13C4C2B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376" y="4882626"/>
                <a:ext cx="1501245" cy="756041"/>
              </a:xfrm>
              <a:prstGeom prst="rect">
                <a:avLst/>
              </a:prstGeom>
              <a:blipFill>
                <a:blip r:embed="rId5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4389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7E1AA-2B6A-0702-F9FF-C6D6D6D93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F99CBE3-B8F1-2B68-AD5E-071A26B75BD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Quantum non-equivalence of massive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F99CBE3-B8F1-2B68-AD5E-071A26B75B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74" t="-8696" b="-23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60F142-ACF2-70B2-05C0-B9A58480F8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AU" b="0" i="1" dirty="0">
                  <a:latin typeface="Cambria Math" panose="02040503050406030204" pitchFamily="18" charset="0"/>
                </a:endParaRPr>
              </a:p>
              <a:p>
                <a:endParaRPr lang="en-AU" b="0" i="1" dirty="0">
                  <a:latin typeface="Cambria Math" panose="02040503050406030204" pitchFamily="18" charset="0"/>
                </a:endParaRPr>
              </a:p>
              <a:p>
                <a:r>
                  <a:rPr lang="en-US" dirty="0"/>
                  <a:t>We could also </a:t>
                </a:r>
                <a:r>
                  <a:rPr lang="en-AU" dirty="0"/>
                  <a:t>reverse the order of integration to instead get</a:t>
                </a:r>
              </a:p>
              <a:p>
                <a:endParaRPr lang="en-AU" dirty="0"/>
              </a:p>
              <a:p>
                <a:endParaRPr lang="en-AU" dirty="0"/>
              </a:p>
              <a:p>
                <a:endParaRPr lang="en-AU" dirty="0"/>
              </a:p>
              <a:p>
                <a:r>
                  <a:rPr lang="en-US" dirty="0"/>
                  <a:t>The ratio between a massive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 and its dual partner is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60F142-ACF2-70B2-05C0-B9A58480F8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8E433E-8F49-36FE-A814-E8F7836E7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Christian Canete | Quantum (non)equivalence of dual massive p-form gauge theories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577557-CED7-C5BB-E749-06A0AAD7A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AC38-9D70-4BF3-8B41-E50202BA6072}" type="slidenum">
              <a:rPr lang="en-AU" smtClean="0"/>
              <a:pPr/>
              <a:t>18</a:t>
            </a:fld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C5C84CB-2D7F-1A58-E6FB-645186485821}"/>
                  </a:ext>
                </a:extLst>
              </p:cNvPr>
              <p:cNvSpPr txBox="1"/>
              <p:nvPr/>
            </p:nvSpPr>
            <p:spPr>
              <a:xfrm>
                <a:off x="5345376" y="1845734"/>
                <a:ext cx="1501245" cy="7560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bSup>
                        </m:den>
                      </m:f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bSup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C5C84CB-2D7F-1A58-E6FB-645186485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376" y="1845734"/>
                <a:ext cx="1501245" cy="756041"/>
              </a:xfrm>
              <a:prstGeom prst="rect">
                <a:avLst/>
              </a:prstGeom>
              <a:blipFill>
                <a:blip r:embed="rId4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2FFED69-B5AF-E2BF-893F-EA021AF21DB0}"/>
                  </a:ext>
                </a:extLst>
              </p:cNvPr>
              <p:cNvSpPr txBox="1"/>
              <p:nvPr/>
            </p:nvSpPr>
            <p:spPr>
              <a:xfrm>
                <a:off x="5345376" y="3429000"/>
                <a:ext cx="1499449" cy="7560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bSup>
                        </m:den>
                      </m:f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bSup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2FFED69-B5AF-E2BF-893F-EA021AF21D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376" y="3429000"/>
                <a:ext cx="1499449" cy="756041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A0FAC1B-3E97-1F6A-09B7-C3E12DF4184C}"/>
                  </a:ext>
                </a:extLst>
              </p:cNvPr>
              <p:cNvSpPr txBox="1"/>
              <p:nvPr/>
            </p:nvSpPr>
            <p:spPr>
              <a:xfrm>
                <a:off x="5345376" y="5012266"/>
                <a:ext cx="1612556" cy="765915"/>
              </a:xfrm>
              <a:prstGeom prst="rect">
                <a:avLst/>
              </a:prstGeom>
              <a:noFill/>
              <a:ln w="28575">
                <a:solidFill>
                  <a:schemeClr val="accent3">
                    <a:lumMod val="75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  <m:sup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bSup>
                        </m:den>
                      </m:f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bSup>
                        </m:den>
                      </m:f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A0FAC1B-3E97-1F6A-09B7-C3E12DF418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376" y="5012266"/>
                <a:ext cx="1612556" cy="76591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accent3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0929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DDDAE-6EEF-71E0-5832-772D92C9C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4662FE0-FFEC-02F7-C6E8-1D431200F20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Quantum non-equivalence of massive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4662FE0-FFEC-02F7-C6E8-1D431200F2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774" t="-8696" b="-23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CFC0735-47A3-CE6D-AD83-FEA4EC0CE77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AU" b="0" i="1" dirty="0">
                  <a:latin typeface="Cambria Math" panose="02040503050406030204" pitchFamily="18" charset="0"/>
                </a:endParaRPr>
              </a:p>
              <a:p>
                <a:endParaRPr lang="en-AU" b="0" i="1" dirty="0">
                  <a:latin typeface="Cambria Math" panose="02040503050406030204" pitchFamily="18" charset="0"/>
                </a:endParaRPr>
              </a:p>
              <a:p>
                <a:endParaRPr lang="en-AU" dirty="0"/>
              </a:p>
              <a:p>
                <a:endParaRPr lang="en-AU" dirty="0"/>
              </a:p>
              <a:p>
                <a:r>
                  <a:rPr lang="en-US" dirty="0"/>
                  <a:t>Once again, difference is due to different </a:t>
                </a:r>
                <a:r>
                  <a:rPr lang="en-US" dirty="0" err="1"/>
                  <a:t>counterterms</a:t>
                </a:r>
                <a:r>
                  <a:rPr lang="en-US" dirty="0"/>
                  <a:t> to cancel out </a:t>
                </a:r>
                <a:r>
                  <a:rPr lang="en-US" dirty="0" err="1"/>
                  <a:t>normalisable</a:t>
                </a:r>
                <a:r>
                  <a:rPr lang="en-US" dirty="0"/>
                  <a:t> zero modes.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Depends on de Rham </a:t>
                </a:r>
                <a:r>
                  <a:rPr lang="en-US" dirty="0" err="1"/>
                  <a:t>cohomology</a:t>
                </a:r>
                <a:r>
                  <a:rPr lang="en-US" dirty="0"/>
                  <a:t> group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AU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d>
                      <m:dPr>
                        <m:ctrlPr>
                          <a:rPr lang="en-A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A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ℳ</m:t>
                        </m:r>
                      </m:e>
                    </m:d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CFC0735-47A3-CE6D-AD83-FEA4EC0CE7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48A21-2F86-BAB7-F40A-33511A7D3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Christian Canete | Quantum (non)equivalence of dual massive p-form gauge theories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A031C1-EEC0-B6E1-9B9F-AAE200A7F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AC38-9D70-4BF3-8B41-E50202BA6072}" type="slidenum">
              <a:rPr lang="en-AU" smtClean="0"/>
              <a:pPr/>
              <a:t>19</a:t>
            </a:fld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848893F-85F6-24C9-4FE3-E3BF46473331}"/>
                  </a:ext>
                </a:extLst>
              </p:cNvPr>
              <p:cNvSpPr txBox="1"/>
              <p:nvPr/>
            </p:nvSpPr>
            <p:spPr>
              <a:xfrm>
                <a:off x="5320202" y="1845734"/>
                <a:ext cx="1612556" cy="7659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  <m:sup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bSup>
                        </m:den>
                      </m:f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bSup>
                        </m:den>
                      </m:f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848893F-85F6-24C9-4FE3-E3BF464733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0202" y="1845734"/>
                <a:ext cx="1612556" cy="765915"/>
              </a:xfrm>
              <a:prstGeom prst="rect">
                <a:avLst/>
              </a:prstGeom>
              <a:blipFill>
                <a:blip r:embed="rId4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09447D6-8B80-E0CB-0E6B-3E5B02F72F00}"/>
                  </a:ext>
                </a:extLst>
              </p:cNvPr>
              <p:cNvSpPr txBox="1"/>
              <p:nvPr/>
            </p:nvSpPr>
            <p:spPr>
              <a:xfrm>
                <a:off x="4757075" y="4528740"/>
                <a:ext cx="2677849" cy="682926"/>
              </a:xfrm>
              <a:prstGeom prst="rect">
                <a:avLst/>
              </a:prstGeom>
              <a:noFill/>
              <a:ln w="28575">
                <a:solidFill>
                  <a:schemeClr val="accent3">
                    <a:lumMod val="75000"/>
                  </a:schemeClr>
                </a:solidFill>
              </a:ln>
            </p:spPr>
            <p:txBody>
              <a:bodyPr wrap="none" lIns="0" tIns="72000" rIns="0" bIns="7200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AU" b="0" i="0" smtClean="0">
                          <a:latin typeface="Cambria Math" panose="02040503050406030204" pitchFamily="18" charset="0"/>
                        </a:rPr>
                        <m:t>Δ</m:t>
                      </m:r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AU" b="0" i="0" smtClean="0">
                          <a:latin typeface="Cambria Math" panose="02040503050406030204" pitchFamily="18" charset="0"/>
                        </a:rPr>
                        <m:t>Δ</m:t>
                      </m:r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b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p>
                        </m:num>
                        <m:den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den>
                      </m:f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𝜒</m:t>
                      </m:r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09447D6-8B80-E0CB-0E6B-3E5B02F72F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7075" y="4528740"/>
                <a:ext cx="2677849" cy="682926"/>
              </a:xfrm>
              <a:prstGeom prst="rect">
                <a:avLst/>
              </a:prstGeom>
              <a:blipFill>
                <a:blip r:embed="rId5"/>
                <a:stretch>
                  <a:fillRect l="-930" r="-465"/>
                </a:stretch>
              </a:blipFill>
              <a:ln w="28575">
                <a:solidFill>
                  <a:schemeClr val="accent3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2884E2EB-C2F9-820B-8BE2-9BC27AE0F98F}"/>
              </a:ext>
            </a:extLst>
          </p:cNvPr>
          <p:cNvSpPr txBox="1"/>
          <p:nvPr/>
        </p:nvSpPr>
        <p:spPr>
          <a:xfrm>
            <a:off x="1634384" y="2833008"/>
            <a:ext cx="8984191" cy="369332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AU" dirty="0"/>
              <a:t>Equivalence is broken due to the failure of the </a:t>
            </a:r>
            <a:r>
              <a:rPr lang="en-AU" dirty="0" err="1"/>
              <a:t>dualisation</a:t>
            </a:r>
            <a:r>
              <a:rPr lang="en-AU" dirty="0"/>
              <a:t> of the massless longitudinal modes.</a:t>
            </a:r>
          </a:p>
        </p:txBody>
      </p:sp>
    </p:spTree>
    <p:extLst>
      <p:ext uri="{BB962C8B-B14F-4D97-AF65-F5344CB8AC3E}">
        <p14:creationId xmlns:p14="http://schemas.microsoft.com/office/powerpoint/2010/main" val="348812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4DA4E-355F-D368-EF4B-718F428A2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Euclidean Schwarzschild spacetime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92117-06CF-477E-9F3E-154081DC4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There are two distinct harmonic 2-forms which are </a:t>
            </a:r>
            <a:r>
              <a:rPr lang="en-US" dirty="0" err="1"/>
              <a:t>normalisable</a:t>
            </a:r>
            <a:r>
              <a:rPr lang="en-US" dirty="0"/>
              <a:t> zero modes.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13B3-F59C-6B8E-1035-DAFBB7633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Christian Canete | Quantum (non)equivalence of dual massive p-form gauge theories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6E8374-770C-9358-2739-F4CE03F9F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AC38-9D70-4BF3-8B41-E50202BA6072}" type="slidenum">
              <a:rPr lang="en-AU" smtClean="0"/>
              <a:pPr/>
              <a:t>20</a:t>
            </a:fld>
            <a:endParaRPr lang="en-AU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ED1686F-B5E1-2E06-B0CE-486F3A039879}"/>
              </a:ext>
            </a:extLst>
          </p:cNvPr>
          <p:cNvGrpSpPr/>
          <p:nvPr/>
        </p:nvGrpSpPr>
        <p:grpSpPr>
          <a:xfrm>
            <a:off x="4086284" y="3429000"/>
            <a:ext cx="4019430" cy="520400"/>
            <a:chOff x="4757075" y="4528739"/>
            <a:chExt cx="4019430" cy="5204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177B560D-8496-BAAB-54A8-7CBB03882635}"/>
                    </a:ext>
                  </a:extLst>
                </p:cNvPr>
                <p:cNvSpPr txBox="1"/>
                <p:nvPr/>
              </p:nvSpPr>
              <p:spPr>
                <a:xfrm>
                  <a:off x="4757075" y="4528740"/>
                  <a:ext cx="1640256" cy="5203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AU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sSubSup>
                          <m:sSubSup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b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AU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sSubSup>
                          <m:sSubSup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b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𝜀</m:t>
                            </m:r>
                          </m:den>
                        </m:f>
                      </m:oMath>
                    </m:oMathPara>
                  </a14:m>
                  <a:endParaRPr lang="en-AU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177B560D-8496-BAAB-54A8-7CBB0388263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57075" y="4528740"/>
                  <a:ext cx="1640256" cy="520399"/>
                </a:xfrm>
                <a:prstGeom prst="rect">
                  <a:avLst/>
                </a:prstGeom>
                <a:blipFill>
                  <a:blip r:embed="rId2"/>
                  <a:stretch>
                    <a:fillRect l="-2308" t="-7143" r="-3846" b="-71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B05C4C13-3C99-D294-65BF-22DFCBF0821D}"/>
                    </a:ext>
                  </a:extLst>
                </p:cNvPr>
                <p:cNvSpPr txBox="1"/>
                <p:nvPr/>
              </p:nvSpPr>
              <p:spPr>
                <a:xfrm>
                  <a:off x="6924651" y="4528739"/>
                  <a:ext cx="1851854" cy="5203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AU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sSubSup>
                          <m:sSubSup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b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AU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sSubSup>
                          <m:sSubSup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b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=−</m:t>
                        </m:r>
                        <m:f>
                          <m:f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𝜀</m:t>
                            </m:r>
                          </m:den>
                        </m:f>
                      </m:oMath>
                    </m:oMathPara>
                  </a14:m>
                  <a:endParaRPr lang="en-AU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B05C4C13-3C99-D294-65BF-22DFCBF0821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4651" y="4528739"/>
                  <a:ext cx="1851854" cy="520399"/>
                </a:xfrm>
                <a:prstGeom prst="rect">
                  <a:avLst/>
                </a:prstGeom>
                <a:blipFill>
                  <a:blip r:embed="rId3"/>
                  <a:stretch>
                    <a:fillRect l="-2041" t="-7143" r="-2721" b="-71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A6DA89B-47A6-6ACD-B1A1-CD2036642057}"/>
                  </a:ext>
                </a:extLst>
              </p:cNvPr>
              <p:cNvSpPr txBox="1"/>
              <p:nvPr/>
            </p:nvSpPr>
            <p:spPr>
              <a:xfrm>
                <a:off x="3329954" y="1994084"/>
                <a:ext cx="4793171" cy="6190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AU" b="0" i="0" smtClean="0">
                          <a:latin typeface="Cambria Math" panose="02040503050406030204" pitchFamily="18" charset="0"/>
                        </a:rPr>
                        <m:t>d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m:rPr>
                          <m:sty m:val="p"/>
                        </m:rPr>
                        <a:rPr lang="en-AU" b="0" i="0" smtClean="0">
                          <a:latin typeface="Cambria Math" panose="02040503050406030204" pitchFamily="18" charset="0"/>
                        </a:rPr>
                        <m:t>d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  <m:t>ℎ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AU" b="0" i="0" smtClean="0">
                          <a:latin typeface="Cambria Math" panose="02040503050406030204" pitchFamily="18" charset="0"/>
                        </a:rPr>
                        <m:t>d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AU" b="0" i="0" smtClean="0">
                          <a:latin typeface="Cambria Math" panose="02040503050406030204" pitchFamily="18" charset="0"/>
                        </a:rPr>
                        <m:t>d</m:t>
                      </m:r>
                      <m:sSup>
                        <m:sSupPr>
                          <m:ctrlPr>
                            <a:rPr lang="en-AU" b="0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A6DA89B-47A6-6ACD-B1A1-CD2036642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9954" y="1994084"/>
                <a:ext cx="4793171" cy="619016"/>
              </a:xfrm>
              <a:prstGeom prst="rect">
                <a:avLst/>
              </a:prstGeom>
              <a:blipFill>
                <a:blip r:embed="rId4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66780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B6F50-A112-4EE9-E20B-ADFE1B0CA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542C4-3B75-5A9C-59DD-01C9EA9FF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Euclidean de Sitter spacetime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BC3727E-EF72-21E5-59B4-DF25DD4C6F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 only harmonic forms are a 0-form and a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-form.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BC3727E-EF72-21E5-59B4-DF25DD4C6F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C43380-0C2A-9743-82E9-EB9E2BFB2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Christian Canete | Quantum (non)equivalence of dual massive p-form gauge theories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E3C215-62DA-7CA5-4D8C-53D2A2097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AC38-9D70-4BF3-8B41-E50202BA6072}" type="slidenum">
              <a:rPr lang="en-AU" smtClean="0"/>
              <a:pPr/>
              <a:t>21</a:t>
            </a:fld>
            <a:endParaRPr lang="en-AU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7EA5E8B-A456-45E6-7A27-B5DCF076CCEA}"/>
              </a:ext>
            </a:extLst>
          </p:cNvPr>
          <p:cNvGrpSpPr/>
          <p:nvPr/>
        </p:nvGrpSpPr>
        <p:grpSpPr>
          <a:xfrm>
            <a:off x="4086284" y="3429000"/>
            <a:ext cx="4019430" cy="520400"/>
            <a:chOff x="4757075" y="4528739"/>
            <a:chExt cx="4019430" cy="5204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6AC2B6A9-CF9C-4AFF-DC4C-8E5D2DB43F0A}"/>
                    </a:ext>
                  </a:extLst>
                </p:cNvPr>
                <p:cNvSpPr txBox="1"/>
                <p:nvPr/>
              </p:nvSpPr>
              <p:spPr>
                <a:xfrm>
                  <a:off x="4757075" y="4528740"/>
                  <a:ext cx="1640256" cy="5203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AU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sSubSup>
                          <m:sSubSup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b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AU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sSubSup>
                          <m:sSubSup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b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𝜀</m:t>
                            </m:r>
                          </m:den>
                        </m:f>
                      </m:oMath>
                    </m:oMathPara>
                  </a14:m>
                  <a:endParaRPr lang="en-AU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6AC2B6A9-CF9C-4AFF-DC4C-8E5D2DB43F0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57075" y="4528740"/>
                  <a:ext cx="1640256" cy="520399"/>
                </a:xfrm>
                <a:prstGeom prst="rect">
                  <a:avLst/>
                </a:prstGeom>
                <a:blipFill>
                  <a:blip r:embed="rId3"/>
                  <a:stretch>
                    <a:fillRect l="-2308" t="-7143" r="-3846" b="-71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28A3F461-2BAB-AE9A-1738-7C0C0388899F}"/>
                    </a:ext>
                  </a:extLst>
                </p:cNvPr>
                <p:cNvSpPr txBox="1"/>
                <p:nvPr/>
              </p:nvSpPr>
              <p:spPr>
                <a:xfrm>
                  <a:off x="6924651" y="4528739"/>
                  <a:ext cx="1851854" cy="5203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AU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sSubSup>
                          <m:sSubSup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b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AU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sSubSup>
                          <m:sSubSup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b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=−</m:t>
                        </m:r>
                        <m:f>
                          <m:f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𝜀</m:t>
                            </m:r>
                          </m:den>
                        </m:f>
                      </m:oMath>
                    </m:oMathPara>
                  </a14:m>
                  <a:endParaRPr lang="en-AU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28A3F461-2BAB-AE9A-1738-7C0C0388899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4651" y="4528739"/>
                  <a:ext cx="1851854" cy="520399"/>
                </a:xfrm>
                <a:prstGeom prst="rect">
                  <a:avLst/>
                </a:prstGeom>
                <a:blipFill>
                  <a:blip r:embed="rId4"/>
                  <a:stretch>
                    <a:fillRect l="-2041" t="-7143" r="-2721" b="-71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C3F3F50-F9EE-762B-3876-FF4CA9013096}"/>
                  </a:ext>
                </a:extLst>
              </p:cNvPr>
              <p:cNvSpPr txBox="1"/>
              <p:nvPr/>
            </p:nvSpPr>
            <p:spPr>
              <a:xfrm>
                <a:off x="3571044" y="1862923"/>
                <a:ext cx="5049909" cy="774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AU" b="0" i="0" smtClean="0">
                          <a:latin typeface="Cambria Math" panose="02040503050406030204" pitchFamily="18" charset="0"/>
                        </a:rPr>
                        <m:t>d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m:rPr>
                          <m:sty m:val="p"/>
                        </m:rPr>
                        <a:rPr lang="en-AU" b="0" i="0" smtClean="0">
                          <a:latin typeface="Cambria Math" panose="02040503050406030204" pitchFamily="18" charset="0"/>
                        </a:rPr>
                        <m:t>d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AU" b="0" i="0" smtClean="0">
                          <a:latin typeface="Cambria Math" panose="02040503050406030204" pitchFamily="18" charset="0"/>
                        </a:rPr>
                        <m:t>d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AU" b="0" i="0" smtClean="0">
                          <a:latin typeface="Cambria Math" panose="02040503050406030204" pitchFamily="18" charset="0"/>
                        </a:rPr>
                        <m:t>d</m:t>
                      </m:r>
                      <m:sSup>
                        <m:sSupPr>
                          <m:ctrlPr>
                            <a:rPr lang="en-AU" b="0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C3F3F50-F9EE-762B-3876-FF4CA90130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1044" y="1862923"/>
                <a:ext cx="5049909" cy="774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377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960A8-D402-CB35-5E69-0387B6731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F70DA-14F7-232B-D1F4-78F40FEDF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Eguchi-Hanson instantons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C26C409-187E-FA28-7323-42BAEF7939A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are SU(2) Cartan forms satisfying the algebra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AU" b="0" i="0" smtClean="0">
                        <a:latin typeface="Cambria Math" panose="02040503050406030204" pitchFamily="18" charset="0"/>
                      </a:rPr>
                      <m:t>d</m:t>
                    </m:r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𝑖𝑗𝑘</m:t>
                        </m:r>
                      </m:sub>
                    </m:sSub>
                    <m:r>
                      <m:rPr>
                        <m:sty m:val="p"/>
                      </m:rPr>
                      <a:rPr lang="en-AU" b="0" i="0" smtClean="0">
                        <a:latin typeface="Cambria Math" panose="02040503050406030204" pitchFamily="18" charset="0"/>
                      </a:rPr>
                      <m:t>d</m:t>
                    </m:r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∧</m:t>
                    </m:r>
                    <m:r>
                      <m:rPr>
                        <m:sty m:val="p"/>
                      </m:rPr>
                      <a:rPr lang="en-AU" b="0" i="0" smtClean="0">
                        <a:latin typeface="Cambria Math" panose="02040503050406030204" pitchFamily="18" charset="0"/>
                      </a:rPr>
                      <m:t>d</m:t>
                    </m:r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r>
                  <a:rPr lang="en-US" dirty="0"/>
                  <a:t>The only harmonic form is a single 2-form.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C26C409-187E-FA28-7323-42BAEF7939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AF610F-83A5-4578-9085-610377384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Christian Canete | Quantum (non)equivalence of dual massive p-form gauge theories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9C13FF-17B1-1CE3-884A-B9DB00475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AC38-9D70-4BF3-8B41-E50202BA6072}" type="slidenum">
              <a:rPr lang="en-AU" smtClean="0"/>
              <a:pPr/>
              <a:t>22</a:t>
            </a:fld>
            <a:endParaRPr lang="en-AU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6910910-5B46-08A2-CFC7-51C04C77E6AA}"/>
              </a:ext>
            </a:extLst>
          </p:cNvPr>
          <p:cNvGrpSpPr/>
          <p:nvPr/>
        </p:nvGrpSpPr>
        <p:grpSpPr>
          <a:xfrm>
            <a:off x="4086284" y="4329953"/>
            <a:ext cx="4019429" cy="520400"/>
            <a:chOff x="4757075" y="4528739"/>
            <a:chExt cx="4019429" cy="5204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F1CD2F3C-61B6-C641-4516-8F0704E93524}"/>
                    </a:ext>
                  </a:extLst>
                </p:cNvPr>
                <p:cNvSpPr txBox="1"/>
                <p:nvPr/>
              </p:nvSpPr>
              <p:spPr>
                <a:xfrm>
                  <a:off x="4757075" y="4528740"/>
                  <a:ext cx="1640257" cy="5203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AU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sSubSup>
                          <m:sSubSup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b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AU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sSubSup>
                          <m:sSubSup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b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𝜀</m:t>
                            </m:r>
                          </m:den>
                        </m:f>
                      </m:oMath>
                    </m:oMathPara>
                  </a14:m>
                  <a:endParaRPr lang="en-AU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F1CD2F3C-61B6-C641-4516-8F0704E9352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57075" y="4528740"/>
                  <a:ext cx="1640257" cy="520399"/>
                </a:xfrm>
                <a:prstGeom prst="rect">
                  <a:avLst/>
                </a:prstGeom>
                <a:blipFill>
                  <a:blip r:embed="rId3"/>
                  <a:stretch>
                    <a:fillRect l="-2308" t="-4651" r="-3846" b="-69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FE68F69B-C3F7-A584-0AB6-95B96FE951DE}"/>
                    </a:ext>
                  </a:extLst>
                </p:cNvPr>
                <p:cNvSpPr txBox="1"/>
                <p:nvPr/>
              </p:nvSpPr>
              <p:spPr>
                <a:xfrm>
                  <a:off x="6924651" y="4528739"/>
                  <a:ext cx="1851853" cy="5203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AU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sSubSup>
                          <m:sSubSup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b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AU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sSubSup>
                          <m:sSubSup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b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=−</m:t>
                        </m:r>
                        <m:f>
                          <m:f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𝜀</m:t>
                            </m:r>
                          </m:den>
                        </m:f>
                      </m:oMath>
                    </m:oMathPara>
                  </a14:m>
                  <a:endParaRPr lang="en-AU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FE68F69B-C3F7-A584-0AB6-95B96FE951D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4651" y="4528739"/>
                  <a:ext cx="1851853" cy="520399"/>
                </a:xfrm>
                <a:prstGeom prst="rect">
                  <a:avLst/>
                </a:prstGeom>
                <a:blipFill>
                  <a:blip r:embed="rId4"/>
                  <a:stretch>
                    <a:fillRect l="-2041" t="-4651" r="-2721" b="-69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A89A8C8-4560-4681-5DB5-6B80F4905EDC}"/>
                  </a:ext>
                </a:extLst>
              </p:cNvPr>
              <p:cNvSpPr txBox="1"/>
              <p:nvPr/>
            </p:nvSpPr>
            <p:spPr>
              <a:xfrm>
                <a:off x="3571044" y="1862923"/>
                <a:ext cx="5669629" cy="7732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AU" b="0" i="0" smtClean="0">
                          <a:latin typeface="Cambria Math" panose="02040503050406030204" pitchFamily="18" charset="0"/>
                        </a:rPr>
                        <m:t>d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en-AU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AU" b="0" i="0" smtClean="0">
                          <a:latin typeface="Cambria Math" panose="02040503050406030204" pitchFamily="18" charset="0"/>
                        </a:rPr>
                        <m:t>d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AU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sSubSup>
                        <m:sSub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A89A8C8-4560-4681-5DB5-6B80F4905E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1044" y="1862923"/>
                <a:ext cx="5669629" cy="77328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92268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AA10A-8854-DAB7-72EB-3DF04393C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028B319-7A8F-E716-5376-2A573CFFEB0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97280" y="1845733"/>
                <a:ext cx="10058400" cy="4725664"/>
              </a:xfrm>
            </p:spPr>
            <p:txBody>
              <a:bodyPr>
                <a:norm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 Massless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-forms are classically dual to massless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−2)</m:t>
                    </m:r>
                  </m:oMath>
                </a14:m>
                <a:r>
                  <a:rPr lang="en-US" dirty="0"/>
                  <a:t>-forms.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 It is known that the equivalence is broken by quantum corrections in topologically non-trivial manifolds which have </a:t>
                </a:r>
                <a:r>
                  <a:rPr lang="en-US" dirty="0" err="1"/>
                  <a:t>normalisable</a:t>
                </a:r>
                <a:r>
                  <a:rPr lang="en-US" dirty="0"/>
                  <a:t> zero modes.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 Massive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-forms are classically dual to massive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dirty="0"/>
                  <a:t>-forms.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 We have shown that the equivalence is similarly broken, namely due to the failure of the </a:t>
                </a:r>
                <a:r>
                  <a:rPr lang="en-US" dirty="0" err="1"/>
                  <a:t>dualisation</a:t>
                </a:r>
                <a:r>
                  <a:rPr lang="en-US" dirty="0"/>
                  <a:t> of the massless longitudinal modes.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 The non-equivalence has been explicitly shown for spacetimes with non-trivial topologies.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028B319-7A8F-E716-5376-2A573CFFEB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280" y="1845733"/>
                <a:ext cx="10058400" cy="4725664"/>
              </a:xfrm>
              <a:blipFill>
                <a:blip r:embed="rId2"/>
                <a:stretch>
                  <a:fillRect l="-1387" t="-1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A8CA23-E56E-E35F-C980-93D1F7690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Christian Canete | Quantum (non)equivalence of dual massive p-form gauge theories</a:t>
            </a:r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E869F3-A8A6-37A6-CE1F-CC1EC87C2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9AC38-9D70-4BF3-8B41-E50202BA6072}" type="slidenum">
              <a:rPr lang="en-AU" smtClean="0"/>
              <a:pPr/>
              <a:t>23</a:t>
            </a:fld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539F9DB-CE04-4E1C-5B9D-247ADCB63483}"/>
                  </a:ext>
                </a:extLst>
              </p:cNvPr>
              <p:cNvSpPr txBox="1"/>
              <p:nvPr/>
            </p:nvSpPr>
            <p:spPr>
              <a:xfrm>
                <a:off x="4712928" y="3119524"/>
                <a:ext cx="2766142" cy="6189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d>
                        <m:dPr>
                          <m:ctrlP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ℳ</m:t>
                          </m:r>
                        </m:e>
                      </m:d>
                      <m:r>
                        <a:rPr lang="en-AU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AU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Closed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m:rPr>
                              <m:nor/>
                            </m:rPr>
                            <a:rPr lang="en-US" i="0" dirty="0"/>
                            <m:t>−</m:t>
                          </m:r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forms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Exact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AU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m:rPr>
                              <m:nor/>
                            </m:rPr>
                            <a:rPr lang="en-US" i="0" dirty="0"/>
                            <m:t>−</m:t>
                          </m:r>
                          <m:r>
                            <m:rPr>
                              <m:sty m:val="p"/>
                            </m:rPr>
                            <a:rPr lang="en-AU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forms</m:t>
                          </m:r>
                        </m:den>
                      </m:f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539F9DB-CE04-4E1C-5B9D-247ADCB634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2928" y="3119524"/>
                <a:ext cx="2766142" cy="618952"/>
              </a:xfrm>
              <a:prstGeom prst="rect">
                <a:avLst/>
              </a:prstGeom>
              <a:blipFill>
                <a:blip r:embed="rId3"/>
                <a:stretch>
                  <a:fillRect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366222B7-8CEB-A854-EECB-E06087FD21EF}"/>
              </a:ext>
            </a:extLst>
          </p:cNvPr>
          <p:cNvGrpSpPr/>
          <p:nvPr/>
        </p:nvGrpSpPr>
        <p:grpSpPr>
          <a:xfrm>
            <a:off x="3709514" y="5135702"/>
            <a:ext cx="4833931" cy="765915"/>
            <a:chOff x="3100372" y="5256726"/>
            <a:chExt cx="4833931" cy="76591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11548888-BD94-6F5E-FF6C-5937CF3CCB15}"/>
                    </a:ext>
                  </a:extLst>
                </p:cNvPr>
                <p:cNvSpPr txBox="1"/>
                <p:nvPr/>
              </p:nvSpPr>
              <p:spPr>
                <a:xfrm>
                  <a:off x="3100372" y="5256726"/>
                  <a:ext cx="1612556" cy="765915"/>
                </a:xfrm>
                <a:prstGeom prst="rect">
                  <a:avLst/>
                </a:prstGeom>
                <a:noFill/>
                <a:ln w="28575">
                  <a:solidFill>
                    <a:schemeClr val="accent3">
                      <a:lumMod val="75000"/>
                    </a:schemeClr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f>
                          <m:f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  <m:sup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p>
                            </m:sSubSup>
                          </m:num>
                          <m:den>
                            <m:sSubSup>
                              <m:sSubSupPr>
                                <m:ctrlPr>
                                  <a:rPr lang="en-AU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AU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AU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sub>
                              <m:sup>
                                <m:r>
                                  <a:rPr lang="en-AU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p>
                            </m:sSubSup>
                          </m:den>
                        </m:f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  <m:sup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p>
                            </m:sSubSup>
                          </m:num>
                          <m:den>
                            <m:sSubSup>
                              <m:sSubSupPr>
                                <m:ctrlP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sub>
                              <m:sup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p>
                            </m:sSubSup>
                          </m:den>
                        </m:f>
                        <m:f>
                          <m:f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  <m:sup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p>
                            </m:sSubSup>
                          </m:num>
                          <m:den>
                            <m:sSubSup>
                              <m:sSubSupPr>
                                <m:ctrlP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  <m:sup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p>
                            </m:sSubSup>
                          </m:den>
                        </m:f>
                      </m:oMath>
                    </m:oMathPara>
                  </a14:m>
                  <a:endParaRPr lang="en-AU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11548888-BD94-6F5E-FF6C-5937CF3CCB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00372" y="5256726"/>
                  <a:ext cx="1612556" cy="76591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28575">
                  <a:solidFill>
                    <a:schemeClr val="accent3">
                      <a:lumMod val="75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E58EB434-334B-E583-627A-7EF65C32C2B4}"/>
                    </a:ext>
                  </a:extLst>
                </p:cNvPr>
                <p:cNvSpPr txBox="1"/>
                <p:nvPr/>
              </p:nvSpPr>
              <p:spPr>
                <a:xfrm>
                  <a:off x="5256454" y="5298220"/>
                  <a:ext cx="2677849" cy="682926"/>
                </a:xfrm>
                <a:prstGeom prst="rect">
                  <a:avLst/>
                </a:prstGeom>
                <a:noFill/>
                <a:ln w="28575">
                  <a:solidFill>
                    <a:schemeClr val="accent3">
                      <a:lumMod val="75000"/>
                    </a:schemeClr>
                  </a:solidFill>
                </a:ln>
              </p:spPr>
              <p:txBody>
                <a:bodyPr wrap="none" lIns="0" tIns="72000" rIns="0" bIns="7200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AU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sSubSup>
                          <m:sSubSup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b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AU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sSubSup>
                          <m:sSubSup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  <m:sup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b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AU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AU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p>
                            </m:sSup>
                          </m:num>
                          <m:den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𝜀</m:t>
                            </m:r>
                          </m:den>
                        </m:f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oMath>
                    </m:oMathPara>
                  </a14:m>
                  <a:endParaRPr lang="en-AU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E58EB434-334B-E583-627A-7EF65C32C2B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56454" y="5298220"/>
                  <a:ext cx="2677849" cy="682926"/>
                </a:xfrm>
                <a:prstGeom prst="rect">
                  <a:avLst/>
                </a:prstGeom>
                <a:blipFill>
                  <a:blip r:embed="rId5"/>
                  <a:stretch>
                    <a:fillRect l="-935" r="-935"/>
                  </a:stretch>
                </a:blipFill>
                <a:ln w="28575">
                  <a:solidFill>
                    <a:schemeClr val="accent3">
                      <a:lumMod val="75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53217657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22164</TotalTime>
  <Words>2317</Words>
  <Application>Microsoft Macintosh PowerPoint</Application>
  <PresentationFormat>Widescreen</PresentationFormat>
  <Paragraphs>303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Cambria Math</vt:lpstr>
      <vt:lpstr>Retrospect</vt:lpstr>
      <vt:lpstr>Quantum (non)equivalence of dual massive p-form gauge theories</vt:lpstr>
      <vt:lpstr>Electromagnetism is a gauge theory</vt:lpstr>
      <vt:lpstr>Dual theory of electromagnetism</vt:lpstr>
      <vt:lpstr>Gauge theory of massless p-forms</vt:lpstr>
      <vt:lpstr>Classical duality of massless p-forms</vt:lpstr>
      <vt:lpstr>Massless 2-form are classically dual to a massless pseudoscalar field</vt:lpstr>
      <vt:lpstr>Quantum non-equivalence of massless p-forms</vt:lpstr>
      <vt:lpstr>Quantum non-equivalence of massless p-forms</vt:lpstr>
      <vt:lpstr>Quantum non-equivalence of massless p-forms</vt:lpstr>
      <vt:lpstr>Quantum non-equivalence of massless p-forms</vt:lpstr>
      <vt:lpstr>Quantum non-equivalence of massless p-forms</vt:lpstr>
      <vt:lpstr>Massive p-form gauge theories</vt:lpstr>
      <vt:lpstr>The BF theory</vt:lpstr>
      <vt:lpstr>Classical equivalence of massive p-forms</vt:lpstr>
      <vt:lpstr>Quantum non-equivalence of massive p-forms</vt:lpstr>
      <vt:lpstr>Quantum non-equivalence of massive p-forms</vt:lpstr>
      <vt:lpstr>Quantum non-equivalence of massive p-forms</vt:lpstr>
      <vt:lpstr>Quantum non-equivalence of massive p-forms</vt:lpstr>
      <vt:lpstr>Quantum non-equivalence of massive p-forms</vt:lpstr>
      <vt:lpstr>Euclidean Schwarzschild spacetime</vt:lpstr>
      <vt:lpstr>Euclidean de Sitter spacetime</vt:lpstr>
      <vt:lpstr>Eguchi-Hanson instantons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Dark matter candidate emerging from 3-form gauge theory</dc:title>
  <dc:creator>Christian Canete</dc:creator>
  <cp:lastModifiedBy>Janella Canete</cp:lastModifiedBy>
  <cp:revision>97</cp:revision>
  <cp:lastPrinted>2026-08-30T15:46:12Z</cp:lastPrinted>
  <dcterms:created xsi:type="dcterms:W3CDTF">2023-11-16T04:57:08Z</dcterms:created>
  <dcterms:modified xsi:type="dcterms:W3CDTF">2026-08-31T01:44:32Z</dcterms:modified>
</cp:coreProperties>
</file>