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98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4" r:id="rId30"/>
    <p:sldId id="297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83" r:id="rId44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89F5"/>
    <a:srgbClr val="000000"/>
    <a:srgbClr val="1D30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4" dt="2026-08-31T02:08:30.986"/>
    <p1510:client id="{AD3C76D3-6B45-6065-83A3-DD926912F6AB}" v="739" dt="2026-09-01T02:45:40.585"/>
    <p1510:client id="{FA32955F-2982-517A-39F8-9DE1CB6110C0}" v="18" dt="2026-09-01T06:28:48.20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1" name="Shape 10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8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7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hyperlink" Target="https://www.ipac.caltech.edu/project/planck" TargetMode="Externa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iopscience.iop.org/article/10.1088/1475-7516/2025/02/050" TargetMode="External"/><Relationship Id="rId4" Type="http://schemas.openxmlformats.org/officeDocument/2006/relationships/hyperlink" Target="https://iopscience.iop.org/article/10.1088/1475-7516/2024/09/037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s://www.ipac.caltech.edu/project/planck" TargetMode="External"/><Relationship Id="rId7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10" Type="http://schemas.openxmlformats.org/officeDocument/2006/relationships/hyperlink" Target="https://iopscience.iop.org/article/10.1088/1475-7516/2025/02/050" TargetMode="External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hyperlink" Target="https://www.ipac.caltech.edu/project/planck" TargetMode="External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hyperlink" Target="https://iopscience.iop.org/article/10.1088/1475-7516/2024/07/084" TargetMode="External"/><Relationship Id="rId4" Type="http://schemas.openxmlformats.org/officeDocument/2006/relationships/image" Target="../media/image18.jpeg"/><Relationship Id="rId9" Type="http://schemas.openxmlformats.org/officeDocument/2006/relationships/hyperlink" Target="https://iopscience.iop.org/article/10.1088/1475-7516/2025/02/050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opscience.iop.org/article/10.1088/1475-7516/2024/07/084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gif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opscience.iop.org/article/10.1088/1475-7516/2025/05/051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hyperlink" Target="https://www.ipac.caltech.edu/project/planck" TargetMode="External"/><Relationship Id="rId7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gif"/><Relationship Id="rId3" Type="http://schemas.openxmlformats.org/officeDocument/2006/relationships/hyperlink" Target="https://www.ipac.caltech.edu/project/planck" TargetMode="External"/><Relationship Id="rId7" Type="http://schemas.openxmlformats.org/officeDocument/2006/relationships/image" Target="../media/image3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gif"/><Relationship Id="rId5" Type="http://schemas.openxmlformats.org/officeDocument/2006/relationships/image" Target="../media/image30.gif"/><Relationship Id="rId4" Type="http://schemas.openxmlformats.org/officeDocument/2006/relationships/image" Target="../media/image29.gif"/><Relationship Id="rId9" Type="http://schemas.openxmlformats.org/officeDocument/2006/relationships/image" Target="../media/image34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opscience.iop.org/article/10.1088/1475-7516/2025/05/051" TargetMode="Externa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7" Type="http://schemas.openxmlformats.org/officeDocument/2006/relationships/hyperlink" Target="https://iopscience.iop.org/article/10.1088/1475-7516/2024/07/084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iopscience.iop.org/article/10.1088/1475-7516/2024/07/084" TargetMode="External"/><Relationship Id="rId3" Type="http://schemas.openxmlformats.org/officeDocument/2006/relationships/hyperlink" Target="https://www.ipac.caltech.edu/project/planck" TargetMode="External"/><Relationship Id="rId7" Type="http://schemas.openxmlformats.org/officeDocument/2006/relationships/hyperlink" Target="https://iopscience.iop.org/article/10.1088/1475-7516/2025/02/050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xiv.org/abs/2505.11592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.jpeg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hyperlink" Target="https://www.ipac.caltech.edu/project/planck" TargetMode="External"/><Relationship Id="rId7" Type="http://schemas.openxmlformats.org/officeDocument/2006/relationships/image" Target="../media/image53.png"/><Relationship Id="rId12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2.png"/><Relationship Id="rId11" Type="http://schemas.openxmlformats.org/officeDocument/2006/relationships/image" Target="../media/image45.png"/><Relationship Id="rId5" Type="http://schemas.openxmlformats.org/officeDocument/2006/relationships/image" Target="../media/image51.png"/><Relationship Id="rId10" Type="http://schemas.openxmlformats.org/officeDocument/2006/relationships/image" Target="../media/image44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7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opscience.iop.org/article/10.1088/1475-7516/2025/08/081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7" Type="http://schemas.openxmlformats.org/officeDocument/2006/relationships/hyperlink" Target="https://arxiv.org/abs/2505.11592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3" Type="http://schemas.openxmlformats.org/officeDocument/2006/relationships/hyperlink" Target="https://www.ipac.caltech.edu/project/planck" TargetMode="External"/><Relationship Id="rId7" Type="http://schemas.openxmlformats.org/officeDocument/2006/relationships/image" Target="../media/image6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10" Type="http://schemas.openxmlformats.org/officeDocument/2006/relationships/image" Target="../media/image66.jpeg"/><Relationship Id="rId4" Type="http://schemas.openxmlformats.org/officeDocument/2006/relationships/image" Target="../media/image60.jpeg"/><Relationship Id="rId9" Type="http://schemas.openxmlformats.org/officeDocument/2006/relationships/image" Target="../media/image6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gif"/><Relationship Id="rId5" Type="http://schemas.openxmlformats.org/officeDocument/2006/relationships/image" Target="../media/image69.png"/><Relationship Id="rId4" Type="http://schemas.openxmlformats.org/officeDocument/2006/relationships/image" Target="../media/image7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4.png"/><Relationship Id="rId4" Type="http://schemas.openxmlformats.org/officeDocument/2006/relationships/image" Target="../media/image73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hyperlink" Target="https://www.ipac.caltech.edu/project/planck" TargetMode="External"/><Relationship Id="rId7" Type="http://schemas.openxmlformats.org/officeDocument/2006/relationships/image" Target="../media/image7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72.png"/><Relationship Id="rId4" Type="http://schemas.openxmlformats.org/officeDocument/2006/relationships/image" Target="../media/image7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hyperlink" Target="https://www.ipac.caltech.edu/project/planck" TargetMode="External"/><Relationship Id="rId7" Type="http://schemas.openxmlformats.org/officeDocument/2006/relationships/image" Target="../media/image8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26.png"/><Relationship Id="rId9" Type="http://schemas.openxmlformats.org/officeDocument/2006/relationships/image" Target="../media/image8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7" Type="http://schemas.openxmlformats.org/officeDocument/2006/relationships/image" Target="../media/image9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2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9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researchgate.net/publication/263056760_Review_Polarization_and_Polarimetry?_tp=eyJjb250ZXh0Ijp7ImZpcnN0UGFnZSI6Il9kaXJlY3QiLCJwYWdlIjoiX2RpcmVjdCJ9fQ" TargetMode="External"/><Relationship Id="rId5" Type="http://schemas.openxmlformats.org/officeDocument/2006/relationships/image" Target="../media/image87.png"/><Relationship Id="rId4" Type="http://schemas.openxmlformats.org/officeDocument/2006/relationships/image" Target="../media/image9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ac.caltech.edu/project/planc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iopscience.iop.org/article/10.1088/1475-7516/2025/08/081" TargetMode="External"/><Relationship Id="rId3" Type="http://schemas.openxmlformats.org/officeDocument/2006/relationships/hyperlink" Target="https://www.ipac.caltech.edu/project/planck" TargetMode="External"/><Relationship Id="rId7" Type="http://schemas.openxmlformats.org/officeDocument/2006/relationships/hyperlink" Target="https://iopscience.iop.org/article/10.1088/1475-7516/2025/05/051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opscience.iop.org/article/10.1088/1475-7516/2025/02/050" TargetMode="External"/><Relationship Id="rId5" Type="http://schemas.openxmlformats.org/officeDocument/2006/relationships/hyperlink" Target="https://iopscience.iop.org/article/10.1088/1475-7516/2024/07/084" TargetMode="External"/><Relationship Id="rId4" Type="http://schemas.openxmlformats.org/officeDocument/2006/relationships/hyperlink" Target="https://iopscience.iop.org/article/10.1088/1475-7516/2024/09/037" TargetMode="External"/><Relationship Id="rId9" Type="http://schemas.openxmlformats.org/officeDocument/2006/relationships/hyperlink" Target="https://arxiv.org/abs/2505.1159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Footer Placeholder 3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104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105" name="TextBox 5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106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4" name="Rectangle 15">
            <a:extLst>
              <a:ext uri="{FF2B5EF4-FFF2-40B4-BE49-F238E27FC236}">
                <a16:creationId xmlns:a16="http://schemas.microsoft.com/office/drawing/2014/main" id="{29BC7102-FA78-C8CC-2B41-53188823D7CF}"/>
              </a:ext>
            </a:extLst>
          </p:cNvPr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solidFill>
              <a:srgbClr val="1D3053">
                <a:alpha val="22000"/>
              </a:srgbClr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" name="Picture 8" descr="Picture 8">
            <a:extLst>
              <a:ext uri="{FF2B5EF4-FFF2-40B4-BE49-F238E27FC236}">
                <a16:creationId xmlns:a16="http://schemas.microsoft.com/office/drawing/2014/main" id="{A19374A2-378F-7C56-0171-FEA4A08ED94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4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135000"/>
                    </a14:imgEffect>
                    <a14:imgEffect>
                      <a14:brightnessContrast bright="-2000" contrast="4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507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143000" dist="50800" dir="4740000" rotWithShape="0">
              <a:srgbClr val="000000">
                <a:alpha val="83000"/>
              </a:srgbClr>
            </a:outerShdw>
          </a:effectLst>
        </p:spPr>
      </p:pic>
      <p:sp>
        <p:nvSpPr>
          <p:cNvPr id="108" name="Title 1"/>
          <p:cNvSpPr txBox="1"/>
          <p:nvPr/>
        </p:nvSpPr>
        <p:spPr>
          <a:xfrm>
            <a:off x="1568305" y="-424490"/>
            <a:ext cx="9052561" cy="238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ctr">
              <a:lnSpc>
                <a:spcPct val="90000"/>
              </a:lnSpc>
              <a:defRPr sz="32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DISCOVERING AXION-LIKE PARTICLES USING CMB AS A BACKLIGHT</a:t>
            </a:r>
          </a:p>
        </p:txBody>
      </p:sp>
      <p:sp>
        <p:nvSpPr>
          <p:cNvPr id="109" name="Subtitle 2"/>
          <p:cNvSpPr txBox="1"/>
          <p:nvPr/>
        </p:nvSpPr>
        <p:spPr>
          <a:xfrm>
            <a:off x="1414740" y="1681269"/>
            <a:ext cx="9052560" cy="19336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algn="ctr" defTabSz="393192">
              <a:lnSpc>
                <a:spcPct val="90000"/>
              </a:lnSpc>
              <a:spcBef>
                <a:spcPts val="400"/>
              </a:spcBef>
              <a:defRPr sz="215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Harsh Mehta</a:t>
            </a:r>
          </a:p>
          <a:p>
            <a:pPr algn="ctr" defTabSz="393192">
              <a:lnSpc>
                <a:spcPct val="90000"/>
              </a:lnSpc>
              <a:spcBef>
                <a:spcPts val="400"/>
              </a:spcBef>
              <a:defRPr sz="215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Department of Astronomy &amp; Astrophysics,</a:t>
            </a:r>
          </a:p>
          <a:p>
            <a:pPr algn="ctr" defTabSz="393192">
              <a:lnSpc>
                <a:spcPct val="90000"/>
              </a:lnSpc>
              <a:spcBef>
                <a:spcPts val="400"/>
              </a:spcBef>
              <a:defRPr sz="2150" b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Tata Institute of Fundamental Research, Mumbai, India</a:t>
            </a:r>
          </a:p>
          <a:p>
            <a:pPr marL="98298" indent="-98298" defTabSz="393192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946">
                <a:solidFill>
                  <a:srgbClr val="FFFF00"/>
                </a:solidFill>
              </a:defRPr>
            </a:pPr>
            <a:endParaRPr/>
          </a:p>
          <a:p>
            <a:pPr marL="98298" indent="-98298" defTabSz="393192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1118">
                <a:solidFill>
                  <a:schemeClr val="accent4"/>
                </a:solidFill>
              </a:defRPr>
            </a:pPr>
            <a:endParaRPr/>
          </a:p>
          <a:p>
            <a:pPr marL="98298" indent="-98298" defTabSz="393192">
              <a:lnSpc>
                <a:spcPct val="90000"/>
              </a:lnSpc>
              <a:spcBef>
                <a:spcPts val="400"/>
              </a:spcBef>
              <a:buSzPct val="100000"/>
              <a:buFont typeface="Arial"/>
              <a:buChar char="•"/>
              <a:defRPr sz="1118">
                <a:solidFill>
                  <a:srgbClr val="FFFF00"/>
                </a:solidFill>
              </a:defRPr>
            </a:pPr>
            <a:endParaRPr/>
          </a:p>
        </p:txBody>
      </p:sp>
      <p:sp>
        <p:nvSpPr>
          <p:cNvPr id="110" name="TextBox 21"/>
          <p:cNvSpPr txBox="1"/>
          <p:nvPr/>
        </p:nvSpPr>
        <p:spPr>
          <a:xfrm>
            <a:off x="1622116" y="3137442"/>
            <a:ext cx="8637807" cy="12003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tIns="45720" rIns="45719" bIns="45720" anchor="t">
            <a:spAutoFit/>
          </a:bodyPr>
          <a:lstStyle/>
          <a:p>
            <a:pPr algn="ctr">
              <a:defRPr sz="2400" b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/>
              <a:t>Particle Physics &amp; Cosmology (PPC) – 2026</a:t>
            </a:r>
            <a:endParaRPr lang="en-US" dirty="0"/>
          </a:p>
          <a:p>
            <a:pPr algn="ctr">
              <a:defRPr sz="2400" b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/>
              <a:t>University of New South Wales</a:t>
            </a:r>
            <a:r>
              <a:t>, </a:t>
            </a:r>
            <a:r>
              <a:rPr lang="en-US"/>
              <a:t>Sydney</a:t>
            </a:r>
            <a:r>
              <a:t>, </a:t>
            </a:r>
            <a:r>
              <a:rPr lang="en-US"/>
              <a:t>Australia</a:t>
            </a:r>
            <a:endParaRPr/>
          </a:p>
          <a:p>
            <a:pPr algn="ctr">
              <a:defRPr sz="2400" b="1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 </a:t>
            </a:r>
            <a:r>
              <a:rPr lang="en-US" dirty="0" err="1"/>
              <a:t>September</a:t>
            </a:r>
            <a:r>
              <a:rPr dirty="0" err="1"/>
              <a:t>,</a:t>
            </a:r>
            <a:r>
              <a:rPr dirty="0"/>
              <a:t> 2026</a:t>
            </a:r>
          </a:p>
        </p:txBody>
      </p:sp>
      <p:sp>
        <p:nvSpPr>
          <p:cNvPr id="111" name="Date Placeholder 2"/>
          <p:cNvSpPr txBox="1"/>
          <p:nvPr/>
        </p:nvSpPr>
        <p:spPr>
          <a:xfrm>
            <a:off x="883919" y="6400413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  <a:endParaRPr/>
          </a:p>
        </p:txBody>
      </p:sp>
      <p:sp>
        <p:nvSpPr>
          <p:cNvPr id="112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075472" y="6503660"/>
            <a:ext cx="181382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</a:t>
            </a:fld>
            <a:endParaRPr/>
          </a:p>
        </p:txBody>
      </p:sp>
      <p:pic>
        <p:nvPicPr>
          <p:cNvPr id="113" name="Picture 6" descr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4836" y="4901374"/>
            <a:ext cx="2449124" cy="134808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B7FDE5-42E6-605B-B2A9-E75C414DFC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85020" y="4518660"/>
            <a:ext cx="2128520" cy="19050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Footer Placeholder 19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117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118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0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1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122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123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124" name="Rectangle 15"/>
          <p:cNvSpPr/>
          <p:nvPr/>
        </p:nvSpPr>
        <p:spPr>
          <a:xfrm>
            <a:off x="2583" y="-1003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6" name="Picture 13" descr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5674" y="3208676"/>
            <a:ext cx="4847047" cy="3224860"/>
          </a:xfrm>
          <a:prstGeom prst="rect">
            <a:avLst/>
          </a:prstGeom>
          <a:ln w="12700">
            <a:miter lim="400000"/>
          </a:ln>
        </p:spPr>
      </p:pic>
      <p:sp>
        <p:nvSpPr>
          <p:cNvPr id="127" name="TextBox 11"/>
          <p:cNvSpPr txBox="1"/>
          <p:nvPr/>
        </p:nvSpPr>
        <p:spPr>
          <a:xfrm>
            <a:off x="10844385" y="62864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pic>
        <p:nvPicPr>
          <p:cNvPr id="128" name="Picture 17" descr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7864" y="421053"/>
            <a:ext cx="4019809" cy="2331251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129" name="TextBox 18"/>
          <p:cNvSpPr txBox="1"/>
          <p:nvPr/>
        </p:nvSpPr>
        <p:spPr>
          <a:xfrm>
            <a:off x="10669845" y="4041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131" name="Slide Number Placeholder 20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</a:t>
            </a:fld>
            <a:endParaRPr/>
          </a:p>
        </p:txBody>
      </p:sp>
      <p:sp>
        <p:nvSpPr>
          <p:cNvPr id="132" name="TextBox 3"/>
          <p:cNvSpPr txBox="1"/>
          <p:nvPr/>
        </p:nvSpPr>
        <p:spPr>
          <a:xfrm>
            <a:off x="7147140" y="6187518"/>
            <a:ext cx="2788701" cy="228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000"/>
            </a:lvl1pPr>
          </a:lstStyle>
          <a:p>
            <a:r>
              <a:t>Observing the Big Bang, Bartelmann &amp; Bell</a:t>
            </a:r>
          </a:p>
        </p:txBody>
      </p:sp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870A344F-E5F5-85A2-46FE-CD3559A26518}"/>
              </a:ext>
            </a:extLst>
          </p:cNvPr>
          <p:cNvSpPr txBox="1"/>
          <p:nvPr/>
        </p:nvSpPr>
        <p:spPr>
          <a:xfrm>
            <a:off x="883919" y="6400413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3795CBD-431E-89B7-1107-B090937191A4}"/>
              </a:ext>
            </a:extLst>
          </p:cNvPr>
          <p:cNvSpPr txBox="1"/>
          <p:nvPr/>
        </p:nvSpPr>
        <p:spPr>
          <a:xfrm>
            <a:off x="701330" y="271619"/>
            <a:ext cx="6443776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ctr">
            <a:normAutofit/>
          </a:bodyPr>
          <a:lstStyle>
            <a:lvl1pPr defTabSz="841247">
              <a:lnSpc>
                <a:spcPct val="90000"/>
              </a:lnSpc>
              <a:defRPr sz="368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rPr lang="en-US" sz="3650" dirty="0"/>
              <a:t>Probing Axions using spatial anisotropic spectral distor</a:t>
            </a:r>
            <a:r>
              <a:rPr lang="en-US" sz="3650"/>
              <a:t>tion</a:t>
            </a:r>
            <a:endParaRPr lang="en-US"/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0BE26D0D-4F25-2316-633E-27D4E2218F46}"/>
              </a:ext>
            </a:extLst>
          </p:cNvPr>
          <p:cNvSpPr txBox="1"/>
          <p:nvPr/>
        </p:nvSpPr>
        <p:spPr>
          <a:xfrm>
            <a:off x="355600" y="2001995"/>
            <a:ext cx="6346348" cy="36933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defRPr>
            </a:lvl9pPr>
          </a:lstStyle>
          <a:p>
            <a:r>
              <a:rPr lang="en-US">
                <a:solidFill>
                  <a:srgbClr val="B00004"/>
                </a:solidFill>
                <a:latin typeface="Zapf Dingbats"/>
              </a:rPr>
              <a:t>➢</a:t>
            </a:r>
            <a:r>
              <a:rPr lang="en-US" b="1" i="1">
                <a:solidFill>
                  <a:srgbClr val="B00004"/>
                </a:solidFill>
                <a:latin typeface="Century Schoolbook"/>
              </a:rPr>
              <a:t>Axions or ALPs are cold dark matter candidates.</a:t>
            </a:r>
            <a:endParaRPr lang="en-US" b="1" i="1" dirty="0">
              <a:solidFill>
                <a:srgbClr val="B00004"/>
              </a:solidFill>
              <a:latin typeface="Century Schoolbook"/>
            </a:endParaRPr>
          </a:p>
          <a:p>
            <a:endParaRPr lang="en-US" b="1" i="1" dirty="0">
              <a:solidFill>
                <a:srgbClr val="B00004"/>
              </a:solidFill>
              <a:latin typeface="Century Schoolbook"/>
            </a:endParaRPr>
          </a:p>
          <a:p>
            <a:endParaRPr lang="en-US" dirty="0">
              <a:solidFill>
                <a:srgbClr val="B00004"/>
              </a:solidFill>
              <a:latin typeface="Zapf Dingbats"/>
            </a:endParaRPr>
          </a:p>
          <a:p>
            <a:r>
              <a:rPr lang="en-US">
                <a:solidFill>
                  <a:srgbClr val="B00004"/>
                </a:solidFill>
                <a:latin typeface="Zapf Dingbats"/>
              </a:rPr>
              <a:t>➢</a:t>
            </a:r>
            <a:r>
              <a:rPr lang="en-US" b="1" i="1">
                <a:solidFill>
                  <a:srgbClr val="B00004"/>
                </a:solidFill>
                <a:latin typeface="Century Schoolbook"/>
              </a:rPr>
              <a:t>They have a weak interaction with photons.</a:t>
            </a:r>
            <a:endParaRPr lang="en-US"/>
          </a:p>
          <a:p>
            <a:endParaRPr lang="en-US" dirty="0">
              <a:solidFill>
                <a:srgbClr val="B00004"/>
              </a:solidFill>
              <a:latin typeface="Zapf Dingbats"/>
            </a:endParaRPr>
          </a:p>
          <a:p>
            <a:endParaRPr lang="en-US" dirty="0">
              <a:solidFill>
                <a:srgbClr val="B00004"/>
              </a:solidFill>
              <a:latin typeface="Zapf Dingbats"/>
            </a:endParaRPr>
          </a:p>
          <a:p>
            <a:r>
              <a:rPr lang="en-US" dirty="0">
                <a:solidFill>
                  <a:srgbClr val="B00004"/>
                </a:solidFill>
                <a:latin typeface="Zapf Dingbats"/>
              </a:rPr>
              <a:t>➢</a:t>
            </a:r>
            <a:r>
              <a:rPr lang="en-US" b="1" i="1" dirty="0">
                <a:solidFill>
                  <a:srgbClr val="B00004"/>
                </a:solidFill>
                <a:latin typeface="Century Schoolbook"/>
              </a:rPr>
              <a:t>The  CMB is almost an ideal blackbody with </a:t>
            </a:r>
            <a:r>
              <a:rPr lang="en-US" b="1" i="1" dirty="0">
                <a:solidFill>
                  <a:srgbClr val="B00004"/>
                </a:solidFill>
                <a:latin typeface="Times"/>
                <a:cs typeface="Times"/>
              </a:rPr>
              <a:t> </a:t>
            </a:r>
            <a:r>
              <a:rPr lang="en-US" b="1" i="1" dirty="0">
                <a:solidFill>
                  <a:srgbClr val="B00004"/>
                </a:solidFill>
                <a:latin typeface="Century Schoolbook"/>
              </a:rPr>
              <a:t> T = 2.7255 </a:t>
            </a:r>
            <a:r>
              <a:rPr lang="en-US" b="1" i="1" dirty="0" err="1">
                <a:solidFill>
                  <a:srgbClr val="B00004"/>
                </a:solidFill>
                <a:latin typeface="Century Schoolbook"/>
              </a:rPr>
              <a:t>K</a:t>
            </a:r>
            <a:r>
              <a:rPr lang="en-US" b="1" i="1" dirty="0">
                <a:solidFill>
                  <a:srgbClr val="B00004"/>
                </a:solidFill>
                <a:latin typeface="Century Schoolbook"/>
              </a:rPr>
              <a:t>  and its power spectrum is well known.</a:t>
            </a:r>
            <a:endParaRPr lang="en-US"/>
          </a:p>
          <a:p>
            <a:endParaRPr lang="en-US" dirty="0">
              <a:solidFill>
                <a:srgbClr val="B00004"/>
              </a:solidFill>
              <a:latin typeface="Zapf Dingbats"/>
            </a:endParaRPr>
          </a:p>
          <a:p>
            <a:endParaRPr lang="en-US" dirty="0">
              <a:solidFill>
                <a:srgbClr val="B00004"/>
              </a:solidFill>
              <a:latin typeface="Zapf Dingbats"/>
            </a:endParaRPr>
          </a:p>
          <a:p>
            <a:r>
              <a:rPr lang="en-US">
                <a:solidFill>
                  <a:srgbClr val="B00004"/>
                </a:solidFill>
                <a:latin typeface="Zapf Dingbats"/>
              </a:rPr>
              <a:t>➢</a:t>
            </a:r>
            <a:r>
              <a:rPr lang="en-US" b="1" i="1">
                <a:solidFill>
                  <a:srgbClr val="B00004"/>
                </a:solidFill>
                <a:latin typeface="Century Schoolbook"/>
              </a:rPr>
              <a:t>Deviations resulting from weak photon coupling can be probed to detect ALPs.</a:t>
            </a:r>
            <a:endParaRPr lang="en-US"/>
          </a:p>
          <a:p>
            <a:pPr marL="0" marR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Footer Placeholder 7"/>
          <p:cNvSpPr txBox="1"/>
          <p:nvPr/>
        </p:nvSpPr>
        <p:spPr>
          <a:xfrm>
            <a:off x="4081736" y="6617957"/>
            <a:ext cx="4023360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135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136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8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9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140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141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142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3" name="Title 1"/>
          <p:cNvSpPr txBox="1"/>
          <p:nvPr/>
        </p:nvSpPr>
        <p:spPr>
          <a:xfrm>
            <a:off x="274981" y="-292894"/>
            <a:ext cx="11242279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CMB photon-ALP resonant conversion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4" name="Content Placeholder 2"/>
              <p:cNvSpPr txBox="1"/>
              <p:nvPr/>
            </p:nvSpPr>
            <p:spPr>
              <a:xfrm>
                <a:off x="154253" y="331615"/>
                <a:ext cx="9280477" cy="619477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45719" rIns="45719">
                <a:spAutoFit/>
              </a:bodyPr>
              <a:lstStyle/>
              <a:p>
                <a:pPr marL="228600" indent="-228600">
                  <a:lnSpc>
                    <a:spcPct val="90000"/>
                  </a:lnSpc>
                  <a:spcBef>
                    <a:spcPts val="1000"/>
                  </a:spcBef>
                  <a:buSzPct val="100000"/>
                  <a:buFont typeface="Arial"/>
                  <a:buChar char="•"/>
                  <a:defRPr sz="1400"/>
                </a:pPr>
                <a:endParaRPr/>
              </a:p>
              <a:p>
                <a:pPr marL="228600" indent="-228600">
                  <a:lnSpc>
                    <a:spcPct val="90000"/>
                  </a:lnSpc>
                  <a:spcBef>
                    <a:spcPts val="1000"/>
                  </a:spcBef>
                  <a:buSzPct val="100000"/>
                  <a:buChar char="➢"/>
                  <a:defRPr sz="1600" b="1" i="1">
                    <a:solidFill>
                      <a:srgbClr val="843C0B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How it happens? </a:t>
                </a:r>
                <a:endParaRPr sz="2800"/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 sz="16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	 ALP-photon interaction Lagrangian (where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𝒈</m:t>
                        </m:r>
                      </m:e>
                      <m:sub>
                        <m:r>
                          <a:rPr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  <m:r>
                          <a:rPr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𝜸</m:t>
                        </m:r>
                      </m:sub>
                    </m:sSub>
                  </m:oMath>
                </a14:m>
                <a:r>
                  <a:t> is the ALP coupling constant):</a:t>
                </a:r>
                <a:endParaRPr sz="2800"/>
              </a:p>
              <a:p>
                <a:pPr lvl="2">
                  <a:lnSpc>
                    <a:spcPct val="90000"/>
                  </a:lnSpc>
                  <a:spcBef>
                    <a:spcPts val="1000"/>
                  </a:spcBef>
                  <a:defRPr sz="16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		</a:t>
                </a:r>
              </a:p>
              <a:p>
                <a:pPr lvl="2">
                  <a:lnSpc>
                    <a:spcPct val="90000"/>
                  </a:lnSpc>
                  <a:spcBef>
                    <a:spcPts val="1000"/>
                  </a:spcBef>
                  <a:defRPr sz="16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/>
              </a:p>
              <a:p>
                <a:pPr marL="228600" indent="-228600">
                  <a:lnSpc>
                    <a:spcPct val="90000"/>
                  </a:lnSpc>
                  <a:spcBef>
                    <a:spcPts val="1000"/>
                  </a:spcBef>
                  <a:buSzPct val="100000"/>
                  <a:buChar char="➢"/>
                  <a:defRPr sz="1600" b="1" i="1">
                    <a:solidFill>
                      <a:srgbClr val="843C0B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Where it happens?</a:t>
                </a:r>
                <a:endParaRPr sz="2800"/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 sz="16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	Resonant condition:</a:t>
                </a:r>
                <a:endParaRPr sz="2800"/>
              </a:p>
              <a:p>
                <a:pPr lvl="5">
                  <a:lnSpc>
                    <a:spcPct val="90000"/>
                  </a:lnSpc>
                  <a:spcBef>
                    <a:spcPts val="1000"/>
                  </a:spcBef>
                  <a:defRPr>
                    <a:latin typeface="Cambria Math"/>
                    <a:ea typeface="Cambria Math"/>
                    <a:cs typeface="Cambria Math"/>
                    <a:sym typeface="Cambria Math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𝜸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=ℏ</m:t>
                      </m:r>
                      <m:sSub>
                        <m:sSub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b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sub>
                      </m:sSub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𝒄</m:t>
                          </m:r>
                        </m:e>
                        <m:sup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sz="19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ℏ</m:t>
                          </m:r>
                        </m:num>
                        <m:den>
                          <m:sSup>
                            <m:sSup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e>
                            <m:sup>
                              <m: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  <m:rad>
                        <m:radPr>
                          <m:degHide m:val="on"/>
                          <m:ctrlPr>
                            <a:rPr sz="19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sz="19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𝒏</m:t>
                                  </m:r>
                                </m:e>
                                <m:sub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𝒆</m:t>
                                  </m:r>
                                </m:sub>
                              </m:sSub>
                              <m:sSup>
                                <m:sSup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𝒆</m:t>
                                  </m:r>
                                </m:e>
                                <m:sup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num>
                            <m:den>
                              <m:sSub>
                                <m:sSub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𝒎</m:t>
                                  </m:r>
                                </m:e>
                                <m:sub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𝒆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𝝐</m:t>
                                  </m:r>
                                </m:e>
                                <m:sub>
                                  <m:r>
                                    <a:rPr sz="19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𝟎</m:t>
                                  </m:r>
                                </m:sub>
                              </m:sSub>
                            </m:den>
                          </m:f>
                        </m:e>
                      </m:rad>
                    </m:oMath>
                  </m:oMathPara>
                </a14:m>
                <a:endParaRPr sz="1600" b="1" i="1">
                  <a:latin typeface="Century Schoolbook"/>
                  <a:ea typeface="Century Schoolbook"/>
                  <a:cs typeface="Century Schoolbook"/>
                  <a:sym typeface="Century Schoolbook"/>
                </a:endParaRPr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 sz="1600" b="1" i="1"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 sz="1600" b="1" i="1">
                  <a:latin typeface="Century Schoolbook"/>
                  <a:ea typeface="Century Schoolbook"/>
                  <a:cs typeface="Century Schoolbook"/>
                  <a:sym typeface="Century Schoolbook"/>
                </a:endParaRPr>
              </a:p>
              <a:p>
                <a:pPr marL="228600" indent="-228600">
                  <a:lnSpc>
                    <a:spcPct val="90000"/>
                  </a:lnSpc>
                  <a:spcBef>
                    <a:spcPts val="1000"/>
                  </a:spcBef>
                  <a:buSzPct val="100000"/>
                  <a:buChar char="➢"/>
                  <a:defRPr sz="1600" b="1" i="1">
                    <a:solidFill>
                      <a:srgbClr val="843C0B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How strong is it?</a:t>
                </a:r>
                <a:endParaRPr sz="2800"/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 sz="16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	The probability of conversion at a location in a  galaxy cluster: </a:t>
                </a:r>
                <a:endParaRPr sz="2800"/>
              </a:p>
              <a:p>
                <a:pPr>
                  <a:lnSpc>
                    <a:spcPct val="90000"/>
                  </a:lnSpc>
                  <a:spcBef>
                    <a:spcPts val="1000"/>
                  </a:spcBef>
                  <a:defRPr sz="1600" b="1">
                    <a:solidFill>
                      <a:srgbClr val="C00000"/>
                    </a:solidFill>
                  </a:defRPr>
                </a:pPr>
                <a:r>
                  <a:t>			</a:t>
                </a:r>
                <a:r>
                  <a:rPr i="1">
                    <a:solidFill>
                      <a:srgbClr val="0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rPr>
                  <a:t>	</a:t>
                </a:r>
                <a14:m>
                  <m:oMath xmlns:m="http://schemas.openxmlformats.org/officeDocument/2006/math">
                    <m:r>
                      <a:rPr sz="1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𝑷</m:t>
                    </m:r>
                    <m:r>
                      <a:rPr sz="1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𝜸</m:t>
                    </m:r>
                    <m:r>
                      <a:rPr sz="1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sz="1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sz="1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)≈</m:t>
                    </m:r>
                    <m:r>
                      <a:rPr sz="1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𝝅𝜸</m:t>
                    </m:r>
                    <m:r>
                      <a:rPr sz="1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i="1">
                    <a:solidFill>
                      <a:srgbClr val="0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rPr>
                  <a:t>						</a:t>
                </a:r>
                <a:endParaRPr sz="2800"/>
              </a:p>
              <a:p>
                <a:pPr lvl="5">
                  <a:lnSpc>
                    <a:spcPct val="90000"/>
                  </a:lnSpc>
                  <a:spcBef>
                    <a:spcPts val="1000"/>
                  </a:spcBef>
                  <a:defRPr sz="2000"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rPr sz="2800"/>
                  <a:t>           </a:t>
                </a:r>
                <a14:m>
                  <m:oMath xmlns:m="http://schemas.openxmlformats.org/officeDocument/2006/math">
                    <m:r>
                      <a:rPr sz="1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𝜸</m:t>
                    </m:r>
                    <m:r>
                      <a:rPr sz="19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sz="1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sz="1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sSubSup>
                          <m:sSubSupPr>
                            <m:ctrlPr>
                              <a:rPr sz="1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sz="1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𝒈</m:t>
                            </m:r>
                          </m:e>
                          <m:sub>
                            <m:r>
                              <a:rPr sz="1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𝒂</m:t>
                            </m:r>
                            <m:r>
                              <a:rPr sz="1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𝜸</m:t>
                            </m:r>
                          </m:sub>
                          <m:sup>
                            <m:r>
                              <a:rPr sz="1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bSup>
                        <m:sSubSup>
                          <m:sSubSupPr>
                            <m:ctrlPr>
                              <a:rPr sz="1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sz="1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e>
                          <m:sub>
                            <m:r>
                              <a:rPr sz="1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𝒕</m:t>
                            </m:r>
                          </m:sub>
                          <m:sup>
                            <m:r>
                              <a:rPr sz="1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bSup>
                        <m:r>
                          <a:rPr sz="1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𝝎</m:t>
                        </m:r>
                        <m:r>
                          <a:rPr sz="1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sz="1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sz="1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sz="1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  <m:r>
                          <a:rPr sz="1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)/</m:t>
                        </m:r>
                        <m:r>
                          <a:rPr sz="19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𝛁</m:t>
                        </m:r>
                        <m:sSubSup>
                          <m:sSubSupPr>
                            <m:ctrlPr>
                              <a:rPr sz="1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sz="1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𝝎</m:t>
                            </m:r>
                          </m:e>
                          <m:sub>
                            <m:r>
                              <a:rPr sz="1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𝒑</m:t>
                            </m:r>
                          </m:sub>
                          <m:sup>
                            <m:r>
                              <a:rPr sz="19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bSup>
                      </m:e>
                    </m:d>
                  </m:oMath>
                </a14:m>
                <a:endParaRPr sz="1600" b="1" i="1">
                  <a:latin typeface="Century Schoolbook"/>
                  <a:ea typeface="Century Schoolbook"/>
                  <a:cs typeface="Century Schoolbook"/>
                  <a:sym typeface="Century Schoolbook"/>
                </a:endParaRPr>
              </a:p>
              <a:p>
                <a:pPr marL="228600" indent="-228600">
                  <a:lnSpc>
                    <a:spcPct val="90000"/>
                  </a:lnSpc>
                  <a:spcBef>
                    <a:spcPts val="1000"/>
                  </a:spcBef>
                  <a:buSzPct val="100000"/>
                  <a:buChar char="➢"/>
                  <a:defRPr sz="1600" b="1" i="1">
                    <a:solidFill>
                      <a:srgbClr val="843C0B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Observable effect:</a:t>
                </a:r>
                <a:endParaRPr sz="2800"/>
              </a:p>
              <a:p>
                <a:pPr marL="685800" lvl="1" indent="-228600">
                  <a:lnSpc>
                    <a:spcPct val="90000"/>
                  </a:lnSpc>
                  <a:spcBef>
                    <a:spcPts val="500"/>
                  </a:spcBef>
                  <a:buSzPct val="100000"/>
                  <a:buChar char="❑"/>
                  <a:defRPr sz="16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Polarization of CMB photons </a:t>
                </a:r>
                <a:endParaRPr sz="2400"/>
              </a:p>
              <a:p>
                <a:pPr marL="685800" lvl="1" indent="-228600">
                  <a:lnSpc>
                    <a:spcPct val="90000"/>
                  </a:lnSpc>
                  <a:spcBef>
                    <a:spcPts val="500"/>
                  </a:spcBef>
                  <a:buSzPct val="100000"/>
                  <a:buChar char="❑"/>
                  <a:defRPr sz="16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Change in CMB intensity:   </a:t>
                </a:r>
                <a14:m>
                  <m:oMath xmlns:m="http://schemas.openxmlformats.org/officeDocument/2006/math"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𝚫</m:t>
                    </m:r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𝑰</m:t>
                    </m:r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𝝂</m:t>
                    </m:r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𝑷</m:t>
                    </m:r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𝜸</m:t>
                    </m:r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→</m:t>
                    </m:r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sSub>
                      <m:sSubPr>
                        <m:ctrlPr>
                          <a:rPr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𝑰</m:t>
                        </m:r>
                      </m:e>
                      <m:sub>
                        <m:r>
                          <a:rPr sz="20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𝒄𝒎𝒃</m:t>
                        </m:r>
                      </m:sub>
                    </m:sSub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𝝂</m:t>
                    </m:r>
                    <m:r>
                      <a:rPr sz="20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sz="180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144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253" y="331615"/>
                <a:ext cx="9280477" cy="6194770"/>
              </a:xfrm>
              <a:prstGeom prst="rect">
                <a:avLst/>
              </a:prstGeom>
              <a:blipFill>
                <a:blip r:embed="rId4"/>
                <a:stretch>
                  <a:fillRect l="-985" b="-2458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a14="http://schemas.microsoft.com/office/drawing/2010/main"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5" name="Picture 19" descr="Picture 19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6466269" y="1315241"/>
            <a:ext cx="5510912" cy="2959753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TextBox 20"/>
          <p:cNvSpPr txBox="1"/>
          <p:nvPr/>
        </p:nvSpPr>
        <p:spPr>
          <a:xfrm>
            <a:off x="10684812" y="1507417"/>
            <a:ext cx="1269685" cy="323017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>
                <a:solidFill>
                  <a:srgbClr val="FFFFFF"/>
                </a:solidFill>
              </a:defRPr>
            </a:lvl1pPr>
          </a:lstStyle>
          <a:p>
            <a:r>
              <a:t>Nasa/CXC/Univ of Missouri/M.Bradwin et al.</a:t>
            </a:r>
          </a:p>
        </p:txBody>
      </p:sp>
      <p:sp>
        <p:nvSpPr>
          <p:cNvPr id="148" name="Slide Number Placeholder 11"/>
          <p:cNvSpPr txBox="1">
            <a:spLocks noGrp="1"/>
          </p:cNvSpPr>
          <p:nvPr>
            <p:ph type="sldNum" sz="quarter" idx="2"/>
          </p:nvPr>
        </p:nvSpPr>
        <p:spPr>
          <a:xfrm>
            <a:off x="11185065" y="6620694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9" name="Equation"/>
              <p:cNvSpPr txBox="1"/>
              <p:nvPr/>
            </p:nvSpPr>
            <p:spPr>
              <a:xfrm>
                <a:off x="2503671" y="1378538"/>
                <a:ext cx="3398304" cy="580775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𝓛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𝒊𝒏𝒕</m:t>
                          </m:r>
                        </m:sub>
                      </m:sSub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</m:e>
                            <m:sub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𝜸</m:t>
                              </m:r>
                            </m:sub>
                          </m:s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sSub>
                            <m:sSubPr>
                              <m:ctrlP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𝑭</m:t>
                              </m:r>
                            </m:e>
                            <m:sub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𝝁𝝂</m:t>
                              </m:r>
                            </m:sub>
                          </m:sSub>
                          <m:limUpp>
                            <m:limUppPr>
                              <m:ctrlP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limUppPr>
                            <m:e>
                              <m:sSup>
                                <m:sSupPr>
                                  <m:ctrlPr>
                                    <a:rPr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𝑭</m:t>
                                  </m:r>
                                </m:e>
                                <m:sup>
                                  <m:r>
                                    <a:rPr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𝝁𝝂</m:t>
                                  </m:r>
                                </m:sup>
                              </m:sSup>
                            </m:e>
                            <m:lim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˜</m:t>
                              </m:r>
                            </m:lim>
                          </m:limUpp>
                        </m:num>
                        <m:den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𝜸</m:t>
                          </m:r>
                        </m:sub>
                      </m:sSub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𝒆𝒙𝒕</m:t>
                          </m:r>
                        </m:sub>
                      </m:sSub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4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3671" y="1378538"/>
                <a:ext cx="3398304" cy="580775"/>
              </a:xfrm>
              <a:prstGeom prst="rect">
                <a:avLst/>
              </a:prstGeom>
              <a:blipFill>
                <a:blip r:embed="rId6"/>
                <a:stretch>
                  <a:fillRect l="-180" r="-5925" b="-2000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E002B1-AFC0-D6C7-3948-6BCAE834D5A6}"/>
              </a:ext>
            </a:extLst>
          </p:cNvPr>
          <p:cNvSpPr txBox="1"/>
          <p:nvPr/>
        </p:nvSpPr>
        <p:spPr>
          <a:xfrm>
            <a:off x="152157" y="6581842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" grpId="0" animBg="1" advAuto="0"/>
      <p:bldP spid="146" grpId="0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Footer Placeholder 4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152" name="Picture 8" descr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153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5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156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157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5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5"/>
              </a:rPr>
              <a:t>Planck | IPAC (caltech.edu)</a:t>
            </a:r>
          </a:p>
        </p:txBody>
      </p:sp>
      <p:sp>
        <p:nvSpPr>
          <p:cNvPr id="158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9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28-07-2025</a:t>
            </a:r>
          </a:p>
        </p:txBody>
      </p:sp>
      <p:sp>
        <p:nvSpPr>
          <p:cNvPr id="160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pic>
        <p:nvPicPr>
          <p:cNvPr id="2" name="PhotonToALP">
            <a:hlinkClick r:id="" action="ppaction://media"/>
            <a:extLst>
              <a:ext uri="{FF2B5EF4-FFF2-40B4-BE49-F238E27FC236}">
                <a16:creationId xmlns:a16="http://schemas.microsoft.com/office/drawing/2014/main" id="{746F0DD1-FD9E-8AF5-4B40-EA15E17308F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153" y="26610"/>
            <a:ext cx="12057742" cy="682897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Footer Placeholder 21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164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165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7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168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169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170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71" name="Picture 12" descr="Picture 12"/>
          <p:cNvPicPr>
            <a:picLocks noChangeAspect="1"/>
          </p:cNvPicPr>
          <p:nvPr/>
        </p:nvPicPr>
        <p:blipFill>
          <a:blip r:embed="rId4"/>
          <a:srcRect t="5249" r="50000" b="48480"/>
          <a:stretch>
            <a:fillRect/>
          </a:stretch>
        </p:blipFill>
        <p:spPr>
          <a:xfrm>
            <a:off x="501308" y="3847372"/>
            <a:ext cx="2531249" cy="198338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Picture 13" descr="Picture 13"/>
          <p:cNvPicPr>
            <a:picLocks noChangeAspect="1"/>
          </p:cNvPicPr>
          <p:nvPr/>
        </p:nvPicPr>
        <p:blipFill>
          <a:blip r:embed="rId4"/>
          <a:srcRect t="56493" r="50000"/>
          <a:stretch>
            <a:fillRect/>
          </a:stretch>
        </p:blipFill>
        <p:spPr>
          <a:xfrm>
            <a:off x="3316399" y="3847372"/>
            <a:ext cx="2531249" cy="1983383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TextBox 17"/>
          <p:cNvSpPr txBox="1"/>
          <p:nvPr/>
        </p:nvSpPr>
        <p:spPr>
          <a:xfrm>
            <a:off x="4050589" y="3539595"/>
            <a:ext cx="1062871" cy="2808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 b="1">
                <a:solidFill>
                  <a:srgbClr val="FFFFFF"/>
                </a:solidFill>
              </a:defRPr>
            </a:lvl1pPr>
          </a:lstStyle>
          <a:p>
            <a:r>
              <a:t>CMB + ALP</a:t>
            </a:r>
          </a:p>
        </p:txBody>
      </p:sp>
      <p:sp>
        <p:nvSpPr>
          <p:cNvPr id="174" name="TextBox 18"/>
          <p:cNvSpPr txBox="1"/>
          <p:nvPr/>
        </p:nvSpPr>
        <p:spPr>
          <a:xfrm>
            <a:off x="1313673" y="3553405"/>
            <a:ext cx="952086" cy="280800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400" b="1">
                <a:solidFill>
                  <a:srgbClr val="FFFFFF"/>
                </a:solidFill>
              </a:defRPr>
            </a:lvl1pPr>
          </a:lstStyle>
          <a:p>
            <a:r>
              <a:t>CMB only</a:t>
            </a:r>
          </a:p>
        </p:txBody>
      </p:sp>
      <p:pic>
        <p:nvPicPr>
          <p:cNvPr id="175" name="Picture 19" descr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2141" y="3554067"/>
            <a:ext cx="4592520" cy="22766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76" name="Picture 20" descr="Picture 2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3673" y="665970"/>
            <a:ext cx="9058276" cy="2495551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Slide Number Placeholder 22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07BCF2-3511-5CE9-1B29-510D99E088C5}"/>
              </a:ext>
            </a:extLst>
          </p:cNvPr>
          <p:cNvSpPr txBox="1"/>
          <p:nvPr/>
        </p:nvSpPr>
        <p:spPr>
          <a:xfrm>
            <a:off x="883919" y="6400413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Footer Placeholder 4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181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182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4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185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186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187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8" name="Title 1"/>
          <p:cNvSpPr txBox="1"/>
          <p:nvPr/>
        </p:nvSpPr>
        <p:spPr>
          <a:xfrm>
            <a:off x="540475" y="2404188"/>
            <a:ext cx="11111049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ctr" defTabSz="850391">
              <a:lnSpc>
                <a:spcPct val="90000"/>
              </a:lnSpc>
              <a:defRPr sz="4092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PROBING ALPS USING MULTI-BAND OBSERVATIONS OF RESOLVED CLUSTERS</a:t>
            </a:r>
          </a:p>
        </p:txBody>
      </p:sp>
      <p:sp>
        <p:nvSpPr>
          <p:cNvPr id="190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191" name="JCAP09(2024)037 (Mehta &amp; Mukherjee)"/>
          <p:cNvSpPr txBox="1"/>
          <p:nvPr/>
        </p:nvSpPr>
        <p:spPr>
          <a:xfrm>
            <a:off x="3761352" y="3873653"/>
            <a:ext cx="4669295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➢"/>
              <a:defRPr sz="1700" b="1" i="1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entury Schoolbook"/>
                <a:ea typeface="Century Schoolbook"/>
                <a:cs typeface="Century Schoolbook"/>
                <a:sym typeface="Century Schoolbook"/>
                <a:hlinkClick r:id="rId4"/>
              </a:defRPr>
            </a:lvl1pPr>
          </a:lstStyle>
          <a:p>
            <a:pPr>
              <a:defRPr u="none">
                <a:solidFill>
                  <a:srgbClr val="C00000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4"/>
              </a:rPr>
              <a:t>JCAP09(2024)037 (Mehta &amp; Mukherjee)</a:t>
            </a:r>
          </a:p>
        </p:txBody>
      </p:sp>
      <p:sp>
        <p:nvSpPr>
          <p:cNvPr id="192" name="JCAP02(2025)050 (Mehta &amp; Mukherjee)"/>
          <p:cNvSpPr txBox="1"/>
          <p:nvPr/>
        </p:nvSpPr>
        <p:spPr>
          <a:xfrm>
            <a:off x="3785447" y="4379448"/>
            <a:ext cx="4669295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➢"/>
              <a:defRPr sz="1700" b="1" i="1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entury Schoolbook"/>
                <a:ea typeface="Century Schoolbook"/>
                <a:cs typeface="Century Schoolbook"/>
                <a:sym typeface="Century Schoolbook"/>
                <a:hlinkClick r:id="rId5"/>
              </a:defRPr>
            </a:lvl1pPr>
          </a:lstStyle>
          <a:p>
            <a:pPr>
              <a:defRPr u="none">
                <a:solidFill>
                  <a:srgbClr val="C00000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5"/>
              </a:rPr>
              <a:t>JCAP02(2025)050 (Mehta &amp; Mukherjee)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C4A7DC-E764-D6AD-411E-6BF87A95BA1D}"/>
              </a:ext>
            </a:extLst>
          </p:cNvPr>
          <p:cNvSpPr txBox="1"/>
          <p:nvPr/>
        </p:nvSpPr>
        <p:spPr>
          <a:xfrm>
            <a:off x="883919" y="6400413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Footer Placeholder 4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195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196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8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199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200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201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3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172418" y="6414760"/>
            <a:ext cx="181383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204" name="Title 1"/>
          <p:cNvSpPr txBox="1"/>
          <p:nvPr/>
        </p:nvSpPr>
        <p:spPr>
          <a:xfrm>
            <a:off x="339010" y="-26138"/>
            <a:ext cx="11957086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WHY MULTI-BAND OBSERVATIONS?</a:t>
            </a:r>
          </a:p>
        </p:txBody>
      </p:sp>
      <p:pic>
        <p:nvPicPr>
          <p:cNvPr id="205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1346" y="1311302"/>
            <a:ext cx="9047613" cy="483281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FD5E37-4521-F019-FE45-A52AAB47A781}"/>
              </a:ext>
            </a:extLst>
          </p:cNvPr>
          <p:cNvSpPr txBox="1"/>
          <p:nvPr/>
        </p:nvSpPr>
        <p:spPr>
          <a:xfrm>
            <a:off x="883919" y="6400413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" grpId="0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Footer Placeholder 13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208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209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1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212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213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214" name="Rectangle 15"/>
          <p:cNvSpPr/>
          <p:nvPr/>
        </p:nvSpPr>
        <p:spPr>
          <a:xfrm>
            <a:off x="-9604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15" name="Picture 3" descr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3313" y="2670579"/>
            <a:ext cx="5107839" cy="4090459"/>
          </a:xfrm>
          <a:prstGeom prst="rect">
            <a:avLst/>
          </a:prstGeom>
          <a:ln w="12700">
            <a:miter lim="400000"/>
          </a:ln>
        </p:spPr>
      </p:pic>
      <p:pic>
        <p:nvPicPr>
          <p:cNvPr id="216" name="Picture 5" descr="Picture 5"/>
          <p:cNvPicPr>
            <a:picLocks noChangeAspect="1"/>
          </p:cNvPicPr>
          <p:nvPr/>
        </p:nvPicPr>
        <p:blipFill>
          <a:blip r:embed="rId5"/>
          <a:srcRect l="66592"/>
          <a:stretch>
            <a:fillRect/>
          </a:stretch>
        </p:blipFill>
        <p:spPr>
          <a:xfrm>
            <a:off x="7760909" y="96962"/>
            <a:ext cx="3432647" cy="2488015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Picture 2" descr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3474" y="74931"/>
            <a:ext cx="4814432" cy="2776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Picture 11" descr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1288" y="2961481"/>
            <a:ext cx="4328584" cy="3487547"/>
          </a:xfrm>
          <a:prstGeom prst="rect">
            <a:avLst/>
          </a:prstGeom>
          <a:ln w="12700">
            <a:miter lim="400000"/>
          </a:ln>
        </p:spPr>
      </p:pic>
      <p:sp>
        <p:nvSpPr>
          <p:cNvPr id="219" name="Content Placeholder 2"/>
          <p:cNvSpPr txBox="1">
            <a:spLocks noGrp="1"/>
          </p:cNvSpPr>
          <p:nvPr>
            <p:ph type="body" sz="quarter" idx="1"/>
          </p:nvPr>
        </p:nvSpPr>
        <p:spPr>
          <a:xfrm>
            <a:off x="3258318" y="3844657"/>
            <a:ext cx="2505368" cy="76612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7000"/>
              </a:lnSpc>
              <a:buSzTx/>
              <a:buNone/>
              <a:defRPr sz="1500" b="1" i="1">
                <a:solidFill>
                  <a:srgbClr val="C00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</a:lstStyle>
          <a:p>
            <a:r>
              <a:t>Magnetic field from Radio observations</a:t>
            </a:r>
          </a:p>
        </p:txBody>
      </p:sp>
      <p:sp>
        <p:nvSpPr>
          <p:cNvPr id="220" name="Content Placeholder 2"/>
          <p:cNvSpPr txBox="1"/>
          <p:nvPr/>
        </p:nvSpPr>
        <p:spPr>
          <a:xfrm>
            <a:off x="9132931" y="3086584"/>
            <a:ext cx="2715681" cy="766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>
            <a:lvl1pPr>
              <a:lnSpc>
                <a:spcPct val="107000"/>
              </a:lnSpc>
              <a:spcBef>
                <a:spcPts val="1000"/>
              </a:spcBef>
              <a:defRPr sz="1600" b="1" i="1">
                <a:solidFill>
                  <a:srgbClr val="C00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</a:lstStyle>
          <a:p>
            <a:r>
              <a:t>Electron density and temperature from X-rays</a:t>
            </a:r>
          </a:p>
        </p:txBody>
      </p:sp>
      <p:sp>
        <p:nvSpPr>
          <p:cNvPr id="222" name="Slide Number Placeholder 17"/>
          <p:cNvSpPr txBox="1">
            <a:spLocks noGrp="1"/>
          </p:cNvSpPr>
          <p:nvPr>
            <p:ph type="sldNum" sz="quarter" idx="2"/>
          </p:nvPr>
        </p:nvSpPr>
        <p:spPr>
          <a:xfrm>
            <a:off x="6707027" y="6414361"/>
            <a:ext cx="181383" cy="24830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3" name="Equation"/>
              <p:cNvSpPr txBox="1"/>
              <p:nvPr/>
            </p:nvSpPr>
            <p:spPr>
              <a:xfrm>
                <a:off x="2972306" y="3352265"/>
                <a:ext cx="2055725" cy="235628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𝑷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𝝂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)∝</m:t>
                      </m:r>
                      <m:sSup>
                        <m:sSup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p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)/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p>
                        <m:sSup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𝝂</m:t>
                          </m:r>
                        </m:e>
                        <m:sup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)/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23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2306" y="3352265"/>
                <a:ext cx="2055725" cy="235628"/>
              </a:xfrm>
              <a:prstGeom prst="rect">
                <a:avLst/>
              </a:prstGeom>
              <a:blipFill>
                <a:blip r:embed="rId8"/>
                <a:stretch>
                  <a:fillRect l="-4154" t="-7692" r="-17507" b="-6153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4" name="Equation"/>
              <p:cNvSpPr txBox="1"/>
              <p:nvPr/>
            </p:nvSpPr>
            <p:spPr>
              <a:xfrm>
                <a:off x="9796929" y="3779253"/>
                <a:ext cx="1471828" cy="51869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sub>
                      </m:sSub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∝∫</m:t>
                      </m:r>
                      <m:sSubSup>
                        <m:sSubSup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sub>
                        <m:sup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  <m:sSubSup>
                        <m:sSubSup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sub>
                        <m:sup>
                          <m:f>
                            <m:fPr>
                              <m:type m:val="lin"/>
                              <m:ctrlP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num>
                            <m:den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den>
                          </m:f>
                        </m:sup>
                      </m:sSubSup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𝒅𝒍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2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6929" y="3779253"/>
                <a:ext cx="1471828" cy="518694"/>
              </a:xfrm>
              <a:prstGeom prst="rect">
                <a:avLst/>
              </a:prstGeom>
              <a:blipFill>
                <a:blip r:embed="rId9"/>
                <a:stretch>
                  <a:fillRect l="-5785" t="-65882" r="-25207" b="-3294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5" name="JCAP02(2025)050"/>
          <p:cNvSpPr txBox="1"/>
          <p:nvPr/>
        </p:nvSpPr>
        <p:spPr>
          <a:xfrm>
            <a:off x="3283288" y="4329429"/>
            <a:ext cx="1687672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➢"/>
              <a:defRPr sz="1200" b="1" i="1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entury Schoolbook"/>
                <a:ea typeface="Century Schoolbook"/>
                <a:cs typeface="Century Schoolbook"/>
                <a:sym typeface="Century Schoolbook"/>
                <a:hlinkClick r:id="rId10"/>
              </a:defRPr>
            </a:lvl1pPr>
          </a:lstStyle>
          <a:p>
            <a:pPr>
              <a:defRPr u="none">
                <a:solidFill>
                  <a:srgbClr val="C00000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10"/>
              </a:rPr>
              <a:t>JCAP02(2025)050</a:t>
            </a:r>
          </a:p>
        </p:txBody>
      </p:sp>
      <p:sp>
        <p:nvSpPr>
          <p:cNvPr id="226" name="JCAP02(2025)050"/>
          <p:cNvSpPr txBox="1"/>
          <p:nvPr/>
        </p:nvSpPr>
        <p:spPr>
          <a:xfrm>
            <a:off x="9689007" y="4359504"/>
            <a:ext cx="1687672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➢"/>
              <a:defRPr sz="1200" b="1" i="1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entury Schoolbook"/>
                <a:ea typeface="Century Schoolbook"/>
                <a:cs typeface="Century Schoolbook"/>
                <a:sym typeface="Century Schoolbook"/>
                <a:hlinkClick r:id="rId10"/>
              </a:defRPr>
            </a:lvl1pPr>
          </a:lstStyle>
          <a:p>
            <a:pPr>
              <a:defRPr u="none">
                <a:solidFill>
                  <a:srgbClr val="C00000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10"/>
              </a:rPr>
              <a:t>JCAP02(2025)050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A11792-E3E3-6791-5740-94AA606A0A17}"/>
              </a:ext>
            </a:extLst>
          </p:cNvPr>
          <p:cNvSpPr txBox="1"/>
          <p:nvPr/>
        </p:nvSpPr>
        <p:spPr>
          <a:xfrm>
            <a:off x="315443" y="6521365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Footer Placeholder 17"/>
          <p:cNvSpPr txBox="1"/>
          <p:nvPr/>
        </p:nvSpPr>
        <p:spPr>
          <a:xfrm>
            <a:off x="3840521" y="6435623"/>
            <a:ext cx="4023360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229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230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1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2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233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234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235" name="Rectangle 15"/>
          <p:cNvSpPr/>
          <p:nvPr/>
        </p:nvSpPr>
        <p:spPr>
          <a:xfrm>
            <a:off x="-10117" y="12699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36" name="Picture 3" descr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075" y="171313"/>
            <a:ext cx="4232282" cy="3745626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Picture 4" descr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0340" y="3382769"/>
            <a:ext cx="5094373" cy="2994444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Picture 12" descr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0338" y="108613"/>
            <a:ext cx="5094371" cy="3069445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19306" y="4512409"/>
            <a:ext cx="12115388" cy="3745625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7000"/>
              </a:lnSpc>
              <a:buFontTx/>
              <a:buChar char="➢"/>
              <a:defRPr sz="1600" b="1" i="1">
                <a:solidFill>
                  <a:srgbClr val="C00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The signal is decomposed to spherical harmonics: </a:t>
            </a:r>
          </a:p>
          <a:p>
            <a:pPr>
              <a:lnSpc>
                <a:spcPct val="107000"/>
              </a:lnSpc>
              <a:buFontTx/>
              <a:buChar char="➢"/>
              <a:defRPr sz="1600" b="1" i="1">
                <a:solidFill>
                  <a:srgbClr val="C00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/>
          </a:p>
          <a:p>
            <a:pPr marL="0" indent="0">
              <a:lnSpc>
                <a:spcPct val="107000"/>
              </a:lnSpc>
              <a:buSzTx/>
              <a:buNone/>
              <a:defRPr sz="1600" b="1" i="1">
                <a:solidFill>
                  <a:srgbClr val="C00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		</a:t>
            </a:r>
          </a:p>
          <a:p>
            <a:pPr>
              <a:buFontTx/>
              <a:buChar char="➢"/>
              <a:defRPr sz="1600" b="1" i="1">
                <a:solidFill>
                  <a:srgbClr val="C00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The power spectrum is given as:</a:t>
            </a:r>
          </a:p>
          <a:p>
            <a:pPr marL="0" indent="0">
              <a:buSzTx/>
              <a:buNone/>
              <a:defRPr sz="1600" b="1" i="1">
                <a:solidFill>
                  <a:srgbClr val="C00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		</a:t>
            </a:r>
          </a:p>
          <a:p>
            <a:pPr marL="0" indent="0">
              <a:lnSpc>
                <a:spcPct val="107000"/>
              </a:lnSpc>
              <a:buSzTx/>
              <a:buNone/>
              <a:defRPr sz="1600" b="1">
                <a:solidFill>
                  <a:srgbClr val="C00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/>
          </a:p>
          <a:p>
            <a:pPr marL="0" indent="0">
              <a:buSzTx/>
              <a:buNone/>
              <a:defRPr sz="2100" b="1">
                <a:solidFill>
                  <a:srgbClr val="C00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 </a:t>
            </a:r>
          </a:p>
          <a:p>
            <a:pPr marL="0" indent="0">
              <a:buSzTx/>
              <a:buNone/>
              <a:defRPr sz="2100" i="1">
                <a:solidFill>
                  <a:srgbClr val="C00000"/>
                </a:solidFill>
              </a:defRPr>
            </a:pPr>
            <a:r>
              <a:t>				</a:t>
            </a:r>
            <a:r>
              <a:rPr i="0"/>
              <a:t> </a:t>
            </a:r>
          </a:p>
        </p:txBody>
      </p:sp>
      <p:sp>
        <p:nvSpPr>
          <p:cNvPr id="240" name="Arrow: Right 6"/>
          <p:cNvSpPr/>
          <p:nvPr/>
        </p:nvSpPr>
        <p:spPr>
          <a:xfrm>
            <a:off x="4799620" y="1683602"/>
            <a:ext cx="1451241" cy="317652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06000"/>
          </a:solidFill>
          <a:ln w="12700">
            <a:solidFill>
              <a:srgbClr val="1D3053"/>
            </a:solidFill>
            <a:prstDash val="dash"/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1" name="TextBox 11"/>
          <p:cNvSpPr txBox="1"/>
          <p:nvPr/>
        </p:nvSpPr>
        <p:spPr>
          <a:xfrm>
            <a:off x="4845341" y="1992448"/>
            <a:ext cx="1752913" cy="891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b="1" i="1">
                <a:solidFill>
                  <a:srgbClr val="806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</a:lstStyle>
          <a:p>
            <a:r>
              <a:t>Harmonic transform</a:t>
            </a:r>
          </a:p>
        </p:txBody>
      </p:sp>
      <p:sp>
        <p:nvSpPr>
          <p:cNvPr id="243" name="Slide Number Placeholder 18"/>
          <p:cNvSpPr txBox="1">
            <a:spLocks noGrp="1"/>
          </p:cNvSpPr>
          <p:nvPr>
            <p:ph type="sldNum" sz="quarter" idx="2"/>
          </p:nvPr>
        </p:nvSpPr>
        <p:spPr>
          <a:xfrm>
            <a:off x="11201400" y="6405445"/>
            <a:ext cx="181382" cy="24830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9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4" name="Equation"/>
              <p:cNvSpPr txBox="1"/>
              <p:nvPr/>
            </p:nvSpPr>
            <p:spPr>
              <a:xfrm>
                <a:off x="1945829" y="4921758"/>
                <a:ext cx="3394575" cy="365629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p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𝒂𝒙</m:t>
                          </m:r>
                        </m:sup>
                      </m:sSup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sub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ℓ=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  <m:sup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</m:sSubSup>
                      <m:sSubSup>
                        <m:sSubSupPr>
                          <m:ctrlP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sub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=−ℓ</m:t>
                          </m:r>
                        </m:sub>
                        <m:sup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sup>
                      </m:sSubSup>
                      <m:sSub>
                        <m:sSubPr>
                          <m:ctrlP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  <m:sSub>
                        <m:sSubPr>
                          <m:ctrlP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𝒀</m:t>
                          </m:r>
                        </m:e>
                        <m:sub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  <m:r>
                            <a:rPr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𝝓</m:t>
                      </m:r>
                      <m:r>
                        <a:rPr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sz="2000"/>
              </a:p>
            </p:txBody>
          </p:sp>
        </mc:Choice>
        <mc:Fallback xmlns="">
          <p:sp>
            <p:nvSpPr>
              <p:cNvPr id="244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5829" y="4921758"/>
                <a:ext cx="3394575" cy="365629"/>
              </a:xfrm>
              <a:prstGeom prst="rect">
                <a:avLst/>
              </a:prstGeom>
              <a:blipFill>
                <a:blip r:embed="rId7"/>
                <a:stretch>
                  <a:fillRect l="-2513" r="-5745" b="-21667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5" name="Equation"/>
              <p:cNvSpPr txBox="1"/>
              <p:nvPr/>
            </p:nvSpPr>
            <p:spPr>
              <a:xfrm>
                <a:off x="3242154" y="6020449"/>
                <a:ext cx="1487087" cy="26888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sub>
                        <m:sup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𝒂𝒙</m:t>
                          </m:r>
                        </m:sup>
                      </m:sSubSup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=⟨</m:t>
                      </m:r>
                      <m:sSubSup>
                        <m:sSubSup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  <m:sup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⟩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45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2154" y="6020449"/>
                <a:ext cx="1487087" cy="268887"/>
              </a:xfrm>
              <a:prstGeom prst="rect">
                <a:avLst/>
              </a:prstGeom>
              <a:blipFill>
                <a:blip r:embed="rId8"/>
                <a:stretch>
                  <a:fillRect l="-5738" t="-4545" r="-15164" b="-38636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6" name="JCAP02(2025)050"/>
          <p:cNvSpPr txBox="1"/>
          <p:nvPr/>
        </p:nvSpPr>
        <p:spPr>
          <a:xfrm>
            <a:off x="1681380" y="3906756"/>
            <a:ext cx="1687673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➢"/>
              <a:defRPr sz="1200" b="1" i="1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entury Schoolbook"/>
                <a:ea typeface="Century Schoolbook"/>
                <a:cs typeface="Century Schoolbook"/>
                <a:sym typeface="Century Schoolbook"/>
                <a:hlinkClick r:id="rId9"/>
              </a:defRPr>
            </a:lvl1pPr>
          </a:lstStyle>
          <a:p>
            <a:pPr>
              <a:defRPr u="none">
                <a:solidFill>
                  <a:srgbClr val="C00000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9"/>
              </a:rPr>
              <a:t>JCAP02(2025)050</a:t>
            </a:r>
          </a:p>
        </p:txBody>
      </p:sp>
      <p:sp>
        <p:nvSpPr>
          <p:cNvPr id="247" name="JCAP07(2024)084"/>
          <p:cNvSpPr txBox="1"/>
          <p:nvPr/>
        </p:nvSpPr>
        <p:spPr>
          <a:xfrm>
            <a:off x="8133690" y="3157684"/>
            <a:ext cx="1687672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➢"/>
              <a:defRPr sz="1200" b="1" i="1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entury Schoolbook"/>
                <a:ea typeface="Century Schoolbook"/>
                <a:cs typeface="Century Schoolbook"/>
                <a:sym typeface="Century Schoolbook"/>
                <a:hlinkClick r:id="rId10"/>
              </a:defRPr>
            </a:lvl1pPr>
          </a:lstStyle>
          <a:p>
            <a:pPr>
              <a:defRPr u="none">
                <a:solidFill>
                  <a:srgbClr val="C00000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10"/>
              </a:rPr>
              <a:t>JCAP07(2024)084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E3CF38-2B6A-DC09-7C36-3DF356764311}"/>
              </a:ext>
            </a:extLst>
          </p:cNvPr>
          <p:cNvSpPr txBox="1"/>
          <p:nvPr/>
        </p:nvSpPr>
        <p:spPr>
          <a:xfrm>
            <a:off x="883919" y="6400413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" grpId="0" animBg="1" advAuto="0"/>
      <p:bldP spid="238" grpId="0" animBg="1" advAuto="0"/>
      <p:bldP spid="240" grpId="0" animBg="1" advAuto="0"/>
      <p:bldP spid="241" grpId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Footer Placeholder 4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250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251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3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254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255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256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Title 1"/>
          <p:cNvSpPr txBox="1"/>
          <p:nvPr/>
        </p:nvSpPr>
        <p:spPr>
          <a:xfrm>
            <a:off x="95599" y="2348988"/>
            <a:ext cx="12000802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ctr">
              <a:lnSpc>
                <a:spcPct val="90000"/>
              </a:lnSpc>
              <a:defRPr sz="44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PROBING ALPS USING UNRESOLVED CLUSTERS</a:t>
            </a:r>
          </a:p>
        </p:txBody>
      </p:sp>
      <p:sp>
        <p:nvSpPr>
          <p:cNvPr id="259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260" name="JCAP07(2024)084 (Mehta &amp; Mukherjee)"/>
          <p:cNvSpPr txBox="1"/>
          <p:nvPr/>
        </p:nvSpPr>
        <p:spPr>
          <a:xfrm>
            <a:off x="3761352" y="3766915"/>
            <a:ext cx="4669295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➢"/>
              <a:defRPr sz="1700" b="1" i="1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entury Schoolbook"/>
                <a:ea typeface="Century Schoolbook"/>
                <a:cs typeface="Century Schoolbook"/>
                <a:sym typeface="Century Schoolbook"/>
                <a:hlinkClick r:id="rId4"/>
              </a:defRPr>
            </a:lvl1pPr>
          </a:lstStyle>
          <a:p>
            <a:pPr>
              <a:defRPr u="none">
                <a:solidFill>
                  <a:srgbClr val="C00000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4"/>
              </a:rPr>
              <a:t>JCAP07(2024)084 (Mehta &amp; Mukherjee)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2AD6D1-D1ED-67A6-A697-DBC0D80E3946}"/>
              </a:ext>
            </a:extLst>
          </p:cNvPr>
          <p:cNvSpPr txBox="1"/>
          <p:nvPr/>
        </p:nvSpPr>
        <p:spPr>
          <a:xfrm>
            <a:off x="883919" y="6400413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Footer Placeholder 20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263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264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6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267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268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269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70" name="Title 1"/>
          <p:cNvSpPr txBox="1"/>
          <p:nvPr/>
        </p:nvSpPr>
        <p:spPr>
          <a:xfrm>
            <a:off x="186610" y="-60162"/>
            <a:ext cx="11957086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BACKGROUND SIGNAL FROM UNRESOLVED CLUSTERS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1" name="Content Placeholder 2"/>
              <p:cNvSpPr txBox="1">
                <a:spLocks noGrp="1"/>
              </p:cNvSpPr>
              <p:nvPr>
                <p:ph type="body" sz="quarter" idx="1"/>
              </p:nvPr>
            </p:nvSpPr>
            <p:spPr>
              <a:xfrm>
                <a:off x="4389540" y="5311485"/>
                <a:ext cx="8596670" cy="1068440"/>
              </a:xfrm>
              <a:prstGeom prst="rect">
                <a:avLst/>
              </a:prstGeom>
            </p:spPr>
            <p:txBody>
              <a:bodyPr/>
              <a:lstStyle/>
              <a:p>
                <a:pPr marL="0" indent="0" defTabSz="384047">
                  <a:lnSpc>
                    <a:spcPct val="72000"/>
                  </a:lnSpc>
                  <a:spcBef>
                    <a:spcPts val="400"/>
                  </a:spcBef>
                  <a:buSzTx/>
                  <a:buNone/>
                  <a:defRPr sz="3359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/>
              </a:p>
              <a:p>
                <a:pPr marL="0" indent="0" defTabSz="384047">
                  <a:lnSpc>
                    <a:spcPct val="72000"/>
                  </a:lnSpc>
                  <a:spcBef>
                    <a:spcPts val="400"/>
                  </a:spcBef>
                  <a:buSzTx/>
                  <a:buNone/>
                  <a:defRPr sz="1679" b="1" i="1"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Galaxy clusters can be modelled as halos of </a:t>
                </a:r>
              </a:p>
              <a:p>
                <a:pPr marL="0" indent="0" defTabSz="384047">
                  <a:lnSpc>
                    <a:spcPct val="72000"/>
                  </a:lnSpc>
                  <a:spcBef>
                    <a:spcPts val="400"/>
                  </a:spcBef>
                  <a:buSzTx/>
                  <a:buNone/>
                  <a:defRPr sz="1679" b="1" i="1"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     mass range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𝟏𝟑</m:t>
                        </m:r>
                      </m:sup>
                    </m:sSup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𝟕</m:t>
                    </m:r>
                    <m:r>
                      <a:rPr sz="17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sSup>
                      <m:sSup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</m:sup>
                    </m:sSup>
                  </m:oMath>
                </a14:m>
                <a: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𝑴</m:t>
                        </m:r>
                      </m:e>
                      <m:sub>
                        <m:r>
                          <a:rPr sz="17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⊙</m:t>
                        </m:r>
                      </m:sub>
                    </m:sSub>
                  </m:oMath>
                </a14:m>
                <a:endParaRPr/>
              </a:p>
              <a:p>
                <a:pPr marL="0" indent="0" defTabSz="384047">
                  <a:lnSpc>
                    <a:spcPct val="72000"/>
                  </a:lnSpc>
                  <a:spcBef>
                    <a:spcPts val="400"/>
                  </a:spcBef>
                  <a:buSzTx/>
                  <a:buNone/>
                  <a:defRPr sz="293" i="1"/>
                </a:pPr>
                <a:r>
                  <a:t> </a:t>
                </a:r>
              </a:p>
            </p:txBody>
          </p:sp>
        </mc:Choice>
        <mc:Fallback xmlns="">
          <p:sp>
            <p:nvSpPr>
              <p:cNvPr id="271" name="Content Placeholder 2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"/>
              </p:nvPr>
            </p:nvSpPr>
            <p:spPr>
              <a:xfrm>
                <a:off x="4389540" y="5311485"/>
                <a:ext cx="8596670" cy="1068440"/>
              </a:xfrm>
              <a:prstGeom prst="rect">
                <a:avLst/>
              </a:prstGeom>
              <a:blipFill>
                <a:blip r:embed="rId4"/>
                <a:stretch>
                  <a:fillRect l="-9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72" name="Picture 4" descr="Picture 4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4561840" y="1175220"/>
            <a:ext cx="6035041" cy="3926057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75" name="Rectangle: Diagonal Corners Rounded 5"/>
          <p:cNvGrpSpPr/>
          <p:nvPr/>
        </p:nvGrpSpPr>
        <p:grpSpPr>
          <a:xfrm>
            <a:off x="1158239" y="1178180"/>
            <a:ext cx="2166450" cy="833122"/>
            <a:chOff x="-1" y="0"/>
            <a:chExt cx="2166448" cy="833120"/>
          </a:xfrm>
        </p:grpSpPr>
        <p:sp>
          <p:nvSpPr>
            <p:cNvPr id="273" name="Shape"/>
            <p:cNvSpPr/>
            <p:nvPr/>
          </p:nvSpPr>
          <p:spPr>
            <a:xfrm>
              <a:off x="-1" y="0"/>
              <a:ext cx="2166448" cy="833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4" y="0"/>
                  </a:moveTo>
                  <a:lnTo>
                    <a:pt x="21600" y="0"/>
                  </a:lnTo>
                  <a:lnTo>
                    <a:pt x="21600" y="18000"/>
                  </a:lnTo>
                  <a:cubicBezTo>
                    <a:pt x="21600" y="19988"/>
                    <a:pt x="20980" y="21600"/>
                    <a:pt x="20216" y="21600"/>
                  </a:cubicBezTo>
                  <a:lnTo>
                    <a:pt x="0" y="21600"/>
                  </a:lnTo>
                  <a:lnTo>
                    <a:pt x="0" y="3600"/>
                  </a:lnTo>
                  <a:cubicBezTo>
                    <a:pt x="0" y="1612"/>
                    <a:pt x="620" y="0"/>
                    <a:pt x="138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6F8FC"/>
                </a:gs>
                <a:gs pos="64000">
                  <a:srgbClr val="CCCCFF"/>
                </a:gs>
                <a:gs pos="77000">
                  <a:srgbClr val="ABC0E4"/>
                </a:gs>
                <a:gs pos="100000">
                  <a:srgbClr val="C7D5ED"/>
                </a:gs>
              </a:gsLst>
              <a:lin ang="5400000" scaled="0"/>
            </a:gra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C00000"/>
                  </a:solidFill>
                </a:defRPr>
              </a:pPr>
              <a:endParaRPr/>
            </a:p>
          </p:txBody>
        </p:sp>
        <p:sp>
          <p:nvSpPr>
            <p:cNvPr id="274" name="ALP distortion signal"/>
            <p:cNvSpPr txBox="1"/>
            <p:nvPr/>
          </p:nvSpPr>
          <p:spPr>
            <a:xfrm>
              <a:off x="92739" y="250016"/>
              <a:ext cx="1980968" cy="333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C00000"/>
                  </a:solidFill>
                </a:defRPr>
              </a:lvl1pPr>
            </a:lstStyle>
            <a:p>
              <a:r>
                <a:t>ALP distortion signal</a:t>
              </a:r>
            </a:p>
          </p:txBody>
        </p:sp>
      </p:grpSp>
      <p:grpSp>
        <p:nvGrpSpPr>
          <p:cNvPr id="278" name="Rectangle: Diagonal Corners Rounded 11"/>
          <p:cNvGrpSpPr/>
          <p:nvPr/>
        </p:nvGrpSpPr>
        <p:grpSpPr>
          <a:xfrm>
            <a:off x="1158238" y="2661197"/>
            <a:ext cx="2166449" cy="833122"/>
            <a:chOff x="-1" y="0"/>
            <a:chExt cx="2166447" cy="833120"/>
          </a:xfrm>
        </p:grpSpPr>
        <p:sp>
          <p:nvSpPr>
            <p:cNvPr id="276" name="Shape"/>
            <p:cNvSpPr/>
            <p:nvPr/>
          </p:nvSpPr>
          <p:spPr>
            <a:xfrm>
              <a:off x="-1" y="0"/>
              <a:ext cx="2166447" cy="833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4" y="0"/>
                  </a:moveTo>
                  <a:lnTo>
                    <a:pt x="21600" y="0"/>
                  </a:lnTo>
                  <a:lnTo>
                    <a:pt x="21600" y="18000"/>
                  </a:lnTo>
                  <a:cubicBezTo>
                    <a:pt x="21600" y="19988"/>
                    <a:pt x="20980" y="21600"/>
                    <a:pt x="20216" y="21600"/>
                  </a:cubicBezTo>
                  <a:lnTo>
                    <a:pt x="0" y="21600"/>
                  </a:lnTo>
                  <a:lnTo>
                    <a:pt x="0" y="3600"/>
                  </a:lnTo>
                  <a:cubicBezTo>
                    <a:pt x="0" y="1612"/>
                    <a:pt x="620" y="0"/>
                    <a:pt x="138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6F8FC"/>
                </a:gs>
                <a:gs pos="64000">
                  <a:srgbClr val="CCCCFF"/>
                </a:gs>
                <a:gs pos="77000">
                  <a:srgbClr val="ABC0E4"/>
                </a:gs>
                <a:gs pos="100000">
                  <a:srgbClr val="C7D5ED"/>
                </a:gs>
              </a:gsLst>
              <a:lin ang="5400000" scaled="0"/>
            </a:gra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C00000"/>
                  </a:solidFill>
                </a:defRPr>
              </a:pPr>
              <a:endParaRPr/>
            </a:p>
          </p:txBody>
        </p:sp>
        <p:sp>
          <p:nvSpPr>
            <p:cNvPr id="277" name="Galaxy clusters"/>
            <p:cNvSpPr txBox="1"/>
            <p:nvPr/>
          </p:nvSpPr>
          <p:spPr>
            <a:xfrm>
              <a:off x="92739" y="250016"/>
              <a:ext cx="1980967" cy="333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C00000"/>
                  </a:solidFill>
                </a:defRPr>
              </a:lvl1pPr>
            </a:lstStyle>
            <a:p>
              <a:r>
                <a:t>Galaxy clusters</a:t>
              </a:r>
            </a:p>
          </p:txBody>
        </p:sp>
      </p:grpSp>
      <p:grpSp>
        <p:nvGrpSpPr>
          <p:cNvPr id="281" name="Rectangle: Diagonal Corners Rounded 12"/>
          <p:cNvGrpSpPr/>
          <p:nvPr/>
        </p:nvGrpSpPr>
        <p:grpSpPr>
          <a:xfrm>
            <a:off x="1158238" y="4150650"/>
            <a:ext cx="2166449" cy="833122"/>
            <a:chOff x="-1" y="0"/>
            <a:chExt cx="2166447" cy="833120"/>
          </a:xfrm>
        </p:grpSpPr>
        <p:sp>
          <p:nvSpPr>
            <p:cNvPr id="279" name="Shape"/>
            <p:cNvSpPr/>
            <p:nvPr/>
          </p:nvSpPr>
          <p:spPr>
            <a:xfrm>
              <a:off x="-1" y="0"/>
              <a:ext cx="2166447" cy="833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4" y="0"/>
                  </a:moveTo>
                  <a:lnTo>
                    <a:pt x="21600" y="0"/>
                  </a:lnTo>
                  <a:lnTo>
                    <a:pt x="21600" y="18000"/>
                  </a:lnTo>
                  <a:cubicBezTo>
                    <a:pt x="21600" y="19988"/>
                    <a:pt x="20980" y="21600"/>
                    <a:pt x="20216" y="21600"/>
                  </a:cubicBezTo>
                  <a:lnTo>
                    <a:pt x="0" y="21600"/>
                  </a:lnTo>
                  <a:lnTo>
                    <a:pt x="0" y="3600"/>
                  </a:lnTo>
                  <a:cubicBezTo>
                    <a:pt x="0" y="1612"/>
                    <a:pt x="620" y="0"/>
                    <a:pt x="1384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6F8FC"/>
                </a:gs>
                <a:gs pos="64000">
                  <a:srgbClr val="CCCCFF"/>
                </a:gs>
                <a:gs pos="77000">
                  <a:srgbClr val="ABC0E4"/>
                </a:gs>
                <a:gs pos="100000">
                  <a:srgbClr val="C7D5ED"/>
                </a:gs>
              </a:gsLst>
              <a:lin ang="5400000" scaled="0"/>
            </a:gra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C00000"/>
                  </a:solidFill>
                </a:defRPr>
              </a:pPr>
              <a:endParaRPr/>
            </a:p>
          </p:txBody>
        </p:sp>
        <p:sp>
          <p:nvSpPr>
            <p:cNvPr id="280" name="Dark Matter Halos"/>
            <p:cNvSpPr txBox="1"/>
            <p:nvPr/>
          </p:nvSpPr>
          <p:spPr>
            <a:xfrm>
              <a:off x="92739" y="250016"/>
              <a:ext cx="1980967" cy="333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C00000"/>
                  </a:solidFill>
                </a:defRPr>
              </a:lvl1pPr>
            </a:lstStyle>
            <a:p>
              <a:r>
                <a:t>Dark Matter Halos</a:t>
              </a:r>
            </a:p>
          </p:txBody>
        </p:sp>
      </p:grpSp>
      <p:grpSp>
        <p:nvGrpSpPr>
          <p:cNvPr id="284" name="Rectangle: Diagonal Corners Rounded 13"/>
          <p:cNvGrpSpPr/>
          <p:nvPr/>
        </p:nvGrpSpPr>
        <p:grpSpPr>
          <a:xfrm>
            <a:off x="1158239" y="5612122"/>
            <a:ext cx="2153708" cy="833122"/>
            <a:chOff x="0" y="0"/>
            <a:chExt cx="2153706" cy="833120"/>
          </a:xfrm>
        </p:grpSpPr>
        <p:sp>
          <p:nvSpPr>
            <p:cNvPr id="282" name="Shape"/>
            <p:cNvSpPr/>
            <p:nvPr/>
          </p:nvSpPr>
          <p:spPr>
            <a:xfrm>
              <a:off x="0" y="0"/>
              <a:ext cx="2153706" cy="833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3" y="0"/>
                  </a:moveTo>
                  <a:lnTo>
                    <a:pt x="21600" y="0"/>
                  </a:lnTo>
                  <a:lnTo>
                    <a:pt x="21600" y="18000"/>
                  </a:lnTo>
                  <a:cubicBezTo>
                    <a:pt x="21600" y="19988"/>
                    <a:pt x="20977" y="21600"/>
                    <a:pt x="20207" y="21600"/>
                  </a:cubicBezTo>
                  <a:lnTo>
                    <a:pt x="0" y="21600"/>
                  </a:lnTo>
                  <a:lnTo>
                    <a:pt x="0" y="3600"/>
                  </a:lnTo>
                  <a:cubicBezTo>
                    <a:pt x="0" y="1612"/>
                    <a:pt x="623" y="0"/>
                    <a:pt x="1393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6F8FC"/>
                </a:gs>
                <a:gs pos="64000">
                  <a:srgbClr val="CCCCFF"/>
                </a:gs>
                <a:gs pos="77000">
                  <a:srgbClr val="ABC0E4"/>
                </a:gs>
                <a:gs pos="100000">
                  <a:srgbClr val="C7D5ED"/>
                </a:gs>
              </a:gsLst>
              <a:lin ang="5400000" scaled="0"/>
            </a:gra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C00000"/>
                  </a:solidFill>
                </a:defRPr>
              </a:pPr>
              <a:endParaRPr/>
            </a:p>
          </p:txBody>
        </p:sp>
        <p:sp>
          <p:nvSpPr>
            <p:cNvPr id="283" name="Matter density field"/>
            <p:cNvSpPr txBox="1"/>
            <p:nvPr/>
          </p:nvSpPr>
          <p:spPr>
            <a:xfrm>
              <a:off x="92740" y="250016"/>
              <a:ext cx="1968227" cy="3330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 algn="ctr">
                <a:defRPr>
                  <a:solidFill>
                    <a:srgbClr val="C00000"/>
                  </a:solidFill>
                </a:defRPr>
              </a:lvl1pPr>
            </a:lstStyle>
            <a:p>
              <a:r>
                <a:t>Matter density field</a:t>
              </a:r>
            </a:p>
          </p:txBody>
        </p:sp>
      </p:grpSp>
      <p:sp>
        <p:nvSpPr>
          <p:cNvPr id="285" name="Arrow: Up 17"/>
          <p:cNvSpPr/>
          <p:nvPr/>
        </p:nvSpPr>
        <p:spPr>
          <a:xfrm rot="10800000">
            <a:off x="1951758" y="2026982"/>
            <a:ext cx="558801" cy="6126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850"/>
                </a:moveTo>
                <a:lnTo>
                  <a:pt x="10800" y="0"/>
                </a:lnTo>
                <a:lnTo>
                  <a:pt x="21600" y="9850"/>
                </a:lnTo>
                <a:lnTo>
                  <a:pt x="16200" y="985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9850"/>
                </a:lnTo>
                <a:close/>
              </a:path>
            </a:pathLst>
          </a:custGeom>
          <a:solidFill>
            <a:schemeClr val="accent4"/>
          </a:solidFill>
          <a:ln w="44450">
            <a:solidFill>
              <a:srgbClr val="00206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6" name="Arrow: Up 18"/>
          <p:cNvSpPr/>
          <p:nvPr/>
        </p:nvSpPr>
        <p:spPr>
          <a:xfrm rot="10800000">
            <a:off x="1951757" y="3521285"/>
            <a:ext cx="558801" cy="6126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850"/>
                </a:moveTo>
                <a:lnTo>
                  <a:pt x="10800" y="0"/>
                </a:lnTo>
                <a:lnTo>
                  <a:pt x="21600" y="9850"/>
                </a:lnTo>
                <a:lnTo>
                  <a:pt x="16200" y="9850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9850"/>
                </a:lnTo>
                <a:close/>
              </a:path>
            </a:pathLst>
          </a:custGeom>
          <a:solidFill>
            <a:schemeClr val="accent4"/>
          </a:solidFill>
          <a:ln w="44450">
            <a:solidFill>
              <a:srgbClr val="00206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7" name="Arrow: Up 19"/>
          <p:cNvSpPr/>
          <p:nvPr/>
        </p:nvSpPr>
        <p:spPr>
          <a:xfrm rot="10800000">
            <a:off x="1951757" y="5000464"/>
            <a:ext cx="558801" cy="595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126"/>
                </a:moveTo>
                <a:lnTo>
                  <a:pt x="10800" y="0"/>
                </a:lnTo>
                <a:lnTo>
                  <a:pt x="21600" y="10126"/>
                </a:lnTo>
                <a:lnTo>
                  <a:pt x="16200" y="10126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10126"/>
                </a:lnTo>
                <a:close/>
              </a:path>
            </a:pathLst>
          </a:custGeom>
          <a:solidFill>
            <a:schemeClr val="accent4"/>
          </a:solidFill>
          <a:ln w="44450">
            <a:solidFill>
              <a:srgbClr val="00206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89" name="Slide Number Placeholder 21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D8B77A-9726-9E02-7CC5-C94C5EA89E30}"/>
              </a:ext>
            </a:extLst>
          </p:cNvPr>
          <p:cNvSpPr txBox="1"/>
          <p:nvPr/>
        </p:nvSpPr>
        <p:spPr>
          <a:xfrm>
            <a:off x="394062" y="6521365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Footer Placeholder 5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292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293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5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296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297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298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99" name="Title 1"/>
          <p:cNvSpPr txBox="1"/>
          <p:nvPr/>
        </p:nvSpPr>
        <p:spPr>
          <a:xfrm>
            <a:off x="628785" y="128833"/>
            <a:ext cx="10072042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THE ALP DIFFUSED BACKGROUND</a:t>
            </a:r>
          </a:p>
        </p:txBody>
      </p:sp>
      <p:pic>
        <p:nvPicPr>
          <p:cNvPr id="300" name="Picture 3" descr="Picture 3"/>
          <p:cNvPicPr>
            <a:picLocks noChangeAspect="1"/>
          </p:cNvPicPr>
          <p:nvPr/>
        </p:nvPicPr>
        <p:blipFill>
          <a:blip r:embed="rId4"/>
          <a:srcRect l="767" r="1208" b="2828"/>
          <a:stretch>
            <a:fillRect/>
          </a:stretch>
        </p:blipFill>
        <p:spPr>
          <a:xfrm>
            <a:off x="1047673" y="1315366"/>
            <a:ext cx="9982987" cy="4980291"/>
          </a:xfrm>
          <a:prstGeom prst="rect">
            <a:avLst/>
          </a:prstGeom>
          <a:ln w="12700">
            <a:miter lim="400000"/>
          </a:ln>
        </p:spPr>
      </p:pic>
      <p:sp>
        <p:nvSpPr>
          <p:cNvPr id="302" name="Slide Number Placeholder 6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88705D-C585-8FA2-4D9B-0FE01F73F28B}"/>
              </a:ext>
            </a:extLst>
          </p:cNvPr>
          <p:cNvSpPr txBox="1"/>
          <p:nvPr/>
        </p:nvSpPr>
        <p:spPr>
          <a:xfrm>
            <a:off x="883919" y="6400413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0" grpId="0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169160-4FDA-CE29-F2D5-1521968C9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Footer Placeholder 4">
            <a:extLst>
              <a:ext uri="{FF2B5EF4-FFF2-40B4-BE49-F238E27FC236}">
                <a16:creationId xmlns:a16="http://schemas.microsoft.com/office/drawing/2014/main" id="{0D22F893-D986-F921-D63B-940C26B6154E}"/>
              </a:ext>
            </a:extLst>
          </p:cNvPr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628" name="Picture 8" descr="Picture 8">
            <a:extLst>
              <a:ext uri="{FF2B5EF4-FFF2-40B4-BE49-F238E27FC236}">
                <a16:creationId xmlns:a16="http://schemas.microsoft.com/office/drawing/2014/main" id="{6DC3083E-4F92-48B1-B910-98E7CC296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629" name="Rectangle 14">
            <a:extLst>
              <a:ext uri="{FF2B5EF4-FFF2-40B4-BE49-F238E27FC236}">
                <a16:creationId xmlns:a16="http://schemas.microsoft.com/office/drawing/2014/main" id="{F63A803D-2C01-6DAA-A634-7005F2953EEB}"/>
              </a:ext>
            </a:extLst>
          </p:cNvPr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0" name="Title 1">
            <a:extLst>
              <a:ext uri="{FF2B5EF4-FFF2-40B4-BE49-F238E27FC236}">
                <a16:creationId xmlns:a16="http://schemas.microsoft.com/office/drawing/2014/main" id="{07AD3BDD-0A63-1D49-1704-8301FC45827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31" name="TextBox 9">
            <a:extLst>
              <a:ext uri="{FF2B5EF4-FFF2-40B4-BE49-F238E27FC236}">
                <a16:creationId xmlns:a16="http://schemas.microsoft.com/office/drawing/2014/main" id="{085BEDDC-B1F6-D897-B3BC-7C7F01FB5D2A}"/>
              </a:ext>
            </a:extLst>
          </p:cNvPr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632" name="TextBox 10">
            <a:extLst>
              <a:ext uri="{FF2B5EF4-FFF2-40B4-BE49-F238E27FC236}">
                <a16:creationId xmlns:a16="http://schemas.microsoft.com/office/drawing/2014/main" id="{D264025C-2217-CC82-ED2F-0BD60C17A336}"/>
              </a:ext>
            </a:extLst>
          </p:cNvPr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633" name="TextBox 16">
            <a:extLst>
              <a:ext uri="{FF2B5EF4-FFF2-40B4-BE49-F238E27FC236}">
                <a16:creationId xmlns:a16="http://schemas.microsoft.com/office/drawing/2014/main" id="{D9EC7776-66D1-F8A4-1B4A-B81CDF43D76C}"/>
              </a:ext>
            </a:extLst>
          </p:cNvPr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634" name="Rectangle 15">
            <a:extLst>
              <a:ext uri="{FF2B5EF4-FFF2-40B4-BE49-F238E27FC236}">
                <a16:creationId xmlns:a16="http://schemas.microsoft.com/office/drawing/2014/main" id="{1D8A5BE0-B3E9-56FD-2D0E-C70906C91D5E}"/>
              </a:ext>
            </a:extLst>
          </p:cNvPr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5" name="Title 1">
            <a:extLst>
              <a:ext uri="{FF2B5EF4-FFF2-40B4-BE49-F238E27FC236}">
                <a16:creationId xmlns:a16="http://schemas.microsoft.com/office/drawing/2014/main" id="{BBB86737-0417-0A18-CC19-0BA79DC9DCC2}"/>
              </a:ext>
            </a:extLst>
          </p:cNvPr>
          <p:cNvSpPr txBox="1"/>
          <p:nvPr/>
        </p:nvSpPr>
        <p:spPr>
          <a:xfrm>
            <a:off x="323717" y="43803"/>
            <a:ext cx="6744732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pPr>
              <a:lnSpc>
                <a:spcPct val="72000"/>
              </a:lnSpc>
              <a:defRPr sz="3700">
                <a:solidFill>
                  <a:srgbClr val="002060"/>
                </a:solidFill>
                <a:latin typeface="Algerian"/>
                <a:ea typeface="Algerian"/>
                <a:cs typeface="Algerian"/>
                <a:sym typeface="Algerian"/>
              </a:defRPr>
            </a:pPr>
            <a:r>
              <a:rPr b="1">
                <a:latin typeface="Baskerville"/>
                <a:ea typeface="Baskerville"/>
                <a:cs typeface="Baskerville"/>
                <a:sym typeface="Baskerville"/>
              </a:rPr>
              <a:t>HALO MODELLING OF THE ALP BACKGROUND SIGNAL</a:t>
            </a:r>
            <a:br>
              <a:rPr b="1">
                <a:latin typeface="Baskerville"/>
                <a:ea typeface="Baskerville"/>
                <a:cs typeface="Baskerville"/>
                <a:sym typeface="Baskerville"/>
              </a:rPr>
            </a:br>
            <a:r>
              <a:rPr sz="29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rPr>
              <a:t> </a:t>
            </a:r>
          </a:p>
        </p:txBody>
      </p:sp>
      <p:pic>
        <p:nvPicPr>
          <p:cNvPr id="638" name="Content Placeholder 11" descr="Content Placeholder 11">
            <a:extLst>
              <a:ext uri="{FF2B5EF4-FFF2-40B4-BE49-F238E27FC236}">
                <a16:creationId xmlns:a16="http://schemas.microsoft.com/office/drawing/2014/main" id="{B3B87049-5AA7-9F5B-E35E-0C97632310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562" y="3193963"/>
            <a:ext cx="4529831" cy="3359278"/>
          </a:xfrm>
          <a:prstGeom prst="rect">
            <a:avLst/>
          </a:prstGeom>
          <a:ln w="12700">
            <a:miter lim="400000"/>
          </a:ln>
        </p:spPr>
      </p:pic>
      <p:sp>
        <p:nvSpPr>
          <p:cNvPr id="639" name="TextBox 30">
            <a:extLst>
              <a:ext uri="{FF2B5EF4-FFF2-40B4-BE49-F238E27FC236}">
                <a16:creationId xmlns:a16="http://schemas.microsoft.com/office/drawing/2014/main" id="{17F771D2-337B-70CC-8A04-A0489E0006D8}"/>
              </a:ext>
            </a:extLst>
          </p:cNvPr>
          <p:cNvSpPr txBox="1"/>
          <p:nvPr/>
        </p:nvSpPr>
        <p:spPr>
          <a:xfrm>
            <a:off x="4381531" y="6318109"/>
            <a:ext cx="1825784" cy="206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800"/>
            </a:pPr>
            <a:r>
              <a:t>Dodelson </a:t>
            </a:r>
            <a:r>
              <a:rPr>
                <a:latin typeface="Arial"/>
                <a:ea typeface="Arial"/>
                <a:cs typeface="Arial"/>
                <a:sym typeface="Arial"/>
              </a:rPr>
              <a:t>Modern Cosmology</a:t>
            </a:r>
          </a:p>
        </p:txBody>
      </p:sp>
      <p:pic>
        <p:nvPicPr>
          <p:cNvPr id="640" name="Picture 2" descr="Picture 2">
            <a:extLst>
              <a:ext uri="{FF2B5EF4-FFF2-40B4-BE49-F238E27FC236}">
                <a16:creationId xmlns:a16="http://schemas.microsoft.com/office/drawing/2014/main" id="{591DD352-D71D-88CF-950A-F23C60B0C9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7213" y="3454336"/>
            <a:ext cx="4087688" cy="2839785"/>
          </a:xfrm>
          <a:prstGeom prst="rect">
            <a:avLst/>
          </a:prstGeom>
          <a:ln w="12700">
            <a:miter lim="400000"/>
          </a:ln>
        </p:spPr>
      </p:pic>
      <p:sp>
        <p:nvSpPr>
          <p:cNvPr id="641" name="Date Placeholder 3">
            <a:extLst>
              <a:ext uri="{FF2B5EF4-FFF2-40B4-BE49-F238E27FC236}">
                <a16:creationId xmlns:a16="http://schemas.microsoft.com/office/drawing/2014/main" id="{EA07383C-9BD5-D0FE-6A1F-A73FD3235A40}"/>
              </a:ext>
            </a:extLst>
          </p:cNvPr>
          <p:cNvSpPr txBox="1"/>
          <p:nvPr/>
        </p:nvSpPr>
        <p:spPr>
          <a:xfrm>
            <a:off x="213359" y="6460480"/>
            <a:ext cx="265176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</a:p>
          <a:p>
            <a:endParaRPr lang="en-US"/>
          </a:p>
        </p:txBody>
      </p:sp>
      <p:sp>
        <p:nvSpPr>
          <p:cNvPr id="642" name="Slide Number Placeholder 5">
            <a:extLst>
              <a:ext uri="{FF2B5EF4-FFF2-40B4-BE49-F238E27FC236}">
                <a16:creationId xmlns:a16="http://schemas.microsoft.com/office/drawing/2014/main" id="{F90E069B-5B40-B625-EDD1-26013FF1ADF2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369496" y="655700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69B9D1-E933-6158-96D4-40E1CF26E13D}"/>
              </a:ext>
            </a:extLst>
          </p:cNvPr>
          <p:cNvSpPr txBox="1"/>
          <p:nvPr/>
        </p:nvSpPr>
        <p:spPr>
          <a:xfrm>
            <a:off x="426720" y="1112520"/>
            <a:ext cx="8341360" cy="203132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i="1">
                <a:solidFill>
                  <a:srgbClr val="6C4E02"/>
                </a:solidFill>
                <a:latin typeface="Century Schoolbook"/>
                <a:ea typeface="Century Schoolbook"/>
                <a:cs typeface="Century Schoolbook"/>
              </a:rPr>
              <a:t>ALP Power spectrum can be separated into one and two halo terms</a:t>
            </a:r>
            <a:endParaRPr lang="en-US"/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r>
              <a:rPr lang="en-US" b="1" i="1">
                <a:solidFill>
                  <a:srgbClr val="C00000"/>
                </a:solidFill>
                <a:latin typeface="Century Schoolbook"/>
                <a:ea typeface="Century Schoolbook"/>
                <a:cs typeface="Century Schoolbook"/>
              </a:rPr>
              <a:t>One halo:</a:t>
            </a:r>
            <a:r>
              <a:rPr lang="en-US" b="1" i="1">
                <a:solidFill>
                  <a:srgbClr val="6C4E02"/>
                </a:solidFill>
                <a:latin typeface="Century Schoolbook"/>
                <a:ea typeface="Century Schoolbook"/>
                <a:cs typeface="Century Schoolbook"/>
              </a:rPr>
              <a:t> Correlations between locations within the same cluster    </a:t>
            </a:r>
          </a:p>
          <a:p>
            <a:endParaRPr lang="en-US">
              <a:solidFill>
                <a:srgbClr val="FFFF0B"/>
              </a:solidFill>
              <a:latin typeface="Times"/>
              <a:ea typeface="Times"/>
              <a:cs typeface="Times"/>
            </a:endParaRPr>
          </a:p>
          <a:p>
            <a:r>
              <a:rPr lang="en-US" b="1" i="1">
                <a:solidFill>
                  <a:srgbClr val="C00000"/>
                </a:solidFill>
                <a:latin typeface="Century Schoolbook"/>
                <a:ea typeface="Century Schoolbook"/>
                <a:cs typeface="Century Schoolbook"/>
              </a:rPr>
              <a:t>Two halo:</a:t>
            </a:r>
            <a:r>
              <a:rPr lang="en-US" b="1" i="1">
                <a:solidFill>
                  <a:srgbClr val="6C4E02"/>
                </a:solidFill>
                <a:latin typeface="Century Schoolbook"/>
                <a:ea typeface="Century Schoolbook"/>
                <a:cs typeface="Century Schoolbook"/>
              </a:rPr>
              <a:t> Correlations between locations in different clusters</a:t>
            </a:r>
            <a:r>
              <a:rPr lang="en-US" b="1" i="1" dirty="0">
                <a:solidFill>
                  <a:srgbClr val="FFFF0B"/>
                </a:solidFill>
                <a:latin typeface="Century Schoolbook"/>
                <a:ea typeface="Century Schoolbook"/>
                <a:cs typeface="Century Schoolbook"/>
              </a:rPr>
              <a:t>  </a:t>
            </a:r>
            <a:r>
              <a:rPr lang="en-US" b="1" i="1" dirty="0">
                <a:solidFill>
                  <a:srgbClr val="000000"/>
                </a:solidFill>
                <a:latin typeface="Century Schoolbook"/>
                <a:ea typeface="Century Schoolbook"/>
                <a:cs typeface="Century Schoolbook"/>
              </a:rPr>
              <a:t> </a:t>
            </a:r>
          </a:p>
          <a:p>
            <a:endParaRPr lang="en-US">
              <a:solidFill>
                <a:srgbClr val="000000"/>
              </a:solidFill>
              <a:latin typeface="Times"/>
              <a:ea typeface="Times"/>
              <a:cs typeface="Times"/>
            </a:endParaRPr>
          </a:p>
          <a:p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17695061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0" grpId="0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Footer Placeholder 11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305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306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0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08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309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310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311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12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23" y="1887676"/>
            <a:ext cx="5976026" cy="4108705"/>
          </a:xfrm>
          <a:prstGeom prst="rect">
            <a:avLst/>
          </a:prstGeom>
          <a:ln w="12700">
            <a:miter lim="400000"/>
          </a:ln>
        </p:spPr>
      </p:pic>
      <p:pic>
        <p:nvPicPr>
          <p:cNvPr id="313" name="Picture 3" descr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6553" y="1276314"/>
            <a:ext cx="5717035" cy="5138218"/>
          </a:xfrm>
          <a:prstGeom prst="rect">
            <a:avLst/>
          </a:prstGeom>
          <a:ln w="12700">
            <a:miter lim="400000"/>
          </a:ln>
        </p:spPr>
      </p:pic>
      <p:sp>
        <p:nvSpPr>
          <p:cNvPr id="314" name="Title 1"/>
          <p:cNvSpPr txBox="1"/>
          <p:nvPr/>
        </p:nvSpPr>
        <p:spPr>
          <a:xfrm>
            <a:off x="377118" y="28808"/>
            <a:ext cx="9533185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SPECTRAL &amp; SPATIAL VARIATION OF THE ALP SIGNAL</a:t>
            </a:r>
          </a:p>
        </p:txBody>
      </p:sp>
      <p:sp>
        <p:nvSpPr>
          <p:cNvPr id="316" name="Slide Number Placeholder 12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816ADF4-5B84-A8F9-1833-DDDE9AA364CF}"/>
              </a:ext>
            </a:extLst>
          </p:cNvPr>
          <p:cNvSpPr txBox="1"/>
          <p:nvPr/>
        </p:nvSpPr>
        <p:spPr>
          <a:xfrm>
            <a:off x="883919" y="6400413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" grpId="0" animBg="1" advAuto="0"/>
      <p:bldP spid="313" grpId="0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Footer Placeholder 4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319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320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1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22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323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324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325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6" name="Title 1"/>
          <p:cNvSpPr txBox="1"/>
          <p:nvPr/>
        </p:nvSpPr>
        <p:spPr>
          <a:xfrm>
            <a:off x="540475" y="2404188"/>
            <a:ext cx="11111049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ctr">
              <a:lnSpc>
                <a:spcPct val="90000"/>
              </a:lnSpc>
              <a:defRPr sz="44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TURBULENT EFFECTS ON THE ALP SIGNAL</a:t>
            </a:r>
          </a:p>
        </p:txBody>
      </p:sp>
      <p:sp>
        <p:nvSpPr>
          <p:cNvPr id="328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329" name="JCAP05(2025)051 (Mehta &amp; Mukherjee)"/>
          <p:cNvSpPr txBox="1"/>
          <p:nvPr/>
        </p:nvSpPr>
        <p:spPr>
          <a:xfrm>
            <a:off x="3761352" y="3873653"/>
            <a:ext cx="4669295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➢"/>
              <a:defRPr sz="1700" b="1" i="1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entury Schoolbook"/>
                <a:ea typeface="Century Schoolbook"/>
                <a:cs typeface="Century Schoolbook"/>
                <a:sym typeface="Century Schoolbook"/>
                <a:hlinkClick r:id="rId4"/>
              </a:defRPr>
            </a:lvl1pPr>
          </a:lstStyle>
          <a:p>
            <a:pPr>
              <a:defRPr u="none">
                <a:solidFill>
                  <a:srgbClr val="C00000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4"/>
              </a:rPr>
              <a:t>JCAP05(2025)051 (Mehta &amp; Mukherjee)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1FC7F8-0472-3956-F7EE-768FAB3166E7}"/>
              </a:ext>
            </a:extLst>
          </p:cNvPr>
          <p:cNvSpPr txBox="1"/>
          <p:nvPr/>
        </p:nvSpPr>
        <p:spPr>
          <a:xfrm>
            <a:off x="883919" y="6400413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  <a:endParaRPr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Footer Placeholder 21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332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333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5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36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337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338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339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0" name="Title 1"/>
          <p:cNvSpPr txBox="1"/>
          <p:nvPr/>
        </p:nvSpPr>
        <p:spPr>
          <a:xfrm>
            <a:off x="377118" y="-227004"/>
            <a:ext cx="8505230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Length scales involved</a:t>
            </a:r>
          </a:p>
        </p:txBody>
      </p:sp>
      <p:sp>
        <p:nvSpPr>
          <p:cNvPr id="341" name="Content Placeholder 2"/>
          <p:cNvSpPr txBox="1"/>
          <p:nvPr/>
        </p:nvSpPr>
        <p:spPr>
          <a:xfrm>
            <a:off x="206568" y="816072"/>
            <a:ext cx="12097975" cy="48328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➢"/>
              <a:defRPr sz="1700" b="1" i="1">
                <a:solidFill>
                  <a:srgbClr val="806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The ALP signal depends on: </a:t>
            </a:r>
            <a:endParaRPr sz="2800"/>
          </a:p>
          <a:p>
            <a:pPr lvl="1">
              <a:lnSpc>
                <a:spcPct val="90000"/>
              </a:lnSpc>
              <a:spcBef>
                <a:spcPts val="500"/>
              </a:spcBef>
              <a:defRPr sz="1700" b="1" i="1"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The photon-ALP oscillation scale</a:t>
            </a:r>
            <a:endParaRPr sz="2400"/>
          </a:p>
          <a:p>
            <a:pPr lvl="1">
              <a:lnSpc>
                <a:spcPct val="90000"/>
              </a:lnSpc>
              <a:spcBef>
                <a:spcPts val="500"/>
              </a:spcBef>
              <a:defRPr sz="1700" b="1" i="1"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The electron density variation scale</a:t>
            </a:r>
            <a:endParaRPr sz="2400"/>
          </a:p>
          <a:p>
            <a:pPr lvl="1">
              <a:lnSpc>
                <a:spcPct val="90000"/>
              </a:lnSpc>
              <a:spcBef>
                <a:spcPts val="500"/>
              </a:spcBef>
              <a:defRPr sz="1700" b="1" i="1"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The magnetic field variation scale</a:t>
            </a:r>
            <a:endParaRPr sz="2400"/>
          </a:p>
          <a:p>
            <a:pPr>
              <a:lnSpc>
                <a:spcPct val="90000"/>
              </a:lnSpc>
              <a:spcBef>
                <a:spcPts val="1000"/>
              </a:spcBef>
              <a:defRPr sz="1700" b="1" i="1">
                <a:solidFill>
                  <a:srgbClr val="C55A1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 sz="240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➢"/>
              <a:defRPr sz="1700" b="1" i="1">
                <a:solidFill>
                  <a:srgbClr val="806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The probability of conversion at a location in a galaxy cluster:</a:t>
            </a:r>
            <a:endParaRPr sz="280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➢"/>
              <a:defRPr sz="1700" b="1" i="1">
                <a:solidFill>
                  <a:srgbClr val="C55A1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 sz="2800"/>
          </a:p>
          <a:p>
            <a:pPr>
              <a:lnSpc>
                <a:spcPct val="90000"/>
              </a:lnSpc>
              <a:spcBef>
                <a:spcPts val="1000"/>
              </a:spcBef>
              <a:defRPr sz="1700" b="1" i="1">
                <a:solidFill>
                  <a:srgbClr val="C55A1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 </a:t>
            </a:r>
            <a:endParaRPr sz="2800"/>
          </a:p>
          <a:p>
            <a:pPr lvl="8">
              <a:lnSpc>
                <a:spcPct val="90000"/>
              </a:lnSpc>
              <a:spcBef>
                <a:spcPts val="1000"/>
              </a:spcBef>
              <a:defRPr sz="1700">
                <a:latin typeface="Cambria Math"/>
                <a:ea typeface="Cambria Math"/>
                <a:cs typeface="Cambria Math"/>
                <a:sym typeface="Cambria Math"/>
              </a:defRPr>
            </a:pPr>
            <a:endParaRPr b="1" i="1">
              <a:solidFill>
                <a:srgbClr val="C55A1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defRPr sz="1700" b="1" i="1">
                <a:solidFill>
                  <a:srgbClr val="C55A1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 b="1" i="1">
              <a:solidFill>
                <a:srgbClr val="C55A11"/>
              </a:solidFill>
              <a:latin typeface="Century Schoolbook"/>
              <a:ea typeface="Century Schoolbook"/>
              <a:cs typeface="Century Schoolbook"/>
              <a:sym typeface="Century Schoolbook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➢"/>
              <a:defRPr sz="1700" b="1" i="1">
                <a:solidFill>
                  <a:srgbClr val="806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Low Coherence length causes depolarization:</a:t>
            </a:r>
            <a:endParaRPr sz="2800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➢"/>
              <a:defRPr sz="1700" b="1">
                <a:solidFill>
                  <a:srgbClr val="C55A1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 sz="2800"/>
          </a:p>
        </p:txBody>
      </p:sp>
      <p:sp>
        <p:nvSpPr>
          <p:cNvPr id="342" name="Freeform: Shape 22"/>
          <p:cNvSpPr/>
          <p:nvPr/>
        </p:nvSpPr>
        <p:spPr>
          <a:xfrm>
            <a:off x="6581143" y="5236237"/>
            <a:ext cx="1862288" cy="500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999" extrusionOk="0">
                <a:moveTo>
                  <a:pt x="0" y="9911"/>
                </a:moveTo>
                <a:cubicBezTo>
                  <a:pt x="1480" y="4332"/>
                  <a:pt x="2961" y="-1247"/>
                  <a:pt x="5684" y="245"/>
                </a:cubicBezTo>
                <a:cubicBezTo>
                  <a:pt x="8408" y="1736"/>
                  <a:pt x="13689" y="17370"/>
                  <a:pt x="16342" y="18861"/>
                </a:cubicBezTo>
                <a:cubicBezTo>
                  <a:pt x="18995" y="20353"/>
                  <a:pt x="21600" y="9195"/>
                  <a:pt x="21600" y="9195"/>
                </a:cubicBezTo>
              </a:path>
            </a:pathLst>
          </a:custGeom>
          <a:ln w="38100">
            <a:solidFill>
              <a:srgbClr val="7030A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3" name="Straight Arrow Connector 30"/>
          <p:cNvSpPr/>
          <p:nvPr/>
        </p:nvSpPr>
        <p:spPr>
          <a:xfrm flipV="1">
            <a:off x="2781532" y="5922211"/>
            <a:ext cx="273379" cy="230097"/>
          </a:xfrm>
          <a:prstGeom prst="line">
            <a:avLst/>
          </a:prstGeom>
          <a:ln w="38100">
            <a:solidFill>
              <a:srgbClr val="C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44" name="Straight Arrow Connector 32"/>
          <p:cNvSpPr/>
          <p:nvPr/>
        </p:nvSpPr>
        <p:spPr>
          <a:xfrm flipV="1">
            <a:off x="3067557" y="5927456"/>
            <a:ext cx="273379" cy="230097"/>
          </a:xfrm>
          <a:prstGeom prst="line">
            <a:avLst/>
          </a:prstGeom>
          <a:ln w="38100">
            <a:solidFill>
              <a:srgbClr val="C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45" name="Straight Arrow Connector 33"/>
          <p:cNvSpPr/>
          <p:nvPr/>
        </p:nvSpPr>
        <p:spPr>
          <a:xfrm flipV="1">
            <a:off x="3368233" y="5940354"/>
            <a:ext cx="273379" cy="230097"/>
          </a:xfrm>
          <a:prstGeom prst="line">
            <a:avLst/>
          </a:prstGeom>
          <a:ln w="38100">
            <a:solidFill>
              <a:srgbClr val="C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46" name="Straight Arrow Connector 34"/>
          <p:cNvSpPr/>
          <p:nvPr/>
        </p:nvSpPr>
        <p:spPr>
          <a:xfrm flipV="1">
            <a:off x="7007249" y="5922211"/>
            <a:ext cx="273379" cy="230097"/>
          </a:xfrm>
          <a:prstGeom prst="line">
            <a:avLst/>
          </a:prstGeom>
          <a:ln w="38100">
            <a:solidFill>
              <a:srgbClr val="C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47" name="Straight Arrow Connector 35"/>
          <p:cNvSpPr/>
          <p:nvPr/>
        </p:nvSpPr>
        <p:spPr>
          <a:xfrm flipH="1" flipV="1">
            <a:off x="6684592" y="5921546"/>
            <a:ext cx="203633" cy="223570"/>
          </a:xfrm>
          <a:prstGeom prst="line">
            <a:avLst/>
          </a:prstGeom>
          <a:ln w="38100">
            <a:solidFill>
              <a:srgbClr val="C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48" name="Straight Arrow Connector 37"/>
          <p:cNvSpPr/>
          <p:nvPr/>
        </p:nvSpPr>
        <p:spPr>
          <a:xfrm flipH="1" flipV="1">
            <a:off x="7374180" y="6130265"/>
            <a:ext cx="292680" cy="15516"/>
          </a:xfrm>
          <a:prstGeom prst="line">
            <a:avLst/>
          </a:prstGeom>
          <a:ln w="38100">
            <a:solidFill>
              <a:srgbClr val="C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49" name="Straight Arrow Connector 39"/>
          <p:cNvSpPr/>
          <p:nvPr/>
        </p:nvSpPr>
        <p:spPr>
          <a:xfrm>
            <a:off x="7815078" y="5986105"/>
            <a:ext cx="277649" cy="144160"/>
          </a:xfrm>
          <a:prstGeom prst="line">
            <a:avLst/>
          </a:prstGeom>
          <a:ln w="38100">
            <a:solidFill>
              <a:srgbClr val="C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50" name="Straight Arrow Connector 42"/>
          <p:cNvSpPr/>
          <p:nvPr/>
        </p:nvSpPr>
        <p:spPr>
          <a:xfrm>
            <a:off x="8352467" y="5922210"/>
            <a:ext cx="28804" cy="289488"/>
          </a:xfrm>
          <a:prstGeom prst="line">
            <a:avLst/>
          </a:prstGeom>
          <a:ln w="38100">
            <a:solidFill>
              <a:srgbClr val="C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51" name="Straight Arrow Connector 46"/>
          <p:cNvSpPr/>
          <p:nvPr/>
        </p:nvSpPr>
        <p:spPr>
          <a:xfrm flipV="1">
            <a:off x="3681556" y="5966711"/>
            <a:ext cx="273379" cy="230097"/>
          </a:xfrm>
          <a:prstGeom prst="line">
            <a:avLst/>
          </a:prstGeom>
          <a:ln w="38100">
            <a:solidFill>
              <a:srgbClr val="C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52" name="Straight Arrow Connector 47"/>
          <p:cNvSpPr/>
          <p:nvPr/>
        </p:nvSpPr>
        <p:spPr>
          <a:xfrm flipV="1">
            <a:off x="3986151" y="5944099"/>
            <a:ext cx="273379" cy="230097"/>
          </a:xfrm>
          <a:prstGeom prst="line">
            <a:avLst/>
          </a:prstGeom>
          <a:ln w="38100">
            <a:solidFill>
              <a:srgbClr val="C00000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53" name="TextBox 48"/>
          <p:cNvSpPr txBox="1"/>
          <p:nvPr/>
        </p:nvSpPr>
        <p:spPr>
          <a:xfrm>
            <a:off x="6180197" y="6157710"/>
            <a:ext cx="3553346" cy="32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500" b="1" i="1">
                <a:solidFill>
                  <a:srgbClr val="806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</a:lstStyle>
          <a:p>
            <a:r>
              <a:t>Depolarization of the ALP signal</a:t>
            </a:r>
          </a:p>
        </p:txBody>
      </p:sp>
      <p:sp>
        <p:nvSpPr>
          <p:cNvPr id="354" name="TextBox 49"/>
          <p:cNvSpPr txBox="1"/>
          <p:nvPr/>
        </p:nvSpPr>
        <p:spPr>
          <a:xfrm>
            <a:off x="1838542" y="6180127"/>
            <a:ext cx="5122988" cy="320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500" b="1" i="1">
                <a:solidFill>
                  <a:srgbClr val="806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</a:lstStyle>
          <a:p>
            <a:r>
              <a:t>Polarization of the ALP signal retained</a:t>
            </a:r>
          </a:p>
        </p:txBody>
      </p:sp>
      <p:sp>
        <p:nvSpPr>
          <p:cNvPr id="355" name="Freeform: Shape 20"/>
          <p:cNvSpPr/>
          <p:nvPr/>
        </p:nvSpPr>
        <p:spPr>
          <a:xfrm>
            <a:off x="2650256" y="5303214"/>
            <a:ext cx="1862287" cy="5002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8999" extrusionOk="0">
                <a:moveTo>
                  <a:pt x="0" y="9911"/>
                </a:moveTo>
                <a:cubicBezTo>
                  <a:pt x="1480" y="4332"/>
                  <a:pt x="2961" y="-1247"/>
                  <a:pt x="5684" y="245"/>
                </a:cubicBezTo>
                <a:cubicBezTo>
                  <a:pt x="8408" y="1736"/>
                  <a:pt x="13689" y="17370"/>
                  <a:pt x="16342" y="18861"/>
                </a:cubicBezTo>
                <a:cubicBezTo>
                  <a:pt x="18995" y="20353"/>
                  <a:pt x="21600" y="9195"/>
                  <a:pt x="21600" y="9195"/>
                </a:cubicBezTo>
              </a:path>
            </a:pathLst>
          </a:custGeom>
          <a:ln w="38100">
            <a:solidFill>
              <a:srgbClr val="7030A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7" name="Slide Number Placeholder 23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8" name="Equation"/>
              <p:cNvSpPr txBox="1"/>
              <p:nvPr/>
            </p:nvSpPr>
            <p:spPr>
              <a:xfrm>
                <a:off x="4083405" y="3540564"/>
                <a:ext cx="3349562" cy="792933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𝜸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𝒂𝒅</m:t>
                          </m:r>
                        </m:sub>
                      </m:sSub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𝚫</m:t>
                              </m:r>
                            </m:e>
                            <m:sub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𝒐𝒔𝒄</m:t>
                              </m:r>
                            </m:sub>
                            <m:sup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</m:num>
                        <m:den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𝛁</m:t>
                          </m:r>
                          <m:sSub>
                            <m:sSubPr>
                              <m:ctrlP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𝚫</m:t>
                              </m:r>
                            </m:e>
                            <m:sub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sub>
                          </m:s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</m:den>
                      </m:f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  <m:sSubSup>
                                <m:sSubSupPr>
                                  <m:ctrlPr>
                                    <a:rPr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𝒈</m:t>
                                  </m:r>
                                </m:e>
                                <m:sub>
                                  <m:r>
                                    <a:rPr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  <m:r>
                                    <a:rPr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𝜸</m:t>
                                  </m:r>
                                </m:sub>
                                <m:sup>
                                  <m:r>
                                    <a:rPr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𝑩</m:t>
                                  </m:r>
                                </m:e>
                                <m:sub>
                                  <m:r>
                                    <a:rPr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𝒕</m:t>
                                  </m:r>
                                </m:sub>
                                <m:sup>
                                  <m:r>
                                    <a:rPr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𝝎</m:t>
                              </m:r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𝛁</m:t>
                              </m:r>
                              <m:sSubSup>
                                <m:sSubSupPr>
                                  <m:ctrlPr>
                                    <a:rPr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𝝎</m:t>
                                  </m:r>
                                </m:e>
                                <m:sub>
                                  <m:r>
                                    <a:rPr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sub>
                                <m:sup>
                                  <m:r>
                                    <a:rPr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35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3405" y="3540564"/>
                <a:ext cx="3349562" cy="7929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9" name="Equation"/>
              <p:cNvSpPr txBox="1"/>
              <p:nvPr/>
            </p:nvSpPr>
            <p:spPr>
              <a:xfrm>
                <a:off x="1495767" y="2873253"/>
                <a:ext cx="1390661" cy="28667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𝚫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sub>
                      </m:sSub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Sup>
                        <m:sSubSup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𝝎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𝒑</m:t>
                          </m:r>
                        </m:sub>
                        <m:sup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35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5767" y="2873253"/>
                <a:ext cx="1390661" cy="286672"/>
              </a:xfrm>
              <a:prstGeom prst="rect">
                <a:avLst/>
              </a:prstGeom>
              <a:blipFill>
                <a:blip r:embed="rId5"/>
                <a:stretch>
                  <a:fillRect l="-5702" r="-10965" b="-3617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0" name="Equation"/>
              <p:cNvSpPr txBox="1"/>
              <p:nvPr/>
            </p:nvSpPr>
            <p:spPr>
              <a:xfrm>
                <a:off x="3587810" y="2888753"/>
                <a:ext cx="1409580" cy="25567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𝚫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sub>
                      </m:sSub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sSubSup>
                        <m:sSubSup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sub>
                        <m:sup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𝝎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36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7810" y="2888753"/>
                <a:ext cx="1409580" cy="255672"/>
              </a:xfrm>
              <a:prstGeom prst="rect">
                <a:avLst/>
              </a:prstGeom>
              <a:blipFill>
                <a:blip r:embed="rId6"/>
                <a:stretch>
                  <a:fillRect l="-6061" t="-2381" r="-12121" b="-47619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1" name="Equation"/>
              <p:cNvSpPr txBox="1"/>
              <p:nvPr/>
            </p:nvSpPr>
            <p:spPr>
              <a:xfrm>
                <a:off x="5607452" y="2892477"/>
                <a:ext cx="1296207" cy="248224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𝚫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𝜸</m:t>
                          </m:r>
                        </m:sub>
                      </m:sSub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𝒈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𝜸</m:t>
                          </m:r>
                        </m:sub>
                      </m:sSub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sub>
                      </m:sSub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36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7452" y="2892477"/>
                <a:ext cx="1296207" cy="248224"/>
              </a:xfrm>
              <a:prstGeom prst="rect">
                <a:avLst/>
              </a:prstGeom>
              <a:blipFill>
                <a:blip r:embed="rId7"/>
                <a:stretch>
                  <a:fillRect l="-6604" r="-24528" b="-5122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2" name="Equation"/>
              <p:cNvSpPr txBox="1"/>
              <p:nvPr/>
            </p:nvSpPr>
            <p:spPr>
              <a:xfrm>
                <a:off x="7512663" y="2850999"/>
                <a:ext cx="2370451" cy="286510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𝚫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𝒐𝒔𝒄</m:t>
                          </m:r>
                        </m:sub>
                        <m:sup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𝚫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sub>
                      </m:sSub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𝚫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sub>
                      </m:sSub>
                      <m:sSup>
                        <m:sSup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sSubSup>
                        <m:sSubSup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𝚫</m:t>
                          </m:r>
                        </m:e>
                        <m:sub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𝜸</m:t>
                          </m:r>
                        </m:sub>
                        <m:sup>
                          <m: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362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2663" y="2850999"/>
                <a:ext cx="2370451" cy="286510"/>
              </a:xfrm>
              <a:prstGeom prst="rect">
                <a:avLst/>
              </a:prstGeom>
              <a:blipFill>
                <a:blip r:embed="rId8"/>
                <a:stretch>
                  <a:fillRect l="-3342" r="-11568" b="-36170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7F7953-F2C6-3921-3D23-4E3254120103}"/>
              </a:ext>
            </a:extLst>
          </p:cNvPr>
          <p:cNvSpPr txBox="1"/>
          <p:nvPr/>
        </p:nvSpPr>
        <p:spPr>
          <a:xfrm>
            <a:off x="883919" y="6400413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  <a:endParaRPr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Footer Placeholder 3"/>
          <p:cNvSpPr txBox="1"/>
          <p:nvPr/>
        </p:nvSpPr>
        <p:spPr>
          <a:xfrm>
            <a:off x="4107646" y="6645999"/>
            <a:ext cx="4023361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365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366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8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369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370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371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3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154477" y="6645999"/>
            <a:ext cx="258625" cy="24830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pic>
        <p:nvPicPr>
          <p:cNvPr id="374" name="Picture 22" descr="Picture 22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56996" y="665745"/>
            <a:ext cx="3614605" cy="2949713"/>
          </a:xfrm>
          <a:prstGeom prst="rect">
            <a:avLst/>
          </a:prstGeom>
          <a:ln w="12700">
            <a:miter lim="400000"/>
          </a:ln>
        </p:spPr>
      </p:pic>
      <p:pic>
        <p:nvPicPr>
          <p:cNvPr id="375" name="Picture 24" descr="Picture 24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8257089" y="3711802"/>
            <a:ext cx="3614605" cy="2949715"/>
          </a:xfrm>
          <a:prstGeom prst="rect">
            <a:avLst/>
          </a:prstGeom>
          <a:ln w="12700">
            <a:miter lim="400000"/>
          </a:ln>
        </p:spPr>
      </p:pic>
      <p:pic>
        <p:nvPicPr>
          <p:cNvPr id="376" name="Picture 6" descr="Picture 6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8245995" y="669174"/>
            <a:ext cx="3614606" cy="2949714"/>
          </a:xfrm>
          <a:prstGeom prst="rect">
            <a:avLst/>
          </a:prstGeom>
          <a:ln w="12700">
            <a:miter lim="400000"/>
          </a:ln>
        </p:spPr>
      </p:pic>
      <p:pic>
        <p:nvPicPr>
          <p:cNvPr id="377" name="Picture 17" descr="Picture 17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4228441" y="669176"/>
            <a:ext cx="3614606" cy="2949713"/>
          </a:xfrm>
          <a:prstGeom prst="rect">
            <a:avLst/>
          </a:prstGeom>
          <a:ln w="12700">
            <a:miter lim="400000"/>
          </a:ln>
        </p:spPr>
      </p:pic>
      <p:pic>
        <p:nvPicPr>
          <p:cNvPr id="378" name="Picture 21" descr="Picture 21"/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4229744" y="3725722"/>
            <a:ext cx="3614605" cy="2949714"/>
          </a:xfrm>
          <a:prstGeom prst="rect">
            <a:avLst/>
          </a:prstGeom>
          <a:ln w="12700">
            <a:miter lim="400000"/>
          </a:ln>
        </p:spPr>
      </p:pic>
      <p:pic>
        <p:nvPicPr>
          <p:cNvPr id="379" name="Picture 25" descr="Picture 25"/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169643" y="3710171"/>
            <a:ext cx="3614605" cy="2946971"/>
          </a:xfrm>
          <a:prstGeom prst="rect">
            <a:avLst/>
          </a:prstGeom>
          <a:ln w="12700">
            <a:miter lim="400000"/>
          </a:ln>
        </p:spPr>
      </p:pic>
      <p:sp>
        <p:nvSpPr>
          <p:cNvPr id="380" name="TextBox 12"/>
          <p:cNvSpPr txBox="1"/>
          <p:nvPr/>
        </p:nvSpPr>
        <p:spPr>
          <a:xfrm>
            <a:off x="4188511" y="-2"/>
            <a:ext cx="3523165" cy="866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700" b="1" i="1">
                <a:solidFill>
                  <a:srgbClr val="C55A1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</a:lstStyle>
          <a:p>
            <a:r>
              <a:t>Varying magnetic field inhomogeneity</a:t>
            </a:r>
          </a:p>
        </p:txBody>
      </p:sp>
      <p:sp>
        <p:nvSpPr>
          <p:cNvPr id="381" name="TextBox 13"/>
          <p:cNvSpPr txBox="1"/>
          <p:nvPr/>
        </p:nvSpPr>
        <p:spPr>
          <a:xfrm>
            <a:off x="320122" y="-17959"/>
            <a:ext cx="3288350" cy="866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700" b="1" i="1">
                <a:solidFill>
                  <a:srgbClr val="C55A1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</a:lstStyle>
          <a:p>
            <a:r>
              <a:t>Varying magnetic field domain size</a:t>
            </a:r>
          </a:p>
        </p:txBody>
      </p:sp>
      <p:sp>
        <p:nvSpPr>
          <p:cNvPr id="382" name="TextBox 18"/>
          <p:cNvSpPr txBox="1"/>
          <p:nvPr/>
        </p:nvSpPr>
        <p:spPr>
          <a:xfrm>
            <a:off x="8168752" y="12022"/>
            <a:ext cx="3523166" cy="866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1700" b="1" i="1">
                <a:solidFill>
                  <a:srgbClr val="C55A1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</a:lstStyle>
          <a:p>
            <a:r>
              <a:t>Varying electron density inhomogeneity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81F236B-1101-C630-F62F-352E8D842EAB}"/>
              </a:ext>
            </a:extLst>
          </p:cNvPr>
          <p:cNvSpPr txBox="1"/>
          <p:nvPr/>
        </p:nvSpPr>
        <p:spPr>
          <a:xfrm>
            <a:off x="321490" y="6618127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 sz="1200" baseline="0">
                <a:solidFill>
                  <a:srgbClr val="888888"/>
                </a:solidFill>
                <a:latin typeface="Calibri"/>
              </a:rPr>
              <a:t>01-09-2026</a:t>
            </a:r>
            <a:r>
              <a:rPr lang="en-US" sz="1200">
                <a:latin typeface="Calibri"/>
                <a:ea typeface="Calibri"/>
                <a:cs typeface="Calibri"/>
              </a:rPr>
              <a:t>​</a:t>
            </a: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4" grpId="0" animBg="1" advAuto="0"/>
      <p:bldP spid="375" grpId="0" animBg="1" advAuto="0"/>
      <p:bldP spid="376" grpId="0" animBg="1" advAuto="0"/>
      <p:bldP spid="377" grpId="0" animBg="1" advAuto="0"/>
      <p:bldP spid="378" grpId="0" animBg="1" advAuto="0"/>
      <p:bldP spid="379" grpId="0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Footer Placeholder 18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385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386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88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389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390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391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92" name="Picture 3" descr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4574" y="1465399"/>
            <a:ext cx="5717438" cy="4058325"/>
          </a:xfrm>
          <a:prstGeom prst="rect">
            <a:avLst/>
          </a:prstGeom>
          <a:ln w="12700">
            <a:miter lim="400000"/>
          </a:ln>
        </p:spPr>
      </p:pic>
      <p:pic>
        <p:nvPicPr>
          <p:cNvPr id="393" name="Picture 5" descr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848" y="1465399"/>
            <a:ext cx="5717439" cy="4058325"/>
          </a:xfrm>
          <a:prstGeom prst="rect">
            <a:avLst/>
          </a:prstGeom>
          <a:ln w="12700">
            <a:miter lim="400000"/>
          </a:ln>
        </p:spPr>
      </p:pic>
      <p:sp>
        <p:nvSpPr>
          <p:cNvPr id="394" name="Title 1"/>
          <p:cNvSpPr txBox="1"/>
          <p:nvPr/>
        </p:nvSpPr>
        <p:spPr>
          <a:xfrm>
            <a:off x="219214" y="-10684"/>
            <a:ext cx="8505230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pPr defTabSz="886968">
              <a:lnSpc>
                <a:spcPct val="90000"/>
              </a:lnSpc>
              <a:defRPr sz="4268">
                <a:solidFill>
                  <a:srgbClr val="002060"/>
                </a:solidFill>
                <a:latin typeface="Algerian"/>
                <a:ea typeface="Algerian"/>
                <a:cs typeface="Algerian"/>
                <a:sym typeface="Algerian"/>
              </a:defRPr>
            </a:pPr>
            <a:r>
              <a:rPr b="1">
                <a:latin typeface="Baskerville"/>
                <a:ea typeface="Baskerville"/>
                <a:cs typeface="Baskerville"/>
                <a:sym typeface="Baskerville"/>
              </a:rPr>
              <a:t>OBSERVABLES TO PROBE THE ALP SIGNAL</a:t>
            </a:r>
            <a:r>
              <a:t> </a:t>
            </a:r>
          </a:p>
        </p:txBody>
      </p:sp>
      <p:sp>
        <p:nvSpPr>
          <p:cNvPr id="395" name="TextBox 12"/>
          <p:cNvSpPr txBox="1"/>
          <p:nvPr/>
        </p:nvSpPr>
        <p:spPr>
          <a:xfrm>
            <a:off x="275435" y="5695515"/>
            <a:ext cx="5488266" cy="8918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i="1">
                <a:solidFill>
                  <a:srgbClr val="C55A1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</a:lstStyle>
          <a:p>
            <a:r>
              <a:t>Cross Temperature-Polarization (TP) power spectrum</a:t>
            </a:r>
          </a:p>
        </p:txBody>
      </p:sp>
      <p:sp>
        <p:nvSpPr>
          <p:cNvPr id="396" name="TextBox 13"/>
          <p:cNvSpPr txBox="1"/>
          <p:nvPr/>
        </p:nvSpPr>
        <p:spPr>
          <a:xfrm>
            <a:off x="6385666" y="5695515"/>
            <a:ext cx="5488266" cy="612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i="1">
                <a:solidFill>
                  <a:srgbClr val="C55A1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</a:lstStyle>
          <a:p>
            <a:r>
              <a:t>Turbulence dependent non-Gaussian signal </a:t>
            </a:r>
          </a:p>
        </p:txBody>
      </p:sp>
      <p:sp>
        <p:nvSpPr>
          <p:cNvPr id="398" name="Slide Number Placeholder 19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399" name="JCAP05(2025)051"/>
          <p:cNvSpPr txBox="1"/>
          <p:nvPr/>
        </p:nvSpPr>
        <p:spPr>
          <a:xfrm>
            <a:off x="3718936" y="5987789"/>
            <a:ext cx="1913495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➢"/>
              <a:defRPr sz="1400" b="1" i="1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entury Schoolbook"/>
                <a:ea typeface="Century Schoolbook"/>
                <a:cs typeface="Century Schoolbook"/>
                <a:sym typeface="Century Schoolbook"/>
                <a:hlinkClick r:id="rId6"/>
              </a:defRPr>
            </a:lvl1pPr>
          </a:lstStyle>
          <a:p>
            <a:pPr>
              <a:defRPr u="none">
                <a:solidFill>
                  <a:srgbClr val="C00000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6"/>
              </a:rPr>
              <a:t>JCAP05(2025)051</a:t>
            </a:r>
          </a:p>
        </p:txBody>
      </p:sp>
      <p:sp>
        <p:nvSpPr>
          <p:cNvPr id="400" name="JCAP05(2025)051"/>
          <p:cNvSpPr txBox="1"/>
          <p:nvPr/>
        </p:nvSpPr>
        <p:spPr>
          <a:xfrm>
            <a:off x="8173052" y="5987789"/>
            <a:ext cx="1913494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➢"/>
              <a:defRPr sz="1400" b="1" i="1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entury Schoolbook"/>
                <a:ea typeface="Century Schoolbook"/>
                <a:cs typeface="Century Schoolbook"/>
                <a:sym typeface="Century Schoolbook"/>
                <a:hlinkClick r:id="rId6"/>
              </a:defRPr>
            </a:lvl1pPr>
          </a:lstStyle>
          <a:p>
            <a:pPr>
              <a:defRPr u="none">
                <a:solidFill>
                  <a:srgbClr val="C00000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6"/>
              </a:rPr>
              <a:t>JCAP05(2025)051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461C53-678D-66FB-0CFC-035ED6346B97}"/>
              </a:ext>
            </a:extLst>
          </p:cNvPr>
          <p:cNvSpPr txBox="1"/>
          <p:nvPr/>
        </p:nvSpPr>
        <p:spPr>
          <a:xfrm>
            <a:off x="883919" y="6400413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 sz="1200" baseline="0">
                <a:solidFill>
                  <a:srgbClr val="888888"/>
                </a:solidFill>
                <a:latin typeface="Calibri"/>
              </a:rPr>
              <a:t>01-09-2026</a:t>
            </a:r>
            <a:r>
              <a:rPr lang="en-US" sz="1200">
                <a:latin typeface="Calibri"/>
                <a:ea typeface="Calibri"/>
                <a:cs typeface="Calibri"/>
              </a:rPr>
              <a:t>​</a:t>
            </a: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2" grpId="0" animBg="1" advAuto="0"/>
      <p:bldP spid="393" grpId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Footer Placeholder 13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403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404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06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407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408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409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10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494" y="1801816"/>
            <a:ext cx="5578179" cy="3309935"/>
          </a:xfrm>
          <a:prstGeom prst="rect">
            <a:avLst/>
          </a:prstGeom>
          <a:ln w="12700">
            <a:miter lim="400000"/>
          </a:ln>
        </p:spPr>
      </p:pic>
      <p:pic>
        <p:nvPicPr>
          <p:cNvPr id="411" name="Picture 5" descr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2520" y="1293766"/>
            <a:ext cx="6118633" cy="4389130"/>
          </a:xfrm>
          <a:prstGeom prst="rect">
            <a:avLst/>
          </a:prstGeom>
          <a:ln w="12700">
            <a:miter lim="400000"/>
          </a:ln>
        </p:spPr>
      </p:pic>
      <p:sp>
        <p:nvSpPr>
          <p:cNvPr id="412" name="Title 1"/>
          <p:cNvSpPr txBox="1"/>
          <p:nvPr/>
        </p:nvSpPr>
        <p:spPr>
          <a:xfrm>
            <a:off x="323717" y="43803"/>
            <a:ext cx="6744732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pPr>
              <a:lnSpc>
                <a:spcPct val="90000"/>
              </a:lnSpc>
              <a:defRPr sz="3500">
                <a:latin typeface="Calibri Light"/>
                <a:ea typeface="Calibri Light"/>
                <a:cs typeface="Calibri Light"/>
                <a:sym typeface="Calibri Light"/>
              </a:defRPr>
            </a:pPr>
            <a:br/>
            <a:r>
              <a:t> </a:t>
            </a:r>
          </a:p>
        </p:txBody>
      </p:sp>
      <p:sp>
        <p:nvSpPr>
          <p:cNvPr id="413" name="Title 1"/>
          <p:cNvSpPr txBox="1"/>
          <p:nvPr/>
        </p:nvSpPr>
        <p:spPr>
          <a:xfrm>
            <a:off x="476117" y="196202"/>
            <a:ext cx="11038793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pPr defTabSz="859536">
              <a:lnSpc>
                <a:spcPct val="81000"/>
              </a:lnSpc>
              <a:defRPr sz="3478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r>
              <a:t>HOW WELL CAN THE ALP SIGNAL BE MEASURED?</a:t>
            </a:r>
            <a:br/>
            <a:r>
              <a:rPr sz="2726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15" name="Slide Number Placeholder 17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6" name="TextBox 3"/>
              <p:cNvSpPr txBox="1"/>
              <p:nvPr/>
            </p:nvSpPr>
            <p:spPr>
              <a:xfrm>
                <a:off x="4663723" y="5720708"/>
                <a:ext cx="2175900" cy="65794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45719" rIns="45719">
                <a:spAutoFit/>
              </a:bodyPr>
              <a:lstStyle/>
              <a:p>
                <a:pPr>
                  <a:defRPr b="1" i="1">
                    <a:solidFill>
                      <a:srgbClr val="843C0B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ALP mass range: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18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18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sz="18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sz="18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</m:sup>
                    </m:sSup>
                  </m:oMath>
                </a14:m>
                <a:r>
                  <a:t>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18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18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sz="18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sz="18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𝟏𝟏</m:t>
                        </m:r>
                      </m:sup>
                    </m:sSup>
                  </m:oMath>
                </a14:m>
                <a:r>
                  <a:t> eV </a:t>
                </a:r>
                <a:endParaRPr sz="1698"/>
              </a:p>
            </p:txBody>
          </p:sp>
        </mc:Choice>
        <mc:Fallback xmlns="">
          <p:sp>
            <p:nvSpPr>
              <p:cNvPr id="416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3723" y="5720708"/>
                <a:ext cx="2175900" cy="657943"/>
              </a:xfrm>
              <a:prstGeom prst="rect">
                <a:avLst/>
              </a:prstGeom>
              <a:blipFill>
                <a:blip r:embed="rId6"/>
                <a:stretch>
                  <a:fillRect l="-4482" t="-4630" r="-2241" b="-12963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a14="http://schemas.microsoft.com/office/drawing/2010/main"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7" name="JCAP07(2024)084"/>
          <p:cNvSpPr txBox="1"/>
          <p:nvPr/>
        </p:nvSpPr>
        <p:spPr>
          <a:xfrm>
            <a:off x="1836470" y="5226300"/>
            <a:ext cx="225222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➢"/>
              <a:defRPr sz="1700" b="1" i="1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entury Schoolbook"/>
                <a:ea typeface="Century Schoolbook"/>
                <a:cs typeface="Century Schoolbook"/>
                <a:sym typeface="Century Schoolbook"/>
                <a:hlinkClick r:id="rId7"/>
              </a:defRPr>
            </a:lvl1pPr>
          </a:lstStyle>
          <a:p>
            <a:pPr>
              <a:defRPr u="none">
                <a:solidFill>
                  <a:srgbClr val="C00000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7"/>
              </a:rPr>
              <a:t>JCAP07(2024)084</a:t>
            </a:r>
          </a:p>
        </p:txBody>
      </p:sp>
      <p:sp>
        <p:nvSpPr>
          <p:cNvPr id="418" name="JCAP07(2024)084"/>
          <p:cNvSpPr txBox="1"/>
          <p:nvPr/>
        </p:nvSpPr>
        <p:spPr>
          <a:xfrm>
            <a:off x="7845723" y="5720708"/>
            <a:ext cx="225222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➢"/>
              <a:defRPr sz="1700" b="1" i="1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entury Schoolbook"/>
                <a:ea typeface="Century Schoolbook"/>
                <a:cs typeface="Century Schoolbook"/>
                <a:sym typeface="Century Schoolbook"/>
                <a:hlinkClick r:id="rId7"/>
              </a:defRPr>
            </a:lvl1pPr>
          </a:lstStyle>
          <a:p>
            <a:pPr>
              <a:defRPr u="none">
                <a:solidFill>
                  <a:srgbClr val="C00000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7"/>
              </a:rPr>
              <a:t>JCAP07(2024)084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F55E91-9C85-21B5-93E1-8EA5CCA6E64E}"/>
              </a:ext>
            </a:extLst>
          </p:cNvPr>
          <p:cNvSpPr txBox="1"/>
          <p:nvPr/>
        </p:nvSpPr>
        <p:spPr>
          <a:xfrm>
            <a:off x="883919" y="6400413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 sz="1200" baseline="0">
                <a:solidFill>
                  <a:srgbClr val="888888"/>
                </a:solidFill>
                <a:latin typeface="Calibri"/>
              </a:rPr>
              <a:t>01-09-2026</a:t>
            </a:r>
            <a:r>
              <a:rPr lang="en-US" sz="1200">
                <a:latin typeface="Calibri"/>
                <a:ea typeface="Calibri"/>
                <a:cs typeface="Calibri"/>
              </a:rPr>
              <a:t>​</a:t>
            </a: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" grpId="0" animBg="1" advAuto="0"/>
      <p:bldP spid="411" grpId="0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Footer Placeholder 3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421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422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24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425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426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427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28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742" y="182564"/>
            <a:ext cx="6623410" cy="61823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29" name="Picture 11" descr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170" y="3521583"/>
            <a:ext cx="4377088" cy="2803493"/>
          </a:xfrm>
          <a:prstGeom prst="rect">
            <a:avLst/>
          </a:prstGeom>
          <a:ln w="12700">
            <a:miter lim="400000"/>
          </a:ln>
        </p:spPr>
      </p:pic>
      <p:pic>
        <p:nvPicPr>
          <p:cNvPr id="430" name="Picture 6" descr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9913" y="165363"/>
            <a:ext cx="4793533" cy="3171054"/>
          </a:xfrm>
          <a:prstGeom prst="rect">
            <a:avLst/>
          </a:prstGeom>
          <a:ln w="12700">
            <a:miter lim="400000"/>
          </a:ln>
        </p:spPr>
      </p:pic>
      <p:sp>
        <p:nvSpPr>
          <p:cNvPr id="432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sp>
        <p:nvSpPr>
          <p:cNvPr id="433" name="JCAP02(2025)050"/>
          <p:cNvSpPr txBox="1"/>
          <p:nvPr/>
        </p:nvSpPr>
        <p:spPr>
          <a:xfrm>
            <a:off x="3213814" y="4926329"/>
            <a:ext cx="1687672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➢"/>
              <a:defRPr sz="1200" b="1" i="1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entury Schoolbook"/>
                <a:ea typeface="Century Schoolbook"/>
                <a:cs typeface="Century Schoolbook"/>
                <a:sym typeface="Century Schoolbook"/>
                <a:hlinkClick r:id="rId7"/>
              </a:defRPr>
            </a:lvl1pPr>
          </a:lstStyle>
          <a:p>
            <a:pPr>
              <a:defRPr u="none">
                <a:solidFill>
                  <a:srgbClr val="C00000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7"/>
              </a:rPr>
              <a:t>JCAP02(2025)050</a:t>
            </a:r>
          </a:p>
        </p:txBody>
      </p:sp>
      <p:sp>
        <p:nvSpPr>
          <p:cNvPr id="434" name="JCAP02(2025)050"/>
          <p:cNvSpPr txBox="1"/>
          <p:nvPr/>
        </p:nvSpPr>
        <p:spPr>
          <a:xfrm>
            <a:off x="5880814" y="5904229"/>
            <a:ext cx="1687672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➢"/>
              <a:defRPr sz="1200" b="1" i="1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entury Schoolbook"/>
                <a:ea typeface="Century Schoolbook"/>
                <a:cs typeface="Century Schoolbook"/>
                <a:sym typeface="Century Schoolbook"/>
                <a:hlinkClick r:id="rId7"/>
              </a:defRPr>
            </a:lvl1pPr>
          </a:lstStyle>
          <a:p>
            <a:pPr>
              <a:defRPr u="none">
                <a:solidFill>
                  <a:srgbClr val="C00000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7"/>
              </a:rPr>
              <a:t>JCAP02(2025)050</a:t>
            </a:r>
          </a:p>
        </p:txBody>
      </p:sp>
      <p:sp>
        <p:nvSpPr>
          <p:cNvPr id="435" name="JCAP07(2024)084"/>
          <p:cNvSpPr txBox="1"/>
          <p:nvPr/>
        </p:nvSpPr>
        <p:spPr>
          <a:xfrm>
            <a:off x="2931536" y="1687829"/>
            <a:ext cx="1687673" cy="281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➢"/>
              <a:defRPr sz="1200" b="1" i="1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entury Schoolbook"/>
                <a:ea typeface="Century Schoolbook"/>
                <a:cs typeface="Century Schoolbook"/>
                <a:sym typeface="Century Schoolbook"/>
                <a:hlinkClick r:id="rId8"/>
              </a:defRPr>
            </a:lvl1pPr>
          </a:lstStyle>
          <a:p>
            <a:pPr>
              <a:defRPr u="none">
                <a:solidFill>
                  <a:srgbClr val="C00000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8"/>
              </a:rPr>
              <a:t>JCAP07(2024)084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3849C8-8B5A-FD54-B669-6A21B2A5588D}"/>
              </a:ext>
            </a:extLst>
          </p:cNvPr>
          <p:cNvSpPr txBox="1"/>
          <p:nvPr/>
        </p:nvSpPr>
        <p:spPr>
          <a:xfrm>
            <a:off x="883919" y="6400413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 sz="1200" baseline="0">
                <a:solidFill>
                  <a:srgbClr val="888888"/>
                </a:solidFill>
                <a:latin typeface="Calibri"/>
              </a:rPr>
              <a:t>01-09-2026</a:t>
            </a:r>
            <a:r>
              <a:rPr lang="en-US" sz="1200">
                <a:latin typeface="Calibri"/>
                <a:ea typeface="Calibri"/>
                <a:cs typeface="Calibri"/>
              </a:rPr>
              <a:t>​</a:t>
            </a: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" grpId="0" animBg="1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Footer Placeholder 4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438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439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1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442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443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444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45" name="Title 1"/>
          <p:cNvSpPr txBox="1"/>
          <p:nvPr/>
        </p:nvSpPr>
        <p:spPr>
          <a:xfrm>
            <a:off x="540475" y="2404188"/>
            <a:ext cx="11111049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ctr">
              <a:lnSpc>
                <a:spcPct val="90000"/>
              </a:lnSpc>
              <a:defRPr sz="44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Discovering ALPs using Cosmic Variance Cancellation</a:t>
            </a:r>
          </a:p>
        </p:txBody>
      </p:sp>
      <p:sp>
        <p:nvSpPr>
          <p:cNvPr id="447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  <p:sp>
        <p:nvSpPr>
          <p:cNvPr id="448" name="https://arxiv.org/abs/2505.11592 (Mehta, Dixit, Mukherjee &amp; Silk)"/>
          <p:cNvSpPr txBox="1"/>
          <p:nvPr/>
        </p:nvSpPr>
        <p:spPr>
          <a:xfrm>
            <a:off x="2337867" y="3873653"/>
            <a:ext cx="7516266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➢"/>
              <a:defRPr sz="1700" b="1" i="1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entury Schoolbook"/>
                <a:ea typeface="Century Schoolbook"/>
                <a:cs typeface="Century Schoolbook"/>
                <a:sym typeface="Century Schoolbook"/>
                <a:hlinkClick r:id="rId4"/>
              </a:defRPr>
            </a:lvl1pPr>
          </a:lstStyle>
          <a:p>
            <a:pPr>
              <a:defRPr u="none">
                <a:solidFill>
                  <a:srgbClr val="C00000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4"/>
              </a:rPr>
              <a:t> https://arxiv.org/abs/2505.11592 (Mehta, Dixit, Mukherjee &amp; Silk)</a:t>
            </a:r>
          </a:p>
        </p:txBody>
      </p:sp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082A625E-8DF6-1D51-55DA-3BA625C3F924}"/>
              </a:ext>
            </a:extLst>
          </p:cNvPr>
          <p:cNvSpPr txBox="1"/>
          <p:nvPr/>
        </p:nvSpPr>
        <p:spPr>
          <a:xfrm>
            <a:off x="883919" y="6400413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 sz="1200" baseline="0">
                <a:solidFill>
                  <a:srgbClr val="888888"/>
                </a:solidFill>
                <a:latin typeface="Calibri"/>
              </a:rPr>
              <a:t>01-09-2026</a:t>
            </a:r>
            <a:r>
              <a:rPr lang="en-US" sz="1200">
                <a:latin typeface="Calibri"/>
                <a:ea typeface="Calibri"/>
                <a:cs typeface="Calibri"/>
              </a:rPr>
              <a:t>​</a:t>
            </a:r>
            <a:endParaRPr/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Footer Placeholder 21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451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635000" dist="50800" dir="5400000" rotWithShape="0">
              <a:srgbClr val="000000"/>
            </a:outerShdw>
          </a:effectLst>
        </p:spPr>
      </p:pic>
      <p:sp>
        <p:nvSpPr>
          <p:cNvPr id="452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5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54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455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456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457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3175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58" name="Slide Number Placeholder 22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  <p:sp>
        <p:nvSpPr>
          <p:cNvPr id="459" name="Date Placeholder 2"/>
          <p:cNvSpPr txBox="1"/>
          <p:nvPr/>
        </p:nvSpPr>
        <p:spPr>
          <a:xfrm>
            <a:off x="5649633" y="6414760"/>
            <a:ext cx="2651761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461" name="cvcfluc.png" descr="cvcflu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7824" y="1487158"/>
            <a:ext cx="9616352" cy="3607516"/>
          </a:xfrm>
          <a:prstGeom prst="rect">
            <a:avLst/>
          </a:prstGeom>
          <a:ln w="12700">
            <a:miter lim="400000"/>
          </a:ln>
        </p:spPr>
      </p:pic>
      <p:sp>
        <p:nvSpPr>
          <p:cNvPr id="462" name="Title 1"/>
          <p:cNvSpPr txBox="1"/>
          <p:nvPr/>
        </p:nvSpPr>
        <p:spPr>
          <a:xfrm>
            <a:off x="1217592" y="-83530"/>
            <a:ext cx="11111050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Spectral behaviour of the ALP signal</a:t>
            </a:r>
          </a:p>
        </p:txBody>
      </p:sp>
      <p:pic>
        <p:nvPicPr>
          <p:cNvPr id="463" name="Picture 6" descr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31" y="6549741"/>
            <a:ext cx="439573" cy="241956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2F8A5F-BE33-B4FF-12F9-FA21F24E39CD}"/>
              </a:ext>
            </a:extLst>
          </p:cNvPr>
          <p:cNvSpPr txBox="1"/>
          <p:nvPr/>
        </p:nvSpPr>
        <p:spPr>
          <a:xfrm>
            <a:off x="963748" y="6401623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 sz="1200" baseline="0">
                <a:solidFill>
                  <a:srgbClr val="888888"/>
                </a:solidFill>
                <a:latin typeface="Calibri"/>
              </a:rPr>
              <a:t>01-09-2026</a:t>
            </a:r>
            <a:r>
              <a:rPr lang="en-US" sz="1200">
                <a:latin typeface="Calibri"/>
                <a:ea typeface="Calibri"/>
                <a:cs typeface="Calibri"/>
              </a:rPr>
              <a:t>​</a:t>
            </a:r>
            <a:endParaRPr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Footer Placeholder 21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466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635000" dist="50800" dir="5400000" rotWithShape="0">
              <a:srgbClr val="000000"/>
            </a:outerShdw>
          </a:effectLst>
        </p:spPr>
      </p:pic>
      <p:sp>
        <p:nvSpPr>
          <p:cNvPr id="467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8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69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470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471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472" name="Rectangle 15"/>
          <p:cNvSpPr/>
          <p:nvPr/>
        </p:nvSpPr>
        <p:spPr>
          <a:xfrm>
            <a:off x="1291" y="0"/>
            <a:ext cx="12189418" cy="6858000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3175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3" name="Slide Number Placeholder 22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23</a:t>
            </a:fld>
            <a:endParaRPr/>
          </a:p>
        </p:txBody>
      </p:sp>
      <p:sp>
        <p:nvSpPr>
          <p:cNvPr id="474" name="Date Placeholder 2"/>
          <p:cNvSpPr txBox="1"/>
          <p:nvPr/>
        </p:nvSpPr>
        <p:spPr>
          <a:xfrm>
            <a:off x="5649633" y="6414760"/>
            <a:ext cx="2651761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sp>
        <p:nvSpPr>
          <p:cNvPr id="475" name="Date Placeholder 2"/>
          <p:cNvSpPr txBox="1"/>
          <p:nvPr/>
        </p:nvSpPr>
        <p:spPr>
          <a:xfrm>
            <a:off x="883919" y="6400413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 sz="1200" baseline="0">
                <a:solidFill>
                  <a:srgbClr val="888888"/>
                </a:solidFill>
                <a:latin typeface="Calibri"/>
              </a:rPr>
              <a:t>01-09-2026</a:t>
            </a:r>
            <a:r>
              <a:rPr lang="en-US" sz="1200">
                <a:latin typeface="Calibri"/>
                <a:ea typeface="Calibri"/>
                <a:cs typeface="Calibri"/>
              </a:rPr>
              <a:t>​</a:t>
            </a:r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6" name="Equation"/>
              <p:cNvSpPr txBox="1"/>
              <p:nvPr/>
            </p:nvSpPr>
            <p:spPr>
              <a:xfrm>
                <a:off x="8341122" y="1494390"/>
                <a:ext cx="1472997" cy="93726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𝝃</m:t>
                      </m:r>
                      <m:r>
                        <a:rPr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𝑪</m:t>
                                  </m:r>
                                </m:e>
                                <m:sub>
                                  <m:r>
                                    <a:rPr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</m:sub>
                                <m:sup>
                                  <m:r>
                                    <a:rPr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𝒃𝒃</m:t>
                                  </m:r>
                                </m:sup>
                              </m:sSubSup>
                            </m:num>
                            <m:den>
                              <m:sSubSup>
                                <m:sSubSupPr>
                                  <m:ctrlPr>
                                    <a:rPr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𝑪</m:t>
                                  </m:r>
                                </m:e>
                                <m:sub>
                                  <m:r>
                                    <a:rPr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</m:sub>
                                <m:sup>
                                  <m:r>
                                    <a:rPr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𝒂𝒂</m:t>
                                  </m:r>
                                </m:sup>
                              </m:sSubSup>
                            </m:den>
                          </m:f>
                        </m:e>
                      </m:rad>
                      <m:r>
                        <a:rPr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sz="2400"/>
              </a:p>
            </p:txBody>
          </p:sp>
        </mc:Choice>
        <mc:Fallback xmlns="">
          <p:sp>
            <p:nvSpPr>
              <p:cNvPr id="476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1122" y="1494390"/>
                <a:ext cx="1472997" cy="937261"/>
              </a:xfrm>
              <a:prstGeom prst="rect">
                <a:avLst/>
              </a:prstGeom>
              <a:blipFill>
                <a:blip r:embed="rId4"/>
                <a:stretch>
                  <a:fillRect b="-16234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7" name="Equation"/>
              <p:cNvSpPr txBox="1"/>
              <p:nvPr/>
            </p:nvSpPr>
            <p:spPr>
              <a:xfrm>
                <a:off x="8449124" y="828183"/>
                <a:ext cx="1953071" cy="39944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⟨</m:t>
                      </m:r>
                      <m:sSubSup>
                        <m:sSubSupPr>
                          <m:ctrlP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b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  <m:sup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sSub>
                        <m:sSubPr>
                          <m:ctrlP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b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  <m:r>
                        <a:rPr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⟩=</m:t>
                      </m:r>
                      <m:sSubSup>
                        <m:sSubSupPr>
                          <m:ctrlP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b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ℓ</m:t>
                          </m:r>
                        </m:sub>
                        <m:sup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𝒂𝒃</m:t>
                          </m:r>
                        </m:sup>
                      </m:sSubSup>
                    </m:oMath>
                  </m:oMathPara>
                </a14:m>
                <a:endParaRPr sz="2400"/>
              </a:p>
            </p:txBody>
          </p:sp>
        </mc:Choice>
        <mc:Fallback xmlns="">
          <p:sp>
            <p:nvSpPr>
              <p:cNvPr id="477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9124" y="828183"/>
                <a:ext cx="1953071" cy="399447"/>
              </a:xfrm>
              <a:prstGeom prst="rect">
                <a:avLst/>
              </a:prstGeom>
              <a:blipFill>
                <a:blip r:embed="rId5"/>
                <a:stretch>
                  <a:fillRect r="-8438" b="-1538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8" name="Equation"/>
              <p:cNvSpPr txBox="1"/>
              <p:nvPr/>
            </p:nvSpPr>
            <p:spPr>
              <a:xfrm>
                <a:off x="7778682" y="2826923"/>
                <a:ext cx="2352968" cy="722523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𝝃</m:t>
                          </m:r>
                        </m:sub>
                        <m:sup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  <m:sSub>
                        <m:sSubPr>
                          <m:ctrlP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𝐚𝐮𝐭𝐨</m:t>
                          </m:r>
                        </m:sub>
                      </m:sSub>
                      <m:r>
                        <a:rPr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𝝃</m:t>
                              </m:r>
                            </m:e>
                            <m:sup>
                              <m:r>
                                <a:rPr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ℓ+</m:t>
                          </m:r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r>
                        <a:rPr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sz="2400"/>
              </a:p>
            </p:txBody>
          </p:sp>
        </mc:Choice>
        <mc:Fallback xmlns="">
          <p:sp>
            <p:nvSpPr>
              <p:cNvPr id="478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8682" y="2826923"/>
                <a:ext cx="2352968" cy="722523"/>
              </a:xfrm>
              <a:prstGeom prst="rect">
                <a:avLst/>
              </a:prstGeom>
              <a:blipFill>
                <a:blip r:embed="rId6"/>
                <a:stretch>
                  <a:fillRect r="-4404" b="-4237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9" name="Equation"/>
              <p:cNvSpPr txBox="1"/>
              <p:nvPr/>
            </p:nvSpPr>
            <p:spPr>
              <a:xfrm>
                <a:off x="6633290" y="3944718"/>
                <a:ext cx="4455326" cy="937261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𝝃</m:t>
                          </m:r>
                        </m:sub>
                        <m:sup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  <m:sSub>
                        <m:sSubPr>
                          <m:ctrlP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𝐂𝐕𝐂</m:t>
                          </m:r>
                        </m:sub>
                      </m:sSub>
                      <m:r>
                        <a:rPr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ℓ+</m:t>
                          </m:r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d>
                        <m:dPr>
                          <m:ctrlP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𝑵</m:t>
                                  </m:r>
                                </m:e>
                                <m:sub>
                                  <m:r>
                                    <a:rPr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</m:sub>
                                <m:sup>
                                  <m:r>
                                    <a:rPr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𝒃𝒃</m:t>
                                  </m:r>
                                </m:sup>
                              </m:sSubSup>
                            </m:num>
                            <m:den>
                              <m:sSubSup>
                                <m:sSubSupPr>
                                  <m:ctrlPr>
                                    <a:rPr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𝑪</m:t>
                                  </m:r>
                                </m:e>
                                <m:sub>
                                  <m:r>
                                    <a:rPr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</m:sub>
                                <m:sup>
                                  <m:r>
                                    <a:rPr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𝒂𝒂</m:t>
                                  </m:r>
                                </m:sup>
                              </m:sSubSup>
                            </m:den>
                          </m:f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𝝃</m:t>
                              </m:r>
                            </m:e>
                            <m:sup>
                              <m:r>
                                <a:rPr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f>
                            <m:fPr>
                              <m:ctrlPr>
                                <a:rPr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𝑵</m:t>
                                  </m:r>
                                </m:e>
                                <m:sub>
                                  <m:r>
                                    <a:rPr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</m:sub>
                                <m:sup>
                                  <m:r>
                                    <a:rPr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𝒂𝒂</m:t>
                                  </m:r>
                                </m:sup>
                              </m:sSubSup>
                            </m:num>
                            <m:den>
                              <m:sSubSup>
                                <m:sSubSupPr>
                                  <m:ctrlPr>
                                    <a:rPr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𝑪</m:t>
                                  </m:r>
                                </m:e>
                                <m:sub>
                                  <m:r>
                                    <a:rPr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</m:sub>
                                <m:sup>
                                  <m:r>
                                    <a:rPr sz="24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𝒂𝒂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sz="2400"/>
              </a:p>
            </p:txBody>
          </p:sp>
        </mc:Choice>
        <mc:Fallback xmlns="">
          <p:sp>
            <p:nvSpPr>
              <p:cNvPr id="479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3290" y="3944718"/>
                <a:ext cx="4455326" cy="93726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0" name="Equation"/>
              <p:cNvSpPr txBox="1"/>
              <p:nvPr/>
            </p:nvSpPr>
            <p:spPr>
              <a:xfrm>
                <a:off x="8449124" y="5711967"/>
                <a:ext cx="1606887" cy="404656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𝝃</m:t>
                          </m:r>
                        </m:sub>
                        <m:sup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  <m:sSub>
                        <m:sSubPr>
                          <m:ctrlP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𝐂𝐕𝐂</m:t>
                          </m:r>
                        </m:sub>
                      </m:sSub>
                      <m:r>
                        <a:rPr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sz="2400"/>
              </a:p>
            </p:txBody>
          </p:sp>
        </mc:Choice>
        <mc:Fallback xmlns="">
          <p:sp>
            <p:nvSpPr>
              <p:cNvPr id="480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9124" y="5711967"/>
                <a:ext cx="1606887" cy="404656"/>
              </a:xfrm>
              <a:prstGeom prst="rect">
                <a:avLst/>
              </a:prstGeom>
              <a:blipFill>
                <a:blip r:embed="rId8"/>
                <a:stretch>
                  <a:fillRect b="-909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1" name="Equation"/>
              <p:cNvSpPr txBox="1"/>
              <p:nvPr/>
            </p:nvSpPr>
            <p:spPr>
              <a:xfrm>
                <a:off x="1636583" y="5507011"/>
                <a:ext cx="2908416" cy="814567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none" lIns="0" tIns="0" rIns="0" bIns="0">
                <a:spAutoFit/>
              </a:bodyPr>
              <a:lstStyle/>
              <a:p>
                <a:pPr latinLnBrk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𝝈</m:t>
                          </m:r>
                        </m:e>
                        <m:sub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𝝃</m:t>
                          </m:r>
                        </m:sub>
                        <m:sup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  <m:sSub>
                        <m:sSubPr>
                          <m:ctrlP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𝐂𝐕𝐂</m:t>
                          </m:r>
                        </m:sub>
                      </m:sSub>
                      <m:r>
                        <a:rPr sz="2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ℓ+</m:t>
                          </m:r>
                          <m: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den>
                      </m:f>
                      <m:f>
                        <m:fPr>
                          <m:ctrlPr>
                            <a:rPr sz="2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𝑵</m:t>
                              </m:r>
                            </m:e>
                            <m:sub>
                              <m:r>
                                <a:rPr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sub>
                            <m:sup>
                              <m:r>
                                <a:rPr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𝒃𝒃</m:t>
                              </m:r>
                            </m:sup>
                          </m:sSubSup>
                        </m:num>
                        <m:den>
                          <m:sSubSup>
                            <m:sSubSupPr>
                              <m:ctrlPr>
                                <a:rPr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𝑪</m:t>
                              </m:r>
                            </m:e>
                            <m:sub>
                              <m:r>
                                <a:rPr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ℓ</m:t>
                              </m:r>
                            </m:sub>
                            <m:sup>
                              <m:r>
                                <a:rPr sz="2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𝒂𝒂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sz="2400"/>
              </a:p>
            </p:txBody>
          </p:sp>
        </mc:Choice>
        <mc:Fallback xmlns="">
          <p:sp>
            <p:nvSpPr>
              <p:cNvPr id="481" name="Equation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6583" y="5507011"/>
                <a:ext cx="2908416" cy="814567"/>
              </a:xfrm>
              <a:prstGeom prst="rect">
                <a:avLst/>
              </a:prstGeom>
              <a:blipFill>
                <a:blip r:embed="rId9"/>
                <a:stretch>
                  <a:fillRect b="-3731"/>
                </a:stretch>
              </a:blipFill>
              <a:ln w="12700">
                <a:miter lim="400000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2" name="Title 1"/>
          <p:cNvSpPr txBox="1"/>
          <p:nvPr/>
        </p:nvSpPr>
        <p:spPr>
          <a:xfrm>
            <a:off x="1973992" y="-310615"/>
            <a:ext cx="11111050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Cosmic Variance Cancellation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3" name="The power spectra for a and b fields:…"/>
              <p:cNvSpPr txBox="1"/>
              <p:nvPr/>
            </p:nvSpPr>
            <p:spPr>
              <a:xfrm>
                <a:off x="456364" y="642707"/>
                <a:ext cx="5875740" cy="525437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25400" tIns="25400" rIns="25400" bIns="25400" anchor="ctr">
                <a:spAutoFit/>
              </a:bodyPr>
              <a:lstStyle/>
              <a:p>
                <a:pPr marL="114300" indent="-114300" defTabSz="457200">
                  <a:lnSpc>
                    <a:spcPct val="107000"/>
                  </a:lnSpc>
                  <a:spcBef>
                    <a:spcPts val="500"/>
                  </a:spcBef>
                  <a:buSzPct val="100000"/>
                  <a:buChar char="➢"/>
                  <a:defRPr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The power spectra for a and b fields: </a:t>
                </a:r>
              </a:p>
              <a:p>
                <a:pPr defTabSz="457200">
                  <a:lnSpc>
                    <a:spcPct val="107000"/>
                  </a:lnSpc>
                  <a:spcBef>
                    <a:spcPts val="500"/>
                  </a:spcBef>
                  <a:buFont typeface="Arial"/>
                  <a:defRPr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		</a:t>
                </a:r>
              </a:p>
              <a:p>
                <a:pPr defTabSz="457200">
                  <a:lnSpc>
                    <a:spcPct val="107000"/>
                  </a:lnSpc>
                  <a:spcBef>
                    <a:spcPts val="500"/>
                  </a:spcBef>
                  <a:buFont typeface="Arial"/>
                  <a:defRPr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/>
              </a:p>
              <a:p>
                <a:pPr marL="114300" indent="-114300" defTabSz="457200">
                  <a:lnSpc>
                    <a:spcPct val="90000"/>
                  </a:lnSpc>
                  <a:spcBef>
                    <a:spcPts val="500"/>
                  </a:spcBef>
                  <a:buSzPct val="100000"/>
                  <a:buChar char="➢"/>
                  <a:defRPr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The ratio parameter: </a:t>
                </a:r>
              </a:p>
              <a:p>
                <a:pPr lvl="5" defTabSz="457200">
                  <a:lnSpc>
                    <a:spcPct val="90000"/>
                  </a:lnSpc>
                  <a:spcBef>
                    <a:spcPts val="500"/>
                  </a:spcBef>
                  <a:defRPr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/>
              </a:p>
              <a:p>
                <a:pPr defTabSz="457200">
                  <a:lnSpc>
                    <a:spcPct val="90000"/>
                  </a:lnSpc>
                  <a:spcBef>
                    <a:spcPts val="500"/>
                  </a:spcBef>
                  <a:defRPr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/>
              </a:p>
              <a:p>
                <a:pPr defTabSz="457200">
                  <a:lnSpc>
                    <a:spcPct val="90000"/>
                  </a:lnSpc>
                  <a:spcBef>
                    <a:spcPts val="500"/>
                  </a:spcBef>
                  <a:defRPr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/>
              </a:p>
              <a:p>
                <a:pPr marL="114300" indent="-114300" defTabSz="457200">
                  <a:lnSpc>
                    <a:spcPct val="90000"/>
                  </a:lnSpc>
                  <a:spcBef>
                    <a:spcPts val="500"/>
                  </a:spcBef>
                  <a:buSzPct val="100000"/>
                  <a:buChar char="➢"/>
                  <a:defRPr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Using auto power spectra:</a:t>
                </a:r>
              </a:p>
              <a:p>
                <a:pPr defTabSz="457200">
                  <a:lnSpc>
                    <a:spcPct val="90000"/>
                  </a:lnSpc>
                  <a:spcBef>
                    <a:spcPts val="500"/>
                  </a:spcBef>
                  <a:defRPr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/>
              </a:p>
              <a:p>
                <a:pPr defTabSz="457200">
                  <a:lnSpc>
                    <a:spcPct val="90000"/>
                  </a:lnSpc>
                  <a:spcBef>
                    <a:spcPts val="500"/>
                  </a:spcBef>
                  <a:defRPr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/>
              </a:p>
              <a:p>
                <a:pPr defTabSz="457200">
                  <a:lnSpc>
                    <a:spcPct val="90000"/>
                  </a:lnSpc>
                  <a:spcBef>
                    <a:spcPts val="500"/>
                  </a:spcBef>
                  <a:defRPr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/>
              </a:p>
              <a:p>
                <a:pPr marL="114300" indent="-114300" defTabSz="457200">
                  <a:lnSpc>
                    <a:spcPct val="90000"/>
                  </a:lnSpc>
                  <a:spcBef>
                    <a:spcPts val="500"/>
                  </a:spcBef>
                  <a:buSzPct val="100000"/>
                  <a:buChar char="➢"/>
                  <a:defRPr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Will be able to probe new physics from CMB:</a:t>
                </a:r>
              </a:p>
              <a:p>
                <a:pPr defTabSz="457200">
                  <a:lnSpc>
                    <a:spcPct val="90000"/>
                  </a:lnSpc>
                  <a:spcBef>
                    <a:spcPts val="500"/>
                  </a:spcBef>
                  <a:defRPr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/>
              </a:p>
              <a:p>
                <a:pPr defTabSz="457200">
                  <a:lnSpc>
                    <a:spcPct val="90000"/>
                  </a:lnSpc>
                  <a:spcBef>
                    <a:spcPts val="500"/>
                  </a:spcBef>
                  <a:defRPr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/>
              </a:p>
              <a:p>
                <a:pPr defTabSz="457200">
                  <a:lnSpc>
                    <a:spcPct val="90000"/>
                  </a:lnSpc>
                  <a:spcBef>
                    <a:spcPts val="500"/>
                  </a:spcBef>
                  <a:defRPr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  <m:sup>
                        <m:r>
                          <a:rPr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𝒂𝒂</m:t>
                        </m:r>
                      </m:sup>
                    </m:sSubSup>
                    <m:r>
                      <a:rPr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&lt;&lt;</m:t>
                    </m:r>
                    <m:sSubSup>
                      <m:sSubSupPr>
                        <m:ctrlPr>
                          <a:rPr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  <m:sup>
                        <m:r>
                          <a:rPr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𝒂𝒂</m:t>
                        </m:r>
                      </m:sup>
                    </m:sSubSup>
                  </m:oMath>
                </a14:m>
                <a:r>
                  <a:t> , </a:t>
                </a:r>
              </a:p>
            </p:txBody>
          </p:sp>
        </mc:Choice>
        <mc:Fallback xmlns="">
          <p:sp>
            <p:nvSpPr>
              <p:cNvPr id="483" name="The power spectra for a and b fields:…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364" y="642707"/>
                <a:ext cx="5875740" cy="5254377"/>
              </a:xfrm>
              <a:prstGeom prst="rect">
                <a:avLst/>
              </a:prstGeom>
              <a:blipFill>
                <a:blip r:embed="rId10"/>
                <a:stretch>
                  <a:fillRect l="-2282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a14="http://schemas.microsoft.com/office/drawing/2010/main"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4" name="For   and   ,"/>
              <p:cNvSpPr txBox="1"/>
              <p:nvPr/>
            </p:nvSpPr>
            <p:spPr>
              <a:xfrm>
                <a:off x="5765783" y="5096540"/>
                <a:ext cx="4061550" cy="70244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wrap="none" lIns="25400" tIns="25400" rIns="25400" bIns="25400" anchor="ctr">
                <a:spAutoFit/>
              </a:bodyPr>
              <a:lstStyle/>
              <a:p>
                <a:pPr defTabSz="457200">
                  <a:lnSpc>
                    <a:spcPct val="90000"/>
                  </a:lnSpc>
                  <a:spcBef>
                    <a:spcPts val="500"/>
                  </a:spcBef>
                  <a:defRPr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  <m:sup>
                        <m:r>
                          <a:rPr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𝒂𝒂</m:t>
                        </m:r>
                      </m:sup>
                    </m:sSubSup>
                    <m:r>
                      <a:rPr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&lt;&lt;</m:t>
                    </m:r>
                    <m:sSubSup>
                      <m:sSubSupPr>
                        <m:ctrlPr>
                          <a:rPr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  <m:sup>
                        <m:r>
                          <a:rPr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𝒂𝒂</m:t>
                        </m:r>
                      </m:sup>
                    </m:sSubSup>
                  </m:oMath>
                </a14:m>
                <a:r>
                  <a:t>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  <m:sup>
                        <m:r>
                          <a:rPr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𝒃𝒃</m:t>
                        </m:r>
                      </m:sup>
                    </m:sSubSup>
                    <m:r>
                      <a:rPr sz="20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&lt;&lt;</m:t>
                    </m:r>
                    <m:sSubSup>
                      <m:sSubSupPr>
                        <m:ctrlPr>
                          <a:rPr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  <m:sup>
                        <m:r>
                          <a:rPr sz="20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𝒂𝒂</m:t>
                        </m:r>
                      </m:sup>
                    </m:sSubSup>
                  </m:oMath>
                </a14:m>
                <a:r>
                  <a:t> , </a:t>
                </a:r>
              </a:p>
            </p:txBody>
          </p:sp>
        </mc:Choice>
        <mc:Fallback xmlns="">
          <p:sp>
            <p:nvSpPr>
              <p:cNvPr id="484" name="For   and   ,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5783" y="5096540"/>
                <a:ext cx="4061550" cy="702444"/>
              </a:xfrm>
              <a:prstGeom prst="rect">
                <a:avLst/>
              </a:prstGeom>
              <a:blipFill>
                <a:blip r:embed="rId11"/>
                <a:stretch>
                  <a:fillRect l="-3003" r="-1952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a14="http://schemas.microsoft.com/office/drawing/2010/main"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85" name="Picture 6" descr="Picture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431" y="6549741"/>
            <a:ext cx="439573" cy="24195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Footer Placeholder 21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488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635000" dist="50800" dir="5400000" rotWithShape="0">
              <a:srgbClr val="000000"/>
            </a:outerShdw>
          </a:effectLst>
        </p:spPr>
      </p:pic>
      <p:sp>
        <p:nvSpPr>
          <p:cNvPr id="489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91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492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493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494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3175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5" name="Slide Number Placeholder 22"/>
          <p:cNvSpPr txBox="1">
            <a:spLocks noGrp="1"/>
          </p:cNvSpPr>
          <p:nvPr>
            <p:ph type="sldNum" sz="quarter" idx="2"/>
          </p:nvPr>
        </p:nvSpPr>
        <p:spPr>
          <a:xfrm>
            <a:off x="11206221" y="6609194"/>
            <a:ext cx="258625" cy="24830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24</a:t>
            </a:fld>
            <a:endParaRPr/>
          </a:p>
        </p:txBody>
      </p:sp>
      <p:sp>
        <p:nvSpPr>
          <p:cNvPr id="496" name="Date Placeholder 2"/>
          <p:cNvSpPr txBox="1"/>
          <p:nvPr/>
        </p:nvSpPr>
        <p:spPr>
          <a:xfrm>
            <a:off x="5705155" y="6609194"/>
            <a:ext cx="2651761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498" name="savedcorn_2_3_4_4096_14.png" descr="savedcorn_2_3_4_4096_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456" y="124773"/>
            <a:ext cx="6309122" cy="6309122"/>
          </a:xfrm>
          <a:prstGeom prst="rect">
            <a:avLst/>
          </a:prstGeom>
          <a:ln w="12700">
            <a:miter lim="400000"/>
          </a:ln>
        </p:spPr>
      </p:pic>
      <p:pic>
        <p:nvPicPr>
          <p:cNvPr id="499" name="savedkdergain2_3_0_4096_14_10.png" descr="savedkdergain2_3_0_4096_14_10.png"/>
          <p:cNvPicPr>
            <a:picLocks noChangeAspect="1"/>
          </p:cNvPicPr>
          <p:nvPr/>
        </p:nvPicPr>
        <p:blipFill>
          <a:blip r:embed="rId5"/>
          <a:srcRect l="6808" r="8000"/>
          <a:stretch>
            <a:fillRect/>
          </a:stretch>
        </p:blipFill>
        <p:spPr>
          <a:xfrm>
            <a:off x="6831785" y="100571"/>
            <a:ext cx="5242345" cy="3257794"/>
          </a:xfrm>
          <a:prstGeom prst="rect">
            <a:avLst/>
          </a:prstGeom>
          <a:ln w="12700">
            <a:miter lim="400000"/>
          </a:ln>
        </p:spPr>
      </p:pic>
      <p:pic>
        <p:nvPicPr>
          <p:cNvPr id="500" name="savedkdergain2_3_1_4096_14_10.png" descr="savedkdergain2_3_1_4096_14_10.png"/>
          <p:cNvPicPr>
            <a:picLocks noChangeAspect="1"/>
          </p:cNvPicPr>
          <p:nvPr/>
        </p:nvPicPr>
        <p:blipFill>
          <a:blip r:embed="rId6"/>
          <a:srcRect l="5568" r="8676"/>
          <a:stretch>
            <a:fillRect/>
          </a:stretch>
        </p:blipFill>
        <p:spPr>
          <a:xfrm>
            <a:off x="6831785" y="3367186"/>
            <a:ext cx="5242412" cy="3236412"/>
          </a:xfrm>
          <a:prstGeom prst="rect">
            <a:avLst/>
          </a:prstGeom>
          <a:ln w="12700">
            <a:miter lim="400000"/>
          </a:ln>
        </p:spPr>
      </p:pic>
      <p:pic>
        <p:nvPicPr>
          <p:cNvPr id="501" name="Picture 6" descr="Pictur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431" y="6549741"/>
            <a:ext cx="439573" cy="241956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FF800A-C3FB-24F0-6E54-32F1A6744FA1}"/>
              </a:ext>
            </a:extLst>
          </p:cNvPr>
          <p:cNvSpPr txBox="1"/>
          <p:nvPr/>
        </p:nvSpPr>
        <p:spPr>
          <a:xfrm>
            <a:off x="835538" y="6551603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  <a:endParaRPr/>
          </a:p>
        </p:txBody>
      </p: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Footer Placeholder 4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504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505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07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508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509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510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1" name="Title 1"/>
          <p:cNvSpPr txBox="1"/>
          <p:nvPr/>
        </p:nvSpPr>
        <p:spPr>
          <a:xfrm>
            <a:off x="814646" y="2495325"/>
            <a:ext cx="11111049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ALP CONVERSION IN THE MILKY WAY </a:t>
            </a:r>
          </a:p>
        </p:txBody>
      </p:sp>
      <p:sp>
        <p:nvSpPr>
          <p:cNvPr id="513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25</a:t>
            </a:fld>
            <a:endParaRPr/>
          </a:p>
        </p:txBody>
      </p:sp>
      <p:sp>
        <p:nvSpPr>
          <p:cNvPr id="514" name="JCAP08(2025)081 (Mehta &amp; Mukherjee)"/>
          <p:cNvSpPr txBox="1"/>
          <p:nvPr/>
        </p:nvSpPr>
        <p:spPr>
          <a:xfrm>
            <a:off x="3761352" y="3741166"/>
            <a:ext cx="4669295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➢"/>
              <a:defRPr sz="1700" b="1" i="1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entury Schoolbook"/>
                <a:ea typeface="Century Schoolbook"/>
                <a:cs typeface="Century Schoolbook"/>
                <a:sym typeface="Century Schoolbook"/>
                <a:hlinkClick r:id="rId4"/>
              </a:defRPr>
            </a:lvl1pPr>
          </a:lstStyle>
          <a:p>
            <a:pPr>
              <a:defRPr u="none">
                <a:solidFill>
                  <a:srgbClr val="C00000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4"/>
              </a:rPr>
              <a:t>JCAP08(2025)081 (Mehta &amp; Mukherjee)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D61EE8-8DB2-9C61-38F2-5CED44A0518E}"/>
              </a:ext>
            </a:extLst>
          </p:cNvPr>
          <p:cNvSpPr txBox="1"/>
          <p:nvPr/>
        </p:nvSpPr>
        <p:spPr>
          <a:xfrm>
            <a:off x="883919" y="6400413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  <a:endParaRPr/>
          </a:p>
        </p:txBody>
      </p: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Footer Placeholder 18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517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518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9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20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521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522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523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24" name="Title 1"/>
          <p:cNvSpPr txBox="1"/>
          <p:nvPr/>
        </p:nvSpPr>
        <p:spPr>
          <a:xfrm>
            <a:off x="206567" y="-271972"/>
            <a:ext cx="10402638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GALACTIC ALP SIGNAL MODELLING</a:t>
            </a:r>
          </a:p>
        </p:txBody>
      </p:sp>
      <p:sp>
        <p:nvSpPr>
          <p:cNvPr id="525" name="TextBox 12"/>
          <p:cNvSpPr txBox="1"/>
          <p:nvPr/>
        </p:nvSpPr>
        <p:spPr>
          <a:xfrm>
            <a:off x="533612" y="6076536"/>
            <a:ext cx="5488266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i="1">
                <a:solidFill>
                  <a:srgbClr val="C55A1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</a:lstStyle>
          <a:p>
            <a:r>
              <a:t>Galactic ALP distortion signal </a:t>
            </a:r>
          </a:p>
        </p:txBody>
      </p:sp>
      <p:sp>
        <p:nvSpPr>
          <p:cNvPr id="526" name="TextBox 13"/>
          <p:cNvSpPr txBox="1"/>
          <p:nvPr/>
        </p:nvSpPr>
        <p:spPr>
          <a:xfrm>
            <a:off x="6418791" y="6134037"/>
            <a:ext cx="5488267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i="1">
                <a:solidFill>
                  <a:srgbClr val="C55A1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</a:lstStyle>
          <a:p>
            <a:r>
              <a:t>Best-fit template</a:t>
            </a:r>
          </a:p>
        </p:txBody>
      </p:sp>
      <p:sp>
        <p:nvSpPr>
          <p:cNvPr id="528" name="Slide Number Placeholder 19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26</a:t>
            </a:fld>
            <a:endParaRPr/>
          </a:p>
        </p:txBody>
      </p:sp>
      <p:pic>
        <p:nvPicPr>
          <p:cNvPr id="529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2294" y="3116421"/>
            <a:ext cx="4912417" cy="3017616"/>
          </a:xfrm>
          <a:prstGeom prst="rect">
            <a:avLst/>
          </a:prstGeom>
          <a:ln w="12700">
            <a:miter lim="400000"/>
          </a:ln>
        </p:spPr>
      </p:pic>
      <p:pic>
        <p:nvPicPr>
          <p:cNvPr id="530" name="Picture 20" descr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366" y="3116423"/>
            <a:ext cx="4912417" cy="3017615"/>
          </a:xfrm>
          <a:prstGeom prst="rect">
            <a:avLst/>
          </a:prstGeom>
          <a:ln w="12700">
            <a:miter lim="400000"/>
          </a:ln>
        </p:spPr>
      </p:pic>
      <p:sp>
        <p:nvSpPr>
          <p:cNvPr id="531" name="TextBox 2"/>
          <p:cNvSpPr txBox="1"/>
          <p:nvPr/>
        </p:nvSpPr>
        <p:spPr>
          <a:xfrm>
            <a:off x="389765" y="757178"/>
            <a:ext cx="10036241" cy="3723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buSzPct val="100000"/>
              <a:buChar char="➢"/>
              <a:defRPr b="1" i="1">
                <a:solidFill>
                  <a:srgbClr val="843C0B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Turbulent profiles, difficult to model</a:t>
            </a:r>
          </a:p>
          <a:p>
            <a:pPr>
              <a:buSzPct val="100000"/>
              <a:buChar char="➢"/>
              <a:defRPr b="1" i="1">
                <a:solidFill>
                  <a:srgbClr val="843C0B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/>
          </a:p>
          <a:p>
            <a:pPr>
              <a:buSzPct val="100000"/>
              <a:buChar char="➢"/>
              <a:defRPr b="1" i="1">
                <a:solidFill>
                  <a:srgbClr val="843C0B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Highly non-Gaussian signal contaminated by foregrounds</a:t>
            </a:r>
          </a:p>
          <a:p>
            <a:pPr>
              <a:buSzPct val="100000"/>
              <a:buChar char="➢"/>
              <a:defRPr b="1" i="1">
                <a:solidFill>
                  <a:srgbClr val="843C0B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/>
          </a:p>
          <a:p>
            <a:pPr>
              <a:buSzPct val="100000"/>
              <a:buChar char="➢"/>
              <a:defRPr b="1" i="1">
                <a:solidFill>
                  <a:srgbClr val="843C0B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Computationally expensive 3D simulations</a:t>
            </a:r>
          </a:p>
          <a:p>
            <a:pPr>
              <a:buSzPct val="100000"/>
              <a:buChar char="➢"/>
              <a:defRPr b="1" i="1">
                <a:solidFill>
                  <a:srgbClr val="843C0B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/>
          </a:p>
          <a:p>
            <a:pPr>
              <a:buSzPct val="100000"/>
              <a:buChar char="➢"/>
              <a:defRPr b="1" i="1">
                <a:solidFill>
                  <a:srgbClr val="C00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Solution:</a:t>
            </a:r>
            <a:r>
              <a:rPr>
                <a:solidFill>
                  <a:srgbClr val="843C0B"/>
                </a:solidFill>
              </a:rPr>
              <a:t> Spatial sky-template-based search for ALPs (fast &amp; captures signal non-Gaussianity ) </a:t>
            </a:r>
          </a:p>
          <a:p>
            <a:pPr>
              <a:buSzPct val="100000"/>
              <a:buChar char="➢"/>
              <a:defRPr b="1" i="1">
                <a:solidFill>
                  <a:srgbClr val="843C0B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>
              <a:solidFill>
                <a:srgbClr val="843C0B"/>
              </a:solidFill>
            </a:endParaRPr>
          </a:p>
          <a:p>
            <a:pPr>
              <a:buSzPct val="100000"/>
              <a:buChar char="➢"/>
              <a:defRPr b="1" i="1">
                <a:solidFill>
                  <a:srgbClr val="843C0B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>
              <a:solidFill>
                <a:srgbClr val="843C0B"/>
              </a:solidFill>
            </a:endParaRPr>
          </a:p>
          <a:p>
            <a:pPr>
              <a:defRPr b="1" i="1">
                <a:solidFill>
                  <a:srgbClr val="C55A1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>
              <a:solidFill>
                <a:srgbClr val="843C0B"/>
              </a:solidFill>
            </a:endParaRPr>
          </a:p>
          <a:p>
            <a:pPr>
              <a:defRPr b="1" i="1">
                <a:solidFill>
                  <a:srgbClr val="C55A1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>
              <a:solidFill>
                <a:srgbClr val="843C0B"/>
              </a:solidFill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223CDCE-FAF0-F880-75EE-A70B98418C80}"/>
              </a:ext>
            </a:extLst>
          </p:cNvPr>
          <p:cNvSpPr txBox="1"/>
          <p:nvPr/>
        </p:nvSpPr>
        <p:spPr>
          <a:xfrm>
            <a:off x="883919" y="6376223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  <a:endParaRPr/>
          </a:p>
        </p:txBody>
      </p: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Footer Placeholder 18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534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535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3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37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538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539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540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1" name="Title 1"/>
          <p:cNvSpPr txBox="1"/>
          <p:nvPr/>
        </p:nvSpPr>
        <p:spPr>
          <a:xfrm>
            <a:off x="219214" y="-10684"/>
            <a:ext cx="6443776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defTabSz="841247">
              <a:lnSpc>
                <a:spcPct val="90000"/>
              </a:lnSpc>
              <a:defRPr sz="368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ROBUSTNESS OF THE SKY-TEMPLATE  TECHNIQUE</a:t>
            </a:r>
          </a:p>
        </p:txBody>
      </p:sp>
      <p:sp>
        <p:nvSpPr>
          <p:cNvPr id="542" name="TextBox 12"/>
          <p:cNvSpPr txBox="1"/>
          <p:nvPr/>
        </p:nvSpPr>
        <p:spPr>
          <a:xfrm>
            <a:off x="275435" y="5695515"/>
            <a:ext cx="5488266" cy="612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i="1">
                <a:solidFill>
                  <a:srgbClr val="C55A1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</a:lstStyle>
          <a:p>
            <a:r>
              <a:t>Constraints using Best-fit template</a:t>
            </a:r>
          </a:p>
        </p:txBody>
      </p:sp>
      <p:sp>
        <p:nvSpPr>
          <p:cNvPr id="543" name="TextBox 13"/>
          <p:cNvSpPr txBox="1"/>
          <p:nvPr/>
        </p:nvSpPr>
        <p:spPr>
          <a:xfrm>
            <a:off x="6354227" y="6270811"/>
            <a:ext cx="5488267" cy="650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b="1" i="1">
                <a:solidFill>
                  <a:srgbClr val="C55A11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</a:lstStyle>
          <a:p>
            <a:r>
              <a:t>Patch-dependent inference</a:t>
            </a:r>
          </a:p>
        </p:txBody>
      </p:sp>
      <p:sp>
        <p:nvSpPr>
          <p:cNvPr id="545" name="Slide Number Placeholder 19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27</a:t>
            </a:fld>
            <a:endParaRPr/>
          </a:p>
        </p:txBody>
      </p:sp>
      <p:pic>
        <p:nvPicPr>
          <p:cNvPr id="546" name="Picture 3" descr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10770" y="79260"/>
            <a:ext cx="4969718" cy="2913196"/>
          </a:xfrm>
          <a:prstGeom prst="rect">
            <a:avLst/>
          </a:prstGeom>
          <a:ln w="12700">
            <a:miter lim="400000"/>
          </a:ln>
        </p:spPr>
      </p:pic>
      <p:pic>
        <p:nvPicPr>
          <p:cNvPr id="547" name="Picture 2" descr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495" y="1507333"/>
            <a:ext cx="5549021" cy="3887458"/>
          </a:xfrm>
          <a:prstGeom prst="rect">
            <a:avLst/>
          </a:prstGeom>
          <a:ln w="12700">
            <a:miter lim="400000"/>
          </a:ln>
        </p:spPr>
      </p:pic>
      <p:pic>
        <p:nvPicPr>
          <p:cNvPr id="548" name="Picture 6" descr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5037" y="3077993"/>
            <a:ext cx="5035451" cy="3217664"/>
          </a:xfrm>
          <a:prstGeom prst="rect">
            <a:avLst/>
          </a:prstGeom>
          <a:ln w="12700">
            <a:miter lim="400000"/>
          </a:ln>
        </p:spPr>
      </p:pic>
      <p:sp>
        <p:nvSpPr>
          <p:cNvPr id="549" name="https://arxiv.org/abs/2505.11592"/>
          <p:cNvSpPr txBox="1"/>
          <p:nvPr/>
        </p:nvSpPr>
        <p:spPr>
          <a:xfrm>
            <a:off x="1101751" y="5942070"/>
            <a:ext cx="3835634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➢"/>
              <a:defRPr sz="1700" b="1" i="1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entury Schoolbook"/>
                <a:ea typeface="Century Schoolbook"/>
                <a:cs typeface="Century Schoolbook"/>
                <a:sym typeface="Century Schoolbook"/>
                <a:hlinkClick r:id="rId7"/>
              </a:defRPr>
            </a:lvl1pPr>
          </a:lstStyle>
          <a:p>
            <a:pPr>
              <a:defRPr u="none">
                <a:solidFill>
                  <a:srgbClr val="C00000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7"/>
              </a:rPr>
              <a:t> https://arxiv.org/abs/2505.11592</a:t>
            </a:r>
          </a:p>
        </p:txBody>
      </p:sp>
      <p:sp>
        <p:nvSpPr>
          <p:cNvPr id="550" name="https://arxiv.org/abs/2505.11592"/>
          <p:cNvSpPr txBox="1"/>
          <p:nvPr/>
        </p:nvSpPr>
        <p:spPr>
          <a:xfrm>
            <a:off x="7489622" y="6538970"/>
            <a:ext cx="3217477" cy="307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marL="228600" indent="-228600">
              <a:lnSpc>
                <a:spcPct val="90000"/>
              </a:lnSpc>
              <a:spcBef>
                <a:spcPts val="1000"/>
              </a:spcBef>
              <a:buSzPct val="100000"/>
              <a:buChar char="➢"/>
              <a:defRPr sz="1400" b="1" i="1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entury Schoolbook"/>
                <a:ea typeface="Century Schoolbook"/>
                <a:cs typeface="Century Schoolbook"/>
                <a:sym typeface="Century Schoolbook"/>
                <a:hlinkClick r:id="rId7"/>
              </a:defRPr>
            </a:lvl1pPr>
          </a:lstStyle>
          <a:p>
            <a:pPr>
              <a:defRPr u="none">
                <a:solidFill>
                  <a:srgbClr val="C00000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7"/>
              </a:rPr>
              <a:t> https://arxiv.org/abs/2505.11592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7AC101-2A21-E8A6-3AC3-5B31BD404F94}"/>
              </a:ext>
            </a:extLst>
          </p:cNvPr>
          <p:cNvSpPr txBox="1"/>
          <p:nvPr/>
        </p:nvSpPr>
        <p:spPr>
          <a:xfrm>
            <a:off x="883919" y="6400413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  <a:endParaRPr/>
          </a:p>
        </p:txBody>
      </p: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Footer Placeholder 26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553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554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5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56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557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558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559" name="Rectangle 15"/>
          <p:cNvSpPr/>
          <p:nvPr/>
        </p:nvSpPr>
        <p:spPr>
          <a:xfrm>
            <a:off x="-1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0" name="Title 1"/>
          <p:cNvSpPr txBox="1"/>
          <p:nvPr/>
        </p:nvSpPr>
        <p:spPr>
          <a:xfrm>
            <a:off x="758672" y="-297658"/>
            <a:ext cx="10424161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SUMMARY &amp; FUTURE OUTLOOK</a:t>
            </a:r>
          </a:p>
        </p:txBody>
      </p:sp>
      <p:sp>
        <p:nvSpPr>
          <p:cNvPr id="561" name="Content Placeholder 2"/>
          <p:cNvSpPr txBox="1"/>
          <p:nvPr/>
        </p:nvSpPr>
        <p:spPr>
          <a:xfrm>
            <a:off x="254652" y="739196"/>
            <a:ext cx="5971211" cy="5243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marL="224027" indent="-224027" defTabSz="896111">
              <a:lnSpc>
                <a:spcPct val="81000"/>
              </a:lnSpc>
              <a:spcBef>
                <a:spcPts val="900"/>
              </a:spcBef>
              <a:buSzPct val="100000"/>
              <a:buChar char="➢"/>
              <a:defRPr sz="1764" b="1" i="1">
                <a:solidFill>
                  <a:srgbClr val="843C0B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/>
          </a:p>
          <a:p>
            <a:pPr marL="224027" indent="-224027" defTabSz="896111">
              <a:lnSpc>
                <a:spcPct val="81000"/>
              </a:lnSpc>
              <a:spcBef>
                <a:spcPts val="900"/>
              </a:spcBef>
              <a:buSzPct val="100000"/>
              <a:buChar char="➢"/>
              <a:defRPr sz="1764" b="1" i="1">
                <a:solidFill>
                  <a:srgbClr val="843C0B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/>
          </a:p>
          <a:p>
            <a:pPr marL="224027" indent="-224027" defTabSz="896111">
              <a:lnSpc>
                <a:spcPct val="81000"/>
              </a:lnSpc>
              <a:spcBef>
                <a:spcPts val="900"/>
              </a:spcBef>
              <a:buSzPct val="100000"/>
              <a:buChar char="➢"/>
              <a:defRPr sz="1568" b="1" i="1">
                <a:solidFill>
                  <a:srgbClr val="843C0B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ALPs can be detected using SO and CMB-S4, which will observe a large number of clusters.</a:t>
            </a:r>
            <a:endParaRPr sz="2450"/>
          </a:p>
          <a:p>
            <a:pPr marL="224027" indent="-224027" defTabSz="896111">
              <a:lnSpc>
                <a:spcPct val="81000"/>
              </a:lnSpc>
              <a:spcBef>
                <a:spcPts val="900"/>
              </a:spcBef>
              <a:buSzPct val="100000"/>
              <a:buChar char="➢"/>
              <a:defRPr sz="1764" b="1" i="1">
                <a:solidFill>
                  <a:srgbClr val="843C0B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 sz="2450"/>
          </a:p>
          <a:p>
            <a:pPr marL="224027" indent="-224027" defTabSz="896111">
              <a:lnSpc>
                <a:spcPct val="81000"/>
              </a:lnSpc>
              <a:spcBef>
                <a:spcPts val="900"/>
              </a:spcBef>
              <a:buSzPct val="100000"/>
              <a:buChar char="➢"/>
              <a:defRPr sz="1568" b="1" i="1">
                <a:solidFill>
                  <a:srgbClr val="843C0B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ALP signal from the Milky way using LiteBIRD.</a:t>
            </a:r>
            <a:endParaRPr sz="2450"/>
          </a:p>
          <a:p>
            <a:pPr defTabSz="896111">
              <a:lnSpc>
                <a:spcPct val="81000"/>
              </a:lnSpc>
              <a:spcBef>
                <a:spcPts val="900"/>
              </a:spcBef>
              <a:defRPr sz="1764" b="1" i="1">
                <a:solidFill>
                  <a:srgbClr val="843C0B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 sz="2450"/>
          </a:p>
          <a:p>
            <a:pPr marL="224027" indent="-224027" defTabSz="896111">
              <a:lnSpc>
                <a:spcPct val="81000"/>
              </a:lnSpc>
              <a:spcBef>
                <a:spcPts val="900"/>
              </a:spcBef>
              <a:buSzPct val="100000"/>
              <a:buChar char="➢"/>
              <a:defRPr sz="1568" b="1" i="1">
                <a:solidFill>
                  <a:srgbClr val="843C0B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Simulation grid can be used for other astrophysical systems (neutron stars, CGM, etc.)</a:t>
            </a:r>
            <a:endParaRPr sz="2450"/>
          </a:p>
          <a:p>
            <a:pPr marL="224027" indent="-224027" defTabSz="896111">
              <a:lnSpc>
                <a:spcPct val="81000"/>
              </a:lnSpc>
              <a:spcBef>
                <a:spcPts val="900"/>
              </a:spcBef>
              <a:buSzPct val="100000"/>
              <a:buChar char="➢"/>
              <a:defRPr sz="1764" b="1" i="1">
                <a:solidFill>
                  <a:srgbClr val="843C0B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 sz="2450"/>
          </a:p>
          <a:p>
            <a:pPr marL="224027" indent="-224027" defTabSz="896111">
              <a:lnSpc>
                <a:spcPct val="81000"/>
              </a:lnSpc>
              <a:spcBef>
                <a:spcPts val="900"/>
              </a:spcBef>
              <a:buSzPct val="100000"/>
              <a:buChar char="➢"/>
              <a:defRPr sz="1568" b="1" i="1">
                <a:solidFill>
                  <a:srgbClr val="843C0B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Applying our pipelines on data from Atacama Cosmology Telescope (ACT), South Pole Telescope (SPT), Simons Observatory (SO), CMB-S4, etc.</a:t>
            </a:r>
            <a:endParaRPr sz="2450"/>
          </a:p>
          <a:p>
            <a:pPr marL="224027" indent="-224027" defTabSz="896111">
              <a:lnSpc>
                <a:spcPct val="81000"/>
              </a:lnSpc>
              <a:spcBef>
                <a:spcPts val="900"/>
              </a:spcBef>
              <a:buSzPct val="100000"/>
              <a:buChar char="➢"/>
              <a:defRPr sz="1764" b="1" i="1">
                <a:solidFill>
                  <a:srgbClr val="843C0B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 sz="2450"/>
          </a:p>
          <a:p>
            <a:pPr marL="224027" indent="-224027" defTabSz="896111">
              <a:lnSpc>
                <a:spcPct val="81000"/>
              </a:lnSpc>
              <a:spcBef>
                <a:spcPts val="900"/>
              </a:spcBef>
              <a:buSzPct val="100000"/>
              <a:buChar char="➢"/>
              <a:defRPr sz="1568" b="1" i="1">
                <a:solidFill>
                  <a:srgbClr val="843C0B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SpectrAx can be used to study other cluster phenomena like Sunyaev-Zeldovich (SZ), synchrotron emission, etc. </a:t>
            </a:r>
            <a:endParaRPr sz="2450"/>
          </a:p>
        </p:txBody>
      </p:sp>
      <p:sp>
        <p:nvSpPr>
          <p:cNvPr id="563" name="Slide Number Placeholder 27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28</a:t>
            </a:fld>
            <a:endParaRPr/>
          </a:p>
        </p:txBody>
      </p:sp>
      <p:pic>
        <p:nvPicPr>
          <p:cNvPr id="564" name="Picture 3" descr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4408" y="4710886"/>
            <a:ext cx="5425430" cy="1530469"/>
          </a:xfrm>
          <a:prstGeom prst="rect">
            <a:avLst/>
          </a:prstGeom>
          <a:ln w="12700">
            <a:miter lim="400000"/>
          </a:ln>
        </p:spPr>
      </p:pic>
      <p:pic>
        <p:nvPicPr>
          <p:cNvPr id="565" name="Picture 5" descr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7001" y="1200885"/>
            <a:ext cx="3997430" cy="2721321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DD7946-6E6B-E1CD-0440-97421E667EE1}"/>
              </a:ext>
            </a:extLst>
          </p:cNvPr>
          <p:cNvSpPr txBox="1"/>
          <p:nvPr/>
        </p:nvSpPr>
        <p:spPr>
          <a:xfrm>
            <a:off x="883919" y="6400413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  <a:endParaRPr/>
          </a:p>
        </p:txBody>
      </p: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Footer Placeholder 3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582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583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85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586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587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588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9" name="Title 1"/>
          <p:cNvSpPr txBox="1"/>
          <p:nvPr/>
        </p:nvSpPr>
        <p:spPr>
          <a:xfrm>
            <a:off x="814795" y="2637868"/>
            <a:ext cx="11111049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tIns="45720" rIns="45719" bIns="45720" anchor="ctr">
            <a:normAutofit/>
          </a:bodyPr>
          <a:lstStyle>
            <a:lvl1pPr algn="ctr">
              <a:lnSpc>
                <a:spcPct val="90000"/>
              </a:lnSpc>
              <a:defRPr sz="44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rPr lang="en-US"/>
              <a:t>THANK YOU</a:t>
            </a:r>
            <a:endParaRPr lang="en-US" dirty="0"/>
          </a:p>
        </p:txBody>
      </p:sp>
      <p:sp>
        <p:nvSpPr>
          <p:cNvPr id="590" name="Date Placeholder 2"/>
          <p:cNvSpPr txBox="1"/>
          <p:nvPr/>
        </p:nvSpPr>
        <p:spPr>
          <a:xfrm>
            <a:off x="203199" y="6440160"/>
            <a:ext cx="265176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</a:p>
          <a:p>
            <a:endParaRPr lang="en-US"/>
          </a:p>
        </p:txBody>
      </p:sp>
      <p:sp>
        <p:nvSpPr>
          <p:cNvPr id="591" name="Slide Number Placeholder 4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29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BC07F1-F4D5-5BBE-C6E9-2150BCEB7B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2" t="6618" r="288" b="-6505"/>
          <a:stretch>
            <a:fillRect/>
          </a:stretch>
        </p:blipFill>
        <p:spPr>
          <a:xfrm rot="20520000">
            <a:off x="426720" y="558800"/>
            <a:ext cx="2988943" cy="225298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922B07A-0BC6-5361-25ED-E2508DD41DC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438" t="23316" r="32031" b="42329"/>
          <a:stretch>
            <a:fillRect/>
          </a:stretch>
        </p:blipFill>
        <p:spPr>
          <a:xfrm rot="-360000">
            <a:off x="2592260" y="2703445"/>
            <a:ext cx="1560159" cy="14255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8FDA57-010A-E983-9FEF-0A4075C851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-840000">
            <a:off x="8926255" y="4044251"/>
            <a:ext cx="2885440" cy="2184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7D05A7-D13A-2654-B68E-AFEC0BF27B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40000">
            <a:off x="4942840" y="3997960"/>
            <a:ext cx="3098800" cy="23266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F0EC4C-38C5-5FF0-1D25-744D19CFD7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-540000">
            <a:off x="4808220" y="327660"/>
            <a:ext cx="3098800" cy="225552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9EEC8E-93AB-D76A-7EF7-DA0040D8665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440000">
            <a:off x="8727440" y="660400"/>
            <a:ext cx="2936240" cy="22656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E9F0EBA-3139-34E4-51D9-5452BCA5F8D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3060000">
            <a:off x="438918" y="4241038"/>
            <a:ext cx="2174240" cy="177038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6D9CD-6909-C63E-2DBC-921FA9900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Footer Placeholder 3">
            <a:extLst>
              <a:ext uri="{FF2B5EF4-FFF2-40B4-BE49-F238E27FC236}">
                <a16:creationId xmlns:a16="http://schemas.microsoft.com/office/drawing/2014/main" id="{121C0087-6196-46BA-B60B-D866F51F147C}"/>
              </a:ext>
            </a:extLst>
          </p:cNvPr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582" name="Picture 8" descr="Picture 8">
            <a:extLst>
              <a:ext uri="{FF2B5EF4-FFF2-40B4-BE49-F238E27FC236}">
                <a16:creationId xmlns:a16="http://schemas.microsoft.com/office/drawing/2014/main" id="{F3B9E21B-DD6C-BED4-AF7F-84B3EA96A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583" name="Rectangle 14">
            <a:extLst>
              <a:ext uri="{FF2B5EF4-FFF2-40B4-BE49-F238E27FC236}">
                <a16:creationId xmlns:a16="http://schemas.microsoft.com/office/drawing/2014/main" id="{47B390D1-6519-999C-F55A-4C614DD2E2F2}"/>
              </a:ext>
            </a:extLst>
          </p:cNvPr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4" name="Title 1">
            <a:extLst>
              <a:ext uri="{FF2B5EF4-FFF2-40B4-BE49-F238E27FC236}">
                <a16:creationId xmlns:a16="http://schemas.microsoft.com/office/drawing/2014/main" id="{D1493569-34D3-324B-23E8-A04E69E6CD3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85" name="TextBox 9">
            <a:extLst>
              <a:ext uri="{FF2B5EF4-FFF2-40B4-BE49-F238E27FC236}">
                <a16:creationId xmlns:a16="http://schemas.microsoft.com/office/drawing/2014/main" id="{69AD2342-CF84-7ED9-E56E-C9DB8BAAFBA7}"/>
              </a:ext>
            </a:extLst>
          </p:cNvPr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586" name="TextBox 10">
            <a:extLst>
              <a:ext uri="{FF2B5EF4-FFF2-40B4-BE49-F238E27FC236}">
                <a16:creationId xmlns:a16="http://schemas.microsoft.com/office/drawing/2014/main" id="{5632FD5D-0FD2-879C-33F8-09E9881CF108}"/>
              </a:ext>
            </a:extLst>
          </p:cNvPr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587" name="TextBox 16">
            <a:extLst>
              <a:ext uri="{FF2B5EF4-FFF2-40B4-BE49-F238E27FC236}">
                <a16:creationId xmlns:a16="http://schemas.microsoft.com/office/drawing/2014/main" id="{78CEFBBE-716E-EB3C-0D30-1A2C44308B09}"/>
              </a:ext>
            </a:extLst>
          </p:cNvPr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588" name="Rectangle 15">
            <a:extLst>
              <a:ext uri="{FF2B5EF4-FFF2-40B4-BE49-F238E27FC236}">
                <a16:creationId xmlns:a16="http://schemas.microsoft.com/office/drawing/2014/main" id="{ACFE589C-D418-980C-9638-31797291E1D6}"/>
              </a:ext>
            </a:extLst>
          </p:cNvPr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9" name="Title 1">
            <a:extLst>
              <a:ext uri="{FF2B5EF4-FFF2-40B4-BE49-F238E27FC236}">
                <a16:creationId xmlns:a16="http://schemas.microsoft.com/office/drawing/2014/main" id="{02996EE9-E82A-28CE-1B04-2C6B67310A8E}"/>
              </a:ext>
            </a:extLst>
          </p:cNvPr>
          <p:cNvSpPr txBox="1"/>
          <p:nvPr/>
        </p:nvSpPr>
        <p:spPr>
          <a:xfrm>
            <a:off x="540475" y="2404188"/>
            <a:ext cx="11111049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>
            <a:lvl1pPr algn="ctr">
              <a:lnSpc>
                <a:spcPct val="90000"/>
              </a:lnSpc>
              <a:defRPr sz="44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BACKUP SLIDES</a:t>
            </a:r>
          </a:p>
        </p:txBody>
      </p:sp>
      <p:sp>
        <p:nvSpPr>
          <p:cNvPr id="590" name="Date Placeholder 2">
            <a:extLst>
              <a:ext uri="{FF2B5EF4-FFF2-40B4-BE49-F238E27FC236}">
                <a16:creationId xmlns:a16="http://schemas.microsoft.com/office/drawing/2014/main" id="{0ECFDAA6-51D3-4367-9D67-4AC0038E0E5F}"/>
              </a:ext>
            </a:extLst>
          </p:cNvPr>
          <p:cNvSpPr txBox="1"/>
          <p:nvPr/>
        </p:nvSpPr>
        <p:spPr>
          <a:xfrm>
            <a:off x="883919" y="6308080"/>
            <a:ext cx="265176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</a:p>
          <a:p>
            <a:endParaRPr lang="en-US"/>
          </a:p>
        </p:txBody>
      </p:sp>
      <p:sp>
        <p:nvSpPr>
          <p:cNvPr id="591" name="Slide Number Placeholder 4">
            <a:extLst>
              <a:ext uri="{FF2B5EF4-FFF2-40B4-BE49-F238E27FC236}">
                <a16:creationId xmlns:a16="http://schemas.microsoft.com/office/drawing/2014/main" id="{D7C32E80-0DFC-0BC2-1A16-439A41B30557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0730801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Footer Placeholder 11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594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595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97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98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599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600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601" name="Rectangle 15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2" name="Title 1"/>
          <p:cNvSpPr txBox="1"/>
          <p:nvPr/>
        </p:nvSpPr>
        <p:spPr>
          <a:xfrm>
            <a:off x="219214" y="-214626"/>
            <a:ext cx="8505230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Cluster Realization Grid</a:t>
            </a:r>
          </a:p>
        </p:txBody>
      </p:sp>
      <p:grpSp>
        <p:nvGrpSpPr>
          <p:cNvPr id="605" name="Picture 13"/>
          <p:cNvGrpSpPr/>
          <p:nvPr/>
        </p:nvGrpSpPr>
        <p:grpSpPr>
          <a:xfrm>
            <a:off x="119793" y="1219521"/>
            <a:ext cx="7188360" cy="4888228"/>
            <a:chOff x="0" y="0"/>
            <a:chExt cx="7188358" cy="4888226"/>
          </a:xfrm>
        </p:grpSpPr>
        <p:sp>
          <p:nvSpPr>
            <p:cNvPr id="603" name="Rectangle"/>
            <p:cNvSpPr/>
            <p:nvPr/>
          </p:nvSpPr>
          <p:spPr>
            <a:xfrm>
              <a:off x="0" y="0"/>
              <a:ext cx="7188359" cy="4888227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pic>
          <p:nvPicPr>
            <p:cNvPr id="604" name="image51.jpeg" descr="image51.jpeg"/>
            <p:cNvPicPr>
              <a:picLocks noChangeAspect="1"/>
            </p:cNvPicPr>
            <p:nvPr/>
          </p:nvPicPr>
          <p:blipFill>
            <a:blip r:embed="rId4"/>
            <a:srcRect l="5715"/>
            <a:stretch>
              <a:fillRect/>
            </a:stretch>
          </p:blipFill>
          <p:spPr>
            <a:xfrm>
              <a:off x="-1" y="0"/>
              <a:ext cx="7188360" cy="488822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606" name="Content Placeholder 22" descr="Content Placeholder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8999" y="2315333"/>
            <a:ext cx="4642510" cy="2759488"/>
          </a:xfrm>
          <a:prstGeom prst="rect">
            <a:avLst/>
          </a:prstGeom>
          <a:ln w="12700">
            <a:miter lim="400000"/>
          </a:ln>
        </p:spPr>
      </p:pic>
      <p:sp>
        <p:nvSpPr>
          <p:cNvPr id="607" name="Date Placeholder 7"/>
          <p:cNvSpPr txBox="1"/>
          <p:nvPr/>
        </p:nvSpPr>
        <p:spPr>
          <a:xfrm>
            <a:off x="883919" y="6308080"/>
            <a:ext cx="265176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</a:p>
          <a:p>
            <a:endParaRPr lang="en-US"/>
          </a:p>
        </p:txBody>
      </p:sp>
      <p:sp>
        <p:nvSpPr>
          <p:cNvPr id="608" name="Slide Number Placeholder 12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31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5" grpId="0" animBg="1" advAuto="0"/>
      <p:bldP spid="606" grpId="0" animBg="1" advAuto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Footer Placeholder 12"/>
          <p:cNvSpPr txBox="1"/>
          <p:nvPr/>
        </p:nvSpPr>
        <p:spPr>
          <a:xfrm>
            <a:off x="4084320" y="6508069"/>
            <a:ext cx="4023360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611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612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3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14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15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616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617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618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9" name="Title 1"/>
          <p:cNvSpPr txBox="1"/>
          <p:nvPr/>
        </p:nvSpPr>
        <p:spPr>
          <a:xfrm>
            <a:off x="266632" y="-190835"/>
            <a:ext cx="10417090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How will the ALP signal look like?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0" name="Content Placeholder 2"/>
              <p:cNvSpPr txBox="1"/>
              <p:nvPr/>
            </p:nvSpPr>
            <p:spPr>
              <a:xfrm>
                <a:off x="377119" y="784083"/>
                <a:ext cx="6615181" cy="5669613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45719" rIns="45719">
                <a:normAutofit/>
              </a:bodyPr>
              <a:lstStyle/>
              <a:p>
                <a:pPr lvl="5" indent="914400" defTabSz="365760">
                  <a:lnSpc>
                    <a:spcPct val="85600"/>
                  </a:lnSpc>
                  <a:spcBef>
                    <a:spcPts val="300"/>
                  </a:spcBef>
                  <a:defRPr sz="2880" i="1">
                    <a:solidFill>
                      <a:srgbClr val="FFFF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/>
              </a:p>
              <a:p>
                <a:pPr marL="91440" indent="-91440" defTabSz="365760">
                  <a:lnSpc>
                    <a:spcPct val="72000"/>
                  </a:lnSpc>
                  <a:spcBef>
                    <a:spcPts val="400"/>
                  </a:spcBef>
                  <a:buSzPct val="100000"/>
                  <a:buChar char="➢"/>
                  <a:defRPr sz="20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The ALPs of a particular mass form in a spherical shell within the spherically symmetric cluster</a:t>
                </a:r>
              </a:p>
              <a:p>
                <a:pPr marL="91440" indent="-91440" defTabSz="365760">
                  <a:lnSpc>
                    <a:spcPct val="72000"/>
                  </a:lnSpc>
                  <a:spcBef>
                    <a:spcPts val="400"/>
                  </a:spcBef>
                  <a:buSzPct val="100000"/>
                  <a:buChar char="➢"/>
                  <a:defRPr sz="20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/>
              </a:p>
              <a:p>
                <a:pPr marL="91440" indent="-91440" defTabSz="365760">
                  <a:lnSpc>
                    <a:spcPct val="72000"/>
                  </a:lnSpc>
                  <a:spcBef>
                    <a:spcPts val="400"/>
                  </a:spcBef>
                  <a:buSzPct val="100000"/>
                  <a:buChar char="➢"/>
                  <a:defRPr sz="20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/>
              </a:p>
              <a:p>
                <a:pPr marL="91440" indent="-91440" defTabSz="365760">
                  <a:lnSpc>
                    <a:spcPct val="72000"/>
                  </a:lnSpc>
                  <a:spcBef>
                    <a:spcPts val="400"/>
                  </a:spcBef>
                  <a:buSzPct val="100000"/>
                  <a:buChar char="➢"/>
                  <a:defRPr sz="20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Observed as a disk along the cluster line of sight </a:t>
                </a:r>
              </a:p>
              <a:p>
                <a:pPr defTabSz="365760">
                  <a:lnSpc>
                    <a:spcPct val="72000"/>
                  </a:lnSpc>
                  <a:spcBef>
                    <a:spcPts val="400"/>
                  </a:spcBef>
                  <a:defRPr sz="20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/>
              </a:p>
              <a:p>
                <a:pPr defTabSz="365760">
                  <a:lnSpc>
                    <a:spcPct val="72000"/>
                  </a:lnSpc>
                  <a:spcBef>
                    <a:spcPts val="400"/>
                  </a:spcBef>
                  <a:defRPr sz="20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/>
              </a:p>
              <a:p>
                <a:pPr marL="91440" indent="-91440" defTabSz="365760">
                  <a:lnSpc>
                    <a:spcPct val="72000"/>
                  </a:lnSpc>
                  <a:spcBef>
                    <a:spcPts val="400"/>
                  </a:spcBef>
                  <a:buSzPct val="100000"/>
                  <a:buChar char="➢"/>
                  <a:defRPr sz="20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Disk size generally increases for low ALP masses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21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21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  <m:sub>
                        <m:r>
                          <a:rPr sz="21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sub>
                    </m:sSub>
                  </m:oMath>
                </a14:m>
                <a:r>
                  <a:t>) </a:t>
                </a:r>
              </a:p>
              <a:p>
                <a:pPr defTabSz="365760">
                  <a:lnSpc>
                    <a:spcPct val="72000"/>
                  </a:lnSpc>
                  <a:spcBef>
                    <a:spcPts val="400"/>
                  </a:spcBef>
                  <a:defRPr sz="20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/>
              </a:p>
              <a:p>
                <a:pPr defTabSz="365760">
                  <a:lnSpc>
                    <a:spcPct val="72000"/>
                  </a:lnSpc>
                  <a:spcBef>
                    <a:spcPts val="400"/>
                  </a:spcBef>
                  <a:defRPr sz="20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/>
              </a:p>
              <a:p>
                <a:pPr marL="91440" indent="-91440" defTabSz="365760">
                  <a:lnSpc>
                    <a:spcPct val="72000"/>
                  </a:lnSpc>
                  <a:spcBef>
                    <a:spcPts val="400"/>
                  </a:spcBef>
                  <a:buSzPct val="100000"/>
                  <a:buChar char="➢"/>
                  <a:defRPr sz="20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Probable mass range: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21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21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sz="21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sz="21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𝟏𝟓</m:t>
                        </m:r>
                      </m:sup>
                    </m:sSup>
                  </m:oMath>
                </a14:m>
                <a:r>
                  <a:rPr>
                    <a:solidFill>
                      <a:srgbClr val="843C0B"/>
                    </a:solidFill>
                  </a:rPr>
                  <a:t> -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21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21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sz="21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sz="21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𝟏𝟏</m:t>
                        </m:r>
                      </m:sup>
                    </m:sSup>
                  </m:oMath>
                </a14:m>
                <a:r>
                  <a:rPr>
                    <a:solidFill>
                      <a:srgbClr val="843C0B"/>
                    </a:solidFill>
                  </a:rPr>
                  <a:t> eV </a:t>
                </a:r>
              </a:p>
              <a:p>
                <a:pPr defTabSz="365760">
                  <a:lnSpc>
                    <a:spcPct val="72000"/>
                  </a:lnSpc>
                  <a:spcBef>
                    <a:spcPts val="400"/>
                  </a:spcBef>
                  <a:defRPr sz="20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>
                  <a:solidFill>
                    <a:srgbClr val="843C0B"/>
                  </a:solidFill>
                </a:endParaRPr>
              </a:p>
              <a:p>
                <a:pPr marL="91440" indent="-91440" defTabSz="365760">
                  <a:lnSpc>
                    <a:spcPct val="72000"/>
                  </a:lnSpc>
                  <a:spcBef>
                    <a:spcPts val="400"/>
                  </a:spcBef>
                  <a:buSzPct val="100000"/>
                  <a:buChar char="➢"/>
                  <a:defRPr sz="20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Detecting the ALP signal:</a:t>
                </a:r>
              </a:p>
              <a:p>
                <a:pPr marL="274320" lvl="1" indent="-91440" defTabSz="365760">
                  <a:lnSpc>
                    <a:spcPct val="72000"/>
                  </a:lnSpc>
                  <a:spcBef>
                    <a:spcPts val="200"/>
                  </a:spcBef>
                  <a:buSzPct val="100000"/>
                  <a:buChar char="➢"/>
                  <a:defRPr sz="20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Challenges: </a:t>
                </a:r>
                <a:r>
                  <a:rPr>
                    <a:solidFill>
                      <a:srgbClr val="806000"/>
                    </a:solidFill>
                  </a:rPr>
                  <a:t>Galactic foregrounds and noise</a:t>
                </a:r>
              </a:p>
              <a:p>
                <a:pPr marL="274320" lvl="1" indent="-91440" defTabSz="365760">
                  <a:lnSpc>
                    <a:spcPct val="72000"/>
                  </a:lnSpc>
                  <a:spcBef>
                    <a:spcPts val="200"/>
                  </a:spcBef>
                  <a:buSzPct val="100000"/>
                  <a:buChar char="➢"/>
                  <a:defRPr sz="20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Approaches:</a:t>
                </a:r>
                <a:r>
                  <a:rPr>
                    <a:solidFill>
                      <a:srgbClr val="806000"/>
                    </a:solidFill>
                  </a:rPr>
                  <a:t> Power spectrum-based or Pixel-based</a:t>
                </a:r>
              </a:p>
              <a:p>
                <a:pPr defTabSz="365760">
                  <a:lnSpc>
                    <a:spcPct val="72000"/>
                  </a:lnSpc>
                  <a:spcBef>
                    <a:spcPts val="400"/>
                  </a:spcBef>
                  <a:defRPr sz="2000" b="1" i="1">
                    <a:solidFill>
                      <a:srgbClr val="C55A11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	</a:t>
                </a:r>
              </a:p>
            </p:txBody>
          </p:sp>
        </mc:Choice>
        <mc:Fallback xmlns="">
          <p:sp>
            <p:nvSpPr>
              <p:cNvPr id="620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119" y="784083"/>
                <a:ext cx="6615181" cy="5669613"/>
              </a:xfrm>
              <a:prstGeom prst="rect">
                <a:avLst/>
              </a:prstGeom>
              <a:blipFill>
                <a:blip r:embed="rId4"/>
                <a:stretch>
                  <a:fillRect l="-1935" r="-553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a14="http://schemas.microsoft.com/office/drawing/2010/main"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21" name="Picture 18" descr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8696" y="3622919"/>
            <a:ext cx="4233264" cy="2912642"/>
          </a:xfrm>
          <a:prstGeom prst="rect">
            <a:avLst/>
          </a:prstGeom>
          <a:ln w="12700">
            <a:miter lim="400000"/>
          </a:ln>
        </p:spPr>
      </p:pic>
      <p:sp>
        <p:nvSpPr>
          <p:cNvPr id="622" name="Date Placeholder 11"/>
          <p:cNvSpPr txBox="1"/>
          <p:nvPr/>
        </p:nvSpPr>
        <p:spPr>
          <a:xfrm>
            <a:off x="883919" y="6401390"/>
            <a:ext cx="265176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</a:p>
          <a:p>
            <a:endParaRPr lang="en-US"/>
          </a:p>
        </p:txBody>
      </p:sp>
      <p:sp>
        <p:nvSpPr>
          <p:cNvPr id="623" name="Slide Number Placeholder 13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508069"/>
            <a:ext cx="258624" cy="24830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32</a:t>
            </a:fld>
            <a:endParaRPr/>
          </a:p>
        </p:txBody>
      </p:sp>
      <p:sp>
        <p:nvSpPr>
          <p:cNvPr id="624" name="TextBox 19"/>
          <p:cNvSpPr txBox="1"/>
          <p:nvPr/>
        </p:nvSpPr>
        <p:spPr>
          <a:xfrm>
            <a:off x="8117271" y="3186120"/>
            <a:ext cx="2829316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t>ALP Mass vs disk size</a:t>
            </a:r>
          </a:p>
        </p:txBody>
      </p:sp>
      <p:pic>
        <p:nvPicPr>
          <p:cNvPr id="625" name="Picture 17" descr="Picture 17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8015496" y="750115"/>
            <a:ext cx="3418729" cy="27364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1" grpId="0" animBg="1" advAuto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Footer Placeholder 4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628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629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31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632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633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634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5" name="Title 1"/>
          <p:cNvSpPr txBox="1"/>
          <p:nvPr/>
        </p:nvSpPr>
        <p:spPr>
          <a:xfrm>
            <a:off x="323717" y="43803"/>
            <a:ext cx="6744732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pPr>
              <a:lnSpc>
                <a:spcPct val="72000"/>
              </a:lnSpc>
              <a:defRPr sz="3700">
                <a:solidFill>
                  <a:srgbClr val="002060"/>
                </a:solidFill>
                <a:latin typeface="Algerian"/>
                <a:ea typeface="Algerian"/>
                <a:cs typeface="Algerian"/>
                <a:sym typeface="Algerian"/>
              </a:defRPr>
            </a:pPr>
            <a:r>
              <a:rPr b="1">
                <a:latin typeface="Baskerville"/>
                <a:ea typeface="Baskerville"/>
                <a:cs typeface="Baskerville"/>
                <a:sym typeface="Baskerville"/>
              </a:rPr>
              <a:t>HALO MODELLING OF THE ALP BACKGROUND SIGNAL</a:t>
            </a:r>
            <a:br>
              <a:rPr b="1">
                <a:latin typeface="Baskerville"/>
                <a:ea typeface="Baskerville"/>
                <a:cs typeface="Baskerville"/>
                <a:sym typeface="Baskerville"/>
              </a:rPr>
            </a:br>
            <a:r>
              <a:rPr sz="2900">
                <a:solidFill>
                  <a:srgbClr val="000000"/>
                </a:solidFill>
                <a:latin typeface="Calibri Light"/>
                <a:ea typeface="Calibri Light"/>
                <a:cs typeface="Calibri Light"/>
                <a:sym typeface="Calibri Light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36" name="Content Placeholder 2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21185" y="1199020"/>
                <a:ext cx="8060229" cy="5942005"/>
              </a:xfrm>
              <a:prstGeom prst="rect">
                <a:avLst/>
              </a:prstGeom>
            </p:spPr>
            <p:txBody>
              <a:bodyPr/>
              <a:lstStyle/>
              <a:p>
                <a:pPr>
                  <a:lnSpc>
                    <a:spcPct val="85600"/>
                  </a:lnSpc>
                  <a:buFontTx/>
                  <a:buChar char="➢"/>
                  <a:defRPr sz="1800" b="1" i="1">
                    <a:solidFill>
                      <a:srgbClr val="806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ALP Power spectrum can be separated into one and two halo terms</a:t>
                </a:r>
                <a:endParaRPr sz="7200">
                  <a:solidFill>
                    <a:srgbClr val="FFFF00"/>
                  </a:solidFill>
                </a:endParaRPr>
              </a:p>
              <a:p>
                <a:pPr>
                  <a:lnSpc>
                    <a:spcPct val="72000"/>
                  </a:lnSpc>
                  <a:buFontTx/>
                  <a:buChar char="➢"/>
                  <a:defRPr sz="1800" b="1" i="1">
                    <a:solidFill>
                      <a:srgbClr val="806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One halo: Correlations between locations within the same cluster    </a:t>
                </a:r>
                <a:endParaRPr sz="700"/>
              </a:p>
              <a:p>
                <a:pPr marL="0" indent="0">
                  <a:lnSpc>
                    <a:spcPct val="72000"/>
                  </a:lnSpc>
                  <a:buSzTx/>
                  <a:buNone/>
                  <a:defRPr sz="1800" b="1">
                    <a:solidFill>
                      <a:srgbClr val="FFFF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𝓵</m:t>
                        </m:r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sub>
                      <m:sup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𝒂𝒙</m:t>
                        </m:r>
                      </m:sup>
                    </m:sSubSup>
                    <m:r>
                      <m:rPr>
                        <m:nor/>
                      </m:rPr>
                      <a:rPr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ctrl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  <m:sub>
                            <m: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𝒎𝒊𝒏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  <m:sub>
                            <m: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𝒎𝒂𝒙</m:t>
                            </m:r>
                          </m:sub>
                        </m:sSub>
                      </m:sup>
                      <m:e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dz</m:t>
                        </m:r>
                      </m:e>
                    </m:nary>
                    <m:f>
                      <m:fPr>
                        <m:ctrl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d</m:t>
                        </m:r>
                        <m:sSub>
                          <m:sSubPr>
                            <m:ctrl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c</m:t>
                            </m:r>
                          </m:sub>
                        </m:sSub>
                      </m:num>
                      <m:den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dz</m:t>
                        </m:r>
                      </m:den>
                    </m:f>
                    <m:nary>
                      <m:naryPr>
                        <m:limLoc m:val="undOvr"/>
                        <m:ctrl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M</m:t>
                            </m:r>
                          </m:e>
                          <m:sub>
                            <m: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𝒎𝒊𝒏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M</m:t>
                            </m:r>
                          </m:e>
                          <m:sub>
                            <m: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𝒎𝒂𝒙</m:t>
                            </m:r>
                          </m:sub>
                        </m:sSub>
                      </m:sup>
                      <m:e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dM</m:t>
                        </m:r>
                      </m:e>
                    </m:nary>
                    <m:f>
                      <m:fPr>
                        <m:ctrl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dn</m:t>
                        </m:r>
                        <m:d>
                          <m:dPr>
                            <m:ctrl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nor/>
                              </m:r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M</m:t>
                            </m:r>
                            <m:r>
                              <m:rPr>
                                <m:nor/>
                              </m:r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m:rPr>
                                <m:nor/>
                              </m:r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</m:d>
                      </m:num>
                      <m:den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dM</m:t>
                        </m:r>
                      </m:den>
                    </m:f>
                    <m:sSup>
                      <m:sSupPr>
                        <m:ctrl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α</m:t>
                                </m:r>
                              </m:e>
                              <m:sub>
                                <m: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𝓵</m:t>
                                </m:r>
                              </m:sub>
                            </m:sSub>
                            <m:d>
                              <m:dPr>
                                <m:ctrl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nor/>
                                  </m:r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m:rPr>
                                    <m:nor/>
                                  </m:r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m:rPr>
                        <m:nor/>
                      </m:rPr>
                      <a:rPr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endParaRPr sz="1698" b="0">
                  <a:latin typeface="Times Roman"/>
                  <a:ea typeface="Times Roman"/>
                  <a:cs typeface="Times Roman"/>
                  <a:sym typeface="Times Roman"/>
                </a:endParaRPr>
              </a:p>
              <a:p>
                <a:pPr marL="0" indent="0">
                  <a:lnSpc>
                    <a:spcPct val="72000"/>
                  </a:lnSpc>
                  <a:buSzTx/>
                  <a:buNone/>
                  <a:defRPr sz="1800" b="1">
                    <a:solidFill>
                      <a:srgbClr val="FFFF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rPr i="1">
                    <a:solidFill>
                      <a:srgbClr val="000000"/>
                    </a:solidFill>
                  </a:rPr>
                  <a:t> </a:t>
                </a:r>
                <a:endParaRPr sz="7200" i="1"/>
              </a:p>
              <a:p>
                <a:pPr>
                  <a:lnSpc>
                    <a:spcPct val="72000"/>
                  </a:lnSpc>
                  <a:buFontTx/>
                  <a:buChar char="➢"/>
                  <a:defRPr sz="1800" b="1" i="1">
                    <a:solidFill>
                      <a:srgbClr val="806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Two halo: Correlations between locations in different clusters</a:t>
                </a:r>
                <a:r>
                  <a:rPr>
                    <a:solidFill>
                      <a:srgbClr val="FFFF00"/>
                    </a:solidFill>
                  </a:rPr>
                  <a:t>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𝓵</m:t>
                        </m:r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sub>
                      <m:sup>
                        <m: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𝒂𝒙</m:t>
                        </m:r>
                      </m:sup>
                    </m:sSubSup>
                    <m:r>
                      <m:rPr>
                        <m:nor/>
                      </m:rPr>
                      <a:rPr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ctrl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sSub>
                          <m:sSubPr>
                            <m:ctrl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  <m:sub>
                            <m: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𝒎𝒊𝒏</m:t>
                            </m:r>
                          </m:sub>
                        </m:sSub>
                      </m:sub>
                      <m:sup>
                        <m:sSub>
                          <m:sSubPr>
                            <m:ctrl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z</m:t>
                            </m:r>
                          </m:e>
                          <m:sub>
                            <m: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𝒎𝒂𝒙</m:t>
                            </m:r>
                          </m:sub>
                        </m:sSub>
                      </m:sup>
                      <m:e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dz</m:t>
                        </m:r>
                      </m:e>
                    </m:nary>
                    <m:f>
                      <m:fPr>
                        <m:ctrl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d</m:t>
                        </m:r>
                        <m:sSub>
                          <m:sSubPr>
                            <m:ctrl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nor/>
                              </m:r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V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c</m:t>
                            </m:r>
                          </m:sub>
                        </m:sSub>
                      </m:num>
                      <m:den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dz</m:t>
                        </m:r>
                      </m:den>
                    </m:f>
                    <m:sSub>
                      <m:sSubPr>
                        <m:ctrl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b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  <m:d>
                      <m:dPr>
                        <m:ctrl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k</m:t>
                        </m:r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𝓵</m:t>
                            </m:r>
                            <m: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  <m: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num>
                          <m:den>
                            <m: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𝒓</m:t>
                            </m:r>
                            <m:d>
                              <m:dPr>
                                <m:ctrl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e>
                            </m:d>
                          </m:den>
                        </m:f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z</m:t>
                        </m:r>
                      </m:e>
                    </m:d>
                    <m:r>
                      <m:rPr>
                        <m:nor/>
                      </m:rPr>
                      <a:rPr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nary>
                              <m:naryPr>
                                <m:limLoc m:val="undOvr"/>
                                <m:ctrl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sSub>
                                  <m:sSubPr>
                                    <m:ctrlPr>
                                      <a:rPr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b>
                                    <m:r>
                                      <a:rPr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𝒎𝒊𝒏</m:t>
                                    </m:r>
                                  </m:sub>
                                </m:sSub>
                              </m:sub>
                              <m:sup>
                                <m:sSub>
                                  <m:sSubPr>
                                    <m:ctrlPr>
                                      <a:rPr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</m:e>
                                  <m:sub>
                                    <m:r>
                                      <a:rPr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𝒎𝒂𝒙</m:t>
                                    </m:r>
                                  </m:sub>
                                </m:sSub>
                              </m:sup>
                              <m:e>
                                <m:r>
                                  <m:rPr>
                                    <m:nor/>
                                  </m:r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dM</m:t>
                                </m:r>
                              </m:e>
                            </m:nary>
                            <m:f>
                              <m:fPr>
                                <m:ctrl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nor/>
                                  </m:r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dn</m:t>
                                </m:r>
                                <m:d>
                                  <m:dPr>
                                    <m:ctrlPr>
                                      <a:rPr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m:rPr>
                                        <m:nor/>
                                      </m:rPr>
                                      <a:rPr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M</m:t>
                                    </m:r>
                                    <m:r>
                                      <m:rPr>
                                        <m:nor/>
                                      </m:rPr>
                                      <a:rPr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m:rPr>
                                        <m:nor/>
                                      </m:rPr>
                                      <a:rPr sz="18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z</m:t>
                                    </m:r>
                                  </m:e>
                                </m:d>
                              </m:num>
                              <m:den>
                                <m:r>
                                  <m:rPr>
                                    <m:nor/>
                                  </m:r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dM</m:t>
                                </m:r>
                              </m:den>
                            </m:f>
                            <m:r>
                              <m:rPr>
                                <m:nor/>
                              </m:r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  <m:d>
                              <m:dPr>
                                <m:ctrl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nor/>
                                  </m:r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m:rPr>
                                    <m:nor/>
                                  </m:r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</m:e>
                            </m:d>
                            <m:sSub>
                              <m:sSubPr>
                                <m:ctrl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α</m:t>
                                </m:r>
                              </m:e>
                              <m:sub>
                                <m: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𝓵</m:t>
                                </m:r>
                              </m:sub>
                            </m:sSub>
                            <m:d>
                              <m:dPr>
                                <m:ctrl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nor/>
                                  </m:r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m:rPr>
                                    <m:nor/>
                                  </m:r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>
                    <a:solidFill>
                      <a:srgbClr val="FFFF00"/>
                    </a:solidFill>
                  </a:rPr>
                  <a:t> </a:t>
                </a:r>
                <a:endParaRPr sz="700"/>
              </a:p>
              <a:p>
                <a:pPr marL="0" indent="0">
                  <a:lnSpc>
                    <a:spcPct val="85600"/>
                  </a:lnSpc>
                  <a:buSzTx/>
                  <a:buNone/>
                  <a:defRPr sz="1800" b="1" i="1"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   </a:t>
                </a:r>
              </a:p>
              <a:p>
                <a:pPr marL="0" indent="0">
                  <a:lnSpc>
                    <a:spcPct val="85600"/>
                  </a:lnSpc>
                  <a:buSzTx/>
                  <a:buNone/>
                  <a:defRPr sz="1800" b="1" i="1"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rPr>
                    <a:solidFill>
                      <a:srgbClr val="806000"/>
                    </a:solidFill>
                  </a:rPr>
                  <a:t>where halo correlation has been used:</a:t>
                </a:r>
                <a:endParaRPr sz="700"/>
              </a:p>
              <a:p>
                <a:pPr marL="0" indent="0">
                  <a:lnSpc>
                    <a:spcPct val="85600"/>
                  </a:lnSpc>
                  <a:buSzTx/>
                  <a:buNone/>
                  <a:defRPr sz="1800">
                    <a:latin typeface="Cambria Math"/>
                    <a:ea typeface="Cambria Math"/>
                    <a:cs typeface="Cambria Math"/>
                    <a:sym typeface="Cambria Math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d>
                        <m:d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k</m:t>
                          </m:r>
                          <m:r>
                            <m:rPr>
                              <m:nor/>
                            </m:r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</m:e>
                      </m:d>
                      <m:r>
                        <m:rPr>
                          <m:nor/>
                        </m:rP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= </m:t>
                      </m:r>
                      <m:r>
                        <m:rPr>
                          <m:nor/>
                        </m:rP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d>
                        <m:d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</m:e>
                      </m:d>
                      <m:r>
                        <m:rPr>
                          <m:nor/>
                        </m:rP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d>
                        <m:d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nor/>
                                </m:rP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  <m:sub>
                              <m:r>
                                <m:rPr>
                                  <m:nor/>
                                </m:rPr>
                                <a:rPr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m:rPr>
                              <m:nor/>
                            </m:r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</m:e>
                      </m:d>
                      <m:sSub>
                        <m:sSub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nor/>
                            </m:r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P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</m:t>
                          </m:r>
                        </m:sub>
                      </m:sSub>
                      <m:d>
                        <m:dPr>
                          <m:ctrl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k</m:t>
                          </m:r>
                          <m:r>
                            <m:rPr>
                              <m:nor/>
                            </m:r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</m:t>
                          </m:r>
                        </m:e>
                      </m:d>
                      <m:r>
                        <m:rPr>
                          <m:nor/>
                        </m:rPr>
                        <a:rPr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</m:oMath>
                  </m:oMathPara>
                </a14:m>
                <a:endParaRPr sz="7200" b="1" i="1">
                  <a:latin typeface="Century Schoolbook"/>
                  <a:ea typeface="Century Schoolbook"/>
                  <a:cs typeface="Century Schoolbook"/>
                  <a:sym typeface="Century Schoolbook"/>
                </a:endParaRPr>
              </a:p>
              <a:p>
                <a:pPr marL="0" indent="0">
                  <a:lnSpc>
                    <a:spcPct val="85600"/>
                  </a:lnSpc>
                  <a:buSzTx/>
                  <a:buNone/>
                  <a:defRPr sz="1800" b="1" i="1"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b(M,z) is the bias factor,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P</m:t>
                        </m:r>
                      </m:e>
                      <m:sub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m</m:t>
                        </m:r>
                      </m:sub>
                    </m:sSub>
                    <m:d>
                      <m:dPr>
                        <m:ctrl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k</m:t>
                        </m:r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z</m:t>
                        </m:r>
                      </m:e>
                    </m:d>
                  </m:oMath>
                </a14:m>
                <a:r>
                  <a:t> is the matter power spectrum,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c</m:t>
                        </m:r>
                      </m:sub>
                    </m:sSub>
                  </m:oMath>
                </a14:m>
                <a:r>
                  <a:t> is the comoving volume,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sz="18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α</m:t>
                                </m:r>
                              </m:e>
                              <m:sub>
                                <m: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𝓵</m:t>
                                </m:r>
                              </m:sub>
                            </m:sSub>
                            <m:d>
                              <m:dPr>
                                <m:ctrl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nor/>
                                  </m:r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  <m:r>
                                  <m:rPr>
                                    <m:nor/>
                                  </m:r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m:rPr>
                                    <m:nor/>
                                  </m:rPr>
                                  <a:rPr sz="18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m:rPr>
                            <m:nor/>
                          </m:rPr>
                          <a:rPr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t> is the ALP power spectrum from a cluster.</a:t>
                </a:r>
                <a:endParaRPr sz="1698"/>
              </a:p>
            </p:txBody>
          </p:sp>
        </mc:Choice>
        <mc:Fallback xmlns="">
          <p:sp>
            <p:nvSpPr>
              <p:cNvPr id="636" name="Content Placeholder 2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1185" y="1199020"/>
                <a:ext cx="8060229" cy="5942005"/>
              </a:xfrm>
              <a:prstGeom prst="rect">
                <a:avLst/>
              </a:prstGeom>
              <a:blipFill>
                <a:blip r:embed="rId4"/>
                <a:stretch>
                  <a:fillRect l="-1361" t="-1643" r="-3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7" name="TextBox 27"/>
          <p:cNvSpPr txBox="1"/>
          <p:nvPr/>
        </p:nvSpPr>
        <p:spPr>
          <a:xfrm>
            <a:off x="6379192" y="4581502"/>
            <a:ext cx="1752051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1300" b="1" i="1"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</a:lstStyle>
          <a:p>
            <a:r>
              <a:t>(Relatively Weak)</a:t>
            </a:r>
          </a:p>
        </p:txBody>
      </p:sp>
      <p:pic>
        <p:nvPicPr>
          <p:cNvPr id="638" name="Content Placeholder 11" descr="Content Placeholder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8762" y="3884843"/>
            <a:ext cx="3422391" cy="2536318"/>
          </a:xfrm>
          <a:prstGeom prst="rect">
            <a:avLst/>
          </a:prstGeom>
          <a:ln w="12700">
            <a:miter lim="400000"/>
          </a:ln>
        </p:spPr>
      </p:pic>
      <p:sp>
        <p:nvSpPr>
          <p:cNvPr id="639" name="TextBox 30"/>
          <p:cNvSpPr txBox="1"/>
          <p:nvPr/>
        </p:nvSpPr>
        <p:spPr>
          <a:xfrm>
            <a:off x="10558811" y="6257149"/>
            <a:ext cx="1825784" cy="206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800"/>
            </a:pPr>
            <a:r>
              <a:t>Dodelson </a:t>
            </a:r>
            <a:r>
              <a:rPr>
                <a:latin typeface="Arial"/>
                <a:ea typeface="Arial"/>
                <a:cs typeface="Arial"/>
                <a:sym typeface="Arial"/>
              </a:rPr>
              <a:t>Modern Cosmology</a:t>
            </a:r>
          </a:p>
        </p:txBody>
      </p:sp>
      <p:pic>
        <p:nvPicPr>
          <p:cNvPr id="640" name="Picture 2" descr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96333" y="589216"/>
            <a:ext cx="4087688" cy="2839785"/>
          </a:xfrm>
          <a:prstGeom prst="rect">
            <a:avLst/>
          </a:prstGeom>
          <a:ln w="12700">
            <a:miter lim="400000"/>
          </a:ln>
        </p:spPr>
      </p:pic>
      <p:sp>
        <p:nvSpPr>
          <p:cNvPr id="641" name="Date Placeholder 3"/>
          <p:cNvSpPr txBox="1"/>
          <p:nvPr/>
        </p:nvSpPr>
        <p:spPr>
          <a:xfrm>
            <a:off x="883919" y="6308080"/>
            <a:ext cx="265176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</a:p>
          <a:p>
            <a:endParaRPr lang="en-US"/>
          </a:p>
        </p:txBody>
      </p:sp>
      <p:sp>
        <p:nvSpPr>
          <p:cNvPr id="642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33</a:t>
            </a:fld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0" grpId="0" animBg="1" advAuto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Footer Placeholder 8"/>
          <p:cNvSpPr txBox="1"/>
          <p:nvPr/>
        </p:nvSpPr>
        <p:spPr>
          <a:xfrm>
            <a:off x="633960" y="6447497"/>
            <a:ext cx="6206173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645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646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48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649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650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651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52" name="Title 1"/>
          <p:cNvSpPr txBox="1"/>
          <p:nvPr/>
        </p:nvSpPr>
        <p:spPr>
          <a:xfrm>
            <a:off x="-2984931" y="-229863"/>
            <a:ext cx="11056283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ctr">
              <a:lnSpc>
                <a:spcPct val="90000"/>
              </a:lnSpc>
              <a:defRPr sz="44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CONTAMINANTS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3" name="Content Placeholder 2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268961" y="915782"/>
                <a:ext cx="10419754" cy="5733991"/>
              </a:xfrm>
              <a:prstGeom prst="rect">
                <a:avLst/>
              </a:prstGeom>
            </p:spPr>
            <p:txBody>
              <a:bodyPr/>
              <a:lstStyle/>
              <a:p>
                <a:pPr marL="107442" indent="-107442" defTabSz="429768">
                  <a:lnSpc>
                    <a:spcPct val="72000"/>
                  </a:lnSpc>
                  <a:spcBef>
                    <a:spcPts val="400"/>
                  </a:spcBef>
                  <a:defRPr sz="1645" b="1" i="1">
                    <a:solidFill>
                      <a:srgbClr val="C0000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t>The galactic plane is a major source of </a:t>
                </a:r>
              </a:p>
              <a:p>
                <a:pPr marL="0" indent="0" defTabSz="429768">
                  <a:lnSpc>
                    <a:spcPct val="72000"/>
                  </a:lnSpc>
                  <a:spcBef>
                    <a:spcPts val="400"/>
                  </a:spcBef>
                  <a:buSzTx/>
                  <a:buNone/>
                  <a:defRPr sz="1645" b="1" i="1">
                    <a:solidFill>
                      <a:srgbClr val="C0000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t>	foreground contaminations.</a:t>
                </a:r>
              </a:p>
              <a:p>
                <a:pPr marL="0" indent="0" defTabSz="429768">
                  <a:lnSpc>
                    <a:spcPct val="72000"/>
                  </a:lnSpc>
                  <a:spcBef>
                    <a:spcPts val="400"/>
                  </a:spcBef>
                  <a:buSzTx/>
                  <a:buNone/>
                  <a:defRPr sz="1645" b="1" i="1">
                    <a:solidFill>
                      <a:srgbClr val="C0000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endParaRPr/>
              </a:p>
              <a:p>
                <a:pPr marL="107442" indent="-107442" defTabSz="429768">
                  <a:lnSpc>
                    <a:spcPct val="72000"/>
                  </a:lnSpc>
                  <a:spcBef>
                    <a:spcPts val="400"/>
                  </a:spcBef>
                  <a:defRPr sz="1645" b="1" i="1">
                    <a:solidFill>
                      <a:srgbClr val="C0000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t>Masking is required along the galactic plane and over </a:t>
                </a:r>
              </a:p>
              <a:p>
                <a:pPr marL="0" indent="0" defTabSz="429768">
                  <a:lnSpc>
                    <a:spcPct val="72000"/>
                  </a:lnSpc>
                  <a:spcBef>
                    <a:spcPts val="400"/>
                  </a:spcBef>
                  <a:buSzTx/>
                  <a:buNone/>
                  <a:defRPr sz="1645" b="1" i="1">
                    <a:solidFill>
                      <a:srgbClr val="C0000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t>	the bright patches</a:t>
                </a:r>
              </a:p>
              <a:p>
                <a:pPr marL="0" indent="0" defTabSz="429768">
                  <a:lnSpc>
                    <a:spcPct val="72000"/>
                  </a:lnSpc>
                  <a:spcBef>
                    <a:spcPts val="400"/>
                  </a:spcBef>
                  <a:buSzTx/>
                  <a:buNone/>
                  <a:defRPr sz="1645" b="1" i="1">
                    <a:solidFill>
                      <a:srgbClr val="C0000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endParaRPr/>
              </a:p>
              <a:p>
                <a:pPr marL="107442" indent="-107442" defTabSz="429768">
                  <a:lnSpc>
                    <a:spcPct val="72000"/>
                  </a:lnSpc>
                  <a:spcBef>
                    <a:spcPts val="400"/>
                  </a:spcBef>
                  <a:defRPr sz="1645" b="1" i="1">
                    <a:solidFill>
                      <a:srgbClr val="C0000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t>Internal Linear Combination method (ILC) weights: 								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17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sz="17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m:rPr>
                            <m:nor/>
                          </m:rPr>
                          <a:rPr sz="17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aγ</m:t>
                        </m:r>
                      </m:sub>
                    </m:sSub>
                    <m:r>
                      <m:rPr>
                        <m:nor/>
                      </m:rPr>
                      <a:rPr sz="175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sz="17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nor/>
                          </m:rPr>
                          <a:rPr sz="17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m:rPr>
                            <m:nor/>
                          </m:rPr>
                          <a:rPr sz="17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s</m:t>
                        </m:r>
                      </m:sub>
                      <m:sup>
                        <m:r>
                          <m:rPr>
                            <m:nor/>
                          </m:rPr>
                          <a:rPr sz="17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bSup>
                    <m:sSub>
                      <m:sSubPr>
                        <m:ctrlPr>
                          <a:rPr sz="17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sz="17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f</m:t>
                        </m:r>
                      </m:e>
                      <m:sub>
                        <m:r>
                          <m:rPr>
                            <m:nor/>
                          </m:rPr>
                          <a:rPr sz="17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aγ</m:t>
                        </m:r>
                      </m:sub>
                    </m:sSub>
                    <m:sSup>
                      <m:sSupPr>
                        <m:ctrlPr>
                          <a:rPr sz="17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sz="175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sz="175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m:rPr>
                                    <m:nor/>
                                  </m:rPr>
                                  <a:rPr sz="175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sz="175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aγ</m:t>
                                </m:r>
                              </m:sub>
                              <m:sup>
                                <m:r>
                                  <m:rPr>
                                    <m:nor/>
                                  </m:rPr>
                                  <a:rPr sz="175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T</m:t>
                                </m:r>
                              </m:sup>
                            </m:sSubSup>
                            <m:sSubSup>
                              <m:sSubSupPr>
                                <m:ctrlPr>
                                  <a:rPr sz="175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m:rPr>
                                    <m:nor/>
                                  </m:rPr>
                                  <a:rPr sz="175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C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sz="175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s</m:t>
                                </m:r>
                              </m:sub>
                              <m:sup>
                                <m:r>
                                  <m:rPr>
                                    <m:nor/>
                                  </m:rPr>
                                  <a:rPr sz="175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p>
                            </m:sSubSup>
                            <m:sSub>
                              <m:sSubPr>
                                <m:ctrlPr>
                                  <a:rPr sz="175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nor/>
                                  </m:rPr>
                                  <a:rPr sz="175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f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sz="1750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aγ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m:rPr>
                            <m:nor/>
                          </m:rPr>
                          <a:rPr sz="175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/>
              </a:p>
              <a:p>
                <a:pPr marL="107442" indent="-107442" defTabSz="429768">
                  <a:lnSpc>
                    <a:spcPct val="72000"/>
                  </a:lnSpc>
                  <a:spcBef>
                    <a:spcPts val="400"/>
                  </a:spcBef>
                  <a:defRPr sz="1645" b="1" i="1">
                    <a:solidFill>
                      <a:srgbClr val="C0000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endParaRPr/>
              </a:p>
              <a:p>
                <a:pPr marL="107442" indent="-107442" defTabSz="429768">
                  <a:lnSpc>
                    <a:spcPct val="72000"/>
                  </a:lnSpc>
                  <a:spcBef>
                    <a:spcPts val="400"/>
                  </a:spcBef>
                  <a:defRPr sz="1645" b="1" i="1">
                    <a:solidFill>
                      <a:srgbClr val="C0000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t>Observations also affected by:</a:t>
                </a:r>
              </a:p>
              <a:p>
                <a:pPr marL="322325" lvl="1" indent="-107442" defTabSz="429768">
                  <a:lnSpc>
                    <a:spcPct val="72000"/>
                  </a:lnSpc>
                  <a:spcBef>
                    <a:spcPts val="200"/>
                  </a:spcBef>
                  <a:defRPr sz="1645" b="1" i="1">
                    <a:solidFill>
                      <a:srgbClr val="C0000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t>Instrument beam</a:t>
                </a:r>
              </a:p>
              <a:p>
                <a:pPr marL="322325" lvl="1" indent="-107442" defTabSz="429768">
                  <a:lnSpc>
                    <a:spcPct val="72000"/>
                  </a:lnSpc>
                  <a:spcBef>
                    <a:spcPts val="200"/>
                  </a:spcBef>
                  <a:defRPr sz="1645" b="1" i="1">
                    <a:solidFill>
                      <a:srgbClr val="C0000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t>Instrument noise</a:t>
                </a:r>
              </a:p>
              <a:p>
                <a:pPr marL="0" lvl="1" indent="214884" defTabSz="429768">
                  <a:lnSpc>
                    <a:spcPct val="72000"/>
                  </a:lnSpc>
                  <a:spcBef>
                    <a:spcPts val="200"/>
                  </a:spcBef>
                  <a:buSzTx/>
                  <a:buNone/>
                  <a:defRPr sz="1645" b="1" i="1">
                    <a:solidFill>
                      <a:srgbClr val="C0000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endParaRPr/>
              </a:p>
              <a:p>
                <a:pPr marL="0" lvl="1" indent="214884" defTabSz="429768">
                  <a:lnSpc>
                    <a:spcPct val="72000"/>
                  </a:lnSpc>
                  <a:spcBef>
                    <a:spcPts val="200"/>
                  </a:spcBef>
                  <a:buSzTx/>
                  <a:buNone/>
                  <a:defRPr sz="1645" b="1" i="1">
                    <a:solidFill>
                      <a:srgbClr val="C0000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endParaRPr/>
              </a:p>
              <a:p>
                <a:pPr marL="0" indent="0" defTabSz="429768">
                  <a:lnSpc>
                    <a:spcPct val="72000"/>
                  </a:lnSpc>
                  <a:spcBef>
                    <a:spcPts val="400"/>
                  </a:spcBef>
                  <a:buSzTx/>
                  <a:buNone/>
                  <a:defRPr sz="1645" b="1">
                    <a:solidFill>
                      <a:srgbClr val="C0000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endParaRPr/>
              </a:p>
              <a:p>
                <a:pPr marL="107441" indent="-107441" defTabSz="429768">
                  <a:lnSpc>
                    <a:spcPct val="72000"/>
                  </a:lnSpc>
                  <a:spcBef>
                    <a:spcPts val="400"/>
                  </a:spcBef>
                  <a:defRPr sz="1645" b="1">
                    <a:solidFill>
                      <a:srgbClr val="C0000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endParaRPr/>
              </a:p>
              <a:p>
                <a:pPr marL="107441" indent="-107441" defTabSz="429768">
                  <a:lnSpc>
                    <a:spcPct val="72000"/>
                  </a:lnSpc>
                  <a:spcBef>
                    <a:spcPts val="400"/>
                  </a:spcBef>
                  <a:defRPr sz="1645" b="1">
                    <a:solidFill>
                      <a:srgbClr val="C0000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endParaRPr/>
              </a:p>
              <a:p>
                <a:pPr marL="107441" indent="-107441" defTabSz="429768">
                  <a:lnSpc>
                    <a:spcPct val="72000"/>
                  </a:lnSpc>
                  <a:spcBef>
                    <a:spcPts val="400"/>
                  </a:spcBef>
                  <a:defRPr sz="1645" b="1">
                    <a:solidFill>
                      <a:srgbClr val="C0000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endParaRPr/>
              </a:p>
              <a:p>
                <a:pPr marL="0" indent="0" defTabSz="429768">
                  <a:lnSpc>
                    <a:spcPct val="72000"/>
                  </a:lnSpc>
                  <a:spcBef>
                    <a:spcPts val="400"/>
                  </a:spcBef>
                  <a:buSzTx/>
                  <a:buNone/>
                  <a:defRPr sz="1645" b="1">
                    <a:solidFill>
                      <a:srgbClr val="C0000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endParaRPr/>
              </a:p>
              <a:p>
                <a:pPr marL="0" indent="0" defTabSz="429768">
                  <a:lnSpc>
                    <a:spcPct val="72000"/>
                  </a:lnSpc>
                  <a:spcBef>
                    <a:spcPts val="400"/>
                  </a:spcBef>
                  <a:buSzTx/>
                  <a:buNone/>
                  <a:defRPr sz="3759">
                    <a:solidFill>
                      <a:srgbClr val="C00000"/>
                    </a:solidFill>
                  </a:defRPr>
                </a:pPr>
                <a:endParaRPr/>
              </a:p>
              <a:p>
                <a:pPr marL="0" indent="0" defTabSz="429768">
                  <a:lnSpc>
                    <a:spcPct val="72000"/>
                  </a:lnSpc>
                  <a:spcBef>
                    <a:spcPts val="400"/>
                  </a:spcBef>
                  <a:buSzTx/>
                  <a:buNone/>
                  <a:defRPr sz="329">
                    <a:solidFill>
                      <a:srgbClr val="C00000"/>
                    </a:solidFill>
                  </a:defRPr>
                </a:pPr>
                <a:endParaRPr/>
              </a:p>
              <a:p>
                <a:pPr marL="0" indent="0" defTabSz="429768">
                  <a:lnSpc>
                    <a:spcPct val="72000"/>
                  </a:lnSpc>
                  <a:spcBef>
                    <a:spcPts val="400"/>
                  </a:spcBef>
                  <a:buSzTx/>
                  <a:buNone/>
                  <a:defRPr sz="329">
                    <a:solidFill>
                      <a:srgbClr val="C00000"/>
                    </a:solidFill>
                  </a:defRPr>
                </a:pPr>
                <a:endParaRPr/>
              </a:p>
              <a:p>
                <a:pPr marL="0" indent="0" defTabSz="429768">
                  <a:lnSpc>
                    <a:spcPct val="72000"/>
                  </a:lnSpc>
                  <a:spcBef>
                    <a:spcPts val="400"/>
                  </a:spcBef>
                  <a:buSzTx/>
                  <a:buNone/>
                  <a:defRPr sz="329">
                    <a:solidFill>
                      <a:srgbClr val="C00000"/>
                    </a:solidFill>
                  </a:defRPr>
                </a:pPr>
                <a:endParaRPr/>
              </a:p>
              <a:p>
                <a:pPr marL="0" indent="0" defTabSz="429768">
                  <a:lnSpc>
                    <a:spcPct val="72000"/>
                  </a:lnSpc>
                  <a:spcBef>
                    <a:spcPts val="400"/>
                  </a:spcBef>
                  <a:buSzTx/>
                  <a:buNone/>
                  <a:defRPr sz="329">
                    <a:solidFill>
                      <a:srgbClr val="C00000"/>
                    </a:solidFill>
                  </a:defRPr>
                </a:pPr>
                <a:endParaRPr/>
              </a:p>
              <a:p>
                <a:pPr marL="0" indent="0" defTabSz="429768">
                  <a:lnSpc>
                    <a:spcPct val="72000"/>
                  </a:lnSpc>
                  <a:spcBef>
                    <a:spcPts val="400"/>
                  </a:spcBef>
                  <a:buSzTx/>
                  <a:buNone/>
                  <a:defRPr sz="329">
                    <a:solidFill>
                      <a:srgbClr val="C00000"/>
                    </a:solidFill>
                  </a:defRPr>
                </a:pPr>
                <a:r>
                  <a:t> 			</a:t>
                </a:r>
              </a:p>
            </p:txBody>
          </p:sp>
        </mc:Choice>
        <mc:Fallback xmlns="">
          <p:sp>
            <p:nvSpPr>
              <p:cNvPr id="653" name="Content Placeholder 2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68961" y="915782"/>
                <a:ext cx="10419754" cy="5733991"/>
              </a:xfrm>
              <a:prstGeom prst="rect">
                <a:avLst/>
              </a:prstGeom>
              <a:blipFill>
                <a:blip r:embed="rId4"/>
                <a:stretch>
                  <a:fillRect l="-702" t="-1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54" name="Picture 4" descr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2" y="4272522"/>
            <a:ext cx="4003829" cy="2194686"/>
          </a:xfrm>
          <a:prstGeom prst="rect">
            <a:avLst/>
          </a:prstGeom>
          <a:ln w="12700">
            <a:miter lim="400000"/>
          </a:ln>
        </p:spPr>
      </p:pic>
      <p:pic>
        <p:nvPicPr>
          <p:cNvPr id="655" name="Picture 5" descr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2" y="872283"/>
            <a:ext cx="4421079" cy="2910495"/>
          </a:xfrm>
          <a:prstGeom prst="rect">
            <a:avLst/>
          </a:prstGeom>
          <a:ln w="12700">
            <a:miter lim="400000"/>
          </a:ln>
        </p:spPr>
      </p:pic>
      <p:sp>
        <p:nvSpPr>
          <p:cNvPr id="657" name="Slide Number Placeholder 9"/>
          <p:cNvSpPr txBox="1">
            <a:spLocks noGrp="1"/>
          </p:cNvSpPr>
          <p:nvPr>
            <p:ph type="sldNum" sz="quarter" idx="2"/>
          </p:nvPr>
        </p:nvSpPr>
        <p:spPr>
          <a:xfrm>
            <a:off x="8939178" y="6525619"/>
            <a:ext cx="258625" cy="24830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34</a:t>
            </a:fld>
            <a:endParaRPr/>
          </a:p>
        </p:txBody>
      </p:sp>
      <p:pic>
        <p:nvPicPr>
          <p:cNvPr id="658" name="Picture 17" descr="Picture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2366" y="4272524"/>
            <a:ext cx="4258323" cy="2194686"/>
          </a:xfrm>
          <a:prstGeom prst="rect">
            <a:avLst/>
          </a:prstGeom>
          <a:ln w="12700">
            <a:miter lim="400000"/>
          </a:ln>
        </p:spPr>
      </p:pic>
      <p:sp>
        <p:nvSpPr>
          <p:cNvPr id="659" name="Straight Arrow Connector 18"/>
          <p:cNvSpPr/>
          <p:nvPr/>
        </p:nvSpPr>
        <p:spPr>
          <a:xfrm>
            <a:off x="5929969" y="5264458"/>
            <a:ext cx="1130740" cy="1"/>
          </a:xfrm>
          <a:prstGeom prst="line">
            <a:avLst/>
          </a:prstGeom>
          <a:ln w="76200">
            <a:solidFill>
              <a:schemeClr val="accent4"/>
            </a:solidFill>
            <a:miter/>
            <a:tailEnd type="triangle"/>
          </a:ln>
        </p:spPr>
        <p:txBody>
          <a:bodyPr lIns="45719" rIns="45719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0" name="TextBox 19"/>
              <p:cNvSpPr txBox="1"/>
              <p:nvPr/>
            </p:nvSpPr>
            <p:spPr>
              <a:xfrm>
                <a:off x="7823171" y="3782776"/>
                <a:ext cx="3672081" cy="1170990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45719" rIns="45719">
                <a:spAutoFit/>
              </a:bodyPr>
              <a:lstStyle/>
              <a:p>
                <a:pPr>
                  <a:lnSpc>
                    <a:spcPct val="107000"/>
                  </a:lnSpc>
                  <a:spcBef>
                    <a:spcPts val="800"/>
                  </a:spcBef>
                </a:pPr>
                <a:r>
                  <a:t>Power spectra at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ν</m:t>
                    </m:r>
                    <m:r>
                      <a:rPr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 145</m:t>
                    </m:r>
                  </m:oMath>
                </a14:m>
                <a:r>
                  <a:t> Hz</a:t>
                </a:r>
              </a:p>
              <a:p>
                <a:pPr>
                  <a:lnSpc>
                    <a:spcPct val="107000"/>
                  </a:lnSpc>
                  <a:spcBef>
                    <a:spcPts val="800"/>
                  </a:spcBef>
                </a:pPr>
                <a:r>
                  <a:t> </a:t>
                </a:r>
              </a:p>
              <a:p>
                <a:r>
                  <a:t> </a:t>
                </a:r>
              </a:p>
            </p:txBody>
          </p:sp>
        </mc:Choice>
        <mc:Fallback xmlns="">
          <p:sp>
            <p:nvSpPr>
              <p:cNvPr id="66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3171" y="3782776"/>
                <a:ext cx="3672081" cy="1170990"/>
              </a:xfrm>
              <a:prstGeom prst="rect">
                <a:avLst/>
              </a:prstGeom>
              <a:blipFill>
                <a:blip r:embed="rId8"/>
                <a:stretch>
                  <a:fillRect l="-2653" t="-2604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a14="http://schemas.microsoft.com/office/drawing/2010/main"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1" name="TextBox 20"/>
          <p:cNvSpPr txBox="1"/>
          <p:nvPr/>
        </p:nvSpPr>
        <p:spPr>
          <a:xfrm>
            <a:off x="9492670" y="6427404"/>
            <a:ext cx="2233732" cy="3330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t>Masked map</a:t>
            </a:r>
          </a:p>
        </p:txBody>
      </p:sp>
      <p:sp>
        <p:nvSpPr>
          <p:cNvPr id="662" name="TextBox 22"/>
          <p:cNvSpPr txBox="1"/>
          <p:nvPr/>
        </p:nvSpPr>
        <p:spPr>
          <a:xfrm>
            <a:off x="3842277" y="6465104"/>
            <a:ext cx="2233731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t>Contaminated map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E3B68C-52A3-375F-2A88-3884C6486BCA}"/>
              </a:ext>
            </a:extLst>
          </p:cNvPr>
          <p:cNvSpPr txBox="1"/>
          <p:nvPr/>
        </p:nvSpPr>
        <p:spPr>
          <a:xfrm>
            <a:off x="264160" y="6527800"/>
            <a:ext cx="6096000" cy="553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="0" i="0" u="none" strike="noStrike" baseline="0">
                <a:solidFill>
                  <a:srgbClr val="888888"/>
                </a:solidFill>
                <a:latin typeface="Calibri"/>
              </a:rPr>
              <a:t>01-09-2026</a:t>
            </a:r>
            <a:r>
              <a:rPr sz="1200" b="0" i="0" u="none" strike="noStrike">
                <a:latin typeface="Calibri"/>
                <a:ea typeface="Calibri"/>
                <a:cs typeface="Calibri"/>
              </a:rPr>
              <a:t>​</a:t>
            </a:r>
            <a:endParaRPr lang="en-US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Footer Placeholder 8"/>
          <p:cNvSpPr txBox="1"/>
          <p:nvPr/>
        </p:nvSpPr>
        <p:spPr>
          <a:xfrm>
            <a:off x="633960" y="6447497"/>
            <a:ext cx="6206173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665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666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67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68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669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670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671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72" name="Title 1"/>
          <p:cNvSpPr txBox="1"/>
          <p:nvPr/>
        </p:nvSpPr>
        <p:spPr>
          <a:xfrm>
            <a:off x="-2148353" y="-125498"/>
            <a:ext cx="11056283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ctr">
              <a:lnSpc>
                <a:spcPct val="90000"/>
              </a:lnSpc>
              <a:defRPr sz="44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PROFILE INFERENCES</a:t>
            </a:r>
          </a:p>
        </p:txBody>
      </p:sp>
      <p:sp>
        <p:nvSpPr>
          <p:cNvPr id="674" name="Slide Number Placeholder 9"/>
          <p:cNvSpPr txBox="1">
            <a:spLocks noGrp="1"/>
          </p:cNvSpPr>
          <p:nvPr>
            <p:ph type="sldNum" sz="quarter" idx="2"/>
          </p:nvPr>
        </p:nvSpPr>
        <p:spPr>
          <a:xfrm>
            <a:off x="8939178" y="6525619"/>
            <a:ext cx="258625" cy="24830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35</a:t>
            </a:fld>
            <a:endParaRPr/>
          </a:p>
        </p:txBody>
      </p:sp>
      <p:pic>
        <p:nvPicPr>
          <p:cNvPr id="675" name="Picture 6" descr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263" y="1746848"/>
            <a:ext cx="5757867" cy="4300766"/>
          </a:xfrm>
          <a:prstGeom prst="rect">
            <a:avLst/>
          </a:prstGeom>
          <a:ln w="12700">
            <a:miter lim="400000"/>
          </a:ln>
        </p:spPr>
      </p:pic>
      <p:pic>
        <p:nvPicPr>
          <p:cNvPr id="676" name="Picture 23" descr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5179" y="1721931"/>
            <a:ext cx="5757867" cy="433333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B13FF3-1E7A-418B-19A0-68A63868839A}"/>
              </a:ext>
            </a:extLst>
          </p:cNvPr>
          <p:cNvSpPr txBox="1"/>
          <p:nvPr/>
        </p:nvSpPr>
        <p:spPr>
          <a:xfrm>
            <a:off x="213360" y="6497320"/>
            <a:ext cx="6096000" cy="553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aseline="0">
                <a:solidFill>
                  <a:srgbClr val="888888"/>
                </a:solidFill>
                <a:latin typeface="Calibri"/>
              </a:rPr>
              <a:t>01-09-2026</a:t>
            </a:r>
            <a:r>
              <a:rPr sz="1200">
                <a:latin typeface="Calibri"/>
                <a:ea typeface="Calibri"/>
                <a:cs typeface="Calibri"/>
              </a:rPr>
              <a:t>​</a:t>
            </a:r>
            <a:endParaRPr lang="en-US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Footer Placeholder 6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679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680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81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82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683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684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685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86" name="Title 1"/>
          <p:cNvSpPr txBox="1"/>
          <p:nvPr/>
        </p:nvSpPr>
        <p:spPr>
          <a:xfrm>
            <a:off x="475959" y="68820"/>
            <a:ext cx="11056282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CROSS-MATCHING WITH OPTICAL SURVEYS</a:t>
            </a:r>
          </a:p>
        </p:txBody>
      </p:sp>
      <p:sp>
        <p:nvSpPr>
          <p:cNvPr id="687" name="Content Placeholder 2"/>
          <p:cNvSpPr txBox="1">
            <a:spLocks noGrp="1"/>
          </p:cNvSpPr>
          <p:nvPr>
            <p:ph type="body" idx="1"/>
          </p:nvPr>
        </p:nvSpPr>
        <p:spPr>
          <a:xfrm>
            <a:off x="430511" y="1882194"/>
            <a:ext cx="10419754" cy="5733991"/>
          </a:xfrm>
          <a:prstGeom prst="rect">
            <a:avLst/>
          </a:prstGeom>
        </p:spPr>
        <p:txBody>
          <a:bodyPr/>
          <a:lstStyle/>
          <a:p>
            <a:pPr marL="0" indent="0" defTabSz="365760">
              <a:lnSpc>
                <a:spcPct val="72000"/>
              </a:lnSpc>
              <a:spcBef>
                <a:spcPts val="400"/>
              </a:spcBef>
              <a:buSzTx/>
              <a:buNone/>
              <a:defRPr sz="2000" i="1">
                <a:solidFill>
                  <a:srgbClr val="FFFF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marL="91440" indent="-91440" defTabSz="365760">
              <a:lnSpc>
                <a:spcPct val="85600"/>
              </a:lnSpc>
              <a:spcBef>
                <a:spcPts val="400"/>
              </a:spcBef>
              <a:defRPr sz="2000" b="1" i="1">
                <a:solidFill>
                  <a:srgbClr val="C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Galaxy cluster detection methods: Red </a:t>
            </a:r>
          </a:p>
          <a:p>
            <a:pPr marL="0" indent="0" defTabSz="365760">
              <a:lnSpc>
                <a:spcPct val="85600"/>
              </a:lnSpc>
              <a:spcBef>
                <a:spcPts val="400"/>
              </a:spcBef>
              <a:buSzTx/>
              <a:buNone/>
              <a:defRPr sz="2000" b="1" i="1">
                <a:solidFill>
                  <a:srgbClr val="C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	Sequence method or the BCG method</a:t>
            </a:r>
          </a:p>
          <a:p>
            <a:pPr marL="0" indent="0" defTabSz="365760">
              <a:lnSpc>
                <a:spcPct val="85600"/>
              </a:lnSpc>
              <a:spcBef>
                <a:spcPts val="400"/>
              </a:spcBef>
              <a:buSzTx/>
              <a:buNone/>
              <a:defRPr sz="2000" b="1" i="1">
                <a:solidFill>
                  <a:srgbClr val="C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marL="91440" indent="-91440" defTabSz="365760">
              <a:lnSpc>
                <a:spcPct val="72000"/>
              </a:lnSpc>
              <a:spcBef>
                <a:spcPts val="400"/>
              </a:spcBef>
              <a:defRPr sz="2000" b="1" i="1">
                <a:solidFill>
                  <a:srgbClr val="C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Redshift measurements are obtained using </a:t>
            </a:r>
          </a:p>
          <a:p>
            <a:pPr marL="0" indent="0" defTabSz="365760">
              <a:lnSpc>
                <a:spcPct val="72000"/>
              </a:lnSpc>
              <a:spcBef>
                <a:spcPts val="400"/>
              </a:spcBef>
              <a:buSzTx/>
              <a:buNone/>
              <a:defRPr sz="2000" b="1" i="1">
                <a:solidFill>
                  <a:srgbClr val="C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	spectroscopic or photometric measurements</a:t>
            </a:r>
          </a:p>
          <a:p>
            <a:pPr marL="91440" indent="-91440" defTabSz="365760">
              <a:lnSpc>
                <a:spcPct val="85600"/>
              </a:lnSpc>
              <a:spcBef>
                <a:spcPts val="400"/>
              </a:spcBef>
              <a:defRPr sz="2000" b="1" i="1">
                <a:solidFill>
                  <a:srgbClr val="C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marL="91440" indent="-91440" defTabSz="365760">
              <a:lnSpc>
                <a:spcPct val="85600"/>
              </a:lnSpc>
              <a:spcBef>
                <a:spcPts val="400"/>
              </a:spcBef>
              <a:defRPr sz="2000" b="1" i="1">
                <a:solidFill>
                  <a:srgbClr val="C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Photo-z errors considered: Up to 10% in the analysis</a:t>
            </a:r>
          </a:p>
          <a:p>
            <a:pPr marL="91440" indent="-91440" defTabSz="365760">
              <a:lnSpc>
                <a:spcPct val="85600"/>
              </a:lnSpc>
              <a:spcBef>
                <a:spcPts val="400"/>
              </a:spcBef>
              <a:defRPr sz="2000" b="1" i="1">
                <a:solidFill>
                  <a:srgbClr val="C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marL="91440" indent="-91440" defTabSz="365760">
              <a:lnSpc>
                <a:spcPct val="85600"/>
              </a:lnSpc>
              <a:spcBef>
                <a:spcPts val="400"/>
              </a:spcBef>
              <a:defRPr sz="2000" b="1" i="1">
                <a:solidFill>
                  <a:srgbClr val="C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 The clusters are cross matched with optical surveys </a:t>
            </a:r>
          </a:p>
          <a:p>
            <a:pPr marL="0" indent="0" defTabSz="365760">
              <a:lnSpc>
                <a:spcPct val="85600"/>
              </a:lnSpc>
              <a:spcBef>
                <a:spcPts val="400"/>
              </a:spcBef>
              <a:buSzTx/>
              <a:buNone/>
              <a:defRPr sz="2000" b="1" i="1">
                <a:solidFill>
                  <a:srgbClr val="C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	to obtain the redshift measurements</a:t>
            </a:r>
          </a:p>
          <a:p>
            <a:pPr marL="0" indent="0" defTabSz="365760">
              <a:lnSpc>
                <a:spcPct val="85600"/>
              </a:lnSpc>
              <a:spcBef>
                <a:spcPts val="400"/>
              </a:spcBef>
              <a:buSzTx/>
              <a:buNone/>
              <a:defRPr sz="2000" b="1" i="1">
                <a:solidFill>
                  <a:srgbClr val="C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marL="91440" indent="-91440" defTabSz="365760">
              <a:lnSpc>
                <a:spcPct val="85600"/>
              </a:lnSpc>
              <a:spcBef>
                <a:spcPts val="400"/>
              </a:spcBef>
              <a:defRPr sz="2000" b="1" i="1">
                <a:solidFill>
                  <a:srgbClr val="C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The redshift distribution of clusters is used </a:t>
            </a:r>
          </a:p>
          <a:p>
            <a:pPr marL="0" indent="0" defTabSz="365760">
              <a:lnSpc>
                <a:spcPct val="85600"/>
              </a:lnSpc>
              <a:spcBef>
                <a:spcPts val="400"/>
              </a:spcBef>
              <a:buSzTx/>
              <a:buNone/>
              <a:defRPr sz="2000" b="1" i="1">
                <a:solidFill>
                  <a:srgbClr val="C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	for binning them</a:t>
            </a:r>
          </a:p>
          <a:p>
            <a:pPr marL="91440" indent="-91440" defTabSz="365760">
              <a:lnSpc>
                <a:spcPct val="85600"/>
              </a:lnSpc>
              <a:spcBef>
                <a:spcPts val="400"/>
              </a:spcBef>
              <a:defRPr sz="2000" b="1" i="1">
                <a:solidFill>
                  <a:srgbClr val="C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marL="91440" indent="-91440" defTabSz="365760">
              <a:lnSpc>
                <a:spcPct val="72000"/>
              </a:lnSpc>
              <a:spcBef>
                <a:spcPts val="400"/>
              </a:spcBef>
              <a:defRPr sz="2000" b="1" i="1">
                <a:solidFill>
                  <a:srgbClr val="C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marL="91440" indent="-91440" defTabSz="365760">
              <a:lnSpc>
                <a:spcPct val="72000"/>
              </a:lnSpc>
              <a:spcBef>
                <a:spcPts val="400"/>
              </a:spcBef>
              <a:defRPr sz="2000" b="1" i="1">
                <a:solidFill>
                  <a:srgbClr val="C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marL="91440" indent="-91440" defTabSz="365760">
              <a:lnSpc>
                <a:spcPct val="72000"/>
              </a:lnSpc>
              <a:spcBef>
                <a:spcPts val="400"/>
              </a:spcBef>
              <a:defRPr sz="2000">
                <a:solidFill>
                  <a:srgbClr val="C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marL="0" indent="0" defTabSz="365760">
              <a:lnSpc>
                <a:spcPct val="72000"/>
              </a:lnSpc>
              <a:spcBef>
                <a:spcPts val="400"/>
              </a:spcBef>
              <a:buSzTx/>
              <a:buNone/>
              <a:defRPr sz="2000">
                <a:solidFill>
                  <a:srgbClr val="C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marL="0" indent="0" defTabSz="365760">
              <a:lnSpc>
                <a:spcPct val="72000"/>
              </a:lnSpc>
              <a:spcBef>
                <a:spcPts val="400"/>
              </a:spcBef>
              <a:buSzTx/>
              <a:buNone/>
              <a:defRPr sz="20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marL="0" indent="0" defTabSz="365760">
              <a:lnSpc>
                <a:spcPct val="72000"/>
              </a:lnSpc>
              <a:spcBef>
                <a:spcPts val="400"/>
              </a:spcBef>
              <a:buSzTx/>
              <a:buNone/>
              <a:defRPr sz="20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marL="0" indent="0" defTabSz="365760">
              <a:lnSpc>
                <a:spcPct val="72000"/>
              </a:lnSpc>
              <a:spcBef>
                <a:spcPts val="400"/>
              </a:spcBef>
              <a:buSzTx/>
              <a:buNone/>
              <a:defRPr sz="20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marL="0" indent="0" defTabSz="365760">
              <a:lnSpc>
                <a:spcPct val="72000"/>
              </a:lnSpc>
              <a:spcBef>
                <a:spcPts val="400"/>
              </a:spcBef>
              <a:buSzTx/>
              <a:buNone/>
              <a:defRPr sz="20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marL="0" indent="0" defTabSz="365760">
              <a:lnSpc>
                <a:spcPct val="72000"/>
              </a:lnSpc>
              <a:spcBef>
                <a:spcPts val="400"/>
              </a:spcBef>
              <a:buSzTx/>
              <a:buNone/>
              <a:defRPr sz="2000"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  <a:p>
            <a:pPr marL="0" indent="0" defTabSz="365760">
              <a:lnSpc>
                <a:spcPct val="72000"/>
              </a:lnSpc>
              <a:spcBef>
                <a:spcPts val="400"/>
              </a:spcBef>
              <a:buSzTx/>
              <a:buNone/>
              <a:defRPr sz="2000">
                <a:latin typeface="Times Roman"/>
                <a:ea typeface="Times Roman"/>
                <a:cs typeface="Times Roman"/>
                <a:sym typeface="Times Roman"/>
              </a:defRPr>
            </a:pPr>
            <a:r>
              <a:t> 			</a:t>
            </a:r>
          </a:p>
        </p:txBody>
      </p:sp>
      <p:pic>
        <p:nvPicPr>
          <p:cNvPr id="688" name="Picture 4" descr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2136" y="847082"/>
            <a:ext cx="4812026" cy="2962275"/>
          </a:xfrm>
          <a:prstGeom prst="rect">
            <a:avLst/>
          </a:prstGeom>
          <a:ln>
            <a:solidFill>
              <a:srgbClr val="DEE6F5"/>
            </a:solidFill>
          </a:ln>
        </p:spPr>
      </p:pic>
      <p:sp>
        <p:nvSpPr>
          <p:cNvPr id="689" name="Rectangle 5"/>
          <p:cNvSpPr/>
          <p:nvPr/>
        </p:nvSpPr>
        <p:spPr>
          <a:xfrm>
            <a:off x="7116153" y="896930"/>
            <a:ext cx="2571751" cy="466726"/>
          </a:xfrm>
          <a:prstGeom prst="rect">
            <a:avLst/>
          </a:prstGeom>
          <a:solidFill>
            <a:schemeClr val="accent1">
              <a:alpha val="0"/>
            </a:schemeClr>
          </a:solidFill>
          <a:ln w="63500">
            <a:solidFill>
              <a:srgbClr val="7030A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90" name="Picture 11" descr="Picture 11"/>
          <p:cNvPicPr>
            <a:picLocks noChangeAspect="1"/>
          </p:cNvPicPr>
          <p:nvPr/>
        </p:nvPicPr>
        <p:blipFill>
          <a:blip r:embed="rId5"/>
          <a:srcRect l="38099" t="54213" r="40915" b="6357"/>
          <a:stretch>
            <a:fillRect/>
          </a:stretch>
        </p:blipFill>
        <p:spPr>
          <a:xfrm>
            <a:off x="10086974" y="4274459"/>
            <a:ext cx="1827188" cy="2038351"/>
          </a:xfrm>
          <a:prstGeom prst="rect">
            <a:avLst/>
          </a:prstGeom>
          <a:ln w="12700">
            <a:miter lim="400000"/>
          </a:ln>
        </p:spPr>
      </p:pic>
      <p:pic>
        <p:nvPicPr>
          <p:cNvPr id="691" name="Picture 12" descr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2136" y="4274460"/>
            <a:ext cx="1924051" cy="2038351"/>
          </a:xfrm>
          <a:prstGeom prst="rect">
            <a:avLst/>
          </a:prstGeom>
          <a:ln w="12700">
            <a:miter lim="400000"/>
          </a:ln>
        </p:spPr>
      </p:pic>
      <p:sp>
        <p:nvSpPr>
          <p:cNvPr id="692" name="Straight Arrow Connector 13"/>
          <p:cNvSpPr/>
          <p:nvPr/>
        </p:nvSpPr>
        <p:spPr>
          <a:xfrm>
            <a:off x="9124950" y="5267325"/>
            <a:ext cx="838200" cy="0"/>
          </a:xfrm>
          <a:prstGeom prst="line">
            <a:avLst/>
          </a:prstGeom>
          <a:ln w="76200">
            <a:solidFill>
              <a:schemeClr val="accent3"/>
            </a:solidFill>
            <a:miter/>
            <a:headEnd type="triangle"/>
            <a:tailEnd type="triangle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694" name="Slide Number Placeholder 21"/>
          <p:cNvSpPr txBox="1">
            <a:spLocks noGrp="1"/>
          </p:cNvSpPr>
          <p:nvPr>
            <p:ph type="sldNum" sz="quarter" idx="2"/>
          </p:nvPr>
        </p:nvSpPr>
        <p:spPr>
          <a:xfrm>
            <a:off x="8579887" y="6526123"/>
            <a:ext cx="258624" cy="24830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36</a:t>
            </a:fld>
            <a:endParaRPr/>
          </a:p>
        </p:txBody>
      </p:sp>
      <p:sp>
        <p:nvSpPr>
          <p:cNvPr id="695" name="TextBox 19"/>
          <p:cNvSpPr txBox="1"/>
          <p:nvPr/>
        </p:nvSpPr>
        <p:spPr>
          <a:xfrm>
            <a:off x="7699765" y="6133739"/>
            <a:ext cx="1404526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plancksatellite.org.uk</a:t>
            </a:r>
          </a:p>
        </p:txBody>
      </p:sp>
      <p:sp>
        <p:nvSpPr>
          <p:cNvPr id="696" name="TextBox 20"/>
          <p:cNvSpPr txBox="1"/>
          <p:nvPr/>
        </p:nvSpPr>
        <p:spPr>
          <a:xfrm>
            <a:off x="10741754" y="6109573"/>
            <a:ext cx="1404526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/>
            </a:lvl1pPr>
          </a:lstStyle>
          <a:p>
            <a:r>
              <a:t>plancksatellite.org.uk</a:t>
            </a:r>
          </a:p>
        </p:txBody>
      </p:sp>
      <p:sp>
        <p:nvSpPr>
          <p:cNvPr id="697" name="TextBox 21"/>
          <p:cNvSpPr txBox="1"/>
          <p:nvPr/>
        </p:nvSpPr>
        <p:spPr>
          <a:xfrm>
            <a:off x="7972492" y="3907592"/>
            <a:ext cx="3778794" cy="333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r>
              <a:t>Abell 2319 cross matching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117F43-71B9-5751-4C1C-3AD688869C03}"/>
              </a:ext>
            </a:extLst>
          </p:cNvPr>
          <p:cNvSpPr txBox="1"/>
          <p:nvPr/>
        </p:nvSpPr>
        <p:spPr>
          <a:xfrm>
            <a:off x="213360" y="6497320"/>
            <a:ext cx="6096000" cy="553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aseline="0">
                <a:solidFill>
                  <a:srgbClr val="888888"/>
                </a:solidFill>
                <a:latin typeface="Calibri"/>
              </a:rPr>
              <a:t>01-09-2026</a:t>
            </a:r>
            <a:r>
              <a:rPr sz="1200">
                <a:latin typeface="Calibri"/>
                <a:ea typeface="Calibri"/>
                <a:cs typeface="Calibri"/>
              </a:rPr>
              <a:t>​</a:t>
            </a:r>
            <a:endParaRPr lang="en-US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Footer Placeholder 4"/>
          <p:cNvSpPr txBox="1"/>
          <p:nvPr/>
        </p:nvSpPr>
        <p:spPr>
          <a:xfrm>
            <a:off x="499118" y="6528980"/>
            <a:ext cx="6206173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700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701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02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03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704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705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706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07" name="Title 1"/>
          <p:cNvSpPr txBox="1"/>
          <p:nvPr/>
        </p:nvSpPr>
        <p:spPr>
          <a:xfrm>
            <a:off x="643133" y="10080"/>
            <a:ext cx="8505229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pPr>
              <a:lnSpc>
                <a:spcPct val="90000"/>
              </a:lnSpc>
              <a:defRPr sz="40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pPr>
            <a:r>
              <a:t>DISTRIBUTION OF HALOS</a:t>
            </a:r>
            <a:r>
              <a:rPr sz="36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709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8728883" y="6618143"/>
            <a:ext cx="258625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37</a:t>
            </a:fld>
            <a:endParaRPr/>
          </a:p>
        </p:txBody>
      </p:sp>
      <p:pic>
        <p:nvPicPr>
          <p:cNvPr id="710" name="Picture 35" descr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005814"/>
            <a:ext cx="5546905" cy="3099219"/>
          </a:xfrm>
          <a:prstGeom prst="rect">
            <a:avLst/>
          </a:prstGeom>
          <a:ln w="12700">
            <a:miter lim="400000"/>
          </a:ln>
        </p:spPr>
      </p:pic>
      <p:sp>
        <p:nvSpPr>
          <p:cNvPr id="711" name="Arrow: Up 36"/>
          <p:cNvSpPr/>
          <p:nvPr/>
        </p:nvSpPr>
        <p:spPr>
          <a:xfrm>
            <a:off x="2521038" y="945079"/>
            <a:ext cx="1038226" cy="52206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48"/>
                </a:moveTo>
                <a:lnTo>
                  <a:pt x="10800" y="0"/>
                </a:lnTo>
                <a:lnTo>
                  <a:pt x="21600" y="2148"/>
                </a:lnTo>
                <a:lnTo>
                  <a:pt x="16200" y="2148"/>
                </a:lnTo>
                <a:lnTo>
                  <a:pt x="16200" y="21600"/>
                </a:lnTo>
                <a:lnTo>
                  <a:pt x="5400" y="21600"/>
                </a:lnTo>
                <a:lnTo>
                  <a:pt x="5400" y="2148"/>
                </a:lnTo>
                <a:close/>
              </a:path>
            </a:pathLst>
          </a:custGeom>
          <a:gradFill>
            <a:gsLst>
              <a:gs pos="0">
                <a:srgbClr val="F6F8FC"/>
              </a:gs>
              <a:gs pos="64000">
                <a:srgbClr val="CCCCFF"/>
              </a:gs>
              <a:gs pos="77000">
                <a:srgbClr val="ABC0E4"/>
              </a:gs>
              <a:gs pos="100000">
                <a:srgbClr val="C7D5ED"/>
              </a:gs>
            </a:gsLst>
            <a:lin ang="5400000"/>
          </a:gra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14" name="Cloud 37"/>
          <p:cNvGrpSpPr/>
          <p:nvPr/>
        </p:nvGrpSpPr>
        <p:grpSpPr>
          <a:xfrm>
            <a:off x="3607094" y="5719136"/>
            <a:ext cx="200291" cy="190872"/>
            <a:chOff x="0" y="0"/>
            <a:chExt cx="200290" cy="190870"/>
          </a:xfrm>
        </p:grpSpPr>
        <p:sp>
          <p:nvSpPr>
            <p:cNvPr id="712" name="Shape"/>
            <p:cNvSpPr/>
            <p:nvPr/>
          </p:nvSpPr>
          <p:spPr>
            <a:xfrm>
              <a:off x="-1" y="0"/>
              <a:ext cx="200292" cy="190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3" name="Shape"/>
            <p:cNvSpPr/>
            <p:nvPr/>
          </p:nvSpPr>
          <p:spPr>
            <a:xfrm>
              <a:off x="10170" y="9705"/>
              <a:ext cx="183534" cy="162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17" name="Cloud 38"/>
          <p:cNvGrpSpPr/>
          <p:nvPr/>
        </p:nvGrpSpPr>
        <p:grpSpPr>
          <a:xfrm>
            <a:off x="3576399" y="6021469"/>
            <a:ext cx="200291" cy="95436"/>
            <a:chOff x="0" y="0"/>
            <a:chExt cx="200290" cy="95435"/>
          </a:xfrm>
        </p:grpSpPr>
        <p:sp>
          <p:nvSpPr>
            <p:cNvPr id="715" name="Shape"/>
            <p:cNvSpPr/>
            <p:nvPr/>
          </p:nvSpPr>
          <p:spPr>
            <a:xfrm>
              <a:off x="-1" y="0"/>
              <a:ext cx="200292" cy="95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6" name="Shape"/>
            <p:cNvSpPr/>
            <p:nvPr/>
          </p:nvSpPr>
          <p:spPr>
            <a:xfrm>
              <a:off x="10170" y="4852"/>
              <a:ext cx="183534" cy="81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20" name="Cloud 39"/>
          <p:cNvGrpSpPr/>
          <p:nvPr/>
        </p:nvGrpSpPr>
        <p:grpSpPr>
          <a:xfrm>
            <a:off x="4264280" y="5928214"/>
            <a:ext cx="200291" cy="190871"/>
            <a:chOff x="0" y="0"/>
            <a:chExt cx="200290" cy="190870"/>
          </a:xfrm>
        </p:grpSpPr>
        <p:sp>
          <p:nvSpPr>
            <p:cNvPr id="718" name="Shape"/>
            <p:cNvSpPr/>
            <p:nvPr/>
          </p:nvSpPr>
          <p:spPr>
            <a:xfrm>
              <a:off x="-1" y="0"/>
              <a:ext cx="200292" cy="190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9" name="Shape"/>
            <p:cNvSpPr/>
            <p:nvPr/>
          </p:nvSpPr>
          <p:spPr>
            <a:xfrm>
              <a:off x="10170" y="9705"/>
              <a:ext cx="183534" cy="162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23" name="Cloud 40"/>
          <p:cNvGrpSpPr/>
          <p:nvPr/>
        </p:nvGrpSpPr>
        <p:grpSpPr>
          <a:xfrm>
            <a:off x="3837669" y="5801824"/>
            <a:ext cx="373018" cy="365835"/>
            <a:chOff x="0" y="0"/>
            <a:chExt cx="373017" cy="365833"/>
          </a:xfrm>
        </p:grpSpPr>
        <p:sp>
          <p:nvSpPr>
            <p:cNvPr id="721" name="Shape"/>
            <p:cNvSpPr/>
            <p:nvPr/>
          </p:nvSpPr>
          <p:spPr>
            <a:xfrm>
              <a:off x="0" y="0"/>
              <a:ext cx="373018" cy="365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2" name="Shape"/>
            <p:cNvSpPr/>
            <p:nvPr/>
          </p:nvSpPr>
          <p:spPr>
            <a:xfrm>
              <a:off x="18941" y="18602"/>
              <a:ext cx="341809" cy="310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26" name="Cloud 41"/>
          <p:cNvGrpSpPr/>
          <p:nvPr/>
        </p:nvGrpSpPr>
        <p:grpSpPr>
          <a:xfrm>
            <a:off x="3970136" y="5713620"/>
            <a:ext cx="200291" cy="95436"/>
            <a:chOff x="0" y="0"/>
            <a:chExt cx="200290" cy="95435"/>
          </a:xfrm>
        </p:grpSpPr>
        <p:sp>
          <p:nvSpPr>
            <p:cNvPr id="724" name="Shape"/>
            <p:cNvSpPr/>
            <p:nvPr/>
          </p:nvSpPr>
          <p:spPr>
            <a:xfrm>
              <a:off x="-1" y="0"/>
              <a:ext cx="200292" cy="95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5" name="Shape"/>
            <p:cNvSpPr/>
            <p:nvPr/>
          </p:nvSpPr>
          <p:spPr>
            <a:xfrm>
              <a:off x="10170" y="4852"/>
              <a:ext cx="183534" cy="81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29" name="Cloud 42"/>
          <p:cNvGrpSpPr/>
          <p:nvPr/>
        </p:nvGrpSpPr>
        <p:grpSpPr>
          <a:xfrm>
            <a:off x="4499061" y="5927906"/>
            <a:ext cx="200291" cy="95436"/>
            <a:chOff x="0" y="0"/>
            <a:chExt cx="200290" cy="95435"/>
          </a:xfrm>
        </p:grpSpPr>
        <p:sp>
          <p:nvSpPr>
            <p:cNvPr id="727" name="Shape"/>
            <p:cNvSpPr/>
            <p:nvPr/>
          </p:nvSpPr>
          <p:spPr>
            <a:xfrm>
              <a:off x="-1" y="0"/>
              <a:ext cx="200292" cy="95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8" name="Shape"/>
            <p:cNvSpPr/>
            <p:nvPr/>
          </p:nvSpPr>
          <p:spPr>
            <a:xfrm>
              <a:off x="10170" y="4852"/>
              <a:ext cx="183534" cy="81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32" name="Cloud 43"/>
          <p:cNvGrpSpPr/>
          <p:nvPr/>
        </p:nvGrpSpPr>
        <p:grpSpPr>
          <a:xfrm>
            <a:off x="4218351" y="5551599"/>
            <a:ext cx="373018" cy="365835"/>
            <a:chOff x="0" y="0"/>
            <a:chExt cx="373017" cy="365833"/>
          </a:xfrm>
        </p:grpSpPr>
        <p:sp>
          <p:nvSpPr>
            <p:cNvPr id="730" name="Shape"/>
            <p:cNvSpPr/>
            <p:nvPr/>
          </p:nvSpPr>
          <p:spPr>
            <a:xfrm>
              <a:off x="0" y="0"/>
              <a:ext cx="373018" cy="365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1" name="Shape"/>
            <p:cNvSpPr/>
            <p:nvPr/>
          </p:nvSpPr>
          <p:spPr>
            <a:xfrm>
              <a:off x="18941" y="18602"/>
              <a:ext cx="341809" cy="310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35" name="Cloud 44"/>
          <p:cNvGrpSpPr/>
          <p:nvPr/>
        </p:nvGrpSpPr>
        <p:grpSpPr>
          <a:xfrm>
            <a:off x="3712903" y="5387194"/>
            <a:ext cx="373018" cy="365834"/>
            <a:chOff x="0" y="0"/>
            <a:chExt cx="373017" cy="365833"/>
          </a:xfrm>
        </p:grpSpPr>
        <p:sp>
          <p:nvSpPr>
            <p:cNvPr id="733" name="Shape"/>
            <p:cNvSpPr/>
            <p:nvPr/>
          </p:nvSpPr>
          <p:spPr>
            <a:xfrm>
              <a:off x="0" y="0"/>
              <a:ext cx="373018" cy="365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4" name="Shape"/>
            <p:cNvSpPr/>
            <p:nvPr/>
          </p:nvSpPr>
          <p:spPr>
            <a:xfrm>
              <a:off x="18941" y="18602"/>
              <a:ext cx="341809" cy="310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38" name="Cloud 45"/>
          <p:cNvGrpSpPr/>
          <p:nvPr/>
        </p:nvGrpSpPr>
        <p:grpSpPr>
          <a:xfrm>
            <a:off x="4164267" y="6127918"/>
            <a:ext cx="200291" cy="95436"/>
            <a:chOff x="0" y="0"/>
            <a:chExt cx="200290" cy="95435"/>
          </a:xfrm>
        </p:grpSpPr>
        <p:sp>
          <p:nvSpPr>
            <p:cNvPr id="736" name="Shape"/>
            <p:cNvSpPr/>
            <p:nvPr/>
          </p:nvSpPr>
          <p:spPr>
            <a:xfrm>
              <a:off x="-1" y="0"/>
              <a:ext cx="200292" cy="95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7" name="Shape"/>
            <p:cNvSpPr/>
            <p:nvPr/>
          </p:nvSpPr>
          <p:spPr>
            <a:xfrm>
              <a:off x="10170" y="4852"/>
              <a:ext cx="183534" cy="81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41" name="Cloud 46"/>
          <p:cNvGrpSpPr/>
          <p:nvPr/>
        </p:nvGrpSpPr>
        <p:grpSpPr>
          <a:xfrm>
            <a:off x="4292113" y="5432068"/>
            <a:ext cx="200291" cy="95436"/>
            <a:chOff x="0" y="0"/>
            <a:chExt cx="200290" cy="95435"/>
          </a:xfrm>
        </p:grpSpPr>
        <p:sp>
          <p:nvSpPr>
            <p:cNvPr id="739" name="Shape"/>
            <p:cNvSpPr/>
            <p:nvPr/>
          </p:nvSpPr>
          <p:spPr>
            <a:xfrm>
              <a:off x="-1" y="0"/>
              <a:ext cx="200292" cy="95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0" name="Shape"/>
            <p:cNvSpPr/>
            <p:nvPr/>
          </p:nvSpPr>
          <p:spPr>
            <a:xfrm>
              <a:off x="10170" y="4852"/>
              <a:ext cx="183534" cy="81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44" name="Cloud 47"/>
          <p:cNvGrpSpPr/>
          <p:nvPr/>
        </p:nvGrpSpPr>
        <p:grpSpPr>
          <a:xfrm>
            <a:off x="4100355" y="5490758"/>
            <a:ext cx="200291" cy="190871"/>
            <a:chOff x="0" y="0"/>
            <a:chExt cx="200290" cy="190870"/>
          </a:xfrm>
        </p:grpSpPr>
        <p:sp>
          <p:nvSpPr>
            <p:cNvPr id="742" name="Shape"/>
            <p:cNvSpPr/>
            <p:nvPr/>
          </p:nvSpPr>
          <p:spPr>
            <a:xfrm>
              <a:off x="-1" y="0"/>
              <a:ext cx="200292" cy="190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3" name="Shape"/>
            <p:cNvSpPr/>
            <p:nvPr/>
          </p:nvSpPr>
          <p:spPr>
            <a:xfrm>
              <a:off x="10170" y="9705"/>
              <a:ext cx="183534" cy="162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47" name="Cloud 48"/>
          <p:cNvGrpSpPr/>
          <p:nvPr/>
        </p:nvGrpSpPr>
        <p:grpSpPr>
          <a:xfrm>
            <a:off x="4623932" y="5671489"/>
            <a:ext cx="200291" cy="190871"/>
            <a:chOff x="0" y="0"/>
            <a:chExt cx="200290" cy="190870"/>
          </a:xfrm>
        </p:grpSpPr>
        <p:sp>
          <p:nvSpPr>
            <p:cNvPr id="745" name="Shape"/>
            <p:cNvSpPr/>
            <p:nvPr/>
          </p:nvSpPr>
          <p:spPr>
            <a:xfrm>
              <a:off x="-1" y="0"/>
              <a:ext cx="200292" cy="190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6" name="Shape"/>
            <p:cNvSpPr/>
            <p:nvPr/>
          </p:nvSpPr>
          <p:spPr>
            <a:xfrm>
              <a:off x="10170" y="9705"/>
              <a:ext cx="183534" cy="162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50" name="Cloud 49"/>
          <p:cNvGrpSpPr/>
          <p:nvPr/>
        </p:nvGrpSpPr>
        <p:grpSpPr>
          <a:xfrm>
            <a:off x="3688041" y="6087297"/>
            <a:ext cx="200291" cy="190871"/>
            <a:chOff x="0" y="0"/>
            <a:chExt cx="200290" cy="190870"/>
          </a:xfrm>
        </p:grpSpPr>
        <p:sp>
          <p:nvSpPr>
            <p:cNvPr id="748" name="Shape"/>
            <p:cNvSpPr/>
            <p:nvPr/>
          </p:nvSpPr>
          <p:spPr>
            <a:xfrm>
              <a:off x="-1" y="0"/>
              <a:ext cx="200292" cy="190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9" name="Shape"/>
            <p:cNvSpPr/>
            <p:nvPr/>
          </p:nvSpPr>
          <p:spPr>
            <a:xfrm>
              <a:off x="10170" y="9705"/>
              <a:ext cx="183534" cy="162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53" name="Cloud 50"/>
          <p:cNvGrpSpPr/>
          <p:nvPr/>
        </p:nvGrpSpPr>
        <p:grpSpPr>
          <a:xfrm>
            <a:off x="4510001" y="6134614"/>
            <a:ext cx="200291" cy="95436"/>
            <a:chOff x="0" y="0"/>
            <a:chExt cx="200290" cy="95435"/>
          </a:xfrm>
        </p:grpSpPr>
        <p:sp>
          <p:nvSpPr>
            <p:cNvPr id="751" name="Shape"/>
            <p:cNvSpPr/>
            <p:nvPr/>
          </p:nvSpPr>
          <p:spPr>
            <a:xfrm>
              <a:off x="-1" y="0"/>
              <a:ext cx="200292" cy="95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2" name="Shape"/>
            <p:cNvSpPr/>
            <p:nvPr/>
          </p:nvSpPr>
          <p:spPr>
            <a:xfrm>
              <a:off x="10170" y="4852"/>
              <a:ext cx="183534" cy="81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56" name="Cloud 51"/>
          <p:cNvGrpSpPr/>
          <p:nvPr/>
        </p:nvGrpSpPr>
        <p:grpSpPr>
          <a:xfrm>
            <a:off x="3640006" y="4345892"/>
            <a:ext cx="200291" cy="190871"/>
            <a:chOff x="0" y="0"/>
            <a:chExt cx="200290" cy="190870"/>
          </a:xfrm>
        </p:grpSpPr>
        <p:sp>
          <p:nvSpPr>
            <p:cNvPr id="754" name="Shape"/>
            <p:cNvSpPr/>
            <p:nvPr/>
          </p:nvSpPr>
          <p:spPr>
            <a:xfrm>
              <a:off x="-1" y="0"/>
              <a:ext cx="200292" cy="190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5" name="Shape"/>
            <p:cNvSpPr/>
            <p:nvPr/>
          </p:nvSpPr>
          <p:spPr>
            <a:xfrm>
              <a:off x="10170" y="9705"/>
              <a:ext cx="183534" cy="162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59" name="Cloud 52"/>
          <p:cNvGrpSpPr/>
          <p:nvPr/>
        </p:nvGrpSpPr>
        <p:grpSpPr>
          <a:xfrm>
            <a:off x="3609311" y="4648224"/>
            <a:ext cx="200291" cy="95436"/>
            <a:chOff x="0" y="0"/>
            <a:chExt cx="200290" cy="95435"/>
          </a:xfrm>
        </p:grpSpPr>
        <p:sp>
          <p:nvSpPr>
            <p:cNvPr id="757" name="Shape"/>
            <p:cNvSpPr/>
            <p:nvPr/>
          </p:nvSpPr>
          <p:spPr>
            <a:xfrm>
              <a:off x="-1" y="0"/>
              <a:ext cx="200292" cy="95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8" name="Shape"/>
            <p:cNvSpPr/>
            <p:nvPr/>
          </p:nvSpPr>
          <p:spPr>
            <a:xfrm>
              <a:off x="10170" y="4852"/>
              <a:ext cx="183534" cy="81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62" name="Cloud 53"/>
          <p:cNvGrpSpPr/>
          <p:nvPr/>
        </p:nvGrpSpPr>
        <p:grpSpPr>
          <a:xfrm>
            <a:off x="3870581" y="4428580"/>
            <a:ext cx="373018" cy="365834"/>
            <a:chOff x="0" y="0"/>
            <a:chExt cx="373017" cy="365833"/>
          </a:xfrm>
        </p:grpSpPr>
        <p:sp>
          <p:nvSpPr>
            <p:cNvPr id="760" name="Shape"/>
            <p:cNvSpPr/>
            <p:nvPr/>
          </p:nvSpPr>
          <p:spPr>
            <a:xfrm>
              <a:off x="0" y="0"/>
              <a:ext cx="373018" cy="365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1" name="Shape"/>
            <p:cNvSpPr/>
            <p:nvPr/>
          </p:nvSpPr>
          <p:spPr>
            <a:xfrm>
              <a:off x="18941" y="18602"/>
              <a:ext cx="341809" cy="310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65" name="Cloud 54"/>
          <p:cNvGrpSpPr/>
          <p:nvPr/>
        </p:nvGrpSpPr>
        <p:grpSpPr>
          <a:xfrm>
            <a:off x="4003048" y="4340375"/>
            <a:ext cx="200291" cy="95436"/>
            <a:chOff x="0" y="0"/>
            <a:chExt cx="200290" cy="95435"/>
          </a:xfrm>
        </p:grpSpPr>
        <p:sp>
          <p:nvSpPr>
            <p:cNvPr id="763" name="Shape"/>
            <p:cNvSpPr/>
            <p:nvPr/>
          </p:nvSpPr>
          <p:spPr>
            <a:xfrm>
              <a:off x="-1" y="0"/>
              <a:ext cx="200292" cy="95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4" name="Shape"/>
            <p:cNvSpPr/>
            <p:nvPr/>
          </p:nvSpPr>
          <p:spPr>
            <a:xfrm>
              <a:off x="10170" y="4852"/>
              <a:ext cx="183534" cy="81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68" name="Cloud 55"/>
          <p:cNvGrpSpPr/>
          <p:nvPr/>
        </p:nvGrpSpPr>
        <p:grpSpPr>
          <a:xfrm>
            <a:off x="3745815" y="4013949"/>
            <a:ext cx="373018" cy="365834"/>
            <a:chOff x="0" y="0"/>
            <a:chExt cx="373017" cy="365833"/>
          </a:xfrm>
        </p:grpSpPr>
        <p:sp>
          <p:nvSpPr>
            <p:cNvPr id="766" name="Shape"/>
            <p:cNvSpPr/>
            <p:nvPr/>
          </p:nvSpPr>
          <p:spPr>
            <a:xfrm>
              <a:off x="0" y="0"/>
              <a:ext cx="373018" cy="365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67" name="Shape"/>
            <p:cNvSpPr/>
            <p:nvPr/>
          </p:nvSpPr>
          <p:spPr>
            <a:xfrm>
              <a:off x="18941" y="18602"/>
              <a:ext cx="341809" cy="310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71" name="Cloud 56"/>
          <p:cNvGrpSpPr/>
          <p:nvPr/>
        </p:nvGrpSpPr>
        <p:grpSpPr>
          <a:xfrm>
            <a:off x="4197179" y="4754673"/>
            <a:ext cx="200291" cy="95436"/>
            <a:chOff x="0" y="0"/>
            <a:chExt cx="200290" cy="95435"/>
          </a:xfrm>
        </p:grpSpPr>
        <p:sp>
          <p:nvSpPr>
            <p:cNvPr id="769" name="Shape"/>
            <p:cNvSpPr/>
            <p:nvPr/>
          </p:nvSpPr>
          <p:spPr>
            <a:xfrm>
              <a:off x="-1" y="0"/>
              <a:ext cx="200292" cy="95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0" name="Shape"/>
            <p:cNvSpPr/>
            <p:nvPr/>
          </p:nvSpPr>
          <p:spPr>
            <a:xfrm>
              <a:off x="10170" y="4852"/>
              <a:ext cx="183534" cy="81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74" name="Cloud 57"/>
          <p:cNvGrpSpPr/>
          <p:nvPr/>
        </p:nvGrpSpPr>
        <p:grpSpPr>
          <a:xfrm>
            <a:off x="4325025" y="4058823"/>
            <a:ext cx="200291" cy="95436"/>
            <a:chOff x="0" y="0"/>
            <a:chExt cx="200290" cy="95435"/>
          </a:xfrm>
        </p:grpSpPr>
        <p:sp>
          <p:nvSpPr>
            <p:cNvPr id="772" name="Shape"/>
            <p:cNvSpPr/>
            <p:nvPr/>
          </p:nvSpPr>
          <p:spPr>
            <a:xfrm>
              <a:off x="-1" y="0"/>
              <a:ext cx="200292" cy="95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3" name="Shape"/>
            <p:cNvSpPr/>
            <p:nvPr/>
          </p:nvSpPr>
          <p:spPr>
            <a:xfrm>
              <a:off x="10170" y="4852"/>
              <a:ext cx="183534" cy="81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77" name="Cloud 58"/>
          <p:cNvGrpSpPr/>
          <p:nvPr/>
        </p:nvGrpSpPr>
        <p:grpSpPr>
          <a:xfrm>
            <a:off x="4292113" y="4270233"/>
            <a:ext cx="200291" cy="190871"/>
            <a:chOff x="0" y="0"/>
            <a:chExt cx="200290" cy="190870"/>
          </a:xfrm>
        </p:grpSpPr>
        <p:sp>
          <p:nvSpPr>
            <p:cNvPr id="775" name="Shape"/>
            <p:cNvSpPr/>
            <p:nvPr/>
          </p:nvSpPr>
          <p:spPr>
            <a:xfrm>
              <a:off x="-1" y="0"/>
              <a:ext cx="200292" cy="190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6" name="Shape"/>
            <p:cNvSpPr/>
            <p:nvPr/>
          </p:nvSpPr>
          <p:spPr>
            <a:xfrm>
              <a:off x="10170" y="9705"/>
              <a:ext cx="183534" cy="162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80" name="Cloud 59"/>
          <p:cNvGrpSpPr/>
          <p:nvPr/>
        </p:nvGrpSpPr>
        <p:grpSpPr>
          <a:xfrm>
            <a:off x="3720953" y="4714052"/>
            <a:ext cx="200291" cy="190871"/>
            <a:chOff x="0" y="0"/>
            <a:chExt cx="200290" cy="190870"/>
          </a:xfrm>
        </p:grpSpPr>
        <p:sp>
          <p:nvSpPr>
            <p:cNvPr id="778" name="Shape"/>
            <p:cNvSpPr/>
            <p:nvPr/>
          </p:nvSpPr>
          <p:spPr>
            <a:xfrm>
              <a:off x="-1" y="0"/>
              <a:ext cx="200292" cy="190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9" name="Shape"/>
            <p:cNvSpPr/>
            <p:nvPr/>
          </p:nvSpPr>
          <p:spPr>
            <a:xfrm>
              <a:off x="10170" y="9705"/>
              <a:ext cx="183534" cy="162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83" name="Cloud 60"/>
          <p:cNvGrpSpPr/>
          <p:nvPr/>
        </p:nvGrpSpPr>
        <p:grpSpPr>
          <a:xfrm>
            <a:off x="4342884" y="4532263"/>
            <a:ext cx="200291" cy="95436"/>
            <a:chOff x="0" y="0"/>
            <a:chExt cx="200290" cy="95435"/>
          </a:xfrm>
        </p:grpSpPr>
        <p:sp>
          <p:nvSpPr>
            <p:cNvPr id="781" name="Shape"/>
            <p:cNvSpPr/>
            <p:nvPr/>
          </p:nvSpPr>
          <p:spPr>
            <a:xfrm>
              <a:off x="-1" y="0"/>
              <a:ext cx="200292" cy="95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2" name="Shape"/>
            <p:cNvSpPr/>
            <p:nvPr/>
          </p:nvSpPr>
          <p:spPr>
            <a:xfrm>
              <a:off x="10170" y="4852"/>
              <a:ext cx="183534" cy="81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86" name="Cloud 61"/>
          <p:cNvGrpSpPr/>
          <p:nvPr/>
        </p:nvGrpSpPr>
        <p:grpSpPr>
          <a:xfrm>
            <a:off x="4405652" y="4680492"/>
            <a:ext cx="200291" cy="190872"/>
            <a:chOff x="0" y="0"/>
            <a:chExt cx="200290" cy="190870"/>
          </a:xfrm>
        </p:grpSpPr>
        <p:sp>
          <p:nvSpPr>
            <p:cNvPr id="784" name="Shape"/>
            <p:cNvSpPr/>
            <p:nvPr/>
          </p:nvSpPr>
          <p:spPr>
            <a:xfrm>
              <a:off x="-1" y="0"/>
              <a:ext cx="200292" cy="190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5" name="Shape"/>
            <p:cNvSpPr/>
            <p:nvPr/>
          </p:nvSpPr>
          <p:spPr>
            <a:xfrm>
              <a:off x="10170" y="9705"/>
              <a:ext cx="183534" cy="162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89" name="Cloud 62"/>
          <p:cNvGrpSpPr/>
          <p:nvPr/>
        </p:nvGrpSpPr>
        <p:grpSpPr>
          <a:xfrm>
            <a:off x="3640006" y="2851006"/>
            <a:ext cx="200291" cy="190872"/>
            <a:chOff x="0" y="0"/>
            <a:chExt cx="200290" cy="190870"/>
          </a:xfrm>
        </p:grpSpPr>
        <p:sp>
          <p:nvSpPr>
            <p:cNvPr id="787" name="Shape"/>
            <p:cNvSpPr/>
            <p:nvPr/>
          </p:nvSpPr>
          <p:spPr>
            <a:xfrm>
              <a:off x="-1" y="0"/>
              <a:ext cx="200292" cy="190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8" name="Shape"/>
            <p:cNvSpPr/>
            <p:nvPr/>
          </p:nvSpPr>
          <p:spPr>
            <a:xfrm>
              <a:off x="10170" y="9705"/>
              <a:ext cx="183534" cy="162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792" name="Cloud 63"/>
          <p:cNvGrpSpPr/>
          <p:nvPr/>
        </p:nvGrpSpPr>
        <p:grpSpPr>
          <a:xfrm>
            <a:off x="3609311" y="3153339"/>
            <a:ext cx="200291" cy="95436"/>
            <a:chOff x="0" y="0"/>
            <a:chExt cx="200290" cy="95435"/>
          </a:xfrm>
        </p:grpSpPr>
        <p:sp>
          <p:nvSpPr>
            <p:cNvPr id="790" name="Shape"/>
            <p:cNvSpPr/>
            <p:nvPr/>
          </p:nvSpPr>
          <p:spPr>
            <a:xfrm>
              <a:off x="-1" y="0"/>
              <a:ext cx="200292" cy="95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4"/>
                  </a:solidFill>
                </a:defRPr>
              </a:pPr>
              <a:endParaRPr/>
            </a:p>
          </p:txBody>
        </p:sp>
        <p:sp>
          <p:nvSpPr>
            <p:cNvPr id="791" name="Shape"/>
            <p:cNvSpPr/>
            <p:nvPr/>
          </p:nvSpPr>
          <p:spPr>
            <a:xfrm>
              <a:off x="10170" y="4852"/>
              <a:ext cx="183534" cy="81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4"/>
                  </a:solidFill>
                </a:defRPr>
              </a:pPr>
              <a:endParaRPr/>
            </a:p>
          </p:txBody>
        </p:sp>
      </p:grpSp>
      <p:grpSp>
        <p:nvGrpSpPr>
          <p:cNvPr id="795" name="Cloud 64"/>
          <p:cNvGrpSpPr/>
          <p:nvPr/>
        </p:nvGrpSpPr>
        <p:grpSpPr>
          <a:xfrm>
            <a:off x="4003048" y="2845490"/>
            <a:ext cx="200291" cy="95436"/>
            <a:chOff x="0" y="0"/>
            <a:chExt cx="200290" cy="95435"/>
          </a:xfrm>
        </p:grpSpPr>
        <p:sp>
          <p:nvSpPr>
            <p:cNvPr id="793" name="Shape"/>
            <p:cNvSpPr/>
            <p:nvPr/>
          </p:nvSpPr>
          <p:spPr>
            <a:xfrm>
              <a:off x="-1" y="0"/>
              <a:ext cx="200292" cy="95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4"/>
                  </a:solidFill>
                </a:defRPr>
              </a:pPr>
              <a:endParaRPr/>
            </a:p>
          </p:txBody>
        </p:sp>
        <p:sp>
          <p:nvSpPr>
            <p:cNvPr id="794" name="Shape"/>
            <p:cNvSpPr/>
            <p:nvPr/>
          </p:nvSpPr>
          <p:spPr>
            <a:xfrm>
              <a:off x="10170" y="4852"/>
              <a:ext cx="183534" cy="81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4"/>
                  </a:solidFill>
                </a:defRPr>
              </a:pPr>
              <a:endParaRPr/>
            </a:p>
          </p:txBody>
        </p:sp>
      </p:grpSp>
      <p:grpSp>
        <p:nvGrpSpPr>
          <p:cNvPr id="798" name="Cloud 65"/>
          <p:cNvGrpSpPr/>
          <p:nvPr/>
        </p:nvGrpSpPr>
        <p:grpSpPr>
          <a:xfrm>
            <a:off x="3745815" y="2519064"/>
            <a:ext cx="373018" cy="365834"/>
            <a:chOff x="0" y="0"/>
            <a:chExt cx="373017" cy="365833"/>
          </a:xfrm>
        </p:grpSpPr>
        <p:sp>
          <p:nvSpPr>
            <p:cNvPr id="796" name="Shape"/>
            <p:cNvSpPr/>
            <p:nvPr/>
          </p:nvSpPr>
          <p:spPr>
            <a:xfrm>
              <a:off x="0" y="0"/>
              <a:ext cx="373018" cy="365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7" name="Shape"/>
            <p:cNvSpPr/>
            <p:nvPr/>
          </p:nvSpPr>
          <p:spPr>
            <a:xfrm>
              <a:off x="18941" y="18602"/>
              <a:ext cx="341809" cy="310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801" name="Cloud 66"/>
          <p:cNvGrpSpPr/>
          <p:nvPr/>
        </p:nvGrpSpPr>
        <p:grpSpPr>
          <a:xfrm>
            <a:off x="4197179" y="3259788"/>
            <a:ext cx="200291" cy="95436"/>
            <a:chOff x="0" y="0"/>
            <a:chExt cx="200290" cy="95435"/>
          </a:xfrm>
        </p:grpSpPr>
        <p:sp>
          <p:nvSpPr>
            <p:cNvPr id="799" name="Shape"/>
            <p:cNvSpPr/>
            <p:nvPr/>
          </p:nvSpPr>
          <p:spPr>
            <a:xfrm>
              <a:off x="-1" y="0"/>
              <a:ext cx="200292" cy="95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4"/>
                  </a:solidFill>
                </a:defRPr>
              </a:pPr>
              <a:endParaRPr/>
            </a:p>
          </p:txBody>
        </p:sp>
        <p:sp>
          <p:nvSpPr>
            <p:cNvPr id="800" name="Shape"/>
            <p:cNvSpPr/>
            <p:nvPr/>
          </p:nvSpPr>
          <p:spPr>
            <a:xfrm>
              <a:off x="10170" y="4852"/>
              <a:ext cx="183534" cy="81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4"/>
                  </a:solidFill>
                </a:defRPr>
              </a:pPr>
              <a:endParaRPr/>
            </a:p>
          </p:txBody>
        </p:sp>
      </p:grpSp>
      <p:grpSp>
        <p:nvGrpSpPr>
          <p:cNvPr id="804" name="Cloud 67"/>
          <p:cNvGrpSpPr/>
          <p:nvPr/>
        </p:nvGrpSpPr>
        <p:grpSpPr>
          <a:xfrm>
            <a:off x="3720953" y="3219167"/>
            <a:ext cx="200291" cy="190871"/>
            <a:chOff x="0" y="0"/>
            <a:chExt cx="200290" cy="190870"/>
          </a:xfrm>
        </p:grpSpPr>
        <p:sp>
          <p:nvSpPr>
            <p:cNvPr id="802" name="Shape"/>
            <p:cNvSpPr/>
            <p:nvPr/>
          </p:nvSpPr>
          <p:spPr>
            <a:xfrm>
              <a:off x="-1" y="0"/>
              <a:ext cx="200292" cy="190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4"/>
                  </a:solidFill>
                </a:defRPr>
              </a:pPr>
              <a:endParaRPr/>
            </a:p>
          </p:txBody>
        </p:sp>
        <p:sp>
          <p:nvSpPr>
            <p:cNvPr id="803" name="Shape"/>
            <p:cNvSpPr/>
            <p:nvPr/>
          </p:nvSpPr>
          <p:spPr>
            <a:xfrm>
              <a:off x="10170" y="9705"/>
              <a:ext cx="183534" cy="162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4"/>
                  </a:solidFill>
                </a:defRPr>
              </a:pPr>
              <a:endParaRPr/>
            </a:p>
          </p:txBody>
        </p:sp>
      </p:grpSp>
      <p:grpSp>
        <p:nvGrpSpPr>
          <p:cNvPr id="807" name="Cloud 68"/>
          <p:cNvGrpSpPr/>
          <p:nvPr/>
        </p:nvGrpSpPr>
        <p:grpSpPr>
          <a:xfrm>
            <a:off x="3985559" y="3065039"/>
            <a:ext cx="200291" cy="95436"/>
            <a:chOff x="0" y="0"/>
            <a:chExt cx="200290" cy="95435"/>
          </a:xfrm>
        </p:grpSpPr>
        <p:sp>
          <p:nvSpPr>
            <p:cNvPr id="805" name="Shape"/>
            <p:cNvSpPr/>
            <p:nvPr/>
          </p:nvSpPr>
          <p:spPr>
            <a:xfrm>
              <a:off x="-1" y="0"/>
              <a:ext cx="200292" cy="95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4"/>
                  </a:solidFill>
                </a:defRPr>
              </a:pPr>
              <a:endParaRPr/>
            </a:p>
          </p:txBody>
        </p:sp>
        <p:sp>
          <p:nvSpPr>
            <p:cNvPr id="806" name="Shape"/>
            <p:cNvSpPr/>
            <p:nvPr/>
          </p:nvSpPr>
          <p:spPr>
            <a:xfrm>
              <a:off x="10170" y="4852"/>
              <a:ext cx="183534" cy="81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4"/>
                  </a:solidFill>
                </a:defRPr>
              </a:pPr>
              <a:endParaRPr/>
            </a:p>
          </p:txBody>
        </p:sp>
      </p:grpSp>
      <p:grpSp>
        <p:nvGrpSpPr>
          <p:cNvPr id="810" name="Cloud 69"/>
          <p:cNvGrpSpPr/>
          <p:nvPr/>
        </p:nvGrpSpPr>
        <p:grpSpPr>
          <a:xfrm>
            <a:off x="4261794" y="2936554"/>
            <a:ext cx="200291" cy="190871"/>
            <a:chOff x="0" y="0"/>
            <a:chExt cx="200290" cy="190870"/>
          </a:xfrm>
        </p:grpSpPr>
        <p:sp>
          <p:nvSpPr>
            <p:cNvPr id="808" name="Shape"/>
            <p:cNvSpPr/>
            <p:nvPr/>
          </p:nvSpPr>
          <p:spPr>
            <a:xfrm>
              <a:off x="-1" y="0"/>
              <a:ext cx="200292" cy="190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4"/>
                  </a:solidFill>
                </a:defRPr>
              </a:pPr>
              <a:endParaRPr/>
            </a:p>
          </p:txBody>
        </p:sp>
        <p:sp>
          <p:nvSpPr>
            <p:cNvPr id="809" name="Shape"/>
            <p:cNvSpPr/>
            <p:nvPr/>
          </p:nvSpPr>
          <p:spPr>
            <a:xfrm>
              <a:off x="10170" y="9705"/>
              <a:ext cx="183534" cy="162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4"/>
                  </a:solidFill>
                </a:defRPr>
              </a:pPr>
              <a:endParaRPr/>
            </a:p>
          </p:txBody>
        </p:sp>
      </p:grpSp>
      <p:grpSp>
        <p:nvGrpSpPr>
          <p:cNvPr id="813" name="Cloud 70"/>
          <p:cNvGrpSpPr/>
          <p:nvPr/>
        </p:nvGrpSpPr>
        <p:grpSpPr>
          <a:xfrm>
            <a:off x="3670325" y="1421530"/>
            <a:ext cx="200291" cy="190871"/>
            <a:chOff x="0" y="0"/>
            <a:chExt cx="200290" cy="190870"/>
          </a:xfrm>
        </p:grpSpPr>
        <p:sp>
          <p:nvSpPr>
            <p:cNvPr id="811" name="Shape"/>
            <p:cNvSpPr/>
            <p:nvPr/>
          </p:nvSpPr>
          <p:spPr>
            <a:xfrm>
              <a:off x="-1" y="0"/>
              <a:ext cx="200292" cy="190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4"/>
                  </a:solidFill>
                </a:defRPr>
              </a:pPr>
              <a:endParaRPr/>
            </a:p>
          </p:txBody>
        </p:sp>
        <p:sp>
          <p:nvSpPr>
            <p:cNvPr id="812" name="Shape"/>
            <p:cNvSpPr/>
            <p:nvPr/>
          </p:nvSpPr>
          <p:spPr>
            <a:xfrm>
              <a:off x="10170" y="9705"/>
              <a:ext cx="183534" cy="162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4"/>
                  </a:solidFill>
                </a:defRPr>
              </a:pPr>
              <a:endParaRPr/>
            </a:p>
          </p:txBody>
        </p:sp>
      </p:grpSp>
      <p:grpSp>
        <p:nvGrpSpPr>
          <p:cNvPr id="816" name="Cloud 71"/>
          <p:cNvGrpSpPr/>
          <p:nvPr/>
        </p:nvGrpSpPr>
        <p:grpSpPr>
          <a:xfrm>
            <a:off x="3639630" y="1723862"/>
            <a:ext cx="200291" cy="95436"/>
            <a:chOff x="0" y="0"/>
            <a:chExt cx="200290" cy="95435"/>
          </a:xfrm>
        </p:grpSpPr>
        <p:sp>
          <p:nvSpPr>
            <p:cNvPr id="814" name="Shape"/>
            <p:cNvSpPr/>
            <p:nvPr/>
          </p:nvSpPr>
          <p:spPr>
            <a:xfrm>
              <a:off x="-1" y="0"/>
              <a:ext cx="200292" cy="95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4"/>
                  </a:solidFill>
                </a:defRPr>
              </a:pPr>
              <a:endParaRPr/>
            </a:p>
          </p:txBody>
        </p:sp>
        <p:sp>
          <p:nvSpPr>
            <p:cNvPr id="815" name="Shape"/>
            <p:cNvSpPr/>
            <p:nvPr/>
          </p:nvSpPr>
          <p:spPr>
            <a:xfrm>
              <a:off x="10170" y="4852"/>
              <a:ext cx="183534" cy="81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4"/>
                  </a:solidFill>
                </a:defRPr>
              </a:pPr>
              <a:endParaRPr/>
            </a:p>
          </p:txBody>
        </p:sp>
      </p:grpSp>
      <p:grpSp>
        <p:nvGrpSpPr>
          <p:cNvPr id="819" name="Cloud 72"/>
          <p:cNvGrpSpPr/>
          <p:nvPr/>
        </p:nvGrpSpPr>
        <p:grpSpPr>
          <a:xfrm>
            <a:off x="3998319" y="1925047"/>
            <a:ext cx="200291" cy="95436"/>
            <a:chOff x="0" y="0"/>
            <a:chExt cx="200290" cy="95435"/>
          </a:xfrm>
        </p:grpSpPr>
        <p:sp>
          <p:nvSpPr>
            <p:cNvPr id="817" name="Shape"/>
            <p:cNvSpPr/>
            <p:nvPr/>
          </p:nvSpPr>
          <p:spPr>
            <a:xfrm>
              <a:off x="-1" y="0"/>
              <a:ext cx="200292" cy="95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4"/>
                  </a:solidFill>
                </a:defRPr>
              </a:pPr>
              <a:endParaRPr/>
            </a:p>
          </p:txBody>
        </p:sp>
        <p:sp>
          <p:nvSpPr>
            <p:cNvPr id="818" name="Shape"/>
            <p:cNvSpPr/>
            <p:nvPr/>
          </p:nvSpPr>
          <p:spPr>
            <a:xfrm>
              <a:off x="10170" y="4852"/>
              <a:ext cx="183534" cy="81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4"/>
                  </a:solidFill>
                </a:defRPr>
              </a:pPr>
              <a:endParaRPr/>
            </a:p>
          </p:txBody>
        </p:sp>
      </p:grpSp>
      <p:grpSp>
        <p:nvGrpSpPr>
          <p:cNvPr id="822" name="Cloud 73"/>
          <p:cNvGrpSpPr/>
          <p:nvPr/>
        </p:nvGrpSpPr>
        <p:grpSpPr>
          <a:xfrm>
            <a:off x="3751272" y="1789689"/>
            <a:ext cx="200291" cy="190872"/>
            <a:chOff x="0" y="0"/>
            <a:chExt cx="200290" cy="190870"/>
          </a:xfrm>
        </p:grpSpPr>
        <p:sp>
          <p:nvSpPr>
            <p:cNvPr id="820" name="Shape"/>
            <p:cNvSpPr/>
            <p:nvPr/>
          </p:nvSpPr>
          <p:spPr>
            <a:xfrm>
              <a:off x="-1" y="0"/>
              <a:ext cx="200292" cy="190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4"/>
                  </a:solidFill>
                </a:defRPr>
              </a:pPr>
              <a:endParaRPr/>
            </a:p>
          </p:txBody>
        </p:sp>
        <p:sp>
          <p:nvSpPr>
            <p:cNvPr id="821" name="Shape"/>
            <p:cNvSpPr/>
            <p:nvPr/>
          </p:nvSpPr>
          <p:spPr>
            <a:xfrm>
              <a:off x="10170" y="9705"/>
              <a:ext cx="183534" cy="1620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4"/>
                  </a:solidFill>
                </a:defRPr>
              </a:pPr>
              <a:endParaRPr/>
            </a:p>
          </p:txBody>
        </p:sp>
      </p:grpSp>
      <p:grpSp>
        <p:nvGrpSpPr>
          <p:cNvPr id="825" name="Cloud 74"/>
          <p:cNvGrpSpPr/>
          <p:nvPr/>
        </p:nvGrpSpPr>
        <p:grpSpPr>
          <a:xfrm>
            <a:off x="3900330" y="1636708"/>
            <a:ext cx="200291" cy="95436"/>
            <a:chOff x="0" y="0"/>
            <a:chExt cx="200290" cy="95435"/>
          </a:xfrm>
        </p:grpSpPr>
        <p:sp>
          <p:nvSpPr>
            <p:cNvPr id="823" name="Shape"/>
            <p:cNvSpPr/>
            <p:nvPr/>
          </p:nvSpPr>
          <p:spPr>
            <a:xfrm>
              <a:off x="-1" y="0"/>
              <a:ext cx="200292" cy="954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9" h="20684" extrusionOk="0">
                  <a:moveTo>
                    <a:pt x="1901" y="6800"/>
                  </a:moveTo>
                  <a:cubicBezTo>
                    <a:pt x="1658" y="4397"/>
                    <a:pt x="2907" y="2184"/>
                    <a:pt x="4691" y="1857"/>
                  </a:cubicBezTo>
                  <a:cubicBezTo>
                    <a:pt x="5414" y="1724"/>
                    <a:pt x="6149" y="1922"/>
                    <a:pt x="6778" y="2419"/>
                  </a:cubicBezTo>
                  <a:cubicBezTo>
                    <a:pt x="7445" y="725"/>
                    <a:pt x="9003" y="82"/>
                    <a:pt x="10259" y="981"/>
                  </a:cubicBezTo>
                  <a:cubicBezTo>
                    <a:pt x="10478" y="1139"/>
                    <a:pt x="10680" y="1338"/>
                    <a:pt x="10857" y="1573"/>
                  </a:cubicBezTo>
                  <a:cubicBezTo>
                    <a:pt x="11377" y="169"/>
                    <a:pt x="12642" y="-401"/>
                    <a:pt x="13683" y="299"/>
                  </a:cubicBezTo>
                  <a:cubicBezTo>
                    <a:pt x="13971" y="493"/>
                    <a:pt x="14223" y="774"/>
                    <a:pt x="14418" y="1119"/>
                  </a:cubicBezTo>
                  <a:cubicBezTo>
                    <a:pt x="15255" y="-209"/>
                    <a:pt x="16734" y="-373"/>
                    <a:pt x="17722" y="753"/>
                  </a:cubicBezTo>
                  <a:cubicBezTo>
                    <a:pt x="18137" y="1226"/>
                    <a:pt x="18417" y="1878"/>
                    <a:pt x="18513" y="2598"/>
                  </a:cubicBezTo>
                  <a:cubicBezTo>
                    <a:pt x="19885" y="3102"/>
                    <a:pt x="20694" y="5013"/>
                    <a:pt x="20321" y="6865"/>
                  </a:cubicBezTo>
                  <a:cubicBezTo>
                    <a:pt x="20289" y="7020"/>
                    <a:pt x="20250" y="7173"/>
                    <a:pt x="20203" y="7321"/>
                  </a:cubicBezTo>
                  <a:cubicBezTo>
                    <a:pt x="21303" y="9251"/>
                    <a:pt x="21034" y="12017"/>
                    <a:pt x="19601" y="13499"/>
                  </a:cubicBezTo>
                  <a:cubicBezTo>
                    <a:pt x="19156" y="13961"/>
                    <a:pt x="18629" y="14259"/>
                    <a:pt x="18072" y="14367"/>
                  </a:cubicBezTo>
                  <a:cubicBezTo>
                    <a:pt x="18072" y="16443"/>
                    <a:pt x="16822" y="18126"/>
                    <a:pt x="15280" y="18126"/>
                  </a:cubicBezTo>
                  <a:cubicBezTo>
                    <a:pt x="14757" y="18126"/>
                    <a:pt x="14245" y="17928"/>
                    <a:pt x="13801" y="17556"/>
                  </a:cubicBezTo>
                  <a:cubicBezTo>
                    <a:pt x="13280" y="19883"/>
                    <a:pt x="11460" y="21199"/>
                    <a:pt x="9738" y="20494"/>
                  </a:cubicBezTo>
                  <a:cubicBezTo>
                    <a:pt x="9016" y="20199"/>
                    <a:pt x="8392" y="19574"/>
                    <a:pt x="7973" y="18727"/>
                  </a:cubicBezTo>
                  <a:cubicBezTo>
                    <a:pt x="6209" y="20160"/>
                    <a:pt x="3920" y="19389"/>
                    <a:pt x="2859" y="17004"/>
                  </a:cubicBezTo>
                  <a:cubicBezTo>
                    <a:pt x="2846" y="16974"/>
                    <a:pt x="2833" y="16944"/>
                    <a:pt x="2820" y="16914"/>
                  </a:cubicBezTo>
                  <a:cubicBezTo>
                    <a:pt x="1666" y="17096"/>
                    <a:pt x="620" y="15986"/>
                    <a:pt x="485" y="14435"/>
                  </a:cubicBezTo>
                  <a:cubicBezTo>
                    <a:pt x="412" y="13608"/>
                    <a:pt x="615" y="12780"/>
                    <a:pt x="1038" y="12172"/>
                  </a:cubicBezTo>
                  <a:cubicBezTo>
                    <a:pt x="39" y="11379"/>
                    <a:pt x="-297" y="9639"/>
                    <a:pt x="288" y="8285"/>
                  </a:cubicBezTo>
                  <a:cubicBezTo>
                    <a:pt x="626" y="7504"/>
                    <a:pt x="1218" y="6988"/>
                    <a:pt x="1883" y="6895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4"/>
                  </a:solidFill>
                </a:defRPr>
              </a:pPr>
              <a:endParaRPr/>
            </a:p>
          </p:txBody>
        </p:sp>
        <p:sp>
          <p:nvSpPr>
            <p:cNvPr id="824" name="Shape"/>
            <p:cNvSpPr/>
            <p:nvPr/>
          </p:nvSpPr>
          <p:spPr>
            <a:xfrm>
              <a:off x="10170" y="4852"/>
              <a:ext cx="183534" cy="810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80" y="14010"/>
                  </a:moveTo>
                  <a:cubicBezTo>
                    <a:pt x="899" y="14066"/>
                    <a:pt x="417" y="13902"/>
                    <a:pt x="0" y="13542"/>
                  </a:cubicBezTo>
                  <a:moveTo>
                    <a:pt x="2598" y="19137"/>
                  </a:moveTo>
                  <a:cubicBezTo>
                    <a:pt x="2405" y="19250"/>
                    <a:pt x="2202" y="19325"/>
                    <a:pt x="1994" y="19361"/>
                  </a:cubicBezTo>
                  <a:moveTo>
                    <a:pt x="7802" y="21600"/>
                  </a:moveTo>
                  <a:cubicBezTo>
                    <a:pt x="7657" y="21279"/>
                    <a:pt x="7535" y="20936"/>
                    <a:pt x="7438" y="20577"/>
                  </a:cubicBezTo>
                  <a:moveTo>
                    <a:pt x="14532" y="19050"/>
                  </a:moveTo>
                  <a:cubicBezTo>
                    <a:pt x="14510" y="19430"/>
                    <a:pt x="14462" y="19806"/>
                    <a:pt x="14386" y="20172"/>
                  </a:cubicBezTo>
                  <a:moveTo>
                    <a:pt x="17421" y="12116"/>
                  </a:moveTo>
                  <a:cubicBezTo>
                    <a:pt x="18505" y="12890"/>
                    <a:pt x="19193" y="14504"/>
                    <a:pt x="19193" y="16273"/>
                  </a:cubicBezTo>
                  <a:moveTo>
                    <a:pt x="21600" y="7649"/>
                  </a:moveTo>
                  <a:cubicBezTo>
                    <a:pt x="21423" y="8256"/>
                    <a:pt x="21153" y="8794"/>
                    <a:pt x="20811" y="9222"/>
                  </a:cubicBezTo>
                  <a:moveTo>
                    <a:pt x="19707" y="1814"/>
                  </a:moveTo>
                  <a:cubicBezTo>
                    <a:pt x="19737" y="2059"/>
                    <a:pt x="19751" y="2307"/>
                    <a:pt x="19749" y="2556"/>
                  </a:cubicBezTo>
                  <a:moveTo>
                    <a:pt x="14668" y="947"/>
                  </a:moveTo>
                  <a:cubicBezTo>
                    <a:pt x="14771" y="605"/>
                    <a:pt x="14907" y="286"/>
                    <a:pt x="15073" y="0"/>
                  </a:cubicBezTo>
                  <a:moveTo>
                    <a:pt x="10888" y="1399"/>
                  </a:moveTo>
                  <a:cubicBezTo>
                    <a:pt x="10930" y="1115"/>
                    <a:pt x="10996" y="841"/>
                    <a:pt x="11084" y="582"/>
                  </a:cubicBezTo>
                  <a:moveTo>
                    <a:pt x="6452" y="1676"/>
                  </a:moveTo>
                  <a:cubicBezTo>
                    <a:pt x="6709" y="1897"/>
                    <a:pt x="6947" y="2163"/>
                    <a:pt x="7160" y="2469"/>
                  </a:cubicBezTo>
                  <a:moveTo>
                    <a:pt x="1072" y="7905"/>
                  </a:moveTo>
                  <a:cubicBezTo>
                    <a:pt x="1016" y="7632"/>
                    <a:pt x="974" y="7353"/>
                    <a:pt x="948" y="7071"/>
                  </a:cubicBezTo>
                </a:path>
              </a:pathLst>
            </a:custGeom>
            <a:noFill/>
            <a:ln w="12700" cap="flat">
              <a:solidFill>
                <a:srgbClr val="1D3053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chemeClr val="accent4"/>
                  </a:solidFill>
                </a:defRPr>
              </a:pPr>
              <a:endParaRPr/>
            </a:p>
          </p:txBody>
        </p:sp>
      </p:grpSp>
      <p:sp>
        <p:nvSpPr>
          <p:cNvPr id="826" name="TextBox 75"/>
          <p:cNvSpPr txBox="1"/>
          <p:nvPr/>
        </p:nvSpPr>
        <p:spPr>
          <a:xfrm>
            <a:off x="1672248" y="4250652"/>
            <a:ext cx="108853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000" i="1">
                <a:solidFill>
                  <a:srgbClr val="C00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</a:lstStyle>
          <a:p>
            <a:r>
              <a:t>z = 1.5</a:t>
            </a:r>
          </a:p>
        </p:txBody>
      </p:sp>
      <p:sp>
        <p:nvSpPr>
          <p:cNvPr id="827" name="TextBox 76"/>
          <p:cNvSpPr txBox="1"/>
          <p:nvPr/>
        </p:nvSpPr>
        <p:spPr>
          <a:xfrm>
            <a:off x="1672248" y="5713312"/>
            <a:ext cx="108853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000" i="1">
                <a:solidFill>
                  <a:srgbClr val="C00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</a:lstStyle>
          <a:p>
            <a:r>
              <a:t>z = 0.5</a:t>
            </a:r>
          </a:p>
        </p:txBody>
      </p:sp>
      <p:sp>
        <p:nvSpPr>
          <p:cNvPr id="828" name="TextBox 77"/>
          <p:cNvSpPr txBox="1"/>
          <p:nvPr/>
        </p:nvSpPr>
        <p:spPr>
          <a:xfrm>
            <a:off x="1704655" y="2760976"/>
            <a:ext cx="108853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000" i="1">
                <a:solidFill>
                  <a:srgbClr val="C00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</a:lstStyle>
          <a:p>
            <a:r>
              <a:t>z = 2.5</a:t>
            </a:r>
          </a:p>
        </p:txBody>
      </p:sp>
      <p:sp>
        <p:nvSpPr>
          <p:cNvPr id="829" name="TextBox 78"/>
          <p:cNvSpPr txBox="1"/>
          <p:nvPr/>
        </p:nvSpPr>
        <p:spPr>
          <a:xfrm>
            <a:off x="1716140" y="1536047"/>
            <a:ext cx="1088530" cy="396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2000" i="1">
                <a:solidFill>
                  <a:srgbClr val="C00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lvl1pPr>
          </a:lstStyle>
          <a:p>
            <a:r>
              <a:t>z = 3.5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EA71BA8-6FD1-E58C-9B95-9255C593547C}"/>
              </a:ext>
            </a:extLst>
          </p:cNvPr>
          <p:cNvSpPr txBox="1"/>
          <p:nvPr/>
        </p:nvSpPr>
        <p:spPr>
          <a:xfrm>
            <a:off x="213360" y="6497320"/>
            <a:ext cx="6096000" cy="553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aseline="0">
                <a:solidFill>
                  <a:srgbClr val="888888"/>
                </a:solidFill>
                <a:latin typeface="Calibri"/>
              </a:rPr>
              <a:t>01-09-2026</a:t>
            </a:r>
            <a:r>
              <a:rPr sz="1200">
                <a:latin typeface="Calibri"/>
                <a:ea typeface="Calibri"/>
                <a:cs typeface="Calibri"/>
              </a:rPr>
              <a:t>​</a:t>
            </a:r>
            <a:endParaRPr lang="en-US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6" fill="hold"/>
                                        <p:tgtEl>
                                          <p:spTgt spid="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6" fill="hold"/>
                                        <p:tgtEl>
                                          <p:spTgt spid="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6" fill="hold"/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5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1" fill="hold"/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6" fill="hold"/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9500"/>
                            </p:stCondLst>
                            <p:childTnLst>
                              <p:par>
                                <p:cTn id="10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6" fill="hold"/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1" fill="hold"/>
                                        <p:tgtEl>
                                          <p:spTgt spid="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6" fill="hold"/>
                                        <p:tgtEl>
                                          <p:spTgt spid="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1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6" fill="hold"/>
                                        <p:tgtEl>
                                          <p:spTgt spid="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1" fill="hold"/>
                                        <p:tgtEl>
                                          <p:spTgt spid="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6" fill="hold"/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1" fill="hold"/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6" fill="hold"/>
                                        <p:tgtEl>
                                          <p:spTgt spid="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4500"/>
                            </p:stCondLst>
                            <p:childTnLst>
                              <p:par>
                                <p:cTn id="1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1" fill="hold"/>
                                        <p:tgtEl>
                                          <p:spTgt spid="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6" fill="hold"/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1" fill="hold"/>
                                        <p:tgtEl>
                                          <p:spTgt spid="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6000"/>
                            </p:stCondLst>
                            <p:childTnLst>
                              <p:par>
                                <p:cTn id="1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6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6500"/>
                            </p:stCondLst>
                            <p:childTnLst>
                              <p:par>
                                <p:cTn id="1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1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7000"/>
                            </p:stCondLst>
                            <p:childTnLst>
                              <p:par>
                                <p:cTn id="1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6" fill="hold"/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17500"/>
                            </p:stCondLst>
                            <p:childTnLst>
                              <p:par>
                                <p:cTn id="1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1" fill="hold"/>
                                        <p:tgtEl>
                                          <p:spTgt spid="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8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8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8000"/>
                            </p:stCondLst>
                            <p:childTnLst>
                              <p:par>
                                <p:cTn id="18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6" fill="hold"/>
                                        <p:tgtEl>
                                          <p:spTgt spid="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8500"/>
                            </p:stCondLst>
                            <p:childTnLst>
                              <p:par>
                                <p:cTn id="19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1" fill="hold"/>
                                        <p:tgtEl>
                                          <p:spTgt spid="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19000"/>
                            </p:stCondLst>
                            <p:childTnLst>
                              <p:par>
                                <p:cTn id="19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6" fill="hold"/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9" fill="hold">
                            <p:stCondLst>
                              <p:cond delay="19500"/>
                            </p:stCondLst>
                            <p:childTnLst>
                              <p:par>
                                <p:cTn id="20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1" fill="hold"/>
                                        <p:tgtEl>
                                          <p:spTgt spid="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8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8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20000"/>
                            </p:stCondLst>
                            <p:childTnLst>
                              <p:par>
                                <p:cTn id="20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6" fill="hold"/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20500"/>
                            </p:stCondLst>
                            <p:childTnLst>
                              <p:par>
                                <p:cTn id="2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1" fill="hold"/>
                                        <p:tgtEl>
                                          <p:spTgt spid="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21000"/>
                            </p:stCondLst>
                            <p:childTnLst>
                              <p:par>
                                <p:cTn id="2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6" fill="hold"/>
                                        <p:tgtEl>
                                          <p:spTgt spid="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1" grpId="0" animBg="1" advAuto="0"/>
      <p:bldP spid="714" grpId="0" animBg="1" advAuto="0"/>
      <p:bldP spid="717" grpId="0" animBg="1" advAuto="0"/>
      <p:bldP spid="720" grpId="0" animBg="1" advAuto="0"/>
      <p:bldP spid="723" grpId="0" animBg="1" advAuto="0"/>
      <p:bldP spid="726" grpId="0" animBg="1" advAuto="0"/>
      <p:bldP spid="729" grpId="0" animBg="1" advAuto="0"/>
      <p:bldP spid="732" grpId="0" animBg="1" advAuto="0"/>
      <p:bldP spid="735" grpId="0" animBg="1" advAuto="0"/>
      <p:bldP spid="738" grpId="0" animBg="1" advAuto="0"/>
      <p:bldP spid="741" grpId="0" animBg="1" advAuto="0"/>
      <p:bldP spid="744" grpId="0" animBg="1" advAuto="0"/>
      <p:bldP spid="747" grpId="0" animBg="1" advAuto="0"/>
      <p:bldP spid="750" grpId="0" animBg="1" advAuto="0"/>
      <p:bldP spid="753" grpId="0" animBg="1" advAuto="0"/>
      <p:bldP spid="756" grpId="0" animBg="1" advAuto="0"/>
      <p:bldP spid="759" grpId="0" animBg="1" advAuto="0"/>
      <p:bldP spid="762" grpId="0" animBg="1" advAuto="0"/>
      <p:bldP spid="765" grpId="0" animBg="1" advAuto="0"/>
      <p:bldP spid="768" grpId="0" animBg="1" advAuto="0"/>
      <p:bldP spid="771" grpId="0" animBg="1" advAuto="0"/>
      <p:bldP spid="774" grpId="0" animBg="1" advAuto="0"/>
      <p:bldP spid="777" grpId="0" animBg="1" advAuto="0"/>
      <p:bldP spid="780" grpId="0" animBg="1" advAuto="0"/>
      <p:bldP spid="783" grpId="0" animBg="1" advAuto="0"/>
      <p:bldP spid="786" grpId="0" animBg="1" advAuto="0"/>
      <p:bldP spid="789" grpId="0" animBg="1" advAuto="0"/>
      <p:bldP spid="792" grpId="0" animBg="1" advAuto="0"/>
      <p:bldP spid="795" grpId="0" animBg="1" advAuto="0"/>
      <p:bldP spid="798" grpId="0" animBg="1" advAuto="0"/>
      <p:bldP spid="801" grpId="0" animBg="1" advAuto="0"/>
      <p:bldP spid="804" grpId="0" animBg="1" advAuto="0"/>
      <p:bldP spid="807" grpId="0" animBg="1" advAuto="0"/>
      <p:bldP spid="810" grpId="0" animBg="1" advAuto="0"/>
      <p:bldP spid="813" grpId="0" animBg="1" advAuto="0"/>
      <p:bldP spid="816" grpId="0" animBg="1" advAuto="0"/>
      <p:bldP spid="819" grpId="0" animBg="1" advAuto="0"/>
      <p:bldP spid="822" grpId="0" animBg="1" advAuto="0"/>
      <p:bldP spid="825" grpId="0" animBg="1" advAuto="0"/>
      <p:bldP spid="826" grpId="0" animBg="1" advAuto="0"/>
      <p:bldP spid="827" grpId="0" animBg="1" advAuto="0"/>
      <p:bldP spid="828" grpId="0" animBg="1" advAuto="0"/>
      <p:bldP spid="829" grpId="0" animBg="1" advAuto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Footer Placeholder 4"/>
          <p:cNvSpPr txBox="1"/>
          <p:nvPr/>
        </p:nvSpPr>
        <p:spPr>
          <a:xfrm>
            <a:off x="426142" y="6642342"/>
            <a:ext cx="6206173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832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833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3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35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836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837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838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39" name="Title 1"/>
          <p:cNvSpPr txBox="1"/>
          <p:nvPr/>
        </p:nvSpPr>
        <p:spPr>
          <a:xfrm>
            <a:off x="386463" y="-135014"/>
            <a:ext cx="10448706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3200">
                <a:solidFill>
                  <a:srgbClr val="C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Cosmological Variations</a:t>
            </a:r>
          </a:p>
        </p:txBody>
      </p:sp>
      <p:sp>
        <p:nvSpPr>
          <p:cNvPr id="841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8643726" y="6631524"/>
            <a:ext cx="258624" cy="24830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fld id="{86CB4B4D-7CA3-9044-876B-883B54F8677D}" type="slidenum">
              <a:t>38</a:t>
            </a:fld>
            <a:endParaRPr/>
          </a:p>
        </p:txBody>
      </p:sp>
      <p:sp>
        <p:nvSpPr>
          <p:cNvPr id="842" name="Content Placeholder 7"/>
          <p:cNvSpPr txBox="1"/>
          <p:nvPr/>
        </p:nvSpPr>
        <p:spPr>
          <a:xfrm>
            <a:off x="919705" y="3042078"/>
            <a:ext cx="2924577" cy="399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defTabSz="457200">
              <a:spcBef>
                <a:spcPts val="1000"/>
              </a:spcBef>
              <a:defRPr sz="1600"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(a) </a:t>
            </a:r>
            <a:r>
              <a:rPr i="1"/>
              <a:t>Variation with redshift</a:t>
            </a:r>
          </a:p>
        </p:txBody>
      </p:sp>
      <p:sp>
        <p:nvSpPr>
          <p:cNvPr id="843" name="Content Placeholder 7"/>
          <p:cNvSpPr txBox="1"/>
          <p:nvPr/>
        </p:nvSpPr>
        <p:spPr>
          <a:xfrm>
            <a:off x="8948070" y="3037056"/>
            <a:ext cx="2587835" cy="3884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defTabSz="457200">
              <a:spcBef>
                <a:spcPts val="1000"/>
              </a:spcBef>
              <a:defRPr sz="1400"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(c)</a:t>
            </a:r>
            <a:r>
              <a:rPr i="1"/>
              <a:t> Variation with frequency</a:t>
            </a:r>
          </a:p>
        </p:txBody>
      </p:sp>
      <p:sp>
        <p:nvSpPr>
          <p:cNvPr id="844" name="Content Placeholder 7"/>
          <p:cNvSpPr txBox="1"/>
          <p:nvPr/>
        </p:nvSpPr>
        <p:spPr>
          <a:xfrm>
            <a:off x="4345433" y="3037624"/>
            <a:ext cx="3556276" cy="399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algn="ctr" defTabSz="457200">
              <a:spcBef>
                <a:spcPts val="1000"/>
              </a:spcBef>
              <a:defRPr sz="1600">
                <a:solidFill>
                  <a:srgbClr val="FF5672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(b)</a:t>
            </a:r>
            <a:r>
              <a:rPr i="1"/>
              <a:t> Variation with Coupling constant</a:t>
            </a:r>
          </a:p>
        </p:txBody>
      </p:sp>
      <p:sp>
        <p:nvSpPr>
          <p:cNvPr id="845" name="Straight Connector 17"/>
          <p:cNvSpPr/>
          <p:nvPr/>
        </p:nvSpPr>
        <p:spPr>
          <a:xfrm>
            <a:off x="27571" y="3429000"/>
            <a:ext cx="12192001" cy="0"/>
          </a:xfrm>
          <a:prstGeom prst="line">
            <a:avLst/>
          </a:prstGeom>
          <a:ln w="63500">
            <a:solidFill>
              <a:schemeClr val="accent1"/>
            </a:solidFill>
            <a:prstDash val="sysDash"/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46" name="Content Placeholder 7"/>
          <p:cNvSpPr txBox="1"/>
          <p:nvPr/>
        </p:nvSpPr>
        <p:spPr>
          <a:xfrm>
            <a:off x="4661284" y="6165091"/>
            <a:ext cx="2924577" cy="532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algn="ctr" defTabSz="448055">
              <a:lnSpc>
                <a:spcPct val="90000"/>
              </a:lnSpc>
              <a:spcBef>
                <a:spcPts val="900"/>
              </a:spcBef>
              <a:defRPr sz="1568">
                <a:solidFill>
                  <a:srgbClr val="FF5886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(b)</a:t>
            </a:r>
            <a:r>
              <a:rPr i="1"/>
              <a:t> Variation with Magnetic field steepening</a:t>
            </a:r>
          </a:p>
        </p:txBody>
      </p:sp>
      <p:sp>
        <p:nvSpPr>
          <p:cNvPr id="847" name="Content Placeholder 7"/>
          <p:cNvSpPr txBox="1"/>
          <p:nvPr/>
        </p:nvSpPr>
        <p:spPr>
          <a:xfrm>
            <a:off x="401413" y="6154632"/>
            <a:ext cx="3475549" cy="55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algn="ctr" defTabSz="457200">
              <a:lnSpc>
                <a:spcPct val="90000"/>
              </a:lnSpc>
              <a:spcBef>
                <a:spcPts val="1000"/>
              </a:spcBef>
              <a:defRPr sz="1600"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(a)</a:t>
            </a:r>
            <a:r>
              <a:rPr i="1"/>
              <a:t> Variation with Electron density strength</a:t>
            </a:r>
          </a:p>
        </p:txBody>
      </p:sp>
      <p:sp>
        <p:nvSpPr>
          <p:cNvPr id="848" name="Content Placeholder 7"/>
          <p:cNvSpPr txBox="1"/>
          <p:nvPr/>
        </p:nvSpPr>
        <p:spPr>
          <a:xfrm>
            <a:off x="8611327" y="6207990"/>
            <a:ext cx="2924578" cy="365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defTabSz="457200">
              <a:spcBef>
                <a:spcPts val="1000"/>
              </a:spcBef>
              <a:defRPr sz="1400"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(c)</a:t>
            </a:r>
            <a:r>
              <a:rPr i="1"/>
              <a:t> Variation with Cluster Mass</a:t>
            </a:r>
          </a:p>
        </p:txBody>
      </p:sp>
      <p:pic>
        <p:nvPicPr>
          <p:cNvPr id="849" name="Picture 22" descr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423" y="913530"/>
            <a:ext cx="3592568" cy="2123526"/>
          </a:xfrm>
          <a:prstGeom prst="rect">
            <a:avLst/>
          </a:prstGeom>
          <a:ln w="12700">
            <a:miter lim="400000"/>
          </a:ln>
        </p:spPr>
      </p:pic>
      <p:pic>
        <p:nvPicPr>
          <p:cNvPr id="850" name="Picture 23" descr="Pictur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22240" y="3959261"/>
            <a:ext cx="3605983" cy="2237913"/>
          </a:xfrm>
          <a:prstGeom prst="rect">
            <a:avLst/>
          </a:prstGeom>
          <a:ln w="12700">
            <a:miter lim="400000"/>
          </a:ln>
        </p:spPr>
      </p:pic>
      <p:pic>
        <p:nvPicPr>
          <p:cNvPr id="851" name="Picture 24" descr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6722" y="920379"/>
            <a:ext cx="3956949" cy="2123526"/>
          </a:xfrm>
          <a:prstGeom prst="rect">
            <a:avLst/>
          </a:prstGeom>
          <a:ln w="12700">
            <a:miter lim="400000"/>
          </a:ln>
        </p:spPr>
      </p:pic>
      <p:pic>
        <p:nvPicPr>
          <p:cNvPr id="852" name="Picture 25" descr="Picture 25"/>
          <p:cNvPicPr>
            <a:picLocks noChangeAspect="1"/>
          </p:cNvPicPr>
          <p:nvPr/>
        </p:nvPicPr>
        <p:blipFill>
          <a:blip r:embed="rId7"/>
          <a:srcRect t="49930"/>
          <a:stretch>
            <a:fillRect/>
          </a:stretch>
        </p:blipFill>
        <p:spPr>
          <a:xfrm>
            <a:off x="4162061" y="3990697"/>
            <a:ext cx="3946381" cy="2199126"/>
          </a:xfrm>
          <a:prstGeom prst="rect">
            <a:avLst/>
          </a:prstGeom>
          <a:ln w="12700">
            <a:miter lim="400000"/>
          </a:ln>
        </p:spPr>
      </p:pic>
      <p:pic>
        <p:nvPicPr>
          <p:cNvPr id="853" name="Picture 26" descr="Picture 26"/>
          <p:cNvPicPr>
            <a:picLocks noChangeAspect="1"/>
          </p:cNvPicPr>
          <p:nvPr/>
        </p:nvPicPr>
        <p:blipFill>
          <a:blip r:embed="rId7"/>
          <a:srcRect b="50537"/>
          <a:stretch>
            <a:fillRect/>
          </a:stretch>
        </p:blipFill>
        <p:spPr>
          <a:xfrm>
            <a:off x="355694" y="3990697"/>
            <a:ext cx="3592568" cy="2174394"/>
          </a:xfrm>
          <a:prstGeom prst="rect">
            <a:avLst/>
          </a:prstGeom>
          <a:ln w="12700">
            <a:miter lim="400000"/>
          </a:ln>
        </p:spPr>
      </p:pic>
      <p:pic>
        <p:nvPicPr>
          <p:cNvPr id="854" name="Picture 27" descr="Picture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19010" y="918688"/>
            <a:ext cx="3709213" cy="2133100"/>
          </a:xfrm>
          <a:prstGeom prst="rect">
            <a:avLst/>
          </a:prstGeom>
          <a:ln w="12700">
            <a:miter lim="400000"/>
          </a:ln>
        </p:spPr>
      </p:pic>
      <p:sp>
        <p:nvSpPr>
          <p:cNvPr id="855" name="Title 1"/>
          <p:cNvSpPr txBox="1"/>
          <p:nvPr/>
        </p:nvSpPr>
        <p:spPr>
          <a:xfrm>
            <a:off x="509990" y="3405778"/>
            <a:ext cx="10448706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>
            <a:lvl1pPr defTabSz="457200">
              <a:defRPr sz="3200">
                <a:solidFill>
                  <a:srgbClr val="C00000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Astrophysical Variations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6" name="TextBox 29"/>
              <p:cNvSpPr txBox="1"/>
              <p:nvPr/>
            </p:nvSpPr>
            <p:spPr>
              <a:xfrm>
                <a:off x="6150915" y="58178"/>
                <a:ext cx="5248210" cy="86276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45719" rIns="45719">
                <a:spAutoFit/>
              </a:bodyPr>
              <a:lstStyle/>
              <a:p>
                <a:pPr>
                  <a:defRPr sz="1600" i="1"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  <m:r>
                          <m:rPr>
                            <m:nor/>
                          </m:rP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m:rPr>
                            <m:nor/>
                          </m:rP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d>
                    <m:r>
                      <a:rPr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∝</m:t>
                    </m:r>
                    <m:r>
                      <m:rPr>
                        <m:nor/>
                      </m:rPr>
                      <a:rPr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nor/>
                          </m:rP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m:rPr>
                        <m:nor/>
                      </m:rPr>
                      <a:rPr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Sup>
                              <m:sSubSupPr>
                                <m:ctrlP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𝛾</m:t>
                                </m:r>
                              </m:sub>
                              <m:sup>
                                <m:r>
                                  <m:rPr>
                                    <m:nor/>
                                  </m:rP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sSup>
                              <m:sSupPr>
                                <m:ctrlP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B</m:t>
                                    </m:r>
                                  </m:e>
                                  <m:sub>
                                    <m:r>
                                      <m:rPr>
                                        <m:nor/>
                                      </m:rPr>
                                      <a:rPr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t</m:t>
                                    </m:r>
                                  </m:sub>
                                </m:sSub>
                                <m: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  <m:sup>
                                <m:r>
                                  <m:rPr>
                                    <m:nor/>
                                  </m:rP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m:rPr>
                                <m:nor/>
                              </m:rPr>
                              <a:rPr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ν</m:t>
                            </m:r>
                            <m:d>
                              <m:dPr>
                                <m:ctrlP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nor/>
                                  </m:rP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m:rPr>
                                    <m:nor/>
                                  </m:rP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</m:e>
                            </m:d>
                          </m:num>
                          <m:den>
                            <m:r>
                              <m:rPr>
                                <m:nor/>
                              </m:rPr>
                              <a:rPr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∇</m:t>
                            </m:r>
                            <m:sSubSup>
                              <m:sSubSupPr>
                                <m:ctrlP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ω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sub>
                              <m:sup>
                                <m:r>
                                  <m:rPr>
                                    <m:nor/>
                                  </m:rP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</m:e>
                    </m:d>
                  </m:oMath>
                </a14:m>
                <a:r>
                  <a:rPr sz="1200">
                    <a:solidFill>
                      <a:schemeClr val="accent4"/>
                    </a:solidFill>
                  </a:rPr>
                  <a:t> </a:t>
                </a:r>
                <a:endParaRPr sz="1453"/>
              </a:p>
            </p:txBody>
          </p:sp>
        </mc:Choice>
        <mc:Fallback xmlns="">
          <p:sp>
            <p:nvSpPr>
              <p:cNvPr id="856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0915" y="58178"/>
                <a:ext cx="5248210" cy="86276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a14="http://schemas.microsoft.com/office/drawing/2010/main"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098D647A-CA9E-80E8-45FD-041CA90F9631}"/>
              </a:ext>
            </a:extLst>
          </p:cNvPr>
          <p:cNvSpPr txBox="1"/>
          <p:nvPr/>
        </p:nvSpPr>
        <p:spPr>
          <a:xfrm>
            <a:off x="213360" y="6497320"/>
            <a:ext cx="6096000" cy="553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aseline="0">
                <a:solidFill>
                  <a:srgbClr val="888888"/>
                </a:solidFill>
                <a:latin typeface="Calibri"/>
              </a:rPr>
              <a:t>01-09-2026</a:t>
            </a:r>
            <a:r>
              <a:rPr sz="1200">
                <a:latin typeface="Calibri"/>
                <a:ea typeface="Calibri"/>
                <a:cs typeface="Calibri"/>
              </a:rPr>
              <a:t>​</a:t>
            </a:r>
            <a:endParaRPr lang="en-US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/>
                                        <p:tgtEl>
                                          <p:spTgt spid="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2" fill="hold"/>
                                        <p:tgtEl>
                                          <p:spTgt spid="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" grpId="0" animBg="1" advAuto="0"/>
      <p:bldP spid="842" grpId="0" animBg="1" advAuto="0"/>
      <p:bldP spid="843" grpId="0" animBg="1" advAuto="0"/>
      <p:bldP spid="844" grpId="0" animBg="1" advAuto="0"/>
      <p:bldP spid="846" grpId="0" animBg="1" advAuto="0"/>
      <p:bldP spid="847" grpId="0" animBg="1" advAuto="0"/>
      <p:bldP spid="848" grpId="0" animBg="1" advAuto="0"/>
      <p:bldP spid="849" grpId="0" animBg="1" advAuto="0"/>
      <p:bldP spid="850" grpId="0" animBg="1" advAuto="0"/>
      <p:bldP spid="851" grpId="0" animBg="1" advAuto="0"/>
      <p:bldP spid="852" grpId="0" animBg="1" advAuto="0"/>
      <p:bldP spid="853" grpId="0" animBg="1" advAuto="0"/>
      <p:bldP spid="854" grpId="0" animBg="1" advAuto="0"/>
      <p:bldP spid="855" grpId="0" animBg="1" advAuto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Footer Placeholder 4"/>
          <p:cNvSpPr txBox="1"/>
          <p:nvPr/>
        </p:nvSpPr>
        <p:spPr>
          <a:xfrm>
            <a:off x="426142" y="6642342"/>
            <a:ext cx="6206173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859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860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1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62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863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864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865" name="Rectangle 15"/>
          <p:cNvSpPr/>
          <p:nvPr/>
        </p:nvSpPr>
        <p:spPr>
          <a:xfrm>
            <a:off x="2583" y="-2540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66" name="Title 1"/>
          <p:cNvSpPr txBox="1"/>
          <p:nvPr/>
        </p:nvSpPr>
        <p:spPr>
          <a:xfrm>
            <a:off x="1387809" y="57064"/>
            <a:ext cx="3456837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3200" b="1">
                <a:solidFill>
                  <a:srgbClr val="C0000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Cosmological</a:t>
            </a:r>
          </a:p>
        </p:txBody>
      </p:sp>
      <p:sp>
        <p:nvSpPr>
          <p:cNvPr id="868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8643726" y="6631524"/>
            <a:ext cx="258624" cy="24830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fld id="{86CB4B4D-7CA3-9044-876B-883B54F8677D}" type="slidenum">
              <a:t>39</a:t>
            </a:fld>
            <a:endParaRPr/>
          </a:p>
        </p:txBody>
      </p:sp>
      <p:sp>
        <p:nvSpPr>
          <p:cNvPr id="869" name="Content Placeholder 7"/>
          <p:cNvSpPr txBox="1"/>
          <p:nvPr/>
        </p:nvSpPr>
        <p:spPr>
          <a:xfrm>
            <a:off x="1387809" y="3423144"/>
            <a:ext cx="2924578" cy="399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defTabSz="457200">
              <a:spcBef>
                <a:spcPts val="1000"/>
              </a:spcBef>
              <a:defRPr sz="1600"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(a) </a:t>
            </a:r>
            <a:r>
              <a:rPr i="1"/>
              <a:t>Variation with redshift</a:t>
            </a:r>
          </a:p>
        </p:txBody>
      </p:sp>
      <p:sp>
        <p:nvSpPr>
          <p:cNvPr id="870" name="Content Placeholder 7"/>
          <p:cNvSpPr txBox="1"/>
          <p:nvPr/>
        </p:nvSpPr>
        <p:spPr>
          <a:xfrm>
            <a:off x="940328" y="6281010"/>
            <a:ext cx="3556276" cy="399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algn="ctr" defTabSz="457200">
              <a:spcBef>
                <a:spcPts val="1000"/>
              </a:spcBef>
              <a:defRPr sz="1600">
                <a:solidFill>
                  <a:srgbClr val="FF2827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(b)</a:t>
            </a:r>
            <a:r>
              <a:rPr i="1"/>
              <a:t> Variation with Coupling constant</a:t>
            </a:r>
          </a:p>
        </p:txBody>
      </p:sp>
      <p:sp>
        <p:nvSpPr>
          <p:cNvPr id="871" name="Straight Connector 13"/>
          <p:cNvSpPr/>
          <p:nvPr/>
        </p:nvSpPr>
        <p:spPr>
          <a:xfrm>
            <a:off x="6054866" y="1078533"/>
            <a:ext cx="34914" cy="5505399"/>
          </a:xfrm>
          <a:prstGeom prst="line">
            <a:avLst/>
          </a:prstGeom>
          <a:ln w="63500">
            <a:solidFill>
              <a:schemeClr val="accent1"/>
            </a:solidFill>
            <a:prstDash val="sysDash"/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72" name="Content Placeholder 7"/>
          <p:cNvSpPr txBox="1"/>
          <p:nvPr/>
        </p:nvSpPr>
        <p:spPr>
          <a:xfrm>
            <a:off x="6723754" y="6229244"/>
            <a:ext cx="4734608" cy="5329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algn="ctr" defTabSz="457200">
              <a:spcBef>
                <a:spcPts val="1000"/>
              </a:spcBef>
              <a:defRPr sz="1600"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(b)</a:t>
            </a:r>
            <a:r>
              <a:rPr i="1"/>
              <a:t> Variation with Magnetic field steepening</a:t>
            </a:r>
          </a:p>
        </p:txBody>
      </p:sp>
      <p:sp>
        <p:nvSpPr>
          <p:cNvPr id="873" name="Content Placeholder 7"/>
          <p:cNvSpPr txBox="1"/>
          <p:nvPr/>
        </p:nvSpPr>
        <p:spPr>
          <a:xfrm>
            <a:off x="6573503" y="3414976"/>
            <a:ext cx="5151522" cy="543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algn="ctr" defTabSz="457200">
              <a:spcBef>
                <a:spcPts val="1000"/>
              </a:spcBef>
              <a:defRPr sz="1600">
                <a:solidFill>
                  <a:srgbClr val="FF2E2D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(a)</a:t>
            </a:r>
            <a:r>
              <a:rPr i="1"/>
              <a:t> Variation with Electron density strength</a:t>
            </a:r>
          </a:p>
        </p:txBody>
      </p:sp>
      <p:pic>
        <p:nvPicPr>
          <p:cNvPr id="874" name="Picture 20" descr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899" y="1146184"/>
            <a:ext cx="4275708" cy="2276961"/>
          </a:xfrm>
          <a:prstGeom prst="rect">
            <a:avLst/>
          </a:prstGeom>
          <a:ln w="12700">
            <a:miter lim="400000"/>
          </a:ln>
        </p:spPr>
      </p:pic>
      <p:pic>
        <p:nvPicPr>
          <p:cNvPr id="875" name="Picture 21" descr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533" y="3884328"/>
            <a:ext cx="4301130" cy="2344916"/>
          </a:xfrm>
          <a:prstGeom prst="rect">
            <a:avLst/>
          </a:prstGeom>
          <a:ln w="12700">
            <a:miter lim="400000"/>
          </a:ln>
        </p:spPr>
      </p:pic>
      <p:pic>
        <p:nvPicPr>
          <p:cNvPr id="876" name="Picture 22" descr="Picture 22"/>
          <p:cNvPicPr>
            <a:picLocks noChangeAspect="1"/>
          </p:cNvPicPr>
          <p:nvPr/>
        </p:nvPicPr>
        <p:blipFill>
          <a:blip r:embed="rId6"/>
          <a:srcRect t="49929"/>
          <a:stretch>
            <a:fillRect/>
          </a:stretch>
        </p:blipFill>
        <p:spPr>
          <a:xfrm>
            <a:off x="7103003" y="3884328"/>
            <a:ext cx="4234663" cy="2323662"/>
          </a:xfrm>
          <a:prstGeom prst="rect">
            <a:avLst/>
          </a:prstGeom>
          <a:ln w="12700">
            <a:miter lim="400000"/>
          </a:ln>
        </p:spPr>
      </p:pic>
      <p:pic>
        <p:nvPicPr>
          <p:cNvPr id="877" name="Picture 23" descr="Picture 23"/>
          <p:cNvPicPr>
            <a:picLocks noChangeAspect="1"/>
          </p:cNvPicPr>
          <p:nvPr/>
        </p:nvPicPr>
        <p:blipFill>
          <a:blip r:embed="rId6"/>
          <a:srcRect b="50537"/>
          <a:stretch>
            <a:fillRect/>
          </a:stretch>
        </p:blipFill>
        <p:spPr>
          <a:xfrm>
            <a:off x="7061958" y="1148373"/>
            <a:ext cx="4275708" cy="2284298"/>
          </a:xfrm>
          <a:prstGeom prst="rect">
            <a:avLst/>
          </a:prstGeom>
          <a:ln w="12700">
            <a:miter lim="400000"/>
          </a:ln>
        </p:spPr>
      </p:pic>
      <p:sp>
        <p:nvSpPr>
          <p:cNvPr id="878" name="Title 1"/>
          <p:cNvSpPr txBox="1"/>
          <p:nvPr/>
        </p:nvSpPr>
        <p:spPr>
          <a:xfrm>
            <a:off x="7808761" y="441457"/>
            <a:ext cx="2894929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>
            <a:lvl1pPr defTabSz="457200">
              <a:defRPr sz="3200" b="1">
                <a:solidFill>
                  <a:srgbClr val="C0000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Astrophysical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9" name="TextBox 25"/>
              <p:cNvSpPr txBox="1"/>
              <p:nvPr/>
            </p:nvSpPr>
            <p:spPr>
              <a:xfrm>
                <a:off x="4443440" y="79760"/>
                <a:ext cx="5248210" cy="86276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45719" rIns="45719">
                <a:spAutoFit/>
              </a:bodyPr>
              <a:lstStyle/>
              <a:p>
                <a:pPr>
                  <a:defRPr sz="1600" i="1"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P</m:t>
                    </m:r>
                    <m:d>
                      <m:dPr>
                        <m:ctrlP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𝛾</m:t>
                        </m:r>
                        <m:r>
                          <m:rPr>
                            <m:nor/>
                          </m:rP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m:rPr>
                            <m:nor/>
                          </m:rP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e>
                    </m:d>
                    <m:r>
                      <a:rPr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∝</m:t>
                    </m:r>
                    <m:r>
                      <m:rPr>
                        <m:nor/>
                      </m:rPr>
                      <a:rPr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m:rPr>
                            <m:nor/>
                          </m:rP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m:rPr>
                        <m:nor/>
                      </m:rPr>
                      <a:rPr sz="16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sSubSup>
                              <m:sSubSupPr>
                                <m:ctrlP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𝛾</m:t>
                                </m:r>
                              </m:sub>
                              <m:sup>
                                <m:r>
                                  <m:rPr>
                                    <m:nor/>
                                  </m:rP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  <m:sSup>
                              <m:sSupPr>
                                <m:ctrlP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sSub>
                                  <m:sSubPr>
                                    <m:ctrlPr>
                                      <a:rPr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nor/>
                                      </m:rPr>
                                      <a:rPr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B</m:t>
                                    </m:r>
                                  </m:e>
                                  <m:sub>
                                    <m:r>
                                      <m:rPr>
                                        <m:nor/>
                                      </m:rPr>
                                      <a:rPr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t</m:t>
                                    </m:r>
                                  </m:sub>
                                </m:sSub>
                                <m: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  <m:sup>
                                <m:r>
                                  <m:rPr>
                                    <m:nor/>
                                  </m:rP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m:rPr>
                                <m:nor/>
                              </m:rPr>
                              <a:rPr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ν</m:t>
                            </m:r>
                            <m:d>
                              <m:dPr>
                                <m:ctrlP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nor/>
                                  </m:rP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1+</m:t>
                                </m:r>
                                <m:r>
                                  <m:rPr>
                                    <m:nor/>
                                  </m:rP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z</m:t>
                                </m:r>
                              </m:e>
                            </m:d>
                          </m:num>
                          <m:den>
                            <m:r>
                              <m:rPr>
                                <m:nor/>
                              </m:rPr>
                              <a:rPr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∇</m:t>
                            </m:r>
                            <m:sSubSup>
                              <m:sSubSupPr>
                                <m:ctrlP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ω</m:t>
                                </m:r>
                              </m:e>
                              <m:sub>
                                <m:r>
                                  <m:rPr>
                                    <m:nor/>
                                  </m:rP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p</m:t>
                                </m:r>
                              </m:sub>
                              <m:sup>
                                <m:r>
                                  <m:rPr>
                                    <m:nor/>
                                  </m:rPr>
                                  <a:rPr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</m:e>
                    </m:d>
                  </m:oMath>
                </a14:m>
                <a:r>
                  <a:rPr sz="1200">
                    <a:solidFill>
                      <a:schemeClr val="accent4"/>
                    </a:solidFill>
                  </a:rPr>
                  <a:t> </a:t>
                </a:r>
                <a:endParaRPr sz="1453"/>
              </a:p>
            </p:txBody>
          </p:sp>
        </mc:Choice>
        <mc:Fallback xmlns="">
          <p:sp>
            <p:nvSpPr>
              <p:cNvPr id="879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3440" y="79760"/>
                <a:ext cx="5248210" cy="86276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a14="http://schemas.microsoft.com/office/drawing/2010/main"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C9618E91-CA85-DA47-4969-592F25C98AF0}"/>
              </a:ext>
            </a:extLst>
          </p:cNvPr>
          <p:cNvSpPr txBox="1"/>
          <p:nvPr/>
        </p:nvSpPr>
        <p:spPr>
          <a:xfrm>
            <a:off x="213360" y="6497320"/>
            <a:ext cx="6096000" cy="553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aseline="0">
                <a:solidFill>
                  <a:srgbClr val="888888"/>
                </a:solidFill>
                <a:latin typeface="Calibri"/>
              </a:rPr>
              <a:t>01-09-2026</a:t>
            </a:r>
            <a:r>
              <a:rPr sz="1200">
                <a:latin typeface="Calibri"/>
                <a:ea typeface="Calibri"/>
                <a:cs typeface="Calibri"/>
              </a:rPr>
              <a:t>​</a:t>
            </a:r>
            <a:endParaRPr lang="en-US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6" grpId="0" animBg="1" advAuto="0"/>
      <p:bldP spid="869" grpId="0" animBg="1" advAuto="0"/>
      <p:bldP spid="870" grpId="0" animBg="1" advAuto="0"/>
      <p:bldP spid="872" grpId="0" animBg="1" advAuto="0"/>
      <p:bldP spid="873" grpId="0" animBg="1" advAuto="0"/>
      <p:bldP spid="874" grpId="0" animBg="1" advAuto="0"/>
      <p:bldP spid="875" grpId="0" animBg="1" advAuto="0"/>
      <p:bldP spid="876" grpId="0" animBg="1" advAuto="0"/>
      <p:bldP spid="877" grpId="0" animBg="1" advAuto="0"/>
      <p:bldP spid="878" grpId="0" animBg="1" advAuto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Footer Placeholder 4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882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883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8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85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86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06-06-2025</a:t>
            </a:r>
          </a:p>
        </p:txBody>
      </p:sp>
      <p:sp>
        <p:nvSpPr>
          <p:cNvPr id="887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40</a:t>
            </a:fld>
            <a:endParaRPr/>
          </a:p>
        </p:txBody>
      </p:sp>
      <p:sp>
        <p:nvSpPr>
          <p:cNvPr id="888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889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890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891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92" name="Title 1"/>
          <p:cNvSpPr txBox="1"/>
          <p:nvPr/>
        </p:nvSpPr>
        <p:spPr>
          <a:xfrm>
            <a:off x="272033" y="-155575"/>
            <a:ext cx="8505229" cy="1320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Simulation setup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93" name="Content Placeholder 2"/>
              <p:cNvSpPr txBox="1"/>
              <p:nvPr/>
            </p:nvSpPr>
            <p:spPr>
              <a:xfrm>
                <a:off x="243246" y="436254"/>
                <a:ext cx="8676835" cy="6144748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45719" rIns="45719">
                <a:normAutofit/>
              </a:bodyPr>
              <a:lstStyle/>
              <a:p>
                <a:pPr lvl="5" indent="914400" defTabSz="365760">
                  <a:lnSpc>
                    <a:spcPct val="85600"/>
                  </a:lnSpc>
                  <a:spcBef>
                    <a:spcPts val="300"/>
                  </a:spcBef>
                  <a:defRPr sz="2000" b="1" i="1">
                    <a:solidFill>
                      <a:srgbClr val="7030A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endParaRPr/>
              </a:p>
              <a:p>
                <a:pPr marL="91440" indent="-91440" defTabSz="365760">
                  <a:lnSpc>
                    <a:spcPct val="72000"/>
                  </a:lnSpc>
                  <a:spcBef>
                    <a:spcPts val="400"/>
                  </a:spcBef>
                  <a:buSzPct val="100000"/>
                  <a:buChar char="➢"/>
                  <a:defRPr sz="2000" b="1" i="1">
                    <a:solidFill>
                      <a:srgbClr val="C0000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t>Axes being considered:</a:t>
                </a:r>
              </a:p>
              <a:p>
                <a:pPr lvl="1" indent="182880" defTabSz="365760">
                  <a:lnSpc>
                    <a:spcPct val="72000"/>
                  </a:lnSpc>
                  <a:spcBef>
                    <a:spcPts val="400"/>
                  </a:spcBef>
                  <a:defRPr sz="2000" b="1" i="1">
                    <a:solidFill>
                      <a:srgbClr val="843C0B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t>				</a:t>
                </a:r>
                <a14:m>
                  <m:oMath xmlns:m="http://schemas.openxmlformats.org/officeDocument/2006/math">
                    <m:limUpp>
                      <m:limUppPr>
                        <m:ctrlPr>
                          <a:rPr sz="215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r>
                          <a:rPr sz="215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lim>
                        <m:r>
                          <a:rPr sz="215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^</m:t>
                        </m:r>
                      </m:lim>
                    </m:limUpp>
                    <m:r>
                      <a:rPr sz="2150" i="1">
                        <a:solidFill>
                          <a:srgbClr val="833C0B"/>
                        </a:solidFill>
                        <a:latin typeface="Cambria Math" panose="02040503050406030204" pitchFamily="18" charset="0"/>
                      </a:rPr>
                      <m:t>→</m:t>
                    </m:r>
                    <m:func>
                      <m:funcPr>
                        <m:ctrlPr>
                          <a:rPr sz="215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sz="215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𝒄𝒐𝒔</m:t>
                        </m:r>
                      </m:fName>
                      <m:e>
                        <m:sSub>
                          <m:sSubPr>
                            <m:ctrlPr>
                              <a:rPr sz="2150" i="1">
                                <a:solidFill>
                                  <a:srgbClr val="833C0B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sz="2150" i="1">
                                <a:solidFill>
                                  <a:srgbClr val="833C0B"/>
                                </a:solidFill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b>
                            <m:r>
                              <a:rPr sz="2150" i="1">
                                <a:solidFill>
                                  <a:srgbClr val="833C0B"/>
                                </a:solidFill>
                                <a:latin typeface="Cambria Math" panose="02040503050406030204" pitchFamily="18" charset="0"/>
                              </a:rPr>
                              <m:t>𝒛</m:t>
                            </m:r>
                          </m:sub>
                        </m:sSub>
                      </m:e>
                    </m:func>
                  </m:oMath>
                </a14:m>
                <a:endParaRPr/>
              </a:p>
              <a:p>
                <a:pPr lvl="5" indent="914400" defTabSz="365760">
                  <a:lnSpc>
                    <a:spcPct val="72000"/>
                  </a:lnSpc>
                  <a:spcBef>
                    <a:spcPts val="400"/>
                  </a:spcBef>
                  <a:defRPr sz="2000" b="1">
                    <a:solidFill>
                      <a:srgbClr val="843C0B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limUpp>
                        <m:limUppPr>
                          <m:ctrlP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lim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^</m:t>
                          </m:r>
                        </m:lim>
                      </m:limUpp>
                      <m:r>
                        <a:rPr sz="2150" i="1">
                          <a:solidFill>
                            <a:srgbClr val="833C0B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func>
                        <m:funcPr>
                          <m:ctrlP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𝒔𝒊𝒏</m:t>
                          </m:r>
                        </m:fName>
                        <m:e>
                          <m:sSub>
                            <m:sSubPr>
                              <m:ctrlP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sub>
                          </m:sSub>
                        </m:e>
                      </m:func>
                      <m:func>
                        <m:funcPr>
                          <m:ctrlP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𝒄𝒐𝒔</m:t>
                          </m:r>
                        </m:fName>
                        <m:e>
                          <m:sSub>
                            <m:sSubPr>
                              <m:ctrlP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sub>
                          </m:sSub>
                        </m:e>
                      </m:func>
                    </m:oMath>
                  </m:oMathPara>
                </a14:m>
                <a:endParaRPr i="1"/>
              </a:p>
              <a:p>
                <a:pPr lvl="8" indent="1463040" defTabSz="365760">
                  <a:lnSpc>
                    <a:spcPct val="72000"/>
                  </a:lnSpc>
                  <a:spcBef>
                    <a:spcPts val="400"/>
                  </a:spcBef>
                  <a:defRPr sz="2000" b="1">
                    <a:solidFill>
                      <a:srgbClr val="843C0B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limUpp>
                        <m:limUppPr>
                          <m:ctrlP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limUppPr>
                        <m:e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lim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^</m:t>
                          </m:r>
                        </m:lim>
                      </m:limUpp>
                      <m:r>
                        <a:rPr sz="2150" i="1">
                          <a:solidFill>
                            <a:srgbClr val="833C0B"/>
                          </a:solidFill>
                          <a:latin typeface="Cambria Math" panose="02040503050406030204" pitchFamily="18" charset="0"/>
                        </a:rPr>
                        <m:t>→</m:t>
                      </m:r>
                      <m:func>
                        <m:funcPr>
                          <m:ctrlP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𝒔𝒊𝒏</m:t>
                          </m:r>
                        </m:fName>
                        <m:e>
                          <m:sSub>
                            <m:sSubPr>
                              <m:ctrlP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sub>
                          </m:sSub>
                        </m:e>
                      </m:func>
                      <m:func>
                        <m:funcPr>
                          <m:ctrlP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𝒔𝒊𝒏</m:t>
                          </m:r>
                        </m:fName>
                        <m:e>
                          <m:sSub>
                            <m:sSubPr>
                              <m:ctrlP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b>
                              <m: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sub>
                          </m:sSub>
                        </m:e>
                      </m:func>
                      <m:r>
                        <m:rPr>
                          <m:nor/>
                        </m:rPr>
                        <a:rPr sz="2150" i="1">
                          <a:solidFill>
                            <a:srgbClr val="833C0B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i="1"/>
              </a:p>
              <a:p>
                <a:pPr defTabSz="365760">
                  <a:lnSpc>
                    <a:spcPct val="72000"/>
                  </a:lnSpc>
                  <a:spcBef>
                    <a:spcPts val="400"/>
                  </a:spcBef>
                  <a:defRPr sz="2000" b="1" i="1">
                    <a:solidFill>
                      <a:srgbClr val="7030A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endParaRPr i="1"/>
              </a:p>
              <a:p>
                <a:pPr marL="91440" indent="-91440" defTabSz="365760">
                  <a:lnSpc>
                    <a:spcPct val="72000"/>
                  </a:lnSpc>
                  <a:spcBef>
                    <a:spcPts val="400"/>
                  </a:spcBef>
                  <a:buSzPct val="100000"/>
                  <a:buChar char="➢"/>
                  <a:defRPr sz="2000" b="1" i="1">
                    <a:solidFill>
                      <a:srgbClr val="C0000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t>Local gradient in electron density:</a:t>
                </a:r>
              </a:p>
              <a:p>
                <a:pPr lvl="5" indent="914400" defTabSz="365760">
                  <a:lnSpc>
                    <a:spcPct val="72000"/>
                  </a:lnSpc>
                  <a:spcBef>
                    <a:spcPts val="400"/>
                  </a:spcBef>
                  <a:defRPr sz="2000" b="1">
                    <a:solidFill>
                      <a:srgbClr val="843C0B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sz="2150" i="1">
                          <a:solidFill>
                            <a:srgbClr val="833C0B"/>
                          </a:solidFill>
                          <a:latin typeface="Cambria Math" panose="02040503050406030204" pitchFamily="18" charset="0"/>
                        </a:rPr>
                        <m:t>𝛁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sub>
                      </m:sSub>
                      <m:d>
                        <m:dPr>
                          <m:ctrlP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</m:e>
                            <m:sub>
                              <m: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sub>
                          </m:sSub>
                        </m:e>
                      </m:d>
                      <m:r>
                        <a:rPr sz="2150" i="1">
                          <a:solidFill>
                            <a:srgbClr val="833C0B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sub>
                          </m:sSub>
                          <m:d>
                            <m:dPr>
                              <m:ctrlP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  <m: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sz="2150" i="1">
                                      <a:solidFill>
                                        <a:srgbClr val="833C0B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sz="2150" i="1">
                                      <a:solidFill>
                                        <a:srgbClr val="833C0B"/>
                                      </a:solidFill>
                                      <a:latin typeface="Cambria Math" panose="02040503050406030204" pitchFamily="18" charset="0"/>
                                    </a:rPr>
                                    <m:t>𝒅</m:t>
                                  </m:r>
                                </m:e>
                                <m:sub>
                                  <m:r>
                                    <a:rPr sz="2150" i="1">
                                      <a:solidFill>
                                        <a:srgbClr val="833C0B"/>
                                      </a:solidFill>
                                      <a:latin typeface="Cambria Math" panose="02040503050406030204" pitchFamily="18" charset="0"/>
                                    </a:rPr>
                                    <m:t>𝒆</m:t>
                                  </m:r>
                                </m:sub>
                              </m:sSub>
                            </m:e>
                          </m:d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sub>
                          </m:sSub>
                          <m:d>
                            <m:dPr>
                              <m:ctrlP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</m:e>
                            <m:sub>
                              <m: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i="1"/>
              </a:p>
              <a:p>
                <a:pPr defTabSz="365760">
                  <a:lnSpc>
                    <a:spcPct val="72000"/>
                  </a:lnSpc>
                  <a:spcBef>
                    <a:spcPts val="400"/>
                  </a:spcBef>
                  <a:defRPr sz="2000" b="1" i="1">
                    <a:solidFill>
                      <a:srgbClr val="7030A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endParaRPr i="1"/>
              </a:p>
              <a:p>
                <a:pPr marL="91440" indent="-91440" defTabSz="365760">
                  <a:lnSpc>
                    <a:spcPct val="72000"/>
                  </a:lnSpc>
                  <a:spcBef>
                    <a:spcPts val="400"/>
                  </a:spcBef>
                  <a:buSzPct val="100000"/>
                  <a:buChar char="➢"/>
                  <a:defRPr sz="2000" b="1" i="1">
                    <a:solidFill>
                      <a:srgbClr val="C0000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t>Profiles &amp; Turbulence considered: </a:t>
                </a:r>
              </a:p>
              <a:p>
                <a:pPr defTabSz="365760">
                  <a:lnSpc>
                    <a:spcPct val="72000"/>
                  </a:lnSpc>
                  <a:spcBef>
                    <a:spcPts val="400"/>
                  </a:spcBef>
                  <a:defRPr sz="2000" b="1" i="1">
                    <a:solidFill>
                      <a:srgbClr val="7030A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t>	</a:t>
                </a:r>
                <a:r>
                  <a:rPr>
                    <a:solidFill>
                      <a:srgbClr val="C00000"/>
                    </a:solidFill>
                  </a:rPr>
                  <a:t>Electron density:      </a:t>
                </a:r>
              </a:p>
              <a:p>
                <a:pPr defTabSz="365760">
                  <a:lnSpc>
                    <a:spcPct val="72000"/>
                  </a:lnSpc>
                  <a:spcBef>
                    <a:spcPts val="400"/>
                  </a:spcBef>
                  <a:defRPr sz="2000" b="1" i="1">
                    <a:solidFill>
                      <a:srgbClr val="7030A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t>	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sz="215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215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b>
                        <m:r>
                          <a:rPr sz="215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𝒆𝒔</m:t>
                        </m:r>
                      </m:sub>
                      <m:sup>
                        <m:r>
                          <a:rPr sz="215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bSup>
                    <m:r>
                      <a:rPr sz="2150" i="1">
                        <a:solidFill>
                          <a:srgbClr val="833C0B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sz="2150" i="1">
                        <a:solidFill>
                          <a:srgbClr val="833C0B"/>
                        </a:solidFill>
                        <a:latin typeface="Cambria Math" panose="02040503050406030204" pitchFamily="18" charset="0"/>
                      </a:rPr>
                      <m:t>𝒁</m:t>
                    </m:r>
                    <m:d>
                      <m:dPr>
                        <m:begChr m:val="["/>
                        <m:endChr m:val="]"/>
                        <m:ctrlPr>
                          <a:rPr sz="215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sz="2150" i="1">
                                <a:solidFill>
                                  <a:srgbClr val="833C0B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sz="2150" i="1">
                                <a:solidFill>
                                  <a:srgbClr val="833C0B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  <m:sub>
                            <m:r>
                              <a:rPr sz="2150" i="1">
                                <a:solidFill>
                                  <a:srgbClr val="833C0B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  <m:sup>
                            <m:r>
                              <a:rPr sz="2150" i="1">
                                <a:solidFill>
                                  <a:srgbClr val="833C0B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bSup>
                        <m:f>
                          <m:fPr>
                            <m:ctrlPr>
                              <a:rPr sz="2150" i="1">
                                <a:solidFill>
                                  <a:srgbClr val="833C0B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sz="2150" i="1">
                                    <a:solidFill>
                                      <a:srgbClr val="833C0B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sz="2150" i="1">
                                        <a:solidFill>
                                          <a:srgbClr val="833C0B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type m:val="lin"/>
                                        <m:ctrlPr>
                                          <a:rPr sz="2150" i="1">
                                            <a:solidFill>
                                              <a:srgbClr val="833C0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sz="2150" i="1">
                                            <a:solidFill>
                                              <a:srgbClr val="833C0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𝒓</m:t>
                                        </m:r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sz="2150" i="1">
                                                <a:solidFill>
                                                  <a:srgbClr val="833C0B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sz="2150" i="1">
                                                <a:solidFill>
                                                  <a:srgbClr val="833C0B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𝒓</m:t>
                                            </m:r>
                                          </m:e>
                                          <m:sub>
                                            <m:r>
                                              <a:rPr sz="2150" i="1">
                                                <a:solidFill>
                                                  <a:srgbClr val="833C0B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𝒄</m:t>
                                            </m:r>
                                            <m:r>
                                              <a:rPr sz="2150" i="1">
                                                <a:solidFill>
                                                  <a:srgbClr val="833C0B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𝟏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sz="2150" i="1">
                                    <a:solidFill>
                                      <a:srgbClr val="833C0B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sz="2150" i="1">
                                    <a:solidFill>
                                      <a:srgbClr val="833C0B"/>
                                    </a:solidFill>
                                    <a:latin typeface="Cambria Math" panose="02040503050406030204" pitchFamily="18" charset="0"/>
                                  </a:rPr>
                                  <m:t>𝛂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sz="2150" i="1">
                                    <a:solidFill>
                                      <a:srgbClr val="833C0B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sz="2150" i="1">
                                        <a:solidFill>
                                          <a:srgbClr val="833C0B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sz="2150" i="1">
                                        <a:solidFill>
                                          <a:srgbClr val="833C0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sz="2150" i="1">
                                        <a:solidFill>
                                          <a:srgbClr val="833C0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p>
                                      <m:sSupPr>
                                        <m:ctrlPr>
                                          <a:rPr sz="2150" i="1">
                                            <a:solidFill>
                                              <a:srgbClr val="833C0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sz="2150" i="1">
                                            <a:solidFill>
                                              <a:srgbClr val="833C0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𝒓</m:t>
                                        </m:r>
                                      </m:e>
                                      <m:sup>
                                        <m:r>
                                          <a:rPr sz="2150" i="1">
                                            <a:solidFill>
                                              <a:srgbClr val="833C0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  <m:r>
                                      <a:rPr sz="2150" i="1">
                                        <a:solidFill>
                                          <a:srgbClr val="833C0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/</m:t>
                                    </m:r>
                                    <m:sSubSup>
                                      <m:sSubSupPr>
                                        <m:ctrlPr>
                                          <a:rPr sz="2150" i="1">
                                            <a:solidFill>
                                              <a:srgbClr val="833C0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sz="2150" i="1">
                                            <a:solidFill>
                                              <a:srgbClr val="833C0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𝒓</m:t>
                                        </m:r>
                                      </m:e>
                                      <m:sub>
                                        <m:r>
                                          <a:rPr sz="2150" i="1">
                                            <a:solidFill>
                                              <a:srgbClr val="833C0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𝒄</m:t>
                                        </m:r>
                                        <m:r>
                                          <a:rPr sz="2150" i="1">
                                            <a:solidFill>
                                              <a:srgbClr val="833C0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𝟏</m:t>
                                        </m:r>
                                      </m:sub>
                                      <m:sup>
                                        <m:r>
                                          <a:rPr sz="2150" i="1">
                                            <a:solidFill>
                                              <a:srgbClr val="833C0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bSup>
                                  </m:e>
                                </m:d>
                              </m:e>
                              <m:sup>
                                <m:r>
                                  <a:rPr sz="2150" i="1">
                                    <a:solidFill>
                                      <a:srgbClr val="833C0B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r>
                                  <a:rPr sz="2150" i="1">
                                    <a:solidFill>
                                      <a:srgbClr val="833C0B"/>
                                    </a:solidFill>
                                    <a:latin typeface="Cambria Math" panose="02040503050406030204" pitchFamily="18" charset="0"/>
                                  </a:rPr>
                                  <m:t>𝛃</m:t>
                                </m:r>
                                <m:r>
                                  <a:rPr sz="2150" i="1">
                                    <a:solidFill>
                                      <a:srgbClr val="833C0B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sz="2150" i="1">
                                    <a:solidFill>
                                      <a:srgbClr val="833C0B"/>
                                    </a:solidFill>
                                    <a:latin typeface="Cambria Math" panose="02040503050406030204" pitchFamily="18" charset="0"/>
                                  </a:rPr>
                                  <m:t>𝛂</m:t>
                                </m:r>
                                <m:r>
                                  <a:rPr sz="2150" i="1">
                                    <a:solidFill>
                                      <a:srgbClr val="833C0B"/>
                                    </a:solidFill>
                                    <a:latin typeface="Cambria Math" panose="02040503050406030204" pitchFamily="18" charset="0"/>
                                  </a:rPr>
                                  <m:t>/</m:t>
                                </m:r>
                                <m:r>
                                  <a:rPr sz="2150" i="1">
                                    <a:solidFill>
                                      <a:srgbClr val="833C0B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p>
                          </m:den>
                        </m:f>
                        <m:f>
                          <m:fPr>
                            <m:ctrlPr>
                              <a:rPr sz="2150" i="1">
                                <a:solidFill>
                                  <a:srgbClr val="833C0B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sz="2150" i="1">
                                <a:solidFill>
                                  <a:srgbClr val="833C0B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num>
                          <m:den>
                            <m:sSup>
                              <m:sSupPr>
                                <m:ctrlPr>
                                  <a:rPr sz="2150" i="1">
                                    <a:solidFill>
                                      <a:srgbClr val="833C0B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sz="2150" i="1">
                                        <a:solidFill>
                                          <a:srgbClr val="833C0B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sz="2150" i="1">
                                        <a:solidFill>
                                          <a:srgbClr val="833C0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sz="2150" i="1">
                                        <a:solidFill>
                                          <a:srgbClr val="833C0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p>
                                      <m:sSupPr>
                                        <m:ctrlPr>
                                          <a:rPr sz="2150" i="1">
                                            <a:solidFill>
                                              <a:srgbClr val="833C0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sz="2150" i="1">
                                            <a:solidFill>
                                              <a:srgbClr val="833C0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𝒓</m:t>
                                        </m:r>
                                      </m:e>
                                      <m:sup>
                                        <m:r>
                                          <a:rPr sz="2150" i="1">
                                            <a:solidFill>
                                              <a:srgbClr val="833C0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𝛄</m:t>
                                        </m:r>
                                      </m:sup>
                                    </m:sSup>
                                    <m:r>
                                      <a:rPr sz="2150" i="1">
                                        <a:solidFill>
                                          <a:srgbClr val="833C0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/</m:t>
                                    </m:r>
                                    <m:sSubSup>
                                      <m:sSubSupPr>
                                        <m:ctrlPr>
                                          <a:rPr sz="2150" i="1">
                                            <a:solidFill>
                                              <a:srgbClr val="833C0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sz="2150" i="1">
                                            <a:solidFill>
                                              <a:srgbClr val="833C0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𝒓</m:t>
                                        </m:r>
                                      </m:e>
                                      <m:sub>
                                        <m:r>
                                          <a:rPr sz="2150" i="1">
                                            <a:solidFill>
                                              <a:srgbClr val="833C0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𝒔</m:t>
                                        </m:r>
                                      </m:sub>
                                      <m:sup>
                                        <m:r>
                                          <a:rPr sz="2150" i="1">
                                            <a:solidFill>
                                              <a:srgbClr val="833C0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𝛄</m:t>
                                        </m:r>
                                      </m:sup>
                                    </m:sSubSup>
                                  </m:e>
                                </m:d>
                              </m:e>
                              <m:sup>
                                <m:f>
                                  <m:fPr>
                                    <m:type m:val="lin"/>
                                    <m:ctrlPr>
                                      <a:rPr sz="2150" i="1">
                                        <a:solidFill>
                                          <a:srgbClr val="833C0B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sz="2150" i="1">
                                        <a:solidFill>
                                          <a:srgbClr val="833C0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𝛜</m:t>
                                    </m:r>
                                  </m:num>
                                  <m:den>
                                    <m:r>
                                      <a:rPr sz="2150" i="1">
                                        <a:solidFill>
                                          <a:srgbClr val="833C0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𝛄</m:t>
                                    </m:r>
                                  </m:den>
                                </m:f>
                              </m:sup>
                            </m:sSup>
                          </m:den>
                        </m:f>
                        <m:r>
                          <a:rPr sz="215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sz="2150" i="1">
                                <a:solidFill>
                                  <a:srgbClr val="833C0B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sz="2150" i="1">
                                    <a:solidFill>
                                      <a:srgbClr val="833C0B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sz="2150" i="1">
                                    <a:solidFill>
                                      <a:srgbClr val="833C0B"/>
                                    </a:solidFill>
                                    <a:latin typeface="Cambria Math" panose="02040503050406030204" pitchFamily="18" charset="0"/>
                                  </a:rPr>
                                  <m:t>𝒏</m:t>
                                </m:r>
                              </m:e>
                              <m:sub>
                                <m:r>
                                  <a:rPr sz="2150" i="1">
                                    <a:solidFill>
                                      <a:srgbClr val="833C0B"/>
                                    </a:solidFill>
                                    <a:latin typeface="Cambria Math" panose="02040503050406030204" pitchFamily="18" charset="0"/>
                                  </a:rPr>
                                  <m:t>𝟎𝟐</m:t>
                                </m:r>
                              </m:sub>
                              <m:sup>
                                <m:r>
                                  <a:rPr sz="2150" i="1">
                                    <a:solidFill>
                                      <a:srgbClr val="833C0B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p>
                            </m:sSubSup>
                          </m:num>
                          <m:den>
                            <m:sSup>
                              <m:sSupPr>
                                <m:ctrlPr>
                                  <a:rPr sz="2150" i="1">
                                    <a:solidFill>
                                      <a:srgbClr val="833C0B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sz="2150" i="1">
                                        <a:solidFill>
                                          <a:srgbClr val="833C0B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sz="2150" i="1">
                                        <a:solidFill>
                                          <a:srgbClr val="833C0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  <m:r>
                                      <a:rPr sz="2150" i="1">
                                        <a:solidFill>
                                          <a:srgbClr val="833C0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sSup>
                                      <m:sSupPr>
                                        <m:ctrlPr>
                                          <a:rPr sz="2150" i="1">
                                            <a:solidFill>
                                              <a:srgbClr val="833C0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sz="2150" i="1">
                                            <a:solidFill>
                                              <a:srgbClr val="833C0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𝒓</m:t>
                                        </m:r>
                                      </m:e>
                                      <m:sup>
                                        <m:r>
                                          <a:rPr sz="2150" i="1">
                                            <a:solidFill>
                                              <a:srgbClr val="833C0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p>
                                    <m:r>
                                      <a:rPr sz="2150" i="1">
                                        <a:solidFill>
                                          <a:srgbClr val="833C0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/</m:t>
                                    </m:r>
                                    <m:sSubSup>
                                      <m:sSubSupPr>
                                        <m:ctrlPr>
                                          <a:rPr sz="2150" i="1">
                                            <a:solidFill>
                                              <a:srgbClr val="833C0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sz="2150" i="1">
                                            <a:solidFill>
                                              <a:srgbClr val="833C0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𝒓</m:t>
                                        </m:r>
                                      </m:e>
                                      <m:sub>
                                        <m:r>
                                          <a:rPr sz="2150" i="1">
                                            <a:solidFill>
                                              <a:srgbClr val="833C0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𝒄</m:t>
                                        </m:r>
                                        <m:r>
                                          <a:rPr sz="2150" i="1">
                                            <a:solidFill>
                                              <a:srgbClr val="833C0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b>
                                      <m:sup>
                                        <m:r>
                                          <a:rPr sz="2150" i="1">
                                            <a:solidFill>
                                              <a:srgbClr val="833C0B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p>
                                    </m:sSubSup>
                                  </m:e>
                                </m:d>
                              </m:e>
                              <m:sup>
                                <m:r>
                                  <a:rPr sz="2150" i="1">
                                    <a:solidFill>
                                      <a:srgbClr val="833C0B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  <m:sSub>
                                  <m:sSubPr>
                                    <m:ctrlPr>
                                      <a:rPr sz="2150" i="1">
                                        <a:solidFill>
                                          <a:srgbClr val="833C0B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sz="2150" i="1">
                                        <a:solidFill>
                                          <a:srgbClr val="833C0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𝛃</m:t>
                                    </m:r>
                                  </m:e>
                                  <m:sub>
                                    <m:r>
                                      <a:rPr sz="2150" i="1">
                                        <a:solidFill>
                                          <a:srgbClr val="833C0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sup>
                            </m:sSup>
                          </m:den>
                        </m:f>
                      </m:e>
                    </m:d>
                  </m:oMath>
                </a14:m>
                <a:endParaRPr/>
              </a:p>
              <a:p>
                <a:pPr defTabSz="365760">
                  <a:lnSpc>
                    <a:spcPct val="72000"/>
                  </a:lnSpc>
                  <a:spcBef>
                    <a:spcPts val="400"/>
                  </a:spcBef>
                  <a:defRPr sz="2000" b="1"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endParaRPr/>
              </a:p>
              <a:p>
                <a:pPr defTabSz="365760">
                  <a:lnSpc>
                    <a:spcPct val="72000"/>
                  </a:lnSpc>
                  <a:spcBef>
                    <a:spcPts val="400"/>
                  </a:spcBef>
                  <a:defRPr sz="2000" b="1">
                    <a:solidFill>
                      <a:srgbClr val="843C0B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sub>
                      </m:sSub>
                      <m:d>
                        <m:dPr>
                          <m:ctrlP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  <m:r>
                        <a:rPr sz="2150" i="1">
                          <a:solidFill>
                            <a:srgbClr val="833C0B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𝒆𝒔</m:t>
                          </m:r>
                        </m:sub>
                      </m:sSub>
                      <m:d>
                        <m:dPr>
                          <m:ctrlP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</m:d>
                      <m:r>
                        <a:rPr sz="2150" i="1">
                          <a:solidFill>
                            <a:srgbClr val="833C0B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2150" i="1">
                          <a:solidFill>
                            <a:srgbClr val="833C0B"/>
                          </a:solidFill>
                          <a:latin typeface="Cambria Math" panose="02040503050406030204" pitchFamily="18" charset="0"/>
                        </a:rPr>
                        <m:t>𝓖</m:t>
                      </m:r>
                      <m:d>
                        <m:dPr>
                          <m:begChr m:val="["/>
                          <m:endChr m:val="]"/>
                          <m:ctrlP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𝒏</m:t>
                              </m:r>
                            </m:e>
                            <m:sub>
                              <m: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𝒆𝒔</m:t>
                              </m:r>
                            </m:sub>
                          </m:sSub>
                          <m:d>
                            <m:dPr>
                              <m:ctrlP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</m:d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𝝈</m:t>
                              </m:r>
                            </m:e>
                            <m:sub>
                              <m:r>
                                <a:rPr sz="215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>
                  <a:solidFill>
                    <a:srgbClr val="7030A0"/>
                  </a:solidFill>
                </a:endParaRPr>
              </a:p>
              <a:p>
                <a:pPr defTabSz="365760">
                  <a:lnSpc>
                    <a:spcPct val="72000"/>
                  </a:lnSpc>
                  <a:spcBef>
                    <a:spcPts val="400"/>
                  </a:spcBef>
                  <a:defRPr sz="2000" b="1">
                    <a:solidFill>
                      <a:srgbClr val="7030A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endParaRPr>
                  <a:solidFill>
                    <a:srgbClr val="7030A0"/>
                  </a:solidFill>
                </a:endParaRPr>
              </a:p>
              <a:p>
                <a:pPr defTabSz="365760">
                  <a:lnSpc>
                    <a:spcPct val="72000"/>
                  </a:lnSpc>
                  <a:spcBef>
                    <a:spcPts val="400"/>
                  </a:spcBef>
                  <a:defRPr sz="2000" b="1" i="1">
                    <a:solidFill>
                      <a:srgbClr val="7030A0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t>	 </a:t>
                </a:r>
                <a:r>
                  <a:rPr>
                    <a:solidFill>
                      <a:srgbClr val="C00000"/>
                    </a:solidFill>
                  </a:rPr>
                  <a:t>Magnetic field:</a:t>
                </a:r>
              </a:p>
              <a:p>
                <a:pPr lvl="6" indent="1097280" defTabSz="365760">
                  <a:lnSpc>
                    <a:spcPct val="72000"/>
                  </a:lnSpc>
                  <a:spcBef>
                    <a:spcPts val="400"/>
                  </a:spcBef>
                  <a:defRPr sz="2000" b="1">
                    <a:solidFill>
                      <a:srgbClr val="843C0B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sub>
                      </m:sSub>
                      <m:d>
                        <m:dPr>
                          <m:ctrlP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</m:d>
                      <m:r>
                        <a:rPr sz="2150" i="1">
                          <a:solidFill>
                            <a:srgbClr val="833C0B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  <m:sSup>
                        <m:sSupPr>
                          <m:ctrlP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  <m:sup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sz="215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sup>
                      </m:sSup>
                    </m:oMath>
                  </m:oMathPara>
                </a14:m>
                <a:endParaRPr i="1">
                  <a:solidFill>
                    <a:srgbClr val="7030A0"/>
                  </a:solidFill>
                </a:endParaRPr>
              </a:p>
              <a:p>
                <a:pPr defTabSz="365760">
                  <a:lnSpc>
                    <a:spcPct val="72000"/>
                  </a:lnSpc>
                  <a:spcBef>
                    <a:spcPts val="400"/>
                  </a:spcBef>
                  <a:defRPr sz="2000" b="1" i="1">
                    <a:solidFill>
                      <a:srgbClr val="843C0B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endParaRPr i="1">
                  <a:solidFill>
                    <a:srgbClr val="7030A0"/>
                  </a:solidFill>
                </a:endParaRPr>
              </a:p>
              <a:p>
                <a:pPr defTabSz="365760">
                  <a:lnSpc>
                    <a:spcPct val="72000"/>
                  </a:lnSpc>
                  <a:spcBef>
                    <a:spcPts val="400"/>
                  </a:spcBef>
                  <a:defRPr sz="2000" b="1">
                    <a:solidFill>
                      <a:srgbClr val="843C0B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sz="6100" i="1">
                          <a:solidFill>
                            <a:srgbClr val="833C0B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d>
                        <m:dPr>
                          <m:ctrlPr>
                            <a:rPr sz="61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sz="61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sz="61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61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sz="61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61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</m:d>
                      <m:r>
                        <a:rPr sz="6100" i="1">
                          <a:solidFill>
                            <a:srgbClr val="833C0B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sz="61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61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b>
                          <m:r>
                            <a:rPr sz="61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𝒔</m:t>
                          </m:r>
                        </m:sub>
                      </m:sSub>
                      <m:d>
                        <m:dPr>
                          <m:ctrlPr>
                            <a:rPr sz="61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sz="61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𝒓</m:t>
                          </m:r>
                        </m:e>
                      </m:d>
                      <m:r>
                        <a:rPr sz="6100" i="1">
                          <a:solidFill>
                            <a:srgbClr val="833C0B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sz="6100" i="1">
                          <a:solidFill>
                            <a:srgbClr val="833C0B"/>
                          </a:solidFill>
                          <a:latin typeface="Cambria Math" panose="02040503050406030204" pitchFamily="18" charset="0"/>
                        </a:rPr>
                        <m:t>𝓖</m:t>
                      </m:r>
                      <m:d>
                        <m:dPr>
                          <m:begChr m:val="["/>
                          <m:endChr m:val="]"/>
                          <m:ctrlPr>
                            <a:rPr sz="61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sz="610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610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e>
                            <m:sub>
                              <m:r>
                                <a:rPr sz="610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sub>
                          </m:sSub>
                          <m:d>
                            <m:dPr>
                              <m:ctrlPr>
                                <a:rPr sz="610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sz="610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𝒓</m:t>
                              </m:r>
                            </m:e>
                          </m:d>
                          <m:r>
                            <a:rPr sz="61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sz="610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sz="610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𝛔</m:t>
                              </m:r>
                            </m:e>
                            <m:sub>
                              <m:r>
                                <a:rPr sz="610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𝑩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i="1">
                  <a:solidFill>
                    <a:srgbClr val="7030A0"/>
                  </a:solidFill>
                </a:endParaRPr>
              </a:p>
              <a:p>
                <a:pPr defTabSz="365760">
                  <a:lnSpc>
                    <a:spcPct val="72000"/>
                  </a:lnSpc>
                  <a:spcBef>
                    <a:spcPts val="400"/>
                  </a:spcBef>
                  <a:defRPr sz="2000" b="1" i="1">
                    <a:solidFill>
                      <a:srgbClr val="843C0B"/>
                    </a:solidFill>
                    <a:latin typeface="Times Roman"/>
                    <a:ea typeface="Times Roman"/>
                    <a:cs typeface="Times Roman"/>
                    <a:sym typeface="Times Roman"/>
                  </a:defRPr>
                </a:pPr>
                <a:r>
                  <a:t> </a:t>
                </a:r>
              </a:p>
              <a:p>
                <a:pPr marL="274320" lvl="1" indent="-91440" defTabSz="365760">
                  <a:lnSpc>
                    <a:spcPct val="72000"/>
                  </a:lnSpc>
                  <a:spcBef>
                    <a:spcPts val="200"/>
                  </a:spcBef>
                  <a:buSzPct val="100000"/>
                  <a:buFont typeface="Arial"/>
                  <a:buChar char="•"/>
                  <a:defRPr sz="2560" b="1" i="1">
                    <a:solidFill>
                      <a:srgbClr val="92D050"/>
                    </a:solidFill>
                  </a:defRPr>
                </a:pPr>
                <a:endParaRPr/>
              </a:p>
              <a:p>
                <a:pPr defTabSz="365760">
                  <a:lnSpc>
                    <a:spcPct val="72000"/>
                  </a:lnSpc>
                  <a:spcBef>
                    <a:spcPts val="400"/>
                  </a:spcBef>
                  <a:defRPr sz="640">
                    <a:solidFill>
                      <a:srgbClr val="92D050"/>
                    </a:solidFill>
                  </a:defRPr>
                </a:pPr>
                <a:r>
                  <a:t>														</a:t>
                </a:r>
                <a:endParaRPr sz="2880" i="1">
                  <a:solidFill>
                    <a:srgbClr val="FFFF00"/>
                  </a:solidFill>
                </a:endParaRPr>
              </a:p>
              <a:p>
                <a:pPr defTabSz="365760">
                  <a:lnSpc>
                    <a:spcPct val="72000"/>
                  </a:lnSpc>
                  <a:spcBef>
                    <a:spcPts val="400"/>
                  </a:spcBef>
                  <a:defRPr sz="720" i="1">
                    <a:solidFill>
                      <a:srgbClr val="FFFF00"/>
                    </a:solidFill>
                  </a:defRPr>
                </a:pPr>
                <a:r>
                  <a:t>				</a:t>
                </a:r>
                <a:r>
                  <a:rPr i="0">
                    <a:solidFill>
                      <a:srgbClr val="000000"/>
                    </a:solidFill>
                  </a:rPr>
                  <a:t> </a:t>
                </a:r>
                <a:endParaRPr sz="280"/>
              </a:p>
            </p:txBody>
          </p:sp>
        </mc:Choice>
        <mc:Fallback xmlns="">
          <p:sp>
            <p:nvSpPr>
              <p:cNvPr id="893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246" y="436254"/>
                <a:ext cx="8676835" cy="6144748"/>
              </a:xfrm>
              <a:prstGeom prst="rect">
                <a:avLst/>
              </a:prstGeom>
              <a:blipFill>
                <a:blip r:embed="rId4"/>
                <a:stretch>
                  <a:fillRect l="-1476" b="-1180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a14="http://schemas.microsoft.com/office/drawing/2010/main"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94" name="Picture 22" descr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9996" y="3717673"/>
            <a:ext cx="4382229" cy="2927167"/>
          </a:xfrm>
          <a:prstGeom prst="rect">
            <a:avLst/>
          </a:prstGeom>
          <a:ln w="12700">
            <a:miter lim="400000"/>
          </a:ln>
        </p:spPr>
      </p:pic>
      <p:pic>
        <p:nvPicPr>
          <p:cNvPr id="895" name="Picture 24" descr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9996" y="690419"/>
            <a:ext cx="4382229" cy="292716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4" grpId="0" animBg="1" advAuto="0"/>
      <p:bldP spid="895" grpId="0" animBg="1" advAuto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Footer Placeholder 4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898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899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0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01" name="Content Placeholder 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02" name="Date Placeholder 3"/>
          <p:cNvSpPr txBox="1"/>
          <p:nvPr/>
        </p:nvSpPr>
        <p:spPr>
          <a:xfrm>
            <a:off x="883919" y="6414760"/>
            <a:ext cx="2651762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t>06-06-2025</a:t>
            </a:r>
          </a:p>
        </p:txBody>
      </p:sp>
      <p:sp>
        <p:nvSpPr>
          <p:cNvPr id="903" name="Slide Number Placeholder 5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41</a:t>
            </a:fld>
            <a:endParaRPr/>
          </a:p>
        </p:txBody>
      </p:sp>
      <p:sp>
        <p:nvSpPr>
          <p:cNvPr id="904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905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906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907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08" name="Title 1"/>
          <p:cNvSpPr txBox="1"/>
          <p:nvPr/>
        </p:nvSpPr>
        <p:spPr>
          <a:xfrm>
            <a:off x="45719" y="-214166"/>
            <a:ext cx="12909792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38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ALP DISTORTION IN TEMPERATURE &amp; POLARIZATION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09" name="TextBox 21"/>
              <p:cNvSpPr txBox="1"/>
              <p:nvPr/>
            </p:nvSpPr>
            <p:spPr>
              <a:xfrm>
                <a:off x="206567" y="876523"/>
                <a:ext cx="10352704" cy="6928327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 lIns="45719" rIns="45719">
                <a:spAutoFit/>
              </a:bodyPr>
              <a:lstStyle/>
              <a:p>
                <a:pPr marL="285750" indent="-285750">
                  <a:buSzPct val="100000"/>
                  <a:buChar char="➢"/>
                  <a:defRPr sz="16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ALP signal in temperature:</a:t>
                </a:r>
              </a:p>
              <a:p>
                <a:pPr>
                  <a:defRPr sz="1600">
                    <a:solidFill>
                      <a:srgbClr val="843C0B"/>
                    </a:solidFill>
                    <a:latin typeface="Cambria Math"/>
                    <a:ea typeface="Cambria Math"/>
                    <a:cs typeface="Cambria Math"/>
                    <a:sym typeface="Cambria Math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sz="1600" i="1">
                          <a:solidFill>
                            <a:srgbClr val="833C0B"/>
                          </a:solidFill>
                          <a:latin typeface="Cambria Math" panose="02040503050406030204" pitchFamily="18" charset="0"/>
                        </a:rPr>
                        <m:t>𝜟</m:t>
                      </m:r>
                      <m:sSub>
                        <m:sSubPr>
                          <m:ctrlP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sub>
                      </m:sSub>
                      <m:d>
                        <m:dPr>
                          <m:ctrlP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𝜸</m:t>
                          </m:r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sz="1600" i="1">
                          <a:solidFill>
                            <a:srgbClr val="833C0B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ctrlP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𝑵</m:t>
                          </m:r>
                        </m:sup>
                        <m:e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  <m:sSub>
                        <m:sSubPr>
                          <m:ctrlP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𝜸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ad</m:t>
                          </m:r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sz="1600" i="1">
                          <a:solidFill>
                            <a:srgbClr val="833C0B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𝟎</m:t>
                          </m:r>
                        </m:sub>
                      </m:sSub>
                    </m:oMath>
                  </m:oMathPara>
                </a14:m>
                <a:endParaRPr b="1" i="1">
                  <a:solidFill>
                    <a:srgbClr val="C00000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endParaRPr>
              </a:p>
              <a:p>
                <a:pPr>
                  <a:defRPr sz="16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 b="1" i="1">
                  <a:solidFill>
                    <a:srgbClr val="C00000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endParaRPr>
              </a:p>
              <a:p>
                <a:pPr marL="285750" indent="-285750">
                  <a:buSzPct val="100000"/>
                  <a:buChar char="➢"/>
                  <a:defRPr sz="16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ALP signal in polarization: </a:t>
                </a:r>
              </a:p>
              <a:p>
                <a:pPr>
                  <a:defRPr sz="1600" b="1" i="1">
                    <a:solidFill>
                      <a:srgbClr val="C00000"/>
                    </a:solidFill>
                  </a:defRPr>
                </a:pPr>
                <a:r>
                  <a:t>		</a:t>
                </a:r>
                <a14:m>
                  <m:oMath xmlns:m="http://schemas.openxmlformats.org/officeDocument/2006/math">
                    <m:r>
                      <a:rPr sz="1600" i="1">
                        <a:solidFill>
                          <a:srgbClr val="833C0B"/>
                        </a:solidFill>
                        <a:latin typeface="Cambria Math" panose="02040503050406030204" pitchFamily="18" charset="0"/>
                      </a:rPr>
                      <m:t>𝜟</m:t>
                    </m:r>
                    <m:sSub>
                      <m:sSubPr>
                        <m:ctrlP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𝑰</m:t>
                        </m:r>
                      </m:e>
                      <m:sub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sub>
                    </m:sSub>
                    <m:d>
                      <m:dPr>
                        <m:ctrlP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𝜸</m:t>
                        </m:r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d>
                    <m:r>
                      <a:rPr sz="1600" i="1">
                        <a:solidFill>
                          <a:srgbClr val="833C0B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</m:num>
                      <m:den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nary>
                      <m:naryPr>
                        <m:chr m:val="∑"/>
                        <m:limLoc m:val="undOvr"/>
                        <m:ctrlP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sup>
                      <m:e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  <m:sSub>
                      <m:sSubPr>
                        <m:ctrlP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𝜸</m:t>
                        </m:r>
                      </m:e>
                      <m:sub>
                        <m:r>
                          <m:rPr>
                            <m:nor/>
                          </m:rP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ad</m:t>
                        </m:r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sSub>
                      <m:sSubPr>
                        <m:ctrlP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sz="1600" i="1">
                                <a:solidFill>
                                  <a:srgbClr val="833C0B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sz="1600" i="1">
                                    <a:solidFill>
                                      <a:srgbClr val="833C0B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sz="1600" i="1">
                                    <a:solidFill>
                                      <a:srgbClr val="833C0B"/>
                                    </a:solidFill>
                                    <a:latin typeface="Cambria Math" panose="02040503050406030204" pitchFamily="18" charset="0"/>
                                  </a:rPr>
                                  <m:t>𝒄𝒐𝒔</m:t>
                                </m:r>
                              </m:fName>
                              <m:e>
                                <m:r>
                                  <a:rPr sz="1600" i="1">
                                    <a:solidFill>
                                      <a:srgbClr val="833C0B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sSub>
                                  <m:sSubPr>
                                    <m:ctrlPr>
                                      <a:rPr sz="1600" i="1">
                                        <a:solidFill>
                                          <a:srgbClr val="833C0B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sz="1600" i="1">
                                        <a:solidFill>
                                          <a:srgbClr val="833C0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𝜽</m:t>
                                    </m:r>
                                  </m:e>
                                  <m:sub>
                                    <m:r>
                                      <a:rPr sz="1600" i="1">
                                        <a:solidFill>
                                          <a:srgbClr val="833C0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sub>
                                </m:sSub>
                              </m:e>
                            </m:func>
                          </m:e>
                        </m:d>
                      </m:e>
                      <m:sub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sz="1600" i="1">
                        <a:solidFill>
                          <a:srgbClr val="833C0B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𝑰</m:t>
                        </m:r>
                      </m:e>
                      <m:sub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sz="1600" i="1">
                        <a:solidFill>
                          <a:srgbClr val="833C0B"/>
                        </a:solidFill>
                        <a:latin typeface="Cambria Math" panose="02040503050406030204" pitchFamily="18" charset="0"/>
                      </a:rPr>
                      <m:t>,                </m:t>
                    </m:r>
                    <m:r>
                      <a:rPr sz="1600" i="1">
                        <a:solidFill>
                          <a:srgbClr val="833C0B"/>
                        </a:solidFill>
                        <a:latin typeface="Cambria Math" panose="02040503050406030204" pitchFamily="18" charset="0"/>
                      </a:rPr>
                      <m:t>𝜟</m:t>
                    </m:r>
                    <m:sSub>
                      <m:sSubPr>
                        <m:ctrlP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𝑰</m:t>
                        </m:r>
                      </m:e>
                      <m:sub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𝑼</m:t>
                        </m:r>
                      </m:sub>
                    </m:sSub>
                    <m:d>
                      <m:dPr>
                        <m:ctrlP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𝜸</m:t>
                        </m:r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→</m:t>
                        </m:r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</m:d>
                    <m:r>
                      <a:rPr sz="1600" i="1">
                        <a:solidFill>
                          <a:srgbClr val="833C0B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𝝅</m:t>
                        </m:r>
                      </m:num>
                      <m:den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nary>
                      <m:naryPr>
                        <m:chr m:val="∑"/>
                        <m:limLoc m:val="undOvr"/>
                        <m:ctrlP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  <m:sup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𝑵</m:t>
                        </m:r>
                      </m:sup>
                      <m:e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  <m:sSub>
                      <m:sSubPr>
                        <m:ctrlP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𝜸</m:t>
                        </m:r>
                      </m:e>
                      <m:sub>
                        <m:r>
                          <m:rPr>
                            <m:nor/>
                          </m:rP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ad</m:t>
                        </m:r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sSub>
                      <m:sSubPr>
                        <m:ctrlP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sz="1600" i="1">
                                <a:solidFill>
                                  <a:srgbClr val="833C0B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unc>
                              <m:funcPr>
                                <m:ctrlPr>
                                  <a:rPr sz="1600" i="1">
                                    <a:solidFill>
                                      <a:srgbClr val="833C0B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a:rPr sz="1600" i="1">
                                    <a:solidFill>
                                      <a:srgbClr val="833C0B"/>
                                    </a:solidFill>
                                    <a:latin typeface="Cambria Math" panose="02040503050406030204" pitchFamily="18" charset="0"/>
                                  </a:rPr>
                                  <m:t>𝒔𝒊𝒏</m:t>
                                </m:r>
                              </m:fName>
                              <m:e>
                                <m:r>
                                  <a:rPr sz="1600" i="1">
                                    <a:solidFill>
                                      <a:srgbClr val="833C0B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  <m:sSub>
                                  <m:sSubPr>
                                    <m:ctrlPr>
                                      <a:rPr sz="1600" i="1">
                                        <a:solidFill>
                                          <a:srgbClr val="833C0B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sz="1600" i="1">
                                        <a:solidFill>
                                          <a:srgbClr val="833C0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𝜽</m:t>
                                    </m:r>
                                  </m:e>
                                  <m:sub>
                                    <m:r>
                                      <a:rPr sz="1600" i="1">
                                        <a:solidFill>
                                          <a:srgbClr val="833C0B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𝒙</m:t>
                                    </m:r>
                                  </m:sub>
                                </m:sSub>
                              </m:e>
                            </m:func>
                          </m:e>
                        </m:d>
                      </m:e>
                      <m:sub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sz="1600" i="1">
                        <a:solidFill>
                          <a:srgbClr val="833C0B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𝑰</m:t>
                        </m:r>
                      </m:e>
                      <m:sub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</m:oMath>
                </a14:m>
                <a:r>
                  <a:rPr>
                    <a:solidFill>
                      <a:srgbClr val="843C0B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rPr>
                  <a:t>,     </a:t>
                </a:r>
              </a:p>
              <a:p>
                <a:pPr>
                  <a:defRPr sz="1600">
                    <a:solidFill>
                      <a:srgbClr val="843C0B"/>
                    </a:solidFill>
                    <a:latin typeface="Cambria Math"/>
                    <a:ea typeface="Cambria Math"/>
                    <a:cs typeface="Cambria Math"/>
                    <a:sym typeface="Cambria Math"/>
                  </a:defRPr>
                </a:pPr>
                <a:endParaRPr>
                  <a:solidFill>
                    <a:srgbClr val="843C0B"/>
                  </a:solidFill>
                  <a:latin typeface="Century Schoolbook"/>
                  <a:ea typeface="Century Schoolbook"/>
                  <a:cs typeface="Century Schoolbook"/>
                  <a:sym typeface="Century Schoolbook"/>
                </a:endParaRPr>
              </a:p>
              <a:p>
                <a:pPr>
                  <a:defRPr sz="1600">
                    <a:solidFill>
                      <a:srgbClr val="843C0B"/>
                    </a:solidFill>
                    <a:latin typeface="Cambria Math"/>
                    <a:ea typeface="Cambria Math"/>
                    <a:cs typeface="Cambria Math"/>
                    <a:sym typeface="Cambria Math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sz="1600" i="1">
                          <a:solidFill>
                            <a:srgbClr val="833C0B"/>
                          </a:solidFill>
                          <a:latin typeface="Cambria Math" panose="02040503050406030204" pitchFamily="18" charset="0"/>
                        </a:rPr>
                        <m:t>𝜟</m:t>
                      </m:r>
                      <m:sSub>
                        <m:sSubPr>
                          <m:ctrlP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𝑰</m:t>
                          </m:r>
                        </m:e>
                        <m:sub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𝑷</m:t>
                          </m:r>
                        </m:sub>
                      </m:sSub>
                      <m:d>
                        <m:dPr>
                          <m:ctrlP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𝜸</m:t>
                          </m:r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→</m:t>
                          </m:r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</m:d>
                      <m:r>
                        <a:rPr sz="1600" i="1">
                          <a:solidFill>
                            <a:srgbClr val="833C0B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𝜟</m:t>
                          </m:r>
                          <m:sSubSup>
                            <m:sSubSupPr>
                              <m:ctrlPr>
                                <a:rPr sz="160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sz="160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𝑰</m:t>
                              </m:r>
                            </m:e>
                            <m:sub>
                              <m:r>
                                <a:rPr sz="160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𝑸</m:t>
                              </m:r>
                            </m:sub>
                            <m:sup>
                              <m:r>
                                <a:rPr sz="160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𝜟</m:t>
                          </m:r>
                          <m:sSubSup>
                            <m:sSubSupPr>
                              <m:ctrlPr>
                                <a:rPr sz="160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sz="160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𝑰</m:t>
                              </m:r>
                            </m:e>
                            <m:sub>
                              <m:r>
                                <a:rPr sz="160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𝑼</m:t>
                              </m:r>
                            </m:sub>
                            <m:sup>
                              <m:r>
                                <a:rPr sz="160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bSup>
                        </m:e>
                      </m:rad>
                    </m:oMath>
                  </m:oMathPara>
                </a14:m>
                <a:endParaRPr b="1" i="1">
                  <a:solidFill>
                    <a:srgbClr val="C00000"/>
                  </a:solidFill>
                  <a:latin typeface="+mj-lt"/>
                  <a:ea typeface="+mj-ea"/>
                  <a:cs typeface="+mj-cs"/>
                  <a:sym typeface="Calibri"/>
                </a:endParaRPr>
              </a:p>
              <a:p>
                <a:pPr>
                  <a:defRPr sz="16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 b="1" i="1">
                  <a:solidFill>
                    <a:srgbClr val="C00000"/>
                  </a:solidFill>
                  <a:latin typeface="+mj-lt"/>
                  <a:ea typeface="+mj-ea"/>
                  <a:cs typeface="+mj-cs"/>
                  <a:sym typeface="Calibri"/>
                </a:endParaRPr>
              </a:p>
              <a:p>
                <a:pPr marL="285750" indent="-285750">
                  <a:lnSpc>
                    <a:spcPct val="107000"/>
                  </a:lnSpc>
                  <a:spcBef>
                    <a:spcPts val="800"/>
                  </a:spcBef>
                  <a:buSzPct val="100000"/>
                  <a:buChar char="➢"/>
                  <a:defRPr sz="16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The signal is decomposed to spherical harmonics: 								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p>
                        <m:r>
                          <a:rPr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𝑎𝑥</m:t>
                        </m:r>
                      </m:sup>
                    </m:sSup>
                    <m:r>
                      <a:rPr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∑</m:t>
                        </m:r>
                      </m:e>
                      <m:sub>
                        <m:r>
                          <a:rPr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ℓ=0</m:t>
                        </m:r>
                      </m:sub>
                      <m:sup>
                        <m:r>
                          <a:rPr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</m:sSubSup>
                    <m:sSubSup>
                      <m:sSubSupPr>
                        <m:ctrlPr>
                          <a:rPr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∑</m:t>
                        </m:r>
                      </m:e>
                      <m:sub>
                        <m:r>
                          <a:rPr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=−ℓ</m:t>
                        </m:r>
                      </m:sub>
                      <m:sup>
                        <m:r>
                          <a:rPr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p>
                    </m:sSubSup>
                    <m:sSub>
                      <m:sSubPr>
                        <m:ctrlPr>
                          <a:rPr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  <m:r>
                          <a:rPr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sSub>
                      <m:sSubPr>
                        <m:ctrlPr>
                          <a:rPr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  <m:r>
                          <a:rPr sz="16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𝜙</m:t>
                    </m:r>
                    <m:r>
                      <a:rPr sz="16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sz="1509" i="0">
                    <a:latin typeface="Times Roman"/>
                    <a:ea typeface="Times Roman"/>
                    <a:cs typeface="Times Roman"/>
                    <a:sym typeface="Times Roman"/>
                  </a:rPr>
                  <a:t>  </a:t>
                </a:r>
              </a:p>
              <a:p>
                <a:pPr marL="285750" indent="-285750">
                  <a:lnSpc>
                    <a:spcPct val="107000"/>
                  </a:lnSpc>
                  <a:spcBef>
                    <a:spcPts val="800"/>
                  </a:spcBef>
                  <a:buSzPct val="100000"/>
                  <a:buChar char="➢"/>
                  <a:defRPr sz="16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 sz="1509" i="0">
                  <a:latin typeface="Times Roman"/>
                  <a:ea typeface="Times Roman"/>
                  <a:cs typeface="Times Roman"/>
                  <a:sym typeface="Times Roman"/>
                </a:endParaRPr>
              </a:p>
              <a:p>
                <a:pPr marL="285750" indent="-285750">
                  <a:lnSpc>
                    <a:spcPct val="107000"/>
                  </a:lnSpc>
                  <a:spcBef>
                    <a:spcPts val="800"/>
                  </a:spcBef>
                  <a:buSzPct val="100000"/>
                  <a:buChar char="➢"/>
                  <a:defRPr sz="16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The multipoles can be approximated as:</a:t>
                </a:r>
              </a:p>
              <a:p>
                <a:pPr lvl="7">
                  <a:lnSpc>
                    <a:spcPct val="107000"/>
                  </a:lnSpc>
                  <a:spcBef>
                    <a:spcPts val="800"/>
                  </a:spcBef>
                  <a:defRPr sz="1600">
                    <a:solidFill>
                      <a:srgbClr val="843C0B"/>
                    </a:solidFill>
                    <a:latin typeface="Cambria Math"/>
                    <a:ea typeface="Cambria Math"/>
                    <a:cs typeface="Cambria Math"/>
                    <a:sym typeface="Cambria Math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sz="1600" i="1">
                          <a:solidFill>
                            <a:srgbClr val="833C0B"/>
                          </a:solidFill>
                          <a:latin typeface="Cambria Math" panose="02040503050406030204" pitchFamily="18" charset="0"/>
                        </a:rPr>
                        <m:t>𝓵</m:t>
                      </m:r>
                      <m:r>
                        <a:rPr sz="1600" i="1">
                          <a:solidFill>
                            <a:srgbClr val="833C0B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sz="160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160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𝟏𝟖𝟎</m:t>
                              </m:r>
                            </m:e>
                            <m:sup>
                              <m:r>
                                <a:rPr sz="1600" i="1">
                                  <a:solidFill>
                                    <a:srgbClr val="833C0B"/>
                                  </a:solidFill>
                                  <a:latin typeface="Cambria Math" panose="02040503050406030204" pitchFamily="18" charset="0"/>
                                </a:rPr>
                                <m:t>𝒐</m:t>
                              </m:r>
                            </m:sup>
                          </m:sSup>
                        </m:num>
                        <m:den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𝒊𝒏</m:t>
                          </m:r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𝒅𝒆𝒈𝒓𝒆𝒆𝒔</m:t>
                          </m:r>
                          <m:r>
                            <a:rPr sz="1600" i="1">
                              <a:solidFill>
                                <a:srgbClr val="833C0B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b="1" i="1">
                  <a:latin typeface="Century Schoolbook"/>
                  <a:ea typeface="Century Schoolbook"/>
                  <a:cs typeface="Century Schoolbook"/>
                  <a:sym typeface="Century Schoolbook"/>
                </a:endParaRPr>
              </a:p>
              <a:p>
                <a:pPr>
                  <a:lnSpc>
                    <a:spcPct val="107000"/>
                  </a:lnSpc>
                  <a:spcBef>
                    <a:spcPts val="800"/>
                  </a:spcBef>
                  <a:defRPr sz="16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 b="1" i="1">
                  <a:latin typeface="Century Schoolbook"/>
                  <a:ea typeface="Century Schoolbook"/>
                  <a:cs typeface="Century Schoolbook"/>
                  <a:sym typeface="Century Schoolbook"/>
                </a:endParaRPr>
              </a:p>
              <a:p>
                <a:pPr marL="285750" indent="-285750">
                  <a:buSzPct val="100000"/>
                  <a:buChar char="➢"/>
                  <a:defRPr sz="16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The power spectrum is given as:</a:t>
                </a:r>
              </a:p>
              <a:p>
                <a:pPr>
                  <a:defRPr sz="16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			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𝑪</m:t>
                        </m:r>
                      </m:e>
                      <m:sub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𝓵</m:t>
                        </m:r>
                        <m:r>
                          <m:rPr>
                            <m:nor/>
                          </m:rP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  <m:sup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𝒂𝒙</m:t>
                        </m:r>
                      </m:sup>
                    </m:sSubSup>
                  </m:oMath>
                </a14:m>
                <a:r>
                  <a:rPr>
                    <a:solidFill>
                      <a:srgbClr val="843C0B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sz="1600" i="1">
                        <a:solidFill>
                          <a:srgbClr val="833C0B"/>
                        </a:solidFill>
                        <a:latin typeface="Cambria Math" panose="02040503050406030204" pitchFamily="18" charset="0"/>
                      </a:rPr>
                      <m:t>⟨</m:t>
                    </m:r>
                    <m:sSubSup>
                      <m:sSubSupPr>
                        <m:ctrlP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𝓵</m:t>
                        </m:r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sub>
                      <m:sup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𝒂𝒙</m:t>
                        </m:r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 ∗</m:t>
                        </m:r>
                      </m:sup>
                    </m:sSubSup>
                    <m:sSubSup>
                      <m:sSubSupPr>
                        <m:ctrlP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𝓵</m:t>
                        </m:r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sub>
                      <m:sup>
                        <m:r>
                          <a:rPr sz="1600" i="1">
                            <a:solidFill>
                              <a:srgbClr val="833C0B"/>
                            </a:solidFill>
                            <a:latin typeface="Cambria Math" panose="02040503050406030204" pitchFamily="18" charset="0"/>
                          </a:rPr>
                          <m:t>𝒂𝒙</m:t>
                        </m:r>
                      </m:sup>
                    </m:sSubSup>
                    <m:r>
                      <a:rPr sz="1600" i="1">
                        <a:solidFill>
                          <a:srgbClr val="833C0B"/>
                        </a:solidFill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r>
                  <a:rPr>
                    <a:solidFill>
                      <a:srgbClr val="843C0B"/>
                    </a:solidFill>
                  </a:rPr>
                  <a:t>	 </a:t>
                </a:r>
              </a:p>
              <a:p>
                <a:pPr marL="285750" indent="-285750">
                  <a:buSzPct val="100000"/>
                  <a:buChar char="➢"/>
                  <a:defRPr sz="1600" b="1" i="1">
                    <a:solidFill>
                      <a:srgbClr val="843C0B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>
                  <a:solidFill>
                    <a:srgbClr val="843C0B"/>
                  </a:solidFill>
                </a:endParaRPr>
              </a:p>
              <a:p>
                <a:pPr marL="285750" indent="-285750">
                  <a:buSzPct val="100000"/>
                  <a:buChar char="➢"/>
                  <a:defRPr sz="1600" b="1" i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>
                  <a:solidFill>
                    <a:srgbClr val="843C0B"/>
                  </a:solidFill>
                </a:endParaRPr>
              </a:p>
              <a:p>
                <a:pPr marL="285750" indent="-285750">
                  <a:buSzPct val="100000"/>
                  <a:buChar char="➢"/>
                  <a:defRPr sz="1600" b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>
                  <a:solidFill>
                    <a:srgbClr val="843C0B"/>
                  </a:solidFill>
                </a:endParaRPr>
              </a:p>
              <a:p>
                <a:pPr>
                  <a:defRPr sz="1600" b="1">
                    <a:solidFill>
                      <a:srgbClr val="C00000"/>
                    </a:solidFill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>
                  <a:solidFill>
                    <a:srgbClr val="843C0B"/>
                  </a:solidFill>
                </a:endParaRPr>
              </a:p>
            </p:txBody>
          </p:sp>
        </mc:Choice>
        <mc:Fallback xmlns="">
          <p:sp>
            <p:nvSpPr>
              <p:cNvPr id="909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567" y="876523"/>
                <a:ext cx="10352704" cy="6928327"/>
              </a:xfrm>
              <a:prstGeom prst="rect">
                <a:avLst/>
              </a:prstGeom>
              <a:blipFill>
                <a:blip r:embed="rId4"/>
                <a:stretch>
                  <a:fillRect l="-883" t="-616"/>
                </a:stretch>
              </a:blipFill>
              <a:ln w="12700">
                <a:miter lim="400000"/>
              </a:ln>
              <a:extLst>
                <a:ext uri="{C572A759-6A51-4108-AA02-DFA0A04FC94B}">
                  <ma14:wrappingTextBoxFlag xmlns:a14="http://schemas.microsoft.com/office/drawing/2010/main" xmlns="" xmlns:m="http://schemas.openxmlformats.org/officeDocument/2006/math" xmlns:ma14="http://schemas.microsoft.com/office/mac/drawingml/2011/main" val="1"/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10" name="Content Placeholder 13" descr="Content Placeholder 13"/>
          <p:cNvPicPr>
            <a:picLocks noChangeAspect="1"/>
          </p:cNvPicPr>
          <p:nvPr/>
        </p:nvPicPr>
        <p:blipFill>
          <a:blip r:embed="rId5"/>
          <a:srcRect l="48188" t="11988" r="1912" b="10236"/>
          <a:stretch>
            <a:fillRect/>
          </a:stretch>
        </p:blipFill>
        <p:spPr>
          <a:xfrm>
            <a:off x="8323570" y="3047581"/>
            <a:ext cx="3476751" cy="3384225"/>
          </a:xfrm>
          <a:prstGeom prst="rect">
            <a:avLst/>
          </a:prstGeom>
          <a:ln w="12700">
            <a:miter lim="400000"/>
          </a:ln>
        </p:spPr>
      </p:pic>
      <p:sp>
        <p:nvSpPr>
          <p:cNvPr id="911" name="TextBox 27"/>
          <p:cNvSpPr txBox="1"/>
          <p:nvPr/>
        </p:nvSpPr>
        <p:spPr>
          <a:xfrm>
            <a:off x="8540472" y="3273628"/>
            <a:ext cx="1629441" cy="345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>
              <a:defRPr sz="800" b="1" u="sng">
                <a:latin typeface="Roboto"/>
                <a:ea typeface="Roboto"/>
                <a:cs typeface="Roboto"/>
                <a:sym typeface="Roboto"/>
              </a:defRPr>
            </a:pPr>
            <a:r>
              <a:rPr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6"/>
              </a:rPr>
              <a:t>Polarization and Polarimetry</a:t>
            </a:r>
            <a:r>
              <a:t>, Sascha Tripe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70A488-C9D7-DA9A-00C7-0B70E8B13F6C}"/>
              </a:ext>
            </a:extLst>
          </p:cNvPr>
          <p:cNvSpPr txBox="1"/>
          <p:nvPr/>
        </p:nvSpPr>
        <p:spPr>
          <a:xfrm>
            <a:off x="213360" y="6497320"/>
            <a:ext cx="6096000" cy="553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aseline="0">
                <a:solidFill>
                  <a:srgbClr val="888888"/>
                </a:solidFill>
                <a:latin typeface="Calibri"/>
              </a:rPr>
              <a:t>01-09-2026</a:t>
            </a:r>
            <a:r>
              <a:rPr sz="1200">
                <a:latin typeface="Calibri"/>
                <a:ea typeface="Calibri"/>
                <a:cs typeface="Calibri"/>
              </a:rPr>
              <a:t>​</a:t>
            </a:r>
            <a:endParaRPr lang="en-US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Footer Placeholder 6"/>
          <p:cNvSpPr txBox="1"/>
          <p:nvPr/>
        </p:nvSpPr>
        <p:spPr>
          <a:xfrm>
            <a:off x="474479" y="6547165"/>
            <a:ext cx="6206173" cy="2483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914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915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16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17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918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919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920" name="Rectangle 15"/>
          <p:cNvSpPr/>
          <p:nvPr/>
        </p:nvSpPr>
        <p:spPr>
          <a:xfrm>
            <a:off x="2583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21" name="Title 1"/>
          <p:cNvSpPr txBox="1"/>
          <p:nvPr/>
        </p:nvSpPr>
        <p:spPr>
          <a:xfrm>
            <a:off x="587624" y="-15410"/>
            <a:ext cx="10417090" cy="132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484FCE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Summary statistics of the CMB: Power spectrum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2" name="Content Placeholder 2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236965" y="1288145"/>
                <a:ext cx="12115387" cy="5847132"/>
              </a:xfrm>
              <a:prstGeom prst="rect">
                <a:avLst/>
              </a:prstGeom>
            </p:spPr>
            <p:txBody>
              <a:bodyPr/>
              <a:lstStyle/>
              <a:p>
                <a:pPr marL="155447" indent="-155447" defTabSz="621791">
                  <a:lnSpc>
                    <a:spcPct val="85600"/>
                  </a:lnSpc>
                  <a:spcBef>
                    <a:spcPts val="600"/>
                  </a:spcBef>
                  <a:defRPr sz="2040" b="1" i="1"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The signal is decomposed to spherical harmonics: </a:t>
                </a:r>
              </a:p>
              <a:p>
                <a:pPr marL="0" indent="0" defTabSz="621791">
                  <a:lnSpc>
                    <a:spcPct val="85600"/>
                  </a:lnSpc>
                  <a:spcBef>
                    <a:spcPts val="600"/>
                  </a:spcBef>
                  <a:buSzTx/>
                  <a:buNone/>
                  <a:defRPr sz="2040" b="1" i="1"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					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p>
                        <m: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𝑎𝑥</m:t>
                        </m:r>
                      </m:sup>
                    </m:sSup>
                    <m:sSubSup>
                      <m:sSubSupPr>
                        <m:ctrlP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limLoc m:val="undOvr"/>
                            <m:ctrlPr>
                              <a:rPr sz="21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a:rPr sz="21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𝓁</m:t>
                            </m:r>
                            <m:r>
                              <m:rPr>
                                <m:nor/>
                              </m:rPr>
                              <a:rPr sz="21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sz="21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=0</m:t>
                            </m:r>
                          </m:sub>
                          <m:sup>
                            <m:r>
                              <a:rPr sz="21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nary>
                              <m:naryPr>
                                <m:chr m:val="∑"/>
                                <m:limLoc m:val="undOvr"/>
                                <m:ctrlPr>
                                  <a:rPr sz="21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>
                                <m:r>
                                  <a:rPr sz="21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r>
                                  <a:rPr sz="21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=−</m:t>
                                </m:r>
                                <m:r>
                                  <a:rPr sz="21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𝓁</m:t>
                                </m:r>
                                <m:r>
                                  <m:rPr>
                                    <m:nor/>
                                  </m:rPr>
                                  <a:rPr sz="21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sub>
                              <m:sup>
                                <m:r>
                                  <a:rPr sz="21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𝓁</m:t>
                                </m:r>
                                <m:r>
                                  <m:rPr>
                                    <m:nor/>
                                  </m:rPr>
                                  <a:rPr sz="21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sup>
                              <m:e>
                                <m:r>
                                  <a:rPr sz="215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nary>
                          </m:e>
                        </m:nary>
                        <m:sSubSup>
                          <m:sSubSupPr>
                            <m:ctrlPr>
                              <a:rPr sz="21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sz="21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sz="21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𝓁</m:t>
                            </m:r>
                            <m:r>
                              <a:rPr sz="21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  <m:sup>
                            <m:r>
                              <a:rPr sz="215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</m:sup>
                        </m:sSubSup>
                        <m: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𝓁</m:t>
                        </m:r>
                        <m: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p>
                    </m:sSubSup>
                    <m:d>
                      <m:dPr>
                        <m:ctrlP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θ</m:t>
                        </m:r>
                        <m: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ϕ</m:t>
                        </m:r>
                      </m:e>
                    </m:d>
                  </m:oMath>
                </a14:m>
                <a:endParaRPr/>
              </a:p>
              <a:p>
                <a:pPr marL="155447" indent="-155447" defTabSz="621791">
                  <a:lnSpc>
                    <a:spcPct val="85600"/>
                  </a:lnSpc>
                  <a:spcBef>
                    <a:spcPts val="600"/>
                  </a:spcBef>
                  <a:defRPr sz="2040" b="1" i="1"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The multipoles can be approximated as:</a:t>
                </a:r>
              </a:p>
              <a:p>
                <a:pPr marL="0" lvl="8" indent="2746248" defTabSz="621791">
                  <a:lnSpc>
                    <a:spcPct val="85600"/>
                  </a:lnSpc>
                  <a:spcBef>
                    <a:spcPts val="600"/>
                  </a:spcBef>
                  <a:buSzTx/>
                  <a:buNone/>
                  <a:defRPr sz="2040" b="1">
                    <a:latin typeface="Cambria Math"/>
                    <a:ea typeface="Cambria Math"/>
                    <a:cs typeface="Cambria Math"/>
                    <a:sym typeface="Cambria Math"/>
                  </a:defRPr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𝓁</m:t>
                      </m:r>
                      <m:r>
                        <a:rPr sz="215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sz="21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sz="21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180</m:t>
                              </m:r>
                            </m:e>
                            <m:sup>
                              <m:r>
                                <a:rPr sz="21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p>
                          </m:sSup>
                        </m:num>
                        <m:den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(</m:t>
                          </m:r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𝑑𝑒𝑔𝑟𝑒𝑒𝑠</m:t>
                          </m:r>
                          <m:r>
                            <a:rPr sz="21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>
                  <a:latin typeface="Century Schoolbook"/>
                  <a:ea typeface="Century Schoolbook"/>
                  <a:cs typeface="Century Schoolbook"/>
                  <a:sym typeface="Century Schoolbook"/>
                </a:endParaRPr>
              </a:p>
              <a:p>
                <a:pPr marL="155447" indent="-155447" defTabSz="621791">
                  <a:lnSpc>
                    <a:spcPct val="85600"/>
                  </a:lnSpc>
                  <a:spcBef>
                    <a:spcPts val="600"/>
                  </a:spcBef>
                  <a:defRPr sz="2040" b="1" i="1"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>
                  <a:latin typeface="Century Schoolbook"/>
                  <a:ea typeface="Century Schoolbook"/>
                  <a:cs typeface="Century Schoolbook"/>
                  <a:sym typeface="Century Schoolbook"/>
                </a:endParaRPr>
              </a:p>
              <a:p>
                <a:pPr marL="155447" indent="-155447" defTabSz="621791">
                  <a:lnSpc>
                    <a:spcPct val="85600"/>
                  </a:lnSpc>
                  <a:spcBef>
                    <a:spcPts val="600"/>
                  </a:spcBef>
                  <a:defRPr sz="2040" b="1" i="1"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The signal is affected by beam:             </a:t>
                </a:r>
                <a14:m>
                  <m:oMath xmlns:m="http://schemas.openxmlformats.org/officeDocument/2006/math">
                    <m:limUpp>
                      <m:limUppPr>
                        <m:ctrlP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sSubSup>
                          <m:sSubSupPr>
                            <m:ctrlP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𝓁</m:t>
                            </m:r>
                            <m: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  <m:sup>
                            <m: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𝑎𝑥</m:t>
                            </m:r>
                          </m:sup>
                        </m:sSubSup>
                      </m:e>
                      <m:lim>
                        <m: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~</m:t>
                        </m:r>
                      </m:lim>
                    </m:limUpp>
                    <m:r>
                      <a:rPr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𝓁</m:t>
                        </m:r>
                        <m:r>
                          <m:rPr>
                            <m:nor/>
                          </m:rP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sSubSup>
                      <m:sSubSupPr>
                        <m:ctrlP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𝓁</m:t>
                        </m:r>
                        <m: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𝑎𝑥</m:t>
                        </m:r>
                      </m:sup>
                    </m:sSubSup>
                  </m:oMath>
                </a14:m>
                <a:endParaRPr/>
              </a:p>
              <a:p>
                <a:pPr marL="0" lvl="5" indent="1813560" defTabSz="621791">
                  <a:lnSpc>
                    <a:spcPct val="85600"/>
                  </a:lnSpc>
                  <a:spcBef>
                    <a:spcPts val="600"/>
                  </a:spcBef>
                  <a:buSzTx/>
                  <a:buNone/>
                  <a:defRPr sz="2040" b="1"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	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𝓁</m:t>
                        </m:r>
                        <m:r>
                          <m:rPr>
                            <m:nor/>
                          </m:rP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t>=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exp</m:t>
                    </m:r>
                    <m:d>
                      <m:dPr>
                        <m:begChr m:val="["/>
                        <m:endChr m:val="]"/>
                        <m:ctrlP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nor/>
                          </m:rP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𝓁</m:t>
                        </m:r>
                        <m:d>
                          <m:dPr>
                            <m:ctrlP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𝓁</m:t>
                            </m:r>
                            <m:r>
                              <m:rPr>
                                <m:nor/>
                              </m:rP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sSubSup>
                          <m:sSubSupPr>
                            <m:ctrlP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nor/>
                              </m:rP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θ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beam</m:t>
                            </m:r>
                          </m:sub>
                          <m:sup>
                            <m:r>
                              <m:rPr>
                                <m:nor/>
                              </m:rP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m:rPr>
                            <m:nor/>
                          </m:rP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/2</m:t>
                        </m:r>
                      </m:e>
                    </m:d>
                  </m:oMath>
                </a14:m>
                <a:endParaRPr/>
              </a:p>
              <a:p>
                <a:pPr marL="155447" indent="-155447" defTabSz="621791">
                  <a:lnSpc>
                    <a:spcPct val="72000"/>
                  </a:lnSpc>
                  <a:spcBef>
                    <a:spcPts val="600"/>
                  </a:spcBef>
                  <a:defRPr sz="2040" b="1" i="1"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The power spectrum is given as:</a:t>
                </a:r>
              </a:p>
              <a:p>
                <a:pPr marL="0" indent="0" defTabSz="621791">
                  <a:lnSpc>
                    <a:spcPct val="72000"/>
                  </a:lnSpc>
                  <a:spcBef>
                    <a:spcPts val="600"/>
                  </a:spcBef>
                  <a:buSzTx/>
                  <a:buNone/>
                  <a:defRPr sz="2040" b="1" i="1"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				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𝓁</m:t>
                        </m:r>
                        <m:r>
                          <m:rPr>
                            <m:nor/>
                          </m:rP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  <m:sup>
                        <m: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𝑎𝑥</m:t>
                        </m:r>
                      </m:sup>
                    </m:sSubSup>
                  </m:oMath>
                </a14:m>
                <a:r>
                  <a:rPr i="0"/>
                  <a:t>= </a:t>
                </a:r>
                <a14:m>
                  <m:oMath xmlns:m="http://schemas.openxmlformats.org/officeDocument/2006/math">
                    <m:r>
                      <a:rPr sz="21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⟨</m:t>
                    </m:r>
                    <m:sSubSup>
                      <m:sSubSupPr>
                        <m:ctrlP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𝓁</m:t>
                        </m:r>
                        <m: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𝑎𝑥</m:t>
                        </m:r>
                        <m: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∗</m:t>
                        </m:r>
                      </m:sup>
                    </m:sSubSup>
                    <m:sSubSup>
                      <m:sSubSupPr>
                        <m:ctrlP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𝓁</m:t>
                        </m:r>
                        <m: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  <m:sup>
                        <m:r>
                          <a:rPr sz="215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𝑎𝑥</m:t>
                        </m:r>
                      </m:sup>
                    </m:sSubSup>
                    <m:r>
                      <a:rPr sz="215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endParaRPr i="0"/>
              </a:p>
              <a:p>
                <a:pPr marL="0" indent="0" defTabSz="621791">
                  <a:lnSpc>
                    <a:spcPct val="72000"/>
                  </a:lnSpc>
                  <a:spcBef>
                    <a:spcPts val="600"/>
                  </a:spcBef>
                  <a:buSzTx/>
                  <a:buNone/>
                  <a:defRPr sz="2040" b="1" i="1"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endParaRPr i="0"/>
              </a:p>
              <a:p>
                <a:pPr marL="155447" indent="-155447" defTabSz="621791">
                  <a:lnSpc>
                    <a:spcPct val="85600"/>
                  </a:lnSpc>
                  <a:spcBef>
                    <a:spcPts val="600"/>
                  </a:spcBef>
                  <a:defRPr sz="2040" b="1" i="1"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The ALP power spectrum  is estimated as:      </a:t>
                </a:r>
                <a14:m>
                  <m:oMath xmlns:m="http://schemas.openxmlformats.org/officeDocument/2006/math">
                    <m:limUpp>
                      <m:limUppPr>
                        <m:ctrlP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sSubSup>
                          <m:sSubSupPr>
                            <m:ctrlP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𝓁</m:t>
                            </m:r>
                          </m:sub>
                          <m:sup>
                            <m: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𝑎𝑥</m:t>
                            </m:r>
                          </m:sup>
                        </m:sSubSup>
                      </m:e>
                      <m:lim>
                        <m: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^</m:t>
                        </m:r>
                      </m:lim>
                    </m:limUpp>
                    <m:r>
                      <a:rPr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B</m:t>
                            </m:r>
                          </m:e>
                          <m:sub>
                            <m: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𝓁</m:t>
                            </m:r>
                          </m:sub>
                          <m:sup>
                            <m:r>
                              <m:rPr>
                                <m:nor/>
                              </m:rP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−2</m:t>
                            </m:r>
                          </m:sup>
                        </m:sSubSup>
                      </m:num>
                      <m:den>
                        <m: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𝓁</m:t>
                        </m:r>
                        <m: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  <m:nary>
                      <m:naryPr>
                        <m:chr m:val="∑"/>
                        <m:limLoc m:val="undOvr"/>
                        <m:ctrlP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=−</m:t>
                        </m:r>
                        <m: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𝓁</m:t>
                        </m:r>
                      </m:sub>
                      <m:sup>
                        <m: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𝓁</m:t>
                        </m:r>
                      </m:sup>
                      <m:e>
                        <m:limUpp>
                          <m:limUppPr>
                            <m:ctrlP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limUppPr>
                          <m:e>
                            <m:sSubSup>
                              <m:sSubSupPr>
                                <m:ctrlPr>
                                  <a:rPr sz="2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sz="2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b>
                                <m:r>
                                  <a:rPr sz="2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𝑙𝑚</m:t>
                                </m:r>
                              </m:sub>
                              <m:sup>
                                <m:r>
                                  <a:rPr sz="22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𝑎𝑥</m:t>
                                </m:r>
                              </m:sup>
                            </m:sSubSup>
                          </m:e>
                          <m:lim>
                            <m: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~</m:t>
                            </m:r>
                          </m:lim>
                        </m:limUpp>
                      </m:e>
                    </m:nary>
                    <m:sSup>
                      <m:sSupPr>
                        <m:ctrlP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p>
                        <m: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  <m:r>
                      <a:rPr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limUpp>
                      <m:limUppPr>
                        <m:ctrlP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limUppPr>
                      <m:e>
                        <m:sSubSup>
                          <m:sSubSupPr>
                            <m:ctrlP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𝑙𝑚</m:t>
                            </m:r>
                          </m:sub>
                          <m:sup>
                            <m:r>
                              <a:rPr sz="22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𝑎𝑥</m:t>
                            </m:r>
                          </m:sup>
                        </m:sSubSup>
                      </m:e>
                      <m:lim>
                        <m:r>
                          <a:rPr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~</m:t>
                        </m:r>
                      </m:lim>
                    </m:limUpp>
                  </m:oMath>
                </a14:m>
                <a:endParaRPr/>
              </a:p>
              <a:p>
                <a:pPr marL="0" indent="0" defTabSz="621791">
                  <a:lnSpc>
                    <a:spcPct val="72000"/>
                  </a:lnSpc>
                  <a:spcBef>
                    <a:spcPts val="600"/>
                  </a:spcBef>
                  <a:buSzTx/>
                  <a:buNone/>
                  <a:defRPr sz="2040">
                    <a:latin typeface="Century Schoolbook"/>
                    <a:ea typeface="Century Schoolbook"/>
                    <a:cs typeface="Century Schoolbook"/>
                    <a:sym typeface="Century Schoolbook"/>
                  </a:defRPr>
                </a:pPr>
                <a:r>
                  <a:t> </a:t>
                </a:r>
              </a:p>
              <a:p>
                <a:pPr marL="0" indent="0" defTabSz="621791">
                  <a:lnSpc>
                    <a:spcPct val="72000"/>
                  </a:lnSpc>
                  <a:spcBef>
                    <a:spcPts val="600"/>
                  </a:spcBef>
                  <a:buSzTx/>
                  <a:buNone/>
                  <a:defRPr sz="2040" i="1"/>
                </a:pPr>
                <a:r>
                  <a:t>				</a:t>
                </a:r>
                <a:r>
                  <a:rPr i="0"/>
                  <a:t> </a:t>
                </a:r>
              </a:p>
            </p:txBody>
          </p:sp>
        </mc:Choice>
        <mc:Fallback xmlns="">
          <p:sp>
            <p:nvSpPr>
              <p:cNvPr id="922" name="Content Placeholder 2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236965" y="1288145"/>
                <a:ext cx="12115387" cy="5847132"/>
              </a:xfrm>
              <a:prstGeom prst="rect">
                <a:avLst/>
              </a:prstGeom>
              <a:blipFill>
                <a:blip r:embed="rId4"/>
                <a:stretch>
                  <a:fillRect l="-856" t="-3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4" name="Slide Number Placeholder 7"/>
          <p:cNvSpPr txBox="1">
            <a:spLocks noGrp="1"/>
          </p:cNvSpPr>
          <p:nvPr>
            <p:ph type="sldNum" sz="quarter" idx="2"/>
          </p:nvPr>
        </p:nvSpPr>
        <p:spPr>
          <a:xfrm>
            <a:off x="5273344" y="6571975"/>
            <a:ext cx="258624" cy="248306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42</a:t>
            </a:fld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CF645D-8B61-4633-6966-2BD87D8DB75C}"/>
              </a:ext>
            </a:extLst>
          </p:cNvPr>
          <p:cNvSpPr txBox="1"/>
          <p:nvPr/>
        </p:nvSpPr>
        <p:spPr>
          <a:xfrm>
            <a:off x="213360" y="6497320"/>
            <a:ext cx="6096000" cy="55399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baseline="0">
                <a:solidFill>
                  <a:srgbClr val="888888"/>
                </a:solidFill>
                <a:latin typeface="Calibri"/>
              </a:rPr>
              <a:t>01-09-2026</a:t>
            </a:r>
            <a:r>
              <a:rPr sz="1200">
                <a:latin typeface="Calibri"/>
                <a:ea typeface="Calibri"/>
                <a:cs typeface="Calibri"/>
              </a:rPr>
              <a:t>​</a:t>
            </a:r>
            <a:endParaRPr lang="en-US"/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Footer Placeholder 26"/>
          <p:cNvSpPr txBox="1"/>
          <p:nvPr/>
        </p:nvSpPr>
        <p:spPr>
          <a:xfrm>
            <a:off x="4084320" y="6414760"/>
            <a:ext cx="4023360" cy="2483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ctr">
              <a:defRPr sz="1200">
                <a:solidFill>
                  <a:srgbClr val="888888"/>
                </a:solidFill>
              </a:defRPr>
            </a:lvl1pPr>
          </a:lstStyle>
          <a:p>
            <a:r>
              <a:t>Harsh Mehta</a:t>
            </a:r>
          </a:p>
        </p:txBody>
      </p:sp>
      <p:pic>
        <p:nvPicPr>
          <p:cNvPr id="568" name="Picture 8" descr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553" y="562343"/>
            <a:ext cx="10540894" cy="6113094"/>
          </a:xfrm>
          <a:prstGeom prst="rect">
            <a:avLst/>
          </a:prstGeom>
          <a:ln w="12700">
            <a:miter lim="400000"/>
          </a:ln>
          <a:effectLst>
            <a:outerShdw blurRad="1270000" dist="50800" dir="5400000" rotWithShape="0">
              <a:srgbClr val="000000"/>
            </a:outerShdw>
          </a:effectLst>
        </p:spPr>
      </p:pic>
      <p:sp>
        <p:nvSpPr>
          <p:cNvPr id="569" name="Rectangle 14"/>
          <p:cNvSpPr/>
          <p:nvPr/>
        </p:nvSpPr>
        <p:spPr>
          <a:xfrm>
            <a:off x="2583" y="0"/>
            <a:ext cx="12189418" cy="6858001"/>
          </a:xfrm>
          <a:prstGeom prst="rect">
            <a:avLst/>
          </a:prstGeom>
          <a:solidFill>
            <a:srgbClr val="FFFFFF">
              <a:alpha val="50000"/>
            </a:srgbClr>
          </a:soli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0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71" name="TextBox 9"/>
          <p:cNvSpPr txBox="1"/>
          <p:nvPr/>
        </p:nvSpPr>
        <p:spPr>
          <a:xfrm rot="5400000">
            <a:off x="11309110" y="1902817"/>
            <a:ext cx="1238171" cy="2059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chemeClr val="accent4"/>
                </a:solidFill>
              </a:defRPr>
            </a:lvl1pPr>
          </a:lstStyle>
          <a:p>
            <a:r>
              <a:t>Nasa.gov</a:t>
            </a:r>
          </a:p>
        </p:txBody>
      </p:sp>
      <p:sp>
        <p:nvSpPr>
          <p:cNvPr id="572" name="TextBox 10"/>
          <p:cNvSpPr txBox="1"/>
          <p:nvPr/>
        </p:nvSpPr>
        <p:spPr>
          <a:xfrm>
            <a:off x="10691985" y="6134037"/>
            <a:ext cx="1293447" cy="2059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900">
                <a:solidFill>
                  <a:srgbClr val="FFFFFF"/>
                </a:solidFill>
              </a:defRPr>
            </a:lvl1pPr>
          </a:lstStyle>
          <a:p>
            <a:r>
              <a:t>www.researchgate.net</a:t>
            </a:r>
          </a:p>
        </p:txBody>
      </p:sp>
      <p:sp>
        <p:nvSpPr>
          <p:cNvPr id="573" name="TextBox 16"/>
          <p:cNvSpPr txBox="1"/>
          <p:nvPr/>
        </p:nvSpPr>
        <p:spPr>
          <a:xfrm>
            <a:off x="10517445" y="251777"/>
            <a:ext cx="1297436" cy="1960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800"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FFFFFF"/>
                </a:solidFill>
                <a:uFillTx/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Planck | IPAC (caltech.edu)</a:t>
            </a:r>
          </a:p>
        </p:txBody>
      </p:sp>
      <p:sp>
        <p:nvSpPr>
          <p:cNvPr id="574" name="Rectangle 15"/>
          <p:cNvSpPr/>
          <p:nvPr/>
        </p:nvSpPr>
        <p:spPr>
          <a:xfrm>
            <a:off x="-1" y="-1"/>
            <a:ext cx="12189418" cy="6858001"/>
          </a:xfrm>
          <a:prstGeom prst="rect">
            <a:avLst/>
          </a:prstGeom>
          <a:gradFill>
            <a:gsLst>
              <a:gs pos="0">
                <a:srgbClr val="F6F8FC">
                  <a:alpha val="20000"/>
                </a:srgbClr>
              </a:gs>
              <a:gs pos="68000">
                <a:srgbClr val="DEEBF7"/>
              </a:gs>
              <a:gs pos="94000">
                <a:srgbClr val="CCCCFF"/>
              </a:gs>
            </a:gsLst>
            <a:path path="circle">
              <a:fillToRect l="37721" t="-19636" r="62278" b="119636"/>
            </a:path>
          </a:gradFill>
          <a:ln w="12700">
            <a:solidFill>
              <a:srgbClr val="1D3053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5" name="Title 1"/>
          <p:cNvSpPr txBox="1"/>
          <p:nvPr/>
        </p:nvSpPr>
        <p:spPr>
          <a:xfrm>
            <a:off x="658278" y="-312997"/>
            <a:ext cx="10424161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RELEVANT PUBLICATIONS</a:t>
            </a:r>
          </a:p>
        </p:txBody>
      </p:sp>
      <p:sp>
        <p:nvSpPr>
          <p:cNvPr id="576" name="Content Placeholder 2"/>
          <p:cNvSpPr txBox="1"/>
          <p:nvPr/>
        </p:nvSpPr>
        <p:spPr>
          <a:xfrm>
            <a:off x="221945" y="66319"/>
            <a:ext cx="11010725" cy="5838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pPr marL="210311" indent="-210311" defTabSz="841247">
              <a:lnSpc>
                <a:spcPct val="90000"/>
              </a:lnSpc>
              <a:spcBef>
                <a:spcPts val="900"/>
              </a:spcBef>
              <a:buSzPct val="100000"/>
              <a:buChar char="➢"/>
              <a:defRPr sz="1656" b="1" i="1">
                <a:solidFill>
                  <a:srgbClr val="843C0B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/>
          </a:p>
          <a:p>
            <a:pPr marL="210311" indent="-210311" defTabSz="841247">
              <a:lnSpc>
                <a:spcPct val="90000"/>
              </a:lnSpc>
              <a:spcBef>
                <a:spcPts val="900"/>
              </a:spcBef>
              <a:buSzPct val="100000"/>
              <a:buChar char="➢"/>
              <a:defRPr sz="1656" b="1" i="1">
                <a:solidFill>
                  <a:srgbClr val="843C0B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/>
          </a:p>
          <a:p>
            <a:pPr marL="210311" indent="-210311" defTabSz="841247">
              <a:lnSpc>
                <a:spcPct val="90000"/>
              </a:lnSpc>
              <a:spcBef>
                <a:spcPts val="900"/>
              </a:spcBef>
              <a:buSzPct val="100000"/>
              <a:buChar char="➢"/>
              <a:defRPr sz="1564" b="1" i="1">
                <a:solidFill>
                  <a:srgbClr val="C00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A power spectrum approach to the search for Axion-like Particles from resolved galaxy clusters using CMB as a backlight, (Mehta and Mukherjee)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4"/>
              </a:rPr>
              <a:t>JCAP09(2024)037 </a:t>
            </a:r>
            <a:endParaRPr>
              <a:solidFill>
                <a:srgbClr val="333333"/>
              </a:solidFill>
            </a:endParaRPr>
          </a:p>
          <a:p>
            <a:pPr marL="210311" indent="-210311" defTabSz="841247">
              <a:lnSpc>
                <a:spcPct val="90000"/>
              </a:lnSpc>
              <a:spcBef>
                <a:spcPts val="900"/>
              </a:spcBef>
              <a:buSzPct val="100000"/>
              <a:buChar char="➢"/>
              <a:defRPr sz="1564" b="1" i="1">
                <a:solidFill>
                  <a:srgbClr val="333333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>
              <a:solidFill>
                <a:srgbClr val="333333"/>
              </a:solidFill>
            </a:endParaRPr>
          </a:p>
          <a:p>
            <a:pPr marL="210311" indent="-210311" defTabSz="841247">
              <a:lnSpc>
                <a:spcPct val="90000"/>
              </a:lnSpc>
              <a:spcBef>
                <a:spcPts val="900"/>
              </a:spcBef>
              <a:buSzPct val="100000"/>
              <a:buChar char="➢"/>
              <a:defRPr sz="1564" b="1" i="1">
                <a:solidFill>
                  <a:srgbClr val="C00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A Diffused Background from Axion-like Particles in the Microwave Sky, (Mehta and Mukherjee)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5"/>
              </a:rPr>
              <a:t>JCAP07(2024)084</a:t>
            </a:r>
          </a:p>
          <a:p>
            <a:pPr marL="210311" indent="-210311" defTabSz="841247">
              <a:lnSpc>
                <a:spcPct val="90000"/>
              </a:lnSpc>
              <a:spcBef>
                <a:spcPts val="900"/>
              </a:spcBef>
              <a:buSzPct val="100000"/>
              <a:buChar char="➢"/>
              <a:defRPr sz="1564" b="1" i="1">
                <a:solidFill>
                  <a:srgbClr val="333333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 u="sng">
              <a:solidFill>
                <a:srgbClr val="0563C1"/>
              </a:solidFill>
              <a:uFill>
                <a:solidFill>
                  <a:srgbClr val="0563C1"/>
                </a:solidFill>
              </a:uFill>
              <a:hlinkClick r:id="rId5"/>
            </a:endParaRPr>
          </a:p>
          <a:p>
            <a:pPr marL="210311" indent="-210311" defTabSz="841247">
              <a:lnSpc>
                <a:spcPct val="90000"/>
              </a:lnSpc>
              <a:spcBef>
                <a:spcPts val="900"/>
              </a:spcBef>
              <a:buSzPct val="100000"/>
              <a:buChar char="➢"/>
              <a:defRPr sz="1564" b="1" i="1">
                <a:solidFill>
                  <a:srgbClr val="C00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SpectrAx: spectral search of axion-like particles using multi-band observations of galaxy clusters from SKA, SO, CMB-S4 and eROSITA, (Mehta and Mukherjee)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6"/>
              </a:rPr>
              <a:t>JCAP02(2025)050</a:t>
            </a:r>
            <a:endParaRPr>
              <a:solidFill>
                <a:srgbClr val="843C0B"/>
              </a:solidFill>
            </a:endParaRPr>
          </a:p>
          <a:p>
            <a:pPr marL="210311" indent="-210311" defTabSz="841247">
              <a:lnSpc>
                <a:spcPct val="90000"/>
              </a:lnSpc>
              <a:spcBef>
                <a:spcPts val="900"/>
              </a:spcBef>
              <a:buSzPct val="100000"/>
              <a:buChar char="➢"/>
              <a:defRPr sz="1564" b="1" i="1">
                <a:solidFill>
                  <a:srgbClr val="806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>
              <a:solidFill>
                <a:srgbClr val="843C0B"/>
              </a:solidFill>
            </a:endParaRPr>
          </a:p>
          <a:p>
            <a:pPr marL="210311" indent="-210311" defTabSz="841247">
              <a:lnSpc>
                <a:spcPct val="90000"/>
              </a:lnSpc>
              <a:spcBef>
                <a:spcPts val="900"/>
              </a:spcBef>
              <a:buSzPct val="100000"/>
              <a:buChar char="➢"/>
              <a:defRPr sz="1564" b="1" i="1">
                <a:solidFill>
                  <a:srgbClr val="C00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Turbulence Induced Non-Gaussian Spectral Distortion in the Microwave Sky from Photon-Axion Conversion in Galaxy Clusters, (Mehta and Mukherjee)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7"/>
              </a:rPr>
              <a:t>JCAP05(2025)051</a:t>
            </a:r>
          </a:p>
          <a:p>
            <a:pPr marL="210311" indent="-210311" defTabSz="841247">
              <a:lnSpc>
                <a:spcPct val="90000"/>
              </a:lnSpc>
              <a:spcBef>
                <a:spcPts val="900"/>
              </a:spcBef>
              <a:buSzPct val="100000"/>
              <a:buChar char="➢"/>
              <a:defRPr sz="1564" b="1" i="1"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 u="sng">
              <a:solidFill>
                <a:srgbClr val="0563C1"/>
              </a:solidFill>
              <a:uFill>
                <a:solidFill>
                  <a:srgbClr val="0563C1"/>
                </a:solidFill>
              </a:uFill>
              <a:hlinkClick r:id="rId7"/>
            </a:endParaRPr>
          </a:p>
          <a:p>
            <a:pPr marL="210311" indent="-210311" defTabSz="841247">
              <a:lnSpc>
                <a:spcPct val="90000"/>
              </a:lnSpc>
              <a:spcBef>
                <a:spcPts val="900"/>
              </a:spcBef>
              <a:buSzPct val="100000"/>
              <a:buChar char="➢"/>
              <a:defRPr sz="1564" b="1" i="1">
                <a:solidFill>
                  <a:srgbClr val="C00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The Prospect from the Upcoming CMB Experiment LiteBIRD to Discover Axion-like Particles Using Milky Way , (Mehta and Mukherjee)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8"/>
              </a:rPr>
              <a:t>JCAP08(2025)081</a:t>
            </a:r>
          </a:p>
          <a:p>
            <a:pPr marL="210311" indent="-210311" defTabSz="841247">
              <a:lnSpc>
                <a:spcPct val="90000"/>
              </a:lnSpc>
              <a:spcBef>
                <a:spcPts val="900"/>
              </a:spcBef>
              <a:buSzPct val="100000"/>
              <a:buChar char="➢"/>
              <a:defRPr sz="1564" b="1" i="1">
                <a:solidFill>
                  <a:srgbClr val="C00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endParaRPr u="sng">
              <a:solidFill>
                <a:srgbClr val="0563C1"/>
              </a:solidFill>
              <a:uFill>
                <a:solidFill>
                  <a:srgbClr val="0563C1"/>
                </a:solidFill>
              </a:uFill>
              <a:hlinkClick r:id="rId8"/>
            </a:endParaRPr>
          </a:p>
          <a:p>
            <a:pPr marL="210311" indent="-210311" defTabSz="841247">
              <a:lnSpc>
                <a:spcPct val="90000"/>
              </a:lnSpc>
              <a:spcBef>
                <a:spcPts val="900"/>
              </a:spcBef>
              <a:buSzPct val="100000"/>
              <a:buChar char="➢"/>
              <a:defRPr sz="1564" b="1" i="1">
                <a:solidFill>
                  <a:srgbClr val="C00000"/>
                </a:solidFill>
                <a:latin typeface="Century Schoolbook"/>
                <a:ea typeface="Century Schoolbook"/>
                <a:cs typeface="Century Schoolbook"/>
                <a:sym typeface="Century Schoolbook"/>
              </a:defRPr>
            </a:pPr>
            <a:r>
              <a:t>Detecting Axion-like particles using Cosmic Variance Cancellation with CMB and Radio surveys, (Mehta, Dixit, Mukherjee and Silk) </a:t>
            </a: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9"/>
              </a:rPr>
              <a:t> https://arxiv.org/abs/2505.11592</a:t>
            </a:r>
            <a:r>
              <a:t> (Submitted in JCAP)</a:t>
            </a:r>
          </a:p>
        </p:txBody>
      </p:sp>
      <p:sp>
        <p:nvSpPr>
          <p:cNvPr id="578" name="Slide Number Placeholder 27"/>
          <p:cNvSpPr txBox="1">
            <a:spLocks noGrp="1"/>
          </p:cNvSpPr>
          <p:nvPr>
            <p:ph type="sldNum" sz="quarter" idx="2"/>
          </p:nvPr>
        </p:nvSpPr>
        <p:spPr>
          <a:xfrm>
            <a:off x="11095176" y="6414760"/>
            <a:ext cx="258624" cy="248305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t>43</a:t>
            </a:fld>
            <a:endParaRPr/>
          </a:p>
        </p:txBody>
      </p:sp>
      <p:sp>
        <p:nvSpPr>
          <p:cNvPr id="579" name="Title 1"/>
          <p:cNvSpPr txBox="1"/>
          <p:nvPr/>
        </p:nvSpPr>
        <p:spPr>
          <a:xfrm rot="20345381">
            <a:off x="4591730" y="5263840"/>
            <a:ext cx="10424161" cy="13255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>
            <a:lvl1pPr algn="ctr">
              <a:lnSpc>
                <a:spcPct val="90000"/>
              </a:lnSpc>
              <a:defRPr sz="4400" b="1">
                <a:solidFill>
                  <a:srgbClr val="002060"/>
                </a:solidFill>
                <a:latin typeface="Baskerville"/>
                <a:ea typeface="Baskerville"/>
                <a:cs typeface="Baskerville"/>
                <a:sym typeface="Baskerville"/>
              </a:defRPr>
            </a:lvl1pPr>
          </a:lstStyle>
          <a:p>
            <a:r>
              <a:t>THANK YOU!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83EE76-05A4-07DE-20E4-774A28E8792B}"/>
              </a:ext>
            </a:extLst>
          </p:cNvPr>
          <p:cNvSpPr txBox="1"/>
          <p:nvPr/>
        </p:nvSpPr>
        <p:spPr>
          <a:xfrm>
            <a:off x="883919" y="6400413"/>
            <a:ext cx="2651762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20" rIns="45719" bIns="45720" anchor="ctr">
            <a:spAutoFit/>
          </a:bodyPr>
          <a:lstStyle>
            <a:lvl1pPr>
              <a:defRPr sz="1200">
                <a:solidFill>
                  <a:srgbClr val="888888"/>
                </a:solidFill>
              </a:defRPr>
            </a:lvl1pPr>
          </a:lstStyle>
          <a:p>
            <a:r>
              <a:rPr lang="en-US"/>
              <a:t>01-09-2026</a:t>
            </a: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9" grpId="0" animBg="1" advAuto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228</cp:revision>
  <dcterms:modified xsi:type="dcterms:W3CDTF">2026-09-01T06:29:04Z</dcterms:modified>
</cp:coreProperties>
</file>