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78" r:id="rId4"/>
    <p:sldId id="285" r:id="rId5"/>
    <p:sldId id="286" r:id="rId6"/>
    <p:sldId id="320" r:id="rId7"/>
    <p:sldId id="288" r:id="rId8"/>
    <p:sldId id="303" r:id="rId9"/>
    <p:sldId id="302" r:id="rId10"/>
    <p:sldId id="318" r:id="rId11"/>
    <p:sldId id="290" r:id="rId12"/>
    <p:sldId id="304" r:id="rId13"/>
    <p:sldId id="306" r:id="rId14"/>
    <p:sldId id="307" r:id="rId15"/>
    <p:sldId id="308" r:id="rId16"/>
    <p:sldId id="309" r:id="rId17"/>
    <p:sldId id="312" r:id="rId18"/>
    <p:sldId id="314" r:id="rId19"/>
    <p:sldId id="295" r:id="rId20"/>
    <p:sldId id="319" r:id="rId21"/>
    <p:sldId id="310" r:id="rId22"/>
    <p:sldId id="311" r:id="rId23"/>
    <p:sldId id="296" r:id="rId24"/>
    <p:sldId id="297" r:id="rId25"/>
    <p:sldId id="299" r:id="rId26"/>
    <p:sldId id="298" r:id="rId27"/>
    <p:sldId id="300" r:id="rId28"/>
    <p:sldId id="301" r:id="rId29"/>
    <p:sldId id="313" r:id="rId30"/>
    <p:sldId id="315" r:id="rId31"/>
    <p:sldId id="317" r:id="rId32"/>
    <p:sldId id="27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7C8A5A-615C-498A-988C-4B24318D4F1D}">
          <p14:sldIdLst>
            <p14:sldId id="256"/>
            <p14:sldId id="257"/>
            <p14:sldId id="278"/>
            <p14:sldId id="285"/>
            <p14:sldId id="286"/>
            <p14:sldId id="320"/>
            <p14:sldId id="288"/>
            <p14:sldId id="303"/>
            <p14:sldId id="302"/>
            <p14:sldId id="318"/>
            <p14:sldId id="290"/>
            <p14:sldId id="304"/>
            <p14:sldId id="306"/>
            <p14:sldId id="307"/>
            <p14:sldId id="308"/>
            <p14:sldId id="309"/>
            <p14:sldId id="312"/>
            <p14:sldId id="314"/>
            <p14:sldId id="295"/>
            <p14:sldId id="319"/>
            <p14:sldId id="310"/>
            <p14:sldId id="311"/>
            <p14:sldId id="296"/>
            <p14:sldId id="297"/>
            <p14:sldId id="299"/>
            <p14:sldId id="298"/>
            <p14:sldId id="300"/>
            <p14:sldId id="301"/>
            <p14:sldId id="313"/>
            <p14:sldId id="315"/>
            <p14:sldId id="317"/>
            <p14:sldId id="276"/>
          </p14:sldIdLst>
        </p14:section>
        <p14:section name="Untitled Section" id="{6F96A0BE-05E9-4033-BEAE-0781CAA1FF7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1F60"/>
    <a:srgbClr val="AC3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hua Cesca" userId="7aadff8d-aae9-4523-9254-332d74e69542" providerId="ADAL" clId="{9DF083B5-BF7A-4476-9250-10642A2F03A9}"/>
    <pc:docChg chg="undo custSel addSld delSld modSld sldOrd addSection delSection modSection">
      <pc:chgData name="Joshua Cesca" userId="7aadff8d-aae9-4523-9254-332d74e69542" providerId="ADAL" clId="{9DF083B5-BF7A-4476-9250-10642A2F03A9}" dt="2026-08-27T08:11:19.110" v="3988" actId="47"/>
      <pc:docMkLst>
        <pc:docMk/>
      </pc:docMkLst>
      <pc:sldChg chg="del">
        <pc:chgData name="Joshua Cesca" userId="7aadff8d-aae9-4523-9254-332d74e69542" providerId="ADAL" clId="{9DF083B5-BF7A-4476-9250-10642A2F03A9}" dt="2026-08-27T08:11:19.110" v="3988" actId="47"/>
        <pc:sldMkLst>
          <pc:docMk/>
          <pc:sldMk cId="4265278269" sldId="269"/>
        </pc:sldMkLst>
      </pc:sldChg>
      <pc:sldChg chg="modSp mod">
        <pc:chgData name="Joshua Cesca" userId="7aadff8d-aae9-4523-9254-332d74e69542" providerId="ADAL" clId="{9DF083B5-BF7A-4476-9250-10642A2F03A9}" dt="2026-08-27T08:08:35.412" v="3987" actId="20577"/>
        <pc:sldMkLst>
          <pc:docMk/>
          <pc:sldMk cId="3552323737" sldId="308"/>
        </pc:sldMkLst>
        <pc:spChg chg="mod">
          <ac:chgData name="Joshua Cesca" userId="7aadff8d-aae9-4523-9254-332d74e69542" providerId="ADAL" clId="{9DF083B5-BF7A-4476-9250-10642A2F03A9}" dt="2026-08-27T08:08:35.412" v="3987" actId="20577"/>
          <ac:spMkLst>
            <pc:docMk/>
            <pc:sldMk cId="3552323737" sldId="308"/>
            <ac:spMk id="2" creationId="{0CF72150-DB48-F374-376F-5910DDBB6A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2AFE7-D79B-4CB1-9C06-58F8008EA16D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883A3-1573-4D47-ADAA-F83063976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519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7613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318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599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01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293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278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1633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969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828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60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2201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04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9962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0612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2429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525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313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6410E9-3797-4AF1-92DD-7866DD126080}" type="datetimeFigureOut">
              <a:rPr lang="en-AU" smtClean="0"/>
              <a:t>30/08/2026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34AA97-FB87-4C49-8E64-76AD5C215C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5847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15.png"/><Relationship Id="rId10" Type="http://schemas.openxmlformats.org/officeDocument/2006/relationships/image" Target="../media/image31.png"/><Relationship Id="rId4" Type="http://schemas.openxmlformats.org/officeDocument/2006/relationships/image" Target="../media/image14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460.png"/><Relationship Id="rId4" Type="http://schemas.openxmlformats.org/officeDocument/2006/relationships/image" Target="../media/image45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png"/><Relationship Id="rId2" Type="http://schemas.openxmlformats.org/officeDocument/2006/relationships/image" Target="../media/image5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0.png"/><Relationship Id="rId7" Type="http://schemas.openxmlformats.org/officeDocument/2006/relationships/image" Target="../media/image66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BBDC-6292-34D9-3419-F7C90FAE3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0008" y="1964267"/>
            <a:ext cx="8810117" cy="2421464"/>
          </a:xfrm>
        </p:spPr>
        <p:txBody>
          <a:bodyPr>
            <a:normAutofit/>
          </a:bodyPr>
          <a:lstStyle/>
          <a:p>
            <a:r>
              <a:rPr lang="en-US" dirty="0"/>
              <a:t>Early Universe phase transitions in a Scale Invariant Standard Model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FCBBB-E215-91A8-4C87-7B45506D6D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759036"/>
          </a:xfrm>
        </p:spPr>
        <p:txBody>
          <a:bodyPr>
            <a:normAutofit fontScale="92500" lnSpcReduction="20000"/>
          </a:bodyPr>
          <a:lstStyle/>
          <a:p>
            <a:r>
              <a:rPr lang="en-AU" sz="2000" dirty="0"/>
              <a:t>Joshua Cesca with Archil Kobakhidze</a:t>
            </a:r>
          </a:p>
          <a:p>
            <a:r>
              <a:rPr lang="en-AU" sz="2000" dirty="0"/>
              <a:t>University of Sydney</a:t>
            </a:r>
          </a:p>
          <a:p>
            <a:r>
              <a:rPr lang="en-US" sz="2000" dirty="0"/>
              <a:t>Sydney Consortium for Particle Physics and Cosmology</a:t>
            </a:r>
          </a:p>
          <a:p>
            <a:endParaRPr lang="en-AU" sz="1900" dirty="0"/>
          </a:p>
          <a:p>
            <a:r>
              <a:rPr lang="en-AU" cap="none" dirty="0"/>
              <a:t>arXiv:2603.18406	accepted for publication in JHEP </a:t>
            </a:r>
          </a:p>
        </p:txBody>
      </p:sp>
    </p:spTree>
    <p:extLst>
      <p:ext uri="{BB962C8B-B14F-4D97-AF65-F5344CB8AC3E}">
        <p14:creationId xmlns:p14="http://schemas.microsoft.com/office/powerpoint/2010/main" val="3902754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3798A-628E-9F5B-662C-AAB6C0860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26136"/>
            <a:ext cx="10131425" cy="1456267"/>
          </a:xfrm>
        </p:spPr>
        <p:txBody>
          <a:bodyPr/>
          <a:lstStyle/>
          <a:p>
            <a:r>
              <a:rPr lang="en-AU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1B197-142D-679F-A5CD-EE337ADB4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906440"/>
            <a:ext cx="10890503" cy="3861529"/>
          </a:xfrm>
        </p:spPr>
        <p:txBody>
          <a:bodyPr numCol="1"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AU" sz="2000" dirty="0"/>
              <a:t>Motivation </a:t>
            </a:r>
          </a:p>
          <a:p>
            <a:pPr marL="514350" indent="-514350">
              <a:buFont typeface="+mj-lt"/>
              <a:buAutoNum type="romanUcPeriod"/>
            </a:pPr>
            <a:r>
              <a:rPr lang="en-AU" sz="2000" dirty="0"/>
              <a:t>The Minimal Hidden Scale-Invariant Standard Model</a:t>
            </a:r>
          </a:p>
          <a:p>
            <a:pPr marL="514350" indent="-514350">
              <a:buFont typeface="+mj-lt"/>
              <a:buAutoNum type="romanUcPeriod"/>
            </a:pPr>
            <a:r>
              <a:rPr lang="en-AU" sz="2000" dirty="0"/>
              <a:t>Initial implications of the model</a:t>
            </a:r>
          </a:p>
          <a:p>
            <a:pPr marL="514350" indent="-514350">
              <a:buFont typeface="+mj-lt"/>
              <a:buAutoNum type="romanUcPeriod"/>
            </a:pPr>
            <a:r>
              <a:rPr lang="en-AU" sz="2000" dirty="0"/>
              <a:t>Linear sigma model of chiral and electroweak symmetry breaking</a:t>
            </a:r>
          </a:p>
          <a:p>
            <a:pPr marL="514350" indent="-514350">
              <a:buFont typeface="+mj-lt"/>
              <a:buAutoNum type="romanUcPeriod"/>
            </a:pPr>
            <a:r>
              <a:rPr lang="en-AU" sz="2000" dirty="0"/>
              <a:t>Gravitational wave production</a:t>
            </a:r>
          </a:p>
          <a:p>
            <a:pPr marL="514350" indent="-514350">
              <a:buFont typeface="+mj-lt"/>
              <a:buAutoNum type="romanUcPeriod"/>
            </a:pPr>
            <a:r>
              <a:rPr lang="en-AU" sz="2000" dirty="0"/>
              <a:t>Primordial black hole production</a:t>
            </a:r>
          </a:p>
          <a:p>
            <a:pPr marL="514350" indent="-514350">
              <a:buFont typeface="+mj-lt"/>
              <a:buAutoNum type="romanUcPeriod"/>
            </a:pPr>
            <a:r>
              <a:rPr lang="en-AU" sz="2000" dirty="0"/>
              <a:t>Quark-Lepton nuggets from colour confinement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70A3F2-E3F9-37E2-B739-281E1B1134A0}"/>
              </a:ext>
            </a:extLst>
          </p:cNvPr>
          <p:cNvSpPr txBox="1"/>
          <p:nvPr/>
        </p:nvSpPr>
        <p:spPr>
          <a:xfrm>
            <a:off x="11865864" y="6431012"/>
            <a:ext cx="326136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35266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2150-DB48-F374-376F-5910DDBB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/>
              <a:t>The Higgs hierarchy problem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8F4637-2026-233F-77DC-D51B51372B08}"/>
              </a:ext>
            </a:extLst>
          </p:cNvPr>
          <p:cNvSpPr txBox="1"/>
          <p:nvPr/>
        </p:nvSpPr>
        <p:spPr>
          <a:xfrm>
            <a:off x="11865864" y="6431012"/>
            <a:ext cx="326136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3">
                <a:extLst>
                  <a:ext uri="{FF2B5EF4-FFF2-40B4-BE49-F238E27FC236}">
                    <a16:creationId xmlns:a16="http://schemas.microsoft.com/office/drawing/2014/main" id="{B6B833FC-B96E-252A-B9D6-87E6B927F3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1" y="1965791"/>
                <a:ext cx="9701782" cy="4874295"/>
              </a:xfrm>
            </p:spPr>
            <p:txBody>
              <a:bodyPr>
                <a:normAutofit fontScale="92500" lnSpcReduction="10000"/>
              </a:bodyPr>
              <a:lstStyle/>
              <a:p>
                <a:endParaRPr lang="en-AU" dirty="0"/>
              </a:p>
              <a:p>
                <a:r>
                  <a:rPr lang="en-AU" dirty="0"/>
                  <a:t>Formulate the Standard Model in terms of a cutoff energy scale for new physics,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Λ</m:t>
                    </m:r>
                  </m:oMath>
                </a14:m>
                <a:r>
                  <a:rPr lang="en-AU" dirty="0"/>
                  <a:t>.</a:t>
                </a:r>
              </a:p>
              <a:p>
                <a:endParaRPr lang="en-AU" dirty="0"/>
              </a:p>
              <a:p>
                <a:r>
                  <a:rPr lang="en-AU" dirty="0"/>
                  <a:t>Physical mass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𝑝ℎ𝑦𝑠</m:t>
                        </m:r>
                      </m:sub>
                    </m:sSub>
                  </m:oMath>
                </a14:m>
                <a:r>
                  <a:rPr lang="en-AU" dirty="0"/>
                  <a:t> of the Higgs differs from the bare mass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𝑏𝑎𝑟𝑒</m:t>
                        </m:r>
                      </m:sub>
                    </m:sSub>
                  </m:oMath>
                </a14:m>
                <a:endParaRPr lang="en-AU" dirty="0"/>
              </a:p>
              <a:p>
                <a:endParaRPr lang="en-AU" dirty="0"/>
              </a:p>
              <a:p>
                <a:endParaRPr lang="en-AU" dirty="0"/>
              </a:p>
              <a:p>
                <a:endParaRPr lang="en-AU" dirty="0"/>
              </a:p>
              <a:p>
                <a:pPr marL="0" indent="0">
                  <a:buNone/>
                </a:pPr>
                <a:endParaRPr lang="en-AU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𝑝ℎ𝑦𝑠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 =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𝑏𝑎𝑟𝑒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AU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𝑏𝑎𝑟𝑒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AU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𝑏𝑎𝑟𝑒</m:t>
                                  </m:r>
                                </m:sub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fun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+… </m:t>
                      </m:r>
                    </m:oMath>
                  </m:oMathPara>
                </a14:m>
                <a:endParaRPr lang="en-AU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𝑝ℎ𝑦𝑠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=125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r>
                  <a:rPr lang="en-AU" dirty="0"/>
                  <a:t> 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Λ</m:t>
                    </m:r>
                    <m:r>
                      <a:rPr lang="en-A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A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AU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GeV</m:t>
                    </m:r>
                  </m:oMath>
                </a14:m>
                <a:endParaRPr lang="en-AU" dirty="0"/>
              </a:p>
              <a:p>
                <a:pPr marL="0" indent="0" algn="ctr">
                  <a:buNone/>
                </a:pPr>
                <a:endParaRPr lang="en-AU" dirty="0"/>
              </a:p>
              <a:p>
                <a:r>
                  <a:rPr lang="en-AU" dirty="0"/>
                  <a:t>No symmetry protecting the Higgs</a:t>
                </a:r>
              </a:p>
              <a:p>
                <a:pPr marL="0" indent="0">
                  <a:buNone/>
                </a:pPr>
                <a:endParaRPr lang="en-AU" dirty="0"/>
              </a:p>
              <a:p>
                <a:pPr marL="0" indent="0">
                  <a:buNone/>
                </a:pPr>
                <a:endParaRPr lang="en-AU" dirty="0"/>
              </a:p>
            </p:txBody>
          </p:sp>
        </mc:Choice>
        <mc:Fallback xmlns="">
          <p:sp>
            <p:nvSpPr>
              <p:cNvPr id="27" name="Content Placeholder 23">
                <a:extLst>
                  <a:ext uri="{FF2B5EF4-FFF2-40B4-BE49-F238E27FC236}">
                    <a16:creationId xmlns:a16="http://schemas.microsoft.com/office/drawing/2014/main" id="{B6B833FC-B96E-252A-B9D6-87E6B927F3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965791"/>
                <a:ext cx="9701782" cy="4874295"/>
              </a:xfrm>
              <a:blipFill>
                <a:blip r:embed="rId2"/>
                <a:stretch>
                  <a:fillRect l="-31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9FCFC697-B224-6362-1743-5F917781DCEF}"/>
              </a:ext>
            </a:extLst>
          </p:cNvPr>
          <p:cNvGrpSpPr/>
          <p:nvPr/>
        </p:nvGrpSpPr>
        <p:grpSpPr>
          <a:xfrm>
            <a:off x="801562" y="3600718"/>
            <a:ext cx="10588876" cy="958295"/>
            <a:chOff x="637491" y="4605531"/>
            <a:chExt cx="10588876" cy="9582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F4CDC46C-5181-2DA3-12BF-5CE81E95615E}"/>
                    </a:ext>
                  </a:extLst>
                </p:cNvPr>
                <p:cNvSpPr txBox="1"/>
                <p:nvPr/>
              </p:nvSpPr>
              <p:spPr>
                <a:xfrm>
                  <a:off x="637491" y="4980484"/>
                  <a:ext cx="1058887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AU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AU" sz="2400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sub>
                        </m:sSub>
                        <m:d>
                          <m:dPr>
                            <m:ctrlPr>
                              <a:rPr lang="en-AU" sz="2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sz="24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AU" sz="24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AU" sz="24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d>
                        <m:r>
                          <a:rPr lang="en-AU" sz="2400" b="1" i="1" smtClean="0">
                            <a:latin typeface="Cambria Math" panose="02040503050406030204" pitchFamily="18" charset="0"/>
                          </a:rPr>
                          <m:t>   =                          +                                +                                 +   . . .      </m:t>
                        </m:r>
                      </m:oMath>
                    </m:oMathPara>
                  </a14:m>
                  <a:endParaRPr lang="en-AU" sz="2400" b="1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DF43C49-5838-8BE6-888E-870DC0E2F4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491" y="4980484"/>
                  <a:ext cx="10588876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10526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CFC5108-F2EF-A2F8-A0AE-5F00B13816EB}"/>
                </a:ext>
              </a:extLst>
            </p:cNvPr>
            <p:cNvCxnSpPr>
              <a:cxnSpLocks/>
            </p:cNvCxnSpPr>
            <p:nvPr/>
          </p:nvCxnSpPr>
          <p:spPr>
            <a:xfrm>
              <a:off x="3293283" y="5212346"/>
              <a:ext cx="1140692" cy="6407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417F655-FD4B-710E-1985-17E055FDED1A}"/>
                </a:ext>
              </a:extLst>
            </p:cNvPr>
            <p:cNvCxnSpPr/>
            <p:nvPr/>
          </p:nvCxnSpPr>
          <p:spPr>
            <a:xfrm>
              <a:off x="5407395" y="5211318"/>
              <a:ext cx="144475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924F6ED-A671-1981-27E7-5EBD926BA9FA}"/>
                </a:ext>
              </a:extLst>
            </p:cNvPr>
            <p:cNvSpPr/>
            <p:nvPr/>
          </p:nvSpPr>
          <p:spPr>
            <a:xfrm>
              <a:off x="5923185" y="4605531"/>
              <a:ext cx="413171" cy="60578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FFF0600-DE51-A5A9-18CF-5429E5FD8874}"/>
                </a:ext>
              </a:extLst>
            </p:cNvPr>
            <p:cNvSpPr/>
            <p:nvPr/>
          </p:nvSpPr>
          <p:spPr>
            <a:xfrm>
              <a:off x="8226834" y="4908424"/>
              <a:ext cx="594521" cy="60578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A48BEE5-6960-325D-C16F-6B405B12B1E3}"/>
                </a:ext>
              </a:extLst>
            </p:cNvPr>
            <p:cNvCxnSpPr>
              <a:cxnSpLocks/>
              <a:endCxn id="33" idx="2"/>
            </p:cNvCxnSpPr>
            <p:nvPr/>
          </p:nvCxnSpPr>
          <p:spPr>
            <a:xfrm flipV="1">
              <a:off x="7625355" y="5211318"/>
              <a:ext cx="601479" cy="990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5E7088E-27B9-F4DD-C34B-0CE40BD37E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33046" y="5213801"/>
              <a:ext cx="601479" cy="990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A6B8665-430D-E742-256D-D5979E0210EF}"/>
                </a:ext>
              </a:extLst>
            </p:cNvPr>
            <p:cNvCxnSpPr>
              <a:cxnSpLocks/>
              <a:endCxn id="33" idx="4"/>
            </p:cNvCxnSpPr>
            <p:nvPr/>
          </p:nvCxnSpPr>
          <p:spPr>
            <a:xfrm flipV="1">
              <a:off x="8458813" y="5514211"/>
              <a:ext cx="65282" cy="49615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198DE66-AB15-5AC3-8C03-C9DB9E411935}"/>
                </a:ext>
              </a:extLst>
            </p:cNvPr>
            <p:cNvCxnSpPr>
              <a:cxnSpLocks/>
              <a:endCxn id="33" idx="4"/>
            </p:cNvCxnSpPr>
            <p:nvPr/>
          </p:nvCxnSpPr>
          <p:spPr>
            <a:xfrm>
              <a:off x="8458813" y="5460206"/>
              <a:ext cx="65282" cy="54005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5082935-0AC9-39A0-B54E-7819C9A3DA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4094" y="4856395"/>
              <a:ext cx="65282" cy="49615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056BB50-A351-3432-EB14-57BF2FB95DE6}"/>
                </a:ext>
              </a:extLst>
            </p:cNvPr>
            <p:cNvCxnSpPr>
              <a:cxnSpLocks/>
            </p:cNvCxnSpPr>
            <p:nvPr/>
          </p:nvCxnSpPr>
          <p:spPr>
            <a:xfrm>
              <a:off x="8524094" y="4905640"/>
              <a:ext cx="65282" cy="54005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2471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C8CF4-F8D1-D6AA-A3E1-B474BA1BC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D0C89-4FC8-5410-ABA3-C0E9669C0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/>
              <a:t>Technical naturalness of other masses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27C688-F1B1-0E55-57DF-D8CBB83085F1}"/>
              </a:ext>
            </a:extLst>
          </p:cNvPr>
          <p:cNvSpPr txBox="1"/>
          <p:nvPr/>
        </p:nvSpPr>
        <p:spPr>
          <a:xfrm>
            <a:off x="11865864" y="6431012"/>
            <a:ext cx="326136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B68760-B498-950E-2764-E9FABF75C7AF}"/>
                  </a:ext>
                </a:extLst>
              </p:cNvPr>
              <p:cNvSpPr txBox="1"/>
              <p:nvPr/>
            </p:nvSpPr>
            <p:spPr>
              <a:xfrm>
                <a:off x="627017" y="3013502"/>
                <a:ext cx="31568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Enhanced symmetry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AU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B68760-B498-950E-2764-E9FABF75C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17" y="3013502"/>
                <a:ext cx="3156857" cy="830997"/>
              </a:xfrm>
              <a:prstGeom prst="rect">
                <a:avLst/>
              </a:prstGeom>
              <a:blipFill>
                <a:blip r:embed="rId2"/>
                <a:stretch>
                  <a:fillRect l="-965" t="-5839" r="-2703" b="-875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7047DA-5253-9AD2-22B7-F24CD5DF70BA}"/>
                  </a:ext>
                </a:extLst>
              </p:cNvPr>
              <p:cNvSpPr txBox="1"/>
              <p:nvPr/>
            </p:nvSpPr>
            <p:spPr>
              <a:xfrm>
                <a:off x="4517571" y="3013502"/>
                <a:ext cx="31568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0" dirty="0"/>
                  <a:t>Quantum corrections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en-AU" sz="2400" dirty="0"/>
                  <a:t> are proportional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endParaRPr lang="en-AU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97047DA-5253-9AD2-22B7-F24CD5DF7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571" y="3013502"/>
                <a:ext cx="3156857" cy="830997"/>
              </a:xfrm>
              <a:prstGeom prst="rect">
                <a:avLst/>
              </a:prstGeom>
              <a:blipFill>
                <a:blip r:embed="rId3"/>
                <a:stretch>
                  <a:fillRect l="-2703" t="-5839" r="-4826" b="-1532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8DC98E-9E1F-856B-366E-21B5A0411E7F}"/>
                  </a:ext>
                </a:extLst>
              </p:cNvPr>
              <p:cNvSpPr txBox="1"/>
              <p:nvPr/>
            </p:nvSpPr>
            <p:spPr>
              <a:xfrm>
                <a:off x="8408125" y="3013501"/>
                <a:ext cx="315685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en-AU" sz="2400" dirty="0"/>
                  <a:t> can remain small after renormalisation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58DC98E-9E1F-856B-366E-21B5A0411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8125" y="3013501"/>
                <a:ext cx="3156857" cy="830997"/>
              </a:xfrm>
              <a:prstGeom prst="rect">
                <a:avLst/>
              </a:prstGeom>
              <a:blipFill>
                <a:blip r:embed="rId4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308B5A-A09A-386B-14AF-2A781281DDEA}"/>
                  </a:ext>
                </a:extLst>
              </p:cNvPr>
              <p:cNvSpPr txBox="1"/>
              <p:nvPr/>
            </p:nvSpPr>
            <p:spPr>
              <a:xfrm>
                <a:off x="2801982" y="4792134"/>
                <a:ext cx="67861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0" dirty="0"/>
                  <a:t>E.g. Fermion mass: chiral symmetry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AU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308B5A-A09A-386B-14AF-2A781281D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982" y="4792134"/>
                <a:ext cx="6786155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4252B2-06F2-42E3-9060-83B73E60FD1F}"/>
                  </a:ext>
                </a:extLst>
              </p:cNvPr>
              <p:cNvSpPr txBox="1"/>
              <p:nvPr/>
            </p:nvSpPr>
            <p:spPr>
              <a:xfrm>
                <a:off x="2801982" y="5419280"/>
                <a:ext cx="67861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0" dirty="0"/>
                  <a:t>Corrections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AU" sz="2400" dirty="0"/>
                  <a:t> are small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AU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4252B2-06F2-42E3-9060-83B73E60F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982" y="5419280"/>
                <a:ext cx="6786155" cy="461665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F0E2FB-973B-CE7C-959A-BEA828E5E23A}"/>
              </a:ext>
            </a:extLst>
          </p:cNvPr>
          <p:cNvCxnSpPr>
            <a:cxnSpLocks/>
          </p:cNvCxnSpPr>
          <p:nvPr/>
        </p:nvCxnSpPr>
        <p:spPr>
          <a:xfrm>
            <a:off x="3783874" y="3428999"/>
            <a:ext cx="54559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7A62A62-EC0C-DFD1-CA63-35DF95204CE1}"/>
              </a:ext>
            </a:extLst>
          </p:cNvPr>
          <p:cNvCxnSpPr>
            <a:cxnSpLocks/>
          </p:cNvCxnSpPr>
          <p:nvPr/>
        </p:nvCxnSpPr>
        <p:spPr>
          <a:xfrm>
            <a:off x="7863713" y="3428999"/>
            <a:ext cx="54559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665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1BBD4-4263-EE76-503F-7234BF884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B9EBC80-F713-5059-7282-C2F9641730FF}"/>
              </a:ext>
            </a:extLst>
          </p:cNvPr>
          <p:cNvSpPr txBox="1">
            <a:spLocks/>
          </p:cNvSpPr>
          <p:nvPr/>
        </p:nvSpPr>
        <p:spPr>
          <a:xfrm>
            <a:off x="749809" y="1236846"/>
            <a:ext cx="10131425" cy="4870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000" dirty="0"/>
              <a:t>Scaling transformation:</a:t>
            </a:r>
          </a:p>
          <a:p>
            <a:pPr lvl="1"/>
            <a:endParaRPr lang="en-AU" sz="1800" dirty="0"/>
          </a:p>
          <a:p>
            <a:endParaRPr lang="en-AU" sz="2000" dirty="0"/>
          </a:p>
          <a:p>
            <a:endParaRPr lang="en-AU" sz="2000" dirty="0"/>
          </a:p>
          <a:p>
            <a:pPr marL="0" indent="0">
              <a:buNone/>
            </a:pPr>
            <a:r>
              <a:rPr lang="en-AU" sz="2000" dirty="0"/>
              <a:t>The standard model is nearly classically scale-invariant</a:t>
            </a:r>
          </a:p>
          <a:p>
            <a:pPr marL="0" indent="0">
              <a:buFont typeface="Arial"/>
              <a:buNone/>
            </a:pPr>
            <a:r>
              <a:rPr lang="en-AU" sz="2000" dirty="0"/>
              <a:t>Except for:</a:t>
            </a:r>
          </a:p>
          <a:p>
            <a:r>
              <a:rPr lang="en-AU" sz="2000" dirty="0"/>
              <a:t>Higgs mass term </a:t>
            </a:r>
          </a:p>
          <a:p>
            <a:r>
              <a:rPr lang="en-AU" sz="2000" dirty="0"/>
              <a:t>Vacuum energy/cosmological constant</a:t>
            </a:r>
          </a:p>
          <a:p>
            <a:r>
              <a:rPr lang="en-AU" sz="2000" dirty="0"/>
              <a:t>Renormalisation/cutoff scales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2E6C25-B145-DEAB-7B38-7A5BFCB78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/>
              <a:t>Introducing scale symmetry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6CB41A-38DC-5D75-949F-E3D3B3DB6A7F}"/>
              </a:ext>
            </a:extLst>
          </p:cNvPr>
          <p:cNvSpPr txBox="1"/>
          <p:nvPr/>
        </p:nvSpPr>
        <p:spPr>
          <a:xfrm>
            <a:off x="11865864" y="6431012"/>
            <a:ext cx="326136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9F46A5D-ACC4-4479-3808-8D8129BAFCBB}"/>
              </a:ext>
            </a:extLst>
          </p:cNvPr>
          <p:cNvGrpSpPr/>
          <p:nvPr/>
        </p:nvGrpSpPr>
        <p:grpSpPr>
          <a:xfrm>
            <a:off x="1173606" y="2340878"/>
            <a:ext cx="7834601" cy="1163780"/>
            <a:chOff x="1130436" y="3272515"/>
            <a:chExt cx="7834601" cy="11637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3861461F-D1C9-B444-016B-6D4316BBD0C2}"/>
                    </a:ext>
                  </a:extLst>
                </p:cNvPr>
                <p:cNvSpPr txBox="1"/>
                <p:nvPr/>
              </p:nvSpPr>
              <p:spPr>
                <a:xfrm>
                  <a:off x="1130436" y="3429000"/>
                  <a:ext cx="3901313" cy="850810"/>
                </a:xfrm>
                <a:prstGeom prst="rect">
                  <a:avLst/>
                </a:prstGeom>
                <a:noFill/>
              </p:spPr>
              <p:txBody>
                <a:bodyPr wrap="square" numCol="1" rtlCol="0">
                  <a:spAutoFit/>
                </a:bodyPr>
                <a:lstStyle/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en-AU" sz="1600" dirty="0"/>
                    <a:t>Volume element: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AU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AU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AU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AU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AU" sz="1600" dirty="0"/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en-AU" sz="1600" dirty="0"/>
                    <a:t>Derivatives: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m:rPr>
                              <m:lit/>
                            </m:rP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en-AU" sz="1600" dirty="0"/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endParaRPr lang="en-AU" sz="1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3861461F-D1C9-B444-016B-6D4316BBD0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436" y="3429000"/>
                  <a:ext cx="3901313" cy="850810"/>
                </a:xfrm>
                <a:prstGeom prst="rect">
                  <a:avLst/>
                </a:prstGeom>
                <a:blipFill>
                  <a:blip r:embed="rId2"/>
                  <a:stretch>
                    <a:fillRect t="-2158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5C23ED9-5233-F711-5D9B-368B2127D4B5}"/>
                    </a:ext>
                  </a:extLst>
                </p:cNvPr>
                <p:cNvSpPr txBox="1"/>
                <p:nvPr/>
              </p:nvSpPr>
              <p:spPr>
                <a:xfrm>
                  <a:off x="4600302" y="3272515"/>
                  <a:ext cx="4364735" cy="1163780"/>
                </a:xfrm>
                <a:prstGeom prst="rect">
                  <a:avLst/>
                </a:prstGeom>
                <a:noFill/>
              </p:spPr>
              <p:txBody>
                <a:bodyPr wrap="square" numCol="1" rtlCol="0">
                  <a:spAutoFit/>
                </a:bodyPr>
                <a:lstStyle/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en-AU" sz="1600" dirty="0"/>
                    <a:t>Higgs field: 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AU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</m:oMath>
                  </a14:m>
                  <a:endParaRPr lang="en-AU" sz="1600" dirty="0">
                    <a:ea typeface="Cambria Math" panose="02040503050406030204" pitchFamily="18" charset="0"/>
                  </a:endParaRP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en-AU" sz="1600" dirty="0"/>
                    <a:t>Fermion field:  </a:t>
                  </a:r>
                  <a14:m>
                    <m:oMath xmlns:m="http://schemas.openxmlformats.org/officeDocument/2006/math">
                      <m:r>
                        <a:rPr lang="en-AU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</m:oMath>
                  </a14:m>
                  <a:r>
                    <a:rPr lang="en-AU" sz="1600" dirty="0"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AU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a14:m>
                  <a:endParaRPr lang="en-AU" sz="1600" dirty="0">
                    <a:ea typeface="Cambria Math" panose="02040503050406030204" pitchFamily="18" charset="0"/>
                  </a:endParaRP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en-AU" sz="1600" dirty="0"/>
                    <a:t>Gauge fields: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AU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a14:m>
                  <a:endParaRPr lang="en-AU" sz="1600" dirty="0"/>
                </a:p>
                <a:p>
                  <a:endParaRPr lang="en-AU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5C23ED9-5233-F711-5D9B-368B2127D4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0302" y="3272515"/>
                  <a:ext cx="4364735" cy="1163780"/>
                </a:xfrm>
                <a:prstGeom prst="rect">
                  <a:avLst/>
                </a:prstGeom>
                <a:blipFill>
                  <a:blip r:embed="rId3"/>
                  <a:stretch>
                    <a:fillRect t="-1571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899F09-5BB7-483D-F37C-03E6ECDB3D23}"/>
                  </a:ext>
                </a:extLst>
              </p:cNvPr>
              <p:cNvSpPr txBox="1"/>
              <p:nvPr/>
            </p:nvSpPr>
            <p:spPr>
              <a:xfrm>
                <a:off x="904240" y="5745777"/>
                <a:ext cx="10272776" cy="638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=∫</m:t>
                    </m:r>
                    <m:sSup>
                      <m:sSup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[−</m:t>
                    </m:r>
                    <m:f>
                      <m:f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sSub>
                      <m:sSubPr>
                        <m:ctrlP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sSup>
                      <m:sSupPr>
                        <m:ctrlP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p>
                    </m:sSup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acc>
                      <m:accPr>
                        <m:chr m:val="̅"/>
                        <m:ctrlPr>
                          <a:rPr lang="en-AU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AU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Ψ</m:t>
                        </m:r>
                      </m:e>
                    </m:acc>
                    <m:sSup>
                      <m:sSup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m:rPr>
                        <m:sty m:val="p"/>
                      </m:rPr>
                      <a:rPr lang="en-AU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  <m:r>
                      <a:rPr lang="en-AU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AU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</m:e>
                    </m:acc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sSub>
                      <m:sSubPr>
                        <m:ctrlPr>
                          <a:rPr lang="en-AU" sz="2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j</m:t>
                        </m:r>
                      </m:sub>
                    </m:sSub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b>
                            </m:s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e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e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sSup>
                      <m:sSupPr>
                        <m:ctrlP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</m:e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AU" sz="2400" dirty="0"/>
                  <a:t>]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899F09-5BB7-483D-F37C-03E6ECDB3D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40" y="5745777"/>
                <a:ext cx="10272776" cy="638957"/>
              </a:xfrm>
              <a:prstGeom prst="rect">
                <a:avLst/>
              </a:prstGeom>
              <a:blipFill>
                <a:blip r:embed="rId4"/>
                <a:stretch>
                  <a:fillRect b="-1057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A17661B-045F-630A-AC23-A1F1D8B5499D}"/>
              </a:ext>
            </a:extLst>
          </p:cNvPr>
          <p:cNvSpPr txBox="1"/>
          <p:nvPr/>
        </p:nvSpPr>
        <p:spPr>
          <a:xfrm>
            <a:off x="6825839" y="4463471"/>
            <a:ext cx="3776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But the scale invariant Standard Model (with the CW-mechanism) predicts a Higgs that is too light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9341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4741F-9BE4-3753-D3C1-FB3F214D0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9244C-9201-D098-CEBF-B7B1D14E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9098278" cy="1456267"/>
          </a:xfrm>
        </p:spPr>
        <p:txBody>
          <a:bodyPr/>
          <a:lstStyle/>
          <a:p>
            <a:r>
              <a:rPr lang="en-AU" sz="2800" dirty="0"/>
              <a:t>The minimal hidden scale-invariance Standard model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BAA1FB-1BE0-A3F6-4EC7-CACA6C3060AA}"/>
              </a:ext>
            </a:extLst>
          </p:cNvPr>
          <p:cNvSpPr txBox="1"/>
          <p:nvPr/>
        </p:nvSpPr>
        <p:spPr>
          <a:xfrm>
            <a:off x="11865864" y="6431012"/>
            <a:ext cx="326136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C2FE04-3117-617C-950E-852DA50A8A82}"/>
              </a:ext>
            </a:extLst>
          </p:cNvPr>
          <p:cNvSpPr txBox="1"/>
          <p:nvPr/>
        </p:nvSpPr>
        <p:spPr>
          <a:xfrm>
            <a:off x="685802" y="2065867"/>
            <a:ext cx="7379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UV Lagrangian has exact classical scale invariance </a:t>
            </a:r>
            <a:endParaRPr lang="en-A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FD1928-8CB3-3EA4-FFE5-1CC58D15FE27}"/>
              </a:ext>
            </a:extLst>
          </p:cNvPr>
          <p:cNvSpPr txBox="1"/>
          <p:nvPr/>
        </p:nvSpPr>
        <p:spPr>
          <a:xfrm>
            <a:off x="685802" y="3049316"/>
            <a:ext cx="11417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Spontaneous broken by the Coleman-Weinberg mechanism</a:t>
            </a:r>
          </a:p>
          <a:p>
            <a:r>
              <a:rPr lang="en-US" sz="2400" dirty="0"/>
              <a:t>(i.e. radiative corrections) </a:t>
            </a:r>
            <a:endParaRPr lang="en-AU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40A3A5-CBF6-8599-12B9-35A0148B8EB0}"/>
              </a:ext>
            </a:extLst>
          </p:cNvPr>
          <p:cNvSpPr txBox="1"/>
          <p:nvPr/>
        </p:nvSpPr>
        <p:spPr>
          <a:xfrm>
            <a:off x="685802" y="4390436"/>
            <a:ext cx="11417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Dimensional transmutation: dimensionless parameter exchanged for some large scale (dilaton </a:t>
            </a:r>
            <a:r>
              <a:rPr lang="en-US" sz="2400" dirty="0" err="1"/>
              <a:t>v.e.v</a:t>
            </a:r>
            <a:r>
              <a:rPr lang="en-US" sz="2400" dirty="0"/>
              <a:t>.)</a:t>
            </a:r>
            <a:endParaRPr lang="en-AU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CFB1E9-5C5E-4DE9-F06D-27FF5CB00696}"/>
              </a:ext>
            </a:extLst>
          </p:cNvPr>
          <p:cNvSpPr txBox="1"/>
          <p:nvPr/>
        </p:nvSpPr>
        <p:spPr>
          <a:xfrm>
            <a:off x="685802" y="5780929"/>
            <a:ext cx="11417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Weakly couple that scale to the Standard Model with a small technically natural parameter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096633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0C0EE-EFC6-AE3D-2EDB-FB0B18B92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9325-2696-1461-7ED4-4775D4433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/>
              <a:t>The effective potential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02AB4-D04B-B610-5A63-92B49D6D6B35}"/>
              </a:ext>
            </a:extLst>
          </p:cNvPr>
          <p:cNvSpPr txBox="1"/>
          <p:nvPr/>
        </p:nvSpPr>
        <p:spPr>
          <a:xfrm>
            <a:off x="11865864" y="6431012"/>
            <a:ext cx="326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C93906-8615-1738-E273-7530560E724D}"/>
                  </a:ext>
                </a:extLst>
              </p:cNvPr>
              <p:cNvSpPr txBox="1"/>
              <p:nvPr/>
            </p:nvSpPr>
            <p:spPr>
              <a:xfrm>
                <a:off x="6324579" y="4319744"/>
                <a:ext cx="4151832" cy="20691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AU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sub>
                      </m:sSub>
                    </m:oMath>
                  </m:oMathPara>
                </a14:m>
                <a:endParaRPr lang="en-AU" sz="20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ℎ</m:t>
                          </m:r>
                        </m:sub>
                        <m:sup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AU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sub>
                      </m:sSub>
                      <m:r>
                        <a:rPr lang="en-AU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sub>
                      </m:sSub>
                      <m:r>
                        <a:rPr lang="en-AU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AU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  <m:r>
                        <a:rPr lang="en-AU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sub>
                      </m:sSub>
                      <m:r>
                        <a:rPr lang="en-AU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A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AU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sub>
                        <m:sup>
                          <m:r>
                            <a:rPr lang="en-A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AU" sz="20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AU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sub>
                          </m:sSub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sub>
                          </m:sSub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sub>
                        <m:sup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C93906-8615-1738-E273-7530560E7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579" y="4319744"/>
                <a:ext cx="4151832" cy="20691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49BAA15-31D7-BFE6-1866-FB2C19989292}"/>
              </a:ext>
            </a:extLst>
          </p:cNvPr>
          <p:cNvGrpSpPr/>
          <p:nvPr/>
        </p:nvGrpSpPr>
        <p:grpSpPr>
          <a:xfrm>
            <a:off x="2715875" y="2030520"/>
            <a:ext cx="5673091" cy="1712523"/>
            <a:chOff x="1586666" y="3736252"/>
            <a:chExt cx="5673091" cy="17125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A735D76-4193-4990-AE8E-59BF26A9470E}"/>
                    </a:ext>
                  </a:extLst>
                </p:cNvPr>
                <p:cNvSpPr txBox="1"/>
                <p:nvPr/>
              </p:nvSpPr>
              <p:spPr>
                <a:xfrm>
                  <a:off x="2287497" y="3736252"/>
                  <a:ext cx="4720267" cy="54842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</m:d>
                      <m:r>
                        <a:rPr lang="en-AU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AU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AU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AU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ℎ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l-GR" sz="2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AU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A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A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</m:sub>
                            <m:sup>
                              <m:r>
                                <a:rPr lang="en-AU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AU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AU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</m:t>
                          </m:r>
                        </m:e>
                        <m:sup>
                          <m:r>
                            <a:rPr lang="en-AU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AU" sz="2400" dirty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AU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AU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AU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l-GR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AU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AU" sz="24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A735D76-4193-4990-AE8E-59BF26A947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497" y="3736252"/>
                  <a:ext cx="4720267" cy="5484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4190C54-98B9-0ED3-57A1-D7208222A8BB}"/>
                    </a:ext>
                  </a:extLst>
                </p:cNvPr>
                <p:cNvSpPr txBox="1"/>
                <p:nvPr/>
              </p:nvSpPr>
              <p:spPr>
                <a:xfrm>
                  <a:off x="1586666" y="4734092"/>
                  <a:ext cx="5673091" cy="71468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</m:d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AU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AU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ℎ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sSup>
                              <m:sSupPr>
                                <m:ctrlPr>
                                  <a:rPr lang="en-AU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  <m:sup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AU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AU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𝜒</m:t>
                                </m:r>
                              </m:sub>
                            </m:sSub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sSup>
                          <m:sSupPr>
                            <m:ctrlP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  <m:sup>
                            <m:r>
                              <a:rPr lang="en-AU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oMath>
                    </m:oMathPara>
                  </a14:m>
                  <a:endParaRPr lang="en-AU" sz="24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4190C54-98B9-0ED3-57A1-D7208222A8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6666" y="4734092"/>
                  <a:ext cx="5673091" cy="71468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77A6210-7A02-E3B1-2619-1D046FE2E96A}"/>
              </a:ext>
            </a:extLst>
          </p:cNvPr>
          <p:cNvCxnSpPr>
            <a:cxnSpLocks/>
          </p:cNvCxnSpPr>
          <p:nvPr/>
        </p:nvCxnSpPr>
        <p:spPr>
          <a:xfrm>
            <a:off x="6043008" y="2768377"/>
            <a:ext cx="0" cy="2599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DC02DA2-99B4-9807-B9DB-1A93B174D619}"/>
                  </a:ext>
                </a:extLst>
              </p:cNvPr>
              <p:cNvSpPr txBox="1"/>
              <p:nvPr/>
            </p:nvSpPr>
            <p:spPr>
              <a:xfrm>
                <a:off x="1996350" y="4680243"/>
                <a:ext cx="4808657" cy="896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AU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</m:oMath>
                </a14:m>
                <a:r>
                  <a:rPr lang="en-AU" sz="2400" dirty="0"/>
                  <a:t> develops a non-zero </a:t>
                </a:r>
                <a:r>
                  <a:rPr lang="en-AU" sz="2400" dirty="0" err="1"/>
                  <a:t>v.e.v</a:t>
                </a:r>
                <a:r>
                  <a:rPr lang="en-AU" sz="2400" dirty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</m:oMath>
                </a14:m>
                <a:r>
                  <a:rPr lang="en-AU" sz="2400" dirty="0"/>
                  <a:t> </a:t>
                </a:r>
              </a:p>
              <a:p>
                <a:r>
                  <a:rPr lang="en-AU" sz="2400" dirty="0"/>
                  <a:t>All other scales are set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</m:oMath>
                </a14:m>
                <a:r>
                  <a:rPr lang="en-AU" sz="2400" dirty="0"/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DC02DA2-99B4-9807-B9DB-1A93B174D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350" y="4680243"/>
                <a:ext cx="4808657" cy="896399"/>
              </a:xfrm>
              <a:prstGeom prst="rect">
                <a:avLst/>
              </a:prstGeom>
              <a:blipFill>
                <a:blip r:embed="rId5"/>
                <a:stretch>
                  <a:fillRect l="-1901" t="-4762" b="-1156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885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46D0C-1B1D-E3DB-FBDC-175D740CA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7DA8E-C5D1-07EE-FD70-30CAB970B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61544"/>
            <a:ext cx="10131425" cy="1456267"/>
          </a:xfrm>
        </p:spPr>
        <p:txBody>
          <a:bodyPr/>
          <a:lstStyle/>
          <a:p>
            <a:r>
              <a:rPr lang="en-AU" sz="2800" dirty="0"/>
              <a:t>Conditions on the potential and implications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3A412B-E202-D754-A8D0-CF2CB8AF2874}"/>
              </a:ext>
            </a:extLst>
          </p:cNvPr>
          <p:cNvSpPr txBox="1"/>
          <p:nvPr/>
        </p:nvSpPr>
        <p:spPr>
          <a:xfrm>
            <a:off x="11865864" y="6486215"/>
            <a:ext cx="326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A57637-37C5-D152-52A4-1E0D043D4E1A}"/>
              </a:ext>
            </a:extLst>
          </p:cNvPr>
          <p:cNvSpPr txBox="1"/>
          <p:nvPr/>
        </p:nvSpPr>
        <p:spPr>
          <a:xfrm>
            <a:off x="685802" y="1625167"/>
            <a:ext cx="4689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Existence of some non-zero </a:t>
            </a:r>
            <a:r>
              <a:rPr lang="en-US" sz="2400" dirty="0" err="1"/>
              <a:t>v.e.v</a:t>
            </a:r>
            <a:r>
              <a:rPr lang="en-US" sz="2400" dirty="0"/>
              <a:t>.: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Cancelled cosmological constant: </a:t>
            </a:r>
            <a:endParaRPr lang="en-A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BD8D3A-1BA8-83BD-7D9D-EE7B749A4C25}"/>
                  </a:ext>
                </a:extLst>
              </p:cNvPr>
              <p:cNvSpPr txBox="1"/>
              <p:nvPr/>
            </p:nvSpPr>
            <p:spPr>
              <a:xfrm>
                <a:off x="4556670" y="1427579"/>
                <a:ext cx="4808657" cy="723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AU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0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AU" sz="20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BD8D3A-1BA8-83BD-7D9D-EE7B749A4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670" y="1427579"/>
                <a:ext cx="4808657" cy="7237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7F4DE2-317A-7779-2567-F5895EE4790A}"/>
                  </a:ext>
                </a:extLst>
              </p:cNvPr>
              <p:cNvSpPr txBox="1"/>
              <p:nvPr/>
            </p:nvSpPr>
            <p:spPr>
              <a:xfrm>
                <a:off x="5202873" y="2304712"/>
                <a:ext cx="2791596" cy="520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sub>
                          </m:sSub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7F4DE2-317A-7779-2567-F5895EE47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873" y="2304712"/>
                <a:ext cx="2791596" cy="5207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295C66-BD4E-54C7-FBA6-2DD887A6D22E}"/>
                  </a:ext>
                </a:extLst>
              </p:cNvPr>
              <p:cNvSpPr txBox="1"/>
              <p:nvPr/>
            </p:nvSpPr>
            <p:spPr>
              <a:xfrm>
                <a:off x="685801" y="3698213"/>
                <a:ext cx="10808207" cy="26052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Smallness of the Higgs-dilaton coupling: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𝜉</m:t>
                    </m:r>
                    <m:d>
                      <m:dPr>
                        <m:ctrlPr>
                          <a:rPr lang="en-US" sz="20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−34</m:t>
                        </m:r>
                      </m:sup>
                    </m:sSup>
                  </m:oMath>
                </a14:m>
                <a:r>
                  <a:rPr lang="en-US" sz="2000" dirty="0"/>
                  <a:t> (for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sz="2000" b="0" i="0" smtClean="0">
                        <a:latin typeface="Cambria Math" panose="02040503050406030204" pitchFamily="18" charset="0"/>
                      </a:rPr>
                      <m:t>Λ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sz="2000" dirty="0"/>
                  <a:t>)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Dilaton self-coupling vanishes at tree and one-loop order: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𝜆𝜒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</m:d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sub>
                        </m:sSub>
                      </m:sub>
                    </m:sSub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Small dilaton mass: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𝜒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𝜉</m:t>
                    </m:r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sz="2000" dirty="0"/>
                  <a:t>eV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Previous work has showed that it is possible for the extremum to be a minimum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295C66-BD4E-54C7-FBA6-2DD887A6D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1" y="3698213"/>
                <a:ext cx="10808207" cy="2605200"/>
              </a:xfrm>
              <a:prstGeom prst="rect">
                <a:avLst/>
              </a:prstGeom>
              <a:blipFill>
                <a:blip r:embed="rId4"/>
                <a:stretch>
                  <a:fillRect l="-508" b="-327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9261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54BD7-87A9-7C44-57E3-7068BC3C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E8878-BF0B-F2C5-AEE0-B69F153D1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/>
              <a:t>Visualising the potential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E2D1DA-4676-6CEE-51E3-C7464116AC40}"/>
              </a:ext>
            </a:extLst>
          </p:cNvPr>
          <p:cNvSpPr txBox="1"/>
          <p:nvPr/>
        </p:nvSpPr>
        <p:spPr>
          <a:xfrm>
            <a:off x="11865864" y="6431012"/>
            <a:ext cx="326136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05ACC3-0E9F-0A8A-1A8D-79F0B473FC25}"/>
                  </a:ext>
                </a:extLst>
              </p:cNvPr>
              <p:cNvSpPr txBox="1"/>
              <p:nvPr/>
            </p:nvSpPr>
            <p:spPr>
              <a:xfrm>
                <a:off x="1078993" y="2101544"/>
                <a:ext cx="4261102" cy="104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Scale invariant potential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AU" sz="20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AU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</m:d>
                      <m:r>
                        <a:rPr lang="en-AU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A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  <m:sSup>
                            <m:sSupPr>
                              <m:ctrlPr>
                                <a:rPr lang="en-A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A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AU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05ACC3-0E9F-0A8A-1A8D-79F0B473F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993" y="2101544"/>
                <a:ext cx="4261102" cy="1044132"/>
              </a:xfrm>
              <a:prstGeom prst="rect">
                <a:avLst/>
              </a:prstGeom>
              <a:blipFill>
                <a:blip r:embed="rId2"/>
                <a:stretch>
                  <a:fillRect t="-467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6290BE-A644-E5EB-2517-9CAE59B7A9B2}"/>
                  </a:ext>
                </a:extLst>
              </p:cNvPr>
              <p:cNvSpPr txBox="1"/>
              <p:nvPr/>
            </p:nvSpPr>
            <p:spPr>
              <a:xfrm>
                <a:off x="7413391" y="1740809"/>
                <a:ext cx="3246118" cy="1533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Anomaly gives a non-zero minimum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A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AU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  <m:sub>
                          <m:sSub>
                            <m:sSubPr>
                              <m:ctrlPr>
                                <a:rPr lang="en-AU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AU" sz="2400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sub>
                          </m:sSub>
                        </m:sub>
                      </m:sSub>
                      <m:sSup>
                        <m:sSupPr>
                          <m:ctrlPr>
                            <a:rPr lang="en-AU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AU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AU" sz="240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AU" sz="240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AU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AU" sz="2400" i="1">
                                              <a:latin typeface="Cambria Math" panose="02040503050406030204" pitchFamily="18" charset="0"/>
                                            </a:rPr>
                                            <m:t>𝜒</m:t>
                                          </m:r>
                                        </m:num>
                                        <m:den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AU" sz="2400">
                                              <a:latin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den>
                                      </m:f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AU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6290BE-A644-E5EB-2517-9CAE59B7A9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391" y="1740809"/>
                <a:ext cx="3246118" cy="1533946"/>
              </a:xfrm>
              <a:prstGeom prst="rect">
                <a:avLst/>
              </a:prstGeom>
              <a:blipFill>
                <a:blip r:embed="rId3"/>
                <a:stretch>
                  <a:fillRect t="-318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A curved orange and black grid&#10;&#10;AI-generated content may be incorrect.">
            <a:extLst>
              <a:ext uri="{FF2B5EF4-FFF2-40B4-BE49-F238E27FC236}">
                <a16:creationId xmlns:a16="http://schemas.microsoft.com/office/drawing/2014/main" id="{5A168E37-5688-5C2D-2B21-EB7B05E23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3" y="3236881"/>
            <a:ext cx="5496853" cy="3295075"/>
          </a:xfrm>
          <a:prstGeom prst="rect">
            <a:avLst/>
          </a:prstGeom>
        </p:spPr>
      </p:pic>
      <p:pic>
        <p:nvPicPr>
          <p:cNvPr id="14" name="Picture 13" descr="A grid on a surface&#10;&#10;AI-generated content may be incorrect.">
            <a:extLst>
              <a:ext uri="{FF2B5EF4-FFF2-40B4-BE49-F238E27FC236}">
                <a16:creationId xmlns:a16="http://schemas.microsoft.com/office/drawing/2014/main" id="{6FF06B88-1BD2-F056-8068-E4672524E2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24" y="3400912"/>
            <a:ext cx="5496853" cy="2967011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8D8783D-7796-06BE-10F6-057718DD368F}"/>
              </a:ext>
            </a:extLst>
          </p:cNvPr>
          <p:cNvCxnSpPr/>
          <p:nvPr/>
        </p:nvCxnSpPr>
        <p:spPr>
          <a:xfrm flipH="1" flipV="1">
            <a:off x="1911096" y="5065776"/>
            <a:ext cx="2596896" cy="13021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5EF74CF-BD7E-8964-283B-F15F1D698070}"/>
              </a:ext>
            </a:extLst>
          </p:cNvPr>
          <p:cNvSpPr txBox="1"/>
          <p:nvPr/>
        </p:nvSpPr>
        <p:spPr>
          <a:xfrm>
            <a:off x="3090672" y="5372943"/>
            <a:ext cx="16093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b="1" dirty="0"/>
              <a:t>Scale invariant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18FB54-552F-AB54-56C2-F166B9A7C8F0}"/>
                  </a:ext>
                </a:extLst>
              </p:cNvPr>
              <p:cNvSpPr txBox="1"/>
              <p:nvPr/>
            </p:nvSpPr>
            <p:spPr>
              <a:xfrm>
                <a:off x="5085373" y="5476269"/>
                <a:ext cx="9265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18FB54-552F-AB54-56C2-F166B9A7C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373" y="5476269"/>
                <a:ext cx="92659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E951B07-1F09-2E3F-618E-099FE4E32344}"/>
                  </a:ext>
                </a:extLst>
              </p:cNvPr>
              <p:cNvSpPr txBox="1"/>
              <p:nvPr/>
            </p:nvSpPr>
            <p:spPr>
              <a:xfrm>
                <a:off x="1527048" y="6023005"/>
                <a:ext cx="9265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𝝌</m:t>
                      </m:r>
                    </m:oMath>
                  </m:oMathPara>
                </a14:m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E951B07-1F09-2E3F-618E-099FE4E32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048" y="6023005"/>
                <a:ext cx="926592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2993F6F-D80F-17C7-6478-2B723EA71544}"/>
                  </a:ext>
                </a:extLst>
              </p:cNvPr>
              <p:cNvSpPr txBox="1"/>
              <p:nvPr/>
            </p:nvSpPr>
            <p:spPr>
              <a:xfrm>
                <a:off x="7303008" y="5909846"/>
                <a:ext cx="9265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𝝌</m:t>
                      </m:r>
                    </m:oMath>
                  </m:oMathPara>
                </a14:m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2993F6F-D80F-17C7-6478-2B723EA71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008" y="5909846"/>
                <a:ext cx="92659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F95532-350E-E4F2-AC5B-9FDF428A96D9}"/>
                  </a:ext>
                </a:extLst>
              </p:cNvPr>
              <p:cNvSpPr txBox="1"/>
              <p:nvPr/>
            </p:nvSpPr>
            <p:spPr>
              <a:xfrm>
                <a:off x="10939272" y="5465276"/>
                <a:ext cx="9265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3F95532-350E-E4F2-AC5B-9FDF428A9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9272" y="5465276"/>
                <a:ext cx="926592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F093B4-88D7-81B3-0972-8858BB3A358C}"/>
                  </a:ext>
                </a:extLst>
              </p:cNvPr>
              <p:cNvSpPr txBox="1"/>
              <p:nvPr/>
            </p:nvSpPr>
            <p:spPr>
              <a:xfrm>
                <a:off x="4610100" y="6235148"/>
                <a:ext cx="9265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F093B4-88D7-81B3-0972-8858BB3A3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100" y="6235148"/>
                <a:ext cx="926592" cy="338554"/>
              </a:xfrm>
              <a:prstGeom prst="rect">
                <a:avLst/>
              </a:prstGeom>
              <a:blipFill>
                <a:blip r:embed="rId1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B8FA40-B947-6BC7-3747-53DD175F07E4}"/>
                  </a:ext>
                </a:extLst>
              </p:cNvPr>
              <p:cNvSpPr txBox="1"/>
              <p:nvPr/>
            </p:nvSpPr>
            <p:spPr>
              <a:xfrm>
                <a:off x="10587228" y="6029369"/>
                <a:ext cx="9265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B8FA40-B947-6BC7-3747-53DD175F0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7228" y="6029369"/>
                <a:ext cx="926592" cy="338554"/>
              </a:xfrm>
              <a:prstGeom prst="rect">
                <a:avLst/>
              </a:prstGeom>
              <a:blipFill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7A3CDB-A1A7-5F6A-973B-6163068841AC}"/>
                  </a:ext>
                </a:extLst>
              </p:cNvPr>
              <p:cNvSpPr txBox="1"/>
              <p:nvPr/>
            </p:nvSpPr>
            <p:spPr>
              <a:xfrm>
                <a:off x="6855714" y="5302630"/>
                <a:ext cx="926592" cy="358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AU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AU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sub>
                      </m:sSub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AU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AU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𝝌</m:t>
                          </m:r>
                        </m:sub>
                      </m:sSub>
                      <m:r>
                        <a:rPr lang="en-AU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AU" sz="11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7A3CDB-A1A7-5F6A-973B-616306884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714" y="5302630"/>
                <a:ext cx="926592" cy="358368"/>
              </a:xfrm>
              <a:prstGeom prst="rect">
                <a:avLst/>
              </a:prstGeom>
              <a:blipFill>
                <a:blip r:embed="rId12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022FC6C-7A23-9A8E-E072-C805BE93102E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7782306" y="5202936"/>
            <a:ext cx="276059" cy="27887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954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ED1BB-F484-902F-4AA0-E60476DED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14C58-AAB8-946A-99E8-E35AC397F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15227"/>
            <a:ext cx="10131425" cy="1456267"/>
          </a:xfrm>
        </p:spPr>
        <p:txBody>
          <a:bodyPr/>
          <a:lstStyle/>
          <a:p>
            <a:r>
              <a:rPr lang="en-AU" sz="2800" dirty="0"/>
              <a:t>Benefits of the model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ACDD7A-E923-8095-DEC2-3DAC9DAEFCC4}"/>
              </a:ext>
            </a:extLst>
          </p:cNvPr>
          <p:cNvSpPr txBox="1"/>
          <p:nvPr/>
        </p:nvSpPr>
        <p:spPr>
          <a:xfrm>
            <a:off x="11826815" y="6486215"/>
            <a:ext cx="365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AU" sz="1400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854847F-9D11-BEA7-19CA-2C5608699DA8}"/>
                  </a:ext>
                </a:extLst>
              </p:cNvPr>
              <p:cNvSpPr txBox="1"/>
              <p:nvPr/>
            </p:nvSpPr>
            <p:spPr>
              <a:xfrm>
                <a:off x="577821" y="2703469"/>
                <a:ext cx="10347383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AU" sz="2000" dirty="0"/>
                  <a:t> corresponds to an enhanced symmetry so the hierarchy is technically natural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AU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000" dirty="0"/>
                  <a:t>A small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en-AU" sz="2000" dirty="0"/>
                  <a:t> means the dilaton has no impact on collider physics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AU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000" dirty="0"/>
                  <a:t>Massive dilaton can be a light dark matter candidate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AU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AU" sz="2000" dirty="0"/>
                  <a:t>The only unknown is the dilaton </a:t>
                </a:r>
                <a:r>
                  <a:rPr lang="en-AU" sz="2000" dirty="0" err="1"/>
                  <a:t>v.e.v</a:t>
                </a:r>
                <a:r>
                  <a:rPr lang="en-AU" sz="2000" dirty="0"/>
                  <a:t>. which low energy physics is insensitive to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AU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854847F-9D11-BEA7-19CA-2C5608699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21" y="2703469"/>
                <a:ext cx="10347383" cy="2554545"/>
              </a:xfrm>
              <a:prstGeom prst="rect">
                <a:avLst/>
              </a:prstGeom>
              <a:blipFill>
                <a:blip r:embed="rId2"/>
                <a:stretch>
                  <a:fillRect l="-530" t="-119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645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230F4-2A57-C54A-3A47-8BCCECEA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482AB-3406-EFD3-86BC-72C1D27A7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71272"/>
            <a:ext cx="10131425" cy="1456267"/>
          </a:xfrm>
        </p:spPr>
        <p:txBody>
          <a:bodyPr/>
          <a:lstStyle/>
          <a:p>
            <a:r>
              <a:rPr lang="en-AU" sz="2800" dirty="0"/>
              <a:t>Finite temperature contributions and implications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7521B-4F43-8068-9204-9BA99C7576E8}"/>
              </a:ext>
            </a:extLst>
          </p:cNvPr>
          <p:cNvSpPr txBox="1"/>
          <p:nvPr/>
        </p:nvSpPr>
        <p:spPr>
          <a:xfrm>
            <a:off x="11766499" y="6417115"/>
            <a:ext cx="388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1F9171-4F56-760B-C9A9-1D70F1BBBC8C}"/>
                  </a:ext>
                </a:extLst>
              </p:cNvPr>
              <p:cNvSpPr txBox="1"/>
              <p:nvPr/>
            </p:nvSpPr>
            <p:spPr>
              <a:xfrm>
                <a:off x="2384235" y="1397629"/>
                <a:ext cx="6094476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</m:d>
                      <m:r>
                        <a:rPr lang="en-AU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sub>
                          </m:s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+3</m:t>
                          </m:r>
                          <m:sSubSup>
                            <m:sSubSup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81F9171-4F56-760B-C9A9-1D70F1BBB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235" y="1397629"/>
                <a:ext cx="6094476" cy="7146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F743C11-05DD-93EC-00AF-8D8B2AB73D4A}"/>
              </a:ext>
            </a:extLst>
          </p:cNvPr>
          <p:cNvSpPr txBox="1"/>
          <p:nvPr/>
        </p:nvSpPr>
        <p:spPr>
          <a:xfrm>
            <a:off x="20958" y="3769801"/>
            <a:ext cx="206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Standard Model: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5F49AD-B504-A279-5658-1748CC8C3016}"/>
                  </a:ext>
                </a:extLst>
              </p:cNvPr>
              <p:cNvSpPr txBox="1"/>
              <p:nvPr/>
            </p:nvSpPr>
            <p:spPr>
              <a:xfrm>
                <a:off x="37141" y="5259165"/>
                <a:ext cx="2066543" cy="108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/>
                  <a:t>Scale invariant model:</a:t>
                </a:r>
              </a:p>
              <a:p>
                <a:r>
                  <a:rPr lang="en-AU" dirty="0"/>
                  <a:t>(along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AU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AU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AU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den>
                    </m:f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AU" dirty="0"/>
                  <a:t>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5F49AD-B504-A279-5658-1748CC8C3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1" y="5259165"/>
                <a:ext cx="2066543" cy="1087157"/>
              </a:xfrm>
              <a:prstGeom prst="rect">
                <a:avLst/>
              </a:prstGeom>
              <a:blipFill>
                <a:blip r:embed="rId3"/>
                <a:stretch>
                  <a:fillRect l="-2360" t="-3371" b="-56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B5A66F28-72CB-71FF-9D8D-C3CDDC3E6D8B}"/>
              </a:ext>
            </a:extLst>
          </p:cNvPr>
          <p:cNvGrpSpPr/>
          <p:nvPr/>
        </p:nvGrpSpPr>
        <p:grpSpPr>
          <a:xfrm>
            <a:off x="3374136" y="2105900"/>
            <a:ext cx="6099048" cy="877178"/>
            <a:chOff x="3108960" y="1881201"/>
            <a:chExt cx="6099048" cy="87717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E018D4D-74D6-AED6-525B-5740792C7C02}"/>
                </a:ext>
              </a:extLst>
            </p:cNvPr>
            <p:cNvCxnSpPr/>
            <p:nvPr/>
          </p:nvCxnSpPr>
          <p:spPr>
            <a:xfrm>
              <a:off x="3108960" y="2350008"/>
              <a:ext cx="6099048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4E4FD1-5E0F-5B88-F9C8-47A9A288027A}"/>
                </a:ext>
              </a:extLst>
            </p:cNvPr>
            <p:cNvSpPr txBox="1"/>
            <p:nvPr/>
          </p:nvSpPr>
          <p:spPr>
            <a:xfrm>
              <a:off x="5125212" y="1881201"/>
              <a:ext cx="2066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Increasing time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02581A-1FE3-E6C1-6F79-67127BF8AB3B}"/>
                </a:ext>
              </a:extLst>
            </p:cNvPr>
            <p:cNvSpPr txBox="1"/>
            <p:nvPr/>
          </p:nvSpPr>
          <p:spPr>
            <a:xfrm>
              <a:off x="4796028" y="2389047"/>
              <a:ext cx="2884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Decreasing temperature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99CD51A-C38D-DB0B-2DE0-11A3E1D0D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4581" y="3084975"/>
            <a:ext cx="3259713" cy="15242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1E80E27-594F-D5F8-7A1D-E13DC5DF1A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5288" y="3084975"/>
            <a:ext cx="3259713" cy="15242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3E575B-B04C-C1F4-A99F-0E2507D54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5995" y="3084975"/>
            <a:ext cx="3259713" cy="15242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1C71DA-F49A-B60F-B3B9-3AB784E6B5B4}"/>
              </a:ext>
            </a:extLst>
          </p:cNvPr>
          <p:cNvSpPr txBox="1"/>
          <p:nvPr/>
        </p:nvSpPr>
        <p:spPr>
          <a:xfrm>
            <a:off x="9473057" y="2390041"/>
            <a:ext cx="1333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T = 0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B9D4341-C9E7-2BF5-2DF1-A7F8981828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6880" y="4898435"/>
            <a:ext cx="3247739" cy="15186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B48807-9648-A6A8-F6D6-2AD2B76C36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5288" y="4892837"/>
            <a:ext cx="3259712" cy="15242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7A1CF34-D611-D0A7-764D-FAE36B7E15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5489" y="4892836"/>
            <a:ext cx="3259713" cy="15242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6EDA3AF-73AF-626C-0558-08973C101E34}"/>
              </a:ext>
            </a:extLst>
          </p:cNvPr>
          <p:cNvSpPr txBox="1"/>
          <p:nvPr/>
        </p:nvSpPr>
        <p:spPr>
          <a:xfrm>
            <a:off x="9363330" y="6418332"/>
            <a:ext cx="1333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T = 0?</a:t>
            </a:r>
          </a:p>
        </p:txBody>
      </p:sp>
    </p:spTree>
    <p:extLst>
      <p:ext uri="{BB962C8B-B14F-4D97-AF65-F5344CB8AC3E}">
        <p14:creationId xmlns:p14="http://schemas.microsoft.com/office/powerpoint/2010/main" val="3309384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2B0AD-5FAB-788D-A1D8-E73B04F70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C9E79-E6B0-0F6B-186B-1ED7B249B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71272"/>
            <a:ext cx="10131425" cy="1456267"/>
          </a:xfrm>
        </p:spPr>
        <p:txBody>
          <a:bodyPr/>
          <a:lstStyle/>
          <a:p>
            <a:r>
              <a:rPr lang="en-AU" sz="2800" dirty="0"/>
              <a:t>Yukawa contribution after a chiral phase transition</a:t>
            </a:r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906FE1-1578-60E9-6304-A03AEEBA1FF3}"/>
              </a:ext>
            </a:extLst>
          </p:cNvPr>
          <p:cNvSpPr txBox="1"/>
          <p:nvPr/>
        </p:nvSpPr>
        <p:spPr>
          <a:xfrm>
            <a:off x="11786616" y="6431012"/>
            <a:ext cx="40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12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83088AB-05BC-8C48-FEA4-0377E5840D52}"/>
              </a:ext>
            </a:extLst>
          </p:cNvPr>
          <p:cNvGrpSpPr/>
          <p:nvPr/>
        </p:nvGrpSpPr>
        <p:grpSpPr>
          <a:xfrm>
            <a:off x="2997200" y="3700580"/>
            <a:ext cx="6099048" cy="877178"/>
            <a:chOff x="3108960" y="1881201"/>
            <a:chExt cx="6099048" cy="877178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6E08356-A499-3438-49A4-E44D1F9C2491}"/>
                </a:ext>
              </a:extLst>
            </p:cNvPr>
            <p:cNvCxnSpPr/>
            <p:nvPr/>
          </p:nvCxnSpPr>
          <p:spPr>
            <a:xfrm>
              <a:off x="3108960" y="2350008"/>
              <a:ext cx="6099048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3020E26-A244-1F46-7ABA-7FBE0EAA4777}"/>
                </a:ext>
              </a:extLst>
            </p:cNvPr>
            <p:cNvSpPr txBox="1"/>
            <p:nvPr/>
          </p:nvSpPr>
          <p:spPr>
            <a:xfrm>
              <a:off x="5125212" y="1881201"/>
              <a:ext cx="2066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Increasing time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82C9D6-2BA1-9F32-3B49-45A5D20BDDDC}"/>
                </a:ext>
              </a:extLst>
            </p:cNvPr>
            <p:cNvSpPr txBox="1"/>
            <p:nvPr/>
          </p:nvSpPr>
          <p:spPr>
            <a:xfrm>
              <a:off x="4796028" y="2389047"/>
              <a:ext cx="2884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Decreasing temperature</a:t>
              </a:r>
            </a:p>
          </p:txBody>
        </p:sp>
      </p:grpSp>
      <p:pic>
        <p:nvPicPr>
          <p:cNvPr id="26" name="Picture 25" descr="A graph with a line&#10;&#10;Description automatically generated">
            <a:extLst>
              <a:ext uri="{FF2B5EF4-FFF2-40B4-BE49-F238E27FC236}">
                <a16:creationId xmlns:a16="http://schemas.microsoft.com/office/drawing/2014/main" id="{46A56423-4E92-3F05-409A-1023E4C7F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65" y="4647264"/>
            <a:ext cx="3381056" cy="15810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9B2BDD2-41F5-7C9C-E5D0-830656B7A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5794" y="4647264"/>
            <a:ext cx="3381055" cy="15810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34A30E7-2D86-7867-F781-9FE46F04D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0824" y="4647264"/>
            <a:ext cx="3381055" cy="1581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F49D6A0-5046-7016-F725-9D46C2E94C03}"/>
                  </a:ext>
                </a:extLst>
              </p:cNvPr>
              <p:cNvSpPr txBox="1"/>
              <p:nvPr/>
            </p:nvSpPr>
            <p:spPr>
              <a:xfrm>
                <a:off x="840765" y="1871107"/>
                <a:ext cx="10717251" cy="1286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AU" sz="240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AU" sz="2400" b="0" i="1" baseline="-25000" smtClean="0">
                        <a:latin typeface="Cambria Math" panose="02040503050406030204" pitchFamily="18" charset="0"/>
                      </a:rPr>
                      <m:t>𝑦𝑢𝑘𝑎𝑤𝑎</m:t>
                    </m:r>
                    <m:sSubSup>
                      <m:sSubSup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p>
                    </m:sSubSup>
                    <m:sSubSup>
                      <m:sSubSup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sSubSup>
                      <m:sSubSup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acc>
                      <m:accPr>
                        <m:chr m:val="̃"/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p>
                    </m:sSubSup>
                    <m:sSubSup>
                      <m:sSubSup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  <m:sup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sSubSup>
                      <m:sSubSup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  <m:sup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ℎ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A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AU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</m:t>
                    </m:r>
                  </m:oMath>
                </a14:m>
                <a:r>
                  <a:rPr lang="en-AU" sz="2400" dirty="0"/>
                  <a:t> are linear in the Higgs field</a:t>
                </a:r>
              </a:p>
              <a:p>
                <a:endParaRPr lang="en-AU" sz="2400" dirty="0"/>
              </a:p>
              <a:p>
                <a:r>
                  <a:rPr lang="en-AU" sz="2400" dirty="0"/>
                  <a:t>When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AU" sz="2400" dirty="0"/>
                  <a:t> we might expect some ‘tipping’ of the potential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F49D6A0-5046-7016-F725-9D46C2E94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65" y="1871107"/>
                <a:ext cx="10717251" cy="1286314"/>
              </a:xfrm>
              <a:prstGeom prst="rect">
                <a:avLst/>
              </a:prstGeom>
              <a:blipFill>
                <a:blip r:embed="rId5"/>
                <a:stretch>
                  <a:fillRect l="-910" b="-995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0151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4F988-527D-3630-1465-471288544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9ACAC-E581-1DFF-6D7F-C8524788F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71272"/>
            <a:ext cx="10131425" cy="1456267"/>
          </a:xfrm>
        </p:spPr>
        <p:txBody>
          <a:bodyPr/>
          <a:lstStyle/>
          <a:p>
            <a:r>
              <a:rPr lang="en-AU" sz="2800" dirty="0"/>
              <a:t>Cosmological timeline</a:t>
            </a:r>
            <a:endParaRPr lang="en-AU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1E9DDFF-3CFC-1777-69E9-4A1B37A4F133}"/>
              </a:ext>
            </a:extLst>
          </p:cNvPr>
          <p:cNvCxnSpPr>
            <a:cxnSpLocks/>
          </p:cNvCxnSpPr>
          <p:nvPr/>
        </p:nvCxnSpPr>
        <p:spPr>
          <a:xfrm>
            <a:off x="2423997" y="3348093"/>
            <a:ext cx="839322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456A172-AFC0-A2B2-2DB4-B3E5BA0BA4FB}"/>
              </a:ext>
            </a:extLst>
          </p:cNvPr>
          <p:cNvSpPr txBox="1"/>
          <p:nvPr/>
        </p:nvSpPr>
        <p:spPr>
          <a:xfrm>
            <a:off x="341502" y="3197384"/>
            <a:ext cx="206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Standard Model: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49D851E-6C91-68C1-824B-EEC540424D88}"/>
              </a:ext>
            </a:extLst>
          </p:cNvPr>
          <p:cNvCxnSpPr>
            <a:cxnSpLocks/>
          </p:cNvCxnSpPr>
          <p:nvPr/>
        </p:nvCxnSpPr>
        <p:spPr>
          <a:xfrm>
            <a:off x="2423997" y="5475597"/>
            <a:ext cx="839322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88926E7-1941-8A4C-F86E-B6DF78DC743E}"/>
              </a:ext>
            </a:extLst>
          </p:cNvPr>
          <p:cNvSpPr txBox="1"/>
          <p:nvPr/>
        </p:nvSpPr>
        <p:spPr>
          <a:xfrm>
            <a:off x="322951" y="5085470"/>
            <a:ext cx="2066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Scale invariant model: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02CEEC2-F892-5679-B93A-327CBCE13E30}"/>
              </a:ext>
            </a:extLst>
          </p:cNvPr>
          <p:cNvCxnSpPr>
            <a:cxnSpLocks/>
          </p:cNvCxnSpPr>
          <p:nvPr/>
        </p:nvCxnSpPr>
        <p:spPr>
          <a:xfrm flipV="1">
            <a:off x="3035026" y="3284220"/>
            <a:ext cx="0" cy="12774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DFB629D-1BA6-7846-A121-60DB260EABB0}"/>
              </a:ext>
            </a:extLst>
          </p:cNvPr>
          <p:cNvCxnSpPr>
            <a:cxnSpLocks/>
          </p:cNvCxnSpPr>
          <p:nvPr/>
        </p:nvCxnSpPr>
        <p:spPr>
          <a:xfrm flipV="1">
            <a:off x="5350596" y="3287606"/>
            <a:ext cx="0" cy="12774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8C7DC8-ABA4-D9A2-E2E0-182CE5BDD5D5}"/>
              </a:ext>
            </a:extLst>
          </p:cNvPr>
          <p:cNvCxnSpPr>
            <a:cxnSpLocks/>
          </p:cNvCxnSpPr>
          <p:nvPr/>
        </p:nvCxnSpPr>
        <p:spPr>
          <a:xfrm flipV="1">
            <a:off x="10056800" y="3284220"/>
            <a:ext cx="0" cy="12774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7A79C9C-5CBD-E493-6679-E9CE9B85E472}"/>
                  </a:ext>
                </a:extLst>
              </p:cNvPr>
              <p:cNvSpPr txBox="1"/>
              <p:nvPr/>
            </p:nvSpPr>
            <p:spPr>
              <a:xfrm>
                <a:off x="2184484" y="2326437"/>
                <a:ext cx="170108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600" dirty="0"/>
                  <a:t>Electroweak crossover</a:t>
                </a:r>
              </a:p>
              <a:p>
                <a:pPr algn="ctr"/>
                <a:r>
                  <a:rPr lang="en-AU" sz="1600" dirty="0"/>
                  <a:t>T </a:t>
                </a:r>
                <a14:m>
                  <m:oMath xmlns:m="http://schemas.openxmlformats.org/officeDocument/2006/math">
                    <m:r>
                      <a:rPr lang="en-AU" sz="1600" i="1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AU" sz="1600" dirty="0"/>
                  <a:t> 140 GeV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7A79C9C-5CBD-E493-6679-E9CE9B85E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484" y="2326437"/>
                <a:ext cx="1701083" cy="830997"/>
              </a:xfrm>
              <a:prstGeom prst="rect">
                <a:avLst/>
              </a:prstGeom>
              <a:blipFill>
                <a:blip r:embed="rId2"/>
                <a:stretch>
                  <a:fillRect t="-2206" b="-882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189946-5C80-F1BD-D40C-C06CA2E368FE}"/>
                  </a:ext>
                </a:extLst>
              </p:cNvPr>
              <p:cNvSpPr txBox="1"/>
              <p:nvPr/>
            </p:nvSpPr>
            <p:spPr>
              <a:xfrm>
                <a:off x="4500054" y="2120166"/>
                <a:ext cx="170108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600" dirty="0"/>
                  <a:t>Hadronization and Chiral symmetry breaking</a:t>
                </a:r>
              </a:p>
              <a:p>
                <a:pPr algn="ctr"/>
                <a:r>
                  <a:rPr lang="en-AU" sz="1600" dirty="0"/>
                  <a:t>T </a:t>
                </a:r>
                <a14:m>
                  <m:oMath xmlns:m="http://schemas.openxmlformats.org/officeDocument/2006/math">
                    <m:r>
                      <a:rPr lang="en-AU" sz="1600" i="1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AU" sz="1600" dirty="0"/>
                  <a:t> 150 MeV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189946-5C80-F1BD-D40C-C06CA2E36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054" y="2120166"/>
                <a:ext cx="1701083" cy="1077218"/>
              </a:xfrm>
              <a:prstGeom prst="rect">
                <a:avLst/>
              </a:prstGeom>
              <a:blipFill>
                <a:blip r:embed="rId3"/>
                <a:stretch>
                  <a:fillRect l="-1792" t="-1695" r="-4659" b="-621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0EEFFB7-0007-EA3C-AFE1-7CD612C28615}"/>
              </a:ext>
            </a:extLst>
          </p:cNvPr>
          <p:cNvSpPr txBox="1"/>
          <p:nvPr/>
        </p:nvSpPr>
        <p:spPr>
          <a:xfrm>
            <a:off x="9206258" y="2566740"/>
            <a:ext cx="1701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Baryogenesis</a:t>
            </a:r>
          </a:p>
          <a:p>
            <a:pPr algn="ctr"/>
            <a:r>
              <a:rPr lang="en-AU" sz="1600" dirty="0"/>
              <a:t>T ≳ 4 MeV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6C15162-C852-80AE-6747-EBAC11E8B69A}"/>
              </a:ext>
            </a:extLst>
          </p:cNvPr>
          <p:cNvCxnSpPr>
            <a:cxnSpLocks/>
          </p:cNvCxnSpPr>
          <p:nvPr/>
        </p:nvCxnSpPr>
        <p:spPr>
          <a:xfrm flipV="1">
            <a:off x="6201138" y="5414952"/>
            <a:ext cx="0" cy="12774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A71E6A-D222-47DF-3E44-574930424B65}"/>
                  </a:ext>
                </a:extLst>
              </p:cNvPr>
              <p:cNvSpPr txBox="1"/>
              <p:nvPr/>
            </p:nvSpPr>
            <p:spPr>
              <a:xfrm>
                <a:off x="5372605" y="4482787"/>
                <a:ext cx="170108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600" dirty="0"/>
                  <a:t>1</a:t>
                </a:r>
                <a:r>
                  <a:rPr lang="en-AU" sz="1600" baseline="30000" dirty="0"/>
                  <a:t>st</a:t>
                </a:r>
                <a:r>
                  <a:rPr lang="en-AU" sz="1600" dirty="0"/>
                  <a:t> order Hadronization PT</a:t>
                </a:r>
              </a:p>
              <a:p>
                <a:pPr algn="ctr"/>
                <a:r>
                  <a:rPr lang="en-AU" sz="1600" dirty="0"/>
                  <a:t>T </a:t>
                </a:r>
                <a14:m>
                  <m:oMath xmlns:m="http://schemas.openxmlformats.org/officeDocument/2006/math"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AU" sz="1600" dirty="0"/>
                  <a:t> 60 MeV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A71E6A-D222-47DF-3E44-574930424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605" y="4482787"/>
                <a:ext cx="1701083" cy="830997"/>
              </a:xfrm>
              <a:prstGeom prst="rect">
                <a:avLst/>
              </a:prstGeom>
              <a:blipFill>
                <a:blip r:embed="rId4"/>
                <a:stretch>
                  <a:fillRect t="-2190" b="-802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C4EB0C-4F7B-B283-FEEF-34D7B29E0FDE}"/>
                  </a:ext>
                </a:extLst>
              </p:cNvPr>
              <p:cNvSpPr txBox="1"/>
              <p:nvPr/>
            </p:nvSpPr>
            <p:spPr>
              <a:xfrm>
                <a:off x="7017558" y="4233574"/>
                <a:ext cx="154497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600" dirty="0"/>
                  <a:t>1</a:t>
                </a:r>
                <a:r>
                  <a:rPr lang="en-AU" sz="1600" baseline="30000" dirty="0"/>
                  <a:t>st</a:t>
                </a:r>
                <a:r>
                  <a:rPr lang="en-AU" sz="1600" dirty="0"/>
                  <a:t> order</a:t>
                </a:r>
              </a:p>
              <a:p>
                <a:pPr algn="ctr"/>
                <a:r>
                  <a:rPr lang="en-AU" sz="1600" dirty="0"/>
                  <a:t>Chiral and Electroweak PTs T </a:t>
                </a:r>
                <a14:m>
                  <m:oMath xmlns:m="http://schemas.openxmlformats.org/officeDocument/2006/math">
                    <m:r>
                      <a:rPr lang="en-AU" sz="1600" i="1">
                        <a:latin typeface="Cambria Math" panose="02040503050406030204" pitchFamily="18" charset="0"/>
                      </a:rPr>
                      <m:t>∼ </m:t>
                    </m:r>
                  </m:oMath>
                </a14:m>
                <a:r>
                  <a:rPr lang="en-AU" sz="1600" dirty="0"/>
                  <a:t>27 MeV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C4EB0C-4F7B-B283-FEEF-34D7B29E0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7558" y="4233574"/>
                <a:ext cx="1544975" cy="1077218"/>
              </a:xfrm>
              <a:prstGeom prst="rect">
                <a:avLst/>
              </a:prstGeom>
              <a:blipFill>
                <a:blip r:embed="rId5"/>
                <a:stretch>
                  <a:fillRect l="-1181" t="-1695" r="-3543" b="-621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DD3C104-7EEC-A49C-D9AA-A1CD17FA3B1F}"/>
              </a:ext>
            </a:extLst>
          </p:cNvPr>
          <p:cNvCxnSpPr>
            <a:cxnSpLocks/>
          </p:cNvCxnSpPr>
          <p:nvPr/>
        </p:nvCxnSpPr>
        <p:spPr>
          <a:xfrm flipV="1">
            <a:off x="7790850" y="5408636"/>
            <a:ext cx="0" cy="12774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1771D80-E2F8-33A3-B748-76FC5D99F4A5}"/>
              </a:ext>
            </a:extLst>
          </p:cNvPr>
          <p:cNvCxnSpPr>
            <a:cxnSpLocks/>
          </p:cNvCxnSpPr>
          <p:nvPr/>
        </p:nvCxnSpPr>
        <p:spPr>
          <a:xfrm flipV="1">
            <a:off x="10056800" y="5412369"/>
            <a:ext cx="0" cy="12774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D14E7B2-267F-96E0-936C-4CE66435FF2E}"/>
              </a:ext>
            </a:extLst>
          </p:cNvPr>
          <p:cNvSpPr txBox="1"/>
          <p:nvPr/>
        </p:nvSpPr>
        <p:spPr>
          <a:xfrm>
            <a:off x="9206258" y="4729009"/>
            <a:ext cx="1701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Baryogenesis</a:t>
            </a:r>
          </a:p>
          <a:p>
            <a:pPr algn="ctr"/>
            <a:r>
              <a:rPr lang="en-AU" sz="1600" dirty="0"/>
              <a:t>T ≳ 4 MeV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E2083C-1311-5848-07B5-E18A1AE5045E}"/>
              </a:ext>
            </a:extLst>
          </p:cNvPr>
          <p:cNvSpPr txBox="1"/>
          <p:nvPr/>
        </p:nvSpPr>
        <p:spPr>
          <a:xfrm>
            <a:off x="11768328" y="6431012"/>
            <a:ext cx="423672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6FD0AB-B0AD-1C5C-EE49-CE4725BBE406}"/>
              </a:ext>
            </a:extLst>
          </p:cNvPr>
          <p:cNvSpPr txBox="1"/>
          <p:nvPr/>
        </p:nvSpPr>
        <p:spPr>
          <a:xfrm>
            <a:off x="3233610" y="3420734"/>
            <a:ext cx="1701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2 (3) light quarks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39EB68-05AE-65D5-709E-A36F07296A46}"/>
              </a:ext>
            </a:extLst>
          </p:cNvPr>
          <p:cNvSpPr txBox="1"/>
          <p:nvPr/>
        </p:nvSpPr>
        <p:spPr>
          <a:xfrm>
            <a:off x="6939504" y="3415055"/>
            <a:ext cx="1701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3 (8) light mesons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4ED138-B98E-079F-CB02-8A1DFEFD6A7C}"/>
              </a:ext>
            </a:extLst>
          </p:cNvPr>
          <p:cNvSpPr txBox="1"/>
          <p:nvPr/>
        </p:nvSpPr>
        <p:spPr>
          <a:xfrm>
            <a:off x="3760885" y="5548237"/>
            <a:ext cx="1701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6 massless quarks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4CF386-842C-C91D-9B84-4DF3AF492349}"/>
              </a:ext>
            </a:extLst>
          </p:cNvPr>
          <p:cNvSpPr txBox="1"/>
          <p:nvPr/>
        </p:nvSpPr>
        <p:spPr>
          <a:xfrm>
            <a:off x="6055308" y="5536243"/>
            <a:ext cx="1924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35 massless mesons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4E9677-7E22-9093-D200-44C5614C4F91}"/>
              </a:ext>
            </a:extLst>
          </p:cNvPr>
          <p:cNvSpPr txBox="1"/>
          <p:nvPr/>
        </p:nvSpPr>
        <p:spPr>
          <a:xfrm>
            <a:off x="8150533" y="5536243"/>
            <a:ext cx="1701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3 (8) light mesons</a:t>
            </a:r>
          </a:p>
        </p:txBody>
      </p:sp>
    </p:spTree>
    <p:extLst>
      <p:ext uri="{BB962C8B-B14F-4D97-AF65-F5344CB8AC3E}">
        <p14:creationId xmlns:p14="http://schemas.microsoft.com/office/powerpoint/2010/main" val="3238744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2150-DB48-F374-376F-5910DDBB6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70688"/>
            <a:ext cx="10131425" cy="1456267"/>
          </a:xfrm>
        </p:spPr>
        <p:txBody>
          <a:bodyPr>
            <a:normAutofit/>
          </a:bodyPr>
          <a:lstStyle/>
          <a:p>
            <a:r>
              <a:rPr lang="en-AU" sz="2800" dirty="0"/>
              <a:t>Model checklist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00CAE4-DBCA-7AE9-9087-7E1639E8E8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1" y="1298448"/>
                <a:ext cx="10369295" cy="5388864"/>
              </a:xfrm>
            </p:spPr>
            <p:txBody>
              <a:bodyPr>
                <a:normAutofit/>
              </a:bodyPr>
              <a:lstStyle/>
              <a:p>
                <a:r>
                  <a:rPr lang="en-AU" dirty="0"/>
                  <a:t>Should be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𝑆𝑈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d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𝑆𝑈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d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AU" dirty="0"/>
                  <a:t> symmetric (except for a mass term)</a:t>
                </a:r>
              </a:p>
              <a:p>
                <a:endParaRPr lang="en-AU" dirty="0"/>
              </a:p>
              <a:p>
                <a:r>
                  <a:rPr lang="en-AU" dirty="0"/>
                  <a:t>Needs an order parameter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AU" dirty="0"/>
                  <a:t> and symmetry breaking potential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</m:oMath>
                </a14:m>
                <a:r>
                  <a:rPr lang="en-AU" dirty="0"/>
                  <a:t> to model the chiral symmetry breaking</a:t>
                </a:r>
              </a:p>
              <a:p>
                <a:endParaRPr lang="en-AU" dirty="0"/>
              </a:p>
              <a:p>
                <a:r>
                  <a:rPr lang="en-AU" dirty="0"/>
                  <a:t>Integrating out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AU" dirty="0"/>
                  <a:t> should reduce the theory to the usual non-linear sigma model of pions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AU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𝑈𝑀</m:t>
                          </m:r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AU" dirty="0"/>
              </a:p>
              <a:p>
                <a:r>
                  <a:rPr lang="en-AU" dirty="0"/>
                  <a:t>Should be classically scale invariant </a:t>
                </a:r>
              </a:p>
              <a:p>
                <a:endParaRPr lang="en-AU" dirty="0"/>
              </a:p>
              <a:p>
                <a:r>
                  <a:rPr lang="en-AU" dirty="0"/>
                  <a:t>Should be renormalizable</a:t>
                </a:r>
              </a:p>
              <a:p>
                <a:endParaRPr lang="en-AU" dirty="0"/>
              </a:p>
              <a:p>
                <a:r>
                  <a:rPr lang="en-AU" dirty="0"/>
                  <a:t>Will integrate out the dilaton field and just consider the effective potential,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A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00CAE4-DBCA-7AE9-9087-7E1639E8E8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298448"/>
                <a:ext cx="10369295" cy="5388864"/>
              </a:xfrm>
              <a:blipFill>
                <a:blip r:embed="rId2"/>
                <a:stretch>
                  <a:fillRect l="-41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3325CD3-6C0F-2F3B-6A7E-78C45EF59FEB}"/>
              </a:ext>
            </a:extLst>
          </p:cNvPr>
          <p:cNvSpPr txBox="1"/>
          <p:nvPr/>
        </p:nvSpPr>
        <p:spPr>
          <a:xfrm>
            <a:off x="11786616" y="6383732"/>
            <a:ext cx="40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DB9E2C-5BEB-78A5-9FEB-8BEFA7956FFA}"/>
                  </a:ext>
                </a:extLst>
              </p:cNvPr>
              <p:cNvSpPr txBox="1"/>
              <p:nvPr/>
            </p:nvSpPr>
            <p:spPr>
              <a:xfrm>
                <a:off x="8985538" y="3765212"/>
                <a:ext cx="1703672" cy="5908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DB9E2C-5BEB-78A5-9FEB-8BEFA7956F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538" y="3765212"/>
                <a:ext cx="1703672" cy="5908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0211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00CAE4-DBCA-7AE9-9087-7E1639E8E8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1" y="1285874"/>
                <a:ext cx="10131425" cy="5572125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ℒ</m:t>
                      </m:r>
                      <m:r>
                        <a:rPr lang="en-AU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</m:d>
                      <m:r>
                        <a:rPr lang="en-AU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𝑇𝑟</m:t>
                              </m:r>
                              <m:d>
                                <m:d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AU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AU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Φ</m:t>
                                      </m:r>
                                    </m:e>
                                    <m:sup>
                                      <m:r>
                                        <a:rPr lang="en-AU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†</m:t>
                                      </m:r>
                                    </m:sup>
                                  </m:sSup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AU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</m:d>
                              <m:r>
                                <a:rPr lang="en-AU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sub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𝑇𝑟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ΦΦ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AU" dirty="0"/>
              </a:p>
              <a:p>
                <a:pPr lvl="1"/>
                <a:endParaRPr lang="en-AU" dirty="0"/>
              </a:p>
              <a:p>
                <a:pPr lvl="1"/>
                <a:r>
                  <a:rPr lang="en-AU" dirty="0"/>
                  <a:t>Effective potential: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AU" dirty="0"/>
              </a:p>
              <a:p>
                <a:pPr lvl="1"/>
                <a:r>
                  <a:rPr lang="en-AU" dirty="0"/>
                  <a:t>With 1-loop radiative and thermal corrections:	 </a:t>
                </a: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𝐶𝑊</m:t>
                        </m:r>
                      </m:sub>
                    </m:sSub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>
                          <m:f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bSup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64 </m:t>
                            </m:r>
                            <m:sSup>
                              <m:s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func>
                          <m:funcPr>
                            <m:ctrlPr>
                              <a:rPr lang="en-AU" b="0" i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AU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sSubSup>
                                  <m:sSubSupPr>
                                    <m:ctrlPr>
                                      <a:rPr lang="en-AU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AU" b="0" i="0" smtClean="0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𝑄𝐶𝐷</m:t>
                                    </m:r>
                                  </m:sub>
                                  <m:sup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den>
                            </m:f>
                          </m:e>
                        </m:func>
                      </m:e>
                    </m:nary>
                    <m:r>
                      <a:rPr lang="en-AU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AU" dirty="0"/>
                  <a:t>	</a:t>
                </a:r>
                <a:endParaRPr lang="en-AU" i="1" dirty="0"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AU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AU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00CAE4-DBCA-7AE9-9087-7E1639E8E8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285874"/>
                <a:ext cx="10131425" cy="557212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CF72150-DB48-F374-376F-5910DDBB6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9573767" cy="1456267"/>
          </a:xfrm>
        </p:spPr>
        <p:txBody>
          <a:bodyPr>
            <a:normAutofit/>
          </a:bodyPr>
          <a:lstStyle/>
          <a:p>
            <a:r>
              <a:rPr lang="en-AU" sz="2800" dirty="0"/>
              <a:t>Linear sigma model Lagrangian and effective potential</a:t>
            </a:r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325CD3-6C0F-2F3B-6A7E-78C45EF59FEB}"/>
              </a:ext>
            </a:extLst>
          </p:cNvPr>
          <p:cNvSpPr txBox="1"/>
          <p:nvPr/>
        </p:nvSpPr>
        <p:spPr>
          <a:xfrm>
            <a:off x="11786616" y="6431012"/>
            <a:ext cx="40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5686C1-70F0-EDEC-DE84-6A329318913D}"/>
                  </a:ext>
                </a:extLst>
              </p:cNvPr>
              <p:cNvSpPr txBox="1"/>
              <p:nvPr/>
            </p:nvSpPr>
            <p:spPr>
              <a:xfrm>
                <a:off x="9791651" y="2142266"/>
                <a:ext cx="2527399" cy="657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e>
                            </m:rad>
                          </m:den>
                        </m:f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rad>
                        <m:f>
                          <m:fPr>
                            <m:ctrlP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Π</m:t>
                                </m:r>
                              </m:e>
                              <m:sup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en-A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5686C1-70F0-EDEC-DE84-6A3293189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1651" y="2142266"/>
                <a:ext cx="2527399" cy="6577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22F78A-19E4-856D-AAE5-99993DFFBC71}"/>
                  </a:ext>
                </a:extLst>
              </p:cNvPr>
              <p:cNvSpPr txBox="1"/>
              <p:nvPr/>
            </p:nvSpPr>
            <p:spPr>
              <a:xfrm>
                <a:off x="8016642" y="2857387"/>
                <a:ext cx="4518258" cy="688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𝑑𝑖𝑎𝑔</m:t>
                      </m:r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22F78A-19E4-856D-AAE5-99993DFFB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642" y="2857387"/>
                <a:ext cx="4518258" cy="6884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5B4916-7C57-6D06-75E9-95168423CA8D}"/>
                  </a:ext>
                </a:extLst>
              </p:cNvPr>
              <p:cNvSpPr txBox="1"/>
              <p:nvPr/>
            </p:nvSpPr>
            <p:spPr>
              <a:xfrm>
                <a:off x="8490719" y="5155726"/>
                <a:ext cx="3295897" cy="649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/>
                  <a:t>Dominant contribution from:</a:t>
                </a:r>
              </a:p>
              <a:p>
                <a14:m>
                  <m:oMath xmlns:m="http://schemas.openxmlformats.org/officeDocument/2006/math">
                    <m:r>
                      <a:rPr lang="en-AU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±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26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sub>
                    </m:sSub>
                  </m:oMath>
                </a14:m>
                <a:r>
                  <a:rPr lang="en-AU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5B4916-7C57-6D06-75E9-95168423C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719" y="5155726"/>
                <a:ext cx="3295897" cy="649730"/>
              </a:xfrm>
              <a:prstGeom prst="rect">
                <a:avLst/>
              </a:prstGeom>
              <a:blipFill>
                <a:blip r:embed="rId5"/>
                <a:stretch>
                  <a:fillRect l="-1664" t="-566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2323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2150-DB48-F374-376F-5910DDBB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Linear sigma model effective potential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5088F1-5CDB-A733-03B8-CE8FA7BBCE81}"/>
              </a:ext>
            </a:extLst>
          </p:cNvPr>
          <p:cNvSpPr txBox="1"/>
          <p:nvPr/>
        </p:nvSpPr>
        <p:spPr>
          <a:xfrm>
            <a:off x="11786616" y="6431012"/>
            <a:ext cx="40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16</a:t>
            </a:r>
          </a:p>
        </p:txBody>
      </p:sp>
      <p:pic>
        <p:nvPicPr>
          <p:cNvPr id="8" name="Picture 7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C442F7D7-9851-04E4-364F-725D1B358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6" y="2323041"/>
            <a:ext cx="8575041" cy="34681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92B766-2A25-4905-3486-575EC05C83F3}"/>
                  </a:ext>
                </a:extLst>
              </p:cNvPr>
              <p:cNvSpPr txBox="1"/>
              <p:nvPr/>
            </p:nvSpPr>
            <p:spPr>
              <a:xfrm>
                <a:off x="9808083" y="2886075"/>
                <a:ext cx="2181225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/>
                  <a:t>Sigma field: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𝜌</m:t>
                      </m:r>
                      <m:func>
                        <m:func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AU" dirty="0"/>
              </a:p>
              <a:p>
                <a:r>
                  <a:rPr lang="en-AU" dirty="0"/>
                  <a:t>Higgs field: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𝜌</m:t>
                      </m:r>
                      <m:func>
                        <m:func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AU" dirty="0"/>
              </a:p>
              <a:p>
                <a:endParaRPr lang="en-AU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≈0.67</m:t>
                      </m:r>
                    </m:oMath>
                  </m:oMathPara>
                </a14:m>
                <a:endParaRPr lang="en-AU" dirty="0"/>
              </a:p>
              <a:p>
                <a:endParaRPr lang="en-AU" dirty="0"/>
              </a:p>
              <a:p>
                <a:r>
                  <a:rPr lang="en-AU" dirty="0"/>
                  <a:t>Critical temperature: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=27</m:t>
                    </m:r>
                  </m:oMath>
                </a14:m>
                <a:r>
                  <a:rPr lang="en-AU" dirty="0"/>
                  <a:t> MeV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92B766-2A25-4905-3486-575EC05C8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8083" y="2886075"/>
                <a:ext cx="2181225" cy="2585323"/>
              </a:xfrm>
              <a:prstGeom prst="rect">
                <a:avLst/>
              </a:prstGeom>
              <a:blipFill>
                <a:blip r:embed="rId3"/>
                <a:stretch>
                  <a:fillRect l="-2514" t="-1176" b="-258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2174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9B0D1998-5A5D-8F62-C981-94A345697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398895"/>
            <a:ext cx="10131425" cy="1477328"/>
          </a:xfrm>
        </p:spPr>
        <p:txBody>
          <a:bodyPr>
            <a:normAutofit/>
          </a:bodyPr>
          <a:lstStyle/>
          <a:p>
            <a:r>
              <a:rPr lang="en-AU" dirty="0"/>
              <a:t>Metastable vacuum means the electroweak phase and chiral phase transitions are now first-order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F72150-DB48-F374-376F-5910DDBB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First order phase transition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3E96CF-504C-10C4-DD5E-BF086F6D5C9D}"/>
              </a:ext>
            </a:extLst>
          </p:cNvPr>
          <p:cNvGrpSpPr/>
          <p:nvPr/>
        </p:nvGrpSpPr>
        <p:grpSpPr>
          <a:xfrm>
            <a:off x="2290306" y="2469577"/>
            <a:ext cx="7396620" cy="2391881"/>
            <a:chOff x="1732902" y="2314769"/>
            <a:chExt cx="7592340" cy="2546364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4A9AD130-5A82-0A9C-40E5-A136BF6811D7}"/>
                </a:ext>
              </a:extLst>
            </p:cNvPr>
            <p:cNvGrpSpPr/>
            <p:nvPr/>
          </p:nvGrpSpPr>
          <p:grpSpPr>
            <a:xfrm>
              <a:off x="1732902" y="2328245"/>
              <a:ext cx="3310128" cy="2532888"/>
              <a:chOff x="1945587" y="2505456"/>
              <a:chExt cx="3310128" cy="2532888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126C54D-CF07-601A-0186-FE801B947DEB}"/>
                  </a:ext>
                </a:extLst>
              </p:cNvPr>
              <p:cNvSpPr/>
              <p:nvPr/>
            </p:nvSpPr>
            <p:spPr>
              <a:xfrm>
                <a:off x="1945587" y="2505456"/>
                <a:ext cx="3310128" cy="2532888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9968810-DF5B-6FED-DA2C-9644EAF15088}"/>
                  </a:ext>
                </a:extLst>
              </p:cNvPr>
              <p:cNvSpPr/>
              <p:nvPr/>
            </p:nvSpPr>
            <p:spPr>
              <a:xfrm>
                <a:off x="3152595" y="3182112"/>
                <a:ext cx="1115568" cy="996696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sz="1400" dirty="0"/>
                  <a:t>New Vacuum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4D00434-1285-395F-6E59-C348665D424E}"/>
                  </a:ext>
                </a:extLst>
              </p:cNvPr>
              <p:cNvSpPr/>
              <p:nvPr/>
            </p:nvSpPr>
            <p:spPr>
              <a:xfrm>
                <a:off x="2573475" y="2840736"/>
                <a:ext cx="350520" cy="341376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0FE5BD11-2C18-258B-1978-1BED443B8973}"/>
                  </a:ext>
                </a:extLst>
              </p:cNvPr>
              <p:cNvSpPr/>
              <p:nvPr/>
            </p:nvSpPr>
            <p:spPr>
              <a:xfrm>
                <a:off x="2512515" y="4008120"/>
                <a:ext cx="237744" cy="234696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DBFEC92-3F1B-F231-1847-7768CFD33571}"/>
                  </a:ext>
                </a:extLst>
              </p:cNvPr>
              <p:cNvSpPr/>
              <p:nvPr/>
            </p:nvSpPr>
            <p:spPr>
              <a:xfrm>
                <a:off x="4268163" y="4315968"/>
                <a:ext cx="414528" cy="40149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41B5949-0D77-9CAE-3D82-EC3B8410C9E8}"/>
                  </a:ext>
                </a:extLst>
              </p:cNvPr>
              <p:cNvSpPr txBox="1"/>
              <p:nvPr/>
            </p:nvSpPr>
            <p:spPr>
              <a:xfrm>
                <a:off x="3152595" y="2675621"/>
                <a:ext cx="1736397" cy="327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dirty="0"/>
                  <a:t>Old vacuum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3955E451-39F2-F1B2-44FC-C5BE2C65BC1D}"/>
                  </a:ext>
                </a:extLst>
              </p:cNvPr>
              <p:cNvSpPr/>
              <p:nvPr/>
            </p:nvSpPr>
            <p:spPr>
              <a:xfrm>
                <a:off x="3152595" y="4551553"/>
                <a:ext cx="128016" cy="12086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E20FB88-7CB5-8222-D6F8-C3A733E65B6F}"/>
                  </a:ext>
                </a:extLst>
              </p:cNvPr>
              <p:cNvSpPr/>
              <p:nvPr/>
            </p:nvSpPr>
            <p:spPr>
              <a:xfrm>
                <a:off x="4598871" y="3153560"/>
                <a:ext cx="83820" cy="7427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1B40E0E-3721-279E-772D-48168D3CAEF8}"/>
                  </a:ext>
                </a:extLst>
              </p:cNvPr>
              <p:cNvSpPr/>
              <p:nvPr/>
            </p:nvSpPr>
            <p:spPr>
              <a:xfrm>
                <a:off x="2137611" y="4792132"/>
                <a:ext cx="128016" cy="118195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1AD66B2-97BD-D8EF-6F1E-EAA8DA76640C}"/>
                </a:ext>
              </a:extLst>
            </p:cNvPr>
            <p:cNvGrpSpPr/>
            <p:nvPr/>
          </p:nvGrpSpPr>
          <p:grpSpPr>
            <a:xfrm>
              <a:off x="5882724" y="2314769"/>
              <a:ext cx="3442518" cy="2532888"/>
              <a:chOff x="5963610" y="2505456"/>
              <a:chExt cx="3442518" cy="253288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4F4A147-C5DB-8C27-D007-368B5A23CF4E}"/>
                  </a:ext>
                </a:extLst>
              </p:cNvPr>
              <p:cNvSpPr/>
              <p:nvPr/>
            </p:nvSpPr>
            <p:spPr>
              <a:xfrm>
                <a:off x="6096000" y="2505456"/>
                <a:ext cx="3310128" cy="2532888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B084949-D950-2357-650D-15A0572294DA}"/>
                  </a:ext>
                </a:extLst>
              </p:cNvPr>
              <p:cNvSpPr/>
              <p:nvPr/>
            </p:nvSpPr>
            <p:spPr>
              <a:xfrm>
                <a:off x="6996964" y="2882053"/>
                <a:ext cx="1487985" cy="133807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sz="1400" dirty="0"/>
                  <a:t>New Vacuum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062F9FE-5096-AA59-5D5B-4BF2C232234C}"/>
                  </a:ext>
                </a:extLst>
              </p:cNvPr>
              <p:cNvSpPr/>
              <p:nvPr/>
            </p:nvSpPr>
            <p:spPr>
              <a:xfrm>
                <a:off x="6521397" y="2627545"/>
                <a:ext cx="818388" cy="801455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5D08A73-DE98-5998-8ACB-1188A52B378E}"/>
                  </a:ext>
                </a:extLst>
              </p:cNvPr>
              <p:cNvSpPr/>
              <p:nvPr/>
            </p:nvSpPr>
            <p:spPr>
              <a:xfrm>
                <a:off x="6641441" y="3796707"/>
                <a:ext cx="578300" cy="50021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B2AA813B-AFF7-CFB6-10CC-95288CA8E110}"/>
                  </a:ext>
                </a:extLst>
              </p:cNvPr>
              <p:cNvSpPr/>
              <p:nvPr/>
            </p:nvSpPr>
            <p:spPr>
              <a:xfrm>
                <a:off x="8000619" y="3933848"/>
                <a:ext cx="968660" cy="90220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DF6EECB7-8576-CE4C-B4B7-6499CD4EE6A5}"/>
                  </a:ext>
                </a:extLst>
              </p:cNvPr>
              <p:cNvSpPr/>
              <p:nvPr/>
            </p:nvSpPr>
            <p:spPr>
              <a:xfrm>
                <a:off x="7204106" y="4516713"/>
                <a:ext cx="359664" cy="35644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447EA12-96FE-645B-24CE-9CC1A2CA4BEF}"/>
                  </a:ext>
                </a:extLst>
              </p:cNvPr>
              <p:cNvSpPr/>
              <p:nvPr/>
            </p:nvSpPr>
            <p:spPr>
              <a:xfrm>
                <a:off x="8665780" y="2983397"/>
                <a:ext cx="339852" cy="303679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16B6D64-9279-EA56-680D-3CDEC0A09EDC}"/>
                  </a:ext>
                </a:extLst>
              </p:cNvPr>
              <p:cNvSpPr/>
              <p:nvPr/>
            </p:nvSpPr>
            <p:spPr>
              <a:xfrm>
                <a:off x="6288024" y="4557120"/>
                <a:ext cx="353417" cy="358774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B5AE44B-D4B7-6D5E-EC4E-8F5A31FEFAAF}"/>
                  </a:ext>
                </a:extLst>
              </p:cNvPr>
              <p:cNvSpPr/>
              <p:nvPr/>
            </p:nvSpPr>
            <p:spPr>
              <a:xfrm>
                <a:off x="6340562" y="3565041"/>
                <a:ext cx="83820" cy="7427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B077415-C884-945D-FDE5-5BC539F0BDC0}"/>
                  </a:ext>
                </a:extLst>
              </p:cNvPr>
              <p:cNvSpPr/>
              <p:nvPr/>
            </p:nvSpPr>
            <p:spPr>
              <a:xfrm>
                <a:off x="9057531" y="3662172"/>
                <a:ext cx="83820" cy="74271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F868034A-328C-4F97-6B29-67CF6BF6C5BE}"/>
                  </a:ext>
                </a:extLst>
              </p:cNvPr>
              <p:cNvSpPr/>
              <p:nvPr/>
            </p:nvSpPr>
            <p:spPr>
              <a:xfrm>
                <a:off x="6991849" y="2877566"/>
                <a:ext cx="1487985" cy="133807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400" dirty="0"/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0845590E-7A24-706F-7734-3B201CFA9E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01426" y="3639312"/>
                <a:ext cx="23274" cy="151384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8507AA93-3AE1-59A2-3A7F-D193D76E078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14612" y="3736443"/>
                <a:ext cx="109591" cy="132146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A9A6358-0EEE-2913-AEA9-DDF91B165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3826" y="3943096"/>
                <a:ext cx="130112" cy="23842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848C08B8-FF36-4A8E-418E-A2D95CA486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58513" y="3893344"/>
                <a:ext cx="138451" cy="40504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05726B06-A563-E532-2B0A-F044425E8A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80880" y="3966938"/>
                <a:ext cx="92115" cy="115014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72035883-3F05-17A5-DCE9-9A2B900291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6020" y="4046812"/>
                <a:ext cx="4314" cy="151692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BF5CF290-C303-7B40-3640-5AE1445171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83938" y="3080152"/>
                <a:ext cx="275367" cy="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16507E23-C720-A146-F18A-D093CD85F2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36941" y="3295419"/>
                <a:ext cx="226829" cy="140481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1D73C396-9B79-1038-B333-54747D683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50731" y="3437524"/>
                <a:ext cx="99405" cy="241581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F2F5BCF2-02B2-79D6-D6B1-53B78C891C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171507" y="2774685"/>
                <a:ext cx="26198" cy="200924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7ED20E28-A50E-749E-F92B-6E26DA2371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858513" y="2945839"/>
                <a:ext cx="200657" cy="164729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D337EEFD-54CF-786B-1594-763478647B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49513" y="3287076"/>
                <a:ext cx="238416" cy="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C5EA3BB4-0459-B891-8595-5640B46406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53938" y="4155727"/>
                <a:ext cx="47087" cy="119822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052DC9C0-1D3A-3D14-4D68-ACF5B6C9C9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4353" y="4095816"/>
                <a:ext cx="90008" cy="100551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F939042F-1714-32E8-C908-5F98BB6CEA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30800" y="4027137"/>
                <a:ext cx="108350" cy="95521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DE38C45D-22EB-1D75-13EE-55DAAB3211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44353" y="3790696"/>
                <a:ext cx="0" cy="123468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A5832CBE-8FAD-887A-5D08-30624B7FB9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088832" y="3868589"/>
                <a:ext cx="79406" cy="9859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2BEFA86E-4375-0293-AD08-9F7EAA58BB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968844" y="4024445"/>
                <a:ext cx="118327" cy="32807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1D480EC-042E-03DB-7F61-ACE5DBED41E6}"/>
                  </a:ext>
                </a:extLst>
              </p:cNvPr>
              <p:cNvSpPr txBox="1"/>
              <p:nvPr/>
            </p:nvSpPr>
            <p:spPr>
              <a:xfrm>
                <a:off x="7563770" y="2552580"/>
                <a:ext cx="1736397" cy="327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dirty="0"/>
                  <a:t>Old vacuum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A601C70-3719-EF5E-1C0F-67A101020721}"/>
                  </a:ext>
                </a:extLst>
              </p:cNvPr>
              <p:cNvSpPr txBox="1"/>
              <p:nvPr/>
            </p:nvSpPr>
            <p:spPr>
              <a:xfrm>
                <a:off x="5963610" y="2717832"/>
                <a:ext cx="1210895" cy="442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050" b="1" dirty="0"/>
                  <a:t>Gravitational Waves</a:t>
                </a:r>
              </a:p>
            </p:txBody>
          </p:sp>
        </p:grp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70961CA1-79B5-298C-7B46-AC1A8341E94A}"/>
                </a:ext>
              </a:extLst>
            </p:cNvPr>
            <p:cNvCxnSpPr>
              <a:cxnSpLocks/>
            </p:cNvCxnSpPr>
            <p:nvPr/>
          </p:nvCxnSpPr>
          <p:spPr>
            <a:xfrm>
              <a:off x="5298885" y="3517461"/>
              <a:ext cx="562419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BB1EB37-337D-D198-55AA-A8353C298717}"/>
              </a:ext>
            </a:extLst>
          </p:cNvPr>
          <p:cNvSpPr txBox="1"/>
          <p:nvPr/>
        </p:nvSpPr>
        <p:spPr>
          <a:xfrm>
            <a:off x="11786616" y="6431012"/>
            <a:ext cx="40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E0A217-5086-1ACE-C937-F3411F70283F}"/>
                  </a:ext>
                </a:extLst>
              </p:cNvPr>
              <p:cNvSpPr txBox="1"/>
              <p:nvPr/>
            </p:nvSpPr>
            <p:spPr>
              <a:xfrm>
                <a:off x="1782563" y="4962865"/>
                <a:ext cx="206298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000" dirty="0"/>
                  <a:t>Semiclassical approximation for tunnelling (in the high-T limit) gives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AU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E0A217-5086-1ACE-C937-F3411F702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563" y="4962865"/>
                <a:ext cx="2062981" cy="1631216"/>
              </a:xfrm>
              <a:prstGeom prst="rect">
                <a:avLst/>
              </a:prstGeom>
              <a:blipFill>
                <a:blip r:embed="rId2"/>
                <a:stretch>
                  <a:fillRect l="-2655" t="-1866" r="-5015" b="-298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6FB2CB-E8D1-CE55-1AED-DE55947A7C36}"/>
                  </a:ext>
                </a:extLst>
              </p:cNvPr>
              <p:cNvSpPr txBox="1"/>
              <p:nvPr/>
            </p:nvSpPr>
            <p:spPr>
              <a:xfrm>
                <a:off x="5006832" y="5239864"/>
                <a:ext cx="206298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000" dirty="0"/>
                  <a:t>Calculate the transition probability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sz="200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AU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AU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AU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6FB2CB-E8D1-CE55-1AED-DE55947A7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832" y="5239864"/>
                <a:ext cx="2062981" cy="1015663"/>
              </a:xfrm>
              <a:prstGeom prst="rect">
                <a:avLst/>
              </a:prstGeom>
              <a:blipFill>
                <a:blip r:embed="rId3"/>
                <a:stretch>
                  <a:fillRect t="-3614" b="-1024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FCD14E2-0FAB-3AF3-F2A1-87A51C689F63}"/>
                  </a:ext>
                </a:extLst>
              </p:cNvPr>
              <p:cNvSpPr txBox="1"/>
              <p:nvPr/>
            </p:nvSpPr>
            <p:spPr>
              <a:xfrm>
                <a:off x="8229847" y="5057219"/>
                <a:ext cx="2062981" cy="1347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000" dirty="0"/>
                  <a:t>Gives the percolation temperature </a:t>
                </a:r>
                <a:endParaRPr lang="en-AU" sz="20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AU" sz="2000" i="1">
                        <a:latin typeface="Cambria Math" panose="02040503050406030204" pitchFamily="18" charset="0"/>
                      </a:rPr>
                      <m:t>≈26 </m:t>
                    </m:r>
                  </m:oMath>
                </a14:m>
                <a:r>
                  <a:rPr lang="en-AU" sz="2000" dirty="0"/>
                  <a:t>MeV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FCD14E2-0FAB-3AF3-F2A1-87A51C689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847" y="5057219"/>
                <a:ext cx="2062981" cy="1347100"/>
              </a:xfrm>
              <a:prstGeom prst="rect">
                <a:avLst/>
              </a:prstGeom>
              <a:blipFill>
                <a:blip r:embed="rId4"/>
                <a:stretch>
                  <a:fillRect t="-2715" b="-588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A697474-229E-15AA-4297-2A97F3DDD6A8}"/>
              </a:ext>
            </a:extLst>
          </p:cNvPr>
          <p:cNvCxnSpPr>
            <a:cxnSpLocks/>
          </p:cNvCxnSpPr>
          <p:nvPr/>
        </p:nvCxnSpPr>
        <p:spPr>
          <a:xfrm>
            <a:off x="4279048" y="5745874"/>
            <a:ext cx="54792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09F8FB5-E3A2-1E7B-ED9D-1E6214611C5A}"/>
              </a:ext>
            </a:extLst>
          </p:cNvPr>
          <p:cNvCxnSpPr>
            <a:cxnSpLocks/>
          </p:cNvCxnSpPr>
          <p:nvPr/>
        </p:nvCxnSpPr>
        <p:spPr>
          <a:xfrm>
            <a:off x="7535433" y="5745874"/>
            <a:ext cx="547921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561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2150-DB48-F374-376F-5910DDBB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Gravitational waves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B1EB37-337D-D198-55AA-A8353C298717}"/>
              </a:ext>
            </a:extLst>
          </p:cNvPr>
          <p:cNvSpPr txBox="1"/>
          <p:nvPr/>
        </p:nvSpPr>
        <p:spPr>
          <a:xfrm>
            <a:off x="11786616" y="6431012"/>
            <a:ext cx="40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F7EAA01-1388-9D24-43A2-7CD0C7A3AE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1" y="1627287"/>
                <a:ext cx="4429124" cy="5002113"/>
              </a:xfrm>
            </p:spPr>
            <p:txBody>
              <a:bodyPr>
                <a:normAutofit/>
              </a:bodyPr>
              <a:lstStyle/>
              <a:p>
                <a:r>
                  <a:rPr lang="en-AU" sz="2000" dirty="0"/>
                  <a:t>3 sources of gravitational waves:</a:t>
                </a:r>
              </a:p>
              <a:p>
                <a:pPr lvl="1"/>
                <a:r>
                  <a:rPr lang="en-AU" sz="1800" dirty="0"/>
                  <a:t>Collision of bubble walls</a:t>
                </a:r>
              </a:p>
              <a:p>
                <a:pPr lvl="1"/>
                <a:r>
                  <a:rPr lang="en-AU" sz="1800" dirty="0"/>
                  <a:t>Sounds waves (dominant here)</a:t>
                </a:r>
              </a:p>
              <a:p>
                <a:pPr lvl="1"/>
                <a:r>
                  <a:rPr lang="en-AU" sz="1800" dirty="0"/>
                  <a:t>Magnetohydrodynamic turbulence</a:t>
                </a:r>
              </a:p>
              <a:p>
                <a:endParaRPr lang="en-AU" sz="2000" dirty="0"/>
              </a:p>
              <a:p>
                <a:r>
                  <a:rPr lang="en-AU" sz="2000" dirty="0"/>
                  <a:t>Ratio of latent heat to radiation energy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𝑣𝑎𝑐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𝑟𝑎𝑑</m:t>
                            </m:r>
                          </m:sub>
                        </m:sSub>
                      </m:den>
                    </m:f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≈0.09</m:t>
                    </m:r>
                  </m:oMath>
                </a14:m>
                <a:endParaRPr lang="en-AU" sz="2000" dirty="0"/>
              </a:p>
              <a:p>
                <a:r>
                  <a:rPr lang="en-AU" sz="2000" dirty="0"/>
                  <a:t>Ratio of transition rate to Hubble scale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num>
                      <m:den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≈4000</m:t>
                    </m:r>
                  </m:oMath>
                </a14:m>
                <a:r>
                  <a:rPr lang="en-AU" sz="2000" dirty="0"/>
                  <a:t> </a:t>
                </a:r>
              </a:p>
              <a:p>
                <a:r>
                  <a:rPr lang="en-AU" sz="2000" dirty="0"/>
                  <a:t>Fraction of latent heat that goes into bulk motion of the plasma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≈0.1</m:t>
                    </m:r>
                  </m:oMath>
                </a14:m>
                <a:endParaRPr lang="en-AU" sz="20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F7EAA01-1388-9D24-43A2-7CD0C7A3AE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627287"/>
                <a:ext cx="4429124" cy="5002113"/>
              </a:xfrm>
              <a:blipFill>
                <a:blip r:embed="rId2"/>
                <a:stretch>
                  <a:fillRect l="-124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182325-B63B-A95C-8EE1-B6B18E7965EA}"/>
                  </a:ext>
                </a:extLst>
              </p:cNvPr>
              <p:cNvSpPr txBox="1"/>
              <p:nvPr/>
            </p:nvSpPr>
            <p:spPr>
              <a:xfrm>
                <a:off x="5398389" y="788238"/>
                <a:ext cx="6966508" cy="785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𝐺𝑊</m:t>
                        </m:r>
                      </m:sub>
                    </m:sSub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=2.65×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den>
                    </m:f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𝑠𝑤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4+3</m:t>
                                </m:r>
                                <m:sSup>
                                  <m:sSup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AU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AU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𝑓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AU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𝑠𝑤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7/2</m:t>
                        </m:r>
                      </m:sup>
                    </m:sSup>
                  </m:oMath>
                </a14:m>
                <a:endParaRPr lang="en-AU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182325-B63B-A95C-8EE1-B6B18E796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389" y="788238"/>
                <a:ext cx="6966508" cy="7857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EAF8CD-94AA-8CD2-7FB7-6F5B884984C6}"/>
                  </a:ext>
                </a:extLst>
              </p:cNvPr>
              <p:cNvSpPr txBox="1"/>
              <p:nvPr/>
            </p:nvSpPr>
            <p:spPr>
              <a:xfrm>
                <a:off x="4693126" y="1535297"/>
                <a:ext cx="7789468" cy="679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𝑠𝑤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=1.9×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𝐻𝑧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den>
                      </m:f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𝐺𝑒𝑉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1/6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EAF8CD-94AA-8CD2-7FB7-6F5B88498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126" y="1535297"/>
                <a:ext cx="7789468" cy="6792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105CF2BD-1929-0CC5-0AAB-DB0A44F34E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734575"/>
            <a:ext cx="6970427" cy="369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28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A8A3-892F-CD69-8932-60B1A0519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0C67F-F075-33DC-4FA5-C119CE4E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000" dirty="0"/>
              <a:t>Primordial black holes</a:t>
            </a:r>
            <a:br>
              <a:rPr lang="en-AU" sz="2800" dirty="0"/>
            </a:br>
            <a:r>
              <a:rPr lang="en-AU" sz="2800" dirty="0"/>
              <a:t>Collapse during a first order phase transition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D194C5-C271-63D2-312B-E0424524F8F6}"/>
              </a:ext>
            </a:extLst>
          </p:cNvPr>
          <p:cNvSpPr txBox="1"/>
          <p:nvPr/>
        </p:nvSpPr>
        <p:spPr>
          <a:xfrm>
            <a:off x="11818189" y="6431012"/>
            <a:ext cx="373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  <a:r>
              <a:rPr lang="en-AU" sz="1400" dirty="0"/>
              <a:t>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242085E-460E-6B59-D573-B16CD8B06A6B}"/>
              </a:ext>
            </a:extLst>
          </p:cNvPr>
          <p:cNvGrpSpPr/>
          <p:nvPr/>
        </p:nvGrpSpPr>
        <p:grpSpPr>
          <a:xfrm>
            <a:off x="488250" y="2134879"/>
            <a:ext cx="3270888" cy="3044637"/>
            <a:chOff x="1644190" y="2134879"/>
            <a:chExt cx="3270888" cy="304463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DF2F028-5BCA-84A3-AED1-4BEB5F9674AB}"/>
                </a:ext>
              </a:extLst>
            </p:cNvPr>
            <p:cNvSpPr/>
            <p:nvPr/>
          </p:nvSpPr>
          <p:spPr>
            <a:xfrm>
              <a:off x="1644190" y="2134879"/>
              <a:ext cx="3270888" cy="3044637"/>
            </a:xfrm>
            <a:prstGeom prst="ellipse">
              <a:avLst/>
            </a:prstGeom>
            <a:solidFill>
              <a:srgbClr val="561F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029F190-435A-3218-2B30-0D1AA996AFF2}"/>
                </a:ext>
              </a:extLst>
            </p:cNvPr>
            <p:cNvSpPr/>
            <p:nvPr/>
          </p:nvSpPr>
          <p:spPr>
            <a:xfrm>
              <a:off x="2122216" y="2962161"/>
              <a:ext cx="655490" cy="62602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64AA8B1-9FB0-39D6-6BC1-28CFB6DE0D88}"/>
                </a:ext>
              </a:extLst>
            </p:cNvPr>
            <p:cNvSpPr/>
            <p:nvPr/>
          </p:nvSpPr>
          <p:spPr>
            <a:xfrm>
              <a:off x="3279634" y="2545217"/>
              <a:ext cx="432559" cy="41694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E214109-3B6E-CADB-70F8-B30AFA9E4038}"/>
                </a:ext>
              </a:extLst>
            </p:cNvPr>
            <p:cNvSpPr/>
            <p:nvPr/>
          </p:nvSpPr>
          <p:spPr>
            <a:xfrm>
              <a:off x="3056702" y="3522134"/>
              <a:ext cx="1135735" cy="108109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F3333E7-332A-4556-C99E-55593E6F6DEF}"/>
                </a:ext>
              </a:extLst>
            </p:cNvPr>
            <p:cNvSpPr/>
            <p:nvPr/>
          </p:nvSpPr>
          <p:spPr>
            <a:xfrm>
              <a:off x="2345147" y="4063042"/>
              <a:ext cx="225525" cy="20811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805097E-2ACC-9069-787D-A365D3755D53}"/>
                </a:ext>
              </a:extLst>
            </p:cNvPr>
            <p:cNvSpPr/>
            <p:nvPr/>
          </p:nvSpPr>
          <p:spPr>
            <a:xfrm>
              <a:off x="4079674" y="3171118"/>
              <a:ext cx="225525" cy="20811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E990FA4-CAA4-B8DB-26F7-4B9375A3A471}"/>
                </a:ext>
              </a:extLst>
            </p:cNvPr>
            <p:cNvSpPr/>
            <p:nvPr/>
          </p:nvSpPr>
          <p:spPr>
            <a:xfrm>
              <a:off x="2831177" y="4796287"/>
              <a:ext cx="75925" cy="9309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E100103E-F127-D89E-792D-5458BC0908B4}"/>
              </a:ext>
            </a:extLst>
          </p:cNvPr>
          <p:cNvSpPr/>
          <p:nvPr/>
        </p:nvSpPr>
        <p:spPr>
          <a:xfrm>
            <a:off x="5541230" y="2503467"/>
            <a:ext cx="2483285" cy="2341964"/>
          </a:xfrm>
          <a:prstGeom prst="ellipse">
            <a:avLst/>
          </a:prstGeom>
          <a:solidFill>
            <a:srgbClr val="561F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F2B120-7D0F-EC0B-AD4B-B49A3E58A0F1}"/>
              </a:ext>
            </a:extLst>
          </p:cNvPr>
          <p:cNvSpPr/>
          <p:nvPr/>
        </p:nvSpPr>
        <p:spPr>
          <a:xfrm>
            <a:off x="6085611" y="3177518"/>
            <a:ext cx="211845" cy="21812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F356028-8CAA-EFF3-C4EE-0EF2438834C2}"/>
              </a:ext>
            </a:extLst>
          </p:cNvPr>
          <p:cNvSpPr/>
          <p:nvPr/>
        </p:nvSpPr>
        <p:spPr>
          <a:xfrm>
            <a:off x="6935636" y="2897937"/>
            <a:ext cx="176219" cy="15048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52ECEED-15C7-2884-21AA-9999D55BD702}"/>
              </a:ext>
            </a:extLst>
          </p:cNvPr>
          <p:cNvSpPr/>
          <p:nvPr/>
        </p:nvSpPr>
        <p:spPr>
          <a:xfrm>
            <a:off x="6733891" y="3839763"/>
            <a:ext cx="690968" cy="6183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125E57D-34FE-B02D-1807-24F38E14C989}"/>
              </a:ext>
            </a:extLst>
          </p:cNvPr>
          <p:cNvSpPr/>
          <p:nvPr/>
        </p:nvSpPr>
        <p:spPr>
          <a:xfrm>
            <a:off x="5981712" y="4069690"/>
            <a:ext cx="103899" cy="7925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1D3E485-2103-6CA7-ACD8-D014A3FEFC74}"/>
              </a:ext>
            </a:extLst>
          </p:cNvPr>
          <p:cNvCxnSpPr>
            <a:cxnSpLocks/>
          </p:cNvCxnSpPr>
          <p:nvPr/>
        </p:nvCxnSpPr>
        <p:spPr>
          <a:xfrm flipV="1">
            <a:off x="202024" y="4759167"/>
            <a:ext cx="572452" cy="4203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FB55AF9-5F9A-4BC1-623A-194A43BC2162}"/>
              </a:ext>
            </a:extLst>
          </p:cNvPr>
          <p:cNvCxnSpPr>
            <a:cxnSpLocks/>
          </p:cNvCxnSpPr>
          <p:nvPr/>
        </p:nvCxnSpPr>
        <p:spPr>
          <a:xfrm>
            <a:off x="326064" y="2099258"/>
            <a:ext cx="470836" cy="36162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99B3C63-02A8-ACEA-A644-88DA3B02A580}"/>
              </a:ext>
            </a:extLst>
          </p:cNvPr>
          <p:cNvCxnSpPr>
            <a:cxnSpLocks/>
          </p:cNvCxnSpPr>
          <p:nvPr/>
        </p:nvCxnSpPr>
        <p:spPr>
          <a:xfrm flipH="1">
            <a:off x="3549079" y="2231012"/>
            <a:ext cx="420118" cy="44526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FC15B07-ED01-1A88-1450-2E9268871FC1}"/>
              </a:ext>
            </a:extLst>
          </p:cNvPr>
          <p:cNvCxnSpPr>
            <a:cxnSpLocks/>
          </p:cNvCxnSpPr>
          <p:nvPr/>
        </p:nvCxnSpPr>
        <p:spPr>
          <a:xfrm flipH="1" flipV="1">
            <a:off x="3549079" y="4719305"/>
            <a:ext cx="438831" cy="34014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DB54E81-CD43-1609-471C-B79D804F26C0}"/>
                  </a:ext>
                </a:extLst>
              </p:cNvPr>
              <p:cNvSpPr txBox="1"/>
              <p:nvPr/>
            </p:nvSpPr>
            <p:spPr>
              <a:xfrm>
                <a:off x="960227" y="5895645"/>
                <a:ext cx="1041801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Reduced pressure response during the phase transition gives a smaller critical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AU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AU" sz="2000" dirty="0"/>
                  <a:t>Multiple possible sources for the over-densities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DB54E81-CD43-1609-471C-B79D804F2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227" y="5895645"/>
                <a:ext cx="10418013" cy="707886"/>
              </a:xfrm>
              <a:prstGeom prst="rect">
                <a:avLst/>
              </a:prstGeom>
              <a:blipFill>
                <a:blip r:embed="rId2"/>
                <a:stretch>
                  <a:fillRect l="-527" t="-4310" b="-1465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C7524F2-396C-28A6-CE31-F8F34F368481}"/>
              </a:ext>
            </a:extLst>
          </p:cNvPr>
          <p:cNvCxnSpPr>
            <a:cxnSpLocks/>
          </p:cNvCxnSpPr>
          <p:nvPr/>
        </p:nvCxnSpPr>
        <p:spPr>
          <a:xfrm flipV="1">
            <a:off x="2123694" y="5322422"/>
            <a:ext cx="0" cy="33964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01EC99B-754A-3708-B103-23D79BD63CCB}"/>
              </a:ext>
            </a:extLst>
          </p:cNvPr>
          <p:cNvCxnSpPr>
            <a:cxnSpLocks/>
          </p:cNvCxnSpPr>
          <p:nvPr/>
        </p:nvCxnSpPr>
        <p:spPr>
          <a:xfrm flipH="1">
            <a:off x="3889234" y="3723032"/>
            <a:ext cx="484358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D234F22-5A7C-EC6A-16A1-52CE7CBBD057}"/>
              </a:ext>
            </a:extLst>
          </p:cNvPr>
          <p:cNvCxnSpPr>
            <a:cxnSpLocks/>
          </p:cNvCxnSpPr>
          <p:nvPr/>
        </p:nvCxnSpPr>
        <p:spPr>
          <a:xfrm>
            <a:off x="2209197" y="1777042"/>
            <a:ext cx="0" cy="2888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E3600A4-7872-0BD4-E9B7-7D81FD30E810}"/>
              </a:ext>
            </a:extLst>
          </p:cNvPr>
          <p:cNvCxnSpPr>
            <a:cxnSpLocks/>
          </p:cNvCxnSpPr>
          <p:nvPr/>
        </p:nvCxnSpPr>
        <p:spPr>
          <a:xfrm>
            <a:off x="66396" y="3716273"/>
            <a:ext cx="362469" cy="675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3F29DD20-C0D7-22F7-D433-86B467A03A99}"/>
              </a:ext>
            </a:extLst>
          </p:cNvPr>
          <p:cNvSpPr/>
          <p:nvPr/>
        </p:nvSpPr>
        <p:spPr>
          <a:xfrm>
            <a:off x="9351519" y="2946211"/>
            <a:ext cx="1552269" cy="1421971"/>
          </a:xfrm>
          <a:prstGeom prst="ellipse">
            <a:avLst/>
          </a:prstGeom>
          <a:solidFill>
            <a:srgbClr val="561F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A0097AE-716E-D276-6F6E-4E3B6F29C9D6}"/>
              </a:ext>
            </a:extLst>
          </p:cNvPr>
          <p:cNvCxnSpPr>
            <a:cxnSpLocks/>
          </p:cNvCxnSpPr>
          <p:nvPr/>
        </p:nvCxnSpPr>
        <p:spPr>
          <a:xfrm flipV="1">
            <a:off x="10127653" y="3055993"/>
            <a:ext cx="0" cy="2191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047B68-36A2-59F1-5302-CB2BBCC2572F}"/>
              </a:ext>
            </a:extLst>
          </p:cNvPr>
          <p:cNvCxnSpPr>
            <a:cxnSpLocks/>
          </p:cNvCxnSpPr>
          <p:nvPr/>
        </p:nvCxnSpPr>
        <p:spPr>
          <a:xfrm flipH="1">
            <a:off x="9506309" y="3657196"/>
            <a:ext cx="29329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9FC2AA6-82A7-7132-F080-7B11249A242A}"/>
              </a:ext>
            </a:extLst>
          </p:cNvPr>
          <p:cNvCxnSpPr>
            <a:cxnSpLocks/>
          </p:cNvCxnSpPr>
          <p:nvPr/>
        </p:nvCxnSpPr>
        <p:spPr>
          <a:xfrm>
            <a:off x="10127653" y="3975808"/>
            <a:ext cx="0" cy="26955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30D83CB-2B4D-6450-ADCF-9CE86D042AF2}"/>
              </a:ext>
            </a:extLst>
          </p:cNvPr>
          <p:cNvCxnSpPr>
            <a:cxnSpLocks/>
          </p:cNvCxnSpPr>
          <p:nvPr/>
        </p:nvCxnSpPr>
        <p:spPr>
          <a:xfrm>
            <a:off x="10498347" y="3657196"/>
            <a:ext cx="31887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4B9F79F-E7CA-E2A1-5666-7D1EB7FA5CE7}"/>
              </a:ext>
            </a:extLst>
          </p:cNvPr>
          <p:cNvCxnSpPr>
            <a:cxnSpLocks/>
          </p:cNvCxnSpPr>
          <p:nvPr/>
        </p:nvCxnSpPr>
        <p:spPr>
          <a:xfrm flipH="1">
            <a:off x="8024515" y="3723032"/>
            <a:ext cx="484358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22A6A76-6E9F-68D9-6790-53BF372C825B}"/>
              </a:ext>
            </a:extLst>
          </p:cNvPr>
          <p:cNvCxnSpPr>
            <a:cxnSpLocks/>
          </p:cNvCxnSpPr>
          <p:nvPr/>
        </p:nvCxnSpPr>
        <p:spPr>
          <a:xfrm>
            <a:off x="5131223" y="3723032"/>
            <a:ext cx="362469" cy="675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4E1BC2B-E034-72C3-AC3F-BCA1E235250E}"/>
              </a:ext>
            </a:extLst>
          </p:cNvPr>
          <p:cNvCxnSpPr>
            <a:cxnSpLocks/>
          </p:cNvCxnSpPr>
          <p:nvPr/>
        </p:nvCxnSpPr>
        <p:spPr>
          <a:xfrm flipV="1">
            <a:off x="6782872" y="5009692"/>
            <a:ext cx="0" cy="33964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29F2AC9-8DED-FD67-94B8-BF5524FF08EA}"/>
              </a:ext>
            </a:extLst>
          </p:cNvPr>
          <p:cNvCxnSpPr>
            <a:cxnSpLocks/>
          </p:cNvCxnSpPr>
          <p:nvPr/>
        </p:nvCxnSpPr>
        <p:spPr>
          <a:xfrm>
            <a:off x="6780831" y="2099258"/>
            <a:ext cx="0" cy="2888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81CF191-AD2A-B171-3FC7-2EE5C925B563}"/>
              </a:ext>
            </a:extLst>
          </p:cNvPr>
          <p:cNvCxnSpPr>
            <a:cxnSpLocks/>
          </p:cNvCxnSpPr>
          <p:nvPr/>
        </p:nvCxnSpPr>
        <p:spPr>
          <a:xfrm flipH="1" flipV="1">
            <a:off x="7766307" y="4600448"/>
            <a:ext cx="438831" cy="34014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13739CF-5739-60ED-DC38-C9C9DB3FFF7A}"/>
              </a:ext>
            </a:extLst>
          </p:cNvPr>
          <p:cNvCxnSpPr>
            <a:cxnSpLocks/>
          </p:cNvCxnSpPr>
          <p:nvPr/>
        </p:nvCxnSpPr>
        <p:spPr>
          <a:xfrm flipV="1">
            <a:off x="5304656" y="4581959"/>
            <a:ext cx="572452" cy="4203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F4929F5-1485-A58E-1F24-E26AC7130500}"/>
              </a:ext>
            </a:extLst>
          </p:cNvPr>
          <p:cNvCxnSpPr>
            <a:cxnSpLocks/>
          </p:cNvCxnSpPr>
          <p:nvPr/>
        </p:nvCxnSpPr>
        <p:spPr>
          <a:xfrm flipH="1">
            <a:off x="7747775" y="2305185"/>
            <a:ext cx="420118" cy="44526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29E115E-878D-14B4-E45A-46C320D40109}"/>
              </a:ext>
            </a:extLst>
          </p:cNvPr>
          <p:cNvCxnSpPr>
            <a:cxnSpLocks/>
          </p:cNvCxnSpPr>
          <p:nvPr/>
        </p:nvCxnSpPr>
        <p:spPr>
          <a:xfrm>
            <a:off x="5329270" y="2408303"/>
            <a:ext cx="470836" cy="36162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FE257A6-14BF-9E8B-B100-B7E40D2C10A8}"/>
              </a:ext>
            </a:extLst>
          </p:cNvPr>
          <p:cNvCxnSpPr>
            <a:cxnSpLocks/>
          </p:cNvCxnSpPr>
          <p:nvPr/>
        </p:nvCxnSpPr>
        <p:spPr>
          <a:xfrm>
            <a:off x="9305338" y="2862278"/>
            <a:ext cx="227165" cy="19976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53FF5CA-E5DD-13B6-3264-8F5A8B93D0D9}"/>
              </a:ext>
            </a:extLst>
          </p:cNvPr>
          <p:cNvCxnSpPr>
            <a:cxnSpLocks/>
          </p:cNvCxnSpPr>
          <p:nvPr/>
        </p:nvCxnSpPr>
        <p:spPr>
          <a:xfrm flipH="1">
            <a:off x="10813326" y="2943282"/>
            <a:ext cx="202606" cy="2255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CD13219-D808-F800-B9AC-34D25802AD95}"/>
              </a:ext>
            </a:extLst>
          </p:cNvPr>
          <p:cNvCxnSpPr>
            <a:cxnSpLocks/>
          </p:cNvCxnSpPr>
          <p:nvPr/>
        </p:nvCxnSpPr>
        <p:spPr>
          <a:xfrm flipV="1">
            <a:off x="9262405" y="4222494"/>
            <a:ext cx="286226" cy="25376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22C57C9-E85F-A7F3-A8C9-52D8F3016F57}"/>
              </a:ext>
            </a:extLst>
          </p:cNvPr>
          <p:cNvCxnSpPr>
            <a:cxnSpLocks/>
          </p:cNvCxnSpPr>
          <p:nvPr/>
        </p:nvCxnSpPr>
        <p:spPr>
          <a:xfrm flipH="1" flipV="1">
            <a:off x="10783377" y="4169433"/>
            <a:ext cx="289062" cy="28268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8448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B7D13-E860-B302-3F7A-A819693FA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7954-0020-896F-0A86-DBBA64234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000" dirty="0"/>
              <a:t>Primordial black holes</a:t>
            </a:r>
            <a:br>
              <a:rPr lang="en-AU" sz="2800" dirty="0"/>
            </a:br>
            <a:r>
              <a:rPr lang="en-AU" sz="2800" dirty="0"/>
              <a:t>over-densities from late transition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90FD9A-FDFD-8C7B-833F-D73320F19B59}"/>
              </a:ext>
            </a:extLst>
          </p:cNvPr>
          <p:cNvSpPr txBox="1"/>
          <p:nvPr/>
        </p:nvSpPr>
        <p:spPr>
          <a:xfrm>
            <a:off x="11818189" y="6431012"/>
            <a:ext cx="373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  <a:r>
              <a:rPr lang="en-AU" sz="1400" dirty="0"/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E7284D-6A9A-1C89-4F13-5C74BD873F5A}"/>
              </a:ext>
            </a:extLst>
          </p:cNvPr>
          <p:cNvSpPr/>
          <p:nvPr/>
        </p:nvSpPr>
        <p:spPr>
          <a:xfrm>
            <a:off x="443062" y="2129207"/>
            <a:ext cx="4758666" cy="27619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E6781BC-7EA0-5265-925A-9EC57B3DEBA9}"/>
              </a:ext>
            </a:extLst>
          </p:cNvPr>
          <p:cNvGrpSpPr/>
          <p:nvPr/>
        </p:nvGrpSpPr>
        <p:grpSpPr>
          <a:xfrm>
            <a:off x="1415018" y="2588412"/>
            <a:ext cx="1960466" cy="1442348"/>
            <a:chOff x="2398429" y="2854069"/>
            <a:chExt cx="1361941" cy="100382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3286738-E60E-AF7C-6862-60CDC17B581E}"/>
                </a:ext>
              </a:extLst>
            </p:cNvPr>
            <p:cNvSpPr/>
            <p:nvPr/>
          </p:nvSpPr>
          <p:spPr>
            <a:xfrm>
              <a:off x="2565003" y="2854069"/>
              <a:ext cx="1028795" cy="1003823"/>
            </a:xfrm>
            <a:prstGeom prst="ellipse">
              <a:avLst/>
            </a:prstGeom>
            <a:solidFill>
              <a:srgbClr val="561F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9A91A45-A71F-6FC8-DDA3-435F2A4816DB}"/>
                    </a:ext>
                  </a:extLst>
                </p:cNvPr>
                <p:cNvSpPr txBox="1"/>
                <p:nvPr/>
              </p:nvSpPr>
              <p:spPr>
                <a:xfrm>
                  <a:off x="2398429" y="3216568"/>
                  <a:ext cx="1361941" cy="3641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AU" sz="1400" dirty="0"/>
                    <a:t>Late patch:</a:t>
                  </a: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AU" sz="1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AU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AU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4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AU" sz="1400" b="0" i="1" smtClean="0">
                                <a:latin typeface="Cambria Math" panose="02040503050406030204" pitchFamily="18" charset="0"/>
                              </a:rPr>
                              <m:t>𝑟𝑎𝑑</m:t>
                            </m:r>
                          </m:sub>
                        </m:sSub>
                        <m:r>
                          <a:rPr lang="en-AU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AU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4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AU" sz="1400" b="0" i="1" smtClean="0">
                                <a:latin typeface="Cambria Math" panose="02040503050406030204" pitchFamily="18" charset="0"/>
                              </a:rPr>
                              <m:t>𝑣𝑎𝑐</m:t>
                            </m:r>
                          </m:sub>
                        </m:sSub>
                      </m:oMath>
                    </m:oMathPara>
                  </a14:m>
                  <a:endParaRPr lang="en-AU" sz="105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DD3EBD6-5D22-002F-BDA5-AF2044BC26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8429" y="3216568"/>
                  <a:ext cx="1361941" cy="364143"/>
                </a:xfrm>
                <a:prstGeom prst="rect">
                  <a:avLst/>
                </a:prstGeom>
                <a:blipFill>
                  <a:blip r:embed="rId2"/>
                  <a:stretch>
                    <a:fillRect t="-2326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FE2DFE3-0D2A-8FEA-9D4F-C72C4C464525}"/>
                  </a:ext>
                </a:extLst>
              </p:cNvPr>
              <p:cNvSpPr txBox="1"/>
              <p:nvPr/>
            </p:nvSpPr>
            <p:spPr>
              <a:xfrm>
                <a:off x="5507731" y="2632051"/>
                <a:ext cx="6310458" cy="15938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</m:sSub>
                      <m:r>
                        <a:rPr lang="en-AU" sz="2000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AU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AU" sz="2000" dirty="0"/>
              </a:p>
              <a:p>
                <a:pPr algn="ctr"/>
                <a:r>
                  <a:rPr lang="en-AU" sz="2000" dirty="0"/>
                  <a:t>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𝑣𝑎𝑐</m:t>
                        </m:r>
                      </m:sub>
                    </m:sSub>
                  </m:oMath>
                </a14:m>
                <a:r>
                  <a:rPr lang="en-AU" sz="2000" dirty="0"/>
                  <a:t> doesn’t scale</a:t>
                </a:r>
              </a:p>
              <a:p>
                <a:pPr algn="ctr"/>
                <a:endParaRPr lang="en-AU" sz="2000" dirty="0"/>
              </a:p>
              <a:p>
                <a:pPr algn="ctr"/>
                <a:r>
                  <a:rPr lang="en-AU" sz="2000" dirty="0"/>
                  <a:t>The longer the delay the higher the over density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94A39CD-54F1-5AAA-4D4C-223CDACD2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731" y="2632051"/>
                <a:ext cx="6310458" cy="1593898"/>
              </a:xfrm>
              <a:prstGeom prst="rect">
                <a:avLst/>
              </a:prstGeom>
              <a:blipFill>
                <a:blip r:embed="rId3"/>
                <a:stretch>
                  <a:fillRect b="-613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C70FEC7-AFAF-AEF2-52BB-1D4BEAF584EC}"/>
                  </a:ext>
                </a:extLst>
              </p:cNvPr>
              <p:cNvSpPr txBox="1"/>
              <p:nvPr/>
            </p:nvSpPr>
            <p:spPr>
              <a:xfrm>
                <a:off x="3188485" y="2292770"/>
                <a:ext cx="19604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dirty="0"/>
                  <a:t>Transitioned universe: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AU" sz="14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AU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AU" sz="1400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</m:sSub>
                    </m:oMath>
                  </m:oMathPara>
                </a14:m>
                <a:endParaRPr lang="en-AU" sz="1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44DE57D-3FCA-2435-15D7-E4BD89398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485" y="2292770"/>
                <a:ext cx="1960466" cy="523220"/>
              </a:xfrm>
              <a:prstGeom prst="rect">
                <a:avLst/>
              </a:prstGeom>
              <a:blipFill>
                <a:blip r:embed="rId4"/>
                <a:stretch>
                  <a:fillRect t="-232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1514ED-6BF3-A664-FDCC-20DF82F4D240}"/>
                  </a:ext>
                </a:extLst>
              </p:cNvPr>
              <p:cNvSpPr txBox="1"/>
              <p:nvPr/>
            </p:nvSpPr>
            <p:spPr>
              <a:xfrm>
                <a:off x="1096756" y="5650025"/>
                <a:ext cx="9867417" cy="442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sz="2000" dirty="0"/>
                  <a:t>Probability of a delay that gives the required over density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−4×</m:t>
                        </m:r>
                        <m:sSup>
                          <m:sSup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36</m:t>
                            </m:r>
                          </m:sup>
                        </m:sSup>
                      </m:sup>
                    </m:sSup>
                  </m:oMath>
                </a14:m>
                <a:endParaRPr lang="en-AU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01BF8D2-CB11-F7BF-8AD3-EF4F54BE1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756" y="5650025"/>
                <a:ext cx="9867417" cy="442429"/>
              </a:xfrm>
              <a:prstGeom prst="rect">
                <a:avLst/>
              </a:prstGeom>
              <a:blipFill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1829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942E7-4D8E-3285-A167-B1BFFDED6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90DAD-9FBC-91AE-80DD-644FCF7FC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000" dirty="0"/>
              <a:t>Primordial black holes</a:t>
            </a:r>
            <a:br>
              <a:rPr lang="en-AU" sz="2800" dirty="0"/>
            </a:br>
            <a:r>
              <a:rPr lang="en-AU" sz="2800" dirty="0"/>
              <a:t>over-densities from inflation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465E8-85B5-8DC7-B041-9A4C040328A7}"/>
              </a:ext>
            </a:extLst>
          </p:cNvPr>
          <p:cNvSpPr txBox="1"/>
          <p:nvPr/>
        </p:nvSpPr>
        <p:spPr>
          <a:xfrm>
            <a:off x="11818189" y="6431012"/>
            <a:ext cx="373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64346ED-1281-7D7B-B807-234AC58A3055}"/>
                  </a:ext>
                </a:extLst>
              </p:cNvPr>
              <p:cNvSpPr txBox="1"/>
              <p:nvPr/>
            </p:nvSpPr>
            <p:spPr>
              <a:xfrm>
                <a:off x="685801" y="2760455"/>
                <a:ext cx="9031857" cy="26413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2000" dirty="0"/>
                  <a:t>Inflation models predict fluctuations: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𝜋𝜎</m:t>
                            </m:r>
                            <m:sSup>
                              <m:sSupPr>
                                <m:ctrlP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AU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sz="20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sSup>
                      <m:sSup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p>
                                <m: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AU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sz="20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endParaRPr lang="en-AU" sz="2000" b="0" dirty="0"/>
              </a:p>
              <a:p>
                <a:r>
                  <a:rPr lang="en-AU" sz="2000" dirty="0"/>
                  <a:t>Typically, gaussian and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𝑐𝑜𝑛𝑠𝑡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AU" sz="2000" dirty="0"/>
              </a:p>
              <a:p>
                <a:endParaRPr lang="en-AU" sz="2000" dirty="0"/>
              </a:p>
              <a:p>
                <a:r>
                  <a:rPr lang="en-AU" sz="2000" dirty="0"/>
                  <a:t>Normalised to CMB fluctuations:		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AU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AU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AU" sz="20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AU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000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AU" sz="2000" i="1">
                                        <a:latin typeface="Cambria Math" panose="02040503050406030204" pitchFamily="18" charset="0"/>
                                      </a:rPr>
                                      <m:t>𝐶𝑀𝐵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sup>
                    </m:sSup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AU" sz="2000" dirty="0"/>
              </a:p>
              <a:p>
                <a:endParaRPr lang="en-AU" sz="2000" dirty="0"/>
              </a:p>
              <a:p>
                <a:r>
                  <a:rPr lang="en-AU" sz="2000" dirty="0"/>
                  <a:t>If blue-tilted (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∼1.6</m:t>
                    </m:r>
                  </m:oMath>
                </a14:m>
                <a:r>
                  <a:rPr lang="en-AU" sz="2000" dirty="0"/>
                  <a:t>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AU" sz="2000" dirty="0"/>
                  <a:t> is sufficiently small (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AU" sz="2000" i="1">
                        <a:latin typeface="Cambria Math" panose="02040503050406030204" pitchFamily="18" charset="0"/>
                      </a:rPr>
                      <m:t>0.05</m:t>
                    </m:r>
                  </m:oMath>
                </a14:m>
                <a:r>
                  <a:rPr lang="en-AU" sz="2000" dirty="0"/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0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𝑃𝐵𝐻</m:t>
                        </m:r>
                      </m:sub>
                    </m:sSub>
                    <m:sSup>
                      <m:sSup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p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∼0.05</m:t>
                    </m:r>
                  </m:oMath>
                </a14:m>
                <a:r>
                  <a:rPr lang="en-AU" sz="2000" dirty="0"/>
                  <a:t>  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64346ED-1281-7D7B-B807-234AC58A3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1" y="2760455"/>
                <a:ext cx="9031857" cy="2641300"/>
              </a:xfrm>
              <a:prstGeom prst="rect">
                <a:avLst/>
              </a:prstGeom>
              <a:blipFill>
                <a:blip r:embed="rId2"/>
                <a:stretch>
                  <a:fillRect l="-743" b="-230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7422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DA773-EAF0-828C-D94D-E0875298C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480D4-4551-AA90-3685-E2EA6D26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000" dirty="0"/>
              <a:t>Primordial black holes</a:t>
            </a:r>
            <a:br>
              <a:rPr lang="en-AU" sz="2800" dirty="0"/>
            </a:br>
            <a:r>
              <a:rPr lang="en-AU" sz="2800" dirty="0"/>
              <a:t>mass estimate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0FBFC2-F58A-A9C5-E3D3-B7064AB2D6BC}"/>
              </a:ext>
            </a:extLst>
          </p:cNvPr>
          <p:cNvSpPr txBox="1"/>
          <p:nvPr/>
        </p:nvSpPr>
        <p:spPr>
          <a:xfrm>
            <a:off x="11818189" y="6431012"/>
            <a:ext cx="373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B43A468-32C2-2730-8DCE-3A4E01401E4C}"/>
                  </a:ext>
                </a:extLst>
              </p:cNvPr>
              <p:cNvSpPr txBox="1"/>
              <p:nvPr/>
            </p:nvSpPr>
            <p:spPr>
              <a:xfrm>
                <a:off x="685801" y="2760455"/>
                <a:ext cx="9031857" cy="21896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2000" dirty="0"/>
                  <a:t>Energy contained within a Hubble radius: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𝑃𝐵𝐻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AU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AU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den>
                            </m:f>
                            <m:sSup>
                              <m:sSupPr>
                                <m:ctrlP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p>
                                <m:r>
                                  <a:rPr lang="en-AU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𝑟𝑎𝑑</m:t>
                        </m:r>
                      </m:sub>
                    </m:sSub>
                  </m:oMath>
                </a14:m>
                <a:endParaRPr lang="en-AU" sz="2000" b="0" dirty="0"/>
              </a:p>
              <a:p>
                <a:endParaRPr lang="en-AU" sz="2000" dirty="0"/>
              </a:p>
              <a:p>
                <a:r>
                  <a:rPr lang="en-AU" sz="2000" dirty="0"/>
                  <a:t>For the confining transition at </a:t>
                </a:r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∼60</m:t>
                    </m:r>
                  </m:oMath>
                </a14:m>
                <a:r>
                  <a:rPr lang="en-AU" sz="2000" dirty="0"/>
                  <a:t> MeV :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𝑃𝐵𝐻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∼3</m:t>
                    </m:r>
                    <m:sSub>
                      <m:sSub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AU" sz="2000" dirty="0"/>
              </a:p>
              <a:p>
                <a:endParaRPr lang="en-AU" sz="2000" dirty="0"/>
              </a:p>
              <a:p>
                <a:r>
                  <a:rPr lang="en-AU" sz="2000" dirty="0"/>
                  <a:t>For the chiral/EW transition at </a:t>
                </a:r>
                <a14:m>
                  <m:oMath xmlns:m="http://schemas.openxmlformats.org/officeDocument/2006/math">
                    <m:r>
                      <a:rPr lang="en-AU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AU" sz="2000" i="1">
                        <a:latin typeface="Cambria Math" panose="02040503050406030204" pitchFamily="18" charset="0"/>
                      </a:rPr>
                      <m:t>∼27</m:t>
                    </m:r>
                  </m:oMath>
                </a14:m>
                <a:r>
                  <a:rPr lang="en-AU" sz="2000" dirty="0"/>
                  <a:t> MeV :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𝑃𝐵𝐻</m:t>
                        </m:r>
                      </m:sub>
                    </m:sSub>
                    <m:r>
                      <a:rPr lang="en-AU" sz="2000" i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40</m:t>
                    </m:r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AU" sz="2000" dirty="0"/>
                  <a:t> </a:t>
                </a:r>
              </a:p>
              <a:p>
                <a:endParaRPr lang="en-AU" sz="2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B43A468-32C2-2730-8DCE-3A4E01401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1" y="2760455"/>
                <a:ext cx="9031857" cy="2189638"/>
              </a:xfrm>
              <a:prstGeom prst="rect">
                <a:avLst/>
              </a:prstGeom>
              <a:blipFill>
                <a:blip r:embed="rId2"/>
                <a:stretch>
                  <a:fillRect l="-74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7773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4B518-4EE4-13DB-8527-DA1326617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4CBEB-0E71-9A11-0DC6-6B6E9FA8B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41782"/>
            <a:ext cx="11319293" cy="1456267"/>
          </a:xfrm>
        </p:spPr>
        <p:txBody>
          <a:bodyPr/>
          <a:lstStyle/>
          <a:p>
            <a:r>
              <a:rPr lang="en-AU" sz="2000" dirty="0"/>
              <a:t>Quark-Lepton nuggets</a:t>
            </a:r>
            <a:br>
              <a:rPr lang="en-AU" sz="2800" dirty="0"/>
            </a:br>
            <a:r>
              <a:rPr lang="en-AU" sz="2800" dirty="0"/>
              <a:t>A speculative model of a 1</a:t>
            </a:r>
            <a:r>
              <a:rPr lang="en-AU" sz="2800" baseline="30000" dirty="0"/>
              <a:t>st</a:t>
            </a:r>
            <a:r>
              <a:rPr lang="en-AU" sz="2800" dirty="0"/>
              <a:t> order hadronisation phase transition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8187A4-7439-1B27-C108-563F2C4A392A}"/>
              </a:ext>
            </a:extLst>
          </p:cNvPr>
          <p:cNvSpPr txBox="1"/>
          <p:nvPr/>
        </p:nvSpPr>
        <p:spPr>
          <a:xfrm>
            <a:off x="11818189" y="6431012"/>
            <a:ext cx="373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24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F02372E-43B7-D6F8-1227-BB61107E5BB1}"/>
              </a:ext>
            </a:extLst>
          </p:cNvPr>
          <p:cNvSpPr/>
          <p:nvPr/>
        </p:nvSpPr>
        <p:spPr>
          <a:xfrm>
            <a:off x="2125616" y="2091711"/>
            <a:ext cx="3305857" cy="1922233"/>
          </a:xfrm>
          <a:prstGeom prst="rect">
            <a:avLst/>
          </a:prstGeom>
          <a:solidFill>
            <a:srgbClr val="561F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EE2F32F-D5FE-D02A-18DC-31246D2CC106}"/>
              </a:ext>
            </a:extLst>
          </p:cNvPr>
          <p:cNvSpPr txBox="1"/>
          <p:nvPr/>
        </p:nvSpPr>
        <p:spPr>
          <a:xfrm>
            <a:off x="2937705" y="2941429"/>
            <a:ext cx="169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/>
              <a:t>Quark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84D9B96-3282-D66F-6D70-BC4EB58138F0}"/>
                  </a:ext>
                </a:extLst>
              </p:cNvPr>
              <p:cNvSpPr txBox="1"/>
              <p:nvPr/>
            </p:nvSpPr>
            <p:spPr>
              <a:xfrm>
                <a:off x="136617" y="2491599"/>
                <a:ext cx="188420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sz="2400" dirty="0"/>
                  <a:t>Supercooling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AU" sz="24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84D9B96-3282-D66F-6D70-BC4EB5813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17" y="2491599"/>
                <a:ext cx="1884207" cy="830997"/>
              </a:xfrm>
              <a:prstGeom prst="rect">
                <a:avLst/>
              </a:prstGeom>
              <a:blipFill>
                <a:blip r:embed="rId2"/>
                <a:stretch>
                  <a:fillRect l="-1935" t="-5882" r="-6129" b="-1617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1A8C4E-256A-F75E-D14D-99E74B5B01D1}"/>
                  </a:ext>
                </a:extLst>
              </p:cNvPr>
              <p:cNvSpPr txBox="1"/>
              <p:nvPr/>
            </p:nvSpPr>
            <p:spPr>
              <a:xfrm>
                <a:off x="6016689" y="2122268"/>
                <a:ext cx="2487231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sz="2400" dirty="0"/>
                  <a:t>Nucleation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AU" sz="2400" b="0" dirty="0"/>
              </a:p>
              <a:p>
                <a:pPr algn="ctr"/>
                <a:r>
                  <a:rPr lang="en-AU" sz="2400" dirty="0"/>
                  <a:t>Bubbles wall proceeded by shock fronts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1A8C4E-256A-F75E-D14D-99E74B5B0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689" y="2122268"/>
                <a:ext cx="2487231" cy="1569660"/>
              </a:xfrm>
              <a:prstGeom prst="rect">
                <a:avLst/>
              </a:prstGeom>
              <a:blipFill>
                <a:blip r:embed="rId3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60">
            <a:extLst>
              <a:ext uri="{FF2B5EF4-FFF2-40B4-BE49-F238E27FC236}">
                <a16:creationId xmlns:a16="http://schemas.microsoft.com/office/drawing/2014/main" id="{13426133-B4FE-1D92-664E-2BAFAA9B56C1}"/>
              </a:ext>
            </a:extLst>
          </p:cNvPr>
          <p:cNvSpPr/>
          <p:nvPr/>
        </p:nvSpPr>
        <p:spPr>
          <a:xfrm>
            <a:off x="8620904" y="2058370"/>
            <a:ext cx="3305857" cy="192223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718A942-AA77-36E7-6892-3FFFD997D66D}"/>
                  </a:ext>
                </a:extLst>
              </p:cNvPr>
              <p:cNvSpPr txBox="1"/>
              <p:nvPr/>
            </p:nvSpPr>
            <p:spPr>
              <a:xfrm>
                <a:off x="87031" y="4225375"/>
                <a:ext cx="1884207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sz="2400" dirty="0"/>
                  <a:t>Shock front collisions reheat back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AU" sz="2400" dirty="0"/>
              </a:p>
              <a:p>
                <a:pPr algn="ctr"/>
                <a:r>
                  <a:rPr lang="en-AU" sz="2400" dirty="0"/>
                  <a:t>No more nucleation</a:t>
                </a: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718A942-AA77-36E7-6892-3FFFD997D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31" y="4225375"/>
                <a:ext cx="1884207" cy="2308324"/>
              </a:xfrm>
              <a:prstGeom prst="rect">
                <a:avLst/>
              </a:prstGeom>
              <a:blipFill>
                <a:blip r:embed="rId4"/>
                <a:stretch>
                  <a:fillRect t="-2111" r="-2265" b="-501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50D7746A-EC81-7EF0-0E70-BC9EB7024B62}"/>
              </a:ext>
            </a:extLst>
          </p:cNvPr>
          <p:cNvSpPr txBox="1"/>
          <p:nvPr/>
        </p:nvSpPr>
        <p:spPr>
          <a:xfrm>
            <a:off x="6013641" y="4825844"/>
            <a:ext cx="24872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400" dirty="0"/>
              <a:t>Percolation has a characteristic size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DD18C8A-B1F3-C6F3-3563-3D8DE82BB83E}"/>
              </a:ext>
            </a:extLst>
          </p:cNvPr>
          <p:cNvSpPr/>
          <p:nvPr/>
        </p:nvSpPr>
        <p:spPr>
          <a:xfrm>
            <a:off x="8620904" y="4328942"/>
            <a:ext cx="3305857" cy="192223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1C0CE57-9543-DAA6-78BB-AE5BA7D994BB}"/>
              </a:ext>
            </a:extLst>
          </p:cNvPr>
          <p:cNvGrpSpPr/>
          <p:nvPr/>
        </p:nvGrpSpPr>
        <p:grpSpPr>
          <a:xfrm>
            <a:off x="9196384" y="2091710"/>
            <a:ext cx="616654" cy="628351"/>
            <a:chOff x="9242015" y="2544641"/>
            <a:chExt cx="616654" cy="628351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C622D13-2856-3099-7A25-5AE98B145EE8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7C9F7E3-4DA9-D91F-F87F-D72C89A54952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46F6FFAC-174F-18D3-1C12-9C6C303E8E87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59C94A7-0592-D7D6-FEFC-B829814D0636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545FBD2-7D8F-5279-3B2E-AF35D167D69B}"/>
              </a:ext>
            </a:extLst>
          </p:cNvPr>
          <p:cNvGrpSpPr/>
          <p:nvPr/>
        </p:nvGrpSpPr>
        <p:grpSpPr>
          <a:xfrm>
            <a:off x="10527890" y="2091711"/>
            <a:ext cx="616654" cy="628351"/>
            <a:chOff x="9242015" y="2544641"/>
            <a:chExt cx="616654" cy="628351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784E0D4-B06D-A986-8B66-D08B2F620D66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897E2F2-4081-7B2D-C5D8-763C6BA8A2D8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AD0A610-4BA6-A2B1-77E6-2A907BBC8946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9A6771D-D733-775D-E17D-9C6C6CE9FF09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02CC382-B0C6-A5E4-E675-95554B522730}"/>
              </a:ext>
            </a:extLst>
          </p:cNvPr>
          <p:cNvGrpSpPr/>
          <p:nvPr/>
        </p:nvGrpSpPr>
        <p:grpSpPr>
          <a:xfrm>
            <a:off x="9985349" y="2916796"/>
            <a:ext cx="616654" cy="628351"/>
            <a:chOff x="9242015" y="2544641"/>
            <a:chExt cx="616654" cy="628351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C9C4A932-49DB-6255-1DE9-D014728E8A95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BDC7331-FC8E-3BE4-113B-5C040375D3B2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F17237BD-1EB5-7D94-98C1-CF40EBAB907F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DD1615D-CFE5-B510-ECE3-44976D39117A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1144F0D-1304-5164-7A9E-D4F84BE4988A}"/>
              </a:ext>
            </a:extLst>
          </p:cNvPr>
          <p:cNvGrpSpPr/>
          <p:nvPr/>
        </p:nvGrpSpPr>
        <p:grpSpPr>
          <a:xfrm>
            <a:off x="8994800" y="3322596"/>
            <a:ext cx="616654" cy="628351"/>
            <a:chOff x="9242015" y="2544641"/>
            <a:chExt cx="616654" cy="628351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5606BAA1-9420-4829-0A50-6F5C69071F62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E617E93-C5A3-78E7-F24F-28F362944AE6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156DDB30-ECEB-9C3A-AC82-2D5878D828DC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6297C58-C9B6-4076-E8A1-0C1C3C17ADA1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0E1D7FE-55D9-4975-0B89-45B901492D4E}"/>
              </a:ext>
            </a:extLst>
          </p:cNvPr>
          <p:cNvGrpSpPr/>
          <p:nvPr/>
        </p:nvGrpSpPr>
        <p:grpSpPr>
          <a:xfrm>
            <a:off x="11174396" y="3148904"/>
            <a:ext cx="616654" cy="628351"/>
            <a:chOff x="9242015" y="2544641"/>
            <a:chExt cx="616654" cy="62835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C65D21F7-7187-77BD-E380-02502335E18F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823A34B-7433-3F49-2AFE-7815E3DA1A36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A1D6BF1-B706-915C-E09B-DA9ACD8CFDA8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1C8AAF5-65DC-DAEF-226A-21B90DD10814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80C0AD68-E307-D1A0-1E17-D0D7DE19D33E}"/>
              </a:ext>
            </a:extLst>
          </p:cNvPr>
          <p:cNvSpPr/>
          <p:nvPr/>
        </p:nvSpPr>
        <p:spPr>
          <a:xfrm>
            <a:off x="2125616" y="4328942"/>
            <a:ext cx="3305857" cy="192223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5DB6159-D103-AB08-B063-97659DF63A15}"/>
              </a:ext>
            </a:extLst>
          </p:cNvPr>
          <p:cNvGrpSpPr/>
          <p:nvPr/>
        </p:nvGrpSpPr>
        <p:grpSpPr>
          <a:xfrm>
            <a:off x="2651530" y="4344710"/>
            <a:ext cx="877774" cy="882072"/>
            <a:chOff x="9242015" y="2544641"/>
            <a:chExt cx="616654" cy="628351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E72F14F8-4075-E4DF-F037-C0E8A77FB334}"/>
                </a:ext>
              </a:extLst>
            </p:cNvPr>
            <p:cNvSpPr/>
            <p:nvPr/>
          </p:nvSpPr>
          <p:spPr>
            <a:xfrm>
              <a:off x="9470876" y="2774528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7D15B011-BBD9-5F65-072C-F094020112EF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06D29F0-8D44-757B-EFD9-E5EA3AC2BF66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FE7E6AF2-E38F-9CEC-0434-DD7A0E2F05AA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26A741E-576B-6022-481A-E324B6487B09}"/>
              </a:ext>
            </a:extLst>
          </p:cNvPr>
          <p:cNvGrpSpPr/>
          <p:nvPr/>
        </p:nvGrpSpPr>
        <p:grpSpPr>
          <a:xfrm>
            <a:off x="3815548" y="4297317"/>
            <a:ext cx="936885" cy="970508"/>
            <a:chOff x="9242015" y="2544641"/>
            <a:chExt cx="616654" cy="628351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F2AA2911-14D0-D2A8-D74C-19E481086BDB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86623454-3EB0-4924-05C0-58DEFF0D7A70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2B61709C-C8EE-279E-B9AA-A9C510621E8A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DB54E2AB-C77D-ECA7-AD3E-09FDB9D34029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B6D07E1-03C7-1A65-88C5-051C5CB6B7B4}"/>
              </a:ext>
            </a:extLst>
          </p:cNvPr>
          <p:cNvGrpSpPr/>
          <p:nvPr/>
        </p:nvGrpSpPr>
        <p:grpSpPr>
          <a:xfrm>
            <a:off x="3304160" y="4955171"/>
            <a:ext cx="853309" cy="856794"/>
            <a:chOff x="9242015" y="2544641"/>
            <a:chExt cx="616654" cy="628351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06F76CF-48BF-6D71-F7EE-3CB87C6CA07A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9FFD06B6-9A45-D364-3DDD-1684A1337B88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91A4824B-F11A-65F9-B1F4-3D1BB21678FD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C23AE08-A974-C81D-6D19-A5F4A039F4D9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C39E8D7-F166-7FA8-69BA-587588E62038}"/>
              </a:ext>
            </a:extLst>
          </p:cNvPr>
          <p:cNvGrpSpPr/>
          <p:nvPr/>
        </p:nvGrpSpPr>
        <p:grpSpPr>
          <a:xfrm>
            <a:off x="2262413" y="5190684"/>
            <a:ext cx="1166226" cy="1113288"/>
            <a:chOff x="9242015" y="2544641"/>
            <a:chExt cx="616654" cy="628351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F5FE067E-592D-259B-D713-BC9C5EE0B917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2B0D43CA-361B-DED5-F0DA-FA72CEF4F7F1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3CA22C24-6469-5DDC-5DED-2C7965F50201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5A16726E-3F7C-7773-1933-81692A18AFE1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0811009-CA26-4CCA-49FC-F88989288B22}"/>
              </a:ext>
            </a:extLst>
          </p:cNvPr>
          <p:cNvGrpSpPr/>
          <p:nvPr/>
        </p:nvGrpSpPr>
        <p:grpSpPr>
          <a:xfrm>
            <a:off x="4077978" y="5137127"/>
            <a:ext cx="1246493" cy="1183729"/>
            <a:chOff x="9242015" y="2544641"/>
            <a:chExt cx="616654" cy="628351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697DF8A-B561-AF18-6A3B-6595869219B6}"/>
                </a:ext>
              </a:extLst>
            </p:cNvPr>
            <p:cNvSpPr/>
            <p:nvPr/>
          </p:nvSpPr>
          <p:spPr>
            <a:xfrm>
              <a:off x="9470909" y="2776790"/>
              <a:ext cx="168392" cy="16405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795CF1A4-D379-D723-CF4E-7D2300CC47D8}"/>
                </a:ext>
              </a:extLst>
            </p:cNvPr>
            <p:cNvSpPr/>
            <p:nvPr/>
          </p:nvSpPr>
          <p:spPr>
            <a:xfrm>
              <a:off x="9387566" y="2700337"/>
              <a:ext cx="330315" cy="3191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F3624B55-32B3-E553-2CAC-624CDD7D8B6B}"/>
                </a:ext>
              </a:extLst>
            </p:cNvPr>
            <p:cNvSpPr/>
            <p:nvPr/>
          </p:nvSpPr>
          <p:spPr>
            <a:xfrm>
              <a:off x="9316128" y="2631282"/>
              <a:ext cx="468428" cy="45964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F28F55B4-EC43-6B09-6970-181C2BC54C1B}"/>
                </a:ext>
              </a:extLst>
            </p:cNvPr>
            <p:cNvSpPr/>
            <p:nvPr/>
          </p:nvSpPr>
          <p:spPr>
            <a:xfrm>
              <a:off x="9242015" y="2544641"/>
              <a:ext cx="616654" cy="62835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B4EDB609-A123-F8AE-D3EB-C047CF9BDE53}"/>
              </a:ext>
            </a:extLst>
          </p:cNvPr>
          <p:cNvSpPr txBox="1"/>
          <p:nvPr/>
        </p:nvSpPr>
        <p:spPr>
          <a:xfrm>
            <a:off x="2857320" y="4638619"/>
            <a:ext cx="46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Hadron phase</a:t>
            </a:r>
            <a:endParaRPr lang="en-AU" sz="14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89D5547-07A0-714B-7C62-8E4045A328B8}"/>
              </a:ext>
            </a:extLst>
          </p:cNvPr>
          <p:cNvSpPr txBox="1"/>
          <p:nvPr/>
        </p:nvSpPr>
        <p:spPr>
          <a:xfrm>
            <a:off x="2621437" y="5612533"/>
            <a:ext cx="46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Hadron phase</a:t>
            </a:r>
            <a:endParaRPr lang="en-AU" sz="14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3681105-2C3D-5BBB-2408-0F2C0C420154}"/>
              </a:ext>
            </a:extLst>
          </p:cNvPr>
          <p:cNvSpPr txBox="1"/>
          <p:nvPr/>
        </p:nvSpPr>
        <p:spPr>
          <a:xfrm>
            <a:off x="3504884" y="5242211"/>
            <a:ext cx="46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Hadron phase</a:t>
            </a:r>
            <a:endParaRPr lang="en-AU" sz="14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4E9D049-82AF-E963-6CC8-0D272CE055B7}"/>
              </a:ext>
            </a:extLst>
          </p:cNvPr>
          <p:cNvSpPr txBox="1"/>
          <p:nvPr/>
        </p:nvSpPr>
        <p:spPr>
          <a:xfrm>
            <a:off x="4054914" y="4659173"/>
            <a:ext cx="46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Hadron phase</a:t>
            </a:r>
            <a:endParaRPr lang="en-AU" sz="14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618E572-D7C8-DE8C-28EB-F5D6A5AE2C92}"/>
              </a:ext>
            </a:extLst>
          </p:cNvPr>
          <p:cNvSpPr txBox="1"/>
          <p:nvPr/>
        </p:nvSpPr>
        <p:spPr>
          <a:xfrm>
            <a:off x="4481780" y="5601997"/>
            <a:ext cx="46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" dirty="0"/>
              <a:t>Hadron phase</a:t>
            </a:r>
            <a:endParaRPr lang="en-AU" sz="14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0869BFD-DF50-EB88-4776-473536C030D6}"/>
              </a:ext>
            </a:extLst>
          </p:cNvPr>
          <p:cNvSpPr txBox="1"/>
          <p:nvPr/>
        </p:nvSpPr>
        <p:spPr>
          <a:xfrm>
            <a:off x="4226362" y="4363225"/>
            <a:ext cx="16916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Quark phase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81E5EE8-359D-72A1-13B4-61FA93721325}"/>
              </a:ext>
            </a:extLst>
          </p:cNvPr>
          <p:cNvSpPr txBox="1"/>
          <p:nvPr/>
        </p:nvSpPr>
        <p:spPr>
          <a:xfrm>
            <a:off x="8219601" y="2881149"/>
            <a:ext cx="16916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Quark phase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CBEA64DB-A92A-5124-62D2-A8EFD963A961}"/>
              </a:ext>
            </a:extLst>
          </p:cNvPr>
          <p:cNvSpPr/>
          <p:nvPr/>
        </p:nvSpPr>
        <p:spPr>
          <a:xfrm>
            <a:off x="9140351" y="4337117"/>
            <a:ext cx="1028795" cy="10038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670A1F01-FCA7-C992-EC41-5D805A1775A2}"/>
              </a:ext>
            </a:extLst>
          </p:cNvPr>
          <p:cNvSpPr/>
          <p:nvPr/>
        </p:nvSpPr>
        <p:spPr>
          <a:xfrm>
            <a:off x="10429695" y="4322307"/>
            <a:ext cx="911683" cy="8683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D9F17744-9D41-DE1D-3E74-4760C1F4D7CE}"/>
              </a:ext>
            </a:extLst>
          </p:cNvPr>
          <p:cNvSpPr/>
          <p:nvPr/>
        </p:nvSpPr>
        <p:spPr>
          <a:xfrm>
            <a:off x="10003147" y="4957972"/>
            <a:ext cx="714000" cy="7057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452FD6A-1DDA-40F6-288F-A6128C4D499E}"/>
              </a:ext>
            </a:extLst>
          </p:cNvPr>
          <p:cNvSpPr/>
          <p:nvPr/>
        </p:nvSpPr>
        <p:spPr>
          <a:xfrm>
            <a:off x="9520238" y="5537316"/>
            <a:ext cx="758866" cy="7683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1CD21764-8E22-4EBB-9E17-8CB5D2B784A6}"/>
              </a:ext>
            </a:extLst>
          </p:cNvPr>
          <p:cNvSpPr/>
          <p:nvPr/>
        </p:nvSpPr>
        <p:spPr>
          <a:xfrm>
            <a:off x="10537164" y="5424490"/>
            <a:ext cx="818025" cy="7683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EC2ADC3F-CB47-D76E-6909-57C79A91AB45}"/>
              </a:ext>
            </a:extLst>
          </p:cNvPr>
          <p:cNvSpPr/>
          <p:nvPr/>
        </p:nvSpPr>
        <p:spPr>
          <a:xfrm>
            <a:off x="11144544" y="4828844"/>
            <a:ext cx="860550" cy="8683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5D639343-3AF2-3350-F93C-D2EF00442265}"/>
              </a:ext>
            </a:extLst>
          </p:cNvPr>
          <p:cNvSpPr/>
          <p:nvPr/>
        </p:nvSpPr>
        <p:spPr>
          <a:xfrm>
            <a:off x="8778475" y="5228346"/>
            <a:ext cx="758866" cy="7683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E277DCA-B68F-DEB7-CF3E-F721626200A0}"/>
              </a:ext>
            </a:extLst>
          </p:cNvPr>
          <p:cNvSpPr txBox="1"/>
          <p:nvPr/>
        </p:nvSpPr>
        <p:spPr>
          <a:xfrm>
            <a:off x="10651574" y="5103085"/>
            <a:ext cx="582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Quark phase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792BDE8-AC0B-9A03-EEC3-315877611DCE}"/>
              </a:ext>
            </a:extLst>
          </p:cNvPr>
          <p:cNvSpPr txBox="1"/>
          <p:nvPr/>
        </p:nvSpPr>
        <p:spPr>
          <a:xfrm>
            <a:off x="10537164" y="4584872"/>
            <a:ext cx="7048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Hadron phase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457063F-6692-2FDD-5E89-24F74A1E07D5}"/>
              </a:ext>
            </a:extLst>
          </p:cNvPr>
          <p:cNvSpPr txBox="1"/>
          <p:nvPr/>
        </p:nvSpPr>
        <p:spPr>
          <a:xfrm>
            <a:off x="11209127" y="5069598"/>
            <a:ext cx="7048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Hadron phase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BEB0FEA-BB7D-90BF-98E6-7A0FB1A29DD0}"/>
              </a:ext>
            </a:extLst>
          </p:cNvPr>
          <p:cNvSpPr txBox="1"/>
          <p:nvPr/>
        </p:nvSpPr>
        <p:spPr>
          <a:xfrm>
            <a:off x="10009092" y="5110534"/>
            <a:ext cx="7048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Hadron phase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CD22E08-5480-60E7-0940-008CA3B81F84}"/>
              </a:ext>
            </a:extLst>
          </p:cNvPr>
          <p:cNvSpPr txBox="1"/>
          <p:nvPr/>
        </p:nvSpPr>
        <p:spPr>
          <a:xfrm>
            <a:off x="10611519" y="5612533"/>
            <a:ext cx="7048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Hadron phase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DE46A2F-E69E-D546-E82C-6918A78F3918}"/>
              </a:ext>
            </a:extLst>
          </p:cNvPr>
          <p:cNvCxnSpPr>
            <a:cxnSpLocks/>
          </p:cNvCxnSpPr>
          <p:nvPr/>
        </p:nvCxnSpPr>
        <p:spPr>
          <a:xfrm>
            <a:off x="5571215" y="3098230"/>
            <a:ext cx="516797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125C2A6-7CD4-C8EC-2BAC-ECDD9416BD84}"/>
              </a:ext>
            </a:extLst>
          </p:cNvPr>
          <p:cNvCxnSpPr>
            <a:cxnSpLocks/>
          </p:cNvCxnSpPr>
          <p:nvPr/>
        </p:nvCxnSpPr>
        <p:spPr>
          <a:xfrm flipH="1">
            <a:off x="5571215" y="3850933"/>
            <a:ext cx="2889843" cy="5802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40E6CAC-489C-7874-0EF6-1751E1895036}"/>
              </a:ext>
            </a:extLst>
          </p:cNvPr>
          <p:cNvCxnSpPr>
            <a:cxnSpLocks/>
          </p:cNvCxnSpPr>
          <p:nvPr/>
        </p:nvCxnSpPr>
        <p:spPr>
          <a:xfrm>
            <a:off x="5579203" y="5279457"/>
            <a:ext cx="516797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B7F38D2-D266-98E9-43E1-BD7538998E06}"/>
              </a:ext>
            </a:extLst>
          </p:cNvPr>
          <p:cNvCxnSpPr>
            <a:cxnSpLocks/>
          </p:cNvCxnSpPr>
          <p:nvPr/>
        </p:nvCxnSpPr>
        <p:spPr>
          <a:xfrm flipV="1">
            <a:off x="3058254" y="5491278"/>
            <a:ext cx="553157" cy="25975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A0E9AD-0C42-A736-B45C-4E0F09C253AC}"/>
              </a:ext>
            </a:extLst>
          </p:cNvPr>
          <p:cNvCxnSpPr>
            <a:cxnSpLocks/>
          </p:cNvCxnSpPr>
          <p:nvPr/>
        </p:nvCxnSpPr>
        <p:spPr>
          <a:xfrm flipV="1">
            <a:off x="9493666" y="5374924"/>
            <a:ext cx="553157" cy="25975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A6BED0-6269-28CC-5402-B650D7A7AC7B}"/>
                  </a:ext>
                </a:extLst>
              </p:cNvPr>
              <p:cNvSpPr txBox="1"/>
              <p:nvPr/>
            </p:nvSpPr>
            <p:spPr>
              <a:xfrm>
                <a:off x="3294129" y="5589243"/>
                <a:ext cx="23153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sz="105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05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AU" sz="1050" b="0" i="1" smtClean="0"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A6BED0-6269-28CC-5402-B650D7A7A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4129" y="5589243"/>
                <a:ext cx="231533" cy="261610"/>
              </a:xfrm>
              <a:prstGeom prst="rect">
                <a:avLst/>
              </a:prstGeom>
              <a:blipFill>
                <a:blip r:embed="rId5"/>
                <a:stretch>
                  <a:fillRect l="-2105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4D3B814-825F-40DA-3751-4CFE7D666C2F}"/>
                  </a:ext>
                </a:extLst>
              </p:cNvPr>
              <p:cNvSpPr txBox="1"/>
              <p:nvPr/>
            </p:nvSpPr>
            <p:spPr>
              <a:xfrm>
                <a:off x="9642210" y="5257686"/>
                <a:ext cx="23153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sz="105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05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AU" sz="1050" b="0" i="1" smtClean="0"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4D3B814-825F-40DA-3751-4CFE7D666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10" y="5257686"/>
                <a:ext cx="231533" cy="261610"/>
              </a:xfrm>
              <a:prstGeom prst="rect">
                <a:avLst/>
              </a:prstGeom>
              <a:blipFill>
                <a:blip r:embed="rId6"/>
                <a:stretch>
                  <a:fillRect l="-2368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912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ECC9E-85F2-197F-61DD-E0804D87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9933-AF8A-E34F-E906-B0F7E8BEF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AU" sz="2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Quark-Lepton nuggets</a:t>
            </a:r>
            <a:br>
              <a:rPr lang="en-AU" sz="2800" dirty="0"/>
            </a:br>
            <a:r>
              <a:rPr lang="en-AU" sz="2800" dirty="0"/>
              <a:t>Estimating the trapped b-l charge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102421C7-D0BA-D8D2-7D9F-DBCD179447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2" y="2583265"/>
                <a:ext cx="10821836" cy="364913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AU" sz="2600" kern="100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Average size of shrinking quark phase bubbles: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</m:e>
                      <m:sub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𝑎𝑣</m:t>
                        </m:r>
                      </m:sub>
                    </m:sSub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∼3</m:t>
                    </m:r>
                  </m:oMath>
                </a14:m>
                <a:r>
                  <a:rPr lang="en-AU" sz="2600" kern="100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 m</a:t>
                </a:r>
              </a:p>
              <a:p>
                <a:endParaRPr lang="en-AU" sz="2600" kern="100" dirty="0"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r>
                  <a:rPr lang="en-AU" sz="2600" kern="100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Hadron phase baryon number density: 	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  <m:sub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𝐵</m:t>
                        </m:r>
                      </m:sub>
                      <m:sup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ℎ</m:t>
                        </m:r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sup>
                    </m:sSubSup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∼</m:t>
                    </m:r>
                    <m:sSub>
                      <m:sSubPr>
                        <m:ctrlP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  <m:sub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𝐵</m:t>
                        </m:r>
                      </m:sub>
                    </m:sSub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𝑇</m:t>
                    </m:r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) </m:t>
                    </m:r>
                  </m:oMath>
                </a14:m>
                <a:endParaRPr lang="en-AU" sz="2600" kern="100" dirty="0"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en-AU" sz="2600" kern="100" dirty="0"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r>
                  <a:rPr lang="en-AU" sz="2600" kern="100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Ratio at chemical equilibrium:	 </a:t>
                </a:r>
                <a14:m>
                  <m:oMath xmlns:m="http://schemas.openxmlformats.org/officeDocument/2006/math"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AU" sz="2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AU" sz="2600" b="0" i="1" kern="10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en-AU" sz="2600" b="0" i="1" kern="10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  <m:r>
                              <a:rPr lang="en-AU" sz="2600" b="0" i="1" kern="10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AU" sz="2600" b="0" i="1" kern="10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(</m:t>
                            </m:r>
                            <m: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ℎ</m:t>
                            </m:r>
                            <m:r>
                              <a:rPr lang="en-AU" sz="2600" b="0" i="1" kern="10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)</m:t>
                            </m:r>
                          </m:sup>
                        </m:sSubSup>
                      </m:den>
                    </m:f>
                  </m:oMath>
                </a14:m>
                <a:endParaRPr lang="en-AU" sz="2600" kern="100" dirty="0"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endParaRPr lang="en-AU" sz="2600" kern="100" dirty="0"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r>
                  <a:rPr lang="en-AU" sz="2600" kern="100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Average trapped baryon number:	 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𝑄</m:t>
                        </m:r>
                      </m:e>
                      <m:sub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𝐵</m:t>
                        </m:r>
                      </m:sub>
                      <m:sup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𝑎𝑣</m:t>
                        </m:r>
                      </m:sup>
                    </m:sSubSup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∼</m:t>
                    </m:r>
                    <m:f>
                      <m:fPr>
                        <m:ctrlP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num>
                      <m:den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den>
                    </m:f>
                    <m:sSubSup>
                      <m:sSubSupPr>
                        <m:ctrlP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</m:e>
                      <m:sub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𝑎𝑣</m:t>
                        </m:r>
                      </m:sub>
                      <m:sup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sup>
                    </m:sSubSup>
                    <m:sSubSup>
                      <m:sSubSupPr>
                        <m:ctrlPr>
                          <a:rPr lang="en-AU" sz="2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AU" sz="2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  <m:sub>
                        <m:r>
                          <a:rPr lang="en-AU" sz="2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𝐵</m:t>
                        </m:r>
                      </m:sub>
                      <m:sup>
                        <m:d>
                          <m:dPr>
                            <m:ctrlP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AU" sz="2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</m:e>
                        </m:d>
                      </m:sup>
                    </m:sSubSup>
                    <m:r>
                      <a:rPr lang="en-AU" sz="2600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∼</m:t>
                    </m:r>
                    <m:sSup>
                      <m:sSupPr>
                        <m:ctrlP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10</m:t>
                        </m:r>
                      </m:e>
                      <m:sup>
                        <m:r>
                          <a:rPr lang="en-AU" sz="2600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37</m:t>
                        </m:r>
                      </m:sup>
                    </m:sSup>
                  </m:oMath>
                </a14:m>
                <a:endParaRPr lang="en-AU" sz="2600" kern="100" dirty="0"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 algn="ctr">
                  <a:buNone/>
                </a:pPr>
                <a:endParaRPr lang="en-AU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102421C7-D0BA-D8D2-7D9F-DBCD179447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2" y="2583265"/>
                <a:ext cx="10821836" cy="3649133"/>
              </a:xfrm>
              <a:blipFill>
                <a:blip r:embed="rId2"/>
                <a:stretch>
                  <a:fillRect l="-789" t="-484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A8EDED9-E7AD-F013-1E79-F252595204F1}"/>
              </a:ext>
            </a:extLst>
          </p:cNvPr>
          <p:cNvSpPr txBox="1"/>
          <p:nvPr/>
        </p:nvSpPr>
        <p:spPr>
          <a:xfrm>
            <a:off x="11731924" y="6431012"/>
            <a:ext cx="460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843137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03B9A-76BA-7C59-B0C8-C333A75C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13648-EC41-2B17-3EB4-B2E7615DB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62" y="359049"/>
            <a:ext cx="10131425" cy="1456267"/>
          </a:xfrm>
        </p:spPr>
        <p:txBody>
          <a:bodyPr/>
          <a:lstStyle/>
          <a:p>
            <a:r>
              <a:rPr kumimoji="0" lang="en-AU" sz="2000" b="0" i="0" u="none" strike="noStrike" kern="1200" cap="all" spc="0" normalizeH="0" baseline="0" noProof="0" dirty="0">
                <a:ln w="3175" cmpd="sng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Quark-Lepton nuggets</a:t>
            </a:r>
            <a:br>
              <a:rPr lang="en-AU" sz="2800" dirty="0"/>
            </a:br>
            <a:r>
              <a:rPr lang="en-AU" sz="2800" dirty="0"/>
              <a:t>free energy in the bag model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C1109EC0-49CB-CA48-9368-87531994FB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2" y="1602190"/>
                <a:ext cx="10821836" cy="3649133"/>
              </a:xfrm>
            </p:spPr>
            <p:txBody>
              <a:bodyPr>
                <a:normAutofit/>
              </a:bodyPr>
              <a:lstStyle/>
              <a:p>
                <a:r>
                  <a:rPr lang="en-AU" sz="2400" dirty="0"/>
                  <a:t>Simple bag model:	</a:t>
                </a:r>
              </a:p>
              <a:p>
                <a:endParaRPr lang="en-AU" sz="2400" dirty="0"/>
              </a:p>
              <a:p>
                <a:endParaRPr lang="en-AU" sz="2400" dirty="0"/>
              </a:p>
              <a:p>
                <a:r>
                  <a:rPr lang="en-AU" sz="2400" dirty="0"/>
                  <a:t>Relevant thermodynamic potential with constrained charge: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sz="24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sub>
                    </m:sSub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d>
                      <m:d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sz="2400" dirty="0"/>
                  <a:t>	</a:t>
                </a:r>
                <a:endParaRPr lang="en-AU" kern="100" dirty="0">
                  <a:ea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 marL="0" indent="0" algn="ctr">
                  <a:buNone/>
                </a:pPr>
                <a:endParaRPr lang="en-AU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C1109EC0-49CB-CA48-9368-87531994FB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2" y="1602190"/>
                <a:ext cx="10821836" cy="3649133"/>
              </a:xfrm>
              <a:blipFill>
                <a:blip r:embed="rId2"/>
                <a:stretch>
                  <a:fillRect l="-78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F53243E-6B8C-3D30-7A24-AC13CA2ED22C}"/>
              </a:ext>
            </a:extLst>
          </p:cNvPr>
          <p:cNvSpPr txBox="1"/>
          <p:nvPr/>
        </p:nvSpPr>
        <p:spPr>
          <a:xfrm>
            <a:off x="11800936" y="6431012"/>
            <a:ext cx="391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26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3AC46F-71AC-2565-B2DE-0D1D5C0AAFFA}"/>
              </a:ext>
            </a:extLst>
          </p:cNvPr>
          <p:cNvGrpSpPr/>
          <p:nvPr/>
        </p:nvGrpSpPr>
        <p:grpSpPr>
          <a:xfrm>
            <a:off x="3260079" y="1874238"/>
            <a:ext cx="5498373" cy="1327331"/>
            <a:chOff x="5074376" y="3024999"/>
            <a:chExt cx="5498373" cy="13273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F452773A-ECDF-C2EA-A31A-21FEC1461956}"/>
                    </a:ext>
                  </a:extLst>
                </p:cNvPr>
                <p:cNvSpPr txBox="1"/>
                <p:nvPr/>
              </p:nvSpPr>
              <p:spPr>
                <a:xfrm>
                  <a:off x="5074376" y="3024999"/>
                  <a:ext cx="5498373" cy="12312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AU" sz="2400" dirty="0"/>
                </a:p>
                <a:p>
                  <a:pPr algn="ctr"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90</m:t>
                            </m:r>
                          </m:den>
                        </m:f>
                        <m:sSubSup>
                          <m:sSubSup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  <m:sup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sSup>
                          <m:sSup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AU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AU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90</m:t>
                            </m:r>
                          </m:den>
                        </m:f>
                        <m:sSubSup>
                          <m:sSubSup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  <m:sup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sSup>
                          <m:sSup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+                    − 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AU" sz="2400" dirty="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F452773A-ECDF-C2EA-A31A-21FEC14619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4376" y="3024999"/>
                  <a:ext cx="5498373" cy="123129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C1882D-DE0B-47EB-BA77-2DD3179EE16E}"/>
                </a:ext>
              </a:extLst>
            </p:cNvPr>
            <p:cNvSpPr txBox="1"/>
            <p:nvPr/>
          </p:nvSpPr>
          <p:spPr>
            <a:xfrm>
              <a:off x="8379552" y="3429000"/>
              <a:ext cx="16121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dirty="0"/>
                <a:t>Fermion degeneracy pressure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AA02497-FD7E-59FE-C7DB-CB6141D04F31}"/>
                  </a:ext>
                </a:extLst>
              </p:cNvPr>
              <p:cNvSpPr txBox="1"/>
              <p:nvPr/>
            </p:nvSpPr>
            <p:spPr>
              <a:xfrm>
                <a:off x="1140552" y="4695511"/>
                <a:ext cx="8708298" cy="1823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AU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4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AU" sz="24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num>
                      <m:den>
                        <m:r>
                          <a:rPr lang="en-AU" sz="24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den>
                    </m:f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AU" sz="2400" dirty="0"/>
                  <a:t> conserves the charge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AU" sz="2400">
                            <a:latin typeface="Cambria Math" panose="02040503050406030204" pitchFamily="18" charset="0"/>
                          </a:rPr>
                          <m:t>Ω</m:t>
                        </m:r>
                      </m:num>
                      <m:den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den>
                    </m:f>
                    <m:r>
                      <a:rPr lang="en-AU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AU" sz="2400" dirty="0"/>
                  <a:t> relates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AU" sz="2400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AU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AU" sz="2400">
                            <a:latin typeface="Cambria Math" panose="02040503050406030204" pitchFamily="18" charset="0"/>
                          </a:rPr>
                          <m:t>Ω</m:t>
                        </m:r>
                      </m:num>
                      <m:den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AU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AU" sz="2400" dirty="0"/>
                  <a:t> leads to the bag model’s pressure balance equation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AA02497-FD7E-59FE-C7DB-CB6141D04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552" y="4695511"/>
                <a:ext cx="8708298" cy="1823641"/>
              </a:xfrm>
              <a:prstGeom prst="rect">
                <a:avLst/>
              </a:prstGeom>
              <a:blipFill>
                <a:blip r:embed="rId4"/>
                <a:stretch>
                  <a:fillRect b="-267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DFEC7B-A27F-3705-ACBB-72C2F08368E3}"/>
                  </a:ext>
                </a:extLst>
              </p:cNvPr>
              <p:cNvSpPr txBox="1"/>
              <p:nvPr/>
            </p:nvSpPr>
            <p:spPr>
              <a:xfrm>
                <a:off x="7969982" y="1128299"/>
                <a:ext cx="4121078" cy="7164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AU" sz="240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n-AU" sz="2400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a:rPr lang="en-AU" sz="2400" i="1">
                                    <a:latin typeface="Cambria Math" panose="02040503050406030204" pitchFamily="18" charset="0"/>
                                  </a:rPr>
                                  <m:t>𝑄𝐶𝐷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AU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sz="2400" i="1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</m:d>
                              </m:sup>
                            </m:sSubSup>
                          </m:e>
                        </m:d>
                      </m:e>
                      <m:sup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∼60 </m:t>
                    </m:r>
                  </m:oMath>
                </a14:m>
                <a:r>
                  <a:rPr lang="en-AU" sz="2400" dirty="0"/>
                  <a:t>MeV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DFEC7B-A27F-3705-ACBB-72C2F0836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982" y="1128299"/>
                <a:ext cx="4121078" cy="716478"/>
              </a:xfrm>
              <a:prstGeom prst="rect">
                <a:avLst/>
              </a:prstGeom>
              <a:blipFill>
                <a:blip r:embed="rId5"/>
                <a:stretch>
                  <a:fillRect r="-296" b="-593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1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3A5D5-CE6A-36D8-E3E0-EF537CF24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B0196-BAEE-684E-12A8-0B89CF2F8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000" dirty="0"/>
              <a:t>Quark-Lepton nuggets</a:t>
            </a:r>
            <a:br>
              <a:rPr lang="en-AU" sz="2800" dirty="0"/>
            </a:br>
            <a:r>
              <a:rPr lang="en-AU" sz="2800" dirty="0"/>
              <a:t>Stability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F5A6D095-074E-93BD-C439-F0019D073F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8177" y="1895477"/>
                <a:ext cx="11420473" cy="242887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sty m:val="p"/>
                        </m:rPr>
                        <a:rPr lang="en-AU" sz="240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AU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sSub>
                        <m:sSub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AU" dirty="0"/>
              </a:p>
              <a:p>
                <a:pPr marL="0" indent="0">
                  <a:buNone/>
                </a:pPr>
                <a:endParaRPr lang="en-AU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  <m:sub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𝐿</m:t>
                        </m:r>
                      </m:sub>
                      <m:sup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ℎ</m:t>
                        </m:r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sup>
                    </m:sSubSup>
                    <m:r>
                      <a:rPr lang="en-AU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sSub>
                      <m:sSubPr>
                        <m:ctrlP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𝜇</m:t>
                        </m:r>
                      </m:e>
                      <m:sub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𝐵</m:t>
                        </m:r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𝐿</m:t>
                        </m:r>
                      </m:sub>
                    </m:sSub>
                    <m:d>
                      <m:dPr>
                        <m:ctrlP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𝑇</m:t>
                        </m:r>
                      </m:e>
                    </m:d>
                    <m:r>
                      <a:rPr lang="en-AU" b="0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sSubSup>
                      <m:sSubSupPr>
                        <m:ctrlPr>
                          <a:rPr lang="en-AU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AU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  <m:sub>
                        <m:r>
                          <a:rPr lang="en-AU" b="0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𝐵</m:t>
                        </m:r>
                      </m:sub>
                      <m:sup>
                        <m:r>
                          <a:rPr lang="en-AU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n-AU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ℎ</m:t>
                        </m:r>
                        <m:r>
                          <a:rPr lang="en-AU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AU" kern="100" dirty="0">
                    <a:ea typeface="Cambria Math" panose="02040503050406030204" pitchFamily="18" charset="0"/>
                    <a:cs typeface="Calibri" panose="020F0502020204030204" pitchFamily="34" charset="0"/>
                  </a:rPr>
                  <a:t> 		Free energy increases when emitting a baryon but decreases on emitting a lepton</a:t>
                </a:r>
              </a:p>
              <a:p>
                <a:pPr marL="0" indent="0" algn="ctr">
                  <a:buNone/>
                </a:pPr>
                <a:endParaRPr lang="en-AU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F5A6D095-074E-93BD-C439-F0019D073F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8177" y="1895477"/>
                <a:ext cx="11420473" cy="2428874"/>
              </a:xfrm>
              <a:blipFill>
                <a:blip r:embed="rId2"/>
                <a:stretch>
                  <a:fillRect l="-37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98D4DB2-CF5C-348A-175B-C0ECEB0CAE0B}"/>
              </a:ext>
            </a:extLst>
          </p:cNvPr>
          <p:cNvSpPr txBox="1"/>
          <p:nvPr/>
        </p:nvSpPr>
        <p:spPr>
          <a:xfrm>
            <a:off x="11740551" y="6431012"/>
            <a:ext cx="451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BA28A2-A2D7-246B-C6AB-139DE9E3E2BE}"/>
              </a:ext>
            </a:extLst>
          </p:cNvPr>
          <p:cNvSpPr txBox="1"/>
          <p:nvPr/>
        </p:nvSpPr>
        <p:spPr>
          <a:xfrm>
            <a:off x="4035461" y="4007967"/>
            <a:ext cx="4121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400" u="sng" dirty="0"/>
              <a:t>Relevant timescales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65A560-9A81-EB9D-29A5-6E14D2166F2F}"/>
              </a:ext>
            </a:extLst>
          </p:cNvPr>
          <p:cNvSpPr txBox="1"/>
          <p:nvPr/>
        </p:nvSpPr>
        <p:spPr>
          <a:xfrm>
            <a:off x="1109399" y="4500858"/>
            <a:ext cx="23862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000" dirty="0"/>
              <a:t>Cooling time to chiral/EW transition: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836DC2-4ED6-B1D5-F7D0-3C6C52BA52A0}"/>
                  </a:ext>
                </a:extLst>
              </p:cNvPr>
              <p:cNvSpPr txBox="1"/>
              <p:nvPr/>
            </p:nvSpPr>
            <p:spPr>
              <a:xfrm>
                <a:off x="3404924" y="4693682"/>
                <a:ext cx="238627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p>
                      </m:sSup>
                      <m:sSup>
                        <m:s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sz="2400" b="0" i="0" smtClean="0">
                                  <a:latin typeface="Cambria Math" panose="02040503050406030204" pitchFamily="18" charset="0"/>
                                </a:rPr>
                                <m:t>MeV</m:t>
                              </m:r>
                            </m:e>
                          </m:d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836DC2-4ED6-B1D5-F7D0-3C6C52BA5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924" y="4693682"/>
                <a:ext cx="238627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85637A-F469-A448-769A-BF5F8E4946C6}"/>
                  </a:ext>
                </a:extLst>
              </p:cNvPr>
              <p:cNvSpPr txBox="1"/>
              <p:nvPr/>
            </p:nvSpPr>
            <p:spPr>
              <a:xfrm>
                <a:off x="1218673" y="5600015"/>
                <a:ext cx="238627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AU" sz="2000" dirty="0"/>
                  <a:t> sphaleron processes: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85637A-F469-A448-769A-BF5F8E494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673" y="5600015"/>
                <a:ext cx="2386276" cy="707886"/>
              </a:xfrm>
              <a:prstGeom prst="rect">
                <a:avLst/>
              </a:prstGeom>
              <a:blipFill>
                <a:blip r:embed="rId4"/>
                <a:stretch>
                  <a:fillRect t="-5172" b="-1465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0EF35D-F4D8-4427-B46B-F3802F2941A8}"/>
                  </a:ext>
                </a:extLst>
              </p:cNvPr>
              <p:cNvSpPr txBox="1"/>
              <p:nvPr/>
            </p:nvSpPr>
            <p:spPr>
              <a:xfrm>
                <a:off x="3365237" y="5786735"/>
                <a:ext cx="238627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sz="2400" b="0" i="0" smtClean="0">
                                  <a:latin typeface="Cambria Math" panose="02040503050406030204" pitchFamily="18" charset="0"/>
                                </a:rPr>
                                <m:t>MeV</m:t>
                              </m:r>
                            </m:e>
                          </m:d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0EF35D-F4D8-4427-B46B-F3802F294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237" y="5786735"/>
                <a:ext cx="238627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292A714-1B3F-800E-B346-BBF8B41BD302}"/>
              </a:ext>
            </a:extLst>
          </p:cNvPr>
          <p:cNvSpPr txBox="1"/>
          <p:nvPr/>
        </p:nvSpPr>
        <p:spPr>
          <a:xfrm>
            <a:off x="6528312" y="4570571"/>
            <a:ext cx="23862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000" dirty="0"/>
              <a:t>Electron Yukawa processes: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D62568-C5DE-64AE-F2A1-781CAE12410B}"/>
                  </a:ext>
                </a:extLst>
              </p:cNvPr>
              <p:cNvSpPr txBox="1"/>
              <p:nvPr/>
            </p:nvSpPr>
            <p:spPr>
              <a:xfrm>
                <a:off x="8823837" y="4685184"/>
                <a:ext cx="238627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sSup>
                        <m:s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sz="2400" b="0" i="0" smtClean="0">
                                  <a:latin typeface="Cambria Math" panose="02040503050406030204" pitchFamily="18" charset="0"/>
                                </a:rPr>
                                <m:t>MeV</m:t>
                              </m:r>
                            </m:e>
                          </m:d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D62568-C5DE-64AE-F2A1-781CAE124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3837" y="4685184"/>
                <a:ext cx="238627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318EACB-C2B0-4B5F-8B47-B46F1C8485AD}"/>
              </a:ext>
            </a:extLst>
          </p:cNvPr>
          <p:cNvSpPr txBox="1"/>
          <p:nvPr/>
        </p:nvSpPr>
        <p:spPr>
          <a:xfrm>
            <a:off x="6528312" y="5610228"/>
            <a:ext cx="23862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000" dirty="0"/>
              <a:t>Lepton number diffusion: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F3D497-7296-001A-A86E-07B915AD3EBA}"/>
                  </a:ext>
                </a:extLst>
              </p:cNvPr>
              <p:cNvSpPr txBox="1"/>
              <p:nvPr/>
            </p:nvSpPr>
            <p:spPr>
              <a:xfrm>
                <a:off x="8823837" y="5709057"/>
                <a:ext cx="2386276" cy="5488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AU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sSubSup>
                        <m:sSub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2/3</m:t>
                          </m:r>
                        </m:sup>
                      </m:sSubSup>
                      <m:sSup>
                        <m:sSupPr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sz="2400" b="0" i="0" smtClean="0">
                                  <a:latin typeface="Cambria Math" panose="02040503050406030204" pitchFamily="18" charset="0"/>
                                </a:rPr>
                                <m:t>MeV</m:t>
                              </m:r>
                            </m:e>
                          </m:d>
                        </m:e>
                        <m:sup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F3D497-7296-001A-A86E-07B915AD3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3837" y="5709057"/>
                <a:ext cx="2386276" cy="548868"/>
              </a:xfrm>
              <a:prstGeom prst="rect">
                <a:avLst/>
              </a:prstGeom>
              <a:blipFill>
                <a:blip r:embed="rId7"/>
                <a:stretch>
                  <a:fillRect l="-7908" r="-484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DF20DA4-9635-A04D-F280-C3F88F2929BB}"/>
                  </a:ext>
                </a:extLst>
              </p:cNvPr>
              <p:cNvSpPr txBox="1"/>
              <p:nvPr/>
            </p:nvSpPr>
            <p:spPr>
              <a:xfrm>
                <a:off x="8842675" y="74383"/>
                <a:ext cx="39491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1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  <m:t>MeV</m:t>
                              </m:r>
                            </m:e>
                          </m:d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=7×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−22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DF20DA4-9635-A04D-F280-C3F88F292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2675" y="74383"/>
                <a:ext cx="394910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981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FEE5-DF88-2636-C07C-F0FBECDF0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04C43-C8F3-A608-DE41-41A4C2E61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000" dirty="0"/>
              <a:t>Quark-Lepton nuggets</a:t>
            </a:r>
            <a:br>
              <a:rPr lang="en-AU" sz="2800" dirty="0"/>
            </a:br>
            <a:r>
              <a:rPr lang="en-AU" sz="2800" dirty="0"/>
              <a:t>Mass and abundance estimates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F59F0199-3E8D-86EB-407C-786B64A26D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2" y="2297515"/>
                <a:ext cx="10821836" cy="364913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AU" sz="2400" dirty="0"/>
                  <a:t>Low temperature limit: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𝑄𝑁</m:t>
                        </m:r>
                      </m:sub>
                    </m:sSub>
                    <m:r>
                      <a:rPr lang="en-AU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sz="2400" i="1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  <m:sSub>
                      <m:sSub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AU" sz="2400" i="1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AU" sz="2400" dirty="0"/>
                  <a:t> kg</a:t>
                </a:r>
              </a:p>
              <a:p>
                <a:pPr marL="0" indent="0">
                  <a:buNone/>
                </a:pPr>
                <a:endParaRPr lang="en-AU" sz="2400" dirty="0"/>
              </a:p>
              <a:p>
                <a:pPr marL="0" indent="0">
                  <a:buNone/>
                </a:pPr>
                <a:r>
                  <a:rPr lang="en-AU" sz="2400" dirty="0"/>
                  <a:t>Radius of quark nugget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37</m:t>
                        </m:r>
                      </m:sup>
                    </m:sSup>
                  </m:oMath>
                </a14:m>
                <a:r>
                  <a:rPr lang="en-AU" sz="2400" dirty="0"/>
                  <a:t>: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∼3</m:t>
                    </m:r>
                  </m:oMath>
                </a14:m>
                <a:r>
                  <a:rPr lang="en-AU" sz="2400" dirty="0"/>
                  <a:t> mm</a:t>
                </a:r>
              </a:p>
              <a:p>
                <a:pPr marL="0" indent="0">
                  <a:buNone/>
                </a:pPr>
                <a:endParaRPr lang="en-AU" sz="2400" dirty="0"/>
              </a:p>
              <a:p>
                <a:pPr marL="0" indent="0">
                  <a:buNone/>
                </a:pPr>
                <a:endParaRPr lang="en-AU" sz="2400" dirty="0"/>
              </a:p>
              <a:p>
                <a:pPr marL="0" indent="0">
                  <a:buNone/>
                </a:pPr>
                <a:r>
                  <a:rPr lang="en-AU" sz="2400" dirty="0"/>
                  <a:t>Abundance: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2400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sz="2400" b="0" i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𝑄𝑁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AU" sz="2400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sz="2400" b="0" i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𝑄𝑁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𝑄𝑁</m:t>
                            </m:r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𝑄𝐶𝐷</m:t>
                                </m:r>
                              </m:sub>
                            </m:s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𝑄𝐶𝐷</m:t>
                            </m:r>
                          </m:sub>
                        </m:sSub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AU" sz="24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AU" sz="2400" b="0" dirty="0"/>
                  <a:t>                                         </a:t>
                </a:r>
                <a14:m>
                  <m:oMath xmlns:m="http://schemas.openxmlformats.org/officeDocument/2006/math"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AU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AU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AU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𝑄𝐶𝐷</m:t>
                                </m:r>
                              </m:sub>
                            </m:sSub>
                          </m:e>
                        </m:d>
                      </m:den>
                    </m:f>
                    <m:d>
                      <m:dPr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𝑄𝑁</m:t>
                            </m:r>
                            <m:d>
                              <m:dPr>
                                <m:ctrlPr>
                                  <a:rPr lang="en-AU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AU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AU" sz="2400" i="1">
                                        <a:latin typeface="Cambria Math" panose="02040503050406030204" pitchFamily="18" charset="0"/>
                                      </a:rPr>
                                      <m:t>𝑄𝐶𝐷</m:t>
                                    </m:r>
                                  </m:sub>
                                </m:sSub>
                              </m:e>
                            </m:d>
                          </m:sub>
                        </m:sSub>
                        <m:sSub>
                          <m:sSub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𝑄𝑁</m:t>
                            </m:r>
                            <m:d>
                              <m:dPr>
                                <m:ctrlPr>
                                  <a:rPr lang="en-AU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AU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AU" sz="2400" i="1">
                                        <a:latin typeface="Cambria Math" panose="02040503050406030204" pitchFamily="18" charset="0"/>
                                      </a:rPr>
                                      <m:t>𝑄𝐶𝐷</m:t>
                                    </m:r>
                                  </m:sub>
                                </m:sSub>
                              </m:e>
                            </m:d>
                          </m:sub>
                        </m:sSub>
                      </m:e>
                    </m:d>
                    <m:f>
                      <m:fPr>
                        <m:ctrlPr>
                          <a:rPr lang="en-AU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AU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d>
                              <m:dPr>
                                <m:ctrlP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d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AU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AU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d>
                              <m:dPr>
                                <m:ctrlP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AU" sz="2400" b="0" i="1" smtClean="0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e>
                            </m:d>
                          </m:sup>
                        </m:sSubSup>
                      </m:den>
                    </m:f>
                    <m:r>
                      <a:rPr lang="en-AU" sz="2400" b="0" i="1" smtClean="0">
                        <a:latin typeface="Cambria Math" panose="02040503050406030204" pitchFamily="18" charset="0"/>
                      </a:rPr>
                      <m:t>∼0.03</m:t>
                    </m:r>
                  </m:oMath>
                </a14:m>
                <a:endParaRPr lang="en-AU" sz="2400" dirty="0"/>
              </a:p>
              <a:p>
                <a:pPr marL="0" indent="0" algn="ctr">
                  <a:buNone/>
                </a:pPr>
                <a:endParaRPr lang="en-AU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F59F0199-3E8D-86EB-407C-786B64A26D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2" y="2297515"/>
                <a:ext cx="10821836" cy="3649133"/>
              </a:xfrm>
              <a:blipFill>
                <a:blip r:embed="rId2"/>
                <a:stretch>
                  <a:fillRect l="-732" t="-166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F758BDA-C26C-38CC-1E66-195174094886}"/>
              </a:ext>
            </a:extLst>
          </p:cNvPr>
          <p:cNvSpPr txBox="1"/>
          <p:nvPr/>
        </p:nvSpPr>
        <p:spPr>
          <a:xfrm>
            <a:off x="11818189" y="6431012"/>
            <a:ext cx="373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963713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DB202-8C71-4E06-3F00-D809BAD41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3B345-BC4E-3EEC-3196-FE468670B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/>
              <a:t>Summary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BC304F-97EF-37AF-5004-91022504CA3C}"/>
              </a:ext>
            </a:extLst>
          </p:cNvPr>
          <p:cNvSpPr txBox="1"/>
          <p:nvPr/>
        </p:nvSpPr>
        <p:spPr>
          <a:xfrm>
            <a:off x="11740551" y="6431012"/>
            <a:ext cx="451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29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BDAC5D-AB2A-C72B-8F56-4432E97D5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288945"/>
          </a:xfrm>
        </p:spPr>
        <p:txBody>
          <a:bodyPr>
            <a:normAutofit/>
          </a:bodyPr>
          <a:lstStyle/>
          <a:p>
            <a:r>
              <a:rPr lang="en-AU" sz="2000" dirty="0"/>
              <a:t>The scale invariant model solves the Hierarchy problem</a:t>
            </a:r>
          </a:p>
          <a:p>
            <a:endParaRPr lang="en-AU" sz="2000" dirty="0"/>
          </a:p>
          <a:p>
            <a:r>
              <a:rPr lang="en-AU" sz="2000" dirty="0"/>
              <a:t>It has only a small effect on the Standard Model today, adding just one more light, weakly interacting particle but leaving collider physics untouched</a:t>
            </a:r>
          </a:p>
          <a:p>
            <a:endParaRPr lang="en-AU" sz="2000" dirty="0"/>
          </a:p>
          <a:p>
            <a:r>
              <a:rPr lang="en-AU" sz="2000" dirty="0"/>
              <a:t>But it has a significant impact on cosmological history</a:t>
            </a:r>
          </a:p>
          <a:p>
            <a:pPr lvl="1"/>
            <a:r>
              <a:rPr lang="en-AU" sz="1800" dirty="0"/>
              <a:t>Gravitational waves (outside of range of future detectors)</a:t>
            </a:r>
          </a:p>
          <a:p>
            <a:pPr lvl="1"/>
            <a:r>
              <a:rPr lang="en-AU" sz="1800" dirty="0"/>
              <a:t>Primordial black holes from some inflation models (not dark matter)</a:t>
            </a:r>
          </a:p>
          <a:p>
            <a:pPr lvl="1"/>
            <a:r>
              <a:rPr lang="en-AU" sz="1800" dirty="0"/>
              <a:t>Quark-lepton nuggets which may survive to the present day (also not dark matter)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7027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2150-DB48-F374-376F-5910DDBB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Speed of bubble walls and energy budget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B1EB37-337D-D198-55AA-A8353C298717}"/>
              </a:ext>
            </a:extLst>
          </p:cNvPr>
          <p:cNvSpPr txBox="1"/>
          <p:nvPr/>
        </p:nvSpPr>
        <p:spPr>
          <a:xfrm>
            <a:off x="11786616" y="6431012"/>
            <a:ext cx="40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F7EAA01-1388-9D24-43A2-7CD0C7A3AE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1" y="1933575"/>
                <a:ext cx="10620374" cy="4497437"/>
              </a:xfrm>
            </p:spPr>
            <p:txBody>
              <a:bodyPr>
                <a:normAutofit/>
              </a:bodyPr>
              <a:lstStyle/>
              <a:p>
                <a:r>
                  <a:rPr lang="en-AU" sz="2000" dirty="0"/>
                  <a:t>Where does the released vacuum energy go?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AU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𝑛𝑒𝑡</m:t>
                              </m:r>
                            </m:sub>
                          </m:sSub>
                        </m:num>
                        <m:den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AU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𝑑𝑟𝑖𝑣𝑖𝑛𝑔</m:t>
                              </m:r>
                            </m:sub>
                          </m:sSub>
                        </m:num>
                        <m:den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AU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𝑓𝑟𝑖𝑐𝑡𝑖𝑜𝑛</m:t>
                              </m:r>
                            </m:sub>
                          </m:sSub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AU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AU" sz="2000" dirty="0"/>
              </a:p>
              <a:p>
                <a:pPr marL="0" indent="0">
                  <a:buNone/>
                </a:pPr>
                <a:endParaRPr lang="en-AU" sz="2000" dirty="0"/>
              </a:p>
              <a:p>
                <a:r>
                  <a:rPr lang="en-AU" sz="2000" dirty="0"/>
                  <a:t>If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0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AU" sz="2000" i="1">
                                <a:latin typeface="Cambria Math" panose="02040503050406030204" pitchFamily="18" charset="0"/>
                              </a:rPr>
                              <m:t>𝑛𝑒𝑡</m:t>
                            </m:r>
                          </m:sub>
                        </m:sSub>
                      </m:num>
                      <m:den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AU" sz="2000" dirty="0"/>
                  <a:t> &gt; 0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AU" sz="2000" dirty="0"/>
                  <a:t> then we get a runaway bubble, and the energy mostly goes to the walls</a:t>
                </a:r>
              </a:p>
              <a:p>
                <a:r>
                  <a:rPr lang="en-AU" sz="2000" dirty="0"/>
                  <a:t>Otherwise, we get a terminal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AU" sz="2000" dirty="0"/>
                  <a:t> and the energy is mostly deposited inside the bubble</a:t>
                </a:r>
              </a:p>
              <a:p>
                <a:endParaRPr lang="en-AU" sz="2000" dirty="0"/>
              </a:p>
              <a:p>
                <a:r>
                  <a:rPr lang="en-AU" sz="2000" dirty="0"/>
                  <a:t>Found a terminal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=0.99986</m:t>
                    </m:r>
                  </m:oMath>
                </a14:m>
                <a:r>
                  <a:rPr lang="en-AU" sz="2000" dirty="0"/>
                  <a:t> (thanks to scale invariance and 0 cosmological constant)</a:t>
                </a:r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F7EAA01-1388-9D24-43A2-7CD0C7A3AE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1" y="1933575"/>
                <a:ext cx="10620374" cy="4497437"/>
              </a:xfrm>
              <a:blipFill>
                <a:blip r:embed="rId2"/>
                <a:stretch>
                  <a:fillRect l="-51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6593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8A3465-9CEF-6FF3-3B3F-6CAD5968F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with a chart and text&#10;&#10;Description automatically generated with medium confidence">
            <a:extLst>
              <a:ext uri="{FF2B5EF4-FFF2-40B4-BE49-F238E27FC236}">
                <a16:creationId xmlns:a16="http://schemas.microsoft.com/office/drawing/2014/main" id="{EBC73BE1-9492-9665-86A7-5F24EEFD3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94" y="1788682"/>
            <a:ext cx="7450919" cy="44597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5B8024-8C1F-B8AC-BA57-CFCDA5006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000" dirty="0"/>
              <a:t>Initial implications and Viability of scale invariance </a:t>
            </a:r>
            <a:br>
              <a:rPr lang="en-AU" dirty="0"/>
            </a:br>
            <a:r>
              <a:rPr lang="en-AU" sz="2800" dirty="0"/>
              <a:t>Fifth force and equivalence-Principle constraints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843DBF-517F-3F90-9366-B83117179A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5481" y="2321697"/>
                <a:ext cx="3052879" cy="364913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AU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  <m:r>
                      <a:rPr lang="en-AU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⊃</m:t>
                    </m:r>
                    <m:f>
                      <m:fPr>
                        <m:ctrlP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AU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den>
                    </m:f>
                    <m:r>
                      <a:rPr lang="en-A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  <m:acc>
                      <m:accPr>
                        <m:chr m:val="̅"/>
                        <m:ctrlP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acc>
                    <m:r>
                      <a:rPr lang="en-AU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endParaRPr lang="en-AU" sz="2000" dirty="0"/>
              </a:p>
              <a:p>
                <a:endParaRPr lang="en-AU" sz="2000" dirty="0"/>
              </a:p>
              <a:p>
                <a:r>
                  <a:rPr lang="en-AU" sz="2000" dirty="0"/>
                  <a:t>No tree-level coupling to electron mass so expect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sub>
                    </m:sSub>
                    <m:r>
                      <a:rPr lang="en-AU" sz="20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AU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AU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AU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843DBF-517F-3F90-9366-B83117179A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5481" y="2321697"/>
                <a:ext cx="3052879" cy="3649133"/>
              </a:xfrm>
              <a:blipFill>
                <a:blip r:embed="rId3"/>
                <a:stretch>
                  <a:fillRect l="-1796" r="-2794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B165E7C-2F45-C1C3-6AF4-9315529A37E0}"/>
              </a:ext>
            </a:extLst>
          </p:cNvPr>
          <p:cNvSpPr txBox="1"/>
          <p:nvPr/>
        </p:nvSpPr>
        <p:spPr>
          <a:xfrm>
            <a:off x="11865864" y="6431012"/>
            <a:ext cx="326136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8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0FDAD721-4F23-DA3A-17DB-C0931813F4C7}"/>
              </a:ext>
            </a:extLst>
          </p:cNvPr>
          <p:cNvSpPr/>
          <p:nvPr/>
        </p:nvSpPr>
        <p:spPr>
          <a:xfrm>
            <a:off x="9998310" y="3339081"/>
            <a:ext cx="92907" cy="78237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55055B2-2863-EAA0-01EE-EFA19EEB2A5F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10170160" y="3468118"/>
            <a:ext cx="772958" cy="2141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AA7D551-04F2-F94E-29F8-4F7C34986246}"/>
                  </a:ext>
                </a:extLst>
              </p:cNvPr>
              <p:cNvSpPr txBox="1"/>
              <p:nvPr/>
            </p:nvSpPr>
            <p:spPr>
              <a:xfrm>
                <a:off x="10943118" y="3389881"/>
                <a:ext cx="83979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AU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AU" sz="1600" b="1" dirty="0">
                    <a:solidFill>
                      <a:srgbClr val="FF0000"/>
                    </a:solidFill>
                  </a:rPr>
                  <a:t> this model</a:t>
                </a:r>
                <a:endParaRPr lang="en-AU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AA7D551-04F2-F94E-29F8-4F7C34986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3118" y="3389881"/>
                <a:ext cx="839795" cy="584775"/>
              </a:xfrm>
              <a:prstGeom prst="rect">
                <a:avLst/>
              </a:prstGeom>
              <a:blipFill>
                <a:blip r:embed="rId4"/>
                <a:stretch>
                  <a:fillRect l="-3623" t="-3125" b="-1250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48BB68F6-F260-EFB9-192A-02F94C3B026B}"/>
              </a:ext>
            </a:extLst>
          </p:cNvPr>
          <p:cNvSpPr txBox="1"/>
          <p:nvPr/>
        </p:nvSpPr>
        <p:spPr>
          <a:xfrm>
            <a:off x="7670800" y="6326637"/>
            <a:ext cx="419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/>
              <a:t>Arvanitaki</a:t>
            </a:r>
            <a:r>
              <a:rPr lang="en-AU" dirty="0"/>
              <a:t>, Dimopoulos, and Tilburg, 2016 </a:t>
            </a:r>
          </a:p>
        </p:txBody>
      </p:sp>
    </p:spTree>
    <p:extLst>
      <p:ext uri="{BB962C8B-B14F-4D97-AF65-F5344CB8AC3E}">
        <p14:creationId xmlns:p14="http://schemas.microsoft.com/office/powerpoint/2010/main" val="2170272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FE64992-E7FD-86F1-A0F4-EC1B345AD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A2703E-560B-7989-F4AE-A30B682D57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10514" y="1582006"/>
                <a:ext cx="4230941" cy="4757005"/>
              </a:xfrm>
            </p:spPr>
            <p:txBody>
              <a:bodyPr>
                <a:normAutofit/>
              </a:bodyPr>
              <a:lstStyle/>
              <a:p>
                <a:r>
                  <a:rPr lang="en-AU" dirty="0"/>
                  <a:t>Minimisation conditions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𝜕𝜒</m:t>
                            </m:r>
                          </m:den>
                        </m:f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sub>
                        </m:s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AU" dirty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num>
                          <m:den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den>
                        </m:f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𝜒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𝜒</m:t>
                            </m:r>
                          </m:sub>
                        </m:sSub>
                        <m:r>
                          <a:rPr lang="en-AU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AU" dirty="0"/>
                  <a:t> </a:t>
                </a:r>
              </a:p>
              <a:p>
                <a:endParaRPr lang="en-AU" dirty="0"/>
              </a:p>
              <a:p>
                <a:r>
                  <a:rPr lang="en-AU" dirty="0"/>
                  <a:t>Vanishing cosmological constant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sub>
                        </m:s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sub>
                        </m:sSub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AU" dirty="0"/>
              </a:p>
              <a:p>
                <a:endParaRPr lang="en-AU" dirty="0"/>
              </a:p>
              <a:p>
                <a:r>
                  <a:rPr lang="en-AU" dirty="0"/>
                  <a:t>Experimental top mass: </a:t>
                </a:r>
                <a:endParaRPr lang="en-AU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=172.52±0.14±0.30</m:t>
                      </m:r>
                    </m:oMath>
                  </m:oMathPara>
                </a14:m>
                <a:endParaRPr lang="en-AU" dirty="0"/>
              </a:p>
              <a:p>
                <a:pPr marL="0" indent="0">
                  <a:buNone/>
                </a:pPr>
                <a:endParaRPr lang="en-AU" dirty="0"/>
              </a:p>
              <a:p>
                <a:r>
                  <a:rPr lang="en-AU" dirty="0"/>
                  <a:t>Borderline but modified by other new physics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A2703E-560B-7989-F4AE-A30B682D57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0514" y="1582006"/>
                <a:ext cx="4230941" cy="4757005"/>
              </a:xfrm>
              <a:blipFill>
                <a:blip r:embed="rId2"/>
                <a:stretch>
                  <a:fillRect l="-100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F56B760-3EB5-5384-3CC9-4A752CAB9649}"/>
              </a:ext>
            </a:extLst>
          </p:cNvPr>
          <p:cNvSpPr txBox="1"/>
          <p:nvPr/>
        </p:nvSpPr>
        <p:spPr>
          <a:xfrm>
            <a:off x="11865864" y="6431012"/>
            <a:ext cx="326136" cy="30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5FF6C1-AC3B-5167-6A3A-772B41D1D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6" b="-1891"/>
          <a:stretch/>
        </p:blipFill>
        <p:spPr>
          <a:xfrm>
            <a:off x="5375564" y="1226385"/>
            <a:ext cx="6490300" cy="49104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768E11-5176-B314-FEDA-D6290CE9C7E5}"/>
              </a:ext>
            </a:extLst>
          </p:cNvPr>
          <p:cNvSpPr txBox="1"/>
          <p:nvPr/>
        </p:nvSpPr>
        <p:spPr>
          <a:xfrm>
            <a:off x="9568578" y="6136816"/>
            <a:ext cx="3146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Arunasalam et al., 2017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21EB5C4-D5A7-04AF-3F5E-D429342EB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60222"/>
            <a:ext cx="10131425" cy="1456267"/>
          </a:xfrm>
        </p:spPr>
        <p:txBody>
          <a:bodyPr>
            <a:noAutofit/>
          </a:bodyPr>
          <a:lstStyle/>
          <a:p>
            <a:r>
              <a:rPr lang="en-AU" sz="2000" dirty="0"/>
              <a:t>Initial implications and Viability of scale invariance </a:t>
            </a:r>
            <a:br>
              <a:rPr lang="en-AU" sz="2000" dirty="0"/>
            </a:br>
            <a:r>
              <a:rPr lang="en-AU" sz="2800" dirty="0"/>
              <a:t>Existence of a minimum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642358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2150-DB48-F374-376F-5910DDBB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0CAE4-DBCA-7AE9-9087-7E1639E8E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69834"/>
            <a:ext cx="10131425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AU" dirty="0"/>
          </a:p>
          <a:p>
            <a:r>
              <a:rPr lang="en-AU" dirty="0"/>
              <a:t>Effect on baryogenesis </a:t>
            </a:r>
          </a:p>
          <a:p>
            <a:endParaRPr lang="en-AU" dirty="0"/>
          </a:p>
          <a:p>
            <a:r>
              <a:rPr lang="en-AU" dirty="0"/>
              <a:t>Tunnelling rate for electroweak phase transition before T=7 MeV</a:t>
            </a:r>
          </a:p>
          <a:p>
            <a:endParaRPr lang="en-AU" dirty="0"/>
          </a:p>
          <a:p>
            <a:r>
              <a:rPr lang="en-AU" dirty="0"/>
              <a:t>Interactions between the dilaton and SM particles</a:t>
            </a:r>
          </a:p>
          <a:p>
            <a:endParaRPr lang="en-AU" dirty="0"/>
          </a:p>
          <a:p>
            <a:r>
              <a:rPr lang="en-AU" dirty="0"/>
              <a:t> Formation of primordial black holes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50934-6442-9A9D-3D10-1058E73F9C53}"/>
              </a:ext>
            </a:extLst>
          </p:cNvPr>
          <p:cNvSpPr txBox="1"/>
          <p:nvPr/>
        </p:nvSpPr>
        <p:spPr>
          <a:xfrm>
            <a:off x="11786616" y="6431012"/>
            <a:ext cx="40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5128310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2b3e37e-8171-485d-b10b-38dae7ed14a8}" enabled="0" method="" siteId="{82b3e37e-8171-485d-b10b-38dae7ed14a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11529</TotalTime>
  <Words>1957</Words>
  <Application>Microsoft Office PowerPoint</Application>
  <PresentationFormat>Widescreen</PresentationFormat>
  <Paragraphs>355</Paragraphs>
  <Slides>32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Celestial</vt:lpstr>
      <vt:lpstr>Early Universe phase transitions in a Scale Invariant Standard Model</vt:lpstr>
      <vt:lpstr>Contents</vt:lpstr>
      <vt:lpstr>The Higgs hierarchy problem</vt:lpstr>
      <vt:lpstr>Technical naturalness of other masses</vt:lpstr>
      <vt:lpstr>Introducing scale symmetry</vt:lpstr>
      <vt:lpstr>The minimal hidden scale-invariance Standard model</vt:lpstr>
      <vt:lpstr>The effective potential</vt:lpstr>
      <vt:lpstr>Conditions on the potential and implications</vt:lpstr>
      <vt:lpstr>Visualising the potential</vt:lpstr>
      <vt:lpstr>Benefits of the model</vt:lpstr>
      <vt:lpstr>Finite temperature contributions and implications</vt:lpstr>
      <vt:lpstr>Yukawa contribution after a chiral phase transition</vt:lpstr>
      <vt:lpstr>Cosmological timeline</vt:lpstr>
      <vt:lpstr>Model checklist</vt:lpstr>
      <vt:lpstr>Linear sigma model Lagrangian and effective potential</vt:lpstr>
      <vt:lpstr>Linear sigma model effective potential</vt:lpstr>
      <vt:lpstr>First order phase transition</vt:lpstr>
      <vt:lpstr>Gravitational waves</vt:lpstr>
      <vt:lpstr>Primordial black holes Collapse during a first order phase transition</vt:lpstr>
      <vt:lpstr>Primordial black holes over-densities from late transition</vt:lpstr>
      <vt:lpstr>Primordial black holes over-densities from inflation</vt:lpstr>
      <vt:lpstr>Primordial black holes mass estimate</vt:lpstr>
      <vt:lpstr>Quark-Lepton nuggets A speculative model of a 1st order hadronisation phase transition</vt:lpstr>
      <vt:lpstr>Quark-Lepton nuggets Estimating the trapped b-l charge</vt:lpstr>
      <vt:lpstr>Quark-Lepton nuggets free energy in the bag model</vt:lpstr>
      <vt:lpstr>Quark-Lepton nuggets Stability</vt:lpstr>
      <vt:lpstr>Quark-Lepton nuggets Mass and abundance estimates</vt:lpstr>
      <vt:lpstr>Summary</vt:lpstr>
      <vt:lpstr>Speed of bubble walls and energy budget</vt:lpstr>
      <vt:lpstr>Initial implications and Viability of scale invariance  Fifth force and equivalence-Principle constraints</vt:lpstr>
      <vt:lpstr>Initial implications and Viability of scale invariance  Existence of a minimum</vt:lpstr>
      <vt:lpstr>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Cesca</dc:creator>
  <cp:lastModifiedBy>Joshua Cesca</cp:lastModifiedBy>
  <cp:revision>45</cp:revision>
  <dcterms:created xsi:type="dcterms:W3CDTF">2023-11-22T02:41:45Z</dcterms:created>
  <dcterms:modified xsi:type="dcterms:W3CDTF">2026-08-30T06:45:51Z</dcterms:modified>
</cp:coreProperties>
</file>