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6858000" cy="9144000"/>
  <p:embeddedFontLst>
    <p:embeddedFont>
      <p:font typeface="Canva Sans" panose="020B0503030501040103" pitchFamily="34" charset="0"/>
      <p:regular r:id="rId27"/>
    </p:embeddedFont>
    <p:embeddedFont>
      <p:font typeface="Nunito" pitchFamily="2" charset="77"/>
      <p:regular r:id="rId28"/>
      <p:bold r:id="rId29"/>
      <p:italic r:id="rId30"/>
      <p:boldItalic r:id="rId31"/>
    </p:embeddedFont>
    <p:embeddedFont>
      <p:font typeface="Nunito Bold" pitchFamily="2" charset="77"/>
      <p:regular r:id="rId32"/>
      <p:bold r:id="rId33"/>
    </p:embeddedFont>
    <p:embeddedFont>
      <p:font typeface="Nunito Bold Italics" pitchFamily="2" charset="77"/>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94589" autoAdjust="0"/>
  </p:normalViewPr>
  <p:slideViewPr>
    <p:cSldViewPr>
      <p:cViewPr varScale="1">
        <p:scale>
          <a:sx n="80" d="100"/>
          <a:sy n="80" d="100"/>
        </p:scale>
        <p:origin x="88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Standard BB cosmology:</a:t>
            </a:r>
          </a:p>
          <a:p>
            <a:r>
              <a:rPr lang="en-US"/>
              <a:t>- theory- 13.8 years of evolution</a:t>
            </a:r>
          </a:p>
          <a:p>
            <a:r>
              <a:rPr lang="en-US"/>
              <a:t>- initial state was dense, hot uniform soup</a:t>
            </a:r>
          </a:p>
          <a:p>
            <a:r>
              <a:rPr lang="en-US"/>
              <a:t>- describes how universe expanded, cooled and light chemical elements formed and stars and galaxy formation</a:t>
            </a:r>
          </a:p>
          <a:p>
            <a:r>
              <a:rPr lang="en-US"/>
              <a:t>- does not describe what caused the expansion or where the matter came from</a:t>
            </a:r>
          </a:p>
          <a:p>
            <a:endParaRPr lang="en-US"/>
          </a:p>
          <a:p>
            <a:r>
              <a:rPr lang="en-US"/>
              <a:t>i.e. what bang, why bang!</a:t>
            </a:r>
          </a:p>
          <a:p>
            <a:endParaRPr lang="en-US"/>
          </a:p>
          <a:p>
            <a:r>
              <a:rPr lang="en-US"/>
              <a:t>Inflation is a modification to BB cosmology to explain the bang- propulsion outward (gravitational repulsion). </a:t>
            </a:r>
          </a:p>
          <a:p>
            <a:r>
              <a:rPr lang="en-US"/>
              <a:t>This explains the flatness and horizon problems, and data so far agrees with this model.</a:t>
            </a:r>
          </a:p>
          <a:p>
            <a:endParaRPr lang="en-US"/>
          </a:p>
          <a:p>
            <a:r>
              <a:rPr lang="en-US"/>
              <a:t>NOW, there is one small problem.</a:t>
            </a:r>
          </a:p>
          <a:p>
            <a:r>
              <a:rPr lang="en-US"/>
              <a:t>The repulsive gravity (inflaton) which drives inflation is metastable. And the probability of remaining in an inflating state decreases with time in any one location exponentially.</a:t>
            </a:r>
          </a:p>
          <a:p>
            <a:r>
              <a:rPr lang="en-US"/>
              <a:t>BUT, the universe is expanding exponentially meanwhile. And in any successful version/model of inflation, the exponential expansion is faster than the exponential decay of the inflaton field.</a:t>
            </a:r>
          </a:p>
          <a:p>
            <a:endParaRPr lang="en-US"/>
          </a:p>
          <a:p>
            <a:r>
              <a:rPr lang="en-US"/>
              <a:t>Which means, the volume that inflates increases with time, even though inflaton is decaying.</a:t>
            </a:r>
          </a:p>
          <a:p>
            <a:r>
              <a:rPr lang="en-US"/>
              <a:t>This means we have eternal inflation- as the name implies once it starts, it does not stop. </a:t>
            </a:r>
          </a:p>
          <a:p>
            <a:endParaRPr lang="en-US"/>
          </a:p>
          <a:p>
            <a:r>
              <a:rPr lang="en-US"/>
              <a:t>So the inflaton never disappears, but only pieces of it undergo decay and produce pocket universes. So instead of one universe, we have an infinite number of bubble universes in an ever inflating multiverse.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Standard BB cosmology:</a:t>
            </a:r>
          </a:p>
          <a:p>
            <a:r>
              <a:rPr lang="en-US"/>
              <a:t>- theory- 13.8 years of evolution</a:t>
            </a:r>
          </a:p>
          <a:p>
            <a:r>
              <a:rPr lang="en-US"/>
              <a:t>- initial state was dense, hot uniform soup</a:t>
            </a:r>
          </a:p>
          <a:p>
            <a:r>
              <a:rPr lang="en-US"/>
              <a:t>- describes how universe expanded, cooled and light chemical elements formed and stars and galaxy formation</a:t>
            </a:r>
          </a:p>
          <a:p>
            <a:r>
              <a:rPr lang="en-US"/>
              <a:t>- does not describe what caused the expansion or where the matter came from</a:t>
            </a:r>
          </a:p>
          <a:p>
            <a:endParaRPr lang="en-US"/>
          </a:p>
          <a:p>
            <a:r>
              <a:rPr lang="en-US"/>
              <a:t>i.e. what bang, why bang!</a:t>
            </a:r>
          </a:p>
          <a:p>
            <a:endParaRPr lang="en-US"/>
          </a:p>
          <a:p>
            <a:r>
              <a:rPr lang="en-US"/>
              <a:t>Inflation is a modification to BB cosmology to explain the bang- propulsion outward (gravitational repulsion). </a:t>
            </a:r>
          </a:p>
          <a:p>
            <a:r>
              <a:rPr lang="en-US"/>
              <a:t>This explains the flatness and horizon problems, and data so far agrees with this model.</a:t>
            </a:r>
          </a:p>
          <a:p>
            <a:endParaRPr lang="en-US"/>
          </a:p>
          <a:p>
            <a:r>
              <a:rPr lang="en-US"/>
              <a:t>NOW, there is one small problem.</a:t>
            </a:r>
          </a:p>
          <a:p>
            <a:r>
              <a:rPr lang="en-US"/>
              <a:t>The repulsive gravity (inflaton) which drives inflation is metastable. And the probability of remaining in an inflating state decreases with time in any one location exponentially.</a:t>
            </a:r>
          </a:p>
          <a:p>
            <a:r>
              <a:rPr lang="en-US"/>
              <a:t>BUT, the universe is expanding exponentially meanwhile. And in any successful version/model of inflation, the exponential expansion is faster than the exponential decay of the inflaton field.</a:t>
            </a:r>
          </a:p>
          <a:p>
            <a:endParaRPr lang="en-US"/>
          </a:p>
          <a:p>
            <a:r>
              <a:rPr lang="en-US"/>
              <a:t>Which means, the volume that inflates increases with time, even though inflaton is decaying.</a:t>
            </a:r>
          </a:p>
          <a:p>
            <a:r>
              <a:rPr lang="en-US"/>
              <a:t>This means we have eternal inflation- as the name implies once it starts, it does not stop. </a:t>
            </a:r>
          </a:p>
          <a:p>
            <a:endParaRPr lang="en-US"/>
          </a:p>
          <a:p>
            <a:r>
              <a:rPr lang="en-US"/>
              <a:t>So the inflaton never disappears, but only pieces of it undergo decay and produce pocket universes. So instead of one universe, we have an infinite number of bubble universes in an ever inflating multiverse.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Standard BB cosmology:</a:t>
            </a:r>
          </a:p>
          <a:p>
            <a:r>
              <a:rPr lang="en-US"/>
              <a:t>- theory- 13.8 years of evolution</a:t>
            </a:r>
          </a:p>
          <a:p>
            <a:r>
              <a:rPr lang="en-US"/>
              <a:t>- initial state was dense, hot uniform soup</a:t>
            </a:r>
          </a:p>
          <a:p>
            <a:r>
              <a:rPr lang="en-US"/>
              <a:t>- describes how universe expanded, cooled and light chemical elements formed and stars and galaxy formation</a:t>
            </a:r>
          </a:p>
          <a:p>
            <a:r>
              <a:rPr lang="en-US"/>
              <a:t>- does not describe what caused the expansion or where the matter came from</a:t>
            </a:r>
          </a:p>
          <a:p>
            <a:endParaRPr lang="en-US"/>
          </a:p>
          <a:p>
            <a:r>
              <a:rPr lang="en-US"/>
              <a:t>i.e. what bang, why bang!</a:t>
            </a:r>
          </a:p>
          <a:p>
            <a:endParaRPr lang="en-US"/>
          </a:p>
          <a:p>
            <a:r>
              <a:rPr lang="en-US"/>
              <a:t>Inflation is a modification to BB cosmology to explain the bang- propulsion outward (gravitational repulsion). </a:t>
            </a:r>
          </a:p>
          <a:p>
            <a:r>
              <a:rPr lang="en-US"/>
              <a:t>This explains the flatness and horizon problems, and data so far agrees with this model.</a:t>
            </a:r>
          </a:p>
          <a:p>
            <a:endParaRPr lang="en-US"/>
          </a:p>
          <a:p>
            <a:r>
              <a:rPr lang="en-US"/>
              <a:t>NOW, there is one small problem.</a:t>
            </a:r>
          </a:p>
          <a:p>
            <a:r>
              <a:rPr lang="en-US"/>
              <a:t>The repulsive gravity (inflaton) which drives inflation is metastable. And the probability of remaining in an inflating state decreases with time in any one location exponentially.</a:t>
            </a:r>
          </a:p>
          <a:p>
            <a:r>
              <a:rPr lang="en-US"/>
              <a:t>BUT, the universe is expanding exponentially meanwhile. And in any successful version/model of inflation, the exponential expansion is faster than the exponential decay of the inflaton field.</a:t>
            </a:r>
          </a:p>
          <a:p>
            <a:endParaRPr lang="en-US"/>
          </a:p>
          <a:p>
            <a:r>
              <a:rPr lang="en-US"/>
              <a:t>Which means, the volume that inflates increases with time, even though inflaton is decaying.</a:t>
            </a:r>
          </a:p>
          <a:p>
            <a:r>
              <a:rPr lang="en-US"/>
              <a:t>This means we have eternal inflation- as the name implies once it starts, it does not stop. </a:t>
            </a:r>
          </a:p>
          <a:p>
            <a:endParaRPr lang="en-US"/>
          </a:p>
          <a:p>
            <a:r>
              <a:rPr lang="en-US"/>
              <a:t>So the inflaton never disappears, but only pieces of it undergo decay and produce pocket universes. So instead of one universe, we have an infinite number of bubble universes in an ever inflating multiverse.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5.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sv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204608">
            <a:off x="-5921361" y="3888038"/>
            <a:ext cx="11505544" cy="11045322"/>
          </a:xfrm>
          <a:custGeom>
            <a:avLst/>
            <a:gdLst/>
            <a:ahLst/>
            <a:cxnLst/>
            <a:rect l="l" t="t" r="r" b="b"/>
            <a:pathLst>
              <a:path w="11505544" h="11045322">
                <a:moveTo>
                  <a:pt x="0" y="0"/>
                </a:moveTo>
                <a:lnTo>
                  <a:pt x="11505544" y="0"/>
                </a:lnTo>
                <a:lnTo>
                  <a:pt x="11505544" y="11045322"/>
                </a:lnTo>
                <a:lnTo>
                  <a:pt x="0" y="11045322"/>
                </a:lnTo>
                <a:lnTo>
                  <a:pt x="0" y="0"/>
                </a:lnTo>
                <a:close/>
              </a:path>
            </a:pathLst>
          </a:custGeom>
          <a:blipFill>
            <a:blip r:embed="rId2"/>
            <a:stretch>
              <a:fillRect/>
            </a:stretch>
          </a:blipFill>
        </p:spPr>
        <p:txBody>
          <a:bodyPr/>
          <a:lstStyle/>
          <a:p>
            <a:endParaRPr lang="en-US"/>
          </a:p>
        </p:txBody>
      </p:sp>
      <p:sp>
        <p:nvSpPr>
          <p:cNvPr id="3" name="Freeform 3"/>
          <p:cNvSpPr/>
          <p:nvPr/>
        </p:nvSpPr>
        <p:spPr>
          <a:xfrm rot="10020847">
            <a:off x="11853750" y="-842996"/>
            <a:ext cx="12471866" cy="11972991"/>
          </a:xfrm>
          <a:custGeom>
            <a:avLst/>
            <a:gdLst/>
            <a:ahLst/>
            <a:cxnLst/>
            <a:rect l="l" t="t" r="r" b="b"/>
            <a:pathLst>
              <a:path w="12471866" h="11972991">
                <a:moveTo>
                  <a:pt x="0" y="0"/>
                </a:moveTo>
                <a:lnTo>
                  <a:pt x="12471866" y="0"/>
                </a:lnTo>
                <a:lnTo>
                  <a:pt x="12471866" y="11972991"/>
                </a:lnTo>
                <a:lnTo>
                  <a:pt x="0" y="11972991"/>
                </a:lnTo>
                <a:lnTo>
                  <a:pt x="0" y="0"/>
                </a:lnTo>
                <a:close/>
              </a:path>
            </a:pathLst>
          </a:custGeom>
          <a:blipFill>
            <a:blip r:embed="rId2"/>
            <a:stretch>
              <a:fillRect/>
            </a:stretch>
          </a:blipFill>
        </p:spPr>
        <p:txBody>
          <a:bodyPr/>
          <a:lstStyle/>
          <a:p>
            <a:endParaRPr lang="en-US"/>
          </a:p>
        </p:txBody>
      </p:sp>
      <p:grpSp>
        <p:nvGrpSpPr>
          <p:cNvPr id="4" name="Group 4"/>
          <p:cNvGrpSpPr/>
          <p:nvPr/>
        </p:nvGrpSpPr>
        <p:grpSpPr>
          <a:xfrm>
            <a:off x="1028700" y="1344323"/>
            <a:ext cx="15049500" cy="3270879"/>
            <a:chOff x="0" y="0"/>
            <a:chExt cx="16456433" cy="4361172"/>
          </a:xfrm>
        </p:grpSpPr>
        <p:sp>
          <p:nvSpPr>
            <p:cNvPr id="5" name="TextBox 5"/>
            <p:cNvSpPr txBox="1"/>
            <p:nvPr/>
          </p:nvSpPr>
          <p:spPr>
            <a:xfrm>
              <a:off x="0" y="152400"/>
              <a:ext cx="16456433" cy="2976880"/>
            </a:xfrm>
            <a:prstGeom prst="rect">
              <a:avLst/>
            </a:prstGeom>
          </p:spPr>
          <p:txBody>
            <a:bodyPr lIns="0" tIns="0" rIns="0" bIns="0" rtlCol="0" anchor="t">
              <a:spAutoFit/>
            </a:bodyPr>
            <a:lstStyle/>
            <a:p>
              <a:pPr algn="l">
                <a:lnSpc>
                  <a:spcPts val="8400"/>
                </a:lnSpc>
              </a:pPr>
              <a:r>
                <a:rPr lang="en-US" sz="8400" dirty="0">
                  <a:solidFill>
                    <a:srgbClr val="000000"/>
                  </a:solidFill>
                  <a:latin typeface="Helvetica World"/>
                  <a:ea typeface="Helvetica World"/>
                  <a:cs typeface="Helvetica World"/>
                  <a:sym typeface="Helvetica World"/>
                </a:rPr>
                <a:t>Did our universe collide with another universe?</a:t>
              </a:r>
            </a:p>
          </p:txBody>
        </p:sp>
        <p:sp>
          <p:nvSpPr>
            <p:cNvPr id="6" name="TextBox 6"/>
            <p:cNvSpPr txBox="1"/>
            <p:nvPr/>
          </p:nvSpPr>
          <p:spPr>
            <a:xfrm>
              <a:off x="0" y="3694422"/>
              <a:ext cx="16456433" cy="666750"/>
            </a:xfrm>
            <a:prstGeom prst="rect">
              <a:avLst/>
            </a:prstGeom>
          </p:spPr>
          <p:txBody>
            <a:bodyPr lIns="0" tIns="0" rIns="0" bIns="0" rtlCol="0" anchor="t">
              <a:spAutoFit/>
            </a:bodyPr>
            <a:lstStyle/>
            <a:p>
              <a:pPr algn="l">
                <a:lnSpc>
                  <a:spcPts val="4200"/>
                </a:lnSpc>
              </a:pPr>
              <a:r>
                <a:rPr lang="en-US" sz="3000">
                  <a:solidFill>
                    <a:srgbClr val="000000"/>
                  </a:solidFill>
                  <a:latin typeface="Nunito"/>
                  <a:ea typeface="Nunito"/>
                  <a:cs typeface="Nunito"/>
                  <a:sym typeface="Nunito"/>
                </a:rPr>
                <a:t>A search for bubble universe collision signatures in the </a:t>
              </a:r>
              <a:r>
                <a:rPr lang="en-US" sz="3000" b="1" i="1">
                  <a:solidFill>
                    <a:srgbClr val="000000"/>
                  </a:solidFill>
                  <a:latin typeface="Nunito Bold Italics"/>
                  <a:ea typeface="Nunito Bold Italics"/>
                  <a:cs typeface="Nunito Bold Italics"/>
                  <a:sym typeface="Nunito Bold Italics"/>
                </a:rPr>
                <a:t>Planck</a:t>
              </a:r>
              <a:r>
                <a:rPr lang="en-US" sz="3000">
                  <a:solidFill>
                    <a:srgbClr val="000000"/>
                  </a:solidFill>
                  <a:latin typeface="Nunito"/>
                  <a:ea typeface="Nunito"/>
                  <a:cs typeface="Nunito"/>
                  <a:sym typeface="Nunito"/>
                </a:rPr>
                <a:t> CMB</a:t>
              </a:r>
            </a:p>
          </p:txBody>
        </p:sp>
      </p:grpSp>
      <p:grpSp>
        <p:nvGrpSpPr>
          <p:cNvPr id="8" name="Group 8"/>
          <p:cNvGrpSpPr/>
          <p:nvPr/>
        </p:nvGrpSpPr>
        <p:grpSpPr>
          <a:xfrm>
            <a:off x="1028700" y="5638288"/>
            <a:ext cx="6898636" cy="1300480"/>
            <a:chOff x="0" y="0"/>
            <a:chExt cx="9198181" cy="1733973"/>
          </a:xfrm>
        </p:grpSpPr>
        <p:sp>
          <p:nvSpPr>
            <p:cNvPr id="9" name="TextBox 9"/>
            <p:cNvSpPr txBox="1"/>
            <p:nvPr/>
          </p:nvSpPr>
          <p:spPr>
            <a:xfrm>
              <a:off x="0" y="714163"/>
              <a:ext cx="9198181" cy="1019810"/>
            </a:xfrm>
            <a:prstGeom prst="rect">
              <a:avLst/>
            </a:prstGeom>
          </p:spPr>
          <p:txBody>
            <a:bodyPr lIns="0" tIns="0" rIns="0" bIns="0" rtlCol="0" anchor="t">
              <a:spAutoFit/>
            </a:bodyPr>
            <a:lstStyle/>
            <a:p>
              <a:pPr algn="l">
                <a:lnSpc>
                  <a:spcPts val="3120"/>
                </a:lnSpc>
              </a:pPr>
              <a:r>
                <a:rPr lang="en-US" sz="2400">
                  <a:solidFill>
                    <a:srgbClr val="000000"/>
                  </a:solidFill>
                  <a:latin typeface="Nunito"/>
                  <a:ea typeface="Nunito"/>
                  <a:cs typeface="Nunito"/>
                  <a:sym typeface="Nunito"/>
                </a:rPr>
                <a:t>PhD Candidate, </a:t>
              </a:r>
            </a:p>
            <a:p>
              <a:pPr algn="l">
                <a:lnSpc>
                  <a:spcPts val="3120"/>
                </a:lnSpc>
              </a:pPr>
              <a:r>
                <a:rPr lang="en-US" sz="2400">
                  <a:solidFill>
                    <a:srgbClr val="000000"/>
                  </a:solidFill>
                  <a:latin typeface="Nunito"/>
                  <a:ea typeface="Nunito"/>
                  <a:cs typeface="Nunito"/>
                  <a:sym typeface="Nunito"/>
                </a:rPr>
                <a:t>UNSW School of Physics, CPPC- Sydney</a:t>
              </a:r>
            </a:p>
          </p:txBody>
        </p:sp>
        <p:sp>
          <p:nvSpPr>
            <p:cNvPr id="10" name="TextBox 10"/>
            <p:cNvSpPr txBox="1"/>
            <p:nvPr/>
          </p:nvSpPr>
          <p:spPr>
            <a:xfrm>
              <a:off x="0" y="-28575"/>
              <a:ext cx="7074949" cy="590762"/>
            </a:xfrm>
            <a:prstGeom prst="rect">
              <a:avLst/>
            </a:prstGeom>
          </p:spPr>
          <p:txBody>
            <a:bodyPr lIns="0" tIns="0" rIns="0" bIns="0" rtlCol="0" anchor="t">
              <a:spAutoFit/>
            </a:bodyPr>
            <a:lstStyle/>
            <a:p>
              <a:pPr algn="l">
                <a:lnSpc>
                  <a:spcPts val="3639"/>
                </a:lnSpc>
              </a:pPr>
              <a:r>
                <a:rPr lang="en-US" sz="2799" b="1" i="1">
                  <a:solidFill>
                    <a:srgbClr val="000000"/>
                  </a:solidFill>
                  <a:latin typeface="Nunito Bold Italics"/>
                  <a:ea typeface="Nunito Bold Italics"/>
                  <a:cs typeface="Nunito Bold Italics"/>
                  <a:sym typeface="Nunito Bold Italics"/>
                </a:rPr>
                <a:t>Jahanvi Maheshwari</a:t>
              </a:r>
            </a:p>
          </p:txBody>
        </p:sp>
      </p:grpSp>
      <p:sp>
        <p:nvSpPr>
          <p:cNvPr id="11" name="TextBox 11"/>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a:t>
            </a:r>
          </a:p>
        </p:txBody>
      </p:sp>
      <p:grpSp>
        <p:nvGrpSpPr>
          <p:cNvPr id="13" name="Group 13"/>
          <p:cNvGrpSpPr/>
          <p:nvPr/>
        </p:nvGrpSpPr>
        <p:grpSpPr>
          <a:xfrm>
            <a:off x="8798029" y="5632226"/>
            <a:ext cx="6898636" cy="909955"/>
            <a:chOff x="0" y="0"/>
            <a:chExt cx="9198181" cy="1213273"/>
          </a:xfrm>
        </p:grpSpPr>
        <p:sp>
          <p:nvSpPr>
            <p:cNvPr id="14" name="TextBox 14"/>
            <p:cNvSpPr txBox="1"/>
            <p:nvPr/>
          </p:nvSpPr>
          <p:spPr>
            <a:xfrm>
              <a:off x="0" y="714163"/>
              <a:ext cx="9198181" cy="499110"/>
            </a:xfrm>
            <a:prstGeom prst="rect">
              <a:avLst/>
            </a:prstGeom>
          </p:spPr>
          <p:txBody>
            <a:bodyPr lIns="0" tIns="0" rIns="0" bIns="0" rtlCol="0" anchor="t">
              <a:spAutoFit/>
            </a:bodyPr>
            <a:lstStyle/>
            <a:p>
              <a:pPr algn="l">
                <a:lnSpc>
                  <a:spcPts val="3120"/>
                </a:lnSpc>
              </a:pPr>
              <a:r>
                <a:rPr lang="en-US" sz="2400">
                  <a:solidFill>
                    <a:srgbClr val="000000"/>
                  </a:solidFill>
                  <a:latin typeface="Nunito"/>
                  <a:ea typeface="Nunito"/>
                  <a:cs typeface="Nunito"/>
                  <a:sym typeface="Nunito"/>
                </a:rPr>
                <a:t>UNSW School of Physics, CPPC- Sydney</a:t>
              </a:r>
            </a:p>
          </p:txBody>
        </p:sp>
        <p:sp>
          <p:nvSpPr>
            <p:cNvPr id="15" name="TextBox 15"/>
            <p:cNvSpPr txBox="1"/>
            <p:nvPr/>
          </p:nvSpPr>
          <p:spPr>
            <a:xfrm>
              <a:off x="0" y="-28575"/>
              <a:ext cx="7074949" cy="590762"/>
            </a:xfrm>
            <a:prstGeom prst="rect">
              <a:avLst/>
            </a:prstGeom>
          </p:spPr>
          <p:txBody>
            <a:bodyPr lIns="0" tIns="0" rIns="0" bIns="0" rtlCol="0" anchor="t">
              <a:spAutoFit/>
            </a:bodyPr>
            <a:lstStyle/>
            <a:p>
              <a:pPr algn="l">
                <a:lnSpc>
                  <a:spcPts val="3639"/>
                </a:lnSpc>
              </a:pPr>
              <a:r>
                <a:rPr lang="en-US" sz="2799" b="1" i="1">
                  <a:solidFill>
                    <a:srgbClr val="000000"/>
                  </a:solidFill>
                  <a:latin typeface="Nunito Bold Italics"/>
                  <a:ea typeface="Nunito Bold Italics"/>
                  <a:cs typeface="Nunito Bold Italics"/>
                  <a:sym typeface="Nunito Bold Italics"/>
                </a:rPr>
                <a:t>Supervisor: Dr. Jan Hamann</a:t>
              </a:r>
            </a:p>
          </p:txBody>
        </p:sp>
      </p:grpSp>
      <p:pic>
        <p:nvPicPr>
          <p:cNvPr id="17" name="Picture 16">
            <a:extLst>
              <a:ext uri="{FF2B5EF4-FFF2-40B4-BE49-F238E27FC236}">
                <a16:creationId xmlns:a16="http://schemas.microsoft.com/office/drawing/2014/main" id="{F3F01973-C708-A592-1D05-4C937401A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7605144"/>
            <a:ext cx="18516600" cy="272471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03944" y="1196311"/>
            <a:ext cx="8364340" cy="7433807"/>
          </a:xfrm>
          <a:custGeom>
            <a:avLst/>
            <a:gdLst/>
            <a:ahLst/>
            <a:cxnLst/>
            <a:rect l="l" t="t" r="r" b="b"/>
            <a:pathLst>
              <a:path w="8364340" h="7433807">
                <a:moveTo>
                  <a:pt x="0" y="0"/>
                </a:moveTo>
                <a:lnTo>
                  <a:pt x="8364340" y="0"/>
                </a:lnTo>
                <a:lnTo>
                  <a:pt x="8364340" y="7433808"/>
                </a:lnTo>
                <a:lnTo>
                  <a:pt x="0" y="7433808"/>
                </a:lnTo>
                <a:lnTo>
                  <a:pt x="0" y="0"/>
                </a:lnTo>
                <a:close/>
              </a:path>
            </a:pathLst>
          </a:custGeom>
          <a:blipFill>
            <a:blip r:embed="rId2">
              <a:alphaModFix amt="80000"/>
            </a:blip>
            <a:stretch>
              <a:fillRect/>
            </a:stretch>
          </a:blipFill>
        </p:spPr>
        <p:txBody>
          <a:bodyPr/>
          <a:lstStyle/>
          <a:p>
            <a:endParaRPr lang="en-US"/>
          </a:p>
        </p:txBody>
      </p:sp>
      <p:sp>
        <p:nvSpPr>
          <p:cNvPr id="3" name="TextBox 3"/>
          <p:cNvSpPr txBox="1"/>
          <p:nvPr/>
        </p:nvSpPr>
        <p:spPr>
          <a:xfrm>
            <a:off x="2212833" y="4928706"/>
            <a:ext cx="4122027" cy="1276350"/>
          </a:xfrm>
          <a:prstGeom prst="rect">
            <a:avLst/>
          </a:prstGeom>
        </p:spPr>
        <p:txBody>
          <a:bodyPr lIns="0" tIns="0" rIns="0" bIns="0" rtlCol="0" anchor="t">
            <a:spAutoFit/>
          </a:bodyPr>
          <a:lstStyle/>
          <a:p>
            <a:pPr marL="0" lvl="0" indent="0" algn="ctr">
              <a:lnSpc>
                <a:spcPts val="10080"/>
              </a:lnSpc>
              <a:spcBef>
                <a:spcPct val="0"/>
              </a:spcBef>
            </a:pPr>
            <a:r>
              <a:rPr lang="en-US" sz="8400">
                <a:solidFill>
                  <a:srgbClr val="000000"/>
                </a:solidFill>
                <a:latin typeface="Helvetica World"/>
                <a:ea typeface="Helvetica World"/>
                <a:cs typeface="Helvetica World"/>
                <a:sym typeface="Helvetica World"/>
              </a:rPr>
              <a:t>Agenda</a:t>
            </a:r>
          </a:p>
        </p:txBody>
      </p:sp>
      <p:grpSp>
        <p:nvGrpSpPr>
          <p:cNvPr id="4" name="Group 4"/>
          <p:cNvGrpSpPr/>
          <p:nvPr/>
        </p:nvGrpSpPr>
        <p:grpSpPr>
          <a:xfrm>
            <a:off x="10071238" y="2407277"/>
            <a:ext cx="6941993" cy="6043002"/>
            <a:chOff x="0" y="0"/>
            <a:chExt cx="9255990" cy="8057337"/>
          </a:xfrm>
        </p:grpSpPr>
        <p:sp>
          <p:nvSpPr>
            <p:cNvPr id="5" name="TextBox 5"/>
            <p:cNvSpPr txBox="1"/>
            <p:nvPr/>
          </p:nvSpPr>
          <p:spPr>
            <a:xfrm>
              <a:off x="0" y="-47625"/>
              <a:ext cx="9255990" cy="569172"/>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000000"/>
                  </a:solidFill>
                  <a:latin typeface="Nunito"/>
                  <a:ea typeface="Nunito"/>
                  <a:cs typeface="Nunito"/>
                  <a:sym typeface="Nunito"/>
                </a:rPr>
                <a:t>The Problem</a:t>
              </a:r>
            </a:p>
          </p:txBody>
        </p:sp>
        <p:sp>
          <p:nvSpPr>
            <p:cNvPr id="6" name="TextBox 6"/>
            <p:cNvSpPr txBox="1"/>
            <p:nvPr/>
          </p:nvSpPr>
          <p:spPr>
            <a:xfrm>
              <a:off x="0" y="1825580"/>
              <a:ext cx="9255990" cy="569172"/>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000000"/>
                  </a:solidFill>
                  <a:latin typeface="Nunito"/>
                  <a:ea typeface="Nunito"/>
                  <a:cs typeface="Nunito"/>
                  <a:sym typeface="Nunito"/>
                </a:rPr>
                <a:t>Detection Mechanisms</a:t>
              </a:r>
            </a:p>
          </p:txBody>
        </p:sp>
        <p:sp>
          <p:nvSpPr>
            <p:cNvPr id="7" name="TextBox 7"/>
            <p:cNvSpPr txBox="1"/>
            <p:nvPr/>
          </p:nvSpPr>
          <p:spPr>
            <a:xfrm>
              <a:off x="0" y="7488165"/>
              <a:ext cx="9255990" cy="569172"/>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000000"/>
                  </a:solidFill>
                  <a:latin typeface="Nunito"/>
                  <a:ea typeface="Nunito"/>
                  <a:cs typeface="Nunito"/>
                  <a:sym typeface="Nunito"/>
                </a:rPr>
                <a:t>Future Directions</a:t>
              </a:r>
            </a:p>
          </p:txBody>
        </p:sp>
        <p:sp>
          <p:nvSpPr>
            <p:cNvPr id="8" name="TextBox 8"/>
            <p:cNvSpPr txBox="1"/>
            <p:nvPr/>
          </p:nvSpPr>
          <p:spPr>
            <a:xfrm>
              <a:off x="0" y="3698786"/>
              <a:ext cx="9255990" cy="569172"/>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000000"/>
                  </a:solidFill>
                  <a:latin typeface="Nunito"/>
                  <a:ea typeface="Nunito"/>
                  <a:cs typeface="Nunito"/>
                  <a:sym typeface="Nunito"/>
                </a:rPr>
                <a:t>Modified Method</a:t>
              </a:r>
            </a:p>
          </p:txBody>
        </p:sp>
        <p:sp>
          <p:nvSpPr>
            <p:cNvPr id="9" name="TextBox 9"/>
            <p:cNvSpPr txBox="1"/>
            <p:nvPr/>
          </p:nvSpPr>
          <p:spPr>
            <a:xfrm>
              <a:off x="0" y="5594216"/>
              <a:ext cx="9255990" cy="569172"/>
            </a:xfrm>
            <a:prstGeom prst="rect">
              <a:avLst/>
            </a:prstGeom>
          </p:spPr>
          <p:txBody>
            <a:bodyPr lIns="0" tIns="0" rIns="0" bIns="0" rtlCol="0" anchor="t">
              <a:spAutoFit/>
            </a:bodyPr>
            <a:lstStyle/>
            <a:p>
              <a:pPr marL="561341" lvl="1" indent="-280670" algn="l">
                <a:lnSpc>
                  <a:spcPts val="3640"/>
                </a:lnSpc>
                <a:buFont typeface="Arial"/>
                <a:buChar char="•"/>
              </a:pPr>
              <a:r>
                <a:rPr lang="en-US" sz="2600">
                  <a:solidFill>
                    <a:srgbClr val="000000"/>
                  </a:solidFill>
                  <a:latin typeface="Nunito"/>
                  <a:ea typeface="Nunito"/>
                  <a:cs typeface="Nunito"/>
                  <a:sym typeface="Nunito"/>
                </a:rPr>
                <a:t>Current Conclusions</a:t>
              </a:r>
            </a:p>
          </p:txBody>
        </p:sp>
      </p:grpSp>
      <p:sp>
        <p:nvSpPr>
          <p:cNvPr id="10" name="TextBox 10"/>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2</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457293">
            <a:off x="-5886931" y="-3960030"/>
            <a:ext cx="13831261" cy="8229600"/>
          </a:xfrm>
          <a:custGeom>
            <a:avLst/>
            <a:gdLst/>
            <a:ahLst/>
            <a:cxnLst/>
            <a:rect l="l" t="t" r="r" b="b"/>
            <a:pathLst>
              <a:path w="13831261" h="8229600">
                <a:moveTo>
                  <a:pt x="0" y="0"/>
                </a:moveTo>
                <a:lnTo>
                  <a:pt x="13831260" y="0"/>
                </a:lnTo>
                <a:lnTo>
                  <a:pt x="13831260" y="8229600"/>
                </a:lnTo>
                <a:lnTo>
                  <a:pt x="0" y="8229600"/>
                </a:lnTo>
                <a:lnTo>
                  <a:pt x="0" y="0"/>
                </a:lnTo>
                <a:close/>
              </a:path>
            </a:pathLst>
          </a:custGeom>
          <a:blipFill>
            <a:blip r:embed="rId3"/>
            <a:stretch>
              <a:fillRect/>
            </a:stretch>
          </a:blipFill>
        </p:spPr>
        <p:txBody>
          <a:bodyPr/>
          <a:lstStyle/>
          <a:p>
            <a:endParaRPr lang="en-US"/>
          </a:p>
        </p:txBody>
      </p:sp>
      <p:sp>
        <p:nvSpPr>
          <p:cNvPr id="3" name="Freeform 3"/>
          <p:cNvSpPr/>
          <p:nvPr/>
        </p:nvSpPr>
        <p:spPr>
          <a:xfrm rot="-4077268">
            <a:off x="16080638" y="-7241747"/>
            <a:ext cx="12214504" cy="17418188"/>
          </a:xfrm>
          <a:custGeom>
            <a:avLst/>
            <a:gdLst/>
            <a:ahLst/>
            <a:cxnLst/>
            <a:rect l="l" t="t" r="r" b="b"/>
            <a:pathLst>
              <a:path w="12214504" h="17418188">
                <a:moveTo>
                  <a:pt x="0" y="0"/>
                </a:moveTo>
                <a:lnTo>
                  <a:pt x="12214504" y="0"/>
                </a:lnTo>
                <a:lnTo>
                  <a:pt x="12214504" y="17418188"/>
                </a:lnTo>
                <a:lnTo>
                  <a:pt x="0" y="17418188"/>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1028700" y="1068301"/>
            <a:ext cx="13830519" cy="127635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Inflation → Eternal Inflation</a:t>
            </a:r>
          </a:p>
        </p:txBody>
      </p:sp>
      <p:sp>
        <p:nvSpPr>
          <p:cNvPr id="5" name="TextBox 5"/>
          <p:cNvSpPr txBox="1"/>
          <p:nvPr/>
        </p:nvSpPr>
        <p:spPr>
          <a:xfrm>
            <a:off x="878694" y="3170572"/>
            <a:ext cx="8920526" cy="3650615"/>
          </a:xfrm>
          <a:prstGeom prst="rect">
            <a:avLst/>
          </a:prstGeom>
        </p:spPr>
        <p:txBody>
          <a:bodyPr lIns="0" tIns="0" rIns="0" bIns="0" rtlCol="0" anchor="t">
            <a:spAutoFit/>
          </a:bodyPr>
          <a:lstStyle/>
          <a:p>
            <a:pPr algn="just">
              <a:lnSpc>
                <a:spcPts val="3639"/>
              </a:lnSpc>
            </a:pPr>
            <a:r>
              <a:rPr lang="en-US" sz="2799" b="1" i="1" dirty="0">
                <a:solidFill>
                  <a:srgbClr val="000000"/>
                </a:solidFill>
                <a:latin typeface="Nunito Bold Italics"/>
                <a:ea typeface="Nunito Bold Italics"/>
                <a:cs typeface="Nunito Bold Italics"/>
                <a:sym typeface="Nunito Bold Italics"/>
              </a:rPr>
              <a:t>Inflation + Big Bang Cosmology</a:t>
            </a:r>
          </a:p>
          <a:p>
            <a:pPr algn="just">
              <a:lnSpc>
                <a:spcPts val="3639"/>
              </a:lnSpc>
            </a:pPr>
            <a:endParaRPr lang="en-US" sz="2799" b="1" i="1" dirty="0">
              <a:solidFill>
                <a:srgbClr val="000000"/>
              </a:solidFill>
              <a:latin typeface="Nunito Bold Italics"/>
              <a:ea typeface="Nunito Bold Italics"/>
              <a:cs typeface="Nunito Bold Italics"/>
              <a:sym typeface="Nunito Bold Italics"/>
            </a:endParaRPr>
          </a:p>
          <a:p>
            <a:pPr algn="just">
              <a:lnSpc>
                <a:spcPts val="3639"/>
              </a:lnSpc>
            </a:pPr>
            <a:r>
              <a:rPr lang="en-US" sz="2799" dirty="0">
                <a:solidFill>
                  <a:srgbClr val="000000"/>
                </a:solidFill>
                <a:latin typeface="Nunito"/>
                <a:ea typeface="Nunito"/>
                <a:cs typeface="Nunito"/>
                <a:sym typeface="Nunito"/>
              </a:rPr>
              <a:t>- Explains large scale uniformity</a:t>
            </a:r>
          </a:p>
          <a:p>
            <a:pPr algn="just">
              <a:lnSpc>
                <a:spcPts val="3639"/>
              </a:lnSpc>
            </a:pPr>
            <a:r>
              <a:rPr lang="en-US" sz="2799" dirty="0">
                <a:solidFill>
                  <a:srgbClr val="000000"/>
                </a:solidFill>
                <a:latin typeface="Nunito"/>
                <a:ea typeface="Nunito"/>
                <a:cs typeface="Nunito"/>
                <a:sym typeface="Nunito"/>
              </a:rPr>
              <a:t>- Predicts mass density of universe to &lt;1% accuracy</a:t>
            </a:r>
          </a:p>
          <a:p>
            <a:pPr algn="just">
              <a:lnSpc>
                <a:spcPts val="3639"/>
              </a:lnSpc>
            </a:pPr>
            <a:r>
              <a:rPr lang="en-US" sz="2799" dirty="0">
                <a:solidFill>
                  <a:srgbClr val="000000"/>
                </a:solidFill>
                <a:latin typeface="Nunito"/>
                <a:ea typeface="Nunito"/>
                <a:cs typeface="Nunito"/>
                <a:sym typeface="Nunito"/>
              </a:rPr>
              <a:t>- Explains CMB anisotropies (quantum fluctuations)</a:t>
            </a:r>
          </a:p>
          <a:p>
            <a:pPr algn="just">
              <a:lnSpc>
                <a:spcPts val="3639"/>
              </a:lnSpc>
            </a:pPr>
            <a:endParaRPr lang="en-US" sz="2799" dirty="0">
              <a:solidFill>
                <a:srgbClr val="000000"/>
              </a:solidFill>
              <a:latin typeface="Nunito"/>
              <a:ea typeface="Nunito"/>
              <a:cs typeface="Nunito"/>
              <a:sym typeface="Nunito"/>
            </a:endParaRPr>
          </a:p>
          <a:p>
            <a:pPr algn="just">
              <a:lnSpc>
                <a:spcPts val="3639"/>
              </a:lnSpc>
            </a:pPr>
            <a:r>
              <a:rPr lang="en-US" sz="2799" dirty="0">
                <a:solidFill>
                  <a:srgbClr val="000000"/>
                </a:solidFill>
                <a:latin typeface="Nunito"/>
                <a:ea typeface="Nunito"/>
                <a:cs typeface="Nunito"/>
                <a:sym typeface="Nunito"/>
              </a:rPr>
              <a:t>- What “bang” → Inflation</a:t>
            </a:r>
          </a:p>
          <a:p>
            <a:pPr algn="just">
              <a:lnSpc>
                <a:spcPts val="3639"/>
              </a:lnSpc>
            </a:pPr>
            <a:endParaRPr lang="en-US" sz="2799" dirty="0">
              <a:solidFill>
                <a:srgbClr val="000000"/>
              </a:solidFill>
              <a:latin typeface="Nunito"/>
              <a:ea typeface="Nunito"/>
              <a:cs typeface="Nunito"/>
              <a:sym typeface="Nunito"/>
            </a:endParaRPr>
          </a:p>
        </p:txBody>
      </p:sp>
      <p:sp>
        <p:nvSpPr>
          <p:cNvPr id="6" name="TextBox 6"/>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3</a:t>
            </a:r>
          </a:p>
        </p:txBody>
      </p:sp>
      <p:grpSp>
        <p:nvGrpSpPr>
          <p:cNvPr id="7" name="Group 7"/>
          <p:cNvGrpSpPr/>
          <p:nvPr/>
        </p:nvGrpSpPr>
        <p:grpSpPr>
          <a:xfrm>
            <a:off x="1541986" y="7911278"/>
            <a:ext cx="15204027" cy="1187958"/>
            <a:chOff x="0" y="0"/>
            <a:chExt cx="20272037" cy="1583943"/>
          </a:xfrm>
        </p:grpSpPr>
        <p:grpSp>
          <p:nvGrpSpPr>
            <p:cNvPr id="8" name="Group 8"/>
            <p:cNvGrpSpPr/>
            <p:nvPr/>
          </p:nvGrpSpPr>
          <p:grpSpPr>
            <a:xfrm>
              <a:off x="6412384" y="43626"/>
              <a:ext cx="2978203" cy="1370398"/>
              <a:chOff x="0" y="0"/>
              <a:chExt cx="1090934" cy="501985"/>
            </a:xfrm>
          </p:grpSpPr>
          <p:sp>
            <p:nvSpPr>
              <p:cNvPr id="9" name="Freeform 9"/>
              <p:cNvSpPr/>
              <p:nvPr/>
            </p:nvSpPr>
            <p:spPr>
              <a:xfrm>
                <a:off x="0" y="0"/>
                <a:ext cx="1090934" cy="501985"/>
              </a:xfrm>
              <a:custGeom>
                <a:avLst/>
                <a:gdLst/>
                <a:ahLst/>
                <a:cxnLst/>
                <a:rect l="l" t="t" r="r" b="b"/>
                <a:pathLst>
                  <a:path w="1090934" h="501985">
                    <a:moveTo>
                      <a:pt x="0" y="0"/>
                    </a:moveTo>
                    <a:lnTo>
                      <a:pt x="1090934" y="0"/>
                    </a:lnTo>
                    <a:lnTo>
                      <a:pt x="1090934" y="501985"/>
                    </a:lnTo>
                    <a:lnTo>
                      <a:pt x="0" y="501985"/>
                    </a:lnTo>
                    <a:close/>
                  </a:path>
                </a:pathLst>
              </a:custGeom>
              <a:solidFill>
                <a:srgbClr val="EDC2C2"/>
              </a:solidFill>
            </p:spPr>
            <p:txBody>
              <a:bodyPr/>
              <a:lstStyle/>
              <a:p>
                <a:endParaRPr lang="en-US"/>
              </a:p>
            </p:txBody>
          </p:sp>
          <p:sp>
            <p:nvSpPr>
              <p:cNvPr id="10" name="TextBox 10"/>
              <p:cNvSpPr txBox="1"/>
              <p:nvPr/>
            </p:nvSpPr>
            <p:spPr>
              <a:xfrm>
                <a:off x="0" y="-38100"/>
                <a:ext cx="1090934" cy="540085"/>
              </a:xfrm>
              <a:prstGeom prst="rect">
                <a:avLst/>
              </a:prstGeom>
            </p:spPr>
            <p:txBody>
              <a:bodyPr lIns="254000" tIns="254000" rIns="254000" bIns="254000" rtlCol="0" anchor="ctr"/>
              <a:lstStyle/>
              <a:p>
                <a:pPr algn="ctr">
                  <a:lnSpc>
                    <a:spcPts val="2939"/>
                  </a:lnSpc>
                </a:pPr>
                <a:r>
                  <a:rPr lang="en-US" sz="2099" b="1">
                    <a:solidFill>
                      <a:srgbClr val="000000"/>
                    </a:solidFill>
                    <a:latin typeface="Nunito Bold"/>
                    <a:ea typeface="Nunito Bold"/>
                    <a:cs typeface="Nunito Bold"/>
                    <a:sym typeface="Nunito Bold"/>
                  </a:rPr>
                  <a:t>Reheating</a:t>
                </a:r>
              </a:p>
            </p:txBody>
          </p:sp>
        </p:grpSp>
        <p:sp>
          <p:nvSpPr>
            <p:cNvPr id="11" name="AutoShape 11"/>
            <p:cNvSpPr/>
            <p:nvPr/>
          </p:nvSpPr>
          <p:spPr>
            <a:xfrm>
              <a:off x="5863078" y="728825"/>
              <a:ext cx="549306" cy="0"/>
            </a:xfrm>
            <a:prstGeom prst="line">
              <a:avLst/>
            </a:prstGeom>
            <a:ln w="38100" cap="rnd">
              <a:solidFill>
                <a:srgbClr val="000000"/>
              </a:solidFill>
              <a:prstDash val="solid"/>
              <a:headEnd type="none" w="sm" len="sm"/>
              <a:tailEnd type="triangle" w="lg" len="med"/>
            </a:ln>
          </p:spPr>
          <p:txBody>
            <a:bodyPr/>
            <a:lstStyle/>
            <a:p>
              <a:endParaRPr lang="en-US"/>
            </a:p>
          </p:txBody>
        </p:sp>
        <p:grpSp>
          <p:nvGrpSpPr>
            <p:cNvPr id="12" name="Group 12"/>
            <p:cNvGrpSpPr/>
            <p:nvPr/>
          </p:nvGrpSpPr>
          <p:grpSpPr>
            <a:xfrm>
              <a:off x="13597499" y="0"/>
              <a:ext cx="3029678" cy="1583943"/>
              <a:chOff x="0" y="0"/>
              <a:chExt cx="1109790" cy="580208"/>
            </a:xfrm>
          </p:grpSpPr>
          <p:sp>
            <p:nvSpPr>
              <p:cNvPr id="13" name="Freeform 13"/>
              <p:cNvSpPr/>
              <p:nvPr/>
            </p:nvSpPr>
            <p:spPr>
              <a:xfrm>
                <a:off x="0" y="0"/>
                <a:ext cx="1109790" cy="580208"/>
              </a:xfrm>
              <a:custGeom>
                <a:avLst/>
                <a:gdLst/>
                <a:ahLst/>
                <a:cxnLst/>
                <a:rect l="l" t="t" r="r" b="b"/>
                <a:pathLst>
                  <a:path w="1109790" h="580208">
                    <a:moveTo>
                      <a:pt x="0" y="0"/>
                    </a:moveTo>
                    <a:lnTo>
                      <a:pt x="1109790" y="0"/>
                    </a:lnTo>
                    <a:lnTo>
                      <a:pt x="1109790" y="580208"/>
                    </a:lnTo>
                    <a:lnTo>
                      <a:pt x="0" y="580208"/>
                    </a:lnTo>
                    <a:close/>
                  </a:path>
                </a:pathLst>
              </a:custGeom>
              <a:solidFill>
                <a:srgbClr val="B1C2FF"/>
              </a:solidFill>
            </p:spPr>
            <p:txBody>
              <a:bodyPr/>
              <a:lstStyle/>
              <a:p>
                <a:endParaRPr lang="en-US"/>
              </a:p>
            </p:txBody>
          </p:sp>
          <p:sp>
            <p:nvSpPr>
              <p:cNvPr id="14" name="TextBox 14"/>
              <p:cNvSpPr txBox="1"/>
              <p:nvPr/>
            </p:nvSpPr>
            <p:spPr>
              <a:xfrm>
                <a:off x="0" y="-38100"/>
                <a:ext cx="1109790" cy="618308"/>
              </a:xfrm>
              <a:prstGeom prst="rect">
                <a:avLst/>
              </a:prstGeom>
            </p:spPr>
            <p:txBody>
              <a:bodyPr lIns="254000" tIns="254000" rIns="254000" bIns="254000" rtlCol="0" anchor="ctr"/>
              <a:lstStyle/>
              <a:p>
                <a:pPr algn="ctr">
                  <a:lnSpc>
                    <a:spcPts val="2939"/>
                  </a:lnSpc>
                </a:pPr>
                <a:r>
                  <a:rPr lang="en-US" sz="2099" b="1">
                    <a:solidFill>
                      <a:srgbClr val="000000"/>
                    </a:solidFill>
                    <a:latin typeface="Nunito Bold"/>
                    <a:ea typeface="Nunito Bold"/>
                    <a:cs typeface="Nunito Bold"/>
                    <a:sym typeface="Nunito Bold"/>
                  </a:rPr>
                  <a:t>Structure formation</a:t>
                </a:r>
              </a:p>
            </p:txBody>
          </p:sp>
        </p:grpSp>
        <p:sp>
          <p:nvSpPr>
            <p:cNvPr id="15" name="AutoShape 15"/>
            <p:cNvSpPr/>
            <p:nvPr/>
          </p:nvSpPr>
          <p:spPr>
            <a:xfrm>
              <a:off x="12995018" y="729167"/>
              <a:ext cx="602481" cy="0"/>
            </a:xfrm>
            <a:prstGeom prst="line">
              <a:avLst/>
            </a:prstGeom>
            <a:ln w="38100" cap="rnd">
              <a:solidFill>
                <a:srgbClr val="000000"/>
              </a:solidFill>
              <a:prstDash val="solid"/>
              <a:headEnd type="none" w="sm" len="sm"/>
              <a:tailEnd type="triangle" w="lg" len="med"/>
            </a:ln>
          </p:spPr>
          <p:txBody>
            <a:bodyPr/>
            <a:lstStyle/>
            <a:p>
              <a:endParaRPr lang="en-US"/>
            </a:p>
          </p:txBody>
        </p:sp>
        <p:grpSp>
          <p:nvGrpSpPr>
            <p:cNvPr id="16" name="Group 16"/>
            <p:cNvGrpSpPr/>
            <p:nvPr/>
          </p:nvGrpSpPr>
          <p:grpSpPr>
            <a:xfrm>
              <a:off x="3208753" y="43968"/>
              <a:ext cx="2647105" cy="1370398"/>
              <a:chOff x="0" y="0"/>
              <a:chExt cx="969651" cy="501985"/>
            </a:xfrm>
          </p:grpSpPr>
          <p:sp>
            <p:nvSpPr>
              <p:cNvPr id="17" name="Freeform 17"/>
              <p:cNvSpPr/>
              <p:nvPr/>
            </p:nvSpPr>
            <p:spPr>
              <a:xfrm>
                <a:off x="0" y="0"/>
                <a:ext cx="969651" cy="501985"/>
              </a:xfrm>
              <a:custGeom>
                <a:avLst/>
                <a:gdLst/>
                <a:ahLst/>
                <a:cxnLst/>
                <a:rect l="l" t="t" r="r" b="b"/>
                <a:pathLst>
                  <a:path w="969651" h="501985">
                    <a:moveTo>
                      <a:pt x="0" y="0"/>
                    </a:moveTo>
                    <a:lnTo>
                      <a:pt x="969651" y="0"/>
                    </a:lnTo>
                    <a:lnTo>
                      <a:pt x="969651" y="501985"/>
                    </a:lnTo>
                    <a:lnTo>
                      <a:pt x="0" y="501985"/>
                    </a:lnTo>
                    <a:close/>
                  </a:path>
                </a:pathLst>
              </a:custGeom>
              <a:solidFill>
                <a:srgbClr val="E6D939"/>
              </a:solidFill>
            </p:spPr>
            <p:txBody>
              <a:bodyPr/>
              <a:lstStyle/>
              <a:p>
                <a:endParaRPr lang="en-US"/>
              </a:p>
            </p:txBody>
          </p:sp>
          <p:sp>
            <p:nvSpPr>
              <p:cNvPr id="18" name="TextBox 18"/>
              <p:cNvSpPr txBox="1"/>
              <p:nvPr/>
            </p:nvSpPr>
            <p:spPr>
              <a:xfrm>
                <a:off x="0" y="-38100"/>
                <a:ext cx="969651" cy="540085"/>
              </a:xfrm>
              <a:prstGeom prst="rect">
                <a:avLst/>
              </a:prstGeom>
            </p:spPr>
            <p:txBody>
              <a:bodyPr lIns="254000" tIns="254000" rIns="254000" bIns="254000" rtlCol="0" anchor="ctr"/>
              <a:lstStyle/>
              <a:p>
                <a:pPr algn="ctr">
                  <a:lnSpc>
                    <a:spcPts val="2939"/>
                  </a:lnSpc>
                </a:pPr>
                <a:r>
                  <a:rPr lang="en-US" sz="2099" b="1">
                    <a:solidFill>
                      <a:srgbClr val="000000"/>
                    </a:solidFill>
                    <a:latin typeface="Nunito Bold"/>
                    <a:ea typeface="Nunito Bold"/>
                    <a:cs typeface="Nunito Bold"/>
                    <a:sym typeface="Nunito Bold"/>
                  </a:rPr>
                  <a:t>Inflation</a:t>
                </a:r>
              </a:p>
            </p:txBody>
          </p:sp>
        </p:grpSp>
        <p:sp>
          <p:nvSpPr>
            <p:cNvPr id="19" name="AutoShape 19"/>
            <p:cNvSpPr/>
            <p:nvPr/>
          </p:nvSpPr>
          <p:spPr>
            <a:xfrm flipV="1">
              <a:off x="2647105" y="709775"/>
              <a:ext cx="561649" cy="0"/>
            </a:xfrm>
            <a:prstGeom prst="line">
              <a:avLst/>
            </a:prstGeom>
            <a:ln w="38100" cap="rnd">
              <a:solidFill>
                <a:srgbClr val="000000"/>
              </a:solidFill>
              <a:prstDash val="solid"/>
              <a:headEnd type="none" w="sm" len="sm"/>
              <a:tailEnd type="triangle" w="lg" len="med"/>
            </a:ln>
          </p:spPr>
          <p:txBody>
            <a:bodyPr/>
            <a:lstStyle/>
            <a:p>
              <a:endParaRPr lang="en-US"/>
            </a:p>
          </p:txBody>
        </p:sp>
        <p:grpSp>
          <p:nvGrpSpPr>
            <p:cNvPr id="20" name="Group 20"/>
            <p:cNvGrpSpPr/>
            <p:nvPr/>
          </p:nvGrpSpPr>
          <p:grpSpPr>
            <a:xfrm>
              <a:off x="17242359" y="43626"/>
              <a:ext cx="3029678" cy="1370398"/>
              <a:chOff x="0" y="0"/>
              <a:chExt cx="1109790" cy="501985"/>
            </a:xfrm>
          </p:grpSpPr>
          <p:sp>
            <p:nvSpPr>
              <p:cNvPr id="21" name="Freeform 21"/>
              <p:cNvSpPr/>
              <p:nvPr/>
            </p:nvSpPr>
            <p:spPr>
              <a:xfrm>
                <a:off x="0" y="0"/>
                <a:ext cx="1109790" cy="501985"/>
              </a:xfrm>
              <a:custGeom>
                <a:avLst/>
                <a:gdLst/>
                <a:ahLst/>
                <a:cxnLst/>
                <a:rect l="l" t="t" r="r" b="b"/>
                <a:pathLst>
                  <a:path w="1109790" h="501985">
                    <a:moveTo>
                      <a:pt x="0" y="0"/>
                    </a:moveTo>
                    <a:lnTo>
                      <a:pt x="1109790" y="0"/>
                    </a:lnTo>
                    <a:lnTo>
                      <a:pt x="1109790" y="501985"/>
                    </a:lnTo>
                    <a:lnTo>
                      <a:pt x="0" y="501985"/>
                    </a:lnTo>
                    <a:close/>
                  </a:path>
                </a:pathLst>
              </a:custGeom>
              <a:solidFill>
                <a:srgbClr val="EFCFB1"/>
              </a:solidFill>
            </p:spPr>
            <p:txBody>
              <a:bodyPr/>
              <a:lstStyle/>
              <a:p>
                <a:endParaRPr lang="en-US"/>
              </a:p>
            </p:txBody>
          </p:sp>
          <p:sp>
            <p:nvSpPr>
              <p:cNvPr id="22" name="TextBox 22"/>
              <p:cNvSpPr txBox="1"/>
              <p:nvPr/>
            </p:nvSpPr>
            <p:spPr>
              <a:xfrm>
                <a:off x="0" y="-38100"/>
                <a:ext cx="1109790" cy="540085"/>
              </a:xfrm>
              <a:prstGeom prst="rect">
                <a:avLst/>
              </a:prstGeom>
            </p:spPr>
            <p:txBody>
              <a:bodyPr lIns="254000" tIns="254000" rIns="254000" bIns="254000" rtlCol="0" anchor="ctr"/>
              <a:lstStyle/>
              <a:p>
                <a:pPr algn="ctr">
                  <a:lnSpc>
                    <a:spcPts val="2939"/>
                  </a:lnSpc>
                </a:pPr>
                <a:r>
                  <a:rPr lang="en-US" sz="2099" b="1">
                    <a:solidFill>
                      <a:srgbClr val="000000"/>
                    </a:solidFill>
                    <a:latin typeface="Nunito Bold"/>
                    <a:ea typeface="Nunito Bold"/>
                    <a:cs typeface="Nunito Bold"/>
                    <a:sym typeface="Nunito Bold"/>
                  </a:rPr>
                  <a:t>Today</a:t>
                </a:r>
              </a:p>
            </p:txBody>
          </p:sp>
        </p:grpSp>
        <p:sp>
          <p:nvSpPr>
            <p:cNvPr id="23" name="AutoShape 23"/>
            <p:cNvSpPr/>
            <p:nvPr/>
          </p:nvSpPr>
          <p:spPr>
            <a:xfrm>
              <a:off x="16639877" y="728825"/>
              <a:ext cx="602481" cy="0"/>
            </a:xfrm>
            <a:prstGeom prst="line">
              <a:avLst/>
            </a:prstGeom>
            <a:ln w="38100" cap="rnd">
              <a:solidFill>
                <a:srgbClr val="000000"/>
              </a:solidFill>
              <a:prstDash val="solid"/>
              <a:headEnd type="none" w="sm" len="sm"/>
              <a:tailEnd type="triangle" w="lg" len="med"/>
            </a:ln>
          </p:spPr>
          <p:txBody>
            <a:bodyPr/>
            <a:lstStyle/>
            <a:p>
              <a:endParaRPr lang="en-US"/>
            </a:p>
          </p:txBody>
        </p:sp>
        <p:grpSp>
          <p:nvGrpSpPr>
            <p:cNvPr id="24" name="Group 24"/>
            <p:cNvGrpSpPr/>
            <p:nvPr/>
          </p:nvGrpSpPr>
          <p:grpSpPr>
            <a:xfrm>
              <a:off x="9952640" y="43626"/>
              <a:ext cx="3029678" cy="1370398"/>
              <a:chOff x="0" y="0"/>
              <a:chExt cx="1109790" cy="501985"/>
            </a:xfrm>
          </p:grpSpPr>
          <p:sp>
            <p:nvSpPr>
              <p:cNvPr id="25" name="Freeform 25"/>
              <p:cNvSpPr/>
              <p:nvPr/>
            </p:nvSpPr>
            <p:spPr>
              <a:xfrm>
                <a:off x="0" y="0"/>
                <a:ext cx="1109790" cy="501985"/>
              </a:xfrm>
              <a:custGeom>
                <a:avLst/>
                <a:gdLst/>
                <a:ahLst/>
                <a:cxnLst/>
                <a:rect l="l" t="t" r="r" b="b"/>
                <a:pathLst>
                  <a:path w="1109790" h="501985">
                    <a:moveTo>
                      <a:pt x="0" y="0"/>
                    </a:moveTo>
                    <a:lnTo>
                      <a:pt x="1109790" y="0"/>
                    </a:lnTo>
                    <a:lnTo>
                      <a:pt x="1109790" y="501985"/>
                    </a:lnTo>
                    <a:lnTo>
                      <a:pt x="0" y="501985"/>
                    </a:lnTo>
                    <a:close/>
                  </a:path>
                </a:pathLst>
              </a:custGeom>
              <a:solidFill>
                <a:srgbClr val="B1C2FF"/>
              </a:solidFill>
            </p:spPr>
            <p:txBody>
              <a:bodyPr/>
              <a:lstStyle/>
              <a:p>
                <a:endParaRPr lang="en-US"/>
              </a:p>
            </p:txBody>
          </p:sp>
          <p:sp>
            <p:nvSpPr>
              <p:cNvPr id="26" name="TextBox 26"/>
              <p:cNvSpPr txBox="1"/>
              <p:nvPr/>
            </p:nvSpPr>
            <p:spPr>
              <a:xfrm>
                <a:off x="0" y="-38100"/>
                <a:ext cx="1109790" cy="540085"/>
              </a:xfrm>
              <a:prstGeom prst="rect">
                <a:avLst/>
              </a:prstGeom>
            </p:spPr>
            <p:txBody>
              <a:bodyPr lIns="254000" tIns="254000" rIns="254000" bIns="254000" rtlCol="0" anchor="ctr"/>
              <a:lstStyle/>
              <a:p>
                <a:pPr algn="ctr">
                  <a:lnSpc>
                    <a:spcPts val="2939"/>
                  </a:lnSpc>
                </a:pPr>
                <a:r>
                  <a:rPr lang="en-US" sz="2099" b="1">
                    <a:solidFill>
                      <a:srgbClr val="000000"/>
                    </a:solidFill>
                    <a:latin typeface="Nunito Bold"/>
                    <a:ea typeface="Nunito Bold"/>
                    <a:cs typeface="Nunito Bold"/>
                    <a:sym typeface="Nunito Bold"/>
                  </a:rPr>
                  <a:t>CMB</a:t>
                </a:r>
              </a:p>
            </p:txBody>
          </p:sp>
        </p:grpSp>
        <p:sp>
          <p:nvSpPr>
            <p:cNvPr id="27" name="AutoShape 27"/>
            <p:cNvSpPr/>
            <p:nvPr/>
          </p:nvSpPr>
          <p:spPr>
            <a:xfrm>
              <a:off x="9390586" y="728825"/>
              <a:ext cx="562054" cy="0"/>
            </a:xfrm>
            <a:prstGeom prst="line">
              <a:avLst/>
            </a:prstGeom>
            <a:ln w="38100" cap="rnd">
              <a:solidFill>
                <a:srgbClr val="000000"/>
              </a:solidFill>
              <a:prstDash val="solid"/>
              <a:headEnd type="none" w="sm" len="sm"/>
              <a:tailEnd type="triangle" w="lg" len="med"/>
            </a:ln>
          </p:spPr>
          <p:txBody>
            <a:bodyPr/>
            <a:lstStyle/>
            <a:p>
              <a:endParaRPr lang="en-US"/>
            </a:p>
          </p:txBody>
        </p:sp>
        <p:grpSp>
          <p:nvGrpSpPr>
            <p:cNvPr id="28" name="Group 28"/>
            <p:cNvGrpSpPr/>
            <p:nvPr/>
          </p:nvGrpSpPr>
          <p:grpSpPr>
            <a:xfrm>
              <a:off x="0" y="43968"/>
              <a:ext cx="2647105" cy="1370398"/>
              <a:chOff x="0" y="0"/>
              <a:chExt cx="969651" cy="501985"/>
            </a:xfrm>
          </p:grpSpPr>
          <p:sp>
            <p:nvSpPr>
              <p:cNvPr id="29" name="Freeform 29"/>
              <p:cNvSpPr/>
              <p:nvPr/>
            </p:nvSpPr>
            <p:spPr>
              <a:xfrm>
                <a:off x="0" y="0"/>
                <a:ext cx="969651" cy="501985"/>
              </a:xfrm>
              <a:custGeom>
                <a:avLst/>
                <a:gdLst/>
                <a:ahLst/>
                <a:cxnLst/>
                <a:rect l="l" t="t" r="r" b="b"/>
                <a:pathLst>
                  <a:path w="969651" h="501985">
                    <a:moveTo>
                      <a:pt x="0" y="0"/>
                    </a:moveTo>
                    <a:lnTo>
                      <a:pt x="969651" y="0"/>
                    </a:lnTo>
                    <a:lnTo>
                      <a:pt x="969651" y="501985"/>
                    </a:lnTo>
                    <a:lnTo>
                      <a:pt x="0" y="501985"/>
                    </a:lnTo>
                    <a:close/>
                  </a:path>
                </a:pathLst>
              </a:custGeom>
              <a:solidFill>
                <a:srgbClr val="E6D939"/>
              </a:solidFill>
            </p:spPr>
            <p:txBody>
              <a:bodyPr/>
              <a:lstStyle/>
              <a:p>
                <a:endParaRPr lang="en-US"/>
              </a:p>
            </p:txBody>
          </p:sp>
          <p:sp>
            <p:nvSpPr>
              <p:cNvPr id="30" name="TextBox 30"/>
              <p:cNvSpPr txBox="1"/>
              <p:nvPr/>
            </p:nvSpPr>
            <p:spPr>
              <a:xfrm>
                <a:off x="0" y="-38100"/>
                <a:ext cx="969651" cy="540085"/>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Big Bang</a:t>
                </a:r>
              </a:p>
            </p:txBody>
          </p:sp>
        </p:grpSp>
      </p:grpSp>
      <p:pic>
        <p:nvPicPr>
          <p:cNvPr id="33" name="Picture 32">
            <a:extLst>
              <a:ext uri="{FF2B5EF4-FFF2-40B4-BE49-F238E27FC236}">
                <a16:creationId xmlns:a16="http://schemas.microsoft.com/office/drawing/2014/main" id="{2B70CCED-0D09-F5A6-790A-2BF66C8FD7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20400" y="3926652"/>
            <a:ext cx="5727700" cy="26416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90272" y="3139666"/>
            <a:ext cx="2404429" cy="1187958"/>
            <a:chOff x="0" y="0"/>
            <a:chExt cx="3205905" cy="1583943"/>
          </a:xfrm>
        </p:grpSpPr>
        <p:grpSp>
          <p:nvGrpSpPr>
            <p:cNvPr id="3" name="Group 3"/>
            <p:cNvGrpSpPr/>
            <p:nvPr/>
          </p:nvGrpSpPr>
          <p:grpSpPr>
            <a:xfrm>
              <a:off x="558800" y="0"/>
              <a:ext cx="2647105" cy="1583943"/>
              <a:chOff x="0" y="0"/>
              <a:chExt cx="969651" cy="580208"/>
            </a:xfrm>
          </p:grpSpPr>
          <p:sp>
            <p:nvSpPr>
              <p:cNvPr id="4" name="Freeform 4"/>
              <p:cNvSpPr/>
              <p:nvPr/>
            </p:nvSpPr>
            <p:spPr>
              <a:xfrm>
                <a:off x="0" y="0"/>
                <a:ext cx="969651" cy="580208"/>
              </a:xfrm>
              <a:custGeom>
                <a:avLst/>
                <a:gdLst/>
                <a:ahLst/>
                <a:cxnLst/>
                <a:rect l="l" t="t" r="r" b="b"/>
                <a:pathLst>
                  <a:path w="969651" h="580208">
                    <a:moveTo>
                      <a:pt x="0" y="0"/>
                    </a:moveTo>
                    <a:lnTo>
                      <a:pt x="969651" y="0"/>
                    </a:lnTo>
                    <a:lnTo>
                      <a:pt x="969651" y="580208"/>
                    </a:lnTo>
                    <a:lnTo>
                      <a:pt x="0" y="580208"/>
                    </a:lnTo>
                    <a:close/>
                  </a:path>
                </a:pathLst>
              </a:custGeom>
              <a:solidFill>
                <a:srgbClr val="E6D939"/>
              </a:solidFill>
            </p:spPr>
            <p:txBody>
              <a:bodyPr/>
              <a:lstStyle/>
              <a:p>
                <a:endParaRPr lang="en-US"/>
              </a:p>
            </p:txBody>
          </p:sp>
          <p:sp>
            <p:nvSpPr>
              <p:cNvPr id="5" name="TextBox 5"/>
              <p:cNvSpPr txBox="1"/>
              <p:nvPr/>
            </p:nvSpPr>
            <p:spPr>
              <a:xfrm>
                <a:off x="0" y="-38100"/>
                <a:ext cx="969651" cy="618308"/>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Slow roll inflation</a:t>
                </a:r>
              </a:p>
            </p:txBody>
          </p:sp>
        </p:grpSp>
        <p:sp>
          <p:nvSpPr>
            <p:cNvPr id="6" name="AutoShape 6"/>
            <p:cNvSpPr/>
            <p:nvPr/>
          </p:nvSpPr>
          <p:spPr>
            <a:xfrm>
              <a:off x="0" y="791972"/>
              <a:ext cx="558800" cy="0"/>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7" name="Group 7"/>
          <p:cNvGrpSpPr/>
          <p:nvPr/>
        </p:nvGrpSpPr>
        <p:grpSpPr>
          <a:xfrm>
            <a:off x="7107666" y="3271724"/>
            <a:ext cx="2645631" cy="1027799"/>
            <a:chOff x="0" y="0"/>
            <a:chExt cx="3527509" cy="1370398"/>
          </a:xfrm>
        </p:grpSpPr>
        <p:grpSp>
          <p:nvGrpSpPr>
            <p:cNvPr id="8" name="Group 8"/>
            <p:cNvGrpSpPr/>
            <p:nvPr/>
          </p:nvGrpSpPr>
          <p:grpSpPr>
            <a:xfrm>
              <a:off x="549306" y="0"/>
              <a:ext cx="2978203" cy="1370398"/>
              <a:chOff x="0" y="0"/>
              <a:chExt cx="1090934" cy="501985"/>
            </a:xfrm>
          </p:grpSpPr>
          <p:sp>
            <p:nvSpPr>
              <p:cNvPr id="9" name="Freeform 9"/>
              <p:cNvSpPr/>
              <p:nvPr/>
            </p:nvSpPr>
            <p:spPr>
              <a:xfrm>
                <a:off x="0" y="0"/>
                <a:ext cx="1090934" cy="501985"/>
              </a:xfrm>
              <a:custGeom>
                <a:avLst/>
                <a:gdLst/>
                <a:ahLst/>
                <a:cxnLst/>
                <a:rect l="l" t="t" r="r" b="b"/>
                <a:pathLst>
                  <a:path w="1090934" h="501985">
                    <a:moveTo>
                      <a:pt x="0" y="0"/>
                    </a:moveTo>
                    <a:lnTo>
                      <a:pt x="1090934" y="0"/>
                    </a:lnTo>
                    <a:lnTo>
                      <a:pt x="1090934" y="501985"/>
                    </a:lnTo>
                    <a:lnTo>
                      <a:pt x="0" y="501985"/>
                    </a:lnTo>
                    <a:close/>
                  </a:path>
                </a:pathLst>
              </a:custGeom>
              <a:solidFill>
                <a:srgbClr val="EDC2C2"/>
              </a:solidFill>
            </p:spPr>
            <p:txBody>
              <a:bodyPr/>
              <a:lstStyle/>
              <a:p>
                <a:endParaRPr lang="en-US"/>
              </a:p>
            </p:txBody>
          </p:sp>
          <p:sp>
            <p:nvSpPr>
              <p:cNvPr id="10" name="TextBox 10"/>
              <p:cNvSpPr txBox="1"/>
              <p:nvPr/>
            </p:nvSpPr>
            <p:spPr>
              <a:xfrm>
                <a:off x="0" y="-38100"/>
                <a:ext cx="1090934" cy="540085"/>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Reheating</a:t>
                </a:r>
              </a:p>
            </p:txBody>
          </p:sp>
        </p:grpSp>
        <p:sp>
          <p:nvSpPr>
            <p:cNvPr id="11" name="AutoShape 11"/>
            <p:cNvSpPr/>
            <p:nvPr/>
          </p:nvSpPr>
          <p:spPr>
            <a:xfrm>
              <a:off x="0" y="685199"/>
              <a:ext cx="549306" cy="0"/>
            </a:xfrm>
            <a:prstGeom prst="line">
              <a:avLst/>
            </a:prstGeom>
            <a:ln w="38100" cap="rnd">
              <a:solidFill>
                <a:srgbClr val="000000"/>
              </a:solidFill>
              <a:prstDash val="solid"/>
              <a:headEnd type="none" w="sm" len="sm"/>
              <a:tailEnd type="triangle" w="lg" len="med"/>
            </a:ln>
          </p:spPr>
          <p:txBody>
            <a:bodyPr/>
            <a:lstStyle/>
            <a:p>
              <a:endParaRPr lang="en-US"/>
            </a:p>
          </p:txBody>
        </p:sp>
      </p:grpSp>
      <p:sp>
        <p:nvSpPr>
          <p:cNvPr id="12" name="Freeform 12"/>
          <p:cNvSpPr/>
          <p:nvPr/>
        </p:nvSpPr>
        <p:spPr>
          <a:xfrm rot="-4077268">
            <a:off x="16080638" y="-7241747"/>
            <a:ext cx="12214504" cy="17418188"/>
          </a:xfrm>
          <a:custGeom>
            <a:avLst/>
            <a:gdLst/>
            <a:ahLst/>
            <a:cxnLst/>
            <a:rect l="l" t="t" r="r" b="b"/>
            <a:pathLst>
              <a:path w="12214504" h="17418188">
                <a:moveTo>
                  <a:pt x="0" y="0"/>
                </a:moveTo>
                <a:lnTo>
                  <a:pt x="12214504" y="0"/>
                </a:lnTo>
                <a:lnTo>
                  <a:pt x="12214504" y="17418188"/>
                </a:lnTo>
                <a:lnTo>
                  <a:pt x="0" y="17418188"/>
                </a:lnTo>
                <a:lnTo>
                  <a:pt x="0" y="0"/>
                </a:lnTo>
                <a:close/>
              </a:path>
            </a:pathLst>
          </a:custGeom>
          <a:blipFill>
            <a:blip r:embed="rId2"/>
            <a:stretch>
              <a:fillRect/>
            </a:stretch>
          </a:blipFill>
        </p:spPr>
        <p:txBody>
          <a:bodyPr/>
          <a:lstStyle/>
          <a:p>
            <a:endParaRPr lang="en-US"/>
          </a:p>
        </p:txBody>
      </p:sp>
      <p:grpSp>
        <p:nvGrpSpPr>
          <p:cNvPr id="13" name="Group 13"/>
          <p:cNvGrpSpPr/>
          <p:nvPr/>
        </p:nvGrpSpPr>
        <p:grpSpPr>
          <a:xfrm>
            <a:off x="9753298" y="3259606"/>
            <a:ext cx="2724119" cy="1068018"/>
            <a:chOff x="0" y="0"/>
            <a:chExt cx="3632159" cy="1424024"/>
          </a:xfrm>
        </p:grpSpPr>
        <p:grpSp>
          <p:nvGrpSpPr>
            <p:cNvPr id="14" name="Group 14"/>
            <p:cNvGrpSpPr/>
            <p:nvPr/>
          </p:nvGrpSpPr>
          <p:grpSpPr>
            <a:xfrm>
              <a:off x="602481" y="0"/>
              <a:ext cx="3029678" cy="1424024"/>
              <a:chOff x="0" y="0"/>
              <a:chExt cx="1109790" cy="521629"/>
            </a:xfrm>
          </p:grpSpPr>
          <p:sp>
            <p:nvSpPr>
              <p:cNvPr id="15" name="Freeform 15"/>
              <p:cNvSpPr/>
              <p:nvPr/>
            </p:nvSpPr>
            <p:spPr>
              <a:xfrm>
                <a:off x="0" y="0"/>
                <a:ext cx="1109790" cy="521629"/>
              </a:xfrm>
              <a:custGeom>
                <a:avLst/>
                <a:gdLst/>
                <a:ahLst/>
                <a:cxnLst/>
                <a:rect l="l" t="t" r="r" b="b"/>
                <a:pathLst>
                  <a:path w="1109790" h="521629">
                    <a:moveTo>
                      <a:pt x="0" y="0"/>
                    </a:moveTo>
                    <a:lnTo>
                      <a:pt x="1109790" y="0"/>
                    </a:lnTo>
                    <a:lnTo>
                      <a:pt x="1109790" y="521629"/>
                    </a:lnTo>
                    <a:lnTo>
                      <a:pt x="0" y="521629"/>
                    </a:lnTo>
                    <a:close/>
                  </a:path>
                </a:pathLst>
              </a:custGeom>
              <a:solidFill>
                <a:srgbClr val="B1C2FF"/>
              </a:solidFill>
            </p:spPr>
            <p:txBody>
              <a:bodyPr/>
              <a:lstStyle/>
              <a:p>
                <a:endParaRPr lang="en-US"/>
              </a:p>
            </p:txBody>
          </p:sp>
          <p:sp>
            <p:nvSpPr>
              <p:cNvPr id="16" name="TextBox 16"/>
              <p:cNvSpPr txBox="1"/>
              <p:nvPr/>
            </p:nvSpPr>
            <p:spPr>
              <a:xfrm>
                <a:off x="0" y="-38100"/>
                <a:ext cx="1109790" cy="559729"/>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CMB</a:t>
                </a:r>
              </a:p>
            </p:txBody>
          </p:sp>
        </p:grpSp>
        <p:sp>
          <p:nvSpPr>
            <p:cNvPr id="17" name="AutoShape 17"/>
            <p:cNvSpPr/>
            <p:nvPr/>
          </p:nvSpPr>
          <p:spPr>
            <a:xfrm>
              <a:off x="0" y="712012"/>
              <a:ext cx="602481" cy="0"/>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18" name="Group 18"/>
          <p:cNvGrpSpPr/>
          <p:nvPr/>
        </p:nvGrpSpPr>
        <p:grpSpPr>
          <a:xfrm>
            <a:off x="2283707" y="3139666"/>
            <a:ext cx="2406565" cy="1187958"/>
            <a:chOff x="0" y="0"/>
            <a:chExt cx="3208753" cy="1583943"/>
          </a:xfrm>
        </p:grpSpPr>
        <p:grpSp>
          <p:nvGrpSpPr>
            <p:cNvPr id="19" name="Group 19"/>
            <p:cNvGrpSpPr/>
            <p:nvPr/>
          </p:nvGrpSpPr>
          <p:grpSpPr>
            <a:xfrm>
              <a:off x="561649" y="0"/>
              <a:ext cx="2647105" cy="1583943"/>
              <a:chOff x="0" y="0"/>
              <a:chExt cx="969651" cy="580208"/>
            </a:xfrm>
          </p:grpSpPr>
          <p:sp>
            <p:nvSpPr>
              <p:cNvPr id="20" name="Freeform 20"/>
              <p:cNvSpPr/>
              <p:nvPr/>
            </p:nvSpPr>
            <p:spPr>
              <a:xfrm>
                <a:off x="0" y="0"/>
                <a:ext cx="969651" cy="580208"/>
              </a:xfrm>
              <a:custGeom>
                <a:avLst/>
                <a:gdLst/>
                <a:ahLst/>
                <a:cxnLst/>
                <a:rect l="l" t="t" r="r" b="b"/>
                <a:pathLst>
                  <a:path w="969651" h="580208">
                    <a:moveTo>
                      <a:pt x="0" y="0"/>
                    </a:moveTo>
                    <a:lnTo>
                      <a:pt x="969651" y="0"/>
                    </a:lnTo>
                    <a:lnTo>
                      <a:pt x="969651" y="580208"/>
                    </a:lnTo>
                    <a:lnTo>
                      <a:pt x="0" y="580208"/>
                    </a:lnTo>
                    <a:close/>
                  </a:path>
                </a:pathLst>
              </a:custGeom>
              <a:solidFill>
                <a:srgbClr val="E6D939"/>
              </a:solidFill>
            </p:spPr>
            <p:txBody>
              <a:bodyPr/>
              <a:lstStyle/>
              <a:p>
                <a:endParaRPr lang="en-US"/>
              </a:p>
            </p:txBody>
          </p:sp>
          <p:sp>
            <p:nvSpPr>
              <p:cNvPr id="21" name="TextBox 21"/>
              <p:cNvSpPr txBox="1"/>
              <p:nvPr/>
            </p:nvSpPr>
            <p:spPr>
              <a:xfrm>
                <a:off x="0" y="-38100"/>
                <a:ext cx="969651" cy="618308"/>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Bubble Nucleation</a:t>
                </a:r>
              </a:p>
            </p:txBody>
          </p:sp>
        </p:grpSp>
        <p:sp>
          <p:nvSpPr>
            <p:cNvPr id="22" name="AutoShape 22"/>
            <p:cNvSpPr/>
            <p:nvPr/>
          </p:nvSpPr>
          <p:spPr>
            <a:xfrm flipV="1">
              <a:off x="0" y="791972"/>
              <a:ext cx="561649" cy="0"/>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23" name="Group 23"/>
          <p:cNvGrpSpPr/>
          <p:nvPr/>
        </p:nvGrpSpPr>
        <p:grpSpPr>
          <a:xfrm>
            <a:off x="15171445" y="3251551"/>
            <a:ext cx="2724119" cy="1027799"/>
            <a:chOff x="0" y="0"/>
            <a:chExt cx="3632159" cy="1370398"/>
          </a:xfrm>
        </p:grpSpPr>
        <p:grpSp>
          <p:nvGrpSpPr>
            <p:cNvPr id="24" name="Group 24"/>
            <p:cNvGrpSpPr/>
            <p:nvPr/>
          </p:nvGrpSpPr>
          <p:grpSpPr>
            <a:xfrm>
              <a:off x="602481" y="0"/>
              <a:ext cx="3029678" cy="1370398"/>
              <a:chOff x="0" y="0"/>
              <a:chExt cx="1109790" cy="501985"/>
            </a:xfrm>
          </p:grpSpPr>
          <p:sp>
            <p:nvSpPr>
              <p:cNvPr id="25" name="Freeform 25"/>
              <p:cNvSpPr/>
              <p:nvPr/>
            </p:nvSpPr>
            <p:spPr>
              <a:xfrm>
                <a:off x="0" y="0"/>
                <a:ext cx="1109790" cy="501985"/>
              </a:xfrm>
              <a:custGeom>
                <a:avLst/>
                <a:gdLst/>
                <a:ahLst/>
                <a:cxnLst/>
                <a:rect l="l" t="t" r="r" b="b"/>
                <a:pathLst>
                  <a:path w="1109790" h="501985">
                    <a:moveTo>
                      <a:pt x="0" y="0"/>
                    </a:moveTo>
                    <a:lnTo>
                      <a:pt x="1109790" y="0"/>
                    </a:lnTo>
                    <a:lnTo>
                      <a:pt x="1109790" y="501985"/>
                    </a:lnTo>
                    <a:lnTo>
                      <a:pt x="0" y="501985"/>
                    </a:lnTo>
                    <a:close/>
                  </a:path>
                </a:pathLst>
              </a:custGeom>
              <a:solidFill>
                <a:srgbClr val="EFCFB1"/>
              </a:solidFill>
            </p:spPr>
            <p:txBody>
              <a:bodyPr/>
              <a:lstStyle/>
              <a:p>
                <a:endParaRPr lang="en-US"/>
              </a:p>
            </p:txBody>
          </p:sp>
          <p:sp>
            <p:nvSpPr>
              <p:cNvPr id="26" name="TextBox 26"/>
              <p:cNvSpPr txBox="1"/>
              <p:nvPr/>
            </p:nvSpPr>
            <p:spPr>
              <a:xfrm>
                <a:off x="0" y="-38100"/>
                <a:ext cx="1109790" cy="540085"/>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Today</a:t>
                </a:r>
              </a:p>
            </p:txBody>
          </p:sp>
        </p:grpSp>
        <p:sp>
          <p:nvSpPr>
            <p:cNvPr id="27" name="AutoShape 27"/>
            <p:cNvSpPr/>
            <p:nvPr/>
          </p:nvSpPr>
          <p:spPr>
            <a:xfrm>
              <a:off x="0" y="685199"/>
              <a:ext cx="602481" cy="0"/>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28" name="Group 28"/>
          <p:cNvGrpSpPr/>
          <p:nvPr/>
        </p:nvGrpSpPr>
        <p:grpSpPr>
          <a:xfrm>
            <a:off x="12470562" y="3191645"/>
            <a:ext cx="2710179" cy="1187958"/>
            <a:chOff x="0" y="0"/>
            <a:chExt cx="3613572" cy="1583943"/>
          </a:xfrm>
        </p:grpSpPr>
        <p:grpSp>
          <p:nvGrpSpPr>
            <p:cNvPr id="29" name="Group 29"/>
            <p:cNvGrpSpPr/>
            <p:nvPr/>
          </p:nvGrpSpPr>
          <p:grpSpPr>
            <a:xfrm>
              <a:off x="583894" y="0"/>
              <a:ext cx="3029678" cy="1583943"/>
              <a:chOff x="0" y="0"/>
              <a:chExt cx="1109790" cy="580208"/>
            </a:xfrm>
          </p:grpSpPr>
          <p:sp>
            <p:nvSpPr>
              <p:cNvPr id="30" name="Freeform 30"/>
              <p:cNvSpPr/>
              <p:nvPr/>
            </p:nvSpPr>
            <p:spPr>
              <a:xfrm>
                <a:off x="0" y="0"/>
                <a:ext cx="1109790" cy="580208"/>
              </a:xfrm>
              <a:custGeom>
                <a:avLst/>
                <a:gdLst/>
                <a:ahLst/>
                <a:cxnLst/>
                <a:rect l="l" t="t" r="r" b="b"/>
                <a:pathLst>
                  <a:path w="1109790" h="580208">
                    <a:moveTo>
                      <a:pt x="0" y="0"/>
                    </a:moveTo>
                    <a:lnTo>
                      <a:pt x="1109790" y="0"/>
                    </a:lnTo>
                    <a:lnTo>
                      <a:pt x="1109790" y="580208"/>
                    </a:lnTo>
                    <a:lnTo>
                      <a:pt x="0" y="580208"/>
                    </a:lnTo>
                    <a:close/>
                  </a:path>
                </a:pathLst>
              </a:custGeom>
              <a:solidFill>
                <a:srgbClr val="B1C2FF"/>
              </a:solidFill>
            </p:spPr>
            <p:txBody>
              <a:bodyPr/>
              <a:lstStyle/>
              <a:p>
                <a:endParaRPr lang="en-US"/>
              </a:p>
            </p:txBody>
          </p:sp>
          <p:sp>
            <p:nvSpPr>
              <p:cNvPr id="31" name="TextBox 31"/>
              <p:cNvSpPr txBox="1"/>
              <p:nvPr/>
            </p:nvSpPr>
            <p:spPr>
              <a:xfrm>
                <a:off x="0" y="-38100"/>
                <a:ext cx="1109790" cy="618308"/>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Structure formation</a:t>
                </a:r>
              </a:p>
            </p:txBody>
          </p:sp>
        </p:grpSp>
        <p:sp>
          <p:nvSpPr>
            <p:cNvPr id="32" name="AutoShape 32"/>
            <p:cNvSpPr/>
            <p:nvPr/>
          </p:nvSpPr>
          <p:spPr>
            <a:xfrm>
              <a:off x="0" y="791972"/>
              <a:ext cx="583894" cy="0"/>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33" name="Group 33"/>
          <p:cNvGrpSpPr/>
          <p:nvPr/>
        </p:nvGrpSpPr>
        <p:grpSpPr>
          <a:xfrm>
            <a:off x="298378" y="3139666"/>
            <a:ext cx="1985329" cy="1187958"/>
            <a:chOff x="0" y="0"/>
            <a:chExt cx="969651" cy="580208"/>
          </a:xfrm>
        </p:grpSpPr>
        <p:sp>
          <p:nvSpPr>
            <p:cNvPr id="34" name="Freeform 34"/>
            <p:cNvSpPr/>
            <p:nvPr/>
          </p:nvSpPr>
          <p:spPr>
            <a:xfrm>
              <a:off x="0" y="0"/>
              <a:ext cx="969651" cy="580208"/>
            </a:xfrm>
            <a:custGeom>
              <a:avLst/>
              <a:gdLst/>
              <a:ahLst/>
              <a:cxnLst/>
              <a:rect l="l" t="t" r="r" b="b"/>
              <a:pathLst>
                <a:path w="969651" h="580208">
                  <a:moveTo>
                    <a:pt x="0" y="0"/>
                  </a:moveTo>
                  <a:lnTo>
                    <a:pt x="969651" y="0"/>
                  </a:lnTo>
                  <a:lnTo>
                    <a:pt x="969651" y="580208"/>
                  </a:lnTo>
                  <a:lnTo>
                    <a:pt x="0" y="580208"/>
                  </a:lnTo>
                  <a:close/>
                </a:path>
              </a:pathLst>
            </a:custGeom>
            <a:solidFill>
              <a:srgbClr val="E6D939"/>
            </a:solidFill>
          </p:spPr>
          <p:txBody>
            <a:bodyPr/>
            <a:lstStyle/>
            <a:p>
              <a:endParaRPr lang="en-US"/>
            </a:p>
          </p:txBody>
        </p:sp>
        <p:sp>
          <p:nvSpPr>
            <p:cNvPr id="35" name="TextBox 35"/>
            <p:cNvSpPr txBox="1"/>
            <p:nvPr/>
          </p:nvSpPr>
          <p:spPr>
            <a:xfrm>
              <a:off x="0" y="-38100"/>
              <a:ext cx="969651" cy="618308"/>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Eternal Inflation</a:t>
              </a:r>
            </a:p>
          </p:txBody>
        </p:sp>
      </p:grpSp>
      <p:grpSp>
        <p:nvGrpSpPr>
          <p:cNvPr id="36" name="Group 36"/>
          <p:cNvGrpSpPr/>
          <p:nvPr/>
        </p:nvGrpSpPr>
        <p:grpSpPr>
          <a:xfrm>
            <a:off x="0" y="5417808"/>
            <a:ext cx="5290130" cy="4445724"/>
            <a:chOff x="0" y="0"/>
            <a:chExt cx="7053507" cy="5927632"/>
          </a:xfrm>
        </p:grpSpPr>
        <p:sp>
          <p:nvSpPr>
            <p:cNvPr id="37" name="Freeform 37"/>
            <p:cNvSpPr/>
            <p:nvPr/>
          </p:nvSpPr>
          <p:spPr>
            <a:xfrm rot="-5462008">
              <a:off x="625142" y="-511167"/>
              <a:ext cx="5803222" cy="6949967"/>
            </a:xfrm>
            <a:custGeom>
              <a:avLst/>
              <a:gdLst/>
              <a:ahLst/>
              <a:cxnLst/>
              <a:rect l="l" t="t" r="r" b="b"/>
              <a:pathLst>
                <a:path w="5803222" h="6949967">
                  <a:moveTo>
                    <a:pt x="0" y="0"/>
                  </a:moveTo>
                  <a:lnTo>
                    <a:pt x="5803222" y="0"/>
                  </a:lnTo>
                  <a:lnTo>
                    <a:pt x="5803222" y="6949966"/>
                  </a:lnTo>
                  <a:lnTo>
                    <a:pt x="0" y="6949966"/>
                  </a:lnTo>
                  <a:lnTo>
                    <a:pt x="0" y="0"/>
                  </a:lnTo>
                  <a:close/>
                </a:path>
              </a:pathLst>
            </a:custGeom>
            <a:blipFill>
              <a:blip r:embed="rId3">
                <a:alphaModFix amt="54000"/>
              </a:blip>
              <a:stretch>
                <a:fillRect/>
              </a:stretch>
            </a:blipFill>
          </p:spPr>
          <p:txBody>
            <a:bodyPr/>
            <a:lstStyle/>
            <a:p>
              <a:endParaRPr lang="en-US"/>
            </a:p>
          </p:txBody>
        </p:sp>
        <p:sp>
          <p:nvSpPr>
            <p:cNvPr id="38" name="AutoShape 38"/>
            <p:cNvSpPr/>
            <p:nvPr/>
          </p:nvSpPr>
          <p:spPr>
            <a:xfrm flipH="1" flipV="1">
              <a:off x="5421576" y="3639195"/>
              <a:ext cx="653485" cy="473131"/>
            </a:xfrm>
            <a:prstGeom prst="line">
              <a:avLst/>
            </a:prstGeom>
            <a:ln w="50800" cap="flat">
              <a:solidFill>
                <a:srgbClr val="000000"/>
              </a:solidFill>
              <a:prstDash val="solid"/>
              <a:headEnd type="arrow" w="med" len="sm"/>
              <a:tailEnd type="none" w="sm" len="sm"/>
            </a:ln>
          </p:spPr>
          <p:txBody>
            <a:bodyPr/>
            <a:lstStyle/>
            <a:p>
              <a:endParaRPr lang="en-US"/>
            </a:p>
          </p:txBody>
        </p:sp>
        <p:sp>
          <p:nvSpPr>
            <p:cNvPr id="39" name="AutoShape 39"/>
            <p:cNvSpPr/>
            <p:nvPr/>
          </p:nvSpPr>
          <p:spPr>
            <a:xfrm flipH="1">
              <a:off x="5001447" y="1253148"/>
              <a:ext cx="746871" cy="305088"/>
            </a:xfrm>
            <a:prstGeom prst="line">
              <a:avLst/>
            </a:prstGeom>
            <a:ln w="50800" cap="flat">
              <a:solidFill>
                <a:srgbClr val="000000"/>
              </a:solidFill>
              <a:prstDash val="solid"/>
              <a:headEnd type="arrow" w="med" len="sm"/>
              <a:tailEnd type="none" w="sm" len="sm"/>
            </a:ln>
          </p:spPr>
          <p:txBody>
            <a:bodyPr/>
            <a:lstStyle/>
            <a:p>
              <a:endParaRPr lang="en-US"/>
            </a:p>
          </p:txBody>
        </p:sp>
        <p:sp>
          <p:nvSpPr>
            <p:cNvPr id="40" name="AutoShape 40"/>
            <p:cNvSpPr/>
            <p:nvPr/>
          </p:nvSpPr>
          <p:spPr>
            <a:xfrm flipV="1">
              <a:off x="1012479" y="4249147"/>
              <a:ext cx="650213" cy="477618"/>
            </a:xfrm>
            <a:prstGeom prst="line">
              <a:avLst/>
            </a:prstGeom>
            <a:ln w="50800" cap="flat">
              <a:solidFill>
                <a:srgbClr val="000000"/>
              </a:solidFill>
              <a:prstDash val="solid"/>
              <a:headEnd type="arrow" w="med" len="sm"/>
              <a:tailEnd type="none" w="sm" len="sm"/>
            </a:ln>
          </p:spPr>
          <p:txBody>
            <a:bodyPr/>
            <a:lstStyle/>
            <a:p>
              <a:endParaRPr lang="en-US"/>
            </a:p>
          </p:txBody>
        </p:sp>
        <p:sp>
          <p:nvSpPr>
            <p:cNvPr id="41" name="AutoShape 41"/>
            <p:cNvSpPr/>
            <p:nvPr/>
          </p:nvSpPr>
          <p:spPr>
            <a:xfrm>
              <a:off x="820095" y="1216611"/>
              <a:ext cx="712664" cy="378160"/>
            </a:xfrm>
            <a:prstGeom prst="line">
              <a:avLst/>
            </a:prstGeom>
            <a:ln w="50800" cap="flat">
              <a:solidFill>
                <a:srgbClr val="000000"/>
              </a:solidFill>
              <a:prstDash val="solid"/>
              <a:headEnd type="arrow" w="med" len="sm"/>
              <a:tailEnd type="none" w="sm" len="sm"/>
            </a:ln>
          </p:spPr>
          <p:txBody>
            <a:bodyPr/>
            <a:lstStyle/>
            <a:p>
              <a:endParaRPr lang="en-US"/>
            </a:p>
          </p:txBody>
        </p:sp>
        <p:sp>
          <p:nvSpPr>
            <p:cNvPr id="42" name="AutoShape 42"/>
            <p:cNvSpPr/>
            <p:nvPr/>
          </p:nvSpPr>
          <p:spPr>
            <a:xfrm>
              <a:off x="3444038" y="496471"/>
              <a:ext cx="0" cy="806781"/>
            </a:xfrm>
            <a:prstGeom prst="line">
              <a:avLst/>
            </a:prstGeom>
            <a:ln w="50800" cap="flat">
              <a:solidFill>
                <a:srgbClr val="000000"/>
              </a:solidFill>
              <a:prstDash val="solid"/>
              <a:headEnd type="arrow" w="med" len="sm"/>
              <a:tailEnd type="none" w="sm" len="sm"/>
            </a:ln>
          </p:spPr>
          <p:txBody>
            <a:bodyPr/>
            <a:lstStyle/>
            <a:p>
              <a:endParaRPr lang="en-US"/>
            </a:p>
          </p:txBody>
        </p:sp>
        <p:sp>
          <p:nvSpPr>
            <p:cNvPr id="43" name="AutoShape 43"/>
            <p:cNvSpPr/>
            <p:nvPr/>
          </p:nvSpPr>
          <p:spPr>
            <a:xfrm flipH="1" flipV="1">
              <a:off x="3733500" y="3845399"/>
              <a:ext cx="329191" cy="736566"/>
            </a:xfrm>
            <a:prstGeom prst="line">
              <a:avLst/>
            </a:prstGeom>
            <a:ln w="50800" cap="flat">
              <a:solidFill>
                <a:srgbClr val="000000"/>
              </a:solidFill>
              <a:prstDash val="solid"/>
              <a:headEnd type="arrow" w="med" len="sm"/>
              <a:tailEnd type="none" w="sm" len="sm"/>
            </a:ln>
          </p:spPr>
          <p:txBody>
            <a:bodyPr/>
            <a:lstStyle/>
            <a:p>
              <a:endParaRPr lang="en-US"/>
            </a:p>
          </p:txBody>
        </p:sp>
      </p:grpSp>
      <p:sp>
        <p:nvSpPr>
          <p:cNvPr id="44" name="Freeform 44"/>
          <p:cNvSpPr/>
          <p:nvPr/>
        </p:nvSpPr>
        <p:spPr>
          <a:xfrm>
            <a:off x="1417925" y="6618819"/>
            <a:ext cx="888924" cy="886702"/>
          </a:xfrm>
          <a:custGeom>
            <a:avLst/>
            <a:gdLst/>
            <a:ahLst/>
            <a:cxnLst/>
            <a:rect l="l" t="t" r="r" b="b"/>
            <a:pathLst>
              <a:path w="888924" h="886702">
                <a:moveTo>
                  <a:pt x="0" y="0"/>
                </a:moveTo>
                <a:lnTo>
                  <a:pt x="888925" y="0"/>
                </a:lnTo>
                <a:lnTo>
                  <a:pt x="888925" y="886702"/>
                </a:lnTo>
                <a:lnTo>
                  <a:pt x="0" y="886702"/>
                </a:lnTo>
                <a:lnTo>
                  <a:pt x="0" y="0"/>
                </a:lnTo>
                <a:close/>
              </a:path>
            </a:pathLst>
          </a:custGeom>
          <a:blipFill>
            <a:blip r:embed="rId4"/>
            <a:stretch>
              <a:fillRect/>
            </a:stretch>
          </a:blipFill>
        </p:spPr>
        <p:txBody>
          <a:bodyPr/>
          <a:lstStyle/>
          <a:p>
            <a:endParaRPr lang="en-US"/>
          </a:p>
        </p:txBody>
      </p:sp>
      <p:sp>
        <p:nvSpPr>
          <p:cNvPr id="45" name="TextBox 45"/>
          <p:cNvSpPr txBox="1"/>
          <p:nvPr/>
        </p:nvSpPr>
        <p:spPr>
          <a:xfrm>
            <a:off x="500107" y="780971"/>
            <a:ext cx="15867398" cy="1276350"/>
          </a:xfrm>
          <a:prstGeom prst="rect">
            <a:avLst/>
          </a:prstGeom>
        </p:spPr>
        <p:txBody>
          <a:bodyPr lIns="0" tIns="0" rIns="0" bIns="0" rtlCol="0" anchor="t">
            <a:spAutoFit/>
          </a:bodyPr>
          <a:lstStyle/>
          <a:p>
            <a:pPr marL="0" lvl="0" indent="0" algn="l">
              <a:lnSpc>
                <a:spcPts val="10080"/>
              </a:lnSpc>
              <a:spcBef>
                <a:spcPct val="0"/>
              </a:spcBef>
            </a:pPr>
            <a:r>
              <a:rPr lang="en-US" sz="8400">
                <a:solidFill>
                  <a:srgbClr val="000000"/>
                </a:solidFill>
                <a:latin typeface="Helvetica World"/>
                <a:ea typeface="Helvetica World"/>
                <a:cs typeface="Helvetica World"/>
                <a:sym typeface="Helvetica World"/>
              </a:rPr>
              <a:t>Multiverse → Bubble universes</a:t>
            </a:r>
          </a:p>
        </p:txBody>
      </p:sp>
      <p:sp>
        <p:nvSpPr>
          <p:cNvPr id="46" name="TextBox 46"/>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4</a:t>
            </a:r>
          </a:p>
        </p:txBody>
      </p:sp>
      <p:grpSp>
        <p:nvGrpSpPr>
          <p:cNvPr id="47" name="Group 47"/>
          <p:cNvGrpSpPr/>
          <p:nvPr/>
        </p:nvGrpSpPr>
        <p:grpSpPr>
          <a:xfrm>
            <a:off x="5336891" y="4990752"/>
            <a:ext cx="3541552" cy="2906820"/>
            <a:chOff x="0" y="0"/>
            <a:chExt cx="4722069" cy="3875760"/>
          </a:xfrm>
        </p:grpSpPr>
        <p:sp>
          <p:nvSpPr>
            <p:cNvPr id="48" name="Freeform 48"/>
            <p:cNvSpPr/>
            <p:nvPr/>
          </p:nvSpPr>
          <p:spPr>
            <a:xfrm>
              <a:off x="0" y="0"/>
              <a:ext cx="4722069" cy="3875760"/>
            </a:xfrm>
            <a:custGeom>
              <a:avLst/>
              <a:gdLst/>
              <a:ahLst/>
              <a:cxnLst/>
              <a:rect l="l" t="t" r="r" b="b"/>
              <a:pathLst>
                <a:path w="4722069" h="3875760">
                  <a:moveTo>
                    <a:pt x="0" y="0"/>
                  </a:moveTo>
                  <a:lnTo>
                    <a:pt x="4722069" y="0"/>
                  </a:lnTo>
                  <a:lnTo>
                    <a:pt x="4722069" y="3875760"/>
                  </a:lnTo>
                  <a:lnTo>
                    <a:pt x="0" y="3875760"/>
                  </a:lnTo>
                  <a:lnTo>
                    <a:pt x="0" y="0"/>
                  </a:lnTo>
                  <a:close/>
                </a:path>
              </a:pathLst>
            </a:custGeom>
            <a:blipFill>
              <a:blip r:embed="rId5"/>
              <a:stretch>
                <a:fillRect l="-9133" r="-178870" b="-43585"/>
              </a:stretch>
            </a:blipFill>
          </p:spPr>
          <p:txBody>
            <a:bodyPr/>
            <a:lstStyle/>
            <a:p>
              <a:endParaRPr lang="en-US"/>
            </a:p>
          </p:txBody>
        </p:sp>
        <p:sp>
          <p:nvSpPr>
            <p:cNvPr id="49" name="AutoShape 49"/>
            <p:cNvSpPr/>
            <p:nvPr/>
          </p:nvSpPr>
          <p:spPr>
            <a:xfrm flipH="1" flipV="1">
              <a:off x="1925300" y="2963816"/>
              <a:ext cx="938015" cy="269628"/>
            </a:xfrm>
            <a:prstGeom prst="line">
              <a:avLst/>
            </a:prstGeom>
            <a:ln w="50800" cap="flat">
              <a:solidFill>
                <a:srgbClr val="000000"/>
              </a:solidFill>
              <a:prstDash val="solid"/>
              <a:headEnd type="arrow" w="med" len="sm"/>
              <a:tailEnd type="none" w="sm" len="sm"/>
            </a:ln>
          </p:spPr>
          <p:txBody>
            <a:bodyPr/>
            <a:lstStyle/>
            <a:p>
              <a:endParaRPr lang="en-US"/>
            </a:p>
          </p:txBody>
        </p:sp>
      </p:grpSp>
      <p:grpSp>
        <p:nvGrpSpPr>
          <p:cNvPr id="50" name="Group 50"/>
          <p:cNvGrpSpPr/>
          <p:nvPr/>
        </p:nvGrpSpPr>
        <p:grpSpPr>
          <a:xfrm>
            <a:off x="7957680" y="7134643"/>
            <a:ext cx="3591234" cy="2728890"/>
            <a:chOff x="0" y="0"/>
            <a:chExt cx="4788312" cy="3638520"/>
          </a:xfrm>
        </p:grpSpPr>
        <p:sp>
          <p:nvSpPr>
            <p:cNvPr id="51" name="Freeform 51"/>
            <p:cNvSpPr/>
            <p:nvPr/>
          </p:nvSpPr>
          <p:spPr>
            <a:xfrm>
              <a:off x="0" y="0"/>
              <a:ext cx="4788312" cy="3638520"/>
            </a:xfrm>
            <a:custGeom>
              <a:avLst/>
              <a:gdLst/>
              <a:ahLst/>
              <a:cxnLst/>
              <a:rect l="l" t="t" r="r" b="b"/>
              <a:pathLst>
                <a:path w="4788312" h="3638520">
                  <a:moveTo>
                    <a:pt x="0" y="0"/>
                  </a:moveTo>
                  <a:lnTo>
                    <a:pt x="4788312" y="0"/>
                  </a:lnTo>
                  <a:lnTo>
                    <a:pt x="4788312" y="3638520"/>
                  </a:lnTo>
                  <a:lnTo>
                    <a:pt x="0" y="3638520"/>
                  </a:lnTo>
                  <a:lnTo>
                    <a:pt x="0" y="0"/>
                  </a:lnTo>
                  <a:close/>
                </a:path>
              </a:pathLst>
            </a:custGeom>
            <a:blipFill>
              <a:blip r:embed="rId5"/>
              <a:stretch>
                <a:fillRect l="-156528" t="-7682" r="-21483" b="-42094"/>
              </a:stretch>
            </a:blipFill>
          </p:spPr>
          <p:txBody>
            <a:bodyPr/>
            <a:lstStyle/>
            <a:p>
              <a:endParaRPr lang="en-US"/>
            </a:p>
          </p:txBody>
        </p:sp>
        <p:sp>
          <p:nvSpPr>
            <p:cNvPr id="52" name="AutoShape 52"/>
            <p:cNvSpPr/>
            <p:nvPr/>
          </p:nvSpPr>
          <p:spPr>
            <a:xfrm flipH="1" flipV="1">
              <a:off x="1842519" y="2667450"/>
              <a:ext cx="1174005" cy="322369"/>
            </a:xfrm>
            <a:prstGeom prst="line">
              <a:avLst/>
            </a:prstGeom>
            <a:ln w="50800" cap="flat">
              <a:solidFill>
                <a:srgbClr val="000000"/>
              </a:solidFill>
              <a:prstDash val="solid"/>
              <a:headEnd type="arrow" w="med" len="sm"/>
              <a:tailEnd type="none" w="sm" len="sm"/>
            </a:ln>
          </p:spPr>
          <p:txBody>
            <a:bodyPr/>
            <a:lstStyle/>
            <a:p>
              <a:endParaRPr lang="en-US"/>
            </a:p>
          </p:txBody>
        </p:sp>
      </p:grpSp>
      <p:grpSp>
        <p:nvGrpSpPr>
          <p:cNvPr id="58" name="Group 57">
            <a:extLst>
              <a:ext uri="{FF2B5EF4-FFF2-40B4-BE49-F238E27FC236}">
                <a16:creationId xmlns:a16="http://schemas.microsoft.com/office/drawing/2014/main" id="{8F25487B-31AF-F150-CE04-C3F7D8988830}"/>
              </a:ext>
            </a:extLst>
          </p:cNvPr>
          <p:cNvGrpSpPr/>
          <p:nvPr/>
        </p:nvGrpSpPr>
        <p:grpSpPr>
          <a:xfrm>
            <a:off x="11487216" y="5417808"/>
            <a:ext cx="6419432" cy="3396911"/>
            <a:chOff x="11487216" y="5417808"/>
            <a:chExt cx="6419432" cy="3396911"/>
          </a:xfrm>
        </p:grpSpPr>
        <p:pic>
          <p:nvPicPr>
            <p:cNvPr id="55" name="Picture 54">
              <a:extLst>
                <a:ext uri="{FF2B5EF4-FFF2-40B4-BE49-F238E27FC236}">
                  <a16:creationId xmlns:a16="http://schemas.microsoft.com/office/drawing/2014/main" id="{C32DC064-10C7-C6B9-CDC0-5D1FBFE6DE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87216" y="5417808"/>
              <a:ext cx="6419432" cy="3102880"/>
            </a:xfrm>
            <a:prstGeom prst="rect">
              <a:avLst/>
            </a:prstGeom>
          </p:spPr>
        </p:pic>
        <p:sp>
          <p:nvSpPr>
            <p:cNvPr id="57" name="TextBox 21">
              <a:extLst>
                <a:ext uri="{FF2B5EF4-FFF2-40B4-BE49-F238E27FC236}">
                  <a16:creationId xmlns:a16="http://schemas.microsoft.com/office/drawing/2014/main" id="{7E6031FE-A4E2-21C6-7CDF-AB7122EE301D}"/>
                </a:ext>
              </a:extLst>
            </p:cNvPr>
            <p:cNvSpPr txBox="1"/>
            <p:nvPr/>
          </p:nvSpPr>
          <p:spPr>
            <a:xfrm>
              <a:off x="12824555" y="8551185"/>
              <a:ext cx="4479080" cy="263534"/>
            </a:xfrm>
            <a:prstGeom prst="rect">
              <a:avLst/>
            </a:prstGeom>
          </p:spPr>
          <p:txBody>
            <a:bodyPr wrap="square" lIns="0" tIns="0" rIns="0" bIns="0" rtlCol="0" anchor="t">
              <a:spAutoFit/>
            </a:bodyPr>
            <a:lstStyle/>
            <a:p>
              <a:pPr algn="ctr">
                <a:lnSpc>
                  <a:spcPts val="2079"/>
                </a:lnSpc>
              </a:pPr>
              <a:r>
                <a:rPr lang="en-US" sz="1599" b="1" i="1" dirty="0">
                  <a:solidFill>
                    <a:srgbClr val="000000"/>
                  </a:solidFill>
                  <a:latin typeface="Nunito Bold Italics"/>
                  <a:ea typeface="Nunito Bold Italics"/>
                  <a:cs typeface="Nunito Bold Italics"/>
                  <a:sym typeface="Nunito Bold Italics"/>
                </a:rPr>
                <a:t>(Dahlen, 2009), see [8]</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602182" y="1028700"/>
            <a:ext cx="11083636" cy="8229600"/>
          </a:xfrm>
          <a:custGeom>
            <a:avLst/>
            <a:gdLst/>
            <a:ahLst/>
            <a:cxnLst/>
            <a:rect l="l" t="t" r="r" b="b"/>
            <a:pathLst>
              <a:path w="11083636" h="8229600">
                <a:moveTo>
                  <a:pt x="0" y="0"/>
                </a:moveTo>
                <a:lnTo>
                  <a:pt x="11083636" y="0"/>
                </a:lnTo>
                <a:lnTo>
                  <a:pt x="11083636" y="8229600"/>
                </a:lnTo>
                <a:lnTo>
                  <a:pt x="0" y="8229600"/>
                </a:lnTo>
                <a:lnTo>
                  <a:pt x="0" y="0"/>
                </a:lnTo>
                <a:close/>
              </a:path>
            </a:pathLst>
          </a:custGeom>
          <a:blipFill>
            <a:blip r:embed="rId2">
              <a:alphaModFix amt="64000"/>
            </a:blip>
            <a:stretch>
              <a:fillRect/>
            </a:stretch>
          </a:blipFill>
        </p:spPr>
        <p:txBody>
          <a:bodyPr/>
          <a:lstStyle/>
          <a:p>
            <a:endParaRPr lang="en-US"/>
          </a:p>
        </p:txBody>
      </p:sp>
      <p:grpSp>
        <p:nvGrpSpPr>
          <p:cNvPr id="3" name="Group 3"/>
          <p:cNvGrpSpPr/>
          <p:nvPr/>
        </p:nvGrpSpPr>
        <p:grpSpPr>
          <a:xfrm>
            <a:off x="4677756" y="3066994"/>
            <a:ext cx="8932489" cy="4507139"/>
            <a:chOff x="0" y="0"/>
            <a:chExt cx="11909985" cy="6009518"/>
          </a:xfrm>
        </p:grpSpPr>
        <p:sp>
          <p:nvSpPr>
            <p:cNvPr id="4" name="TextBox 4"/>
            <p:cNvSpPr txBox="1"/>
            <p:nvPr/>
          </p:nvSpPr>
          <p:spPr>
            <a:xfrm>
              <a:off x="0" y="5418757"/>
              <a:ext cx="11909985" cy="590762"/>
            </a:xfrm>
            <a:prstGeom prst="rect">
              <a:avLst/>
            </a:prstGeom>
          </p:spPr>
          <p:txBody>
            <a:bodyPr lIns="0" tIns="0" rIns="0" bIns="0" rtlCol="0" anchor="t">
              <a:spAutoFit/>
            </a:bodyPr>
            <a:lstStyle/>
            <a:p>
              <a:pPr algn="ctr">
                <a:lnSpc>
                  <a:spcPts val="3639"/>
                </a:lnSpc>
              </a:pPr>
              <a:r>
                <a:rPr lang="en-US" sz="2799">
                  <a:solidFill>
                    <a:srgbClr val="000000"/>
                  </a:solidFill>
                  <a:latin typeface="Nunito"/>
                  <a:ea typeface="Nunito"/>
                  <a:cs typeface="Nunito"/>
                  <a:sym typeface="Nunito"/>
                </a:rPr>
                <a:t>(Indirect methods?)</a:t>
              </a:r>
            </a:p>
          </p:txBody>
        </p:sp>
        <p:sp>
          <p:nvSpPr>
            <p:cNvPr id="5" name="TextBox 5"/>
            <p:cNvSpPr txBox="1"/>
            <p:nvPr/>
          </p:nvSpPr>
          <p:spPr>
            <a:xfrm>
              <a:off x="0" y="0"/>
              <a:ext cx="11909985" cy="5105400"/>
            </a:xfrm>
            <a:prstGeom prst="rect">
              <a:avLst/>
            </a:prstGeom>
          </p:spPr>
          <p:txBody>
            <a:bodyPr lIns="0" tIns="0" rIns="0" bIns="0" rtlCol="0" anchor="t">
              <a:spAutoFit/>
            </a:bodyPr>
            <a:lstStyle/>
            <a:p>
              <a:pPr algn="ctr">
                <a:lnSpc>
                  <a:spcPts val="10080"/>
                </a:lnSpc>
              </a:pPr>
              <a:r>
                <a:rPr lang="en-US" sz="8400">
                  <a:solidFill>
                    <a:srgbClr val="000000"/>
                  </a:solidFill>
                  <a:latin typeface="Helvetica World"/>
                  <a:ea typeface="Helvetica World"/>
                  <a:cs typeface="Helvetica World"/>
                  <a:sym typeface="Helvetica World"/>
                </a:rPr>
                <a:t>Direct detection of other bubbles not possible</a:t>
              </a:r>
            </a:p>
          </p:txBody>
        </p:sp>
      </p:grpSp>
      <p:sp>
        <p:nvSpPr>
          <p:cNvPr id="6" name="TextBox 6"/>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5</a:t>
            </a: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487027" y="4038623"/>
            <a:ext cx="1985329" cy="2035462"/>
            <a:chOff x="0" y="0"/>
            <a:chExt cx="2647105" cy="2713949"/>
          </a:xfrm>
        </p:grpSpPr>
        <p:grpSp>
          <p:nvGrpSpPr>
            <p:cNvPr id="3" name="Group 3"/>
            <p:cNvGrpSpPr/>
            <p:nvPr/>
          </p:nvGrpSpPr>
          <p:grpSpPr>
            <a:xfrm>
              <a:off x="0" y="1130006"/>
              <a:ext cx="2647105" cy="1583943"/>
              <a:chOff x="0" y="0"/>
              <a:chExt cx="969651" cy="580208"/>
            </a:xfrm>
          </p:grpSpPr>
          <p:sp>
            <p:nvSpPr>
              <p:cNvPr id="4" name="Freeform 4"/>
              <p:cNvSpPr/>
              <p:nvPr/>
            </p:nvSpPr>
            <p:spPr>
              <a:xfrm>
                <a:off x="0" y="0"/>
                <a:ext cx="969651" cy="580208"/>
              </a:xfrm>
              <a:custGeom>
                <a:avLst/>
                <a:gdLst/>
                <a:ahLst/>
                <a:cxnLst/>
                <a:rect l="l" t="t" r="r" b="b"/>
                <a:pathLst>
                  <a:path w="969651" h="580208">
                    <a:moveTo>
                      <a:pt x="0" y="0"/>
                    </a:moveTo>
                    <a:lnTo>
                      <a:pt x="969651" y="0"/>
                    </a:lnTo>
                    <a:lnTo>
                      <a:pt x="969651" y="580208"/>
                    </a:lnTo>
                    <a:lnTo>
                      <a:pt x="0" y="580208"/>
                    </a:lnTo>
                    <a:close/>
                  </a:path>
                </a:pathLst>
              </a:custGeom>
              <a:solidFill>
                <a:srgbClr val="9E6162"/>
              </a:solidFill>
            </p:spPr>
            <p:txBody>
              <a:bodyPr/>
              <a:lstStyle/>
              <a:p>
                <a:endParaRPr lang="en-US"/>
              </a:p>
            </p:txBody>
          </p:sp>
          <p:sp>
            <p:nvSpPr>
              <p:cNvPr id="5" name="TextBox 5"/>
              <p:cNvSpPr txBox="1"/>
              <p:nvPr/>
            </p:nvSpPr>
            <p:spPr>
              <a:xfrm>
                <a:off x="0" y="-38100"/>
                <a:ext cx="969651" cy="618308"/>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Bubble Collision</a:t>
                </a:r>
              </a:p>
            </p:txBody>
          </p:sp>
        </p:grpSp>
        <p:sp>
          <p:nvSpPr>
            <p:cNvPr id="6" name="AutoShape 6"/>
            <p:cNvSpPr/>
            <p:nvPr/>
          </p:nvSpPr>
          <p:spPr>
            <a:xfrm flipH="1" flipV="1">
              <a:off x="1323552" y="0"/>
              <a:ext cx="0" cy="1130006"/>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7" name="Group 7"/>
          <p:cNvGrpSpPr/>
          <p:nvPr/>
        </p:nvGrpSpPr>
        <p:grpSpPr>
          <a:xfrm>
            <a:off x="8472174" y="4254952"/>
            <a:ext cx="2704507" cy="1585133"/>
            <a:chOff x="0" y="0"/>
            <a:chExt cx="3606009" cy="2113510"/>
          </a:xfrm>
        </p:grpSpPr>
        <p:grpSp>
          <p:nvGrpSpPr>
            <p:cNvPr id="8" name="Group 8"/>
            <p:cNvGrpSpPr/>
            <p:nvPr/>
          </p:nvGrpSpPr>
          <p:grpSpPr>
            <a:xfrm>
              <a:off x="576331" y="0"/>
              <a:ext cx="3029678" cy="1583943"/>
              <a:chOff x="0" y="0"/>
              <a:chExt cx="1109790" cy="580208"/>
            </a:xfrm>
          </p:grpSpPr>
          <p:sp>
            <p:nvSpPr>
              <p:cNvPr id="9" name="Freeform 9"/>
              <p:cNvSpPr/>
              <p:nvPr/>
            </p:nvSpPr>
            <p:spPr>
              <a:xfrm>
                <a:off x="0" y="0"/>
                <a:ext cx="1109790" cy="580208"/>
              </a:xfrm>
              <a:custGeom>
                <a:avLst/>
                <a:gdLst/>
                <a:ahLst/>
                <a:cxnLst/>
                <a:rect l="l" t="t" r="r" b="b"/>
                <a:pathLst>
                  <a:path w="1109790" h="580208">
                    <a:moveTo>
                      <a:pt x="0" y="0"/>
                    </a:moveTo>
                    <a:lnTo>
                      <a:pt x="1109790" y="0"/>
                    </a:lnTo>
                    <a:lnTo>
                      <a:pt x="1109790" y="580208"/>
                    </a:lnTo>
                    <a:lnTo>
                      <a:pt x="0" y="580208"/>
                    </a:lnTo>
                    <a:close/>
                  </a:path>
                </a:pathLst>
              </a:custGeom>
              <a:solidFill>
                <a:srgbClr val="9E6162"/>
              </a:solidFill>
            </p:spPr>
            <p:txBody>
              <a:bodyPr/>
              <a:lstStyle/>
              <a:p>
                <a:endParaRPr lang="en-US"/>
              </a:p>
            </p:txBody>
          </p:sp>
          <p:sp>
            <p:nvSpPr>
              <p:cNvPr id="10" name="TextBox 10"/>
              <p:cNvSpPr txBox="1"/>
              <p:nvPr/>
            </p:nvSpPr>
            <p:spPr>
              <a:xfrm>
                <a:off x="0" y="-38100"/>
                <a:ext cx="1109790" cy="618308"/>
              </a:xfrm>
              <a:prstGeom prst="rect">
                <a:avLst/>
              </a:prstGeom>
            </p:spPr>
            <p:txBody>
              <a:bodyPr lIns="254000" tIns="254000" rIns="254000" bIns="254000" rtlCol="0" anchor="ctr"/>
              <a:lstStyle/>
              <a:p>
                <a:pPr algn="ctr">
                  <a:lnSpc>
                    <a:spcPts val="2939"/>
                  </a:lnSpc>
                </a:pPr>
                <a:r>
                  <a:rPr lang="en-US" sz="2099" b="1">
                    <a:solidFill>
                      <a:srgbClr val="000000"/>
                    </a:solidFill>
                    <a:latin typeface="Nunito Bold"/>
                    <a:ea typeface="Nunito Bold"/>
                    <a:cs typeface="Nunito Bold"/>
                    <a:sym typeface="Nunito Bold"/>
                  </a:rPr>
                  <a:t>Spacetime Defect</a:t>
                </a:r>
              </a:p>
            </p:txBody>
          </p:sp>
        </p:grpSp>
        <p:sp>
          <p:nvSpPr>
            <p:cNvPr id="11" name="AutoShape 11"/>
            <p:cNvSpPr/>
            <p:nvPr/>
          </p:nvSpPr>
          <p:spPr>
            <a:xfrm flipV="1">
              <a:off x="17531" y="791972"/>
              <a:ext cx="558800" cy="1314084"/>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12" name="Group 12"/>
          <p:cNvGrpSpPr/>
          <p:nvPr/>
        </p:nvGrpSpPr>
        <p:grpSpPr>
          <a:xfrm>
            <a:off x="8472356" y="5828493"/>
            <a:ext cx="2704324" cy="1425384"/>
            <a:chOff x="0" y="0"/>
            <a:chExt cx="3605766" cy="1900512"/>
          </a:xfrm>
        </p:grpSpPr>
        <p:grpSp>
          <p:nvGrpSpPr>
            <p:cNvPr id="13" name="Group 13"/>
            <p:cNvGrpSpPr/>
            <p:nvPr/>
          </p:nvGrpSpPr>
          <p:grpSpPr>
            <a:xfrm>
              <a:off x="576088" y="530114"/>
              <a:ext cx="3029678" cy="1370398"/>
              <a:chOff x="0" y="0"/>
              <a:chExt cx="1109790" cy="501985"/>
            </a:xfrm>
          </p:grpSpPr>
          <p:sp>
            <p:nvSpPr>
              <p:cNvPr id="14" name="Freeform 14"/>
              <p:cNvSpPr/>
              <p:nvPr/>
            </p:nvSpPr>
            <p:spPr>
              <a:xfrm>
                <a:off x="0" y="0"/>
                <a:ext cx="1109790" cy="501985"/>
              </a:xfrm>
              <a:custGeom>
                <a:avLst/>
                <a:gdLst/>
                <a:ahLst/>
                <a:cxnLst/>
                <a:rect l="l" t="t" r="r" b="b"/>
                <a:pathLst>
                  <a:path w="1109790" h="501985">
                    <a:moveTo>
                      <a:pt x="0" y="0"/>
                    </a:moveTo>
                    <a:lnTo>
                      <a:pt x="1109790" y="0"/>
                    </a:lnTo>
                    <a:lnTo>
                      <a:pt x="1109790" y="501985"/>
                    </a:lnTo>
                    <a:lnTo>
                      <a:pt x="0" y="501985"/>
                    </a:lnTo>
                    <a:close/>
                  </a:path>
                </a:pathLst>
              </a:custGeom>
              <a:solidFill>
                <a:srgbClr val="9E6162"/>
              </a:solidFill>
            </p:spPr>
            <p:txBody>
              <a:bodyPr/>
              <a:lstStyle/>
              <a:p>
                <a:endParaRPr lang="en-US"/>
              </a:p>
            </p:txBody>
          </p:sp>
          <p:sp>
            <p:nvSpPr>
              <p:cNvPr id="15" name="TextBox 15"/>
              <p:cNvSpPr txBox="1"/>
              <p:nvPr/>
            </p:nvSpPr>
            <p:spPr>
              <a:xfrm>
                <a:off x="0" y="-38100"/>
                <a:ext cx="1109790" cy="540085"/>
              </a:xfrm>
              <a:prstGeom prst="rect">
                <a:avLst/>
              </a:prstGeom>
            </p:spPr>
            <p:txBody>
              <a:bodyPr lIns="254000" tIns="254000" rIns="254000" bIns="254000" rtlCol="0" anchor="ctr"/>
              <a:lstStyle/>
              <a:p>
                <a:pPr algn="ctr">
                  <a:lnSpc>
                    <a:spcPts val="2939"/>
                  </a:lnSpc>
                </a:pPr>
                <a:r>
                  <a:rPr lang="en-US" sz="2099" b="1">
                    <a:solidFill>
                      <a:srgbClr val="000000"/>
                    </a:solidFill>
                    <a:latin typeface="Nunito Bold"/>
                    <a:ea typeface="Nunito Bold"/>
                    <a:cs typeface="Nunito Bold"/>
                    <a:sym typeface="Nunito Bold"/>
                  </a:rPr>
                  <a:t>Radiation Shell</a:t>
                </a:r>
              </a:p>
            </p:txBody>
          </p:sp>
        </p:grpSp>
        <p:sp>
          <p:nvSpPr>
            <p:cNvPr id="16" name="AutoShape 16"/>
            <p:cNvSpPr/>
            <p:nvPr/>
          </p:nvSpPr>
          <p:spPr>
            <a:xfrm>
              <a:off x="17288" y="8002"/>
              <a:ext cx="558800" cy="1207311"/>
            </a:xfrm>
            <a:prstGeom prst="line">
              <a:avLst/>
            </a:prstGeom>
            <a:ln w="38100" cap="rnd">
              <a:solidFill>
                <a:srgbClr val="000000"/>
              </a:solidFill>
              <a:prstDash val="solid"/>
              <a:headEnd type="none" w="sm" len="sm"/>
              <a:tailEnd type="triangle" w="lg" len="med"/>
            </a:ln>
          </p:spPr>
          <p:txBody>
            <a:bodyPr/>
            <a:lstStyle/>
            <a:p>
              <a:endParaRPr lang="en-US"/>
            </a:p>
          </p:txBody>
        </p:sp>
      </p:grpSp>
      <p:sp>
        <p:nvSpPr>
          <p:cNvPr id="17" name="Freeform 17"/>
          <p:cNvSpPr/>
          <p:nvPr/>
        </p:nvSpPr>
        <p:spPr>
          <a:xfrm rot="-4077268">
            <a:off x="16056869" y="-7056569"/>
            <a:ext cx="12214504" cy="17418188"/>
          </a:xfrm>
          <a:custGeom>
            <a:avLst/>
            <a:gdLst/>
            <a:ahLst/>
            <a:cxnLst/>
            <a:rect l="l" t="t" r="r" b="b"/>
            <a:pathLst>
              <a:path w="12214504" h="17418188">
                <a:moveTo>
                  <a:pt x="0" y="0"/>
                </a:moveTo>
                <a:lnTo>
                  <a:pt x="12214504" y="0"/>
                </a:lnTo>
                <a:lnTo>
                  <a:pt x="12214504" y="17418188"/>
                </a:lnTo>
                <a:lnTo>
                  <a:pt x="0" y="17418188"/>
                </a:lnTo>
                <a:lnTo>
                  <a:pt x="0" y="0"/>
                </a:lnTo>
                <a:close/>
              </a:path>
            </a:pathLst>
          </a:custGeom>
          <a:blipFill>
            <a:blip r:embed="rId2"/>
            <a:stretch>
              <a:fillRect/>
            </a:stretch>
          </a:blipFill>
        </p:spPr>
        <p:txBody>
          <a:bodyPr/>
          <a:lstStyle/>
          <a:p>
            <a:endParaRPr lang="en-US"/>
          </a:p>
        </p:txBody>
      </p:sp>
      <p:grpSp>
        <p:nvGrpSpPr>
          <p:cNvPr id="18" name="Group 18"/>
          <p:cNvGrpSpPr/>
          <p:nvPr/>
        </p:nvGrpSpPr>
        <p:grpSpPr>
          <a:xfrm>
            <a:off x="6177452" y="3085922"/>
            <a:ext cx="7703789" cy="1559433"/>
            <a:chOff x="0" y="0"/>
            <a:chExt cx="10271719" cy="2079243"/>
          </a:xfrm>
        </p:grpSpPr>
        <p:grpSp>
          <p:nvGrpSpPr>
            <p:cNvPr id="19" name="Group 19"/>
            <p:cNvGrpSpPr/>
            <p:nvPr/>
          </p:nvGrpSpPr>
          <p:grpSpPr>
            <a:xfrm>
              <a:off x="7242041" y="0"/>
              <a:ext cx="3029678" cy="2079243"/>
              <a:chOff x="0" y="0"/>
              <a:chExt cx="1109790" cy="761640"/>
            </a:xfrm>
          </p:grpSpPr>
          <p:sp>
            <p:nvSpPr>
              <p:cNvPr id="20" name="Freeform 20"/>
              <p:cNvSpPr/>
              <p:nvPr/>
            </p:nvSpPr>
            <p:spPr>
              <a:xfrm>
                <a:off x="0" y="0"/>
                <a:ext cx="1109790" cy="761640"/>
              </a:xfrm>
              <a:custGeom>
                <a:avLst/>
                <a:gdLst/>
                <a:ahLst/>
                <a:cxnLst/>
                <a:rect l="l" t="t" r="r" b="b"/>
                <a:pathLst>
                  <a:path w="1109790" h="761640">
                    <a:moveTo>
                      <a:pt x="0" y="0"/>
                    </a:moveTo>
                    <a:lnTo>
                      <a:pt x="1109790" y="0"/>
                    </a:lnTo>
                    <a:lnTo>
                      <a:pt x="1109790" y="761640"/>
                    </a:lnTo>
                    <a:lnTo>
                      <a:pt x="0" y="761640"/>
                    </a:lnTo>
                    <a:close/>
                  </a:path>
                </a:pathLst>
              </a:custGeom>
              <a:solidFill>
                <a:srgbClr val="F1C1C1"/>
              </a:solidFill>
            </p:spPr>
            <p:txBody>
              <a:bodyPr/>
              <a:lstStyle/>
              <a:p>
                <a:endParaRPr lang="en-US"/>
              </a:p>
            </p:txBody>
          </p:sp>
          <p:sp>
            <p:nvSpPr>
              <p:cNvPr id="21" name="TextBox 21"/>
              <p:cNvSpPr txBox="1"/>
              <p:nvPr/>
            </p:nvSpPr>
            <p:spPr>
              <a:xfrm>
                <a:off x="0" y="-38100"/>
                <a:ext cx="1109790" cy="799740"/>
              </a:xfrm>
              <a:prstGeom prst="rect">
                <a:avLst/>
              </a:prstGeom>
            </p:spPr>
            <p:txBody>
              <a:bodyPr lIns="254000" tIns="254000" rIns="254000" bIns="254000" rtlCol="0" anchor="ctr"/>
              <a:lstStyle/>
              <a:p>
                <a:pPr algn="ctr">
                  <a:lnSpc>
                    <a:spcPts val="2939"/>
                  </a:lnSpc>
                </a:pPr>
                <a:endParaRPr lang="en-US" sz="2099" b="1" dirty="0">
                  <a:solidFill>
                    <a:srgbClr val="000000"/>
                  </a:solidFill>
                  <a:latin typeface="Nunito Bold"/>
                  <a:ea typeface="Nunito Bold"/>
                  <a:cs typeface="Nunito Bold"/>
                  <a:sym typeface="Nunito Bold"/>
                </a:endParaRPr>
              </a:p>
              <a:p>
                <a:pPr algn="ctr">
                  <a:lnSpc>
                    <a:spcPts val="2939"/>
                  </a:lnSpc>
                </a:pPr>
                <a:r>
                  <a:rPr lang="en-US" sz="2099" b="1" dirty="0">
                    <a:solidFill>
                      <a:srgbClr val="000000"/>
                    </a:solidFill>
                    <a:latin typeface="Nunito Bold"/>
                    <a:ea typeface="Nunito Bold"/>
                    <a:cs typeface="Nunito Bold"/>
                    <a:sym typeface="Nunito Bold"/>
                  </a:rPr>
                  <a:t>Reheating Surface</a:t>
                </a:r>
              </a:p>
            </p:txBody>
          </p:sp>
        </p:grpSp>
        <p:sp>
          <p:nvSpPr>
            <p:cNvPr id="22" name="AutoShape 22"/>
            <p:cNvSpPr/>
            <p:nvPr/>
          </p:nvSpPr>
          <p:spPr>
            <a:xfrm>
              <a:off x="0" y="1039622"/>
              <a:ext cx="7242041" cy="0"/>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23" name="Group 23"/>
          <p:cNvGrpSpPr/>
          <p:nvPr/>
        </p:nvGrpSpPr>
        <p:grpSpPr>
          <a:xfrm>
            <a:off x="3687531" y="3158947"/>
            <a:ext cx="2406565" cy="1559433"/>
            <a:chOff x="0" y="0"/>
            <a:chExt cx="3208753" cy="2079243"/>
          </a:xfrm>
        </p:grpSpPr>
        <p:grpSp>
          <p:nvGrpSpPr>
            <p:cNvPr id="24" name="Group 24"/>
            <p:cNvGrpSpPr/>
            <p:nvPr/>
          </p:nvGrpSpPr>
          <p:grpSpPr>
            <a:xfrm>
              <a:off x="561649" y="0"/>
              <a:ext cx="2647105" cy="2079243"/>
              <a:chOff x="0" y="0"/>
              <a:chExt cx="969651" cy="761640"/>
            </a:xfrm>
          </p:grpSpPr>
          <p:sp>
            <p:nvSpPr>
              <p:cNvPr id="25" name="Freeform 25"/>
              <p:cNvSpPr/>
              <p:nvPr/>
            </p:nvSpPr>
            <p:spPr>
              <a:xfrm>
                <a:off x="0" y="0"/>
                <a:ext cx="969651" cy="761640"/>
              </a:xfrm>
              <a:custGeom>
                <a:avLst/>
                <a:gdLst/>
                <a:ahLst/>
                <a:cxnLst/>
                <a:rect l="l" t="t" r="r" b="b"/>
                <a:pathLst>
                  <a:path w="969651" h="761640">
                    <a:moveTo>
                      <a:pt x="0" y="0"/>
                    </a:moveTo>
                    <a:lnTo>
                      <a:pt x="969651" y="0"/>
                    </a:lnTo>
                    <a:lnTo>
                      <a:pt x="969651" y="761640"/>
                    </a:lnTo>
                    <a:lnTo>
                      <a:pt x="0" y="761640"/>
                    </a:lnTo>
                    <a:close/>
                  </a:path>
                </a:pathLst>
              </a:custGeom>
              <a:solidFill>
                <a:srgbClr val="E6D939"/>
              </a:solidFill>
            </p:spPr>
            <p:txBody>
              <a:bodyPr/>
              <a:lstStyle/>
              <a:p>
                <a:endParaRPr lang="en-US"/>
              </a:p>
            </p:txBody>
          </p:sp>
          <p:sp>
            <p:nvSpPr>
              <p:cNvPr id="26" name="TextBox 26"/>
              <p:cNvSpPr txBox="1"/>
              <p:nvPr/>
            </p:nvSpPr>
            <p:spPr>
              <a:xfrm>
                <a:off x="0" y="-38100"/>
                <a:ext cx="969651" cy="799740"/>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Bubble Nucleation + SR Inflation</a:t>
                </a:r>
              </a:p>
            </p:txBody>
          </p:sp>
        </p:grpSp>
        <p:sp>
          <p:nvSpPr>
            <p:cNvPr id="27" name="AutoShape 27"/>
            <p:cNvSpPr/>
            <p:nvPr/>
          </p:nvSpPr>
          <p:spPr>
            <a:xfrm flipV="1">
              <a:off x="0" y="1039622"/>
              <a:ext cx="561649" cy="0"/>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28" name="Group 28"/>
          <p:cNvGrpSpPr/>
          <p:nvPr/>
        </p:nvGrpSpPr>
        <p:grpSpPr>
          <a:xfrm>
            <a:off x="13881345" y="3959222"/>
            <a:ext cx="2704453" cy="1745552"/>
            <a:chOff x="0" y="0"/>
            <a:chExt cx="3605937" cy="2327403"/>
          </a:xfrm>
        </p:grpSpPr>
        <p:grpSp>
          <p:nvGrpSpPr>
            <p:cNvPr id="29" name="Group 29"/>
            <p:cNvGrpSpPr/>
            <p:nvPr/>
          </p:nvGrpSpPr>
          <p:grpSpPr>
            <a:xfrm>
              <a:off x="576259" y="248159"/>
              <a:ext cx="3029678" cy="2079243"/>
              <a:chOff x="0" y="0"/>
              <a:chExt cx="1109790" cy="761640"/>
            </a:xfrm>
          </p:grpSpPr>
          <p:sp>
            <p:nvSpPr>
              <p:cNvPr id="30" name="Freeform 30"/>
              <p:cNvSpPr/>
              <p:nvPr/>
            </p:nvSpPr>
            <p:spPr>
              <a:xfrm>
                <a:off x="0" y="0"/>
                <a:ext cx="1109790" cy="761640"/>
              </a:xfrm>
              <a:custGeom>
                <a:avLst/>
                <a:gdLst/>
                <a:ahLst/>
                <a:cxnLst/>
                <a:rect l="l" t="t" r="r" b="b"/>
                <a:pathLst>
                  <a:path w="1109790" h="761640">
                    <a:moveTo>
                      <a:pt x="0" y="0"/>
                    </a:moveTo>
                    <a:lnTo>
                      <a:pt x="1109790" y="0"/>
                    </a:lnTo>
                    <a:lnTo>
                      <a:pt x="1109790" y="761640"/>
                    </a:lnTo>
                    <a:lnTo>
                      <a:pt x="0" y="761640"/>
                    </a:lnTo>
                    <a:close/>
                  </a:path>
                </a:pathLst>
              </a:custGeom>
              <a:solidFill>
                <a:srgbClr val="EFCFB1"/>
              </a:solidFill>
            </p:spPr>
            <p:txBody>
              <a:bodyPr/>
              <a:lstStyle/>
              <a:p>
                <a:endParaRPr lang="en-US"/>
              </a:p>
            </p:txBody>
          </p:sp>
          <p:sp>
            <p:nvSpPr>
              <p:cNvPr id="31" name="TextBox 31"/>
              <p:cNvSpPr txBox="1"/>
              <p:nvPr/>
            </p:nvSpPr>
            <p:spPr>
              <a:xfrm>
                <a:off x="0" y="-38100"/>
                <a:ext cx="1109790" cy="799740"/>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CMB </a:t>
                </a:r>
                <a:r>
                  <a:rPr lang="en-US" sz="2099" b="1" dirty="0" err="1">
                    <a:solidFill>
                      <a:srgbClr val="000000"/>
                    </a:solidFill>
                    <a:latin typeface="Nunito Bold"/>
                    <a:ea typeface="Nunito Bold"/>
                    <a:cs typeface="Nunito Bold"/>
                    <a:sym typeface="Nunito Bold"/>
                  </a:rPr>
                  <a:t>Polarisation</a:t>
                </a:r>
                <a:r>
                  <a:rPr lang="en-US" sz="2099" b="1" dirty="0">
                    <a:solidFill>
                      <a:srgbClr val="000000"/>
                    </a:solidFill>
                    <a:latin typeface="Nunito Bold"/>
                    <a:ea typeface="Nunito Bold"/>
                    <a:cs typeface="Nunito Bold"/>
                    <a:sym typeface="Nunito Bold"/>
                  </a:rPr>
                  <a:t> Anisotropy</a:t>
                </a:r>
              </a:p>
            </p:txBody>
          </p:sp>
        </p:grpSp>
        <p:sp>
          <p:nvSpPr>
            <p:cNvPr id="32" name="AutoShape 32"/>
            <p:cNvSpPr/>
            <p:nvPr/>
          </p:nvSpPr>
          <p:spPr>
            <a:xfrm>
              <a:off x="17459" y="7621"/>
              <a:ext cx="558800" cy="1280160"/>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33" name="Group 33"/>
          <p:cNvGrpSpPr/>
          <p:nvPr/>
        </p:nvGrpSpPr>
        <p:grpSpPr>
          <a:xfrm>
            <a:off x="13881241" y="2172554"/>
            <a:ext cx="2704557" cy="1796193"/>
            <a:chOff x="0" y="0"/>
            <a:chExt cx="3606076" cy="2394924"/>
          </a:xfrm>
        </p:grpSpPr>
        <p:grpSp>
          <p:nvGrpSpPr>
            <p:cNvPr id="34" name="Group 34"/>
            <p:cNvGrpSpPr/>
            <p:nvPr/>
          </p:nvGrpSpPr>
          <p:grpSpPr>
            <a:xfrm>
              <a:off x="576398" y="0"/>
              <a:ext cx="3029678" cy="2079243"/>
              <a:chOff x="0" y="0"/>
              <a:chExt cx="1109790" cy="761640"/>
            </a:xfrm>
          </p:grpSpPr>
          <p:sp>
            <p:nvSpPr>
              <p:cNvPr id="35" name="Freeform 35"/>
              <p:cNvSpPr/>
              <p:nvPr/>
            </p:nvSpPr>
            <p:spPr>
              <a:xfrm>
                <a:off x="0" y="0"/>
                <a:ext cx="1109790" cy="761640"/>
              </a:xfrm>
              <a:custGeom>
                <a:avLst/>
                <a:gdLst/>
                <a:ahLst/>
                <a:cxnLst/>
                <a:rect l="l" t="t" r="r" b="b"/>
                <a:pathLst>
                  <a:path w="1109790" h="761640">
                    <a:moveTo>
                      <a:pt x="0" y="0"/>
                    </a:moveTo>
                    <a:lnTo>
                      <a:pt x="1109790" y="0"/>
                    </a:lnTo>
                    <a:lnTo>
                      <a:pt x="1109790" y="761640"/>
                    </a:lnTo>
                    <a:lnTo>
                      <a:pt x="0" y="761640"/>
                    </a:lnTo>
                    <a:close/>
                  </a:path>
                </a:pathLst>
              </a:custGeom>
              <a:solidFill>
                <a:srgbClr val="EFCFB1"/>
              </a:solidFill>
            </p:spPr>
            <p:txBody>
              <a:bodyPr/>
              <a:lstStyle/>
              <a:p>
                <a:endParaRPr lang="en-US"/>
              </a:p>
            </p:txBody>
          </p:sp>
          <p:sp>
            <p:nvSpPr>
              <p:cNvPr id="36" name="TextBox 36"/>
              <p:cNvSpPr txBox="1"/>
              <p:nvPr/>
            </p:nvSpPr>
            <p:spPr>
              <a:xfrm>
                <a:off x="0" y="-38100"/>
                <a:ext cx="1109790" cy="799740"/>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CMB Temperature Anisotropy</a:t>
                </a:r>
              </a:p>
            </p:txBody>
          </p:sp>
        </p:grpSp>
        <p:sp>
          <p:nvSpPr>
            <p:cNvPr id="37" name="AutoShape 37"/>
            <p:cNvSpPr/>
            <p:nvPr/>
          </p:nvSpPr>
          <p:spPr>
            <a:xfrm flipV="1">
              <a:off x="17598" y="1039622"/>
              <a:ext cx="558800" cy="1348007"/>
            </a:xfrm>
            <a:prstGeom prst="line">
              <a:avLst/>
            </a:prstGeom>
            <a:ln w="38100" cap="rnd">
              <a:solidFill>
                <a:srgbClr val="000000"/>
              </a:solidFill>
              <a:prstDash val="solid"/>
              <a:headEnd type="none" w="sm" len="sm"/>
              <a:tailEnd type="triangle" w="lg" len="med"/>
            </a:ln>
          </p:spPr>
          <p:txBody>
            <a:bodyPr/>
            <a:lstStyle/>
            <a:p>
              <a:endParaRPr lang="en-US"/>
            </a:p>
          </p:txBody>
        </p:sp>
      </p:grpSp>
      <p:grpSp>
        <p:nvGrpSpPr>
          <p:cNvPr id="38" name="Group 38"/>
          <p:cNvGrpSpPr/>
          <p:nvPr/>
        </p:nvGrpSpPr>
        <p:grpSpPr>
          <a:xfrm>
            <a:off x="1702202" y="3344685"/>
            <a:ext cx="1985329" cy="1187958"/>
            <a:chOff x="0" y="0"/>
            <a:chExt cx="969651" cy="580208"/>
          </a:xfrm>
        </p:grpSpPr>
        <p:sp>
          <p:nvSpPr>
            <p:cNvPr id="39" name="Freeform 39"/>
            <p:cNvSpPr/>
            <p:nvPr/>
          </p:nvSpPr>
          <p:spPr>
            <a:xfrm>
              <a:off x="0" y="0"/>
              <a:ext cx="969651" cy="580208"/>
            </a:xfrm>
            <a:custGeom>
              <a:avLst/>
              <a:gdLst/>
              <a:ahLst/>
              <a:cxnLst/>
              <a:rect l="l" t="t" r="r" b="b"/>
              <a:pathLst>
                <a:path w="969651" h="580208">
                  <a:moveTo>
                    <a:pt x="0" y="0"/>
                  </a:moveTo>
                  <a:lnTo>
                    <a:pt x="969651" y="0"/>
                  </a:lnTo>
                  <a:lnTo>
                    <a:pt x="969651" y="580208"/>
                  </a:lnTo>
                  <a:lnTo>
                    <a:pt x="0" y="580208"/>
                  </a:lnTo>
                  <a:close/>
                </a:path>
              </a:pathLst>
            </a:custGeom>
            <a:solidFill>
              <a:srgbClr val="E6D939"/>
            </a:solidFill>
          </p:spPr>
          <p:txBody>
            <a:bodyPr/>
            <a:lstStyle/>
            <a:p>
              <a:endParaRPr lang="en-US"/>
            </a:p>
          </p:txBody>
        </p:sp>
        <p:sp>
          <p:nvSpPr>
            <p:cNvPr id="40" name="TextBox 40"/>
            <p:cNvSpPr txBox="1"/>
            <p:nvPr/>
          </p:nvSpPr>
          <p:spPr>
            <a:xfrm>
              <a:off x="0" y="-38100"/>
              <a:ext cx="969651" cy="618308"/>
            </a:xfrm>
            <a:prstGeom prst="rect">
              <a:avLst/>
            </a:prstGeom>
          </p:spPr>
          <p:txBody>
            <a:bodyPr lIns="254000" tIns="254000" rIns="254000" bIns="254000" rtlCol="0" anchor="ctr"/>
            <a:lstStyle/>
            <a:p>
              <a:pPr algn="ctr">
                <a:lnSpc>
                  <a:spcPts val="2939"/>
                </a:lnSpc>
              </a:pPr>
              <a:r>
                <a:rPr lang="en-US" sz="2099" b="1" dirty="0">
                  <a:solidFill>
                    <a:srgbClr val="000000"/>
                  </a:solidFill>
                  <a:latin typeface="Nunito Bold"/>
                  <a:ea typeface="Nunito Bold"/>
                  <a:cs typeface="Nunito Bold"/>
                  <a:sym typeface="Nunito Bold"/>
                </a:rPr>
                <a:t>Eternal Inflation</a:t>
              </a:r>
            </a:p>
          </p:txBody>
        </p:sp>
      </p:grpSp>
      <p:grpSp>
        <p:nvGrpSpPr>
          <p:cNvPr id="41" name="Group 41"/>
          <p:cNvGrpSpPr/>
          <p:nvPr/>
        </p:nvGrpSpPr>
        <p:grpSpPr>
          <a:xfrm>
            <a:off x="0" y="5417808"/>
            <a:ext cx="5290130" cy="4445724"/>
            <a:chOff x="0" y="0"/>
            <a:chExt cx="7053507" cy="5927632"/>
          </a:xfrm>
        </p:grpSpPr>
        <p:sp>
          <p:nvSpPr>
            <p:cNvPr id="42" name="Freeform 42"/>
            <p:cNvSpPr/>
            <p:nvPr/>
          </p:nvSpPr>
          <p:spPr>
            <a:xfrm rot="-5462008">
              <a:off x="625142" y="-511167"/>
              <a:ext cx="5803222" cy="6949967"/>
            </a:xfrm>
            <a:custGeom>
              <a:avLst/>
              <a:gdLst/>
              <a:ahLst/>
              <a:cxnLst/>
              <a:rect l="l" t="t" r="r" b="b"/>
              <a:pathLst>
                <a:path w="5803222" h="6949967">
                  <a:moveTo>
                    <a:pt x="0" y="0"/>
                  </a:moveTo>
                  <a:lnTo>
                    <a:pt x="5803222" y="0"/>
                  </a:lnTo>
                  <a:lnTo>
                    <a:pt x="5803222" y="6949966"/>
                  </a:lnTo>
                  <a:lnTo>
                    <a:pt x="0" y="6949966"/>
                  </a:lnTo>
                  <a:lnTo>
                    <a:pt x="0" y="0"/>
                  </a:lnTo>
                  <a:close/>
                </a:path>
              </a:pathLst>
            </a:custGeom>
            <a:blipFill>
              <a:blip r:embed="rId3">
                <a:alphaModFix amt="54000"/>
              </a:blip>
              <a:stretch>
                <a:fillRect/>
              </a:stretch>
            </a:blipFill>
          </p:spPr>
          <p:txBody>
            <a:bodyPr/>
            <a:lstStyle/>
            <a:p>
              <a:endParaRPr lang="en-US"/>
            </a:p>
          </p:txBody>
        </p:sp>
        <p:sp>
          <p:nvSpPr>
            <p:cNvPr id="43" name="AutoShape 43"/>
            <p:cNvSpPr/>
            <p:nvPr/>
          </p:nvSpPr>
          <p:spPr>
            <a:xfrm flipH="1" flipV="1">
              <a:off x="5421576" y="3639195"/>
              <a:ext cx="653485" cy="473131"/>
            </a:xfrm>
            <a:prstGeom prst="line">
              <a:avLst/>
            </a:prstGeom>
            <a:ln w="50800" cap="flat">
              <a:solidFill>
                <a:srgbClr val="000000"/>
              </a:solidFill>
              <a:prstDash val="solid"/>
              <a:headEnd type="arrow" w="med" len="sm"/>
              <a:tailEnd type="none" w="sm" len="sm"/>
            </a:ln>
          </p:spPr>
          <p:txBody>
            <a:bodyPr/>
            <a:lstStyle/>
            <a:p>
              <a:endParaRPr lang="en-US"/>
            </a:p>
          </p:txBody>
        </p:sp>
        <p:sp>
          <p:nvSpPr>
            <p:cNvPr id="44" name="AutoShape 44"/>
            <p:cNvSpPr/>
            <p:nvPr/>
          </p:nvSpPr>
          <p:spPr>
            <a:xfrm flipH="1">
              <a:off x="5001447" y="1253148"/>
              <a:ext cx="746871" cy="305088"/>
            </a:xfrm>
            <a:prstGeom prst="line">
              <a:avLst/>
            </a:prstGeom>
            <a:ln w="50800" cap="flat">
              <a:solidFill>
                <a:srgbClr val="000000"/>
              </a:solidFill>
              <a:prstDash val="solid"/>
              <a:headEnd type="arrow" w="med" len="sm"/>
              <a:tailEnd type="none" w="sm" len="sm"/>
            </a:ln>
          </p:spPr>
          <p:txBody>
            <a:bodyPr/>
            <a:lstStyle/>
            <a:p>
              <a:endParaRPr lang="en-US"/>
            </a:p>
          </p:txBody>
        </p:sp>
        <p:sp>
          <p:nvSpPr>
            <p:cNvPr id="45" name="AutoShape 45"/>
            <p:cNvSpPr/>
            <p:nvPr/>
          </p:nvSpPr>
          <p:spPr>
            <a:xfrm flipV="1">
              <a:off x="1012479" y="4249147"/>
              <a:ext cx="650213" cy="477618"/>
            </a:xfrm>
            <a:prstGeom prst="line">
              <a:avLst/>
            </a:prstGeom>
            <a:ln w="50800" cap="flat">
              <a:solidFill>
                <a:srgbClr val="000000"/>
              </a:solidFill>
              <a:prstDash val="solid"/>
              <a:headEnd type="arrow" w="med" len="sm"/>
              <a:tailEnd type="none" w="sm" len="sm"/>
            </a:ln>
          </p:spPr>
          <p:txBody>
            <a:bodyPr/>
            <a:lstStyle/>
            <a:p>
              <a:endParaRPr lang="en-US"/>
            </a:p>
          </p:txBody>
        </p:sp>
        <p:sp>
          <p:nvSpPr>
            <p:cNvPr id="46" name="AutoShape 46"/>
            <p:cNvSpPr/>
            <p:nvPr/>
          </p:nvSpPr>
          <p:spPr>
            <a:xfrm>
              <a:off x="820095" y="1216611"/>
              <a:ext cx="712664" cy="378160"/>
            </a:xfrm>
            <a:prstGeom prst="line">
              <a:avLst/>
            </a:prstGeom>
            <a:ln w="50800" cap="flat">
              <a:solidFill>
                <a:srgbClr val="000000"/>
              </a:solidFill>
              <a:prstDash val="solid"/>
              <a:headEnd type="arrow" w="med" len="sm"/>
              <a:tailEnd type="none" w="sm" len="sm"/>
            </a:ln>
          </p:spPr>
          <p:txBody>
            <a:bodyPr/>
            <a:lstStyle/>
            <a:p>
              <a:endParaRPr lang="en-US"/>
            </a:p>
          </p:txBody>
        </p:sp>
        <p:sp>
          <p:nvSpPr>
            <p:cNvPr id="47" name="AutoShape 47"/>
            <p:cNvSpPr/>
            <p:nvPr/>
          </p:nvSpPr>
          <p:spPr>
            <a:xfrm>
              <a:off x="3444038" y="496471"/>
              <a:ext cx="0" cy="806781"/>
            </a:xfrm>
            <a:prstGeom prst="line">
              <a:avLst/>
            </a:prstGeom>
            <a:ln w="50800" cap="flat">
              <a:solidFill>
                <a:srgbClr val="000000"/>
              </a:solidFill>
              <a:prstDash val="solid"/>
              <a:headEnd type="arrow" w="med" len="sm"/>
              <a:tailEnd type="none" w="sm" len="sm"/>
            </a:ln>
          </p:spPr>
          <p:txBody>
            <a:bodyPr/>
            <a:lstStyle/>
            <a:p>
              <a:endParaRPr lang="en-US"/>
            </a:p>
          </p:txBody>
        </p:sp>
        <p:sp>
          <p:nvSpPr>
            <p:cNvPr id="48" name="AutoShape 48"/>
            <p:cNvSpPr/>
            <p:nvPr/>
          </p:nvSpPr>
          <p:spPr>
            <a:xfrm flipH="1" flipV="1">
              <a:off x="3733500" y="3845399"/>
              <a:ext cx="329191" cy="736566"/>
            </a:xfrm>
            <a:prstGeom prst="line">
              <a:avLst/>
            </a:prstGeom>
            <a:ln w="50800" cap="flat">
              <a:solidFill>
                <a:srgbClr val="000000"/>
              </a:solidFill>
              <a:prstDash val="solid"/>
              <a:headEnd type="arrow" w="med" len="sm"/>
              <a:tailEnd type="none" w="sm" len="sm"/>
            </a:ln>
          </p:spPr>
          <p:txBody>
            <a:bodyPr/>
            <a:lstStyle/>
            <a:p>
              <a:endParaRPr lang="en-US"/>
            </a:p>
          </p:txBody>
        </p:sp>
      </p:grpSp>
      <p:sp>
        <p:nvSpPr>
          <p:cNvPr id="49" name="Freeform 49"/>
          <p:cNvSpPr/>
          <p:nvPr/>
        </p:nvSpPr>
        <p:spPr>
          <a:xfrm>
            <a:off x="1417925" y="6618819"/>
            <a:ext cx="888924" cy="886702"/>
          </a:xfrm>
          <a:custGeom>
            <a:avLst/>
            <a:gdLst/>
            <a:ahLst/>
            <a:cxnLst/>
            <a:rect l="l" t="t" r="r" b="b"/>
            <a:pathLst>
              <a:path w="888924" h="886702">
                <a:moveTo>
                  <a:pt x="0" y="0"/>
                </a:moveTo>
                <a:lnTo>
                  <a:pt x="888925" y="0"/>
                </a:lnTo>
                <a:lnTo>
                  <a:pt x="888925" y="886702"/>
                </a:lnTo>
                <a:lnTo>
                  <a:pt x="0" y="886702"/>
                </a:lnTo>
                <a:lnTo>
                  <a:pt x="0" y="0"/>
                </a:lnTo>
                <a:close/>
              </a:path>
            </a:pathLst>
          </a:custGeom>
          <a:blipFill>
            <a:blip r:embed="rId4"/>
            <a:stretch>
              <a:fillRect/>
            </a:stretch>
          </a:blipFill>
        </p:spPr>
        <p:txBody>
          <a:bodyPr/>
          <a:lstStyle/>
          <a:p>
            <a:endParaRPr lang="en-US"/>
          </a:p>
        </p:txBody>
      </p:sp>
      <p:sp>
        <p:nvSpPr>
          <p:cNvPr id="50" name="Freeform 50"/>
          <p:cNvSpPr/>
          <p:nvPr/>
        </p:nvSpPr>
        <p:spPr>
          <a:xfrm>
            <a:off x="1968635" y="7168152"/>
            <a:ext cx="676430" cy="674739"/>
          </a:xfrm>
          <a:custGeom>
            <a:avLst/>
            <a:gdLst/>
            <a:ahLst/>
            <a:cxnLst/>
            <a:rect l="l" t="t" r="r" b="b"/>
            <a:pathLst>
              <a:path w="676430" h="674739">
                <a:moveTo>
                  <a:pt x="0" y="0"/>
                </a:moveTo>
                <a:lnTo>
                  <a:pt x="676430" y="0"/>
                </a:lnTo>
                <a:lnTo>
                  <a:pt x="676430" y="674739"/>
                </a:lnTo>
                <a:lnTo>
                  <a:pt x="0" y="674739"/>
                </a:lnTo>
                <a:lnTo>
                  <a:pt x="0" y="0"/>
                </a:lnTo>
                <a:close/>
              </a:path>
            </a:pathLst>
          </a:custGeom>
          <a:blipFill>
            <a:blip r:embed="rId5"/>
            <a:stretch>
              <a:fillRect/>
            </a:stretch>
          </a:blipFill>
        </p:spPr>
        <p:txBody>
          <a:bodyPr/>
          <a:lstStyle/>
          <a:p>
            <a:endParaRPr lang="en-US"/>
          </a:p>
        </p:txBody>
      </p:sp>
      <p:grpSp>
        <p:nvGrpSpPr>
          <p:cNvPr id="51" name="Group 51"/>
          <p:cNvGrpSpPr/>
          <p:nvPr/>
        </p:nvGrpSpPr>
        <p:grpSpPr>
          <a:xfrm>
            <a:off x="12790817" y="6472076"/>
            <a:ext cx="4015358" cy="2741629"/>
            <a:chOff x="0" y="0"/>
            <a:chExt cx="5353811" cy="3655505"/>
          </a:xfrm>
        </p:grpSpPr>
        <p:sp>
          <p:nvSpPr>
            <p:cNvPr id="52" name="Freeform 52"/>
            <p:cNvSpPr/>
            <p:nvPr/>
          </p:nvSpPr>
          <p:spPr>
            <a:xfrm rot="-1247765">
              <a:off x="410258" y="411749"/>
              <a:ext cx="2839104" cy="2832006"/>
            </a:xfrm>
            <a:custGeom>
              <a:avLst/>
              <a:gdLst/>
              <a:ahLst/>
              <a:cxnLst/>
              <a:rect l="l" t="t" r="r" b="b"/>
              <a:pathLst>
                <a:path w="2839104" h="2832006">
                  <a:moveTo>
                    <a:pt x="0" y="0"/>
                  </a:moveTo>
                  <a:lnTo>
                    <a:pt x="2839104" y="0"/>
                  </a:lnTo>
                  <a:lnTo>
                    <a:pt x="2839104" y="2832006"/>
                  </a:lnTo>
                  <a:lnTo>
                    <a:pt x="0" y="2832006"/>
                  </a:lnTo>
                  <a:lnTo>
                    <a:pt x="0" y="0"/>
                  </a:lnTo>
                  <a:close/>
                </a:path>
              </a:pathLst>
            </a:custGeom>
            <a:blipFill>
              <a:blip r:embed="rId6"/>
              <a:stretch>
                <a:fillRect/>
              </a:stretch>
            </a:blipFill>
          </p:spPr>
          <p:txBody>
            <a:bodyPr/>
            <a:lstStyle/>
            <a:p>
              <a:endParaRPr lang="en-US"/>
            </a:p>
          </p:txBody>
        </p:sp>
        <p:sp>
          <p:nvSpPr>
            <p:cNvPr id="53" name="Freeform 53"/>
            <p:cNvSpPr/>
            <p:nvPr/>
          </p:nvSpPr>
          <p:spPr>
            <a:xfrm rot="-1247765">
              <a:off x="2881197" y="1125349"/>
              <a:ext cx="2160426" cy="2155025"/>
            </a:xfrm>
            <a:custGeom>
              <a:avLst/>
              <a:gdLst/>
              <a:ahLst/>
              <a:cxnLst/>
              <a:rect l="l" t="t" r="r" b="b"/>
              <a:pathLst>
                <a:path w="2160426" h="2155025">
                  <a:moveTo>
                    <a:pt x="0" y="0"/>
                  </a:moveTo>
                  <a:lnTo>
                    <a:pt x="2160426" y="0"/>
                  </a:lnTo>
                  <a:lnTo>
                    <a:pt x="2160426" y="2155025"/>
                  </a:lnTo>
                  <a:lnTo>
                    <a:pt x="0" y="2155025"/>
                  </a:lnTo>
                  <a:lnTo>
                    <a:pt x="0" y="0"/>
                  </a:lnTo>
                  <a:close/>
                </a:path>
              </a:pathLst>
            </a:custGeom>
            <a:blipFill>
              <a:blip r:embed="rId7"/>
              <a:stretch>
                <a:fillRect/>
              </a:stretch>
            </a:blipFill>
          </p:spPr>
          <p:txBody>
            <a:bodyPr/>
            <a:lstStyle/>
            <a:p>
              <a:endParaRPr lang="en-US"/>
            </a:p>
          </p:txBody>
        </p:sp>
      </p:grpSp>
      <p:sp>
        <p:nvSpPr>
          <p:cNvPr id="54" name="TextBox 54"/>
          <p:cNvSpPr txBox="1"/>
          <p:nvPr/>
        </p:nvSpPr>
        <p:spPr>
          <a:xfrm>
            <a:off x="500107" y="780971"/>
            <a:ext cx="15867398" cy="1276350"/>
          </a:xfrm>
          <a:prstGeom prst="rect">
            <a:avLst/>
          </a:prstGeom>
        </p:spPr>
        <p:txBody>
          <a:bodyPr lIns="0" tIns="0" rIns="0" bIns="0" rtlCol="0" anchor="t">
            <a:spAutoFit/>
          </a:bodyPr>
          <a:lstStyle/>
          <a:p>
            <a:pPr marL="0" lvl="0" indent="0" algn="l">
              <a:lnSpc>
                <a:spcPts val="10080"/>
              </a:lnSpc>
              <a:spcBef>
                <a:spcPct val="0"/>
              </a:spcBef>
            </a:pPr>
            <a:r>
              <a:rPr lang="en-US" sz="8400" u="none" strike="noStrike">
                <a:solidFill>
                  <a:srgbClr val="000000"/>
                </a:solidFill>
                <a:latin typeface="Helvetica World"/>
                <a:ea typeface="Helvetica World"/>
                <a:cs typeface="Helvetica World"/>
                <a:sym typeface="Helvetica World"/>
              </a:rPr>
              <a:t>Observable multiverse signature</a:t>
            </a:r>
          </a:p>
        </p:txBody>
      </p:sp>
      <p:sp>
        <p:nvSpPr>
          <p:cNvPr id="55" name="TextBox 55"/>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6</a:t>
            </a:r>
          </a:p>
        </p:txBody>
      </p:sp>
      <p:grpSp>
        <p:nvGrpSpPr>
          <p:cNvPr id="56" name="Group 56"/>
          <p:cNvGrpSpPr/>
          <p:nvPr/>
        </p:nvGrpSpPr>
        <p:grpSpPr>
          <a:xfrm>
            <a:off x="5088005" y="6937032"/>
            <a:ext cx="6711464" cy="3125930"/>
            <a:chOff x="0" y="0"/>
            <a:chExt cx="8948619" cy="4167907"/>
          </a:xfrm>
        </p:grpSpPr>
        <p:sp>
          <p:nvSpPr>
            <p:cNvPr id="57" name="Freeform 57"/>
            <p:cNvSpPr/>
            <p:nvPr/>
          </p:nvSpPr>
          <p:spPr>
            <a:xfrm>
              <a:off x="0" y="0"/>
              <a:ext cx="4722069" cy="3875760"/>
            </a:xfrm>
            <a:custGeom>
              <a:avLst/>
              <a:gdLst/>
              <a:ahLst/>
              <a:cxnLst/>
              <a:rect l="l" t="t" r="r" b="b"/>
              <a:pathLst>
                <a:path w="4722069" h="3875760">
                  <a:moveTo>
                    <a:pt x="0" y="0"/>
                  </a:moveTo>
                  <a:lnTo>
                    <a:pt x="4722069" y="0"/>
                  </a:lnTo>
                  <a:lnTo>
                    <a:pt x="4722069" y="3875760"/>
                  </a:lnTo>
                  <a:lnTo>
                    <a:pt x="0" y="3875760"/>
                  </a:lnTo>
                  <a:lnTo>
                    <a:pt x="0" y="0"/>
                  </a:lnTo>
                  <a:close/>
                </a:path>
              </a:pathLst>
            </a:custGeom>
            <a:blipFill>
              <a:blip r:embed="rId8"/>
              <a:stretch>
                <a:fillRect l="-9133" r="-178870" b="-43585"/>
              </a:stretch>
            </a:blipFill>
          </p:spPr>
          <p:txBody>
            <a:bodyPr/>
            <a:lstStyle/>
            <a:p>
              <a:endParaRPr lang="en-US"/>
            </a:p>
          </p:txBody>
        </p:sp>
        <p:sp>
          <p:nvSpPr>
            <p:cNvPr id="58" name="AutoShape 58"/>
            <p:cNvSpPr/>
            <p:nvPr/>
          </p:nvSpPr>
          <p:spPr>
            <a:xfrm flipH="1" flipV="1">
              <a:off x="1892027" y="2902796"/>
              <a:ext cx="938015" cy="269628"/>
            </a:xfrm>
            <a:prstGeom prst="line">
              <a:avLst/>
            </a:prstGeom>
            <a:ln w="50800" cap="flat">
              <a:solidFill>
                <a:srgbClr val="000000"/>
              </a:solidFill>
              <a:prstDash val="solid"/>
              <a:headEnd type="arrow" w="med" len="sm"/>
              <a:tailEnd type="none" w="sm" len="sm"/>
            </a:ln>
          </p:spPr>
          <p:txBody>
            <a:bodyPr/>
            <a:lstStyle/>
            <a:p>
              <a:endParaRPr lang="en-US"/>
            </a:p>
          </p:txBody>
        </p:sp>
        <p:sp>
          <p:nvSpPr>
            <p:cNvPr id="59" name="Freeform 59"/>
            <p:cNvSpPr/>
            <p:nvPr/>
          </p:nvSpPr>
          <p:spPr>
            <a:xfrm>
              <a:off x="4160307" y="529386"/>
              <a:ext cx="4788312" cy="3638520"/>
            </a:xfrm>
            <a:custGeom>
              <a:avLst/>
              <a:gdLst/>
              <a:ahLst/>
              <a:cxnLst/>
              <a:rect l="l" t="t" r="r" b="b"/>
              <a:pathLst>
                <a:path w="4788312" h="3638520">
                  <a:moveTo>
                    <a:pt x="0" y="0"/>
                  </a:moveTo>
                  <a:lnTo>
                    <a:pt x="4788312" y="0"/>
                  </a:lnTo>
                  <a:lnTo>
                    <a:pt x="4788312" y="3638521"/>
                  </a:lnTo>
                  <a:lnTo>
                    <a:pt x="0" y="3638521"/>
                  </a:lnTo>
                  <a:lnTo>
                    <a:pt x="0" y="0"/>
                  </a:lnTo>
                  <a:close/>
                </a:path>
              </a:pathLst>
            </a:custGeom>
            <a:blipFill>
              <a:blip r:embed="rId8"/>
              <a:stretch>
                <a:fillRect l="-156528" t="-7682" r="-21483" b="-42094"/>
              </a:stretch>
            </a:blipFill>
          </p:spPr>
          <p:txBody>
            <a:bodyPr/>
            <a:lstStyle/>
            <a:p>
              <a:endParaRPr lang="en-US"/>
            </a:p>
          </p:txBody>
        </p:sp>
        <p:sp>
          <p:nvSpPr>
            <p:cNvPr id="60" name="AutoShape 60"/>
            <p:cNvSpPr/>
            <p:nvPr/>
          </p:nvSpPr>
          <p:spPr>
            <a:xfrm flipH="1" flipV="1">
              <a:off x="6002826" y="3196836"/>
              <a:ext cx="1174005" cy="322369"/>
            </a:xfrm>
            <a:prstGeom prst="line">
              <a:avLst/>
            </a:prstGeom>
            <a:ln w="50800" cap="flat">
              <a:solidFill>
                <a:srgbClr val="000000"/>
              </a:solidFill>
              <a:prstDash val="solid"/>
              <a:headEnd type="arrow" w="med" len="sm"/>
              <a:tailEnd type="none" w="sm" len="sm"/>
            </a:ln>
          </p:spPr>
          <p:txBody>
            <a:bodyPr/>
            <a:lstStyle/>
            <a:p>
              <a:endParaRPr lang="en-US"/>
            </a:p>
          </p:txBody>
        </p:sp>
      </p:grpSp>
      <p:grpSp>
        <p:nvGrpSpPr>
          <p:cNvPr id="61" name="Group 61"/>
          <p:cNvGrpSpPr/>
          <p:nvPr/>
        </p:nvGrpSpPr>
        <p:grpSpPr>
          <a:xfrm>
            <a:off x="13908113" y="8870181"/>
            <a:ext cx="2459392" cy="858336"/>
            <a:chOff x="0" y="0"/>
            <a:chExt cx="3279189" cy="1144448"/>
          </a:xfrm>
        </p:grpSpPr>
        <p:sp>
          <p:nvSpPr>
            <p:cNvPr id="62" name="AutoShape 62"/>
            <p:cNvSpPr/>
            <p:nvPr/>
          </p:nvSpPr>
          <p:spPr>
            <a:xfrm flipH="1" flipV="1">
              <a:off x="1081217" y="25387"/>
              <a:ext cx="629877" cy="19809"/>
            </a:xfrm>
            <a:prstGeom prst="line">
              <a:avLst/>
            </a:prstGeom>
            <a:ln w="50800" cap="flat">
              <a:solidFill>
                <a:srgbClr val="000000"/>
              </a:solidFill>
              <a:prstDash val="solid"/>
              <a:headEnd type="none" w="sm" len="sm"/>
              <a:tailEnd type="none" w="sm" len="sm"/>
            </a:ln>
          </p:spPr>
          <p:txBody>
            <a:bodyPr/>
            <a:lstStyle/>
            <a:p>
              <a:endParaRPr lang="en-US"/>
            </a:p>
          </p:txBody>
        </p:sp>
        <p:sp>
          <p:nvSpPr>
            <p:cNvPr id="63" name="TextBox 63"/>
            <p:cNvSpPr txBox="1"/>
            <p:nvPr/>
          </p:nvSpPr>
          <p:spPr>
            <a:xfrm>
              <a:off x="0" y="295665"/>
              <a:ext cx="3279189" cy="848783"/>
            </a:xfrm>
            <a:prstGeom prst="rect">
              <a:avLst/>
            </a:prstGeom>
          </p:spPr>
          <p:txBody>
            <a:bodyPr lIns="0" tIns="0" rIns="0" bIns="0" rtlCol="0" anchor="t">
              <a:spAutoFit/>
            </a:bodyPr>
            <a:lstStyle/>
            <a:p>
              <a:pPr algn="ctr">
                <a:lnSpc>
                  <a:spcPts val="2600"/>
                </a:lnSpc>
              </a:pPr>
              <a:r>
                <a:rPr lang="en-US" sz="2000" dirty="0">
                  <a:solidFill>
                    <a:srgbClr val="000000"/>
                  </a:solidFill>
                  <a:latin typeface="Nunito"/>
                  <a:ea typeface="Nunito"/>
                  <a:cs typeface="Nunito"/>
                  <a:sym typeface="Nunito"/>
                </a:rPr>
                <a:t>collision region </a:t>
              </a:r>
            </a:p>
            <a:p>
              <a:pPr algn="ctr">
                <a:lnSpc>
                  <a:spcPts val="2600"/>
                </a:lnSpc>
              </a:pPr>
              <a:r>
                <a:rPr lang="en-US" sz="2000" dirty="0">
                  <a:solidFill>
                    <a:srgbClr val="000000"/>
                  </a:solidFill>
                  <a:latin typeface="Nunito"/>
                  <a:ea typeface="Nunito"/>
                  <a:cs typeface="Nunito"/>
                  <a:sym typeface="Nunito"/>
                </a:rPr>
                <a:t>(domain wall)</a:t>
              </a:r>
            </a:p>
          </p:txBody>
        </p:sp>
      </p:grpSp>
      <p:sp>
        <p:nvSpPr>
          <p:cNvPr id="65" name="TextBox 64">
            <a:extLst>
              <a:ext uri="{FF2B5EF4-FFF2-40B4-BE49-F238E27FC236}">
                <a16:creationId xmlns:a16="http://schemas.microsoft.com/office/drawing/2014/main" id="{F0ED483A-170D-5E7E-93AB-ADA35D14CDB5}"/>
              </a:ext>
            </a:extLst>
          </p:cNvPr>
          <p:cNvSpPr txBox="1"/>
          <p:nvPr/>
        </p:nvSpPr>
        <p:spPr>
          <a:xfrm>
            <a:off x="11871411" y="3250088"/>
            <a:ext cx="1714348" cy="415370"/>
          </a:xfrm>
          <a:prstGeom prst="rect">
            <a:avLst/>
          </a:prstGeom>
          <a:noFill/>
        </p:spPr>
        <p:txBody>
          <a:bodyPr wrap="square">
            <a:spAutoFit/>
          </a:bodyPr>
          <a:lstStyle/>
          <a:p>
            <a:pPr algn="ctr"/>
            <a:r>
              <a:rPr lang="en-US" sz="2099" b="1" dirty="0">
                <a:solidFill>
                  <a:srgbClr val="000000"/>
                </a:solidFill>
                <a:latin typeface="Nunito Bold"/>
                <a:ea typeface="Nunito Bold"/>
                <a:cs typeface="Nunito Bold"/>
                <a:sym typeface="Nunito Bold"/>
              </a:rPr>
              <a:t>(Perturbed) </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500"/>
                                        <p:tgtEl>
                                          <p:spTgt spid="4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10" presetClass="entr" presetSubtype="0"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500"/>
                                        <p:tgtEl>
                                          <p:spTgt spid="6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par>
                                <p:cTn id="43" presetID="10" presetClass="entr" presetSubtype="0"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fade">
                                      <p:cBhvr>
                                        <p:cTn id="53" dur="500"/>
                                        <p:tgtEl>
                                          <p:spTgt spid="6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56550" y="2078983"/>
            <a:ext cx="6974455" cy="1232492"/>
          </a:xfrm>
          <a:custGeom>
            <a:avLst/>
            <a:gdLst/>
            <a:ahLst/>
            <a:cxnLst/>
            <a:rect l="l" t="t" r="r" b="b"/>
            <a:pathLst>
              <a:path w="6974455" h="1232492">
                <a:moveTo>
                  <a:pt x="0" y="0"/>
                </a:moveTo>
                <a:lnTo>
                  <a:pt x="6974455" y="0"/>
                </a:lnTo>
                <a:lnTo>
                  <a:pt x="6974455" y="1232492"/>
                </a:lnTo>
                <a:lnTo>
                  <a:pt x="0" y="1232492"/>
                </a:lnTo>
                <a:lnTo>
                  <a:pt x="0" y="0"/>
                </a:lnTo>
                <a:close/>
              </a:path>
            </a:pathLst>
          </a:custGeom>
          <a:blipFill>
            <a:blip r:embed="rId2"/>
            <a:stretch>
              <a:fillRect/>
            </a:stretch>
          </a:blipFill>
        </p:spPr>
        <p:txBody>
          <a:bodyPr/>
          <a:lstStyle/>
          <a:p>
            <a:endParaRPr lang="en-US"/>
          </a:p>
        </p:txBody>
      </p:sp>
      <p:sp>
        <p:nvSpPr>
          <p:cNvPr id="3" name="Freeform 3"/>
          <p:cNvSpPr/>
          <p:nvPr/>
        </p:nvSpPr>
        <p:spPr>
          <a:xfrm>
            <a:off x="11519145" y="868188"/>
            <a:ext cx="4369506" cy="1135686"/>
          </a:xfrm>
          <a:custGeom>
            <a:avLst/>
            <a:gdLst/>
            <a:ahLst/>
            <a:cxnLst/>
            <a:rect l="l" t="t" r="r" b="b"/>
            <a:pathLst>
              <a:path w="4369506" h="1135686">
                <a:moveTo>
                  <a:pt x="0" y="0"/>
                </a:moveTo>
                <a:lnTo>
                  <a:pt x="4369505" y="0"/>
                </a:lnTo>
                <a:lnTo>
                  <a:pt x="4369505" y="1135686"/>
                </a:lnTo>
                <a:lnTo>
                  <a:pt x="0" y="1135686"/>
                </a:lnTo>
                <a:lnTo>
                  <a:pt x="0" y="0"/>
                </a:lnTo>
                <a:close/>
              </a:path>
            </a:pathLst>
          </a:custGeom>
          <a:blipFill>
            <a:blip r:embed="rId3"/>
            <a:stretch>
              <a:fillRect/>
            </a:stretch>
          </a:blipFill>
        </p:spPr>
        <p:txBody>
          <a:bodyPr/>
          <a:lstStyle/>
          <a:p>
            <a:endParaRPr lang="en-US"/>
          </a:p>
        </p:txBody>
      </p:sp>
      <p:sp>
        <p:nvSpPr>
          <p:cNvPr id="4" name="Freeform 4"/>
          <p:cNvSpPr/>
          <p:nvPr/>
        </p:nvSpPr>
        <p:spPr>
          <a:xfrm>
            <a:off x="12598089" y="7124080"/>
            <a:ext cx="3838012" cy="3116581"/>
          </a:xfrm>
          <a:custGeom>
            <a:avLst/>
            <a:gdLst/>
            <a:ahLst/>
            <a:cxnLst/>
            <a:rect l="l" t="t" r="r" b="b"/>
            <a:pathLst>
              <a:path w="3838012" h="3116581">
                <a:moveTo>
                  <a:pt x="0" y="0"/>
                </a:moveTo>
                <a:lnTo>
                  <a:pt x="3838012" y="0"/>
                </a:lnTo>
                <a:lnTo>
                  <a:pt x="3838012" y="3116581"/>
                </a:lnTo>
                <a:lnTo>
                  <a:pt x="0" y="3116581"/>
                </a:lnTo>
                <a:lnTo>
                  <a:pt x="0" y="0"/>
                </a:lnTo>
                <a:close/>
              </a:path>
            </a:pathLst>
          </a:custGeom>
          <a:blipFill>
            <a:blip r:embed="rId4"/>
            <a:stretch>
              <a:fillRect/>
            </a:stretch>
          </a:blipFill>
        </p:spPr>
        <p:txBody>
          <a:bodyPr/>
          <a:lstStyle/>
          <a:p>
            <a:endParaRPr lang="en-US"/>
          </a:p>
        </p:txBody>
      </p:sp>
      <p:sp>
        <p:nvSpPr>
          <p:cNvPr id="11" name="Freeform 11"/>
          <p:cNvSpPr/>
          <p:nvPr/>
        </p:nvSpPr>
        <p:spPr>
          <a:xfrm rot="-10128913">
            <a:off x="-9357258" y="-8444619"/>
            <a:ext cx="12214504" cy="17418188"/>
          </a:xfrm>
          <a:custGeom>
            <a:avLst/>
            <a:gdLst/>
            <a:ahLst/>
            <a:cxnLst/>
            <a:rect l="l" t="t" r="r" b="b"/>
            <a:pathLst>
              <a:path w="12214504" h="17418188">
                <a:moveTo>
                  <a:pt x="0" y="0"/>
                </a:moveTo>
                <a:lnTo>
                  <a:pt x="12214505" y="0"/>
                </a:lnTo>
                <a:lnTo>
                  <a:pt x="12214505" y="17418189"/>
                </a:lnTo>
                <a:lnTo>
                  <a:pt x="0" y="17418189"/>
                </a:lnTo>
                <a:lnTo>
                  <a:pt x="0" y="0"/>
                </a:lnTo>
                <a:close/>
              </a:path>
            </a:pathLst>
          </a:custGeom>
          <a:blipFill>
            <a:blip r:embed="rId5"/>
            <a:stretch>
              <a:fillRect/>
            </a:stretch>
          </a:blipFill>
        </p:spPr>
        <p:txBody>
          <a:bodyPr/>
          <a:lstStyle/>
          <a:p>
            <a:endParaRPr lang="en-US"/>
          </a:p>
        </p:txBody>
      </p:sp>
      <p:sp>
        <p:nvSpPr>
          <p:cNvPr id="12" name="Freeform 12"/>
          <p:cNvSpPr/>
          <p:nvPr/>
        </p:nvSpPr>
        <p:spPr>
          <a:xfrm>
            <a:off x="11371720" y="3162920"/>
            <a:ext cx="5403241" cy="3961160"/>
          </a:xfrm>
          <a:custGeom>
            <a:avLst/>
            <a:gdLst/>
            <a:ahLst/>
            <a:cxnLst/>
            <a:rect l="l" t="t" r="r" b="b"/>
            <a:pathLst>
              <a:path w="5403241" h="3961160">
                <a:moveTo>
                  <a:pt x="0" y="0"/>
                </a:moveTo>
                <a:lnTo>
                  <a:pt x="5403241" y="0"/>
                </a:lnTo>
                <a:lnTo>
                  <a:pt x="5403241" y="3961160"/>
                </a:lnTo>
                <a:lnTo>
                  <a:pt x="0" y="3961160"/>
                </a:lnTo>
                <a:lnTo>
                  <a:pt x="0" y="0"/>
                </a:lnTo>
                <a:close/>
              </a:path>
            </a:pathLst>
          </a:custGeom>
          <a:blipFill>
            <a:blip r:embed="rId6"/>
            <a:stretch>
              <a:fillRect/>
            </a:stretch>
          </a:blipFill>
        </p:spPr>
        <p:txBody>
          <a:bodyPr/>
          <a:lstStyle/>
          <a:p>
            <a:endParaRPr lang="en-US"/>
          </a:p>
        </p:txBody>
      </p:sp>
      <p:sp>
        <p:nvSpPr>
          <p:cNvPr id="13" name="TextBox 13"/>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7</a:t>
            </a:r>
          </a:p>
        </p:txBody>
      </p:sp>
      <p:sp>
        <p:nvSpPr>
          <p:cNvPr id="14" name="TextBox 14"/>
          <p:cNvSpPr txBox="1"/>
          <p:nvPr/>
        </p:nvSpPr>
        <p:spPr>
          <a:xfrm>
            <a:off x="1028700" y="1028700"/>
            <a:ext cx="7486202" cy="127635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‘Crash’ Course </a:t>
            </a:r>
          </a:p>
        </p:txBody>
      </p:sp>
      <p:grpSp>
        <p:nvGrpSpPr>
          <p:cNvPr id="17" name="Group 16">
            <a:extLst>
              <a:ext uri="{FF2B5EF4-FFF2-40B4-BE49-F238E27FC236}">
                <a16:creationId xmlns:a16="http://schemas.microsoft.com/office/drawing/2014/main" id="{128F1C94-97A1-26F4-9FCE-F79BEFBBD403}"/>
              </a:ext>
            </a:extLst>
          </p:cNvPr>
          <p:cNvGrpSpPr/>
          <p:nvPr/>
        </p:nvGrpSpPr>
        <p:grpSpPr>
          <a:xfrm>
            <a:off x="1012320" y="2522655"/>
            <a:ext cx="9133307" cy="3937912"/>
            <a:chOff x="1012320" y="2522655"/>
            <a:chExt cx="9133307" cy="3937912"/>
          </a:xfrm>
        </p:grpSpPr>
        <p:sp>
          <p:nvSpPr>
            <p:cNvPr id="6" name="TextBox 6"/>
            <p:cNvSpPr txBox="1"/>
            <p:nvPr/>
          </p:nvSpPr>
          <p:spPr>
            <a:xfrm>
              <a:off x="1012320" y="3603860"/>
              <a:ext cx="9133307" cy="2856707"/>
            </a:xfrm>
            <a:prstGeom prst="rect">
              <a:avLst/>
            </a:prstGeom>
          </p:spPr>
          <p:txBody>
            <a:bodyPr lIns="0" tIns="0" rIns="0" bIns="0" rtlCol="0" anchor="t">
              <a:spAutoFit/>
            </a:bodyPr>
            <a:lstStyle/>
            <a:p>
              <a:pPr algn="l">
                <a:lnSpc>
                  <a:spcPts val="3249"/>
                </a:lnSpc>
              </a:pPr>
              <a:r>
                <a:rPr lang="en-US" sz="2499" dirty="0">
                  <a:solidFill>
                    <a:srgbClr val="000000"/>
                  </a:solidFill>
                  <a:latin typeface="Nunito"/>
                  <a:ea typeface="Nunito"/>
                  <a:cs typeface="Nunito"/>
                  <a:sym typeface="Nunito"/>
                </a:rPr>
                <a:t>- </a:t>
              </a:r>
              <a:r>
                <a:rPr lang="en-US" sz="2499" b="1" dirty="0">
                  <a:solidFill>
                    <a:srgbClr val="000000"/>
                  </a:solidFill>
                  <a:latin typeface="Nunito Bold"/>
                  <a:ea typeface="Nunito Bold"/>
                  <a:cs typeface="Nunito Bold"/>
                  <a:sym typeface="Nunito Bold"/>
                </a:rPr>
                <a:t>SW effect</a:t>
              </a:r>
              <a:r>
                <a:rPr lang="en-US" sz="2499" dirty="0">
                  <a:solidFill>
                    <a:srgbClr val="000000"/>
                  </a:solidFill>
                  <a:latin typeface="Nunito"/>
                  <a:ea typeface="Nunito"/>
                  <a:cs typeface="Nunito"/>
                  <a:sym typeface="Nunito"/>
                </a:rPr>
                <a:t>- (ignores ISW, Doppler effect due to bulk vel., diffusion damping)</a:t>
              </a:r>
            </a:p>
            <a:p>
              <a:pPr algn="l">
                <a:lnSpc>
                  <a:spcPts val="3249"/>
                </a:lnSpc>
              </a:pPr>
              <a:r>
                <a:rPr lang="en-US" sz="2499" dirty="0">
                  <a:solidFill>
                    <a:srgbClr val="000000"/>
                  </a:solidFill>
                  <a:latin typeface="Nunito"/>
                  <a:ea typeface="Nunito"/>
                  <a:cs typeface="Nunito"/>
                  <a:sym typeface="Nunito"/>
                </a:rPr>
                <a:t>- </a:t>
              </a:r>
              <a:r>
                <a:rPr lang="en-US" sz="2499" b="1" dirty="0">
                  <a:solidFill>
                    <a:srgbClr val="000000"/>
                  </a:solidFill>
                  <a:latin typeface="Nunito Bold"/>
                  <a:ea typeface="Nunito Bold"/>
                  <a:cs typeface="Nunito Bold"/>
                  <a:sym typeface="Nunito Bold"/>
                </a:rPr>
                <a:t>Reheating surface perturbation</a:t>
              </a:r>
              <a:r>
                <a:rPr lang="en-US" sz="2499" dirty="0">
                  <a:solidFill>
                    <a:srgbClr val="000000"/>
                  </a:solidFill>
                  <a:latin typeface="Nunito"/>
                  <a:ea typeface="Nunito"/>
                  <a:cs typeface="Nunito"/>
                  <a:sym typeface="Nunito"/>
                </a:rPr>
                <a:t>: SMALL (linear effects only)</a:t>
              </a:r>
            </a:p>
            <a:p>
              <a:pPr algn="l">
                <a:lnSpc>
                  <a:spcPts val="3249"/>
                </a:lnSpc>
              </a:pPr>
              <a:r>
                <a:rPr lang="en-US" sz="2499" dirty="0">
                  <a:solidFill>
                    <a:srgbClr val="000000"/>
                  </a:solidFill>
                  <a:latin typeface="Nunito"/>
                  <a:ea typeface="Nunito"/>
                  <a:cs typeface="Nunito"/>
                  <a:sym typeface="Nunito"/>
                </a:rPr>
                <a:t>- </a:t>
              </a:r>
              <a:r>
                <a:rPr lang="en-US" sz="2499" b="1" dirty="0">
                  <a:solidFill>
                    <a:srgbClr val="000000"/>
                  </a:solidFill>
                  <a:latin typeface="Nunito Bold"/>
                  <a:ea typeface="Nunito Bold"/>
                  <a:cs typeface="Nunito Bold"/>
                  <a:sym typeface="Nunito Bold"/>
                </a:rPr>
                <a:t>Pure scalar perturbation</a:t>
              </a:r>
              <a:r>
                <a:rPr lang="en-US" sz="2499" dirty="0">
                  <a:solidFill>
                    <a:srgbClr val="000000"/>
                  </a:solidFill>
                  <a:latin typeface="Nunito"/>
                  <a:ea typeface="Nunito"/>
                  <a:cs typeface="Nunito"/>
                  <a:sym typeface="Nunito"/>
                </a:rPr>
                <a:t>: NO tensor component</a:t>
              </a:r>
            </a:p>
            <a:p>
              <a:pPr algn="l">
                <a:lnSpc>
                  <a:spcPts val="3249"/>
                </a:lnSpc>
              </a:pPr>
              <a:r>
                <a:rPr lang="en-US" sz="2499" dirty="0">
                  <a:solidFill>
                    <a:srgbClr val="000000"/>
                  </a:solidFill>
                  <a:latin typeface="Nunito"/>
                  <a:ea typeface="Nunito"/>
                  <a:cs typeface="Nunito"/>
                  <a:sym typeface="Nunito"/>
                </a:rPr>
                <a:t>- </a:t>
              </a:r>
              <a:r>
                <a:rPr lang="en-US" sz="2499" b="1" dirty="0">
                  <a:solidFill>
                    <a:srgbClr val="000000"/>
                  </a:solidFill>
                  <a:latin typeface="Nunito Bold"/>
                  <a:ea typeface="Nunito Bold"/>
                  <a:cs typeface="Nunito Bold"/>
                  <a:sym typeface="Nunito Bold"/>
                </a:rPr>
                <a:t>Single bubble collision at a single point</a:t>
              </a:r>
              <a:r>
                <a:rPr lang="en-US" sz="2499" dirty="0">
                  <a:solidFill>
                    <a:srgbClr val="000000"/>
                  </a:solidFill>
                  <a:latin typeface="Nunito"/>
                  <a:ea typeface="Nunito"/>
                  <a:cs typeface="Nunito"/>
                  <a:sym typeface="Nunito"/>
                </a:rPr>
                <a:t>: NO interference patterns</a:t>
              </a:r>
            </a:p>
            <a:p>
              <a:pPr algn="l">
                <a:lnSpc>
                  <a:spcPts val="3249"/>
                </a:lnSpc>
              </a:pPr>
              <a:endParaRPr lang="en-US" sz="2499" dirty="0">
                <a:solidFill>
                  <a:srgbClr val="000000"/>
                </a:solidFill>
                <a:latin typeface="Nunito"/>
                <a:ea typeface="Nunito"/>
                <a:cs typeface="Nunito"/>
                <a:sym typeface="Nunito"/>
              </a:endParaRPr>
            </a:p>
          </p:txBody>
        </p:sp>
        <p:pic>
          <p:nvPicPr>
            <p:cNvPr id="16" name="Picture 15">
              <a:extLst>
                <a:ext uri="{FF2B5EF4-FFF2-40B4-BE49-F238E27FC236}">
                  <a16:creationId xmlns:a16="http://schemas.microsoft.com/office/drawing/2014/main" id="{3C9DFF47-188F-2FB7-03BC-DBDCACABF0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3268" y="2522655"/>
              <a:ext cx="4140200" cy="863600"/>
            </a:xfrm>
            <a:prstGeom prst="rect">
              <a:avLst/>
            </a:prstGeom>
          </p:spPr>
        </p:pic>
      </p:grpSp>
      <p:grpSp>
        <p:nvGrpSpPr>
          <p:cNvPr id="20" name="Group 19">
            <a:extLst>
              <a:ext uri="{FF2B5EF4-FFF2-40B4-BE49-F238E27FC236}">
                <a16:creationId xmlns:a16="http://schemas.microsoft.com/office/drawing/2014/main" id="{9F777343-B125-0B9E-FEB8-EDFBE0327CEB}"/>
              </a:ext>
            </a:extLst>
          </p:cNvPr>
          <p:cNvGrpSpPr/>
          <p:nvPr/>
        </p:nvGrpSpPr>
        <p:grpSpPr>
          <a:xfrm>
            <a:off x="1028700" y="6832277"/>
            <a:ext cx="11190682" cy="2343934"/>
            <a:chOff x="1028700" y="6832277"/>
            <a:chExt cx="11190682" cy="2343934"/>
          </a:xfrm>
        </p:grpSpPr>
        <p:sp>
          <p:nvSpPr>
            <p:cNvPr id="9" name="TextBox 9"/>
            <p:cNvSpPr txBox="1"/>
            <p:nvPr/>
          </p:nvSpPr>
          <p:spPr>
            <a:xfrm>
              <a:off x="1028700" y="7957804"/>
              <a:ext cx="11190682" cy="1218407"/>
            </a:xfrm>
            <a:prstGeom prst="rect">
              <a:avLst/>
            </a:prstGeom>
          </p:spPr>
          <p:txBody>
            <a:bodyPr lIns="0" tIns="0" rIns="0" bIns="0" rtlCol="0" anchor="t">
              <a:spAutoFit/>
            </a:bodyPr>
            <a:lstStyle/>
            <a:p>
              <a:pPr algn="l">
                <a:lnSpc>
                  <a:spcPts val="3249"/>
                </a:lnSpc>
              </a:pPr>
              <a:r>
                <a:rPr lang="en-US" sz="2499" b="1">
                  <a:solidFill>
                    <a:srgbClr val="000000"/>
                  </a:solidFill>
                  <a:latin typeface="Nunito Bold"/>
                  <a:ea typeface="Nunito Bold"/>
                  <a:cs typeface="Nunito Bold"/>
                  <a:sym typeface="Nunito Bold"/>
                </a:rPr>
                <a:t>Compatibility</a:t>
              </a:r>
              <a:r>
                <a:rPr lang="en-US" sz="2499">
                  <a:solidFill>
                    <a:srgbClr val="000000"/>
                  </a:solidFill>
                  <a:latin typeface="Nunito"/>
                  <a:ea typeface="Nunito"/>
                  <a:cs typeface="Nunito"/>
                  <a:sym typeface="Nunito"/>
                </a:rPr>
                <a:t>: region must undergo reheating after collision</a:t>
              </a:r>
            </a:p>
            <a:p>
              <a:pPr algn="l">
                <a:lnSpc>
                  <a:spcPts val="3249"/>
                </a:lnSpc>
              </a:pPr>
              <a:r>
                <a:rPr lang="en-US" sz="2499" b="1">
                  <a:solidFill>
                    <a:srgbClr val="000000"/>
                  </a:solidFill>
                  <a:latin typeface="Nunito Bold"/>
                  <a:ea typeface="Nunito Bold"/>
                  <a:cs typeface="Nunito Bold"/>
                  <a:sym typeface="Nunito Bold"/>
                </a:rPr>
                <a:t>Probability</a:t>
              </a:r>
              <a:r>
                <a:rPr lang="en-US" sz="2499">
                  <a:solidFill>
                    <a:srgbClr val="000000"/>
                  </a:solidFill>
                  <a:latin typeface="Nunito"/>
                  <a:ea typeface="Nunito"/>
                  <a:cs typeface="Nunito"/>
                  <a:sym typeface="Nunito"/>
                </a:rPr>
                <a:t>: we should be able to see it</a:t>
              </a:r>
            </a:p>
            <a:p>
              <a:pPr algn="l">
                <a:lnSpc>
                  <a:spcPts val="3249"/>
                </a:lnSpc>
              </a:pPr>
              <a:r>
                <a:rPr lang="en-US" sz="2499" b="1">
                  <a:solidFill>
                    <a:srgbClr val="000000"/>
                  </a:solidFill>
                  <a:latin typeface="Nunito Bold"/>
                  <a:ea typeface="Nunito Bold"/>
                  <a:cs typeface="Nunito Bold"/>
                  <a:sym typeface="Nunito Bold"/>
                </a:rPr>
                <a:t>Observability</a:t>
              </a:r>
              <a:r>
                <a:rPr lang="en-US" sz="2499">
                  <a:solidFill>
                    <a:srgbClr val="000000"/>
                  </a:solidFill>
                  <a:latin typeface="Nunito"/>
                  <a:ea typeface="Nunito"/>
                  <a:cs typeface="Nunito"/>
                  <a:sym typeface="Nunito"/>
                </a:rPr>
                <a:t>: effects cannot be diluted away due to expansion</a:t>
              </a:r>
            </a:p>
          </p:txBody>
        </p:sp>
        <p:pic>
          <p:nvPicPr>
            <p:cNvPr id="19" name="Picture 18">
              <a:extLst>
                <a:ext uri="{FF2B5EF4-FFF2-40B4-BE49-F238E27FC236}">
                  <a16:creationId xmlns:a16="http://schemas.microsoft.com/office/drawing/2014/main" id="{8DE895FC-8EEF-63B0-8BE8-EE2DDD9CF3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4866" y="6832277"/>
              <a:ext cx="5219700" cy="927100"/>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3344547" y="-1540672"/>
            <a:ext cx="2799606" cy="5787299"/>
          </a:xfrm>
          <a:custGeom>
            <a:avLst/>
            <a:gdLst/>
            <a:ahLst/>
            <a:cxnLst/>
            <a:rect l="l" t="t" r="r" b="b"/>
            <a:pathLst>
              <a:path w="2799606" h="5787299">
                <a:moveTo>
                  <a:pt x="0" y="0"/>
                </a:moveTo>
                <a:lnTo>
                  <a:pt x="2799606" y="0"/>
                </a:lnTo>
                <a:lnTo>
                  <a:pt x="2799606" y="5787299"/>
                </a:lnTo>
                <a:lnTo>
                  <a:pt x="0" y="5787299"/>
                </a:lnTo>
                <a:lnTo>
                  <a:pt x="0" y="0"/>
                </a:lnTo>
                <a:close/>
              </a:path>
            </a:pathLst>
          </a:custGeom>
          <a:blipFill>
            <a:blip r:embed="rId2"/>
            <a:stretch>
              <a:fillRect/>
            </a:stretch>
          </a:blipFill>
        </p:spPr>
        <p:txBody>
          <a:bodyPr/>
          <a:lstStyle/>
          <a:p>
            <a:endParaRPr lang="en-US"/>
          </a:p>
        </p:txBody>
      </p:sp>
      <p:sp>
        <p:nvSpPr>
          <p:cNvPr id="3" name="Freeform 3"/>
          <p:cNvSpPr/>
          <p:nvPr/>
        </p:nvSpPr>
        <p:spPr>
          <a:xfrm>
            <a:off x="1247923" y="250637"/>
            <a:ext cx="3382079" cy="3357204"/>
          </a:xfrm>
          <a:custGeom>
            <a:avLst/>
            <a:gdLst/>
            <a:ahLst/>
            <a:cxnLst/>
            <a:rect l="l" t="t" r="r" b="b"/>
            <a:pathLst>
              <a:path w="3382079" h="3357204">
                <a:moveTo>
                  <a:pt x="0" y="0"/>
                </a:moveTo>
                <a:lnTo>
                  <a:pt x="3382079" y="0"/>
                </a:lnTo>
                <a:lnTo>
                  <a:pt x="3382079" y="3357205"/>
                </a:lnTo>
                <a:lnTo>
                  <a:pt x="0" y="3357205"/>
                </a:lnTo>
                <a:lnTo>
                  <a:pt x="0" y="0"/>
                </a:lnTo>
                <a:close/>
              </a:path>
            </a:pathLst>
          </a:custGeom>
          <a:blipFill>
            <a:blip r:embed="rId3"/>
            <a:stretch>
              <a:fillRect l="-20937" r="-15102" b="-48409"/>
            </a:stretch>
          </a:blipFill>
        </p:spPr>
        <p:txBody>
          <a:bodyPr/>
          <a:lstStyle/>
          <a:p>
            <a:endParaRPr lang="en-US"/>
          </a:p>
        </p:txBody>
      </p:sp>
      <p:sp>
        <p:nvSpPr>
          <p:cNvPr id="4" name="Freeform 4"/>
          <p:cNvSpPr/>
          <p:nvPr/>
        </p:nvSpPr>
        <p:spPr>
          <a:xfrm>
            <a:off x="1265270" y="3538852"/>
            <a:ext cx="3347385" cy="3266446"/>
          </a:xfrm>
          <a:custGeom>
            <a:avLst/>
            <a:gdLst/>
            <a:ahLst/>
            <a:cxnLst/>
            <a:rect l="l" t="t" r="r" b="b"/>
            <a:pathLst>
              <a:path w="3347385" h="3266446">
                <a:moveTo>
                  <a:pt x="0" y="0"/>
                </a:moveTo>
                <a:lnTo>
                  <a:pt x="3347385" y="0"/>
                </a:lnTo>
                <a:lnTo>
                  <a:pt x="3347385" y="3266446"/>
                </a:lnTo>
                <a:lnTo>
                  <a:pt x="0" y="3266446"/>
                </a:lnTo>
                <a:lnTo>
                  <a:pt x="0" y="0"/>
                </a:lnTo>
                <a:close/>
              </a:path>
            </a:pathLst>
          </a:custGeom>
          <a:blipFill>
            <a:blip r:embed="rId4"/>
            <a:stretch>
              <a:fillRect/>
            </a:stretch>
          </a:blipFill>
        </p:spPr>
        <p:txBody>
          <a:bodyPr/>
          <a:lstStyle/>
          <a:p>
            <a:endParaRPr lang="en-US"/>
          </a:p>
        </p:txBody>
      </p:sp>
      <p:sp>
        <p:nvSpPr>
          <p:cNvPr id="5" name="Freeform 5"/>
          <p:cNvSpPr/>
          <p:nvPr/>
        </p:nvSpPr>
        <p:spPr>
          <a:xfrm>
            <a:off x="1382203" y="6776723"/>
            <a:ext cx="3247800" cy="3322320"/>
          </a:xfrm>
          <a:custGeom>
            <a:avLst/>
            <a:gdLst/>
            <a:ahLst/>
            <a:cxnLst/>
            <a:rect l="l" t="t" r="r" b="b"/>
            <a:pathLst>
              <a:path w="3247800" h="3322320">
                <a:moveTo>
                  <a:pt x="0" y="0"/>
                </a:moveTo>
                <a:lnTo>
                  <a:pt x="3247799" y="0"/>
                </a:lnTo>
                <a:lnTo>
                  <a:pt x="3247799" y="3322320"/>
                </a:lnTo>
                <a:lnTo>
                  <a:pt x="0" y="3322320"/>
                </a:lnTo>
                <a:lnTo>
                  <a:pt x="0" y="0"/>
                </a:lnTo>
                <a:close/>
              </a:path>
            </a:pathLst>
          </a:custGeom>
          <a:blipFill>
            <a:blip r:embed="rId5"/>
            <a:stretch>
              <a:fillRect l="-21212" t="-4312" r="-17257" b="-43230"/>
            </a:stretch>
          </a:blipFill>
        </p:spPr>
        <p:txBody>
          <a:bodyPr/>
          <a:lstStyle/>
          <a:p>
            <a:endParaRPr lang="en-US"/>
          </a:p>
        </p:txBody>
      </p:sp>
      <p:sp>
        <p:nvSpPr>
          <p:cNvPr id="6" name="Freeform 6"/>
          <p:cNvSpPr/>
          <p:nvPr/>
        </p:nvSpPr>
        <p:spPr>
          <a:xfrm>
            <a:off x="11550861" y="3088656"/>
            <a:ext cx="5794164" cy="1396807"/>
          </a:xfrm>
          <a:custGeom>
            <a:avLst/>
            <a:gdLst/>
            <a:ahLst/>
            <a:cxnLst/>
            <a:rect l="l" t="t" r="r" b="b"/>
            <a:pathLst>
              <a:path w="5794164" h="1396807">
                <a:moveTo>
                  <a:pt x="0" y="0"/>
                </a:moveTo>
                <a:lnTo>
                  <a:pt x="5794164" y="0"/>
                </a:lnTo>
                <a:lnTo>
                  <a:pt x="5794164" y="1396808"/>
                </a:lnTo>
                <a:lnTo>
                  <a:pt x="0" y="1396808"/>
                </a:lnTo>
                <a:lnTo>
                  <a:pt x="0" y="0"/>
                </a:lnTo>
                <a:close/>
              </a:path>
            </a:pathLst>
          </a:custGeom>
          <a:blipFill>
            <a:blip r:embed="rId6"/>
            <a:stretch>
              <a:fillRect/>
            </a:stretch>
          </a:blipFill>
        </p:spPr>
        <p:txBody>
          <a:bodyPr/>
          <a:lstStyle/>
          <a:p>
            <a:endParaRPr lang="en-US"/>
          </a:p>
        </p:txBody>
      </p:sp>
      <p:sp>
        <p:nvSpPr>
          <p:cNvPr id="7" name="Freeform 7"/>
          <p:cNvSpPr/>
          <p:nvPr/>
        </p:nvSpPr>
        <p:spPr>
          <a:xfrm>
            <a:off x="12694042" y="5153025"/>
            <a:ext cx="3447072" cy="1185501"/>
          </a:xfrm>
          <a:custGeom>
            <a:avLst/>
            <a:gdLst/>
            <a:ahLst/>
            <a:cxnLst/>
            <a:rect l="l" t="t" r="r" b="b"/>
            <a:pathLst>
              <a:path w="3447072" h="1185501">
                <a:moveTo>
                  <a:pt x="0" y="0"/>
                </a:moveTo>
                <a:lnTo>
                  <a:pt x="3447072" y="0"/>
                </a:lnTo>
                <a:lnTo>
                  <a:pt x="3447072" y="1185501"/>
                </a:lnTo>
                <a:lnTo>
                  <a:pt x="0" y="1185501"/>
                </a:lnTo>
                <a:lnTo>
                  <a:pt x="0" y="0"/>
                </a:lnTo>
                <a:close/>
              </a:path>
            </a:pathLst>
          </a:custGeom>
          <a:blipFill>
            <a:blip r:embed="rId7"/>
            <a:stretch>
              <a:fillRect/>
            </a:stretch>
          </a:blipFill>
        </p:spPr>
        <p:txBody>
          <a:bodyPr/>
          <a:lstStyle/>
          <a:p>
            <a:endParaRPr lang="en-US"/>
          </a:p>
        </p:txBody>
      </p:sp>
      <p:sp>
        <p:nvSpPr>
          <p:cNvPr id="8" name="Freeform 8"/>
          <p:cNvSpPr/>
          <p:nvPr/>
        </p:nvSpPr>
        <p:spPr>
          <a:xfrm>
            <a:off x="11951621" y="7419097"/>
            <a:ext cx="4992643" cy="1220447"/>
          </a:xfrm>
          <a:custGeom>
            <a:avLst/>
            <a:gdLst/>
            <a:ahLst/>
            <a:cxnLst/>
            <a:rect l="l" t="t" r="r" b="b"/>
            <a:pathLst>
              <a:path w="4992643" h="1220447">
                <a:moveTo>
                  <a:pt x="0" y="0"/>
                </a:moveTo>
                <a:lnTo>
                  <a:pt x="4992644" y="0"/>
                </a:lnTo>
                <a:lnTo>
                  <a:pt x="4992644" y="1220447"/>
                </a:lnTo>
                <a:lnTo>
                  <a:pt x="0" y="1220447"/>
                </a:lnTo>
                <a:lnTo>
                  <a:pt x="0" y="0"/>
                </a:lnTo>
                <a:close/>
              </a:path>
            </a:pathLst>
          </a:custGeom>
          <a:blipFill>
            <a:blip r:embed="rId8"/>
            <a:stretch>
              <a:fillRect b="-10563"/>
            </a:stretch>
          </a:blipFill>
        </p:spPr>
        <p:txBody>
          <a:bodyPr/>
          <a:lstStyle/>
          <a:p>
            <a:endParaRPr lang="en-US"/>
          </a:p>
        </p:txBody>
      </p:sp>
      <p:sp>
        <p:nvSpPr>
          <p:cNvPr id="9" name="TextBox 9"/>
          <p:cNvSpPr txBox="1"/>
          <p:nvPr/>
        </p:nvSpPr>
        <p:spPr>
          <a:xfrm>
            <a:off x="5547455" y="3758485"/>
            <a:ext cx="6213137" cy="4565015"/>
          </a:xfrm>
          <a:prstGeom prst="rect">
            <a:avLst/>
          </a:prstGeom>
        </p:spPr>
        <p:txBody>
          <a:bodyPr lIns="0" tIns="0" rIns="0" bIns="0" rtlCol="0" anchor="t">
            <a:spAutoFit/>
          </a:bodyPr>
          <a:lstStyle/>
          <a:p>
            <a:pPr algn="l">
              <a:lnSpc>
                <a:spcPts val="3639"/>
              </a:lnSpc>
            </a:pPr>
            <a:r>
              <a:rPr lang="en-US" sz="2799" dirty="0">
                <a:solidFill>
                  <a:srgbClr val="000000"/>
                </a:solidFill>
                <a:latin typeface="Nunito"/>
                <a:ea typeface="Nunito"/>
                <a:cs typeface="Nunito"/>
                <a:sym typeface="Nunito"/>
              </a:rPr>
              <a:t>Highlighting hidden signals</a:t>
            </a:r>
          </a:p>
          <a:p>
            <a:pPr algn="l">
              <a:lnSpc>
                <a:spcPts val="3639"/>
              </a:lnSpc>
            </a:pPr>
            <a:endParaRPr lang="en-US" sz="2799" dirty="0">
              <a:solidFill>
                <a:srgbClr val="000000"/>
              </a:solidFill>
              <a:latin typeface="Nunito"/>
              <a:ea typeface="Nunito"/>
              <a:cs typeface="Nunito"/>
              <a:sym typeface="Nunito"/>
            </a:endParaRPr>
          </a:p>
          <a:p>
            <a:pPr algn="l">
              <a:lnSpc>
                <a:spcPts val="3639"/>
              </a:lnSpc>
            </a:pPr>
            <a:r>
              <a:rPr lang="en-US" sz="2799" dirty="0">
                <a:solidFill>
                  <a:srgbClr val="000000"/>
                </a:solidFill>
                <a:latin typeface="Nunito"/>
                <a:ea typeface="Nunito"/>
                <a:cs typeface="Nunito"/>
                <a:sym typeface="Nunito"/>
              </a:rPr>
              <a:t>Spherical transform</a:t>
            </a:r>
          </a:p>
          <a:p>
            <a:pPr algn="l">
              <a:lnSpc>
                <a:spcPts val="3639"/>
              </a:lnSpc>
            </a:pPr>
            <a:endParaRPr lang="en-US" sz="2799" dirty="0">
              <a:solidFill>
                <a:srgbClr val="000000"/>
              </a:solidFill>
              <a:latin typeface="Nunito"/>
              <a:ea typeface="Nunito"/>
              <a:cs typeface="Nunito"/>
              <a:sym typeface="Nunito"/>
            </a:endParaRPr>
          </a:p>
          <a:p>
            <a:pPr algn="l">
              <a:lnSpc>
                <a:spcPts val="3639"/>
              </a:lnSpc>
            </a:pPr>
            <a:r>
              <a:rPr lang="en-US" sz="2799" b="1" i="1" dirty="0">
                <a:solidFill>
                  <a:srgbClr val="000000"/>
                </a:solidFill>
                <a:latin typeface="Nunito Bold Italics"/>
                <a:ea typeface="Nunito Bold Italics"/>
                <a:cs typeface="Nunito Bold Italics"/>
                <a:sym typeface="Nunito Bold Italics"/>
              </a:rPr>
              <a:t>Filtering methods</a:t>
            </a:r>
          </a:p>
          <a:p>
            <a:pPr algn="l">
              <a:lnSpc>
                <a:spcPts val="3639"/>
              </a:lnSpc>
            </a:pPr>
            <a:endParaRPr lang="en-US" sz="2799" b="1" i="1" dirty="0">
              <a:solidFill>
                <a:srgbClr val="000000"/>
              </a:solidFill>
              <a:latin typeface="Nunito Bold Italics"/>
              <a:ea typeface="Nunito Bold Italics"/>
              <a:cs typeface="Nunito Bold Italics"/>
              <a:sym typeface="Nunito Bold Italics"/>
            </a:endParaRPr>
          </a:p>
          <a:p>
            <a:pPr algn="l">
              <a:lnSpc>
                <a:spcPts val="3639"/>
              </a:lnSpc>
            </a:pPr>
            <a:r>
              <a:rPr lang="en-US" sz="2799" dirty="0">
                <a:solidFill>
                  <a:srgbClr val="000000"/>
                </a:solidFill>
                <a:latin typeface="Nunito"/>
                <a:ea typeface="Nunito"/>
                <a:cs typeface="Nunito"/>
                <a:sym typeface="Nunito"/>
              </a:rPr>
              <a:t>- </a:t>
            </a:r>
            <a:r>
              <a:rPr lang="en-US" sz="2799" dirty="0" err="1">
                <a:solidFill>
                  <a:srgbClr val="000000"/>
                </a:solidFill>
                <a:latin typeface="Nunito"/>
                <a:ea typeface="Nunito"/>
                <a:cs typeface="Nunito"/>
                <a:sym typeface="Nunito"/>
              </a:rPr>
              <a:t>Needlet</a:t>
            </a:r>
            <a:r>
              <a:rPr lang="en-US" sz="2799" dirty="0">
                <a:solidFill>
                  <a:srgbClr val="000000"/>
                </a:solidFill>
                <a:latin typeface="Nunito"/>
                <a:ea typeface="Nunito"/>
                <a:cs typeface="Nunito"/>
                <a:sym typeface="Nunito"/>
              </a:rPr>
              <a:t> filtering</a:t>
            </a:r>
          </a:p>
          <a:p>
            <a:pPr algn="l">
              <a:lnSpc>
                <a:spcPts val="3639"/>
              </a:lnSpc>
            </a:pPr>
            <a:endParaRPr lang="en-US" sz="2799" dirty="0">
              <a:solidFill>
                <a:srgbClr val="000000"/>
              </a:solidFill>
              <a:latin typeface="Nunito"/>
              <a:ea typeface="Nunito"/>
              <a:cs typeface="Nunito"/>
              <a:sym typeface="Nunito"/>
            </a:endParaRPr>
          </a:p>
          <a:p>
            <a:pPr algn="l">
              <a:lnSpc>
                <a:spcPts val="3639"/>
              </a:lnSpc>
            </a:pPr>
            <a:r>
              <a:rPr lang="en-US" sz="2799" dirty="0">
                <a:solidFill>
                  <a:srgbClr val="000000"/>
                </a:solidFill>
                <a:latin typeface="Nunito"/>
                <a:ea typeface="Nunito"/>
                <a:cs typeface="Nunito"/>
                <a:sym typeface="Nunito"/>
              </a:rPr>
              <a:t>- Optimal filtering</a:t>
            </a:r>
          </a:p>
          <a:p>
            <a:pPr algn="l">
              <a:lnSpc>
                <a:spcPts val="3639"/>
              </a:lnSpc>
            </a:pPr>
            <a:endParaRPr lang="en-US" sz="2799" dirty="0">
              <a:solidFill>
                <a:srgbClr val="000000"/>
              </a:solidFill>
              <a:latin typeface="Nunito"/>
              <a:ea typeface="Nunito"/>
              <a:cs typeface="Nunito"/>
              <a:sym typeface="Nunito"/>
            </a:endParaRPr>
          </a:p>
        </p:txBody>
      </p:sp>
      <p:sp>
        <p:nvSpPr>
          <p:cNvPr id="10" name="Freeform 10"/>
          <p:cNvSpPr/>
          <p:nvPr/>
        </p:nvSpPr>
        <p:spPr>
          <a:xfrm>
            <a:off x="8930140" y="7215169"/>
            <a:ext cx="781585" cy="814151"/>
          </a:xfrm>
          <a:custGeom>
            <a:avLst/>
            <a:gdLst/>
            <a:ahLst/>
            <a:cxnLst/>
            <a:rect l="l" t="t" r="r" b="b"/>
            <a:pathLst>
              <a:path w="781585" h="814151">
                <a:moveTo>
                  <a:pt x="0" y="0"/>
                </a:moveTo>
                <a:lnTo>
                  <a:pt x="781585" y="0"/>
                </a:lnTo>
                <a:lnTo>
                  <a:pt x="781585" y="814151"/>
                </a:lnTo>
                <a:lnTo>
                  <a:pt x="0" y="81415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TextBox 11"/>
          <p:cNvSpPr txBox="1"/>
          <p:nvPr/>
        </p:nvSpPr>
        <p:spPr>
          <a:xfrm>
            <a:off x="5547455" y="1352977"/>
            <a:ext cx="10763668" cy="1152525"/>
          </a:xfrm>
          <a:prstGeom prst="rect">
            <a:avLst/>
          </a:prstGeom>
        </p:spPr>
        <p:txBody>
          <a:bodyPr lIns="0" tIns="0" rIns="0" bIns="0" rtlCol="0" anchor="t">
            <a:spAutoFit/>
          </a:bodyPr>
          <a:lstStyle/>
          <a:p>
            <a:pPr algn="l">
              <a:lnSpc>
                <a:spcPts val="9119"/>
              </a:lnSpc>
            </a:pPr>
            <a:r>
              <a:rPr lang="en-US" sz="7599">
                <a:solidFill>
                  <a:srgbClr val="000000"/>
                </a:solidFill>
                <a:latin typeface="Helvetica World"/>
                <a:ea typeface="Helvetica World"/>
                <a:cs typeface="Helvetica World"/>
                <a:sym typeface="Helvetica World"/>
              </a:rPr>
              <a:t>Detection Mechanisms </a:t>
            </a:r>
          </a:p>
        </p:txBody>
      </p:sp>
      <p:sp>
        <p:nvSpPr>
          <p:cNvPr id="12" name="TextBox 12"/>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8</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12930" y="1666875"/>
            <a:ext cx="5246370" cy="7111158"/>
            <a:chOff x="0" y="0"/>
            <a:chExt cx="6995160" cy="9481544"/>
          </a:xfrm>
        </p:grpSpPr>
        <p:grpSp>
          <p:nvGrpSpPr>
            <p:cNvPr id="3" name="Group 3"/>
            <p:cNvGrpSpPr/>
            <p:nvPr/>
          </p:nvGrpSpPr>
          <p:grpSpPr>
            <a:xfrm>
              <a:off x="0" y="0"/>
              <a:ext cx="6995160" cy="9481544"/>
              <a:chOff x="0" y="0"/>
              <a:chExt cx="812800" cy="1101704"/>
            </a:xfrm>
          </p:grpSpPr>
          <p:sp>
            <p:nvSpPr>
              <p:cNvPr id="4" name="Freeform 4"/>
              <p:cNvSpPr/>
              <p:nvPr/>
            </p:nvSpPr>
            <p:spPr>
              <a:xfrm>
                <a:off x="0" y="0"/>
                <a:ext cx="812800" cy="1101704"/>
              </a:xfrm>
              <a:custGeom>
                <a:avLst/>
                <a:gdLst/>
                <a:ahLst/>
                <a:cxnLst/>
                <a:rect l="l" t="t" r="r" b="b"/>
                <a:pathLst>
                  <a:path w="812800" h="1101704">
                    <a:moveTo>
                      <a:pt x="0" y="0"/>
                    </a:moveTo>
                    <a:lnTo>
                      <a:pt x="812800" y="0"/>
                    </a:lnTo>
                    <a:lnTo>
                      <a:pt x="812800" y="1101704"/>
                    </a:lnTo>
                    <a:lnTo>
                      <a:pt x="0" y="1101704"/>
                    </a:lnTo>
                    <a:close/>
                  </a:path>
                </a:pathLst>
              </a:custGeom>
              <a:solidFill>
                <a:srgbClr val="EFD79D"/>
              </a:solidFill>
            </p:spPr>
            <p:txBody>
              <a:bodyPr/>
              <a:lstStyle/>
              <a:p>
                <a:endParaRPr lang="en-US"/>
              </a:p>
            </p:txBody>
          </p:sp>
          <p:sp>
            <p:nvSpPr>
              <p:cNvPr id="5" name="TextBox 5"/>
              <p:cNvSpPr txBox="1"/>
              <p:nvPr/>
            </p:nvSpPr>
            <p:spPr>
              <a:xfrm>
                <a:off x="0" y="-38100"/>
                <a:ext cx="812800" cy="1139804"/>
              </a:xfrm>
              <a:prstGeom prst="rect">
                <a:avLst/>
              </a:prstGeom>
            </p:spPr>
            <p:txBody>
              <a:bodyPr lIns="254000" tIns="254000" rIns="254000" bIns="254000" rtlCol="0" anchor="ctr"/>
              <a:lstStyle/>
              <a:p>
                <a:pPr algn="ctr">
                  <a:lnSpc>
                    <a:spcPts val="3360"/>
                  </a:lnSpc>
                </a:pPr>
                <a:r>
                  <a:rPr lang="en-US" sz="2400" b="1">
                    <a:solidFill>
                      <a:srgbClr val="000000"/>
                    </a:solidFill>
                    <a:latin typeface="Nunito Bold"/>
                    <a:ea typeface="Nunito Bold"/>
                    <a:cs typeface="Nunito Bold"/>
                    <a:sym typeface="Nunito Bold"/>
                  </a:rPr>
                  <a:t>Application and Results</a:t>
                </a:r>
              </a:p>
              <a:p>
                <a:pPr algn="ctr">
                  <a:lnSpc>
                    <a:spcPts val="3360"/>
                  </a:lnSpc>
                </a:pPr>
                <a:r>
                  <a:rPr lang="en-US" sz="2400">
                    <a:solidFill>
                      <a:srgbClr val="000000"/>
                    </a:solidFill>
                    <a:latin typeface="Nunito"/>
                    <a:ea typeface="Nunito"/>
                    <a:cs typeface="Nunito"/>
                    <a:sym typeface="Nunito"/>
                  </a:rPr>
                  <a:t>Filtering of </a:t>
                </a:r>
                <a:r>
                  <a:rPr lang="en-US" sz="2400" b="1" i="1">
                    <a:solidFill>
                      <a:srgbClr val="000000"/>
                    </a:solidFill>
                    <a:latin typeface="Nunito Bold Italics"/>
                    <a:ea typeface="Nunito Bold Italics"/>
                    <a:cs typeface="Nunito Bold Italics"/>
                    <a:sym typeface="Nunito Bold Italics"/>
                  </a:rPr>
                  <a:t>Planck</a:t>
                </a:r>
                <a:r>
                  <a:rPr lang="en-US" sz="2400">
                    <a:solidFill>
                      <a:srgbClr val="000000"/>
                    </a:solidFill>
                    <a:latin typeface="Nunito"/>
                    <a:ea typeface="Nunito"/>
                    <a:cs typeface="Nunito"/>
                    <a:sym typeface="Nunito"/>
                  </a:rPr>
                  <a:t> CMB</a:t>
                </a:r>
              </a:p>
              <a:p>
                <a:pPr algn="ctr">
                  <a:lnSpc>
                    <a:spcPts val="3360"/>
                  </a:lnSpc>
                </a:pPr>
                <a:r>
                  <a:rPr lang="en-US" sz="2400">
                    <a:solidFill>
                      <a:srgbClr val="000000"/>
                    </a:solidFill>
                    <a:latin typeface="Nunito"/>
                    <a:ea typeface="Nunito"/>
                    <a:cs typeface="Nunito"/>
                    <a:sym typeface="Nunito"/>
                  </a:rPr>
                  <a:t>Frequentist Analysis</a:t>
                </a:r>
              </a:p>
              <a:p>
                <a:pPr algn="ctr">
                  <a:lnSpc>
                    <a:spcPts val="3360"/>
                  </a:lnSpc>
                </a:pPr>
                <a:r>
                  <a:rPr lang="en-US" sz="2400">
                    <a:solidFill>
                      <a:srgbClr val="000000"/>
                    </a:solidFill>
                    <a:latin typeface="Nunito"/>
                    <a:ea typeface="Nunito"/>
                    <a:cs typeface="Nunito"/>
                    <a:sym typeface="Nunito"/>
                  </a:rPr>
                  <a:t>Validation with </a:t>
                </a:r>
                <a:r>
                  <a:rPr lang="en-US" sz="2400" b="1" i="1">
                    <a:solidFill>
                      <a:srgbClr val="000000"/>
                    </a:solidFill>
                    <a:latin typeface="Nunito Bold Italics"/>
                    <a:ea typeface="Nunito Bold Italics"/>
                    <a:cs typeface="Nunito Bold Italics"/>
                    <a:sym typeface="Nunito Bold Italics"/>
                  </a:rPr>
                  <a:t>WMAP</a:t>
                </a:r>
                <a:r>
                  <a:rPr lang="en-US" sz="2400">
                    <a:solidFill>
                      <a:srgbClr val="000000"/>
                    </a:solidFill>
                    <a:latin typeface="Nunito"/>
                    <a:ea typeface="Nunito"/>
                    <a:cs typeface="Nunito"/>
                    <a:sym typeface="Nunito"/>
                  </a:rPr>
                  <a:t> CMB</a:t>
                </a:r>
              </a:p>
              <a:p>
                <a:pPr algn="ctr">
                  <a:lnSpc>
                    <a:spcPts val="3360"/>
                  </a:lnSpc>
                </a:pPr>
                <a:r>
                  <a:rPr lang="en-US" sz="2400">
                    <a:solidFill>
                      <a:srgbClr val="000000"/>
                    </a:solidFill>
                    <a:latin typeface="Nunito"/>
                    <a:ea typeface="Nunito"/>
                    <a:cs typeface="Nunito"/>
                    <a:sym typeface="Nunito"/>
                  </a:rPr>
                  <a:t>Future directions</a:t>
                </a: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p:txBody>
          </p:sp>
        </p:grpSp>
        <p:sp>
          <p:nvSpPr>
            <p:cNvPr id="6" name="Freeform 6"/>
            <p:cNvSpPr/>
            <p:nvPr/>
          </p:nvSpPr>
          <p:spPr>
            <a:xfrm>
              <a:off x="292486" y="4078697"/>
              <a:ext cx="6410188" cy="5161525"/>
            </a:xfrm>
            <a:custGeom>
              <a:avLst/>
              <a:gdLst/>
              <a:ahLst/>
              <a:cxnLst/>
              <a:rect l="l" t="t" r="r" b="b"/>
              <a:pathLst>
                <a:path w="6410188" h="5161525">
                  <a:moveTo>
                    <a:pt x="0" y="0"/>
                  </a:moveTo>
                  <a:lnTo>
                    <a:pt x="6410188" y="0"/>
                  </a:lnTo>
                  <a:lnTo>
                    <a:pt x="6410188" y="5161525"/>
                  </a:lnTo>
                  <a:lnTo>
                    <a:pt x="0" y="5161525"/>
                  </a:lnTo>
                  <a:lnTo>
                    <a:pt x="0" y="0"/>
                  </a:lnTo>
                  <a:close/>
                </a:path>
              </a:pathLst>
            </a:custGeom>
            <a:blipFill>
              <a:blip r:embed="rId2"/>
              <a:stretch>
                <a:fillRect t="-5440" b="-129870"/>
              </a:stretch>
            </a:blipFill>
          </p:spPr>
          <p:txBody>
            <a:bodyPr/>
            <a:lstStyle/>
            <a:p>
              <a:endParaRPr lang="en-US"/>
            </a:p>
          </p:txBody>
        </p:sp>
      </p:grpSp>
      <p:grpSp>
        <p:nvGrpSpPr>
          <p:cNvPr id="7" name="Group 7"/>
          <p:cNvGrpSpPr/>
          <p:nvPr/>
        </p:nvGrpSpPr>
        <p:grpSpPr>
          <a:xfrm>
            <a:off x="1028700" y="3885255"/>
            <a:ext cx="5246370" cy="4892778"/>
            <a:chOff x="0" y="0"/>
            <a:chExt cx="6995160" cy="6523704"/>
          </a:xfrm>
        </p:grpSpPr>
        <p:grpSp>
          <p:nvGrpSpPr>
            <p:cNvPr id="8" name="Group 8"/>
            <p:cNvGrpSpPr/>
            <p:nvPr/>
          </p:nvGrpSpPr>
          <p:grpSpPr>
            <a:xfrm>
              <a:off x="0" y="0"/>
              <a:ext cx="6995160" cy="6523704"/>
              <a:chOff x="0" y="0"/>
              <a:chExt cx="812800" cy="758019"/>
            </a:xfrm>
          </p:grpSpPr>
          <p:sp>
            <p:nvSpPr>
              <p:cNvPr id="9" name="Freeform 9"/>
              <p:cNvSpPr/>
              <p:nvPr/>
            </p:nvSpPr>
            <p:spPr>
              <a:xfrm>
                <a:off x="0" y="0"/>
                <a:ext cx="812800" cy="758019"/>
              </a:xfrm>
              <a:custGeom>
                <a:avLst/>
                <a:gdLst/>
                <a:ahLst/>
                <a:cxnLst/>
                <a:rect l="l" t="t" r="r" b="b"/>
                <a:pathLst>
                  <a:path w="812800" h="758019">
                    <a:moveTo>
                      <a:pt x="0" y="0"/>
                    </a:moveTo>
                    <a:lnTo>
                      <a:pt x="812800" y="0"/>
                    </a:lnTo>
                    <a:lnTo>
                      <a:pt x="812800" y="758019"/>
                    </a:lnTo>
                    <a:lnTo>
                      <a:pt x="0" y="758019"/>
                    </a:lnTo>
                    <a:close/>
                  </a:path>
                </a:pathLst>
              </a:custGeom>
              <a:solidFill>
                <a:srgbClr val="ECC8C3"/>
              </a:solidFill>
            </p:spPr>
            <p:txBody>
              <a:bodyPr/>
              <a:lstStyle/>
              <a:p>
                <a:endParaRPr lang="en-US"/>
              </a:p>
            </p:txBody>
          </p:sp>
          <p:sp>
            <p:nvSpPr>
              <p:cNvPr id="10" name="TextBox 10"/>
              <p:cNvSpPr txBox="1"/>
              <p:nvPr/>
            </p:nvSpPr>
            <p:spPr>
              <a:xfrm>
                <a:off x="0" y="-38100"/>
                <a:ext cx="812800" cy="796119"/>
              </a:xfrm>
              <a:prstGeom prst="rect">
                <a:avLst/>
              </a:prstGeom>
            </p:spPr>
            <p:txBody>
              <a:bodyPr lIns="254000" tIns="254000" rIns="254000" bIns="254000" rtlCol="0" anchor="ctr"/>
              <a:lstStyle/>
              <a:p>
                <a:pPr algn="ctr">
                  <a:lnSpc>
                    <a:spcPts val="3360"/>
                  </a:lnSpc>
                </a:pPr>
                <a:r>
                  <a:rPr lang="en-US" sz="2400" b="1" i="1" dirty="0">
                    <a:solidFill>
                      <a:srgbClr val="000000"/>
                    </a:solidFill>
                    <a:latin typeface="Nunito Bold Italics"/>
                    <a:ea typeface="Nunito Bold Italics"/>
                    <a:cs typeface="Nunito Bold Italics"/>
                    <a:sym typeface="Nunito Bold Italics"/>
                  </a:rPr>
                  <a:t>Planck</a:t>
                </a:r>
                <a:r>
                  <a:rPr lang="en-US" sz="2400" b="1" dirty="0">
                    <a:solidFill>
                      <a:srgbClr val="000000"/>
                    </a:solidFill>
                    <a:latin typeface="Nunito Bold"/>
                    <a:ea typeface="Nunito Bold"/>
                    <a:cs typeface="Nunito Bold"/>
                    <a:sym typeface="Nunito Bold"/>
                  </a:rPr>
                  <a:t>-like Simulation</a:t>
                </a:r>
              </a:p>
              <a:p>
                <a:pPr algn="ctr">
                  <a:lnSpc>
                    <a:spcPts val="3360"/>
                  </a:lnSpc>
                </a:pPr>
                <a:r>
                  <a:rPr lang="en-US" sz="2400" dirty="0">
                    <a:solidFill>
                      <a:srgbClr val="000000"/>
                    </a:solidFill>
                    <a:latin typeface="Nunito"/>
                    <a:ea typeface="Nunito"/>
                    <a:cs typeface="Nunito"/>
                    <a:sym typeface="Nunito"/>
                  </a:rPr>
                  <a:t>Realistic CMB maps</a:t>
                </a:r>
              </a:p>
              <a:p>
                <a:pPr algn="ctr">
                  <a:lnSpc>
                    <a:spcPts val="3360"/>
                  </a:lnSpc>
                </a:pPr>
                <a:r>
                  <a:rPr lang="en-US" sz="2400" dirty="0">
                    <a:solidFill>
                      <a:srgbClr val="000000"/>
                    </a:solidFill>
                    <a:latin typeface="Nunito"/>
                    <a:ea typeface="Nunito"/>
                    <a:cs typeface="Nunito"/>
                    <a:sym typeface="Nunito"/>
                  </a:rPr>
                  <a:t>Modelling instrumentation noise</a:t>
                </a:r>
              </a:p>
              <a:p>
                <a:pPr algn="ctr">
                  <a:lnSpc>
                    <a:spcPts val="3360"/>
                  </a:lnSpc>
                </a:pPr>
                <a:endParaRPr lang="en-US" sz="2400" dirty="0">
                  <a:solidFill>
                    <a:srgbClr val="000000"/>
                  </a:solidFill>
                  <a:latin typeface="Nunito"/>
                  <a:ea typeface="Nunito"/>
                  <a:cs typeface="Nunito"/>
                  <a:sym typeface="Nunito"/>
                </a:endParaRPr>
              </a:p>
              <a:p>
                <a:pPr algn="ctr">
                  <a:lnSpc>
                    <a:spcPts val="3360"/>
                  </a:lnSpc>
                </a:pPr>
                <a:endParaRPr lang="en-US" sz="2400" dirty="0">
                  <a:solidFill>
                    <a:srgbClr val="000000"/>
                  </a:solidFill>
                  <a:latin typeface="Nunito"/>
                  <a:ea typeface="Nunito"/>
                  <a:cs typeface="Nunito"/>
                  <a:sym typeface="Nunito"/>
                </a:endParaRPr>
              </a:p>
              <a:p>
                <a:pPr algn="ctr">
                  <a:lnSpc>
                    <a:spcPts val="3360"/>
                  </a:lnSpc>
                </a:pPr>
                <a:endParaRPr lang="en-US" sz="2400" dirty="0">
                  <a:solidFill>
                    <a:srgbClr val="000000"/>
                  </a:solidFill>
                  <a:latin typeface="Nunito"/>
                  <a:ea typeface="Nunito"/>
                  <a:cs typeface="Nunito"/>
                  <a:sym typeface="Nunito"/>
                </a:endParaRPr>
              </a:p>
              <a:p>
                <a:pPr algn="ctr">
                  <a:lnSpc>
                    <a:spcPts val="3360"/>
                  </a:lnSpc>
                </a:pPr>
                <a:endParaRPr lang="en-US" sz="2400" dirty="0">
                  <a:solidFill>
                    <a:srgbClr val="000000"/>
                  </a:solidFill>
                  <a:latin typeface="Nunito"/>
                  <a:ea typeface="Nunito"/>
                  <a:cs typeface="Nunito"/>
                  <a:sym typeface="Nunito"/>
                </a:endParaRPr>
              </a:p>
              <a:p>
                <a:pPr algn="ctr">
                  <a:lnSpc>
                    <a:spcPts val="3360"/>
                  </a:lnSpc>
                </a:pPr>
                <a:endParaRPr lang="en-US" sz="2400" dirty="0">
                  <a:solidFill>
                    <a:srgbClr val="000000"/>
                  </a:solidFill>
                  <a:latin typeface="Nunito"/>
                  <a:ea typeface="Nunito"/>
                  <a:cs typeface="Nunito"/>
                  <a:sym typeface="Nunito"/>
                </a:endParaRPr>
              </a:p>
            </p:txBody>
          </p:sp>
        </p:grpSp>
        <p:sp>
          <p:nvSpPr>
            <p:cNvPr id="11" name="Freeform 11"/>
            <p:cNvSpPr/>
            <p:nvPr/>
          </p:nvSpPr>
          <p:spPr>
            <a:xfrm>
              <a:off x="572653" y="3261852"/>
              <a:ext cx="5849854" cy="2854349"/>
            </a:xfrm>
            <a:custGeom>
              <a:avLst/>
              <a:gdLst/>
              <a:ahLst/>
              <a:cxnLst/>
              <a:rect l="l" t="t" r="r" b="b"/>
              <a:pathLst>
                <a:path w="5849854" h="2854349">
                  <a:moveTo>
                    <a:pt x="0" y="0"/>
                  </a:moveTo>
                  <a:lnTo>
                    <a:pt x="5849854" y="0"/>
                  </a:lnTo>
                  <a:lnTo>
                    <a:pt x="5849854" y="2854349"/>
                  </a:lnTo>
                  <a:lnTo>
                    <a:pt x="0" y="2854349"/>
                  </a:lnTo>
                  <a:lnTo>
                    <a:pt x="0" y="0"/>
                  </a:lnTo>
                  <a:close/>
                </a:path>
              </a:pathLst>
            </a:custGeom>
            <a:blipFill>
              <a:blip r:embed="rId3"/>
              <a:stretch>
                <a:fillRect t="-8444" r="-64606" b="-144570"/>
              </a:stretch>
            </a:blipFill>
          </p:spPr>
          <p:txBody>
            <a:bodyPr/>
            <a:lstStyle/>
            <a:p>
              <a:endParaRPr lang="en-US"/>
            </a:p>
          </p:txBody>
        </p:sp>
      </p:grpSp>
      <p:grpSp>
        <p:nvGrpSpPr>
          <p:cNvPr id="12" name="Group 12"/>
          <p:cNvGrpSpPr/>
          <p:nvPr/>
        </p:nvGrpSpPr>
        <p:grpSpPr>
          <a:xfrm>
            <a:off x="6520815" y="2710480"/>
            <a:ext cx="5246370" cy="6067552"/>
            <a:chOff x="0" y="0"/>
            <a:chExt cx="6995160" cy="8090070"/>
          </a:xfrm>
        </p:grpSpPr>
        <p:grpSp>
          <p:nvGrpSpPr>
            <p:cNvPr id="13" name="Group 13"/>
            <p:cNvGrpSpPr/>
            <p:nvPr/>
          </p:nvGrpSpPr>
          <p:grpSpPr>
            <a:xfrm>
              <a:off x="0" y="0"/>
              <a:ext cx="6995160" cy="8090070"/>
              <a:chOff x="0" y="0"/>
              <a:chExt cx="812800" cy="940023"/>
            </a:xfrm>
          </p:grpSpPr>
          <p:sp>
            <p:nvSpPr>
              <p:cNvPr id="14" name="Freeform 14"/>
              <p:cNvSpPr/>
              <p:nvPr/>
            </p:nvSpPr>
            <p:spPr>
              <a:xfrm>
                <a:off x="0" y="0"/>
                <a:ext cx="812800" cy="940023"/>
              </a:xfrm>
              <a:custGeom>
                <a:avLst/>
                <a:gdLst/>
                <a:ahLst/>
                <a:cxnLst/>
                <a:rect l="l" t="t" r="r" b="b"/>
                <a:pathLst>
                  <a:path w="812800" h="940023">
                    <a:moveTo>
                      <a:pt x="0" y="0"/>
                    </a:moveTo>
                    <a:lnTo>
                      <a:pt x="812800" y="0"/>
                    </a:lnTo>
                    <a:lnTo>
                      <a:pt x="812800" y="940023"/>
                    </a:lnTo>
                    <a:lnTo>
                      <a:pt x="0" y="940023"/>
                    </a:lnTo>
                    <a:close/>
                  </a:path>
                </a:pathLst>
              </a:custGeom>
              <a:solidFill>
                <a:srgbClr val="C8D2F8"/>
              </a:solidFill>
            </p:spPr>
            <p:txBody>
              <a:bodyPr/>
              <a:lstStyle/>
              <a:p>
                <a:endParaRPr lang="en-US"/>
              </a:p>
            </p:txBody>
          </p:sp>
          <p:sp>
            <p:nvSpPr>
              <p:cNvPr id="15" name="TextBox 15"/>
              <p:cNvSpPr txBox="1"/>
              <p:nvPr/>
            </p:nvSpPr>
            <p:spPr>
              <a:xfrm>
                <a:off x="0" y="-38100"/>
                <a:ext cx="812800" cy="978123"/>
              </a:xfrm>
              <a:prstGeom prst="rect">
                <a:avLst/>
              </a:prstGeom>
            </p:spPr>
            <p:txBody>
              <a:bodyPr lIns="254000" tIns="254000" rIns="254000" bIns="254000" rtlCol="0" anchor="ctr"/>
              <a:lstStyle/>
              <a:p>
                <a:pPr algn="ctr">
                  <a:lnSpc>
                    <a:spcPts val="3360"/>
                  </a:lnSpc>
                </a:pPr>
                <a:r>
                  <a:rPr lang="en-US" sz="2400" b="1">
                    <a:solidFill>
                      <a:srgbClr val="000000"/>
                    </a:solidFill>
                    <a:latin typeface="Nunito Bold"/>
                    <a:ea typeface="Nunito Bold"/>
                    <a:cs typeface="Nunito Bold"/>
                    <a:sym typeface="Nunito Bold"/>
                  </a:rPr>
                  <a:t>Threshold Generation</a:t>
                </a:r>
              </a:p>
              <a:p>
                <a:pPr algn="ctr">
                  <a:lnSpc>
                    <a:spcPts val="3360"/>
                  </a:lnSpc>
                </a:pPr>
                <a:r>
                  <a:rPr lang="en-US" sz="2400">
                    <a:solidFill>
                      <a:srgbClr val="000000"/>
                    </a:solidFill>
                    <a:latin typeface="Nunito"/>
                    <a:ea typeface="Nunito"/>
                    <a:cs typeface="Nunito"/>
                    <a:sym typeface="Nunito"/>
                  </a:rPr>
                  <a:t>Filtered maps → Local significance</a:t>
                </a:r>
              </a:p>
              <a:p>
                <a:pPr algn="ctr">
                  <a:lnSpc>
                    <a:spcPts val="3360"/>
                  </a:lnSpc>
                </a:pPr>
                <a:r>
                  <a:rPr lang="en-US" sz="2400">
                    <a:solidFill>
                      <a:srgbClr val="000000"/>
                    </a:solidFill>
                    <a:latin typeface="Nunito"/>
                    <a:ea typeface="Nunito"/>
                    <a:cs typeface="Nunito"/>
                    <a:sym typeface="Nunito"/>
                  </a:rPr>
                  <a:t>Thresholds (80%) and Disc Maps</a:t>
                </a:r>
              </a:p>
              <a:p>
                <a:pPr algn="ctr">
                  <a:lnSpc>
                    <a:spcPts val="3360"/>
                  </a:lnSpc>
                </a:pPr>
                <a:r>
                  <a:rPr lang="en-US" sz="2400">
                    <a:solidFill>
                      <a:srgbClr val="000000"/>
                    </a:solidFill>
                    <a:latin typeface="Nunito"/>
                    <a:ea typeface="Nunito"/>
                    <a:cs typeface="Nunito"/>
                    <a:sym typeface="Nunito"/>
                  </a:rPr>
                  <a:t>Adjacency Analysis</a:t>
                </a:r>
              </a:p>
              <a:p>
                <a:pPr algn="ctr">
                  <a:lnSpc>
                    <a:spcPts val="3360"/>
                  </a:lnSpc>
                </a:pPr>
                <a:r>
                  <a:rPr lang="en-US" sz="2400">
                    <a:solidFill>
                      <a:srgbClr val="000000"/>
                    </a:solidFill>
                    <a:latin typeface="Nunito"/>
                    <a:ea typeface="Nunito"/>
                    <a:cs typeface="Nunito"/>
                    <a:sym typeface="Nunito"/>
                  </a:rPr>
                  <a:t>Parameter Reconstruction</a:t>
                </a: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a:p>
                <a:pPr algn="ctr">
                  <a:lnSpc>
                    <a:spcPts val="3360"/>
                  </a:lnSpc>
                </a:pPr>
                <a:endParaRPr lang="en-US" sz="2400">
                  <a:solidFill>
                    <a:srgbClr val="000000"/>
                  </a:solidFill>
                  <a:latin typeface="Nunito"/>
                  <a:ea typeface="Nunito"/>
                  <a:cs typeface="Nunito"/>
                  <a:sym typeface="Nunito"/>
                </a:endParaRPr>
              </a:p>
            </p:txBody>
          </p:sp>
        </p:grpSp>
        <p:sp>
          <p:nvSpPr>
            <p:cNvPr id="16" name="Freeform 16"/>
            <p:cNvSpPr/>
            <p:nvPr/>
          </p:nvSpPr>
          <p:spPr>
            <a:xfrm>
              <a:off x="590896" y="3693118"/>
              <a:ext cx="5813367" cy="4244068"/>
            </a:xfrm>
            <a:custGeom>
              <a:avLst/>
              <a:gdLst/>
              <a:ahLst/>
              <a:cxnLst/>
              <a:rect l="l" t="t" r="r" b="b"/>
              <a:pathLst>
                <a:path w="5813367" h="4244068">
                  <a:moveTo>
                    <a:pt x="0" y="0"/>
                  </a:moveTo>
                  <a:lnTo>
                    <a:pt x="5813368" y="0"/>
                  </a:lnTo>
                  <a:lnTo>
                    <a:pt x="5813368" y="4244067"/>
                  </a:lnTo>
                  <a:lnTo>
                    <a:pt x="0" y="4244067"/>
                  </a:lnTo>
                  <a:lnTo>
                    <a:pt x="0" y="0"/>
                  </a:lnTo>
                  <a:close/>
                </a:path>
              </a:pathLst>
            </a:custGeom>
            <a:blipFill>
              <a:blip r:embed="rId4"/>
              <a:stretch>
                <a:fillRect t="-7007"/>
              </a:stretch>
            </a:blipFill>
          </p:spPr>
          <p:txBody>
            <a:bodyPr/>
            <a:lstStyle/>
            <a:p>
              <a:endParaRPr lang="en-US"/>
            </a:p>
          </p:txBody>
        </p:sp>
      </p:grpSp>
      <p:sp>
        <p:nvSpPr>
          <p:cNvPr id="17" name="TextBox 17"/>
          <p:cNvSpPr txBox="1"/>
          <p:nvPr/>
        </p:nvSpPr>
        <p:spPr>
          <a:xfrm>
            <a:off x="1028700" y="1028700"/>
            <a:ext cx="9305777" cy="127635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Modified Method</a:t>
            </a:r>
          </a:p>
        </p:txBody>
      </p:sp>
      <p:sp>
        <p:nvSpPr>
          <p:cNvPr id="18" name="TextBox 18"/>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9</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590001">
            <a:off x="10477944" y="4676100"/>
            <a:ext cx="16943989" cy="10081673"/>
          </a:xfrm>
          <a:custGeom>
            <a:avLst/>
            <a:gdLst/>
            <a:ahLst/>
            <a:cxnLst/>
            <a:rect l="l" t="t" r="r" b="b"/>
            <a:pathLst>
              <a:path w="16943989" h="10081673">
                <a:moveTo>
                  <a:pt x="0" y="0"/>
                </a:moveTo>
                <a:lnTo>
                  <a:pt x="16943989" y="0"/>
                </a:lnTo>
                <a:lnTo>
                  <a:pt x="16943989" y="10081673"/>
                </a:lnTo>
                <a:lnTo>
                  <a:pt x="0" y="10081673"/>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699974" y="2305050"/>
            <a:ext cx="8822373" cy="4680189"/>
            <a:chOff x="0" y="0"/>
            <a:chExt cx="11763164" cy="6240252"/>
          </a:xfrm>
        </p:grpSpPr>
        <p:sp>
          <p:nvSpPr>
            <p:cNvPr id="4" name="Freeform 4"/>
            <p:cNvSpPr/>
            <p:nvPr/>
          </p:nvSpPr>
          <p:spPr>
            <a:xfrm>
              <a:off x="0" y="0"/>
              <a:ext cx="11763164" cy="6023497"/>
            </a:xfrm>
            <a:custGeom>
              <a:avLst/>
              <a:gdLst/>
              <a:ahLst/>
              <a:cxnLst/>
              <a:rect l="l" t="t" r="r" b="b"/>
              <a:pathLst>
                <a:path w="11763164" h="6023497">
                  <a:moveTo>
                    <a:pt x="0" y="0"/>
                  </a:moveTo>
                  <a:lnTo>
                    <a:pt x="11763164" y="0"/>
                  </a:lnTo>
                  <a:lnTo>
                    <a:pt x="11763164" y="6023497"/>
                  </a:lnTo>
                  <a:lnTo>
                    <a:pt x="0" y="6023497"/>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9199651" y="5649490"/>
              <a:ext cx="2563513" cy="590762"/>
            </a:xfrm>
            <a:prstGeom prst="rect">
              <a:avLst/>
            </a:prstGeom>
          </p:spPr>
          <p:txBody>
            <a:bodyPr lIns="0" tIns="0" rIns="0" bIns="0" rtlCol="0" anchor="t">
              <a:spAutoFit/>
            </a:bodyPr>
            <a:lstStyle/>
            <a:p>
              <a:pPr algn="l">
                <a:lnSpc>
                  <a:spcPts val="3639"/>
                </a:lnSpc>
              </a:pPr>
              <a:r>
                <a:rPr lang="en-US" sz="2799">
                  <a:solidFill>
                    <a:srgbClr val="000000"/>
                  </a:solidFill>
                  <a:latin typeface="Nunito"/>
                  <a:ea typeface="Nunito"/>
                  <a:cs typeface="Nunito"/>
                  <a:sym typeface="Nunito"/>
                </a:rPr>
                <a:t>Cold Spot!</a:t>
              </a:r>
            </a:p>
          </p:txBody>
        </p:sp>
        <p:sp>
          <p:nvSpPr>
            <p:cNvPr id="6" name="AutoShape 6"/>
            <p:cNvSpPr/>
            <p:nvPr/>
          </p:nvSpPr>
          <p:spPr>
            <a:xfrm>
              <a:off x="9199651" y="5074587"/>
              <a:ext cx="999279" cy="603478"/>
            </a:xfrm>
            <a:prstGeom prst="line">
              <a:avLst/>
            </a:prstGeom>
            <a:ln w="50800" cap="flat">
              <a:solidFill>
                <a:srgbClr val="000000"/>
              </a:solidFill>
              <a:prstDash val="solid"/>
              <a:headEnd type="none" w="sm" len="sm"/>
              <a:tailEnd type="triangle" w="lg" len="med"/>
            </a:ln>
          </p:spPr>
          <p:txBody>
            <a:bodyPr/>
            <a:lstStyle/>
            <a:p>
              <a:endParaRPr lang="en-US"/>
            </a:p>
          </p:txBody>
        </p:sp>
      </p:grpSp>
      <p:sp>
        <p:nvSpPr>
          <p:cNvPr id="7" name="TextBox 7"/>
          <p:cNvSpPr txBox="1"/>
          <p:nvPr/>
        </p:nvSpPr>
        <p:spPr>
          <a:xfrm>
            <a:off x="10334477" y="3690940"/>
            <a:ext cx="5711793" cy="3685624"/>
          </a:xfrm>
          <a:prstGeom prst="rect">
            <a:avLst/>
          </a:prstGeom>
        </p:spPr>
        <p:txBody>
          <a:bodyPr lIns="0" tIns="0" rIns="0" bIns="0" rtlCol="0" anchor="t">
            <a:spAutoFit/>
          </a:bodyPr>
          <a:lstStyle/>
          <a:p>
            <a:pPr algn="l">
              <a:lnSpc>
                <a:spcPts val="3639"/>
              </a:lnSpc>
            </a:pPr>
            <a:r>
              <a:rPr lang="en-US" sz="2799" dirty="0">
                <a:solidFill>
                  <a:srgbClr val="000000"/>
                </a:solidFill>
                <a:latin typeface="Nunito"/>
                <a:ea typeface="Nunito"/>
                <a:cs typeface="Nunito"/>
                <a:sym typeface="Nunito"/>
              </a:rPr>
              <a:t>3 features reported</a:t>
            </a:r>
          </a:p>
          <a:p>
            <a:pPr algn="l">
              <a:lnSpc>
                <a:spcPts val="3639"/>
              </a:lnSpc>
            </a:pPr>
            <a:endParaRPr lang="en-US" sz="2799" dirty="0">
              <a:solidFill>
                <a:srgbClr val="000000"/>
              </a:solidFill>
              <a:latin typeface="Nunito"/>
              <a:ea typeface="Nunito"/>
              <a:cs typeface="Nunito"/>
              <a:sym typeface="Nunito"/>
            </a:endParaRPr>
          </a:p>
          <a:p>
            <a:pPr algn="l">
              <a:lnSpc>
                <a:spcPts val="3639"/>
              </a:lnSpc>
            </a:pPr>
            <a:r>
              <a:rPr lang="en-US" sz="2799" dirty="0">
                <a:solidFill>
                  <a:srgbClr val="000000"/>
                </a:solidFill>
                <a:latin typeface="Nunito"/>
                <a:ea typeface="Nunito"/>
                <a:cs typeface="Nunito"/>
                <a:sym typeface="Nunito"/>
              </a:rPr>
              <a:t>Frequentist Analysis: 3.4 expected</a:t>
            </a:r>
          </a:p>
          <a:p>
            <a:pPr algn="l">
              <a:lnSpc>
                <a:spcPts val="3639"/>
              </a:lnSpc>
            </a:pPr>
            <a:endParaRPr lang="en-US" sz="2799" dirty="0">
              <a:solidFill>
                <a:srgbClr val="000000"/>
              </a:solidFill>
              <a:latin typeface="Nunito"/>
              <a:ea typeface="Nunito"/>
              <a:cs typeface="Nunito"/>
              <a:sym typeface="Nunito"/>
            </a:endParaRPr>
          </a:p>
          <a:p>
            <a:pPr algn="l">
              <a:lnSpc>
                <a:spcPts val="3639"/>
              </a:lnSpc>
            </a:pPr>
            <a:r>
              <a:rPr lang="en-US" sz="2799" dirty="0">
                <a:solidFill>
                  <a:srgbClr val="000000"/>
                </a:solidFill>
                <a:latin typeface="Nunito"/>
                <a:ea typeface="Nunito"/>
                <a:cs typeface="Nunito"/>
                <a:sym typeface="Nunito"/>
              </a:rPr>
              <a:t>Maximum significances &lt; </a:t>
            </a:r>
          </a:p>
          <a:p>
            <a:pPr algn="r">
              <a:lnSpc>
                <a:spcPts val="3639"/>
              </a:lnSpc>
            </a:pPr>
            <a:r>
              <a:rPr lang="en-US" sz="2799" dirty="0">
                <a:solidFill>
                  <a:srgbClr val="000000"/>
                </a:solidFill>
                <a:latin typeface="Nunito"/>
                <a:ea typeface="Nunito"/>
                <a:cs typeface="Nunito"/>
                <a:sym typeface="Nunito"/>
              </a:rPr>
              <a:t>Frequentist expected values</a:t>
            </a:r>
          </a:p>
          <a:p>
            <a:pPr algn="r">
              <a:lnSpc>
                <a:spcPts val="3639"/>
              </a:lnSpc>
            </a:pPr>
            <a:endParaRPr lang="en-US" sz="2799" dirty="0">
              <a:solidFill>
                <a:srgbClr val="000000"/>
              </a:solidFill>
              <a:latin typeface="Nunito"/>
              <a:ea typeface="Nunito"/>
              <a:cs typeface="Nunito"/>
              <a:sym typeface="Nunito"/>
            </a:endParaRPr>
          </a:p>
          <a:p>
            <a:pPr algn="just">
              <a:lnSpc>
                <a:spcPts val="3639"/>
              </a:lnSpc>
            </a:pPr>
            <a:r>
              <a:rPr lang="en-US" sz="2799" dirty="0">
                <a:solidFill>
                  <a:srgbClr val="000000"/>
                </a:solidFill>
                <a:latin typeface="Nunito"/>
                <a:ea typeface="Nunito"/>
                <a:cs typeface="Nunito"/>
                <a:sym typeface="Nunito"/>
              </a:rPr>
              <a:t>CMB Cold Spot detected! </a:t>
            </a:r>
          </a:p>
        </p:txBody>
      </p:sp>
      <p:sp>
        <p:nvSpPr>
          <p:cNvPr id="8" name="TextBox 8"/>
          <p:cNvSpPr txBox="1"/>
          <p:nvPr/>
        </p:nvSpPr>
        <p:spPr>
          <a:xfrm>
            <a:off x="1028700" y="1028700"/>
            <a:ext cx="9305777" cy="127635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Results</a:t>
            </a:r>
          </a:p>
        </p:txBody>
      </p:sp>
      <p:sp>
        <p:nvSpPr>
          <p:cNvPr id="9" name="TextBox 9"/>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10</a:t>
            </a:r>
          </a:p>
        </p:txBody>
      </p:sp>
      <p:grpSp>
        <p:nvGrpSpPr>
          <p:cNvPr id="10" name="Group 10"/>
          <p:cNvGrpSpPr/>
          <p:nvPr/>
        </p:nvGrpSpPr>
        <p:grpSpPr>
          <a:xfrm>
            <a:off x="353915" y="7106258"/>
            <a:ext cx="9951987" cy="2789493"/>
            <a:chOff x="0" y="0"/>
            <a:chExt cx="13269315" cy="3719325"/>
          </a:xfrm>
        </p:grpSpPr>
        <p:sp>
          <p:nvSpPr>
            <p:cNvPr id="11" name="Freeform 11"/>
            <p:cNvSpPr/>
            <p:nvPr/>
          </p:nvSpPr>
          <p:spPr>
            <a:xfrm>
              <a:off x="0" y="38100"/>
              <a:ext cx="4515576" cy="3681225"/>
            </a:xfrm>
            <a:custGeom>
              <a:avLst/>
              <a:gdLst/>
              <a:ahLst/>
              <a:cxnLst/>
              <a:rect l="l" t="t" r="r" b="b"/>
              <a:pathLst>
                <a:path w="4515576" h="3681225">
                  <a:moveTo>
                    <a:pt x="0" y="0"/>
                  </a:moveTo>
                  <a:lnTo>
                    <a:pt x="4515576" y="0"/>
                  </a:lnTo>
                  <a:lnTo>
                    <a:pt x="4515576" y="3681225"/>
                  </a:lnTo>
                  <a:lnTo>
                    <a:pt x="0" y="3681225"/>
                  </a:lnTo>
                  <a:lnTo>
                    <a:pt x="0" y="0"/>
                  </a:lnTo>
                  <a:close/>
                </a:path>
              </a:pathLst>
            </a:custGeom>
            <a:blipFill>
              <a:blip r:embed="rId4"/>
              <a:stretch>
                <a:fillRect l="-3136" t="-12050" r="-113975" b="-126981"/>
              </a:stretch>
            </a:blipFill>
          </p:spPr>
          <p:txBody>
            <a:bodyPr/>
            <a:lstStyle/>
            <a:p>
              <a:endParaRPr lang="en-US"/>
            </a:p>
          </p:txBody>
        </p:sp>
        <p:sp>
          <p:nvSpPr>
            <p:cNvPr id="12" name="Freeform 12"/>
            <p:cNvSpPr/>
            <p:nvPr/>
          </p:nvSpPr>
          <p:spPr>
            <a:xfrm>
              <a:off x="8753739" y="0"/>
              <a:ext cx="4515576" cy="3681225"/>
            </a:xfrm>
            <a:custGeom>
              <a:avLst/>
              <a:gdLst/>
              <a:ahLst/>
              <a:cxnLst/>
              <a:rect l="l" t="t" r="r" b="b"/>
              <a:pathLst>
                <a:path w="4515576" h="3681225">
                  <a:moveTo>
                    <a:pt x="0" y="0"/>
                  </a:moveTo>
                  <a:lnTo>
                    <a:pt x="4515576" y="0"/>
                  </a:lnTo>
                  <a:lnTo>
                    <a:pt x="4515576" y="3681225"/>
                  </a:lnTo>
                  <a:lnTo>
                    <a:pt x="0" y="3681225"/>
                  </a:lnTo>
                  <a:lnTo>
                    <a:pt x="0" y="0"/>
                  </a:lnTo>
                  <a:close/>
                </a:path>
              </a:pathLst>
            </a:custGeom>
            <a:blipFill>
              <a:blip r:embed="rId4"/>
              <a:stretch>
                <a:fillRect l="-115021" t="-10767" r="-2091" b="-128264"/>
              </a:stretch>
            </a:blipFill>
          </p:spPr>
          <p:txBody>
            <a:bodyPr/>
            <a:lstStyle/>
            <a:p>
              <a:endParaRPr lang="en-US"/>
            </a:p>
          </p:txBody>
        </p:sp>
        <p:sp>
          <p:nvSpPr>
            <p:cNvPr id="13" name="Freeform 13"/>
            <p:cNvSpPr/>
            <p:nvPr/>
          </p:nvSpPr>
          <p:spPr>
            <a:xfrm>
              <a:off x="4375876" y="38100"/>
              <a:ext cx="4423039" cy="3681225"/>
            </a:xfrm>
            <a:custGeom>
              <a:avLst/>
              <a:gdLst/>
              <a:ahLst/>
              <a:cxnLst/>
              <a:rect l="l" t="t" r="r" b="b"/>
              <a:pathLst>
                <a:path w="4423039" h="3681225">
                  <a:moveTo>
                    <a:pt x="0" y="0"/>
                  </a:moveTo>
                  <a:lnTo>
                    <a:pt x="4423039" y="0"/>
                  </a:lnTo>
                  <a:lnTo>
                    <a:pt x="4423039" y="3681225"/>
                  </a:lnTo>
                  <a:lnTo>
                    <a:pt x="0" y="3681225"/>
                  </a:lnTo>
                  <a:lnTo>
                    <a:pt x="0" y="0"/>
                  </a:lnTo>
                  <a:close/>
                </a:path>
              </a:pathLst>
            </a:custGeom>
            <a:blipFill>
              <a:blip r:embed="rId4"/>
              <a:stretch>
                <a:fillRect l="-61873" t="-127488" r="-59781" b="-11543"/>
              </a:stretch>
            </a:blipFill>
          </p:spPr>
          <p:txBody>
            <a:bodyPr/>
            <a:lstStyle/>
            <a:p>
              <a:endParaRPr 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3938"/>
            <a:ext cx="11336556" cy="1152525"/>
          </a:xfrm>
          <a:prstGeom prst="rect">
            <a:avLst/>
          </a:prstGeom>
        </p:spPr>
        <p:txBody>
          <a:bodyPr lIns="0" tIns="0" rIns="0" bIns="0" rtlCol="0" anchor="t">
            <a:spAutoFit/>
          </a:bodyPr>
          <a:lstStyle/>
          <a:p>
            <a:pPr algn="l">
              <a:lnSpc>
                <a:spcPts val="9119"/>
              </a:lnSpc>
            </a:pPr>
            <a:r>
              <a:rPr lang="en-US" sz="7599">
                <a:solidFill>
                  <a:srgbClr val="000000"/>
                </a:solidFill>
                <a:latin typeface="Helvetica World"/>
                <a:ea typeface="Helvetica World"/>
                <a:cs typeface="Helvetica World"/>
                <a:sym typeface="Helvetica World"/>
              </a:rPr>
              <a:t>Current Conclusions</a:t>
            </a:r>
          </a:p>
        </p:txBody>
      </p:sp>
      <p:grpSp>
        <p:nvGrpSpPr>
          <p:cNvPr id="3" name="Group 3"/>
          <p:cNvGrpSpPr/>
          <p:nvPr/>
        </p:nvGrpSpPr>
        <p:grpSpPr>
          <a:xfrm>
            <a:off x="828675" y="3915195"/>
            <a:ext cx="3991323" cy="3779413"/>
            <a:chOff x="0" y="0"/>
            <a:chExt cx="5321765" cy="5039218"/>
          </a:xfrm>
        </p:grpSpPr>
        <p:sp>
          <p:nvSpPr>
            <p:cNvPr id="4" name="Freeform 4"/>
            <p:cNvSpPr/>
            <p:nvPr/>
          </p:nvSpPr>
          <p:spPr>
            <a:xfrm>
              <a:off x="971229" y="0"/>
              <a:ext cx="3379306" cy="3370858"/>
            </a:xfrm>
            <a:custGeom>
              <a:avLst/>
              <a:gdLst/>
              <a:ahLst/>
              <a:cxnLst/>
              <a:rect l="l" t="t" r="r" b="b"/>
              <a:pathLst>
                <a:path w="3379306" h="3370858">
                  <a:moveTo>
                    <a:pt x="0" y="0"/>
                  </a:moveTo>
                  <a:lnTo>
                    <a:pt x="3379306" y="0"/>
                  </a:lnTo>
                  <a:lnTo>
                    <a:pt x="3379306" y="3370858"/>
                  </a:lnTo>
                  <a:lnTo>
                    <a:pt x="0" y="3370858"/>
                  </a:lnTo>
                  <a:lnTo>
                    <a:pt x="0" y="0"/>
                  </a:lnTo>
                  <a:close/>
                </a:path>
              </a:pathLst>
            </a:custGeom>
            <a:blipFill>
              <a:blip r:embed="rId2"/>
              <a:stretch>
                <a:fillRect/>
              </a:stretch>
            </a:blipFill>
          </p:spPr>
          <p:txBody>
            <a:bodyPr/>
            <a:lstStyle/>
            <a:p>
              <a:endParaRPr lang="en-US"/>
            </a:p>
          </p:txBody>
        </p:sp>
        <p:sp>
          <p:nvSpPr>
            <p:cNvPr id="5" name="TextBox 5"/>
            <p:cNvSpPr txBox="1"/>
            <p:nvPr/>
          </p:nvSpPr>
          <p:spPr>
            <a:xfrm>
              <a:off x="0" y="3838856"/>
              <a:ext cx="5321765" cy="1200362"/>
            </a:xfrm>
            <a:prstGeom prst="rect">
              <a:avLst/>
            </a:prstGeom>
          </p:spPr>
          <p:txBody>
            <a:bodyPr lIns="0" tIns="0" rIns="0" bIns="0" rtlCol="0" anchor="t">
              <a:spAutoFit/>
            </a:bodyPr>
            <a:lstStyle/>
            <a:p>
              <a:pPr algn="ctr">
                <a:lnSpc>
                  <a:spcPts val="3639"/>
                </a:lnSpc>
              </a:pPr>
              <a:r>
                <a:rPr lang="en-US" sz="2799" dirty="0">
                  <a:solidFill>
                    <a:srgbClr val="000000"/>
                  </a:solidFill>
                  <a:latin typeface="Nunito"/>
                  <a:ea typeface="Nunito"/>
                  <a:cs typeface="Nunito"/>
                  <a:sym typeface="Nunito"/>
                </a:rPr>
                <a:t>Null hypothesis </a:t>
              </a:r>
            </a:p>
            <a:p>
              <a:pPr algn="ctr">
                <a:lnSpc>
                  <a:spcPts val="3639"/>
                </a:lnSpc>
              </a:pPr>
              <a:r>
                <a:rPr lang="en-US" sz="2799" dirty="0" err="1">
                  <a:solidFill>
                    <a:srgbClr val="000000"/>
                  </a:solidFill>
                  <a:latin typeface="Nunito"/>
                  <a:ea typeface="Nunito"/>
                  <a:cs typeface="Nunito"/>
                  <a:sym typeface="Nunito"/>
                </a:rPr>
                <a:t>favoured</a:t>
              </a:r>
              <a:endParaRPr lang="en-US" sz="2799" dirty="0">
                <a:solidFill>
                  <a:srgbClr val="000000"/>
                </a:solidFill>
                <a:latin typeface="Nunito"/>
                <a:ea typeface="Nunito"/>
                <a:cs typeface="Nunito"/>
                <a:sym typeface="Nunito"/>
              </a:endParaRPr>
            </a:p>
          </p:txBody>
        </p:sp>
      </p:grpSp>
      <p:grpSp>
        <p:nvGrpSpPr>
          <p:cNvPr id="6" name="Group 6"/>
          <p:cNvGrpSpPr/>
          <p:nvPr/>
        </p:nvGrpSpPr>
        <p:grpSpPr>
          <a:xfrm>
            <a:off x="5200998" y="3915195"/>
            <a:ext cx="3991323" cy="3322213"/>
            <a:chOff x="0" y="0"/>
            <a:chExt cx="5321765" cy="4429618"/>
          </a:xfrm>
        </p:grpSpPr>
        <p:sp>
          <p:nvSpPr>
            <p:cNvPr id="7" name="Freeform 7"/>
            <p:cNvSpPr/>
            <p:nvPr/>
          </p:nvSpPr>
          <p:spPr>
            <a:xfrm>
              <a:off x="971229" y="0"/>
              <a:ext cx="3379306" cy="3370858"/>
            </a:xfrm>
            <a:custGeom>
              <a:avLst/>
              <a:gdLst/>
              <a:ahLst/>
              <a:cxnLst/>
              <a:rect l="l" t="t" r="r" b="b"/>
              <a:pathLst>
                <a:path w="3379306" h="3370858">
                  <a:moveTo>
                    <a:pt x="0" y="0"/>
                  </a:moveTo>
                  <a:lnTo>
                    <a:pt x="3379306" y="0"/>
                  </a:lnTo>
                  <a:lnTo>
                    <a:pt x="3379306" y="3370858"/>
                  </a:lnTo>
                  <a:lnTo>
                    <a:pt x="0" y="3370858"/>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0" y="3838856"/>
              <a:ext cx="5321765" cy="590762"/>
            </a:xfrm>
            <a:prstGeom prst="rect">
              <a:avLst/>
            </a:prstGeom>
          </p:spPr>
          <p:txBody>
            <a:bodyPr lIns="0" tIns="0" rIns="0" bIns="0" rtlCol="0" anchor="t">
              <a:spAutoFit/>
            </a:bodyPr>
            <a:lstStyle/>
            <a:p>
              <a:pPr algn="ctr">
                <a:lnSpc>
                  <a:spcPts val="3639"/>
                </a:lnSpc>
              </a:pPr>
              <a:r>
                <a:rPr lang="en-US" sz="2799">
                  <a:solidFill>
                    <a:srgbClr val="000000"/>
                  </a:solidFill>
                  <a:latin typeface="Nunito"/>
                  <a:ea typeface="Nunito"/>
                  <a:cs typeface="Nunito"/>
                  <a:sym typeface="Nunito"/>
                </a:rPr>
                <a:t>CMB Cold Spot</a:t>
              </a:r>
            </a:p>
          </p:txBody>
        </p:sp>
      </p:grpSp>
      <p:grpSp>
        <p:nvGrpSpPr>
          <p:cNvPr id="9" name="Group 9"/>
          <p:cNvGrpSpPr/>
          <p:nvPr/>
        </p:nvGrpSpPr>
        <p:grpSpPr>
          <a:xfrm>
            <a:off x="9321864" y="3915195"/>
            <a:ext cx="3991323" cy="3761633"/>
            <a:chOff x="0" y="0"/>
            <a:chExt cx="5321765" cy="5015511"/>
          </a:xfrm>
        </p:grpSpPr>
        <p:sp>
          <p:nvSpPr>
            <p:cNvPr id="10" name="Freeform 10"/>
            <p:cNvSpPr/>
            <p:nvPr/>
          </p:nvSpPr>
          <p:spPr>
            <a:xfrm>
              <a:off x="971229" y="0"/>
              <a:ext cx="3379306" cy="3370858"/>
            </a:xfrm>
            <a:custGeom>
              <a:avLst/>
              <a:gdLst/>
              <a:ahLst/>
              <a:cxnLst/>
              <a:rect l="l" t="t" r="r" b="b"/>
              <a:pathLst>
                <a:path w="3379306" h="3370858">
                  <a:moveTo>
                    <a:pt x="0" y="0"/>
                  </a:moveTo>
                  <a:lnTo>
                    <a:pt x="3379306" y="0"/>
                  </a:lnTo>
                  <a:lnTo>
                    <a:pt x="3379306" y="3370858"/>
                  </a:lnTo>
                  <a:lnTo>
                    <a:pt x="0" y="3370858"/>
                  </a:lnTo>
                  <a:lnTo>
                    <a:pt x="0" y="0"/>
                  </a:lnTo>
                  <a:close/>
                </a:path>
              </a:pathLst>
            </a:custGeom>
            <a:blipFill>
              <a:blip r:embed="rId4"/>
              <a:stretch>
                <a:fillRect/>
              </a:stretch>
            </a:blipFill>
          </p:spPr>
          <p:txBody>
            <a:bodyPr/>
            <a:lstStyle/>
            <a:p>
              <a:endParaRPr lang="en-US"/>
            </a:p>
          </p:txBody>
        </p:sp>
        <p:sp>
          <p:nvSpPr>
            <p:cNvPr id="11" name="TextBox 11"/>
            <p:cNvSpPr txBox="1"/>
            <p:nvPr/>
          </p:nvSpPr>
          <p:spPr>
            <a:xfrm>
              <a:off x="0" y="3815150"/>
              <a:ext cx="5321765" cy="1200362"/>
            </a:xfrm>
            <a:prstGeom prst="rect">
              <a:avLst/>
            </a:prstGeom>
          </p:spPr>
          <p:txBody>
            <a:bodyPr lIns="0" tIns="0" rIns="0" bIns="0" rtlCol="0" anchor="t">
              <a:spAutoFit/>
            </a:bodyPr>
            <a:lstStyle/>
            <a:p>
              <a:pPr algn="ctr">
                <a:lnSpc>
                  <a:spcPts val="3639"/>
                </a:lnSpc>
              </a:pPr>
              <a:r>
                <a:rPr lang="en-US" sz="2799">
                  <a:solidFill>
                    <a:srgbClr val="000000"/>
                  </a:solidFill>
                  <a:latin typeface="Nunito"/>
                  <a:ea typeface="Nunito"/>
                  <a:cs typeface="Nunito"/>
                  <a:sym typeface="Nunito"/>
                </a:rPr>
                <a:t>Southern hemisphere power asymmetry</a:t>
              </a:r>
            </a:p>
          </p:txBody>
        </p:sp>
      </p:grpSp>
      <p:sp>
        <p:nvSpPr>
          <p:cNvPr id="12" name="TextBox 12"/>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11</a:t>
            </a:r>
          </a:p>
        </p:txBody>
      </p:sp>
      <p:grpSp>
        <p:nvGrpSpPr>
          <p:cNvPr id="13" name="Group 13"/>
          <p:cNvGrpSpPr/>
          <p:nvPr/>
        </p:nvGrpSpPr>
        <p:grpSpPr>
          <a:xfrm>
            <a:off x="13694188" y="3915195"/>
            <a:ext cx="3991323" cy="3761633"/>
            <a:chOff x="0" y="0"/>
            <a:chExt cx="5321765" cy="5015511"/>
          </a:xfrm>
        </p:grpSpPr>
        <p:sp>
          <p:nvSpPr>
            <p:cNvPr id="14" name="Freeform 14"/>
            <p:cNvSpPr/>
            <p:nvPr/>
          </p:nvSpPr>
          <p:spPr>
            <a:xfrm>
              <a:off x="971229" y="0"/>
              <a:ext cx="3379306" cy="3370858"/>
            </a:xfrm>
            <a:custGeom>
              <a:avLst/>
              <a:gdLst/>
              <a:ahLst/>
              <a:cxnLst/>
              <a:rect l="l" t="t" r="r" b="b"/>
              <a:pathLst>
                <a:path w="3379306" h="3370858">
                  <a:moveTo>
                    <a:pt x="0" y="0"/>
                  </a:moveTo>
                  <a:lnTo>
                    <a:pt x="3379306" y="0"/>
                  </a:lnTo>
                  <a:lnTo>
                    <a:pt x="3379306" y="3370858"/>
                  </a:lnTo>
                  <a:lnTo>
                    <a:pt x="0" y="3370858"/>
                  </a:lnTo>
                  <a:lnTo>
                    <a:pt x="0" y="0"/>
                  </a:lnTo>
                  <a:close/>
                </a:path>
              </a:pathLst>
            </a:custGeom>
            <a:blipFill>
              <a:blip r:embed="rId5"/>
              <a:stretch>
                <a:fillRect/>
              </a:stretch>
            </a:blipFill>
          </p:spPr>
          <p:txBody>
            <a:bodyPr/>
            <a:lstStyle/>
            <a:p>
              <a:endParaRPr lang="en-US"/>
            </a:p>
          </p:txBody>
        </p:sp>
        <p:sp>
          <p:nvSpPr>
            <p:cNvPr id="15" name="TextBox 15"/>
            <p:cNvSpPr txBox="1"/>
            <p:nvPr/>
          </p:nvSpPr>
          <p:spPr>
            <a:xfrm>
              <a:off x="0" y="3815150"/>
              <a:ext cx="5321765" cy="1200362"/>
            </a:xfrm>
            <a:prstGeom prst="rect">
              <a:avLst/>
            </a:prstGeom>
          </p:spPr>
          <p:txBody>
            <a:bodyPr lIns="0" tIns="0" rIns="0" bIns="0" rtlCol="0" anchor="t">
              <a:spAutoFit/>
            </a:bodyPr>
            <a:lstStyle/>
            <a:p>
              <a:pPr algn="ctr">
                <a:lnSpc>
                  <a:spcPts val="3639"/>
                </a:lnSpc>
              </a:pPr>
              <a:r>
                <a:rPr lang="en-US" sz="2799">
                  <a:solidFill>
                    <a:srgbClr val="000000"/>
                  </a:solidFill>
                  <a:latin typeface="Nunito"/>
                  <a:ea typeface="Nunito"/>
                  <a:cs typeface="Nunito"/>
                  <a:sym typeface="Nunito"/>
                </a:rPr>
                <a:t>Other data</a:t>
              </a:r>
            </a:p>
            <a:p>
              <a:pPr algn="ctr">
                <a:lnSpc>
                  <a:spcPts val="3639"/>
                </a:lnSpc>
              </a:pPr>
              <a:r>
                <a:rPr lang="en-US" sz="2799">
                  <a:solidFill>
                    <a:srgbClr val="000000"/>
                  </a:solidFill>
                  <a:latin typeface="Nunito"/>
                  <a:ea typeface="Nunito"/>
                  <a:cs typeface="Nunito"/>
                  <a:sym typeface="Nunito"/>
                </a:rPr>
                <a:t>signatures</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12</a:t>
            </a:r>
          </a:p>
        </p:txBody>
      </p:sp>
      <p:grpSp>
        <p:nvGrpSpPr>
          <p:cNvPr id="3" name="Group 3"/>
          <p:cNvGrpSpPr/>
          <p:nvPr/>
        </p:nvGrpSpPr>
        <p:grpSpPr>
          <a:xfrm>
            <a:off x="13290086" y="1470285"/>
            <a:ext cx="2704557" cy="3532220"/>
            <a:chOff x="0" y="0"/>
            <a:chExt cx="3606076" cy="4709627"/>
          </a:xfrm>
        </p:grpSpPr>
        <p:grpSp>
          <p:nvGrpSpPr>
            <p:cNvPr id="4" name="Group 4"/>
            <p:cNvGrpSpPr/>
            <p:nvPr/>
          </p:nvGrpSpPr>
          <p:grpSpPr>
            <a:xfrm>
              <a:off x="576398" y="2630383"/>
              <a:ext cx="3029678" cy="2079243"/>
              <a:chOff x="0" y="0"/>
              <a:chExt cx="1109790" cy="761640"/>
            </a:xfrm>
          </p:grpSpPr>
          <p:sp>
            <p:nvSpPr>
              <p:cNvPr id="5" name="Freeform 5"/>
              <p:cNvSpPr/>
              <p:nvPr/>
            </p:nvSpPr>
            <p:spPr>
              <a:xfrm>
                <a:off x="0" y="0"/>
                <a:ext cx="1109790" cy="761640"/>
              </a:xfrm>
              <a:custGeom>
                <a:avLst/>
                <a:gdLst/>
                <a:ahLst/>
                <a:cxnLst/>
                <a:rect l="l" t="t" r="r" b="b"/>
                <a:pathLst>
                  <a:path w="1109790" h="761640">
                    <a:moveTo>
                      <a:pt x="0" y="0"/>
                    </a:moveTo>
                    <a:lnTo>
                      <a:pt x="1109790" y="0"/>
                    </a:lnTo>
                    <a:lnTo>
                      <a:pt x="1109790" y="761640"/>
                    </a:lnTo>
                    <a:lnTo>
                      <a:pt x="0" y="761640"/>
                    </a:lnTo>
                    <a:close/>
                  </a:path>
                </a:pathLst>
              </a:custGeom>
              <a:solidFill>
                <a:srgbClr val="EDC2C2"/>
              </a:solidFill>
            </p:spPr>
            <p:txBody>
              <a:bodyPr/>
              <a:lstStyle/>
              <a:p>
                <a:endParaRPr lang="en-US"/>
              </a:p>
            </p:txBody>
          </p:sp>
          <p:sp>
            <p:nvSpPr>
              <p:cNvPr id="6" name="TextBox 6"/>
              <p:cNvSpPr txBox="1"/>
              <p:nvPr/>
            </p:nvSpPr>
            <p:spPr>
              <a:xfrm>
                <a:off x="0" y="-38100"/>
                <a:ext cx="1109790" cy="799740"/>
              </a:xfrm>
              <a:prstGeom prst="rect">
                <a:avLst/>
              </a:prstGeom>
            </p:spPr>
            <p:txBody>
              <a:bodyPr lIns="254000" tIns="254000" rIns="254000" bIns="254000" rtlCol="0" anchor="ctr"/>
              <a:lstStyle/>
              <a:p>
                <a:pPr algn="ctr">
                  <a:lnSpc>
                    <a:spcPts val="2939"/>
                  </a:lnSpc>
                </a:pPr>
                <a:r>
                  <a:rPr lang="en-US" sz="2099" b="1">
                    <a:solidFill>
                      <a:srgbClr val="000000"/>
                    </a:solidFill>
                    <a:latin typeface="Nunito Bold"/>
                    <a:ea typeface="Nunito Bold"/>
                    <a:cs typeface="Nunito Bold"/>
                    <a:sym typeface="Nunito Bold"/>
                  </a:rPr>
                  <a:t>CMB Polarisation Anisotropy</a:t>
                </a:r>
              </a:p>
            </p:txBody>
          </p:sp>
        </p:grpSp>
        <p:sp>
          <p:nvSpPr>
            <p:cNvPr id="7" name="AutoShape 7"/>
            <p:cNvSpPr/>
            <p:nvPr/>
          </p:nvSpPr>
          <p:spPr>
            <a:xfrm>
              <a:off x="17598" y="2389845"/>
              <a:ext cx="558800" cy="1280160"/>
            </a:xfrm>
            <a:prstGeom prst="line">
              <a:avLst/>
            </a:prstGeom>
            <a:ln w="38100" cap="rnd">
              <a:solidFill>
                <a:srgbClr val="000000"/>
              </a:solidFill>
              <a:prstDash val="solid"/>
              <a:headEnd type="none" w="sm" len="sm"/>
              <a:tailEnd type="triangle" w="lg" len="med"/>
            </a:ln>
          </p:spPr>
          <p:txBody>
            <a:bodyPr/>
            <a:lstStyle/>
            <a:p>
              <a:endParaRPr lang="en-US"/>
            </a:p>
          </p:txBody>
        </p:sp>
        <p:grpSp>
          <p:nvGrpSpPr>
            <p:cNvPr id="8" name="Group 8"/>
            <p:cNvGrpSpPr/>
            <p:nvPr/>
          </p:nvGrpSpPr>
          <p:grpSpPr>
            <a:xfrm>
              <a:off x="576398" y="0"/>
              <a:ext cx="3029678" cy="2079243"/>
              <a:chOff x="0" y="0"/>
              <a:chExt cx="1109790" cy="761640"/>
            </a:xfrm>
          </p:grpSpPr>
          <p:sp>
            <p:nvSpPr>
              <p:cNvPr id="9" name="Freeform 9"/>
              <p:cNvSpPr/>
              <p:nvPr/>
            </p:nvSpPr>
            <p:spPr>
              <a:xfrm>
                <a:off x="0" y="0"/>
                <a:ext cx="1109790" cy="761640"/>
              </a:xfrm>
              <a:custGeom>
                <a:avLst/>
                <a:gdLst/>
                <a:ahLst/>
                <a:cxnLst/>
                <a:rect l="l" t="t" r="r" b="b"/>
                <a:pathLst>
                  <a:path w="1109790" h="761640">
                    <a:moveTo>
                      <a:pt x="0" y="0"/>
                    </a:moveTo>
                    <a:lnTo>
                      <a:pt x="1109790" y="0"/>
                    </a:lnTo>
                    <a:lnTo>
                      <a:pt x="1109790" y="761640"/>
                    </a:lnTo>
                    <a:lnTo>
                      <a:pt x="0" y="761640"/>
                    </a:lnTo>
                    <a:close/>
                  </a:path>
                </a:pathLst>
              </a:custGeom>
              <a:solidFill>
                <a:srgbClr val="EDC2C2"/>
              </a:solidFill>
            </p:spPr>
            <p:txBody>
              <a:bodyPr/>
              <a:lstStyle/>
              <a:p>
                <a:endParaRPr lang="en-US"/>
              </a:p>
            </p:txBody>
          </p:sp>
          <p:sp>
            <p:nvSpPr>
              <p:cNvPr id="10" name="TextBox 10"/>
              <p:cNvSpPr txBox="1"/>
              <p:nvPr/>
            </p:nvSpPr>
            <p:spPr>
              <a:xfrm>
                <a:off x="0" y="-38100"/>
                <a:ext cx="1109790" cy="799740"/>
              </a:xfrm>
              <a:prstGeom prst="rect">
                <a:avLst/>
              </a:prstGeom>
            </p:spPr>
            <p:txBody>
              <a:bodyPr lIns="254000" tIns="254000" rIns="254000" bIns="254000" rtlCol="0" anchor="ctr"/>
              <a:lstStyle/>
              <a:p>
                <a:pPr algn="ctr">
                  <a:lnSpc>
                    <a:spcPts val="2939"/>
                  </a:lnSpc>
                </a:pPr>
                <a:r>
                  <a:rPr lang="en-US" sz="2099" b="1">
                    <a:solidFill>
                      <a:srgbClr val="000000"/>
                    </a:solidFill>
                    <a:latin typeface="Nunito Bold"/>
                    <a:ea typeface="Nunito Bold"/>
                    <a:cs typeface="Nunito Bold"/>
                    <a:sym typeface="Nunito Bold"/>
                  </a:rPr>
                  <a:t>CMB Temperature Anisotropy</a:t>
                </a:r>
              </a:p>
            </p:txBody>
          </p:sp>
        </p:grpSp>
        <p:sp>
          <p:nvSpPr>
            <p:cNvPr id="11" name="AutoShape 11"/>
            <p:cNvSpPr/>
            <p:nvPr/>
          </p:nvSpPr>
          <p:spPr>
            <a:xfrm flipV="1">
              <a:off x="17598" y="1039622"/>
              <a:ext cx="558800" cy="1348007"/>
            </a:xfrm>
            <a:prstGeom prst="line">
              <a:avLst/>
            </a:prstGeom>
            <a:ln w="38100" cap="rnd">
              <a:solidFill>
                <a:srgbClr val="000000"/>
              </a:solidFill>
              <a:prstDash val="solid"/>
              <a:headEnd type="none" w="sm" len="sm"/>
              <a:tailEnd type="triangle" w="lg" len="med"/>
            </a:ln>
          </p:spPr>
          <p:txBody>
            <a:bodyPr/>
            <a:lstStyle/>
            <a:p>
              <a:endParaRPr lang="en-US"/>
            </a:p>
          </p:txBody>
        </p:sp>
      </p:grpSp>
      <p:sp>
        <p:nvSpPr>
          <p:cNvPr id="12" name="Freeform 12"/>
          <p:cNvSpPr/>
          <p:nvPr/>
        </p:nvSpPr>
        <p:spPr>
          <a:xfrm>
            <a:off x="13679446" y="3045508"/>
            <a:ext cx="2534480" cy="2528143"/>
          </a:xfrm>
          <a:custGeom>
            <a:avLst/>
            <a:gdLst/>
            <a:ahLst/>
            <a:cxnLst/>
            <a:rect l="l" t="t" r="r" b="b"/>
            <a:pathLst>
              <a:path w="2534480" h="2528143">
                <a:moveTo>
                  <a:pt x="0" y="0"/>
                </a:moveTo>
                <a:lnTo>
                  <a:pt x="2534479" y="0"/>
                </a:lnTo>
                <a:lnTo>
                  <a:pt x="2534479" y="2528143"/>
                </a:lnTo>
                <a:lnTo>
                  <a:pt x="0" y="2528143"/>
                </a:lnTo>
                <a:lnTo>
                  <a:pt x="0" y="0"/>
                </a:lnTo>
                <a:close/>
              </a:path>
            </a:pathLst>
          </a:custGeom>
          <a:blipFill>
            <a:blip r:embed="rId2"/>
            <a:stretch>
              <a:fillRect/>
            </a:stretch>
          </a:blipFill>
        </p:spPr>
        <p:txBody>
          <a:bodyPr/>
          <a:lstStyle/>
          <a:p>
            <a:endParaRPr lang="en-US"/>
          </a:p>
        </p:txBody>
      </p:sp>
      <p:sp>
        <p:nvSpPr>
          <p:cNvPr id="13" name="Freeform 13"/>
          <p:cNvSpPr/>
          <p:nvPr/>
        </p:nvSpPr>
        <p:spPr>
          <a:xfrm rot="-2700000">
            <a:off x="-10727980" y="661964"/>
            <a:ext cx="16943989" cy="10081673"/>
          </a:xfrm>
          <a:custGeom>
            <a:avLst/>
            <a:gdLst/>
            <a:ahLst/>
            <a:cxnLst/>
            <a:rect l="l" t="t" r="r" b="b"/>
            <a:pathLst>
              <a:path w="16943989" h="10081673">
                <a:moveTo>
                  <a:pt x="0" y="0"/>
                </a:moveTo>
                <a:lnTo>
                  <a:pt x="16943989" y="0"/>
                </a:lnTo>
                <a:lnTo>
                  <a:pt x="16943989" y="10081674"/>
                </a:lnTo>
                <a:lnTo>
                  <a:pt x="0" y="10081674"/>
                </a:lnTo>
                <a:lnTo>
                  <a:pt x="0" y="0"/>
                </a:lnTo>
                <a:close/>
              </a:path>
            </a:pathLst>
          </a:custGeom>
          <a:blipFill>
            <a:blip r:embed="rId3"/>
            <a:stretch>
              <a:fillRect/>
            </a:stretch>
          </a:blipFill>
        </p:spPr>
        <p:txBody>
          <a:bodyPr/>
          <a:lstStyle/>
          <a:p>
            <a:endParaRPr lang="en-US"/>
          </a:p>
        </p:txBody>
      </p:sp>
      <p:sp>
        <p:nvSpPr>
          <p:cNvPr id="14" name="TextBox 14"/>
          <p:cNvSpPr txBox="1"/>
          <p:nvPr/>
        </p:nvSpPr>
        <p:spPr>
          <a:xfrm>
            <a:off x="1028700" y="1054974"/>
            <a:ext cx="8331606" cy="127635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Future directions</a:t>
            </a:r>
          </a:p>
        </p:txBody>
      </p:sp>
      <p:sp>
        <p:nvSpPr>
          <p:cNvPr id="15" name="TextBox 15"/>
          <p:cNvSpPr txBox="1"/>
          <p:nvPr/>
        </p:nvSpPr>
        <p:spPr>
          <a:xfrm>
            <a:off x="1028700" y="2789216"/>
            <a:ext cx="8331606" cy="2279015"/>
          </a:xfrm>
          <a:prstGeom prst="rect">
            <a:avLst/>
          </a:prstGeom>
        </p:spPr>
        <p:txBody>
          <a:bodyPr lIns="0" tIns="0" rIns="0" bIns="0" rtlCol="0" anchor="t">
            <a:spAutoFit/>
          </a:bodyPr>
          <a:lstStyle/>
          <a:p>
            <a:pPr algn="l">
              <a:lnSpc>
                <a:spcPts val="3639"/>
              </a:lnSpc>
            </a:pPr>
            <a:r>
              <a:rPr lang="en-US" sz="2799" dirty="0">
                <a:solidFill>
                  <a:srgbClr val="000000"/>
                </a:solidFill>
                <a:latin typeface="Nunito"/>
                <a:ea typeface="Nunito"/>
                <a:cs typeface="Nunito"/>
                <a:sym typeface="Nunito"/>
              </a:rPr>
              <a:t>E-mode, scalar perturbation</a:t>
            </a:r>
          </a:p>
          <a:p>
            <a:pPr algn="l">
              <a:lnSpc>
                <a:spcPts val="3639"/>
              </a:lnSpc>
            </a:pPr>
            <a:endParaRPr lang="en-US" sz="2799" dirty="0">
              <a:solidFill>
                <a:srgbClr val="000000"/>
              </a:solidFill>
              <a:latin typeface="Nunito"/>
              <a:ea typeface="Nunito"/>
              <a:cs typeface="Nunito"/>
              <a:sym typeface="Nunito"/>
            </a:endParaRPr>
          </a:p>
          <a:p>
            <a:pPr algn="l">
              <a:lnSpc>
                <a:spcPts val="3639"/>
              </a:lnSpc>
            </a:pPr>
            <a:r>
              <a:rPr lang="en-US" sz="2799" dirty="0">
                <a:solidFill>
                  <a:srgbClr val="000000"/>
                </a:solidFill>
                <a:latin typeface="Nunito"/>
                <a:ea typeface="Nunito"/>
                <a:cs typeface="Nunito"/>
                <a:sym typeface="Nunito"/>
              </a:rPr>
              <a:t>Forecasting constraints on detectability</a:t>
            </a:r>
          </a:p>
          <a:p>
            <a:pPr algn="l">
              <a:lnSpc>
                <a:spcPts val="3639"/>
              </a:lnSpc>
            </a:pPr>
            <a:endParaRPr lang="en-US" sz="2799" dirty="0">
              <a:solidFill>
                <a:srgbClr val="000000"/>
              </a:solidFill>
              <a:latin typeface="Nunito"/>
              <a:ea typeface="Nunito"/>
              <a:cs typeface="Nunito"/>
              <a:sym typeface="Nunito"/>
            </a:endParaRPr>
          </a:p>
          <a:p>
            <a:pPr algn="l">
              <a:lnSpc>
                <a:spcPts val="3639"/>
              </a:lnSpc>
            </a:pPr>
            <a:r>
              <a:rPr lang="en-US" sz="2799" dirty="0">
                <a:solidFill>
                  <a:srgbClr val="000000"/>
                </a:solidFill>
                <a:latin typeface="Nunito"/>
                <a:ea typeface="Nunito"/>
                <a:cs typeface="Nunito"/>
                <a:sym typeface="Nunito"/>
              </a:rPr>
              <a:t>Optimal filtering on </a:t>
            </a:r>
            <a:r>
              <a:rPr lang="en-US" sz="2799" b="1" i="1" dirty="0">
                <a:solidFill>
                  <a:srgbClr val="000000"/>
                </a:solidFill>
                <a:latin typeface="Nunito Bold Italics"/>
                <a:ea typeface="Nunito Bold Italics"/>
                <a:cs typeface="Nunito Bold Italics"/>
                <a:sym typeface="Nunito Bold Italics"/>
              </a:rPr>
              <a:t>Planck</a:t>
            </a:r>
            <a:r>
              <a:rPr lang="en-US" sz="2799" dirty="0">
                <a:solidFill>
                  <a:srgbClr val="000000"/>
                </a:solidFill>
                <a:latin typeface="Nunito"/>
                <a:ea typeface="Nunito"/>
                <a:cs typeface="Nunito"/>
                <a:sym typeface="Nunito"/>
              </a:rPr>
              <a:t> E-mode data</a:t>
            </a:r>
          </a:p>
        </p:txBody>
      </p:sp>
      <p:grpSp>
        <p:nvGrpSpPr>
          <p:cNvPr id="16" name="Group 16"/>
          <p:cNvGrpSpPr/>
          <p:nvPr/>
        </p:nvGrpSpPr>
        <p:grpSpPr>
          <a:xfrm>
            <a:off x="9898960" y="5702802"/>
            <a:ext cx="6314965" cy="3410114"/>
            <a:chOff x="0" y="0"/>
            <a:chExt cx="8419954" cy="4546818"/>
          </a:xfrm>
        </p:grpSpPr>
        <p:sp>
          <p:nvSpPr>
            <p:cNvPr id="17" name="Freeform 17"/>
            <p:cNvSpPr/>
            <p:nvPr/>
          </p:nvSpPr>
          <p:spPr>
            <a:xfrm>
              <a:off x="4173986" y="228140"/>
              <a:ext cx="4245968" cy="4214748"/>
            </a:xfrm>
            <a:custGeom>
              <a:avLst/>
              <a:gdLst/>
              <a:ahLst/>
              <a:cxnLst/>
              <a:rect l="l" t="t" r="r" b="b"/>
              <a:pathLst>
                <a:path w="4245968" h="4214748">
                  <a:moveTo>
                    <a:pt x="0" y="0"/>
                  </a:moveTo>
                  <a:lnTo>
                    <a:pt x="4245968" y="0"/>
                  </a:lnTo>
                  <a:lnTo>
                    <a:pt x="4245968" y="4214747"/>
                  </a:lnTo>
                  <a:lnTo>
                    <a:pt x="0" y="4214747"/>
                  </a:lnTo>
                  <a:lnTo>
                    <a:pt x="0" y="0"/>
                  </a:lnTo>
                  <a:close/>
                </a:path>
              </a:pathLst>
            </a:custGeom>
            <a:blipFill>
              <a:blip r:embed="rId4"/>
              <a:stretch>
                <a:fillRect l="-2583" t="-2583"/>
              </a:stretch>
            </a:blipFill>
          </p:spPr>
          <p:txBody>
            <a:bodyPr/>
            <a:lstStyle/>
            <a:p>
              <a:endParaRPr lang="en-US"/>
            </a:p>
          </p:txBody>
        </p:sp>
        <p:sp>
          <p:nvSpPr>
            <p:cNvPr id="18" name="Freeform 18"/>
            <p:cNvSpPr/>
            <p:nvPr/>
          </p:nvSpPr>
          <p:spPr>
            <a:xfrm>
              <a:off x="0" y="0"/>
              <a:ext cx="4155580" cy="4546818"/>
            </a:xfrm>
            <a:custGeom>
              <a:avLst/>
              <a:gdLst/>
              <a:ahLst/>
              <a:cxnLst/>
              <a:rect l="l" t="t" r="r" b="b"/>
              <a:pathLst>
                <a:path w="4155580" h="4546818">
                  <a:moveTo>
                    <a:pt x="0" y="0"/>
                  </a:moveTo>
                  <a:lnTo>
                    <a:pt x="4155580" y="0"/>
                  </a:lnTo>
                  <a:lnTo>
                    <a:pt x="4155580" y="4546818"/>
                  </a:lnTo>
                  <a:lnTo>
                    <a:pt x="0" y="4546818"/>
                  </a:lnTo>
                  <a:lnTo>
                    <a:pt x="0" y="0"/>
                  </a:lnTo>
                  <a:close/>
                </a:path>
              </a:pathLst>
            </a:custGeom>
            <a:blipFill>
              <a:blip r:embed="rId5"/>
              <a:stretch>
                <a:fillRect/>
              </a:stretch>
            </a:blipFill>
          </p:spPr>
          <p:txBody>
            <a:bodyPr/>
            <a:lstStyle/>
            <a:p>
              <a:endParaRPr lang="en-US"/>
            </a:p>
          </p:txBody>
        </p:sp>
      </p:grpSp>
      <p:grpSp>
        <p:nvGrpSpPr>
          <p:cNvPr id="19" name="Group 19"/>
          <p:cNvGrpSpPr/>
          <p:nvPr/>
        </p:nvGrpSpPr>
        <p:grpSpPr>
          <a:xfrm>
            <a:off x="769006" y="5557418"/>
            <a:ext cx="7560066" cy="3997912"/>
            <a:chOff x="0" y="0"/>
            <a:chExt cx="10080087" cy="5330550"/>
          </a:xfrm>
        </p:grpSpPr>
        <p:sp>
          <p:nvSpPr>
            <p:cNvPr id="20" name="Freeform 20"/>
            <p:cNvSpPr/>
            <p:nvPr/>
          </p:nvSpPr>
          <p:spPr>
            <a:xfrm>
              <a:off x="346259" y="0"/>
              <a:ext cx="9733828" cy="4934510"/>
            </a:xfrm>
            <a:custGeom>
              <a:avLst/>
              <a:gdLst/>
              <a:ahLst/>
              <a:cxnLst/>
              <a:rect l="l" t="t" r="r" b="b"/>
              <a:pathLst>
                <a:path w="9733828" h="4934510">
                  <a:moveTo>
                    <a:pt x="0" y="0"/>
                  </a:moveTo>
                  <a:lnTo>
                    <a:pt x="9733827" y="0"/>
                  </a:lnTo>
                  <a:lnTo>
                    <a:pt x="9733827" y="4934510"/>
                  </a:lnTo>
                  <a:lnTo>
                    <a:pt x="0" y="4934510"/>
                  </a:lnTo>
                  <a:lnTo>
                    <a:pt x="0" y="0"/>
                  </a:lnTo>
                  <a:close/>
                </a:path>
              </a:pathLst>
            </a:custGeom>
            <a:blipFill>
              <a:blip r:embed="rId6"/>
              <a:stretch>
                <a:fillRect/>
              </a:stretch>
            </a:blipFill>
          </p:spPr>
          <p:txBody>
            <a:bodyPr/>
            <a:lstStyle/>
            <a:p>
              <a:endParaRPr lang="en-US"/>
            </a:p>
          </p:txBody>
        </p:sp>
        <p:sp>
          <p:nvSpPr>
            <p:cNvPr id="21" name="TextBox 21"/>
            <p:cNvSpPr txBox="1"/>
            <p:nvPr/>
          </p:nvSpPr>
          <p:spPr>
            <a:xfrm>
              <a:off x="0" y="4979171"/>
              <a:ext cx="10080086" cy="351379"/>
            </a:xfrm>
            <a:prstGeom prst="rect">
              <a:avLst/>
            </a:prstGeom>
          </p:spPr>
          <p:txBody>
            <a:bodyPr lIns="0" tIns="0" rIns="0" bIns="0" rtlCol="0" anchor="t">
              <a:spAutoFit/>
            </a:bodyPr>
            <a:lstStyle/>
            <a:p>
              <a:pPr algn="ctr">
                <a:lnSpc>
                  <a:spcPts val="2079"/>
                </a:lnSpc>
              </a:pPr>
              <a:r>
                <a:rPr lang="en-US" sz="1599" b="1" i="1" dirty="0">
                  <a:solidFill>
                    <a:srgbClr val="000000"/>
                  </a:solidFill>
                  <a:latin typeface="Nunito Bold Italics"/>
                  <a:ea typeface="Nunito Bold Italics"/>
                  <a:cs typeface="Nunito Bold Italics"/>
                  <a:sym typeface="Nunito Bold Italics"/>
                </a:rPr>
                <a:t>(Czech et. al, 2010), see [6]</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12895" y="2657096"/>
            <a:ext cx="2799606" cy="5787299"/>
          </a:xfrm>
          <a:custGeom>
            <a:avLst/>
            <a:gdLst/>
            <a:ahLst/>
            <a:cxnLst/>
            <a:rect l="l" t="t" r="r" b="b"/>
            <a:pathLst>
              <a:path w="2799606" h="5787299">
                <a:moveTo>
                  <a:pt x="0" y="0"/>
                </a:moveTo>
                <a:lnTo>
                  <a:pt x="2799606" y="0"/>
                </a:lnTo>
                <a:lnTo>
                  <a:pt x="2799606" y="5787300"/>
                </a:lnTo>
                <a:lnTo>
                  <a:pt x="0" y="57873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319998" y="0"/>
            <a:ext cx="17648004" cy="9889455"/>
            <a:chOff x="-61237" y="-520700"/>
            <a:chExt cx="23530671" cy="13185940"/>
          </a:xfrm>
        </p:grpSpPr>
        <p:sp>
          <p:nvSpPr>
            <p:cNvPr id="4" name="TextBox 4"/>
            <p:cNvSpPr txBox="1"/>
            <p:nvPr/>
          </p:nvSpPr>
          <p:spPr>
            <a:xfrm>
              <a:off x="-61237" y="1023592"/>
              <a:ext cx="23530671" cy="11641648"/>
            </a:xfrm>
            <a:prstGeom prst="rect">
              <a:avLst/>
            </a:prstGeom>
          </p:spPr>
          <p:txBody>
            <a:bodyPr lIns="0" tIns="0" rIns="0" bIns="0" rtlCol="0" anchor="t">
              <a:spAutoFit/>
            </a:bodyPr>
            <a:lstStyle/>
            <a:p>
              <a:pPr algn="l">
                <a:lnSpc>
                  <a:spcPts val="3120"/>
                </a:lnSpc>
              </a:pPr>
              <a:r>
                <a:rPr lang="en-US" sz="2200" dirty="0">
                  <a:solidFill>
                    <a:srgbClr val="000000"/>
                  </a:solidFill>
                  <a:latin typeface="Nunito"/>
                  <a:ea typeface="Nunito"/>
                  <a:cs typeface="Nunito"/>
                  <a:sym typeface="Nunito"/>
                </a:rPr>
                <a:t>[1] Alan Guth </a:t>
              </a:r>
              <a:r>
                <a:rPr lang="en-US" sz="2200" b="1" dirty="0">
                  <a:solidFill>
                    <a:srgbClr val="000000"/>
                  </a:solidFill>
                  <a:latin typeface="Nunito Bold"/>
                  <a:ea typeface="Nunito Bold"/>
                  <a:cs typeface="Nunito Bold"/>
                  <a:sym typeface="Nunito Bold"/>
                </a:rPr>
                <a:t>Lectures on Early Universe</a:t>
              </a:r>
              <a:r>
                <a:rPr lang="en-US" sz="2200" dirty="0">
                  <a:solidFill>
                    <a:srgbClr val="000000"/>
                  </a:solidFill>
                  <a:latin typeface="Nunito"/>
                  <a:ea typeface="Nunito"/>
                  <a:cs typeface="Nunito"/>
                  <a:sym typeface="Nunito"/>
                </a:rPr>
                <a:t> (Fall 2013), MIT</a:t>
              </a:r>
            </a:p>
            <a:p>
              <a:pPr algn="l">
                <a:lnSpc>
                  <a:spcPts val="3120"/>
                </a:lnSpc>
              </a:pPr>
              <a:r>
                <a:rPr lang="en-US" sz="2200" dirty="0">
                  <a:solidFill>
                    <a:srgbClr val="000000"/>
                  </a:solidFill>
                  <a:latin typeface="Nunito"/>
                  <a:ea typeface="Nunito"/>
                  <a:cs typeface="Nunito"/>
                  <a:sym typeface="Nunito"/>
                </a:rPr>
                <a:t>https://</a:t>
              </a:r>
              <a:r>
                <a:rPr lang="en-US" sz="2200" dirty="0" err="1">
                  <a:solidFill>
                    <a:srgbClr val="000000"/>
                  </a:solidFill>
                  <a:latin typeface="Nunito"/>
                  <a:ea typeface="Nunito"/>
                  <a:cs typeface="Nunito"/>
                  <a:sym typeface="Nunito"/>
                </a:rPr>
                <a:t>ocw.mit.edu</a:t>
              </a:r>
              <a:r>
                <a:rPr lang="en-US" sz="2200" dirty="0">
                  <a:solidFill>
                    <a:srgbClr val="000000"/>
                  </a:solidFill>
                  <a:latin typeface="Nunito"/>
                  <a:ea typeface="Nunito"/>
                  <a:cs typeface="Nunito"/>
                  <a:sym typeface="Nunito"/>
                </a:rPr>
                <a:t>/courses/8-286-the-early-universe-fall-2013/</a:t>
              </a:r>
            </a:p>
            <a:p>
              <a:pPr algn="l">
                <a:lnSpc>
                  <a:spcPts val="3120"/>
                </a:lnSpc>
              </a:pPr>
              <a:endParaRPr lang="en-US" sz="2200" dirty="0">
                <a:solidFill>
                  <a:srgbClr val="000000"/>
                </a:solidFill>
                <a:latin typeface="Nunito"/>
                <a:ea typeface="Nunito"/>
                <a:cs typeface="Nunito"/>
                <a:sym typeface="Nunito"/>
              </a:endParaRPr>
            </a:p>
            <a:p>
              <a:pPr algn="l">
                <a:lnSpc>
                  <a:spcPts val="3120"/>
                </a:lnSpc>
              </a:pPr>
              <a:r>
                <a:rPr lang="en-US" sz="2200" dirty="0">
                  <a:solidFill>
                    <a:srgbClr val="000000"/>
                  </a:solidFill>
                  <a:latin typeface="Nunito"/>
                  <a:ea typeface="Nunito"/>
                  <a:cs typeface="Nunito"/>
                  <a:sym typeface="Nunito"/>
                </a:rPr>
                <a:t>[2] Spencer Chang, Matthew Kleban, and Thomas S. Levi. </a:t>
              </a:r>
              <a:r>
                <a:rPr lang="en-US" sz="2200" b="1" dirty="0">
                  <a:solidFill>
                    <a:srgbClr val="000000"/>
                  </a:solidFill>
                  <a:latin typeface="Nunito Bold"/>
                  <a:ea typeface="Nunito Bold"/>
                  <a:cs typeface="Nunito Bold"/>
                  <a:sym typeface="Nunito Bold"/>
                </a:rPr>
                <a:t>Watching Worlds Collide: Effects on the CMB from Cosmological Bubble Collisions</a:t>
              </a:r>
              <a:r>
                <a:rPr lang="en-US" sz="2200" dirty="0">
                  <a:solidFill>
                    <a:srgbClr val="000000"/>
                  </a:solidFill>
                  <a:latin typeface="Nunito"/>
                  <a:ea typeface="Nunito"/>
                  <a:cs typeface="Nunito"/>
                  <a:sym typeface="Nunito"/>
                </a:rPr>
                <a:t>. 2009. </a:t>
              </a:r>
            </a:p>
            <a:p>
              <a:pPr algn="l">
                <a:lnSpc>
                  <a:spcPts val="3120"/>
                </a:lnSpc>
              </a:pPr>
              <a:r>
                <a:rPr lang="en-US" sz="2200" dirty="0" err="1">
                  <a:solidFill>
                    <a:srgbClr val="000000"/>
                  </a:solidFill>
                  <a:latin typeface="Nunito"/>
                  <a:ea typeface="Nunito"/>
                  <a:cs typeface="Nunito"/>
                  <a:sym typeface="Nunito"/>
                </a:rPr>
                <a:t>doi</a:t>
              </a:r>
              <a:r>
                <a:rPr lang="en-US" sz="2200" dirty="0">
                  <a:solidFill>
                    <a:srgbClr val="000000"/>
                  </a:solidFill>
                  <a:latin typeface="Nunito"/>
                  <a:ea typeface="Nunito"/>
                  <a:cs typeface="Nunito"/>
                  <a:sym typeface="Nunito"/>
                </a:rPr>
                <a:t>: 10.1088/1475-7516/2009/04/025. </a:t>
              </a:r>
              <a:r>
                <a:rPr lang="en-US" sz="2200" dirty="0" err="1">
                  <a:solidFill>
                    <a:srgbClr val="000000"/>
                  </a:solidFill>
                  <a:latin typeface="Nunito"/>
                  <a:ea typeface="Nunito"/>
                  <a:cs typeface="Nunito"/>
                  <a:sym typeface="Nunito"/>
                </a:rPr>
                <a:t>arXiv</a:t>
              </a:r>
              <a:r>
                <a:rPr lang="en-US" sz="2200" dirty="0">
                  <a:solidFill>
                    <a:srgbClr val="000000"/>
                  </a:solidFill>
                  <a:latin typeface="Nunito"/>
                  <a:ea typeface="Nunito"/>
                  <a:cs typeface="Nunito"/>
                  <a:sym typeface="Nunito"/>
                </a:rPr>
                <a:t>: 0810.5128 [hep-</a:t>
              </a:r>
              <a:r>
                <a:rPr lang="en-US" sz="2200" dirty="0" err="1">
                  <a:solidFill>
                    <a:srgbClr val="000000"/>
                  </a:solidFill>
                  <a:latin typeface="Nunito"/>
                  <a:ea typeface="Nunito"/>
                  <a:cs typeface="Nunito"/>
                  <a:sym typeface="Nunito"/>
                </a:rPr>
                <a:t>th</a:t>
              </a:r>
              <a:r>
                <a:rPr lang="en-US" sz="2200" dirty="0">
                  <a:solidFill>
                    <a:srgbClr val="000000"/>
                  </a:solidFill>
                  <a:latin typeface="Nunito"/>
                  <a:ea typeface="Nunito"/>
                  <a:cs typeface="Nunito"/>
                  <a:sym typeface="Nunito"/>
                </a:rPr>
                <a:t>]</a:t>
              </a:r>
            </a:p>
            <a:p>
              <a:pPr algn="l">
                <a:lnSpc>
                  <a:spcPts val="3120"/>
                </a:lnSpc>
              </a:pPr>
              <a:endParaRPr lang="en-US" sz="2200" dirty="0">
                <a:solidFill>
                  <a:srgbClr val="000000"/>
                </a:solidFill>
                <a:latin typeface="Nunito"/>
                <a:ea typeface="Nunito"/>
                <a:cs typeface="Nunito"/>
                <a:sym typeface="Nunito"/>
              </a:endParaRPr>
            </a:p>
            <a:p>
              <a:pPr algn="l">
                <a:lnSpc>
                  <a:spcPts val="3120"/>
                </a:lnSpc>
              </a:pPr>
              <a:r>
                <a:rPr lang="en-US" sz="2200" dirty="0">
                  <a:solidFill>
                    <a:srgbClr val="000000"/>
                  </a:solidFill>
                  <a:latin typeface="Nunito"/>
                  <a:ea typeface="Nunito"/>
                  <a:cs typeface="Nunito"/>
                  <a:sym typeface="Nunito"/>
                </a:rPr>
                <a:t>[3] Stephen M. Feeney et al. </a:t>
              </a:r>
              <a:r>
                <a:rPr lang="en-US" sz="2200" b="1" dirty="0">
                  <a:solidFill>
                    <a:srgbClr val="000000"/>
                  </a:solidFill>
                  <a:latin typeface="Nunito Bold"/>
                  <a:ea typeface="Nunito Bold"/>
                  <a:cs typeface="Nunito Bold"/>
                  <a:sym typeface="Nunito Bold"/>
                </a:rPr>
                <a:t>First Observational Tests of Eternal Inflation: Analysis Methods and WMAP 7-Year Results.</a:t>
              </a:r>
              <a:r>
                <a:rPr lang="en-US" sz="2200" dirty="0">
                  <a:solidFill>
                    <a:srgbClr val="000000"/>
                  </a:solidFill>
                  <a:latin typeface="Nunito"/>
                  <a:ea typeface="Nunito"/>
                  <a:cs typeface="Nunito"/>
                  <a:sym typeface="Nunito"/>
                </a:rPr>
                <a:t> 2011. </a:t>
              </a:r>
            </a:p>
            <a:p>
              <a:pPr algn="l">
                <a:lnSpc>
                  <a:spcPts val="3120"/>
                </a:lnSpc>
              </a:pPr>
              <a:r>
                <a:rPr lang="en-US" sz="2200" dirty="0" err="1">
                  <a:solidFill>
                    <a:srgbClr val="000000"/>
                  </a:solidFill>
                  <a:latin typeface="Nunito"/>
                  <a:ea typeface="Nunito"/>
                  <a:cs typeface="Nunito"/>
                  <a:sym typeface="Nunito"/>
                </a:rPr>
                <a:t>doi</a:t>
              </a:r>
              <a:r>
                <a:rPr lang="en-US" sz="2200" dirty="0">
                  <a:solidFill>
                    <a:srgbClr val="000000"/>
                  </a:solidFill>
                  <a:latin typeface="Nunito"/>
                  <a:ea typeface="Nunito"/>
                  <a:cs typeface="Nunito"/>
                  <a:sym typeface="Nunito"/>
                </a:rPr>
                <a:t>: 10.1103/PhysRevD.84.043507. </a:t>
              </a:r>
              <a:r>
                <a:rPr lang="en-US" sz="2200" dirty="0" err="1">
                  <a:solidFill>
                    <a:srgbClr val="000000"/>
                  </a:solidFill>
                  <a:latin typeface="Nunito"/>
                  <a:ea typeface="Nunito"/>
                  <a:cs typeface="Nunito"/>
                  <a:sym typeface="Nunito"/>
                </a:rPr>
                <a:t>arXiv</a:t>
              </a:r>
              <a:r>
                <a:rPr lang="en-US" sz="2200" dirty="0">
                  <a:solidFill>
                    <a:srgbClr val="000000"/>
                  </a:solidFill>
                  <a:latin typeface="Nunito"/>
                  <a:ea typeface="Nunito"/>
                  <a:cs typeface="Nunito"/>
                  <a:sym typeface="Nunito"/>
                </a:rPr>
                <a:t>: 1012.3667 [astro-</a:t>
              </a:r>
              <a:r>
                <a:rPr lang="en-US" sz="2200" dirty="0" err="1">
                  <a:solidFill>
                    <a:srgbClr val="000000"/>
                  </a:solidFill>
                  <a:latin typeface="Nunito"/>
                  <a:ea typeface="Nunito"/>
                  <a:cs typeface="Nunito"/>
                  <a:sym typeface="Nunito"/>
                </a:rPr>
                <a:t>ph.CO</a:t>
              </a:r>
              <a:r>
                <a:rPr lang="en-US" sz="2200" dirty="0">
                  <a:solidFill>
                    <a:srgbClr val="000000"/>
                  </a:solidFill>
                  <a:latin typeface="Nunito"/>
                  <a:ea typeface="Nunito"/>
                  <a:cs typeface="Nunito"/>
                  <a:sym typeface="Nunito"/>
                </a:rPr>
                <a:t>].</a:t>
              </a:r>
            </a:p>
            <a:p>
              <a:pPr algn="l">
                <a:lnSpc>
                  <a:spcPts val="3120"/>
                </a:lnSpc>
              </a:pPr>
              <a:endParaRPr lang="en-US" sz="2200" dirty="0">
                <a:solidFill>
                  <a:srgbClr val="000000"/>
                </a:solidFill>
                <a:latin typeface="Nunito"/>
                <a:ea typeface="Nunito"/>
                <a:cs typeface="Nunito"/>
                <a:sym typeface="Nunito"/>
              </a:endParaRPr>
            </a:p>
            <a:p>
              <a:pPr algn="l">
                <a:lnSpc>
                  <a:spcPts val="3120"/>
                </a:lnSpc>
              </a:pPr>
              <a:r>
                <a:rPr lang="en-US" sz="2200" dirty="0">
                  <a:solidFill>
                    <a:srgbClr val="000000"/>
                  </a:solidFill>
                  <a:latin typeface="Nunito"/>
                  <a:ea typeface="Nunito"/>
                  <a:cs typeface="Nunito"/>
                  <a:sym typeface="Nunito"/>
                </a:rPr>
                <a:t>[4] J. D. McEwen et al. </a:t>
              </a:r>
              <a:r>
                <a:rPr lang="en-US" sz="2200" b="1" dirty="0">
                  <a:solidFill>
                    <a:srgbClr val="000000"/>
                  </a:solidFill>
                  <a:latin typeface="Nunito Bold"/>
                  <a:ea typeface="Nunito Bold"/>
                  <a:cs typeface="Nunito Bold"/>
                  <a:sym typeface="Nunito Bold"/>
                </a:rPr>
                <a:t>Optimal filters for detecting cosmic bubble collisions</a:t>
              </a:r>
              <a:r>
                <a:rPr lang="en-US" sz="2200" dirty="0">
                  <a:solidFill>
                    <a:srgbClr val="000000"/>
                  </a:solidFill>
                  <a:latin typeface="Nunito"/>
                  <a:ea typeface="Nunito"/>
                  <a:cs typeface="Nunito"/>
                  <a:sym typeface="Nunito"/>
                </a:rPr>
                <a:t>. 2012. </a:t>
              </a:r>
            </a:p>
            <a:p>
              <a:pPr algn="l">
                <a:lnSpc>
                  <a:spcPts val="3120"/>
                </a:lnSpc>
              </a:pPr>
              <a:r>
                <a:rPr lang="en-US" sz="2200" dirty="0">
                  <a:solidFill>
                    <a:srgbClr val="000000"/>
                  </a:solidFill>
                  <a:latin typeface="Nunito"/>
                  <a:ea typeface="Nunito"/>
                  <a:cs typeface="Nunito"/>
                  <a:sym typeface="Nunito"/>
                </a:rPr>
                <a:t>doi:10.1103/PhysRevD.85.103502. </a:t>
              </a:r>
              <a:r>
                <a:rPr lang="en-US" sz="2200" dirty="0" err="1">
                  <a:solidFill>
                    <a:srgbClr val="000000"/>
                  </a:solidFill>
                  <a:latin typeface="Nunito"/>
                  <a:ea typeface="Nunito"/>
                  <a:cs typeface="Nunito"/>
                  <a:sym typeface="Nunito"/>
                </a:rPr>
                <a:t>arXiv</a:t>
              </a:r>
              <a:r>
                <a:rPr lang="en-US" sz="2200" dirty="0">
                  <a:solidFill>
                    <a:srgbClr val="000000"/>
                  </a:solidFill>
                  <a:latin typeface="Nunito"/>
                  <a:ea typeface="Nunito"/>
                  <a:cs typeface="Nunito"/>
                  <a:sym typeface="Nunito"/>
                </a:rPr>
                <a:t>: 1202.2861 [astro-</a:t>
              </a:r>
              <a:r>
                <a:rPr lang="en-US" sz="2200" dirty="0" err="1">
                  <a:solidFill>
                    <a:srgbClr val="000000"/>
                  </a:solidFill>
                  <a:latin typeface="Nunito"/>
                  <a:ea typeface="Nunito"/>
                  <a:cs typeface="Nunito"/>
                  <a:sym typeface="Nunito"/>
                </a:rPr>
                <a:t>ph.CO</a:t>
              </a:r>
              <a:r>
                <a:rPr lang="en-US" sz="2200" dirty="0">
                  <a:solidFill>
                    <a:srgbClr val="000000"/>
                  </a:solidFill>
                  <a:latin typeface="Nunito"/>
                  <a:ea typeface="Nunito"/>
                  <a:cs typeface="Nunito"/>
                  <a:sym typeface="Nunito"/>
                </a:rPr>
                <a:t>].</a:t>
              </a:r>
            </a:p>
            <a:p>
              <a:pPr algn="l">
                <a:lnSpc>
                  <a:spcPts val="3120"/>
                </a:lnSpc>
              </a:pPr>
              <a:endParaRPr lang="en-US" sz="2200" dirty="0">
                <a:solidFill>
                  <a:srgbClr val="000000"/>
                </a:solidFill>
                <a:latin typeface="Nunito"/>
                <a:ea typeface="Nunito"/>
                <a:cs typeface="Nunito"/>
                <a:sym typeface="Nunito"/>
              </a:endParaRPr>
            </a:p>
            <a:p>
              <a:pPr algn="l">
                <a:lnSpc>
                  <a:spcPts val="3120"/>
                </a:lnSpc>
              </a:pPr>
              <a:r>
                <a:rPr lang="en-US" sz="2200" dirty="0">
                  <a:solidFill>
                    <a:srgbClr val="000000"/>
                  </a:solidFill>
                  <a:latin typeface="Nunito"/>
                  <a:ea typeface="Nunito"/>
                  <a:cs typeface="Nunito"/>
                  <a:sym typeface="Nunito"/>
                </a:rPr>
                <a:t>[5] M. Cruz et al. </a:t>
              </a:r>
              <a:r>
                <a:rPr lang="en-US" sz="2200" b="1" dirty="0">
                  <a:solidFill>
                    <a:srgbClr val="000000"/>
                  </a:solidFill>
                  <a:latin typeface="Nunito Bold"/>
                  <a:ea typeface="Nunito Bold"/>
                  <a:cs typeface="Nunito Bold"/>
                  <a:sym typeface="Nunito Bold"/>
                </a:rPr>
                <a:t>Detection of a non-gaussian spot in WMAP</a:t>
              </a:r>
              <a:r>
                <a:rPr lang="en-US" sz="2200" dirty="0">
                  <a:solidFill>
                    <a:srgbClr val="000000"/>
                  </a:solidFill>
                  <a:latin typeface="Nunito"/>
                  <a:ea typeface="Nunito"/>
                  <a:cs typeface="Nunito"/>
                  <a:sym typeface="Nunito"/>
                </a:rPr>
                <a:t>. 2005. </a:t>
              </a:r>
            </a:p>
            <a:p>
              <a:pPr algn="l">
                <a:lnSpc>
                  <a:spcPts val="3120"/>
                </a:lnSpc>
              </a:pPr>
              <a:r>
                <a:rPr lang="en-US" sz="2200" dirty="0" err="1">
                  <a:solidFill>
                    <a:srgbClr val="000000"/>
                  </a:solidFill>
                  <a:latin typeface="Nunito"/>
                  <a:ea typeface="Nunito"/>
                  <a:cs typeface="Nunito"/>
                  <a:sym typeface="Nunito"/>
                </a:rPr>
                <a:t>doi</a:t>
              </a:r>
              <a:r>
                <a:rPr lang="en-US" sz="2200" dirty="0">
                  <a:solidFill>
                    <a:srgbClr val="000000"/>
                  </a:solidFill>
                  <a:latin typeface="Nunito"/>
                  <a:ea typeface="Nunito"/>
                  <a:cs typeface="Nunito"/>
                  <a:sym typeface="Nunito"/>
                </a:rPr>
                <a:t>: 10.1111/j.1365-2966.2004.08419.x. </a:t>
              </a:r>
              <a:r>
                <a:rPr lang="en-US" sz="2200" dirty="0" err="1">
                  <a:solidFill>
                    <a:srgbClr val="000000"/>
                  </a:solidFill>
                  <a:latin typeface="Nunito"/>
                  <a:ea typeface="Nunito"/>
                  <a:cs typeface="Nunito"/>
                  <a:sym typeface="Nunito"/>
                </a:rPr>
                <a:t>arXiv</a:t>
              </a:r>
              <a:r>
                <a:rPr lang="en-US" sz="2200" dirty="0">
                  <a:solidFill>
                    <a:srgbClr val="000000"/>
                  </a:solidFill>
                  <a:latin typeface="Nunito"/>
                  <a:ea typeface="Nunito"/>
                  <a:cs typeface="Nunito"/>
                  <a:sym typeface="Nunito"/>
                </a:rPr>
                <a:t>: astro-</a:t>
              </a:r>
              <a:r>
                <a:rPr lang="en-US" sz="2200" dirty="0" err="1">
                  <a:solidFill>
                    <a:srgbClr val="000000"/>
                  </a:solidFill>
                  <a:latin typeface="Nunito"/>
                  <a:ea typeface="Nunito"/>
                  <a:cs typeface="Nunito"/>
                  <a:sym typeface="Nunito"/>
                </a:rPr>
                <a:t>ph</a:t>
              </a:r>
              <a:r>
                <a:rPr lang="en-US" sz="2200" dirty="0">
                  <a:solidFill>
                    <a:srgbClr val="000000"/>
                  </a:solidFill>
                  <a:latin typeface="Nunito"/>
                  <a:ea typeface="Nunito"/>
                  <a:cs typeface="Nunito"/>
                  <a:sym typeface="Nunito"/>
                </a:rPr>
                <a:t>/0405341.</a:t>
              </a:r>
            </a:p>
            <a:p>
              <a:pPr algn="l">
                <a:lnSpc>
                  <a:spcPts val="3120"/>
                </a:lnSpc>
              </a:pPr>
              <a:endParaRPr lang="en-US" sz="2200" dirty="0">
                <a:solidFill>
                  <a:srgbClr val="000000"/>
                </a:solidFill>
                <a:latin typeface="Nunito"/>
                <a:ea typeface="Nunito"/>
                <a:cs typeface="Nunito"/>
                <a:sym typeface="Nunito"/>
              </a:endParaRPr>
            </a:p>
            <a:p>
              <a:pPr algn="l">
                <a:lnSpc>
                  <a:spcPts val="3120"/>
                </a:lnSpc>
              </a:pPr>
              <a:r>
                <a:rPr lang="en-US" sz="2200" dirty="0">
                  <a:solidFill>
                    <a:srgbClr val="000000"/>
                  </a:solidFill>
                  <a:latin typeface="Nunito"/>
                  <a:ea typeface="Nunito"/>
                  <a:cs typeface="Nunito"/>
                  <a:sym typeface="Nunito"/>
                </a:rPr>
                <a:t>[6] Bartłomiej Czech et al. “</a:t>
              </a:r>
              <a:r>
                <a:rPr lang="en-US" sz="2200" b="1" dirty="0">
                  <a:solidFill>
                    <a:srgbClr val="000000"/>
                  </a:solidFill>
                  <a:latin typeface="Nunito Bold"/>
                  <a:ea typeface="Nunito Bold"/>
                  <a:cs typeface="Nunito Bold"/>
                  <a:sym typeface="Nunito Bold"/>
                </a:rPr>
                <a:t>Polarizing bubble collisions</a:t>
              </a:r>
              <a:r>
                <a:rPr lang="en-US" sz="2200" dirty="0">
                  <a:solidFill>
                    <a:srgbClr val="000000"/>
                  </a:solidFill>
                  <a:latin typeface="Nunito"/>
                  <a:ea typeface="Nunito"/>
                  <a:cs typeface="Nunito"/>
                  <a:sym typeface="Nunito"/>
                </a:rPr>
                <a:t>”. In: Journal of Cosmology and </a:t>
              </a:r>
              <a:r>
                <a:rPr lang="en-US" sz="2200" dirty="0" err="1">
                  <a:solidFill>
                    <a:srgbClr val="000000"/>
                  </a:solidFill>
                  <a:latin typeface="Nunito"/>
                  <a:ea typeface="Nunito"/>
                  <a:cs typeface="Nunito"/>
                  <a:sym typeface="Nunito"/>
                </a:rPr>
                <a:t>Astroparticle</a:t>
              </a:r>
              <a:r>
                <a:rPr lang="en-US" sz="2200" dirty="0">
                  <a:solidFill>
                    <a:srgbClr val="000000"/>
                  </a:solidFill>
                  <a:latin typeface="Nunito"/>
                  <a:ea typeface="Nunito"/>
                  <a:cs typeface="Nunito"/>
                  <a:sym typeface="Nunito"/>
                </a:rPr>
                <a:t> Physics 2010.12 (Dec. 2010), pp. 023–023. </a:t>
              </a:r>
              <a:r>
                <a:rPr lang="en-US" sz="2200" dirty="0" err="1">
                  <a:solidFill>
                    <a:srgbClr val="000000"/>
                  </a:solidFill>
                  <a:latin typeface="Nunito"/>
                  <a:ea typeface="Nunito"/>
                  <a:cs typeface="Nunito"/>
                  <a:sym typeface="Nunito"/>
                </a:rPr>
                <a:t>issn</a:t>
              </a:r>
              <a:r>
                <a:rPr lang="en-US" sz="2200" dirty="0">
                  <a:solidFill>
                    <a:srgbClr val="000000"/>
                  </a:solidFill>
                  <a:latin typeface="Nunito"/>
                  <a:ea typeface="Nunito"/>
                  <a:cs typeface="Nunito"/>
                  <a:sym typeface="Nunito"/>
                </a:rPr>
                <a:t>: 1475-7516. </a:t>
              </a:r>
              <a:r>
                <a:rPr lang="en-US" sz="2200" dirty="0" err="1">
                  <a:solidFill>
                    <a:srgbClr val="000000"/>
                  </a:solidFill>
                  <a:latin typeface="Nunito"/>
                  <a:ea typeface="Nunito"/>
                  <a:cs typeface="Nunito"/>
                  <a:sym typeface="Nunito"/>
                </a:rPr>
                <a:t>doi</a:t>
              </a:r>
              <a:r>
                <a:rPr lang="en-US" sz="2200" dirty="0">
                  <a:solidFill>
                    <a:srgbClr val="000000"/>
                  </a:solidFill>
                  <a:latin typeface="Nunito"/>
                  <a:ea typeface="Nunito"/>
                  <a:cs typeface="Nunito"/>
                  <a:sym typeface="Nunito"/>
                </a:rPr>
                <a:t>: 10.1088/1475-7516/2010/12/023. </a:t>
              </a:r>
              <a:r>
                <a:rPr lang="en-US" sz="2200" dirty="0" err="1">
                  <a:solidFill>
                    <a:srgbClr val="000000"/>
                  </a:solidFill>
                  <a:latin typeface="Nunito"/>
                  <a:ea typeface="Nunito"/>
                  <a:cs typeface="Nunito"/>
                  <a:sym typeface="Nunito"/>
                </a:rPr>
                <a:t>url</a:t>
              </a:r>
              <a:r>
                <a:rPr lang="en-US" sz="2200" dirty="0">
                  <a:solidFill>
                    <a:srgbClr val="000000"/>
                  </a:solidFill>
                  <a:latin typeface="Nunito"/>
                  <a:ea typeface="Nunito"/>
                  <a:cs typeface="Nunito"/>
                  <a:sym typeface="Nunito"/>
                </a:rPr>
                <a:t>: http://</a:t>
              </a:r>
              <a:r>
                <a:rPr lang="en-US" sz="2200" dirty="0" err="1">
                  <a:solidFill>
                    <a:srgbClr val="000000"/>
                  </a:solidFill>
                  <a:latin typeface="Nunito"/>
                  <a:ea typeface="Nunito"/>
                  <a:cs typeface="Nunito"/>
                  <a:sym typeface="Nunito"/>
                </a:rPr>
                <a:t>dx.doi.org</a:t>
              </a:r>
              <a:r>
                <a:rPr lang="en-US" sz="2200" dirty="0">
                  <a:solidFill>
                    <a:srgbClr val="000000"/>
                  </a:solidFill>
                  <a:latin typeface="Nunito"/>
                  <a:ea typeface="Nunito"/>
                  <a:cs typeface="Nunito"/>
                  <a:sym typeface="Nunito"/>
                </a:rPr>
                <a:t>/10.1088/1475-7516/2010/12/023</a:t>
              </a:r>
            </a:p>
            <a:p>
              <a:pPr algn="l">
                <a:lnSpc>
                  <a:spcPts val="3120"/>
                </a:lnSpc>
              </a:pPr>
              <a:endParaRPr lang="en-US" sz="2200" dirty="0">
                <a:solidFill>
                  <a:srgbClr val="000000"/>
                </a:solidFill>
                <a:latin typeface="Nunito"/>
                <a:ea typeface="Nunito"/>
                <a:cs typeface="Nunito"/>
                <a:sym typeface="Nunito"/>
              </a:endParaRPr>
            </a:p>
            <a:p>
              <a:pPr algn="l">
                <a:lnSpc>
                  <a:spcPts val="3120"/>
                </a:lnSpc>
              </a:pPr>
              <a:r>
                <a:rPr lang="en-US" sz="2200" dirty="0">
                  <a:solidFill>
                    <a:srgbClr val="000000"/>
                  </a:solidFill>
                  <a:latin typeface="Nunito"/>
                  <a:ea typeface="Nunito"/>
                  <a:cs typeface="Nunito"/>
                  <a:sym typeface="Nunito"/>
                </a:rPr>
                <a:t>[7] Sidney Coleman. “</a:t>
              </a:r>
              <a:r>
                <a:rPr lang="en-US" sz="2200" b="1" dirty="0">
                  <a:solidFill>
                    <a:srgbClr val="000000"/>
                  </a:solidFill>
                  <a:latin typeface="Nunito Bold"/>
                  <a:ea typeface="Nunito Bold"/>
                  <a:cs typeface="Nunito Bold"/>
                  <a:sym typeface="Nunito Bold"/>
                </a:rPr>
                <a:t>Fate of the false vacuum: Semiclassical theory</a:t>
              </a:r>
              <a:r>
                <a:rPr lang="en-US" sz="2200" dirty="0">
                  <a:solidFill>
                    <a:srgbClr val="000000"/>
                  </a:solidFill>
                  <a:latin typeface="Nunito"/>
                  <a:ea typeface="Nunito"/>
                  <a:cs typeface="Nunito"/>
                  <a:sym typeface="Nunito"/>
                </a:rPr>
                <a:t>”. In: Physical Review (May 1977).</a:t>
              </a:r>
            </a:p>
            <a:p>
              <a:pPr algn="l">
                <a:lnSpc>
                  <a:spcPts val="3120"/>
                </a:lnSpc>
              </a:pPr>
              <a:endParaRPr lang="en-US" sz="2200" dirty="0">
                <a:solidFill>
                  <a:srgbClr val="000000"/>
                </a:solidFill>
                <a:latin typeface="Nunito"/>
                <a:ea typeface="Nunito"/>
                <a:cs typeface="Nunito"/>
                <a:sym typeface="Nunito"/>
              </a:endParaRPr>
            </a:p>
            <a:p>
              <a:pPr>
                <a:lnSpc>
                  <a:spcPts val="3120"/>
                </a:lnSpc>
              </a:pPr>
              <a:r>
                <a:rPr lang="en-US" sz="2200" dirty="0">
                  <a:solidFill>
                    <a:srgbClr val="000000"/>
                  </a:solidFill>
                  <a:latin typeface="Nunito"/>
                  <a:ea typeface="Nunito"/>
                  <a:cs typeface="Nunito"/>
                  <a:sym typeface="Nunito"/>
                </a:rPr>
                <a:t>[8] A. Dahlen. ”</a:t>
              </a:r>
              <a:r>
                <a:rPr lang="en-US" sz="2200" b="1" dirty="0">
                  <a:solidFill>
                    <a:srgbClr val="000000"/>
                  </a:solidFill>
                  <a:latin typeface="Nunito"/>
                  <a:ea typeface="Nunito"/>
                  <a:cs typeface="Nunito"/>
                  <a:sym typeface="Nunito"/>
                </a:rPr>
                <a:t>Odds of observing the multiverse</a:t>
              </a:r>
              <a:r>
                <a:rPr lang="en-US" sz="2200" dirty="0">
                  <a:solidFill>
                    <a:srgbClr val="000000"/>
                  </a:solidFill>
                  <a:latin typeface="Nunito"/>
                  <a:ea typeface="Nunito"/>
                  <a:cs typeface="Nunito"/>
                  <a:sym typeface="Nunito"/>
                </a:rPr>
                <a:t>”. 2009 </a:t>
              </a:r>
              <a:r>
                <a:rPr lang="en-US" sz="2200" dirty="0" err="1">
                  <a:solidFill>
                    <a:srgbClr val="000000"/>
                  </a:solidFill>
                  <a:latin typeface="Nunito"/>
                  <a:ea typeface="Nunito"/>
                  <a:cs typeface="Nunito"/>
                  <a:sym typeface="Nunito"/>
                </a:rPr>
                <a:t>arXiv</a:t>
              </a:r>
              <a:r>
                <a:rPr lang="en-US" sz="2200" dirty="0">
                  <a:solidFill>
                    <a:srgbClr val="000000"/>
                  </a:solidFill>
                  <a:latin typeface="Nunito"/>
                  <a:ea typeface="Nunito"/>
                  <a:cs typeface="Nunito"/>
                  <a:sym typeface="Nunito"/>
                </a:rPr>
                <a:t>: 0812.0414 .</a:t>
              </a:r>
            </a:p>
          </p:txBody>
        </p:sp>
        <p:sp>
          <p:nvSpPr>
            <p:cNvPr id="5" name="TextBox 5"/>
            <p:cNvSpPr txBox="1"/>
            <p:nvPr/>
          </p:nvSpPr>
          <p:spPr>
            <a:xfrm>
              <a:off x="0" y="-520700"/>
              <a:ext cx="18493025" cy="1701800"/>
            </a:xfrm>
            <a:prstGeom prst="rect">
              <a:avLst/>
            </a:prstGeom>
          </p:spPr>
          <p:txBody>
            <a:bodyPr lIns="0" tIns="0" rIns="0" bIns="0" rtlCol="0" anchor="t">
              <a:spAutoFit/>
            </a:bodyPr>
            <a:lstStyle/>
            <a:p>
              <a:pPr algn="l">
                <a:lnSpc>
                  <a:spcPts val="10080"/>
                </a:lnSpc>
              </a:pPr>
              <a:r>
                <a:rPr lang="en-US" sz="8400" dirty="0">
                  <a:solidFill>
                    <a:srgbClr val="000000"/>
                  </a:solidFill>
                  <a:latin typeface="Helvetica World"/>
                  <a:ea typeface="Helvetica World"/>
                  <a:cs typeface="Helvetica World"/>
                  <a:sym typeface="Helvetica World"/>
                </a:rPr>
                <a:t>References</a:t>
              </a:r>
            </a:p>
          </p:txBody>
        </p:sp>
      </p:grpSp>
      <p:sp>
        <p:nvSpPr>
          <p:cNvPr id="6" name="TextBox 6"/>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13</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4234514"/>
            <a:ext cx="11336556" cy="1152525"/>
          </a:xfrm>
          <a:prstGeom prst="rect">
            <a:avLst/>
          </a:prstGeom>
        </p:spPr>
        <p:txBody>
          <a:bodyPr lIns="0" tIns="0" rIns="0" bIns="0" rtlCol="0" anchor="t">
            <a:spAutoFit/>
          </a:bodyPr>
          <a:lstStyle/>
          <a:p>
            <a:pPr algn="l">
              <a:lnSpc>
                <a:spcPts val="9119"/>
              </a:lnSpc>
            </a:pPr>
            <a:r>
              <a:rPr lang="en-US" sz="7599">
                <a:solidFill>
                  <a:srgbClr val="000000"/>
                </a:solidFill>
                <a:latin typeface="Helvetica World"/>
                <a:ea typeface="Helvetica World"/>
                <a:cs typeface="Helvetica World"/>
                <a:sym typeface="Helvetica World"/>
              </a:rPr>
              <a:t>Extra slides</a:t>
            </a:r>
          </a:p>
        </p:txBody>
      </p:sp>
      <p:sp>
        <p:nvSpPr>
          <p:cNvPr id="3" name="TextBox 3"/>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14</a:t>
            </a:r>
          </a:p>
        </p:txBody>
      </p:sp>
      <p:sp>
        <p:nvSpPr>
          <p:cNvPr id="4" name="Freeform 2">
            <a:extLst>
              <a:ext uri="{FF2B5EF4-FFF2-40B4-BE49-F238E27FC236}">
                <a16:creationId xmlns:a16="http://schemas.microsoft.com/office/drawing/2014/main" id="{5E3200F0-0FDB-134A-7F6F-453FA26D720B}"/>
              </a:ext>
            </a:extLst>
          </p:cNvPr>
          <p:cNvSpPr/>
          <p:nvPr/>
        </p:nvSpPr>
        <p:spPr>
          <a:xfrm rot="-1204608">
            <a:off x="-5921361" y="3697538"/>
            <a:ext cx="11505544" cy="11045322"/>
          </a:xfrm>
          <a:custGeom>
            <a:avLst/>
            <a:gdLst/>
            <a:ahLst/>
            <a:cxnLst/>
            <a:rect l="l" t="t" r="r" b="b"/>
            <a:pathLst>
              <a:path w="11505544" h="11045322">
                <a:moveTo>
                  <a:pt x="0" y="0"/>
                </a:moveTo>
                <a:lnTo>
                  <a:pt x="11505544" y="0"/>
                </a:lnTo>
                <a:lnTo>
                  <a:pt x="11505544" y="11045322"/>
                </a:lnTo>
                <a:lnTo>
                  <a:pt x="0" y="11045322"/>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37649" y="5143500"/>
            <a:ext cx="9212702" cy="3792493"/>
          </a:xfrm>
          <a:custGeom>
            <a:avLst/>
            <a:gdLst/>
            <a:ahLst/>
            <a:cxnLst/>
            <a:rect l="l" t="t" r="r" b="b"/>
            <a:pathLst>
              <a:path w="9212702" h="3792493">
                <a:moveTo>
                  <a:pt x="0" y="0"/>
                </a:moveTo>
                <a:lnTo>
                  <a:pt x="9212702" y="0"/>
                </a:lnTo>
                <a:lnTo>
                  <a:pt x="9212702" y="3792493"/>
                </a:lnTo>
                <a:lnTo>
                  <a:pt x="0" y="3792493"/>
                </a:lnTo>
                <a:lnTo>
                  <a:pt x="0" y="0"/>
                </a:lnTo>
                <a:close/>
              </a:path>
            </a:pathLst>
          </a:custGeom>
          <a:blipFill>
            <a:blip r:embed="rId2"/>
            <a:stretch>
              <a:fillRect/>
            </a:stretch>
          </a:blipFill>
        </p:spPr>
        <p:txBody>
          <a:bodyPr/>
          <a:lstStyle/>
          <a:p>
            <a:endParaRPr lang="en-US"/>
          </a:p>
        </p:txBody>
      </p:sp>
      <p:sp>
        <p:nvSpPr>
          <p:cNvPr id="3" name="Freeform 3"/>
          <p:cNvSpPr/>
          <p:nvPr/>
        </p:nvSpPr>
        <p:spPr>
          <a:xfrm>
            <a:off x="1028700" y="2790298"/>
            <a:ext cx="10255903" cy="1867954"/>
          </a:xfrm>
          <a:custGeom>
            <a:avLst/>
            <a:gdLst/>
            <a:ahLst/>
            <a:cxnLst/>
            <a:rect l="l" t="t" r="r" b="b"/>
            <a:pathLst>
              <a:path w="10255903" h="1867954">
                <a:moveTo>
                  <a:pt x="0" y="0"/>
                </a:moveTo>
                <a:lnTo>
                  <a:pt x="10255903" y="0"/>
                </a:lnTo>
                <a:lnTo>
                  <a:pt x="10255903" y="1867954"/>
                </a:lnTo>
                <a:lnTo>
                  <a:pt x="0" y="1867954"/>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028700" y="1028700"/>
            <a:ext cx="15391737" cy="127635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Power spectrum and lensing</a:t>
            </a:r>
          </a:p>
        </p:txBody>
      </p:sp>
      <p:sp>
        <p:nvSpPr>
          <p:cNvPr id="5" name="TextBox 5"/>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15</a:t>
            </a:r>
          </a:p>
        </p:txBody>
      </p:sp>
      <p:sp>
        <p:nvSpPr>
          <p:cNvPr id="6" name="Freeform 6"/>
          <p:cNvSpPr/>
          <p:nvPr/>
        </p:nvSpPr>
        <p:spPr>
          <a:xfrm rot="-2395329">
            <a:off x="15277994" y="-4407922"/>
            <a:ext cx="12214504" cy="17418188"/>
          </a:xfrm>
          <a:custGeom>
            <a:avLst/>
            <a:gdLst/>
            <a:ahLst/>
            <a:cxnLst/>
            <a:rect l="l" t="t" r="r" b="b"/>
            <a:pathLst>
              <a:path w="12214504" h="17418188">
                <a:moveTo>
                  <a:pt x="0" y="0"/>
                </a:moveTo>
                <a:lnTo>
                  <a:pt x="12214504" y="0"/>
                </a:lnTo>
                <a:lnTo>
                  <a:pt x="12214504" y="17418188"/>
                </a:lnTo>
                <a:lnTo>
                  <a:pt x="0" y="17418188"/>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457293">
            <a:off x="-6036936" y="-4114800"/>
            <a:ext cx="13831261" cy="8229600"/>
          </a:xfrm>
          <a:custGeom>
            <a:avLst/>
            <a:gdLst/>
            <a:ahLst/>
            <a:cxnLst/>
            <a:rect l="l" t="t" r="r" b="b"/>
            <a:pathLst>
              <a:path w="13831261" h="8229600">
                <a:moveTo>
                  <a:pt x="0" y="0"/>
                </a:moveTo>
                <a:lnTo>
                  <a:pt x="13831260" y="0"/>
                </a:lnTo>
                <a:lnTo>
                  <a:pt x="13831260" y="8229600"/>
                </a:lnTo>
                <a:lnTo>
                  <a:pt x="0" y="8229600"/>
                </a:lnTo>
                <a:lnTo>
                  <a:pt x="0" y="0"/>
                </a:lnTo>
                <a:close/>
              </a:path>
            </a:pathLst>
          </a:custGeom>
          <a:blipFill>
            <a:blip r:embed="rId3"/>
            <a:stretch>
              <a:fillRect/>
            </a:stretch>
          </a:blipFill>
        </p:spPr>
        <p:txBody>
          <a:bodyPr/>
          <a:lstStyle/>
          <a:p>
            <a:endParaRPr lang="en-US"/>
          </a:p>
        </p:txBody>
      </p:sp>
      <p:sp>
        <p:nvSpPr>
          <p:cNvPr id="3" name="Freeform 3"/>
          <p:cNvSpPr/>
          <p:nvPr/>
        </p:nvSpPr>
        <p:spPr>
          <a:xfrm>
            <a:off x="11763306" y="1028700"/>
            <a:ext cx="3988668" cy="3576012"/>
          </a:xfrm>
          <a:custGeom>
            <a:avLst/>
            <a:gdLst/>
            <a:ahLst/>
            <a:cxnLst/>
            <a:rect l="l" t="t" r="r" b="b"/>
            <a:pathLst>
              <a:path w="3988668" h="3576012">
                <a:moveTo>
                  <a:pt x="0" y="0"/>
                </a:moveTo>
                <a:lnTo>
                  <a:pt x="3988667" y="0"/>
                </a:lnTo>
                <a:lnTo>
                  <a:pt x="3988667" y="3576012"/>
                </a:lnTo>
                <a:lnTo>
                  <a:pt x="0" y="3576012"/>
                </a:lnTo>
                <a:lnTo>
                  <a:pt x="0" y="0"/>
                </a:lnTo>
                <a:close/>
              </a:path>
            </a:pathLst>
          </a:custGeom>
          <a:blipFill>
            <a:blip r:embed="rId4"/>
            <a:stretch>
              <a:fillRect r="-119095"/>
            </a:stretch>
          </a:blipFill>
        </p:spPr>
        <p:txBody>
          <a:bodyPr/>
          <a:lstStyle/>
          <a:p>
            <a:endParaRPr lang="en-US"/>
          </a:p>
        </p:txBody>
      </p:sp>
      <p:sp>
        <p:nvSpPr>
          <p:cNvPr id="4" name="TextBox 4"/>
          <p:cNvSpPr txBox="1"/>
          <p:nvPr/>
        </p:nvSpPr>
        <p:spPr>
          <a:xfrm>
            <a:off x="1028700" y="1068301"/>
            <a:ext cx="8408576" cy="255270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String theory landscape</a:t>
            </a:r>
          </a:p>
        </p:txBody>
      </p:sp>
      <p:sp>
        <p:nvSpPr>
          <p:cNvPr id="5" name="TextBox 5"/>
          <p:cNvSpPr txBox="1"/>
          <p:nvPr/>
        </p:nvSpPr>
        <p:spPr>
          <a:xfrm>
            <a:off x="878694" y="4576137"/>
            <a:ext cx="9375025" cy="4107815"/>
          </a:xfrm>
          <a:prstGeom prst="rect">
            <a:avLst/>
          </a:prstGeom>
        </p:spPr>
        <p:txBody>
          <a:bodyPr lIns="0" tIns="0" rIns="0" bIns="0" rtlCol="0" anchor="t">
            <a:spAutoFit/>
          </a:bodyPr>
          <a:lstStyle/>
          <a:p>
            <a:pPr algn="l">
              <a:lnSpc>
                <a:spcPts val="3639"/>
              </a:lnSpc>
            </a:pPr>
            <a:r>
              <a:rPr lang="en-US" sz="2799">
                <a:solidFill>
                  <a:srgbClr val="000000"/>
                </a:solidFill>
                <a:latin typeface="Nunito"/>
                <a:ea typeface="Nunito"/>
                <a:cs typeface="Nunito"/>
                <a:sym typeface="Nunito"/>
              </a:rPr>
              <a:t>Borrowing from string theory (which I do not know much about), there is no unique vacuum, and there could be around 10500 long lived metastable states, any of which could be a bubble universe. This constitutes the potential landscape. Eternal inflation can produce an infinite number of bubbles of every type populating the landscape. </a:t>
            </a:r>
          </a:p>
          <a:p>
            <a:pPr algn="l">
              <a:lnSpc>
                <a:spcPts val="3639"/>
              </a:lnSpc>
            </a:pPr>
            <a:r>
              <a:rPr lang="en-US" sz="2799">
                <a:solidFill>
                  <a:srgbClr val="000000"/>
                </a:solidFill>
                <a:latin typeface="Nunito"/>
                <a:ea typeface="Nunito"/>
                <a:cs typeface="Nunito"/>
                <a:sym typeface="Nunito"/>
              </a:rPr>
              <a:t>So string theory would govern everywhere, but each bubble would have it’s own low energy physics, standard model and vacuum energy density. [1]</a:t>
            </a:r>
          </a:p>
        </p:txBody>
      </p:sp>
      <p:sp>
        <p:nvSpPr>
          <p:cNvPr id="6" name="TextBox 6"/>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16</a:t>
            </a:r>
          </a:p>
        </p:txBody>
      </p:sp>
      <p:sp>
        <p:nvSpPr>
          <p:cNvPr id="7" name="Freeform 7"/>
          <p:cNvSpPr/>
          <p:nvPr/>
        </p:nvSpPr>
        <p:spPr>
          <a:xfrm>
            <a:off x="11091706" y="5505550"/>
            <a:ext cx="4660268" cy="3576012"/>
          </a:xfrm>
          <a:custGeom>
            <a:avLst/>
            <a:gdLst/>
            <a:ahLst/>
            <a:cxnLst/>
            <a:rect l="l" t="t" r="r" b="b"/>
            <a:pathLst>
              <a:path w="4660268" h="3576012">
                <a:moveTo>
                  <a:pt x="0" y="0"/>
                </a:moveTo>
                <a:lnTo>
                  <a:pt x="4660267" y="0"/>
                </a:lnTo>
                <a:lnTo>
                  <a:pt x="4660267" y="3576012"/>
                </a:lnTo>
                <a:lnTo>
                  <a:pt x="0" y="3576012"/>
                </a:lnTo>
                <a:lnTo>
                  <a:pt x="0" y="0"/>
                </a:lnTo>
                <a:close/>
              </a:path>
            </a:pathLst>
          </a:custGeom>
          <a:blipFill>
            <a:blip r:embed="rId4"/>
            <a:stretch>
              <a:fillRect l="-87521"/>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457293">
            <a:off x="-6036936" y="-4114800"/>
            <a:ext cx="13831261" cy="8229600"/>
          </a:xfrm>
          <a:custGeom>
            <a:avLst/>
            <a:gdLst/>
            <a:ahLst/>
            <a:cxnLst/>
            <a:rect l="l" t="t" r="r" b="b"/>
            <a:pathLst>
              <a:path w="13831261" h="8229600">
                <a:moveTo>
                  <a:pt x="0" y="0"/>
                </a:moveTo>
                <a:lnTo>
                  <a:pt x="13831260" y="0"/>
                </a:lnTo>
                <a:lnTo>
                  <a:pt x="13831260" y="8229600"/>
                </a:lnTo>
                <a:lnTo>
                  <a:pt x="0" y="8229600"/>
                </a:lnTo>
                <a:lnTo>
                  <a:pt x="0" y="0"/>
                </a:lnTo>
                <a:close/>
              </a:path>
            </a:pathLst>
          </a:custGeom>
          <a:blipFill>
            <a:blip r:embed="rId3"/>
            <a:stretch>
              <a:fillRect/>
            </a:stretch>
          </a:blipFill>
        </p:spPr>
        <p:txBody>
          <a:bodyPr/>
          <a:lstStyle/>
          <a:p>
            <a:endParaRPr lang="en-US"/>
          </a:p>
        </p:txBody>
      </p:sp>
      <p:sp>
        <p:nvSpPr>
          <p:cNvPr id="3" name="Freeform 3"/>
          <p:cNvSpPr/>
          <p:nvPr/>
        </p:nvSpPr>
        <p:spPr>
          <a:xfrm>
            <a:off x="10609303" y="5069187"/>
            <a:ext cx="6198712" cy="4348181"/>
          </a:xfrm>
          <a:custGeom>
            <a:avLst/>
            <a:gdLst/>
            <a:ahLst/>
            <a:cxnLst/>
            <a:rect l="l" t="t" r="r" b="b"/>
            <a:pathLst>
              <a:path w="6198712" h="4348181">
                <a:moveTo>
                  <a:pt x="0" y="0"/>
                </a:moveTo>
                <a:lnTo>
                  <a:pt x="6198712" y="0"/>
                </a:lnTo>
                <a:lnTo>
                  <a:pt x="6198712" y="4348181"/>
                </a:lnTo>
                <a:lnTo>
                  <a:pt x="0" y="4348181"/>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1028700" y="1068301"/>
            <a:ext cx="10629900" cy="1276350"/>
          </a:xfrm>
          <a:prstGeom prst="rect">
            <a:avLst/>
          </a:prstGeom>
        </p:spPr>
        <p:txBody>
          <a:bodyPr wrap="square" lIns="0" tIns="0" rIns="0" bIns="0" rtlCol="0" anchor="t">
            <a:spAutoFit/>
          </a:bodyPr>
          <a:lstStyle/>
          <a:p>
            <a:pPr algn="l">
              <a:lnSpc>
                <a:spcPts val="10080"/>
              </a:lnSpc>
            </a:pPr>
            <a:r>
              <a:rPr lang="en-US" sz="8400" dirty="0">
                <a:solidFill>
                  <a:srgbClr val="000000"/>
                </a:solidFill>
                <a:latin typeface="Helvetica World"/>
                <a:ea typeface="Helvetica World"/>
                <a:cs typeface="Helvetica World"/>
                <a:sym typeface="Helvetica World"/>
              </a:rPr>
              <a:t>Anthropic Principle</a:t>
            </a:r>
          </a:p>
        </p:txBody>
      </p:sp>
      <p:sp>
        <p:nvSpPr>
          <p:cNvPr id="5" name="TextBox 5"/>
          <p:cNvSpPr txBox="1"/>
          <p:nvPr/>
        </p:nvSpPr>
        <p:spPr>
          <a:xfrm>
            <a:off x="878693" y="2517520"/>
            <a:ext cx="9730609" cy="6917278"/>
          </a:xfrm>
          <a:prstGeom prst="rect">
            <a:avLst/>
          </a:prstGeom>
        </p:spPr>
        <p:txBody>
          <a:bodyPr wrap="square" lIns="0" tIns="0" rIns="0" bIns="0" rtlCol="0" anchor="t">
            <a:spAutoFit/>
          </a:bodyPr>
          <a:lstStyle/>
          <a:p>
            <a:pPr algn="l">
              <a:lnSpc>
                <a:spcPts val="3639"/>
              </a:lnSpc>
            </a:pPr>
            <a:r>
              <a:rPr lang="en-US" sz="2799" dirty="0">
                <a:solidFill>
                  <a:srgbClr val="000000"/>
                </a:solidFill>
                <a:latin typeface="Nunito"/>
                <a:ea typeface="Nunito"/>
                <a:cs typeface="Nunito"/>
                <a:sym typeface="Nunito"/>
              </a:rPr>
              <a:t>If we have 10500 vacua, and a fraction of 10-120 have small vacuum energy densities, then we expect ~ 10380 vacua with low energy densities like our own. [1]</a:t>
            </a:r>
          </a:p>
          <a:p>
            <a:pPr algn="l">
              <a:lnSpc>
                <a:spcPts val="3639"/>
              </a:lnSpc>
            </a:pPr>
            <a:endParaRPr lang="en-US" sz="2799" dirty="0">
              <a:solidFill>
                <a:srgbClr val="000000"/>
              </a:solidFill>
              <a:latin typeface="Nunito"/>
              <a:ea typeface="Nunito"/>
              <a:cs typeface="Nunito"/>
              <a:sym typeface="Nunito"/>
            </a:endParaRPr>
          </a:p>
          <a:p>
            <a:pPr algn="l">
              <a:lnSpc>
                <a:spcPts val="3639"/>
              </a:lnSpc>
            </a:pPr>
            <a:r>
              <a:rPr lang="en-US" sz="2799" dirty="0">
                <a:solidFill>
                  <a:srgbClr val="000000"/>
                </a:solidFill>
                <a:latin typeface="Nunito"/>
                <a:ea typeface="Nunito"/>
                <a:cs typeface="Nunito"/>
                <a:sym typeface="Nunito"/>
              </a:rPr>
              <a:t>Weinberg (1987) explained that vacuum energy density can be explained like a selection effect, the vacuum energy density could be large is most bubble universes, but since this energy causes rapid expansion, if large and negative, universe collapses, if large and positive we cannot have structure formation. So a “critical” value is needed </a:t>
            </a:r>
            <a:r>
              <a:rPr lang="en-US" sz="2799" dirty="0" err="1">
                <a:solidFill>
                  <a:srgbClr val="000000"/>
                </a:solidFill>
                <a:latin typeface="Nunito"/>
                <a:ea typeface="Nunito"/>
                <a:cs typeface="Nunito"/>
                <a:sym typeface="Nunito"/>
              </a:rPr>
              <a:t>fr</a:t>
            </a:r>
            <a:r>
              <a:rPr lang="en-US" sz="2799" dirty="0">
                <a:solidFill>
                  <a:srgbClr val="000000"/>
                </a:solidFill>
                <a:latin typeface="Nunito"/>
                <a:ea typeface="Nunito"/>
                <a:cs typeface="Nunito"/>
                <a:sym typeface="Nunito"/>
              </a:rPr>
              <a:t> life to exist (very close to 0). </a:t>
            </a:r>
          </a:p>
          <a:p>
            <a:pPr algn="l">
              <a:lnSpc>
                <a:spcPts val="3639"/>
              </a:lnSpc>
            </a:pPr>
            <a:endParaRPr lang="en-US" sz="2799" dirty="0">
              <a:solidFill>
                <a:srgbClr val="000000"/>
              </a:solidFill>
              <a:latin typeface="Nunito"/>
              <a:ea typeface="Nunito"/>
              <a:cs typeface="Nunito"/>
              <a:sym typeface="Nunito"/>
            </a:endParaRPr>
          </a:p>
          <a:p>
            <a:pPr algn="l">
              <a:lnSpc>
                <a:spcPts val="3639"/>
              </a:lnSpc>
            </a:pPr>
            <a:r>
              <a:rPr lang="en-US" sz="2799" dirty="0">
                <a:solidFill>
                  <a:srgbClr val="000000"/>
                </a:solidFill>
                <a:latin typeface="Nunito"/>
                <a:ea typeface="Nunito"/>
                <a:cs typeface="Nunito"/>
                <a:sym typeface="Nunito"/>
              </a:rPr>
              <a:t>Anthropic explanation should be the last resort explanation, as they become relevant when deterministic arguments have failed.  [1]</a:t>
            </a:r>
          </a:p>
        </p:txBody>
      </p:sp>
      <p:sp>
        <p:nvSpPr>
          <p:cNvPr id="6" name="TextBox 6"/>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17</a:t>
            </a:r>
          </a:p>
        </p:txBody>
      </p:sp>
      <p:sp>
        <p:nvSpPr>
          <p:cNvPr id="7" name="Freeform 7"/>
          <p:cNvSpPr/>
          <p:nvPr/>
        </p:nvSpPr>
        <p:spPr>
          <a:xfrm>
            <a:off x="10609303" y="184925"/>
            <a:ext cx="6592441" cy="5206643"/>
          </a:xfrm>
          <a:custGeom>
            <a:avLst/>
            <a:gdLst/>
            <a:ahLst/>
            <a:cxnLst/>
            <a:rect l="l" t="t" r="r" b="b"/>
            <a:pathLst>
              <a:path w="6592441" h="5206643">
                <a:moveTo>
                  <a:pt x="0" y="0"/>
                </a:moveTo>
                <a:lnTo>
                  <a:pt x="6592441" y="0"/>
                </a:lnTo>
                <a:lnTo>
                  <a:pt x="6592441" y="5206642"/>
                </a:lnTo>
                <a:lnTo>
                  <a:pt x="0" y="5206642"/>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457293">
            <a:off x="-6036936" y="-4114800"/>
            <a:ext cx="13831261" cy="8229600"/>
          </a:xfrm>
          <a:custGeom>
            <a:avLst/>
            <a:gdLst/>
            <a:ahLst/>
            <a:cxnLst/>
            <a:rect l="l" t="t" r="r" b="b"/>
            <a:pathLst>
              <a:path w="13831261" h="8229600">
                <a:moveTo>
                  <a:pt x="0" y="0"/>
                </a:moveTo>
                <a:lnTo>
                  <a:pt x="13831260" y="0"/>
                </a:lnTo>
                <a:lnTo>
                  <a:pt x="13831260" y="8229600"/>
                </a:lnTo>
                <a:lnTo>
                  <a:pt x="0" y="8229600"/>
                </a:lnTo>
                <a:lnTo>
                  <a:pt x="0" y="0"/>
                </a:lnTo>
                <a:close/>
              </a:path>
            </a:pathLst>
          </a:custGeom>
          <a:blipFill>
            <a:blip r:embed="rId3"/>
            <a:stretch>
              <a:fillRect/>
            </a:stretch>
          </a:blipFill>
        </p:spPr>
        <p:txBody>
          <a:bodyPr/>
          <a:lstStyle/>
          <a:p>
            <a:endParaRPr lang="en-US"/>
          </a:p>
        </p:txBody>
      </p:sp>
      <p:sp>
        <p:nvSpPr>
          <p:cNvPr id="3" name="Freeform 3"/>
          <p:cNvSpPr/>
          <p:nvPr/>
        </p:nvSpPr>
        <p:spPr>
          <a:xfrm rot="-2395329">
            <a:off x="15277994" y="-4407922"/>
            <a:ext cx="12214504" cy="17418188"/>
          </a:xfrm>
          <a:custGeom>
            <a:avLst/>
            <a:gdLst/>
            <a:ahLst/>
            <a:cxnLst/>
            <a:rect l="l" t="t" r="r" b="b"/>
            <a:pathLst>
              <a:path w="12214504" h="17418188">
                <a:moveTo>
                  <a:pt x="0" y="0"/>
                </a:moveTo>
                <a:lnTo>
                  <a:pt x="12214504" y="0"/>
                </a:lnTo>
                <a:lnTo>
                  <a:pt x="12214504" y="17418188"/>
                </a:lnTo>
                <a:lnTo>
                  <a:pt x="0" y="17418188"/>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1028700" y="1068301"/>
            <a:ext cx="8408576" cy="127635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Eternal Inflation</a:t>
            </a:r>
          </a:p>
        </p:txBody>
      </p:sp>
      <p:sp>
        <p:nvSpPr>
          <p:cNvPr id="5" name="TextBox 5"/>
          <p:cNvSpPr txBox="1"/>
          <p:nvPr/>
        </p:nvSpPr>
        <p:spPr>
          <a:xfrm>
            <a:off x="1398803" y="3156902"/>
            <a:ext cx="6890223" cy="4565015"/>
          </a:xfrm>
          <a:prstGeom prst="rect">
            <a:avLst/>
          </a:prstGeom>
        </p:spPr>
        <p:txBody>
          <a:bodyPr lIns="0" tIns="0" rIns="0" bIns="0" rtlCol="0" anchor="t">
            <a:spAutoFit/>
          </a:bodyPr>
          <a:lstStyle/>
          <a:p>
            <a:pPr algn="ctr">
              <a:lnSpc>
                <a:spcPts val="3639"/>
              </a:lnSpc>
            </a:pPr>
            <a:r>
              <a:rPr lang="en-US" sz="2799" b="1" i="1">
                <a:solidFill>
                  <a:srgbClr val="000000"/>
                </a:solidFill>
                <a:latin typeface="Nunito Bold Italics"/>
                <a:ea typeface="Nunito Bold Italics"/>
                <a:cs typeface="Nunito Bold Italics"/>
                <a:sym typeface="Nunito Bold Italics"/>
              </a:rPr>
              <a:t>Inflation + Big Bang Theory</a:t>
            </a:r>
          </a:p>
          <a:p>
            <a:pPr algn="l">
              <a:lnSpc>
                <a:spcPts val="3639"/>
              </a:lnSpc>
            </a:pPr>
            <a:endParaRPr lang="en-US" sz="2799" b="1" i="1">
              <a:solidFill>
                <a:srgbClr val="000000"/>
              </a:solidFill>
              <a:latin typeface="Nunito Bold Italics"/>
              <a:ea typeface="Nunito Bold Italics"/>
              <a:cs typeface="Nunito Bold Italics"/>
              <a:sym typeface="Nunito Bold Italics"/>
            </a:endParaRPr>
          </a:p>
          <a:p>
            <a:pPr algn="l">
              <a:lnSpc>
                <a:spcPts val="3639"/>
              </a:lnSpc>
            </a:pPr>
            <a:r>
              <a:rPr lang="en-US" sz="2799">
                <a:solidFill>
                  <a:srgbClr val="000000"/>
                </a:solidFill>
                <a:latin typeface="Nunito"/>
                <a:ea typeface="Nunito"/>
                <a:cs typeface="Nunito"/>
                <a:sym typeface="Nunito"/>
              </a:rPr>
              <a:t>- Explains large scale uniformity</a:t>
            </a:r>
          </a:p>
          <a:p>
            <a:pPr algn="l">
              <a:lnSpc>
                <a:spcPts val="3639"/>
              </a:lnSpc>
            </a:pPr>
            <a:r>
              <a:rPr lang="en-US" sz="2799">
                <a:solidFill>
                  <a:srgbClr val="000000"/>
                </a:solidFill>
                <a:latin typeface="Nunito"/>
                <a:ea typeface="Nunito"/>
                <a:cs typeface="Nunito"/>
                <a:sym typeface="Nunito"/>
              </a:rPr>
              <a:t>- Predicts mass density of universe to &lt;1% accuracy</a:t>
            </a:r>
          </a:p>
          <a:p>
            <a:pPr algn="l">
              <a:lnSpc>
                <a:spcPts val="3639"/>
              </a:lnSpc>
            </a:pPr>
            <a:r>
              <a:rPr lang="en-US" sz="2799">
                <a:solidFill>
                  <a:srgbClr val="000000"/>
                </a:solidFill>
                <a:latin typeface="Nunito"/>
                <a:ea typeface="Nunito"/>
                <a:cs typeface="Nunito"/>
                <a:sym typeface="Nunito"/>
              </a:rPr>
              <a:t>- Explains CMB anisotropies (quantum fluctuations)</a:t>
            </a:r>
          </a:p>
          <a:p>
            <a:pPr algn="l">
              <a:lnSpc>
                <a:spcPts val="3639"/>
              </a:lnSpc>
            </a:pPr>
            <a:endParaRPr lang="en-US" sz="2799">
              <a:solidFill>
                <a:srgbClr val="000000"/>
              </a:solidFill>
              <a:latin typeface="Nunito"/>
              <a:ea typeface="Nunito"/>
              <a:cs typeface="Nunito"/>
              <a:sym typeface="Nunito"/>
            </a:endParaRPr>
          </a:p>
          <a:p>
            <a:pPr algn="l">
              <a:lnSpc>
                <a:spcPts val="3639"/>
              </a:lnSpc>
            </a:pPr>
            <a:r>
              <a:rPr lang="en-US" sz="2799">
                <a:solidFill>
                  <a:srgbClr val="000000"/>
                </a:solidFill>
                <a:latin typeface="Nunito"/>
                <a:ea typeface="Nunito"/>
                <a:cs typeface="Nunito"/>
                <a:sym typeface="Nunito"/>
              </a:rPr>
              <a:t>- What “bang”. Why “bang”?!</a:t>
            </a:r>
          </a:p>
          <a:p>
            <a:pPr algn="l">
              <a:lnSpc>
                <a:spcPts val="3639"/>
              </a:lnSpc>
            </a:pPr>
            <a:endParaRPr lang="en-US" sz="2799">
              <a:solidFill>
                <a:srgbClr val="000000"/>
              </a:solidFill>
              <a:latin typeface="Nunito"/>
              <a:ea typeface="Nunito"/>
              <a:cs typeface="Nunito"/>
              <a:sym typeface="Nunito"/>
            </a:endParaRPr>
          </a:p>
        </p:txBody>
      </p:sp>
      <p:sp>
        <p:nvSpPr>
          <p:cNvPr id="6" name="TextBox 6"/>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18</a:t>
            </a:r>
          </a:p>
        </p:txBody>
      </p:sp>
      <p:sp>
        <p:nvSpPr>
          <p:cNvPr id="7" name="TextBox 7"/>
          <p:cNvSpPr txBox="1"/>
          <p:nvPr/>
        </p:nvSpPr>
        <p:spPr>
          <a:xfrm>
            <a:off x="9831981" y="3156902"/>
            <a:ext cx="6890223" cy="5022215"/>
          </a:xfrm>
          <a:prstGeom prst="rect">
            <a:avLst/>
          </a:prstGeom>
        </p:spPr>
        <p:txBody>
          <a:bodyPr lIns="0" tIns="0" rIns="0" bIns="0" rtlCol="0" anchor="t">
            <a:spAutoFit/>
          </a:bodyPr>
          <a:lstStyle/>
          <a:p>
            <a:pPr algn="ctr">
              <a:lnSpc>
                <a:spcPts val="3639"/>
              </a:lnSpc>
            </a:pPr>
            <a:r>
              <a:rPr lang="en-US" sz="2799" b="1" i="1">
                <a:solidFill>
                  <a:srgbClr val="000000"/>
                </a:solidFill>
                <a:latin typeface="Nunito Bold Italics"/>
                <a:ea typeface="Nunito Bold Italics"/>
                <a:cs typeface="Nunito Bold Italics"/>
                <a:sym typeface="Nunito Bold Italics"/>
              </a:rPr>
              <a:t>Multiverse Theory</a:t>
            </a:r>
          </a:p>
          <a:p>
            <a:pPr algn="l">
              <a:lnSpc>
                <a:spcPts val="3639"/>
              </a:lnSpc>
            </a:pPr>
            <a:endParaRPr lang="en-US" sz="2799" b="1" i="1">
              <a:solidFill>
                <a:srgbClr val="000000"/>
              </a:solidFill>
              <a:latin typeface="Nunito Bold Italics"/>
              <a:ea typeface="Nunito Bold Italics"/>
              <a:cs typeface="Nunito Bold Italics"/>
              <a:sym typeface="Nunito Bold Italics"/>
            </a:endParaRPr>
          </a:p>
          <a:p>
            <a:pPr algn="l">
              <a:lnSpc>
                <a:spcPts val="3639"/>
              </a:lnSpc>
            </a:pPr>
            <a:r>
              <a:rPr lang="en-US" sz="2799">
                <a:solidFill>
                  <a:srgbClr val="000000"/>
                </a:solidFill>
                <a:latin typeface="Nunito"/>
                <a:ea typeface="Nunito"/>
                <a:cs typeface="Nunito"/>
                <a:sym typeface="Nunito"/>
              </a:rPr>
              <a:t>- All inflationary models are eternal (i.e. it does not stop) → bubble universes</a:t>
            </a:r>
          </a:p>
          <a:p>
            <a:pPr algn="l">
              <a:lnSpc>
                <a:spcPts val="3639"/>
              </a:lnSpc>
            </a:pPr>
            <a:r>
              <a:rPr lang="en-US" sz="2799">
                <a:solidFill>
                  <a:srgbClr val="000000"/>
                </a:solidFill>
                <a:latin typeface="Nunito"/>
                <a:ea typeface="Nunito"/>
                <a:cs typeface="Nunito"/>
                <a:sym typeface="Nunito"/>
              </a:rPr>
              <a:t>- Universe accelerated expansion, vacuum energy non-zero, Why?</a:t>
            </a:r>
          </a:p>
          <a:p>
            <a:pPr algn="l">
              <a:lnSpc>
                <a:spcPts val="3639"/>
              </a:lnSpc>
            </a:pPr>
            <a:r>
              <a:rPr lang="en-US" sz="2799">
                <a:solidFill>
                  <a:srgbClr val="000000"/>
                </a:solidFill>
                <a:latin typeface="Nunito"/>
                <a:ea typeface="Nunito"/>
                <a:cs typeface="Nunito"/>
                <a:sym typeface="Nunito"/>
              </a:rPr>
              <a:t>- String theory motivation: no unique vacuum</a:t>
            </a:r>
          </a:p>
          <a:p>
            <a:pPr algn="l">
              <a:lnSpc>
                <a:spcPts val="3639"/>
              </a:lnSpc>
            </a:pPr>
            <a:endParaRPr lang="en-US" sz="2799">
              <a:solidFill>
                <a:srgbClr val="000000"/>
              </a:solidFill>
              <a:latin typeface="Nunito"/>
              <a:ea typeface="Nunito"/>
              <a:cs typeface="Nunito"/>
              <a:sym typeface="Nunito"/>
            </a:endParaRPr>
          </a:p>
          <a:p>
            <a:pPr algn="l">
              <a:lnSpc>
                <a:spcPts val="3639"/>
              </a:lnSpc>
            </a:pPr>
            <a:r>
              <a:rPr lang="en-US" sz="2799">
                <a:solidFill>
                  <a:srgbClr val="000000"/>
                </a:solidFill>
                <a:latin typeface="Nunito"/>
                <a:ea typeface="Nunito"/>
                <a:cs typeface="Nunito"/>
                <a:sym typeface="Nunito"/>
              </a:rPr>
              <a:t>- Anthropic argument, “selection effect:</a:t>
            </a:r>
          </a:p>
          <a:p>
            <a:pPr algn="l">
              <a:lnSpc>
                <a:spcPts val="3639"/>
              </a:lnSpc>
            </a:pPr>
            <a:r>
              <a:rPr lang="en-US" sz="2799">
                <a:solidFill>
                  <a:srgbClr val="000000"/>
                </a:solidFill>
                <a:latin typeface="Nunito"/>
                <a:ea typeface="Nunito"/>
                <a:cs typeface="Nunito"/>
                <a:sym typeface="Nunito"/>
              </a:rPr>
              <a:t>- Deterministic methods?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103612" y="0"/>
            <a:ext cx="7155688" cy="9813290"/>
            <a:chOff x="0" y="0"/>
            <a:chExt cx="9540917" cy="13084387"/>
          </a:xfrm>
        </p:grpSpPr>
        <p:grpSp>
          <p:nvGrpSpPr>
            <p:cNvPr id="3" name="Group 3"/>
            <p:cNvGrpSpPr/>
            <p:nvPr/>
          </p:nvGrpSpPr>
          <p:grpSpPr>
            <a:xfrm>
              <a:off x="0" y="0"/>
              <a:ext cx="9540917" cy="7063614"/>
              <a:chOff x="0" y="0"/>
              <a:chExt cx="6557311" cy="4854702"/>
            </a:xfrm>
          </p:grpSpPr>
          <p:pic>
            <p:nvPicPr>
              <p:cNvPr id="4" name="Picture 4"/>
              <p:cNvPicPr>
                <a:picLocks noChangeAspect="1"/>
              </p:cNvPicPr>
              <p:nvPr/>
            </p:nvPicPr>
            <p:blipFill>
              <a:blip r:embed="rId2"/>
              <a:srcRect t="1639" b="1639"/>
              <a:stretch>
                <a:fillRect/>
              </a:stretch>
            </p:blipFill>
            <p:spPr>
              <a:xfrm>
                <a:off x="0" y="0"/>
                <a:ext cx="6557311" cy="4854702"/>
              </a:xfrm>
              <a:prstGeom prst="rect">
                <a:avLst/>
              </a:prstGeom>
            </p:spPr>
          </p:pic>
        </p:grpSp>
        <p:sp>
          <p:nvSpPr>
            <p:cNvPr id="5" name="Freeform 5"/>
            <p:cNvSpPr/>
            <p:nvPr/>
          </p:nvSpPr>
          <p:spPr>
            <a:xfrm>
              <a:off x="1047575" y="6598524"/>
              <a:ext cx="7445768" cy="6046187"/>
            </a:xfrm>
            <a:custGeom>
              <a:avLst/>
              <a:gdLst/>
              <a:ahLst/>
              <a:cxnLst/>
              <a:rect l="l" t="t" r="r" b="b"/>
              <a:pathLst>
                <a:path w="7445768" h="6046187">
                  <a:moveTo>
                    <a:pt x="0" y="0"/>
                  </a:moveTo>
                  <a:lnTo>
                    <a:pt x="7445767" y="0"/>
                  </a:lnTo>
                  <a:lnTo>
                    <a:pt x="7445767" y="6046187"/>
                  </a:lnTo>
                  <a:lnTo>
                    <a:pt x="0" y="6046187"/>
                  </a:lnTo>
                  <a:lnTo>
                    <a:pt x="0" y="0"/>
                  </a:lnTo>
                  <a:close/>
                </a:path>
              </a:pathLst>
            </a:custGeom>
            <a:blipFill>
              <a:blip r:embed="rId3"/>
              <a:stretch>
                <a:fillRect l="-6966" r="-6966"/>
              </a:stretch>
            </a:blipFill>
          </p:spPr>
          <p:txBody>
            <a:bodyPr/>
            <a:lstStyle/>
            <a:p>
              <a:endParaRPr lang="en-US"/>
            </a:p>
          </p:txBody>
        </p:sp>
        <p:sp>
          <p:nvSpPr>
            <p:cNvPr id="6" name="TextBox 6"/>
            <p:cNvSpPr txBox="1"/>
            <p:nvPr/>
          </p:nvSpPr>
          <p:spPr>
            <a:xfrm>
              <a:off x="2150091" y="12759055"/>
              <a:ext cx="5240735" cy="325332"/>
            </a:xfrm>
            <a:prstGeom prst="rect">
              <a:avLst/>
            </a:prstGeom>
          </p:spPr>
          <p:txBody>
            <a:bodyPr lIns="0" tIns="0" rIns="0" bIns="0" rtlCol="0" anchor="t">
              <a:spAutoFit/>
            </a:bodyPr>
            <a:lstStyle/>
            <a:p>
              <a:pPr algn="ctr">
                <a:lnSpc>
                  <a:spcPts val="2079"/>
                </a:lnSpc>
              </a:pPr>
              <a:r>
                <a:rPr lang="en-US" sz="1599" b="1" i="1">
                  <a:solidFill>
                    <a:srgbClr val="000000"/>
                  </a:solidFill>
                  <a:latin typeface="Nunito Bold Italics"/>
                  <a:ea typeface="Nunito Bold Italics"/>
                  <a:cs typeface="Nunito Bold Italics"/>
                  <a:sym typeface="Nunito Bold Italics"/>
                </a:rPr>
                <a:t>Diagrams from [7] and [2] respectively</a:t>
              </a:r>
            </a:p>
          </p:txBody>
        </p:sp>
      </p:grpSp>
      <p:grpSp>
        <p:nvGrpSpPr>
          <p:cNvPr id="7" name="Group 7"/>
          <p:cNvGrpSpPr/>
          <p:nvPr/>
        </p:nvGrpSpPr>
        <p:grpSpPr>
          <a:xfrm>
            <a:off x="1193508" y="2827146"/>
            <a:ext cx="7156587" cy="6011895"/>
            <a:chOff x="0" y="0"/>
            <a:chExt cx="9542115" cy="8015860"/>
          </a:xfrm>
        </p:grpSpPr>
        <p:sp>
          <p:nvSpPr>
            <p:cNvPr id="8" name="TextBox 8"/>
            <p:cNvSpPr txBox="1"/>
            <p:nvPr/>
          </p:nvSpPr>
          <p:spPr>
            <a:xfrm>
              <a:off x="0" y="930319"/>
              <a:ext cx="8363481" cy="7085542"/>
            </a:xfrm>
            <a:prstGeom prst="rect">
              <a:avLst/>
            </a:prstGeom>
          </p:spPr>
          <p:txBody>
            <a:bodyPr lIns="0" tIns="0" rIns="0" bIns="0" rtlCol="0" anchor="t">
              <a:spAutoFit/>
            </a:bodyPr>
            <a:lstStyle/>
            <a:p>
              <a:pPr algn="l">
                <a:lnSpc>
                  <a:spcPts val="3249"/>
                </a:lnSpc>
              </a:pPr>
              <a:endParaRPr/>
            </a:p>
            <a:p>
              <a:pPr algn="l">
                <a:lnSpc>
                  <a:spcPts val="3249"/>
                </a:lnSpc>
              </a:pPr>
              <a:endParaRPr/>
            </a:p>
            <a:p>
              <a:pPr algn="l">
                <a:lnSpc>
                  <a:spcPts val="3249"/>
                </a:lnSpc>
              </a:pPr>
              <a:r>
                <a:rPr lang="en-US" sz="2499">
                  <a:solidFill>
                    <a:srgbClr val="000000"/>
                  </a:solidFill>
                  <a:latin typeface="Nunito"/>
                  <a:ea typeface="Nunito"/>
                  <a:cs typeface="Nunito"/>
                  <a:sym typeface="Nunito"/>
                </a:rPr>
                <a:t>dS - dS spacetime collision → Physical energy barrier - two vacuum states = domain wall</a:t>
              </a:r>
            </a:p>
            <a:p>
              <a:pPr algn="l">
                <a:lnSpc>
                  <a:spcPts val="3249"/>
                </a:lnSpc>
              </a:pPr>
              <a:endParaRPr lang="en-US" sz="2499">
                <a:solidFill>
                  <a:srgbClr val="000000"/>
                </a:solidFill>
                <a:latin typeface="Nunito"/>
                <a:ea typeface="Nunito"/>
                <a:cs typeface="Nunito"/>
                <a:sym typeface="Nunito"/>
              </a:endParaRPr>
            </a:p>
            <a:p>
              <a:pPr algn="l">
                <a:lnSpc>
                  <a:spcPts val="3249"/>
                </a:lnSpc>
              </a:pPr>
              <a:r>
                <a:rPr lang="en-US" sz="2499">
                  <a:solidFill>
                    <a:srgbClr val="000000"/>
                  </a:solidFill>
                  <a:latin typeface="Nunito"/>
                  <a:ea typeface="Nunito"/>
                  <a:cs typeface="Nunito"/>
                  <a:sym typeface="Nunito"/>
                </a:rPr>
                <a:t>Thin-wall approximation</a:t>
              </a:r>
            </a:p>
            <a:p>
              <a:pPr algn="l">
                <a:lnSpc>
                  <a:spcPts val="3249"/>
                </a:lnSpc>
              </a:pPr>
              <a:endParaRPr lang="en-US" sz="2499">
                <a:solidFill>
                  <a:srgbClr val="000000"/>
                </a:solidFill>
                <a:latin typeface="Nunito"/>
                <a:ea typeface="Nunito"/>
                <a:cs typeface="Nunito"/>
                <a:sym typeface="Nunito"/>
              </a:endParaRPr>
            </a:p>
            <a:p>
              <a:pPr algn="l">
                <a:lnSpc>
                  <a:spcPts val="3249"/>
                </a:lnSpc>
              </a:pPr>
              <a:r>
                <a:rPr lang="en-US" sz="2499">
                  <a:solidFill>
                    <a:srgbClr val="000000"/>
                  </a:solidFill>
                  <a:latin typeface="Nunito"/>
                  <a:ea typeface="Nunito"/>
                  <a:cs typeface="Nunito"/>
                  <a:sym typeface="Nunito"/>
                </a:rPr>
                <a:t>Timescale of collision small compared to expansion</a:t>
              </a:r>
            </a:p>
            <a:p>
              <a:pPr algn="l">
                <a:lnSpc>
                  <a:spcPts val="3249"/>
                </a:lnSpc>
              </a:pPr>
              <a:r>
                <a:rPr lang="en-US" sz="2499">
                  <a:solidFill>
                    <a:srgbClr val="000000"/>
                  </a:solidFill>
                  <a:latin typeface="Nunito"/>
                  <a:ea typeface="Nunito"/>
                  <a:cs typeface="Nunito"/>
                  <a:sym typeface="Nunito"/>
                </a:rPr>
                <a:t>Signature survives beyond 50-60 e-folds of inflation</a:t>
              </a:r>
            </a:p>
            <a:p>
              <a:pPr algn="l">
                <a:lnSpc>
                  <a:spcPts val="3249"/>
                </a:lnSpc>
              </a:pPr>
              <a:endParaRPr lang="en-US" sz="2499">
                <a:solidFill>
                  <a:srgbClr val="000000"/>
                </a:solidFill>
                <a:latin typeface="Nunito"/>
                <a:ea typeface="Nunito"/>
                <a:cs typeface="Nunito"/>
                <a:sym typeface="Nunito"/>
              </a:endParaRPr>
            </a:p>
          </p:txBody>
        </p:sp>
        <p:sp>
          <p:nvSpPr>
            <p:cNvPr id="9" name="TextBox 9"/>
            <p:cNvSpPr txBox="1"/>
            <p:nvPr/>
          </p:nvSpPr>
          <p:spPr>
            <a:xfrm>
              <a:off x="321326" y="0"/>
              <a:ext cx="9220789" cy="1943100"/>
            </a:xfrm>
            <a:prstGeom prst="rect">
              <a:avLst/>
            </a:prstGeom>
          </p:spPr>
          <p:txBody>
            <a:bodyPr lIns="0" tIns="0" rIns="0" bIns="0" rtlCol="0" anchor="t">
              <a:spAutoFit/>
            </a:bodyPr>
            <a:lstStyle/>
            <a:p>
              <a:pPr algn="l">
                <a:lnSpc>
                  <a:spcPts val="3840"/>
                </a:lnSpc>
              </a:pPr>
              <a:r>
                <a:rPr lang="en-US" sz="3200">
                  <a:solidFill>
                    <a:srgbClr val="000000"/>
                  </a:solidFill>
                  <a:latin typeface="Helvetica World"/>
                  <a:ea typeface="Helvetica World"/>
                  <a:cs typeface="Helvetica World"/>
                  <a:sym typeface="Helvetica World"/>
                </a:rPr>
                <a:t>Collision region </a:t>
              </a:r>
            </a:p>
            <a:p>
              <a:pPr algn="l">
                <a:lnSpc>
                  <a:spcPts val="3840"/>
                </a:lnSpc>
              </a:pPr>
              <a:r>
                <a:rPr lang="en-US" sz="3200">
                  <a:solidFill>
                    <a:srgbClr val="000000"/>
                  </a:solidFill>
                  <a:latin typeface="Helvetica World"/>
                  <a:ea typeface="Helvetica World"/>
                  <a:cs typeface="Helvetica World"/>
                  <a:sym typeface="Helvetica World"/>
                </a:rPr>
                <a:t>+ Domain wall dynamics</a:t>
              </a:r>
            </a:p>
            <a:p>
              <a:pPr algn="l">
                <a:lnSpc>
                  <a:spcPts val="3840"/>
                </a:lnSpc>
              </a:pPr>
              <a:endParaRPr lang="en-US" sz="3200">
                <a:solidFill>
                  <a:srgbClr val="000000"/>
                </a:solidFill>
                <a:latin typeface="Helvetica World"/>
                <a:ea typeface="Helvetica World"/>
                <a:cs typeface="Helvetica World"/>
                <a:sym typeface="Helvetica World"/>
              </a:endParaRPr>
            </a:p>
          </p:txBody>
        </p:sp>
      </p:grpSp>
      <p:sp>
        <p:nvSpPr>
          <p:cNvPr id="10" name="TextBox 10"/>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19</a:t>
            </a:r>
          </a:p>
        </p:txBody>
      </p:sp>
      <p:sp>
        <p:nvSpPr>
          <p:cNvPr id="11" name="Freeform 11"/>
          <p:cNvSpPr/>
          <p:nvPr/>
        </p:nvSpPr>
        <p:spPr>
          <a:xfrm rot="-10128913">
            <a:off x="-9357258" y="-8444619"/>
            <a:ext cx="12214504" cy="17418188"/>
          </a:xfrm>
          <a:custGeom>
            <a:avLst/>
            <a:gdLst/>
            <a:ahLst/>
            <a:cxnLst/>
            <a:rect l="l" t="t" r="r" b="b"/>
            <a:pathLst>
              <a:path w="12214504" h="17418188">
                <a:moveTo>
                  <a:pt x="0" y="0"/>
                </a:moveTo>
                <a:lnTo>
                  <a:pt x="12214505" y="0"/>
                </a:lnTo>
                <a:lnTo>
                  <a:pt x="12214505" y="17418189"/>
                </a:lnTo>
                <a:lnTo>
                  <a:pt x="0" y="17418189"/>
                </a:lnTo>
                <a:lnTo>
                  <a:pt x="0" y="0"/>
                </a:lnTo>
                <a:close/>
              </a:path>
            </a:pathLst>
          </a:custGeom>
          <a:blipFill>
            <a:blip r:embed="rId4"/>
            <a:stretch>
              <a:fillRect/>
            </a:stretch>
          </a:blipFill>
        </p:spPr>
        <p:txBody>
          <a:bodyPr/>
          <a:lstStyle/>
          <a:p>
            <a:endParaRPr lang="en-US"/>
          </a:p>
        </p:txBody>
      </p:sp>
      <p:sp>
        <p:nvSpPr>
          <p:cNvPr id="12" name="TextBox 12"/>
          <p:cNvSpPr txBox="1"/>
          <p:nvPr/>
        </p:nvSpPr>
        <p:spPr>
          <a:xfrm>
            <a:off x="1028700" y="1028700"/>
            <a:ext cx="7486202" cy="127635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‘Crash’ Course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6908604">
            <a:off x="840129" y="-11009942"/>
            <a:ext cx="12214504" cy="17418188"/>
          </a:xfrm>
          <a:custGeom>
            <a:avLst/>
            <a:gdLst/>
            <a:ahLst/>
            <a:cxnLst/>
            <a:rect l="l" t="t" r="r" b="b"/>
            <a:pathLst>
              <a:path w="12214504" h="17418188">
                <a:moveTo>
                  <a:pt x="0" y="0"/>
                </a:moveTo>
                <a:lnTo>
                  <a:pt x="12214505" y="0"/>
                </a:lnTo>
                <a:lnTo>
                  <a:pt x="12214505" y="17418188"/>
                </a:lnTo>
                <a:lnTo>
                  <a:pt x="0" y="17418188"/>
                </a:lnTo>
                <a:lnTo>
                  <a:pt x="0" y="0"/>
                </a:lnTo>
                <a:close/>
              </a:path>
            </a:pathLst>
          </a:custGeom>
          <a:blipFill>
            <a:blip r:embed="rId3"/>
            <a:stretch>
              <a:fillRect/>
            </a:stretch>
          </a:blipFill>
        </p:spPr>
        <p:txBody>
          <a:bodyPr/>
          <a:lstStyle/>
          <a:p>
            <a:endParaRPr lang="en-US"/>
          </a:p>
        </p:txBody>
      </p:sp>
      <p:sp>
        <p:nvSpPr>
          <p:cNvPr id="3" name="Freeform 3"/>
          <p:cNvSpPr/>
          <p:nvPr/>
        </p:nvSpPr>
        <p:spPr>
          <a:xfrm>
            <a:off x="3179874" y="6537056"/>
            <a:ext cx="11928252" cy="3749944"/>
          </a:xfrm>
          <a:custGeom>
            <a:avLst/>
            <a:gdLst/>
            <a:ahLst/>
            <a:cxnLst/>
            <a:rect l="l" t="t" r="r" b="b"/>
            <a:pathLst>
              <a:path w="11928252" h="3749944">
                <a:moveTo>
                  <a:pt x="0" y="0"/>
                </a:moveTo>
                <a:lnTo>
                  <a:pt x="11928252" y="0"/>
                </a:lnTo>
                <a:lnTo>
                  <a:pt x="11928252" y="3749944"/>
                </a:lnTo>
                <a:lnTo>
                  <a:pt x="0" y="3749944"/>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1028700" y="576886"/>
            <a:ext cx="14928012" cy="127635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Collisions of two same bubbles </a:t>
            </a:r>
          </a:p>
        </p:txBody>
      </p:sp>
      <p:sp>
        <p:nvSpPr>
          <p:cNvPr id="5" name="TextBox 5"/>
          <p:cNvSpPr txBox="1"/>
          <p:nvPr/>
        </p:nvSpPr>
        <p:spPr>
          <a:xfrm>
            <a:off x="1028700" y="1954212"/>
            <a:ext cx="6890223" cy="4674870"/>
          </a:xfrm>
          <a:prstGeom prst="rect">
            <a:avLst/>
          </a:prstGeom>
        </p:spPr>
        <p:txBody>
          <a:bodyPr lIns="0" tIns="0" rIns="0" bIns="0" rtlCol="0" anchor="t">
            <a:spAutoFit/>
          </a:bodyPr>
          <a:lstStyle/>
          <a:p>
            <a:pPr algn="l">
              <a:lnSpc>
                <a:spcPts val="3120"/>
              </a:lnSpc>
            </a:pPr>
            <a:r>
              <a:rPr lang="en-US" sz="2400" b="1" i="1">
                <a:solidFill>
                  <a:srgbClr val="000000"/>
                </a:solidFill>
                <a:latin typeface="Nunito Bold Italics"/>
                <a:ea typeface="Nunito Bold Italics"/>
                <a:cs typeface="Nunito Bold Italics"/>
                <a:sym typeface="Nunito Bold Italics"/>
              </a:rPr>
              <a:t>Collide and merge together</a:t>
            </a:r>
          </a:p>
          <a:p>
            <a:pPr algn="l">
              <a:lnSpc>
                <a:spcPts val="3120"/>
              </a:lnSpc>
            </a:pPr>
            <a:endParaRPr lang="en-US" sz="2400" b="1" i="1">
              <a:solidFill>
                <a:srgbClr val="000000"/>
              </a:solidFill>
              <a:latin typeface="Nunito Bold Italics"/>
              <a:ea typeface="Nunito Bold Italics"/>
              <a:cs typeface="Nunito Bold Italics"/>
              <a:sym typeface="Nunito Bold Italics"/>
            </a:endParaRPr>
          </a:p>
          <a:p>
            <a:pPr algn="l">
              <a:lnSpc>
                <a:spcPts val="3120"/>
              </a:lnSpc>
            </a:pPr>
            <a:r>
              <a:rPr lang="en-US" sz="2400">
                <a:solidFill>
                  <a:srgbClr val="000000"/>
                </a:solidFill>
                <a:latin typeface="Nunito"/>
                <a:ea typeface="Nunito"/>
                <a:cs typeface="Nunito"/>
                <a:sym typeface="Nunito"/>
              </a:rPr>
              <a:t>- The two bubbles have formed not too far apart with the same vacuum energy</a:t>
            </a:r>
          </a:p>
          <a:p>
            <a:pPr algn="l">
              <a:lnSpc>
                <a:spcPts val="3120"/>
              </a:lnSpc>
            </a:pPr>
            <a:r>
              <a:rPr lang="en-US" sz="2400">
                <a:solidFill>
                  <a:srgbClr val="000000"/>
                </a:solidFill>
                <a:latin typeface="Nunito"/>
                <a:ea typeface="Nunito"/>
                <a:cs typeface="Nunito"/>
                <a:sym typeface="Nunito"/>
              </a:rPr>
              <a:t>- They evolve and collide before the energy from expansion has time to build up on the walls</a:t>
            </a:r>
          </a:p>
          <a:p>
            <a:pPr algn="l">
              <a:lnSpc>
                <a:spcPts val="3120"/>
              </a:lnSpc>
            </a:pPr>
            <a:r>
              <a:rPr lang="en-US" sz="2400">
                <a:solidFill>
                  <a:srgbClr val="000000"/>
                </a:solidFill>
                <a:latin typeface="Nunito"/>
                <a:ea typeface="Nunito"/>
                <a:cs typeface="Nunito"/>
                <a:sym typeface="Nunito"/>
              </a:rPr>
              <a:t>- Once two bubbles collide, the walls do not have enough energy to “kick” the collision region to any other minima.</a:t>
            </a:r>
          </a:p>
          <a:p>
            <a:pPr algn="l">
              <a:lnSpc>
                <a:spcPts val="3120"/>
              </a:lnSpc>
            </a:pPr>
            <a:r>
              <a:rPr lang="en-US" sz="2400">
                <a:solidFill>
                  <a:srgbClr val="000000"/>
                </a:solidFill>
                <a:latin typeface="Nunito"/>
                <a:ea typeface="Nunito"/>
                <a:cs typeface="Nunito"/>
                <a:sym typeface="Nunito"/>
              </a:rPr>
              <a:t>- They merge and form a non-spherical bubble-like geometry</a:t>
            </a:r>
          </a:p>
          <a:p>
            <a:pPr algn="l">
              <a:lnSpc>
                <a:spcPts val="3120"/>
              </a:lnSpc>
            </a:pPr>
            <a:endParaRPr lang="en-US" sz="2400">
              <a:solidFill>
                <a:srgbClr val="000000"/>
              </a:solidFill>
              <a:latin typeface="Nunito"/>
              <a:ea typeface="Nunito"/>
              <a:cs typeface="Nunito"/>
              <a:sym typeface="Nunito"/>
            </a:endParaRPr>
          </a:p>
        </p:txBody>
      </p:sp>
      <p:sp>
        <p:nvSpPr>
          <p:cNvPr id="6" name="TextBox 6"/>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20</a:t>
            </a:r>
          </a:p>
        </p:txBody>
      </p:sp>
      <p:sp>
        <p:nvSpPr>
          <p:cNvPr id="7" name="TextBox 7"/>
          <p:cNvSpPr txBox="1"/>
          <p:nvPr/>
        </p:nvSpPr>
        <p:spPr>
          <a:xfrm>
            <a:off x="9864742" y="1834186"/>
            <a:ext cx="6890223" cy="4674870"/>
          </a:xfrm>
          <a:prstGeom prst="rect">
            <a:avLst/>
          </a:prstGeom>
        </p:spPr>
        <p:txBody>
          <a:bodyPr lIns="0" tIns="0" rIns="0" bIns="0" rtlCol="0" anchor="t">
            <a:spAutoFit/>
          </a:bodyPr>
          <a:lstStyle/>
          <a:p>
            <a:pPr algn="l">
              <a:lnSpc>
                <a:spcPts val="3120"/>
              </a:lnSpc>
            </a:pPr>
            <a:r>
              <a:rPr lang="en-US" sz="2400" b="1" i="1">
                <a:solidFill>
                  <a:srgbClr val="000000"/>
                </a:solidFill>
                <a:latin typeface="Nunito Bold Italics"/>
                <a:ea typeface="Nunito Bold Italics"/>
                <a:cs typeface="Nunito Bold Italics"/>
                <a:sym typeface="Nunito Bold Italics"/>
              </a:rPr>
              <a:t>Collide and classically transition to lower vacua</a:t>
            </a:r>
          </a:p>
          <a:p>
            <a:pPr algn="l">
              <a:lnSpc>
                <a:spcPts val="3120"/>
              </a:lnSpc>
            </a:pPr>
            <a:endParaRPr lang="en-US" sz="2400" b="1" i="1">
              <a:solidFill>
                <a:srgbClr val="000000"/>
              </a:solidFill>
              <a:latin typeface="Nunito Bold Italics"/>
              <a:ea typeface="Nunito Bold Italics"/>
              <a:cs typeface="Nunito Bold Italics"/>
              <a:sym typeface="Nunito Bold Italics"/>
            </a:endParaRPr>
          </a:p>
          <a:p>
            <a:pPr algn="l">
              <a:lnSpc>
                <a:spcPts val="3120"/>
              </a:lnSpc>
            </a:pPr>
            <a:r>
              <a:rPr lang="en-US" sz="2400">
                <a:solidFill>
                  <a:srgbClr val="000000"/>
                </a:solidFill>
                <a:latin typeface="Nunito"/>
                <a:ea typeface="Nunito"/>
                <a:cs typeface="Nunito"/>
                <a:sym typeface="Nunito"/>
              </a:rPr>
              <a:t>- Two bubbles formed far apart, so they have had time to expand a lot more, and more energy to be stored in the bubble walls</a:t>
            </a:r>
          </a:p>
          <a:p>
            <a:pPr algn="l">
              <a:lnSpc>
                <a:spcPts val="3120"/>
              </a:lnSpc>
            </a:pPr>
            <a:r>
              <a:rPr lang="en-US" sz="2400">
                <a:solidFill>
                  <a:srgbClr val="000000"/>
                </a:solidFill>
                <a:latin typeface="Nunito"/>
                <a:ea typeface="Nunito"/>
                <a:cs typeface="Nunito"/>
                <a:sym typeface="Nunito"/>
              </a:rPr>
              <a:t>- Two bubbles collide and the walls convert the potential energy in the walls to kinetic energy which provides a “kick” that allows the field to go over the energy barrier to a lower minima than the one the bubbles formed in</a:t>
            </a:r>
          </a:p>
          <a:p>
            <a:pPr algn="l">
              <a:lnSpc>
                <a:spcPts val="3120"/>
              </a:lnSpc>
            </a:pPr>
            <a:r>
              <a:rPr lang="en-US" sz="2400">
                <a:solidFill>
                  <a:srgbClr val="000000"/>
                </a:solidFill>
                <a:latin typeface="Nunito"/>
                <a:ea typeface="Nunito"/>
                <a:cs typeface="Nunito"/>
                <a:sym typeface="Nunito"/>
              </a:rPr>
              <a:t>- A new bubble of even lower minima than the parent bubbles forms</a:t>
            </a:r>
          </a:p>
        </p:txBody>
      </p:sp>
      <p:sp>
        <p:nvSpPr>
          <p:cNvPr id="8" name="TextBox 8"/>
          <p:cNvSpPr txBox="1"/>
          <p:nvPr/>
        </p:nvSpPr>
        <p:spPr>
          <a:xfrm>
            <a:off x="10045370" y="9910900"/>
            <a:ext cx="3930551" cy="246380"/>
          </a:xfrm>
          <a:prstGeom prst="rect">
            <a:avLst/>
          </a:prstGeom>
        </p:spPr>
        <p:txBody>
          <a:bodyPr lIns="0" tIns="0" rIns="0" bIns="0" rtlCol="0" anchor="t">
            <a:spAutoFit/>
          </a:bodyPr>
          <a:lstStyle/>
          <a:p>
            <a:pPr algn="ctr">
              <a:lnSpc>
                <a:spcPts val="2079"/>
              </a:lnSpc>
            </a:pPr>
            <a:r>
              <a:rPr lang="en-US" sz="1599" b="1" i="1">
                <a:solidFill>
                  <a:srgbClr val="000000"/>
                </a:solidFill>
                <a:latin typeface="Nunito Bold Italics"/>
                <a:ea typeface="Nunito Bold Italics"/>
                <a:cs typeface="Nunito Bold Italics"/>
                <a:sym typeface="Nunito Bold Italics"/>
              </a:rPr>
              <a:t>Diagram from: arXiv: 0907.3234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661" r="-838"/>
            </a:stretch>
          </a:blipFill>
        </p:spPr>
        <p:txBody>
          <a:bodyPr/>
          <a:lstStyle/>
          <a:p>
            <a:endParaRPr lang="en-US"/>
          </a:p>
        </p:txBody>
      </p:sp>
      <p:graphicFrame>
        <p:nvGraphicFramePr>
          <p:cNvPr id="3" name="Table 3"/>
          <p:cNvGraphicFramePr>
            <a:graphicFrameLocks noGrp="1"/>
          </p:cNvGraphicFramePr>
          <p:nvPr/>
        </p:nvGraphicFramePr>
        <p:xfrm>
          <a:off x="1028700" y="3086100"/>
          <a:ext cx="16230600" cy="5108341"/>
        </p:xfrm>
        <a:graphic>
          <a:graphicData uri="http://schemas.openxmlformats.org/drawingml/2006/table">
            <a:tbl>
              <a:tblPr/>
              <a:tblGrid>
                <a:gridCol w="8115300">
                  <a:extLst>
                    <a:ext uri="{9D8B030D-6E8A-4147-A177-3AD203B41FA5}">
                      <a16:colId xmlns:a16="http://schemas.microsoft.com/office/drawing/2014/main" val="20000"/>
                    </a:ext>
                  </a:extLst>
                </a:gridCol>
                <a:gridCol w="8115300">
                  <a:extLst>
                    <a:ext uri="{9D8B030D-6E8A-4147-A177-3AD203B41FA5}">
                      <a16:colId xmlns:a16="http://schemas.microsoft.com/office/drawing/2014/main" val="20001"/>
                    </a:ext>
                  </a:extLst>
                </a:gridCol>
              </a:tblGrid>
              <a:tr h="1214203">
                <a:tc>
                  <a:txBody>
                    <a:bodyPr/>
                    <a:lstStyle/>
                    <a:p>
                      <a:pPr algn="ctr">
                        <a:lnSpc>
                          <a:spcPts val="4200"/>
                        </a:lnSpc>
                        <a:defRPr/>
                      </a:pPr>
                      <a:r>
                        <a:rPr lang="en-US" sz="3000" b="1">
                          <a:solidFill>
                            <a:srgbClr val="000000"/>
                          </a:solidFill>
                          <a:latin typeface="Helvetica World Bold"/>
                          <a:ea typeface="Helvetica World Bold"/>
                          <a:cs typeface="Helvetica World Bold"/>
                          <a:sym typeface="Helvetica World Bold"/>
                        </a:rPr>
                        <a:t>Feeney et. al. (2011) [3]</a:t>
                      </a:r>
                      <a:endParaRPr lang="en-US" sz="1100"/>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4200"/>
                        </a:lnSpc>
                        <a:defRPr/>
                      </a:pPr>
                      <a:r>
                        <a:rPr lang="en-US" sz="3000" b="1">
                          <a:solidFill>
                            <a:srgbClr val="000000"/>
                          </a:solidFill>
                          <a:latin typeface="Helvetica World Bold"/>
                          <a:ea typeface="Helvetica World Bold"/>
                          <a:cs typeface="Helvetica World Bold"/>
                          <a:sym typeface="Helvetica World Bold"/>
                        </a:rPr>
                        <a:t>Mcewen et. al. (2012) [4]</a:t>
                      </a:r>
                      <a:endParaRPr lang="en-US" sz="1100"/>
                    </a:p>
                  </a:txBody>
                  <a:tcPr marL="190500" marR="190500" marT="190500" marB="1905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894138">
                <a:tc>
                  <a:txBody>
                    <a:bodyPr/>
                    <a:lstStyle/>
                    <a:p>
                      <a:pPr algn="ctr">
                        <a:lnSpc>
                          <a:spcPts val="3919"/>
                        </a:lnSpc>
                        <a:defRPr/>
                      </a:pPr>
                      <a:r>
                        <a:rPr lang="en-US" sz="2799">
                          <a:solidFill>
                            <a:srgbClr val="000000"/>
                          </a:solidFill>
                          <a:latin typeface="Nunito"/>
                          <a:ea typeface="Nunito"/>
                          <a:cs typeface="Nunito"/>
                          <a:sym typeface="Nunito"/>
                        </a:rPr>
                        <a:t>Needlet analysis</a:t>
                      </a:r>
                      <a:endParaRPr lang="en-US" sz="1100"/>
                    </a:p>
                    <a:p>
                      <a:pPr algn="ctr">
                        <a:lnSpc>
                          <a:spcPts val="3919"/>
                        </a:lnSpc>
                      </a:pPr>
                      <a:r>
                        <a:rPr lang="en-US" sz="2799">
                          <a:solidFill>
                            <a:srgbClr val="000000"/>
                          </a:solidFill>
                          <a:latin typeface="Nunito"/>
                          <a:ea typeface="Nunito"/>
                          <a:cs typeface="Nunito"/>
                          <a:sym typeface="Nunito"/>
                        </a:rPr>
                        <a:t>Edge detection algorithm</a:t>
                      </a:r>
                    </a:p>
                    <a:p>
                      <a:pPr algn="ctr">
                        <a:lnSpc>
                          <a:spcPts val="3919"/>
                        </a:lnSpc>
                      </a:pPr>
                      <a:r>
                        <a:rPr lang="en-US" sz="2799">
                          <a:solidFill>
                            <a:srgbClr val="000000"/>
                          </a:solidFill>
                          <a:latin typeface="Nunito"/>
                          <a:ea typeface="Nunito"/>
                          <a:cs typeface="Nunito"/>
                          <a:sym typeface="Nunito"/>
                        </a:rPr>
                        <a:t>18 signatures reported</a:t>
                      </a:r>
                    </a:p>
                    <a:p>
                      <a:pPr algn="ctr">
                        <a:lnSpc>
                          <a:spcPts val="3919"/>
                        </a:lnSpc>
                      </a:pPr>
                      <a:r>
                        <a:rPr lang="en-US" sz="2799">
                          <a:solidFill>
                            <a:srgbClr val="000000"/>
                          </a:solidFill>
                          <a:latin typeface="Nunito"/>
                          <a:ea typeface="Nunito"/>
                          <a:cs typeface="Nunito"/>
                          <a:sym typeface="Nunito"/>
                        </a:rPr>
                        <a:t>Bayesian statistics on 4 most prominent features</a:t>
                      </a:r>
                    </a:p>
                    <a:p>
                      <a:pPr algn="ctr">
                        <a:lnSpc>
                          <a:spcPts val="3919"/>
                        </a:lnSpc>
                      </a:pPr>
                      <a:r>
                        <a:rPr lang="en-US" sz="2799">
                          <a:solidFill>
                            <a:srgbClr val="000000"/>
                          </a:solidFill>
                          <a:latin typeface="Nunito"/>
                          <a:ea typeface="Nunito"/>
                          <a:cs typeface="Nunito"/>
                          <a:sym typeface="Nunito"/>
                        </a:rPr>
                        <a:t>Null hypothesis favoured</a:t>
                      </a:r>
                    </a:p>
                  </a:txBody>
                  <a:tcPr marL="190500" marR="190500" marT="190500" marB="19050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3919"/>
                        </a:lnSpc>
                        <a:defRPr/>
                      </a:pPr>
                      <a:r>
                        <a:rPr lang="en-US" sz="2799">
                          <a:solidFill>
                            <a:srgbClr val="000000"/>
                          </a:solidFill>
                          <a:latin typeface="Nunito"/>
                          <a:ea typeface="Nunito"/>
                          <a:cs typeface="Nunito"/>
                          <a:sym typeface="Nunito"/>
                        </a:rPr>
                        <a:t>Optimal filter analysis</a:t>
                      </a:r>
                      <a:endParaRPr lang="en-US" sz="1100"/>
                    </a:p>
                    <a:p>
                      <a:pPr algn="ctr">
                        <a:lnSpc>
                          <a:spcPts val="3919"/>
                        </a:lnSpc>
                      </a:pPr>
                      <a:r>
                        <a:rPr lang="en-US" sz="2799">
                          <a:solidFill>
                            <a:srgbClr val="000000"/>
                          </a:solidFill>
                          <a:latin typeface="Nunito"/>
                          <a:ea typeface="Nunito"/>
                          <a:cs typeface="Nunito"/>
                          <a:sym typeface="Nunito"/>
                        </a:rPr>
                        <a:t>Established superior SNR</a:t>
                      </a:r>
                    </a:p>
                    <a:p>
                      <a:pPr algn="ctr">
                        <a:lnSpc>
                          <a:spcPts val="3919"/>
                        </a:lnSpc>
                      </a:pPr>
                      <a:r>
                        <a:rPr lang="en-US" sz="2799">
                          <a:solidFill>
                            <a:srgbClr val="000000"/>
                          </a:solidFill>
                          <a:latin typeface="Nunito"/>
                          <a:ea typeface="Nunito"/>
                          <a:cs typeface="Nunito"/>
                          <a:sym typeface="Nunito"/>
                        </a:rPr>
                        <a:t>14 signatures reported</a:t>
                      </a:r>
                    </a:p>
                    <a:p>
                      <a:pPr algn="ctr">
                        <a:lnSpc>
                          <a:spcPts val="3919"/>
                        </a:lnSpc>
                      </a:pPr>
                      <a:r>
                        <a:rPr lang="en-US" sz="2799">
                          <a:solidFill>
                            <a:srgbClr val="000000"/>
                          </a:solidFill>
                          <a:latin typeface="Nunito"/>
                          <a:ea typeface="Nunito"/>
                          <a:cs typeface="Nunito"/>
                          <a:sym typeface="Nunito"/>
                        </a:rPr>
                        <a:t>No freq/Bayes study</a:t>
                      </a:r>
                    </a:p>
                    <a:p>
                      <a:pPr algn="ctr">
                        <a:lnSpc>
                          <a:spcPts val="3919"/>
                        </a:lnSpc>
                      </a:pPr>
                      <a:r>
                        <a:rPr lang="en-US" sz="2799">
                          <a:solidFill>
                            <a:srgbClr val="000000"/>
                          </a:solidFill>
                          <a:latin typeface="Nunito"/>
                          <a:ea typeface="Nunito"/>
                          <a:cs typeface="Nunito"/>
                          <a:sym typeface="Nunito"/>
                        </a:rPr>
                        <a:t>Open ended usage and future direction</a:t>
                      </a:r>
                    </a:p>
                  </a:txBody>
                  <a:tcPr marL="190500" marR="190500" marT="190500" marB="19050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Freeform 4"/>
          <p:cNvSpPr/>
          <p:nvPr/>
        </p:nvSpPr>
        <p:spPr>
          <a:xfrm>
            <a:off x="2806097" y="7525671"/>
            <a:ext cx="4582358" cy="2297489"/>
          </a:xfrm>
          <a:custGeom>
            <a:avLst/>
            <a:gdLst/>
            <a:ahLst/>
            <a:cxnLst/>
            <a:rect l="l" t="t" r="r" b="b"/>
            <a:pathLst>
              <a:path w="4582358" h="2297489">
                <a:moveTo>
                  <a:pt x="0" y="0"/>
                </a:moveTo>
                <a:lnTo>
                  <a:pt x="4582359" y="0"/>
                </a:lnTo>
                <a:lnTo>
                  <a:pt x="4582359" y="2297490"/>
                </a:lnTo>
                <a:lnTo>
                  <a:pt x="0" y="2297490"/>
                </a:lnTo>
                <a:lnTo>
                  <a:pt x="0" y="0"/>
                </a:lnTo>
                <a:close/>
              </a:path>
            </a:pathLst>
          </a:custGeom>
          <a:blipFill>
            <a:blip r:embed="rId3"/>
            <a:stretch>
              <a:fillRect t="-7204"/>
            </a:stretch>
          </a:blipFill>
        </p:spPr>
        <p:txBody>
          <a:bodyPr/>
          <a:lstStyle/>
          <a:p>
            <a:endParaRPr lang="en-US"/>
          </a:p>
        </p:txBody>
      </p:sp>
      <p:sp>
        <p:nvSpPr>
          <p:cNvPr id="5" name="Freeform 5"/>
          <p:cNvSpPr/>
          <p:nvPr/>
        </p:nvSpPr>
        <p:spPr>
          <a:xfrm>
            <a:off x="11069919" y="7525671"/>
            <a:ext cx="4528062" cy="2297489"/>
          </a:xfrm>
          <a:custGeom>
            <a:avLst/>
            <a:gdLst/>
            <a:ahLst/>
            <a:cxnLst/>
            <a:rect l="l" t="t" r="r" b="b"/>
            <a:pathLst>
              <a:path w="4528062" h="2297489">
                <a:moveTo>
                  <a:pt x="0" y="0"/>
                </a:moveTo>
                <a:lnTo>
                  <a:pt x="4528061" y="0"/>
                </a:lnTo>
                <a:lnTo>
                  <a:pt x="4528061" y="2297490"/>
                </a:lnTo>
                <a:lnTo>
                  <a:pt x="0" y="2297490"/>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1028700" y="1028700"/>
            <a:ext cx="12305250" cy="1276350"/>
          </a:xfrm>
          <a:prstGeom prst="rect">
            <a:avLst/>
          </a:prstGeom>
        </p:spPr>
        <p:txBody>
          <a:bodyPr lIns="0" tIns="0" rIns="0" bIns="0" rtlCol="0" anchor="t">
            <a:spAutoFit/>
          </a:bodyPr>
          <a:lstStyle/>
          <a:p>
            <a:pPr algn="l">
              <a:lnSpc>
                <a:spcPts val="10080"/>
              </a:lnSpc>
            </a:pPr>
            <a:r>
              <a:rPr lang="en-US" sz="8400">
                <a:solidFill>
                  <a:srgbClr val="000000"/>
                </a:solidFill>
                <a:latin typeface="Helvetica World"/>
                <a:ea typeface="Helvetica World"/>
                <a:cs typeface="Helvetica World"/>
                <a:sym typeface="Helvetica World"/>
              </a:rPr>
              <a:t>WMAP (pub.) Results</a:t>
            </a:r>
          </a:p>
        </p:txBody>
      </p:sp>
      <p:sp>
        <p:nvSpPr>
          <p:cNvPr id="7" name="TextBox 7"/>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940493" y="5070819"/>
            <a:ext cx="11966806" cy="5138551"/>
          </a:xfrm>
          <a:custGeom>
            <a:avLst/>
            <a:gdLst/>
            <a:ahLst/>
            <a:cxnLst/>
            <a:rect l="l" t="t" r="r" b="b"/>
            <a:pathLst>
              <a:path w="11966806" h="5138551">
                <a:moveTo>
                  <a:pt x="0" y="0"/>
                </a:moveTo>
                <a:lnTo>
                  <a:pt x="11966807" y="0"/>
                </a:lnTo>
                <a:lnTo>
                  <a:pt x="11966807" y="5138552"/>
                </a:lnTo>
                <a:lnTo>
                  <a:pt x="0" y="5138552"/>
                </a:lnTo>
                <a:lnTo>
                  <a:pt x="0" y="0"/>
                </a:lnTo>
                <a:close/>
              </a:path>
            </a:pathLst>
          </a:custGeom>
          <a:blipFill>
            <a:blip r:embed="rId2"/>
            <a:stretch>
              <a:fillRect/>
            </a:stretch>
          </a:blipFill>
        </p:spPr>
        <p:txBody>
          <a:bodyPr/>
          <a:lstStyle/>
          <a:p>
            <a:endParaRPr lang="en-US"/>
          </a:p>
        </p:txBody>
      </p:sp>
      <p:sp>
        <p:nvSpPr>
          <p:cNvPr id="3" name="Freeform 3"/>
          <p:cNvSpPr/>
          <p:nvPr/>
        </p:nvSpPr>
        <p:spPr>
          <a:xfrm>
            <a:off x="419663" y="537994"/>
            <a:ext cx="4844939" cy="9179885"/>
          </a:xfrm>
          <a:custGeom>
            <a:avLst/>
            <a:gdLst/>
            <a:ahLst/>
            <a:cxnLst/>
            <a:rect l="l" t="t" r="r" b="b"/>
            <a:pathLst>
              <a:path w="4844939" h="9179885">
                <a:moveTo>
                  <a:pt x="0" y="0"/>
                </a:moveTo>
                <a:lnTo>
                  <a:pt x="4844939" y="0"/>
                </a:lnTo>
                <a:lnTo>
                  <a:pt x="4844939" y="9179885"/>
                </a:lnTo>
                <a:lnTo>
                  <a:pt x="0" y="9179885"/>
                </a:lnTo>
                <a:lnTo>
                  <a:pt x="0" y="0"/>
                </a:lnTo>
                <a:close/>
              </a:path>
            </a:pathLst>
          </a:custGeom>
          <a:blipFill>
            <a:blip r:embed="rId3"/>
            <a:stretch>
              <a:fillRect/>
            </a:stretch>
          </a:blipFill>
        </p:spPr>
        <p:txBody>
          <a:bodyPr/>
          <a:lstStyle/>
          <a:p>
            <a:endParaRPr lang="en-US"/>
          </a:p>
        </p:txBody>
      </p:sp>
      <p:sp>
        <p:nvSpPr>
          <p:cNvPr id="4" name="Freeform 4"/>
          <p:cNvSpPr/>
          <p:nvPr/>
        </p:nvSpPr>
        <p:spPr>
          <a:xfrm>
            <a:off x="8293447" y="753803"/>
            <a:ext cx="7260899" cy="3882226"/>
          </a:xfrm>
          <a:custGeom>
            <a:avLst/>
            <a:gdLst/>
            <a:ahLst/>
            <a:cxnLst/>
            <a:rect l="l" t="t" r="r" b="b"/>
            <a:pathLst>
              <a:path w="7260899" h="3882226">
                <a:moveTo>
                  <a:pt x="0" y="0"/>
                </a:moveTo>
                <a:lnTo>
                  <a:pt x="7260899" y="0"/>
                </a:lnTo>
                <a:lnTo>
                  <a:pt x="7260899" y="3882226"/>
                </a:lnTo>
                <a:lnTo>
                  <a:pt x="0" y="3882226"/>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1523" y="276713"/>
            <a:ext cx="9117902" cy="4622270"/>
          </a:xfrm>
          <a:custGeom>
            <a:avLst/>
            <a:gdLst/>
            <a:ahLst/>
            <a:cxnLst/>
            <a:rect l="l" t="t" r="r" b="b"/>
            <a:pathLst>
              <a:path w="9117902" h="4622270">
                <a:moveTo>
                  <a:pt x="0" y="0"/>
                </a:moveTo>
                <a:lnTo>
                  <a:pt x="9117902" y="0"/>
                </a:lnTo>
                <a:lnTo>
                  <a:pt x="9117902" y="4622270"/>
                </a:lnTo>
                <a:lnTo>
                  <a:pt x="0" y="4622270"/>
                </a:lnTo>
                <a:lnTo>
                  <a:pt x="0" y="0"/>
                </a:lnTo>
                <a:close/>
              </a:path>
            </a:pathLst>
          </a:custGeom>
          <a:blipFill>
            <a:blip r:embed="rId2"/>
            <a:stretch>
              <a:fillRect/>
            </a:stretch>
          </a:blipFill>
        </p:spPr>
        <p:txBody>
          <a:bodyPr/>
          <a:lstStyle/>
          <a:p>
            <a:endParaRPr lang="en-US"/>
          </a:p>
        </p:txBody>
      </p:sp>
      <p:sp>
        <p:nvSpPr>
          <p:cNvPr id="3" name="Freeform 3"/>
          <p:cNvSpPr/>
          <p:nvPr/>
        </p:nvSpPr>
        <p:spPr>
          <a:xfrm>
            <a:off x="5820474" y="5258602"/>
            <a:ext cx="4558951" cy="4525429"/>
          </a:xfrm>
          <a:custGeom>
            <a:avLst/>
            <a:gdLst/>
            <a:ahLst/>
            <a:cxnLst/>
            <a:rect l="l" t="t" r="r" b="b"/>
            <a:pathLst>
              <a:path w="4558951" h="4525429">
                <a:moveTo>
                  <a:pt x="0" y="0"/>
                </a:moveTo>
                <a:lnTo>
                  <a:pt x="4558951" y="0"/>
                </a:lnTo>
                <a:lnTo>
                  <a:pt x="4558951" y="4525430"/>
                </a:lnTo>
                <a:lnTo>
                  <a:pt x="0" y="4525430"/>
                </a:lnTo>
                <a:lnTo>
                  <a:pt x="0" y="0"/>
                </a:lnTo>
                <a:close/>
              </a:path>
            </a:pathLst>
          </a:custGeom>
          <a:blipFill>
            <a:blip r:embed="rId3"/>
            <a:stretch>
              <a:fillRect/>
            </a:stretch>
          </a:blipFill>
        </p:spPr>
        <p:txBody>
          <a:bodyPr/>
          <a:lstStyle/>
          <a:p>
            <a:endParaRPr lang="en-US"/>
          </a:p>
        </p:txBody>
      </p:sp>
      <p:sp>
        <p:nvSpPr>
          <p:cNvPr id="4" name="Freeform 4"/>
          <p:cNvSpPr/>
          <p:nvPr/>
        </p:nvSpPr>
        <p:spPr>
          <a:xfrm>
            <a:off x="1358573" y="5080328"/>
            <a:ext cx="4461901" cy="4881978"/>
          </a:xfrm>
          <a:custGeom>
            <a:avLst/>
            <a:gdLst/>
            <a:ahLst/>
            <a:cxnLst/>
            <a:rect l="l" t="t" r="r" b="b"/>
            <a:pathLst>
              <a:path w="4461901" h="4881978">
                <a:moveTo>
                  <a:pt x="0" y="0"/>
                </a:moveTo>
                <a:lnTo>
                  <a:pt x="4461901" y="0"/>
                </a:lnTo>
                <a:lnTo>
                  <a:pt x="4461901" y="4881978"/>
                </a:lnTo>
                <a:lnTo>
                  <a:pt x="0" y="4881978"/>
                </a:lnTo>
                <a:lnTo>
                  <a:pt x="0" y="0"/>
                </a:lnTo>
                <a:close/>
              </a:path>
            </a:pathLst>
          </a:custGeom>
          <a:blipFill>
            <a:blip r:embed="rId4"/>
            <a:stretch>
              <a:fillRect/>
            </a:stretch>
          </a:blipFill>
        </p:spPr>
        <p:txBody>
          <a:bodyPr/>
          <a:lstStyle/>
          <a:p>
            <a:endParaRPr lang="en-US"/>
          </a:p>
        </p:txBody>
      </p:sp>
      <p:sp>
        <p:nvSpPr>
          <p:cNvPr id="5" name="Freeform 5"/>
          <p:cNvSpPr/>
          <p:nvPr/>
        </p:nvSpPr>
        <p:spPr>
          <a:xfrm rot="-2395329">
            <a:off x="-7130866" y="71492"/>
            <a:ext cx="12214504" cy="17418188"/>
          </a:xfrm>
          <a:custGeom>
            <a:avLst/>
            <a:gdLst/>
            <a:ahLst/>
            <a:cxnLst/>
            <a:rect l="l" t="t" r="r" b="b"/>
            <a:pathLst>
              <a:path w="12214504" h="17418188">
                <a:moveTo>
                  <a:pt x="0" y="0"/>
                </a:moveTo>
                <a:lnTo>
                  <a:pt x="12214504" y="0"/>
                </a:lnTo>
                <a:lnTo>
                  <a:pt x="12214504" y="17418188"/>
                </a:lnTo>
                <a:lnTo>
                  <a:pt x="0" y="17418188"/>
                </a:lnTo>
                <a:lnTo>
                  <a:pt x="0" y="0"/>
                </a:lnTo>
                <a:close/>
              </a:path>
            </a:pathLst>
          </a:custGeom>
          <a:blipFill>
            <a:blip r:embed="rId5"/>
            <a:stretch>
              <a:fillRect/>
            </a:stretch>
          </a:blipFill>
        </p:spPr>
        <p:txBody>
          <a:bodyPr/>
          <a:lstStyle/>
          <a:p>
            <a:endParaRPr lang="en-US"/>
          </a:p>
        </p:txBody>
      </p:sp>
      <p:sp>
        <p:nvSpPr>
          <p:cNvPr id="6" name="Freeform 6"/>
          <p:cNvSpPr/>
          <p:nvPr/>
        </p:nvSpPr>
        <p:spPr>
          <a:xfrm>
            <a:off x="10793823" y="-307422"/>
            <a:ext cx="6465477" cy="5206404"/>
          </a:xfrm>
          <a:custGeom>
            <a:avLst/>
            <a:gdLst/>
            <a:ahLst/>
            <a:cxnLst/>
            <a:rect l="l" t="t" r="r" b="b"/>
            <a:pathLst>
              <a:path w="6465477" h="5206404">
                <a:moveTo>
                  <a:pt x="0" y="0"/>
                </a:moveTo>
                <a:lnTo>
                  <a:pt x="6465477" y="0"/>
                </a:lnTo>
                <a:lnTo>
                  <a:pt x="6465477" y="5206405"/>
                </a:lnTo>
                <a:lnTo>
                  <a:pt x="0" y="5206405"/>
                </a:lnTo>
                <a:lnTo>
                  <a:pt x="0" y="0"/>
                </a:lnTo>
                <a:close/>
              </a:path>
            </a:pathLst>
          </a:custGeom>
          <a:blipFill>
            <a:blip r:embed="rId6"/>
            <a:stretch>
              <a:fillRect r="-96746"/>
            </a:stretch>
          </a:blipFill>
        </p:spPr>
        <p:txBody>
          <a:bodyPr/>
          <a:lstStyle/>
          <a:p>
            <a:endParaRPr lang="en-US"/>
          </a:p>
        </p:txBody>
      </p:sp>
      <p:sp>
        <p:nvSpPr>
          <p:cNvPr id="7" name="TextBox 7"/>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23</a:t>
            </a:r>
          </a:p>
        </p:txBody>
      </p:sp>
      <p:sp>
        <p:nvSpPr>
          <p:cNvPr id="8" name="Freeform 8"/>
          <p:cNvSpPr/>
          <p:nvPr/>
        </p:nvSpPr>
        <p:spPr>
          <a:xfrm>
            <a:off x="10793823" y="4755902"/>
            <a:ext cx="6465477" cy="5206404"/>
          </a:xfrm>
          <a:custGeom>
            <a:avLst/>
            <a:gdLst/>
            <a:ahLst/>
            <a:cxnLst/>
            <a:rect l="l" t="t" r="r" b="b"/>
            <a:pathLst>
              <a:path w="6465477" h="5206404">
                <a:moveTo>
                  <a:pt x="0" y="0"/>
                </a:moveTo>
                <a:lnTo>
                  <a:pt x="6465477" y="0"/>
                </a:lnTo>
                <a:lnTo>
                  <a:pt x="6465477" y="5206404"/>
                </a:lnTo>
                <a:lnTo>
                  <a:pt x="0" y="5206404"/>
                </a:lnTo>
                <a:lnTo>
                  <a:pt x="0" y="0"/>
                </a:lnTo>
                <a:close/>
              </a:path>
            </a:pathLst>
          </a:custGeom>
          <a:blipFill>
            <a:blip r:embed="rId6"/>
            <a:stretch>
              <a:fillRect l="-96746"/>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07254" y="838645"/>
            <a:ext cx="13073491" cy="8609709"/>
          </a:xfrm>
          <a:custGeom>
            <a:avLst/>
            <a:gdLst/>
            <a:ahLst/>
            <a:cxnLst/>
            <a:rect l="l" t="t" r="r" b="b"/>
            <a:pathLst>
              <a:path w="13073491" h="8609709">
                <a:moveTo>
                  <a:pt x="0" y="0"/>
                </a:moveTo>
                <a:lnTo>
                  <a:pt x="13073492" y="0"/>
                </a:lnTo>
                <a:lnTo>
                  <a:pt x="13073492" y="8609710"/>
                </a:lnTo>
                <a:lnTo>
                  <a:pt x="0" y="860971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7259300" y="9220200"/>
            <a:ext cx="152400" cy="190500"/>
          </a:xfrm>
          <a:prstGeom prst="rect">
            <a:avLst/>
          </a:prstGeom>
        </p:spPr>
        <p:txBody>
          <a:bodyPr wrap="none" lIns="0" tIns="0" rIns="0" bIns="0" rtlCol="0" anchor="t">
            <a:spAutoFit/>
          </a:bodyPr>
          <a:lstStyle/>
          <a:p>
            <a:pPr algn="ctr">
              <a:lnSpc>
                <a:spcPts val="2940"/>
              </a:lnSpc>
              <a:spcBef>
                <a:spcPct val="0"/>
              </a:spcBef>
            </a:pPr>
            <a:r>
              <a:rPr lang="en-US" sz="2100">
                <a:solidFill>
                  <a:srgbClr val="000000"/>
                </a:solidFill>
                <a:latin typeface="Canva Sans"/>
                <a:ea typeface="Canva Sans"/>
                <a:cs typeface="Canva Sans"/>
                <a:sym typeface="Canva Sans"/>
              </a:rPr>
              <a:t>24</a:t>
            </a:r>
          </a:p>
        </p:txBody>
      </p:sp>
      <p:sp>
        <p:nvSpPr>
          <p:cNvPr id="4" name="Freeform 4"/>
          <p:cNvSpPr/>
          <p:nvPr/>
        </p:nvSpPr>
        <p:spPr>
          <a:xfrm rot="-2395329">
            <a:off x="15277994" y="-4407922"/>
            <a:ext cx="12214504" cy="17418188"/>
          </a:xfrm>
          <a:custGeom>
            <a:avLst/>
            <a:gdLst/>
            <a:ahLst/>
            <a:cxnLst/>
            <a:rect l="l" t="t" r="r" b="b"/>
            <a:pathLst>
              <a:path w="12214504" h="17418188">
                <a:moveTo>
                  <a:pt x="0" y="0"/>
                </a:moveTo>
                <a:lnTo>
                  <a:pt x="12214504" y="0"/>
                </a:lnTo>
                <a:lnTo>
                  <a:pt x="12214504" y="17418188"/>
                </a:lnTo>
                <a:lnTo>
                  <a:pt x="0" y="17418188"/>
                </a:lnTo>
                <a:lnTo>
                  <a:pt x="0" y="0"/>
                </a:lnTo>
                <a:close/>
              </a:path>
            </a:pathLst>
          </a:custGeom>
          <a:blipFill>
            <a:blip r:embed="rId3"/>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2018</Words>
  <Application>Microsoft Macintosh PowerPoint</Application>
  <PresentationFormat>Custom</PresentationFormat>
  <Paragraphs>300</Paragraphs>
  <Slides>24</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Helvetica World Bold</vt:lpstr>
      <vt:lpstr>Nunito Bold</vt:lpstr>
      <vt:lpstr>Helvetica World</vt:lpstr>
      <vt:lpstr>Canva Sans</vt:lpstr>
      <vt:lpstr>Calibri</vt:lpstr>
      <vt:lpstr>Nunito Bold Italics</vt:lpstr>
      <vt:lpstr>Nunito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Particle Physics Conference, Sydney 2026</dc:title>
  <cp:lastModifiedBy>Jahanvi Maheshwari</cp:lastModifiedBy>
  <cp:revision>12</cp:revision>
  <dcterms:created xsi:type="dcterms:W3CDTF">2006-08-16T00:00:00Z</dcterms:created>
  <dcterms:modified xsi:type="dcterms:W3CDTF">2026-08-30T04:26:39Z</dcterms:modified>
  <dc:identifier>DAHSsEIzZiE</dc:identifier>
</cp:coreProperties>
</file>