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56" r:id="rId2"/>
    <p:sldId id="278" r:id="rId3"/>
    <p:sldId id="482" r:id="rId4"/>
    <p:sldId id="282" r:id="rId5"/>
    <p:sldId id="287" r:id="rId6"/>
    <p:sldId id="409" r:id="rId7"/>
    <p:sldId id="410" r:id="rId8"/>
    <p:sldId id="411" r:id="rId9"/>
    <p:sldId id="406" r:id="rId10"/>
    <p:sldId id="465" r:id="rId11"/>
    <p:sldId id="466" r:id="rId12"/>
    <p:sldId id="471" r:id="rId13"/>
    <p:sldId id="472" r:id="rId14"/>
    <p:sldId id="473" r:id="rId15"/>
    <p:sldId id="467" r:id="rId16"/>
    <p:sldId id="470" r:id="rId17"/>
    <p:sldId id="474" r:id="rId18"/>
    <p:sldId id="475" r:id="rId19"/>
    <p:sldId id="478" r:id="rId20"/>
    <p:sldId id="477" r:id="rId21"/>
    <p:sldId id="479" r:id="rId22"/>
    <p:sldId id="480" r:id="rId23"/>
    <p:sldId id="476" r:id="rId24"/>
    <p:sldId id="481" r:id="rId25"/>
    <p:sldId id="280" r:id="rId26"/>
    <p:sldId id="308" r:id="rId27"/>
    <p:sldId id="309" r:id="rId28"/>
    <p:sldId id="310" r:id="rId29"/>
    <p:sldId id="311" r:id="rId30"/>
    <p:sldId id="312" r:id="rId31"/>
    <p:sldId id="31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7D3B10-695A-4CCD-AC9F-E7B8218A6B17}" v="4" dt="2026-08-29T04:46:15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rgio Busoni" userId="3f435cfa176cdf46" providerId="LiveId" clId="{9E09D337-D54C-4ED9-98AA-D5808C4625AB}"/>
    <pc:docChg chg="undo custSel addSld delSld modSld sldOrd">
      <pc:chgData name="Giorgio Busoni" userId="3f435cfa176cdf46" providerId="LiveId" clId="{9E09D337-D54C-4ED9-98AA-D5808C4625AB}" dt="2026-08-31T22:38:53.916" v="257"/>
      <pc:docMkLst>
        <pc:docMk/>
      </pc:docMkLst>
      <pc:sldChg chg="modSp mod">
        <pc:chgData name="Giorgio Busoni" userId="3f435cfa176cdf46" providerId="LiveId" clId="{9E09D337-D54C-4ED9-98AA-D5808C4625AB}" dt="2026-08-29T02:11:17.169" v="17" actId="20577"/>
        <pc:sldMkLst>
          <pc:docMk/>
          <pc:sldMk cId="609672452" sldId="256"/>
        </pc:sldMkLst>
        <pc:spChg chg="mod">
          <ac:chgData name="Giorgio Busoni" userId="3f435cfa176cdf46" providerId="LiveId" clId="{9E09D337-D54C-4ED9-98AA-D5808C4625AB}" dt="2026-08-29T02:11:17.169" v="17" actId="20577"/>
          <ac:spMkLst>
            <pc:docMk/>
            <pc:sldMk cId="609672452" sldId="256"/>
            <ac:spMk id="3" creationId="{ACD41736-B32D-7B00-CB8F-79A73B3A97B4}"/>
          </ac:spMkLst>
        </pc:spChg>
      </pc:sldChg>
      <pc:sldChg chg="modSp mod">
        <pc:chgData name="Giorgio Busoni" userId="3f435cfa176cdf46" providerId="LiveId" clId="{9E09D337-D54C-4ED9-98AA-D5808C4625AB}" dt="2026-08-31T22:33:46.647" v="243" actId="20577"/>
        <pc:sldMkLst>
          <pc:docMk/>
          <pc:sldMk cId="1987428756" sldId="465"/>
        </pc:sldMkLst>
        <pc:spChg chg="mod">
          <ac:chgData name="Giorgio Busoni" userId="3f435cfa176cdf46" providerId="LiveId" clId="{9E09D337-D54C-4ED9-98AA-D5808C4625AB}" dt="2026-08-31T22:33:46.647" v="243" actId="20577"/>
          <ac:spMkLst>
            <pc:docMk/>
            <pc:sldMk cId="1987428756" sldId="465"/>
            <ac:spMk id="12" creationId="{1B6C95D7-A80C-1831-D27C-39E133C091BF}"/>
          </ac:spMkLst>
        </pc:spChg>
      </pc:sldChg>
      <pc:sldChg chg="modSp mod">
        <pc:chgData name="Giorgio Busoni" userId="3f435cfa176cdf46" providerId="LiveId" clId="{9E09D337-D54C-4ED9-98AA-D5808C4625AB}" dt="2026-08-31T22:36:44.128" v="255" actId="20577"/>
        <pc:sldMkLst>
          <pc:docMk/>
          <pc:sldMk cId="1800388666" sldId="466"/>
        </pc:sldMkLst>
        <pc:spChg chg="mod">
          <ac:chgData name="Giorgio Busoni" userId="3f435cfa176cdf46" providerId="LiveId" clId="{9E09D337-D54C-4ED9-98AA-D5808C4625AB}" dt="2026-08-31T22:36:44.128" v="255" actId="20577"/>
          <ac:spMkLst>
            <pc:docMk/>
            <pc:sldMk cId="1800388666" sldId="466"/>
            <ac:spMk id="5" creationId="{906A5E39-A202-F264-29E2-676AF2F9E3F0}"/>
          </ac:spMkLst>
        </pc:spChg>
      </pc:sldChg>
      <pc:sldChg chg="add ord">
        <pc:chgData name="Giorgio Busoni" userId="3f435cfa176cdf46" providerId="LiveId" clId="{9E09D337-D54C-4ED9-98AA-D5808C4625AB}" dt="2026-08-31T22:38:53.916" v="257"/>
        <pc:sldMkLst>
          <pc:docMk/>
          <pc:sldMk cId="2464720341" sldId="471"/>
        </pc:sldMkLst>
      </pc:sldChg>
      <pc:sldChg chg="add ord">
        <pc:chgData name="Giorgio Busoni" userId="3f435cfa176cdf46" providerId="LiveId" clId="{9E09D337-D54C-4ED9-98AA-D5808C4625AB}" dt="2026-08-31T22:38:53.916" v="257"/>
        <pc:sldMkLst>
          <pc:docMk/>
          <pc:sldMk cId="2653857321" sldId="472"/>
        </pc:sldMkLst>
      </pc:sldChg>
      <pc:sldChg chg="add ord">
        <pc:chgData name="Giorgio Busoni" userId="3f435cfa176cdf46" providerId="LiveId" clId="{9E09D337-D54C-4ED9-98AA-D5808C4625AB}" dt="2026-08-31T22:38:53.916" v="257"/>
        <pc:sldMkLst>
          <pc:docMk/>
          <pc:sldMk cId="2977239700" sldId="473"/>
        </pc:sldMkLst>
      </pc:sldChg>
      <pc:sldChg chg="addSp delSp modSp mod modAnim">
        <pc:chgData name="Giorgio Busoni" userId="3f435cfa176cdf46" providerId="LiveId" clId="{9E09D337-D54C-4ED9-98AA-D5808C4625AB}" dt="2026-08-29T04:45:56.769" v="236"/>
        <pc:sldMkLst>
          <pc:docMk/>
          <pc:sldMk cId="1657132174" sldId="478"/>
        </pc:sldMkLst>
        <pc:spChg chg="mod">
          <ac:chgData name="Giorgio Busoni" userId="3f435cfa176cdf46" providerId="LiveId" clId="{9E09D337-D54C-4ED9-98AA-D5808C4625AB}" dt="2026-08-29T04:39:49.698" v="18" actId="14100"/>
          <ac:spMkLst>
            <pc:docMk/>
            <pc:sldMk cId="1657132174" sldId="478"/>
            <ac:spMk id="3" creationId="{4D6D2AE1-22AF-FAE4-C56B-4A654FF19C2B}"/>
          </ac:spMkLst>
        </pc:spChg>
        <pc:graphicFrameChg chg="add mod modGraphic">
          <ac:chgData name="Giorgio Busoni" userId="3f435cfa176cdf46" providerId="LiveId" clId="{9E09D337-D54C-4ED9-98AA-D5808C4625AB}" dt="2026-08-29T04:43:41.838" v="235" actId="1076"/>
          <ac:graphicFrameMkLst>
            <pc:docMk/>
            <pc:sldMk cId="1657132174" sldId="478"/>
            <ac:graphicFrameMk id="9" creationId="{E625B8B4-08DF-80A9-759D-8E5761412F57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7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8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5FF7E-244C-4060-86E4-11738E6FF674}" type="doc">
      <dgm:prSet loTypeId="urn:microsoft.com/office/officeart/2005/8/layout/vList2" loCatId="list" qsTypeId="urn:microsoft.com/office/officeart/2005/8/quickstyle/simple2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E2CF21DD-DE37-46AB-BFA4-3EDE6A500A5E}">
      <dgm:prSet/>
      <dgm:spPr/>
      <dgm:t>
        <a:bodyPr/>
        <a:lstStyle/>
        <a:p>
          <a:r>
            <a:rPr lang="en-AU" dirty="0"/>
            <a:t>Why (consider Pop-III stars)?</a:t>
          </a:r>
          <a:endParaRPr lang="en-US" dirty="0"/>
        </a:p>
      </dgm:t>
    </dgm:pt>
    <dgm:pt modelId="{2CD43FF5-263C-426A-B8EA-F60B712DC002}" type="parTrans" cxnId="{8976E214-1E97-4C64-AC8B-1C8DCCD8A2EA}">
      <dgm:prSet/>
      <dgm:spPr/>
      <dgm:t>
        <a:bodyPr/>
        <a:lstStyle/>
        <a:p>
          <a:endParaRPr lang="en-US"/>
        </a:p>
      </dgm:t>
    </dgm:pt>
    <dgm:pt modelId="{A1D166EC-136A-445E-AFC9-4194FCFA5E5F}" type="sibTrans" cxnId="{8976E214-1E97-4C64-AC8B-1C8DCCD8A2EA}">
      <dgm:prSet/>
      <dgm:spPr/>
      <dgm:t>
        <a:bodyPr/>
        <a:lstStyle/>
        <a:p>
          <a:endParaRPr lang="en-US"/>
        </a:p>
      </dgm:t>
    </dgm:pt>
    <dgm:pt modelId="{ADEF1543-820B-4787-B64D-12142DA396DE}">
      <dgm:prSet/>
      <dgm:spPr/>
      <dgm:t>
        <a:bodyPr/>
        <a:lstStyle/>
        <a:p>
          <a:r>
            <a:rPr lang="en-AU" dirty="0"/>
            <a:t>What (could we observe/constrain)?</a:t>
          </a:r>
          <a:endParaRPr lang="en-US" dirty="0"/>
        </a:p>
      </dgm:t>
    </dgm:pt>
    <dgm:pt modelId="{021C9AC4-A21B-4541-B7DD-F6460A78A48A}" type="parTrans" cxnId="{EBB01BE9-D4C9-4388-8B02-6C11BD59F3A3}">
      <dgm:prSet/>
      <dgm:spPr/>
      <dgm:t>
        <a:bodyPr/>
        <a:lstStyle/>
        <a:p>
          <a:endParaRPr lang="en-US"/>
        </a:p>
      </dgm:t>
    </dgm:pt>
    <dgm:pt modelId="{02E5B216-6B6E-4036-9075-78771D8F74C8}" type="sibTrans" cxnId="{EBB01BE9-D4C9-4388-8B02-6C11BD59F3A3}">
      <dgm:prSet/>
      <dgm:spPr/>
      <dgm:t>
        <a:bodyPr/>
        <a:lstStyle/>
        <a:p>
          <a:endParaRPr lang="en-US"/>
        </a:p>
      </dgm:t>
    </dgm:pt>
    <dgm:pt modelId="{79C96229-5F59-4DBF-A38D-E06D602C4947}" type="pres">
      <dgm:prSet presAssocID="{7075FF7E-244C-4060-86E4-11738E6FF674}" presName="linear" presStyleCnt="0">
        <dgm:presLayoutVars>
          <dgm:animLvl val="lvl"/>
          <dgm:resizeHandles val="exact"/>
        </dgm:presLayoutVars>
      </dgm:prSet>
      <dgm:spPr/>
    </dgm:pt>
    <dgm:pt modelId="{A4309AB9-FA8C-441D-98CC-E5A9BD4BA1D9}" type="pres">
      <dgm:prSet presAssocID="{E2CF21DD-DE37-46AB-BFA4-3EDE6A500A5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53466F4-1F4E-4D00-BE14-C4879835FC0B}" type="pres">
      <dgm:prSet presAssocID="{A1D166EC-136A-445E-AFC9-4194FCFA5E5F}" presName="spacer" presStyleCnt="0"/>
      <dgm:spPr/>
    </dgm:pt>
    <dgm:pt modelId="{2CDEBF94-4E88-42E7-BBDC-B9DF2978032E}" type="pres">
      <dgm:prSet presAssocID="{ADEF1543-820B-4787-B64D-12142DA396D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976E214-1E97-4C64-AC8B-1C8DCCD8A2EA}" srcId="{7075FF7E-244C-4060-86E4-11738E6FF674}" destId="{E2CF21DD-DE37-46AB-BFA4-3EDE6A500A5E}" srcOrd="0" destOrd="0" parTransId="{2CD43FF5-263C-426A-B8EA-F60B712DC002}" sibTransId="{A1D166EC-136A-445E-AFC9-4194FCFA5E5F}"/>
    <dgm:cxn modelId="{367EE329-9C46-4AC0-BDBE-9D62E3AAE3D2}" type="presOf" srcId="{ADEF1543-820B-4787-B64D-12142DA396DE}" destId="{2CDEBF94-4E88-42E7-BBDC-B9DF2978032E}" srcOrd="0" destOrd="0" presId="urn:microsoft.com/office/officeart/2005/8/layout/vList2"/>
    <dgm:cxn modelId="{9F01237D-37EB-4227-A916-12687B66CC17}" type="presOf" srcId="{E2CF21DD-DE37-46AB-BFA4-3EDE6A500A5E}" destId="{A4309AB9-FA8C-441D-98CC-E5A9BD4BA1D9}" srcOrd="0" destOrd="0" presId="urn:microsoft.com/office/officeart/2005/8/layout/vList2"/>
    <dgm:cxn modelId="{79271BBB-62D0-4679-9EC2-1488B7D5F14B}" type="presOf" srcId="{7075FF7E-244C-4060-86E4-11738E6FF674}" destId="{79C96229-5F59-4DBF-A38D-E06D602C4947}" srcOrd="0" destOrd="0" presId="urn:microsoft.com/office/officeart/2005/8/layout/vList2"/>
    <dgm:cxn modelId="{EBB01BE9-D4C9-4388-8B02-6C11BD59F3A3}" srcId="{7075FF7E-244C-4060-86E4-11738E6FF674}" destId="{ADEF1543-820B-4787-B64D-12142DA396DE}" srcOrd="1" destOrd="0" parTransId="{021C9AC4-A21B-4541-B7DD-F6460A78A48A}" sibTransId="{02E5B216-6B6E-4036-9075-78771D8F74C8}"/>
    <dgm:cxn modelId="{640824FF-65FE-4CB5-B814-E43ED80D6278}" type="presParOf" srcId="{79C96229-5F59-4DBF-A38D-E06D602C4947}" destId="{A4309AB9-FA8C-441D-98CC-E5A9BD4BA1D9}" srcOrd="0" destOrd="0" presId="urn:microsoft.com/office/officeart/2005/8/layout/vList2"/>
    <dgm:cxn modelId="{A399D047-A200-469B-B78B-28A8D947453F}" type="presParOf" srcId="{79C96229-5F59-4DBF-A38D-E06D602C4947}" destId="{F53466F4-1F4E-4D00-BE14-C4879835FC0B}" srcOrd="1" destOrd="0" presId="urn:microsoft.com/office/officeart/2005/8/layout/vList2"/>
    <dgm:cxn modelId="{97AD7049-5875-4178-BF6D-C36428A3DE44}" type="presParOf" srcId="{79C96229-5F59-4DBF-A38D-E06D602C4947}" destId="{2CDEBF94-4E88-42E7-BBDC-B9DF2978032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EAF141-F164-435E-BDBC-33B1C48ABA86}" type="doc">
      <dgm:prSet loTypeId="urn:microsoft.com/office/officeart/2005/8/layout/matrix3" loCatId="matrix" qsTypeId="urn:microsoft.com/office/officeart/2005/8/quickstyle/simple1#5" qsCatId="simple" csTypeId="urn:microsoft.com/office/officeart/2005/8/colors/colorful5#5" csCatId="colorful"/>
      <dgm:spPr/>
      <dgm:t>
        <a:bodyPr/>
        <a:lstStyle/>
        <a:p>
          <a:endParaRPr lang="en-US"/>
        </a:p>
      </dgm:t>
    </dgm:pt>
    <dgm:pt modelId="{1A118990-498A-4B92-9397-AC090F329FF5}">
      <dgm:prSet/>
      <dgm:spPr/>
      <dgm:t>
        <a:bodyPr/>
        <a:lstStyle/>
        <a:p>
          <a:r>
            <a:rPr lang="en-US" b="1" dirty="0">
              <a:solidFill>
                <a:srgbClr val="FFC000"/>
              </a:solidFill>
            </a:rPr>
            <a:t>Probe of heavy Dark Matter</a:t>
          </a:r>
        </a:p>
      </dgm:t>
    </dgm:pt>
    <dgm:pt modelId="{E2DE2963-42DA-4654-99AE-F9695A1DDC31}" type="parTrans" cxnId="{142BA577-15D5-445F-90D2-6C3F8F6C9F2A}">
      <dgm:prSet/>
      <dgm:spPr/>
      <dgm:t>
        <a:bodyPr/>
        <a:lstStyle/>
        <a:p>
          <a:endParaRPr lang="en-US"/>
        </a:p>
      </dgm:t>
    </dgm:pt>
    <dgm:pt modelId="{4DA464DC-DF5F-4712-B198-CA2CAB4FEE4D}" type="sibTrans" cxnId="{142BA577-15D5-445F-90D2-6C3F8F6C9F2A}">
      <dgm:prSet/>
      <dgm:spPr/>
      <dgm:t>
        <a:bodyPr/>
        <a:lstStyle/>
        <a:p>
          <a:endParaRPr lang="en-US"/>
        </a:p>
      </dgm:t>
    </dgm:pt>
    <dgm:pt modelId="{769B1805-0E49-410D-A576-1E4C6B4EFA8B}">
      <dgm:prSet/>
      <dgm:spPr/>
      <dgm:t>
        <a:bodyPr/>
        <a:lstStyle/>
        <a:p>
          <a:r>
            <a:rPr lang="en-AU"/>
            <a:t>Large number of baryonic targets </a:t>
          </a:r>
          <a:endParaRPr lang="en-US"/>
        </a:p>
      </dgm:t>
    </dgm:pt>
    <dgm:pt modelId="{1AFC65F8-0DCB-45E5-B3F4-A199A076D95C}" type="parTrans" cxnId="{AF64CAE5-D2F1-4D4F-8902-B216B8C3C09B}">
      <dgm:prSet/>
      <dgm:spPr/>
      <dgm:t>
        <a:bodyPr/>
        <a:lstStyle/>
        <a:p>
          <a:endParaRPr lang="en-US"/>
        </a:p>
      </dgm:t>
    </dgm:pt>
    <dgm:pt modelId="{E8FA54C2-6708-44DC-8968-8C1BA1A1D14F}" type="sibTrans" cxnId="{AF64CAE5-D2F1-4D4F-8902-B216B8C3C09B}">
      <dgm:prSet/>
      <dgm:spPr/>
      <dgm:t>
        <a:bodyPr/>
        <a:lstStyle/>
        <a:p>
          <a:endParaRPr lang="en-US"/>
        </a:p>
      </dgm:t>
    </dgm:pt>
    <dgm:pt modelId="{0CE151D3-CAEE-4135-BF1A-5A8078588DB5}">
      <dgm:prSet/>
      <dgm:spPr/>
      <dgm:t>
        <a:bodyPr/>
        <a:lstStyle/>
        <a:p>
          <a:r>
            <a:rPr lang="en-AU"/>
            <a:t>Multi-scattering regime naturally realized </a:t>
          </a:r>
          <a:endParaRPr lang="en-US"/>
        </a:p>
      </dgm:t>
    </dgm:pt>
    <dgm:pt modelId="{0C438CBA-1E27-43F3-BAC9-18723EE7A97E}" type="parTrans" cxnId="{9B04A218-E475-4F97-9727-969F4447BD82}">
      <dgm:prSet/>
      <dgm:spPr/>
      <dgm:t>
        <a:bodyPr/>
        <a:lstStyle/>
        <a:p>
          <a:endParaRPr lang="en-US"/>
        </a:p>
      </dgm:t>
    </dgm:pt>
    <dgm:pt modelId="{F85CCF64-4443-4D4C-AAFA-CD2C963EFE0E}" type="sibTrans" cxnId="{9B04A218-E475-4F97-9727-969F4447BD82}">
      <dgm:prSet/>
      <dgm:spPr/>
      <dgm:t>
        <a:bodyPr/>
        <a:lstStyle/>
        <a:p>
          <a:endParaRPr lang="en-US"/>
        </a:p>
      </dgm:t>
    </dgm:pt>
    <dgm:pt modelId="{1E3D8C40-9FF8-40FA-9446-97CCD2A4A559}">
      <dgm:prSet/>
      <dgm:spPr/>
      <dgm:t>
        <a:bodyPr/>
        <a:lstStyle/>
        <a:p>
          <a:r>
            <a:rPr lang="en-AU"/>
            <a:t>Complementarity to compact objects </a:t>
          </a:r>
          <a:endParaRPr lang="en-US"/>
        </a:p>
      </dgm:t>
    </dgm:pt>
    <dgm:pt modelId="{457EC01B-FDC1-4DEF-81B3-9E0C0BB93974}" type="parTrans" cxnId="{FBA3B6DA-34B8-4DFF-916B-458EA7012F6B}">
      <dgm:prSet/>
      <dgm:spPr/>
      <dgm:t>
        <a:bodyPr/>
        <a:lstStyle/>
        <a:p>
          <a:endParaRPr lang="en-US"/>
        </a:p>
      </dgm:t>
    </dgm:pt>
    <dgm:pt modelId="{FA08F6B3-F152-422F-AC29-D1D3B56A95FD}" type="sibTrans" cxnId="{FBA3B6DA-34B8-4DFF-916B-458EA7012F6B}">
      <dgm:prSet/>
      <dgm:spPr/>
      <dgm:t>
        <a:bodyPr/>
        <a:lstStyle/>
        <a:p>
          <a:endParaRPr lang="en-US"/>
        </a:p>
      </dgm:t>
    </dgm:pt>
    <dgm:pt modelId="{74E02D47-1786-4E8B-9952-90794657F365}" type="pres">
      <dgm:prSet presAssocID="{89EAF141-F164-435E-BDBC-33B1C48ABA86}" presName="matrix" presStyleCnt="0">
        <dgm:presLayoutVars>
          <dgm:chMax val="1"/>
          <dgm:dir/>
          <dgm:resizeHandles val="exact"/>
        </dgm:presLayoutVars>
      </dgm:prSet>
      <dgm:spPr/>
    </dgm:pt>
    <dgm:pt modelId="{FF4D9382-1C46-42F0-A8BA-6BE44C995D1D}" type="pres">
      <dgm:prSet presAssocID="{89EAF141-F164-435E-BDBC-33B1C48ABA86}" presName="diamond" presStyleLbl="bgShp" presStyleIdx="0" presStyleCnt="1"/>
      <dgm:spPr/>
    </dgm:pt>
    <dgm:pt modelId="{3E9464C0-9584-4601-B2B5-CDF6BD851124}" type="pres">
      <dgm:prSet presAssocID="{89EAF141-F164-435E-BDBC-33B1C48ABA8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E423FA-C383-40CE-9FA6-0E29741DCBEB}" type="pres">
      <dgm:prSet presAssocID="{89EAF141-F164-435E-BDBC-33B1C48ABA8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EBE47D9-9755-4F75-91AA-A276D3FA9050}" type="pres">
      <dgm:prSet presAssocID="{89EAF141-F164-435E-BDBC-33B1C48ABA8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BE1CD8-1A1A-43EA-9873-6EDC4281EC90}" type="pres">
      <dgm:prSet presAssocID="{89EAF141-F164-435E-BDBC-33B1C48ABA8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B04A218-E475-4F97-9727-969F4447BD82}" srcId="{89EAF141-F164-435E-BDBC-33B1C48ABA86}" destId="{0CE151D3-CAEE-4135-BF1A-5A8078588DB5}" srcOrd="2" destOrd="0" parTransId="{0C438CBA-1E27-43F3-BAC9-18723EE7A97E}" sibTransId="{F85CCF64-4443-4D4C-AAFA-CD2C963EFE0E}"/>
    <dgm:cxn modelId="{31279F33-45D6-4350-9F00-C7FFE2CAD10B}" type="presOf" srcId="{769B1805-0E49-410D-A576-1E4C6B4EFA8B}" destId="{1EE423FA-C383-40CE-9FA6-0E29741DCBEB}" srcOrd="0" destOrd="0" presId="urn:microsoft.com/office/officeart/2005/8/layout/matrix3"/>
    <dgm:cxn modelId="{95BF0B6A-D5CB-46E0-A9C7-FBDB5FCA102C}" type="presOf" srcId="{1A118990-498A-4B92-9397-AC090F329FF5}" destId="{3E9464C0-9584-4601-B2B5-CDF6BD851124}" srcOrd="0" destOrd="0" presId="urn:microsoft.com/office/officeart/2005/8/layout/matrix3"/>
    <dgm:cxn modelId="{D743264D-D8D6-484C-B0E5-3DBDB044BAEC}" type="presOf" srcId="{1E3D8C40-9FF8-40FA-9446-97CCD2A4A559}" destId="{14BE1CD8-1A1A-43EA-9873-6EDC4281EC90}" srcOrd="0" destOrd="0" presId="urn:microsoft.com/office/officeart/2005/8/layout/matrix3"/>
    <dgm:cxn modelId="{142BA577-15D5-445F-90D2-6C3F8F6C9F2A}" srcId="{89EAF141-F164-435E-BDBC-33B1C48ABA86}" destId="{1A118990-498A-4B92-9397-AC090F329FF5}" srcOrd="0" destOrd="0" parTransId="{E2DE2963-42DA-4654-99AE-F9695A1DDC31}" sibTransId="{4DA464DC-DF5F-4712-B198-CA2CAB4FEE4D}"/>
    <dgm:cxn modelId="{6B0F0E9B-5B64-482A-8480-50AB23CE43C6}" type="presOf" srcId="{0CE151D3-CAEE-4135-BF1A-5A8078588DB5}" destId="{3EBE47D9-9755-4F75-91AA-A276D3FA9050}" srcOrd="0" destOrd="0" presId="urn:microsoft.com/office/officeart/2005/8/layout/matrix3"/>
    <dgm:cxn modelId="{FBA3B6DA-34B8-4DFF-916B-458EA7012F6B}" srcId="{89EAF141-F164-435E-BDBC-33B1C48ABA86}" destId="{1E3D8C40-9FF8-40FA-9446-97CCD2A4A559}" srcOrd="3" destOrd="0" parTransId="{457EC01B-FDC1-4DEF-81B3-9E0C0BB93974}" sibTransId="{FA08F6B3-F152-422F-AC29-D1D3B56A95FD}"/>
    <dgm:cxn modelId="{AF64CAE5-D2F1-4D4F-8902-B216B8C3C09B}" srcId="{89EAF141-F164-435E-BDBC-33B1C48ABA86}" destId="{769B1805-0E49-410D-A576-1E4C6B4EFA8B}" srcOrd="1" destOrd="0" parTransId="{1AFC65F8-0DCB-45E5-B3F4-A199A076D95C}" sibTransId="{E8FA54C2-6708-44DC-8968-8C1BA1A1D14F}"/>
    <dgm:cxn modelId="{B9AE70F3-990E-42F0-9A1D-271A1F60F77A}" type="presOf" srcId="{89EAF141-F164-435E-BDBC-33B1C48ABA86}" destId="{74E02D47-1786-4E8B-9952-90794657F365}" srcOrd="0" destOrd="0" presId="urn:microsoft.com/office/officeart/2005/8/layout/matrix3"/>
    <dgm:cxn modelId="{ED0C89D6-978C-4768-B573-83B066F20DDB}" type="presParOf" srcId="{74E02D47-1786-4E8B-9952-90794657F365}" destId="{FF4D9382-1C46-42F0-A8BA-6BE44C995D1D}" srcOrd="0" destOrd="0" presId="urn:microsoft.com/office/officeart/2005/8/layout/matrix3"/>
    <dgm:cxn modelId="{EF64904C-2E43-4478-964B-06E33CA39C51}" type="presParOf" srcId="{74E02D47-1786-4E8B-9952-90794657F365}" destId="{3E9464C0-9584-4601-B2B5-CDF6BD851124}" srcOrd="1" destOrd="0" presId="urn:microsoft.com/office/officeart/2005/8/layout/matrix3"/>
    <dgm:cxn modelId="{AE466899-8DE5-4278-8268-1D1D55261424}" type="presParOf" srcId="{74E02D47-1786-4E8B-9952-90794657F365}" destId="{1EE423FA-C383-40CE-9FA6-0E29741DCBEB}" srcOrd="2" destOrd="0" presId="urn:microsoft.com/office/officeart/2005/8/layout/matrix3"/>
    <dgm:cxn modelId="{96CFDFF1-B6DA-4583-8E51-611672910173}" type="presParOf" srcId="{74E02D47-1786-4E8B-9952-90794657F365}" destId="{3EBE47D9-9755-4F75-91AA-A276D3FA9050}" srcOrd="3" destOrd="0" presId="urn:microsoft.com/office/officeart/2005/8/layout/matrix3"/>
    <dgm:cxn modelId="{C845F08F-EDDB-43C6-883E-6E6D58B4F643}" type="presParOf" srcId="{74E02D47-1786-4E8B-9952-90794657F365}" destId="{14BE1CD8-1A1A-43EA-9873-6EDC4281EC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EAF141-F164-435E-BDBC-33B1C48ABA86}" type="doc">
      <dgm:prSet loTypeId="urn:microsoft.com/office/officeart/2005/8/layout/matrix3" loCatId="matrix" qsTypeId="urn:microsoft.com/office/officeart/2005/8/quickstyle/simple1#6" qsCatId="simple" csTypeId="urn:microsoft.com/office/officeart/2005/8/colors/colorful5#6" csCatId="colorful"/>
      <dgm:spPr/>
      <dgm:t>
        <a:bodyPr/>
        <a:lstStyle/>
        <a:p>
          <a:endParaRPr lang="en-US"/>
        </a:p>
      </dgm:t>
    </dgm:pt>
    <dgm:pt modelId="{1A118990-498A-4B92-9397-AC090F329FF5}">
      <dgm:prSet/>
      <dgm:spPr/>
      <dgm:t>
        <a:bodyPr/>
        <a:lstStyle/>
        <a:p>
          <a:r>
            <a:rPr lang="en-US"/>
            <a:t>Probe of heavy Dark Matter</a:t>
          </a:r>
        </a:p>
      </dgm:t>
    </dgm:pt>
    <dgm:pt modelId="{E2DE2963-42DA-4654-99AE-F9695A1DDC31}" type="parTrans" cxnId="{142BA577-15D5-445F-90D2-6C3F8F6C9F2A}">
      <dgm:prSet/>
      <dgm:spPr/>
      <dgm:t>
        <a:bodyPr/>
        <a:lstStyle/>
        <a:p>
          <a:endParaRPr lang="en-US"/>
        </a:p>
      </dgm:t>
    </dgm:pt>
    <dgm:pt modelId="{4DA464DC-DF5F-4712-B198-CA2CAB4FEE4D}" type="sibTrans" cxnId="{142BA577-15D5-445F-90D2-6C3F8F6C9F2A}">
      <dgm:prSet/>
      <dgm:spPr/>
      <dgm:t>
        <a:bodyPr/>
        <a:lstStyle/>
        <a:p>
          <a:endParaRPr lang="en-US"/>
        </a:p>
      </dgm:t>
    </dgm:pt>
    <dgm:pt modelId="{769B1805-0E49-410D-A576-1E4C6B4EFA8B}">
      <dgm:prSet/>
      <dgm:spPr/>
      <dgm:t>
        <a:bodyPr/>
        <a:lstStyle/>
        <a:p>
          <a:r>
            <a:rPr lang="en-AU" b="1" dirty="0">
              <a:solidFill>
                <a:srgbClr val="FFC000"/>
              </a:solidFill>
            </a:rPr>
            <a:t>Large number of baryonic targets </a:t>
          </a:r>
          <a:endParaRPr lang="en-US" b="1" dirty="0">
            <a:solidFill>
              <a:srgbClr val="FFC000"/>
            </a:solidFill>
          </a:endParaRPr>
        </a:p>
      </dgm:t>
    </dgm:pt>
    <dgm:pt modelId="{1AFC65F8-0DCB-45E5-B3F4-A199A076D95C}" type="parTrans" cxnId="{AF64CAE5-D2F1-4D4F-8902-B216B8C3C09B}">
      <dgm:prSet/>
      <dgm:spPr/>
      <dgm:t>
        <a:bodyPr/>
        <a:lstStyle/>
        <a:p>
          <a:endParaRPr lang="en-US"/>
        </a:p>
      </dgm:t>
    </dgm:pt>
    <dgm:pt modelId="{E8FA54C2-6708-44DC-8968-8C1BA1A1D14F}" type="sibTrans" cxnId="{AF64CAE5-D2F1-4D4F-8902-B216B8C3C09B}">
      <dgm:prSet/>
      <dgm:spPr/>
      <dgm:t>
        <a:bodyPr/>
        <a:lstStyle/>
        <a:p>
          <a:endParaRPr lang="en-US"/>
        </a:p>
      </dgm:t>
    </dgm:pt>
    <dgm:pt modelId="{0CE151D3-CAEE-4135-BF1A-5A8078588DB5}">
      <dgm:prSet/>
      <dgm:spPr/>
      <dgm:t>
        <a:bodyPr/>
        <a:lstStyle/>
        <a:p>
          <a:r>
            <a:rPr lang="en-AU"/>
            <a:t>Multi-scattering regime naturally realized </a:t>
          </a:r>
          <a:endParaRPr lang="en-US"/>
        </a:p>
      </dgm:t>
    </dgm:pt>
    <dgm:pt modelId="{0C438CBA-1E27-43F3-BAC9-18723EE7A97E}" type="parTrans" cxnId="{9B04A218-E475-4F97-9727-969F4447BD82}">
      <dgm:prSet/>
      <dgm:spPr/>
      <dgm:t>
        <a:bodyPr/>
        <a:lstStyle/>
        <a:p>
          <a:endParaRPr lang="en-US"/>
        </a:p>
      </dgm:t>
    </dgm:pt>
    <dgm:pt modelId="{F85CCF64-4443-4D4C-AAFA-CD2C963EFE0E}" type="sibTrans" cxnId="{9B04A218-E475-4F97-9727-969F4447BD82}">
      <dgm:prSet/>
      <dgm:spPr/>
      <dgm:t>
        <a:bodyPr/>
        <a:lstStyle/>
        <a:p>
          <a:endParaRPr lang="en-US"/>
        </a:p>
      </dgm:t>
    </dgm:pt>
    <dgm:pt modelId="{1E3D8C40-9FF8-40FA-9446-97CCD2A4A559}">
      <dgm:prSet/>
      <dgm:spPr/>
      <dgm:t>
        <a:bodyPr/>
        <a:lstStyle/>
        <a:p>
          <a:r>
            <a:rPr lang="en-AU"/>
            <a:t>Complementarity to compact objects </a:t>
          </a:r>
          <a:endParaRPr lang="en-US"/>
        </a:p>
      </dgm:t>
    </dgm:pt>
    <dgm:pt modelId="{457EC01B-FDC1-4DEF-81B3-9E0C0BB93974}" type="parTrans" cxnId="{FBA3B6DA-34B8-4DFF-916B-458EA7012F6B}">
      <dgm:prSet/>
      <dgm:spPr/>
      <dgm:t>
        <a:bodyPr/>
        <a:lstStyle/>
        <a:p>
          <a:endParaRPr lang="en-US"/>
        </a:p>
      </dgm:t>
    </dgm:pt>
    <dgm:pt modelId="{FA08F6B3-F152-422F-AC29-D1D3B56A95FD}" type="sibTrans" cxnId="{FBA3B6DA-34B8-4DFF-916B-458EA7012F6B}">
      <dgm:prSet/>
      <dgm:spPr/>
      <dgm:t>
        <a:bodyPr/>
        <a:lstStyle/>
        <a:p>
          <a:endParaRPr lang="en-US"/>
        </a:p>
      </dgm:t>
    </dgm:pt>
    <dgm:pt modelId="{74E02D47-1786-4E8B-9952-90794657F365}" type="pres">
      <dgm:prSet presAssocID="{89EAF141-F164-435E-BDBC-33B1C48ABA86}" presName="matrix" presStyleCnt="0">
        <dgm:presLayoutVars>
          <dgm:chMax val="1"/>
          <dgm:dir/>
          <dgm:resizeHandles val="exact"/>
        </dgm:presLayoutVars>
      </dgm:prSet>
      <dgm:spPr/>
    </dgm:pt>
    <dgm:pt modelId="{FF4D9382-1C46-42F0-A8BA-6BE44C995D1D}" type="pres">
      <dgm:prSet presAssocID="{89EAF141-F164-435E-BDBC-33B1C48ABA86}" presName="diamond" presStyleLbl="bgShp" presStyleIdx="0" presStyleCnt="1"/>
      <dgm:spPr/>
    </dgm:pt>
    <dgm:pt modelId="{3E9464C0-9584-4601-B2B5-CDF6BD851124}" type="pres">
      <dgm:prSet presAssocID="{89EAF141-F164-435E-BDBC-33B1C48ABA8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E423FA-C383-40CE-9FA6-0E29741DCBEB}" type="pres">
      <dgm:prSet presAssocID="{89EAF141-F164-435E-BDBC-33B1C48ABA8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EBE47D9-9755-4F75-91AA-A276D3FA9050}" type="pres">
      <dgm:prSet presAssocID="{89EAF141-F164-435E-BDBC-33B1C48ABA8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BE1CD8-1A1A-43EA-9873-6EDC4281EC90}" type="pres">
      <dgm:prSet presAssocID="{89EAF141-F164-435E-BDBC-33B1C48ABA8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B04A218-E475-4F97-9727-969F4447BD82}" srcId="{89EAF141-F164-435E-BDBC-33B1C48ABA86}" destId="{0CE151D3-CAEE-4135-BF1A-5A8078588DB5}" srcOrd="2" destOrd="0" parTransId="{0C438CBA-1E27-43F3-BAC9-18723EE7A97E}" sibTransId="{F85CCF64-4443-4D4C-AAFA-CD2C963EFE0E}"/>
    <dgm:cxn modelId="{31279F33-45D6-4350-9F00-C7FFE2CAD10B}" type="presOf" srcId="{769B1805-0E49-410D-A576-1E4C6B4EFA8B}" destId="{1EE423FA-C383-40CE-9FA6-0E29741DCBEB}" srcOrd="0" destOrd="0" presId="urn:microsoft.com/office/officeart/2005/8/layout/matrix3"/>
    <dgm:cxn modelId="{95BF0B6A-D5CB-46E0-A9C7-FBDB5FCA102C}" type="presOf" srcId="{1A118990-498A-4B92-9397-AC090F329FF5}" destId="{3E9464C0-9584-4601-B2B5-CDF6BD851124}" srcOrd="0" destOrd="0" presId="urn:microsoft.com/office/officeart/2005/8/layout/matrix3"/>
    <dgm:cxn modelId="{D743264D-D8D6-484C-B0E5-3DBDB044BAEC}" type="presOf" srcId="{1E3D8C40-9FF8-40FA-9446-97CCD2A4A559}" destId="{14BE1CD8-1A1A-43EA-9873-6EDC4281EC90}" srcOrd="0" destOrd="0" presId="urn:microsoft.com/office/officeart/2005/8/layout/matrix3"/>
    <dgm:cxn modelId="{142BA577-15D5-445F-90D2-6C3F8F6C9F2A}" srcId="{89EAF141-F164-435E-BDBC-33B1C48ABA86}" destId="{1A118990-498A-4B92-9397-AC090F329FF5}" srcOrd="0" destOrd="0" parTransId="{E2DE2963-42DA-4654-99AE-F9695A1DDC31}" sibTransId="{4DA464DC-DF5F-4712-B198-CA2CAB4FEE4D}"/>
    <dgm:cxn modelId="{6B0F0E9B-5B64-482A-8480-50AB23CE43C6}" type="presOf" srcId="{0CE151D3-CAEE-4135-BF1A-5A8078588DB5}" destId="{3EBE47D9-9755-4F75-91AA-A276D3FA9050}" srcOrd="0" destOrd="0" presId="urn:microsoft.com/office/officeart/2005/8/layout/matrix3"/>
    <dgm:cxn modelId="{FBA3B6DA-34B8-4DFF-916B-458EA7012F6B}" srcId="{89EAF141-F164-435E-BDBC-33B1C48ABA86}" destId="{1E3D8C40-9FF8-40FA-9446-97CCD2A4A559}" srcOrd="3" destOrd="0" parTransId="{457EC01B-FDC1-4DEF-81B3-9E0C0BB93974}" sibTransId="{FA08F6B3-F152-422F-AC29-D1D3B56A95FD}"/>
    <dgm:cxn modelId="{AF64CAE5-D2F1-4D4F-8902-B216B8C3C09B}" srcId="{89EAF141-F164-435E-BDBC-33B1C48ABA86}" destId="{769B1805-0E49-410D-A576-1E4C6B4EFA8B}" srcOrd="1" destOrd="0" parTransId="{1AFC65F8-0DCB-45E5-B3F4-A199A076D95C}" sibTransId="{E8FA54C2-6708-44DC-8968-8C1BA1A1D14F}"/>
    <dgm:cxn modelId="{B9AE70F3-990E-42F0-9A1D-271A1F60F77A}" type="presOf" srcId="{89EAF141-F164-435E-BDBC-33B1C48ABA86}" destId="{74E02D47-1786-4E8B-9952-90794657F365}" srcOrd="0" destOrd="0" presId="urn:microsoft.com/office/officeart/2005/8/layout/matrix3"/>
    <dgm:cxn modelId="{ED0C89D6-978C-4768-B573-83B066F20DDB}" type="presParOf" srcId="{74E02D47-1786-4E8B-9952-90794657F365}" destId="{FF4D9382-1C46-42F0-A8BA-6BE44C995D1D}" srcOrd="0" destOrd="0" presId="urn:microsoft.com/office/officeart/2005/8/layout/matrix3"/>
    <dgm:cxn modelId="{EF64904C-2E43-4478-964B-06E33CA39C51}" type="presParOf" srcId="{74E02D47-1786-4E8B-9952-90794657F365}" destId="{3E9464C0-9584-4601-B2B5-CDF6BD851124}" srcOrd="1" destOrd="0" presId="urn:microsoft.com/office/officeart/2005/8/layout/matrix3"/>
    <dgm:cxn modelId="{AE466899-8DE5-4278-8268-1D1D55261424}" type="presParOf" srcId="{74E02D47-1786-4E8B-9952-90794657F365}" destId="{1EE423FA-C383-40CE-9FA6-0E29741DCBEB}" srcOrd="2" destOrd="0" presId="urn:microsoft.com/office/officeart/2005/8/layout/matrix3"/>
    <dgm:cxn modelId="{96CFDFF1-B6DA-4583-8E51-611672910173}" type="presParOf" srcId="{74E02D47-1786-4E8B-9952-90794657F365}" destId="{3EBE47D9-9755-4F75-91AA-A276D3FA9050}" srcOrd="3" destOrd="0" presId="urn:microsoft.com/office/officeart/2005/8/layout/matrix3"/>
    <dgm:cxn modelId="{C845F08F-EDDB-43C6-883E-6E6D58B4F643}" type="presParOf" srcId="{74E02D47-1786-4E8B-9952-90794657F365}" destId="{14BE1CD8-1A1A-43EA-9873-6EDC4281EC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EAF141-F164-435E-BDBC-33B1C48ABA86}" type="doc">
      <dgm:prSet loTypeId="urn:microsoft.com/office/officeart/2005/8/layout/matrix3" loCatId="matrix" qsTypeId="urn:microsoft.com/office/officeart/2005/8/quickstyle/simple1#7" qsCatId="simple" csTypeId="urn:microsoft.com/office/officeart/2005/8/colors/colorful5#7" csCatId="colorful"/>
      <dgm:spPr/>
      <dgm:t>
        <a:bodyPr/>
        <a:lstStyle/>
        <a:p>
          <a:endParaRPr lang="en-US"/>
        </a:p>
      </dgm:t>
    </dgm:pt>
    <dgm:pt modelId="{1A118990-498A-4B92-9397-AC090F329FF5}">
      <dgm:prSet/>
      <dgm:spPr/>
      <dgm:t>
        <a:bodyPr/>
        <a:lstStyle/>
        <a:p>
          <a:r>
            <a:rPr lang="en-US"/>
            <a:t>Probe of heavy Dark Matter</a:t>
          </a:r>
        </a:p>
      </dgm:t>
    </dgm:pt>
    <dgm:pt modelId="{E2DE2963-42DA-4654-99AE-F9695A1DDC31}" type="parTrans" cxnId="{142BA577-15D5-445F-90D2-6C3F8F6C9F2A}">
      <dgm:prSet/>
      <dgm:spPr/>
      <dgm:t>
        <a:bodyPr/>
        <a:lstStyle/>
        <a:p>
          <a:endParaRPr lang="en-US"/>
        </a:p>
      </dgm:t>
    </dgm:pt>
    <dgm:pt modelId="{4DA464DC-DF5F-4712-B198-CA2CAB4FEE4D}" type="sibTrans" cxnId="{142BA577-15D5-445F-90D2-6C3F8F6C9F2A}">
      <dgm:prSet/>
      <dgm:spPr/>
      <dgm:t>
        <a:bodyPr/>
        <a:lstStyle/>
        <a:p>
          <a:endParaRPr lang="en-US"/>
        </a:p>
      </dgm:t>
    </dgm:pt>
    <dgm:pt modelId="{769B1805-0E49-410D-A576-1E4C6B4EFA8B}">
      <dgm:prSet/>
      <dgm:spPr/>
      <dgm:t>
        <a:bodyPr/>
        <a:lstStyle/>
        <a:p>
          <a:r>
            <a:rPr lang="en-AU"/>
            <a:t>Large number of baryonic targets </a:t>
          </a:r>
          <a:endParaRPr lang="en-US"/>
        </a:p>
      </dgm:t>
    </dgm:pt>
    <dgm:pt modelId="{1AFC65F8-0DCB-45E5-B3F4-A199A076D95C}" type="parTrans" cxnId="{AF64CAE5-D2F1-4D4F-8902-B216B8C3C09B}">
      <dgm:prSet/>
      <dgm:spPr/>
      <dgm:t>
        <a:bodyPr/>
        <a:lstStyle/>
        <a:p>
          <a:endParaRPr lang="en-US"/>
        </a:p>
      </dgm:t>
    </dgm:pt>
    <dgm:pt modelId="{E8FA54C2-6708-44DC-8968-8C1BA1A1D14F}" type="sibTrans" cxnId="{AF64CAE5-D2F1-4D4F-8902-B216B8C3C09B}">
      <dgm:prSet/>
      <dgm:spPr/>
      <dgm:t>
        <a:bodyPr/>
        <a:lstStyle/>
        <a:p>
          <a:endParaRPr lang="en-US"/>
        </a:p>
      </dgm:t>
    </dgm:pt>
    <dgm:pt modelId="{0CE151D3-CAEE-4135-BF1A-5A8078588DB5}">
      <dgm:prSet/>
      <dgm:spPr/>
      <dgm:t>
        <a:bodyPr/>
        <a:lstStyle/>
        <a:p>
          <a:r>
            <a:rPr lang="en-AU" b="1" dirty="0">
              <a:solidFill>
                <a:srgbClr val="FFC000"/>
              </a:solidFill>
            </a:rPr>
            <a:t>Multi-scattering regime naturally realized </a:t>
          </a:r>
          <a:endParaRPr lang="en-US" b="1" dirty="0">
            <a:solidFill>
              <a:srgbClr val="FFC000"/>
            </a:solidFill>
          </a:endParaRPr>
        </a:p>
      </dgm:t>
    </dgm:pt>
    <dgm:pt modelId="{0C438CBA-1E27-43F3-BAC9-18723EE7A97E}" type="parTrans" cxnId="{9B04A218-E475-4F97-9727-969F4447BD82}">
      <dgm:prSet/>
      <dgm:spPr/>
      <dgm:t>
        <a:bodyPr/>
        <a:lstStyle/>
        <a:p>
          <a:endParaRPr lang="en-US"/>
        </a:p>
      </dgm:t>
    </dgm:pt>
    <dgm:pt modelId="{F85CCF64-4443-4D4C-AAFA-CD2C963EFE0E}" type="sibTrans" cxnId="{9B04A218-E475-4F97-9727-969F4447BD82}">
      <dgm:prSet/>
      <dgm:spPr/>
      <dgm:t>
        <a:bodyPr/>
        <a:lstStyle/>
        <a:p>
          <a:endParaRPr lang="en-US"/>
        </a:p>
      </dgm:t>
    </dgm:pt>
    <dgm:pt modelId="{1E3D8C40-9FF8-40FA-9446-97CCD2A4A559}">
      <dgm:prSet/>
      <dgm:spPr/>
      <dgm:t>
        <a:bodyPr/>
        <a:lstStyle/>
        <a:p>
          <a:r>
            <a:rPr lang="en-AU"/>
            <a:t>Complementarity to compact objects </a:t>
          </a:r>
          <a:endParaRPr lang="en-US"/>
        </a:p>
      </dgm:t>
    </dgm:pt>
    <dgm:pt modelId="{457EC01B-FDC1-4DEF-81B3-9E0C0BB93974}" type="parTrans" cxnId="{FBA3B6DA-34B8-4DFF-916B-458EA7012F6B}">
      <dgm:prSet/>
      <dgm:spPr/>
      <dgm:t>
        <a:bodyPr/>
        <a:lstStyle/>
        <a:p>
          <a:endParaRPr lang="en-US"/>
        </a:p>
      </dgm:t>
    </dgm:pt>
    <dgm:pt modelId="{FA08F6B3-F152-422F-AC29-D1D3B56A95FD}" type="sibTrans" cxnId="{FBA3B6DA-34B8-4DFF-916B-458EA7012F6B}">
      <dgm:prSet/>
      <dgm:spPr/>
      <dgm:t>
        <a:bodyPr/>
        <a:lstStyle/>
        <a:p>
          <a:endParaRPr lang="en-US"/>
        </a:p>
      </dgm:t>
    </dgm:pt>
    <dgm:pt modelId="{74E02D47-1786-4E8B-9952-90794657F365}" type="pres">
      <dgm:prSet presAssocID="{89EAF141-F164-435E-BDBC-33B1C48ABA86}" presName="matrix" presStyleCnt="0">
        <dgm:presLayoutVars>
          <dgm:chMax val="1"/>
          <dgm:dir/>
          <dgm:resizeHandles val="exact"/>
        </dgm:presLayoutVars>
      </dgm:prSet>
      <dgm:spPr/>
    </dgm:pt>
    <dgm:pt modelId="{FF4D9382-1C46-42F0-A8BA-6BE44C995D1D}" type="pres">
      <dgm:prSet presAssocID="{89EAF141-F164-435E-BDBC-33B1C48ABA86}" presName="diamond" presStyleLbl="bgShp" presStyleIdx="0" presStyleCnt="1"/>
      <dgm:spPr/>
    </dgm:pt>
    <dgm:pt modelId="{3E9464C0-9584-4601-B2B5-CDF6BD851124}" type="pres">
      <dgm:prSet presAssocID="{89EAF141-F164-435E-BDBC-33B1C48ABA8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E423FA-C383-40CE-9FA6-0E29741DCBEB}" type="pres">
      <dgm:prSet presAssocID="{89EAF141-F164-435E-BDBC-33B1C48ABA8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EBE47D9-9755-4F75-91AA-A276D3FA9050}" type="pres">
      <dgm:prSet presAssocID="{89EAF141-F164-435E-BDBC-33B1C48ABA8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BE1CD8-1A1A-43EA-9873-6EDC4281EC90}" type="pres">
      <dgm:prSet presAssocID="{89EAF141-F164-435E-BDBC-33B1C48ABA8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B04A218-E475-4F97-9727-969F4447BD82}" srcId="{89EAF141-F164-435E-BDBC-33B1C48ABA86}" destId="{0CE151D3-CAEE-4135-BF1A-5A8078588DB5}" srcOrd="2" destOrd="0" parTransId="{0C438CBA-1E27-43F3-BAC9-18723EE7A97E}" sibTransId="{F85CCF64-4443-4D4C-AAFA-CD2C963EFE0E}"/>
    <dgm:cxn modelId="{31279F33-45D6-4350-9F00-C7FFE2CAD10B}" type="presOf" srcId="{769B1805-0E49-410D-A576-1E4C6B4EFA8B}" destId="{1EE423FA-C383-40CE-9FA6-0E29741DCBEB}" srcOrd="0" destOrd="0" presId="urn:microsoft.com/office/officeart/2005/8/layout/matrix3"/>
    <dgm:cxn modelId="{95BF0B6A-D5CB-46E0-A9C7-FBDB5FCA102C}" type="presOf" srcId="{1A118990-498A-4B92-9397-AC090F329FF5}" destId="{3E9464C0-9584-4601-B2B5-CDF6BD851124}" srcOrd="0" destOrd="0" presId="urn:microsoft.com/office/officeart/2005/8/layout/matrix3"/>
    <dgm:cxn modelId="{D743264D-D8D6-484C-B0E5-3DBDB044BAEC}" type="presOf" srcId="{1E3D8C40-9FF8-40FA-9446-97CCD2A4A559}" destId="{14BE1CD8-1A1A-43EA-9873-6EDC4281EC90}" srcOrd="0" destOrd="0" presId="urn:microsoft.com/office/officeart/2005/8/layout/matrix3"/>
    <dgm:cxn modelId="{142BA577-15D5-445F-90D2-6C3F8F6C9F2A}" srcId="{89EAF141-F164-435E-BDBC-33B1C48ABA86}" destId="{1A118990-498A-4B92-9397-AC090F329FF5}" srcOrd="0" destOrd="0" parTransId="{E2DE2963-42DA-4654-99AE-F9695A1DDC31}" sibTransId="{4DA464DC-DF5F-4712-B198-CA2CAB4FEE4D}"/>
    <dgm:cxn modelId="{6B0F0E9B-5B64-482A-8480-50AB23CE43C6}" type="presOf" srcId="{0CE151D3-CAEE-4135-BF1A-5A8078588DB5}" destId="{3EBE47D9-9755-4F75-91AA-A276D3FA9050}" srcOrd="0" destOrd="0" presId="urn:microsoft.com/office/officeart/2005/8/layout/matrix3"/>
    <dgm:cxn modelId="{FBA3B6DA-34B8-4DFF-916B-458EA7012F6B}" srcId="{89EAF141-F164-435E-BDBC-33B1C48ABA86}" destId="{1E3D8C40-9FF8-40FA-9446-97CCD2A4A559}" srcOrd="3" destOrd="0" parTransId="{457EC01B-FDC1-4DEF-81B3-9E0C0BB93974}" sibTransId="{FA08F6B3-F152-422F-AC29-D1D3B56A95FD}"/>
    <dgm:cxn modelId="{AF64CAE5-D2F1-4D4F-8902-B216B8C3C09B}" srcId="{89EAF141-F164-435E-BDBC-33B1C48ABA86}" destId="{769B1805-0E49-410D-A576-1E4C6B4EFA8B}" srcOrd="1" destOrd="0" parTransId="{1AFC65F8-0DCB-45E5-B3F4-A199A076D95C}" sibTransId="{E8FA54C2-6708-44DC-8968-8C1BA1A1D14F}"/>
    <dgm:cxn modelId="{B9AE70F3-990E-42F0-9A1D-271A1F60F77A}" type="presOf" srcId="{89EAF141-F164-435E-BDBC-33B1C48ABA86}" destId="{74E02D47-1786-4E8B-9952-90794657F365}" srcOrd="0" destOrd="0" presId="urn:microsoft.com/office/officeart/2005/8/layout/matrix3"/>
    <dgm:cxn modelId="{ED0C89D6-978C-4768-B573-83B066F20DDB}" type="presParOf" srcId="{74E02D47-1786-4E8B-9952-90794657F365}" destId="{FF4D9382-1C46-42F0-A8BA-6BE44C995D1D}" srcOrd="0" destOrd="0" presId="urn:microsoft.com/office/officeart/2005/8/layout/matrix3"/>
    <dgm:cxn modelId="{EF64904C-2E43-4478-964B-06E33CA39C51}" type="presParOf" srcId="{74E02D47-1786-4E8B-9952-90794657F365}" destId="{3E9464C0-9584-4601-B2B5-CDF6BD851124}" srcOrd="1" destOrd="0" presId="urn:microsoft.com/office/officeart/2005/8/layout/matrix3"/>
    <dgm:cxn modelId="{AE466899-8DE5-4278-8268-1D1D55261424}" type="presParOf" srcId="{74E02D47-1786-4E8B-9952-90794657F365}" destId="{1EE423FA-C383-40CE-9FA6-0E29741DCBEB}" srcOrd="2" destOrd="0" presId="urn:microsoft.com/office/officeart/2005/8/layout/matrix3"/>
    <dgm:cxn modelId="{96CFDFF1-B6DA-4583-8E51-611672910173}" type="presParOf" srcId="{74E02D47-1786-4E8B-9952-90794657F365}" destId="{3EBE47D9-9755-4F75-91AA-A276D3FA9050}" srcOrd="3" destOrd="0" presId="urn:microsoft.com/office/officeart/2005/8/layout/matrix3"/>
    <dgm:cxn modelId="{C845F08F-EDDB-43C6-883E-6E6D58B4F643}" type="presParOf" srcId="{74E02D47-1786-4E8B-9952-90794657F365}" destId="{14BE1CD8-1A1A-43EA-9873-6EDC4281EC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EAF141-F164-435E-BDBC-33B1C48ABA86}" type="doc">
      <dgm:prSet loTypeId="urn:microsoft.com/office/officeart/2005/8/layout/matrix3" loCatId="matrix" qsTypeId="urn:microsoft.com/office/officeart/2005/8/quickstyle/simple1#8" qsCatId="simple" csTypeId="urn:microsoft.com/office/officeart/2005/8/colors/colorful5#8" csCatId="colorful"/>
      <dgm:spPr/>
      <dgm:t>
        <a:bodyPr/>
        <a:lstStyle/>
        <a:p>
          <a:endParaRPr lang="en-US"/>
        </a:p>
      </dgm:t>
    </dgm:pt>
    <dgm:pt modelId="{1A118990-498A-4B92-9397-AC090F329FF5}">
      <dgm:prSet/>
      <dgm:spPr/>
      <dgm:t>
        <a:bodyPr/>
        <a:lstStyle/>
        <a:p>
          <a:r>
            <a:rPr lang="en-US"/>
            <a:t>Probe of heavy Dark Matter</a:t>
          </a:r>
        </a:p>
      </dgm:t>
    </dgm:pt>
    <dgm:pt modelId="{E2DE2963-42DA-4654-99AE-F9695A1DDC31}" type="parTrans" cxnId="{142BA577-15D5-445F-90D2-6C3F8F6C9F2A}">
      <dgm:prSet/>
      <dgm:spPr/>
      <dgm:t>
        <a:bodyPr/>
        <a:lstStyle/>
        <a:p>
          <a:endParaRPr lang="en-US"/>
        </a:p>
      </dgm:t>
    </dgm:pt>
    <dgm:pt modelId="{4DA464DC-DF5F-4712-B198-CA2CAB4FEE4D}" type="sibTrans" cxnId="{142BA577-15D5-445F-90D2-6C3F8F6C9F2A}">
      <dgm:prSet/>
      <dgm:spPr/>
      <dgm:t>
        <a:bodyPr/>
        <a:lstStyle/>
        <a:p>
          <a:endParaRPr lang="en-US"/>
        </a:p>
      </dgm:t>
    </dgm:pt>
    <dgm:pt modelId="{769B1805-0E49-410D-A576-1E4C6B4EFA8B}">
      <dgm:prSet/>
      <dgm:spPr/>
      <dgm:t>
        <a:bodyPr/>
        <a:lstStyle/>
        <a:p>
          <a:r>
            <a:rPr lang="en-AU"/>
            <a:t>Large number of baryonic targets </a:t>
          </a:r>
          <a:endParaRPr lang="en-US"/>
        </a:p>
      </dgm:t>
    </dgm:pt>
    <dgm:pt modelId="{1AFC65F8-0DCB-45E5-B3F4-A199A076D95C}" type="parTrans" cxnId="{AF64CAE5-D2F1-4D4F-8902-B216B8C3C09B}">
      <dgm:prSet/>
      <dgm:spPr/>
      <dgm:t>
        <a:bodyPr/>
        <a:lstStyle/>
        <a:p>
          <a:endParaRPr lang="en-US"/>
        </a:p>
      </dgm:t>
    </dgm:pt>
    <dgm:pt modelId="{E8FA54C2-6708-44DC-8968-8C1BA1A1D14F}" type="sibTrans" cxnId="{AF64CAE5-D2F1-4D4F-8902-B216B8C3C09B}">
      <dgm:prSet/>
      <dgm:spPr/>
      <dgm:t>
        <a:bodyPr/>
        <a:lstStyle/>
        <a:p>
          <a:endParaRPr lang="en-US"/>
        </a:p>
      </dgm:t>
    </dgm:pt>
    <dgm:pt modelId="{0CE151D3-CAEE-4135-BF1A-5A8078588DB5}">
      <dgm:prSet/>
      <dgm:spPr/>
      <dgm:t>
        <a:bodyPr/>
        <a:lstStyle/>
        <a:p>
          <a:r>
            <a:rPr lang="en-AU"/>
            <a:t>Multi-scattering regime naturally realized </a:t>
          </a:r>
          <a:endParaRPr lang="en-US"/>
        </a:p>
      </dgm:t>
    </dgm:pt>
    <dgm:pt modelId="{0C438CBA-1E27-43F3-BAC9-18723EE7A97E}" type="parTrans" cxnId="{9B04A218-E475-4F97-9727-969F4447BD82}">
      <dgm:prSet/>
      <dgm:spPr/>
      <dgm:t>
        <a:bodyPr/>
        <a:lstStyle/>
        <a:p>
          <a:endParaRPr lang="en-US"/>
        </a:p>
      </dgm:t>
    </dgm:pt>
    <dgm:pt modelId="{F85CCF64-4443-4D4C-AAFA-CD2C963EFE0E}" type="sibTrans" cxnId="{9B04A218-E475-4F97-9727-969F4447BD82}">
      <dgm:prSet/>
      <dgm:spPr/>
      <dgm:t>
        <a:bodyPr/>
        <a:lstStyle/>
        <a:p>
          <a:endParaRPr lang="en-US"/>
        </a:p>
      </dgm:t>
    </dgm:pt>
    <dgm:pt modelId="{1E3D8C40-9FF8-40FA-9446-97CCD2A4A559}">
      <dgm:prSet/>
      <dgm:spPr/>
      <dgm:t>
        <a:bodyPr/>
        <a:lstStyle/>
        <a:p>
          <a:r>
            <a:rPr lang="en-AU" dirty="0">
              <a:solidFill>
                <a:srgbClr val="FFC000"/>
              </a:solidFill>
            </a:rPr>
            <a:t>Complementarity to compact objects </a:t>
          </a:r>
          <a:endParaRPr lang="en-US" dirty="0">
            <a:solidFill>
              <a:srgbClr val="FFC000"/>
            </a:solidFill>
          </a:endParaRPr>
        </a:p>
      </dgm:t>
    </dgm:pt>
    <dgm:pt modelId="{457EC01B-FDC1-4DEF-81B3-9E0C0BB93974}" type="parTrans" cxnId="{FBA3B6DA-34B8-4DFF-916B-458EA7012F6B}">
      <dgm:prSet/>
      <dgm:spPr/>
      <dgm:t>
        <a:bodyPr/>
        <a:lstStyle/>
        <a:p>
          <a:endParaRPr lang="en-US"/>
        </a:p>
      </dgm:t>
    </dgm:pt>
    <dgm:pt modelId="{FA08F6B3-F152-422F-AC29-D1D3B56A95FD}" type="sibTrans" cxnId="{FBA3B6DA-34B8-4DFF-916B-458EA7012F6B}">
      <dgm:prSet/>
      <dgm:spPr/>
      <dgm:t>
        <a:bodyPr/>
        <a:lstStyle/>
        <a:p>
          <a:endParaRPr lang="en-US"/>
        </a:p>
      </dgm:t>
    </dgm:pt>
    <dgm:pt modelId="{74E02D47-1786-4E8B-9952-90794657F365}" type="pres">
      <dgm:prSet presAssocID="{89EAF141-F164-435E-BDBC-33B1C48ABA86}" presName="matrix" presStyleCnt="0">
        <dgm:presLayoutVars>
          <dgm:chMax val="1"/>
          <dgm:dir/>
          <dgm:resizeHandles val="exact"/>
        </dgm:presLayoutVars>
      </dgm:prSet>
      <dgm:spPr/>
    </dgm:pt>
    <dgm:pt modelId="{FF4D9382-1C46-42F0-A8BA-6BE44C995D1D}" type="pres">
      <dgm:prSet presAssocID="{89EAF141-F164-435E-BDBC-33B1C48ABA86}" presName="diamond" presStyleLbl="bgShp" presStyleIdx="0" presStyleCnt="1"/>
      <dgm:spPr/>
    </dgm:pt>
    <dgm:pt modelId="{3E9464C0-9584-4601-B2B5-CDF6BD851124}" type="pres">
      <dgm:prSet presAssocID="{89EAF141-F164-435E-BDBC-33B1C48ABA86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E423FA-C383-40CE-9FA6-0E29741DCBEB}" type="pres">
      <dgm:prSet presAssocID="{89EAF141-F164-435E-BDBC-33B1C48ABA86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EBE47D9-9755-4F75-91AA-A276D3FA9050}" type="pres">
      <dgm:prSet presAssocID="{89EAF141-F164-435E-BDBC-33B1C48ABA86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BE1CD8-1A1A-43EA-9873-6EDC4281EC90}" type="pres">
      <dgm:prSet presAssocID="{89EAF141-F164-435E-BDBC-33B1C48ABA86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B04A218-E475-4F97-9727-969F4447BD82}" srcId="{89EAF141-F164-435E-BDBC-33B1C48ABA86}" destId="{0CE151D3-CAEE-4135-BF1A-5A8078588DB5}" srcOrd="2" destOrd="0" parTransId="{0C438CBA-1E27-43F3-BAC9-18723EE7A97E}" sibTransId="{F85CCF64-4443-4D4C-AAFA-CD2C963EFE0E}"/>
    <dgm:cxn modelId="{31279F33-45D6-4350-9F00-C7FFE2CAD10B}" type="presOf" srcId="{769B1805-0E49-410D-A576-1E4C6B4EFA8B}" destId="{1EE423FA-C383-40CE-9FA6-0E29741DCBEB}" srcOrd="0" destOrd="0" presId="urn:microsoft.com/office/officeart/2005/8/layout/matrix3"/>
    <dgm:cxn modelId="{95BF0B6A-D5CB-46E0-A9C7-FBDB5FCA102C}" type="presOf" srcId="{1A118990-498A-4B92-9397-AC090F329FF5}" destId="{3E9464C0-9584-4601-B2B5-CDF6BD851124}" srcOrd="0" destOrd="0" presId="urn:microsoft.com/office/officeart/2005/8/layout/matrix3"/>
    <dgm:cxn modelId="{D743264D-D8D6-484C-B0E5-3DBDB044BAEC}" type="presOf" srcId="{1E3D8C40-9FF8-40FA-9446-97CCD2A4A559}" destId="{14BE1CD8-1A1A-43EA-9873-6EDC4281EC90}" srcOrd="0" destOrd="0" presId="urn:microsoft.com/office/officeart/2005/8/layout/matrix3"/>
    <dgm:cxn modelId="{142BA577-15D5-445F-90D2-6C3F8F6C9F2A}" srcId="{89EAF141-F164-435E-BDBC-33B1C48ABA86}" destId="{1A118990-498A-4B92-9397-AC090F329FF5}" srcOrd="0" destOrd="0" parTransId="{E2DE2963-42DA-4654-99AE-F9695A1DDC31}" sibTransId="{4DA464DC-DF5F-4712-B198-CA2CAB4FEE4D}"/>
    <dgm:cxn modelId="{6B0F0E9B-5B64-482A-8480-50AB23CE43C6}" type="presOf" srcId="{0CE151D3-CAEE-4135-BF1A-5A8078588DB5}" destId="{3EBE47D9-9755-4F75-91AA-A276D3FA9050}" srcOrd="0" destOrd="0" presId="urn:microsoft.com/office/officeart/2005/8/layout/matrix3"/>
    <dgm:cxn modelId="{FBA3B6DA-34B8-4DFF-916B-458EA7012F6B}" srcId="{89EAF141-F164-435E-BDBC-33B1C48ABA86}" destId="{1E3D8C40-9FF8-40FA-9446-97CCD2A4A559}" srcOrd="3" destOrd="0" parTransId="{457EC01B-FDC1-4DEF-81B3-9E0C0BB93974}" sibTransId="{FA08F6B3-F152-422F-AC29-D1D3B56A95FD}"/>
    <dgm:cxn modelId="{AF64CAE5-D2F1-4D4F-8902-B216B8C3C09B}" srcId="{89EAF141-F164-435E-BDBC-33B1C48ABA86}" destId="{769B1805-0E49-410D-A576-1E4C6B4EFA8B}" srcOrd="1" destOrd="0" parTransId="{1AFC65F8-0DCB-45E5-B3F4-A199A076D95C}" sibTransId="{E8FA54C2-6708-44DC-8968-8C1BA1A1D14F}"/>
    <dgm:cxn modelId="{B9AE70F3-990E-42F0-9A1D-271A1F60F77A}" type="presOf" srcId="{89EAF141-F164-435E-BDBC-33B1C48ABA86}" destId="{74E02D47-1786-4E8B-9952-90794657F365}" srcOrd="0" destOrd="0" presId="urn:microsoft.com/office/officeart/2005/8/layout/matrix3"/>
    <dgm:cxn modelId="{ED0C89D6-978C-4768-B573-83B066F20DDB}" type="presParOf" srcId="{74E02D47-1786-4E8B-9952-90794657F365}" destId="{FF4D9382-1C46-42F0-A8BA-6BE44C995D1D}" srcOrd="0" destOrd="0" presId="urn:microsoft.com/office/officeart/2005/8/layout/matrix3"/>
    <dgm:cxn modelId="{EF64904C-2E43-4478-964B-06E33CA39C51}" type="presParOf" srcId="{74E02D47-1786-4E8B-9952-90794657F365}" destId="{3E9464C0-9584-4601-B2B5-CDF6BD851124}" srcOrd="1" destOrd="0" presId="urn:microsoft.com/office/officeart/2005/8/layout/matrix3"/>
    <dgm:cxn modelId="{AE466899-8DE5-4278-8268-1D1D55261424}" type="presParOf" srcId="{74E02D47-1786-4E8B-9952-90794657F365}" destId="{1EE423FA-C383-40CE-9FA6-0E29741DCBEB}" srcOrd="2" destOrd="0" presId="urn:microsoft.com/office/officeart/2005/8/layout/matrix3"/>
    <dgm:cxn modelId="{96CFDFF1-B6DA-4583-8E51-611672910173}" type="presParOf" srcId="{74E02D47-1786-4E8B-9952-90794657F365}" destId="{3EBE47D9-9755-4F75-91AA-A276D3FA9050}" srcOrd="3" destOrd="0" presId="urn:microsoft.com/office/officeart/2005/8/layout/matrix3"/>
    <dgm:cxn modelId="{C845F08F-EDDB-43C6-883E-6E6D58B4F643}" type="presParOf" srcId="{74E02D47-1786-4E8B-9952-90794657F365}" destId="{14BE1CD8-1A1A-43EA-9873-6EDC4281EC9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1F17C4-5F5C-4079-8203-A28FCA7817E0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6E8EAA1-392B-48B5-BE1B-7EF344C44EB0}">
      <dgm:prSet phldrT="[Text]" phldr="0"/>
      <dgm:spPr/>
      <dgm:t>
        <a:bodyPr/>
        <a:lstStyle/>
        <a:p>
          <a:r>
            <a:rPr lang="en-US" dirty="0"/>
            <a:t>Observation</a:t>
          </a:r>
          <a:endParaRPr lang="it-IT" dirty="0"/>
        </a:p>
      </dgm:t>
    </dgm:pt>
    <dgm:pt modelId="{74251175-B4E5-4B84-A46B-08883C9F1A27}" type="parTrans" cxnId="{3C1AF8A1-E70A-447E-AB7E-8693A8C54783}">
      <dgm:prSet/>
      <dgm:spPr/>
      <dgm:t>
        <a:bodyPr/>
        <a:lstStyle/>
        <a:p>
          <a:endParaRPr lang="it-IT"/>
        </a:p>
      </dgm:t>
    </dgm:pt>
    <dgm:pt modelId="{DB834DAF-24C3-4C81-B03F-A6DAAA05D00E}" type="sibTrans" cxnId="{3C1AF8A1-E70A-447E-AB7E-8693A8C54783}">
      <dgm:prSet/>
      <dgm:spPr/>
      <dgm:t>
        <a:bodyPr/>
        <a:lstStyle/>
        <a:p>
          <a:endParaRPr lang="it-IT"/>
        </a:p>
      </dgm:t>
    </dgm:pt>
    <dgm:pt modelId="{696C222E-CB3C-4C97-84D0-896EBEC13A11}">
      <dgm:prSet phldrT="[Text]" phldr="0"/>
      <dgm:spPr/>
      <dgm:t>
        <a:bodyPr/>
        <a:lstStyle/>
        <a:p>
          <a:r>
            <a:rPr lang="en-US" dirty="0"/>
            <a:t>DATA</a:t>
          </a:r>
          <a:endParaRPr lang="it-IT" dirty="0"/>
        </a:p>
      </dgm:t>
    </dgm:pt>
    <dgm:pt modelId="{CE82529A-97F3-4BAD-81C6-FD3D43C6F6D8}" type="parTrans" cxnId="{6F0745B6-E1AA-4547-81D5-C736C774DDD8}">
      <dgm:prSet/>
      <dgm:spPr/>
      <dgm:t>
        <a:bodyPr/>
        <a:lstStyle/>
        <a:p>
          <a:endParaRPr lang="it-IT"/>
        </a:p>
      </dgm:t>
    </dgm:pt>
    <dgm:pt modelId="{84AFB0E0-F90D-4F02-98F5-9B794FA8A84F}" type="sibTrans" cxnId="{6F0745B6-E1AA-4547-81D5-C736C774DDD8}">
      <dgm:prSet/>
      <dgm:spPr/>
      <dgm:t>
        <a:bodyPr/>
        <a:lstStyle/>
        <a:p>
          <a:endParaRPr lang="it-IT"/>
        </a:p>
      </dgm:t>
    </dgm:pt>
    <dgm:pt modelId="{E368491C-5E0E-4BB0-9D55-1D36873844B2}">
      <dgm:prSet phldrT="[Text]" phldr="0"/>
      <dgm:spPr/>
      <dgm:t>
        <a:bodyPr/>
        <a:lstStyle/>
        <a:p>
          <a:r>
            <a:rPr lang="en-US" dirty="0"/>
            <a:t>HR Diagram</a:t>
          </a:r>
          <a:endParaRPr lang="it-IT" dirty="0"/>
        </a:p>
      </dgm:t>
    </dgm:pt>
    <dgm:pt modelId="{B01EA2D6-0EEE-4AE8-B74F-F07BA65D6883}" type="parTrans" cxnId="{8564D8E7-4711-4707-A39A-C5EC22192C93}">
      <dgm:prSet/>
      <dgm:spPr/>
      <dgm:t>
        <a:bodyPr/>
        <a:lstStyle/>
        <a:p>
          <a:endParaRPr lang="it-IT"/>
        </a:p>
      </dgm:t>
    </dgm:pt>
    <dgm:pt modelId="{5A9C534C-46FB-4DC2-A1F1-240A60F0C99C}" type="sibTrans" cxnId="{8564D8E7-4711-4707-A39A-C5EC22192C93}">
      <dgm:prSet/>
      <dgm:spPr/>
      <dgm:t>
        <a:bodyPr/>
        <a:lstStyle/>
        <a:p>
          <a:endParaRPr lang="it-IT"/>
        </a:p>
      </dgm:t>
    </dgm:pt>
    <dgm:pt modelId="{2F6AF7D7-F3C7-49A6-9A56-4F202ACC325B}">
      <dgm:prSet phldrT="[Text]" phldr="0"/>
      <dgm:spPr/>
      <dgm:t>
        <a:bodyPr/>
        <a:lstStyle/>
        <a:p>
          <a:r>
            <a:rPr lang="en-US" dirty="0"/>
            <a:t>Get age of the star</a:t>
          </a:r>
          <a:endParaRPr lang="it-IT" dirty="0"/>
        </a:p>
      </dgm:t>
    </dgm:pt>
    <dgm:pt modelId="{EBDD6B10-C8C2-4B9D-BE48-B433C6F5AB9E}" type="parTrans" cxnId="{E08BB434-E097-45CE-98FA-B4DFEA5525EE}">
      <dgm:prSet/>
      <dgm:spPr/>
      <dgm:t>
        <a:bodyPr/>
        <a:lstStyle/>
        <a:p>
          <a:endParaRPr lang="it-IT"/>
        </a:p>
      </dgm:t>
    </dgm:pt>
    <dgm:pt modelId="{A3C68D74-92CD-4562-B964-857429EB2B11}" type="sibTrans" cxnId="{E08BB434-E097-45CE-98FA-B4DFEA5525EE}">
      <dgm:prSet/>
      <dgm:spPr/>
      <dgm:t>
        <a:bodyPr/>
        <a:lstStyle/>
        <a:p>
          <a:endParaRPr lang="it-IT"/>
        </a:p>
      </dgm:t>
    </dgm:pt>
    <dgm:pt modelId="{D0B206BA-CC89-406E-A7FE-A5114A243CCC}">
      <dgm:prSet phldrT="[Text]" phldr="0"/>
      <dgm:spPr/>
      <dgm:t>
        <a:bodyPr/>
        <a:lstStyle/>
        <a:p>
          <a:r>
            <a:rPr lang="en-US" dirty="0"/>
            <a:t>Constraints</a:t>
          </a:r>
          <a:endParaRPr lang="it-IT" dirty="0"/>
        </a:p>
      </dgm:t>
    </dgm:pt>
    <dgm:pt modelId="{DE4616BB-62AE-4F3C-A163-188B3635DFB4}" type="parTrans" cxnId="{B4ACA579-81C8-46F2-9534-80EBFC101534}">
      <dgm:prSet/>
      <dgm:spPr/>
      <dgm:t>
        <a:bodyPr/>
        <a:lstStyle/>
        <a:p>
          <a:endParaRPr lang="it-IT"/>
        </a:p>
      </dgm:t>
    </dgm:pt>
    <dgm:pt modelId="{BC1D071D-1F4B-486A-B7F5-9D93109FD184}" type="sibTrans" cxnId="{B4ACA579-81C8-46F2-9534-80EBFC101534}">
      <dgm:prSet/>
      <dgm:spPr/>
      <dgm:t>
        <a:bodyPr/>
        <a:lstStyle/>
        <a:p>
          <a:endParaRPr lang="it-IT"/>
        </a:p>
      </dgm:t>
    </dgm:pt>
    <dgm:pt modelId="{EE86F0AC-F9D6-43DC-AED6-2225241FDA23}">
      <dgm:prSet phldrT="[Text]" phldr="0"/>
      <dgm:spPr/>
      <dgm:t>
        <a:bodyPr/>
        <a:lstStyle/>
        <a:p>
          <a:r>
            <a:rPr lang="en-US" dirty="0"/>
            <a:t>Non-collapse implies constraints on parameter space</a:t>
          </a:r>
          <a:endParaRPr lang="it-IT" dirty="0"/>
        </a:p>
      </dgm:t>
    </dgm:pt>
    <dgm:pt modelId="{F16F426E-054A-493B-9BC0-04B3E36E5888}" type="parTrans" cxnId="{22B137ED-7680-4005-A80B-8F4C1A0CAE1A}">
      <dgm:prSet/>
      <dgm:spPr/>
      <dgm:t>
        <a:bodyPr/>
        <a:lstStyle/>
        <a:p>
          <a:endParaRPr lang="it-IT"/>
        </a:p>
      </dgm:t>
    </dgm:pt>
    <dgm:pt modelId="{9AFBA767-467F-4DA9-A1A5-6915C6550500}" type="sibTrans" cxnId="{22B137ED-7680-4005-A80B-8F4C1A0CAE1A}">
      <dgm:prSet/>
      <dgm:spPr/>
      <dgm:t>
        <a:bodyPr/>
        <a:lstStyle/>
        <a:p>
          <a:endParaRPr lang="it-IT"/>
        </a:p>
      </dgm:t>
    </dgm:pt>
    <dgm:pt modelId="{623B81B4-2F29-4332-A7A3-45814635EB5F}" type="pres">
      <dgm:prSet presAssocID="{E61F17C4-5F5C-4079-8203-A28FCA7817E0}" presName="linearFlow" presStyleCnt="0">
        <dgm:presLayoutVars>
          <dgm:dir/>
          <dgm:animLvl val="lvl"/>
          <dgm:resizeHandles val="exact"/>
        </dgm:presLayoutVars>
      </dgm:prSet>
      <dgm:spPr/>
    </dgm:pt>
    <dgm:pt modelId="{CAC68C54-97C1-41D6-BBC7-CE29019D0052}" type="pres">
      <dgm:prSet presAssocID="{56E8EAA1-392B-48B5-BE1B-7EF344C44EB0}" presName="composite" presStyleCnt="0"/>
      <dgm:spPr/>
    </dgm:pt>
    <dgm:pt modelId="{36104CB3-7097-4EBD-8B97-D6569C80E0BE}" type="pres">
      <dgm:prSet presAssocID="{56E8EAA1-392B-48B5-BE1B-7EF344C44EB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66FB29A-5D5B-4055-806B-8261A281777B}" type="pres">
      <dgm:prSet presAssocID="{56E8EAA1-392B-48B5-BE1B-7EF344C44EB0}" presName="parSh" presStyleLbl="node1" presStyleIdx="0" presStyleCnt="3"/>
      <dgm:spPr/>
    </dgm:pt>
    <dgm:pt modelId="{76DAA89D-40B3-48E4-A90D-FBFD1E13B87C}" type="pres">
      <dgm:prSet presAssocID="{56E8EAA1-392B-48B5-BE1B-7EF344C44EB0}" presName="desTx" presStyleLbl="fgAcc1" presStyleIdx="0" presStyleCnt="3">
        <dgm:presLayoutVars>
          <dgm:bulletEnabled val="1"/>
        </dgm:presLayoutVars>
      </dgm:prSet>
      <dgm:spPr/>
    </dgm:pt>
    <dgm:pt modelId="{B3A9F455-9094-4A64-BCE4-1797E5F2FD78}" type="pres">
      <dgm:prSet presAssocID="{DB834DAF-24C3-4C81-B03F-A6DAAA05D00E}" presName="sibTrans" presStyleLbl="sibTrans2D1" presStyleIdx="0" presStyleCnt="2"/>
      <dgm:spPr/>
    </dgm:pt>
    <dgm:pt modelId="{601F1F08-72E1-40F0-8C9F-F2BCB2630556}" type="pres">
      <dgm:prSet presAssocID="{DB834DAF-24C3-4C81-B03F-A6DAAA05D00E}" presName="connTx" presStyleLbl="sibTrans2D1" presStyleIdx="0" presStyleCnt="2"/>
      <dgm:spPr/>
    </dgm:pt>
    <dgm:pt modelId="{3D31E054-CAFC-4432-B677-00F6C3C78990}" type="pres">
      <dgm:prSet presAssocID="{E368491C-5E0E-4BB0-9D55-1D36873844B2}" presName="composite" presStyleCnt="0"/>
      <dgm:spPr/>
    </dgm:pt>
    <dgm:pt modelId="{BA173310-D677-4FE5-966E-75CB86854068}" type="pres">
      <dgm:prSet presAssocID="{E368491C-5E0E-4BB0-9D55-1D36873844B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6BCAE3C-D742-4AD7-9FEF-3E2887350B1E}" type="pres">
      <dgm:prSet presAssocID="{E368491C-5E0E-4BB0-9D55-1D36873844B2}" presName="parSh" presStyleLbl="node1" presStyleIdx="1" presStyleCnt="3"/>
      <dgm:spPr/>
    </dgm:pt>
    <dgm:pt modelId="{365FC7EB-BCE9-4962-8160-BA7229CB9213}" type="pres">
      <dgm:prSet presAssocID="{E368491C-5E0E-4BB0-9D55-1D36873844B2}" presName="desTx" presStyleLbl="fgAcc1" presStyleIdx="1" presStyleCnt="3">
        <dgm:presLayoutVars>
          <dgm:bulletEnabled val="1"/>
        </dgm:presLayoutVars>
      </dgm:prSet>
      <dgm:spPr/>
    </dgm:pt>
    <dgm:pt modelId="{1F79B074-C17A-42AC-A24D-313D62D0F779}" type="pres">
      <dgm:prSet presAssocID="{5A9C534C-46FB-4DC2-A1F1-240A60F0C99C}" presName="sibTrans" presStyleLbl="sibTrans2D1" presStyleIdx="1" presStyleCnt="2"/>
      <dgm:spPr/>
    </dgm:pt>
    <dgm:pt modelId="{8FAE5D05-C23B-4707-A72E-1944D470F1E2}" type="pres">
      <dgm:prSet presAssocID="{5A9C534C-46FB-4DC2-A1F1-240A60F0C99C}" presName="connTx" presStyleLbl="sibTrans2D1" presStyleIdx="1" presStyleCnt="2"/>
      <dgm:spPr/>
    </dgm:pt>
    <dgm:pt modelId="{227180DD-73B6-47A6-8E19-5F999005B367}" type="pres">
      <dgm:prSet presAssocID="{D0B206BA-CC89-406E-A7FE-A5114A243CCC}" presName="composite" presStyleCnt="0"/>
      <dgm:spPr/>
    </dgm:pt>
    <dgm:pt modelId="{8DB1DBB9-178C-4E5A-BEFF-E2B9F662C11F}" type="pres">
      <dgm:prSet presAssocID="{D0B206BA-CC89-406E-A7FE-A5114A243CCC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C4DF62A-2AD9-458A-8803-D4259B2CEBDE}" type="pres">
      <dgm:prSet presAssocID="{D0B206BA-CC89-406E-A7FE-A5114A243CCC}" presName="parSh" presStyleLbl="node1" presStyleIdx="2" presStyleCnt="3"/>
      <dgm:spPr/>
    </dgm:pt>
    <dgm:pt modelId="{B0EDEBBC-56EA-4E3E-B7FD-D457F8C55D6B}" type="pres">
      <dgm:prSet presAssocID="{D0B206BA-CC89-406E-A7FE-A5114A243CCC}" presName="desTx" presStyleLbl="fgAcc1" presStyleIdx="2" presStyleCnt="3">
        <dgm:presLayoutVars>
          <dgm:bulletEnabled val="1"/>
        </dgm:presLayoutVars>
      </dgm:prSet>
      <dgm:spPr/>
    </dgm:pt>
  </dgm:ptLst>
  <dgm:cxnLst>
    <dgm:cxn modelId="{8BB37A31-B1C8-4853-8F4B-1110E3D50263}" type="presOf" srcId="{D0B206BA-CC89-406E-A7FE-A5114A243CCC}" destId="{8DB1DBB9-178C-4E5A-BEFF-E2B9F662C11F}" srcOrd="0" destOrd="0" presId="urn:microsoft.com/office/officeart/2005/8/layout/process3"/>
    <dgm:cxn modelId="{883CF833-BC02-4701-BD6A-BD7B13835565}" type="presOf" srcId="{D0B206BA-CC89-406E-A7FE-A5114A243CCC}" destId="{AC4DF62A-2AD9-458A-8803-D4259B2CEBDE}" srcOrd="1" destOrd="0" presId="urn:microsoft.com/office/officeart/2005/8/layout/process3"/>
    <dgm:cxn modelId="{E08BB434-E097-45CE-98FA-B4DFEA5525EE}" srcId="{E368491C-5E0E-4BB0-9D55-1D36873844B2}" destId="{2F6AF7D7-F3C7-49A6-9A56-4F202ACC325B}" srcOrd="0" destOrd="0" parTransId="{EBDD6B10-C8C2-4B9D-BE48-B433C6F5AB9E}" sibTransId="{A3C68D74-92CD-4562-B964-857429EB2B11}"/>
    <dgm:cxn modelId="{0EF2ED5B-978A-4CBA-80A4-D35C06B31876}" type="presOf" srcId="{696C222E-CB3C-4C97-84D0-896EBEC13A11}" destId="{76DAA89D-40B3-48E4-A90D-FBFD1E13B87C}" srcOrd="0" destOrd="0" presId="urn:microsoft.com/office/officeart/2005/8/layout/process3"/>
    <dgm:cxn modelId="{43705C5D-5A3F-4660-A150-E5F9C43BD5D2}" type="presOf" srcId="{5A9C534C-46FB-4DC2-A1F1-240A60F0C99C}" destId="{1F79B074-C17A-42AC-A24D-313D62D0F779}" srcOrd="0" destOrd="0" presId="urn:microsoft.com/office/officeart/2005/8/layout/process3"/>
    <dgm:cxn modelId="{AE5AFA48-039D-4D98-B310-E1E69C98490D}" type="presOf" srcId="{DB834DAF-24C3-4C81-B03F-A6DAAA05D00E}" destId="{601F1F08-72E1-40F0-8C9F-F2BCB2630556}" srcOrd="1" destOrd="0" presId="urn:microsoft.com/office/officeart/2005/8/layout/process3"/>
    <dgm:cxn modelId="{17FE0577-6093-42AE-B13D-6B1A170B5903}" type="presOf" srcId="{5A9C534C-46FB-4DC2-A1F1-240A60F0C99C}" destId="{8FAE5D05-C23B-4707-A72E-1944D470F1E2}" srcOrd="1" destOrd="0" presId="urn:microsoft.com/office/officeart/2005/8/layout/process3"/>
    <dgm:cxn modelId="{CC233C79-39DA-462B-8EBE-6D5E638C51EE}" type="presOf" srcId="{56E8EAA1-392B-48B5-BE1B-7EF344C44EB0}" destId="{36104CB3-7097-4EBD-8B97-D6569C80E0BE}" srcOrd="0" destOrd="0" presId="urn:microsoft.com/office/officeart/2005/8/layout/process3"/>
    <dgm:cxn modelId="{B4ACA579-81C8-46F2-9534-80EBFC101534}" srcId="{E61F17C4-5F5C-4079-8203-A28FCA7817E0}" destId="{D0B206BA-CC89-406E-A7FE-A5114A243CCC}" srcOrd="2" destOrd="0" parTransId="{DE4616BB-62AE-4F3C-A163-188B3635DFB4}" sibTransId="{BC1D071D-1F4B-486A-B7F5-9D93109FD184}"/>
    <dgm:cxn modelId="{E299EE7E-524C-44A1-90B8-6D3C19F9FFA5}" type="presOf" srcId="{2F6AF7D7-F3C7-49A6-9A56-4F202ACC325B}" destId="{365FC7EB-BCE9-4962-8160-BA7229CB9213}" srcOrd="0" destOrd="0" presId="urn:microsoft.com/office/officeart/2005/8/layout/process3"/>
    <dgm:cxn modelId="{9E572E99-7FDC-4241-84D3-BC4D22E0A456}" type="presOf" srcId="{DB834DAF-24C3-4C81-B03F-A6DAAA05D00E}" destId="{B3A9F455-9094-4A64-BCE4-1797E5F2FD78}" srcOrd="0" destOrd="0" presId="urn:microsoft.com/office/officeart/2005/8/layout/process3"/>
    <dgm:cxn modelId="{3C1AF8A1-E70A-447E-AB7E-8693A8C54783}" srcId="{E61F17C4-5F5C-4079-8203-A28FCA7817E0}" destId="{56E8EAA1-392B-48B5-BE1B-7EF344C44EB0}" srcOrd="0" destOrd="0" parTransId="{74251175-B4E5-4B84-A46B-08883C9F1A27}" sibTransId="{DB834DAF-24C3-4C81-B03F-A6DAAA05D00E}"/>
    <dgm:cxn modelId="{829BF3AC-6C35-41CC-B20E-5334EF2567EA}" type="presOf" srcId="{E368491C-5E0E-4BB0-9D55-1D36873844B2}" destId="{76BCAE3C-D742-4AD7-9FEF-3E2887350B1E}" srcOrd="1" destOrd="0" presId="urn:microsoft.com/office/officeart/2005/8/layout/process3"/>
    <dgm:cxn modelId="{6F0745B6-E1AA-4547-81D5-C736C774DDD8}" srcId="{56E8EAA1-392B-48B5-BE1B-7EF344C44EB0}" destId="{696C222E-CB3C-4C97-84D0-896EBEC13A11}" srcOrd="0" destOrd="0" parTransId="{CE82529A-97F3-4BAD-81C6-FD3D43C6F6D8}" sibTransId="{84AFB0E0-F90D-4F02-98F5-9B794FA8A84F}"/>
    <dgm:cxn modelId="{512AE3B6-2ACD-48C2-BBB8-5672EF0473A3}" type="presOf" srcId="{EE86F0AC-F9D6-43DC-AED6-2225241FDA23}" destId="{B0EDEBBC-56EA-4E3E-B7FD-D457F8C55D6B}" srcOrd="0" destOrd="0" presId="urn:microsoft.com/office/officeart/2005/8/layout/process3"/>
    <dgm:cxn modelId="{C041E7C4-57F1-4370-8129-9828AA42C6A5}" type="presOf" srcId="{56E8EAA1-392B-48B5-BE1B-7EF344C44EB0}" destId="{E66FB29A-5D5B-4055-806B-8261A281777B}" srcOrd="1" destOrd="0" presId="urn:microsoft.com/office/officeart/2005/8/layout/process3"/>
    <dgm:cxn modelId="{8564D8E7-4711-4707-A39A-C5EC22192C93}" srcId="{E61F17C4-5F5C-4079-8203-A28FCA7817E0}" destId="{E368491C-5E0E-4BB0-9D55-1D36873844B2}" srcOrd="1" destOrd="0" parTransId="{B01EA2D6-0EEE-4AE8-B74F-F07BA65D6883}" sibTransId="{5A9C534C-46FB-4DC2-A1F1-240A60F0C99C}"/>
    <dgm:cxn modelId="{22B137ED-7680-4005-A80B-8F4C1A0CAE1A}" srcId="{D0B206BA-CC89-406E-A7FE-A5114A243CCC}" destId="{EE86F0AC-F9D6-43DC-AED6-2225241FDA23}" srcOrd="0" destOrd="0" parTransId="{F16F426E-054A-493B-9BC0-04B3E36E5888}" sibTransId="{9AFBA767-467F-4DA9-A1A5-6915C6550500}"/>
    <dgm:cxn modelId="{893702EE-BDFB-44E1-BC7F-A2F2439D8B94}" type="presOf" srcId="{E61F17C4-5F5C-4079-8203-A28FCA7817E0}" destId="{623B81B4-2F29-4332-A7A3-45814635EB5F}" srcOrd="0" destOrd="0" presId="urn:microsoft.com/office/officeart/2005/8/layout/process3"/>
    <dgm:cxn modelId="{8A1344FF-276D-459A-8481-9E9DFAD1B790}" type="presOf" srcId="{E368491C-5E0E-4BB0-9D55-1D36873844B2}" destId="{BA173310-D677-4FE5-966E-75CB86854068}" srcOrd="0" destOrd="0" presId="urn:microsoft.com/office/officeart/2005/8/layout/process3"/>
    <dgm:cxn modelId="{253A33E0-E812-40DA-BF8D-09216B60F450}" type="presParOf" srcId="{623B81B4-2F29-4332-A7A3-45814635EB5F}" destId="{CAC68C54-97C1-41D6-BBC7-CE29019D0052}" srcOrd="0" destOrd="0" presId="urn:microsoft.com/office/officeart/2005/8/layout/process3"/>
    <dgm:cxn modelId="{06D6155B-4A38-4381-9369-BAB976FD39F3}" type="presParOf" srcId="{CAC68C54-97C1-41D6-BBC7-CE29019D0052}" destId="{36104CB3-7097-4EBD-8B97-D6569C80E0BE}" srcOrd="0" destOrd="0" presId="urn:microsoft.com/office/officeart/2005/8/layout/process3"/>
    <dgm:cxn modelId="{0FCA7B12-F8AE-44B2-AB0F-90A8BC2AA7C5}" type="presParOf" srcId="{CAC68C54-97C1-41D6-BBC7-CE29019D0052}" destId="{E66FB29A-5D5B-4055-806B-8261A281777B}" srcOrd="1" destOrd="0" presId="urn:microsoft.com/office/officeart/2005/8/layout/process3"/>
    <dgm:cxn modelId="{10C96A26-F003-430A-8C80-4D39518FA5DE}" type="presParOf" srcId="{CAC68C54-97C1-41D6-BBC7-CE29019D0052}" destId="{76DAA89D-40B3-48E4-A90D-FBFD1E13B87C}" srcOrd="2" destOrd="0" presId="urn:microsoft.com/office/officeart/2005/8/layout/process3"/>
    <dgm:cxn modelId="{FEC97E9B-D72C-4853-812F-69680253713F}" type="presParOf" srcId="{623B81B4-2F29-4332-A7A3-45814635EB5F}" destId="{B3A9F455-9094-4A64-BCE4-1797E5F2FD78}" srcOrd="1" destOrd="0" presId="urn:microsoft.com/office/officeart/2005/8/layout/process3"/>
    <dgm:cxn modelId="{7053FE09-B8FE-43D7-B24E-9549084CE7C6}" type="presParOf" srcId="{B3A9F455-9094-4A64-BCE4-1797E5F2FD78}" destId="{601F1F08-72E1-40F0-8C9F-F2BCB2630556}" srcOrd="0" destOrd="0" presId="urn:microsoft.com/office/officeart/2005/8/layout/process3"/>
    <dgm:cxn modelId="{F439F27B-4D7E-4BC5-94A2-5855107F4425}" type="presParOf" srcId="{623B81B4-2F29-4332-A7A3-45814635EB5F}" destId="{3D31E054-CAFC-4432-B677-00F6C3C78990}" srcOrd="2" destOrd="0" presId="urn:microsoft.com/office/officeart/2005/8/layout/process3"/>
    <dgm:cxn modelId="{32BC2B92-3F26-4293-91EF-72B826B64AC9}" type="presParOf" srcId="{3D31E054-CAFC-4432-B677-00F6C3C78990}" destId="{BA173310-D677-4FE5-966E-75CB86854068}" srcOrd="0" destOrd="0" presId="urn:microsoft.com/office/officeart/2005/8/layout/process3"/>
    <dgm:cxn modelId="{841026F7-E6A5-4509-AFF4-29A482A449A6}" type="presParOf" srcId="{3D31E054-CAFC-4432-B677-00F6C3C78990}" destId="{76BCAE3C-D742-4AD7-9FEF-3E2887350B1E}" srcOrd="1" destOrd="0" presId="urn:microsoft.com/office/officeart/2005/8/layout/process3"/>
    <dgm:cxn modelId="{07C020AA-B8A4-410A-9BB5-843728B2BF34}" type="presParOf" srcId="{3D31E054-CAFC-4432-B677-00F6C3C78990}" destId="{365FC7EB-BCE9-4962-8160-BA7229CB9213}" srcOrd="2" destOrd="0" presId="urn:microsoft.com/office/officeart/2005/8/layout/process3"/>
    <dgm:cxn modelId="{642F031B-2E9E-4736-8774-1CBC9DEC1A16}" type="presParOf" srcId="{623B81B4-2F29-4332-A7A3-45814635EB5F}" destId="{1F79B074-C17A-42AC-A24D-313D62D0F779}" srcOrd="3" destOrd="0" presId="urn:microsoft.com/office/officeart/2005/8/layout/process3"/>
    <dgm:cxn modelId="{58E10C0F-FFDA-4F70-A552-6FB3DC171D83}" type="presParOf" srcId="{1F79B074-C17A-42AC-A24D-313D62D0F779}" destId="{8FAE5D05-C23B-4707-A72E-1944D470F1E2}" srcOrd="0" destOrd="0" presId="urn:microsoft.com/office/officeart/2005/8/layout/process3"/>
    <dgm:cxn modelId="{A238EC29-3B76-4DD3-AA0C-4FB954BAFBCD}" type="presParOf" srcId="{623B81B4-2F29-4332-A7A3-45814635EB5F}" destId="{227180DD-73B6-47A6-8E19-5F999005B367}" srcOrd="4" destOrd="0" presId="urn:microsoft.com/office/officeart/2005/8/layout/process3"/>
    <dgm:cxn modelId="{10E82A39-365B-421F-A265-54350A481547}" type="presParOf" srcId="{227180DD-73B6-47A6-8E19-5F999005B367}" destId="{8DB1DBB9-178C-4E5A-BEFF-E2B9F662C11F}" srcOrd="0" destOrd="0" presId="urn:microsoft.com/office/officeart/2005/8/layout/process3"/>
    <dgm:cxn modelId="{0CDCC8F8-FA8F-4D70-B5B6-B7E10710A114}" type="presParOf" srcId="{227180DD-73B6-47A6-8E19-5F999005B367}" destId="{AC4DF62A-2AD9-458A-8803-D4259B2CEBDE}" srcOrd="1" destOrd="0" presId="urn:microsoft.com/office/officeart/2005/8/layout/process3"/>
    <dgm:cxn modelId="{AB512155-F565-44BF-8E6B-F213EA6C3BFC}" type="presParOf" srcId="{227180DD-73B6-47A6-8E19-5F999005B367}" destId="{B0EDEBBC-56EA-4E3E-B7FD-D457F8C55D6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309AB9-FA8C-441D-98CC-E5A9BD4BA1D9}">
      <dsp:nvSpPr>
        <dsp:cNvPr id="0" name=""/>
        <dsp:cNvSpPr/>
      </dsp:nvSpPr>
      <dsp:spPr>
        <a:xfrm>
          <a:off x="0" y="743987"/>
          <a:ext cx="9823421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900" kern="1200" dirty="0"/>
            <a:t>Why (consider Pop-III stars)?</a:t>
          </a:r>
          <a:endParaRPr lang="en-US" sz="4900" kern="1200" dirty="0"/>
        </a:p>
      </dsp:txBody>
      <dsp:txXfrm>
        <a:off x="57372" y="801359"/>
        <a:ext cx="9708677" cy="1060520"/>
      </dsp:txXfrm>
    </dsp:sp>
    <dsp:sp modelId="{2CDEBF94-4E88-42E7-BBDC-B9DF2978032E}">
      <dsp:nvSpPr>
        <dsp:cNvPr id="0" name=""/>
        <dsp:cNvSpPr/>
      </dsp:nvSpPr>
      <dsp:spPr>
        <a:xfrm>
          <a:off x="0" y="2060372"/>
          <a:ext cx="9823421" cy="1175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900" kern="1200" dirty="0"/>
            <a:t>What (could we observe/constrain)?</a:t>
          </a:r>
          <a:endParaRPr lang="en-US" sz="4900" kern="1200" dirty="0"/>
        </a:p>
      </dsp:txBody>
      <dsp:txXfrm>
        <a:off x="57372" y="2117744"/>
        <a:ext cx="9708677" cy="1060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D9382-1C46-42F0-A8BA-6BE44C995D1D}">
      <dsp:nvSpPr>
        <dsp:cNvPr id="0" name=""/>
        <dsp:cNvSpPr/>
      </dsp:nvSpPr>
      <dsp:spPr>
        <a:xfrm>
          <a:off x="545563" y="0"/>
          <a:ext cx="3765355" cy="376535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464C0-9584-4601-B2B5-CDF6BD851124}">
      <dsp:nvSpPr>
        <dsp:cNvPr id="0" name=""/>
        <dsp:cNvSpPr/>
      </dsp:nvSpPr>
      <dsp:spPr>
        <a:xfrm>
          <a:off x="903271" y="357708"/>
          <a:ext cx="1468488" cy="146848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rgbClr val="FFC000"/>
              </a:solidFill>
            </a:rPr>
            <a:t>Probe of heavy Dark Matter</a:t>
          </a:r>
        </a:p>
      </dsp:txBody>
      <dsp:txXfrm>
        <a:off x="974957" y="429394"/>
        <a:ext cx="1325116" cy="1325116"/>
      </dsp:txXfrm>
    </dsp:sp>
    <dsp:sp modelId="{1EE423FA-C383-40CE-9FA6-0E29741DCBEB}">
      <dsp:nvSpPr>
        <dsp:cNvPr id="0" name=""/>
        <dsp:cNvSpPr/>
      </dsp:nvSpPr>
      <dsp:spPr>
        <a:xfrm>
          <a:off x="2484720" y="357708"/>
          <a:ext cx="1468488" cy="1468488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Large number of baryonic targets </a:t>
          </a:r>
          <a:endParaRPr lang="en-US" sz="1300" kern="1200"/>
        </a:p>
      </dsp:txBody>
      <dsp:txXfrm>
        <a:off x="2556406" y="429394"/>
        <a:ext cx="1325116" cy="1325116"/>
      </dsp:txXfrm>
    </dsp:sp>
    <dsp:sp modelId="{3EBE47D9-9755-4F75-91AA-A276D3FA9050}">
      <dsp:nvSpPr>
        <dsp:cNvPr id="0" name=""/>
        <dsp:cNvSpPr/>
      </dsp:nvSpPr>
      <dsp:spPr>
        <a:xfrm>
          <a:off x="903271" y="1939157"/>
          <a:ext cx="1468488" cy="1468488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Multi-scattering regime naturally realized </a:t>
          </a:r>
          <a:endParaRPr lang="en-US" sz="1300" kern="1200"/>
        </a:p>
      </dsp:txBody>
      <dsp:txXfrm>
        <a:off x="974957" y="2010843"/>
        <a:ext cx="1325116" cy="1325116"/>
      </dsp:txXfrm>
    </dsp:sp>
    <dsp:sp modelId="{14BE1CD8-1A1A-43EA-9873-6EDC4281EC90}">
      <dsp:nvSpPr>
        <dsp:cNvPr id="0" name=""/>
        <dsp:cNvSpPr/>
      </dsp:nvSpPr>
      <dsp:spPr>
        <a:xfrm>
          <a:off x="2484720" y="1939157"/>
          <a:ext cx="1468488" cy="1468488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Complementarity to compact objects </a:t>
          </a:r>
          <a:endParaRPr lang="en-US" sz="1300" kern="1200"/>
        </a:p>
      </dsp:txBody>
      <dsp:txXfrm>
        <a:off x="2556406" y="2010843"/>
        <a:ext cx="1325116" cy="13251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D9382-1C46-42F0-A8BA-6BE44C995D1D}">
      <dsp:nvSpPr>
        <dsp:cNvPr id="0" name=""/>
        <dsp:cNvSpPr/>
      </dsp:nvSpPr>
      <dsp:spPr>
        <a:xfrm>
          <a:off x="545563" y="0"/>
          <a:ext cx="3765355" cy="376535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464C0-9584-4601-B2B5-CDF6BD851124}">
      <dsp:nvSpPr>
        <dsp:cNvPr id="0" name=""/>
        <dsp:cNvSpPr/>
      </dsp:nvSpPr>
      <dsp:spPr>
        <a:xfrm>
          <a:off x="903271" y="357708"/>
          <a:ext cx="1468488" cy="146848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Probe of heavy Dark Matter</a:t>
          </a:r>
        </a:p>
      </dsp:txBody>
      <dsp:txXfrm>
        <a:off x="974957" y="429394"/>
        <a:ext cx="1325116" cy="1325116"/>
      </dsp:txXfrm>
    </dsp:sp>
    <dsp:sp modelId="{1EE423FA-C383-40CE-9FA6-0E29741DCBEB}">
      <dsp:nvSpPr>
        <dsp:cNvPr id="0" name=""/>
        <dsp:cNvSpPr/>
      </dsp:nvSpPr>
      <dsp:spPr>
        <a:xfrm>
          <a:off x="2484720" y="357708"/>
          <a:ext cx="1468488" cy="1468488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FFC000"/>
              </a:solidFill>
            </a:rPr>
            <a:t>Large number of baryonic targets </a:t>
          </a:r>
          <a:endParaRPr lang="en-US" sz="1300" b="1" kern="1200" dirty="0">
            <a:solidFill>
              <a:srgbClr val="FFC000"/>
            </a:solidFill>
          </a:endParaRPr>
        </a:p>
      </dsp:txBody>
      <dsp:txXfrm>
        <a:off x="2556406" y="429394"/>
        <a:ext cx="1325116" cy="1325116"/>
      </dsp:txXfrm>
    </dsp:sp>
    <dsp:sp modelId="{3EBE47D9-9755-4F75-91AA-A276D3FA9050}">
      <dsp:nvSpPr>
        <dsp:cNvPr id="0" name=""/>
        <dsp:cNvSpPr/>
      </dsp:nvSpPr>
      <dsp:spPr>
        <a:xfrm>
          <a:off x="903271" y="1939157"/>
          <a:ext cx="1468488" cy="1468488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Multi-scattering regime naturally realized </a:t>
          </a:r>
          <a:endParaRPr lang="en-US" sz="1300" kern="1200"/>
        </a:p>
      </dsp:txBody>
      <dsp:txXfrm>
        <a:off x="974957" y="2010843"/>
        <a:ext cx="1325116" cy="1325116"/>
      </dsp:txXfrm>
    </dsp:sp>
    <dsp:sp modelId="{14BE1CD8-1A1A-43EA-9873-6EDC4281EC90}">
      <dsp:nvSpPr>
        <dsp:cNvPr id="0" name=""/>
        <dsp:cNvSpPr/>
      </dsp:nvSpPr>
      <dsp:spPr>
        <a:xfrm>
          <a:off x="2484720" y="1939157"/>
          <a:ext cx="1468488" cy="1468488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Complementarity to compact objects </a:t>
          </a:r>
          <a:endParaRPr lang="en-US" sz="1300" kern="1200"/>
        </a:p>
      </dsp:txBody>
      <dsp:txXfrm>
        <a:off x="2556406" y="2010843"/>
        <a:ext cx="1325116" cy="13251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D9382-1C46-42F0-A8BA-6BE44C995D1D}">
      <dsp:nvSpPr>
        <dsp:cNvPr id="0" name=""/>
        <dsp:cNvSpPr/>
      </dsp:nvSpPr>
      <dsp:spPr>
        <a:xfrm>
          <a:off x="545563" y="0"/>
          <a:ext cx="3765355" cy="376535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464C0-9584-4601-B2B5-CDF6BD851124}">
      <dsp:nvSpPr>
        <dsp:cNvPr id="0" name=""/>
        <dsp:cNvSpPr/>
      </dsp:nvSpPr>
      <dsp:spPr>
        <a:xfrm>
          <a:off x="903271" y="357708"/>
          <a:ext cx="1468488" cy="146848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Probe of heavy Dark Matter</a:t>
          </a:r>
        </a:p>
      </dsp:txBody>
      <dsp:txXfrm>
        <a:off x="974957" y="429394"/>
        <a:ext cx="1325116" cy="1325116"/>
      </dsp:txXfrm>
    </dsp:sp>
    <dsp:sp modelId="{1EE423FA-C383-40CE-9FA6-0E29741DCBEB}">
      <dsp:nvSpPr>
        <dsp:cNvPr id="0" name=""/>
        <dsp:cNvSpPr/>
      </dsp:nvSpPr>
      <dsp:spPr>
        <a:xfrm>
          <a:off x="2484720" y="357708"/>
          <a:ext cx="1468488" cy="1468488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Large number of baryonic targets </a:t>
          </a:r>
          <a:endParaRPr lang="en-US" sz="1300" kern="1200"/>
        </a:p>
      </dsp:txBody>
      <dsp:txXfrm>
        <a:off x="2556406" y="429394"/>
        <a:ext cx="1325116" cy="1325116"/>
      </dsp:txXfrm>
    </dsp:sp>
    <dsp:sp modelId="{3EBE47D9-9755-4F75-91AA-A276D3FA9050}">
      <dsp:nvSpPr>
        <dsp:cNvPr id="0" name=""/>
        <dsp:cNvSpPr/>
      </dsp:nvSpPr>
      <dsp:spPr>
        <a:xfrm>
          <a:off x="903271" y="1939157"/>
          <a:ext cx="1468488" cy="1468488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b="1" kern="1200" dirty="0">
              <a:solidFill>
                <a:srgbClr val="FFC000"/>
              </a:solidFill>
            </a:rPr>
            <a:t>Multi-scattering regime naturally realized </a:t>
          </a:r>
          <a:endParaRPr lang="en-US" sz="1300" b="1" kern="1200" dirty="0">
            <a:solidFill>
              <a:srgbClr val="FFC000"/>
            </a:solidFill>
          </a:endParaRPr>
        </a:p>
      </dsp:txBody>
      <dsp:txXfrm>
        <a:off x="974957" y="2010843"/>
        <a:ext cx="1325116" cy="1325116"/>
      </dsp:txXfrm>
    </dsp:sp>
    <dsp:sp modelId="{14BE1CD8-1A1A-43EA-9873-6EDC4281EC90}">
      <dsp:nvSpPr>
        <dsp:cNvPr id="0" name=""/>
        <dsp:cNvSpPr/>
      </dsp:nvSpPr>
      <dsp:spPr>
        <a:xfrm>
          <a:off x="2484720" y="1939157"/>
          <a:ext cx="1468488" cy="1468488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Complementarity to compact objects </a:t>
          </a:r>
          <a:endParaRPr lang="en-US" sz="1300" kern="1200"/>
        </a:p>
      </dsp:txBody>
      <dsp:txXfrm>
        <a:off x="2556406" y="2010843"/>
        <a:ext cx="1325116" cy="13251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D9382-1C46-42F0-A8BA-6BE44C995D1D}">
      <dsp:nvSpPr>
        <dsp:cNvPr id="0" name=""/>
        <dsp:cNvSpPr/>
      </dsp:nvSpPr>
      <dsp:spPr>
        <a:xfrm>
          <a:off x="545563" y="0"/>
          <a:ext cx="3765355" cy="3765355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464C0-9584-4601-B2B5-CDF6BD851124}">
      <dsp:nvSpPr>
        <dsp:cNvPr id="0" name=""/>
        <dsp:cNvSpPr/>
      </dsp:nvSpPr>
      <dsp:spPr>
        <a:xfrm>
          <a:off x="903271" y="357708"/>
          <a:ext cx="1468488" cy="146848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Probe of heavy Dark Matter</a:t>
          </a:r>
        </a:p>
      </dsp:txBody>
      <dsp:txXfrm>
        <a:off x="974957" y="429394"/>
        <a:ext cx="1325116" cy="1325116"/>
      </dsp:txXfrm>
    </dsp:sp>
    <dsp:sp modelId="{1EE423FA-C383-40CE-9FA6-0E29741DCBEB}">
      <dsp:nvSpPr>
        <dsp:cNvPr id="0" name=""/>
        <dsp:cNvSpPr/>
      </dsp:nvSpPr>
      <dsp:spPr>
        <a:xfrm>
          <a:off x="2484720" y="357708"/>
          <a:ext cx="1468488" cy="1468488"/>
        </a:xfrm>
        <a:prstGeom prst="roundRect">
          <a:avLst/>
        </a:prstGeom>
        <a:solidFill>
          <a:schemeClr val="accent5">
            <a:hueOff val="785595"/>
            <a:satOff val="-3757"/>
            <a:lumOff val="411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Large number of baryonic targets </a:t>
          </a:r>
          <a:endParaRPr lang="en-US" sz="1300" kern="1200"/>
        </a:p>
      </dsp:txBody>
      <dsp:txXfrm>
        <a:off x="2556406" y="429394"/>
        <a:ext cx="1325116" cy="1325116"/>
      </dsp:txXfrm>
    </dsp:sp>
    <dsp:sp modelId="{3EBE47D9-9755-4F75-91AA-A276D3FA9050}">
      <dsp:nvSpPr>
        <dsp:cNvPr id="0" name=""/>
        <dsp:cNvSpPr/>
      </dsp:nvSpPr>
      <dsp:spPr>
        <a:xfrm>
          <a:off x="903271" y="1939157"/>
          <a:ext cx="1468488" cy="1468488"/>
        </a:xfrm>
        <a:prstGeom prst="roundRect">
          <a:avLst/>
        </a:prstGeom>
        <a:solidFill>
          <a:schemeClr val="accent5">
            <a:hueOff val="1571189"/>
            <a:satOff val="-7513"/>
            <a:lumOff val="823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Multi-scattering regime naturally realized </a:t>
          </a:r>
          <a:endParaRPr lang="en-US" sz="1300" kern="1200"/>
        </a:p>
      </dsp:txBody>
      <dsp:txXfrm>
        <a:off x="974957" y="2010843"/>
        <a:ext cx="1325116" cy="1325116"/>
      </dsp:txXfrm>
    </dsp:sp>
    <dsp:sp modelId="{14BE1CD8-1A1A-43EA-9873-6EDC4281EC90}">
      <dsp:nvSpPr>
        <dsp:cNvPr id="0" name=""/>
        <dsp:cNvSpPr/>
      </dsp:nvSpPr>
      <dsp:spPr>
        <a:xfrm>
          <a:off x="2484720" y="1939157"/>
          <a:ext cx="1468488" cy="1468488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 dirty="0">
              <a:solidFill>
                <a:srgbClr val="FFC000"/>
              </a:solidFill>
            </a:rPr>
            <a:t>Complementarity to compact objects </a:t>
          </a:r>
          <a:endParaRPr lang="en-US" sz="1300" kern="1200" dirty="0">
            <a:solidFill>
              <a:srgbClr val="FFC000"/>
            </a:solidFill>
          </a:endParaRPr>
        </a:p>
      </dsp:txBody>
      <dsp:txXfrm>
        <a:off x="2556406" y="2010843"/>
        <a:ext cx="1325116" cy="13251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FB29A-5D5B-4055-806B-8261A281777B}">
      <dsp:nvSpPr>
        <dsp:cNvPr id="0" name=""/>
        <dsp:cNvSpPr/>
      </dsp:nvSpPr>
      <dsp:spPr>
        <a:xfrm>
          <a:off x="2299" y="430581"/>
          <a:ext cx="1045412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Observation</a:t>
          </a:r>
          <a:endParaRPr lang="it-IT" sz="1200" kern="1200" dirty="0"/>
        </a:p>
      </dsp:txBody>
      <dsp:txXfrm>
        <a:off x="2299" y="430581"/>
        <a:ext cx="1045412" cy="345600"/>
      </dsp:txXfrm>
    </dsp:sp>
    <dsp:sp modelId="{76DAA89D-40B3-48E4-A90D-FBFD1E13B87C}">
      <dsp:nvSpPr>
        <dsp:cNvPr id="0" name=""/>
        <dsp:cNvSpPr/>
      </dsp:nvSpPr>
      <dsp:spPr>
        <a:xfrm>
          <a:off x="216419" y="776181"/>
          <a:ext cx="1045412" cy="1425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DATA</a:t>
          </a:r>
          <a:endParaRPr lang="it-IT" sz="1200" kern="1200" dirty="0"/>
        </a:p>
      </dsp:txBody>
      <dsp:txXfrm>
        <a:off x="247038" y="806800"/>
        <a:ext cx="984174" cy="1364362"/>
      </dsp:txXfrm>
    </dsp:sp>
    <dsp:sp modelId="{B3A9F455-9094-4A64-BCE4-1797E5F2FD78}">
      <dsp:nvSpPr>
        <dsp:cNvPr id="0" name=""/>
        <dsp:cNvSpPr/>
      </dsp:nvSpPr>
      <dsp:spPr>
        <a:xfrm>
          <a:off x="1206192" y="473243"/>
          <a:ext cx="335979" cy="2602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000" kern="1200"/>
        </a:p>
      </dsp:txBody>
      <dsp:txXfrm>
        <a:off x="1206192" y="525298"/>
        <a:ext cx="257896" cy="156167"/>
      </dsp:txXfrm>
    </dsp:sp>
    <dsp:sp modelId="{76BCAE3C-D742-4AD7-9FEF-3E2887350B1E}">
      <dsp:nvSpPr>
        <dsp:cNvPr id="0" name=""/>
        <dsp:cNvSpPr/>
      </dsp:nvSpPr>
      <dsp:spPr>
        <a:xfrm>
          <a:off x="1681634" y="430581"/>
          <a:ext cx="1045412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HR Diagram</a:t>
          </a:r>
          <a:endParaRPr lang="it-IT" sz="1200" kern="1200" dirty="0"/>
        </a:p>
      </dsp:txBody>
      <dsp:txXfrm>
        <a:off x="1681634" y="430581"/>
        <a:ext cx="1045412" cy="345600"/>
      </dsp:txXfrm>
    </dsp:sp>
    <dsp:sp modelId="{365FC7EB-BCE9-4962-8160-BA7229CB9213}">
      <dsp:nvSpPr>
        <dsp:cNvPr id="0" name=""/>
        <dsp:cNvSpPr/>
      </dsp:nvSpPr>
      <dsp:spPr>
        <a:xfrm>
          <a:off x="1895754" y="776181"/>
          <a:ext cx="1045412" cy="1425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Get age of the star</a:t>
          </a:r>
          <a:endParaRPr lang="it-IT" sz="1200" kern="1200" dirty="0"/>
        </a:p>
      </dsp:txBody>
      <dsp:txXfrm>
        <a:off x="1926373" y="806800"/>
        <a:ext cx="984174" cy="1364362"/>
      </dsp:txXfrm>
    </dsp:sp>
    <dsp:sp modelId="{1F79B074-C17A-42AC-A24D-313D62D0F779}">
      <dsp:nvSpPr>
        <dsp:cNvPr id="0" name=""/>
        <dsp:cNvSpPr/>
      </dsp:nvSpPr>
      <dsp:spPr>
        <a:xfrm>
          <a:off x="2885526" y="473243"/>
          <a:ext cx="335979" cy="2602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000" kern="1200"/>
        </a:p>
      </dsp:txBody>
      <dsp:txXfrm>
        <a:off x="2885526" y="525298"/>
        <a:ext cx="257896" cy="156167"/>
      </dsp:txXfrm>
    </dsp:sp>
    <dsp:sp modelId="{AC4DF62A-2AD9-458A-8803-D4259B2CEBDE}">
      <dsp:nvSpPr>
        <dsp:cNvPr id="0" name=""/>
        <dsp:cNvSpPr/>
      </dsp:nvSpPr>
      <dsp:spPr>
        <a:xfrm>
          <a:off x="3360969" y="430581"/>
          <a:ext cx="1045412" cy="5183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Constraints</a:t>
          </a:r>
          <a:endParaRPr lang="it-IT" sz="1200" kern="1200" dirty="0"/>
        </a:p>
      </dsp:txBody>
      <dsp:txXfrm>
        <a:off x="3360969" y="430581"/>
        <a:ext cx="1045412" cy="345600"/>
      </dsp:txXfrm>
    </dsp:sp>
    <dsp:sp modelId="{B0EDEBBC-56EA-4E3E-B7FD-D457F8C55D6B}">
      <dsp:nvSpPr>
        <dsp:cNvPr id="0" name=""/>
        <dsp:cNvSpPr/>
      </dsp:nvSpPr>
      <dsp:spPr>
        <a:xfrm>
          <a:off x="3575089" y="776181"/>
          <a:ext cx="1045412" cy="14256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Non-collapse implies constraints on parameter space</a:t>
          </a:r>
          <a:endParaRPr lang="it-IT" sz="1200" kern="1200" dirty="0"/>
        </a:p>
      </dsp:txBody>
      <dsp:txXfrm>
        <a:off x="3605708" y="806800"/>
        <a:ext cx="984174" cy="1364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4CF9C-5C66-465C-8664-FA984375C855}" type="datetimeFigureOut">
              <a:rPr lang="it-IT" smtClean="0"/>
              <a:t>01/09/2026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097949-9C5C-462B-94C9-8D3691025DA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480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elastic scattering is possible in DD is possible on the </a:t>
            </a:r>
            <a:r>
              <a:rPr lang="en-US" dirty="0" err="1"/>
              <a:t>cosntituents</a:t>
            </a:r>
            <a:r>
              <a:rPr lang="en-US" dirty="0"/>
              <a:t> of the star too! In a typical collision, DM loses enough energy to drop below the escape velocity and becomes gravitationally trapped inside the star. It will undergo more scatterings and slowly accumulate in the center.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2389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E7AF00E9-A49D-4007-B3B9-A3783809E505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0649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E7AF00E9-A49D-4007-B3B9-A3783809E505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1674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1E875-D831-EC5A-91CA-2D86174E2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AB0FB9A-16FF-2249-8EF3-DD91A98FD4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7401AEB-4CE7-4572-8917-E952F0473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A0E39F-3CAE-B6B5-3465-62875FA709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E7AF00E9-A49D-4007-B3B9-A3783809E505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292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A5BA7-F4C9-72A0-930D-818B8E83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0BBEF01-6F68-4A26-DFD6-7B1F01D04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BA41EFF-791E-C270-C840-12CEEB7CD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22283A-84C0-EF9B-EDEC-927BCD0BB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E7AF00E9-A49D-4007-B3B9-A3783809E505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6743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9DD2D-9A27-8D9A-FF27-D9E1A2517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80B37A0-932B-9AF3-9953-6DEF2AC9E5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88D114D-676C-8BAB-25DF-205FF06E8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1514F18-6231-B2DC-4281-1834AB406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E7AF00E9-A49D-4007-B3B9-A3783809E505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21995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A8B2-BCDD-8BD0-4B0C-DD46078FC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789CC9D-16AE-D185-0DA3-1D7569870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6D2736E-A83C-BCC5-12FA-4E685D277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26EF1BE-B734-BA78-811A-3F14032478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D5939589-3E79-4C82-AA4A-FE78234FAA59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2180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happens after </a:t>
            </a:r>
            <a:r>
              <a:rPr lang="en-US" dirty="0" err="1"/>
              <a:t>captur</a:t>
            </a:r>
            <a:r>
              <a:rPr lang="it-IT" dirty="0"/>
              <a:t>e?</a:t>
            </a:r>
          </a:p>
          <a:p>
            <a:r>
              <a:rPr lang="it-IT" dirty="0"/>
              <a:t>If DM that can self-annihilate, or that comes with particle and antiparticle species, after a while the annihilation rate would go in equilibrium with the capture rate, therefore annihilations depend only on capture, and so on the elastic cross section.</a:t>
            </a:r>
          </a:p>
          <a:p>
            <a:r>
              <a:rPr lang="it-IT" dirty="0"/>
              <a:t>If DM that cannot annihilate, like one with particle/antiparticle asymemtry, like for ordinary matter, you could accumulate a lot of DM in this case. IN both cases, that observables will depend only on the DM-nucleon elastic CS, so the same quantity probed in DD.</a:t>
            </a:r>
          </a:p>
          <a:p>
            <a:r>
              <a:rPr lang="it-IT" dirty="0"/>
              <a:t>Now, in both scenarios DM could be kicked out from the star due to upscattering on energetic nuclei due to thermal motion. This is called evaporation.</a:t>
            </a:r>
          </a:p>
          <a:p>
            <a:r>
              <a:rPr lang="it-IT" dirty="0"/>
              <a:t>Below a certain mass, that we call evaporation mass, evaporation dominates and one cannot accumulate a lot of DM in the star. So with these signatures one can only probe DM masses above the evap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955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93174-60A5-436A-BF16-0C0376708DDE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56C2-BC62-4BBF-82A1-9FBE13DB76D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5AA8-3DF9-4957-A813-68ED4F399CF4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83E9B-2753-455F-A3DF-929A43819F5B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D2ED9-B374-4404-A7D1-52070C5A4662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D4DA0-4DC6-48F7-88DB-F8FB6F126EA1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3A97-FA3E-4876-B08E-808E4CF3350A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704DEA2-8813-433B-83DD-F85DE23A21B5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29294-78A2-47C2-A1AC-5199F9D6E4C9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DCB0-F91F-48FD-AE01-512CA1CD6409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05EA-2465-4E8F-ABAE-C5A5D5563294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4000" y="432000"/>
            <a:ext cx="8400000" cy="2852738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8522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10A01DC5-1685-4615-8240-15192985C6A2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Date Placeholder 10">
            <a:extLst>
              <a:ext uri="{FF2B5EF4-FFF2-40B4-BE49-F238E27FC236}">
                <a16:creationId xmlns:a16="http://schemas.microsoft.com/office/drawing/2014/main" id="{5014A4F5-33BC-4C41-B1AC-8B957B763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80172" y="6552000"/>
            <a:ext cx="9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99" cap="all" baseline="0">
                <a:solidFill>
                  <a:schemeClr val="tx1"/>
                </a:solidFill>
              </a:defRPr>
            </a:lvl1pPr>
          </a:lstStyle>
          <a:p>
            <a:fld id="{B500060D-9FC3-45B3-8A5C-009CEFB21951}" type="datetime1">
              <a:rPr lang="en-US" smtClean="0"/>
              <a:t>9/1/2026</a:t>
            </a:fld>
            <a:endParaRPr lang="en-A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2DF42F-AFE2-4EF3-B14F-54A469AB5E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432001"/>
            <a:ext cx="2440828" cy="2410884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8522">
                <a:solidFill>
                  <a:schemeClr val="accent1"/>
                </a:solidFill>
              </a:defRPr>
            </a:lvl1pPr>
            <a:lvl2pPr>
              <a:defRPr sz="8522">
                <a:solidFill>
                  <a:schemeClr val="accent1"/>
                </a:solidFill>
              </a:defRPr>
            </a:lvl2pPr>
            <a:lvl3pPr>
              <a:defRPr sz="8522">
                <a:solidFill>
                  <a:schemeClr val="accent1"/>
                </a:solidFill>
              </a:defRPr>
            </a:lvl3pPr>
            <a:lvl4pPr>
              <a:defRPr sz="8522">
                <a:solidFill>
                  <a:schemeClr val="accent1"/>
                </a:solidFill>
              </a:defRPr>
            </a:lvl4pPr>
            <a:lvl5pPr>
              <a:defRPr sz="8522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#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80655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ue contenu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e 21">
            <a:extLst>
              <a:ext uri="{FF2B5EF4-FFF2-40B4-BE49-F238E27FC236}">
                <a16:creationId xmlns:a16="http://schemas.microsoft.com/office/drawing/2014/main" id="{94729CA3-91C4-4A89-9448-A2F0E4091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it-IT"/>
            </a:defPPr>
          </a:lstStyle>
          <a:p>
            <a:pPr algn="ctr" rtl="0"/>
            <a:endParaRPr lang="it-IT" dirty="0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168347B7-45FA-4A01-924D-DC385B720B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08635"/>
            <a:ext cx="11090274" cy="1332000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lang="it-IT" sz="4000"/>
            </a:lvl1pPr>
          </a:lstStyle>
          <a:p>
            <a:pPr rtl="0"/>
            <a:r>
              <a:rPr lang="it-IT"/>
              <a:t>Fare clic per inserire il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50862" y="2097175"/>
            <a:ext cx="5435600" cy="399565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it-IT" sz="1800">
                <a:solidFill>
                  <a:schemeClr val="tx1"/>
                </a:solidFill>
              </a:defRPr>
            </a:lvl1pPr>
            <a:lvl2pPr marL="22860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2pPr>
            <a:lvl3pPr marL="411480" indent="-22860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3pPr>
            <a:lvl4pPr marL="59436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4pPr>
            <a:lvl5pPr marL="77724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6B65629D-0977-C0EA-5E0B-C4822F43DAE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05540" y="2097175"/>
            <a:ext cx="5435600" cy="3995650"/>
          </a:xfrm>
        </p:spPr>
        <p:txBody>
          <a:bodyPr rtlCol="0">
            <a:normAutofit/>
          </a:bodyPr>
          <a:lstStyle>
            <a:lvl1pPr marL="0" indent="0">
              <a:spcBef>
                <a:spcPts val="1000"/>
              </a:spcBef>
              <a:buNone/>
              <a:defRPr lang="it-IT" sz="1800">
                <a:solidFill>
                  <a:schemeClr val="tx1"/>
                </a:solidFill>
              </a:defRPr>
            </a:lvl1pPr>
            <a:lvl2pPr marL="22860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2pPr>
            <a:lvl3pPr marL="411480" indent="-22860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3pPr>
            <a:lvl4pPr marL="59436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4pPr>
            <a:lvl5pPr marL="777240">
              <a:spcBef>
                <a:spcPts val="1000"/>
              </a:spcBef>
              <a:defRPr lang="it-IT" sz="18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0B6CF20E-8E73-4D30-A958-F2800F4869EA}" type="datetime1">
              <a:rPr lang="en-US" smtClean="0"/>
              <a:t>9/1/2026</a:t>
            </a:fld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en-US"/>
              <a:t>PPC 2026</a:t>
            </a:r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DBA1B0FB-D917-4C8C-928F-313BD683BF39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251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contenu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C87E98C0-6053-9701-92D0-4EF9ADBC5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9063019" y="746716"/>
            <a:ext cx="3597052" cy="2615018"/>
            <a:chOff x="4541453" y="3199533"/>
            <a:chExt cx="3597052" cy="2615018"/>
          </a:xfrm>
        </p:grpSpPr>
        <p:sp>
          <p:nvSpPr>
            <p:cNvPr id="8" name="Figura a mano libera: Forma 38">
              <a:extLst>
                <a:ext uri="{FF2B5EF4-FFF2-40B4-BE49-F238E27FC236}">
                  <a16:creationId xmlns:a16="http://schemas.microsoft.com/office/drawing/2014/main" id="{C32B1A1D-760B-9D3D-A869-E50FC962A629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602175" y="3958416"/>
              <a:ext cx="3536330" cy="1853969"/>
            </a:xfrm>
            <a:custGeom>
              <a:avLst/>
              <a:gdLst>
                <a:gd name="connsiteX0" fmla="*/ 3536330 w 3536330"/>
                <a:gd name="connsiteY0" fmla="*/ 1853969 h 1853969"/>
                <a:gd name="connsiteX1" fmla="*/ 1682362 w 3536330"/>
                <a:gd name="connsiteY1" fmla="*/ 0 h 1853969"/>
                <a:gd name="connsiteX2" fmla="*/ 52157 w 3536330"/>
                <a:gd name="connsiteY2" fmla="*/ 970257 h 1853969"/>
                <a:gd name="connsiteX3" fmla="*/ 0 w 3536330"/>
                <a:gd name="connsiteY3" fmla="*/ 1078528 h 1853969"/>
                <a:gd name="connsiteX4" fmla="*/ 757215 w 3536330"/>
                <a:gd name="connsiteY4" fmla="*/ 1835743 h 1853969"/>
                <a:gd name="connsiteX5" fmla="*/ 774211 w 3536330"/>
                <a:gd name="connsiteY5" fmla="*/ 1667149 h 1853969"/>
                <a:gd name="connsiteX6" fmla="*/ 1682362 w 3536330"/>
                <a:gd name="connsiteY6" fmla="*/ 926985 h 1853969"/>
                <a:gd name="connsiteX7" fmla="*/ 2609345 w 3536330"/>
                <a:gd name="connsiteY7" fmla="*/ 1853969 h 1853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6330" h="1853969">
                  <a:moveTo>
                    <a:pt x="3536330" y="1853969"/>
                  </a:moveTo>
                  <a:cubicBezTo>
                    <a:pt x="3536330" y="830051"/>
                    <a:pt x="2706280" y="0"/>
                    <a:pt x="1682362" y="0"/>
                  </a:cubicBezTo>
                  <a:cubicBezTo>
                    <a:pt x="978418" y="0"/>
                    <a:pt x="366107" y="392328"/>
                    <a:pt x="52157" y="970257"/>
                  </a:cubicBezTo>
                  <a:lnTo>
                    <a:pt x="0" y="1078528"/>
                  </a:lnTo>
                  <a:lnTo>
                    <a:pt x="757215" y="1835743"/>
                  </a:lnTo>
                  <a:lnTo>
                    <a:pt x="774211" y="1667149"/>
                  </a:lnTo>
                  <a:cubicBezTo>
                    <a:pt x="860649" y="1244739"/>
                    <a:pt x="1234397" y="926985"/>
                    <a:pt x="1682362" y="926985"/>
                  </a:cubicBezTo>
                  <a:cubicBezTo>
                    <a:pt x="2194320" y="926985"/>
                    <a:pt x="2609345" y="1342010"/>
                    <a:pt x="2609345" y="1853969"/>
                  </a:cubicBezTo>
                  <a:close/>
                </a:path>
              </a:pathLst>
            </a:custGeom>
            <a:gradFill flip="none" rotWithShape="1">
              <a:gsLst>
                <a:gs pos="97000">
                  <a:schemeClr val="bg2"/>
                </a:gs>
                <a:gs pos="31000">
                  <a:schemeClr val="bg2">
                    <a:lumMod val="90000"/>
                    <a:lumOff val="10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innerShdw blurRad="355600" dist="101600" dir="16200000">
                <a:schemeClr val="accent1">
                  <a:lumMod val="60000"/>
                  <a:lumOff val="40000"/>
                  <a:alpha val="8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D02EF78B-5BDF-8632-B9B1-087DB042EEC7}"/>
                </a:ext>
              </a:extLst>
            </p:cNvPr>
            <p:cNvGrpSpPr/>
            <p:nvPr/>
          </p:nvGrpSpPr>
          <p:grpSpPr>
            <a:xfrm>
              <a:off x="4541453" y="3199533"/>
              <a:ext cx="3478701" cy="2615018"/>
              <a:chOff x="-481151" y="3199533"/>
              <a:chExt cx="3478701" cy="2615018"/>
            </a:xfrm>
          </p:grpSpPr>
          <p:sp>
            <p:nvSpPr>
              <p:cNvPr id="10" name="Figura a mano libera: Forma 32">
                <a:extLst>
                  <a:ext uri="{FF2B5EF4-FFF2-40B4-BE49-F238E27FC236}">
                    <a16:creationId xmlns:a16="http://schemas.microsoft.com/office/drawing/2014/main" id="{5C54B3E8-515B-0865-9321-DB3793A6224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 rot="18900000" flipV="1">
                <a:off x="-481151" y="3649708"/>
                <a:ext cx="3478701" cy="2164843"/>
              </a:xfrm>
              <a:custGeom>
                <a:avLst/>
                <a:gdLst>
                  <a:gd name="connsiteX0" fmla="*/ 3478701 w 3478701"/>
                  <a:gd name="connsiteY0" fmla="*/ 2164843 h 2164843"/>
                  <a:gd name="connsiteX1" fmla="*/ 1624733 w 3478701"/>
                  <a:gd name="connsiteY1" fmla="*/ 0 h 2164843"/>
                  <a:gd name="connsiteX2" fmla="*/ 87393 w 3478701"/>
                  <a:gd name="connsiteY2" fmla="*/ 954459 h 2164843"/>
                  <a:gd name="connsiteX3" fmla="*/ 0 w 3478701"/>
                  <a:gd name="connsiteY3" fmla="*/ 1122434 h 2164843"/>
                  <a:gd name="connsiteX4" fmla="*/ 736015 w 3478701"/>
                  <a:gd name="connsiteY4" fmla="*/ 1858449 h 2164843"/>
                  <a:gd name="connsiteX5" fmla="*/ 739424 w 3478701"/>
                  <a:gd name="connsiteY5" fmla="*/ 1842964 h 2164843"/>
                  <a:gd name="connsiteX6" fmla="*/ 1624733 w 3478701"/>
                  <a:gd name="connsiteY6" fmla="*/ 1082422 h 2164843"/>
                  <a:gd name="connsiteX7" fmla="*/ 2551716 w 3478701"/>
                  <a:gd name="connsiteY7" fmla="*/ 2164843 h 216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8701" h="2164843">
                    <a:moveTo>
                      <a:pt x="3478701" y="2164843"/>
                    </a:moveTo>
                    <a:cubicBezTo>
                      <a:pt x="3478701" y="969234"/>
                      <a:pt x="2648651" y="0"/>
                      <a:pt x="1624733" y="0"/>
                    </a:cubicBezTo>
                    <a:cubicBezTo>
                      <a:pt x="984784" y="0"/>
                      <a:pt x="420564" y="378607"/>
                      <a:pt x="87393" y="954459"/>
                    </a:cubicBezTo>
                    <a:lnTo>
                      <a:pt x="0" y="1122434"/>
                    </a:lnTo>
                    <a:lnTo>
                      <a:pt x="736015" y="1858449"/>
                    </a:lnTo>
                    <a:lnTo>
                      <a:pt x="739424" y="1842964"/>
                    </a:lnTo>
                    <a:cubicBezTo>
                      <a:pt x="856791" y="1402344"/>
                      <a:pt x="1208766" y="1082422"/>
                      <a:pt x="1624733" y="1082422"/>
                    </a:cubicBezTo>
                    <a:cubicBezTo>
                      <a:pt x="2136692" y="1082422"/>
                      <a:pt x="2551716" y="1567038"/>
                      <a:pt x="2551716" y="2164843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lumOff val="50000"/>
                  <a:alpha val="40000"/>
                </a:schemeClr>
              </a:solidFill>
              <a:ln>
                <a:noFill/>
              </a:ln>
              <a:effectLst>
                <a:softEdge rad="381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it-IT"/>
                </a:defPPr>
              </a:lstStyle>
              <a:p>
                <a:pPr algn="ctr" rtl="0"/>
                <a:endParaRPr lang="it-IT" dirty="0"/>
              </a:p>
            </p:txBody>
          </p:sp>
          <p:sp>
            <p:nvSpPr>
              <p:cNvPr id="11" name="Ovale 10">
                <a:extLst>
                  <a:ext uri="{FF2B5EF4-FFF2-40B4-BE49-F238E27FC236}">
                    <a16:creationId xmlns:a16="http://schemas.microsoft.com/office/drawing/2014/main" id="{56E92718-2CCD-B15D-8DE5-46285BEA256B}"/>
                  </a:ext>
                </a:extLst>
              </p:cNvPr>
              <p:cNvSpPr/>
              <p:nvPr userDrawn="1"/>
            </p:nvSpPr>
            <p:spPr>
              <a:xfrm rot="13500000" flipV="1">
                <a:off x="1512277" y="2840042"/>
                <a:ext cx="214196" cy="933178"/>
              </a:xfrm>
              <a:prstGeom prst="ellipse">
                <a:avLst/>
              </a:prstGeom>
              <a:solidFill>
                <a:schemeClr val="bg2">
                  <a:lumMod val="90000"/>
                  <a:lumOff val="10000"/>
                </a:schemeClr>
              </a:solidFill>
              <a:ln>
                <a:noFill/>
              </a:ln>
              <a:effectLst>
                <a:innerShdw blurRad="1270000" dist="2540000">
                  <a:schemeClr val="accent1">
                    <a:lumMod val="60000"/>
                    <a:lumOff val="40000"/>
                    <a:alpha val="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it-IT"/>
                </a:defPPr>
              </a:lstStyle>
              <a:p>
                <a:pPr algn="ctr" rtl="0"/>
                <a:endParaRPr lang="it-IT" dirty="0"/>
              </a:p>
            </p:txBody>
          </p:sp>
        </p:grp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AEA0B78B-84F0-8B85-40E8-678689DC1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723112" y="5088958"/>
            <a:ext cx="1335600" cy="1262947"/>
            <a:chOff x="10145015" y="2343978"/>
            <a:chExt cx="1335600" cy="1262947"/>
          </a:xfrm>
        </p:grpSpPr>
        <p:sp>
          <p:nvSpPr>
            <p:cNvPr id="20" name="Figura a mano libera: Forma 25">
              <a:extLst>
                <a:ext uri="{FF2B5EF4-FFF2-40B4-BE49-F238E27FC236}">
                  <a16:creationId xmlns:a16="http://schemas.microsoft.com/office/drawing/2014/main" id="{2E5D7C6F-BF77-9B7D-5B12-7AF3ED280B43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FA599EE6-2673-0AD8-EAE0-45C79326015E}"/>
                </a:ext>
              </a:extLst>
            </p:cNvPr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3BDBC526-6DCD-4FF6-8395-D8C22E46E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</a:lstStyle>
            <a:p>
              <a:pPr algn="ctr" rtl="0"/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it-IT"/>
              </a:defPPr>
            </a:lstStyle>
            <a:p>
              <a:pPr algn="ctr" rtl="0"/>
              <a:endParaRPr lang="it-IT" dirty="0"/>
            </a:p>
          </p:txBody>
        </p:sp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it-IT"/>
              </a:defPPr>
            </a:lstStyle>
            <a:p>
              <a:pPr algn="ctr" rtl="0"/>
              <a:endParaRPr lang="it-IT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498474"/>
            <a:ext cx="7960421" cy="145021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it-IT" sz="4000" dirty="0"/>
            </a:lvl1pPr>
          </a:lstStyle>
          <a:p>
            <a:pPr lvl="0" rtl="0">
              <a:lnSpc>
                <a:spcPct val="100000"/>
              </a:lnSpc>
            </a:pPr>
            <a:r>
              <a:rPr lang="it-IT"/>
              <a:t>Fare clic per inserire il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1343" y="2103039"/>
            <a:ext cx="7929940" cy="3979625"/>
          </a:xfrm>
        </p:spPr>
        <p:txBody>
          <a:bodyPr rtlCol="0">
            <a:normAutofit/>
          </a:bodyPr>
          <a:lstStyle>
            <a:lvl1pPr>
              <a:defRPr lang="it-IT" sz="1800">
                <a:solidFill>
                  <a:schemeClr val="tx1"/>
                </a:solidFill>
              </a:defRPr>
            </a:lvl1pPr>
            <a:lvl2pPr>
              <a:defRPr lang="it-IT" sz="1200">
                <a:solidFill>
                  <a:schemeClr val="tx1"/>
                </a:solidFill>
              </a:defRPr>
            </a:lvl2pPr>
            <a:lvl3pPr>
              <a:defRPr lang="it-IT" sz="1200">
                <a:solidFill>
                  <a:schemeClr val="tx1"/>
                </a:solidFill>
              </a:defRPr>
            </a:lvl3pPr>
            <a:lvl4pPr>
              <a:defRPr lang="it-IT" sz="1200">
                <a:solidFill>
                  <a:schemeClr val="tx1"/>
                </a:solidFill>
              </a:defRPr>
            </a:lvl4pPr>
            <a:lvl5pPr>
              <a:defRPr lang="it-IT" sz="12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it-IT"/>
              <a:t>Fai clic per aggiungere contenuto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3E93B450-1469-48B3-9DDD-FB73829F79A2}" type="datetime1">
              <a:rPr lang="en-US" smtClean="0"/>
              <a:t>9/1/2026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r>
              <a:rPr lang="en-US"/>
              <a:t>PPC 2026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it-IT"/>
            </a:defPPr>
          </a:lstStyle>
          <a:p>
            <a:pPr rtl="0"/>
            <a:fld id="{DBA1B0FB-D917-4C8C-928F-313BD683BF39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8815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1B09DCE-A098-4E7A-B419-9F6BE1B62E1A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arxiv.org/abs/2404.1627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6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rxiv.org/abs/2512.22727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4A739-F6E5-0BFD-BA15-B5C6CA49BE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Heavy Dark Matter in rapidly evolving massive stars</a:t>
            </a:r>
            <a:endParaRPr lang="it-I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D41736-B32D-7B00-CB8F-79A73B3A97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Giorgio Busoni-The University of Adelaide</a:t>
            </a:r>
          </a:p>
          <a:p>
            <a:r>
              <a:rPr lang="it-IT" dirty="0"/>
              <a:t>PPC 2026 – SYDNEY – 01/09/2026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B62D43-A3F4-3C90-DAFA-235523488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92" y="5174852"/>
            <a:ext cx="2455210" cy="12276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964490-5561-E509-A8F5-DAA127AF9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837" y="5411132"/>
            <a:ext cx="2133600" cy="7487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E8BA3A-E4ED-2057-A6F1-D8E5619EB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794" y="5168537"/>
            <a:ext cx="2193636" cy="12339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AD9B886-D3B7-1FD6-B49F-10D128FE72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8611" y="5281585"/>
            <a:ext cx="1793701" cy="1007824"/>
          </a:xfrm>
          <a:prstGeom prst="rect">
            <a:avLst/>
          </a:prstGeom>
        </p:spPr>
      </p:pic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EAB76A11-E870-4923-9CFF-3A213AA45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9C64983-4786-AE3F-E173-54325AA46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672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9CDB825-69DA-42A0-9B00-4ED38B7FB1DF}"/>
              </a:ext>
            </a:extLst>
          </p:cNvPr>
          <p:cNvSpPr txBox="1"/>
          <p:nvPr/>
        </p:nvSpPr>
        <p:spPr>
          <a:xfrm>
            <a:off x="5681680" y="1856001"/>
            <a:ext cx="61087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a typical collision, the Dark Matter loses enough energy to drop below the escape velocity and hence becomes gravitationally bound to the star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Subsequent scatterings, lose energy, accumulates in the centre</a:t>
            </a:r>
          </a:p>
          <a:p>
            <a:pPr marL="380512" indent="-380512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512" indent="-380512">
              <a:buFont typeface="Arial" panose="020B0604020202020204" pitchFamily="34" charset="0"/>
              <a:buChar char="•"/>
            </a:pPr>
            <a:r>
              <a:rPr lang="en-AU" sz="2400" dirty="0"/>
              <a:t>Observable signal depends on Capture rate</a:t>
            </a:r>
          </a:p>
          <a:p>
            <a:pPr marL="837712" lvl="1" indent="-380512">
              <a:buFont typeface="Arial" panose="020B0604020202020204" pitchFamily="34" charset="0"/>
              <a:buChar char="•"/>
            </a:pPr>
            <a:r>
              <a:rPr lang="en-AU" sz="2400" dirty="0"/>
              <a:t>Probes same parameter space as Direct Detection</a:t>
            </a:r>
          </a:p>
        </p:txBody>
      </p:sp>
      <p:pic>
        <p:nvPicPr>
          <p:cNvPr id="8" name="Immagine 7" descr="Immagine che contiene testo, schermata, diagramma, cerchio&#10;&#10;Descrizione generata automaticamente">
            <a:extLst>
              <a:ext uri="{FF2B5EF4-FFF2-40B4-BE49-F238E27FC236}">
                <a16:creationId xmlns:a16="http://schemas.microsoft.com/office/drawing/2014/main" id="{322A8D9C-EE95-8F29-A931-8FB52EFED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32" y="2058660"/>
            <a:ext cx="4442555" cy="3657335"/>
          </a:xfrm>
          <a:prstGeom prst="rect">
            <a:avLst/>
          </a:prstGeom>
        </p:spPr>
      </p:pic>
      <p:sp>
        <p:nvSpPr>
          <p:cNvPr id="12" name="Titolo 1">
            <a:extLst>
              <a:ext uri="{FF2B5EF4-FFF2-40B4-BE49-F238E27FC236}">
                <a16:creationId xmlns:a16="http://schemas.microsoft.com/office/drawing/2014/main" id="{88729675-BCCD-6FC7-8EA6-BBAC87D9F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174" y="1142005"/>
            <a:ext cx="9137012" cy="1280160"/>
          </a:xfrm>
        </p:spPr>
        <p:txBody>
          <a:bodyPr rtlCol="0">
            <a:normAutofit/>
          </a:bodyPr>
          <a:lstStyle>
            <a:defPPr>
              <a:defRPr lang="it-IT"/>
            </a:defPPr>
          </a:lstStyle>
          <a:p>
            <a:pPr rtl="0"/>
            <a:r>
              <a:rPr lang="it-IT" sz="4000" b="1" dirty="0"/>
              <a:t>Dark Matter capture in stars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134636-319A-650D-8DCB-A0241A03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03D7C0-F54C-3394-2437-4D445657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2</a:t>
            </a:fld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E301F4-7C79-2E08-3959-5C7C1DF52A69}"/>
              </a:ext>
            </a:extLst>
          </p:cNvPr>
          <p:cNvSpPr/>
          <p:nvPr/>
        </p:nvSpPr>
        <p:spPr>
          <a:xfrm>
            <a:off x="5681680" y="2058660"/>
            <a:ext cx="6108798" cy="3859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693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89E5A05-ACD6-BDBA-AAEE-BA6BE024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Dark Matter capture in stars</a:t>
            </a:r>
            <a:endParaRPr lang="it-IT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2B7628-C135-D530-0BDB-EE2E824C61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Other kind of stellar objects can be considered: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Neutron Stars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White Dwarfs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Main Sequence Stars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Exoplanets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.....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/>
              <a:t>Pop III stars [this talk]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167D56-23A6-B6AA-D214-700E4859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CA0EC-08D3-4435-C17B-738B6E0A0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3</a:t>
            </a:fld>
            <a:endParaRPr lang="en-AU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6AF7D6B-96D9-419F-0C25-630AC698C7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6020" y="2328052"/>
            <a:ext cx="7054359" cy="33592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04F877-4E48-C85A-33C8-F86682202D3D}"/>
              </a:ext>
            </a:extLst>
          </p:cNvPr>
          <p:cNvSpPr txBox="1"/>
          <p:nvPr/>
        </p:nvSpPr>
        <p:spPr>
          <a:xfrm>
            <a:off x="9506036" y="5379492"/>
            <a:ext cx="2284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Credit </a:t>
            </a:r>
            <a:r>
              <a:rPr lang="it-IT" sz="1400" i="1" dirty="0">
                <a:solidFill>
                  <a:schemeClr val="bg1"/>
                </a:solidFill>
              </a:rPr>
              <a:t>Sebastian Trojanowski</a:t>
            </a:r>
          </a:p>
        </p:txBody>
      </p:sp>
    </p:spTree>
    <p:extLst>
      <p:ext uri="{BB962C8B-B14F-4D97-AF65-F5344CB8AC3E}">
        <p14:creationId xmlns:p14="http://schemas.microsoft.com/office/powerpoint/2010/main" val="117210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D5BE93-0252-3CC3-B567-14EC47EB8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1180618"/>
            <a:ext cx="8755184" cy="768073"/>
          </a:xfrm>
        </p:spPr>
        <p:txBody>
          <a:bodyPr wrap="square" rtlCol="0" anchor="t">
            <a:normAutofit/>
          </a:bodyPr>
          <a:lstStyle>
            <a:defPPr>
              <a:defRPr lang="it-IT"/>
            </a:defPPr>
          </a:lstStyle>
          <a:p>
            <a:pPr rtl="0"/>
            <a:r>
              <a:rPr lang="en-AU" dirty="0"/>
              <a:t>Motivations</a:t>
            </a:r>
            <a:endParaRPr lang="en-AU" noProof="0" dirty="0"/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id="{39F6B578-F417-2FD6-1239-34B60D23FD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177783"/>
              </p:ext>
            </p:extLst>
          </p:nvPr>
        </p:nvGraphicFramePr>
        <p:xfrm>
          <a:off x="581342" y="2103039"/>
          <a:ext cx="9823421" cy="397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61840C-AD7D-3416-EB49-92A649AC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/>
              <a:t>PPC 2026</a:t>
            </a:r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3FB5E-183D-99A8-1804-B7C1CDCB3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5045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B82DEB0-A14C-4282-BF74-65BC353AC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476CC09F-7383-3A4C-555C-35DA0BB4B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44374"/>
            <a:ext cx="10058400" cy="118899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</a:lstStyle>
          <a:p>
            <a:pPr algn="ctr">
              <a:lnSpc>
                <a:spcPct val="85000"/>
              </a:lnSpc>
            </a:pPr>
            <a:r>
              <a:rPr lang="en-US" sz="4800" noProof="0"/>
              <a:t>Why Pop-III stars?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F14A67-6116-7DC2-C475-6931C9041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PPC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F3D8B-F565-CDB9-2DA6-D5CA0BAD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C2353EC1-36CD-0B4E-9B2B-E531F94F07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7291497"/>
              </p:ext>
            </p:extLst>
          </p:nvPr>
        </p:nvGraphicFramePr>
        <p:xfrm>
          <a:off x="1036319" y="680936"/>
          <a:ext cx="4856481" cy="37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4A6CB8-4A9D-6958-4157-F3E6D918E02E}"/>
              </a:ext>
            </a:extLst>
          </p:cNvPr>
          <p:cNvSpPr/>
          <p:nvPr/>
        </p:nvSpPr>
        <p:spPr>
          <a:xfrm>
            <a:off x="6974395" y="501400"/>
            <a:ext cx="4667100" cy="41244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Sensitive to ultra-heavy masses (≳ 10³–10¹⁵ GeV)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Regions not accessible to Direct Detection</a:t>
            </a:r>
          </a:p>
        </p:txBody>
      </p:sp>
    </p:spTree>
    <p:extLst>
      <p:ext uri="{BB962C8B-B14F-4D97-AF65-F5344CB8AC3E}">
        <p14:creationId xmlns:p14="http://schemas.microsoft.com/office/powerpoint/2010/main" val="3353460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B92E13-3435-BA60-14B4-E75B0B0E3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DDDFE6-D30A-0B41-4243-198B6B49D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6B1C969-F772-D31D-F406-632BDC427D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046F1B-43D7-6B4E-6C5C-CB480E3CF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4F7BFAF-D625-90D7-91A7-BDFA0A675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15743CA-AE40-EA58-6101-BE4362F1A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44374"/>
            <a:ext cx="10058400" cy="118899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</a:lstStyle>
          <a:p>
            <a:pPr algn="ctr">
              <a:lnSpc>
                <a:spcPct val="85000"/>
              </a:lnSpc>
            </a:pPr>
            <a:r>
              <a:rPr lang="en-US" sz="4800" noProof="0"/>
              <a:t>Why Pop-III stars?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A6B9C3-8B97-A5C3-A1F7-9F160D258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PPC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33C9D0-2CAA-96E0-1ACD-79F028CDD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32352037-2548-699E-D35D-278D55E9BF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425218"/>
              </p:ext>
            </p:extLst>
          </p:nvPr>
        </p:nvGraphicFramePr>
        <p:xfrm>
          <a:off x="1036319" y="680936"/>
          <a:ext cx="4856481" cy="37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4BB61B2-8380-438C-0D5A-D9FA545AB19A}"/>
                  </a:ext>
                </a:extLst>
              </p:cNvPr>
              <p:cNvSpPr/>
              <p:nvPr/>
            </p:nvSpPr>
            <p:spPr>
              <a:xfrm>
                <a:off x="6974395" y="501400"/>
                <a:ext cx="4667100" cy="412442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Massive stars (∼10–1000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☉</m:t>
                        </m:r>
                      </m:sub>
                    </m:sSub>
                  </m:oMath>
                </a14:m>
                <a:r>
                  <a:rPr lang="en-US" sz="2800" dirty="0"/>
                  <a:t>)</a:t>
                </a:r>
              </a:p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Huge number of scattering targets → efficient multi-scatter capture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4BB61B2-8380-438C-0D5A-D9FA545AB1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395" y="501400"/>
                <a:ext cx="4667100" cy="412442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219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9CA85-9294-3DC3-2FD1-A09253F60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D3232-D127-2D55-0AD7-EFA2EA6C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3AB7C01-DAA1-7EA7-D9FA-A93D10C7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77951F-4567-DE7B-3156-27C570CE9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3861ADB-D5AE-0830-7060-398847402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CAD77FA9-5B0A-870E-220F-3331D6A8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44374"/>
            <a:ext cx="10058400" cy="118899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</a:lstStyle>
          <a:p>
            <a:pPr algn="ctr">
              <a:lnSpc>
                <a:spcPct val="85000"/>
              </a:lnSpc>
            </a:pPr>
            <a:r>
              <a:rPr lang="en-US" sz="4800" noProof="0"/>
              <a:t>Why Pop-III stars?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AF5D3-B731-7F3E-5D59-F9751DD5E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PPC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23E7F-9FD0-ED56-1AAA-81D138A27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7F1E61A7-324B-725C-204A-5EAE36BF7E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1566129"/>
              </p:ext>
            </p:extLst>
          </p:nvPr>
        </p:nvGraphicFramePr>
        <p:xfrm>
          <a:off x="1036319" y="680936"/>
          <a:ext cx="4856481" cy="37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B4F90CE-9F81-2605-F1C7-83452ED7BA39}"/>
                  </a:ext>
                </a:extLst>
              </p:cNvPr>
              <p:cNvSpPr/>
              <p:nvPr/>
            </p:nvSpPr>
            <p:spPr>
              <a:xfrm>
                <a:off x="6974395" y="501400"/>
                <a:ext cx="4667100" cy="412442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Essential for heavy DM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</m:oMath>
                </a14:m>
                <a:r>
                  <a:rPr lang="en-US" sz="2800" dirty="0"/>
                  <a:t> ≳ TeV–</a:t>
                </a:r>
                <a:r>
                  <a:rPr lang="en-US" sz="2800" dirty="0" err="1"/>
                  <a:t>PeV</a:t>
                </a:r>
                <a:r>
                  <a:rPr lang="en-US" sz="2800" dirty="0"/>
                  <a:t>)</a:t>
                </a:r>
              </a:p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Capture not limited to single-collision kinematics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CB4F90CE-9F81-2605-F1C7-83452ED7BA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395" y="501400"/>
                <a:ext cx="4667100" cy="4124425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834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32E16D-8473-3195-48B8-ECC4CE966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0D03B9-3DCE-899D-54AE-723563C51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48CF36-A2E5-FB7B-B44F-B2FD13A55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12CDDA-FACC-CE80-43BC-A8ED770F1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85BD0E6-5614-DCD9-2340-9989F24D9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25C5516-608C-5194-7AFA-B7C4F4047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44374"/>
            <a:ext cx="10058400" cy="118899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</a:lstStyle>
          <a:p>
            <a:pPr algn="ctr">
              <a:lnSpc>
                <a:spcPct val="85000"/>
              </a:lnSpc>
            </a:pPr>
            <a:r>
              <a:rPr lang="en-US" sz="4800" noProof="0"/>
              <a:t>Why Pop-III stars?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A4E8D9-C81F-450C-6D8D-E23B0CCF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 baseline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PPC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590F28-FB9D-07D0-F8DD-58B1C46F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BA1B0FB-D917-4C8C-928F-313BD683BF39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graphicFrame>
        <p:nvGraphicFramePr>
          <p:cNvPr id="8" name="TextBox 1">
            <a:extLst>
              <a:ext uri="{FF2B5EF4-FFF2-40B4-BE49-F238E27FC236}">
                <a16:creationId xmlns:a16="http://schemas.microsoft.com/office/drawing/2014/main" id="{DA91A7BE-DDAE-7E96-109D-24CF84A77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032029"/>
              </p:ext>
            </p:extLst>
          </p:nvPr>
        </p:nvGraphicFramePr>
        <p:xfrm>
          <a:off x="1036319" y="680936"/>
          <a:ext cx="4856481" cy="37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1B327B-D8BD-3507-6D2C-AFE7D6C76B71}"/>
              </a:ext>
            </a:extLst>
          </p:cNvPr>
          <p:cNvSpPr/>
          <p:nvPr/>
        </p:nvSpPr>
        <p:spPr>
          <a:xfrm>
            <a:off x="6974395" y="501400"/>
            <a:ext cx="4667100" cy="41244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Lower density than NS, but: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Larger size → higher geometric capture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Different target mix (H/He vs neutrons)</a:t>
            </a:r>
          </a:p>
        </p:txBody>
      </p:sp>
    </p:spTree>
    <p:extLst>
      <p:ext uri="{BB962C8B-B14F-4D97-AF65-F5344CB8AC3E}">
        <p14:creationId xmlns:p14="http://schemas.microsoft.com/office/powerpoint/2010/main" val="298308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7A7A3-454D-9484-6905-6F9FA63D7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87099A-F559-4C7A-02D3-8A3FC2E95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normAutofit/>
          </a:bodyPr>
          <a:lstStyle>
            <a:defPPr>
              <a:defRPr lang="it-IT"/>
            </a:defPPr>
          </a:lstStyle>
          <a:p>
            <a:r>
              <a:rPr lang="it-IT" b="1" kern="1200" cap="all" spc="0" baseline="0" dirty="0">
                <a:latin typeface="+mj-lt"/>
                <a:ea typeface="+mj-ea"/>
                <a:cs typeface="+mj-cs"/>
              </a:rPr>
              <a:t>WHAT can we observe?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6EC807-48A3-B697-277C-16C855A1BB9E}"/>
              </a:ext>
            </a:extLst>
          </p:cNvPr>
          <p:cNvSpPr/>
          <p:nvPr/>
        </p:nvSpPr>
        <p:spPr>
          <a:xfrm>
            <a:off x="1051254" y="2093495"/>
            <a:ext cx="4932857" cy="41244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Main signatures</a:t>
            </a:r>
          </a:p>
          <a:p>
            <a:pPr algn="ctr"/>
            <a:endParaRPr lang="en-US" sz="36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Instability/collapse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Modification internal structure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/>
              <a:t>Heat injection</a:t>
            </a:r>
            <a:endParaRPr lang="it-IT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512159A-FE1D-91EE-5404-DB5382E3BD93}"/>
              </a:ext>
            </a:extLst>
          </p:cNvPr>
          <p:cNvSpPr/>
          <p:nvPr/>
        </p:nvSpPr>
        <p:spPr>
          <a:xfrm>
            <a:off x="6207892" y="2210766"/>
            <a:ext cx="5586711" cy="165517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Collapse usually requires very heavy DM to form a large over-density at the center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EFFEDD-B021-F37C-0A59-4D7DC2E490F4}"/>
              </a:ext>
            </a:extLst>
          </p:cNvPr>
          <p:cNvSpPr/>
          <p:nvPr/>
        </p:nvSpPr>
        <p:spPr>
          <a:xfrm>
            <a:off x="6207891" y="4201611"/>
            <a:ext cx="5710362" cy="17709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Heating is applicable on a large mass range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891D565-94BE-7B04-B43D-DC75B2A11F74}"/>
              </a:ext>
            </a:extLst>
          </p:cNvPr>
          <p:cNvSpPr/>
          <p:nvPr/>
        </p:nvSpPr>
        <p:spPr>
          <a:xfrm rot="19744672">
            <a:off x="5114690" y="3330661"/>
            <a:ext cx="1355019" cy="6337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7DBDE6A-9021-EB49-3C56-F36202AAD2E9}"/>
              </a:ext>
            </a:extLst>
          </p:cNvPr>
          <p:cNvSpPr/>
          <p:nvPr/>
        </p:nvSpPr>
        <p:spPr>
          <a:xfrm rot="21171479">
            <a:off x="4848866" y="4944719"/>
            <a:ext cx="1468326" cy="6337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9169870-393C-DE7B-24DA-580BDDB0F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/>
              <a:t>PPC 2026</a:t>
            </a:r>
            <a:endParaRPr lang="it-IT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3DF9571-0B9E-F478-FA04-7966F1F3A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8DA9DAA-006C-4F4B-980E-E3DF019B24E2}" type="slidenum">
              <a:rPr lang="it-IT" smtClean="0"/>
              <a:pPr rtl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152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BC3CE-38C7-4CBB-8CA5-FF7D18526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">
            <a:extLst>
              <a:ext uri="{FF2B5EF4-FFF2-40B4-BE49-F238E27FC236}">
                <a16:creationId xmlns:a16="http://schemas.microsoft.com/office/drawing/2014/main" id="{1B6C95D7-A80C-1831-D27C-39E133C09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245" y="1194643"/>
            <a:ext cx="9137012" cy="1280160"/>
          </a:xfrm>
        </p:spPr>
        <p:txBody>
          <a:bodyPr rtlCol="0">
            <a:normAutofit/>
          </a:bodyPr>
          <a:lstStyle>
            <a:defPPr>
              <a:defRPr lang="it-IT"/>
            </a:defPPr>
          </a:lstStyle>
          <a:p>
            <a:pPr rtl="0"/>
            <a:r>
              <a:rPr lang="it-IT" sz="4000" b="1" dirty="0"/>
              <a:t>We study 2 different setups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75A14C-953C-8ED4-D56F-5BD5FBB1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C18396-2BE7-C564-7FE8-478AC5B6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10</a:t>
            </a:fld>
            <a:endParaRPr lang="en-AU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8F89CB9-5FDC-4B99-A370-12A285A4A8CE}"/>
              </a:ext>
            </a:extLst>
          </p:cNvPr>
          <p:cNvSpPr/>
          <p:nvPr/>
        </p:nvSpPr>
        <p:spPr>
          <a:xfrm>
            <a:off x="1053294" y="1811574"/>
            <a:ext cx="4803494" cy="41038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Annihilating Dark Matter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/>
              <a:t>Capture/Annihilation equilibrium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/>
              <a:t>Can injected heat alter stellar evolution?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E9321C9-8770-AA1C-1723-6AF158519CF3}"/>
                  </a:ext>
                </a:extLst>
              </p:cNvPr>
              <p:cNvSpPr/>
              <p:nvPr/>
            </p:nvSpPr>
            <p:spPr>
              <a:xfrm>
                <a:off x="6335214" y="1811574"/>
                <a:ext cx="5051746" cy="410385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Non-Annihilating Dark Matter</a:t>
                </a:r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Allows to accumulate a lot of Dark Matter</a:t>
                </a:r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Can trigger collapse to BH</a:t>
                </a:r>
              </a:p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Observation of non-collapsed star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/>
                  <a:t>constrain parameter space</a:t>
                </a: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E9321C9-8770-AA1C-1723-6AF158519C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214" y="1811574"/>
                <a:ext cx="5051746" cy="410385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A53ED555-4833-6907-4B47-269F3E0C8956}"/>
                  </a:ext>
                </a:extLst>
              </p:cNvPr>
              <p:cNvSpPr/>
              <p:nvPr/>
            </p:nvSpPr>
            <p:spPr>
              <a:xfrm>
                <a:off x="1343769" y="4842344"/>
                <a:ext cx="4245997" cy="954157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Answer: injected heat is well below the star luminosity for the considered DM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𝐺𝑒𝑉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A53ED555-4833-6907-4B47-269F3E0C89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769" y="4842344"/>
                <a:ext cx="4245997" cy="954157"/>
              </a:xfrm>
              <a:prstGeom prst="roundRect">
                <a:avLst/>
              </a:prstGeom>
              <a:blipFill>
                <a:blip r:embed="rId4"/>
                <a:stretch>
                  <a:fillRect t="-1875" b="-625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42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656B95-F93B-9B0B-B836-A879DA41D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How? List of challenges</a:t>
            </a:r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6A5E39-A202-F264-29E2-676AF2F9E3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Stars evolve rapidly, so need to take into account time evolution into the evolution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  <a:p>
                <a:pPr marL="457200" indent="-457200">
                  <a:buFont typeface="+mj-lt"/>
                  <a:buAutoNum type="arabicPeriod" startAt="2"/>
                </a:pPr>
                <a:r>
                  <a:rPr lang="it-IT" dirty="0"/>
                  <a:t>Uncertainties on DM speed distributions</a:t>
                </a:r>
              </a:p>
              <a:p>
                <a:pPr marL="457200" indent="-457200">
                  <a:buFont typeface="+mj-lt"/>
                  <a:buAutoNum type="arabicPeriod" startAt="2"/>
                </a:pPr>
                <a:r>
                  <a:rPr lang="it-IT" dirty="0"/>
                  <a:t>Multiple Types of targets (H, He,...) are present and their abundance evolves with time</a:t>
                </a:r>
              </a:p>
              <a:p>
                <a:pPr marL="457200" indent="-457200">
                  <a:buFont typeface="+mj-lt"/>
                  <a:buAutoNum type="arabicPeriod" startAt="2"/>
                </a:pPr>
                <a:r>
                  <a:rPr lang="it-IT" dirty="0"/>
                  <a:t>Heavy DM requires multiple scatterings (MS) for capture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it-IT" dirty="0"/>
                  <a:t> need MS Capture formalism</a:t>
                </a:r>
              </a:p>
              <a:p>
                <a:pPr lvl="1"/>
                <a:r>
                  <a:rPr lang="it-IT" dirty="0"/>
                  <a:t>MS semi analytical Formalism derived for White Dwarfs in </a:t>
                </a:r>
                <a:r>
                  <a:rPr lang="it-IT" dirty="0">
                    <a:hlinkClick r:id="rId2"/>
                  </a:rPr>
                  <a:t>2404.16272</a:t>
                </a:r>
                <a:r>
                  <a:rPr lang="it-IT" dirty="0"/>
                  <a:t> (</a:t>
                </a:r>
                <a:r>
                  <a:rPr lang="it-IT" i="1" dirty="0"/>
                  <a:t>JCAP</a:t>
                </a:r>
                <a:r>
                  <a:rPr lang="it-IT" dirty="0"/>
                  <a:t> 07 (2024) 051)</a:t>
                </a:r>
              </a:p>
              <a:p>
                <a:pPr lvl="1"/>
                <a:r>
                  <a:rPr lang="it-IT" dirty="0"/>
                  <a:t>Allows to account for multiple targets without a MC simulation</a:t>
                </a:r>
              </a:p>
              <a:p>
                <a:pPr lvl="1"/>
                <a:r>
                  <a:rPr lang="it-IT" dirty="0"/>
                  <a:t>Requires a star escape speed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it-I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it-IT" dirty="0"/>
                  <a:t> DM speed in the halo</a:t>
                </a:r>
              </a:p>
              <a:p>
                <a:pPr lvl="1"/>
                <a:r>
                  <a:rPr lang="it-IT" dirty="0"/>
                  <a:t>This condition is </a:t>
                </a:r>
                <a:r>
                  <a:rPr lang="it-IT" u="sng" dirty="0"/>
                  <a:t>verified</a:t>
                </a:r>
                <a:r>
                  <a:rPr lang="it-IT" dirty="0"/>
                  <a:t> in Pop-III stars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6A5E39-A202-F264-29E2-676AF2F9E3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76" t="-1818" r="-1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319769-DB93-BAD0-B7B4-1989B9C9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35058-A4BF-23E9-3966-A9A8C1C1C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38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E1A5-90FD-A33C-E46D-C57B32A3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Capture Rate with MS Formalism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7B20C-9AA2-919F-D8E7-7B33FD8F7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7037" y="1845734"/>
            <a:ext cx="5588963" cy="442072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DM Capture usually based on Gould seminal work for Capture in the Earth, based on: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DM trajectories are unaffected by collisions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Constant escape velocity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Constant iron (target) density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DM follows linear trajectories outside and inside the Earth’s core, thereby neglecting gravitational focusing/gravity effects</a:t>
            </a:r>
          </a:p>
          <a:p>
            <a:r>
              <a:rPr lang="en-US" dirty="0"/>
              <a:t>Additional approximations usually made: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Simplified calculation of Star’s optical depth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Differential cross section on target d𝜎/𝑑𝑐𝑜𝑠𝜃~constant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Ad-Hoc treatment of Form factors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Require to sum infinite series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2D45630-FE87-C124-698F-BD3E1214C78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it-IT" sz="1865" dirty="0"/>
                  <a:t>Our approach:</a:t>
                </a:r>
              </a:p>
              <a:p>
                <a:pPr marL="1066019" lvl="1" indent="-457200">
                  <a:buFont typeface="+mj-lt"/>
                  <a:buAutoNum type="arabicPeriod"/>
                </a:pPr>
                <a:r>
                  <a:rPr lang="it-IT" sz="1865" dirty="0"/>
                  <a:t>Assume only (i) </a:t>
                </a:r>
                <a:r>
                  <a:rPr lang="en-AU" sz="1865" dirty="0"/>
                  <a:t>DM trajectories are unaffected by collisions</a:t>
                </a:r>
              </a:p>
              <a:p>
                <a:pPr marL="1066019" lvl="1" indent="-457200">
                  <a:buFont typeface="+mj-lt"/>
                  <a:buAutoNum type="arabicPeriod"/>
                </a:pPr>
                <a:r>
                  <a:rPr lang="en-AU" sz="1865" dirty="0"/>
                  <a:t>Optical depth inside star depends on interaction rate</a:t>
                </a:r>
              </a:p>
              <a:p>
                <a:pPr marL="1674838" lvl="2" indent="-457200"/>
                <a:r>
                  <a:rPr lang="en-AU" sz="1865" dirty="0"/>
                  <a:t>Same interaction rate used for Capture for consistency</a:t>
                </a:r>
              </a:p>
              <a:p>
                <a:pPr marL="1674838" lvl="2" indent="-457200"/>
                <a:r>
                  <a:rPr lang="en-AU" sz="1865" dirty="0"/>
                  <a:t>Optical depth depends on the point in the star</a:t>
                </a:r>
              </a:p>
              <a:p>
                <a:pPr marL="1674838" lvl="2" indent="-457200"/>
                <a:r>
                  <a:rPr lang="en-AU" sz="1865" dirty="0"/>
                  <a:t>Need to average over all trajectories</a:t>
                </a:r>
              </a:p>
              <a:p>
                <a:pPr marL="1066019" lvl="1" indent="-457200">
                  <a:buFont typeface="+mj-lt"/>
                  <a:buAutoNum type="arabicPeriod"/>
                </a:pPr>
                <a:r>
                  <a:rPr lang="en-AU" sz="1865" dirty="0"/>
                  <a:t>Consistent treatment of Form Factors</a:t>
                </a:r>
              </a:p>
              <a:p>
                <a:pPr marL="1674838" lvl="2" indent="-457200"/>
                <a14:m>
                  <m:oMath xmlns:m="http://schemas.openxmlformats.org/officeDocument/2006/math">
                    <m:sSub>
                      <m:sSubPr>
                        <m:ctrlP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AU" sz="186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AU" sz="186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𝑐𝑜𝑛𝑠𝑡</m:t>
                    </m:r>
                    <m:r>
                      <a:rPr lang="en-AU" sz="186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AU" sz="186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AU" sz="186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86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AU" sz="186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AU" sz="186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AU" sz="186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sz="186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AU" sz="186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en-AU" sz="1865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2D45630-FE87-C124-698F-BD3E1214C7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222" t="-1667" r="-86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Elemento grafico 7" descr="Badge Tick1 con riempimento a tinta unita">
            <a:extLst>
              <a:ext uri="{FF2B5EF4-FFF2-40B4-BE49-F238E27FC236}">
                <a16:creationId xmlns:a16="http://schemas.microsoft.com/office/drawing/2014/main" id="{C274ED8C-B248-13F0-B24B-D7C2D43BEF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391" y="2291834"/>
            <a:ext cx="425471" cy="425471"/>
          </a:xfrm>
          <a:prstGeom prst="rect">
            <a:avLst/>
          </a:prstGeom>
        </p:spPr>
      </p:pic>
      <p:pic>
        <p:nvPicPr>
          <p:cNvPr id="11" name="Elemento grafico 9" descr="Badge Croce con riempimento a tinta unita">
            <a:extLst>
              <a:ext uri="{FF2B5EF4-FFF2-40B4-BE49-F238E27FC236}">
                <a16:creationId xmlns:a16="http://schemas.microsoft.com/office/drawing/2014/main" id="{7A758213-C8C5-8CDB-D5E4-0FA1BD9A2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8782" y="2625875"/>
            <a:ext cx="425471" cy="425471"/>
          </a:xfrm>
          <a:prstGeom prst="rect">
            <a:avLst/>
          </a:prstGeom>
        </p:spPr>
      </p:pic>
      <p:pic>
        <p:nvPicPr>
          <p:cNvPr id="12" name="Elemento grafico 9" descr="Badge Croce con riempimento a tinta unita">
            <a:extLst>
              <a:ext uri="{FF2B5EF4-FFF2-40B4-BE49-F238E27FC236}">
                <a16:creationId xmlns:a16="http://schemas.microsoft.com/office/drawing/2014/main" id="{106A9668-7106-CE78-D12E-D39B77266E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4253" y="2996474"/>
            <a:ext cx="425471" cy="425471"/>
          </a:xfrm>
          <a:prstGeom prst="rect">
            <a:avLst/>
          </a:prstGeom>
        </p:spPr>
      </p:pic>
      <p:pic>
        <p:nvPicPr>
          <p:cNvPr id="13" name="Elemento grafico 9" descr="Badge Croce con riempimento a tinta unita">
            <a:extLst>
              <a:ext uri="{FF2B5EF4-FFF2-40B4-BE49-F238E27FC236}">
                <a16:creationId xmlns:a16="http://schemas.microsoft.com/office/drawing/2014/main" id="{903BA0E2-0954-D879-F01F-68FD35DA15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1555" y="3429000"/>
            <a:ext cx="425471" cy="425471"/>
          </a:xfrm>
          <a:prstGeom prst="rect">
            <a:avLst/>
          </a:prstGeom>
        </p:spPr>
      </p:pic>
      <p:pic>
        <p:nvPicPr>
          <p:cNvPr id="17" name="Graphic 16" descr="Warning with solid fill">
            <a:extLst>
              <a:ext uri="{FF2B5EF4-FFF2-40B4-BE49-F238E27FC236}">
                <a16:creationId xmlns:a16="http://schemas.microsoft.com/office/drawing/2014/main" id="{5F699A6D-24DF-0DF7-3560-ED2B6E17B3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463" y="4140696"/>
            <a:ext cx="425472" cy="425472"/>
          </a:xfrm>
          <a:prstGeom prst="rect">
            <a:avLst/>
          </a:prstGeom>
        </p:spPr>
      </p:pic>
      <p:pic>
        <p:nvPicPr>
          <p:cNvPr id="18" name="Graphic 17" descr="Warning with solid fill">
            <a:extLst>
              <a:ext uri="{FF2B5EF4-FFF2-40B4-BE49-F238E27FC236}">
                <a16:creationId xmlns:a16="http://schemas.microsoft.com/office/drawing/2014/main" id="{4B407562-AAE2-1657-3CD7-0A82EA3859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8752" y="4510968"/>
            <a:ext cx="425472" cy="425472"/>
          </a:xfrm>
          <a:prstGeom prst="rect">
            <a:avLst/>
          </a:prstGeom>
        </p:spPr>
      </p:pic>
      <p:pic>
        <p:nvPicPr>
          <p:cNvPr id="19" name="Graphic 18" descr="Warning with solid fill">
            <a:extLst>
              <a:ext uri="{FF2B5EF4-FFF2-40B4-BE49-F238E27FC236}">
                <a16:creationId xmlns:a16="http://schemas.microsoft.com/office/drawing/2014/main" id="{FBDA1D99-6290-0824-A267-A6C4A98D2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02174" y="4867103"/>
            <a:ext cx="425472" cy="425472"/>
          </a:xfrm>
          <a:prstGeom prst="rect">
            <a:avLst/>
          </a:prstGeom>
        </p:spPr>
      </p:pic>
      <p:pic>
        <p:nvPicPr>
          <p:cNvPr id="20" name="Elemento grafico 7" descr="Badge Tick1 con riempimento a tinta unita">
            <a:extLst>
              <a:ext uri="{FF2B5EF4-FFF2-40B4-BE49-F238E27FC236}">
                <a16:creationId xmlns:a16="http://schemas.microsoft.com/office/drawing/2014/main" id="{27F7F0F6-87E4-ADDD-165D-5853369447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22052" y="1944697"/>
            <a:ext cx="425471" cy="425471"/>
          </a:xfrm>
          <a:prstGeom prst="rect">
            <a:avLst/>
          </a:prstGeom>
        </p:spPr>
      </p:pic>
      <p:pic>
        <p:nvPicPr>
          <p:cNvPr id="21" name="Elemento grafico 7" descr="Badge Tick1 con riempimento a tinta unita">
            <a:extLst>
              <a:ext uri="{FF2B5EF4-FFF2-40B4-BE49-F238E27FC236}">
                <a16:creationId xmlns:a16="http://schemas.microsoft.com/office/drawing/2014/main" id="{C9ED219C-D230-C146-1B09-A5F6F59E8D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8866" y="2813377"/>
            <a:ext cx="425471" cy="425471"/>
          </a:xfrm>
          <a:prstGeom prst="rect">
            <a:avLst/>
          </a:prstGeom>
        </p:spPr>
      </p:pic>
      <p:pic>
        <p:nvPicPr>
          <p:cNvPr id="22" name="Elemento grafico 7" descr="Badge Tick1 con riempimento a tinta unita">
            <a:extLst>
              <a:ext uri="{FF2B5EF4-FFF2-40B4-BE49-F238E27FC236}">
                <a16:creationId xmlns:a16="http://schemas.microsoft.com/office/drawing/2014/main" id="{4B73E7FA-91B8-43E1-44B7-10A9F89D0D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4661" y="3817410"/>
            <a:ext cx="425471" cy="425471"/>
          </a:xfrm>
          <a:prstGeom prst="rect">
            <a:avLst/>
          </a:prstGeom>
        </p:spPr>
      </p:pic>
      <p:pic>
        <p:nvPicPr>
          <p:cNvPr id="23" name="Graphic 22" descr="Warning with solid fill">
            <a:extLst>
              <a:ext uri="{FF2B5EF4-FFF2-40B4-BE49-F238E27FC236}">
                <a16:creationId xmlns:a16="http://schemas.microsoft.com/office/drawing/2014/main" id="{728E6FC1-F510-0850-BDA6-CCA831BF16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00708" y="5223184"/>
            <a:ext cx="425472" cy="425472"/>
          </a:xfrm>
          <a:prstGeom prst="rect">
            <a:avLst/>
          </a:prstGeom>
        </p:spPr>
      </p:pic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55E7D6DC-6BDC-3ECA-A768-777F53FB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736814B-DB27-18DB-FFD8-360A5B7FC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6BDD7-E95B-9D20-5108-2A6AFFB84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Matter MS Capture Formalism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30CE83-5244-288A-CA47-74F2BEF4484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The formalism is applicable if: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DM energy loss probability on a fixed kind of target does not depend on position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Star escape speed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it-IT" dirty="0"/>
                  <a:t> DM speed in the halo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30CE83-5244-288A-CA47-74F2BEF448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210" t="-1667" r="-34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4C190-7148-0F21-C70A-664DEAEED2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Result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Capture rate for a single type of target can be computed as</a:t>
            </a:r>
          </a:p>
          <a:p>
            <a:pPr marL="457200" indent="-457200">
              <a:buFont typeface="+mj-lt"/>
              <a:buAutoNum type="arabicPeriod"/>
            </a:pPr>
            <a:endParaRPr lang="it-IT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F34D4F-E19B-D9AA-3317-B541AF90E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5387" y="2994553"/>
            <a:ext cx="5539516" cy="6410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4E8CCA-0E56-DE36-499E-9FEFFA786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904" y="3735062"/>
            <a:ext cx="3635924" cy="8273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27069C-5BBC-EA73-FFC9-05B5503E4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8316" y="4784461"/>
            <a:ext cx="3494406" cy="5769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8E0980-C211-9992-24E4-E36AF1802DB0}"/>
              </a:ext>
            </a:extLst>
          </p:cNvPr>
          <p:cNvSpPr/>
          <p:nvPr/>
        </p:nvSpPr>
        <p:spPr>
          <a:xfrm>
            <a:off x="6888316" y="3735062"/>
            <a:ext cx="3945807" cy="9409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048DA5-09B6-D8F1-B11C-B259BD3565A9}"/>
                  </a:ext>
                </a:extLst>
              </p:cNvPr>
              <p:cNvSpPr txBox="1"/>
              <p:nvPr/>
            </p:nvSpPr>
            <p:spPr>
              <a:xfrm>
                <a:off x="3322318" y="3861754"/>
                <a:ext cx="3554435" cy="687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Depends on the particular operator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This result assumes*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  <m: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AU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en-A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A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A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4048DA5-09B6-D8F1-B11C-B259BD356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318" y="3861754"/>
                <a:ext cx="3554435" cy="687561"/>
              </a:xfrm>
              <a:prstGeom prst="rect">
                <a:avLst/>
              </a:prstGeom>
              <a:blipFill>
                <a:blip r:embed="rId6"/>
                <a:stretch>
                  <a:fillRect l="-1372" t="-4425" b="-973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9AA2E45-FC17-A3AF-1EDF-DE007B70C77E}"/>
              </a:ext>
            </a:extLst>
          </p:cNvPr>
          <p:cNvSpPr/>
          <p:nvPr/>
        </p:nvSpPr>
        <p:spPr>
          <a:xfrm>
            <a:off x="6888315" y="4732837"/>
            <a:ext cx="3945807" cy="680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6944C5-16A2-93D8-6526-15C6DFAE5177}"/>
              </a:ext>
            </a:extLst>
          </p:cNvPr>
          <p:cNvSpPr txBox="1"/>
          <p:nvPr/>
        </p:nvSpPr>
        <p:spPr>
          <a:xfrm>
            <a:off x="3657630" y="4839872"/>
            <a:ext cx="2702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Angular/trajectory average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77A0F87-9D9F-8495-4FDA-A861BE96F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2A8E6B-1010-C141-B730-0EC54AF4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F527208-C96D-C1C9-A805-C7E3CFB32B7C}"/>
                  </a:ext>
                </a:extLst>
              </p:cNvPr>
              <p:cNvSpPr txBox="1"/>
              <p:nvPr/>
            </p:nvSpPr>
            <p:spPr>
              <a:xfrm>
                <a:off x="2068188" y="5889504"/>
                <a:ext cx="85829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*For H we needed to work out some approximated result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as this does not hold for H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F527208-C96D-C1C9-A805-C7E3CFB32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188" y="5889504"/>
                <a:ext cx="8582927" cy="369332"/>
              </a:xfrm>
              <a:prstGeom prst="rect">
                <a:avLst/>
              </a:prstGeom>
              <a:blipFill>
                <a:blip r:embed="rId7"/>
                <a:stretch>
                  <a:fillRect l="-568" t="-8197" b="-2459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385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/>
      <p:bldP spid="12" grpId="1"/>
      <p:bldP spid="13" grpId="0" animBg="1"/>
      <p:bldP spid="14" grpId="0"/>
      <p:bldP spid="17" grpId="0"/>
      <p:bldP spid="1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BF03D-BD6E-9634-B473-FB9490595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kinds of targets</a:t>
            </a:r>
            <a:endParaRPr lang="it-IT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A9F797-C262-0A4F-7D78-CC21D937C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Multiple kinds of targets can be implemented by convolution: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Convolutions can be nested multiple times for as many elements as necessary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This has large impact on computing time so no more than 4 elements are considered</a:t>
            </a:r>
          </a:p>
          <a:p>
            <a:pPr>
              <a:buFont typeface="Wingdings" panose="05000000000000000000" pitchFamily="2" charset="2"/>
              <a:buChar char="Ø"/>
            </a:pPr>
            <a:endParaRPr lang="it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AF62C1-0AB4-EB90-02F1-A96BDD03E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84" y="2181172"/>
            <a:ext cx="6305054" cy="705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A9007F-6397-4F91-B680-429647F8F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306" y="2926329"/>
            <a:ext cx="2921775" cy="5026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79AAEE-AB58-8B88-FC2E-2B654A2F3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751" y="3537374"/>
            <a:ext cx="4159604" cy="5709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6ACF37-47BA-1052-1A22-7109EA177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147" y="4248070"/>
            <a:ext cx="2277176" cy="6251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E3A23E0-5A6D-BCB9-7383-7C87C6BEC01C}"/>
              </a:ext>
            </a:extLst>
          </p:cNvPr>
          <p:cNvSpPr txBox="1"/>
          <p:nvPr/>
        </p:nvSpPr>
        <p:spPr>
          <a:xfrm>
            <a:off x="1150713" y="3059668"/>
            <a:ext cx="3212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Capture by only scattering with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318C2F-01A2-4B0B-ED21-B270775D8A99}"/>
              </a:ext>
            </a:extLst>
          </p:cNvPr>
          <p:cNvSpPr/>
          <p:nvPr/>
        </p:nvSpPr>
        <p:spPr>
          <a:xfrm>
            <a:off x="5339056" y="2994584"/>
            <a:ext cx="1196087" cy="434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0BA9A6-7E19-C92D-A9E9-08A119950450}"/>
              </a:ext>
            </a:extLst>
          </p:cNvPr>
          <p:cNvSpPr/>
          <p:nvPr/>
        </p:nvSpPr>
        <p:spPr>
          <a:xfrm>
            <a:off x="6740037" y="2994584"/>
            <a:ext cx="427819" cy="434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BE5A45-6C03-995D-0FEB-72F0DCC0A1FB}"/>
              </a:ext>
            </a:extLst>
          </p:cNvPr>
          <p:cNvSpPr txBox="1"/>
          <p:nvPr/>
        </p:nvSpPr>
        <p:spPr>
          <a:xfrm>
            <a:off x="7882559" y="2951294"/>
            <a:ext cx="20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“Mixed” Capture </a:t>
            </a:r>
            <a:r>
              <a:rPr lang="en-US" dirty="0" err="1">
                <a:solidFill>
                  <a:srgbClr val="FF0000"/>
                </a:solidFill>
              </a:rPr>
              <a:t>i+j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D24215D-1688-5038-5D42-0FCA2C19F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FDD9118-15C2-E968-2E0F-01F690A76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14</a:t>
            </a:fld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86B22F3-F727-0743-5208-292D862CEC57}"/>
              </a:ext>
            </a:extLst>
          </p:cNvPr>
          <p:cNvSpPr/>
          <p:nvPr/>
        </p:nvSpPr>
        <p:spPr>
          <a:xfrm>
            <a:off x="3802545" y="3568770"/>
            <a:ext cx="4159604" cy="531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23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 animBg="1"/>
      <p:bldP spid="15" grpId="1" animBg="1"/>
      <p:bldP spid="16" grpId="0" animBg="1"/>
      <p:bldP spid="17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7DE3B1B8-DC38-48E8-8C31-EF790659B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E63FFFE-1DB2-4A0F-B495-35782F162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2BB9A07-8AB8-4D82-B3BC-B500DDEC7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73734CDA-1CE8-4F1C-B0B3-AAB252B01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BA2891-3670-BA4A-83FF-7208985BD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771" y="634946"/>
            <a:ext cx="6574972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Pop-III stars as DM laboratories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A10E259-23F1-3487-DF56-ABC0E89DA7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999" y="748675"/>
            <a:ext cx="4001315" cy="5097217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7143990-FA50-4B23-AE6D-E17D22F52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1B7493D-BCF4-3743-C795-FD460951F24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974769" y="2198914"/>
                <a:ext cx="6574973" cy="3670180"/>
              </a:xfrm>
            </p:spPr>
            <p:txBody>
              <a:bodyPr vert="horz" lIns="0" tIns="45720" rIns="0" bIns="45720" rtlCol="0">
                <a:normAutofit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Time dependance of internal structure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Number densities obtained from MESA simulation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Initially H dominated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Then He dominated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Late stages dominated by Heavier elements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Interaction cross section for Spin-Independent interaction scales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Heavier elements can dominate or have large contributions even if not the most abundant element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1B7493D-BCF4-3743-C795-FD460951F2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974769" y="2198914"/>
                <a:ext cx="6574973" cy="3670180"/>
              </a:xfrm>
              <a:blipFill>
                <a:blip r:embed="rId3"/>
                <a:stretch>
                  <a:fillRect l="-2224" t="-1827" r="-278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29765C2F-E3D0-4261-9A4A-F97B2C609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FAA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638892E-C2A5-4DB9-B4D3-22B4DA4B3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E2871-FD49-48ED-405B-8A21F409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1D67E-826A-078B-6B84-359AF024B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2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B695D9-3FD4-C345-A63C-2BA5BEABF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834F50-341F-42A5-8C78-91B137699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3EC967-C9F3-4E15-95C7-C2E77A1E1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8A9D3D4-1F89-47F0-A597-FE1A004D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68A43F6-1767-41CF-AD68-A5D2E6A1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A272AC-402C-91BB-CDA0-875AB3C26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459" y="634946"/>
            <a:ext cx="4821283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DM Capture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CB2660-BFBF-4FC4-A2C0-F6D9341B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rgbClr val="5A4B3A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A92E2F-55AE-4881-A4B4-F7005A558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061" y="321733"/>
            <a:ext cx="2583939" cy="1955250"/>
          </a:xfrm>
          <a:prstGeom prst="rect">
            <a:avLst/>
          </a:prstGeom>
          <a:solidFill>
            <a:srgbClr val="8EC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E93E17-375F-4DB9-8C0A-BE32314A8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40096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19A4ED8-71CF-43D3-BB55-6F00FF527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0C38348-0ECF-4EAB-B3E5-906FA46EB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rgbClr val="5A4B3A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A70BCA-0BAF-7355-180C-C6518CECFD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7869" y="791955"/>
            <a:ext cx="2634821" cy="24306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1C6F34-09AC-785A-6360-B281845E9D9A}"/>
                  </a:ext>
                </a:extLst>
              </p:cNvPr>
              <p:cNvSpPr txBox="1"/>
              <p:nvPr/>
            </p:nvSpPr>
            <p:spPr>
              <a:xfrm>
                <a:off x="6728459" y="2198914"/>
                <a:ext cx="4821283" cy="3670180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/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Early stages: DM interacting with Star made of H, He</a:t>
                </a:r>
              </a:p>
              <a:p>
                <a:pPr marL="285750" indent="-285750" defTabSz="914400">
                  <a:lnSpc>
                    <a:spcPct val="90000"/>
                  </a:lnSpc>
                  <a:spcAft>
                    <a:spcPts val="60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Late Stages: we can identify a core made of heavy elements and an outer region made of H, He</a:t>
                </a:r>
              </a:p>
              <a:p>
                <a:pPr marL="742950" lvl="1" indent="-285750" defTabSz="914400">
                  <a:lnSpc>
                    <a:spcPct val="90000"/>
                  </a:lnSpc>
                  <a:spcAft>
                    <a:spcPts val="600"/>
                  </a:spcAft>
                  <a:buClr>
                    <a:schemeClr val="accent1"/>
                  </a:buClr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These regions will give a peculiar dependance of the total capture rate of the star as function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A1C6F34-09AC-785A-6360-B281845E9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8459" y="2198914"/>
                <a:ext cx="4821283" cy="3670180"/>
              </a:xfrm>
              <a:prstGeom prst="rect">
                <a:avLst/>
              </a:prstGeom>
              <a:blipFill>
                <a:blip r:embed="rId3"/>
                <a:stretch>
                  <a:fillRect l="-2781" t="-1661" r="-303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>
            <a:extLst>
              <a:ext uri="{FF2B5EF4-FFF2-40B4-BE49-F238E27FC236}">
                <a16:creationId xmlns:a16="http://schemas.microsoft.com/office/drawing/2014/main" id="{87347B9C-5BDA-413C-9462-F18ADD6DE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8ECF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2C03CC8-D114-4107-B640-AF7386AC5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5A4B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C41D4A-0C9C-FC20-0F82-05F858AACA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3663354" y="3322782"/>
            <a:ext cx="2306808" cy="212803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150CD-1D41-30AC-8B89-0968A516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F4761-5E60-0F5B-A67C-475FE83E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867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6C79-EC5C-48B1-C731-078B18F0F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- ZAMS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E9947B2-1664-E2B4-443A-523C456FBAB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ZAMS = Zero-Age Main Sequence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Capture rates at ZAMS are He dominated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Have “usual” features/functional dependence on parameters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Multiple Scattering: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dirty="0"/>
                  <a:t>For DM masses below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it-IT" dirty="0"/>
                  <a:t> a single scattering is sufficient to capture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For DM masses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𝐺𝑒𝑉</m:t>
                    </m:r>
                  </m:oMath>
                </a14:m>
                <a:r>
                  <a:rPr lang="it-IT" dirty="0"/>
                  <a:t> or large, average number of scatterigns required starts to scale linearly with mass 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E9947B2-1664-E2B4-443A-523C456FBA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963" t="-1667" r="-296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0DF5E89-2AC4-7F1A-066D-49A83C9194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74188" y="1035743"/>
            <a:ext cx="5797435" cy="483324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6F0146-6FE7-1226-E46B-7EC368E8D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E28817-3BD7-6FF7-F0D9-0F3124D9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995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10BD8-C3D7-870C-16C0-EE585FD1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Late phase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93D23-A8CF-C593-D70D-351ECCF7C6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1845733"/>
            <a:ext cx="5120958" cy="438013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Considers scattering with three targets: O, Ne, He (or H in atmosphere)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Capture rate shows two saturation stages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First saturation (~10⁻³⁷ cm²):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Set by core geometric limit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Core acts as a distinct capture region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Higher cross sections: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All particles crossing the core are captured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Rate increases until stellar geometric limit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Eventually, particles entering the atmosphere are also captured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Dashed line (two-target model):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Includes only </a:t>
            </a:r>
            <a:r>
              <a:rPr lang="en-US" dirty="0" err="1"/>
              <a:t>O+Ne</a:t>
            </a:r>
            <a:r>
              <a:rPr lang="en-US" dirty="0"/>
              <a:t> (core) and </a:t>
            </a:r>
            <a:r>
              <a:rPr lang="en-US" dirty="0" err="1"/>
              <a:t>He+H</a:t>
            </a:r>
            <a:r>
              <a:rPr lang="en-US" dirty="0"/>
              <a:t> (atmosphere)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Shows deficit at small cross sections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Three-target effect (shaded region):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Important for </a:t>
            </a:r>
            <a:r>
              <a:rPr lang="en-US" dirty="0" err="1"/>
              <a:t>mχ</a:t>
            </a:r>
            <a:r>
              <a:rPr lang="en-US" dirty="0"/>
              <a:t> ≳ 10⁹ GeV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Multiple scatterings become relevant</a:t>
            </a:r>
            <a:endParaRPr lang="it-IT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A5EFC9-076F-936B-4B3C-EC58D50C75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2371236"/>
            <a:ext cx="4937125" cy="2972779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336AAC-54E6-F3EF-AAC9-5A6CD070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36C050-6EAE-BCE5-0B7B-DEA8215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92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9925C-3175-F84B-DBAB-8E84F8E7C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66654-990B-332A-2E70-791414E5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Non-annihilating DM: collapse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D2AE1-22AF-FAE4-C56B-4A654FF19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547277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Accumulation of large densities of DM can trigger collapse to BH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Requires: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dirty="0"/>
              <a:t>Self gravitating condition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dirty="0"/>
              <a:t>Reaching critical density/DM number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dirty="0"/>
              <a:t>BH needs to accrete the whole star within the star’s lifetime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Large DM mass means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Larger density, so more likely to trigger collapse, but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Means also smaller initial BH, and more time to accrete all matter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More massive stars means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Larger Capture rate, but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There is more matter to accrete, so more time is needed, and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They also have shorter life span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A57F48C-EFD4-7131-CEE8-D030276B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7F25BDF-0CE2-9991-E439-E5AFB472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625B8B4-08DF-80A9-759D-8E5761412F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756400"/>
              </p:ext>
            </p:extLst>
          </p:nvPr>
        </p:nvGraphicFramePr>
        <p:xfrm>
          <a:off x="7269016" y="2780147"/>
          <a:ext cx="4622801" cy="2632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713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78FC-1FA5-50C7-9446-E9020423D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Non-annihilating DM: collapse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1715D3-9DFD-8603-CC7F-F4F281A917A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58741" y="1845734"/>
                <a:ext cx="5367129" cy="4364235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dirty="0"/>
                  <a:t>Parameter space regions: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Light blue: DM does not thermalize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Magenta: DM becomes self-gravitating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dirty="0"/>
                  <a:t>Mass dependence: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Heavier stars → higher capture rates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Self-gravitating region grows with stellar mass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dirty="0"/>
                  <a:t>BH formation &amp; full stellar consumption (orange):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Collapse leads to BH that accretes entire star before end of lifetime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Present even in experimentally unexplored regions (gray)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dirty="0"/>
                  <a:t>Outside orange region: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BH may still form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Accretion too slow → star survives until helium depletion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dirty="0"/>
                  <a:t>Physical implications: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Larger stars → slower full accretion (orange shrinks)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Results hold at low DM density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𝐺𝑒𝑉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it-IT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1715D3-9DFD-8603-CC7F-F4F281A91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58741" y="1845734"/>
                <a:ext cx="5367129" cy="4364235"/>
              </a:xfrm>
              <a:blipFill>
                <a:blip r:embed="rId2"/>
                <a:stretch>
                  <a:fillRect l="-2273" t="-209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542418-3895-1D74-CCD5-912E41188A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845734"/>
            <a:ext cx="2775727" cy="1957981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9C9AFA52-53BC-A51A-C3EA-C2A1807986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71727" y="1899432"/>
            <a:ext cx="2775726" cy="1957981"/>
          </a:xfrm>
          <a:prstGeom prst="rect">
            <a:avLst/>
          </a:prstGeom>
        </p:spPr>
      </p:pic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BBED91C5-7BA3-2E08-39FB-876CAC71530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22903" y="3857413"/>
            <a:ext cx="2775726" cy="1957981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CFB9A85-7614-2C71-8D39-1D1FE5D54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DE75A58-7F0A-040B-99DC-8D519C28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A61908-C533-7F90-BE48-6F1042C3AF7E}"/>
              </a:ext>
            </a:extLst>
          </p:cNvPr>
          <p:cNvSpPr txBox="1"/>
          <p:nvPr/>
        </p:nvSpPr>
        <p:spPr>
          <a:xfrm>
            <a:off x="6901025" y="5840637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hlinkClick r:id="rId6"/>
              </a:rPr>
              <a:t>2512.22727</a:t>
            </a:r>
            <a:r>
              <a:rPr lang="it-IT" dirty="0"/>
              <a:t> (</a:t>
            </a:r>
            <a:r>
              <a:rPr lang="it-IT" i="1" dirty="0"/>
              <a:t>JCAP</a:t>
            </a:r>
            <a:r>
              <a:rPr lang="it-IT" dirty="0"/>
              <a:t> 03 (2026) 059)</a:t>
            </a:r>
          </a:p>
        </p:txBody>
      </p:sp>
    </p:spTree>
    <p:extLst>
      <p:ext uri="{BB962C8B-B14F-4D97-AF65-F5344CB8AC3E}">
        <p14:creationId xmlns:p14="http://schemas.microsoft.com/office/powerpoint/2010/main" val="3233426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03997D-0CBD-83AD-CB89-80308EEC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it-IT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4D5CF8-1902-A295-F702-362E70111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We considered Dark Matter Capture in Population III stars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We find that taking into account evolution of the star is important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Late stage of the star previously not accounted for in literature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Late stage is sensitive to scattering over heavier elements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We used our Multiple scattering Capture formalism to compute Capture rates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We showed including 3 targets is essential to get the rates right at small cross section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 star interestingly shows 2 geometric limits, one for the core and one for the whole star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We found regions of parameter space unconstrained by direct detection where DM could make the star collapse to a Black Hole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Absence of premature stellar collapse could constrain DM parameter space (e.g. with JWST Pop III observations)</a:t>
            </a:r>
            <a:endParaRPr lang="it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DCB113-DC55-EDBD-561D-0463481A6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BB5449-67C6-D156-76E6-EC424AB22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193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A88067-270A-8E61-643C-B5325BBD80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  <a:endParaRPr lang="it-I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02F6B-4436-70B3-5B16-9058E10E6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A6DC4-0DD8-28A5-D689-3575617AF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41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C5AD-CDDE-30C3-7097-60D5EC42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Constraints?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8A8232-0A2E-5F44-EA22-1DDD02FDE67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80" y="1845734"/>
                <a:ext cx="4937760" cy="4290713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We consider p-wave suppressed annihilation operator 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Annihilation rate is sufficient to limit growth of DM accumulation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At equilibrium, Capture rate = Annihilation rate</a:t>
                </a:r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dirty="0"/>
                  <a:t>Heat injected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</m:oMath>
                </a14:m>
                <a:r>
                  <a:rPr lang="en-US" dirty="0"/>
                  <a:t> is well below star’s luminosity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it-I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sub>
                    </m:sSub>
                    <m:r>
                      <a:rPr lang="it-I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𝐺𝑒𝑉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it-IT" dirty="0"/>
              </a:p>
              <a:p>
                <a:pPr>
                  <a:buFont typeface="Wingdings" panose="05000000000000000000" pitchFamily="2" charset="2"/>
                  <a:buChar char="Ø"/>
                </a:pPr>
                <a:r>
                  <a:rPr lang="it-IT" dirty="0"/>
                  <a:t>Star evolution still «slow» comparing to DM accumulation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Capture/Annihilation equilibrium timescale approximately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it-IT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𝐶𝐴</m:t>
                            </m:r>
                          </m:e>
                        </m:rad>
                      </m:den>
                    </m:f>
                  </m:oMath>
                </a14:m>
                <a:r>
                  <a:rPr lang="it-IT" dirty="0"/>
                  <a:t> as in the time-independent case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it-IT" dirty="0"/>
                  <a:t>Total annihilation 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𝑎𝑛𝑛</m:t>
                        </m:r>
                      </m:sub>
                    </m:sSub>
                    <m:r>
                      <a:rPr lang="it-I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it-IT" dirty="0"/>
                  <a:t> soon after the ZAMS stage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88A8232-0A2E-5F44-EA22-1DDD02FDE6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80" y="1845734"/>
                <a:ext cx="4937760" cy="4290713"/>
              </a:xfrm>
              <a:blipFill>
                <a:blip r:embed="rId2"/>
                <a:stretch>
                  <a:fillRect l="-2716" t="-1847" r="-24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AF1E40-F5C7-49C3-E3EF-0F0BEEBDD1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8238" y="2358347"/>
            <a:ext cx="4937125" cy="299855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758967-C996-A6D9-8E3C-0A9B829D2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0CBF5E1-B015-42F1-7797-1DB0173F8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24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D5F04-3CB4-2BD0-D200-C3190DBE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Matter velocity distribution</a:t>
            </a:r>
            <a:endParaRPr lang="it-IT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3A0CC3E-71F6-EB63-8C44-76F803F975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54319" y="2184482"/>
            <a:ext cx="4224000" cy="3346286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1C3A0D1-AE87-3094-8ED9-33209EC6AD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8238" y="2199732"/>
            <a:ext cx="4937125" cy="3315787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11E52EF-B60D-3584-E483-53CF6BDB0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0AA16DC-A3C4-F22D-6D25-AD258917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045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CAPTURE by multiple scattering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25</a:t>
            </a:fld>
            <a:endParaRPr lang="en-AU" dirty="0"/>
          </a:p>
        </p:txBody>
      </p:sp>
      <p:pic>
        <p:nvPicPr>
          <p:cNvPr id="16" name="Immagine 15" descr="Immagine che contiene Carattere, bianco, testo, linea&#10;&#10;Descrizione generata automaticamente">
            <a:extLst>
              <a:ext uri="{FF2B5EF4-FFF2-40B4-BE49-F238E27FC236}">
                <a16:creationId xmlns:a16="http://schemas.microsoft.com/office/drawing/2014/main" id="{E74E0BF6-25DC-8D98-68ED-B9F02E95F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412" y="1437630"/>
            <a:ext cx="2042337" cy="6604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E1AC0D72-374B-F6ED-ECEE-DCF8E3174628}"/>
                  </a:ext>
                </a:extLst>
              </p:cNvPr>
              <p:cNvSpPr txBox="1"/>
              <p:nvPr/>
            </p:nvSpPr>
            <p:spPr>
              <a:xfrm>
                <a:off x="1058087" y="1521638"/>
                <a:ext cx="9254585" cy="26984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80990" indent="-380990">
                  <a:buFont typeface="Arial" panose="020B0604020202020204" pitchFamily="34" charset="0"/>
                  <a:buChar char="•"/>
                </a:pPr>
                <a:r>
                  <a:rPr lang="en-AU" sz="2400" dirty="0"/>
                  <a:t>This is the energy loss probability density distribution</a:t>
                </a:r>
              </a:p>
              <a:p>
                <a:pPr marL="380990" indent="-380990">
                  <a:buFont typeface="Arial" panose="020B0604020202020204" pitchFamily="34" charset="0"/>
                  <a:buChar char="•"/>
                </a:pPr>
                <a:endParaRPr lang="en-AU" sz="2400" dirty="0"/>
              </a:p>
              <a:p>
                <a:pPr marL="380990" indent="-380990">
                  <a:buFont typeface="Arial" panose="020B0604020202020204" pitchFamily="34" charset="0"/>
                  <a:buChar char="•"/>
                </a:pPr>
                <a:r>
                  <a:rPr lang="en-AU" sz="2400" dirty="0"/>
                  <a:t>Probability to lose at least a certain energy after one scattering</a:t>
                </a:r>
              </a:p>
              <a:p>
                <a:pPr marL="380990" indent="-380990">
                  <a:buFont typeface="Arial" panose="020B0604020202020204" pitchFamily="34" charset="0"/>
                  <a:buChar char="•"/>
                </a:pPr>
                <a:endParaRPr lang="en-AU" sz="2400" dirty="0"/>
              </a:p>
              <a:p>
                <a:pPr marL="380990" indent="-380990">
                  <a:buFont typeface="Arial" panose="020B0604020202020204" pitchFamily="34" charset="0"/>
                  <a:buChar char="•"/>
                </a:pPr>
                <a:r>
                  <a:rPr lang="en-AU" sz="2400" dirty="0"/>
                  <a:t>Similarly, after exactly </a:t>
                </a:r>
                <a14:m>
                  <m:oMath xmlns:m="http://schemas.openxmlformats.org/officeDocument/2006/math">
                    <m:r>
                      <a:rPr lang="en-AU" sz="2400" i="1" dirty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AU" sz="2400" dirty="0"/>
                  <a:t> scatterings</a:t>
                </a:r>
              </a:p>
              <a:p>
                <a:pPr marL="380990" indent="-380990">
                  <a:buFont typeface="Arial" panose="020B0604020202020204" pitchFamily="34" charset="0"/>
                  <a:buChar char="•"/>
                </a:pPr>
                <a:endParaRPr lang="en-AU" sz="2400" dirty="0"/>
              </a:p>
              <a:p>
                <a:pPr marL="380990" indent="-380990">
                  <a:buFont typeface="Arial" panose="020B0604020202020204" pitchFamily="34" charset="0"/>
                  <a:buChar char="•"/>
                </a:pPr>
                <a:r>
                  <a:rPr lang="en-AU" sz="2400" dirty="0"/>
                  <a:t>It is easy to find these functions using Laplace transform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ℱ</m:t>
                            </m:r>
                          </m:e>
                        </m:acc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AU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AU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ℱ</m:t>
                            </m:r>
                          </m:e>
                        </m:acc>
                      </m:e>
                      <m:sub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AU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endParaRPr lang="it-IT" sz="2400" dirty="0"/>
              </a:p>
            </p:txBody>
          </p:sp>
        </mc:Choice>
        <mc:Fallback xmlns=""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E1AC0D72-374B-F6ED-ECEE-DCF8E3174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087" y="1521638"/>
                <a:ext cx="9254585" cy="2698431"/>
              </a:xfrm>
              <a:prstGeom prst="rect">
                <a:avLst/>
              </a:prstGeom>
              <a:blipFill>
                <a:blip r:embed="rId3"/>
                <a:stretch>
                  <a:fillRect l="-922" t="-1810" b="-452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magine 18" descr="Immagine che contiene Carattere, testo, bianco, tipografia&#10;&#10;Descrizione generata automaticamente">
            <a:extLst>
              <a:ext uri="{FF2B5EF4-FFF2-40B4-BE49-F238E27FC236}">
                <a16:creationId xmlns:a16="http://schemas.microsoft.com/office/drawing/2014/main" id="{FC5F200F-D576-CF8D-F533-73CD58EC8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90" y="2216939"/>
            <a:ext cx="2204911" cy="619813"/>
          </a:xfrm>
          <a:prstGeom prst="rect">
            <a:avLst/>
          </a:prstGeom>
        </p:spPr>
      </p:pic>
      <p:pic>
        <p:nvPicPr>
          <p:cNvPr id="21" name="Immagine 20" descr="Immagine che contiene testo, Carattere, bianco, linea&#10;&#10;Descrizione generata automaticamente">
            <a:extLst>
              <a:ext uri="{FF2B5EF4-FFF2-40B4-BE49-F238E27FC236}">
                <a16:creationId xmlns:a16="http://schemas.microsoft.com/office/drawing/2014/main" id="{77684071-0C29-1892-87EB-153E26DEE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994" y="2955605"/>
            <a:ext cx="3576629" cy="6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93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CAPTURE by multiple scattering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26</a:t>
            </a:fld>
            <a:endParaRPr lang="en-AU" dirty="0"/>
          </a:p>
        </p:txBody>
      </p:sp>
      <p:pic>
        <p:nvPicPr>
          <p:cNvPr id="8" name="Immagine 7" descr="Immagine che contiene testo, schermata, Carattere, documento&#10;&#10;Descrizione generata automaticamente">
            <a:extLst>
              <a:ext uri="{FF2B5EF4-FFF2-40B4-BE49-F238E27FC236}">
                <a16:creationId xmlns:a16="http://schemas.microsoft.com/office/drawing/2014/main" id="{C0674F80-B821-2B33-447A-86779FA73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553" y="1047032"/>
            <a:ext cx="8029296" cy="5296552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B90836A4-C6E5-F6C8-93F5-1BA02D36C4BB}"/>
              </a:ext>
            </a:extLst>
          </p:cNvPr>
          <p:cNvSpPr/>
          <p:nvPr/>
        </p:nvSpPr>
        <p:spPr>
          <a:xfrm>
            <a:off x="4914604" y="5661248"/>
            <a:ext cx="1776819" cy="6823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804889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CAPTURE by multiple scattering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27</a:t>
            </a:fld>
            <a:endParaRPr lang="en-AU" dirty="0"/>
          </a:p>
        </p:txBody>
      </p:sp>
      <p:pic>
        <p:nvPicPr>
          <p:cNvPr id="9" name="Immagine 8" descr="Immagine che contiene Carattere, testo, bianco, tipografia&#10;&#10;Descrizione generata automaticamente">
            <a:extLst>
              <a:ext uri="{FF2B5EF4-FFF2-40B4-BE49-F238E27FC236}">
                <a16:creationId xmlns:a16="http://schemas.microsoft.com/office/drawing/2014/main" id="{4157E7C8-C0FD-D64C-4B7D-41494D554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729" y="1999669"/>
            <a:ext cx="1574936" cy="57917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97685E4-C72F-37CA-4B5B-F8AE384EEB7B}"/>
              </a:ext>
            </a:extLst>
          </p:cNvPr>
          <p:cNvSpPr txBox="1"/>
          <p:nvPr/>
        </p:nvSpPr>
        <p:spPr>
          <a:xfrm>
            <a:off x="1086147" y="1427481"/>
            <a:ext cx="93661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AU" sz="2400" dirty="0"/>
              <a:t>Probability to have interacted already N times is given by Poisson distribution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AU" sz="2400" dirty="0"/>
              <a:t>Therefore the single scattering Capture rate can be written as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AU" sz="2400" dirty="0"/>
              <a:t>The Capture rate for exactly N scatterings can be obtained as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endParaRPr lang="it-IT" sz="240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CE10BFE-D4C8-80BB-BC2F-3ADFC279A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90" y="3088611"/>
            <a:ext cx="7163421" cy="68077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EC9CCE8-7BDD-960E-ADEF-0BC78AED9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89" y="4223496"/>
            <a:ext cx="7569856" cy="528365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45605E1F-D5F3-560E-8D4B-103ACEB17B4B}"/>
              </a:ext>
            </a:extLst>
          </p:cNvPr>
          <p:cNvSpPr/>
          <p:nvPr/>
        </p:nvSpPr>
        <p:spPr>
          <a:xfrm>
            <a:off x="8713972" y="3166140"/>
            <a:ext cx="1026200" cy="4536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90F496A-02C6-3069-2E52-3DFC92901A76}"/>
              </a:ext>
            </a:extLst>
          </p:cNvPr>
          <p:cNvSpPr/>
          <p:nvPr/>
        </p:nvSpPr>
        <p:spPr>
          <a:xfrm>
            <a:off x="8780173" y="4347535"/>
            <a:ext cx="1436535" cy="3606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A28EA23-DDFC-6B99-0C6A-B0DA5A895A52}"/>
              </a:ext>
            </a:extLst>
          </p:cNvPr>
          <p:cNvSpPr/>
          <p:nvPr/>
        </p:nvSpPr>
        <p:spPr>
          <a:xfrm>
            <a:off x="5075276" y="1890232"/>
            <a:ext cx="1653953" cy="7442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3083577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CAPTURE by multiple scattering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28</a:t>
            </a:fld>
            <a:endParaRPr lang="en-AU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97685E4-C72F-37CA-4B5B-F8AE384EEB7B}"/>
              </a:ext>
            </a:extLst>
          </p:cNvPr>
          <p:cNvSpPr txBox="1"/>
          <p:nvPr/>
        </p:nvSpPr>
        <p:spPr>
          <a:xfrm>
            <a:off x="912000" y="1480383"/>
            <a:ext cx="9366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endParaRPr lang="it-IT" sz="2400" dirty="0"/>
          </a:p>
        </p:txBody>
      </p:sp>
      <p:pic>
        <p:nvPicPr>
          <p:cNvPr id="8" name="Immagine 7" descr="Immagine che contiene testo, Carattere, linea, algebra&#10;&#10;Descrizione generata automaticamente">
            <a:extLst>
              <a:ext uri="{FF2B5EF4-FFF2-40B4-BE49-F238E27FC236}">
                <a16:creationId xmlns:a16="http://schemas.microsoft.com/office/drawing/2014/main" id="{5247A5E7-AE7A-426B-D1DC-54268EDE1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99" y="1336553"/>
            <a:ext cx="8159187" cy="2794243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A730CAED-2C31-A009-9C71-D5A1157EC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713" y="4813387"/>
            <a:ext cx="6218459" cy="731584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84E7602-926C-71F0-DC1A-3E0AC9875028}"/>
              </a:ext>
            </a:extLst>
          </p:cNvPr>
          <p:cNvSpPr txBox="1"/>
          <p:nvPr/>
        </p:nvSpPr>
        <p:spPr>
          <a:xfrm>
            <a:off x="1652413" y="4225870"/>
            <a:ext cx="4730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AU" sz="2400" dirty="0"/>
              <a:t>The resulting total Capture rate is</a:t>
            </a:r>
            <a:endParaRPr lang="it-IT" sz="24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37BB44F-1D25-34F0-614F-56F191C5F717}"/>
              </a:ext>
            </a:extLst>
          </p:cNvPr>
          <p:cNvSpPr/>
          <p:nvPr/>
        </p:nvSpPr>
        <p:spPr>
          <a:xfrm>
            <a:off x="7683796" y="4718312"/>
            <a:ext cx="1171944" cy="8266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7474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CAPTURE rate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29</a:t>
            </a:fld>
            <a:endParaRPr lang="en-AU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97685E4-C72F-37CA-4B5B-F8AE384EEB7B}"/>
              </a:ext>
            </a:extLst>
          </p:cNvPr>
          <p:cNvSpPr txBox="1"/>
          <p:nvPr/>
        </p:nvSpPr>
        <p:spPr>
          <a:xfrm>
            <a:off x="912000" y="1480383"/>
            <a:ext cx="9366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endParaRPr lang="it-IT" sz="2400" dirty="0"/>
          </a:p>
        </p:txBody>
      </p:sp>
      <p:pic>
        <p:nvPicPr>
          <p:cNvPr id="9" name="Immagine 8" descr="Immagine che contiene testo, diagramma, Diagramma, linea&#10;&#10;Descrizione generata automaticamente">
            <a:extLst>
              <a:ext uri="{FF2B5EF4-FFF2-40B4-BE49-F238E27FC236}">
                <a16:creationId xmlns:a16="http://schemas.microsoft.com/office/drawing/2014/main" id="{82768BB0-ABEB-B92E-8AEF-23CFEE8D3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90" y="1625444"/>
            <a:ext cx="8098221" cy="3607112"/>
          </a:xfrm>
          <a:prstGeom prst="rect">
            <a:avLst/>
          </a:prstGeom>
        </p:spPr>
      </p:pic>
      <p:sp>
        <p:nvSpPr>
          <p:cNvPr id="7" name="Freccia a destra 6">
            <a:extLst>
              <a:ext uri="{FF2B5EF4-FFF2-40B4-BE49-F238E27FC236}">
                <a16:creationId xmlns:a16="http://schemas.microsoft.com/office/drawing/2014/main" id="{C7D703A2-1686-7B8E-4BE1-857E0EE440D7}"/>
              </a:ext>
            </a:extLst>
          </p:cNvPr>
          <p:cNvSpPr/>
          <p:nvPr/>
        </p:nvSpPr>
        <p:spPr>
          <a:xfrm>
            <a:off x="2872829" y="3752112"/>
            <a:ext cx="491785" cy="2079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762802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Multiple targets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30</a:t>
            </a:fld>
            <a:endParaRPr lang="en-AU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97685E4-C72F-37CA-4B5B-F8AE384EEB7B}"/>
              </a:ext>
            </a:extLst>
          </p:cNvPr>
          <p:cNvSpPr txBox="1"/>
          <p:nvPr/>
        </p:nvSpPr>
        <p:spPr>
          <a:xfrm>
            <a:off x="912000" y="1480383"/>
            <a:ext cx="9366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endParaRPr lang="it-IT" sz="24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D9C8390-490F-95B0-79EC-A53C047CC01D}"/>
              </a:ext>
            </a:extLst>
          </p:cNvPr>
          <p:cNvSpPr txBox="1"/>
          <p:nvPr/>
        </p:nvSpPr>
        <p:spPr>
          <a:xfrm>
            <a:off x="1378098" y="1135009"/>
            <a:ext cx="922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AU" sz="2400" dirty="0"/>
              <a:t>Can expand the formalism to include multiple types of targets</a:t>
            </a:r>
            <a:endParaRPr lang="it-IT" sz="2400" dirty="0"/>
          </a:p>
        </p:txBody>
      </p:sp>
      <p:pic>
        <p:nvPicPr>
          <p:cNvPr id="11" name="Immagine 10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5003E5E2-A29A-2A34-0E04-037BA20B8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468" y="1735754"/>
            <a:ext cx="8013528" cy="2955484"/>
          </a:xfrm>
          <a:prstGeom prst="rect">
            <a:avLst/>
          </a:prstGeom>
        </p:spPr>
      </p:pic>
      <p:pic>
        <p:nvPicPr>
          <p:cNvPr id="13" name="Immagine 12" descr="Immagine che contiene testo, Carattere, linea, schermata&#10;&#10;Descrizione generata automaticamente">
            <a:extLst>
              <a:ext uri="{FF2B5EF4-FFF2-40B4-BE49-F238E27FC236}">
                <a16:creationId xmlns:a16="http://schemas.microsoft.com/office/drawing/2014/main" id="{AF7270D1-23D4-EC3D-31CD-6CBED7CFF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468" y="4691238"/>
            <a:ext cx="8013528" cy="152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5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41DF-3B37-42FD-97B0-9C76AB5E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9256" y="432001"/>
            <a:ext cx="9584744" cy="2852737"/>
          </a:xfrm>
        </p:spPr>
        <p:txBody>
          <a:bodyPr>
            <a:normAutofit/>
          </a:bodyPr>
          <a:lstStyle/>
          <a:p>
            <a:r>
              <a:rPr lang="en-US" sz="4800" dirty="0"/>
              <a:t>Multiple targets</a:t>
            </a:r>
            <a:endParaRPr lang="en-AU" sz="4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8E8BCB-DD2F-423F-BAAE-8998E8044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PPC 2026</a:t>
            </a: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367EC-A890-407F-B7E7-E118505E4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pPr/>
              <a:t>31</a:t>
            </a:fld>
            <a:endParaRPr lang="en-AU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97685E4-C72F-37CA-4B5B-F8AE384EEB7B}"/>
              </a:ext>
            </a:extLst>
          </p:cNvPr>
          <p:cNvSpPr txBox="1"/>
          <p:nvPr/>
        </p:nvSpPr>
        <p:spPr>
          <a:xfrm>
            <a:off x="912000" y="1480383"/>
            <a:ext cx="9366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AU" sz="2400" dirty="0"/>
          </a:p>
          <a:p>
            <a:endParaRPr lang="it-IT" sz="2400" dirty="0"/>
          </a:p>
        </p:txBody>
      </p:sp>
      <p:pic>
        <p:nvPicPr>
          <p:cNvPr id="9" name="Immagine 8" descr="Immagine che contiene testo, diagramma, linea, Carattere&#10;&#10;Descrizione generata automaticamente">
            <a:extLst>
              <a:ext uri="{FF2B5EF4-FFF2-40B4-BE49-F238E27FC236}">
                <a16:creationId xmlns:a16="http://schemas.microsoft.com/office/drawing/2014/main" id="{ACBFC4C2-7D37-8C1C-1E57-D8C52F3FA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246" y="1696570"/>
            <a:ext cx="8179509" cy="34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8575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9249</TotalTime>
  <Words>1957</Words>
  <Application>Microsoft Office PowerPoint</Application>
  <PresentationFormat>Widescreen</PresentationFormat>
  <Paragraphs>322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Cambria Math</vt:lpstr>
      <vt:lpstr>Wingdings</vt:lpstr>
      <vt:lpstr>Retrospect</vt:lpstr>
      <vt:lpstr>Heavy Dark Matter in rapidly evolving massive stars</vt:lpstr>
      <vt:lpstr>Dark Matter capture in stars</vt:lpstr>
      <vt:lpstr>Dark Matter capture in stars</vt:lpstr>
      <vt:lpstr>Motivations</vt:lpstr>
      <vt:lpstr>Why Pop-III stars?</vt:lpstr>
      <vt:lpstr>Why Pop-III stars?</vt:lpstr>
      <vt:lpstr>Why Pop-III stars?</vt:lpstr>
      <vt:lpstr>Why Pop-III stars?</vt:lpstr>
      <vt:lpstr>WHAT can we observe?</vt:lpstr>
      <vt:lpstr>We study 2 different setups</vt:lpstr>
      <vt:lpstr>How? List of challenges</vt:lpstr>
      <vt:lpstr>Capture Rate with MS Formalism</vt:lpstr>
      <vt:lpstr>Dark Matter MS Capture Formalism</vt:lpstr>
      <vt:lpstr>Multiple kinds of targets</vt:lpstr>
      <vt:lpstr>Pop-III stars as DM laboratories</vt:lpstr>
      <vt:lpstr>DM Capture</vt:lpstr>
      <vt:lpstr>Results - ZAMS</vt:lpstr>
      <vt:lpstr>Results – Late phase</vt:lpstr>
      <vt:lpstr>Non-annihilating DM: collapse</vt:lpstr>
      <vt:lpstr>Non-annihilating DM: collapse</vt:lpstr>
      <vt:lpstr>Conclusions</vt:lpstr>
      <vt:lpstr>Backup</vt:lpstr>
      <vt:lpstr>Constraints?</vt:lpstr>
      <vt:lpstr>Dark Matter velocity distribution</vt:lpstr>
      <vt:lpstr>CAPTURE by multiple scattering</vt:lpstr>
      <vt:lpstr>CAPTURE by multiple scattering</vt:lpstr>
      <vt:lpstr>CAPTURE by multiple scattering</vt:lpstr>
      <vt:lpstr>CAPTURE by multiple scattering</vt:lpstr>
      <vt:lpstr>CAPTURE rate</vt:lpstr>
      <vt:lpstr>Multiple targets</vt:lpstr>
      <vt:lpstr>Multiple targets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Giorgio Busoni</dc:creator>
  <cp:lastModifiedBy>Giorgio Busoni</cp:lastModifiedBy>
  <cp:revision>3</cp:revision>
  <dcterms:created xsi:type="dcterms:W3CDTF">2026-06-17T05:06:02Z</dcterms:created>
  <dcterms:modified xsi:type="dcterms:W3CDTF">2026-08-31T22:39:05Z</dcterms:modified>
</cp:coreProperties>
</file>